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Microsoft_Equation1.bin" ContentType="application/vnd.openxmlformats-officedocument.oleObject"/>
  <Override PartName="/ppt/notesSlides/notesSlide1.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3"/>
  </p:notesMasterIdLst>
  <p:sldIdLst>
    <p:sldId id="338" r:id="rId2"/>
    <p:sldId id="339" r:id="rId3"/>
    <p:sldId id="340" r:id="rId4"/>
    <p:sldId id="341" r:id="rId5"/>
    <p:sldId id="386" r:id="rId6"/>
    <p:sldId id="343" r:id="rId7"/>
    <p:sldId id="344" r:id="rId8"/>
    <p:sldId id="391" r:id="rId9"/>
    <p:sldId id="390" r:id="rId10"/>
    <p:sldId id="392" r:id="rId11"/>
    <p:sldId id="393" r:id="rId12"/>
    <p:sldId id="394" r:id="rId13"/>
    <p:sldId id="385" r:id="rId14"/>
    <p:sldId id="352" r:id="rId15"/>
    <p:sldId id="353" r:id="rId16"/>
    <p:sldId id="354" r:id="rId17"/>
    <p:sldId id="355" r:id="rId18"/>
    <p:sldId id="356" r:id="rId19"/>
    <p:sldId id="357" r:id="rId20"/>
    <p:sldId id="358" r:id="rId21"/>
    <p:sldId id="359" r:id="rId22"/>
    <p:sldId id="360" r:id="rId23"/>
    <p:sldId id="361" r:id="rId24"/>
    <p:sldId id="362" r:id="rId25"/>
    <p:sldId id="387" r:id="rId26"/>
    <p:sldId id="388" r:id="rId27"/>
    <p:sldId id="365" r:id="rId28"/>
    <p:sldId id="366" r:id="rId29"/>
    <p:sldId id="367" r:id="rId30"/>
    <p:sldId id="368" r:id="rId31"/>
    <p:sldId id="280" r:id="rId32"/>
    <p:sldId id="336" r:id="rId33"/>
    <p:sldId id="384" r:id="rId34"/>
    <p:sldId id="369" r:id="rId35"/>
    <p:sldId id="382" r:id="rId36"/>
    <p:sldId id="370" r:id="rId37"/>
    <p:sldId id="372" r:id="rId38"/>
    <p:sldId id="383" r:id="rId39"/>
    <p:sldId id="373" r:id="rId40"/>
    <p:sldId id="374" r:id="rId41"/>
    <p:sldId id="375" r:id="rId42"/>
    <p:sldId id="376" r:id="rId43"/>
    <p:sldId id="377" r:id="rId44"/>
    <p:sldId id="378" r:id="rId45"/>
    <p:sldId id="379" r:id="rId46"/>
    <p:sldId id="380" r:id="rId47"/>
    <p:sldId id="317" r:id="rId48"/>
    <p:sldId id="335" r:id="rId49"/>
    <p:sldId id="325" r:id="rId50"/>
    <p:sldId id="326" r:id="rId51"/>
    <p:sldId id="329" r:id="rId5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10"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10"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10"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10"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10" charset="0"/>
        <a:ea typeface="+mn-ea"/>
        <a:cs typeface="+mn-cs"/>
      </a:defRPr>
    </a:lvl5pPr>
    <a:lvl6pPr marL="2286000" algn="l" defTabSz="457200" rtl="0" eaLnBrk="1" latinLnBrk="0" hangingPunct="1">
      <a:defRPr sz="2400" kern="1200">
        <a:solidFill>
          <a:schemeClr val="tx1"/>
        </a:solidFill>
        <a:latin typeface="Times" pitchFamily="-110" charset="0"/>
        <a:ea typeface="+mn-ea"/>
        <a:cs typeface="+mn-cs"/>
      </a:defRPr>
    </a:lvl6pPr>
    <a:lvl7pPr marL="2743200" algn="l" defTabSz="457200" rtl="0" eaLnBrk="1" latinLnBrk="0" hangingPunct="1">
      <a:defRPr sz="2400" kern="1200">
        <a:solidFill>
          <a:schemeClr val="tx1"/>
        </a:solidFill>
        <a:latin typeface="Times" pitchFamily="-110" charset="0"/>
        <a:ea typeface="+mn-ea"/>
        <a:cs typeface="+mn-cs"/>
      </a:defRPr>
    </a:lvl7pPr>
    <a:lvl8pPr marL="3200400" algn="l" defTabSz="457200" rtl="0" eaLnBrk="1" latinLnBrk="0" hangingPunct="1">
      <a:defRPr sz="2400" kern="1200">
        <a:solidFill>
          <a:schemeClr val="tx1"/>
        </a:solidFill>
        <a:latin typeface="Times" pitchFamily="-110" charset="0"/>
        <a:ea typeface="+mn-ea"/>
        <a:cs typeface="+mn-cs"/>
      </a:defRPr>
    </a:lvl8pPr>
    <a:lvl9pPr marL="3657600" algn="l" defTabSz="457200" rtl="0" eaLnBrk="1" latinLnBrk="0" hangingPunct="1">
      <a:defRPr sz="2400" kern="1200">
        <a:solidFill>
          <a:schemeClr val="tx1"/>
        </a:solidFill>
        <a:latin typeface="Times" pitchFamily="-110"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534"/>
    <a:srgbClr val="0202FF"/>
    <a:srgbClr val="FF07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37"/>
  </p:normalViewPr>
  <p:slideViewPr>
    <p:cSldViewPr>
      <p:cViewPr varScale="1">
        <p:scale>
          <a:sx n="75" d="100"/>
          <a:sy n="75" d="100"/>
        </p:scale>
        <p:origin x="-96" y="-1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1" Type="http://schemas.openxmlformats.org/officeDocument/2006/relationships/image" Target="../media/image1.emf"/><Relationship Id="rId2"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1" Type="http://schemas.openxmlformats.org/officeDocument/2006/relationships/image" Target="../media/image7.emf"/><Relationship Id="rId2"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emf"/><Relationship Id="rId1" Type="http://schemas.openxmlformats.org/officeDocument/2006/relationships/image" Target="../media/image17.emf"/><Relationship Id="rId2"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emf"/><Relationship Id="rId2" Type="http://schemas.openxmlformats.org/officeDocument/2006/relationships/image" Target="../media/image2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6.png"/><Relationship Id="rId2" Type="http://schemas.openxmlformats.org/officeDocument/2006/relationships/image" Target="../media/image57.png"/><Relationship Id="rId3" Type="http://schemas.openxmlformats.org/officeDocument/2006/relationships/image" Target="../media/image5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270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270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271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271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709BDA6-31EE-1C43-B219-62AC5B1D418F}" type="slidenum">
              <a:rPr lang="en-US"/>
              <a:pPr/>
              <a:t>‹#›</a:t>
            </a:fld>
            <a:endParaRPr lang="en-US"/>
          </a:p>
        </p:txBody>
      </p:sp>
    </p:spTree>
    <p:extLst>
      <p:ext uri="{BB962C8B-B14F-4D97-AF65-F5344CB8AC3E}">
        <p14:creationId xmlns:p14="http://schemas.microsoft.com/office/powerpoint/2010/main" val="7686872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10" charset="0"/>
        <a:ea typeface="+mn-ea"/>
        <a:cs typeface="+mn-cs"/>
      </a:defRPr>
    </a:lvl1pPr>
    <a:lvl2pPr marL="457200" algn="l" rtl="0" fontAlgn="base">
      <a:spcBef>
        <a:spcPct val="30000"/>
      </a:spcBef>
      <a:spcAft>
        <a:spcPct val="0"/>
      </a:spcAft>
      <a:defRPr sz="1200" kern="1200">
        <a:solidFill>
          <a:schemeClr val="tx1"/>
        </a:solidFill>
        <a:latin typeface="Times" pitchFamily="-110" charset="0"/>
        <a:ea typeface="ＭＳ Ｐゴシック" pitchFamily="-110" charset="-128"/>
        <a:cs typeface="+mn-cs"/>
      </a:defRPr>
    </a:lvl2pPr>
    <a:lvl3pPr marL="914400" algn="l" rtl="0" fontAlgn="base">
      <a:spcBef>
        <a:spcPct val="30000"/>
      </a:spcBef>
      <a:spcAft>
        <a:spcPct val="0"/>
      </a:spcAft>
      <a:defRPr sz="1200" kern="1200">
        <a:solidFill>
          <a:schemeClr val="tx1"/>
        </a:solidFill>
        <a:latin typeface="Times" pitchFamily="-110" charset="0"/>
        <a:ea typeface="ＭＳ Ｐゴシック" pitchFamily="-110" charset="-128"/>
        <a:cs typeface="+mn-cs"/>
      </a:defRPr>
    </a:lvl3pPr>
    <a:lvl4pPr marL="1371600" algn="l" rtl="0" fontAlgn="base">
      <a:spcBef>
        <a:spcPct val="30000"/>
      </a:spcBef>
      <a:spcAft>
        <a:spcPct val="0"/>
      </a:spcAft>
      <a:defRPr sz="1200" kern="1200">
        <a:solidFill>
          <a:schemeClr val="tx1"/>
        </a:solidFill>
        <a:latin typeface="Times" pitchFamily="-110" charset="0"/>
        <a:ea typeface="ＭＳ Ｐゴシック" pitchFamily="-110" charset="-128"/>
        <a:cs typeface="+mn-cs"/>
      </a:defRPr>
    </a:lvl4pPr>
    <a:lvl5pPr marL="1828800" algn="l" rtl="0" fontAlgn="base">
      <a:spcBef>
        <a:spcPct val="30000"/>
      </a:spcBef>
      <a:spcAft>
        <a:spcPct val="0"/>
      </a:spcAft>
      <a:defRPr sz="1200" kern="1200">
        <a:solidFill>
          <a:schemeClr val="tx1"/>
        </a:solidFill>
        <a:latin typeface="Times"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964BA5D-A28F-A54F-91FF-5853FACCCC5B}" type="slidenum">
              <a:rPr lang="en-US"/>
              <a:pPr/>
              <a:t>13</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22E7C-A291-7D4C-9211-7170DC36A379}" type="slidenum">
              <a:rPr lang="en-US"/>
              <a:pPr/>
              <a:t>31</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FBF13F-58D0-7340-93F7-65D2C771707C}" type="slidenum">
              <a:rPr lang="en-US"/>
              <a:pPr/>
              <a:t>38</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BDE0A9C6-2306-6844-AAE4-DC5D640D239B}" type="slidenum">
              <a:rPr lang="en-US">
                <a:latin typeface="Times" pitchFamily="-110" charset="0"/>
              </a:rPr>
              <a:pPr/>
              <a:t>47</a:t>
            </a:fld>
            <a:endParaRPr lang="en-US">
              <a:latin typeface="Times" pitchFamily="-110"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10"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A43FD0B0-C3F3-3647-9789-A1F4028F9A24}" type="slidenum">
              <a:rPr lang="en-US">
                <a:latin typeface="Times" pitchFamily="-110" charset="0"/>
              </a:rPr>
              <a:pPr/>
              <a:t>48</a:t>
            </a:fld>
            <a:endParaRPr lang="en-US">
              <a:latin typeface="Times" pitchFamily="-110"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latin typeface="Times" pitchFamily="-110"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20956A4-65BD-E44C-A56F-F5FD3FF1157D}" type="slidenum">
              <a:rPr lang="en-US">
                <a:latin typeface="Times" pitchFamily="-110" charset="0"/>
              </a:rPr>
              <a:pPr/>
              <a:t>49</a:t>
            </a:fld>
            <a:endParaRPr lang="en-US">
              <a:latin typeface="Times" pitchFamily="-110"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atin typeface="Times" pitchFamily="-110"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64519B6C-F1C6-C14F-9770-BD110419DD2E}" type="slidenum">
              <a:rPr lang="en-US">
                <a:latin typeface="Times" pitchFamily="-110" charset="0"/>
              </a:rPr>
              <a:pPr/>
              <a:t>50</a:t>
            </a:fld>
            <a:endParaRPr lang="en-US">
              <a:latin typeface="Times" pitchFamily="-110"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Times" pitchFamily="-110"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C4667F8-149A-BD43-9D54-B16963EBA1FD}" type="slidenum">
              <a:rPr lang="en-US">
                <a:latin typeface="Times" pitchFamily="-110" charset="0"/>
              </a:rPr>
              <a:pPr/>
              <a:t>51</a:t>
            </a:fld>
            <a:endParaRPr lang="en-US">
              <a:latin typeface="Times" pitchFamily="-110"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10"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0527150-DDA4-1241-BBF6-8C19B8539A6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3D8A42E-4B0B-D244-9BF6-85198BAF112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75FF5AA-DFD2-0F49-AD08-C1F96A47CDC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4068621-DABD-1145-BAB3-55498D370AC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FBBFF3A8-0214-3D42-BFD5-D86CE984F62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BEDFC216-9ABF-D145-ACAB-4D3318B0B0A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8AD91372-04D6-094E-BC8F-0F9F04C687D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E3ACA1AB-2062-FA42-984A-AD943E0499C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E3C275B-6A1C-4448-9AB5-CB1E3BD8AE5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1B27136-A999-A34E-AF47-CF711F9BA57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D3EB2B95-F7B9-534A-8AD0-653F59E1DCB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B9E92DB4-F51F-7E40-B247-9F1D68A87A76}"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8400"/>
            <a:ext cx="1905000" cy="457200"/>
          </a:xfrm>
        </p:spPr>
        <p:txBody>
          <a:bodyPr/>
          <a:lstStyle>
            <a:lvl1pPr>
              <a:defRPr smtClean="0"/>
            </a:lvl1pPr>
          </a:lstStyle>
          <a:p>
            <a:fld id="{CEFB8FBA-13F7-5744-AF6D-3A93CA37E6A2}"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smtClean="0"/>
            </a:lvl1pPr>
          </a:lstStyle>
          <a:p>
            <a:fld id="{0CA1BC05-4423-A342-8F46-5BF0C48D5EB3}"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61D0EB38-0853-A143-8C69-87C5701D8E3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6B1A819-291E-6841-9524-43F7C967E73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10" charset="0"/>
        </a:defRPr>
      </a:lvl2pPr>
      <a:lvl3pPr algn="ctr" rtl="0" fontAlgn="base">
        <a:spcBef>
          <a:spcPct val="0"/>
        </a:spcBef>
        <a:spcAft>
          <a:spcPct val="0"/>
        </a:spcAft>
        <a:defRPr sz="4400">
          <a:solidFill>
            <a:schemeClr val="tx2"/>
          </a:solidFill>
          <a:latin typeface="Times" pitchFamily="-110" charset="0"/>
        </a:defRPr>
      </a:lvl3pPr>
      <a:lvl4pPr algn="ctr" rtl="0" fontAlgn="base">
        <a:spcBef>
          <a:spcPct val="0"/>
        </a:spcBef>
        <a:spcAft>
          <a:spcPct val="0"/>
        </a:spcAft>
        <a:defRPr sz="4400">
          <a:solidFill>
            <a:schemeClr val="tx2"/>
          </a:solidFill>
          <a:latin typeface="Times" pitchFamily="-110" charset="0"/>
        </a:defRPr>
      </a:lvl4pPr>
      <a:lvl5pPr algn="ctr" rtl="0" fontAlgn="base">
        <a:spcBef>
          <a:spcPct val="0"/>
        </a:spcBef>
        <a:spcAft>
          <a:spcPct val="0"/>
        </a:spcAft>
        <a:defRPr sz="4400">
          <a:solidFill>
            <a:schemeClr val="tx2"/>
          </a:solidFill>
          <a:latin typeface="Times" pitchFamily="-110" charset="0"/>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0"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0"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0"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0"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emf"/><Relationship Id="rId5" Type="http://schemas.openxmlformats.org/officeDocument/2006/relationships/oleObject" Target="../embeddings/oleObject2.bin"/><Relationship Id="rId6" Type="http://schemas.openxmlformats.org/officeDocument/2006/relationships/image" Target="../media/image2.emf"/><Relationship Id="rId7" Type="http://schemas.openxmlformats.org/officeDocument/2006/relationships/oleObject" Target="../embeddings/oleObject3.bin"/><Relationship Id="rId8" Type="http://schemas.openxmlformats.org/officeDocument/2006/relationships/image" Target="../media/image3.emf"/><Relationship Id="rId9" Type="http://schemas.openxmlformats.org/officeDocument/2006/relationships/oleObject" Target="../embeddings/oleObject4.bin"/><Relationship Id="rId10"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7.emf"/><Relationship Id="rId5" Type="http://schemas.openxmlformats.org/officeDocument/2006/relationships/oleObject" Target="../embeddings/oleObject7.bin"/><Relationship Id="rId6" Type="http://schemas.openxmlformats.org/officeDocument/2006/relationships/image" Target="../media/image8.emf"/><Relationship Id="rId7" Type="http://schemas.openxmlformats.org/officeDocument/2006/relationships/oleObject" Target="../embeddings/oleObject8.bin"/><Relationship Id="rId8" Type="http://schemas.openxmlformats.org/officeDocument/2006/relationships/image" Target="../media/image9.emf"/><Relationship Id="rId9" Type="http://schemas.openxmlformats.org/officeDocument/2006/relationships/oleObject" Target="../embeddings/oleObject9.bin"/><Relationship Id="rId10"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12.emf"/><Relationship Id="rId1" Type="http://schemas.openxmlformats.org/officeDocument/2006/relationships/vmlDrawing" Target="../drawings/vmlDrawing4.vml"/><Relationship Id="rId2"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Equation1.bin"/><Relationship Id="rId4" Type="http://schemas.openxmlformats.org/officeDocument/2006/relationships/image" Target="../media/image13.emf"/><Relationship Id="rId1" Type="http://schemas.openxmlformats.org/officeDocument/2006/relationships/vmlDrawing" Target="../drawings/vmlDrawing5.vml"/><Relationship Id="rId2"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1.bin"/><Relationship Id="rId5" Type="http://schemas.openxmlformats.org/officeDocument/2006/relationships/image" Target="../media/image14.emf"/><Relationship Id="rId1" Type="http://schemas.openxmlformats.org/officeDocument/2006/relationships/vmlDrawing" Target="../drawings/vmlDrawing6.vml"/><Relationship Id="rId2"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emf"/><Relationship Id="rId3" Type="http://schemas.openxmlformats.org/officeDocument/2006/relationships/image" Target="../media/image1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oleObject" Target="../embeddings/oleObject12.bin"/><Relationship Id="rId5" Type="http://schemas.openxmlformats.org/officeDocument/2006/relationships/image" Target="../media/image17.emf"/><Relationship Id="rId6" Type="http://schemas.openxmlformats.org/officeDocument/2006/relationships/oleObject" Target="../embeddings/oleObject13.bin"/><Relationship Id="rId7" Type="http://schemas.openxmlformats.org/officeDocument/2006/relationships/image" Target="../media/image18.emf"/><Relationship Id="rId8" Type="http://schemas.openxmlformats.org/officeDocument/2006/relationships/oleObject" Target="../embeddings/oleObject14.bin"/><Relationship Id="rId9" Type="http://schemas.openxmlformats.org/officeDocument/2006/relationships/image" Target="../media/image19.emf"/><Relationship Id="rId10" Type="http://schemas.openxmlformats.org/officeDocument/2006/relationships/oleObject" Target="../embeddings/oleObject15.bin"/><Relationship Id="rId11" Type="http://schemas.openxmlformats.org/officeDocument/2006/relationships/image" Target="../media/image20.emf"/><Relationship Id="rId1" Type="http://schemas.openxmlformats.org/officeDocument/2006/relationships/vmlDrawing" Target="../drawings/vmlDrawing7.vml"/><Relationship Id="rId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26.emf"/><Relationship Id="rId5" Type="http://schemas.openxmlformats.org/officeDocument/2006/relationships/oleObject" Target="../embeddings/Microsoft_Word_97_-_2004_Document2.doc"/><Relationship Id="rId6" Type="http://schemas.openxmlformats.org/officeDocument/2006/relationships/image" Target="../media/image27.emf"/><Relationship Id="rId1" Type="http://schemas.openxmlformats.org/officeDocument/2006/relationships/vmlDrawing" Target="../drawings/vmlDrawing8.vml"/><Relationship Id="rId2"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28.emf"/><Relationship Id="rId5" Type="http://schemas.openxmlformats.org/officeDocument/2006/relationships/oleObject" Target="../embeddings/Microsoft_Word_97_-_2004_Document3.doc"/><Relationship Id="rId6" Type="http://schemas.openxmlformats.org/officeDocument/2006/relationships/image" Target="../media/image29.emf"/><Relationship Id="rId1" Type="http://schemas.openxmlformats.org/officeDocument/2006/relationships/vmlDrawing" Target="../drawings/vmlDrawing9.vml"/><Relationship Id="rId2"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emf"/><Relationship Id="rId3" Type="http://schemas.openxmlformats.org/officeDocument/2006/relationships/image" Target="../media/image3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4.emf"/></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9.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8.emf"/></Relationships>
</file>

<file path=ppt/slides/_rels/slide45.xml.rels><?xml version="1.0" encoding="UTF-8" standalone="yes"?>
<Relationships xmlns="http://schemas.openxmlformats.org/package/2006/relationships"><Relationship Id="rId3" Type="http://schemas.openxmlformats.org/officeDocument/2006/relationships/image" Target="../media/image50.emf"/><Relationship Id="rId4" Type="http://schemas.openxmlformats.org/officeDocument/2006/relationships/image" Target="../media/image51.emf"/><Relationship Id="rId5"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image" Target="../media/image49.emf"/></Relationships>
</file>

<file path=ppt/slides/_rels/slide46.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png"/><Relationship Id="rId1" Type="http://schemas.openxmlformats.org/officeDocument/2006/relationships/slideLayout" Target="../slideLayouts/slideLayout6.xml"/><Relationship Id="rId2" Type="http://schemas.openxmlformats.org/officeDocument/2006/relationships/image" Target="../media/image53.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8.bin"/><Relationship Id="rId5" Type="http://schemas.openxmlformats.org/officeDocument/2006/relationships/image" Target="../media/image56.png"/><Relationship Id="rId6" Type="http://schemas.openxmlformats.org/officeDocument/2006/relationships/oleObject" Target="../embeddings/oleObject19.bin"/><Relationship Id="rId7" Type="http://schemas.openxmlformats.org/officeDocument/2006/relationships/image" Target="../media/image57.png"/><Relationship Id="rId8" Type="http://schemas.openxmlformats.org/officeDocument/2006/relationships/oleObject" Target="../embeddings/oleObject20.bin"/><Relationship Id="rId9" Type="http://schemas.openxmlformats.org/officeDocument/2006/relationships/image" Target="../media/image58.png"/><Relationship Id="rId1" Type="http://schemas.openxmlformats.org/officeDocument/2006/relationships/vmlDrawing" Target="../drawings/vmlDrawing10.vml"/><Relationship Id="rId2"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2667000"/>
            <a:ext cx="7772400" cy="1143000"/>
          </a:xfrm>
        </p:spPr>
        <p:txBody>
          <a:bodyPr/>
          <a:lstStyle/>
          <a:p>
            <a:r>
              <a:rPr lang="en-US" sz="2800" b="1" dirty="0">
                <a:solidFill>
                  <a:srgbClr val="990E0C"/>
                </a:solidFill>
              </a:rPr>
              <a:t>Presentation Slides for</a:t>
            </a:r>
            <a:r>
              <a:rPr lang="en-US" sz="3600" b="1" dirty="0">
                <a:solidFill>
                  <a:srgbClr val="0000FF"/>
                </a:solidFill>
              </a:rPr>
              <a:t> </a:t>
            </a:r>
            <a:br>
              <a:rPr lang="en-US" sz="3600" b="1" dirty="0">
                <a:solidFill>
                  <a:srgbClr val="0000FF"/>
                </a:solidFill>
              </a:rPr>
            </a:br>
            <a:r>
              <a:rPr lang="en-US" sz="3600" b="1" dirty="0">
                <a:solidFill>
                  <a:srgbClr val="0000FF"/>
                </a:solidFill>
              </a:rPr>
              <a:t>Air Pollution and Global Warming:</a:t>
            </a:r>
            <a:br>
              <a:rPr lang="en-US" sz="3600" b="1" dirty="0">
                <a:solidFill>
                  <a:srgbClr val="0000FF"/>
                </a:solidFill>
              </a:rPr>
            </a:br>
            <a:r>
              <a:rPr lang="en-US" sz="3600" b="1" dirty="0">
                <a:solidFill>
                  <a:srgbClr val="0000FF"/>
                </a:solidFill>
              </a:rPr>
              <a:t>History, Science, and Solutions</a:t>
            </a:r>
            <a:br>
              <a:rPr lang="en-US" sz="3600" b="1" dirty="0">
                <a:solidFill>
                  <a:srgbClr val="0000FF"/>
                </a:solidFill>
              </a:rPr>
            </a:br>
            <a:r>
              <a:rPr lang="en-US" sz="3600" b="1" dirty="0">
                <a:solidFill>
                  <a:srgbClr val="0000FF"/>
                </a:solidFill>
              </a:rPr>
              <a:t> </a:t>
            </a:r>
            <a:r>
              <a:rPr lang="en-US" sz="2400" b="1" dirty="0">
                <a:solidFill>
                  <a:srgbClr val="209920"/>
                </a:solidFill>
              </a:rPr>
              <a:t>Chapter 6: Effects of Meteorology on Air Pollution</a:t>
            </a:r>
            <a:br>
              <a:rPr lang="en-US" sz="2400" b="1" dirty="0">
                <a:solidFill>
                  <a:srgbClr val="209920"/>
                </a:solidFill>
              </a:rPr>
            </a:br>
            <a:r>
              <a:rPr lang="en-US" sz="2400" b="1" dirty="0">
                <a:solidFill>
                  <a:srgbClr val="209920"/>
                </a:solidFill>
              </a:rPr>
              <a:t/>
            </a:r>
            <a:br>
              <a:rPr lang="en-US" sz="2400" b="1" dirty="0">
                <a:solidFill>
                  <a:srgbClr val="209920"/>
                </a:solidFill>
              </a:rPr>
            </a:br>
            <a:r>
              <a:rPr lang="en-US" sz="2400" b="1" dirty="0">
                <a:solidFill>
                  <a:srgbClr val="209920"/>
                </a:solidFill>
              </a:rPr>
              <a:t> </a:t>
            </a:r>
            <a:r>
              <a:rPr lang="en-US" sz="2400" dirty="0">
                <a:solidFill>
                  <a:srgbClr val="FF0000"/>
                </a:solidFill>
              </a:rPr>
              <a:t>By Mark Z. Jacobson</a:t>
            </a:r>
            <a:br>
              <a:rPr lang="en-US" sz="2400" dirty="0">
                <a:solidFill>
                  <a:srgbClr val="FF0000"/>
                </a:solidFill>
              </a:rPr>
            </a:br>
            <a:r>
              <a:rPr lang="en-US" sz="2400" dirty="0">
                <a:solidFill>
                  <a:srgbClr val="FF0000"/>
                </a:solidFill>
              </a:rPr>
              <a:t>Cambridge University Press (2012)</a:t>
            </a:r>
            <a:br>
              <a:rPr lang="en-US" sz="2400" dirty="0">
                <a:solidFill>
                  <a:srgbClr val="FF0000"/>
                </a:solidFill>
              </a:rPr>
            </a:br>
            <a:r>
              <a:rPr lang="en-US" sz="2400" dirty="0">
                <a:solidFill>
                  <a:srgbClr val="FF0000"/>
                </a:solidFill>
              </a:rPr>
              <a:t/>
            </a:r>
            <a:br>
              <a:rPr lang="en-US" sz="2400" dirty="0">
                <a:solidFill>
                  <a:srgbClr val="FF0000"/>
                </a:solidFill>
              </a:rPr>
            </a:br>
            <a:r>
              <a:rPr lang="en-US" sz="2400" dirty="0">
                <a:solidFill>
                  <a:srgbClr val="FF0000"/>
                </a:solidFill>
              </a:rPr>
              <a:t> </a:t>
            </a:r>
            <a:r>
              <a:rPr lang="en-US" sz="2400" b="1" dirty="0">
                <a:solidFill>
                  <a:srgbClr val="0000FF"/>
                </a:solidFill>
              </a:rPr>
              <a:t>Last update: February 3, 2012</a:t>
            </a:r>
            <a:br>
              <a:rPr lang="en-US" sz="2400" b="1" dirty="0">
                <a:solidFill>
                  <a:srgbClr val="0000FF"/>
                </a:solidFill>
              </a:rPr>
            </a:br>
            <a:r>
              <a:rPr lang="en-US" sz="2400" b="1" dirty="0">
                <a:solidFill>
                  <a:srgbClr val="0000FF"/>
                </a:solidFill>
              </a:rPr>
              <a:t/>
            </a:r>
            <a:br>
              <a:rPr lang="en-US" sz="2400" b="1" dirty="0">
                <a:solidFill>
                  <a:srgbClr val="0000FF"/>
                </a:solidFill>
              </a:rPr>
            </a:br>
            <a:r>
              <a:rPr lang="en-US" sz="1600" b="1" dirty="0">
                <a:solidFill>
                  <a:srgbClr val="187534"/>
                </a:solidFill>
              </a:rPr>
              <a:t>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a:t>
            </a:r>
            <a:r>
              <a:rPr lang="en-US" sz="1600" b="1" dirty="0">
                <a:solidFill>
                  <a:srgbClr val="209920"/>
                </a:solidFill>
              </a:rPr>
              <a:t> </a:t>
            </a:r>
            <a:endParaRPr lang="en-US" sz="1600" b="1" dirty="0">
              <a:solidFill>
                <a:srgbClr val="0000FF"/>
              </a:solidFill>
            </a:endParaRPr>
          </a:p>
        </p:txBody>
      </p:sp>
      <p:sp>
        <p:nvSpPr>
          <p:cNvPr id="13316" name="Rectangle 4"/>
          <p:cNvSpPr>
            <a:spLocks noChangeArrowheads="1"/>
          </p:cNvSpPr>
          <p:nvPr/>
        </p:nvSpPr>
        <p:spPr bwMode="auto">
          <a:xfrm>
            <a:off x="6019800" y="4876800"/>
            <a:ext cx="184150" cy="457200"/>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4" name="TextBox 3"/>
          <p:cNvSpPr txBox="1"/>
          <p:nvPr/>
        </p:nvSpPr>
        <p:spPr>
          <a:xfrm>
            <a:off x="10177517" y="3722414"/>
            <a:ext cx="184666" cy="461665"/>
          </a:xfrm>
          <a:prstGeom prst="rect">
            <a:avLst/>
          </a:prstGeom>
          <a:noFill/>
        </p:spPr>
        <p:txBody>
          <a:bodyPr wrap="non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b="1">
                <a:solidFill>
                  <a:srgbClr val="0000FF"/>
                </a:solidFill>
              </a:rPr>
              <a:t>Horizontal Forces Acting on the Air</a:t>
            </a:r>
          </a:p>
        </p:txBody>
      </p:sp>
      <p:sp>
        <p:nvSpPr>
          <p:cNvPr id="35843" name="Text Box 3"/>
          <p:cNvSpPr txBox="1">
            <a:spLocks noChangeArrowheads="1"/>
          </p:cNvSpPr>
          <p:nvPr/>
        </p:nvSpPr>
        <p:spPr bwMode="auto">
          <a:xfrm>
            <a:off x="2514600" y="2438400"/>
            <a:ext cx="4114800" cy="1552575"/>
          </a:xfrm>
          <a:prstGeom prst="rect">
            <a:avLst/>
          </a:prstGeom>
          <a:noFill/>
          <a:ln w="9525">
            <a:noFill/>
            <a:miter lim="800000"/>
            <a:headEnd/>
            <a:tailEnd/>
          </a:ln>
          <a:effectLst/>
        </p:spPr>
        <p:txBody>
          <a:bodyPr>
            <a:prstTxWarp prst="textNoShape">
              <a:avLst/>
            </a:prstTxWarp>
            <a:spAutoFit/>
          </a:bodyPr>
          <a:lstStyle/>
          <a:p>
            <a:pPr algn="ctr"/>
            <a:r>
              <a:rPr lang="en-US">
                <a:solidFill>
                  <a:srgbClr val="FF0710"/>
                </a:solidFill>
              </a:rPr>
              <a:t>Pressure-gradient force</a:t>
            </a:r>
          </a:p>
          <a:p>
            <a:pPr algn="ctr"/>
            <a:r>
              <a:rPr lang="en-US">
                <a:solidFill>
                  <a:srgbClr val="FF0710"/>
                </a:solidFill>
              </a:rPr>
              <a:t>Apparent Coriolis force</a:t>
            </a:r>
          </a:p>
          <a:p>
            <a:pPr algn="ctr"/>
            <a:r>
              <a:rPr lang="en-US">
                <a:solidFill>
                  <a:srgbClr val="FF0710"/>
                </a:solidFill>
              </a:rPr>
              <a:t>Friction force</a:t>
            </a:r>
          </a:p>
          <a:p>
            <a:pPr algn="ctr"/>
            <a:r>
              <a:rPr lang="en-US">
                <a:solidFill>
                  <a:srgbClr val="FF0710"/>
                </a:solidFill>
              </a:rPr>
              <a:t>Apparent Centrifugal force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sz="quarter"/>
          </p:nvPr>
        </p:nvSpPr>
        <p:spPr>
          <a:xfrm>
            <a:off x="152400" y="152400"/>
            <a:ext cx="8991600" cy="1143000"/>
          </a:xfrm>
        </p:spPr>
        <p:txBody>
          <a:bodyPr/>
          <a:lstStyle/>
          <a:p>
            <a:r>
              <a:rPr lang="en-US" sz="4000" b="1">
                <a:solidFill>
                  <a:srgbClr val="0000FF"/>
                </a:solidFill>
              </a:rPr>
              <a:t>Pressure Gradient Force Per Unit Mass</a:t>
            </a:r>
            <a:endParaRPr lang="en-US" sz="4000">
              <a:solidFill>
                <a:srgbClr val="000000"/>
              </a:solidFill>
            </a:endParaRPr>
          </a:p>
        </p:txBody>
      </p:sp>
      <p:graphicFrame>
        <p:nvGraphicFramePr>
          <p:cNvPr id="36867" name="Object 3"/>
          <p:cNvGraphicFramePr>
            <a:graphicFrameLocks noGrp="1" noChangeAspect="1"/>
          </p:cNvGraphicFramePr>
          <p:nvPr>
            <p:ph sz="quarter" idx="2"/>
            <p:extLst>
              <p:ext uri="{D42A27DB-BD31-4B8C-83A1-F6EECF244321}">
                <p14:modId xmlns:p14="http://schemas.microsoft.com/office/powerpoint/2010/main" val="1739222308"/>
              </p:ext>
            </p:extLst>
          </p:nvPr>
        </p:nvGraphicFramePr>
        <p:xfrm>
          <a:off x="1905000" y="4876800"/>
          <a:ext cx="1460500" cy="811213"/>
        </p:xfrm>
        <a:graphic>
          <a:graphicData uri="http://schemas.openxmlformats.org/presentationml/2006/ole">
            <mc:AlternateContent xmlns:mc="http://schemas.openxmlformats.org/markup-compatibility/2006">
              <mc:Choice xmlns:v="urn:schemas-microsoft-com:vml" Requires="v">
                <p:oleObj spid="_x0000_s151571" name="Equation" r:id="rId3" imgW="685800" imgH="381000" progId="Equation.3">
                  <p:embed/>
                </p:oleObj>
              </mc:Choice>
              <mc:Fallback>
                <p:oleObj name="Equation" r:id="rId3" imgW="685800" imgH="381000" progId="Equation.3">
                  <p:embed/>
                  <p:pic>
                    <p:nvPicPr>
                      <p:cNvPr id="0" name="Picture 2"/>
                      <p:cNvPicPr>
                        <a:picLocks noChangeAspect="1" noChangeArrowheads="1"/>
                      </p:cNvPicPr>
                      <p:nvPr/>
                    </p:nvPicPr>
                    <p:blipFill>
                      <a:blip r:embed="rId4"/>
                      <a:srcRect/>
                      <a:stretch>
                        <a:fillRect/>
                      </a:stretch>
                    </p:blipFill>
                    <p:spPr bwMode="auto">
                      <a:xfrm>
                        <a:off x="1905000" y="4876800"/>
                        <a:ext cx="14605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9" name="Object 5"/>
          <p:cNvGraphicFramePr>
            <a:graphicFrameLocks noChangeAspect="1"/>
          </p:cNvGraphicFramePr>
          <p:nvPr>
            <p:extLst>
              <p:ext uri="{D42A27DB-BD31-4B8C-83A1-F6EECF244321}">
                <p14:modId xmlns:p14="http://schemas.microsoft.com/office/powerpoint/2010/main" val="755853810"/>
              </p:ext>
            </p:extLst>
          </p:nvPr>
        </p:nvGraphicFramePr>
        <p:xfrm>
          <a:off x="3376613" y="4826000"/>
          <a:ext cx="4191000" cy="814388"/>
        </p:xfrm>
        <a:graphic>
          <a:graphicData uri="http://schemas.openxmlformats.org/presentationml/2006/ole">
            <mc:AlternateContent xmlns:mc="http://schemas.openxmlformats.org/markup-compatibility/2006">
              <mc:Choice xmlns:v="urn:schemas-microsoft-com:vml" Requires="v">
                <p:oleObj spid="_x0000_s151572" name="Equation" r:id="rId5" imgW="2095500" imgH="406400" progId="Equation.3">
                  <p:embed/>
                </p:oleObj>
              </mc:Choice>
              <mc:Fallback>
                <p:oleObj name="Equation" r:id="rId5" imgW="2095500" imgH="406400" progId="Equation.3">
                  <p:embed/>
                  <p:pic>
                    <p:nvPicPr>
                      <p:cNvPr id="0" name="Picture 4"/>
                      <p:cNvPicPr>
                        <a:picLocks noChangeAspect="1" noChangeArrowheads="1"/>
                      </p:cNvPicPr>
                      <p:nvPr/>
                    </p:nvPicPr>
                    <p:blipFill>
                      <a:blip r:embed="rId6"/>
                      <a:srcRect/>
                      <a:stretch>
                        <a:fillRect/>
                      </a:stretch>
                    </p:blipFill>
                    <p:spPr bwMode="auto">
                      <a:xfrm>
                        <a:off x="3376613" y="4826000"/>
                        <a:ext cx="4191000" cy="814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70" name="Object 6"/>
          <p:cNvGraphicFramePr>
            <a:graphicFrameLocks noGrp="1" noChangeAspect="1"/>
          </p:cNvGraphicFramePr>
          <p:nvPr>
            <p:ph sz="quarter" idx="4"/>
            <p:extLst>
              <p:ext uri="{D42A27DB-BD31-4B8C-83A1-F6EECF244321}">
                <p14:modId xmlns:p14="http://schemas.microsoft.com/office/powerpoint/2010/main" val="915065925"/>
              </p:ext>
            </p:extLst>
          </p:nvPr>
        </p:nvGraphicFramePr>
        <p:xfrm>
          <a:off x="3281363" y="5943600"/>
          <a:ext cx="1743075" cy="457200"/>
        </p:xfrm>
        <a:graphic>
          <a:graphicData uri="http://schemas.openxmlformats.org/presentationml/2006/ole">
            <mc:AlternateContent xmlns:mc="http://schemas.openxmlformats.org/markup-compatibility/2006">
              <mc:Choice xmlns:v="urn:schemas-microsoft-com:vml" Requires="v">
                <p:oleObj spid="_x0000_s151573" name="Equation" r:id="rId7" imgW="774700" imgH="203200" progId="Equation.3">
                  <p:embed/>
                </p:oleObj>
              </mc:Choice>
              <mc:Fallback>
                <p:oleObj name="Equation" r:id="rId7" imgW="774700" imgH="203200" progId="Equation.3">
                  <p:embed/>
                  <p:pic>
                    <p:nvPicPr>
                      <p:cNvPr id="0" name="Picture 5"/>
                      <p:cNvPicPr>
                        <a:picLocks noChangeAspect="1" noChangeArrowheads="1"/>
                      </p:cNvPicPr>
                      <p:nvPr/>
                    </p:nvPicPr>
                    <p:blipFill>
                      <a:blip r:embed="rId8"/>
                      <a:srcRect/>
                      <a:stretch>
                        <a:fillRect/>
                      </a:stretch>
                    </p:blipFill>
                    <p:spPr bwMode="auto">
                      <a:xfrm>
                        <a:off x="3281363" y="5943600"/>
                        <a:ext cx="17430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4"/>
          <p:cNvGraphicFramePr>
            <a:graphicFrameLocks noGrp="1" noChangeAspect="1"/>
          </p:cNvGraphicFramePr>
          <p:nvPr>
            <p:ph sz="quarter" idx="1"/>
          </p:nvPr>
        </p:nvGraphicFramePr>
        <p:xfrm>
          <a:off x="2286000" y="1143000"/>
          <a:ext cx="4954588" cy="3332163"/>
        </p:xfrm>
        <a:graphic>
          <a:graphicData uri="http://schemas.openxmlformats.org/presentationml/2006/ole">
            <mc:AlternateContent xmlns:mc="http://schemas.openxmlformats.org/markup-compatibility/2006">
              <mc:Choice xmlns:v="urn:schemas-microsoft-com:vml" Requires="v">
                <p:oleObj spid="_x0000_s151574" name="Document" r:id="rId9" imgW="4965192" imgH="3340608" progId="Word.Document.8">
                  <p:embed/>
                </p:oleObj>
              </mc:Choice>
              <mc:Fallback>
                <p:oleObj name="Document" r:id="rId9" imgW="4965192" imgH="3340608" progId="Word.Document.8">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6000" y="1143000"/>
                        <a:ext cx="4954588" cy="3332163"/>
                      </a:xfrm>
                      <a:prstGeom prst="rect">
                        <a:avLst/>
                      </a:prstGeom>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4" name="Rectangle 16"/>
          <p:cNvSpPr>
            <a:spLocks noGrp="1" noChangeArrowheads="1"/>
          </p:cNvSpPr>
          <p:nvPr>
            <p:ph type="title"/>
          </p:nvPr>
        </p:nvSpPr>
        <p:spPr>
          <a:xfrm>
            <a:off x="1066800" y="0"/>
            <a:ext cx="6781800" cy="1143000"/>
          </a:xfrm>
        </p:spPr>
        <p:txBody>
          <a:bodyPr/>
          <a:lstStyle/>
          <a:p>
            <a:r>
              <a:rPr lang="en-US" b="1">
                <a:solidFill>
                  <a:srgbClr val="0000FF"/>
                </a:solidFill>
              </a:rPr>
              <a:t>Apparent Coriolis Force</a:t>
            </a:r>
            <a:endParaRPr lang="en-US" sz="3600" b="1">
              <a:solidFill>
                <a:srgbClr val="0000FF"/>
              </a:solidFill>
            </a:endParaRPr>
          </a:p>
        </p:txBody>
      </p:sp>
      <p:pic>
        <p:nvPicPr>
          <p:cNvPr id="50" name="Picture 49"/>
          <p:cNvPicPr/>
          <p:nvPr/>
        </p:nvPicPr>
        <p:blipFill>
          <a:blip r:embed="rId2"/>
          <a:srcRect/>
          <a:stretch>
            <a:fillRect/>
          </a:stretch>
        </p:blipFill>
        <p:spPr bwMode="auto">
          <a:xfrm>
            <a:off x="1295400" y="1066800"/>
            <a:ext cx="7040880" cy="5680710"/>
          </a:xfrm>
          <a:prstGeom prst="rect">
            <a:avLst/>
          </a:prstGeom>
          <a:noFill/>
          <a:ln w="9525">
            <a:noFill/>
            <a:miter lim="800000"/>
            <a:headEnd/>
            <a:tailEnd/>
          </a:ln>
        </p:spPr>
      </p:pic>
      <p:sp>
        <p:nvSpPr>
          <p:cNvPr id="51" name="Text Box 5"/>
          <p:cNvSpPr txBox="1">
            <a:spLocks noChangeArrowheads="1"/>
          </p:cNvSpPr>
          <p:nvPr/>
        </p:nvSpPr>
        <p:spPr bwMode="auto">
          <a:xfrm>
            <a:off x="7694114" y="6396335"/>
            <a:ext cx="1449886" cy="461665"/>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Figure 6.1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76200"/>
            <a:ext cx="8229600" cy="1143000"/>
          </a:xfrm>
        </p:spPr>
        <p:txBody>
          <a:bodyPr/>
          <a:lstStyle/>
          <a:p>
            <a:r>
              <a:rPr lang="en-US" b="1">
                <a:solidFill>
                  <a:srgbClr val="0000FF"/>
                </a:solidFill>
              </a:rPr>
              <a:t>Coriolis Force Per Unit Mass</a:t>
            </a:r>
            <a:endParaRPr lang="en-US">
              <a:solidFill>
                <a:srgbClr val="000000"/>
              </a:solidFill>
            </a:endParaRPr>
          </a:p>
        </p:txBody>
      </p:sp>
      <p:sp>
        <p:nvSpPr>
          <p:cNvPr id="38915" name="Rectangle 3"/>
          <p:cNvSpPr>
            <a:spLocks noGrp="1" noChangeArrowheads="1"/>
          </p:cNvSpPr>
          <p:nvPr>
            <p:ph type="body" idx="1"/>
          </p:nvPr>
        </p:nvSpPr>
        <p:spPr>
          <a:xfrm>
            <a:off x="304800" y="3886200"/>
            <a:ext cx="8229600" cy="2590800"/>
          </a:xfrm>
        </p:spPr>
        <p:txBody>
          <a:bodyPr/>
          <a:lstStyle/>
          <a:p>
            <a:pPr>
              <a:buNone/>
            </a:pPr>
            <a:r>
              <a:rPr lang="en-US" dirty="0">
                <a:solidFill>
                  <a:srgbClr val="187534"/>
                </a:solidFill>
              </a:rPr>
              <a:t>CF higher for faster rotation rate</a:t>
            </a:r>
          </a:p>
          <a:p>
            <a:pPr>
              <a:buNone/>
            </a:pPr>
            <a:r>
              <a:rPr lang="en-US" dirty="0">
                <a:solidFill>
                  <a:srgbClr val="187534"/>
                </a:solidFill>
              </a:rPr>
              <a:t>CF equals zero when object at rest</a:t>
            </a:r>
          </a:p>
          <a:p>
            <a:pPr>
              <a:buNone/>
            </a:pPr>
            <a:r>
              <a:rPr lang="en-US" dirty="0">
                <a:solidFill>
                  <a:srgbClr val="187534"/>
                </a:solidFill>
              </a:rPr>
              <a:t>CF equals zero at the equator</a:t>
            </a:r>
          </a:p>
          <a:p>
            <a:pPr>
              <a:buNone/>
            </a:pPr>
            <a:r>
              <a:rPr lang="en-US" dirty="0">
                <a:solidFill>
                  <a:srgbClr val="187534"/>
                </a:solidFill>
              </a:rPr>
              <a:t>CF maximum at the poles</a:t>
            </a:r>
            <a:endParaRPr lang="en-US" dirty="0">
              <a:solidFill>
                <a:srgbClr val="FF0000"/>
              </a:solidFill>
            </a:endParaRPr>
          </a:p>
        </p:txBody>
      </p:sp>
      <p:graphicFrame>
        <p:nvGraphicFramePr>
          <p:cNvPr id="38917" name="Object 5"/>
          <p:cNvGraphicFramePr>
            <a:graphicFrameLocks noChangeAspect="1"/>
          </p:cNvGraphicFramePr>
          <p:nvPr>
            <p:extLst>
              <p:ext uri="{D42A27DB-BD31-4B8C-83A1-F6EECF244321}">
                <p14:modId xmlns:p14="http://schemas.microsoft.com/office/powerpoint/2010/main" val="2170558627"/>
              </p:ext>
            </p:extLst>
          </p:nvPr>
        </p:nvGraphicFramePr>
        <p:xfrm>
          <a:off x="2895600" y="1060450"/>
          <a:ext cx="3633788" cy="769938"/>
        </p:xfrm>
        <a:graphic>
          <a:graphicData uri="http://schemas.openxmlformats.org/presentationml/2006/ole">
            <mc:AlternateContent xmlns:mc="http://schemas.openxmlformats.org/markup-compatibility/2006">
              <mc:Choice xmlns:v="urn:schemas-microsoft-com:vml" Requires="v">
                <p:oleObj spid="_x0000_s162827" name="Equation" r:id="rId3" imgW="838200" imgH="177800" progId="Equation.3">
                  <p:embed/>
                </p:oleObj>
              </mc:Choice>
              <mc:Fallback>
                <p:oleObj name="Equation" r:id="rId3" imgW="838200" imgH="177800" progId="Equation.3">
                  <p:embed/>
                  <p:pic>
                    <p:nvPicPr>
                      <p:cNvPr id="0" name="Picture 2"/>
                      <p:cNvPicPr>
                        <a:picLocks noChangeAspect="1" noChangeArrowheads="1"/>
                      </p:cNvPicPr>
                      <p:nvPr/>
                    </p:nvPicPr>
                    <p:blipFill>
                      <a:blip r:embed="rId4"/>
                      <a:srcRect/>
                      <a:stretch>
                        <a:fillRect/>
                      </a:stretch>
                    </p:blipFill>
                    <p:spPr bwMode="auto">
                      <a:xfrm>
                        <a:off x="2895600" y="1060450"/>
                        <a:ext cx="3633788" cy="76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Box 4"/>
          <p:cNvSpPr txBox="1">
            <a:spLocks noChangeArrowheads="1"/>
          </p:cNvSpPr>
          <p:nvPr/>
        </p:nvSpPr>
        <p:spPr bwMode="auto">
          <a:xfrm>
            <a:off x="1066800" y="1905000"/>
            <a:ext cx="64928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tabLst>
                <a:tab pos="460375" algn="l"/>
              </a:tabLst>
              <a:defRPr sz="2400">
                <a:solidFill>
                  <a:schemeClr val="tx1"/>
                </a:solidFill>
                <a:latin typeface="Times" charset="0"/>
                <a:ea typeface="ＭＳ Ｐゴシック" charset="0"/>
              </a:defRPr>
            </a:lvl1pPr>
            <a:lvl2pPr>
              <a:tabLst>
                <a:tab pos="460375" algn="l"/>
              </a:tabLst>
              <a:defRPr sz="2400">
                <a:solidFill>
                  <a:schemeClr val="tx1"/>
                </a:solidFill>
                <a:latin typeface="Times" charset="0"/>
                <a:ea typeface="ＭＳ Ｐゴシック" charset="0"/>
              </a:defRPr>
            </a:lvl2pPr>
            <a:lvl3pPr>
              <a:tabLst>
                <a:tab pos="460375" algn="l"/>
              </a:tabLst>
              <a:defRPr sz="2400">
                <a:solidFill>
                  <a:schemeClr val="tx1"/>
                </a:solidFill>
                <a:latin typeface="Times" charset="0"/>
                <a:ea typeface="ＭＳ Ｐゴシック" charset="0"/>
              </a:defRPr>
            </a:lvl3pPr>
            <a:lvl4pPr>
              <a:tabLst>
                <a:tab pos="460375" algn="l"/>
              </a:tabLst>
              <a:defRPr sz="2400">
                <a:solidFill>
                  <a:schemeClr val="tx1"/>
                </a:solidFill>
                <a:latin typeface="Times" charset="0"/>
                <a:ea typeface="ＭＳ Ｐゴシック" charset="0"/>
              </a:defRPr>
            </a:lvl4pPr>
            <a:lvl5pPr>
              <a:tabLst>
                <a:tab pos="460375" algn="l"/>
              </a:tabLst>
              <a:defRPr sz="2400">
                <a:solidFill>
                  <a:schemeClr val="tx1"/>
                </a:solidFill>
                <a:latin typeface="Times" charset="0"/>
                <a:ea typeface="ＭＳ Ｐゴシック" charset="0"/>
              </a:defRPr>
            </a:lvl5pPr>
            <a:lvl6pPr eaLnBrk="0" fontAlgn="base" hangingPunct="0">
              <a:spcBef>
                <a:spcPct val="0"/>
              </a:spcBef>
              <a:spcAft>
                <a:spcPct val="0"/>
              </a:spcAft>
              <a:tabLst>
                <a:tab pos="460375" algn="l"/>
              </a:tabLst>
              <a:defRPr sz="2400">
                <a:solidFill>
                  <a:schemeClr val="tx1"/>
                </a:solidFill>
                <a:latin typeface="Times" charset="0"/>
                <a:ea typeface="ＭＳ Ｐゴシック" charset="0"/>
              </a:defRPr>
            </a:lvl6pPr>
            <a:lvl7pPr eaLnBrk="0" fontAlgn="base" hangingPunct="0">
              <a:spcBef>
                <a:spcPct val="0"/>
              </a:spcBef>
              <a:spcAft>
                <a:spcPct val="0"/>
              </a:spcAft>
              <a:tabLst>
                <a:tab pos="460375" algn="l"/>
              </a:tabLst>
              <a:defRPr sz="2400">
                <a:solidFill>
                  <a:schemeClr val="tx1"/>
                </a:solidFill>
                <a:latin typeface="Times" charset="0"/>
                <a:ea typeface="ＭＳ Ｐゴシック" charset="0"/>
              </a:defRPr>
            </a:lvl7pPr>
            <a:lvl8pPr eaLnBrk="0" fontAlgn="base" hangingPunct="0">
              <a:spcBef>
                <a:spcPct val="0"/>
              </a:spcBef>
              <a:spcAft>
                <a:spcPct val="0"/>
              </a:spcAft>
              <a:tabLst>
                <a:tab pos="460375" algn="l"/>
              </a:tabLst>
              <a:defRPr sz="2400">
                <a:solidFill>
                  <a:schemeClr val="tx1"/>
                </a:solidFill>
                <a:latin typeface="Times" charset="0"/>
                <a:ea typeface="ＭＳ Ｐゴシック" charset="0"/>
              </a:defRPr>
            </a:lvl8pPr>
            <a:lvl9pPr eaLnBrk="0" fontAlgn="base" hangingPunct="0">
              <a:spcBef>
                <a:spcPct val="0"/>
              </a:spcBef>
              <a:spcAft>
                <a:spcPct val="0"/>
              </a:spcAft>
              <a:tabLst>
                <a:tab pos="460375" algn="l"/>
              </a:tabLst>
              <a:defRPr sz="2400">
                <a:solidFill>
                  <a:schemeClr val="tx1"/>
                </a:solidFill>
                <a:latin typeface="Times" charset="0"/>
                <a:ea typeface="ＭＳ Ｐゴシック" charset="0"/>
              </a:defRPr>
            </a:lvl9pPr>
          </a:lstStyle>
          <a:p>
            <a:pPr eaLnBrk="1" hangingPunct="1"/>
            <a:r>
              <a:rPr lang="en-US" dirty="0">
                <a:solidFill>
                  <a:srgbClr val="FF0000"/>
                </a:solidFill>
                <a:latin typeface="Symbol" charset="0"/>
              </a:rPr>
              <a:t>W	</a:t>
            </a:r>
            <a:r>
              <a:rPr lang="en-US" dirty="0">
                <a:solidFill>
                  <a:srgbClr val="FF0000"/>
                </a:solidFill>
              </a:rPr>
              <a:t>= rotation rate of Earth (7.29 x 10</a:t>
            </a:r>
            <a:r>
              <a:rPr lang="en-US" baseline="30000" dirty="0">
                <a:solidFill>
                  <a:srgbClr val="FF0000"/>
                </a:solidFill>
              </a:rPr>
              <a:t>-5</a:t>
            </a:r>
            <a:r>
              <a:rPr lang="en-US" dirty="0">
                <a:solidFill>
                  <a:srgbClr val="FF0000"/>
                </a:solidFill>
              </a:rPr>
              <a:t> radians s</a:t>
            </a:r>
            <a:r>
              <a:rPr lang="en-US" baseline="30000" dirty="0">
                <a:solidFill>
                  <a:srgbClr val="FF0000"/>
                </a:solidFill>
              </a:rPr>
              <a:t>-1</a:t>
            </a:r>
            <a:r>
              <a:rPr lang="en-US" dirty="0">
                <a:solidFill>
                  <a:srgbClr val="FF0000"/>
                </a:solidFill>
              </a:rPr>
              <a:t>)</a:t>
            </a:r>
          </a:p>
          <a:p>
            <a:pPr eaLnBrk="1" hangingPunct="1"/>
            <a:r>
              <a:rPr lang="en-US" dirty="0">
                <a:solidFill>
                  <a:srgbClr val="FF0000"/>
                </a:solidFill>
              </a:rPr>
              <a:t>	= 2</a:t>
            </a:r>
            <a:r>
              <a:rPr lang="en-US" dirty="0">
                <a:solidFill>
                  <a:srgbClr val="FF0000"/>
                </a:solidFill>
                <a:latin typeface="Symbol" charset="0"/>
              </a:rPr>
              <a:t>p</a:t>
            </a:r>
            <a:r>
              <a:rPr lang="en-US" dirty="0">
                <a:solidFill>
                  <a:srgbClr val="FF0000"/>
                </a:solidFill>
              </a:rPr>
              <a:t> / 86,164</a:t>
            </a:r>
          </a:p>
          <a:p>
            <a:pPr eaLnBrk="1" hangingPunct="1"/>
            <a:r>
              <a:rPr lang="en-US" dirty="0">
                <a:solidFill>
                  <a:srgbClr val="FF0000"/>
                </a:solidFill>
              </a:rPr>
              <a:t>V 	= speed (m s </a:t>
            </a:r>
            <a:r>
              <a:rPr lang="en-US" baseline="30000" dirty="0">
                <a:solidFill>
                  <a:srgbClr val="FF0000"/>
                </a:solidFill>
              </a:rPr>
              <a:t>-1</a:t>
            </a:r>
            <a:r>
              <a:rPr lang="en-US" dirty="0">
                <a:solidFill>
                  <a:srgbClr val="FF0000"/>
                </a:solidFill>
              </a:rPr>
              <a:t>)</a:t>
            </a:r>
          </a:p>
          <a:p>
            <a:pPr eaLnBrk="1" hangingPunct="1"/>
            <a:r>
              <a:rPr lang="en-US" dirty="0">
                <a:solidFill>
                  <a:srgbClr val="FF0000"/>
                </a:solidFill>
                <a:latin typeface="Symbol" charset="0"/>
              </a:rPr>
              <a:t>j</a:t>
            </a:r>
            <a:r>
              <a:rPr lang="en-US" dirty="0">
                <a:solidFill>
                  <a:srgbClr val="FF0000"/>
                </a:solidFill>
              </a:rPr>
              <a:t>	= latitude</a:t>
            </a:r>
            <a:endParaRPr lang="en-US" dirty="0">
              <a:solidFill>
                <a:srgbClr val="FF0000"/>
              </a:solidFill>
              <a:latin typeface="Symbo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57200" y="762000"/>
            <a:ext cx="3087688" cy="3581400"/>
            <a:chOff x="3648" y="672"/>
            <a:chExt cx="1945" cy="2256"/>
          </a:xfrm>
        </p:grpSpPr>
        <p:sp>
          <p:nvSpPr>
            <p:cNvPr id="40963" name="Line 3"/>
            <p:cNvSpPr>
              <a:spLocks noChangeShapeType="1"/>
            </p:cNvSpPr>
            <p:nvPr/>
          </p:nvSpPr>
          <p:spPr bwMode="auto">
            <a:xfrm>
              <a:off x="4080" y="912"/>
              <a:ext cx="0" cy="1680"/>
            </a:xfrm>
            <a:prstGeom prst="line">
              <a:avLst/>
            </a:prstGeom>
            <a:noFill/>
            <a:ln w="57150">
              <a:solidFill>
                <a:srgbClr val="8C6136"/>
              </a:solidFill>
              <a:round/>
              <a:headEnd/>
              <a:tailEnd/>
            </a:ln>
            <a:effectLst/>
          </p:spPr>
          <p:txBody>
            <a:bodyPr wrap="none" anchor="ctr">
              <a:prstTxWarp prst="textNoShape">
                <a:avLst/>
              </a:prstTxWarp>
            </a:bodyPr>
            <a:lstStyle/>
            <a:p>
              <a:endParaRPr lang="en-US"/>
            </a:p>
          </p:txBody>
        </p:sp>
        <p:sp>
          <p:nvSpPr>
            <p:cNvPr id="40964" name="Line 4"/>
            <p:cNvSpPr>
              <a:spLocks noChangeShapeType="1"/>
            </p:cNvSpPr>
            <p:nvPr/>
          </p:nvSpPr>
          <p:spPr bwMode="auto">
            <a:xfrm>
              <a:off x="5184" y="912"/>
              <a:ext cx="0" cy="1680"/>
            </a:xfrm>
            <a:prstGeom prst="line">
              <a:avLst/>
            </a:prstGeom>
            <a:noFill/>
            <a:ln w="57150">
              <a:solidFill>
                <a:srgbClr val="8C6136"/>
              </a:solidFill>
              <a:round/>
              <a:headEnd/>
              <a:tailEnd/>
            </a:ln>
            <a:effectLst/>
          </p:spPr>
          <p:txBody>
            <a:bodyPr wrap="none" anchor="ctr">
              <a:prstTxWarp prst="textNoShape">
                <a:avLst/>
              </a:prstTxWarp>
            </a:bodyPr>
            <a:lstStyle/>
            <a:p>
              <a:endParaRPr lang="en-US"/>
            </a:p>
          </p:txBody>
        </p:sp>
        <p:sp>
          <p:nvSpPr>
            <p:cNvPr id="40965" name="Rectangle 5"/>
            <p:cNvSpPr>
              <a:spLocks noChangeArrowheads="1"/>
            </p:cNvSpPr>
            <p:nvPr/>
          </p:nvSpPr>
          <p:spPr bwMode="auto">
            <a:xfrm>
              <a:off x="3648" y="1536"/>
              <a:ext cx="301" cy="365"/>
            </a:xfrm>
            <a:prstGeom prst="rect">
              <a:avLst/>
            </a:prstGeom>
            <a:noFill/>
            <a:ln w="9525">
              <a:noFill/>
              <a:miter lim="800000"/>
              <a:headEnd/>
              <a:tailEnd/>
            </a:ln>
            <a:effectLst/>
          </p:spPr>
          <p:txBody>
            <a:bodyPr wrap="none">
              <a:prstTxWarp prst="textNoShape">
                <a:avLst/>
              </a:prstTxWarp>
              <a:spAutoFit/>
            </a:bodyPr>
            <a:lstStyle/>
            <a:p>
              <a:pPr eaLnBrk="1" hangingPunct="1"/>
              <a:r>
                <a:rPr lang="en-US" sz="3200">
                  <a:solidFill>
                    <a:srgbClr val="8C6136"/>
                  </a:solidFill>
                </a:rPr>
                <a:t>H</a:t>
              </a:r>
              <a:endParaRPr lang="en-US" sz="3200">
                <a:solidFill>
                  <a:srgbClr val="187534"/>
                </a:solidFill>
              </a:endParaRPr>
            </a:p>
          </p:txBody>
        </p:sp>
        <p:sp>
          <p:nvSpPr>
            <p:cNvPr id="40966" name="Line 6"/>
            <p:cNvSpPr>
              <a:spLocks noChangeShapeType="1"/>
            </p:cNvSpPr>
            <p:nvPr/>
          </p:nvSpPr>
          <p:spPr bwMode="auto">
            <a:xfrm>
              <a:off x="4176" y="1008"/>
              <a:ext cx="912" cy="0"/>
            </a:xfrm>
            <a:prstGeom prst="line">
              <a:avLst/>
            </a:prstGeom>
            <a:noFill/>
            <a:ln w="57150">
              <a:solidFill>
                <a:srgbClr val="9900CC"/>
              </a:solidFill>
              <a:round/>
              <a:headEnd type="triangle" w="med" len="med"/>
              <a:tailEnd type="triangle" w="med" len="med"/>
            </a:ln>
            <a:effectLst/>
          </p:spPr>
          <p:txBody>
            <a:bodyPr wrap="none" anchor="ctr">
              <a:prstTxWarp prst="textNoShape">
                <a:avLst/>
              </a:prstTxWarp>
            </a:bodyPr>
            <a:lstStyle/>
            <a:p>
              <a:endParaRPr lang="en-US"/>
            </a:p>
          </p:txBody>
        </p:sp>
        <p:sp>
          <p:nvSpPr>
            <p:cNvPr id="40967" name="Rectangle 7"/>
            <p:cNvSpPr>
              <a:spLocks noChangeArrowheads="1"/>
            </p:cNvSpPr>
            <p:nvPr/>
          </p:nvSpPr>
          <p:spPr bwMode="auto">
            <a:xfrm>
              <a:off x="5280" y="1536"/>
              <a:ext cx="272" cy="365"/>
            </a:xfrm>
            <a:prstGeom prst="rect">
              <a:avLst/>
            </a:prstGeom>
            <a:noFill/>
            <a:ln w="9525">
              <a:noFill/>
              <a:miter lim="800000"/>
              <a:headEnd/>
              <a:tailEnd/>
            </a:ln>
            <a:effectLst/>
          </p:spPr>
          <p:txBody>
            <a:bodyPr wrap="none">
              <a:prstTxWarp prst="textNoShape">
                <a:avLst/>
              </a:prstTxWarp>
              <a:spAutoFit/>
            </a:bodyPr>
            <a:lstStyle/>
            <a:p>
              <a:pPr eaLnBrk="1" hangingPunct="1"/>
              <a:r>
                <a:rPr lang="en-US" sz="3200">
                  <a:solidFill>
                    <a:srgbClr val="8C6136"/>
                  </a:solidFill>
                </a:rPr>
                <a:t>L</a:t>
              </a:r>
            </a:p>
          </p:txBody>
        </p:sp>
        <p:sp>
          <p:nvSpPr>
            <p:cNvPr id="40968" name="Rectangle 8"/>
            <p:cNvSpPr>
              <a:spLocks noChangeArrowheads="1"/>
            </p:cNvSpPr>
            <p:nvPr/>
          </p:nvSpPr>
          <p:spPr bwMode="auto">
            <a:xfrm>
              <a:off x="4272" y="672"/>
              <a:ext cx="697"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9900CC"/>
                  </a:solidFill>
                </a:rPr>
                <a:t>150 km</a:t>
              </a:r>
              <a:endParaRPr lang="en-US" sz="3200">
                <a:solidFill>
                  <a:srgbClr val="8C6136"/>
                </a:solidFill>
              </a:endParaRPr>
            </a:p>
          </p:txBody>
        </p:sp>
        <p:sp>
          <p:nvSpPr>
            <p:cNvPr id="40969" name="Rectangle 9"/>
            <p:cNvSpPr>
              <a:spLocks noChangeArrowheads="1"/>
            </p:cNvSpPr>
            <p:nvPr/>
          </p:nvSpPr>
          <p:spPr bwMode="auto">
            <a:xfrm>
              <a:off x="3744" y="2640"/>
              <a:ext cx="697"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8C6136"/>
                  </a:solidFill>
                </a:rPr>
                <a:t>570 mb</a:t>
              </a:r>
              <a:endParaRPr lang="en-US">
                <a:solidFill>
                  <a:srgbClr val="9900CC"/>
                </a:solidFill>
              </a:endParaRPr>
            </a:p>
          </p:txBody>
        </p:sp>
        <p:sp>
          <p:nvSpPr>
            <p:cNvPr id="40970" name="Rectangle 10"/>
            <p:cNvSpPr>
              <a:spLocks noChangeArrowheads="1"/>
            </p:cNvSpPr>
            <p:nvPr/>
          </p:nvSpPr>
          <p:spPr bwMode="auto">
            <a:xfrm>
              <a:off x="4896" y="2640"/>
              <a:ext cx="697"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8C6136"/>
                  </a:solidFill>
                </a:rPr>
                <a:t>566 mb</a:t>
              </a:r>
              <a:endParaRPr lang="en-US">
                <a:solidFill>
                  <a:srgbClr val="9900CC"/>
                </a:solidFill>
              </a:endParaRPr>
            </a:p>
          </p:txBody>
        </p:sp>
      </p:grpSp>
      <p:sp>
        <p:nvSpPr>
          <p:cNvPr id="40971" name="Rectangle 11"/>
          <p:cNvSpPr>
            <a:spLocks noGrp="1" noChangeArrowheads="1"/>
          </p:cNvSpPr>
          <p:nvPr>
            <p:ph type="title" sz="quarter"/>
          </p:nvPr>
        </p:nvSpPr>
        <p:spPr>
          <a:xfrm>
            <a:off x="457200" y="-152400"/>
            <a:ext cx="8229600" cy="1143000"/>
          </a:xfrm>
        </p:spPr>
        <p:txBody>
          <a:bodyPr/>
          <a:lstStyle/>
          <a:p>
            <a:r>
              <a:rPr lang="en-US" b="1">
                <a:solidFill>
                  <a:srgbClr val="0000FF"/>
                </a:solidFill>
              </a:rPr>
              <a:t>Geostrophic Wind</a:t>
            </a:r>
            <a:endParaRPr lang="en-US">
              <a:solidFill>
                <a:srgbClr val="000000"/>
              </a:solidFill>
            </a:endParaRPr>
          </a:p>
        </p:txBody>
      </p:sp>
      <p:sp>
        <p:nvSpPr>
          <p:cNvPr id="40972" name="Line 12"/>
          <p:cNvSpPr>
            <a:spLocks noChangeShapeType="1"/>
          </p:cNvSpPr>
          <p:nvPr/>
        </p:nvSpPr>
        <p:spPr bwMode="auto">
          <a:xfrm>
            <a:off x="1143000" y="2057400"/>
            <a:ext cx="381000" cy="0"/>
          </a:xfrm>
          <a:prstGeom prst="line">
            <a:avLst/>
          </a:prstGeom>
          <a:noFill/>
          <a:ln w="38100">
            <a:solidFill>
              <a:srgbClr val="FF0000"/>
            </a:solidFill>
            <a:round/>
            <a:headEnd/>
            <a:tailEnd type="triangle" w="med" len="med"/>
          </a:ln>
          <a:effectLst/>
        </p:spPr>
        <p:txBody>
          <a:bodyPr wrap="none" anchor="ctr">
            <a:prstTxWarp prst="textNoShape">
              <a:avLst/>
            </a:prstTxWarp>
          </a:bodyPr>
          <a:lstStyle/>
          <a:p>
            <a:endParaRPr lang="en-US"/>
          </a:p>
        </p:txBody>
      </p:sp>
      <p:sp>
        <p:nvSpPr>
          <p:cNvPr id="40973" name="Line 13"/>
          <p:cNvSpPr>
            <a:spLocks noChangeShapeType="1"/>
          </p:cNvSpPr>
          <p:nvPr/>
        </p:nvSpPr>
        <p:spPr bwMode="auto">
          <a:xfrm>
            <a:off x="1143000" y="2057400"/>
            <a:ext cx="533400" cy="0"/>
          </a:xfrm>
          <a:prstGeom prst="line">
            <a:avLst/>
          </a:prstGeom>
          <a:noFill/>
          <a:ln w="38100">
            <a:solidFill>
              <a:srgbClr val="187534"/>
            </a:solidFill>
            <a:round/>
            <a:headEnd/>
            <a:tailEnd type="triangle" w="med" len="med"/>
          </a:ln>
          <a:effectLst/>
        </p:spPr>
        <p:txBody>
          <a:bodyPr wrap="none" anchor="ctr">
            <a:prstTxWarp prst="textNoShape">
              <a:avLst/>
            </a:prstTxWarp>
          </a:bodyPr>
          <a:lstStyle/>
          <a:p>
            <a:endParaRPr lang="en-US"/>
          </a:p>
        </p:txBody>
      </p:sp>
      <p:sp>
        <p:nvSpPr>
          <p:cNvPr id="40974" name="Line 14"/>
          <p:cNvSpPr>
            <a:spLocks noChangeShapeType="1"/>
          </p:cNvSpPr>
          <p:nvPr/>
        </p:nvSpPr>
        <p:spPr bwMode="auto">
          <a:xfrm>
            <a:off x="1143000" y="2057400"/>
            <a:ext cx="0" cy="304800"/>
          </a:xfrm>
          <a:prstGeom prst="line">
            <a:avLst/>
          </a:prstGeom>
          <a:noFill/>
          <a:ln w="38100">
            <a:solidFill>
              <a:srgbClr val="0000FF"/>
            </a:solidFill>
            <a:round/>
            <a:headEnd/>
            <a:tailEnd type="triangle" w="med" len="med"/>
          </a:ln>
          <a:effectLst/>
        </p:spPr>
        <p:txBody>
          <a:bodyPr wrap="none" anchor="ctr">
            <a:prstTxWarp prst="textNoShape">
              <a:avLst/>
            </a:prstTxWarp>
          </a:bodyPr>
          <a:lstStyle/>
          <a:p>
            <a:endParaRPr lang="en-US"/>
          </a:p>
        </p:txBody>
      </p:sp>
      <p:sp>
        <p:nvSpPr>
          <p:cNvPr id="40975" name="Line 15"/>
          <p:cNvSpPr>
            <a:spLocks noChangeShapeType="1"/>
          </p:cNvSpPr>
          <p:nvPr/>
        </p:nvSpPr>
        <p:spPr bwMode="auto">
          <a:xfrm>
            <a:off x="1676400" y="2057400"/>
            <a:ext cx="304800" cy="381000"/>
          </a:xfrm>
          <a:prstGeom prst="line">
            <a:avLst/>
          </a:prstGeom>
          <a:noFill/>
          <a:ln w="38100">
            <a:solidFill>
              <a:srgbClr val="187534"/>
            </a:solidFill>
            <a:round/>
            <a:headEnd/>
            <a:tailEnd type="triangle" w="med" len="med"/>
          </a:ln>
          <a:effectLst/>
        </p:spPr>
        <p:txBody>
          <a:bodyPr wrap="none" anchor="ctr">
            <a:prstTxWarp prst="textNoShape">
              <a:avLst/>
            </a:prstTxWarp>
          </a:bodyPr>
          <a:lstStyle/>
          <a:p>
            <a:endParaRPr lang="en-US"/>
          </a:p>
        </p:txBody>
      </p:sp>
      <p:sp>
        <p:nvSpPr>
          <p:cNvPr id="40976" name="Line 16"/>
          <p:cNvSpPr>
            <a:spLocks noChangeShapeType="1"/>
          </p:cNvSpPr>
          <p:nvPr/>
        </p:nvSpPr>
        <p:spPr bwMode="auto">
          <a:xfrm>
            <a:off x="1676400" y="2057400"/>
            <a:ext cx="381000" cy="0"/>
          </a:xfrm>
          <a:prstGeom prst="line">
            <a:avLst/>
          </a:prstGeom>
          <a:noFill/>
          <a:ln w="38100">
            <a:solidFill>
              <a:srgbClr val="FF0000"/>
            </a:solidFill>
            <a:round/>
            <a:headEnd/>
            <a:tailEnd type="triangle" w="med" len="med"/>
          </a:ln>
          <a:effectLst/>
        </p:spPr>
        <p:txBody>
          <a:bodyPr wrap="none" anchor="ctr">
            <a:prstTxWarp prst="textNoShape">
              <a:avLst/>
            </a:prstTxWarp>
          </a:bodyPr>
          <a:lstStyle/>
          <a:p>
            <a:endParaRPr lang="en-US"/>
          </a:p>
        </p:txBody>
      </p:sp>
      <p:sp>
        <p:nvSpPr>
          <p:cNvPr id="40977" name="Line 17"/>
          <p:cNvSpPr>
            <a:spLocks noChangeShapeType="1"/>
          </p:cNvSpPr>
          <p:nvPr/>
        </p:nvSpPr>
        <p:spPr bwMode="auto">
          <a:xfrm flipH="1">
            <a:off x="1447800" y="2057400"/>
            <a:ext cx="228600" cy="228600"/>
          </a:xfrm>
          <a:prstGeom prst="line">
            <a:avLst/>
          </a:prstGeom>
          <a:noFill/>
          <a:ln w="38100">
            <a:solidFill>
              <a:srgbClr val="0000FF"/>
            </a:solidFill>
            <a:round/>
            <a:headEnd/>
            <a:tailEnd type="triangle" w="med" len="med"/>
          </a:ln>
          <a:effectLst/>
        </p:spPr>
        <p:txBody>
          <a:bodyPr wrap="none" anchor="ctr">
            <a:prstTxWarp prst="textNoShape">
              <a:avLst/>
            </a:prstTxWarp>
          </a:bodyPr>
          <a:lstStyle/>
          <a:p>
            <a:endParaRPr lang="en-US"/>
          </a:p>
        </p:txBody>
      </p:sp>
      <p:sp>
        <p:nvSpPr>
          <p:cNvPr id="40978" name="Line 18"/>
          <p:cNvSpPr>
            <a:spLocks noChangeShapeType="1"/>
          </p:cNvSpPr>
          <p:nvPr/>
        </p:nvSpPr>
        <p:spPr bwMode="auto">
          <a:xfrm>
            <a:off x="1981200" y="2438400"/>
            <a:ext cx="0" cy="457200"/>
          </a:xfrm>
          <a:prstGeom prst="line">
            <a:avLst/>
          </a:prstGeom>
          <a:noFill/>
          <a:ln w="38100">
            <a:solidFill>
              <a:srgbClr val="187534"/>
            </a:solidFill>
            <a:round/>
            <a:headEnd/>
            <a:tailEnd type="triangle" w="med" len="med"/>
          </a:ln>
          <a:effectLst/>
        </p:spPr>
        <p:txBody>
          <a:bodyPr wrap="none" anchor="ctr">
            <a:prstTxWarp prst="textNoShape">
              <a:avLst/>
            </a:prstTxWarp>
          </a:bodyPr>
          <a:lstStyle/>
          <a:p>
            <a:endParaRPr lang="en-US"/>
          </a:p>
        </p:txBody>
      </p:sp>
      <p:sp>
        <p:nvSpPr>
          <p:cNvPr id="40979" name="Line 19"/>
          <p:cNvSpPr>
            <a:spLocks noChangeShapeType="1"/>
          </p:cNvSpPr>
          <p:nvPr/>
        </p:nvSpPr>
        <p:spPr bwMode="auto">
          <a:xfrm>
            <a:off x="1981200" y="2438400"/>
            <a:ext cx="381000" cy="0"/>
          </a:xfrm>
          <a:prstGeom prst="line">
            <a:avLst/>
          </a:prstGeom>
          <a:noFill/>
          <a:ln w="38100">
            <a:solidFill>
              <a:srgbClr val="FF0000"/>
            </a:solidFill>
            <a:round/>
            <a:headEnd/>
            <a:tailEnd type="triangle" w="med" len="med"/>
          </a:ln>
          <a:effectLst/>
        </p:spPr>
        <p:txBody>
          <a:bodyPr wrap="none" anchor="ctr">
            <a:prstTxWarp prst="textNoShape">
              <a:avLst/>
            </a:prstTxWarp>
          </a:bodyPr>
          <a:lstStyle/>
          <a:p>
            <a:endParaRPr lang="en-US"/>
          </a:p>
        </p:txBody>
      </p:sp>
      <p:sp>
        <p:nvSpPr>
          <p:cNvPr id="40980" name="Line 20"/>
          <p:cNvSpPr>
            <a:spLocks noChangeShapeType="1"/>
          </p:cNvSpPr>
          <p:nvPr/>
        </p:nvSpPr>
        <p:spPr bwMode="auto">
          <a:xfrm flipH="1">
            <a:off x="1600200" y="2438400"/>
            <a:ext cx="381000" cy="0"/>
          </a:xfrm>
          <a:prstGeom prst="line">
            <a:avLst/>
          </a:prstGeom>
          <a:noFill/>
          <a:ln w="38100">
            <a:solidFill>
              <a:srgbClr val="0000FF"/>
            </a:solidFill>
            <a:round/>
            <a:headEnd/>
            <a:tailEnd type="triangle" w="med" len="med"/>
          </a:ln>
          <a:effectLst/>
        </p:spPr>
        <p:txBody>
          <a:bodyPr wrap="none" anchor="ctr">
            <a:prstTxWarp prst="textNoShape">
              <a:avLst/>
            </a:prstTxWarp>
          </a:bodyPr>
          <a:lstStyle/>
          <a:p>
            <a:endParaRPr lang="en-US"/>
          </a:p>
        </p:txBody>
      </p:sp>
      <p:grpSp>
        <p:nvGrpSpPr>
          <p:cNvPr id="3" name="Group 21"/>
          <p:cNvGrpSpPr>
            <a:grpSpLocks/>
          </p:cNvGrpSpPr>
          <p:nvPr/>
        </p:nvGrpSpPr>
        <p:grpSpPr bwMode="auto">
          <a:xfrm>
            <a:off x="1600200" y="2895600"/>
            <a:ext cx="762000" cy="457200"/>
            <a:chOff x="1008" y="1824"/>
            <a:chExt cx="480" cy="288"/>
          </a:xfrm>
        </p:grpSpPr>
        <p:sp>
          <p:nvSpPr>
            <p:cNvPr id="40982" name="Line 22"/>
            <p:cNvSpPr>
              <a:spLocks noChangeShapeType="1"/>
            </p:cNvSpPr>
            <p:nvPr/>
          </p:nvSpPr>
          <p:spPr bwMode="auto">
            <a:xfrm>
              <a:off x="1248" y="1824"/>
              <a:ext cx="0" cy="288"/>
            </a:xfrm>
            <a:prstGeom prst="line">
              <a:avLst/>
            </a:prstGeom>
            <a:noFill/>
            <a:ln w="38100">
              <a:solidFill>
                <a:srgbClr val="187534"/>
              </a:solidFill>
              <a:round/>
              <a:headEnd/>
              <a:tailEnd type="triangle" w="med" len="med"/>
            </a:ln>
            <a:effectLst/>
          </p:spPr>
          <p:txBody>
            <a:bodyPr wrap="none" anchor="ctr">
              <a:prstTxWarp prst="textNoShape">
                <a:avLst/>
              </a:prstTxWarp>
            </a:bodyPr>
            <a:lstStyle/>
            <a:p>
              <a:endParaRPr lang="en-US"/>
            </a:p>
          </p:txBody>
        </p:sp>
        <p:sp>
          <p:nvSpPr>
            <p:cNvPr id="40983" name="Line 23"/>
            <p:cNvSpPr>
              <a:spLocks noChangeShapeType="1"/>
            </p:cNvSpPr>
            <p:nvPr/>
          </p:nvSpPr>
          <p:spPr bwMode="auto">
            <a:xfrm>
              <a:off x="1248" y="1824"/>
              <a:ext cx="240" cy="0"/>
            </a:xfrm>
            <a:prstGeom prst="line">
              <a:avLst/>
            </a:prstGeom>
            <a:noFill/>
            <a:ln w="38100">
              <a:solidFill>
                <a:srgbClr val="FF0000"/>
              </a:solidFill>
              <a:round/>
              <a:headEnd/>
              <a:tailEnd type="triangle" w="med" len="med"/>
            </a:ln>
            <a:effectLst/>
          </p:spPr>
          <p:txBody>
            <a:bodyPr wrap="none" anchor="ctr">
              <a:prstTxWarp prst="textNoShape">
                <a:avLst/>
              </a:prstTxWarp>
            </a:bodyPr>
            <a:lstStyle/>
            <a:p>
              <a:endParaRPr lang="en-US"/>
            </a:p>
          </p:txBody>
        </p:sp>
        <p:sp>
          <p:nvSpPr>
            <p:cNvPr id="40984" name="Line 24"/>
            <p:cNvSpPr>
              <a:spLocks noChangeShapeType="1"/>
            </p:cNvSpPr>
            <p:nvPr/>
          </p:nvSpPr>
          <p:spPr bwMode="auto">
            <a:xfrm flipH="1">
              <a:off x="1008" y="1824"/>
              <a:ext cx="240" cy="0"/>
            </a:xfrm>
            <a:prstGeom prst="line">
              <a:avLst/>
            </a:prstGeom>
            <a:noFill/>
            <a:ln w="38100">
              <a:solidFill>
                <a:srgbClr val="0000FF"/>
              </a:solidFill>
              <a:round/>
              <a:headEnd/>
              <a:tailEnd type="triangle" w="med" len="med"/>
            </a:ln>
            <a:effectLst/>
          </p:spPr>
          <p:txBody>
            <a:bodyPr wrap="none" anchor="ctr">
              <a:prstTxWarp prst="textNoShape">
                <a:avLst/>
              </a:prstTxWarp>
            </a:bodyPr>
            <a:lstStyle/>
            <a:p>
              <a:endParaRPr lang="en-US"/>
            </a:p>
          </p:txBody>
        </p:sp>
      </p:grpSp>
      <p:grpSp>
        <p:nvGrpSpPr>
          <p:cNvPr id="4" name="Group 25"/>
          <p:cNvGrpSpPr>
            <a:grpSpLocks/>
          </p:cNvGrpSpPr>
          <p:nvPr/>
        </p:nvGrpSpPr>
        <p:grpSpPr bwMode="auto">
          <a:xfrm>
            <a:off x="3733800" y="990600"/>
            <a:ext cx="3838575" cy="457200"/>
            <a:chOff x="2352" y="624"/>
            <a:chExt cx="2418" cy="288"/>
          </a:xfrm>
        </p:grpSpPr>
        <p:sp>
          <p:nvSpPr>
            <p:cNvPr id="40986" name="Line 26"/>
            <p:cNvSpPr>
              <a:spLocks noChangeShapeType="1"/>
            </p:cNvSpPr>
            <p:nvPr/>
          </p:nvSpPr>
          <p:spPr bwMode="auto">
            <a:xfrm>
              <a:off x="2352" y="768"/>
              <a:ext cx="384" cy="0"/>
            </a:xfrm>
            <a:prstGeom prst="line">
              <a:avLst/>
            </a:prstGeom>
            <a:noFill/>
            <a:ln w="38100">
              <a:solidFill>
                <a:srgbClr val="0000FF"/>
              </a:solidFill>
              <a:round/>
              <a:headEnd/>
              <a:tailEnd type="triangle" w="med" len="med"/>
            </a:ln>
            <a:effectLst/>
          </p:spPr>
          <p:txBody>
            <a:bodyPr wrap="none" anchor="ctr">
              <a:prstTxWarp prst="textNoShape">
                <a:avLst/>
              </a:prstTxWarp>
            </a:bodyPr>
            <a:lstStyle/>
            <a:p>
              <a:endParaRPr lang="en-US"/>
            </a:p>
          </p:txBody>
        </p:sp>
        <p:sp>
          <p:nvSpPr>
            <p:cNvPr id="40987" name="Rectangle 27"/>
            <p:cNvSpPr>
              <a:spLocks noChangeArrowheads="1"/>
            </p:cNvSpPr>
            <p:nvPr/>
          </p:nvSpPr>
          <p:spPr bwMode="auto">
            <a:xfrm>
              <a:off x="2832" y="624"/>
              <a:ext cx="1938"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Apparent Coriolis force</a:t>
              </a:r>
              <a:endParaRPr lang="en-US">
                <a:solidFill>
                  <a:srgbClr val="9900CC"/>
                </a:solidFill>
              </a:endParaRPr>
            </a:p>
          </p:txBody>
        </p:sp>
      </p:grpSp>
      <p:grpSp>
        <p:nvGrpSpPr>
          <p:cNvPr id="5" name="Group 28"/>
          <p:cNvGrpSpPr>
            <a:grpSpLocks/>
          </p:cNvGrpSpPr>
          <p:nvPr/>
        </p:nvGrpSpPr>
        <p:grpSpPr bwMode="auto">
          <a:xfrm>
            <a:off x="3733800" y="1447800"/>
            <a:ext cx="3754438" cy="457200"/>
            <a:chOff x="2352" y="912"/>
            <a:chExt cx="2365" cy="288"/>
          </a:xfrm>
        </p:grpSpPr>
        <p:sp>
          <p:nvSpPr>
            <p:cNvPr id="40989" name="Line 29"/>
            <p:cNvSpPr>
              <a:spLocks noChangeShapeType="1"/>
            </p:cNvSpPr>
            <p:nvPr/>
          </p:nvSpPr>
          <p:spPr bwMode="auto">
            <a:xfrm>
              <a:off x="2352" y="1056"/>
              <a:ext cx="384" cy="0"/>
            </a:xfrm>
            <a:prstGeom prst="line">
              <a:avLst/>
            </a:prstGeom>
            <a:noFill/>
            <a:ln w="38100">
              <a:solidFill>
                <a:srgbClr val="FF0000"/>
              </a:solidFill>
              <a:round/>
              <a:headEnd/>
              <a:tailEnd type="triangle" w="med" len="med"/>
            </a:ln>
            <a:effectLst/>
          </p:spPr>
          <p:txBody>
            <a:bodyPr wrap="none" anchor="ctr">
              <a:prstTxWarp prst="textNoShape">
                <a:avLst/>
              </a:prstTxWarp>
            </a:bodyPr>
            <a:lstStyle/>
            <a:p>
              <a:endParaRPr lang="en-US"/>
            </a:p>
          </p:txBody>
        </p:sp>
        <p:sp>
          <p:nvSpPr>
            <p:cNvPr id="40990" name="Rectangle 30"/>
            <p:cNvSpPr>
              <a:spLocks noChangeArrowheads="1"/>
            </p:cNvSpPr>
            <p:nvPr/>
          </p:nvSpPr>
          <p:spPr bwMode="auto">
            <a:xfrm>
              <a:off x="2832" y="912"/>
              <a:ext cx="1885"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FF0000"/>
                  </a:solidFill>
                </a:rPr>
                <a:t>Pressure gradient force</a:t>
              </a:r>
              <a:endParaRPr lang="en-US">
                <a:solidFill>
                  <a:srgbClr val="9900CC"/>
                </a:solidFill>
              </a:endParaRPr>
            </a:p>
          </p:txBody>
        </p:sp>
      </p:grpSp>
      <p:grpSp>
        <p:nvGrpSpPr>
          <p:cNvPr id="6" name="Group 31"/>
          <p:cNvGrpSpPr>
            <a:grpSpLocks/>
          </p:cNvGrpSpPr>
          <p:nvPr/>
        </p:nvGrpSpPr>
        <p:grpSpPr bwMode="auto">
          <a:xfrm>
            <a:off x="3733800" y="1981200"/>
            <a:ext cx="3121025" cy="457200"/>
            <a:chOff x="2352" y="1248"/>
            <a:chExt cx="1966" cy="288"/>
          </a:xfrm>
        </p:grpSpPr>
        <p:sp>
          <p:nvSpPr>
            <p:cNvPr id="40992" name="Line 32"/>
            <p:cNvSpPr>
              <a:spLocks noChangeShapeType="1"/>
            </p:cNvSpPr>
            <p:nvPr/>
          </p:nvSpPr>
          <p:spPr bwMode="auto">
            <a:xfrm>
              <a:off x="2352" y="1392"/>
              <a:ext cx="384" cy="0"/>
            </a:xfrm>
            <a:prstGeom prst="line">
              <a:avLst/>
            </a:prstGeom>
            <a:noFill/>
            <a:ln w="38100">
              <a:solidFill>
                <a:srgbClr val="187534"/>
              </a:solidFill>
              <a:round/>
              <a:headEnd/>
              <a:tailEnd type="triangle" w="med" len="med"/>
            </a:ln>
            <a:effectLst/>
          </p:spPr>
          <p:txBody>
            <a:bodyPr wrap="none" anchor="ctr">
              <a:prstTxWarp prst="textNoShape">
                <a:avLst/>
              </a:prstTxWarp>
            </a:bodyPr>
            <a:lstStyle/>
            <a:p>
              <a:endParaRPr lang="en-US"/>
            </a:p>
          </p:txBody>
        </p:sp>
        <p:sp>
          <p:nvSpPr>
            <p:cNvPr id="40993" name="Rectangle 33"/>
            <p:cNvSpPr>
              <a:spLocks noChangeArrowheads="1"/>
            </p:cNvSpPr>
            <p:nvPr/>
          </p:nvSpPr>
          <p:spPr bwMode="auto">
            <a:xfrm>
              <a:off x="2832" y="1248"/>
              <a:ext cx="1486"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187534"/>
                  </a:solidFill>
                </a:rPr>
                <a:t>Geostrophic wind</a:t>
              </a:r>
              <a:endParaRPr lang="en-US">
                <a:solidFill>
                  <a:srgbClr val="9900CC"/>
                </a:solidFill>
              </a:endParaRPr>
            </a:p>
          </p:txBody>
        </p:sp>
      </p:grpSp>
      <p:graphicFrame>
        <p:nvGraphicFramePr>
          <p:cNvPr id="40994" name="Object 34"/>
          <p:cNvGraphicFramePr>
            <a:graphicFrameLocks noChangeAspect="1"/>
          </p:cNvGraphicFramePr>
          <p:nvPr>
            <p:extLst>
              <p:ext uri="{D42A27DB-BD31-4B8C-83A1-F6EECF244321}">
                <p14:modId xmlns:p14="http://schemas.microsoft.com/office/powerpoint/2010/main" val="711084782"/>
              </p:ext>
            </p:extLst>
          </p:nvPr>
        </p:nvGraphicFramePr>
        <p:xfrm>
          <a:off x="5930900" y="3822700"/>
          <a:ext cx="1193800" cy="304800"/>
        </p:xfrm>
        <a:graphic>
          <a:graphicData uri="http://schemas.openxmlformats.org/presentationml/2006/ole">
            <mc:AlternateContent xmlns:mc="http://schemas.openxmlformats.org/markup-compatibility/2006">
              <mc:Choice xmlns:v="urn:schemas-microsoft-com:vml" Requires="v">
                <p:oleObj spid="_x0000_s154643" name="Equation" r:id="rId3" imgW="596900" imgH="152400" progId="Equation.3">
                  <p:embed/>
                </p:oleObj>
              </mc:Choice>
              <mc:Fallback>
                <p:oleObj name="Equation" r:id="rId3" imgW="596900" imgH="152400" progId="Equation.3">
                  <p:embed/>
                  <p:pic>
                    <p:nvPicPr>
                      <p:cNvPr id="0" name="Picture 2"/>
                      <p:cNvPicPr>
                        <a:picLocks noChangeAspect="1" noChangeArrowheads="1"/>
                      </p:cNvPicPr>
                      <p:nvPr/>
                    </p:nvPicPr>
                    <p:blipFill>
                      <a:blip r:embed="rId4"/>
                      <a:srcRect/>
                      <a:stretch>
                        <a:fillRect/>
                      </a:stretch>
                    </p:blipFill>
                    <p:spPr bwMode="auto">
                      <a:xfrm>
                        <a:off x="5930900" y="3822700"/>
                        <a:ext cx="11938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95" name="Rectangle 35"/>
          <p:cNvSpPr>
            <a:spLocks noChangeArrowheads="1"/>
          </p:cNvSpPr>
          <p:nvPr/>
        </p:nvSpPr>
        <p:spPr bwMode="auto">
          <a:xfrm>
            <a:off x="4038600" y="3200400"/>
            <a:ext cx="4897144" cy="461665"/>
          </a:xfrm>
          <a:prstGeom prst="rect">
            <a:avLst/>
          </a:prstGeom>
          <a:noFill/>
          <a:ln w="9525">
            <a:noFill/>
            <a:miter lim="800000"/>
            <a:headEnd/>
            <a:tailEnd/>
          </a:ln>
          <a:effectLst/>
        </p:spPr>
        <p:txBody>
          <a:bodyPr wrap="none">
            <a:prstTxWarp prst="textNoShape">
              <a:avLst/>
            </a:prstTxWarp>
            <a:spAutoFit/>
          </a:bodyPr>
          <a:lstStyle/>
          <a:p>
            <a:pPr eaLnBrk="1" hangingPunct="1"/>
            <a:r>
              <a:rPr lang="en-US" dirty="0">
                <a:solidFill>
                  <a:srgbClr val="184B81"/>
                </a:solidFill>
              </a:rPr>
              <a:t>Example: Find </a:t>
            </a:r>
            <a:r>
              <a:rPr lang="en-US" i="1" dirty="0">
                <a:solidFill>
                  <a:srgbClr val="184B81"/>
                </a:solidFill>
              </a:rPr>
              <a:t>V</a:t>
            </a:r>
            <a:r>
              <a:rPr lang="en-US" dirty="0">
                <a:solidFill>
                  <a:srgbClr val="184B81"/>
                </a:solidFill>
              </a:rPr>
              <a:t> when latitude=30 </a:t>
            </a:r>
            <a:r>
              <a:rPr lang="en-US" baseline="30000" dirty="0" err="1">
                <a:solidFill>
                  <a:srgbClr val="184B81"/>
                </a:solidFill>
              </a:rPr>
              <a:t>o</a:t>
            </a:r>
            <a:r>
              <a:rPr lang="en-US" dirty="0" err="1">
                <a:solidFill>
                  <a:srgbClr val="184B81"/>
                </a:solidFill>
              </a:rPr>
              <a:t>N</a:t>
            </a:r>
            <a:endParaRPr lang="en-US" dirty="0">
              <a:solidFill>
                <a:srgbClr val="187534"/>
              </a:solidFill>
            </a:endParaRPr>
          </a:p>
        </p:txBody>
      </p:sp>
      <p:grpSp>
        <p:nvGrpSpPr>
          <p:cNvPr id="7" name="Group 36"/>
          <p:cNvGrpSpPr>
            <a:grpSpLocks/>
          </p:cNvGrpSpPr>
          <p:nvPr/>
        </p:nvGrpSpPr>
        <p:grpSpPr bwMode="auto">
          <a:xfrm>
            <a:off x="1066800" y="4633910"/>
            <a:ext cx="2878138" cy="752475"/>
            <a:chOff x="1440" y="2919"/>
            <a:chExt cx="1813" cy="474"/>
          </a:xfrm>
        </p:grpSpPr>
        <p:graphicFrame>
          <p:nvGraphicFramePr>
            <p:cNvPr id="40997" name="Object 37"/>
            <p:cNvGraphicFramePr>
              <a:graphicFrameLocks noChangeAspect="1"/>
            </p:cNvGraphicFramePr>
            <p:nvPr>
              <p:extLst>
                <p:ext uri="{D42A27DB-BD31-4B8C-83A1-F6EECF244321}">
                  <p14:modId xmlns:p14="http://schemas.microsoft.com/office/powerpoint/2010/main" val="2696739057"/>
                </p:ext>
              </p:extLst>
            </p:nvPr>
          </p:nvGraphicFramePr>
          <p:xfrm>
            <a:off x="2085" y="2919"/>
            <a:ext cx="1168" cy="474"/>
          </p:xfrm>
          <a:graphic>
            <a:graphicData uri="http://schemas.openxmlformats.org/presentationml/2006/ole">
              <mc:AlternateContent xmlns:mc="http://schemas.openxmlformats.org/markup-compatibility/2006">
                <mc:Choice xmlns:v="urn:schemas-microsoft-com:vml" Requires="v">
                  <p:oleObj spid="_x0000_s154644" name="Equation" r:id="rId5" imgW="939800" imgH="381000" progId="Equation.3">
                    <p:embed/>
                  </p:oleObj>
                </mc:Choice>
                <mc:Fallback>
                  <p:oleObj name="Equation" r:id="rId5" imgW="939800" imgH="381000" progId="Equation.3">
                    <p:embed/>
                    <p:pic>
                      <p:nvPicPr>
                        <p:cNvPr id="0" name="Picture 5"/>
                        <p:cNvPicPr>
                          <a:picLocks noChangeAspect="1" noChangeArrowheads="1"/>
                        </p:cNvPicPr>
                        <p:nvPr/>
                      </p:nvPicPr>
                      <p:blipFill>
                        <a:blip r:embed="rId6"/>
                        <a:srcRect/>
                        <a:stretch>
                          <a:fillRect/>
                        </a:stretch>
                      </p:blipFill>
                      <p:spPr bwMode="auto">
                        <a:xfrm>
                          <a:off x="2085" y="2919"/>
                          <a:ext cx="1168" cy="4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98" name="Line 38"/>
            <p:cNvSpPr>
              <a:spLocks noChangeShapeType="1"/>
            </p:cNvSpPr>
            <p:nvPr/>
          </p:nvSpPr>
          <p:spPr bwMode="auto">
            <a:xfrm>
              <a:off x="1440" y="3120"/>
              <a:ext cx="336" cy="0"/>
            </a:xfrm>
            <a:prstGeom prst="line">
              <a:avLst/>
            </a:prstGeom>
            <a:noFill/>
            <a:ln w="57150">
              <a:solidFill>
                <a:srgbClr val="FF9218"/>
              </a:solidFill>
              <a:round/>
              <a:headEnd/>
              <a:tailEnd type="triangle" w="med" len="med"/>
            </a:ln>
            <a:effectLst/>
          </p:spPr>
          <p:txBody>
            <a:bodyPr wrap="none" anchor="ctr">
              <a:prstTxWarp prst="textNoShape">
                <a:avLst/>
              </a:prstTxWarp>
            </a:bodyPr>
            <a:lstStyle/>
            <a:p>
              <a:endParaRPr lang="en-US"/>
            </a:p>
          </p:txBody>
        </p:sp>
      </p:grpSp>
      <p:grpSp>
        <p:nvGrpSpPr>
          <p:cNvPr id="8" name="Group 39"/>
          <p:cNvGrpSpPr>
            <a:grpSpLocks/>
          </p:cNvGrpSpPr>
          <p:nvPr/>
        </p:nvGrpSpPr>
        <p:grpSpPr bwMode="auto">
          <a:xfrm>
            <a:off x="381000" y="5740400"/>
            <a:ext cx="6764338" cy="812800"/>
            <a:chOff x="240" y="3568"/>
            <a:chExt cx="4261" cy="512"/>
          </a:xfrm>
        </p:grpSpPr>
        <p:graphicFrame>
          <p:nvGraphicFramePr>
            <p:cNvPr id="41000" name="Object 40"/>
            <p:cNvGraphicFramePr>
              <a:graphicFrameLocks noChangeAspect="1"/>
            </p:cNvGraphicFramePr>
            <p:nvPr>
              <p:extLst>
                <p:ext uri="{D42A27DB-BD31-4B8C-83A1-F6EECF244321}">
                  <p14:modId xmlns:p14="http://schemas.microsoft.com/office/powerpoint/2010/main" val="1837091344"/>
                </p:ext>
              </p:extLst>
            </p:nvPr>
          </p:nvGraphicFramePr>
          <p:xfrm>
            <a:off x="1303" y="3568"/>
            <a:ext cx="3198" cy="512"/>
          </p:xfrm>
          <a:graphic>
            <a:graphicData uri="http://schemas.openxmlformats.org/presentationml/2006/ole">
              <mc:AlternateContent xmlns:mc="http://schemas.openxmlformats.org/markup-compatibility/2006">
                <mc:Choice xmlns:v="urn:schemas-microsoft-com:vml" Requires="v">
                  <p:oleObj spid="_x0000_s154645" name="Equation" r:id="rId7" imgW="2540000" imgH="406400" progId="Equation.3">
                    <p:embed/>
                  </p:oleObj>
                </mc:Choice>
                <mc:Fallback>
                  <p:oleObj name="Equation" r:id="rId7" imgW="2540000" imgH="406400" progId="Equation.3">
                    <p:embed/>
                    <p:pic>
                      <p:nvPicPr>
                        <p:cNvPr id="0" name="Picture 4"/>
                        <p:cNvPicPr>
                          <a:picLocks noChangeAspect="1" noChangeArrowheads="1"/>
                        </p:cNvPicPr>
                        <p:nvPr/>
                      </p:nvPicPr>
                      <p:blipFill>
                        <a:blip r:embed="rId8"/>
                        <a:srcRect/>
                        <a:stretch>
                          <a:fillRect/>
                        </a:stretch>
                      </p:blipFill>
                      <p:spPr bwMode="auto">
                        <a:xfrm>
                          <a:off x="1303" y="3568"/>
                          <a:ext cx="3198" cy="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1" name="Line 41"/>
            <p:cNvSpPr>
              <a:spLocks noChangeShapeType="1"/>
            </p:cNvSpPr>
            <p:nvPr/>
          </p:nvSpPr>
          <p:spPr bwMode="auto">
            <a:xfrm>
              <a:off x="240" y="3792"/>
              <a:ext cx="336" cy="0"/>
            </a:xfrm>
            <a:prstGeom prst="line">
              <a:avLst/>
            </a:prstGeom>
            <a:noFill/>
            <a:ln w="57150">
              <a:solidFill>
                <a:srgbClr val="FF9218"/>
              </a:solidFill>
              <a:round/>
              <a:headEnd/>
              <a:tailEnd type="triangle" w="med" len="med"/>
            </a:ln>
            <a:effectLst/>
          </p:spPr>
          <p:txBody>
            <a:bodyPr wrap="none" anchor="ctr">
              <a:prstTxWarp prst="textNoShape">
                <a:avLst/>
              </a:prstTxWarp>
            </a:bodyPr>
            <a:lstStyle/>
            <a:p>
              <a:endParaRPr lang="en-US"/>
            </a:p>
          </p:txBody>
        </p:sp>
      </p:grpSp>
      <p:grpSp>
        <p:nvGrpSpPr>
          <p:cNvPr id="9" name="Group 42"/>
          <p:cNvGrpSpPr>
            <a:grpSpLocks/>
          </p:cNvGrpSpPr>
          <p:nvPr/>
        </p:nvGrpSpPr>
        <p:grpSpPr bwMode="auto">
          <a:xfrm>
            <a:off x="4648200" y="4635500"/>
            <a:ext cx="2813050" cy="754063"/>
            <a:chOff x="3456" y="2920"/>
            <a:chExt cx="1772" cy="475"/>
          </a:xfrm>
        </p:grpSpPr>
        <p:graphicFrame>
          <p:nvGraphicFramePr>
            <p:cNvPr id="41003" name="Object 43"/>
            <p:cNvGraphicFramePr>
              <a:graphicFrameLocks noChangeAspect="1"/>
            </p:cNvGraphicFramePr>
            <p:nvPr>
              <p:extLst>
                <p:ext uri="{D42A27DB-BD31-4B8C-83A1-F6EECF244321}">
                  <p14:modId xmlns:p14="http://schemas.microsoft.com/office/powerpoint/2010/main" val="2278253929"/>
                </p:ext>
              </p:extLst>
            </p:nvPr>
          </p:nvGraphicFramePr>
          <p:xfrm>
            <a:off x="4070" y="2920"/>
            <a:ext cx="1158" cy="475"/>
          </p:xfrm>
          <a:graphic>
            <a:graphicData uri="http://schemas.openxmlformats.org/presentationml/2006/ole">
              <mc:AlternateContent xmlns:mc="http://schemas.openxmlformats.org/markup-compatibility/2006">
                <mc:Choice xmlns:v="urn:schemas-microsoft-com:vml" Requires="v">
                  <p:oleObj spid="_x0000_s154646" name="Equation" r:id="rId9" imgW="927100" imgH="381000" progId="Equation.3">
                    <p:embed/>
                  </p:oleObj>
                </mc:Choice>
                <mc:Fallback>
                  <p:oleObj name="Equation" r:id="rId9" imgW="927100" imgH="381000" progId="Equation.3">
                    <p:embed/>
                    <p:pic>
                      <p:nvPicPr>
                        <p:cNvPr id="0" name="Picture 3"/>
                        <p:cNvPicPr>
                          <a:picLocks noChangeAspect="1" noChangeArrowheads="1"/>
                        </p:cNvPicPr>
                        <p:nvPr/>
                      </p:nvPicPr>
                      <p:blipFill>
                        <a:blip r:embed="rId10"/>
                        <a:srcRect/>
                        <a:stretch>
                          <a:fillRect/>
                        </a:stretch>
                      </p:blipFill>
                      <p:spPr bwMode="auto">
                        <a:xfrm>
                          <a:off x="4070" y="2920"/>
                          <a:ext cx="1158" cy="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4" name="Line 44"/>
            <p:cNvSpPr>
              <a:spLocks noChangeShapeType="1"/>
            </p:cNvSpPr>
            <p:nvPr/>
          </p:nvSpPr>
          <p:spPr bwMode="auto">
            <a:xfrm>
              <a:off x="3456" y="3120"/>
              <a:ext cx="336" cy="0"/>
            </a:xfrm>
            <a:prstGeom prst="line">
              <a:avLst/>
            </a:prstGeom>
            <a:noFill/>
            <a:ln w="57150">
              <a:solidFill>
                <a:srgbClr val="FF9218"/>
              </a:solidFill>
              <a:round/>
              <a:headEnd/>
              <a:tailEnd type="triangle" w="med" len="med"/>
            </a:ln>
            <a:effectLst/>
          </p:spPr>
          <p:txBody>
            <a:bodyPr wrap="none" anchor="ctr">
              <a:prstTxWarp prst="textNoShape">
                <a:avLst/>
              </a:prstTxWarp>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152400"/>
            <a:ext cx="7772400" cy="1143000"/>
          </a:xfrm>
        </p:spPr>
        <p:txBody>
          <a:bodyPr/>
          <a:lstStyle/>
          <a:p>
            <a:r>
              <a:rPr lang="en-US" b="1" dirty="0" err="1">
                <a:solidFill>
                  <a:srgbClr val="0000FF"/>
                </a:solidFill>
              </a:rPr>
              <a:t>Geostrophic</a:t>
            </a:r>
            <a:r>
              <a:rPr lang="en-US" b="1" dirty="0">
                <a:solidFill>
                  <a:srgbClr val="0000FF"/>
                </a:solidFill>
              </a:rPr>
              <a:t> and Surface Winds Along Parallel Isobars</a:t>
            </a:r>
            <a:endParaRPr lang="en-US" sz="3600" b="1" dirty="0">
              <a:solidFill>
                <a:srgbClr val="0000FF"/>
              </a:solidFill>
            </a:endParaRPr>
          </a:p>
        </p:txBody>
      </p:sp>
      <p:sp>
        <p:nvSpPr>
          <p:cNvPr id="3077" name="Text Box 5"/>
          <p:cNvSpPr txBox="1">
            <a:spLocks noChangeArrowheads="1"/>
          </p:cNvSpPr>
          <p:nvPr/>
        </p:nvSpPr>
        <p:spPr bwMode="auto">
          <a:xfrm>
            <a:off x="7694114" y="6396335"/>
            <a:ext cx="1449886" cy="461665"/>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Figure 6.2</a:t>
            </a:r>
          </a:p>
        </p:txBody>
      </p:sp>
      <p:pic>
        <p:nvPicPr>
          <p:cNvPr id="6" name="Picture 5"/>
          <p:cNvPicPr/>
          <p:nvPr/>
        </p:nvPicPr>
        <p:blipFill>
          <a:blip r:embed="rId2"/>
          <a:srcRect/>
          <a:stretch>
            <a:fillRect/>
          </a:stretch>
        </p:blipFill>
        <p:spPr bwMode="auto">
          <a:xfrm>
            <a:off x="914400" y="1397000"/>
            <a:ext cx="7442200" cy="5461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a:xfrm>
            <a:off x="457200" y="-152400"/>
            <a:ext cx="8229600" cy="1143000"/>
          </a:xfrm>
        </p:spPr>
        <p:txBody>
          <a:bodyPr/>
          <a:lstStyle/>
          <a:p>
            <a:r>
              <a:rPr lang="en-US" b="1">
                <a:solidFill>
                  <a:srgbClr val="0000FF"/>
                </a:solidFill>
              </a:rPr>
              <a:t>Cyclonic Flow (North. Hem.)</a:t>
            </a:r>
            <a:endParaRPr lang="en-US">
              <a:solidFill>
                <a:srgbClr val="000000"/>
              </a:solidFill>
            </a:endParaRPr>
          </a:p>
        </p:txBody>
      </p:sp>
      <p:grpSp>
        <p:nvGrpSpPr>
          <p:cNvPr id="41987" name="Group 1027"/>
          <p:cNvGrpSpPr>
            <a:grpSpLocks/>
          </p:cNvGrpSpPr>
          <p:nvPr/>
        </p:nvGrpSpPr>
        <p:grpSpPr bwMode="auto">
          <a:xfrm>
            <a:off x="457200" y="685800"/>
            <a:ext cx="3198813" cy="3656013"/>
            <a:chOff x="3120" y="576"/>
            <a:chExt cx="2015" cy="2303"/>
          </a:xfrm>
        </p:grpSpPr>
        <p:sp>
          <p:nvSpPr>
            <p:cNvPr id="41988" name="AutoShape 1028"/>
            <p:cNvSpPr>
              <a:spLocks noChangeArrowheads="1"/>
            </p:cNvSpPr>
            <p:nvPr/>
          </p:nvSpPr>
          <p:spPr bwMode="auto">
            <a:xfrm>
              <a:off x="3120" y="864"/>
              <a:ext cx="2015" cy="201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57150">
              <a:solidFill>
                <a:srgbClr val="8C61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89" name="Rectangle 1029"/>
            <p:cNvSpPr>
              <a:spLocks noChangeArrowheads="1"/>
            </p:cNvSpPr>
            <p:nvPr/>
          </p:nvSpPr>
          <p:spPr bwMode="auto">
            <a:xfrm>
              <a:off x="3984" y="1680"/>
              <a:ext cx="2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3200">
                  <a:solidFill>
                    <a:srgbClr val="8C6136"/>
                  </a:solidFill>
                </a:rPr>
                <a:t>L</a:t>
              </a:r>
            </a:p>
          </p:txBody>
        </p:sp>
        <p:sp>
          <p:nvSpPr>
            <p:cNvPr id="41990" name="Rectangle 1030"/>
            <p:cNvSpPr>
              <a:spLocks noChangeArrowheads="1"/>
            </p:cNvSpPr>
            <p:nvPr/>
          </p:nvSpPr>
          <p:spPr bwMode="auto">
            <a:xfrm>
              <a:off x="3792" y="1488"/>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830 mb</a:t>
              </a:r>
            </a:p>
          </p:txBody>
        </p:sp>
        <p:sp>
          <p:nvSpPr>
            <p:cNvPr id="41991" name="Rectangle 1031"/>
            <p:cNvSpPr>
              <a:spLocks noChangeArrowheads="1"/>
            </p:cNvSpPr>
            <p:nvPr/>
          </p:nvSpPr>
          <p:spPr bwMode="auto">
            <a:xfrm>
              <a:off x="3840" y="576"/>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834 mb</a:t>
              </a:r>
            </a:p>
          </p:txBody>
        </p:sp>
      </p:grpSp>
      <p:sp>
        <p:nvSpPr>
          <p:cNvPr id="41992" name="Line 1032"/>
          <p:cNvSpPr>
            <a:spLocks noChangeShapeType="1"/>
          </p:cNvSpPr>
          <p:nvPr/>
        </p:nvSpPr>
        <p:spPr bwMode="auto">
          <a:xfrm flipV="1">
            <a:off x="2819400" y="3200400"/>
            <a:ext cx="381000" cy="38100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3" name="Line 1033"/>
          <p:cNvSpPr>
            <a:spLocks noChangeShapeType="1"/>
          </p:cNvSpPr>
          <p:nvPr/>
        </p:nvSpPr>
        <p:spPr bwMode="auto">
          <a:xfrm flipH="1" flipV="1">
            <a:off x="2209800" y="2971800"/>
            <a:ext cx="609600"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4" name="Line 1034"/>
          <p:cNvSpPr>
            <a:spLocks noChangeShapeType="1"/>
          </p:cNvSpPr>
          <p:nvPr/>
        </p:nvSpPr>
        <p:spPr bwMode="auto">
          <a:xfrm>
            <a:off x="2819400" y="3581400"/>
            <a:ext cx="3048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5" name="Line 1035"/>
          <p:cNvSpPr>
            <a:spLocks noChangeShapeType="1"/>
          </p:cNvSpPr>
          <p:nvPr/>
        </p:nvSpPr>
        <p:spPr bwMode="auto">
          <a:xfrm>
            <a:off x="3124200" y="3886200"/>
            <a:ext cx="228600" cy="22860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6" name="Line 1036"/>
          <p:cNvSpPr>
            <a:spLocks noChangeShapeType="1"/>
          </p:cNvSpPr>
          <p:nvPr/>
        </p:nvSpPr>
        <p:spPr bwMode="auto">
          <a:xfrm flipV="1">
            <a:off x="990600" y="1752600"/>
            <a:ext cx="381000" cy="38100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7" name="Line 1037"/>
          <p:cNvSpPr>
            <a:spLocks noChangeShapeType="1"/>
          </p:cNvSpPr>
          <p:nvPr/>
        </p:nvSpPr>
        <p:spPr bwMode="auto">
          <a:xfrm>
            <a:off x="2667000" y="1676400"/>
            <a:ext cx="381000" cy="38100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8" name="Line 1038"/>
          <p:cNvSpPr>
            <a:spLocks noChangeShapeType="1"/>
          </p:cNvSpPr>
          <p:nvPr/>
        </p:nvSpPr>
        <p:spPr bwMode="auto">
          <a:xfrm>
            <a:off x="990600" y="3352800"/>
            <a:ext cx="381000" cy="38100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999" name="Line 1039"/>
          <p:cNvSpPr>
            <a:spLocks noChangeShapeType="1"/>
          </p:cNvSpPr>
          <p:nvPr/>
        </p:nvSpPr>
        <p:spPr bwMode="auto">
          <a:xfrm>
            <a:off x="1828800" y="3886200"/>
            <a:ext cx="539750"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0" name="Line 1040"/>
          <p:cNvSpPr>
            <a:spLocks noChangeShapeType="1"/>
          </p:cNvSpPr>
          <p:nvPr/>
        </p:nvSpPr>
        <p:spPr bwMode="auto">
          <a:xfrm>
            <a:off x="1676400" y="1600200"/>
            <a:ext cx="539750" cy="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1" name="Line 1041"/>
          <p:cNvSpPr>
            <a:spLocks noChangeShapeType="1"/>
          </p:cNvSpPr>
          <p:nvPr/>
        </p:nvSpPr>
        <p:spPr bwMode="auto">
          <a:xfrm flipV="1">
            <a:off x="914400" y="2514600"/>
            <a:ext cx="0" cy="53975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2" name="Line 1042"/>
          <p:cNvSpPr>
            <a:spLocks noChangeShapeType="1"/>
          </p:cNvSpPr>
          <p:nvPr/>
        </p:nvSpPr>
        <p:spPr bwMode="auto">
          <a:xfrm flipV="1">
            <a:off x="3200400" y="2362200"/>
            <a:ext cx="0" cy="53975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42003" name="Group 1043"/>
          <p:cNvGrpSpPr>
            <a:grpSpLocks/>
          </p:cNvGrpSpPr>
          <p:nvPr/>
        </p:nvGrpSpPr>
        <p:grpSpPr bwMode="auto">
          <a:xfrm>
            <a:off x="4343400" y="1066800"/>
            <a:ext cx="4175125" cy="1981200"/>
            <a:chOff x="2736" y="672"/>
            <a:chExt cx="2630" cy="1248"/>
          </a:xfrm>
        </p:grpSpPr>
        <p:grpSp>
          <p:nvGrpSpPr>
            <p:cNvPr id="42004" name="Group 1044"/>
            <p:cNvGrpSpPr>
              <a:grpSpLocks/>
            </p:cNvGrpSpPr>
            <p:nvPr/>
          </p:nvGrpSpPr>
          <p:grpSpPr bwMode="auto">
            <a:xfrm>
              <a:off x="2736" y="672"/>
              <a:ext cx="2418" cy="288"/>
              <a:chOff x="2352" y="624"/>
              <a:chExt cx="2418" cy="288"/>
            </a:xfrm>
          </p:grpSpPr>
          <p:sp>
            <p:nvSpPr>
              <p:cNvPr id="42005" name="Line 1045"/>
              <p:cNvSpPr>
                <a:spLocks noChangeShapeType="1"/>
              </p:cNvSpPr>
              <p:nvPr/>
            </p:nvSpPr>
            <p:spPr bwMode="auto">
              <a:xfrm>
                <a:off x="2352" y="768"/>
                <a:ext cx="384"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6" name="Rectangle 1046"/>
              <p:cNvSpPr>
                <a:spLocks noChangeArrowheads="1"/>
              </p:cNvSpPr>
              <p:nvPr/>
            </p:nvSpPr>
            <p:spPr bwMode="auto">
              <a:xfrm>
                <a:off x="2832" y="624"/>
                <a:ext cx="19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00FF"/>
                    </a:solidFill>
                  </a:rPr>
                  <a:t>Apparent Coriolis force</a:t>
                </a:r>
                <a:endParaRPr lang="en-US">
                  <a:solidFill>
                    <a:srgbClr val="9900CC"/>
                  </a:solidFill>
                </a:endParaRPr>
              </a:p>
            </p:txBody>
          </p:sp>
        </p:grpSp>
        <p:grpSp>
          <p:nvGrpSpPr>
            <p:cNvPr id="42007" name="Group 1047"/>
            <p:cNvGrpSpPr>
              <a:grpSpLocks/>
            </p:cNvGrpSpPr>
            <p:nvPr/>
          </p:nvGrpSpPr>
          <p:grpSpPr bwMode="auto">
            <a:xfrm>
              <a:off x="2736" y="960"/>
              <a:ext cx="2365" cy="288"/>
              <a:chOff x="2352" y="912"/>
              <a:chExt cx="2365" cy="288"/>
            </a:xfrm>
          </p:grpSpPr>
          <p:sp>
            <p:nvSpPr>
              <p:cNvPr id="42008" name="Line 1048"/>
              <p:cNvSpPr>
                <a:spLocks noChangeShapeType="1"/>
              </p:cNvSpPr>
              <p:nvPr/>
            </p:nvSpPr>
            <p:spPr bwMode="auto">
              <a:xfrm>
                <a:off x="2352" y="1056"/>
                <a:ext cx="38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9" name="Rectangle 1049"/>
              <p:cNvSpPr>
                <a:spLocks noChangeArrowheads="1"/>
              </p:cNvSpPr>
              <p:nvPr/>
            </p:nvSpPr>
            <p:spPr bwMode="auto">
              <a:xfrm>
                <a:off x="2832" y="912"/>
                <a:ext cx="18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FF0000"/>
                    </a:solidFill>
                  </a:rPr>
                  <a:t>Pressure gradient force</a:t>
                </a:r>
                <a:endParaRPr lang="en-US">
                  <a:solidFill>
                    <a:srgbClr val="9900CC"/>
                  </a:solidFill>
                </a:endParaRPr>
              </a:p>
            </p:txBody>
          </p:sp>
        </p:grpSp>
        <p:sp>
          <p:nvSpPr>
            <p:cNvPr id="42010" name="Line 1050"/>
            <p:cNvSpPr>
              <a:spLocks noChangeShapeType="1"/>
            </p:cNvSpPr>
            <p:nvPr/>
          </p:nvSpPr>
          <p:spPr bwMode="auto">
            <a:xfrm>
              <a:off x="2736" y="1440"/>
              <a:ext cx="384"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11" name="Rectangle 1051"/>
            <p:cNvSpPr>
              <a:spLocks noChangeArrowheads="1"/>
            </p:cNvSpPr>
            <p:nvPr/>
          </p:nvSpPr>
          <p:spPr bwMode="auto">
            <a:xfrm>
              <a:off x="3216" y="1296"/>
              <a:ext cx="121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187534"/>
                  </a:solidFill>
                </a:rPr>
                <a:t>Gradient wind</a:t>
              </a:r>
              <a:endParaRPr lang="en-US">
                <a:solidFill>
                  <a:srgbClr val="9900CC"/>
                </a:solidFill>
              </a:endParaRPr>
            </a:p>
          </p:txBody>
        </p:sp>
        <p:sp>
          <p:nvSpPr>
            <p:cNvPr id="42012" name="Line 1052"/>
            <p:cNvSpPr>
              <a:spLocks noChangeShapeType="1"/>
            </p:cNvSpPr>
            <p:nvPr/>
          </p:nvSpPr>
          <p:spPr bwMode="auto">
            <a:xfrm>
              <a:off x="2736" y="1776"/>
              <a:ext cx="384" cy="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13" name="Rectangle 1053"/>
            <p:cNvSpPr>
              <a:spLocks noChangeArrowheads="1"/>
            </p:cNvSpPr>
            <p:nvPr/>
          </p:nvSpPr>
          <p:spPr bwMode="auto">
            <a:xfrm>
              <a:off x="3216" y="1632"/>
              <a:ext cx="21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9900CC"/>
                  </a:solidFill>
                </a:rPr>
                <a:t>Apparent centrifugal force</a:t>
              </a:r>
            </a:p>
          </p:txBody>
        </p:sp>
      </p:grpSp>
      <p:sp>
        <p:nvSpPr>
          <p:cNvPr id="42014" name="Rectangle 1054"/>
          <p:cNvSpPr>
            <a:spLocks noChangeArrowheads="1"/>
          </p:cNvSpPr>
          <p:nvPr/>
        </p:nvSpPr>
        <p:spPr bwMode="auto">
          <a:xfrm>
            <a:off x="5334000" y="3581400"/>
            <a:ext cx="193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184B81"/>
                </a:solidFill>
              </a:rPr>
              <a:t>Force Balance</a:t>
            </a:r>
          </a:p>
        </p:txBody>
      </p:sp>
      <p:graphicFrame>
        <p:nvGraphicFramePr>
          <p:cNvPr id="42015" name="Object 1055"/>
          <p:cNvGraphicFramePr>
            <a:graphicFrameLocks noChangeAspect="1"/>
          </p:cNvGraphicFramePr>
          <p:nvPr>
            <p:extLst>
              <p:ext uri="{D42A27DB-BD31-4B8C-83A1-F6EECF244321}">
                <p14:modId xmlns:p14="http://schemas.microsoft.com/office/powerpoint/2010/main" val="2725967331"/>
              </p:ext>
            </p:extLst>
          </p:nvPr>
        </p:nvGraphicFramePr>
        <p:xfrm>
          <a:off x="5229225" y="4216400"/>
          <a:ext cx="2400300" cy="806450"/>
        </p:xfrm>
        <a:graphic>
          <a:graphicData uri="http://schemas.openxmlformats.org/presentationml/2006/ole">
            <mc:AlternateContent xmlns:mc="http://schemas.openxmlformats.org/markup-compatibility/2006">
              <mc:Choice xmlns:v="urn:schemas-microsoft-com:vml" Requires="v">
                <p:oleObj spid="_x0000_s222209" name="Equation" r:id="rId3" imgW="1206500" imgH="406400" progId="Equation.3">
                  <p:embed/>
                </p:oleObj>
              </mc:Choice>
              <mc:Fallback>
                <p:oleObj name="Equation" r:id="rId3" imgW="1206500" imgH="406400" progId="Equation.3">
                  <p:embed/>
                  <p:pic>
                    <p:nvPicPr>
                      <p:cNvPr id="0" name=""/>
                      <p:cNvPicPr>
                        <a:picLocks noChangeAspect="1" noChangeArrowheads="1"/>
                      </p:cNvPicPr>
                      <p:nvPr/>
                    </p:nvPicPr>
                    <p:blipFill>
                      <a:blip r:embed="rId4"/>
                      <a:srcRect/>
                      <a:stretch>
                        <a:fillRect/>
                      </a:stretch>
                    </p:blipFill>
                    <p:spPr bwMode="auto">
                      <a:xfrm>
                        <a:off x="5229225" y="4216400"/>
                        <a:ext cx="2400300" cy="80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2016" name="Text Box 1056"/>
          <p:cNvSpPr txBox="1">
            <a:spLocks noChangeArrowheads="1"/>
          </p:cNvSpPr>
          <p:nvPr/>
        </p:nvSpPr>
        <p:spPr bwMode="auto">
          <a:xfrm>
            <a:off x="533400" y="5181600"/>
            <a:ext cx="64928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tabLst>
                <a:tab pos="460375" algn="l"/>
              </a:tabLst>
              <a:defRPr sz="2400">
                <a:solidFill>
                  <a:schemeClr val="tx1"/>
                </a:solidFill>
                <a:latin typeface="Times" charset="0"/>
                <a:ea typeface="ＭＳ Ｐゴシック" charset="0"/>
              </a:defRPr>
            </a:lvl1pPr>
            <a:lvl2pPr>
              <a:tabLst>
                <a:tab pos="460375" algn="l"/>
              </a:tabLst>
              <a:defRPr sz="2400">
                <a:solidFill>
                  <a:schemeClr val="tx1"/>
                </a:solidFill>
                <a:latin typeface="Times" charset="0"/>
                <a:ea typeface="ＭＳ Ｐゴシック" charset="0"/>
              </a:defRPr>
            </a:lvl2pPr>
            <a:lvl3pPr>
              <a:tabLst>
                <a:tab pos="460375" algn="l"/>
              </a:tabLst>
              <a:defRPr sz="2400">
                <a:solidFill>
                  <a:schemeClr val="tx1"/>
                </a:solidFill>
                <a:latin typeface="Times" charset="0"/>
                <a:ea typeface="ＭＳ Ｐゴシック" charset="0"/>
              </a:defRPr>
            </a:lvl3pPr>
            <a:lvl4pPr>
              <a:tabLst>
                <a:tab pos="460375" algn="l"/>
              </a:tabLst>
              <a:defRPr sz="2400">
                <a:solidFill>
                  <a:schemeClr val="tx1"/>
                </a:solidFill>
                <a:latin typeface="Times" charset="0"/>
                <a:ea typeface="ＭＳ Ｐゴシック" charset="0"/>
              </a:defRPr>
            </a:lvl4pPr>
            <a:lvl5pPr>
              <a:tabLst>
                <a:tab pos="460375" algn="l"/>
              </a:tabLst>
              <a:defRPr sz="2400">
                <a:solidFill>
                  <a:schemeClr val="tx1"/>
                </a:solidFill>
                <a:latin typeface="Times" charset="0"/>
                <a:ea typeface="ＭＳ Ｐゴシック" charset="0"/>
              </a:defRPr>
            </a:lvl5pPr>
            <a:lvl6pPr eaLnBrk="0" fontAlgn="base" hangingPunct="0">
              <a:spcBef>
                <a:spcPct val="0"/>
              </a:spcBef>
              <a:spcAft>
                <a:spcPct val="0"/>
              </a:spcAft>
              <a:tabLst>
                <a:tab pos="460375" algn="l"/>
              </a:tabLst>
              <a:defRPr sz="2400">
                <a:solidFill>
                  <a:schemeClr val="tx1"/>
                </a:solidFill>
                <a:latin typeface="Times" charset="0"/>
                <a:ea typeface="ＭＳ Ｐゴシック" charset="0"/>
              </a:defRPr>
            </a:lvl6pPr>
            <a:lvl7pPr eaLnBrk="0" fontAlgn="base" hangingPunct="0">
              <a:spcBef>
                <a:spcPct val="0"/>
              </a:spcBef>
              <a:spcAft>
                <a:spcPct val="0"/>
              </a:spcAft>
              <a:tabLst>
                <a:tab pos="460375" algn="l"/>
              </a:tabLst>
              <a:defRPr sz="2400">
                <a:solidFill>
                  <a:schemeClr val="tx1"/>
                </a:solidFill>
                <a:latin typeface="Times" charset="0"/>
                <a:ea typeface="ＭＳ Ｐゴシック" charset="0"/>
              </a:defRPr>
            </a:lvl7pPr>
            <a:lvl8pPr eaLnBrk="0" fontAlgn="base" hangingPunct="0">
              <a:spcBef>
                <a:spcPct val="0"/>
              </a:spcBef>
              <a:spcAft>
                <a:spcPct val="0"/>
              </a:spcAft>
              <a:tabLst>
                <a:tab pos="460375" algn="l"/>
              </a:tabLst>
              <a:defRPr sz="2400">
                <a:solidFill>
                  <a:schemeClr val="tx1"/>
                </a:solidFill>
                <a:latin typeface="Times" charset="0"/>
                <a:ea typeface="ＭＳ Ｐゴシック" charset="0"/>
              </a:defRPr>
            </a:lvl8pPr>
            <a:lvl9pPr eaLnBrk="0" fontAlgn="base" hangingPunct="0">
              <a:spcBef>
                <a:spcPct val="0"/>
              </a:spcBef>
              <a:spcAft>
                <a:spcPct val="0"/>
              </a:spcAft>
              <a:tabLst>
                <a:tab pos="460375" algn="l"/>
              </a:tabLst>
              <a:defRPr sz="2400">
                <a:solidFill>
                  <a:schemeClr val="tx1"/>
                </a:solidFill>
                <a:latin typeface="Times" charset="0"/>
                <a:ea typeface="ＭＳ Ｐゴシック" charset="0"/>
              </a:defRPr>
            </a:lvl9pPr>
          </a:lstStyle>
          <a:p>
            <a:pPr eaLnBrk="1" hangingPunct="1"/>
            <a:r>
              <a:rPr lang="en-US" i="1">
                <a:solidFill>
                  <a:srgbClr val="FF0000"/>
                </a:solidFill>
              </a:rPr>
              <a:t>r</a:t>
            </a:r>
            <a:r>
              <a:rPr lang="en-US">
                <a:solidFill>
                  <a:srgbClr val="FF0000"/>
                </a:solidFill>
              </a:rPr>
              <a:t> 		= distance from center of curvature</a:t>
            </a:r>
          </a:p>
          <a:p>
            <a:pPr eaLnBrk="1" hangingPunct="1"/>
            <a:r>
              <a:rPr lang="en-US" i="1">
                <a:solidFill>
                  <a:srgbClr val="FF0000"/>
                </a:solidFill>
              </a:rPr>
              <a:t>V</a:t>
            </a:r>
            <a:r>
              <a:rPr lang="en-US" i="1" baseline="30000">
                <a:solidFill>
                  <a:srgbClr val="FF0000"/>
                </a:solidFill>
              </a:rPr>
              <a:t>2</a:t>
            </a:r>
            <a:r>
              <a:rPr lang="en-US" i="1">
                <a:solidFill>
                  <a:srgbClr val="FF0000"/>
                </a:solidFill>
              </a:rPr>
              <a:t>/r</a:t>
            </a:r>
            <a:r>
              <a:rPr lang="en-US">
                <a:solidFill>
                  <a:srgbClr val="FF0000"/>
                </a:solidFill>
                <a:latin typeface="Symbol" charset="0"/>
              </a:rPr>
              <a:t> </a:t>
            </a:r>
            <a:r>
              <a:rPr lang="en-US">
                <a:solidFill>
                  <a:srgbClr val="FF0000"/>
                </a:solidFill>
              </a:rPr>
              <a:t>	= Apparent centrifugal force per unit mass</a:t>
            </a:r>
          </a:p>
          <a:p>
            <a:pPr eaLnBrk="1" hangingPunct="1"/>
            <a:r>
              <a:rPr lang="en-US">
                <a:solidFill>
                  <a:srgbClr val="FF0000"/>
                </a:solidFill>
              </a:rPr>
              <a:t>		= -Centripetal force per unit mass</a:t>
            </a:r>
          </a:p>
        </p:txBody>
      </p:sp>
      <p:sp>
        <p:nvSpPr>
          <p:cNvPr id="42017" name="Text Box 1057"/>
          <p:cNvSpPr txBox="1">
            <a:spLocks noChangeArrowheads="1"/>
          </p:cNvSpPr>
          <p:nvPr/>
        </p:nvSpPr>
        <p:spPr bwMode="auto">
          <a:xfrm>
            <a:off x="7391400" y="5570538"/>
            <a:ext cx="1436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solidFill>
                  <a:srgbClr val="990E0C"/>
                </a:solidFill>
              </a:rPr>
              <a:t>Figure 6.3</a:t>
            </a:r>
            <a:endParaRPr lang="en-US" sz="1800">
              <a:solidFill>
                <a:srgbClr val="990E0C"/>
              </a:solidFill>
            </a:endParaRPr>
          </a:p>
        </p:txBody>
      </p:sp>
    </p:spTree>
    <p:extLst>
      <p:ext uri="{BB962C8B-B14F-4D97-AF65-F5344CB8AC3E}">
        <p14:creationId xmlns:p14="http://schemas.microsoft.com/office/powerpoint/2010/main" val="12865024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19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20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99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99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99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199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200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199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200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199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4200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4199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4199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42014">
                                            <p:txEl>
                                              <p:pRg st="0" end="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42015"/>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42016">
                                            <p:txEl>
                                              <p:pRg st="0" end="0"/>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42016">
                                            <p:txEl>
                                              <p:pRg st="1" end="1"/>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420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animBg="1"/>
      <p:bldP spid="41993" grpId="0" animBg="1"/>
      <p:bldP spid="41994" grpId="0" animBg="1"/>
      <p:bldP spid="41995" grpId="0" animBg="1"/>
      <p:bldP spid="41996" grpId="0" animBg="1"/>
      <p:bldP spid="41997" grpId="0" animBg="1"/>
      <p:bldP spid="41998" grpId="0" animBg="1"/>
      <p:bldP spid="41999" grpId="0" animBg="1"/>
      <p:bldP spid="42000" grpId="0" animBg="1"/>
      <p:bldP spid="42001" grpId="0" animBg="1"/>
      <p:bldP spid="42002" grpId="0" animBg="1"/>
      <p:bldP spid="42014" grpId="0" build="p" autoUpdateAnimBg="0"/>
      <p:bldP spid="42016"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04800" y="-152400"/>
            <a:ext cx="8229600" cy="1143000"/>
          </a:xfrm>
        </p:spPr>
        <p:txBody>
          <a:bodyPr/>
          <a:lstStyle/>
          <a:p>
            <a:r>
              <a:rPr lang="en-US" b="1">
                <a:solidFill>
                  <a:srgbClr val="0000FF"/>
                </a:solidFill>
              </a:rPr>
              <a:t>Anticyclonic Flow (North. Hem.)</a:t>
            </a:r>
            <a:endParaRPr lang="en-US">
              <a:solidFill>
                <a:srgbClr val="000000"/>
              </a:solidFill>
            </a:endParaRPr>
          </a:p>
        </p:txBody>
      </p:sp>
      <p:grpSp>
        <p:nvGrpSpPr>
          <p:cNvPr id="43011" name="Group 3"/>
          <p:cNvGrpSpPr>
            <a:grpSpLocks/>
          </p:cNvGrpSpPr>
          <p:nvPr/>
        </p:nvGrpSpPr>
        <p:grpSpPr bwMode="auto">
          <a:xfrm>
            <a:off x="457200" y="685800"/>
            <a:ext cx="3198813" cy="3656013"/>
            <a:chOff x="3120" y="576"/>
            <a:chExt cx="2015" cy="2303"/>
          </a:xfrm>
        </p:grpSpPr>
        <p:sp>
          <p:nvSpPr>
            <p:cNvPr id="43012" name="AutoShape 4"/>
            <p:cNvSpPr>
              <a:spLocks noChangeArrowheads="1"/>
            </p:cNvSpPr>
            <p:nvPr/>
          </p:nvSpPr>
          <p:spPr bwMode="auto">
            <a:xfrm>
              <a:off x="3120" y="864"/>
              <a:ext cx="2015" cy="201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57150">
              <a:solidFill>
                <a:srgbClr val="8C61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13" name="Rectangle 5"/>
            <p:cNvSpPr>
              <a:spLocks noChangeArrowheads="1"/>
            </p:cNvSpPr>
            <p:nvPr/>
          </p:nvSpPr>
          <p:spPr bwMode="auto">
            <a:xfrm>
              <a:off x="3984" y="1680"/>
              <a:ext cx="30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3200">
                  <a:solidFill>
                    <a:srgbClr val="8C6136"/>
                  </a:solidFill>
                </a:rPr>
                <a:t>H</a:t>
              </a:r>
            </a:p>
          </p:txBody>
        </p:sp>
        <p:sp>
          <p:nvSpPr>
            <p:cNvPr id="43014" name="Rectangle 6"/>
            <p:cNvSpPr>
              <a:spLocks noChangeArrowheads="1"/>
            </p:cNvSpPr>
            <p:nvPr/>
          </p:nvSpPr>
          <p:spPr bwMode="auto">
            <a:xfrm>
              <a:off x="3792" y="1488"/>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834 mb</a:t>
              </a:r>
            </a:p>
          </p:txBody>
        </p:sp>
        <p:sp>
          <p:nvSpPr>
            <p:cNvPr id="43015" name="Rectangle 7"/>
            <p:cNvSpPr>
              <a:spLocks noChangeArrowheads="1"/>
            </p:cNvSpPr>
            <p:nvPr/>
          </p:nvSpPr>
          <p:spPr bwMode="auto">
            <a:xfrm>
              <a:off x="3840" y="576"/>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830 mb</a:t>
              </a:r>
            </a:p>
          </p:txBody>
        </p:sp>
      </p:grpSp>
      <p:sp>
        <p:nvSpPr>
          <p:cNvPr id="43016" name="Line 8"/>
          <p:cNvSpPr>
            <a:spLocks noChangeShapeType="1"/>
          </p:cNvSpPr>
          <p:nvPr/>
        </p:nvSpPr>
        <p:spPr bwMode="auto">
          <a:xfrm flipV="1">
            <a:off x="2438400" y="3505200"/>
            <a:ext cx="381000" cy="38100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17" name="Line 9"/>
          <p:cNvSpPr>
            <a:spLocks noChangeShapeType="1"/>
          </p:cNvSpPr>
          <p:nvPr/>
        </p:nvSpPr>
        <p:spPr bwMode="auto">
          <a:xfrm flipH="1" flipV="1">
            <a:off x="2819400" y="3505200"/>
            <a:ext cx="304800" cy="304800"/>
          </a:xfrm>
          <a:prstGeom prst="line">
            <a:avLst/>
          </a:prstGeom>
          <a:noFill/>
          <a:ln w="381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18" name="Line 10"/>
          <p:cNvSpPr>
            <a:spLocks noChangeShapeType="1"/>
          </p:cNvSpPr>
          <p:nvPr/>
        </p:nvSpPr>
        <p:spPr bwMode="auto">
          <a:xfrm>
            <a:off x="2362200" y="3048000"/>
            <a:ext cx="457200" cy="457200"/>
          </a:xfrm>
          <a:prstGeom prst="line">
            <a:avLst/>
          </a:prstGeom>
          <a:noFill/>
          <a:ln w="38100">
            <a:solidFill>
              <a:srgbClr val="00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19" name="Line 11"/>
          <p:cNvSpPr>
            <a:spLocks noChangeShapeType="1"/>
          </p:cNvSpPr>
          <p:nvPr/>
        </p:nvSpPr>
        <p:spPr bwMode="auto">
          <a:xfrm>
            <a:off x="3124200" y="3810000"/>
            <a:ext cx="228600" cy="22860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0" name="Line 12"/>
          <p:cNvSpPr>
            <a:spLocks noChangeShapeType="1"/>
          </p:cNvSpPr>
          <p:nvPr/>
        </p:nvSpPr>
        <p:spPr bwMode="auto">
          <a:xfrm flipV="1">
            <a:off x="990600" y="1752600"/>
            <a:ext cx="381000" cy="38100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1" name="Line 13"/>
          <p:cNvSpPr>
            <a:spLocks noChangeShapeType="1"/>
          </p:cNvSpPr>
          <p:nvPr/>
        </p:nvSpPr>
        <p:spPr bwMode="auto">
          <a:xfrm>
            <a:off x="2743200" y="1752600"/>
            <a:ext cx="381000" cy="38100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2" name="Line 14"/>
          <p:cNvSpPr>
            <a:spLocks noChangeShapeType="1"/>
          </p:cNvSpPr>
          <p:nvPr/>
        </p:nvSpPr>
        <p:spPr bwMode="auto">
          <a:xfrm>
            <a:off x="990600" y="3352800"/>
            <a:ext cx="381000" cy="38100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3" name="Line 15"/>
          <p:cNvSpPr>
            <a:spLocks noChangeShapeType="1"/>
          </p:cNvSpPr>
          <p:nvPr/>
        </p:nvSpPr>
        <p:spPr bwMode="auto">
          <a:xfrm>
            <a:off x="1676400" y="3886200"/>
            <a:ext cx="539750" cy="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4" name="Line 16"/>
          <p:cNvSpPr>
            <a:spLocks noChangeShapeType="1"/>
          </p:cNvSpPr>
          <p:nvPr/>
        </p:nvSpPr>
        <p:spPr bwMode="auto">
          <a:xfrm>
            <a:off x="1676400" y="1600200"/>
            <a:ext cx="539750"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5" name="Line 17"/>
          <p:cNvSpPr>
            <a:spLocks noChangeShapeType="1"/>
          </p:cNvSpPr>
          <p:nvPr/>
        </p:nvSpPr>
        <p:spPr bwMode="auto">
          <a:xfrm flipV="1">
            <a:off x="914400" y="2514600"/>
            <a:ext cx="0" cy="53975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6" name="Line 18"/>
          <p:cNvSpPr>
            <a:spLocks noChangeShapeType="1"/>
          </p:cNvSpPr>
          <p:nvPr/>
        </p:nvSpPr>
        <p:spPr bwMode="auto">
          <a:xfrm flipV="1">
            <a:off x="3200400" y="2590800"/>
            <a:ext cx="0" cy="53975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43027" name="Group 19"/>
          <p:cNvGrpSpPr>
            <a:grpSpLocks/>
          </p:cNvGrpSpPr>
          <p:nvPr/>
        </p:nvGrpSpPr>
        <p:grpSpPr bwMode="auto">
          <a:xfrm>
            <a:off x="4343400" y="1066800"/>
            <a:ext cx="4175125" cy="1981200"/>
            <a:chOff x="2736" y="672"/>
            <a:chExt cx="2630" cy="1248"/>
          </a:xfrm>
        </p:grpSpPr>
        <p:grpSp>
          <p:nvGrpSpPr>
            <p:cNvPr id="43028" name="Group 20"/>
            <p:cNvGrpSpPr>
              <a:grpSpLocks/>
            </p:cNvGrpSpPr>
            <p:nvPr/>
          </p:nvGrpSpPr>
          <p:grpSpPr bwMode="auto">
            <a:xfrm>
              <a:off x="2736" y="672"/>
              <a:ext cx="2418" cy="288"/>
              <a:chOff x="2352" y="624"/>
              <a:chExt cx="2418" cy="288"/>
            </a:xfrm>
          </p:grpSpPr>
          <p:sp>
            <p:nvSpPr>
              <p:cNvPr id="43029" name="Line 21"/>
              <p:cNvSpPr>
                <a:spLocks noChangeShapeType="1"/>
              </p:cNvSpPr>
              <p:nvPr/>
            </p:nvSpPr>
            <p:spPr bwMode="auto">
              <a:xfrm>
                <a:off x="2352" y="768"/>
                <a:ext cx="384"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30" name="Rectangle 22"/>
              <p:cNvSpPr>
                <a:spLocks noChangeArrowheads="1"/>
              </p:cNvSpPr>
              <p:nvPr/>
            </p:nvSpPr>
            <p:spPr bwMode="auto">
              <a:xfrm>
                <a:off x="2832" y="624"/>
                <a:ext cx="19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00FF"/>
                    </a:solidFill>
                  </a:rPr>
                  <a:t>Apparent Coriolis force</a:t>
                </a:r>
                <a:endParaRPr lang="en-US">
                  <a:solidFill>
                    <a:srgbClr val="9900CC"/>
                  </a:solidFill>
                </a:endParaRPr>
              </a:p>
            </p:txBody>
          </p:sp>
        </p:grpSp>
        <p:grpSp>
          <p:nvGrpSpPr>
            <p:cNvPr id="43031" name="Group 23"/>
            <p:cNvGrpSpPr>
              <a:grpSpLocks/>
            </p:cNvGrpSpPr>
            <p:nvPr/>
          </p:nvGrpSpPr>
          <p:grpSpPr bwMode="auto">
            <a:xfrm>
              <a:off x="2736" y="960"/>
              <a:ext cx="2365" cy="288"/>
              <a:chOff x="2352" y="912"/>
              <a:chExt cx="2365" cy="288"/>
            </a:xfrm>
          </p:grpSpPr>
          <p:sp>
            <p:nvSpPr>
              <p:cNvPr id="43032" name="Line 24"/>
              <p:cNvSpPr>
                <a:spLocks noChangeShapeType="1"/>
              </p:cNvSpPr>
              <p:nvPr/>
            </p:nvSpPr>
            <p:spPr bwMode="auto">
              <a:xfrm>
                <a:off x="2352" y="1056"/>
                <a:ext cx="38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33" name="Rectangle 25"/>
              <p:cNvSpPr>
                <a:spLocks noChangeArrowheads="1"/>
              </p:cNvSpPr>
              <p:nvPr/>
            </p:nvSpPr>
            <p:spPr bwMode="auto">
              <a:xfrm>
                <a:off x="2832" y="912"/>
                <a:ext cx="18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FF0000"/>
                    </a:solidFill>
                  </a:rPr>
                  <a:t>Pressure gradient force</a:t>
                </a:r>
                <a:endParaRPr lang="en-US">
                  <a:solidFill>
                    <a:srgbClr val="9900CC"/>
                  </a:solidFill>
                </a:endParaRPr>
              </a:p>
            </p:txBody>
          </p:sp>
        </p:grpSp>
        <p:sp>
          <p:nvSpPr>
            <p:cNvPr id="43034" name="Line 26"/>
            <p:cNvSpPr>
              <a:spLocks noChangeShapeType="1"/>
            </p:cNvSpPr>
            <p:nvPr/>
          </p:nvSpPr>
          <p:spPr bwMode="auto">
            <a:xfrm>
              <a:off x="2736" y="1440"/>
              <a:ext cx="384"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35" name="Rectangle 27"/>
            <p:cNvSpPr>
              <a:spLocks noChangeArrowheads="1"/>
            </p:cNvSpPr>
            <p:nvPr/>
          </p:nvSpPr>
          <p:spPr bwMode="auto">
            <a:xfrm>
              <a:off x="3216" y="1296"/>
              <a:ext cx="121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187534"/>
                  </a:solidFill>
                </a:rPr>
                <a:t>Gradient wind</a:t>
              </a:r>
              <a:endParaRPr lang="en-US">
                <a:solidFill>
                  <a:srgbClr val="9900CC"/>
                </a:solidFill>
              </a:endParaRPr>
            </a:p>
          </p:txBody>
        </p:sp>
        <p:sp>
          <p:nvSpPr>
            <p:cNvPr id="43036" name="Line 28"/>
            <p:cNvSpPr>
              <a:spLocks noChangeShapeType="1"/>
            </p:cNvSpPr>
            <p:nvPr/>
          </p:nvSpPr>
          <p:spPr bwMode="auto">
            <a:xfrm>
              <a:off x="2736" y="1776"/>
              <a:ext cx="384" cy="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37" name="Rectangle 29"/>
            <p:cNvSpPr>
              <a:spLocks noChangeArrowheads="1"/>
            </p:cNvSpPr>
            <p:nvPr/>
          </p:nvSpPr>
          <p:spPr bwMode="auto">
            <a:xfrm>
              <a:off x="3216" y="1632"/>
              <a:ext cx="21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9900CC"/>
                  </a:solidFill>
                </a:rPr>
                <a:t>Apparent centrifugal force</a:t>
              </a:r>
            </a:p>
          </p:txBody>
        </p:sp>
      </p:grpSp>
      <p:sp>
        <p:nvSpPr>
          <p:cNvPr id="43038" name="Rectangle 30"/>
          <p:cNvSpPr>
            <a:spLocks noChangeArrowheads="1"/>
          </p:cNvSpPr>
          <p:nvPr/>
        </p:nvSpPr>
        <p:spPr bwMode="auto">
          <a:xfrm>
            <a:off x="5334000" y="3581400"/>
            <a:ext cx="193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184B81"/>
                </a:solidFill>
              </a:rPr>
              <a:t>Force Balance</a:t>
            </a:r>
          </a:p>
        </p:txBody>
      </p:sp>
      <p:sp>
        <p:nvSpPr>
          <p:cNvPr id="43039" name="Text Box 31"/>
          <p:cNvSpPr txBox="1">
            <a:spLocks noChangeArrowheads="1"/>
          </p:cNvSpPr>
          <p:nvPr/>
        </p:nvSpPr>
        <p:spPr bwMode="auto">
          <a:xfrm>
            <a:off x="914400" y="5181600"/>
            <a:ext cx="685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tabLst>
                <a:tab pos="460375" algn="l"/>
              </a:tabLst>
              <a:defRPr sz="2400">
                <a:solidFill>
                  <a:schemeClr val="tx1"/>
                </a:solidFill>
                <a:latin typeface="Times" charset="0"/>
                <a:ea typeface="ＭＳ Ｐゴシック" charset="0"/>
              </a:defRPr>
            </a:lvl1pPr>
            <a:lvl2pPr>
              <a:tabLst>
                <a:tab pos="460375" algn="l"/>
              </a:tabLst>
              <a:defRPr sz="2400">
                <a:solidFill>
                  <a:schemeClr val="tx1"/>
                </a:solidFill>
                <a:latin typeface="Times" charset="0"/>
                <a:ea typeface="ＭＳ Ｐゴシック" charset="0"/>
              </a:defRPr>
            </a:lvl2pPr>
            <a:lvl3pPr>
              <a:tabLst>
                <a:tab pos="460375" algn="l"/>
              </a:tabLst>
              <a:defRPr sz="2400">
                <a:solidFill>
                  <a:schemeClr val="tx1"/>
                </a:solidFill>
                <a:latin typeface="Times" charset="0"/>
                <a:ea typeface="ＭＳ Ｐゴシック" charset="0"/>
              </a:defRPr>
            </a:lvl3pPr>
            <a:lvl4pPr>
              <a:tabLst>
                <a:tab pos="460375" algn="l"/>
              </a:tabLst>
              <a:defRPr sz="2400">
                <a:solidFill>
                  <a:schemeClr val="tx1"/>
                </a:solidFill>
                <a:latin typeface="Times" charset="0"/>
                <a:ea typeface="ＭＳ Ｐゴシック" charset="0"/>
              </a:defRPr>
            </a:lvl4pPr>
            <a:lvl5pPr>
              <a:tabLst>
                <a:tab pos="460375" algn="l"/>
              </a:tabLst>
              <a:defRPr sz="2400">
                <a:solidFill>
                  <a:schemeClr val="tx1"/>
                </a:solidFill>
                <a:latin typeface="Times" charset="0"/>
                <a:ea typeface="ＭＳ Ｐゴシック" charset="0"/>
              </a:defRPr>
            </a:lvl5pPr>
            <a:lvl6pPr eaLnBrk="0" fontAlgn="base" hangingPunct="0">
              <a:spcBef>
                <a:spcPct val="0"/>
              </a:spcBef>
              <a:spcAft>
                <a:spcPct val="0"/>
              </a:spcAft>
              <a:tabLst>
                <a:tab pos="460375" algn="l"/>
              </a:tabLst>
              <a:defRPr sz="2400">
                <a:solidFill>
                  <a:schemeClr val="tx1"/>
                </a:solidFill>
                <a:latin typeface="Times" charset="0"/>
                <a:ea typeface="ＭＳ Ｐゴシック" charset="0"/>
              </a:defRPr>
            </a:lvl6pPr>
            <a:lvl7pPr eaLnBrk="0" fontAlgn="base" hangingPunct="0">
              <a:spcBef>
                <a:spcPct val="0"/>
              </a:spcBef>
              <a:spcAft>
                <a:spcPct val="0"/>
              </a:spcAft>
              <a:tabLst>
                <a:tab pos="460375" algn="l"/>
              </a:tabLst>
              <a:defRPr sz="2400">
                <a:solidFill>
                  <a:schemeClr val="tx1"/>
                </a:solidFill>
                <a:latin typeface="Times" charset="0"/>
                <a:ea typeface="ＭＳ Ｐゴシック" charset="0"/>
              </a:defRPr>
            </a:lvl7pPr>
            <a:lvl8pPr eaLnBrk="0" fontAlgn="base" hangingPunct="0">
              <a:spcBef>
                <a:spcPct val="0"/>
              </a:spcBef>
              <a:spcAft>
                <a:spcPct val="0"/>
              </a:spcAft>
              <a:tabLst>
                <a:tab pos="460375" algn="l"/>
              </a:tabLst>
              <a:defRPr sz="2400">
                <a:solidFill>
                  <a:schemeClr val="tx1"/>
                </a:solidFill>
                <a:latin typeface="Times" charset="0"/>
                <a:ea typeface="ＭＳ Ｐゴシック" charset="0"/>
              </a:defRPr>
            </a:lvl8pPr>
            <a:lvl9pPr eaLnBrk="0" fontAlgn="base" hangingPunct="0">
              <a:spcBef>
                <a:spcPct val="0"/>
              </a:spcBef>
              <a:spcAft>
                <a:spcPct val="0"/>
              </a:spcAft>
              <a:tabLst>
                <a:tab pos="460375" algn="l"/>
              </a:tabLst>
              <a:defRPr sz="2400">
                <a:solidFill>
                  <a:schemeClr val="tx1"/>
                </a:solidFill>
                <a:latin typeface="Times" charset="0"/>
                <a:ea typeface="ＭＳ Ｐゴシック" charset="0"/>
              </a:defRPr>
            </a:lvl9pPr>
          </a:lstStyle>
          <a:p>
            <a:pPr eaLnBrk="1" hangingPunct="1"/>
            <a:r>
              <a:rPr lang="en-US" i="1">
                <a:solidFill>
                  <a:srgbClr val="FF0000"/>
                </a:solidFill>
              </a:rPr>
              <a:t>Pressure gradients are weaker and winds are slower around a center of high than around a center of low. </a:t>
            </a:r>
            <a:endParaRPr lang="en-US">
              <a:solidFill>
                <a:srgbClr val="FF0000"/>
              </a:solidFill>
            </a:endParaRPr>
          </a:p>
        </p:txBody>
      </p:sp>
      <p:graphicFrame>
        <p:nvGraphicFramePr>
          <p:cNvPr id="43040" name="Object 32"/>
          <p:cNvGraphicFramePr>
            <a:graphicFrameLocks noChangeAspect="1"/>
          </p:cNvGraphicFramePr>
          <p:nvPr>
            <p:extLst>
              <p:ext uri="{D42A27DB-BD31-4B8C-83A1-F6EECF244321}">
                <p14:modId xmlns:p14="http://schemas.microsoft.com/office/powerpoint/2010/main" val="1204866040"/>
              </p:ext>
            </p:extLst>
          </p:nvPr>
        </p:nvGraphicFramePr>
        <p:xfrm>
          <a:off x="5116513" y="4127500"/>
          <a:ext cx="2408237" cy="811213"/>
        </p:xfrm>
        <a:graphic>
          <a:graphicData uri="http://schemas.openxmlformats.org/presentationml/2006/ole">
            <mc:AlternateContent xmlns:mc="http://schemas.openxmlformats.org/markup-compatibility/2006">
              <mc:Choice xmlns:v="urn:schemas-microsoft-com:vml" Requires="v">
                <p:oleObj spid="_x0000_s221185" name="Equation" r:id="rId3" imgW="1206500" imgH="406400" progId="Equation.3">
                  <p:embed/>
                </p:oleObj>
              </mc:Choice>
              <mc:Fallback>
                <p:oleObj name="Equation" r:id="rId3" imgW="1206500" imgH="406400" progId="Equation.3">
                  <p:embed/>
                  <p:pic>
                    <p:nvPicPr>
                      <p:cNvPr id="0" name=""/>
                      <p:cNvPicPr>
                        <a:picLocks noChangeAspect="1" noChangeArrowheads="1"/>
                      </p:cNvPicPr>
                      <p:nvPr/>
                    </p:nvPicPr>
                    <p:blipFill>
                      <a:blip r:embed="rId4"/>
                      <a:srcRect/>
                      <a:stretch>
                        <a:fillRect/>
                      </a:stretch>
                    </p:blipFill>
                    <p:spPr bwMode="auto">
                      <a:xfrm>
                        <a:off x="5116513" y="4127500"/>
                        <a:ext cx="2408237" cy="811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041" name="Text Box 33"/>
          <p:cNvSpPr txBox="1">
            <a:spLocks noChangeArrowheads="1"/>
          </p:cNvSpPr>
          <p:nvPr/>
        </p:nvSpPr>
        <p:spPr bwMode="auto">
          <a:xfrm>
            <a:off x="7467600" y="6096000"/>
            <a:ext cx="1436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solidFill>
                  <a:srgbClr val="990E0C"/>
                </a:solidFill>
              </a:rPr>
              <a:t>Figure 6.3</a:t>
            </a:r>
            <a:endParaRPr lang="en-US" sz="1800">
              <a:solidFill>
                <a:srgbClr val="990E0C"/>
              </a:solidFill>
            </a:endParaRPr>
          </a:p>
        </p:txBody>
      </p:sp>
    </p:spTree>
    <p:extLst>
      <p:ext uri="{BB962C8B-B14F-4D97-AF65-F5344CB8AC3E}">
        <p14:creationId xmlns:p14="http://schemas.microsoft.com/office/powerpoint/2010/main" val="3231837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30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0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30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301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301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302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302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302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302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4302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4302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4302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43038">
                                            <p:txEl>
                                              <p:pRg st="0" end="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4304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430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animBg="1"/>
      <p:bldP spid="43017" grpId="0" animBg="1"/>
      <p:bldP spid="43018" grpId="0" animBg="1"/>
      <p:bldP spid="43019" grpId="0" animBg="1"/>
      <p:bldP spid="43020" grpId="0" animBg="1"/>
      <p:bldP spid="43021" grpId="0" animBg="1"/>
      <p:bldP spid="43022" grpId="0" animBg="1"/>
      <p:bldP spid="43023" grpId="0" animBg="1"/>
      <p:bldP spid="43024" grpId="0" animBg="1"/>
      <p:bldP spid="43025" grpId="0" animBg="1"/>
      <p:bldP spid="43026" grpId="0" animBg="1"/>
      <p:bldP spid="43038" grpId="0" build="p" autoUpdateAnimBg="0"/>
      <p:bldP spid="4303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0"/>
            <a:ext cx="9144000" cy="1143000"/>
          </a:xfrm>
        </p:spPr>
        <p:txBody>
          <a:bodyPr/>
          <a:lstStyle/>
          <a:p>
            <a:r>
              <a:rPr lang="en-US" sz="4000" b="1">
                <a:solidFill>
                  <a:srgbClr val="0000FF"/>
                </a:solidFill>
              </a:rPr>
              <a:t>Surf. Wind Around N. Hem. Low, High</a:t>
            </a:r>
            <a:endParaRPr lang="en-US">
              <a:solidFill>
                <a:srgbClr val="000000"/>
              </a:solidFill>
            </a:endParaRPr>
          </a:p>
        </p:txBody>
      </p:sp>
      <p:grpSp>
        <p:nvGrpSpPr>
          <p:cNvPr id="44035" name="Group 3"/>
          <p:cNvGrpSpPr>
            <a:grpSpLocks/>
          </p:cNvGrpSpPr>
          <p:nvPr/>
        </p:nvGrpSpPr>
        <p:grpSpPr bwMode="auto">
          <a:xfrm>
            <a:off x="457200" y="762000"/>
            <a:ext cx="3198813" cy="3656013"/>
            <a:chOff x="3120" y="576"/>
            <a:chExt cx="2015" cy="2303"/>
          </a:xfrm>
        </p:grpSpPr>
        <p:sp>
          <p:nvSpPr>
            <p:cNvPr id="44036" name="AutoShape 4"/>
            <p:cNvSpPr>
              <a:spLocks noChangeArrowheads="1"/>
            </p:cNvSpPr>
            <p:nvPr/>
          </p:nvSpPr>
          <p:spPr bwMode="auto">
            <a:xfrm>
              <a:off x="3120" y="864"/>
              <a:ext cx="2015" cy="201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57150">
              <a:solidFill>
                <a:srgbClr val="8C61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37" name="Rectangle 5"/>
            <p:cNvSpPr>
              <a:spLocks noChangeArrowheads="1"/>
            </p:cNvSpPr>
            <p:nvPr/>
          </p:nvSpPr>
          <p:spPr bwMode="auto">
            <a:xfrm>
              <a:off x="3984" y="1680"/>
              <a:ext cx="2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3200">
                  <a:solidFill>
                    <a:srgbClr val="8C6136"/>
                  </a:solidFill>
                </a:rPr>
                <a:t>L</a:t>
              </a:r>
            </a:p>
          </p:txBody>
        </p:sp>
        <p:sp>
          <p:nvSpPr>
            <p:cNvPr id="44038" name="Rectangle 6"/>
            <p:cNvSpPr>
              <a:spLocks noChangeArrowheads="1"/>
            </p:cNvSpPr>
            <p:nvPr/>
          </p:nvSpPr>
          <p:spPr bwMode="auto">
            <a:xfrm>
              <a:off x="3792" y="1488"/>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992 mb</a:t>
              </a:r>
            </a:p>
          </p:txBody>
        </p:sp>
        <p:sp>
          <p:nvSpPr>
            <p:cNvPr id="44039" name="Rectangle 7"/>
            <p:cNvSpPr>
              <a:spLocks noChangeArrowheads="1"/>
            </p:cNvSpPr>
            <p:nvPr/>
          </p:nvSpPr>
          <p:spPr bwMode="auto">
            <a:xfrm>
              <a:off x="3840" y="576"/>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996 mb</a:t>
              </a:r>
            </a:p>
          </p:txBody>
        </p:sp>
      </p:grpSp>
      <p:sp>
        <p:nvSpPr>
          <p:cNvPr id="44040" name="Line 8"/>
          <p:cNvSpPr>
            <a:spLocks noChangeShapeType="1"/>
          </p:cNvSpPr>
          <p:nvPr/>
        </p:nvSpPr>
        <p:spPr bwMode="auto">
          <a:xfrm rot="20700000" flipV="1">
            <a:off x="2743200" y="3200400"/>
            <a:ext cx="209550" cy="43815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1" name="Line 9"/>
          <p:cNvSpPr>
            <a:spLocks noChangeShapeType="1"/>
          </p:cNvSpPr>
          <p:nvPr/>
        </p:nvSpPr>
        <p:spPr bwMode="auto">
          <a:xfrm flipH="1" flipV="1">
            <a:off x="2209800" y="3048000"/>
            <a:ext cx="609600"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2" name="Line 10"/>
          <p:cNvSpPr>
            <a:spLocks noChangeShapeType="1"/>
          </p:cNvSpPr>
          <p:nvPr/>
        </p:nvSpPr>
        <p:spPr bwMode="auto">
          <a:xfrm>
            <a:off x="2819400" y="3657600"/>
            <a:ext cx="381000" cy="762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3" name="Line 11"/>
          <p:cNvSpPr>
            <a:spLocks noChangeShapeType="1"/>
          </p:cNvSpPr>
          <p:nvPr/>
        </p:nvSpPr>
        <p:spPr bwMode="auto">
          <a:xfrm>
            <a:off x="2819400" y="3657600"/>
            <a:ext cx="228600" cy="22860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4" name="Line 12"/>
          <p:cNvSpPr>
            <a:spLocks noChangeShapeType="1"/>
          </p:cNvSpPr>
          <p:nvPr/>
        </p:nvSpPr>
        <p:spPr bwMode="auto">
          <a:xfrm rot="19800000" flipV="1">
            <a:off x="998538" y="1820863"/>
            <a:ext cx="347662" cy="347662"/>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5" name="Line 13"/>
          <p:cNvSpPr>
            <a:spLocks noChangeShapeType="1"/>
          </p:cNvSpPr>
          <p:nvPr/>
        </p:nvSpPr>
        <p:spPr bwMode="auto">
          <a:xfrm rot="19800000">
            <a:off x="982663" y="3436938"/>
            <a:ext cx="347662" cy="347662"/>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6" name="Line 14"/>
          <p:cNvSpPr>
            <a:spLocks noChangeShapeType="1"/>
          </p:cNvSpPr>
          <p:nvPr/>
        </p:nvSpPr>
        <p:spPr bwMode="auto">
          <a:xfrm rot="19800000">
            <a:off x="1831975" y="3975100"/>
            <a:ext cx="484188"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7" name="Line 15"/>
          <p:cNvSpPr>
            <a:spLocks noChangeShapeType="1"/>
          </p:cNvSpPr>
          <p:nvPr/>
        </p:nvSpPr>
        <p:spPr bwMode="auto">
          <a:xfrm rot="19800000">
            <a:off x="1679575" y="1689100"/>
            <a:ext cx="484188" cy="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8" name="Line 16"/>
          <p:cNvSpPr>
            <a:spLocks noChangeShapeType="1"/>
          </p:cNvSpPr>
          <p:nvPr/>
        </p:nvSpPr>
        <p:spPr bwMode="auto">
          <a:xfrm rot="19800000" flipV="1">
            <a:off x="927100" y="2593975"/>
            <a:ext cx="0" cy="484188"/>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49" name="Line 17"/>
          <p:cNvSpPr>
            <a:spLocks noChangeShapeType="1"/>
          </p:cNvSpPr>
          <p:nvPr/>
        </p:nvSpPr>
        <p:spPr bwMode="auto">
          <a:xfrm flipV="1">
            <a:off x="2743200" y="3657600"/>
            <a:ext cx="76200" cy="30480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44050" name="Group 18"/>
          <p:cNvGrpSpPr>
            <a:grpSpLocks/>
          </p:cNvGrpSpPr>
          <p:nvPr/>
        </p:nvGrpSpPr>
        <p:grpSpPr bwMode="auto">
          <a:xfrm>
            <a:off x="2209800" y="4572000"/>
            <a:ext cx="4175125" cy="1981200"/>
            <a:chOff x="2400" y="2496"/>
            <a:chExt cx="2630" cy="1248"/>
          </a:xfrm>
        </p:grpSpPr>
        <p:grpSp>
          <p:nvGrpSpPr>
            <p:cNvPr id="44051" name="Group 19"/>
            <p:cNvGrpSpPr>
              <a:grpSpLocks/>
            </p:cNvGrpSpPr>
            <p:nvPr/>
          </p:nvGrpSpPr>
          <p:grpSpPr bwMode="auto">
            <a:xfrm>
              <a:off x="2400" y="2496"/>
              <a:ext cx="2418" cy="288"/>
              <a:chOff x="2352" y="624"/>
              <a:chExt cx="2418" cy="288"/>
            </a:xfrm>
          </p:grpSpPr>
          <p:sp>
            <p:nvSpPr>
              <p:cNvPr id="44052" name="Line 20"/>
              <p:cNvSpPr>
                <a:spLocks noChangeShapeType="1"/>
              </p:cNvSpPr>
              <p:nvPr/>
            </p:nvSpPr>
            <p:spPr bwMode="auto">
              <a:xfrm>
                <a:off x="2352" y="768"/>
                <a:ext cx="384"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53" name="Rectangle 21"/>
              <p:cNvSpPr>
                <a:spLocks noChangeArrowheads="1"/>
              </p:cNvSpPr>
              <p:nvPr/>
            </p:nvSpPr>
            <p:spPr bwMode="auto">
              <a:xfrm>
                <a:off x="2832" y="624"/>
                <a:ext cx="19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00FF"/>
                    </a:solidFill>
                  </a:rPr>
                  <a:t>Apparent Coriolis force</a:t>
                </a:r>
                <a:endParaRPr lang="en-US">
                  <a:solidFill>
                    <a:srgbClr val="9900CC"/>
                  </a:solidFill>
                </a:endParaRPr>
              </a:p>
            </p:txBody>
          </p:sp>
        </p:grpSp>
        <p:grpSp>
          <p:nvGrpSpPr>
            <p:cNvPr id="44054" name="Group 22"/>
            <p:cNvGrpSpPr>
              <a:grpSpLocks/>
            </p:cNvGrpSpPr>
            <p:nvPr/>
          </p:nvGrpSpPr>
          <p:grpSpPr bwMode="auto">
            <a:xfrm>
              <a:off x="2400" y="2736"/>
              <a:ext cx="2365" cy="288"/>
              <a:chOff x="2352" y="912"/>
              <a:chExt cx="2365" cy="288"/>
            </a:xfrm>
          </p:grpSpPr>
          <p:sp>
            <p:nvSpPr>
              <p:cNvPr id="44055" name="Line 23"/>
              <p:cNvSpPr>
                <a:spLocks noChangeShapeType="1"/>
              </p:cNvSpPr>
              <p:nvPr/>
            </p:nvSpPr>
            <p:spPr bwMode="auto">
              <a:xfrm>
                <a:off x="2352" y="1056"/>
                <a:ext cx="38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56" name="Rectangle 24"/>
              <p:cNvSpPr>
                <a:spLocks noChangeArrowheads="1"/>
              </p:cNvSpPr>
              <p:nvPr/>
            </p:nvSpPr>
            <p:spPr bwMode="auto">
              <a:xfrm>
                <a:off x="2832" y="912"/>
                <a:ext cx="18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FF0000"/>
                    </a:solidFill>
                  </a:rPr>
                  <a:t>Pressure gradient force</a:t>
                </a:r>
                <a:endParaRPr lang="en-US">
                  <a:solidFill>
                    <a:srgbClr val="9900CC"/>
                  </a:solidFill>
                </a:endParaRPr>
              </a:p>
            </p:txBody>
          </p:sp>
        </p:grpSp>
        <p:sp>
          <p:nvSpPr>
            <p:cNvPr id="44057" name="Line 25"/>
            <p:cNvSpPr>
              <a:spLocks noChangeShapeType="1"/>
            </p:cNvSpPr>
            <p:nvPr/>
          </p:nvSpPr>
          <p:spPr bwMode="auto">
            <a:xfrm>
              <a:off x="2400" y="3120"/>
              <a:ext cx="384"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58" name="Rectangle 26"/>
            <p:cNvSpPr>
              <a:spLocks noChangeArrowheads="1"/>
            </p:cNvSpPr>
            <p:nvPr/>
          </p:nvSpPr>
          <p:spPr bwMode="auto">
            <a:xfrm>
              <a:off x="2880" y="2976"/>
              <a:ext cx="121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187534"/>
                  </a:solidFill>
                </a:rPr>
                <a:t>Gradient wind</a:t>
              </a:r>
              <a:endParaRPr lang="en-US">
                <a:solidFill>
                  <a:srgbClr val="9900CC"/>
                </a:solidFill>
              </a:endParaRPr>
            </a:p>
          </p:txBody>
        </p:sp>
        <p:sp>
          <p:nvSpPr>
            <p:cNvPr id="44059" name="Line 27"/>
            <p:cNvSpPr>
              <a:spLocks noChangeShapeType="1"/>
            </p:cNvSpPr>
            <p:nvPr/>
          </p:nvSpPr>
          <p:spPr bwMode="auto">
            <a:xfrm>
              <a:off x="2400" y="3360"/>
              <a:ext cx="384" cy="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60" name="Rectangle 28"/>
            <p:cNvSpPr>
              <a:spLocks noChangeArrowheads="1"/>
            </p:cNvSpPr>
            <p:nvPr/>
          </p:nvSpPr>
          <p:spPr bwMode="auto">
            <a:xfrm>
              <a:off x="2880" y="3216"/>
              <a:ext cx="21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9900CC"/>
                  </a:solidFill>
                </a:rPr>
                <a:t>Apparent centrifugal force</a:t>
              </a:r>
            </a:p>
          </p:txBody>
        </p:sp>
        <p:sp>
          <p:nvSpPr>
            <p:cNvPr id="44061" name="Line 29"/>
            <p:cNvSpPr>
              <a:spLocks noChangeShapeType="1"/>
            </p:cNvSpPr>
            <p:nvPr/>
          </p:nvSpPr>
          <p:spPr bwMode="auto">
            <a:xfrm>
              <a:off x="2400" y="3600"/>
              <a:ext cx="38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62" name="Rectangle 30"/>
            <p:cNvSpPr>
              <a:spLocks noChangeArrowheads="1"/>
            </p:cNvSpPr>
            <p:nvPr/>
          </p:nvSpPr>
          <p:spPr bwMode="auto">
            <a:xfrm>
              <a:off x="2880" y="3456"/>
              <a:ext cx="11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t>Friction force</a:t>
              </a:r>
              <a:endParaRPr lang="en-US">
                <a:solidFill>
                  <a:srgbClr val="9900CC"/>
                </a:solidFill>
              </a:endParaRPr>
            </a:p>
          </p:txBody>
        </p:sp>
      </p:grpSp>
      <p:sp>
        <p:nvSpPr>
          <p:cNvPr id="44063" name="Rectangle 31"/>
          <p:cNvSpPr>
            <a:spLocks noChangeArrowheads="1"/>
          </p:cNvSpPr>
          <p:nvPr/>
        </p:nvSpPr>
        <p:spPr bwMode="auto">
          <a:xfrm>
            <a:off x="3124200" y="24384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endParaRPr lang="en-US" sz="1800">
              <a:latin typeface="Arial" charset="0"/>
            </a:endParaRPr>
          </a:p>
        </p:txBody>
      </p:sp>
      <p:sp>
        <p:nvSpPr>
          <p:cNvPr id="44064" name="Line 32"/>
          <p:cNvSpPr>
            <a:spLocks noChangeShapeType="1"/>
          </p:cNvSpPr>
          <p:nvPr/>
        </p:nvSpPr>
        <p:spPr bwMode="auto">
          <a:xfrm rot="19800000">
            <a:off x="2659063" y="1684338"/>
            <a:ext cx="347662" cy="347662"/>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65" name="Line 33"/>
          <p:cNvSpPr>
            <a:spLocks noChangeShapeType="1"/>
          </p:cNvSpPr>
          <p:nvPr/>
        </p:nvSpPr>
        <p:spPr bwMode="auto">
          <a:xfrm rot="19800000" flipV="1">
            <a:off x="3136900" y="2289175"/>
            <a:ext cx="0" cy="484188"/>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44066" name="Group 34"/>
          <p:cNvGrpSpPr>
            <a:grpSpLocks/>
          </p:cNvGrpSpPr>
          <p:nvPr/>
        </p:nvGrpSpPr>
        <p:grpSpPr bwMode="auto">
          <a:xfrm>
            <a:off x="4724400" y="838200"/>
            <a:ext cx="3198813" cy="3656013"/>
            <a:chOff x="3120" y="576"/>
            <a:chExt cx="2015" cy="2303"/>
          </a:xfrm>
        </p:grpSpPr>
        <p:sp>
          <p:nvSpPr>
            <p:cNvPr id="44067" name="AutoShape 35"/>
            <p:cNvSpPr>
              <a:spLocks noChangeArrowheads="1"/>
            </p:cNvSpPr>
            <p:nvPr/>
          </p:nvSpPr>
          <p:spPr bwMode="auto">
            <a:xfrm>
              <a:off x="3120" y="864"/>
              <a:ext cx="2015" cy="201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57150">
              <a:solidFill>
                <a:srgbClr val="8C61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68" name="Rectangle 36"/>
            <p:cNvSpPr>
              <a:spLocks noChangeArrowheads="1"/>
            </p:cNvSpPr>
            <p:nvPr/>
          </p:nvSpPr>
          <p:spPr bwMode="auto">
            <a:xfrm>
              <a:off x="3984" y="1680"/>
              <a:ext cx="30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3200">
                  <a:solidFill>
                    <a:srgbClr val="8C6136"/>
                  </a:solidFill>
                </a:rPr>
                <a:t>H</a:t>
              </a:r>
            </a:p>
          </p:txBody>
        </p:sp>
        <p:sp>
          <p:nvSpPr>
            <p:cNvPr id="44069" name="Rectangle 37"/>
            <p:cNvSpPr>
              <a:spLocks noChangeArrowheads="1"/>
            </p:cNvSpPr>
            <p:nvPr/>
          </p:nvSpPr>
          <p:spPr bwMode="auto">
            <a:xfrm>
              <a:off x="3792" y="1488"/>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1116mb</a:t>
              </a:r>
            </a:p>
          </p:txBody>
        </p:sp>
        <p:sp>
          <p:nvSpPr>
            <p:cNvPr id="44070" name="Rectangle 38"/>
            <p:cNvSpPr>
              <a:spLocks noChangeArrowheads="1"/>
            </p:cNvSpPr>
            <p:nvPr/>
          </p:nvSpPr>
          <p:spPr bwMode="auto">
            <a:xfrm>
              <a:off x="3840" y="576"/>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C613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a:solidFill>
                    <a:srgbClr val="8C6136"/>
                  </a:solidFill>
                </a:rPr>
                <a:t>1112mb</a:t>
              </a:r>
            </a:p>
          </p:txBody>
        </p:sp>
      </p:grpSp>
      <p:sp>
        <p:nvSpPr>
          <p:cNvPr id="44071" name="Line 39"/>
          <p:cNvSpPr>
            <a:spLocks noChangeShapeType="1"/>
          </p:cNvSpPr>
          <p:nvPr/>
        </p:nvSpPr>
        <p:spPr bwMode="auto">
          <a:xfrm rot="19800000" flipV="1">
            <a:off x="6838950" y="3736975"/>
            <a:ext cx="347663" cy="347663"/>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2" name="Line 40"/>
          <p:cNvSpPr>
            <a:spLocks noChangeShapeType="1"/>
          </p:cNvSpPr>
          <p:nvPr/>
        </p:nvSpPr>
        <p:spPr bwMode="auto">
          <a:xfrm flipH="1" flipV="1">
            <a:off x="7086600" y="3657600"/>
            <a:ext cx="304800" cy="304800"/>
          </a:xfrm>
          <a:prstGeom prst="line">
            <a:avLst/>
          </a:prstGeom>
          <a:noFill/>
          <a:ln w="381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3" name="Line 41"/>
          <p:cNvSpPr>
            <a:spLocks noChangeShapeType="1"/>
          </p:cNvSpPr>
          <p:nvPr/>
        </p:nvSpPr>
        <p:spPr bwMode="auto">
          <a:xfrm>
            <a:off x="7391400" y="3962400"/>
            <a:ext cx="228600" cy="22860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4" name="Line 42"/>
          <p:cNvSpPr>
            <a:spLocks noChangeShapeType="1"/>
          </p:cNvSpPr>
          <p:nvPr/>
        </p:nvSpPr>
        <p:spPr bwMode="auto">
          <a:xfrm rot="19800000" flipV="1">
            <a:off x="5257800" y="1905000"/>
            <a:ext cx="347663" cy="347663"/>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5" name="Line 43"/>
          <p:cNvSpPr>
            <a:spLocks noChangeShapeType="1"/>
          </p:cNvSpPr>
          <p:nvPr/>
        </p:nvSpPr>
        <p:spPr bwMode="auto">
          <a:xfrm rot="19800000">
            <a:off x="7010400" y="1905000"/>
            <a:ext cx="347663" cy="347663"/>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6" name="Line 44"/>
          <p:cNvSpPr>
            <a:spLocks noChangeShapeType="1"/>
          </p:cNvSpPr>
          <p:nvPr/>
        </p:nvSpPr>
        <p:spPr bwMode="auto">
          <a:xfrm rot="19800000">
            <a:off x="5257800" y="3505200"/>
            <a:ext cx="347663" cy="347663"/>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7" name="Line 45"/>
          <p:cNvSpPr>
            <a:spLocks noChangeShapeType="1"/>
          </p:cNvSpPr>
          <p:nvPr/>
        </p:nvSpPr>
        <p:spPr bwMode="auto">
          <a:xfrm rot="19800000">
            <a:off x="5943600" y="4038600"/>
            <a:ext cx="484188" cy="0"/>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8" name="Line 46"/>
          <p:cNvSpPr>
            <a:spLocks noChangeShapeType="1"/>
          </p:cNvSpPr>
          <p:nvPr/>
        </p:nvSpPr>
        <p:spPr bwMode="auto">
          <a:xfrm rot="19800000">
            <a:off x="5943600" y="1752600"/>
            <a:ext cx="484188" cy="0"/>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79" name="Line 47"/>
          <p:cNvSpPr>
            <a:spLocks noChangeShapeType="1"/>
          </p:cNvSpPr>
          <p:nvPr/>
        </p:nvSpPr>
        <p:spPr bwMode="auto">
          <a:xfrm rot="19800000" flipV="1">
            <a:off x="5181600" y="2667000"/>
            <a:ext cx="0" cy="484188"/>
          </a:xfrm>
          <a:prstGeom prst="line">
            <a:avLst/>
          </a:prstGeom>
          <a:noFill/>
          <a:ln w="38100">
            <a:solidFill>
              <a:srgbClr val="18753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80" name="Line 48"/>
          <p:cNvSpPr>
            <a:spLocks noChangeShapeType="1"/>
          </p:cNvSpPr>
          <p:nvPr/>
        </p:nvSpPr>
        <p:spPr bwMode="auto">
          <a:xfrm rot="19800000" flipV="1">
            <a:off x="7467600" y="2743200"/>
            <a:ext cx="0" cy="484188"/>
          </a:xfrm>
          <a:prstGeom prst="line">
            <a:avLst/>
          </a:prstGeom>
          <a:noFill/>
          <a:ln w="38100">
            <a:solidFill>
              <a:srgbClr val="187534"/>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81" name="Line 49"/>
          <p:cNvSpPr>
            <a:spLocks noChangeShapeType="1"/>
          </p:cNvSpPr>
          <p:nvPr/>
        </p:nvSpPr>
        <p:spPr bwMode="auto">
          <a:xfrm rot="19800000">
            <a:off x="6553200" y="3352800"/>
            <a:ext cx="457200" cy="457200"/>
          </a:xfrm>
          <a:prstGeom prst="line">
            <a:avLst/>
          </a:prstGeom>
          <a:noFill/>
          <a:ln w="38100">
            <a:solidFill>
              <a:srgbClr val="00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82" name="Line 50"/>
          <p:cNvSpPr>
            <a:spLocks noChangeShapeType="1"/>
          </p:cNvSpPr>
          <p:nvPr/>
        </p:nvSpPr>
        <p:spPr bwMode="auto">
          <a:xfrm flipV="1">
            <a:off x="7086600" y="3352800"/>
            <a:ext cx="76200" cy="304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83" name="Text Box 51"/>
          <p:cNvSpPr txBox="1">
            <a:spLocks noChangeArrowheads="1"/>
          </p:cNvSpPr>
          <p:nvPr/>
        </p:nvSpPr>
        <p:spPr bwMode="auto">
          <a:xfrm>
            <a:off x="7315200" y="5867400"/>
            <a:ext cx="1436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solidFill>
                  <a:srgbClr val="990E0C"/>
                </a:solidFill>
              </a:rPr>
              <a:t>Figure 6.4</a:t>
            </a:r>
            <a:endParaRPr lang="en-US" sz="1800">
              <a:solidFill>
                <a:srgbClr val="990E0C"/>
              </a:solidFill>
            </a:endParaRPr>
          </a:p>
        </p:txBody>
      </p:sp>
    </p:spTree>
    <p:extLst>
      <p:ext uri="{BB962C8B-B14F-4D97-AF65-F5344CB8AC3E}">
        <p14:creationId xmlns:p14="http://schemas.microsoft.com/office/powerpoint/2010/main" val="1472234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40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403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0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404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404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404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404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406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406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404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4404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4404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4404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44046"/>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4406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44072"/>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44071"/>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44082"/>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44081"/>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44073"/>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44077"/>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44076"/>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44079"/>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499"/>
                                          </p:stCondLst>
                                        </p:cTn>
                                        <p:tgtEl>
                                          <p:spTgt spid="44074"/>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499"/>
                                          </p:stCondLst>
                                        </p:cTn>
                                        <p:tgtEl>
                                          <p:spTgt spid="44078"/>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499"/>
                                          </p:stCondLst>
                                        </p:cTn>
                                        <p:tgtEl>
                                          <p:spTgt spid="44075"/>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499"/>
                                          </p:stCondLst>
                                        </p:cTn>
                                        <p:tgtEl>
                                          <p:spTgt spid="44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0" grpId="0" animBg="1"/>
      <p:bldP spid="44041" grpId="0" animBg="1"/>
      <p:bldP spid="44042" grpId="0" animBg="1"/>
      <p:bldP spid="44043" grpId="0" animBg="1"/>
      <p:bldP spid="44044" grpId="0" animBg="1"/>
      <p:bldP spid="44045" grpId="0" animBg="1"/>
      <p:bldP spid="44046" grpId="0" animBg="1"/>
      <p:bldP spid="44047" grpId="0" animBg="1"/>
      <p:bldP spid="44048" grpId="0" animBg="1"/>
      <p:bldP spid="44049" grpId="0" animBg="1"/>
      <p:bldP spid="44064" grpId="0" animBg="1"/>
      <p:bldP spid="44065" grpId="0" animBg="1"/>
      <p:bldP spid="44071" grpId="0" animBg="1"/>
      <p:bldP spid="44072" grpId="0" animBg="1"/>
      <p:bldP spid="44073" grpId="0" animBg="1"/>
      <p:bldP spid="44074" grpId="0" animBg="1"/>
      <p:bldP spid="44075" grpId="0" animBg="1"/>
      <p:bldP spid="44076" grpId="0" animBg="1"/>
      <p:bldP spid="44077" grpId="0" animBg="1"/>
      <p:bldP spid="44078" grpId="0" animBg="1"/>
      <p:bldP spid="44079" grpId="0" animBg="1"/>
      <p:bldP spid="44080" grpId="0" animBg="1"/>
      <p:bldP spid="44081" grpId="0" animBg="1"/>
      <p:bldP spid="4408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152400"/>
            <a:ext cx="8229600" cy="1143000"/>
          </a:xfrm>
        </p:spPr>
        <p:txBody>
          <a:bodyPr/>
          <a:lstStyle/>
          <a:p>
            <a:r>
              <a:rPr lang="en-US" b="1">
                <a:solidFill>
                  <a:srgbClr val="0000FF"/>
                </a:solidFill>
              </a:rPr>
              <a:t>Summary of Winds</a:t>
            </a:r>
            <a:endParaRPr lang="en-US">
              <a:solidFill>
                <a:srgbClr val="000000"/>
              </a:solidFill>
            </a:endParaRPr>
          </a:p>
        </p:txBody>
      </p:sp>
      <p:sp>
        <p:nvSpPr>
          <p:cNvPr id="45059" name="Rectangle 3"/>
          <p:cNvSpPr>
            <a:spLocks noGrp="1" noChangeArrowheads="1"/>
          </p:cNvSpPr>
          <p:nvPr>
            <p:ph type="body" idx="1"/>
          </p:nvPr>
        </p:nvSpPr>
        <p:spPr>
          <a:xfrm>
            <a:off x="533400" y="838200"/>
            <a:ext cx="8229600" cy="5638800"/>
          </a:xfrm>
        </p:spPr>
        <p:txBody>
          <a:bodyPr/>
          <a:lstStyle/>
          <a:p>
            <a:pPr>
              <a:lnSpc>
                <a:spcPct val="80000"/>
              </a:lnSpc>
              <a:buFontTx/>
              <a:buNone/>
            </a:pPr>
            <a:r>
              <a:rPr lang="en-US" sz="2400">
                <a:solidFill>
                  <a:srgbClr val="187534"/>
                </a:solidFill>
              </a:rPr>
              <a:t>Geostrophic wind (2 forces; straight winds aloft)</a:t>
            </a:r>
            <a:endParaRPr lang="en-US" sz="2400">
              <a:solidFill>
                <a:srgbClr val="FF0000"/>
              </a:solidFill>
            </a:endParaRPr>
          </a:p>
          <a:p>
            <a:pPr lvl="1">
              <a:lnSpc>
                <a:spcPct val="80000"/>
              </a:lnSpc>
              <a:buFont typeface="Wingdings" charset="0"/>
              <a:buChar char="Ø"/>
            </a:pPr>
            <a:r>
              <a:rPr lang="en-US" sz="2400">
                <a:solidFill>
                  <a:srgbClr val="FF0000"/>
                </a:solidFill>
              </a:rPr>
              <a:t>pressure gradient force</a:t>
            </a:r>
          </a:p>
          <a:p>
            <a:pPr lvl="1">
              <a:lnSpc>
                <a:spcPct val="80000"/>
              </a:lnSpc>
              <a:buFont typeface="Wingdings" charset="0"/>
              <a:buChar char="Ø"/>
            </a:pPr>
            <a:r>
              <a:rPr lang="en-US" sz="2400">
                <a:solidFill>
                  <a:srgbClr val="FF0000"/>
                </a:solidFill>
              </a:rPr>
              <a:t>apparent Coriolis force</a:t>
            </a:r>
          </a:p>
          <a:p>
            <a:pPr>
              <a:lnSpc>
                <a:spcPct val="80000"/>
              </a:lnSpc>
              <a:buFontTx/>
              <a:buNone/>
            </a:pPr>
            <a:r>
              <a:rPr lang="en-US" sz="2400">
                <a:solidFill>
                  <a:srgbClr val="187534"/>
                </a:solidFill>
              </a:rPr>
              <a:t>Gradient wind (3 forces; curved winds aloft)</a:t>
            </a:r>
            <a:endParaRPr lang="en-US" sz="2400">
              <a:solidFill>
                <a:srgbClr val="FF0000"/>
              </a:solidFill>
            </a:endParaRPr>
          </a:p>
          <a:p>
            <a:pPr lvl="1">
              <a:lnSpc>
                <a:spcPct val="80000"/>
              </a:lnSpc>
              <a:buFont typeface="Wingdings" charset="0"/>
              <a:buChar char="Ø"/>
            </a:pPr>
            <a:r>
              <a:rPr lang="en-US" sz="2400">
                <a:solidFill>
                  <a:srgbClr val="FF0000"/>
                </a:solidFill>
              </a:rPr>
              <a:t>pressure gradient force</a:t>
            </a:r>
          </a:p>
          <a:p>
            <a:pPr lvl="1">
              <a:lnSpc>
                <a:spcPct val="80000"/>
              </a:lnSpc>
              <a:buFont typeface="Wingdings" charset="0"/>
              <a:buChar char="Ø"/>
            </a:pPr>
            <a:r>
              <a:rPr lang="en-US" sz="2400">
                <a:solidFill>
                  <a:srgbClr val="FF0000"/>
                </a:solidFill>
              </a:rPr>
              <a:t>apparent Coriolis force</a:t>
            </a:r>
          </a:p>
          <a:p>
            <a:pPr lvl="1">
              <a:lnSpc>
                <a:spcPct val="80000"/>
              </a:lnSpc>
              <a:buFont typeface="Wingdings" charset="0"/>
              <a:buChar char="Ø"/>
            </a:pPr>
            <a:r>
              <a:rPr lang="en-US" sz="2400">
                <a:solidFill>
                  <a:srgbClr val="FF0000"/>
                </a:solidFill>
              </a:rPr>
              <a:t>apparent centrifugal force</a:t>
            </a:r>
          </a:p>
          <a:p>
            <a:pPr>
              <a:lnSpc>
                <a:spcPct val="80000"/>
              </a:lnSpc>
              <a:buFontTx/>
              <a:buNone/>
            </a:pPr>
            <a:r>
              <a:rPr lang="en-US" sz="2400">
                <a:solidFill>
                  <a:srgbClr val="187534"/>
                </a:solidFill>
              </a:rPr>
              <a:t>Surface winds between straight isobars (3 forces; straight)</a:t>
            </a:r>
            <a:endParaRPr lang="en-US" sz="2400">
              <a:solidFill>
                <a:srgbClr val="FF0000"/>
              </a:solidFill>
            </a:endParaRPr>
          </a:p>
          <a:p>
            <a:pPr lvl="1">
              <a:lnSpc>
                <a:spcPct val="80000"/>
              </a:lnSpc>
              <a:buFont typeface="Wingdings" charset="0"/>
              <a:buChar char="Ø"/>
            </a:pPr>
            <a:r>
              <a:rPr lang="en-US" sz="2400">
                <a:solidFill>
                  <a:srgbClr val="FF0000"/>
                </a:solidFill>
              </a:rPr>
              <a:t>pressure gradient force</a:t>
            </a:r>
          </a:p>
          <a:p>
            <a:pPr lvl="1">
              <a:lnSpc>
                <a:spcPct val="80000"/>
              </a:lnSpc>
              <a:buFont typeface="Wingdings" charset="0"/>
              <a:buChar char="Ø"/>
            </a:pPr>
            <a:r>
              <a:rPr lang="en-US" sz="2400">
                <a:solidFill>
                  <a:srgbClr val="FF0000"/>
                </a:solidFill>
              </a:rPr>
              <a:t>apparent Coriolis force</a:t>
            </a:r>
          </a:p>
          <a:p>
            <a:pPr lvl="1">
              <a:lnSpc>
                <a:spcPct val="80000"/>
              </a:lnSpc>
              <a:buFont typeface="Wingdings" charset="0"/>
              <a:buChar char="Ø"/>
            </a:pPr>
            <a:r>
              <a:rPr lang="en-US" sz="2400">
                <a:solidFill>
                  <a:srgbClr val="FF0000"/>
                </a:solidFill>
              </a:rPr>
              <a:t>friction force</a:t>
            </a:r>
          </a:p>
          <a:p>
            <a:pPr>
              <a:lnSpc>
                <a:spcPct val="80000"/>
              </a:lnSpc>
              <a:buFontTx/>
              <a:buNone/>
            </a:pPr>
            <a:r>
              <a:rPr lang="en-US" sz="2400">
                <a:solidFill>
                  <a:srgbClr val="187534"/>
                </a:solidFill>
              </a:rPr>
              <a:t>Surface wind around pressure centers (4 forces; curved)</a:t>
            </a:r>
            <a:endParaRPr lang="en-US" sz="2400">
              <a:solidFill>
                <a:srgbClr val="FF0000"/>
              </a:solidFill>
            </a:endParaRPr>
          </a:p>
          <a:p>
            <a:pPr lvl="1">
              <a:lnSpc>
                <a:spcPct val="80000"/>
              </a:lnSpc>
              <a:buFont typeface="Wingdings" charset="0"/>
              <a:buChar char="Ø"/>
            </a:pPr>
            <a:r>
              <a:rPr lang="en-US" sz="2400">
                <a:solidFill>
                  <a:srgbClr val="FF0000"/>
                </a:solidFill>
              </a:rPr>
              <a:t>pressure gradient force</a:t>
            </a:r>
          </a:p>
          <a:p>
            <a:pPr lvl="1">
              <a:lnSpc>
                <a:spcPct val="80000"/>
              </a:lnSpc>
              <a:buFont typeface="Wingdings" charset="0"/>
              <a:buChar char="Ø"/>
            </a:pPr>
            <a:r>
              <a:rPr lang="en-US" sz="2400">
                <a:solidFill>
                  <a:srgbClr val="FF0000"/>
                </a:solidFill>
              </a:rPr>
              <a:t>apparent Coriolis force</a:t>
            </a:r>
          </a:p>
          <a:p>
            <a:pPr lvl="1">
              <a:lnSpc>
                <a:spcPct val="80000"/>
              </a:lnSpc>
              <a:buFont typeface="Wingdings" charset="0"/>
              <a:buChar char="Ø"/>
            </a:pPr>
            <a:r>
              <a:rPr lang="en-US" sz="2400">
                <a:solidFill>
                  <a:srgbClr val="FF0000"/>
                </a:solidFill>
              </a:rPr>
              <a:t>apparent centrifugal force</a:t>
            </a:r>
          </a:p>
          <a:p>
            <a:pPr lvl="1">
              <a:lnSpc>
                <a:spcPct val="80000"/>
              </a:lnSpc>
              <a:buFont typeface="Wingdings" charset="0"/>
              <a:buChar char="Ø"/>
            </a:pPr>
            <a:r>
              <a:rPr lang="en-US" sz="2400">
                <a:solidFill>
                  <a:srgbClr val="FF0000"/>
                </a:solidFill>
              </a:rPr>
              <a:t>friction force</a:t>
            </a:r>
            <a:endParaRPr lang="en-US" sz="1800">
              <a:solidFill>
                <a:srgbClr val="FF0000"/>
              </a:solidFill>
            </a:endParaRPr>
          </a:p>
        </p:txBody>
      </p:sp>
    </p:spTree>
    <p:extLst>
      <p:ext uri="{BB962C8B-B14F-4D97-AF65-F5344CB8AC3E}">
        <p14:creationId xmlns:p14="http://schemas.microsoft.com/office/powerpoint/2010/main" val="1418112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barn(outHorizontal)">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barn(outHorizontal)">
                                      <p:cBhvr>
                                        <p:cTn id="12" dur="5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barn(outHorizontal)">
                                      <p:cBhvr>
                                        <p:cTn id="17" dur="500"/>
                                        <p:tgtEl>
                                          <p:spTgt spid="45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42"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barn(outHorizontal)">
                                      <p:cBhvr>
                                        <p:cTn id="22" dur="500"/>
                                        <p:tgtEl>
                                          <p:spTgt spid="450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42"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barn(outHorizontal)">
                                      <p:cBhvr>
                                        <p:cTn id="27" dur="500"/>
                                        <p:tgtEl>
                                          <p:spTgt spid="4505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42" fill="hold" grpId="0" nodeType="clickEffect">
                                  <p:stCondLst>
                                    <p:cond delay="0"/>
                                  </p:stCondLst>
                                  <p:childTnLst>
                                    <p:set>
                                      <p:cBhvr>
                                        <p:cTn id="31" dur="1" fill="hold">
                                          <p:stCondLst>
                                            <p:cond delay="0"/>
                                          </p:stCondLst>
                                        </p:cTn>
                                        <p:tgtEl>
                                          <p:spTgt spid="45059">
                                            <p:txEl>
                                              <p:pRg st="5" end="5"/>
                                            </p:txEl>
                                          </p:spTgt>
                                        </p:tgtEl>
                                        <p:attrNameLst>
                                          <p:attrName>style.visibility</p:attrName>
                                        </p:attrNameLst>
                                      </p:cBhvr>
                                      <p:to>
                                        <p:strVal val="visible"/>
                                      </p:to>
                                    </p:set>
                                    <p:animEffect transition="in" filter="barn(outHorizontal)">
                                      <p:cBhvr>
                                        <p:cTn id="32" dur="500"/>
                                        <p:tgtEl>
                                          <p:spTgt spid="4505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42" fill="hold" grpId="0" nodeType="clickEffect">
                                  <p:stCondLst>
                                    <p:cond delay="0"/>
                                  </p:stCondLst>
                                  <p:childTnLst>
                                    <p:set>
                                      <p:cBhvr>
                                        <p:cTn id="36" dur="1" fill="hold">
                                          <p:stCondLst>
                                            <p:cond delay="0"/>
                                          </p:stCondLst>
                                        </p:cTn>
                                        <p:tgtEl>
                                          <p:spTgt spid="45059">
                                            <p:txEl>
                                              <p:pRg st="6" end="6"/>
                                            </p:txEl>
                                          </p:spTgt>
                                        </p:tgtEl>
                                        <p:attrNameLst>
                                          <p:attrName>style.visibility</p:attrName>
                                        </p:attrNameLst>
                                      </p:cBhvr>
                                      <p:to>
                                        <p:strVal val="visible"/>
                                      </p:to>
                                    </p:set>
                                    <p:animEffect transition="in" filter="barn(outHorizontal)">
                                      <p:cBhvr>
                                        <p:cTn id="37" dur="500"/>
                                        <p:tgtEl>
                                          <p:spTgt spid="4505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42" fill="hold" grpId="0" nodeType="clickEffect">
                                  <p:stCondLst>
                                    <p:cond delay="0"/>
                                  </p:stCondLst>
                                  <p:childTnLst>
                                    <p:set>
                                      <p:cBhvr>
                                        <p:cTn id="41" dur="1" fill="hold">
                                          <p:stCondLst>
                                            <p:cond delay="0"/>
                                          </p:stCondLst>
                                        </p:cTn>
                                        <p:tgtEl>
                                          <p:spTgt spid="45059">
                                            <p:txEl>
                                              <p:pRg st="7" end="7"/>
                                            </p:txEl>
                                          </p:spTgt>
                                        </p:tgtEl>
                                        <p:attrNameLst>
                                          <p:attrName>style.visibility</p:attrName>
                                        </p:attrNameLst>
                                      </p:cBhvr>
                                      <p:to>
                                        <p:strVal val="visible"/>
                                      </p:to>
                                    </p:set>
                                    <p:animEffect transition="in" filter="barn(outHorizontal)">
                                      <p:cBhvr>
                                        <p:cTn id="42" dur="500"/>
                                        <p:tgtEl>
                                          <p:spTgt spid="4505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42" fill="hold" grpId="0" nodeType="clickEffect">
                                  <p:stCondLst>
                                    <p:cond delay="0"/>
                                  </p:stCondLst>
                                  <p:childTnLst>
                                    <p:set>
                                      <p:cBhvr>
                                        <p:cTn id="46" dur="1" fill="hold">
                                          <p:stCondLst>
                                            <p:cond delay="0"/>
                                          </p:stCondLst>
                                        </p:cTn>
                                        <p:tgtEl>
                                          <p:spTgt spid="45059">
                                            <p:txEl>
                                              <p:pRg st="8" end="8"/>
                                            </p:txEl>
                                          </p:spTgt>
                                        </p:tgtEl>
                                        <p:attrNameLst>
                                          <p:attrName>style.visibility</p:attrName>
                                        </p:attrNameLst>
                                      </p:cBhvr>
                                      <p:to>
                                        <p:strVal val="visible"/>
                                      </p:to>
                                    </p:set>
                                    <p:animEffect transition="in" filter="barn(outHorizontal)">
                                      <p:cBhvr>
                                        <p:cTn id="47" dur="500"/>
                                        <p:tgtEl>
                                          <p:spTgt spid="45059">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42" fill="hold" grpId="0" nodeType="clickEffect">
                                  <p:stCondLst>
                                    <p:cond delay="0"/>
                                  </p:stCondLst>
                                  <p:childTnLst>
                                    <p:set>
                                      <p:cBhvr>
                                        <p:cTn id="51" dur="1" fill="hold">
                                          <p:stCondLst>
                                            <p:cond delay="0"/>
                                          </p:stCondLst>
                                        </p:cTn>
                                        <p:tgtEl>
                                          <p:spTgt spid="45059">
                                            <p:txEl>
                                              <p:pRg st="9" end="9"/>
                                            </p:txEl>
                                          </p:spTgt>
                                        </p:tgtEl>
                                        <p:attrNameLst>
                                          <p:attrName>style.visibility</p:attrName>
                                        </p:attrNameLst>
                                      </p:cBhvr>
                                      <p:to>
                                        <p:strVal val="visible"/>
                                      </p:to>
                                    </p:set>
                                    <p:animEffect transition="in" filter="barn(outHorizontal)">
                                      <p:cBhvr>
                                        <p:cTn id="52" dur="500"/>
                                        <p:tgtEl>
                                          <p:spTgt spid="45059">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42" fill="hold" grpId="0" nodeType="clickEffect">
                                  <p:stCondLst>
                                    <p:cond delay="0"/>
                                  </p:stCondLst>
                                  <p:childTnLst>
                                    <p:set>
                                      <p:cBhvr>
                                        <p:cTn id="56" dur="1" fill="hold">
                                          <p:stCondLst>
                                            <p:cond delay="0"/>
                                          </p:stCondLst>
                                        </p:cTn>
                                        <p:tgtEl>
                                          <p:spTgt spid="45059">
                                            <p:txEl>
                                              <p:pRg st="10" end="10"/>
                                            </p:txEl>
                                          </p:spTgt>
                                        </p:tgtEl>
                                        <p:attrNameLst>
                                          <p:attrName>style.visibility</p:attrName>
                                        </p:attrNameLst>
                                      </p:cBhvr>
                                      <p:to>
                                        <p:strVal val="visible"/>
                                      </p:to>
                                    </p:set>
                                    <p:animEffect transition="in" filter="barn(outHorizontal)">
                                      <p:cBhvr>
                                        <p:cTn id="57" dur="500"/>
                                        <p:tgtEl>
                                          <p:spTgt spid="45059">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42" fill="hold" grpId="0" nodeType="clickEffect">
                                  <p:stCondLst>
                                    <p:cond delay="0"/>
                                  </p:stCondLst>
                                  <p:childTnLst>
                                    <p:set>
                                      <p:cBhvr>
                                        <p:cTn id="61" dur="1" fill="hold">
                                          <p:stCondLst>
                                            <p:cond delay="0"/>
                                          </p:stCondLst>
                                        </p:cTn>
                                        <p:tgtEl>
                                          <p:spTgt spid="45059">
                                            <p:txEl>
                                              <p:pRg st="11" end="11"/>
                                            </p:txEl>
                                          </p:spTgt>
                                        </p:tgtEl>
                                        <p:attrNameLst>
                                          <p:attrName>style.visibility</p:attrName>
                                        </p:attrNameLst>
                                      </p:cBhvr>
                                      <p:to>
                                        <p:strVal val="visible"/>
                                      </p:to>
                                    </p:set>
                                    <p:animEffect transition="in" filter="barn(outHorizontal)">
                                      <p:cBhvr>
                                        <p:cTn id="62" dur="500"/>
                                        <p:tgtEl>
                                          <p:spTgt spid="45059">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6" presetClass="entr" presetSubtype="42" fill="hold" grpId="0" nodeType="clickEffect">
                                  <p:stCondLst>
                                    <p:cond delay="0"/>
                                  </p:stCondLst>
                                  <p:childTnLst>
                                    <p:set>
                                      <p:cBhvr>
                                        <p:cTn id="66" dur="1" fill="hold">
                                          <p:stCondLst>
                                            <p:cond delay="0"/>
                                          </p:stCondLst>
                                        </p:cTn>
                                        <p:tgtEl>
                                          <p:spTgt spid="45059">
                                            <p:txEl>
                                              <p:pRg st="12" end="12"/>
                                            </p:txEl>
                                          </p:spTgt>
                                        </p:tgtEl>
                                        <p:attrNameLst>
                                          <p:attrName>style.visibility</p:attrName>
                                        </p:attrNameLst>
                                      </p:cBhvr>
                                      <p:to>
                                        <p:strVal val="visible"/>
                                      </p:to>
                                    </p:set>
                                    <p:animEffect transition="in" filter="barn(outHorizontal)">
                                      <p:cBhvr>
                                        <p:cTn id="67" dur="500"/>
                                        <p:tgtEl>
                                          <p:spTgt spid="45059">
                                            <p:txEl>
                                              <p:pRg st="12" end="12"/>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6" presetClass="entr" presetSubtype="42" fill="hold" grpId="0" nodeType="clickEffect">
                                  <p:stCondLst>
                                    <p:cond delay="0"/>
                                  </p:stCondLst>
                                  <p:childTnLst>
                                    <p:set>
                                      <p:cBhvr>
                                        <p:cTn id="71" dur="1" fill="hold">
                                          <p:stCondLst>
                                            <p:cond delay="0"/>
                                          </p:stCondLst>
                                        </p:cTn>
                                        <p:tgtEl>
                                          <p:spTgt spid="45059">
                                            <p:txEl>
                                              <p:pRg st="13" end="13"/>
                                            </p:txEl>
                                          </p:spTgt>
                                        </p:tgtEl>
                                        <p:attrNameLst>
                                          <p:attrName>style.visibility</p:attrName>
                                        </p:attrNameLst>
                                      </p:cBhvr>
                                      <p:to>
                                        <p:strVal val="visible"/>
                                      </p:to>
                                    </p:set>
                                    <p:animEffect transition="in" filter="barn(outHorizontal)">
                                      <p:cBhvr>
                                        <p:cTn id="72" dur="500"/>
                                        <p:tgtEl>
                                          <p:spTgt spid="45059">
                                            <p:txEl>
                                              <p:pRg st="13" end="13"/>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6" presetClass="entr" presetSubtype="42" fill="hold" grpId="0" nodeType="clickEffect">
                                  <p:stCondLst>
                                    <p:cond delay="0"/>
                                  </p:stCondLst>
                                  <p:childTnLst>
                                    <p:set>
                                      <p:cBhvr>
                                        <p:cTn id="76" dur="1" fill="hold">
                                          <p:stCondLst>
                                            <p:cond delay="0"/>
                                          </p:stCondLst>
                                        </p:cTn>
                                        <p:tgtEl>
                                          <p:spTgt spid="45059">
                                            <p:txEl>
                                              <p:pRg st="14" end="14"/>
                                            </p:txEl>
                                          </p:spTgt>
                                        </p:tgtEl>
                                        <p:attrNameLst>
                                          <p:attrName>style.visibility</p:attrName>
                                        </p:attrNameLst>
                                      </p:cBhvr>
                                      <p:to>
                                        <p:strVal val="visible"/>
                                      </p:to>
                                    </p:set>
                                    <p:animEffect transition="in" filter="barn(outHorizontal)">
                                      <p:cBhvr>
                                        <p:cTn id="77" dur="500"/>
                                        <p:tgtEl>
                                          <p:spTgt spid="45059">
                                            <p:txEl>
                                              <p:pRg st="14" end="14"/>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6" presetClass="entr" presetSubtype="42" fill="hold" grpId="0" nodeType="clickEffect">
                                  <p:stCondLst>
                                    <p:cond delay="0"/>
                                  </p:stCondLst>
                                  <p:childTnLst>
                                    <p:set>
                                      <p:cBhvr>
                                        <p:cTn id="81" dur="1" fill="hold">
                                          <p:stCondLst>
                                            <p:cond delay="0"/>
                                          </p:stCondLst>
                                        </p:cTn>
                                        <p:tgtEl>
                                          <p:spTgt spid="45059">
                                            <p:txEl>
                                              <p:pRg st="15" end="15"/>
                                            </p:txEl>
                                          </p:spTgt>
                                        </p:tgtEl>
                                        <p:attrNameLst>
                                          <p:attrName>style.visibility</p:attrName>
                                        </p:attrNameLst>
                                      </p:cBhvr>
                                      <p:to>
                                        <p:strVal val="visible"/>
                                      </p:to>
                                    </p:set>
                                    <p:animEffect transition="in" filter="barn(outHorizontal)">
                                      <p:cBhvr>
                                        <p:cTn id="82" dur="500"/>
                                        <p:tgtEl>
                                          <p:spTgt spid="4505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0" y="457200"/>
            <a:ext cx="3352800" cy="1143000"/>
          </a:xfrm>
        </p:spPr>
        <p:txBody>
          <a:bodyPr/>
          <a:lstStyle/>
          <a:p>
            <a:r>
              <a:rPr lang="en-US" b="1">
                <a:solidFill>
                  <a:srgbClr val="0000FF"/>
                </a:solidFill>
              </a:rPr>
              <a:t>Hadley</a:t>
            </a:r>
            <a:r>
              <a:rPr lang="ja-JP" altLang="en-US" b="1">
                <a:solidFill>
                  <a:srgbClr val="0000FF"/>
                </a:solidFill>
              </a:rPr>
              <a:t>’</a:t>
            </a:r>
            <a:r>
              <a:rPr lang="en-US" b="1">
                <a:solidFill>
                  <a:srgbClr val="0000FF"/>
                </a:solidFill>
              </a:rPr>
              <a:t>s</a:t>
            </a:r>
            <a:br>
              <a:rPr lang="en-US" b="1">
                <a:solidFill>
                  <a:srgbClr val="0000FF"/>
                </a:solidFill>
              </a:rPr>
            </a:br>
            <a:r>
              <a:rPr lang="en-US" b="1">
                <a:solidFill>
                  <a:srgbClr val="0000FF"/>
                </a:solidFill>
              </a:rPr>
              <a:t>Single-Cell</a:t>
            </a:r>
            <a:br>
              <a:rPr lang="en-US" b="1">
                <a:solidFill>
                  <a:srgbClr val="0000FF"/>
                </a:solidFill>
              </a:rPr>
            </a:br>
            <a:r>
              <a:rPr lang="en-US" b="1">
                <a:solidFill>
                  <a:srgbClr val="0000FF"/>
                </a:solidFill>
              </a:rPr>
              <a:t>Model</a:t>
            </a:r>
            <a:endParaRPr lang="en-US">
              <a:solidFill>
                <a:srgbClr val="000000"/>
              </a:solidFill>
            </a:endParaRPr>
          </a:p>
        </p:txBody>
      </p:sp>
      <p:grpSp>
        <p:nvGrpSpPr>
          <p:cNvPr id="46083" name="Group 1027"/>
          <p:cNvGrpSpPr>
            <a:grpSpLocks/>
          </p:cNvGrpSpPr>
          <p:nvPr/>
        </p:nvGrpSpPr>
        <p:grpSpPr bwMode="auto">
          <a:xfrm>
            <a:off x="4648200" y="3733800"/>
            <a:ext cx="3048000" cy="2514600"/>
            <a:chOff x="2928" y="2352"/>
            <a:chExt cx="1920" cy="1584"/>
          </a:xfrm>
        </p:grpSpPr>
        <p:sp>
          <p:nvSpPr>
            <p:cNvPr id="46084" name="Line 1028"/>
            <p:cNvSpPr>
              <a:spLocks noChangeShapeType="1"/>
            </p:cNvSpPr>
            <p:nvPr/>
          </p:nvSpPr>
          <p:spPr bwMode="auto">
            <a:xfrm flipH="1">
              <a:off x="4608" y="2352"/>
              <a:ext cx="240" cy="72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85" name="Line 1029"/>
            <p:cNvSpPr>
              <a:spLocks noChangeShapeType="1"/>
            </p:cNvSpPr>
            <p:nvPr/>
          </p:nvSpPr>
          <p:spPr bwMode="auto">
            <a:xfrm flipH="1">
              <a:off x="4032" y="3072"/>
              <a:ext cx="528" cy="576"/>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86" name="Line 1030"/>
            <p:cNvSpPr>
              <a:spLocks noChangeShapeType="1"/>
            </p:cNvSpPr>
            <p:nvPr/>
          </p:nvSpPr>
          <p:spPr bwMode="auto">
            <a:xfrm flipH="1">
              <a:off x="2928" y="3648"/>
              <a:ext cx="960" cy="28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87" name="Line 1031"/>
            <p:cNvSpPr>
              <a:spLocks noChangeShapeType="1"/>
            </p:cNvSpPr>
            <p:nvPr/>
          </p:nvSpPr>
          <p:spPr bwMode="auto">
            <a:xfrm flipV="1">
              <a:off x="2976" y="3360"/>
              <a:ext cx="720" cy="24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88" name="Line 1032"/>
            <p:cNvSpPr>
              <a:spLocks noChangeShapeType="1"/>
            </p:cNvSpPr>
            <p:nvPr/>
          </p:nvSpPr>
          <p:spPr bwMode="auto">
            <a:xfrm flipV="1">
              <a:off x="3696" y="2832"/>
              <a:ext cx="432" cy="48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89" name="Line 1033"/>
            <p:cNvSpPr>
              <a:spLocks noChangeShapeType="1"/>
            </p:cNvSpPr>
            <p:nvPr/>
          </p:nvSpPr>
          <p:spPr bwMode="auto">
            <a:xfrm flipV="1">
              <a:off x="4128" y="2352"/>
              <a:ext cx="144" cy="432"/>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90" name="Group 1034"/>
          <p:cNvGrpSpPr>
            <a:grpSpLocks/>
          </p:cNvGrpSpPr>
          <p:nvPr/>
        </p:nvGrpSpPr>
        <p:grpSpPr bwMode="auto">
          <a:xfrm>
            <a:off x="4495800" y="533400"/>
            <a:ext cx="0" cy="5715000"/>
            <a:chOff x="2832" y="336"/>
            <a:chExt cx="0" cy="3600"/>
          </a:xfrm>
        </p:grpSpPr>
        <p:sp>
          <p:nvSpPr>
            <p:cNvPr id="46091" name="Line 1035"/>
            <p:cNvSpPr>
              <a:spLocks noChangeShapeType="1"/>
            </p:cNvSpPr>
            <p:nvPr/>
          </p:nvSpPr>
          <p:spPr bwMode="auto">
            <a:xfrm flipH="1" flipV="1">
              <a:off x="2832" y="3552"/>
              <a:ext cx="0" cy="384"/>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92" name="Line 1036"/>
            <p:cNvSpPr>
              <a:spLocks noChangeShapeType="1"/>
            </p:cNvSpPr>
            <p:nvPr/>
          </p:nvSpPr>
          <p:spPr bwMode="auto">
            <a:xfrm flipH="1">
              <a:off x="2832" y="336"/>
              <a:ext cx="0" cy="384"/>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93" name="Group 1037"/>
          <p:cNvGrpSpPr>
            <a:grpSpLocks/>
          </p:cNvGrpSpPr>
          <p:nvPr/>
        </p:nvGrpSpPr>
        <p:grpSpPr bwMode="auto">
          <a:xfrm>
            <a:off x="2286000" y="1219200"/>
            <a:ext cx="4343400" cy="4343400"/>
            <a:chOff x="1440" y="768"/>
            <a:chExt cx="2736" cy="2736"/>
          </a:xfrm>
        </p:grpSpPr>
        <p:sp>
          <p:nvSpPr>
            <p:cNvPr id="46094" name="Oval 1038"/>
            <p:cNvSpPr>
              <a:spLocks noChangeArrowheads="1"/>
            </p:cNvSpPr>
            <p:nvPr/>
          </p:nvSpPr>
          <p:spPr bwMode="auto">
            <a:xfrm>
              <a:off x="1440" y="768"/>
              <a:ext cx="2736" cy="2736"/>
            </a:xfrm>
            <a:prstGeom prst="ellipse">
              <a:avLst/>
            </a:prstGeom>
            <a:noFill/>
            <a:ln w="57150">
              <a:solidFill>
                <a:srgbClr val="18753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95" name="Text Box 1039"/>
            <p:cNvSpPr txBox="1">
              <a:spLocks noChangeArrowheads="1"/>
            </p:cNvSpPr>
            <p:nvPr/>
          </p:nvSpPr>
          <p:spPr bwMode="auto">
            <a:xfrm>
              <a:off x="3168" y="1776"/>
              <a:ext cx="67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FF0000"/>
                  </a:solidFill>
                </a:rPr>
                <a:t>Warm</a:t>
              </a:r>
              <a:endParaRPr lang="en-US" sz="1800">
                <a:latin typeface="Arial" charset="0"/>
              </a:endParaRPr>
            </a:p>
          </p:txBody>
        </p:sp>
        <p:sp>
          <p:nvSpPr>
            <p:cNvPr id="46096" name="Line 1040"/>
            <p:cNvSpPr>
              <a:spLocks noChangeShapeType="1"/>
            </p:cNvSpPr>
            <p:nvPr/>
          </p:nvSpPr>
          <p:spPr bwMode="auto">
            <a:xfrm>
              <a:off x="1440" y="2160"/>
              <a:ext cx="2736" cy="0"/>
            </a:xfrm>
            <a:prstGeom prst="line">
              <a:avLst/>
            </a:prstGeom>
            <a:noFill/>
            <a:ln w="57150">
              <a:solidFill>
                <a:srgbClr val="18753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97" name="Text Box 1041"/>
            <p:cNvSpPr txBox="1">
              <a:spLocks noChangeArrowheads="1"/>
            </p:cNvSpPr>
            <p:nvPr/>
          </p:nvSpPr>
          <p:spPr bwMode="auto">
            <a:xfrm>
              <a:off x="2544" y="100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1" hangingPunct="1"/>
              <a:r>
                <a:rPr lang="en-US" sz="2800">
                  <a:solidFill>
                    <a:srgbClr val="0000FF"/>
                  </a:solidFill>
                </a:rPr>
                <a:t>Cold</a:t>
              </a:r>
              <a:endParaRPr lang="en-US" sz="1800">
                <a:latin typeface="Arial" charset="0"/>
              </a:endParaRPr>
            </a:p>
          </p:txBody>
        </p:sp>
        <p:sp>
          <p:nvSpPr>
            <p:cNvPr id="46098" name="Text Box 1042"/>
            <p:cNvSpPr txBox="1">
              <a:spLocks noChangeArrowheads="1"/>
            </p:cNvSpPr>
            <p:nvPr/>
          </p:nvSpPr>
          <p:spPr bwMode="auto">
            <a:xfrm>
              <a:off x="2544" y="2880"/>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1" hangingPunct="1"/>
              <a:r>
                <a:rPr lang="en-US" sz="2800">
                  <a:solidFill>
                    <a:srgbClr val="0000FF"/>
                  </a:solidFill>
                </a:rPr>
                <a:t>Cold</a:t>
              </a:r>
              <a:endParaRPr lang="en-US" sz="1800">
                <a:latin typeface="Arial" charset="0"/>
              </a:endParaRPr>
            </a:p>
          </p:txBody>
        </p:sp>
        <p:sp>
          <p:nvSpPr>
            <p:cNvPr id="46099" name="Text Box 1043"/>
            <p:cNvSpPr txBox="1">
              <a:spLocks noChangeArrowheads="1"/>
            </p:cNvSpPr>
            <p:nvPr/>
          </p:nvSpPr>
          <p:spPr bwMode="auto">
            <a:xfrm>
              <a:off x="3168" y="2256"/>
              <a:ext cx="67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FF0000"/>
                  </a:solidFill>
                </a:rPr>
                <a:t>Warm</a:t>
              </a:r>
              <a:endParaRPr lang="en-US" sz="1800">
                <a:latin typeface="Arial" charset="0"/>
              </a:endParaRPr>
            </a:p>
          </p:txBody>
        </p:sp>
      </p:grpSp>
      <p:grpSp>
        <p:nvGrpSpPr>
          <p:cNvPr id="46100" name="Group 1044"/>
          <p:cNvGrpSpPr>
            <a:grpSpLocks/>
          </p:cNvGrpSpPr>
          <p:nvPr/>
        </p:nvGrpSpPr>
        <p:grpSpPr bwMode="auto">
          <a:xfrm>
            <a:off x="4648200" y="533400"/>
            <a:ext cx="3048000" cy="2514600"/>
            <a:chOff x="2928" y="336"/>
            <a:chExt cx="1920" cy="1584"/>
          </a:xfrm>
        </p:grpSpPr>
        <p:sp>
          <p:nvSpPr>
            <p:cNvPr id="46101" name="Line 1045"/>
            <p:cNvSpPr>
              <a:spLocks noChangeShapeType="1"/>
            </p:cNvSpPr>
            <p:nvPr/>
          </p:nvSpPr>
          <p:spPr bwMode="auto">
            <a:xfrm flipH="1" flipV="1">
              <a:off x="4608" y="1200"/>
              <a:ext cx="240" cy="72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02" name="Line 1046"/>
            <p:cNvSpPr>
              <a:spLocks noChangeShapeType="1"/>
            </p:cNvSpPr>
            <p:nvPr/>
          </p:nvSpPr>
          <p:spPr bwMode="auto">
            <a:xfrm flipH="1" flipV="1">
              <a:off x="4032" y="624"/>
              <a:ext cx="528" cy="576"/>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03" name="Line 1047"/>
            <p:cNvSpPr>
              <a:spLocks noChangeShapeType="1"/>
            </p:cNvSpPr>
            <p:nvPr/>
          </p:nvSpPr>
          <p:spPr bwMode="auto">
            <a:xfrm flipH="1" flipV="1">
              <a:off x="2928" y="336"/>
              <a:ext cx="960" cy="28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04" name="Line 1048"/>
            <p:cNvSpPr>
              <a:spLocks noChangeShapeType="1"/>
            </p:cNvSpPr>
            <p:nvPr/>
          </p:nvSpPr>
          <p:spPr bwMode="auto">
            <a:xfrm>
              <a:off x="2976" y="672"/>
              <a:ext cx="720" cy="24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05" name="Line 1049"/>
            <p:cNvSpPr>
              <a:spLocks noChangeShapeType="1"/>
            </p:cNvSpPr>
            <p:nvPr/>
          </p:nvSpPr>
          <p:spPr bwMode="auto">
            <a:xfrm>
              <a:off x="3696" y="960"/>
              <a:ext cx="432" cy="48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06" name="Line 1050"/>
            <p:cNvSpPr>
              <a:spLocks noChangeShapeType="1"/>
            </p:cNvSpPr>
            <p:nvPr/>
          </p:nvSpPr>
          <p:spPr bwMode="auto">
            <a:xfrm>
              <a:off x="4128" y="1488"/>
              <a:ext cx="144" cy="432"/>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107" name="Group 1051"/>
          <p:cNvGrpSpPr>
            <a:grpSpLocks/>
          </p:cNvGrpSpPr>
          <p:nvPr/>
        </p:nvGrpSpPr>
        <p:grpSpPr bwMode="auto">
          <a:xfrm>
            <a:off x="6096000" y="2819400"/>
            <a:ext cx="2117725" cy="1204913"/>
            <a:chOff x="3840" y="1776"/>
            <a:chExt cx="1334" cy="759"/>
          </a:xfrm>
        </p:grpSpPr>
        <p:sp>
          <p:nvSpPr>
            <p:cNvPr id="46108" name="Rectangle 1052"/>
            <p:cNvSpPr>
              <a:spLocks noChangeArrowheads="1"/>
            </p:cNvSpPr>
            <p:nvPr/>
          </p:nvSpPr>
          <p:spPr bwMode="auto">
            <a:xfrm>
              <a:off x="4896" y="1968"/>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FF0000"/>
                  </a:solidFill>
                </a:rPr>
                <a:t>H</a:t>
              </a:r>
            </a:p>
          </p:txBody>
        </p:sp>
        <p:sp>
          <p:nvSpPr>
            <p:cNvPr id="46109" name="Text Box 1053"/>
            <p:cNvSpPr txBox="1">
              <a:spLocks noChangeArrowheads="1"/>
            </p:cNvSpPr>
            <p:nvPr/>
          </p:nvSpPr>
          <p:spPr bwMode="auto">
            <a:xfrm>
              <a:off x="3840" y="1776"/>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FF0000"/>
                  </a:solidFill>
                </a:rPr>
                <a:t>L</a:t>
              </a:r>
              <a:endParaRPr lang="en-US" sz="1800">
                <a:latin typeface="Arial" charset="0"/>
              </a:endParaRPr>
            </a:p>
          </p:txBody>
        </p:sp>
        <p:sp>
          <p:nvSpPr>
            <p:cNvPr id="46110" name="Text Box 1054"/>
            <p:cNvSpPr txBox="1">
              <a:spLocks noChangeArrowheads="1"/>
            </p:cNvSpPr>
            <p:nvPr/>
          </p:nvSpPr>
          <p:spPr bwMode="auto">
            <a:xfrm>
              <a:off x="3840" y="2208"/>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FF0000"/>
                  </a:solidFill>
                </a:rPr>
                <a:t>L</a:t>
              </a:r>
              <a:endParaRPr lang="en-US" sz="1800">
                <a:latin typeface="Arial" charset="0"/>
              </a:endParaRPr>
            </a:p>
          </p:txBody>
        </p:sp>
      </p:grpSp>
      <p:grpSp>
        <p:nvGrpSpPr>
          <p:cNvPr id="46111" name="Group 1055"/>
          <p:cNvGrpSpPr>
            <a:grpSpLocks/>
          </p:cNvGrpSpPr>
          <p:nvPr/>
        </p:nvGrpSpPr>
        <p:grpSpPr bwMode="auto">
          <a:xfrm>
            <a:off x="4267200" y="0"/>
            <a:ext cx="441325" cy="1738313"/>
            <a:chOff x="2688" y="0"/>
            <a:chExt cx="278" cy="1095"/>
          </a:xfrm>
        </p:grpSpPr>
        <p:sp>
          <p:nvSpPr>
            <p:cNvPr id="46112" name="Rectangle 1056"/>
            <p:cNvSpPr>
              <a:spLocks noChangeArrowheads="1"/>
            </p:cNvSpPr>
            <p:nvPr/>
          </p:nvSpPr>
          <p:spPr bwMode="auto">
            <a:xfrm>
              <a:off x="2688" y="0"/>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1" hangingPunct="1"/>
              <a:r>
                <a:rPr lang="en-US" sz="2800">
                  <a:solidFill>
                    <a:srgbClr val="0000FF"/>
                  </a:solidFill>
                </a:rPr>
                <a:t>L</a:t>
              </a:r>
            </a:p>
          </p:txBody>
        </p:sp>
        <p:sp>
          <p:nvSpPr>
            <p:cNvPr id="46113" name="Rectangle 1057"/>
            <p:cNvSpPr>
              <a:spLocks noChangeArrowheads="1"/>
            </p:cNvSpPr>
            <p:nvPr/>
          </p:nvSpPr>
          <p:spPr bwMode="auto">
            <a:xfrm>
              <a:off x="2688" y="768"/>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0000FF"/>
                  </a:solidFill>
                </a:rPr>
                <a:t>H</a:t>
              </a:r>
            </a:p>
          </p:txBody>
        </p:sp>
      </p:grpSp>
      <p:grpSp>
        <p:nvGrpSpPr>
          <p:cNvPr id="46114" name="Group 1058"/>
          <p:cNvGrpSpPr>
            <a:grpSpLocks/>
          </p:cNvGrpSpPr>
          <p:nvPr/>
        </p:nvGrpSpPr>
        <p:grpSpPr bwMode="auto">
          <a:xfrm>
            <a:off x="4267200" y="4953000"/>
            <a:ext cx="441325" cy="1905000"/>
            <a:chOff x="2688" y="3120"/>
            <a:chExt cx="278" cy="1200"/>
          </a:xfrm>
        </p:grpSpPr>
        <p:sp>
          <p:nvSpPr>
            <p:cNvPr id="46115" name="Rectangle 1059"/>
            <p:cNvSpPr>
              <a:spLocks noChangeArrowheads="1"/>
            </p:cNvSpPr>
            <p:nvPr/>
          </p:nvSpPr>
          <p:spPr bwMode="auto">
            <a:xfrm>
              <a:off x="2688" y="3993"/>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1" hangingPunct="1"/>
              <a:r>
                <a:rPr lang="en-US" sz="2800">
                  <a:solidFill>
                    <a:srgbClr val="0000FF"/>
                  </a:solidFill>
                </a:rPr>
                <a:t>L</a:t>
              </a:r>
            </a:p>
          </p:txBody>
        </p:sp>
        <p:sp>
          <p:nvSpPr>
            <p:cNvPr id="46116" name="Rectangle 1060"/>
            <p:cNvSpPr>
              <a:spLocks noChangeArrowheads="1"/>
            </p:cNvSpPr>
            <p:nvPr/>
          </p:nvSpPr>
          <p:spPr bwMode="auto">
            <a:xfrm>
              <a:off x="2688" y="3120"/>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0000FF"/>
                  </a:solidFill>
                </a:rPr>
                <a:t>H</a:t>
              </a:r>
            </a:p>
          </p:txBody>
        </p:sp>
      </p:grpSp>
      <p:sp>
        <p:nvSpPr>
          <p:cNvPr id="46117" name="Rectangle 1061"/>
          <p:cNvSpPr>
            <a:spLocks noChangeArrowheads="1"/>
          </p:cNvSpPr>
          <p:nvPr/>
        </p:nvSpPr>
        <p:spPr bwMode="auto">
          <a:xfrm>
            <a:off x="1143000" y="3124200"/>
            <a:ext cx="9128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187534"/>
                </a:solidFill>
              </a:rPr>
              <a:t>West</a:t>
            </a:r>
            <a:endParaRPr lang="en-US" sz="2800">
              <a:solidFill>
                <a:srgbClr val="9900CC"/>
              </a:solidFill>
            </a:endParaRPr>
          </a:p>
        </p:txBody>
      </p:sp>
      <p:grpSp>
        <p:nvGrpSpPr>
          <p:cNvPr id="46118" name="Group 1062"/>
          <p:cNvGrpSpPr>
            <a:grpSpLocks/>
          </p:cNvGrpSpPr>
          <p:nvPr/>
        </p:nvGrpSpPr>
        <p:grpSpPr bwMode="auto">
          <a:xfrm>
            <a:off x="6705600" y="3124200"/>
            <a:ext cx="990600" cy="533400"/>
            <a:chOff x="4224" y="1968"/>
            <a:chExt cx="624" cy="336"/>
          </a:xfrm>
        </p:grpSpPr>
        <p:sp>
          <p:nvSpPr>
            <p:cNvPr id="46119" name="Line 1063"/>
            <p:cNvSpPr>
              <a:spLocks noChangeShapeType="1"/>
            </p:cNvSpPr>
            <p:nvPr/>
          </p:nvSpPr>
          <p:spPr bwMode="auto">
            <a:xfrm flipV="1">
              <a:off x="4224" y="2304"/>
              <a:ext cx="624"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20" name="Line 1064"/>
            <p:cNvSpPr>
              <a:spLocks noChangeShapeType="1"/>
            </p:cNvSpPr>
            <p:nvPr/>
          </p:nvSpPr>
          <p:spPr bwMode="auto">
            <a:xfrm>
              <a:off x="4224" y="1968"/>
              <a:ext cx="624"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121" name="Group 1065"/>
          <p:cNvGrpSpPr>
            <a:grpSpLocks/>
          </p:cNvGrpSpPr>
          <p:nvPr/>
        </p:nvGrpSpPr>
        <p:grpSpPr bwMode="auto">
          <a:xfrm>
            <a:off x="6858000" y="990600"/>
            <a:ext cx="457200" cy="4724400"/>
            <a:chOff x="4320" y="624"/>
            <a:chExt cx="288" cy="2976"/>
          </a:xfrm>
        </p:grpSpPr>
        <p:grpSp>
          <p:nvGrpSpPr>
            <p:cNvPr id="46122" name="Group 1066"/>
            <p:cNvGrpSpPr>
              <a:grpSpLocks/>
            </p:cNvGrpSpPr>
            <p:nvPr/>
          </p:nvGrpSpPr>
          <p:grpSpPr bwMode="auto">
            <a:xfrm>
              <a:off x="4368" y="624"/>
              <a:ext cx="240" cy="240"/>
              <a:chOff x="4368" y="624"/>
              <a:chExt cx="240" cy="240"/>
            </a:xfrm>
          </p:grpSpPr>
          <p:sp>
            <p:nvSpPr>
              <p:cNvPr id="46123" name="Oval 1067"/>
              <p:cNvSpPr>
                <a:spLocks noChangeArrowheads="1"/>
              </p:cNvSpPr>
              <p:nvPr/>
            </p:nvSpPr>
            <p:spPr bwMode="auto">
              <a:xfrm>
                <a:off x="4368" y="624"/>
                <a:ext cx="240" cy="240"/>
              </a:xfrm>
              <a:prstGeom prst="ellipse">
                <a:avLst/>
              </a:prstGeom>
              <a:noFill/>
              <a:ln w="57150">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24" name="Line 1068"/>
              <p:cNvSpPr>
                <a:spLocks noChangeShapeType="1"/>
              </p:cNvSpPr>
              <p:nvPr/>
            </p:nvSpPr>
            <p:spPr bwMode="auto">
              <a:xfrm>
                <a:off x="4416" y="672"/>
                <a:ext cx="144" cy="144"/>
              </a:xfrm>
              <a:prstGeom prst="line">
                <a:avLst/>
              </a:prstGeom>
              <a:noFill/>
              <a:ln w="57150">
                <a:solidFill>
                  <a:srgbClr val="99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25" name="Line 1069"/>
              <p:cNvSpPr>
                <a:spLocks noChangeShapeType="1"/>
              </p:cNvSpPr>
              <p:nvPr/>
            </p:nvSpPr>
            <p:spPr bwMode="auto">
              <a:xfrm rot="5400000">
                <a:off x="4416" y="672"/>
                <a:ext cx="144" cy="144"/>
              </a:xfrm>
              <a:prstGeom prst="line">
                <a:avLst/>
              </a:prstGeom>
              <a:noFill/>
              <a:ln w="57150">
                <a:solidFill>
                  <a:srgbClr val="99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126" name="Group 1070"/>
            <p:cNvGrpSpPr>
              <a:grpSpLocks/>
            </p:cNvGrpSpPr>
            <p:nvPr/>
          </p:nvGrpSpPr>
          <p:grpSpPr bwMode="auto">
            <a:xfrm>
              <a:off x="4320" y="3360"/>
              <a:ext cx="240" cy="240"/>
              <a:chOff x="4368" y="624"/>
              <a:chExt cx="240" cy="240"/>
            </a:xfrm>
          </p:grpSpPr>
          <p:sp>
            <p:nvSpPr>
              <p:cNvPr id="46127" name="Oval 1071"/>
              <p:cNvSpPr>
                <a:spLocks noChangeArrowheads="1"/>
              </p:cNvSpPr>
              <p:nvPr/>
            </p:nvSpPr>
            <p:spPr bwMode="auto">
              <a:xfrm>
                <a:off x="4368" y="624"/>
                <a:ext cx="240" cy="240"/>
              </a:xfrm>
              <a:prstGeom prst="ellipse">
                <a:avLst/>
              </a:prstGeom>
              <a:noFill/>
              <a:ln w="57150">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28" name="Line 1072"/>
              <p:cNvSpPr>
                <a:spLocks noChangeShapeType="1"/>
              </p:cNvSpPr>
              <p:nvPr/>
            </p:nvSpPr>
            <p:spPr bwMode="auto">
              <a:xfrm>
                <a:off x="4416" y="672"/>
                <a:ext cx="144" cy="144"/>
              </a:xfrm>
              <a:prstGeom prst="line">
                <a:avLst/>
              </a:prstGeom>
              <a:noFill/>
              <a:ln w="57150">
                <a:solidFill>
                  <a:srgbClr val="99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29" name="Line 1073"/>
              <p:cNvSpPr>
                <a:spLocks noChangeShapeType="1"/>
              </p:cNvSpPr>
              <p:nvPr/>
            </p:nvSpPr>
            <p:spPr bwMode="auto">
              <a:xfrm rot="5400000">
                <a:off x="4416" y="672"/>
                <a:ext cx="144" cy="144"/>
              </a:xfrm>
              <a:prstGeom prst="line">
                <a:avLst/>
              </a:prstGeom>
              <a:noFill/>
              <a:ln w="57150">
                <a:solidFill>
                  <a:srgbClr val="99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grpSp>
        <p:nvGrpSpPr>
          <p:cNvPr id="46130" name="Group 1074"/>
          <p:cNvGrpSpPr>
            <a:grpSpLocks/>
          </p:cNvGrpSpPr>
          <p:nvPr/>
        </p:nvGrpSpPr>
        <p:grpSpPr bwMode="auto">
          <a:xfrm>
            <a:off x="2886075" y="1460500"/>
            <a:ext cx="3657600" cy="3886200"/>
            <a:chOff x="1818" y="920"/>
            <a:chExt cx="2304" cy="2448"/>
          </a:xfrm>
        </p:grpSpPr>
        <p:sp>
          <p:nvSpPr>
            <p:cNvPr id="46131" name="Rectangle 1075"/>
            <p:cNvSpPr>
              <a:spLocks noChangeArrowheads="1"/>
            </p:cNvSpPr>
            <p:nvPr/>
          </p:nvSpPr>
          <p:spPr bwMode="auto">
            <a:xfrm>
              <a:off x="2016" y="2832"/>
              <a:ext cx="1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endParaRPr lang="en-US" sz="1800">
                <a:latin typeface="Arial" charset="0"/>
              </a:endParaRPr>
            </a:p>
          </p:txBody>
        </p:sp>
        <p:grpSp>
          <p:nvGrpSpPr>
            <p:cNvPr id="46132" name="Group 1076"/>
            <p:cNvGrpSpPr>
              <a:grpSpLocks/>
            </p:cNvGrpSpPr>
            <p:nvPr/>
          </p:nvGrpSpPr>
          <p:grpSpPr bwMode="auto">
            <a:xfrm>
              <a:off x="1818" y="1352"/>
              <a:ext cx="2028" cy="1623"/>
              <a:chOff x="1824" y="1344"/>
              <a:chExt cx="2028" cy="1623"/>
            </a:xfrm>
          </p:grpSpPr>
          <p:sp>
            <p:nvSpPr>
              <p:cNvPr id="46133" name="Line 1077"/>
              <p:cNvSpPr>
                <a:spLocks noChangeShapeType="1"/>
              </p:cNvSpPr>
              <p:nvPr/>
            </p:nvSpPr>
            <p:spPr bwMode="auto">
              <a:xfrm flipH="1" flipV="1">
                <a:off x="1872" y="1728"/>
                <a:ext cx="1872" cy="0"/>
              </a:xfrm>
              <a:prstGeom prst="line">
                <a:avLst/>
              </a:prstGeom>
              <a:noFill/>
              <a:ln w="762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34" name="Rectangle 1078"/>
              <p:cNvSpPr>
                <a:spLocks noChangeArrowheads="1"/>
              </p:cNvSpPr>
              <p:nvPr/>
            </p:nvSpPr>
            <p:spPr bwMode="auto">
              <a:xfrm>
                <a:off x="1872" y="1344"/>
                <a:ext cx="19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9900CC"/>
                    </a:solidFill>
                  </a:rPr>
                  <a:t>Easterly Trade Wind</a:t>
                </a:r>
                <a:endParaRPr lang="en-US" sz="2800">
                  <a:solidFill>
                    <a:srgbClr val="0000FF"/>
                  </a:solidFill>
                </a:endParaRPr>
              </a:p>
            </p:txBody>
          </p:sp>
          <p:sp>
            <p:nvSpPr>
              <p:cNvPr id="46135" name="Line 1079"/>
              <p:cNvSpPr>
                <a:spLocks noChangeShapeType="1"/>
              </p:cNvSpPr>
              <p:nvPr/>
            </p:nvSpPr>
            <p:spPr bwMode="auto">
              <a:xfrm flipH="1" flipV="1">
                <a:off x="1824" y="2592"/>
                <a:ext cx="1872" cy="0"/>
              </a:xfrm>
              <a:prstGeom prst="line">
                <a:avLst/>
              </a:prstGeom>
              <a:noFill/>
              <a:ln w="762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36" name="Rectangle 1080"/>
              <p:cNvSpPr>
                <a:spLocks noChangeArrowheads="1"/>
              </p:cNvSpPr>
              <p:nvPr/>
            </p:nvSpPr>
            <p:spPr bwMode="auto">
              <a:xfrm>
                <a:off x="1872" y="2640"/>
                <a:ext cx="19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800">
                    <a:solidFill>
                      <a:srgbClr val="9900CC"/>
                    </a:solidFill>
                  </a:rPr>
                  <a:t>Easterly Trade Wind</a:t>
                </a:r>
                <a:endParaRPr lang="en-US" sz="2800">
                  <a:solidFill>
                    <a:srgbClr val="0000FF"/>
                  </a:solidFill>
                </a:endParaRPr>
              </a:p>
            </p:txBody>
          </p:sp>
        </p:grpSp>
        <p:grpSp>
          <p:nvGrpSpPr>
            <p:cNvPr id="46137" name="Group 1081"/>
            <p:cNvGrpSpPr>
              <a:grpSpLocks/>
            </p:cNvGrpSpPr>
            <p:nvPr/>
          </p:nvGrpSpPr>
          <p:grpSpPr bwMode="auto">
            <a:xfrm>
              <a:off x="3882" y="920"/>
              <a:ext cx="240" cy="2448"/>
              <a:chOff x="3888" y="912"/>
              <a:chExt cx="240" cy="2448"/>
            </a:xfrm>
          </p:grpSpPr>
          <p:grpSp>
            <p:nvGrpSpPr>
              <p:cNvPr id="46138" name="Group 1082"/>
              <p:cNvGrpSpPr>
                <a:grpSpLocks/>
              </p:cNvGrpSpPr>
              <p:nvPr/>
            </p:nvGrpSpPr>
            <p:grpSpPr bwMode="auto">
              <a:xfrm>
                <a:off x="3888" y="912"/>
                <a:ext cx="240" cy="240"/>
                <a:chOff x="432" y="2880"/>
                <a:chExt cx="240" cy="240"/>
              </a:xfrm>
            </p:grpSpPr>
            <p:sp>
              <p:nvSpPr>
                <p:cNvPr id="46139" name="Oval 1083"/>
                <p:cNvSpPr>
                  <a:spLocks noChangeArrowheads="1"/>
                </p:cNvSpPr>
                <p:nvPr/>
              </p:nvSpPr>
              <p:spPr bwMode="auto">
                <a:xfrm>
                  <a:off x="432" y="2880"/>
                  <a:ext cx="240" cy="240"/>
                </a:xfrm>
                <a:prstGeom prst="ellipse">
                  <a:avLst/>
                </a:prstGeom>
                <a:noFill/>
                <a:ln w="57150">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40" name="Oval 1084"/>
                <p:cNvSpPr>
                  <a:spLocks noChangeArrowheads="1"/>
                </p:cNvSpPr>
                <p:nvPr/>
              </p:nvSpPr>
              <p:spPr bwMode="auto">
                <a:xfrm>
                  <a:off x="528" y="2976"/>
                  <a:ext cx="48" cy="48"/>
                </a:xfrm>
                <a:prstGeom prst="ellipse">
                  <a:avLst/>
                </a:prstGeom>
                <a:solidFill>
                  <a:srgbClr val="9900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141" name="Group 1085"/>
              <p:cNvGrpSpPr>
                <a:grpSpLocks/>
              </p:cNvGrpSpPr>
              <p:nvPr/>
            </p:nvGrpSpPr>
            <p:grpSpPr bwMode="auto">
              <a:xfrm>
                <a:off x="3888" y="3120"/>
                <a:ext cx="240" cy="240"/>
                <a:chOff x="432" y="2880"/>
                <a:chExt cx="240" cy="240"/>
              </a:xfrm>
            </p:grpSpPr>
            <p:sp>
              <p:nvSpPr>
                <p:cNvPr id="46142" name="Oval 1086"/>
                <p:cNvSpPr>
                  <a:spLocks noChangeArrowheads="1"/>
                </p:cNvSpPr>
                <p:nvPr/>
              </p:nvSpPr>
              <p:spPr bwMode="auto">
                <a:xfrm>
                  <a:off x="432" y="2880"/>
                  <a:ext cx="240" cy="240"/>
                </a:xfrm>
                <a:prstGeom prst="ellipse">
                  <a:avLst/>
                </a:prstGeom>
                <a:noFill/>
                <a:ln w="57150">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43" name="Oval 1087"/>
                <p:cNvSpPr>
                  <a:spLocks noChangeArrowheads="1"/>
                </p:cNvSpPr>
                <p:nvPr/>
              </p:nvSpPr>
              <p:spPr bwMode="auto">
                <a:xfrm>
                  <a:off x="528" y="2976"/>
                  <a:ext cx="48" cy="48"/>
                </a:xfrm>
                <a:prstGeom prst="ellipse">
                  <a:avLst/>
                </a:prstGeom>
                <a:solidFill>
                  <a:srgbClr val="9900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grpSp>
    </p:spTree>
    <p:extLst>
      <p:ext uri="{BB962C8B-B14F-4D97-AF65-F5344CB8AC3E}">
        <p14:creationId xmlns:p14="http://schemas.microsoft.com/office/powerpoint/2010/main" val="27885376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60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61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60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610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608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610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61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611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6117">
                                            <p:txEl>
                                              <p:pRg st="0" end="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4613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46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1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685800" y="0"/>
            <a:ext cx="7772400" cy="1143000"/>
          </a:xfrm>
        </p:spPr>
        <p:txBody>
          <a:bodyPr/>
          <a:lstStyle/>
          <a:p>
            <a:pPr eaLnBrk="1" hangingPunct="1"/>
            <a:r>
              <a:rPr lang="en-US" b="1">
                <a:solidFill>
                  <a:srgbClr val="0000FF"/>
                </a:solidFill>
              </a:rPr>
              <a:t>Three-Cell Model</a:t>
            </a:r>
            <a:endParaRPr lang="en-US" sz="3600" b="1">
              <a:solidFill>
                <a:srgbClr val="0000FF"/>
              </a:solidFill>
            </a:endParaRPr>
          </a:p>
        </p:txBody>
      </p:sp>
      <p:graphicFrame>
        <p:nvGraphicFramePr>
          <p:cNvPr id="19458" name="Object 2"/>
          <p:cNvGraphicFramePr>
            <a:graphicFrameLocks noGrp="1" noChangeAspect="1"/>
          </p:cNvGraphicFramePr>
          <p:nvPr>
            <p:ph type="clipArt" sz="half" idx="2"/>
          </p:nvPr>
        </p:nvGraphicFramePr>
        <p:xfrm>
          <a:off x="228600" y="914400"/>
          <a:ext cx="8034338" cy="5657850"/>
        </p:xfrm>
        <a:graphic>
          <a:graphicData uri="http://schemas.openxmlformats.org/presentationml/2006/ole">
            <mc:AlternateContent xmlns:mc="http://schemas.openxmlformats.org/markup-compatibility/2006">
              <mc:Choice xmlns:v="urn:schemas-microsoft-com:vml" Requires="v">
                <p:oleObj spid="_x0000_s218119" name="Document" r:id="rId4" imgW="5359400" imgH="3771900" progId="Word.Document.8">
                  <p:embed/>
                </p:oleObj>
              </mc:Choice>
              <mc:Fallback>
                <p:oleObj name="Document" r:id="rId4" imgW="5359400" imgH="3771900" progId="Word.Document.8">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914400"/>
                        <a:ext cx="8034338" cy="5657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7380" name="Rectangle 4"/>
          <p:cNvSpPr>
            <a:spLocks noChangeArrowheads="1"/>
          </p:cNvSpPr>
          <p:nvPr/>
        </p:nvSpPr>
        <p:spPr bwMode="auto">
          <a:xfrm>
            <a:off x="5943600" y="1143000"/>
            <a:ext cx="381000" cy="304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57381" name="Rectangle 5"/>
          <p:cNvSpPr>
            <a:spLocks noChangeArrowheads="1"/>
          </p:cNvSpPr>
          <p:nvPr/>
        </p:nvSpPr>
        <p:spPr bwMode="auto">
          <a:xfrm>
            <a:off x="4419600" y="838200"/>
            <a:ext cx="381000" cy="304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57382" name="Rectangle 6"/>
          <p:cNvSpPr>
            <a:spLocks noChangeArrowheads="1"/>
          </p:cNvSpPr>
          <p:nvPr/>
        </p:nvSpPr>
        <p:spPr bwMode="auto">
          <a:xfrm>
            <a:off x="3962400" y="838200"/>
            <a:ext cx="960438" cy="396875"/>
          </a:xfrm>
          <a:prstGeom prst="rect">
            <a:avLst/>
          </a:prstGeom>
          <a:noFill/>
          <a:ln w="9525">
            <a:noFill/>
            <a:miter lim="800000"/>
            <a:headEnd/>
            <a:tailEnd/>
          </a:ln>
        </p:spPr>
        <p:txBody>
          <a:bodyPr wrap="none">
            <a:prstTxWarp prst="textNoShape">
              <a:avLst/>
            </a:prstTxWarp>
            <a:spAutoFit/>
          </a:bodyPr>
          <a:lstStyle/>
          <a:p>
            <a:pPr eaLnBrk="1" hangingPunct="1"/>
            <a:r>
              <a:rPr lang="en-US" sz="2000" b="1">
                <a:solidFill>
                  <a:srgbClr val="EF1F1D"/>
                </a:solidFill>
              </a:rPr>
              <a:t>Lowest</a:t>
            </a:r>
            <a:endParaRPr lang="en-US" sz="2800">
              <a:solidFill>
                <a:srgbClr val="187534"/>
              </a:solidFill>
            </a:endParaRPr>
          </a:p>
        </p:txBody>
      </p:sp>
      <p:sp>
        <p:nvSpPr>
          <p:cNvPr id="357383" name="Rectangle 7"/>
          <p:cNvSpPr>
            <a:spLocks noChangeArrowheads="1"/>
          </p:cNvSpPr>
          <p:nvPr/>
        </p:nvSpPr>
        <p:spPr bwMode="auto">
          <a:xfrm>
            <a:off x="5943600" y="6019800"/>
            <a:ext cx="381000" cy="304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57384" name="Rectangle 8"/>
          <p:cNvSpPr>
            <a:spLocks noChangeArrowheads="1"/>
          </p:cNvSpPr>
          <p:nvPr/>
        </p:nvSpPr>
        <p:spPr bwMode="auto">
          <a:xfrm>
            <a:off x="4419600" y="6248400"/>
            <a:ext cx="381000" cy="304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57385" name="Rectangle 9"/>
          <p:cNvSpPr>
            <a:spLocks noChangeArrowheads="1"/>
          </p:cNvSpPr>
          <p:nvPr/>
        </p:nvSpPr>
        <p:spPr bwMode="auto">
          <a:xfrm>
            <a:off x="6019800" y="1066800"/>
            <a:ext cx="889000" cy="396875"/>
          </a:xfrm>
          <a:prstGeom prst="rect">
            <a:avLst/>
          </a:prstGeom>
          <a:noFill/>
          <a:ln w="9525">
            <a:noFill/>
            <a:miter lim="800000"/>
            <a:headEnd/>
            <a:tailEnd/>
          </a:ln>
        </p:spPr>
        <p:txBody>
          <a:bodyPr wrap="none">
            <a:prstTxWarp prst="textNoShape">
              <a:avLst/>
            </a:prstTxWarp>
            <a:spAutoFit/>
          </a:bodyPr>
          <a:lstStyle/>
          <a:p>
            <a:pPr eaLnBrk="1" hangingPunct="1"/>
            <a:r>
              <a:rPr lang="en-US" sz="2000" b="1">
                <a:solidFill>
                  <a:srgbClr val="EF1F1D"/>
                </a:solidFill>
              </a:rPr>
              <a:t>Lower</a:t>
            </a:r>
            <a:endParaRPr lang="en-US" sz="2800">
              <a:solidFill>
                <a:srgbClr val="187534"/>
              </a:solidFill>
            </a:endParaRPr>
          </a:p>
        </p:txBody>
      </p:sp>
      <p:sp>
        <p:nvSpPr>
          <p:cNvPr id="357386" name="Rectangle 10"/>
          <p:cNvSpPr>
            <a:spLocks noChangeArrowheads="1"/>
          </p:cNvSpPr>
          <p:nvPr/>
        </p:nvSpPr>
        <p:spPr bwMode="auto">
          <a:xfrm>
            <a:off x="6019800" y="6096000"/>
            <a:ext cx="889000" cy="396875"/>
          </a:xfrm>
          <a:prstGeom prst="rect">
            <a:avLst/>
          </a:prstGeom>
          <a:noFill/>
          <a:ln w="9525">
            <a:noFill/>
            <a:miter lim="800000"/>
            <a:headEnd/>
            <a:tailEnd/>
          </a:ln>
        </p:spPr>
        <p:txBody>
          <a:bodyPr wrap="none">
            <a:prstTxWarp prst="textNoShape">
              <a:avLst/>
            </a:prstTxWarp>
            <a:spAutoFit/>
          </a:bodyPr>
          <a:lstStyle/>
          <a:p>
            <a:pPr eaLnBrk="1" hangingPunct="1"/>
            <a:r>
              <a:rPr lang="en-US" sz="2000" b="1">
                <a:solidFill>
                  <a:srgbClr val="EF1F1D"/>
                </a:solidFill>
              </a:rPr>
              <a:t>Lower</a:t>
            </a:r>
            <a:endParaRPr lang="en-US" sz="2800">
              <a:solidFill>
                <a:srgbClr val="187534"/>
              </a:solidFill>
            </a:endParaRPr>
          </a:p>
        </p:txBody>
      </p:sp>
      <p:sp>
        <p:nvSpPr>
          <p:cNvPr id="357387" name="Rectangle 11"/>
          <p:cNvSpPr>
            <a:spLocks noChangeArrowheads="1"/>
          </p:cNvSpPr>
          <p:nvPr/>
        </p:nvSpPr>
        <p:spPr bwMode="auto">
          <a:xfrm>
            <a:off x="4038600" y="6248400"/>
            <a:ext cx="960438" cy="396875"/>
          </a:xfrm>
          <a:prstGeom prst="rect">
            <a:avLst/>
          </a:prstGeom>
          <a:noFill/>
          <a:ln w="9525">
            <a:noFill/>
            <a:miter lim="800000"/>
            <a:headEnd/>
            <a:tailEnd/>
          </a:ln>
        </p:spPr>
        <p:txBody>
          <a:bodyPr wrap="none">
            <a:prstTxWarp prst="textNoShape">
              <a:avLst/>
            </a:prstTxWarp>
            <a:spAutoFit/>
          </a:bodyPr>
          <a:lstStyle/>
          <a:p>
            <a:pPr eaLnBrk="1" hangingPunct="1"/>
            <a:r>
              <a:rPr lang="en-US" sz="2000" b="1">
                <a:solidFill>
                  <a:srgbClr val="EF1F1D"/>
                </a:solidFill>
              </a:rPr>
              <a:t>Lowest</a:t>
            </a:r>
            <a:endParaRPr lang="en-US" sz="2800">
              <a:solidFill>
                <a:srgbClr val="187534"/>
              </a:solidFill>
            </a:endParaRPr>
          </a:p>
        </p:txBody>
      </p:sp>
      <p:sp>
        <p:nvSpPr>
          <p:cNvPr id="19468" name="Rectangle 12"/>
          <p:cNvSpPr>
            <a:spLocks noChangeArrowheads="1"/>
          </p:cNvSpPr>
          <p:nvPr/>
        </p:nvSpPr>
        <p:spPr bwMode="auto">
          <a:xfrm>
            <a:off x="6629400" y="1981200"/>
            <a:ext cx="381000" cy="304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13" name="Text Box 4"/>
          <p:cNvSpPr txBox="1">
            <a:spLocks noChangeArrowheads="1"/>
          </p:cNvSpPr>
          <p:nvPr/>
        </p:nvSpPr>
        <p:spPr bwMode="auto">
          <a:xfrm>
            <a:off x="7707312" y="6400800"/>
            <a:ext cx="1436688"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Figure 6.5</a:t>
            </a:r>
            <a:endParaRPr lang="en-US" sz="1800" dirty="0">
              <a:solidFill>
                <a:srgbClr val="990E0C"/>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1219200"/>
            <a:ext cx="2362200" cy="609600"/>
          </a:xfrm>
        </p:spPr>
        <p:txBody>
          <a:bodyPr/>
          <a:lstStyle/>
          <a:p>
            <a:r>
              <a:rPr lang="en-US" b="1" dirty="0">
                <a:solidFill>
                  <a:srgbClr val="0000FF"/>
                </a:solidFill>
              </a:rPr>
              <a:t>500-hPa and Sea-Level Maps</a:t>
            </a:r>
            <a:endParaRPr lang="en-US" sz="3600" b="1" dirty="0">
              <a:solidFill>
                <a:srgbClr val="0000FF"/>
              </a:solidFill>
            </a:endParaRPr>
          </a:p>
        </p:txBody>
      </p:sp>
      <p:sp>
        <p:nvSpPr>
          <p:cNvPr id="8198" name="Rectangle 6"/>
          <p:cNvSpPr>
            <a:spLocks noChangeArrowheads="1"/>
          </p:cNvSpPr>
          <p:nvPr/>
        </p:nvSpPr>
        <p:spPr bwMode="auto">
          <a:xfrm>
            <a:off x="190500" y="2760663"/>
            <a:ext cx="304800" cy="1828800"/>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pic>
        <p:nvPicPr>
          <p:cNvPr id="13" name="Picture 12"/>
          <p:cNvPicPr/>
          <p:nvPr/>
        </p:nvPicPr>
        <p:blipFill>
          <a:blip r:embed="rId2">
            <a:extLst>
              <a:ext uri="{28A0092B-C50C-407E-A947-70E740481C1C}">
                <a14:useLocalDpi xmlns:a14="http://schemas.microsoft.com/office/drawing/2010/main"/>
              </a:ext>
            </a:extLst>
          </a:blip>
          <a:srcRect b="3929"/>
          <a:stretch>
            <a:fillRect/>
          </a:stretch>
        </p:blipFill>
        <p:spPr bwMode="auto">
          <a:xfrm>
            <a:off x="2895600" y="3505160"/>
            <a:ext cx="4785360" cy="3352840"/>
          </a:xfrm>
          <a:prstGeom prst="rect">
            <a:avLst/>
          </a:prstGeom>
          <a:noFill/>
          <a:ln w="9525">
            <a:noFill/>
            <a:miter lim="800000"/>
            <a:headEnd/>
            <a:tailEnd/>
          </a:ln>
        </p:spPr>
      </p:pic>
      <p:pic>
        <p:nvPicPr>
          <p:cNvPr id="14" name="Picture 13"/>
          <p:cNvPicPr/>
          <p:nvPr/>
        </p:nvPicPr>
        <p:blipFill>
          <a:blip r:embed="rId3">
            <a:extLst>
              <a:ext uri="{28A0092B-C50C-407E-A947-70E740481C1C}">
                <a14:useLocalDpi xmlns:a14="http://schemas.microsoft.com/office/drawing/2010/main"/>
              </a:ext>
            </a:extLst>
          </a:blip>
          <a:srcRect b="2631"/>
          <a:stretch>
            <a:fillRect/>
          </a:stretch>
        </p:blipFill>
        <p:spPr bwMode="auto">
          <a:xfrm>
            <a:off x="2895600" y="0"/>
            <a:ext cx="4785360" cy="3383300"/>
          </a:xfrm>
          <a:prstGeom prst="rect">
            <a:avLst/>
          </a:prstGeom>
          <a:noFill/>
          <a:ln w="9525">
            <a:noFill/>
            <a:miter lim="800000"/>
            <a:headEnd/>
            <a:tailEnd/>
          </a:ln>
        </p:spPr>
      </p:pic>
      <p:sp>
        <p:nvSpPr>
          <p:cNvPr id="15" name="Text Box 6"/>
          <p:cNvSpPr txBox="1">
            <a:spLocks noChangeArrowheads="1"/>
          </p:cNvSpPr>
          <p:nvPr/>
        </p:nvSpPr>
        <p:spPr bwMode="auto">
          <a:xfrm>
            <a:off x="7694114" y="6396335"/>
            <a:ext cx="1449886" cy="461665"/>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Figure 6.7</a:t>
            </a:r>
            <a:endParaRPr lang="en-US" sz="1800" dirty="0">
              <a:solidFill>
                <a:srgbClr val="990E0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a:solidFill>
                  <a:srgbClr val="0000FF"/>
                </a:solidFill>
              </a:rPr>
              <a:t>Specific Heat</a:t>
            </a:r>
            <a:endParaRPr lang="en-US" sz="3600" b="1">
              <a:solidFill>
                <a:srgbClr val="0000FF"/>
              </a:solidFill>
            </a:endParaRPr>
          </a:p>
        </p:txBody>
      </p:sp>
      <p:sp>
        <p:nvSpPr>
          <p:cNvPr id="5126" name="Text Box 6"/>
          <p:cNvSpPr txBox="1">
            <a:spLocks noChangeArrowheads="1"/>
          </p:cNvSpPr>
          <p:nvPr/>
        </p:nvSpPr>
        <p:spPr bwMode="auto">
          <a:xfrm>
            <a:off x="7810500" y="6400800"/>
            <a:ext cx="1333500"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Table 6.1</a:t>
            </a:r>
            <a:endParaRPr lang="en-US" sz="1800" dirty="0">
              <a:solidFill>
                <a:srgbClr val="990E0C"/>
              </a:solidFill>
            </a:endParaRPr>
          </a:p>
        </p:txBody>
      </p:sp>
      <p:sp>
        <p:nvSpPr>
          <p:cNvPr id="5127" name="Text Box 7"/>
          <p:cNvSpPr txBox="1">
            <a:spLocks noChangeArrowheads="1"/>
          </p:cNvSpPr>
          <p:nvPr/>
        </p:nvSpPr>
        <p:spPr bwMode="auto">
          <a:xfrm>
            <a:off x="685800" y="2133600"/>
            <a:ext cx="8153400" cy="1917700"/>
          </a:xfrm>
          <a:prstGeom prst="rect">
            <a:avLst/>
          </a:prstGeom>
          <a:noFill/>
          <a:ln w="9525">
            <a:noFill/>
            <a:miter lim="800000"/>
            <a:headEnd/>
            <a:tailEnd/>
          </a:ln>
          <a:effectLst/>
        </p:spPr>
        <p:txBody>
          <a:bodyPr>
            <a:prstTxWarp prst="textNoShape">
              <a:avLst/>
            </a:prstTxWarp>
            <a:spAutoFit/>
          </a:bodyPr>
          <a:lstStyle/>
          <a:p>
            <a:pPr algn="just"/>
            <a:r>
              <a:rPr lang="en-US">
                <a:solidFill>
                  <a:srgbClr val="187534"/>
                </a:solidFill>
              </a:rPr>
              <a:t>Substance			Specific Heat (J kg </a:t>
            </a:r>
            <a:r>
              <a:rPr lang="en-US" baseline="30000">
                <a:solidFill>
                  <a:srgbClr val="187534"/>
                </a:solidFill>
              </a:rPr>
              <a:t>-1</a:t>
            </a:r>
            <a:r>
              <a:rPr lang="en-US">
                <a:solidFill>
                  <a:srgbClr val="187534"/>
                </a:solidFill>
              </a:rPr>
              <a:t> K</a:t>
            </a:r>
            <a:r>
              <a:rPr lang="en-US" baseline="30000">
                <a:solidFill>
                  <a:srgbClr val="187534"/>
                </a:solidFill>
              </a:rPr>
              <a:t>-1</a:t>
            </a:r>
            <a:r>
              <a:rPr lang="en-US">
                <a:solidFill>
                  <a:srgbClr val="187534"/>
                </a:solidFill>
              </a:rPr>
              <a:t>)</a:t>
            </a:r>
          </a:p>
          <a:p>
            <a:pPr algn="just"/>
            <a:r>
              <a:rPr lang="en-US">
                <a:solidFill>
                  <a:srgbClr val="FF0710"/>
                </a:solidFill>
              </a:rPr>
              <a:t>Dry air at constant pressure	1004.67</a:t>
            </a:r>
          </a:p>
          <a:p>
            <a:pPr algn="just"/>
            <a:r>
              <a:rPr lang="en-US">
                <a:solidFill>
                  <a:srgbClr val="FF0710"/>
                </a:solidFill>
              </a:rPr>
              <a:t>Liquid water			4185.5</a:t>
            </a:r>
          </a:p>
          <a:p>
            <a:pPr algn="just"/>
            <a:r>
              <a:rPr lang="en-US">
                <a:solidFill>
                  <a:srgbClr val="FF0710"/>
                </a:solidFill>
              </a:rPr>
              <a:t>Clay				1360</a:t>
            </a:r>
          </a:p>
          <a:p>
            <a:pPr algn="just"/>
            <a:r>
              <a:rPr lang="en-US">
                <a:solidFill>
                  <a:srgbClr val="FF0710"/>
                </a:solidFill>
              </a:rPr>
              <a:t>Dry sand			827</a:t>
            </a:r>
            <a:endParaRPr lang="en-US">
              <a:solidFill>
                <a:srgbClr val="187534"/>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1143000"/>
          </a:xfrm>
        </p:spPr>
        <p:txBody>
          <a:bodyPr/>
          <a:lstStyle/>
          <a:p>
            <a:r>
              <a:rPr lang="en-US" b="1">
                <a:solidFill>
                  <a:srgbClr val="0000FF"/>
                </a:solidFill>
              </a:rPr>
              <a:t>Characteristics of Low and High Pressure Systems</a:t>
            </a:r>
            <a:endParaRPr lang="en-US" sz="3600" b="1">
              <a:solidFill>
                <a:srgbClr val="0000FF"/>
              </a:solidFill>
            </a:endParaRPr>
          </a:p>
        </p:txBody>
      </p:sp>
      <p:sp>
        <p:nvSpPr>
          <p:cNvPr id="10246" name="Text Box 6"/>
          <p:cNvSpPr txBox="1">
            <a:spLocks noChangeArrowheads="1"/>
          </p:cNvSpPr>
          <p:nvPr/>
        </p:nvSpPr>
        <p:spPr bwMode="auto">
          <a:xfrm>
            <a:off x="7810500" y="6400800"/>
            <a:ext cx="1333500"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Table 6.2</a:t>
            </a:r>
            <a:endParaRPr lang="en-US" sz="1800" dirty="0">
              <a:solidFill>
                <a:srgbClr val="990E0C"/>
              </a:solidFill>
            </a:endParaRPr>
          </a:p>
        </p:txBody>
      </p:sp>
      <p:sp>
        <p:nvSpPr>
          <p:cNvPr id="10247" name="Text Box 7"/>
          <p:cNvSpPr txBox="1">
            <a:spLocks noChangeArrowheads="1"/>
          </p:cNvSpPr>
          <p:nvPr/>
        </p:nvSpPr>
        <p:spPr bwMode="auto">
          <a:xfrm>
            <a:off x="0" y="1752600"/>
            <a:ext cx="9144000" cy="4054475"/>
          </a:xfrm>
          <a:prstGeom prst="rect">
            <a:avLst/>
          </a:prstGeom>
          <a:noFill/>
          <a:ln w="9525">
            <a:noFill/>
            <a:miter lim="800000"/>
            <a:headEnd/>
            <a:tailEnd/>
          </a:ln>
          <a:effectLst/>
        </p:spPr>
        <p:txBody>
          <a:bodyPr>
            <a:prstTxWarp prst="textNoShape">
              <a:avLst/>
            </a:prstTxWarp>
            <a:spAutoFit/>
          </a:bodyPr>
          <a:lstStyle/>
          <a:p>
            <a:pPr algn="just">
              <a:tabLst>
                <a:tab pos="2681288" algn="l"/>
                <a:tab pos="4294188" algn="l"/>
                <a:tab pos="5886450" algn="l"/>
                <a:tab pos="7478713" algn="l"/>
              </a:tabLst>
            </a:pPr>
            <a:r>
              <a:rPr lang="en-US" sz="2000">
                <a:solidFill>
                  <a:srgbClr val="187534"/>
                </a:solidFill>
              </a:rPr>
              <a:t>	Surface Low-Pressure	Surface High-Pressure</a:t>
            </a:r>
            <a:endParaRPr lang="en-US" sz="2000" u="sng">
              <a:solidFill>
                <a:srgbClr val="187534"/>
              </a:solidFill>
            </a:endParaRPr>
          </a:p>
          <a:p>
            <a:pPr algn="just">
              <a:tabLst>
                <a:tab pos="2681288" algn="l"/>
                <a:tab pos="4294188" algn="l"/>
                <a:tab pos="5886450" algn="l"/>
                <a:tab pos="7478713" algn="l"/>
              </a:tabLst>
            </a:pPr>
            <a:r>
              <a:rPr lang="en-US" sz="2000">
                <a:solidFill>
                  <a:srgbClr val="187534"/>
                </a:solidFill>
              </a:rPr>
              <a:t>Characteristic	Semiperm	Thermal	Semiperm	Thermal</a:t>
            </a:r>
          </a:p>
          <a:p>
            <a:pPr algn="just">
              <a:tabLst>
                <a:tab pos="2681288" algn="l"/>
                <a:tab pos="4294188" algn="l"/>
                <a:tab pos="5886450" algn="l"/>
                <a:tab pos="7478713" algn="l"/>
              </a:tabLst>
            </a:pPr>
            <a:r>
              <a:rPr lang="en-US" sz="2000">
                <a:solidFill>
                  <a:srgbClr val="FF0710"/>
                </a:solidFill>
              </a:rPr>
              <a:t>Latitude range	45-65 </a:t>
            </a:r>
            <a:r>
              <a:rPr lang="en-US" sz="2000" baseline="30000">
                <a:solidFill>
                  <a:srgbClr val="FF0710"/>
                </a:solidFill>
              </a:rPr>
              <a:t>o</a:t>
            </a:r>
            <a:r>
              <a:rPr lang="en-US" sz="2000">
                <a:solidFill>
                  <a:srgbClr val="FF0710"/>
                </a:solidFill>
              </a:rPr>
              <a:t>N	25-45 </a:t>
            </a:r>
            <a:r>
              <a:rPr lang="en-US" sz="2000" baseline="30000">
                <a:solidFill>
                  <a:srgbClr val="FF0710"/>
                </a:solidFill>
              </a:rPr>
              <a:t>o</a:t>
            </a:r>
            <a:r>
              <a:rPr lang="en-US" sz="2000">
                <a:solidFill>
                  <a:srgbClr val="FF0710"/>
                </a:solidFill>
              </a:rPr>
              <a:t>N	25-45 </a:t>
            </a:r>
            <a:r>
              <a:rPr lang="en-US" sz="2000" baseline="30000">
                <a:solidFill>
                  <a:srgbClr val="FF0710"/>
                </a:solidFill>
              </a:rPr>
              <a:t>o</a:t>
            </a:r>
            <a:r>
              <a:rPr lang="en-US" sz="2000">
                <a:solidFill>
                  <a:srgbClr val="FF0710"/>
                </a:solidFill>
              </a:rPr>
              <a:t>N	45-65 </a:t>
            </a:r>
            <a:r>
              <a:rPr lang="en-US" sz="2000" baseline="30000">
                <a:solidFill>
                  <a:srgbClr val="FF0710"/>
                </a:solidFill>
              </a:rPr>
              <a:t>o</a:t>
            </a:r>
            <a:r>
              <a:rPr lang="en-US" sz="2000">
                <a:solidFill>
                  <a:srgbClr val="FF0710"/>
                </a:solidFill>
              </a:rPr>
              <a:t>N</a:t>
            </a:r>
          </a:p>
          <a:p>
            <a:pPr algn="just">
              <a:tabLst>
                <a:tab pos="2681288" algn="l"/>
                <a:tab pos="4294188" algn="l"/>
                <a:tab pos="5886450" algn="l"/>
                <a:tab pos="7478713" algn="l"/>
              </a:tabLst>
            </a:pPr>
            <a:r>
              <a:rPr lang="en-US" sz="2000">
                <a:solidFill>
                  <a:srgbClr val="FF0710"/>
                </a:solidFill>
              </a:rPr>
              <a:t>Surface pres. gradient	Strong	Variable 	Weak	Variable</a:t>
            </a:r>
          </a:p>
          <a:p>
            <a:pPr algn="just">
              <a:tabLst>
                <a:tab pos="2681288" algn="l"/>
                <a:tab pos="4294188" algn="l"/>
                <a:tab pos="5886450" algn="l"/>
                <a:tab pos="7478713" algn="l"/>
              </a:tabLst>
            </a:pPr>
            <a:r>
              <a:rPr lang="en-US" sz="2000">
                <a:solidFill>
                  <a:srgbClr val="FF0710"/>
                </a:solidFill>
              </a:rPr>
              <a:t>Surface wind speed	Fast	Variable 	Slow	Variable</a:t>
            </a:r>
          </a:p>
          <a:p>
            <a:pPr>
              <a:tabLst>
                <a:tab pos="2681288" algn="l"/>
                <a:tab pos="4294188" algn="l"/>
                <a:tab pos="5886450" algn="l"/>
                <a:tab pos="7478713" algn="l"/>
              </a:tabLst>
            </a:pPr>
            <a:r>
              <a:rPr lang="en-US" sz="2000">
                <a:solidFill>
                  <a:srgbClr val="FF0710"/>
                </a:solidFill>
              </a:rPr>
              <a:t>Surface wind direction	Converging	Converging	Diverging	Diverging</a:t>
            </a:r>
          </a:p>
          <a:p>
            <a:pPr>
              <a:tabLst>
                <a:tab pos="2681288" algn="l"/>
                <a:tab pos="4294188" algn="l"/>
                <a:tab pos="5886450" algn="l"/>
                <a:tab pos="7478713" algn="l"/>
              </a:tabLst>
            </a:pPr>
            <a:r>
              <a:rPr lang="en-US" sz="2000">
                <a:solidFill>
                  <a:srgbClr val="FF0710"/>
                </a:solidFill>
              </a:rPr>
              <a:t>	counter-	counter	clockwise	clockwise</a:t>
            </a:r>
          </a:p>
          <a:p>
            <a:pPr>
              <a:tabLst>
                <a:tab pos="2681288" algn="l"/>
                <a:tab pos="4294188" algn="l"/>
                <a:tab pos="5886450" algn="l"/>
                <a:tab pos="7478713" algn="l"/>
              </a:tabLst>
            </a:pPr>
            <a:r>
              <a:rPr lang="en-US" sz="2000">
                <a:solidFill>
                  <a:srgbClr val="FF0710"/>
                </a:solidFill>
              </a:rPr>
              <a:t>	clockwise	clockwise</a:t>
            </a:r>
          </a:p>
          <a:p>
            <a:pPr>
              <a:tabLst>
                <a:tab pos="2681288" algn="l"/>
                <a:tab pos="4294188" algn="l"/>
                <a:tab pos="5886450" algn="l"/>
                <a:tab pos="7478713" algn="l"/>
              </a:tabLst>
            </a:pPr>
            <a:r>
              <a:rPr lang="en-US" sz="2000">
                <a:solidFill>
                  <a:srgbClr val="FF0710"/>
                </a:solidFill>
              </a:rPr>
              <a:t>Vertical air motions	Upward	Upward	Downward	Downward</a:t>
            </a:r>
          </a:p>
          <a:p>
            <a:pPr>
              <a:tabLst>
                <a:tab pos="2681288" algn="l"/>
                <a:tab pos="4294188" algn="l"/>
                <a:tab pos="5886450" algn="l"/>
                <a:tab pos="7478713" algn="l"/>
              </a:tabLst>
            </a:pPr>
            <a:r>
              <a:rPr lang="en-US" sz="2000">
                <a:solidFill>
                  <a:srgbClr val="FF0710"/>
                </a:solidFill>
              </a:rPr>
              <a:t>Cloud cover	Cloudy	Cloud-free	Cloud free, 	Cloud free</a:t>
            </a:r>
          </a:p>
          <a:p>
            <a:pPr>
              <a:tabLst>
                <a:tab pos="2681288" algn="l"/>
                <a:tab pos="4294188" algn="l"/>
                <a:tab pos="5886450" algn="l"/>
                <a:tab pos="7478713" algn="l"/>
              </a:tabLst>
            </a:pPr>
            <a:r>
              <a:rPr lang="en-US" sz="2000">
                <a:solidFill>
                  <a:srgbClr val="FF0710"/>
                </a:solidFill>
              </a:rPr>
              <a:t>		or cloudy	sunny</a:t>
            </a:r>
          </a:p>
          <a:p>
            <a:pPr>
              <a:tabLst>
                <a:tab pos="2681288" algn="l"/>
                <a:tab pos="4294188" algn="l"/>
                <a:tab pos="5886450" algn="l"/>
                <a:tab pos="7478713" algn="l"/>
              </a:tabLst>
            </a:pPr>
            <a:r>
              <a:rPr lang="en-US" sz="2000">
                <a:solidFill>
                  <a:srgbClr val="FF0710"/>
                </a:solidFill>
              </a:rPr>
              <a:t>Storm formation	Yes	Sometimes	No	No</a:t>
            </a:r>
          </a:p>
          <a:p>
            <a:pPr>
              <a:tabLst>
                <a:tab pos="2681288" algn="l"/>
                <a:tab pos="4294188" algn="l"/>
                <a:tab pos="5886450" algn="l"/>
                <a:tab pos="7478713" algn="l"/>
              </a:tabLst>
            </a:pPr>
            <a:r>
              <a:rPr lang="en-US" sz="2000">
                <a:solidFill>
                  <a:srgbClr val="FF0710"/>
                </a:solidFill>
              </a:rPr>
              <a:t>Effect on air pollution	Reduces	Reduces	Enhances	Enhances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a:srcRect/>
          <a:stretch>
            <a:fillRect/>
          </a:stretch>
        </p:blipFill>
        <p:spPr bwMode="auto">
          <a:xfrm>
            <a:off x="2133600" y="3581400"/>
            <a:ext cx="4800600" cy="2219325"/>
          </a:xfrm>
          <a:prstGeom prst="rect">
            <a:avLst/>
          </a:prstGeom>
          <a:noFill/>
          <a:ln w="9525">
            <a:noFill/>
            <a:miter lim="800000"/>
            <a:headEnd/>
            <a:tailEnd/>
          </a:ln>
          <a:effectLst/>
        </p:spPr>
      </p:pic>
      <p:sp>
        <p:nvSpPr>
          <p:cNvPr id="60419" name="Rectangle 3"/>
          <p:cNvSpPr>
            <a:spLocks noGrp="1" noChangeArrowheads="1"/>
          </p:cNvSpPr>
          <p:nvPr>
            <p:ph type="title" sz="quarter"/>
          </p:nvPr>
        </p:nvSpPr>
        <p:spPr>
          <a:xfrm>
            <a:off x="457200" y="-152400"/>
            <a:ext cx="8229600" cy="1143000"/>
          </a:xfrm>
        </p:spPr>
        <p:txBody>
          <a:bodyPr/>
          <a:lstStyle/>
          <a:p>
            <a:r>
              <a:rPr lang="en-US" b="1">
                <a:solidFill>
                  <a:srgbClr val="0000FF"/>
                </a:solidFill>
              </a:rPr>
              <a:t>Environmental Lapse Rate</a:t>
            </a:r>
            <a:endParaRPr lang="en-US">
              <a:solidFill>
                <a:srgbClr val="000000"/>
              </a:solidFill>
            </a:endParaRPr>
          </a:p>
        </p:txBody>
      </p:sp>
      <p:sp>
        <p:nvSpPr>
          <p:cNvPr id="60420" name="Rectangle 4"/>
          <p:cNvSpPr>
            <a:spLocks noChangeArrowheads="1"/>
          </p:cNvSpPr>
          <p:nvPr/>
        </p:nvSpPr>
        <p:spPr bwMode="auto">
          <a:xfrm>
            <a:off x="152400" y="685800"/>
            <a:ext cx="8613775" cy="519113"/>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FF0000"/>
                </a:solidFill>
              </a:rPr>
              <a:t>Negative of air temperature change with increasing altitude</a:t>
            </a:r>
          </a:p>
        </p:txBody>
      </p:sp>
      <p:graphicFrame>
        <p:nvGraphicFramePr>
          <p:cNvPr id="60421" name="Object 5"/>
          <p:cNvGraphicFramePr>
            <a:graphicFrameLocks noChangeAspect="1"/>
          </p:cNvGraphicFramePr>
          <p:nvPr>
            <p:extLst>
              <p:ext uri="{D42A27DB-BD31-4B8C-83A1-F6EECF244321}">
                <p14:modId xmlns:p14="http://schemas.microsoft.com/office/powerpoint/2010/main" val="2447629380"/>
              </p:ext>
            </p:extLst>
          </p:nvPr>
        </p:nvGraphicFramePr>
        <p:xfrm>
          <a:off x="2381250" y="1063625"/>
          <a:ext cx="3813175" cy="1112838"/>
        </p:xfrm>
        <a:graphic>
          <a:graphicData uri="http://schemas.openxmlformats.org/presentationml/2006/ole">
            <mc:AlternateContent xmlns:mc="http://schemas.openxmlformats.org/markup-compatibility/2006">
              <mc:Choice xmlns:v="urn:schemas-microsoft-com:vml" Requires="v">
                <p:oleObj spid="_x0000_s167955" name="Equation" r:id="rId4" imgW="1524000" imgH="444500" progId="Equation.3">
                  <p:embed/>
                </p:oleObj>
              </mc:Choice>
              <mc:Fallback>
                <p:oleObj name="Equation" r:id="rId4" imgW="1524000" imgH="444500" progId="Equation.3">
                  <p:embed/>
                  <p:pic>
                    <p:nvPicPr>
                      <p:cNvPr id="0" name="Picture 2"/>
                      <p:cNvPicPr>
                        <a:picLocks noChangeAspect="1" noChangeArrowheads="1"/>
                      </p:cNvPicPr>
                      <p:nvPr/>
                    </p:nvPicPr>
                    <p:blipFill>
                      <a:blip r:embed="rId5"/>
                      <a:srcRect/>
                      <a:stretch>
                        <a:fillRect/>
                      </a:stretch>
                    </p:blipFill>
                    <p:spPr bwMode="auto">
                      <a:xfrm>
                        <a:off x="2381250" y="1063625"/>
                        <a:ext cx="3813175" cy="111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6"/>
          <p:cNvGrpSpPr>
            <a:grpSpLocks/>
          </p:cNvGrpSpPr>
          <p:nvPr/>
        </p:nvGrpSpPr>
        <p:grpSpPr bwMode="auto">
          <a:xfrm>
            <a:off x="342900" y="2057400"/>
            <a:ext cx="3997325" cy="1574800"/>
            <a:chOff x="216" y="1296"/>
            <a:chExt cx="2518" cy="992"/>
          </a:xfrm>
        </p:grpSpPr>
        <p:graphicFrame>
          <p:nvGraphicFramePr>
            <p:cNvPr id="60423" name="Object 7"/>
            <p:cNvGraphicFramePr>
              <a:graphicFrameLocks noChangeAspect="1"/>
            </p:cNvGraphicFramePr>
            <p:nvPr>
              <p:extLst>
                <p:ext uri="{D42A27DB-BD31-4B8C-83A1-F6EECF244321}">
                  <p14:modId xmlns:p14="http://schemas.microsoft.com/office/powerpoint/2010/main" val="3079448313"/>
                </p:ext>
              </p:extLst>
            </p:nvPr>
          </p:nvGraphicFramePr>
          <p:xfrm>
            <a:off x="216" y="1708"/>
            <a:ext cx="2518" cy="580"/>
          </p:xfrm>
          <a:graphic>
            <a:graphicData uri="http://schemas.openxmlformats.org/presentationml/2006/ole">
              <mc:AlternateContent xmlns:mc="http://schemas.openxmlformats.org/markup-compatibility/2006">
                <mc:Choice xmlns:v="urn:schemas-microsoft-com:vml" Requires="v">
                  <p:oleObj spid="_x0000_s167956" name="Equation" r:id="rId6" imgW="1600200" imgH="368300" progId="Equation.3">
                    <p:embed/>
                  </p:oleObj>
                </mc:Choice>
                <mc:Fallback>
                  <p:oleObj name="Equation" r:id="rId6" imgW="1600200" imgH="368300" progId="Equation.3">
                    <p:embed/>
                    <p:pic>
                      <p:nvPicPr>
                        <p:cNvPr id="0" name="Picture 5"/>
                        <p:cNvPicPr>
                          <a:picLocks noChangeAspect="1" noChangeArrowheads="1"/>
                        </p:cNvPicPr>
                        <p:nvPr/>
                      </p:nvPicPr>
                      <p:blipFill>
                        <a:blip r:embed="rId7"/>
                        <a:srcRect/>
                        <a:stretch>
                          <a:fillRect/>
                        </a:stretch>
                      </p:blipFill>
                      <p:spPr bwMode="auto">
                        <a:xfrm>
                          <a:off x="216" y="1708"/>
                          <a:ext cx="2518" cy="5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424" name="Rectangle 8"/>
            <p:cNvSpPr>
              <a:spLocks noChangeArrowheads="1"/>
            </p:cNvSpPr>
            <p:nvPr/>
          </p:nvSpPr>
          <p:spPr bwMode="auto">
            <a:xfrm>
              <a:off x="816" y="1296"/>
              <a:ext cx="1042" cy="327"/>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FF0000"/>
                  </a:solidFill>
                </a:rPr>
                <a:t>Top layer:</a:t>
              </a:r>
            </a:p>
          </p:txBody>
        </p:sp>
      </p:grpSp>
      <p:grpSp>
        <p:nvGrpSpPr>
          <p:cNvPr id="3" name="Group 9"/>
          <p:cNvGrpSpPr>
            <a:grpSpLocks/>
          </p:cNvGrpSpPr>
          <p:nvPr/>
        </p:nvGrpSpPr>
        <p:grpSpPr bwMode="auto">
          <a:xfrm>
            <a:off x="5141912" y="2057400"/>
            <a:ext cx="3587750" cy="1498600"/>
            <a:chOff x="3239" y="1296"/>
            <a:chExt cx="2260" cy="944"/>
          </a:xfrm>
        </p:grpSpPr>
        <p:sp>
          <p:nvSpPr>
            <p:cNvPr id="60426" name="Rectangle 10"/>
            <p:cNvSpPr>
              <a:spLocks noChangeArrowheads="1"/>
            </p:cNvSpPr>
            <p:nvPr/>
          </p:nvSpPr>
          <p:spPr bwMode="auto">
            <a:xfrm>
              <a:off x="3888" y="1296"/>
              <a:ext cx="1327" cy="327"/>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FF0000"/>
                  </a:solidFill>
                </a:rPr>
                <a:t>Middle layer:</a:t>
              </a:r>
            </a:p>
          </p:txBody>
        </p:sp>
        <p:graphicFrame>
          <p:nvGraphicFramePr>
            <p:cNvPr id="60427" name="Object 11"/>
            <p:cNvGraphicFramePr>
              <a:graphicFrameLocks noChangeAspect="1"/>
            </p:cNvGraphicFramePr>
            <p:nvPr>
              <p:extLst>
                <p:ext uri="{D42A27DB-BD31-4B8C-83A1-F6EECF244321}">
                  <p14:modId xmlns:p14="http://schemas.microsoft.com/office/powerpoint/2010/main" val="1921871396"/>
                </p:ext>
              </p:extLst>
            </p:nvPr>
          </p:nvGraphicFramePr>
          <p:xfrm>
            <a:off x="3239" y="1660"/>
            <a:ext cx="2260" cy="580"/>
          </p:xfrm>
          <a:graphic>
            <a:graphicData uri="http://schemas.openxmlformats.org/presentationml/2006/ole">
              <mc:AlternateContent xmlns:mc="http://schemas.openxmlformats.org/markup-compatibility/2006">
                <mc:Choice xmlns:v="urn:schemas-microsoft-com:vml" Requires="v">
                  <p:oleObj spid="_x0000_s167957" name="Equation" r:id="rId8" imgW="1435100" imgH="368300" progId="Equation.3">
                    <p:embed/>
                  </p:oleObj>
                </mc:Choice>
                <mc:Fallback>
                  <p:oleObj name="Equation" r:id="rId8" imgW="1435100" imgH="368300" progId="Equation.3">
                    <p:embed/>
                    <p:pic>
                      <p:nvPicPr>
                        <p:cNvPr id="0" name="Picture 4"/>
                        <p:cNvPicPr>
                          <a:picLocks noChangeAspect="1" noChangeArrowheads="1"/>
                        </p:cNvPicPr>
                        <p:nvPr/>
                      </p:nvPicPr>
                      <p:blipFill>
                        <a:blip r:embed="rId9"/>
                        <a:srcRect/>
                        <a:stretch>
                          <a:fillRect/>
                        </a:stretch>
                      </p:blipFill>
                      <p:spPr bwMode="auto">
                        <a:xfrm>
                          <a:off x="3239" y="1660"/>
                          <a:ext cx="2260" cy="5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 name="Group 12"/>
          <p:cNvGrpSpPr>
            <a:grpSpLocks/>
          </p:cNvGrpSpPr>
          <p:nvPr/>
        </p:nvGrpSpPr>
        <p:grpSpPr bwMode="auto">
          <a:xfrm>
            <a:off x="1752600" y="5743578"/>
            <a:ext cx="6229350" cy="960438"/>
            <a:chOff x="1104" y="3618"/>
            <a:chExt cx="3924" cy="605"/>
          </a:xfrm>
        </p:grpSpPr>
        <p:graphicFrame>
          <p:nvGraphicFramePr>
            <p:cNvPr id="60429" name="Object 13"/>
            <p:cNvGraphicFramePr>
              <a:graphicFrameLocks noChangeAspect="1"/>
            </p:cNvGraphicFramePr>
            <p:nvPr>
              <p:extLst>
                <p:ext uri="{D42A27DB-BD31-4B8C-83A1-F6EECF244321}">
                  <p14:modId xmlns:p14="http://schemas.microsoft.com/office/powerpoint/2010/main" val="4140601236"/>
                </p:ext>
              </p:extLst>
            </p:nvPr>
          </p:nvGraphicFramePr>
          <p:xfrm>
            <a:off x="2751" y="3618"/>
            <a:ext cx="2277" cy="605"/>
          </p:xfrm>
          <a:graphic>
            <a:graphicData uri="http://schemas.openxmlformats.org/presentationml/2006/ole">
              <mc:AlternateContent xmlns:mc="http://schemas.openxmlformats.org/markup-compatibility/2006">
                <mc:Choice xmlns:v="urn:schemas-microsoft-com:vml" Requires="v">
                  <p:oleObj spid="_x0000_s167958" name="Equation" r:id="rId10" imgW="1435100" imgH="381000" progId="Equation.3">
                    <p:embed/>
                  </p:oleObj>
                </mc:Choice>
                <mc:Fallback>
                  <p:oleObj name="Equation" r:id="rId10" imgW="1435100" imgH="381000" progId="Equation.3">
                    <p:embed/>
                    <p:pic>
                      <p:nvPicPr>
                        <p:cNvPr id="0" name="Picture 3"/>
                        <p:cNvPicPr>
                          <a:picLocks noChangeAspect="1" noChangeArrowheads="1"/>
                        </p:cNvPicPr>
                        <p:nvPr/>
                      </p:nvPicPr>
                      <p:blipFill>
                        <a:blip r:embed="rId11"/>
                        <a:srcRect/>
                        <a:stretch>
                          <a:fillRect/>
                        </a:stretch>
                      </p:blipFill>
                      <p:spPr bwMode="auto">
                        <a:xfrm>
                          <a:off x="2751" y="3618"/>
                          <a:ext cx="2277" cy="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0430" name="Rectangle 14"/>
            <p:cNvSpPr>
              <a:spLocks noChangeArrowheads="1"/>
            </p:cNvSpPr>
            <p:nvPr/>
          </p:nvSpPr>
          <p:spPr bwMode="auto">
            <a:xfrm>
              <a:off x="1104" y="3792"/>
              <a:ext cx="1352" cy="327"/>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FF0000"/>
                  </a:solidFill>
                </a:rPr>
                <a:t>Bottom layer:</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lstStyle/>
          <a:p>
            <a:r>
              <a:rPr lang="en-US" b="1">
                <a:solidFill>
                  <a:srgbClr val="0000FF"/>
                </a:solidFill>
              </a:rPr>
              <a:t>Adiabatic Process</a:t>
            </a:r>
            <a:endParaRPr lang="en-US">
              <a:solidFill>
                <a:srgbClr val="000000"/>
              </a:solidFill>
            </a:endParaRPr>
          </a:p>
        </p:txBody>
      </p:sp>
      <p:sp>
        <p:nvSpPr>
          <p:cNvPr id="61443" name="Rectangle 3"/>
          <p:cNvSpPr>
            <a:spLocks noGrp="1" noChangeArrowheads="1"/>
          </p:cNvSpPr>
          <p:nvPr>
            <p:ph type="body" sz="half" idx="1"/>
          </p:nvPr>
        </p:nvSpPr>
        <p:spPr>
          <a:xfrm>
            <a:off x="457200" y="990600"/>
            <a:ext cx="8382000" cy="1447800"/>
          </a:xfrm>
        </p:spPr>
        <p:txBody>
          <a:bodyPr/>
          <a:lstStyle/>
          <a:p>
            <a:pPr>
              <a:buFontTx/>
              <a:buNone/>
            </a:pPr>
            <a:r>
              <a:rPr lang="en-US" sz="2800">
                <a:solidFill>
                  <a:srgbClr val="FF0000"/>
                </a:solidFill>
              </a:rPr>
              <a:t>Process by which no energy is exchanged between a system (parcel of air) and its surroundings (atmosphere).</a:t>
            </a:r>
          </a:p>
        </p:txBody>
      </p:sp>
      <p:grpSp>
        <p:nvGrpSpPr>
          <p:cNvPr id="2" name="Group 4"/>
          <p:cNvGrpSpPr>
            <a:grpSpLocks/>
          </p:cNvGrpSpPr>
          <p:nvPr/>
        </p:nvGrpSpPr>
        <p:grpSpPr bwMode="auto">
          <a:xfrm>
            <a:off x="2133600" y="2667000"/>
            <a:ext cx="4495800" cy="3352800"/>
            <a:chOff x="864" y="1584"/>
            <a:chExt cx="2832" cy="2112"/>
          </a:xfrm>
        </p:grpSpPr>
        <p:sp>
          <p:nvSpPr>
            <p:cNvPr id="61445" name="Freeform 5"/>
            <p:cNvSpPr>
              <a:spLocks/>
            </p:cNvSpPr>
            <p:nvPr/>
          </p:nvSpPr>
          <p:spPr bwMode="auto">
            <a:xfrm>
              <a:off x="864" y="1584"/>
              <a:ext cx="2832" cy="2112"/>
            </a:xfrm>
            <a:custGeom>
              <a:avLst/>
              <a:gdLst/>
              <a:ahLst/>
              <a:cxnLst>
                <a:cxn ang="0">
                  <a:pos x="0" y="1200"/>
                </a:cxn>
                <a:cxn ang="0">
                  <a:pos x="336" y="1824"/>
                </a:cxn>
                <a:cxn ang="0">
                  <a:pos x="1104" y="2112"/>
                </a:cxn>
                <a:cxn ang="0">
                  <a:pos x="1920" y="2112"/>
                </a:cxn>
                <a:cxn ang="0">
                  <a:pos x="2592" y="1680"/>
                </a:cxn>
                <a:cxn ang="0">
                  <a:pos x="2832" y="864"/>
                </a:cxn>
                <a:cxn ang="0">
                  <a:pos x="2208" y="336"/>
                </a:cxn>
                <a:cxn ang="0">
                  <a:pos x="1344" y="0"/>
                </a:cxn>
                <a:cxn ang="0">
                  <a:pos x="864" y="288"/>
                </a:cxn>
                <a:cxn ang="0">
                  <a:pos x="192" y="432"/>
                </a:cxn>
                <a:cxn ang="0">
                  <a:pos x="144" y="720"/>
                </a:cxn>
                <a:cxn ang="0">
                  <a:pos x="0" y="1200"/>
                </a:cxn>
              </a:cxnLst>
              <a:rect l="0" t="0" r="r" b="b"/>
              <a:pathLst>
                <a:path w="2832" h="2112">
                  <a:moveTo>
                    <a:pt x="0" y="1200"/>
                  </a:moveTo>
                  <a:lnTo>
                    <a:pt x="336" y="1824"/>
                  </a:lnTo>
                  <a:lnTo>
                    <a:pt x="1104" y="2112"/>
                  </a:lnTo>
                  <a:lnTo>
                    <a:pt x="1920" y="2112"/>
                  </a:lnTo>
                  <a:lnTo>
                    <a:pt x="2592" y="1680"/>
                  </a:lnTo>
                  <a:lnTo>
                    <a:pt x="2832" y="864"/>
                  </a:lnTo>
                  <a:lnTo>
                    <a:pt x="2208" y="336"/>
                  </a:lnTo>
                  <a:lnTo>
                    <a:pt x="1344" y="0"/>
                  </a:lnTo>
                  <a:lnTo>
                    <a:pt x="864" y="288"/>
                  </a:lnTo>
                  <a:lnTo>
                    <a:pt x="192" y="432"/>
                  </a:lnTo>
                  <a:lnTo>
                    <a:pt x="144" y="720"/>
                  </a:lnTo>
                  <a:lnTo>
                    <a:pt x="0" y="1200"/>
                  </a:lnTo>
                  <a:close/>
                </a:path>
              </a:pathLst>
            </a:custGeom>
            <a:solidFill>
              <a:schemeClr val="bg1"/>
            </a:solidFill>
            <a:ln w="57150" cmpd="sng">
              <a:solidFill>
                <a:srgbClr val="0000FF"/>
              </a:solidFill>
              <a:round/>
              <a:headEnd/>
              <a:tailEnd/>
            </a:ln>
            <a:effectLst/>
          </p:spPr>
          <p:txBody>
            <a:bodyPr wrap="none" anchor="ctr">
              <a:prstTxWarp prst="textNoShape">
                <a:avLst/>
              </a:prstTxWarp>
            </a:bodyPr>
            <a:lstStyle/>
            <a:p>
              <a:endParaRPr lang="en-US"/>
            </a:p>
          </p:txBody>
        </p:sp>
        <p:sp>
          <p:nvSpPr>
            <p:cNvPr id="61446" name="Oval 6"/>
            <p:cNvSpPr>
              <a:spLocks noChangeArrowheads="1"/>
            </p:cNvSpPr>
            <p:nvPr/>
          </p:nvSpPr>
          <p:spPr bwMode="auto">
            <a:xfrm>
              <a:off x="1728" y="2160"/>
              <a:ext cx="912" cy="864"/>
            </a:xfrm>
            <a:prstGeom prst="ellipse">
              <a:avLst/>
            </a:prstGeom>
            <a:solidFill>
              <a:schemeClr val="bg1"/>
            </a:solidFill>
            <a:ln w="57150">
              <a:solidFill>
                <a:srgbClr val="FF0000"/>
              </a:solidFill>
              <a:round/>
              <a:headEnd/>
              <a:tailEnd/>
            </a:ln>
            <a:effectLst/>
          </p:spPr>
          <p:txBody>
            <a:bodyPr wrap="none" anchor="ctr">
              <a:prstTxWarp prst="textNoShape">
                <a:avLst/>
              </a:prstTxWarp>
            </a:bodyPr>
            <a:lstStyle/>
            <a:p>
              <a:pPr algn="ctr" eaLnBrk="1" hangingPunct="1"/>
              <a:endParaRPr lang="en-US" sz="1800">
                <a:latin typeface="Arial" pitchFamily="-106" charset="0"/>
              </a:endParaRPr>
            </a:p>
          </p:txBody>
        </p:sp>
        <p:sp>
          <p:nvSpPr>
            <p:cNvPr id="61447" name="Rectangle 7"/>
            <p:cNvSpPr>
              <a:spLocks noChangeArrowheads="1"/>
            </p:cNvSpPr>
            <p:nvPr/>
          </p:nvSpPr>
          <p:spPr bwMode="auto">
            <a:xfrm>
              <a:off x="1872" y="2304"/>
              <a:ext cx="675" cy="596"/>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FF0000"/>
                  </a:solidFill>
                </a:rPr>
                <a:t>Parcel</a:t>
              </a:r>
            </a:p>
            <a:p>
              <a:pPr eaLnBrk="1" hangingPunct="1"/>
              <a:r>
                <a:rPr lang="en-US" sz="2800">
                  <a:solidFill>
                    <a:srgbClr val="FF0000"/>
                  </a:solidFill>
                </a:rPr>
                <a:t>of air</a:t>
              </a:r>
            </a:p>
          </p:txBody>
        </p:sp>
        <p:sp>
          <p:nvSpPr>
            <p:cNvPr id="61448" name="Rectangle 8"/>
            <p:cNvSpPr>
              <a:spLocks noChangeArrowheads="1"/>
            </p:cNvSpPr>
            <p:nvPr/>
          </p:nvSpPr>
          <p:spPr bwMode="auto">
            <a:xfrm>
              <a:off x="1680" y="3168"/>
              <a:ext cx="1216" cy="333"/>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sz="2800">
                  <a:solidFill>
                    <a:srgbClr val="0000FF"/>
                  </a:solidFill>
                </a:rPr>
                <a:t>Atmosphere</a:t>
              </a:r>
              <a:endParaRPr lang="en-US" sz="2800">
                <a:solidFill>
                  <a:srgbClr val="FF0000"/>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3733800" y="1600200"/>
            <a:ext cx="4800600" cy="4362450"/>
          </a:xfrm>
          <a:prstGeom prst="rect">
            <a:avLst/>
          </a:prstGeom>
          <a:noFill/>
          <a:ln w="9525">
            <a:noFill/>
            <a:miter lim="800000"/>
            <a:headEnd/>
            <a:tailEnd/>
          </a:ln>
          <a:effectLst/>
        </p:spPr>
        <p:txBody>
          <a:bodyPr>
            <a:prstTxWarp prst="textNoShape">
              <a:avLst/>
            </a:prstTxWarp>
            <a:spAutoFit/>
          </a:bodyPr>
          <a:lstStyle/>
          <a:p>
            <a:pPr eaLnBrk="1" hangingPunct="1"/>
            <a:r>
              <a:rPr lang="en-US" sz="2800" dirty="0">
                <a:solidFill>
                  <a:srgbClr val="FF0000"/>
                </a:solidFill>
              </a:rPr>
              <a:t>1. Rising air expands</a:t>
            </a:r>
          </a:p>
          <a:p>
            <a:pPr eaLnBrk="1" hangingPunct="1"/>
            <a:r>
              <a:rPr lang="en-US" sz="2800" dirty="0">
                <a:solidFill>
                  <a:srgbClr val="FF0000"/>
                </a:solidFill>
              </a:rPr>
              <a:t>2. Expanding air cools</a:t>
            </a:r>
          </a:p>
          <a:p>
            <a:pPr eaLnBrk="1" hangingPunct="1"/>
            <a:endParaRPr lang="en-US" sz="2800" dirty="0">
              <a:solidFill>
                <a:srgbClr val="FF0000"/>
              </a:solidFill>
            </a:endParaRPr>
          </a:p>
          <a:p>
            <a:pPr eaLnBrk="1" hangingPunct="1">
              <a:buFont typeface="Wingdings" pitchFamily="-106" charset="2"/>
              <a:buChar char="à"/>
            </a:pPr>
            <a:r>
              <a:rPr lang="en-US" sz="2800" dirty="0">
                <a:solidFill>
                  <a:srgbClr val="FF0000"/>
                </a:solidFill>
              </a:rPr>
              <a:t>Rising air cools</a:t>
            </a:r>
          </a:p>
          <a:p>
            <a:pPr eaLnBrk="1" hangingPunct="1">
              <a:buFont typeface="Wingdings" pitchFamily="-106" charset="2"/>
              <a:buNone/>
            </a:pPr>
            <a:endParaRPr lang="en-US" sz="2800" dirty="0">
              <a:solidFill>
                <a:srgbClr val="FF0000"/>
              </a:solidFill>
            </a:endParaRPr>
          </a:p>
          <a:p>
            <a:pPr eaLnBrk="1" hangingPunct="1"/>
            <a:r>
              <a:rPr lang="en-US" sz="2800" dirty="0">
                <a:solidFill>
                  <a:srgbClr val="FF0000"/>
                </a:solidFill>
              </a:rPr>
              <a:t>Unsaturated air cools +10 </a:t>
            </a:r>
            <a:r>
              <a:rPr lang="en-US" sz="2800" baseline="30000" dirty="0" err="1">
                <a:solidFill>
                  <a:srgbClr val="FF0000"/>
                </a:solidFill>
              </a:rPr>
              <a:t>o</a:t>
            </a:r>
            <a:r>
              <a:rPr lang="en-US" sz="2800" dirty="0" err="1">
                <a:solidFill>
                  <a:srgbClr val="FF0000"/>
                </a:solidFill>
              </a:rPr>
              <a:t>C</a:t>
            </a:r>
            <a:r>
              <a:rPr lang="en-US" sz="2800" dirty="0">
                <a:solidFill>
                  <a:srgbClr val="FF0000"/>
                </a:solidFill>
              </a:rPr>
              <a:t> per 1 km rise in altitude</a:t>
            </a:r>
          </a:p>
          <a:p>
            <a:pPr eaLnBrk="1" hangingPunct="1"/>
            <a:endParaRPr lang="en-US" sz="2800" dirty="0">
              <a:solidFill>
                <a:srgbClr val="FF0000"/>
              </a:solidFill>
            </a:endParaRPr>
          </a:p>
          <a:p>
            <a:pPr eaLnBrk="1" hangingPunct="1"/>
            <a:r>
              <a:rPr lang="en-US" sz="2800" dirty="0" err="1">
                <a:solidFill>
                  <a:srgbClr val="FF0000"/>
                </a:solidFill>
                <a:sym typeface="Wingdings"/>
              </a:rPr>
              <a:t></a:t>
            </a:r>
            <a:r>
              <a:rPr lang="en-US" sz="2800" dirty="0" err="1">
                <a:solidFill>
                  <a:srgbClr val="FF0000"/>
                </a:solidFill>
              </a:rPr>
              <a:t>Dry</a:t>
            </a:r>
            <a:r>
              <a:rPr lang="en-US" sz="2800" dirty="0">
                <a:solidFill>
                  <a:srgbClr val="FF0000"/>
                </a:solidFill>
              </a:rPr>
              <a:t> adiabatic lapse rate</a:t>
            </a:r>
            <a:r>
              <a:rPr lang="en-US" sz="2800" dirty="0">
                <a:solidFill>
                  <a:srgbClr val="FF0000"/>
                </a:solidFill>
                <a:latin typeface="Symbol" pitchFamily="-106" charset="2"/>
              </a:rPr>
              <a:t> </a:t>
            </a:r>
          </a:p>
          <a:p>
            <a:pPr eaLnBrk="1" hangingPunct="1"/>
            <a:r>
              <a:rPr lang="en-US" sz="2800" dirty="0">
                <a:solidFill>
                  <a:srgbClr val="FF0000"/>
                </a:solidFill>
              </a:rPr>
              <a:t>= +10 </a:t>
            </a:r>
            <a:r>
              <a:rPr lang="en-US" sz="2800" baseline="30000" dirty="0" err="1">
                <a:solidFill>
                  <a:srgbClr val="FF0000"/>
                </a:solidFill>
              </a:rPr>
              <a:t>o</a:t>
            </a:r>
            <a:r>
              <a:rPr lang="en-US" sz="2800" dirty="0" err="1">
                <a:solidFill>
                  <a:srgbClr val="FF0000"/>
                </a:solidFill>
              </a:rPr>
              <a:t>C</a:t>
            </a:r>
            <a:r>
              <a:rPr lang="en-US" sz="2800" dirty="0">
                <a:solidFill>
                  <a:srgbClr val="FF0000"/>
                </a:solidFill>
              </a:rPr>
              <a:t>/km</a:t>
            </a:r>
          </a:p>
        </p:txBody>
      </p:sp>
      <p:sp>
        <p:nvSpPr>
          <p:cNvPr id="62467" name="Rectangle 3"/>
          <p:cNvSpPr>
            <a:spLocks noGrp="1" noChangeArrowheads="1"/>
          </p:cNvSpPr>
          <p:nvPr>
            <p:ph type="title"/>
          </p:nvPr>
        </p:nvSpPr>
        <p:spPr>
          <a:xfrm>
            <a:off x="609600" y="228600"/>
            <a:ext cx="7772400" cy="1143000"/>
          </a:xfrm>
        </p:spPr>
        <p:txBody>
          <a:bodyPr/>
          <a:lstStyle/>
          <a:p>
            <a:r>
              <a:rPr lang="en-US" sz="4000" b="1">
                <a:solidFill>
                  <a:srgbClr val="0000FF"/>
                </a:solidFill>
              </a:rPr>
              <a:t>Adiabatic Expansion in Unsaturated Air</a:t>
            </a:r>
            <a:endParaRPr lang="en-US" sz="4000">
              <a:solidFill>
                <a:srgbClr val="000000"/>
              </a:solidFill>
            </a:endParaRPr>
          </a:p>
        </p:txBody>
      </p:sp>
      <p:sp>
        <p:nvSpPr>
          <p:cNvPr id="62468" name="Oval 4"/>
          <p:cNvSpPr>
            <a:spLocks noChangeArrowheads="1"/>
          </p:cNvSpPr>
          <p:nvPr/>
        </p:nvSpPr>
        <p:spPr bwMode="auto">
          <a:xfrm>
            <a:off x="1828800" y="4648200"/>
            <a:ext cx="1189038" cy="1189038"/>
          </a:xfrm>
          <a:prstGeom prst="ellipse">
            <a:avLst/>
          </a:prstGeom>
          <a:solidFill>
            <a:schemeClr val="bg1"/>
          </a:solidFill>
          <a:ln w="57150">
            <a:solidFill>
              <a:srgbClr val="009900"/>
            </a:solidFill>
            <a:round/>
            <a:headEnd/>
            <a:tailEnd/>
          </a:ln>
          <a:effectLst/>
        </p:spPr>
        <p:txBody>
          <a:bodyPr wrap="none" anchor="ctr">
            <a:prstTxWarp prst="textNoShape">
              <a:avLst/>
            </a:prstTxWarp>
          </a:bodyPr>
          <a:lstStyle/>
          <a:p>
            <a:pPr algn="ctr" eaLnBrk="1" hangingPunct="1"/>
            <a:endParaRPr lang="en-US" sz="1800">
              <a:solidFill>
                <a:srgbClr val="0000FF"/>
              </a:solidFill>
              <a:latin typeface="Arial" pitchFamily="-106" charset="0"/>
            </a:endParaRPr>
          </a:p>
        </p:txBody>
      </p:sp>
      <p:sp>
        <p:nvSpPr>
          <p:cNvPr id="62469" name="Text Box 5"/>
          <p:cNvSpPr txBox="1">
            <a:spLocks noChangeArrowheads="1"/>
          </p:cNvSpPr>
          <p:nvPr/>
        </p:nvSpPr>
        <p:spPr bwMode="auto">
          <a:xfrm>
            <a:off x="1981200" y="5029200"/>
            <a:ext cx="879475" cy="466725"/>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a:solidFill>
                  <a:srgbClr val="009900"/>
                </a:solidFill>
              </a:rPr>
              <a:t>20 </a:t>
            </a:r>
            <a:r>
              <a:rPr lang="en-US" baseline="30000">
                <a:solidFill>
                  <a:srgbClr val="009900"/>
                </a:solidFill>
              </a:rPr>
              <a:t>o</a:t>
            </a:r>
            <a:r>
              <a:rPr lang="en-US">
                <a:solidFill>
                  <a:srgbClr val="009900"/>
                </a:solidFill>
              </a:rPr>
              <a:t>C</a:t>
            </a:r>
            <a:endParaRPr lang="en-US" sz="1800">
              <a:latin typeface="Arial" pitchFamily="-106" charset="0"/>
            </a:endParaRPr>
          </a:p>
        </p:txBody>
      </p:sp>
      <p:sp>
        <p:nvSpPr>
          <p:cNvPr id="62470" name="Oval 6"/>
          <p:cNvSpPr>
            <a:spLocks noChangeArrowheads="1"/>
          </p:cNvSpPr>
          <p:nvPr/>
        </p:nvSpPr>
        <p:spPr bwMode="auto">
          <a:xfrm>
            <a:off x="1676400" y="1524000"/>
            <a:ext cx="1508125" cy="1508125"/>
          </a:xfrm>
          <a:prstGeom prst="ellipse">
            <a:avLst/>
          </a:prstGeom>
          <a:solidFill>
            <a:schemeClr val="bg1"/>
          </a:solidFill>
          <a:ln w="57150">
            <a:solidFill>
              <a:srgbClr val="009900"/>
            </a:solidFill>
            <a:round/>
            <a:headEnd/>
            <a:tailEnd/>
          </a:ln>
          <a:effectLst/>
        </p:spPr>
        <p:txBody>
          <a:bodyPr wrap="none" anchor="ctr">
            <a:prstTxWarp prst="textNoShape">
              <a:avLst/>
            </a:prstTxWarp>
          </a:bodyPr>
          <a:lstStyle/>
          <a:p>
            <a:pPr algn="ctr" eaLnBrk="1" hangingPunct="1"/>
            <a:endParaRPr lang="en-US" sz="1800">
              <a:solidFill>
                <a:srgbClr val="0000FF"/>
              </a:solidFill>
              <a:latin typeface="Arial" pitchFamily="-106" charset="0"/>
            </a:endParaRPr>
          </a:p>
        </p:txBody>
      </p:sp>
      <p:sp>
        <p:nvSpPr>
          <p:cNvPr id="62471" name="Text Box 7"/>
          <p:cNvSpPr txBox="1">
            <a:spLocks noChangeArrowheads="1"/>
          </p:cNvSpPr>
          <p:nvPr/>
        </p:nvSpPr>
        <p:spPr bwMode="auto">
          <a:xfrm>
            <a:off x="1981200" y="2057400"/>
            <a:ext cx="879475" cy="466725"/>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a:solidFill>
                  <a:srgbClr val="009900"/>
                </a:solidFill>
              </a:rPr>
              <a:t>10 </a:t>
            </a:r>
            <a:r>
              <a:rPr lang="en-US" baseline="30000">
                <a:solidFill>
                  <a:srgbClr val="009900"/>
                </a:solidFill>
              </a:rPr>
              <a:t>o</a:t>
            </a:r>
            <a:r>
              <a:rPr lang="en-US">
                <a:solidFill>
                  <a:srgbClr val="009900"/>
                </a:solidFill>
              </a:rPr>
              <a:t>C</a:t>
            </a:r>
            <a:endParaRPr lang="en-US" sz="1800">
              <a:solidFill>
                <a:srgbClr val="009900"/>
              </a:solidFill>
              <a:latin typeface="Arial" pitchFamily="-106" charset="0"/>
            </a:endParaRPr>
          </a:p>
        </p:txBody>
      </p:sp>
      <p:sp>
        <p:nvSpPr>
          <p:cNvPr id="62472" name="Line 8"/>
          <p:cNvSpPr>
            <a:spLocks noChangeShapeType="1"/>
          </p:cNvSpPr>
          <p:nvPr/>
        </p:nvSpPr>
        <p:spPr bwMode="auto">
          <a:xfrm flipV="1">
            <a:off x="2438400" y="3124200"/>
            <a:ext cx="0" cy="1371600"/>
          </a:xfrm>
          <a:prstGeom prst="line">
            <a:avLst/>
          </a:prstGeom>
          <a:noFill/>
          <a:ln w="57150">
            <a:solidFill>
              <a:srgbClr val="009900"/>
            </a:solidFill>
            <a:round/>
            <a:headEnd/>
            <a:tailEnd type="triangle" w="med" len="med"/>
          </a:ln>
          <a:effectLst/>
        </p:spPr>
        <p:txBody>
          <a:bodyPr wrap="none" anchor="ctr">
            <a:prstTxWarp prst="textNoShape">
              <a:avLst/>
            </a:prstTxWarp>
          </a:bodyPr>
          <a:lstStyle/>
          <a:p>
            <a:endParaRPr lang="en-US"/>
          </a:p>
        </p:txBody>
      </p:sp>
      <p:sp>
        <p:nvSpPr>
          <p:cNvPr id="62473" name="Line 9"/>
          <p:cNvSpPr>
            <a:spLocks noChangeShapeType="1"/>
          </p:cNvSpPr>
          <p:nvPr/>
        </p:nvSpPr>
        <p:spPr bwMode="auto">
          <a:xfrm>
            <a:off x="1143000" y="2286000"/>
            <a:ext cx="0" cy="2895600"/>
          </a:xfrm>
          <a:prstGeom prst="line">
            <a:avLst/>
          </a:prstGeom>
          <a:noFill/>
          <a:ln w="28575">
            <a:solidFill>
              <a:srgbClr val="9900CC"/>
            </a:solidFill>
            <a:round/>
            <a:headEnd type="triangle" w="med" len="med"/>
            <a:tailEnd type="triangle" w="med" len="med"/>
          </a:ln>
          <a:effectLst/>
        </p:spPr>
        <p:txBody>
          <a:bodyPr wrap="none" anchor="ctr">
            <a:prstTxWarp prst="textNoShape">
              <a:avLst/>
            </a:prstTxWarp>
          </a:bodyPr>
          <a:lstStyle/>
          <a:p>
            <a:endParaRPr lang="en-US"/>
          </a:p>
        </p:txBody>
      </p:sp>
      <p:sp>
        <p:nvSpPr>
          <p:cNvPr id="62474" name="Line 10"/>
          <p:cNvSpPr>
            <a:spLocks noChangeShapeType="1"/>
          </p:cNvSpPr>
          <p:nvPr/>
        </p:nvSpPr>
        <p:spPr bwMode="auto">
          <a:xfrm>
            <a:off x="838200" y="2286000"/>
            <a:ext cx="609600" cy="0"/>
          </a:xfrm>
          <a:prstGeom prst="line">
            <a:avLst/>
          </a:prstGeom>
          <a:noFill/>
          <a:ln w="28575">
            <a:solidFill>
              <a:srgbClr val="9900CC"/>
            </a:solidFill>
            <a:round/>
            <a:headEnd/>
            <a:tailEnd/>
          </a:ln>
          <a:effectLst/>
        </p:spPr>
        <p:txBody>
          <a:bodyPr wrap="none" anchor="ctr">
            <a:prstTxWarp prst="textNoShape">
              <a:avLst/>
            </a:prstTxWarp>
          </a:bodyPr>
          <a:lstStyle/>
          <a:p>
            <a:endParaRPr lang="en-US"/>
          </a:p>
        </p:txBody>
      </p:sp>
      <p:sp>
        <p:nvSpPr>
          <p:cNvPr id="62475" name="Line 11"/>
          <p:cNvSpPr>
            <a:spLocks noChangeShapeType="1"/>
          </p:cNvSpPr>
          <p:nvPr/>
        </p:nvSpPr>
        <p:spPr bwMode="auto">
          <a:xfrm>
            <a:off x="838200" y="5181600"/>
            <a:ext cx="609600" cy="0"/>
          </a:xfrm>
          <a:prstGeom prst="line">
            <a:avLst/>
          </a:prstGeom>
          <a:noFill/>
          <a:ln w="28575">
            <a:solidFill>
              <a:srgbClr val="9900CC"/>
            </a:solidFill>
            <a:round/>
            <a:headEnd/>
            <a:tailEnd/>
          </a:ln>
          <a:effectLst/>
        </p:spPr>
        <p:txBody>
          <a:bodyPr wrap="none" anchor="ctr">
            <a:prstTxWarp prst="textNoShape">
              <a:avLst/>
            </a:prstTxWarp>
          </a:bodyPr>
          <a:lstStyle/>
          <a:p>
            <a:endParaRPr lang="en-US"/>
          </a:p>
        </p:txBody>
      </p:sp>
      <p:sp>
        <p:nvSpPr>
          <p:cNvPr id="62476" name="Rectangle 12"/>
          <p:cNvSpPr>
            <a:spLocks noChangeArrowheads="1"/>
          </p:cNvSpPr>
          <p:nvPr/>
        </p:nvSpPr>
        <p:spPr bwMode="auto">
          <a:xfrm>
            <a:off x="228600" y="3429000"/>
            <a:ext cx="904875" cy="519113"/>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9900CC"/>
                </a:solidFill>
              </a:rPr>
              <a:t>1 km</a:t>
            </a:r>
            <a:endParaRPr lang="en-US" sz="280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152400"/>
            <a:ext cx="8229600" cy="1143000"/>
          </a:xfrm>
        </p:spPr>
        <p:txBody>
          <a:bodyPr/>
          <a:lstStyle/>
          <a:p>
            <a:r>
              <a:rPr lang="en-US" b="1">
                <a:solidFill>
                  <a:srgbClr val="0000FF"/>
                </a:solidFill>
              </a:rPr>
              <a:t>Stability and Instability</a:t>
            </a:r>
            <a:endParaRPr lang="en-US">
              <a:solidFill>
                <a:srgbClr val="000000"/>
              </a:solidFill>
            </a:endParaRPr>
          </a:p>
        </p:txBody>
      </p:sp>
      <p:sp>
        <p:nvSpPr>
          <p:cNvPr id="70662" name="Rectangle 6"/>
          <p:cNvSpPr>
            <a:spLocks noChangeArrowheads="1"/>
          </p:cNvSpPr>
          <p:nvPr/>
        </p:nvSpPr>
        <p:spPr bwMode="auto">
          <a:xfrm>
            <a:off x="0" y="6019800"/>
            <a:ext cx="9144000" cy="830997"/>
          </a:xfrm>
          <a:prstGeom prst="rect">
            <a:avLst/>
          </a:prstGeom>
          <a:noFill/>
          <a:ln w="9525">
            <a:noFill/>
            <a:miter lim="800000"/>
            <a:headEnd/>
            <a:tailEnd/>
          </a:ln>
          <a:effectLst/>
        </p:spPr>
        <p:txBody>
          <a:bodyPr wrap="square">
            <a:prstTxWarp prst="textNoShape">
              <a:avLst/>
            </a:prstTxWarp>
            <a:spAutoFit/>
          </a:bodyPr>
          <a:lstStyle/>
          <a:p>
            <a:pPr eaLnBrk="1" hangingPunct="1"/>
            <a:r>
              <a:rPr lang="en-US" dirty="0">
                <a:solidFill>
                  <a:srgbClr val="FF0000"/>
                </a:solidFill>
              </a:rPr>
              <a:t>Compare parcel temperature with environmental temperature to determine stability</a:t>
            </a:r>
          </a:p>
        </p:txBody>
      </p:sp>
      <p:sp>
        <p:nvSpPr>
          <p:cNvPr id="70671" name="Text Box 15"/>
          <p:cNvSpPr txBox="1">
            <a:spLocks noChangeArrowheads="1"/>
          </p:cNvSpPr>
          <p:nvPr/>
        </p:nvSpPr>
        <p:spPr bwMode="auto">
          <a:xfrm>
            <a:off x="7707312" y="6400800"/>
            <a:ext cx="1436688"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0E0C"/>
                </a:solidFill>
              </a:rPr>
              <a:t>Figure 6.8</a:t>
            </a:r>
            <a:endParaRPr lang="en-US" sz="1800" dirty="0">
              <a:solidFill>
                <a:srgbClr val="990E0C"/>
              </a:solidFill>
            </a:endParaRPr>
          </a:p>
        </p:txBody>
      </p:sp>
      <p:pic>
        <p:nvPicPr>
          <p:cNvPr id="6" name="Picture 5"/>
          <p:cNvPicPr>
            <a:picLocks noChangeAspect="1"/>
          </p:cNvPicPr>
          <p:nvPr/>
        </p:nvPicPr>
        <p:blipFill>
          <a:blip r:embed="rId2"/>
          <a:stretch>
            <a:fillRect/>
          </a:stretch>
        </p:blipFill>
        <p:spPr>
          <a:xfrm>
            <a:off x="-152400" y="609600"/>
            <a:ext cx="8915400" cy="5638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sz="quarter"/>
          </p:nvPr>
        </p:nvSpPr>
        <p:spPr>
          <a:xfrm>
            <a:off x="381000" y="228600"/>
            <a:ext cx="8458200" cy="1143000"/>
          </a:xfrm>
        </p:spPr>
        <p:txBody>
          <a:bodyPr/>
          <a:lstStyle/>
          <a:p>
            <a:r>
              <a:rPr lang="en-US" sz="4000" b="1">
                <a:solidFill>
                  <a:srgbClr val="0000FF"/>
                </a:solidFill>
              </a:rPr>
              <a:t>Adiabatic Expansion in Saturated Air</a:t>
            </a:r>
            <a:endParaRPr lang="en-US" sz="4000">
              <a:solidFill>
                <a:srgbClr val="000000"/>
              </a:solidFill>
            </a:endParaRPr>
          </a:p>
        </p:txBody>
      </p:sp>
      <p:sp>
        <p:nvSpPr>
          <p:cNvPr id="71683" name="Text Box 3"/>
          <p:cNvSpPr txBox="1">
            <a:spLocks noChangeArrowheads="1"/>
          </p:cNvSpPr>
          <p:nvPr/>
        </p:nvSpPr>
        <p:spPr bwMode="auto">
          <a:xfrm>
            <a:off x="4114800" y="1600200"/>
            <a:ext cx="4800600" cy="4832093"/>
          </a:xfrm>
          <a:prstGeom prst="rect">
            <a:avLst/>
          </a:prstGeom>
          <a:noFill/>
          <a:ln w="9525">
            <a:noFill/>
            <a:miter lim="800000"/>
            <a:headEnd/>
            <a:tailEnd/>
          </a:ln>
          <a:effectLst/>
        </p:spPr>
        <p:txBody>
          <a:bodyPr>
            <a:prstTxWarp prst="textNoShape">
              <a:avLst/>
            </a:prstTxWarp>
            <a:spAutoFit/>
          </a:bodyPr>
          <a:lstStyle/>
          <a:p>
            <a:pPr eaLnBrk="1" hangingPunct="1"/>
            <a:r>
              <a:rPr lang="en-US" sz="2800" dirty="0">
                <a:solidFill>
                  <a:srgbClr val="FF0000"/>
                </a:solidFill>
              </a:rPr>
              <a:t>Saturated air cools +6 </a:t>
            </a:r>
            <a:r>
              <a:rPr lang="en-US" sz="2800" baseline="30000" dirty="0" err="1">
                <a:solidFill>
                  <a:srgbClr val="FF0000"/>
                </a:solidFill>
              </a:rPr>
              <a:t>o</a:t>
            </a:r>
            <a:r>
              <a:rPr lang="en-US" sz="2800" dirty="0" err="1">
                <a:solidFill>
                  <a:srgbClr val="FF0000"/>
                </a:solidFill>
              </a:rPr>
              <a:t>C</a:t>
            </a:r>
            <a:r>
              <a:rPr lang="en-US" sz="2800" dirty="0">
                <a:solidFill>
                  <a:srgbClr val="FF0000"/>
                </a:solidFill>
              </a:rPr>
              <a:t> per 1 km rise in altitude</a:t>
            </a:r>
          </a:p>
          <a:p>
            <a:pPr eaLnBrk="1" hangingPunct="1"/>
            <a:endParaRPr lang="en-US" sz="2800" dirty="0">
              <a:solidFill>
                <a:srgbClr val="FF0000"/>
              </a:solidFill>
            </a:endParaRPr>
          </a:p>
          <a:p>
            <a:pPr eaLnBrk="1" hangingPunct="1"/>
            <a:r>
              <a:rPr lang="en-US" sz="2800" dirty="0">
                <a:solidFill>
                  <a:srgbClr val="FF0000"/>
                </a:solidFill>
              </a:rPr>
              <a:t>+10 </a:t>
            </a:r>
            <a:r>
              <a:rPr lang="en-US" sz="2800" baseline="30000" dirty="0" err="1">
                <a:solidFill>
                  <a:srgbClr val="FF0000"/>
                </a:solidFill>
              </a:rPr>
              <a:t>o</a:t>
            </a:r>
            <a:r>
              <a:rPr lang="en-US" sz="2800" dirty="0" err="1">
                <a:solidFill>
                  <a:srgbClr val="FF0000"/>
                </a:solidFill>
              </a:rPr>
              <a:t>C</a:t>
            </a:r>
            <a:r>
              <a:rPr lang="en-US" sz="2800" dirty="0">
                <a:solidFill>
                  <a:srgbClr val="FF0000"/>
                </a:solidFill>
              </a:rPr>
              <a:t>/km cooling due to expansion</a:t>
            </a:r>
          </a:p>
          <a:p>
            <a:pPr eaLnBrk="1" hangingPunct="1"/>
            <a:endParaRPr lang="en-US" sz="2800" dirty="0">
              <a:solidFill>
                <a:srgbClr val="FF0000"/>
              </a:solidFill>
            </a:endParaRPr>
          </a:p>
          <a:p>
            <a:pPr eaLnBrk="1" hangingPunct="1"/>
            <a:r>
              <a:rPr lang="en-US" sz="2800" dirty="0">
                <a:solidFill>
                  <a:srgbClr val="FF0000"/>
                </a:solidFill>
                <a:latin typeface="Symbol" pitchFamily="-106" charset="2"/>
              </a:rPr>
              <a:t>-</a:t>
            </a:r>
            <a:r>
              <a:rPr lang="en-US" sz="2800" dirty="0">
                <a:solidFill>
                  <a:srgbClr val="FF0000"/>
                </a:solidFill>
              </a:rPr>
              <a:t>4 </a:t>
            </a:r>
            <a:r>
              <a:rPr lang="en-US" sz="2800" baseline="30000" dirty="0" err="1">
                <a:solidFill>
                  <a:srgbClr val="FF0000"/>
                </a:solidFill>
              </a:rPr>
              <a:t>o</a:t>
            </a:r>
            <a:r>
              <a:rPr lang="en-US" sz="2800" dirty="0" err="1">
                <a:solidFill>
                  <a:srgbClr val="FF0000"/>
                </a:solidFill>
              </a:rPr>
              <a:t>C</a:t>
            </a:r>
            <a:r>
              <a:rPr lang="en-US" sz="2800" dirty="0">
                <a:solidFill>
                  <a:srgbClr val="FF0000"/>
                </a:solidFill>
              </a:rPr>
              <a:t>/km warming due to latent heat release</a:t>
            </a:r>
          </a:p>
          <a:p>
            <a:pPr eaLnBrk="1" hangingPunct="1"/>
            <a:endParaRPr lang="en-US" sz="2800" dirty="0">
              <a:solidFill>
                <a:srgbClr val="FF0000"/>
              </a:solidFill>
            </a:endParaRPr>
          </a:p>
          <a:p>
            <a:pPr eaLnBrk="1" hangingPunct="1">
              <a:buFont typeface="Wingdings" pitchFamily="-106" charset="2"/>
              <a:buNone/>
            </a:pPr>
            <a:r>
              <a:rPr lang="en-US" sz="2800" dirty="0" err="1">
                <a:solidFill>
                  <a:srgbClr val="FF0000"/>
                </a:solidFill>
                <a:sym typeface="Wingdings"/>
              </a:rPr>
              <a:t></a:t>
            </a:r>
            <a:r>
              <a:rPr lang="en-US" sz="2800" dirty="0" err="1">
                <a:solidFill>
                  <a:srgbClr val="FF0000"/>
                </a:solidFill>
              </a:rPr>
              <a:t>Wet</a:t>
            </a:r>
            <a:r>
              <a:rPr lang="en-US" sz="2800" dirty="0">
                <a:solidFill>
                  <a:srgbClr val="FF0000"/>
                </a:solidFill>
              </a:rPr>
              <a:t> adiabatic lapse rate</a:t>
            </a:r>
          </a:p>
          <a:p>
            <a:pPr eaLnBrk="1" hangingPunct="1">
              <a:buFont typeface="Wingdings" pitchFamily="-106" charset="2"/>
              <a:buNone/>
            </a:pPr>
            <a:r>
              <a:rPr lang="en-US" sz="2800" dirty="0">
                <a:solidFill>
                  <a:srgbClr val="FF0000"/>
                </a:solidFill>
              </a:rPr>
              <a:t>= +6 </a:t>
            </a:r>
            <a:r>
              <a:rPr lang="en-US" sz="2800" baseline="30000" dirty="0" err="1">
                <a:solidFill>
                  <a:srgbClr val="FF0000"/>
                </a:solidFill>
              </a:rPr>
              <a:t>o</a:t>
            </a:r>
            <a:r>
              <a:rPr lang="en-US" sz="2800" dirty="0" err="1">
                <a:solidFill>
                  <a:srgbClr val="FF0000"/>
                </a:solidFill>
              </a:rPr>
              <a:t>C</a:t>
            </a:r>
            <a:r>
              <a:rPr lang="en-US" sz="2800" dirty="0">
                <a:solidFill>
                  <a:srgbClr val="FF0000"/>
                </a:solidFill>
              </a:rPr>
              <a:t>/km</a:t>
            </a:r>
          </a:p>
        </p:txBody>
      </p:sp>
      <p:sp>
        <p:nvSpPr>
          <p:cNvPr id="71684" name="Oval 4"/>
          <p:cNvSpPr>
            <a:spLocks noChangeArrowheads="1"/>
          </p:cNvSpPr>
          <p:nvPr/>
        </p:nvSpPr>
        <p:spPr bwMode="auto">
          <a:xfrm>
            <a:off x="1828800" y="4648200"/>
            <a:ext cx="1189038" cy="1189038"/>
          </a:xfrm>
          <a:prstGeom prst="ellipse">
            <a:avLst/>
          </a:prstGeom>
          <a:solidFill>
            <a:schemeClr val="bg1"/>
          </a:solidFill>
          <a:ln w="57150">
            <a:solidFill>
              <a:srgbClr val="009900"/>
            </a:solidFill>
            <a:round/>
            <a:headEnd/>
            <a:tailEnd/>
          </a:ln>
          <a:effectLst/>
        </p:spPr>
        <p:txBody>
          <a:bodyPr wrap="none" anchor="ctr">
            <a:prstTxWarp prst="textNoShape">
              <a:avLst/>
            </a:prstTxWarp>
          </a:bodyPr>
          <a:lstStyle/>
          <a:p>
            <a:pPr algn="ctr" eaLnBrk="1" hangingPunct="1"/>
            <a:endParaRPr lang="en-US" sz="1800">
              <a:solidFill>
                <a:srgbClr val="0000FF"/>
              </a:solidFill>
              <a:latin typeface="Arial" pitchFamily="-106" charset="0"/>
            </a:endParaRPr>
          </a:p>
        </p:txBody>
      </p:sp>
      <p:sp>
        <p:nvSpPr>
          <p:cNvPr id="71685" name="Text Box 5"/>
          <p:cNvSpPr txBox="1">
            <a:spLocks noChangeArrowheads="1"/>
          </p:cNvSpPr>
          <p:nvPr/>
        </p:nvSpPr>
        <p:spPr bwMode="auto">
          <a:xfrm>
            <a:off x="1981200" y="5029200"/>
            <a:ext cx="879475" cy="466725"/>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a:solidFill>
                  <a:srgbClr val="009900"/>
                </a:solidFill>
              </a:rPr>
              <a:t>20 </a:t>
            </a:r>
            <a:r>
              <a:rPr lang="en-US" baseline="30000">
                <a:solidFill>
                  <a:srgbClr val="009900"/>
                </a:solidFill>
              </a:rPr>
              <a:t>o</a:t>
            </a:r>
            <a:r>
              <a:rPr lang="en-US">
                <a:solidFill>
                  <a:srgbClr val="009900"/>
                </a:solidFill>
              </a:rPr>
              <a:t>C</a:t>
            </a:r>
            <a:endParaRPr lang="en-US" sz="1800">
              <a:latin typeface="Arial" pitchFamily="-106" charset="0"/>
            </a:endParaRPr>
          </a:p>
        </p:txBody>
      </p:sp>
      <p:sp>
        <p:nvSpPr>
          <p:cNvPr id="71686" name="Oval 6"/>
          <p:cNvSpPr>
            <a:spLocks noChangeArrowheads="1"/>
          </p:cNvSpPr>
          <p:nvPr/>
        </p:nvSpPr>
        <p:spPr bwMode="auto">
          <a:xfrm>
            <a:off x="1676400" y="1524000"/>
            <a:ext cx="1508125" cy="1508125"/>
          </a:xfrm>
          <a:prstGeom prst="ellipse">
            <a:avLst/>
          </a:prstGeom>
          <a:solidFill>
            <a:schemeClr val="bg1"/>
          </a:solidFill>
          <a:ln w="57150">
            <a:solidFill>
              <a:srgbClr val="009900"/>
            </a:solidFill>
            <a:round/>
            <a:headEnd/>
            <a:tailEnd/>
          </a:ln>
          <a:effectLst/>
        </p:spPr>
        <p:txBody>
          <a:bodyPr wrap="none" anchor="ctr">
            <a:prstTxWarp prst="textNoShape">
              <a:avLst/>
            </a:prstTxWarp>
          </a:bodyPr>
          <a:lstStyle/>
          <a:p>
            <a:pPr algn="ctr" eaLnBrk="1" hangingPunct="1"/>
            <a:endParaRPr lang="en-US" sz="1800">
              <a:solidFill>
                <a:srgbClr val="0000FF"/>
              </a:solidFill>
              <a:latin typeface="Arial" pitchFamily="-106" charset="0"/>
            </a:endParaRPr>
          </a:p>
        </p:txBody>
      </p:sp>
      <p:sp>
        <p:nvSpPr>
          <p:cNvPr id="71687" name="Text Box 7"/>
          <p:cNvSpPr txBox="1">
            <a:spLocks noChangeArrowheads="1"/>
          </p:cNvSpPr>
          <p:nvPr/>
        </p:nvSpPr>
        <p:spPr bwMode="auto">
          <a:xfrm>
            <a:off x="1981200" y="2057400"/>
            <a:ext cx="879475" cy="466725"/>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a:solidFill>
                  <a:srgbClr val="009900"/>
                </a:solidFill>
              </a:rPr>
              <a:t>14 </a:t>
            </a:r>
            <a:r>
              <a:rPr lang="en-US" baseline="30000">
                <a:solidFill>
                  <a:srgbClr val="009900"/>
                </a:solidFill>
              </a:rPr>
              <a:t>o</a:t>
            </a:r>
            <a:r>
              <a:rPr lang="en-US">
                <a:solidFill>
                  <a:srgbClr val="009900"/>
                </a:solidFill>
              </a:rPr>
              <a:t>C</a:t>
            </a:r>
            <a:endParaRPr lang="en-US" sz="1800">
              <a:solidFill>
                <a:srgbClr val="009900"/>
              </a:solidFill>
              <a:latin typeface="Arial" pitchFamily="-106" charset="0"/>
            </a:endParaRPr>
          </a:p>
        </p:txBody>
      </p:sp>
      <p:sp>
        <p:nvSpPr>
          <p:cNvPr id="71688" name="Line 8"/>
          <p:cNvSpPr>
            <a:spLocks noChangeShapeType="1"/>
          </p:cNvSpPr>
          <p:nvPr/>
        </p:nvSpPr>
        <p:spPr bwMode="auto">
          <a:xfrm flipV="1">
            <a:off x="2438400" y="3124200"/>
            <a:ext cx="0" cy="1371600"/>
          </a:xfrm>
          <a:prstGeom prst="line">
            <a:avLst/>
          </a:prstGeom>
          <a:noFill/>
          <a:ln w="57150">
            <a:solidFill>
              <a:srgbClr val="009900"/>
            </a:solidFill>
            <a:round/>
            <a:headEnd/>
            <a:tailEnd type="triangle" w="med" len="med"/>
          </a:ln>
          <a:effectLst/>
        </p:spPr>
        <p:txBody>
          <a:bodyPr wrap="none" anchor="ctr">
            <a:prstTxWarp prst="textNoShape">
              <a:avLst/>
            </a:prstTxWarp>
          </a:bodyPr>
          <a:lstStyle/>
          <a:p>
            <a:endParaRPr lang="en-US"/>
          </a:p>
        </p:txBody>
      </p:sp>
      <p:sp>
        <p:nvSpPr>
          <p:cNvPr id="71689" name="Line 9"/>
          <p:cNvSpPr>
            <a:spLocks noChangeShapeType="1"/>
          </p:cNvSpPr>
          <p:nvPr/>
        </p:nvSpPr>
        <p:spPr bwMode="auto">
          <a:xfrm>
            <a:off x="1143000" y="2286000"/>
            <a:ext cx="0" cy="2895600"/>
          </a:xfrm>
          <a:prstGeom prst="line">
            <a:avLst/>
          </a:prstGeom>
          <a:noFill/>
          <a:ln w="28575">
            <a:solidFill>
              <a:srgbClr val="9900CC"/>
            </a:solidFill>
            <a:round/>
            <a:headEnd type="triangle" w="med" len="med"/>
            <a:tailEnd type="triangle" w="med" len="med"/>
          </a:ln>
          <a:effectLst/>
        </p:spPr>
        <p:txBody>
          <a:bodyPr wrap="none" anchor="ctr">
            <a:prstTxWarp prst="textNoShape">
              <a:avLst/>
            </a:prstTxWarp>
          </a:bodyPr>
          <a:lstStyle/>
          <a:p>
            <a:endParaRPr lang="en-US"/>
          </a:p>
        </p:txBody>
      </p:sp>
      <p:sp>
        <p:nvSpPr>
          <p:cNvPr id="71690" name="Line 10"/>
          <p:cNvSpPr>
            <a:spLocks noChangeShapeType="1"/>
          </p:cNvSpPr>
          <p:nvPr/>
        </p:nvSpPr>
        <p:spPr bwMode="auto">
          <a:xfrm>
            <a:off x="838200" y="2286000"/>
            <a:ext cx="609600" cy="0"/>
          </a:xfrm>
          <a:prstGeom prst="line">
            <a:avLst/>
          </a:prstGeom>
          <a:noFill/>
          <a:ln w="28575">
            <a:solidFill>
              <a:srgbClr val="9900CC"/>
            </a:solidFill>
            <a:round/>
            <a:headEnd/>
            <a:tailEnd/>
          </a:ln>
          <a:effectLst/>
        </p:spPr>
        <p:txBody>
          <a:bodyPr wrap="none" anchor="ctr">
            <a:prstTxWarp prst="textNoShape">
              <a:avLst/>
            </a:prstTxWarp>
          </a:bodyPr>
          <a:lstStyle/>
          <a:p>
            <a:endParaRPr lang="en-US"/>
          </a:p>
        </p:txBody>
      </p:sp>
      <p:sp>
        <p:nvSpPr>
          <p:cNvPr id="71691" name="Line 11"/>
          <p:cNvSpPr>
            <a:spLocks noChangeShapeType="1"/>
          </p:cNvSpPr>
          <p:nvPr/>
        </p:nvSpPr>
        <p:spPr bwMode="auto">
          <a:xfrm>
            <a:off x="838200" y="5181600"/>
            <a:ext cx="609600" cy="0"/>
          </a:xfrm>
          <a:prstGeom prst="line">
            <a:avLst/>
          </a:prstGeom>
          <a:noFill/>
          <a:ln w="28575">
            <a:solidFill>
              <a:srgbClr val="9900CC"/>
            </a:solidFill>
            <a:round/>
            <a:headEnd/>
            <a:tailEnd/>
          </a:ln>
          <a:effectLst/>
        </p:spPr>
        <p:txBody>
          <a:bodyPr wrap="none" anchor="ctr">
            <a:prstTxWarp prst="textNoShape">
              <a:avLst/>
            </a:prstTxWarp>
          </a:bodyPr>
          <a:lstStyle/>
          <a:p>
            <a:endParaRPr lang="en-US"/>
          </a:p>
        </p:txBody>
      </p:sp>
      <p:sp>
        <p:nvSpPr>
          <p:cNvPr id="71692" name="Rectangle 12"/>
          <p:cNvSpPr>
            <a:spLocks noChangeArrowheads="1"/>
          </p:cNvSpPr>
          <p:nvPr/>
        </p:nvSpPr>
        <p:spPr bwMode="auto">
          <a:xfrm>
            <a:off x="228600" y="3429000"/>
            <a:ext cx="904875" cy="519113"/>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9900CC"/>
                </a:solidFill>
              </a:rPr>
              <a:t>1 km</a:t>
            </a:r>
            <a:endParaRPr lang="en-US" sz="280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0"/>
            <a:ext cx="7772400" cy="1143000"/>
          </a:xfrm>
        </p:spPr>
        <p:txBody>
          <a:bodyPr/>
          <a:lstStyle/>
          <a:p>
            <a:r>
              <a:rPr lang="en-US" b="1" dirty="0">
                <a:solidFill>
                  <a:srgbClr val="0000FF"/>
                </a:solidFill>
              </a:rPr>
              <a:t>Stability in Saturated Air</a:t>
            </a:r>
          </a:p>
        </p:txBody>
      </p:sp>
      <p:sp>
        <p:nvSpPr>
          <p:cNvPr id="12293" name="Text Box 5"/>
          <p:cNvSpPr txBox="1">
            <a:spLocks noChangeArrowheads="1"/>
          </p:cNvSpPr>
          <p:nvPr/>
        </p:nvSpPr>
        <p:spPr bwMode="auto">
          <a:xfrm>
            <a:off x="7707312" y="6400800"/>
            <a:ext cx="14366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6.9</a:t>
            </a:r>
          </a:p>
        </p:txBody>
      </p:sp>
      <p:sp>
        <p:nvSpPr>
          <p:cNvPr id="12294" name="Rectangle 6"/>
          <p:cNvSpPr>
            <a:spLocks noChangeArrowheads="1"/>
          </p:cNvSpPr>
          <p:nvPr/>
        </p:nvSpPr>
        <p:spPr bwMode="auto">
          <a:xfrm>
            <a:off x="457200" y="2514600"/>
            <a:ext cx="762000" cy="2133600"/>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0" y="838200"/>
            <a:ext cx="9063990" cy="57327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76200"/>
            <a:ext cx="8229600" cy="1143000"/>
          </a:xfrm>
        </p:spPr>
        <p:txBody>
          <a:bodyPr/>
          <a:lstStyle/>
          <a:p>
            <a:r>
              <a:rPr lang="en-US" b="1">
                <a:solidFill>
                  <a:srgbClr val="0000FF"/>
                </a:solidFill>
              </a:rPr>
              <a:t>Stability in Multiple Layers</a:t>
            </a:r>
            <a:endParaRPr lang="en-US">
              <a:solidFill>
                <a:srgbClr val="000000"/>
              </a:solidFill>
            </a:endParaRPr>
          </a:p>
        </p:txBody>
      </p:sp>
      <p:grpSp>
        <p:nvGrpSpPr>
          <p:cNvPr id="2" name="Group 3"/>
          <p:cNvGrpSpPr>
            <a:grpSpLocks/>
          </p:cNvGrpSpPr>
          <p:nvPr/>
        </p:nvGrpSpPr>
        <p:grpSpPr bwMode="auto">
          <a:xfrm>
            <a:off x="1066800" y="914400"/>
            <a:ext cx="6248400" cy="5486400"/>
            <a:chOff x="672" y="576"/>
            <a:chExt cx="3936" cy="3456"/>
          </a:xfrm>
        </p:grpSpPr>
        <p:pic>
          <p:nvPicPr>
            <p:cNvPr id="49156" name="Picture 4"/>
            <p:cNvPicPr>
              <a:picLocks noChangeAspect="1" noChangeArrowheads="1"/>
            </p:cNvPicPr>
            <p:nvPr/>
          </p:nvPicPr>
          <p:blipFill>
            <a:blip r:embed="rId2"/>
            <a:srcRect/>
            <a:stretch>
              <a:fillRect/>
            </a:stretch>
          </p:blipFill>
          <p:spPr bwMode="auto">
            <a:xfrm>
              <a:off x="864" y="576"/>
              <a:ext cx="3744" cy="3456"/>
            </a:xfrm>
            <a:prstGeom prst="rect">
              <a:avLst/>
            </a:prstGeom>
            <a:noFill/>
            <a:ln w="9525">
              <a:noFill/>
              <a:miter lim="800000"/>
              <a:headEnd/>
              <a:tailEnd/>
            </a:ln>
            <a:effectLst/>
          </p:spPr>
        </p:pic>
        <p:sp>
          <p:nvSpPr>
            <p:cNvPr id="49157" name="Rectangle 5"/>
            <p:cNvSpPr>
              <a:spLocks noChangeArrowheads="1"/>
            </p:cNvSpPr>
            <p:nvPr/>
          </p:nvSpPr>
          <p:spPr bwMode="auto">
            <a:xfrm>
              <a:off x="672" y="1296"/>
              <a:ext cx="720" cy="1584"/>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pPr algn="ctr" eaLnBrk="1" hangingPunct="1"/>
              <a:endParaRPr lang="en-US" sz="1800">
                <a:latin typeface="Arial" pitchFamily="-106" charset="0"/>
              </a:endParaRPr>
            </a:p>
          </p:txBody>
        </p:sp>
        <p:sp>
          <p:nvSpPr>
            <p:cNvPr id="49158" name="Text Box 6"/>
            <p:cNvSpPr txBox="1">
              <a:spLocks noChangeArrowheads="1"/>
            </p:cNvSpPr>
            <p:nvPr/>
          </p:nvSpPr>
          <p:spPr bwMode="auto">
            <a:xfrm rot="-5400000">
              <a:off x="569" y="1927"/>
              <a:ext cx="1165"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Altitude (km)</a:t>
              </a:r>
            </a:p>
          </p:txBody>
        </p:sp>
      </p:grpSp>
      <p:sp>
        <p:nvSpPr>
          <p:cNvPr id="49159" name="Rectangle 7"/>
          <p:cNvSpPr>
            <a:spLocks noChangeArrowheads="1"/>
          </p:cNvSpPr>
          <p:nvPr/>
        </p:nvSpPr>
        <p:spPr bwMode="auto">
          <a:xfrm>
            <a:off x="5943600" y="4648200"/>
            <a:ext cx="2611438"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Absolutely unstable</a:t>
            </a:r>
          </a:p>
        </p:txBody>
      </p:sp>
      <p:sp>
        <p:nvSpPr>
          <p:cNvPr id="49160" name="Rectangle 8"/>
          <p:cNvSpPr>
            <a:spLocks noChangeArrowheads="1"/>
          </p:cNvSpPr>
          <p:nvPr/>
        </p:nvSpPr>
        <p:spPr bwMode="auto">
          <a:xfrm>
            <a:off x="5715000" y="4114800"/>
            <a:ext cx="2306638"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Absolutely stable</a:t>
            </a:r>
          </a:p>
        </p:txBody>
      </p:sp>
      <p:sp>
        <p:nvSpPr>
          <p:cNvPr id="49161" name="Rectangle 9"/>
          <p:cNvSpPr>
            <a:spLocks noChangeArrowheads="1"/>
          </p:cNvSpPr>
          <p:nvPr/>
        </p:nvSpPr>
        <p:spPr bwMode="auto">
          <a:xfrm>
            <a:off x="5791200" y="3276600"/>
            <a:ext cx="2576513"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Unsaturated neutral</a:t>
            </a:r>
          </a:p>
        </p:txBody>
      </p:sp>
      <p:sp>
        <p:nvSpPr>
          <p:cNvPr id="49162" name="Rectangle 10"/>
          <p:cNvSpPr>
            <a:spLocks noChangeArrowheads="1"/>
          </p:cNvSpPr>
          <p:nvPr/>
        </p:nvSpPr>
        <p:spPr bwMode="auto">
          <a:xfrm>
            <a:off x="5029200" y="2590800"/>
            <a:ext cx="2947988"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Conditionally unstable</a:t>
            </a:r>
          </a:p>
        </p:txBody>
      </p:sp>
      <p:sp>
        <p:nvSpPr>
          <p:cNvPr id="49163" name="Rectangle 11"/>
          <p:cNvSpPr>
            <a:spLocks noChangeArrowheads="1"/>
          </p:cNvSpPr>
          <p:nvPr/>
        </p:nvSpPr>
        <p:spPr bwMode="auto">
          <a:xfrm>
            <a:off x="4572000" y="1981200"/>
            <a:ext cx="2254250"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Saturated neutral</a:t>
            </a:r>
          </a:p>
        </p:txBody>
      </p:sp>
      <p:sp>
        <p:nvSpPr>
          <p:cNvPr id="49164" name="Rectangle 12"/>
          <p:cNvSpPr>
            <a:spLocks noChangeArrowheads="1"/>
          </p:cNvSpPr>
          <p:nvPr/>
        </p:nvSpPr>
        <p:spPr bwMode="auto">
          <a:xfrm>
            <a:off x="4038600" y="1295400"/>
            <a:ext cx="2254250"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Saturated neutral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1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16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16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16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916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91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9" grpId="0" build="p" autoUpdateAnimBg="0"/>
      <p:bldP spid="49160" grpId="0" build="p" autoUpdateAnimBg="0"/>
      <p:bldP spid="49161" grpId="0" build="p" autoUpdateAnimBg="0"/>
      <p:bldP spid="49162" grpId="0" build="p" autoUpdateAnimBg="0"/>
      <p:bldP spid="49163" grpId="0" build="p" autoUpdateAnimBg="0"/>
      <p:bldP spid="49164"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0"/>
            <a:ext cx="7772400" cy="685800"/>
          </a:xfrm>
        </p:spPr>
        <p:txBody>
          <a:bodyPr/>
          <a:lstStyle/>
          <a:p>
            <a:r>
              <a:rPr lang="en-US" b="1" dirty="0">
                <a:solidFill>
                  <a:srgbClr val="0000FF"/>
                </a:solidFill>
              </a:rPr>
              <a:t>Temperature Inversion</a:t>
            </a:r>
          </a:p>
        </p:txBody>
      </p:sp>
      <p:sp>
        <p:nvSpPr>
          <p:cNvPr id="50202" name="Text Box 26"/>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6.10</a:t>
            </a:r>
            <a:endParaRPr lang="en-US" sz="1800" dirty="0">
              <a:solidFill>
                <a:srgbClr val="990E0C"/>
              </a:solidFill>
            </a:endParaRPr>
          </a:p>
        </p:txBody>
      </p:sp>
      <p:pic>
        <p:nvPicPr>
          <p:cNvPr id="27" name="Picture 26"/>
          <p:cNvPicPr/>
          <p:nvPr/>
        </p:nvPicPr>
        <p:blipFill>
          <a:blip r:embed="rId2"/>
          <a:srcRect/>
          <a:stretch>
            <a:fillRect/>
          </a:stretch>
        </p:blipFill>
        <p:spPr bwMode="auto">
          <a:xfrm>
            <a:off x="228600" y="762000"/>
            <a:ext cx="8915400" cy="56388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28600"/>
            <a:ext cx="8229600" cy="1143000"/>
          </a:xfrm>
        </p:spPr>
        <p:txBody>
          <a:bodyPr/>
          <a:lstStyle/>
          <a:p>
            <a:r>
              <a:rPr lang="en-US" b="1">
                <a:solidFill>
                  <a:srgbClr val="0000FF"/>
                </a:solidFill>
              </a:rPr>
              <a:t>Inversion Types</a:t>
            </a:r>
            <a:endParaRPr lang="en-US">
              <a:solidFill>
                <a:srgbClr val="000000"/>
              </a:solidFill>
            </a:endParaRPr>
          </a:p>
        </p:txBody>
      </p:sp>
      <p:sp>
        <p:nvSpPr>
          <p:cNvPr id="51203" name="Text Box 3"/>
          <p:cNvSpPr txBox="1">
            <a:spLocks noChangeArrowheads="1"/>
          </p:cNvSpPr>
          <p:nvPr/>
        </p:nvSpPr>
        <p:spPr bwMode="auto">
          <a:xfrm>
            <a:off x="381000" y="2133600"/>
            <a:ext cx="4344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6600"/>
                </a:solidFill>
              </a:rPr>
              <a:t>Large-Scale Subsidence Inversion</a:t>
            </a:r>
            <a:endParaRPr lang="en-US" u="sng">
              <a:solidFill>
                <a:srgbClr val="006600"/>
              </a:solidFill>
            </a:endParaRPr>
          </a:p>
        </p:txBody>
      </p:sp>
      <p:sp>
        <p:nvSpPr>
          <p:cNvPr id="51204" name="Text Box 4"/>
          <p:cNvSpPr txBox="1">
            <a:spLocks noChangeArrowheads="1"/>
          </p:cNvSpPr>
          <p:nvPr/>
        </p:nvSpPr>
        <p:spPr bwMode="auto">
          <a:xfrm>
            <a:off x="5638800" y="2133600"/>
            <a:ext cx="2593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6600"/>
                </a:solidFill>
              </a:rPr>
              <a:t>Radiation Inversion</a:t>
            </a:r>
            <a:endParaRPr lang="en-US" u="sng">
              <a:solidFill>
                <a:srgbClr val="006600"/>
              </a:solidFill>
            </a:endParaRPr>
          </a:p>
        </p:txBody>
      </p:sp>
      <p:graphicFrame>
        <p:nvGraphicFramePr>
          <p:cNvPr id="51205" name="Object 5"/>
          <p:cNvGraphicFramePr>
            <a:graphicFrameLocks noChangeAspect="1"/>
          </p:cNvGraphicFramePr>
          <p:nvPr/>
        </p:nvGraphicFramePr>
        <p:xfrm>
          <a:off x="304800" y="2895600"/>
          <a:ext cx="4395788" cy="2843213"/>
        </p:xfrm>
        <a:graphic>
          <a:graphicData uri="http://schemas.openxmlformats.org/presentationml/2006/ole">
            <mc:AlternateContent xmlns:mc="http://schemas.openxmlformats.org/markup-compatibility/2006">
              <mc:Choice xmlns:v="urn:schemas-microsoft-com:vml" Requires="v">
                <p:oleObj spid="_x0000_s1027" name="Document" r:id="rId3" imgW="4395216" imgH="2843784" progId="Word.Document.8">
                  <p:embed/>
                </p:oleObj>
              </mc:Choice>
              <mc:Fallback>
                <p:oleObj name="Document" r:id="rId3" imgW="4395216" imgH="2843784"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95600"/>
                        <a:ext cx="4395788" cy="284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1206" name="Object 6"/>
          <p:cNvGraphicFramePr>
            <a:graphicFrameLocks noChangeAspect="1"/>
          </p:cNvGraphicFramePr>
          <p:nvPr/>
        </p:nvGraphicFramePr>
        <p:xfrm>
          <a:off x="4724400" y="2971800"/>
          <a:ext cx="3987800" cy="2438400"/>
        </p:xfrm>
        <a:graphic>
          <a:graphicData uri="http://schemas.openxmlformats.org/presentationml/2006/ole">
            <mc:AlternateContent xmlns:mc="http://schemas.openxmlformats.org/markup-compatibility/2006">
              <mc:Choice xmlns:v="urn:schemas-microsoft-com:vml" Requires="v">
                <p:oleObj spid="_x0000_s1028" name="Document" r:id="rId5" imgW="3986784" imgH="2438400" progId="Word.Document.8">
                  <p:embed/>
                </p:oleObj>
              </mc:Choice>
              <mc:Fallback>
                <p:oleObj name="Document" r:id="rId5" imgW="3986784" imgH="243840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971800"/>
                        <a:ext cx="3987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065844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12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204">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1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p:bldP spid="51204"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28600"/>
            <a:ext cx="8229600" cy="1143000"/>
          </a:xfrm>
        </p:spPr>
        <p:txBody>
          <a:bodyPr/>
          <a:lstStyle/>
          <a:p>
            <a:r>
              <a:rPr lang="en-US" b="1">
                <a:solidFill>
                  <a:srgbClr val="0000FF"/>
                </a:solidFill>
              </a:rPr>
              <a:t>Inversion Types</a:t>
            </a:r>
            <a:endParaRPr lang="en-US">
              <a:solidFill>
                <a:srgbClr val="000000"/>
              </a:solidFill>
            </a:endParaRPr>
          </a:p>
        </p:txBody>
      </p:sp>
      <p:sp>
        <p:nvSpPr>
          <p:cNvPr id="52227" name="Text Box 3"/>
          <p:cNvSpPr txBox="1">
            <a:spLocks noChangeArrowheads="1"/>
          </p:cNvSpPr>
          <p:nvPr/>
        </p:nvSpPr>
        <p:spPr bwMode="auto">
          <a:xfrm>
            <a:off x="381000" y="914400"/>
            <a:ext cx="3973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6600"/>
                </a:solidFill>
              </a:rPr>
              <a:t>Regional Subsidence Inversion</a:t>
            </a:r>
            <a:endParaRPr lang="en-US" u="sng">
              <a:solidFill>
                <a:srgbClr val="006600"/>
              </a:solidFill>
            </a:endParaRPr>
          </a:p>
        </p:txBody>
      </p:sp>
      <p:sp>
        <p:nvSpPr>
          <p:cNvPr id="52228" name="Text Box 4"/>
          <p:cNvSpPr txBox="1">
            <a:spLocks noChangeArrowheads="1"/>
          </p:cNvSpPr>
          <p:nvPr/>
        </p:nvSpPr>
        <p:spPr bwMode="auto">
          <a:xfrm>
            <a:off x="457200" y="4191000"/>
            <a:ext cx="2290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solidFill>
                  <a:srgbClr val="006600"/>
                </a:solidFill>
              </a:rPr>
              <a:t>Marine Inversion</a:t>
            </a:r>
            <a:endParaRPr lang="en-US" u="sng">
              <a:solidFill>
                <a:srgbClr val="006600"/>
              </a:solidFill>
            </a:endParaRPr>
          </a:p>
        </p:txBody>
      </p:sp>
      <p:graphicFrame>
        <p:nvGraphicFramePr>
          <p:cNvPr id="52229" name="Object 5"/>
          <p:cNvGraphicFramePr>
            <a:graphicFrameLocks noChangeAspect="1"/>
          </p:cNvGraphicFramePr>
          <p:nvPr/>
        </p:nvGraphicFramePr>
        <p:xfrm>
          <a:off x="457200" y="1447800"/>
          <a:ext cx="6032500" cy="2298700"/>
        </p:xfrm>
        <a:graphic>
          <a:graphicData uri="http://schemas.openxmlformats.org/presentationml/2006/ole">
            <mc:AlternateContent xmlns:mc="http://schemas.openxmlformats.org/markup-compatibility/2006">
              <mc:Choice xmlns:v="urn:schemas-microsoft-com:vml" Requires="v">
                <p:oleObj spid="_x0000_s219139" name="Document" r:id="rId3" imgW="6031992" imgH="2298192" progId="Word.Document.8">
                  <p:embed/>
                </p:oleObj>
              </mc:Choice>
              <mc:Fallback>
                <p:oleObj name="Document" r:id="rId3" imgW="6031992" imgH="2298192"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447800"/>
                        <a:ext cx="6032500" cy="229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2230" name="Object 6"/>
          <p:cNvGraphicFramePr>
            <a:graphicFrameLocks noChangeAspect="1"/>
          </p:cNvGraphicFramePr>
          <p:nvPr/>
        </p:nvGraphicFramePr>
        <p:xfrm>
          <a:off x="533400" y="4724400"/>
          <a:ext cx="5157788" cy="1716088"/>
        </p:xfrm>
        <a:graphic>
          <a:graphicData uri="http://schemas.openxmlformats.org/presentationml/2006/ole">
            <mc:AlternateContent xmlns:mc="http://schemas.openxmlformats.org/markup-compatibility/2006">
              <mc:Choice xmlns:v="urn:schemas-microsoft-com:vml" Requires="v">
                <p:oleObj spid="_x0000_s219140" name="Document" r:id="rId5" imgW="5157216" imgH="1716024" progId="Word.Document.8">
                  <p:embed/>
                </p:oleObj>
              </mc:Choice>
              <mc:Fallback>
                <p:oleObj name="Document" r:id="rId5" imgW="5157216" imgH="1716024"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724400"/>
                        <a:ext cx="5157788" cy="171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2591986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22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222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2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p:bldP spid="52228"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p:cNvSpPr>
            <a:spLocks noGrp="1" noChangeArrowheads="1"/>
          </p:cNvSpPr>
          <p:nvPr>
            <p:ph type="title"/>
          </p:nvPr>
        </p:nvSpPr>
        <p:spPr>
          <a:xfrm>
            <a:off x="457200" y="0"/>
            <a:ext cx="8229600" cy="1143000"/>
          </a:xfrm>
        </p:spPr>
        <p:txBody>
          <a:bodyPr/>
          <a:lstStyle/>
          <a:p>
            <a:r>
              <a:rPr lang="en-US" sz="4000" b="1">
                <a:solidFill>
                  <a:srgbClr val="0000FF"/>
                </a:solidFill>
              </a:rPr>
              <a:t>Formation of Subsidence Inversion</a:t>
            </a:r>
            <a:endParaRPr lang="en-US" sz="4000">
              <a:solidFill>
                <a:srgbClr val="000000"/>
              </a:solidFill>
            </a:endParaRPr>
          </a:p>
        </p:txBody>
      </p:sp>
      <p:grpSp>
        <p:nvGrpSpPr>
          <p:cNvPr id="2" name="Group 1027"/>
          <p:cNvGrpSpPr>
            <a:grpSpLocks/>
          </p:cNvGrpSpPr>
          <p:nvPr/>
        </p:nvGrpSpPr>
        <p:grpSpPr bwMode="auto">
          <a:xfrm>
            <a:off x="1066800" y="990600"/>
            <a:ext cx="6858000" cy="5486400"/>
            <a:chOff x="672" y="576"/>
            <a:chExt cx="4320" cy="3456"/>
          </a:xfrm>
        </p:grpSpPr>
        <p:pic>
          <p:nvPicPr>
            <p:cNvPr id="55300" name="Picture 1028"/>
            <p:cNvPicPr>
              <a:picLocks noChangeAspect="1" noChangeArrowheads="1"/>
            </p:cNvPicPr>
            <p:nvPr/>
          </p:nvPicPr>
          <p:blipFill>
            <a:blip r:embed="rId2"/>
            <a:srcRect/>
            <a:stretch>
              <a:fillRect/>
            </a:stretch>
          </p:blipFill>
          <p:spPr bwMode="auto">
            <a:xfrm>
              <a:off x="912" y="576"/>
              <a:ext cx="3888" cy="3456"/>
            </a:xfrm>
            <a:prstGeom prst="rect">
              <a:avLst/>
            </a:prstGeom>
            <a:noFill/>
            <a:ln w="9525">
              <a:noFill/>
              <a:miter lim="800000"/>
              <a:headEnd/>
              <a:tailEnd/>
            </a:ln>
            <a:effectLst/>
          </p:spPr>
        </p:pic>
        <p:sp>
          <p:nvSpPr>
            <p:cNvPr id="55301" name="Rectangle 1029"/>
            <p:cNvSpPr>
              <a:spLocks noChangeArrowheads="1"/>
            </p:cNvSpPr>
            <p:nvPr/>
          </p:nvSpPr>
          <p:spPr bwMode="auto">
            <a:xfrm>
              <a:off x="672" y="1296"/>
              <a:ext cx="576" cy="1488"/>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sp>
          <p:nvSpPr>
            <p:cNvPr id="55302" name="Rectangle 1030"/>
            <p:cNvSpPr>
              <a:spLocks noChangeArrowheads="1"/>
            </p:cNvSpPr>
            <p:nvPr/>
          </p:nvSpPr>
          <p:spPr bwMode="auto">
            <a:xfrm>
              <a:off x="4416" y="1488"/>
              <a:ext cx="576" cy="1488"/>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sp>
          <p:nvSpPr>
            <p:cNvPr id="55303" name="Text Box 1031"/>
            <p:cNvSpPr txBox="1">
              <a:spLocks noChangeArrowheads="1"/>
            </p:cNvSpPr>
            <p:nvPr/>
          </p:nvSpPr>
          <p:spPr bwMode="auto">
            <a:xfrm rot="5400000">
              <a:off x="3915" y="2037"/>
              <a:ext cx="1487" cy="294"/>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a:solidFill>
                    <a:srgbClr val="0000FF"/>
                  </a:solidFill>
                </a:rPr>
                <a:t>Air pressure (mb)</a:t>
              </a:r>
              <a:endParaRPr lang="en-US" sz="1800">
                <a:latin typeface="Arial" pitchFamily="-106" charset="0"/>
              </a:endParaRPr>
            </a:p>
          </p:txBody>
        </p:sp>
        <p:sp>
          <p:nvSpPr>
            <p:cNvPr id="55304" name="Text Box 1032"/>
            <p:cNvSpPr txBox="1">
              <a:spLocks noChangeArrowheads="1"/>
            </p:cNvSpPr>
            <p:nvPr/>
          </p:nvSpPr>
          <p:spPr bwMode="auto">
            <a:xfrm rot="16200000">
              <a:off x="521" y="1927"/>
              <a:ext cx="1171" cy="294"/>
            </a:xfrm>
            <a:prstGeom prst="rect">
              <a:avLst/>
            </a:prstGeom>
            <a:noFill/>
            <a:ln w="9525">
              <a:solidFill>
                <a:schemeClr val="bg1"/>
              </a:solidFill>
              <a:miter lim="800000"/>
              <a:headEnd/>
              <a:tailEnd/>
            </a:ln>
            <a:effectLst/>
          </p:spPr>
          <p:txBody>
            <a:bodyPr wrap="none">
              <a:prstTxWarp prst="textNoShape">
                <a:avLst/>
              </a:prstTxWarp>
              <a:spAutoFit/>
            </a:bodyPr>
            <a:lstStyle/>
            <a:p>
              <a:pPr eaLnBrk="1" hangingPunct="1"/>
              <a:r>
                <a:rPr lang="en-US">
                  <a:solidFill>
                    <a:srgbClr val="0000FF"/>
                  </a:solidFill>
                </a:rPr>
                <a:t>Altitude (km)</a:t>
              </a:r>
              <a:endParaRPr lang="en-US" sz="1800">
                <a:latin typeface="Arial" pitchFamily="-106" charset="0"/>
              </a:endParaRPr>
            </a:p>
          </p:txBody>
        </p:sp>
      </p:grpSp>
      <p:grpSp>
        <p:nvGrpSpPr>
          <p:cNvPr id="3" name="Group 1033"/>
          <p:cNvGrpSpPr>
            <a:grpSpLocks/>
          </p:cNvGrpSpPr>
          <p:nvPr/>
        </p:nvGrpSpPr>
        <p:grpSpPr bwMode="auto">
          <a:xfrm>
            <a:off x="3962400" y="3124200"/>
            <a:ext cx="838200" cy="1828800"/>
            <a:chOff x="2496" y="1920"/>
            <a:chExt cx="528" cy="1152"/>
          </a:xfrm>
        </p:grpSpPr>
        <p:sp>
          <p:nvSpPr>
            <p:cNvPr id="55306" name="Line 1034"/>
            <p:cNvSpPr>
              <a:spLocks noChangeShapeType="1"/>
            </p:cNvSpPr>
            <p:nvPr/>
          </p:nvSpPr>
          <p:spPr bwMode="auto">
            <a:xfrm>
              <a:off x="2544" y="1920"/>
              <a:ext cx="480" cy="576"/>
            </a:xfrm>
            <a:prstGeom prst="line">
              <a:avLst/>
            </a:prstGeom>
            <a:noFill/>
            <a:ln w="57150">
              <a:solidFill>
                <a:srgbClr val="9900CC"/>
              </a:solidFill>
              <a:round/>
              <a:headEnd/>
              <a:tailEnd type="triangle" w="med" len="med"/>
            </a:ln>
            <a:effectLst/>
          </p:spPr>
          <p:txBody>
            <a:bodyPr wrap="none" anchor="ctr">
              <a:prstTxWarp prst="textNoShape">
                <a:avLst/>
              </a:prstTxWarp>
            </a:bodyPr>
            <a:lstStyle/>
            <a:p>
              <a:endParaRPr lang="en-US"/>
            </a:p>
          </p:txBody>
        </p:sp>
        <p:sp>
          <p:nvSpPr>
            <p:cNvPr id="55307" name="Line 1035"/>
            <p:cNvSpPr>
              <a:spLocks noChangeShapeType="1"/>
            </p:cNvSpPr>
            <p:nvPr/>
          </p:nvSpPr>
          <p:spPr bwMode="auto">
            <a:xfrm>
              <a:off x="2496" y="2496"/>
              <a:ext cx="480" cy="576"/>
            </a:xfrm>
            <a:prstGeom prst="line">
              <a:avLst/>
            </a:prstGeom>
            <a:noFill/>
            <a:ln w="57150">
              <a:solidFill>
                <a:srgbClr val="9900CC"/>
              </a:solidFill>
              <a:round/>
              <a:headEnd/>
              <a:tailEnd type="triangle" w="med" len="med"/>
            </a:ln>
            <a:effectLst/>
          </p:spPr>
          <p:txBody>
            <a:bodyPr wrap="none" anchor="ctr">
              <a:prstTxWarp prst="textNoShape">
                <a:avLst/>
              </a:prstTxWarp>
            </a:bodyPr>
            <a:lstStyle/>
            <a:p>
              <a:endParaRPr lang="en-US"/>
            </a:p>
          </p:txBody>
        </p:sp>
      </p:grpSp>
      <p:grpSp>
        <p:nvGrpSpPr>
          <p:cNvPr id="4" name="Group 1036"/>
          <p:cNvGrpSpPr>
            <a:grpSpLocks/>
          </p:cNvGrpSpPr>
          <p:nvPr/>
        </p:nvGrpSpPr>
        <p:grpSpPr bwMode="auto">
          <a:xfrm>
            <a:off x="5105400" y="4572000"/>
            <a:ext cx="1868488" cy="838200"/>
            <a:chOff x="2928" y="3024"/>
            <a:chExt cx="1177" cy="528"/>
          </a:xfrm>
        </p:grpSpPr>
        <p:sp>
          <p:nvSpPr>
            <p:cNvPr id="55309" name="Line 1037"/>
            <p:cNvSpPr>
              <a:spLocks noChangeShapeType="1"/>
            </p:cNvSpPr>
            <p:nvPr/>
          </p:nvSpPr>
          <p:spPr bwMode="auto">
            <a:xfrm>
              <a:off x="3024" y="3024"/>
              <a:ext cx="768" cy="0"/>
            </a:xfrm>
            <a:prstGeom prst="line">
              <a:avLst/>
            </a:prstGeom>
            <a:noFill/>
            <a:ln w="57150">
              <a:solidFill>
                <a:srgbClr val="0000FF"/>
              </a:solidFill>
              <a:round/>
              <a:headEnd/>
              <a:tailEnd/>
            </a:ln>
            <a:effectLst/>
          </p:spPr>
          <p:txBody>
            <a:bodyPr wrap="none" anchor="ctr">
              <a:prstTxWarp prst="textNoShape">
                <a:avLst/>
              </a:prstTxWarp>
            </a:bodyPr>
            <a:lstStyle/>
            <a:p>
              <a:endParaRPr lang="en-US"/>
            </a:p>
          </p:txBody>
        </p:sp>
        <p:sp>
          <p:nvSpPr>
            <p:cNvPr id="55310" name="Line 1038"/>
            <p:cNvSpPr>
              <a:spLocks noChangeShapeType="1"/>
            </p:cNvSpPr>
            <p:nvPr/>
          </p:nvSpPr>
          <p:spPr bwMode="auto">
            <a:xfrm>
              <a:off x="2928" y="3552"/>
              <a:ext cx="864" cy="0"/>
            </a:xfrm>
            <a:prstGeom prst="line">
              <a:avLst/>
            </a:prstGeom>
            <a:noFill/>
            <a:ln w="57150">
              <a:solidFill>
                <a:srgbClr val="0000FF"/>
              </a:solidFill>
              <a:round/>
              <a:headEnd/>
              <a:tailEnd/>
            </a:ln>
            <a:effectLst/>
          </p:spPr>
          <p:txBody>
            <a:bodyPr wrap="none" anchor="ctr">
              <a:prstTxWarp prst="textNoShape">
                <a:avLst/>
              </a:prstTxWarp>
            </a:bodyPr>
            <a:lstStyle/>
            <a:p>
              <a:endParaRPr lang="en-US"/>
            </a:p>
          </p:txBody>
        </p:sp>
        <p:sp>
          <p:nvSpPr>
            <p:cNvPr id="55311" name="Line 1039"/>
            <p:cNvSpPr>
              <a:spLocks noChangeShapeType="1"/>
            </p:cNvSpPr>
            <p:nvPr/>
          </p:nvSpPr>
          <p:spPr bwMode="auto">
            <a:xfrm>
              <a:off x="3360" y="3024"/>
              <a:ext cx="0" cy="528"/>
            </a:xfrm>
            <a:prstGeom prst="line">
              <a:avLst/>
            </a:prstGeom>
            <a:noFill/>
            <a:ln w="28575">
              <a:solidFill>
                <a:srgbClr val="0000FF"/>
              </a:solidFill>
              <a:round/>
              <a:headEnd type="triangle" w="med" len="med"/>
              <a:tailEnd type="triangle" w="med" len="med"/>
            </a:ln>
            <a:effectLst/>
          </p:spPr>
          <p:txBody>
            <a:bodyPr wrap="none" anchor="ctr">
              <a:prstTxWarp prst="textNoShape">
                <a:avLst/>
              </a:prstTxWarp>
            </a:bodyPr>
            <a:lstStyle/>
            <a:p>
              <a:endParaRPr lang="en-US"/>
            </a:p>
          </p:txBody>
        </p:sp>
        <p:sp>
          <p:nvSpPr>
            <p:cNvPr id="55312" name="Text Box 1040"/>
            <p:cNvSpPr txBox="1">
              <a:spLocks noChangeArrowheads="1"/>
            </p:cNvSpPr>
            <p:nvPr/>
          </p:nvSpPr>
          <p:spPr bwMode="auto">
            <a:xfrm>
              <a:off x="3408" y="3120"/>
              <a:ext cx="697"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114 mb</a:t>
              </a:r>
              <a:endParaRPr lang="en-US" sz="1800">
                <a:latin typeface="Arial" pitchFamily="-106" charset="0"/>
              </a:endParaRPr>
            </a:p>
          </p:txBody>
        </p:sp>
      </p:grpSp>
      <p:grpSp>
        <p:nvGrpSpPr>
          <p:cNvPr id="5" name="Group 1041"/>
          <p:cNvGrpSpPr>
            <a:grpSpLocks/>
          </p:cNvGrpSpPr>
          <p:nvPr/>
        </p:nvGrpSpPr>
        <p:grpSpPr bwMode="auto">
          <a:xfrm>
            <a:off x="2971800" y="1828800"/>
            <a:ext cx="3505200" cy="1066800"/>
            <a:chOff x="1584" y="1296"/>
            <a:chExt cx="2208" cy="672"/>
          </a:xfrm>
        </p:grpSpPr>
        <p:sp>
          <p:nvSpPr>
            <p:cNvPr id="55314" name="Line 1042"/>
            <p:cNvSpPr>
              <a:spLocks noChangeShapeType="1"/>
            </p:cNvSpPr>
            <p:nvPr/>
          </p:nvSpPr>
          <p:spPr bwMode="auto">
            <a:xfrm>
              <a:off x="1584" y="1296"/>
              <a:ext cx="2208" cy="0"/>
            </a:xfrm>
            <a:prstGeom prst="line">
              <a:avLst/>
            </a:prstGeom>
            <a:noFill/>
            <a:ln w="57150">
              <a:solidFill>
                <a:srgbClr val="0000FF"/>
              </a:solidFill>
              <a:round/>
              <a:headEnd/>
              <a:tailEnd/>
            </a:ln>
            <a:effectLst/>
          </p:spPr>
          <p:txBody>
            <a:bodyPr wrap="none" anchor="ctr">
              <a:prstTxWarp prst="textNoShape">
                <a:avLst/>
              </a:prstTxWarp>
            </a:bodyPr>
            <a:lstStyle/>
            <a:p>
              <a:endParaRPr lang="en-US"/>
            </a:p>
          </p:txBody>
        </p:sp>
        <p:sp>
          <p:nvSpPr>
            <p:cNvPr id="55315" name="Line 1043"/>
            <p:cNvSpPr>
              <a:spLocks noChangeShapeType="1"/>
            </p:cNvSpPr>
            <p:nvPr/>
          </p:nvSpPr>
          <p:spPr bwMode="auto">
            <a:xfrm>
              <a:off x="1632" y="1968"/>
              <a:ext cx="2160" cy="0"/>
            </a:xfrm>
            <a:prstGeom prst="line">
              <a:avLst/>
            </a:prstGeom>
            <a:noFill/>
            <a:ln w="57150">
              <a:solidFill>
                <a:srgbClr val="0000FF"/>
              </a:solidFill>
              <a:round/>
              <a:headEnd/>
              <a:tailEnd/>
            </a:ln>
            <a:effectLst/>
          </p:spPr>
          <p:txBody>
            <a:bodyPr wrap="none" anchor="ctr">
              <a:prstTxWarp prst="textNoShape">
                <a:avLst/>
              </a:prstTxWarp>
            </a:bodyPr>
            <a:lstStyle/>
            <a:p>
              <a:endParaRPr lang="en-US"/>
            </a:p>
          </p:txBody>
        </p:sp>
        <p:sp>
          <p:nvSpPr>
            <p:cNvPr id="55316" name="Line 1044"/>
            <p:cNvSpPr>
              <a:spLocks noChangeShapeType="1"/>
            </p:cNvSpPr>
            <p:nvPr/>
          </p:nvSpPr>
          <p:spPr bwMode="auto">
            <a:xfrm>
              <a:off x="2832" y="1296"/>
              <a:ext cx="0" cy="672"/>
            </a:xfrm>
            <a:prstGeom prst="line">
              <a:avLst/>
            </a:prstGeom>
            <a:noFill/>
            <a:ln w="28575">
              <a:solidFill>
                <a:srgbClr val="0000FF"/>
              </a:solidFill>
              <a:round/>
              <a:headEnd type="triangle" w="med" len="med"/>
              <a:tailEnd type="triangle" w="med" len="med"/>
            </a:ln>
            <a:effectLst/>
          </p:spPr>
          <p:txBody>
            <a:bodyPr wrap="none" anchor="ctr">
              <a:prstTxWarp prst="textNoShape">
                <a:avLst/>
              </a:prstTxWarp>
            </a:bodyPr>
            <a:lstStyle/>
            <a:p>
              <a:endParaRPr lang="en-US"/>
            </a:p>
          </p:txBody>
        </p:sp>
        <p:sp>
          <p:nvSpPr>
            <p:cNvPr id="55317" name="Text Box 1045"/>
            <p:cNvSpPr txBox="1">
              <a:spLocks noChangeArrowheads="1"/>
            </p:cNvSpPr>
            <p:nvPr/>
          </p:nvSpPr>
          <p:spPr bwMode="auto">
            <a:xfrm>
              <a:off x="2880" y="1488"/>
              <a:ext cx="697" cy="288"/>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0000FF"/>
                  </a:solidFill>
                </a:rPr>
                <a:t>114 mb</a:t>
              </a:r>
              <a:endParaRPr lang="en-US" sz="1800">
                <a:latin typeface="Arial" pitchFamily="-106" charset="0"/>
              </a:endParaRPr>
            </a:p>
          </p:txBody>
        </p:sp>
      </p:grpSp>
      <p:sp>
        <p:nvSpPr>
          <p:cNvPr id="55318" name="Text Box 1046"/>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6.13</a:t>
            </a:r>
            <a:endParaRPr lang="en-US" sz="1800" dirty="0">
              <a:solidFill>
                <a:srgbClr val="990E0C"/>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0"/>
            <a:ext cx="9144000" cy="1143000"/>
          </a:xfrm>
        </p:spPr>
        <p:txBody>
          <a:bodyPr/>
          <a:lstStyle/>
          <a:p>
            <a:r>
              <a:rPr lang="en-US" b="1" dirty="0">
                <a:solidFill>
                  <a:srgbClr val="0000FF"/>
                </a:solidFill>
              </a:rPr>
              <a:t>Trapping of Pollutants Under Inversion</a:t>
            </a:r>
          </a:p>
        </p:txBody>
      </p:sp>
      <p:sp>
        <p:nvSpPr>
          <p:cNvPr id="53254" name="Text Box 6"/>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a:solidFill>
                  <a:srgbClr val="990E0C"/>
                </a:solidFill>
              </a:rPr>
              <a:t>Figure 6.11</a:t>
            </a:r>
            <a:endParaRPr lang="en-US" sz="1800">
              <a:solidFill>
                <a:srgbClr val="990E0C"/>
              </a:solidFill>
            </a:endParaRPr>
          </a:p>
        </p:txBody>
      </p:sp>
      <p:pic>
        <p:nvPicPr>
          <p:cNvPr id="8" name="Picture 7"/>
          <p:cNvPicPr/>
          <p:nvPr/>
        </p:nvPicPr>
        <p:blipFill>
          <a:blip r:embed="rId2"/>
          <a:srcRect/>
          <a:stretch>
            <a:fillRect/>
          </a:stretch>
        </p:blipFill>
        <p:spPr bwMode="auto">
          <a:xfrm>
            <a:off x="-152400" y="914400"/>
            <a:ext cx="8915400" cy="54864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Rectangle 6"/>
          <p:cNvSpPr>
            <a:spLocks noGrp="1" noChangeArrowheads="1"/>
          </p:cNvSpPr>
          <p:nvPr>
            <p:ph type="title"/>
          </p:nvPr>
        </p:nvSpPr>
        <p:spPr>
          <a:xfrm>
            <a:off x="457200" y="152400"/>
            <a:ext cx="8229600" cy="1143000"/>
          </a:xfrm>
        </p:spPr>
        <p:txBody>
          <a:bodyPr/>
          <a:lstStyle/>
          <a:p>
            <a:r>
              <a:rPr lang="en-US" sz="4000" b="1">
                <a:solidFill>
                  <a:srgbClr val="0000FF"/>
                </a:solidFill>
              </a:rPr>
              <a:t>Inversion Base Height Change During the Day</a:t>
            </a:r>
            <a:endParaRPr lang="en-US" sz="4000">
              <a:solidFill>
                <a:srgbClr val="000000"/>
              </a:solidFill>
            </a:endParaRPr>
          </a:p>
        </p:txBody>
      </p:sp>
      <p:sp>
        <p:nvSpPr>
          <p:cNvPr id="57370" name="Text Box 26"/>
          <p:cNvSpPr txBox="1">
            <a:spLocks noChangeArrowheads="1"/>
          </p:cNvSpPr>
          <p:nvPr/>
        </p:nvSpPr>
        <p:spPr bwMode="auto">
          <a:xfrm>
            <a:off x="7239000" y="6019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a:solidFill>
                  <a:srgbClr val="990E0C"/>
                </a:solidFill>
              </a:rPr>
              <a:t>Figure 6.14</a:t>
            </a:r>
            <a:endParaRPr lang="en-US" sz="1800">
              <a:solidFill>
                <a:srgbClr val="990E0C"/>
              </a:solidFill>
            </a:endParaRPr>
          </a:p>
        </p:txBody>
      </p:sp>
      <p:pic>
        <p:nvPicPr>
          <p:cNvPr id="27" name="Picture 26"/>
          <p:cNvPicPr/>
          <p:nvPr/>
        </p:nvPicPr>
        <p:blipFill>
          <a:blip r:embed="rId2"/>
          <a:srcRect/>
          <a:stretch>
            <a:fillRect/>
          </a:stretch>
        </p:blipFill>
        <p:spPr bwMode="auto">
          <a:xfrm>
            <a:off x="4419600" y="1905000"/>
            <a:ext cx="4457700" cy="2743200"/>
          </a:xfrm>
          <a:prstGeom prst="rect">
            <a:avLst/>
          </a:prstGeom>
          <a:noFill/>
          <a:ln w="9525">
            <a:noFill/>
            <a:miter lim="800000"/>
            <a:headEnd/>
            <a:tailEnd/>
          </a:ln>
        </p:spPr>
      </p:pic>
      <p:pic>
        <p:nvPicPr>
          <p:cNvPr id="28" name="Picture 27"/>
          <p:cNvPicPr/>
          <p:nvPr/>
        </p:nvPicPr>
        <p:blipFill>
          <a:blip r:embed="rId3"/>
          <a:srcRect/>
          <a:stretch>
            <a:fillRect/>
          </a:stretch>
        </p:blipFill>
        <p:spPr bwMode="auto">
          <a:xfrm>
            <a:off x="0" y="1905000"/>
            <a:ext cx="4457700" cy="27432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609600" y="0"/>
            <a:ext cx="7772400" cy="1143000"/>
          </a:xfrm>
        </p:spPr>
        <p:txBody>
          <a:bodyPr/>
          <a:lstStyle/>
          <a:p>
            <a:r>
              <a:rPr lang="en-US" b="1" dirty="0">
                <a:solidFill>
                  <a:srgbClr val="0000FF"/>
                </a:solidFill>
              </a:rPr>
              <a:t>Morning and Afternoon Temperature Profiles</a:t>
            </a:r>
          </a:p>
        </p:txBody>
      </p:sp>
      <p:sp>
        <p:nvSpPr>
          <p:cNvPr id="58372" name="Rectangle 1028"/>
          <p:cNvSpPr>
            <a:spLocks noChangeArrowheads="1"/>
          </p:cNvSpPr>
          <p:nvPr/>
        </p:nvSpPr>
        <p:spPr bwMode="auto">
          <a:xfrm>
            <a:off x="2619375" y="2740025"/>
            <a:ext cx="304800" cy="1828800"/>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sp>
        <p:nvSpPr>
          <p:cNvPr id="58374" name="Text Box 1030"/>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6.12</a:t>
            </a:r>
            <a:endParaRPr lang="en-US" sz="1800" dirty="0">
              <a:solidFill>
                <a:srgbClr val="990E0C"/>
              </a:solidFill>
            </a:endParaRPr>
          </a:p>
        </p:txBody>
      </p:sp>
      <p:pic>
        <p:nvPicPr>
          <p:cNvPr id="8" name="Picture 7"/>
          <p:cNvPicPr/>
          <p:nvPr/>
        </p:nvPicPr>
        <p:blipFill>
          <a:blip r:embed="rId2"/>
          <a:srcRect/>
          <a:stretch>
            <a:fillRect/>
          </a:stretch>
        </p:blipFill>
        <p:spPr bwMode="auto">
          <a:xfrm>
            <a:off x="2057400" y="1278890"/>
            <a:ext cx="5053330" cy="557911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304800"/>
            <a:ext cx="7772400" cy="1143000"/>
          </a:xfrm>
        </p:spPr>
        <p:txBody>
          <a:bodyPr/>
          <a:lstStyle/>
          <a:p>
            <a:r>
              <a:rPr lang="en-US" b="1" dirty="0">
                <a:solidFill>
                  <a:srgbClr val="0000FF"/>
                </a:solidFill>
              </a:rPr>
              <a:t>Change in Mixing Depth, Los Angeles, Dec. 19, 2000</a:t>
            </a:r>
          </a:p>
        </p:txBody>
      </p:sp>
      <p:sp>
        <p:nvSpPr>
          <p:cNvPr id="26629" name="Text Box 5"/>
          <p:cNvSpPr txBox="1">
            <a:spLocks noChangeArrowheads="1"/>
          </p:cNvSpPr>
          <p:nvPr/>
        </p:nvSpPr>
        <p:spPr bwMode="auto">
          <a:xfrm>
            <a:off x="7132638" y="6461125"/>
            <a:ext cx="2011362" cy="396875"/>
          </a:xfrm>
          <a:prstGeom prst="rect">
            <a:avLst/>
          </a:prstGeom>
          <a:noFill/>
          <a:ln w="9525">
            <a:noFill/>
            <a:miter lim="800000"/>
            <a:headEnd/>
            <a:tailEnd/>
          </a:ln>
          <a:effectLst/>
        </p:spPr>
        <p:txBody>
          <a:bodyPr wrap="none">
            <a:prstTxWarp prst="textNoShape">
              <a:avLst/>
            </a:prstTxWarp>
            <a:spAutoFit/>
          </a:bodyPr>
          <a:lstStyle/>
          <a:p>
            <a:pPr algn="ctr"/>
            <a:r>
              <a:rPr lang="en-US" sz="2000" dirty="0">
                <a:solidFill>
                  <a:srgbClr val="990E0C"/>
                </a:solidFill>
              </a:rPr>
              <a:t>Mark Z. Jacobson</a:t>
            </a:r>
            <a:endParaRPr lang="en-US" sz="1800" dirty="0">
              <a:solidFill>
                <a:srgbClr val="990E0C"/>
              </a:solidFill>
            </a:endParaRPr>
          </a:p>
        </p:txBody>
      </p:sp>
      <p:sp>
        <p:nvSpPr>
          <p:cNvPr id="26630" name="Text Box 6"/>
          <p:cNvSpPr txBox="1">
            <a:spLocks noChangeArrowheads="1"/>
          </p:cNvSpPr>
          <p:nvPr/>
        </p:nvSpPr>
        <p:spPr bwMode="auto">
          <a:xfrm>
            <a:off x="2133600" y="5059363"/>
            <a:ext cx="5626100" cy="457200"/>
          </a:xfrm>
          <a:prstGeom prst="rect">
            <a:avLst/>
          </a:prstGeom>
          <a:noFill/>
          <a:ln w="9525">
            <a:noFill/>
            <a:miter lim="800000"/>
            <a:headEnd/>
            <a:tailEnd/>
          </a:ln>
          <a:effectLst/>
        </p:spPr>
        <p:txBody>
          <a:bodyPr wrap="none">
            <a:prstTxWarp prst="textNoShape">
              <a:avLst/>
            </a:prstTxWarp>
            <a:spAutoFit/>
          </a:bodyPr>
          <a:lstStyle/>
          <a:p>
            <a:r>
              <a:rPr lang="en-US">
                <a:solidFill>
                  <a:srgbClr val="FF0710"/>
                </a:solidFill>
              </a:rPr>
              <a:t>Noon				Late afternoon</a:t>
            </a:r>
            <a:endParaRPr lang="en-US"/>
          </a:p>
        </p:txBody>
      </p:sp>
      <p:pic>
        <p:nvPicPr>
          <p:cNvPr id="26635" name="Picture 11"/>
          <p:cNvPicPr>
            <a:picLocks noGrp="1" noChangeAspect="1" noChangeArrowheads="1"/>
          </p:cNvPicPr>
          <p:nvPr>
            <p:ph type="clipArt" sz="half" idx="2"/>
          </p:nvPr>
        </p:nvPicPr>
        <p:blipFill>
          <a:blip r:embed="rId3"/>
          <a:srcRect/>
          <a:stretch>
            <a:fillRect/>
          </a:stretch>
        </p:blipFill>
        <p:spPr>
          <a:xfrm>
            <a:off x="4572000" y="2057400"/>
            <a:ext cx="4572000" cy="3070225"/>
          </a:xfrm>
        </p:spPr>
      </p:pic>
      <p:pic>
        <p:nvPicPr>
          <p:cNvPr id="7" name="Picture 6"/>
          <p:cNvPicPr/>
          <p:nvPr/>
        </p:nvPicPr>
        <p:blipFill>
          <a:blip r:embed="rId4">
            <a:extLst>
              <a:ext uri="{28A0092B-C50C-407E-A947-70E740481C1C}">
                <a14:useLocalDpi xmlns:a14="http://schemas.microsoft.com/office/drawing/2010/main"/>
              </a:ext>
            </a:extLst>
          </a:blip>
          <a:srcRect l="-125" r="-125"/>
          <a:stretch>
            <a:fillRect/>
          </a:stretch>
        </p:blipFill>
        <p:spPr bwMode="auto">
          <a:xfrm>
            <a:off x="0" y="2057400"/>
            <a:ext cx="4638431" cy="3048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en-US"/>
          </a:p>
        </p:txBody>
      </p:sp>
      <p:sp>
        <p:nvSpPr>
          <p:cNvPr id="8195" name="Rectangle 3"/>
          <p:cNvSpPr>
            <a:spLocks noGrp="1" noChangeArrowheads="1"/>
          </p:cNvSpPr>
          <p:nvPr>
            <p:ph type="body" idx="1"/>
          </p:nvPr>
        </p:nvSpPr>
        <p:spPr/>
        <p:txBody>
          <a:bodyPr/>
          <a:lstStyle/>
          <a:p>
            <a:endParaRPr lang="en-US"/>
          </a:p>
        </p:txBody>
      </p:sp>
      <p:pic>
        <p:nvPicPr>
          <p:cNvPr id="8197" name="Picture 5" descr="DSC_0034"/>
          <p:cNvPicPr>
            <a:picLocks noChangeAspect="1" noChangeArrowheads="1"/>
          </p:cNvPicPr>
          <p:nvPr/>
        </p:nvPicPr>
        <p:blipFill>
          <a:blip r:embed="rId2"/>
          <a:srcRect/>
          <a:stretch>
            <a:fillRect/>
          </a:stretch>
        </p:blipFill>
        <p:spPr bwMode="auto">
          <a:xfrm>
            <a:off x="0" y="0"/>
            <a:ext cx="10363200" cy="6869113"/>
          </a:xfrm>
          <a:prstGeom prst="rect">
            <a:avLst/>
          </a:prstGeom>
          <a:noFill/>
        </p:spPr>
      </p:pic>
      <p:sp>
        <p:nvSpPr>
          <p:cNvPr id="8198" name="Text Box 6"/>
          <p:cNvSpPr txBox="1">
            <a:spLocks noChangeArrowheads="1"/>
          </p:cNvSpPr>
          <p:nvPr/>
        </p:nvSpPr>
        <p:spPr bwMode="auto">
          <a:xfrm>
            <a:off x="7162800" y="6396335"/>
            <a:ext cx="21336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altLang="zh-CN" dirty="0">
                <a:solidFill>
                  <a:schemeClr val="bg1"/>
                </a:solidFill>
              </a:rPr>
              <a:t>Andrew Chang</a:t>
            </a:r>
            <a:endParaRPr lang="en-US" dirty="0">
              <a:solidFill>
                <a:schemeClr val="bg1"/>
              </a:solidFill>
            </a:endParaRPr>
          </a:p>
        </p:txBody>
      </p:sp>
      <p:sp>
        <p:nvSpPr>
          <p:cNvPr id="6" name="Rectangle 2"/>
          <p:cNvSpPr txBox="1">
            <a:spLocks noChangeArrowheads="1"/>
          </p:cNvSpPr>
          <p:nvPr/>
        </p:nvSpPr>
        <p:spPr bwMode="auto">
          <a:xfrm>
            <a:off x="0" y="304800"/>
            <a:ext cx="9296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400" b="1" kern="0" dirty="0">
                <a:solidFill>
                  <a:srgbClr val="0000FF"/>
                </a:solidFill>
                <a:latin typeface="+mj-lt"/>
                <a:ea typeface="+mj-ea"/>
                <a:cs typeface="+mj-cs"/>
              </a:rPr>
              <a:t>Pollution Under Inversion, Mount </a:t>
            </a:r>
            <a:r>
              <a:rPr lang="en-US" sz="4400" b="1" kern="0" dirty="0" err="1">
                <a:solidFill>
                  <a:srgbClr val="0000FF"/>
                </a:solidFill>
                <a:latin typeface="+mj-lt"/>
                <a:ea typeface="+mj-ea"/>
                <a:cs typeface="+mj-cs"/>
              </a:rPr>
              <a:t>Taishan</a:t>
            </a:r>
            <a:r>
              <a:rPr lang="en-US" sz="4400" b="1" kern="0" dirty="0">
                <a:solidFill>
                  <a:srgbClr val="0000FF"/>
                </a:solidFill>
                <a:latin typeface="+mj-lt"/>
                <a:ea typeface="+mj-ea"/>
                <a:cs typeface="+mj-cs"/>
              </a:rPr>
              <a:t>, China (Nov., 2007)</a:t>
            </a:r>
            <a:endParaRPr kumimoji="0" lang="en-US" sz="4400" b="1" i="0" u="none" strike="noStrike" kern="0" cap="none" spc="0" normalizeH="0" baseline="0" noProof="0" dirty="0">
              <a:ln>
                <a:noFill/>
              </a:ln>
              <a:solidFill>
                <a:srgbClr val="0000FF"/>
              </a:solidFill>
              <a:effectLst/>
              <a:uLnTx/>
              <a:uFillTx/>
              <a:latin typeface="+mj-lt"/>
              <a:ea typeface="+mj-ea"/>
              <a:cs typeface="+mj-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a:ext>
            </a:extLst>
          </a:blip>
          <a:srcRect/>
          <a:stretch>
            <a:fillRect/>
          </a:stretch>
        </p:blipFill>
        <p:spPr bwMode="auto">
          <a:xfrm>
            <a:off x="0" y="914400"/>
            <a:ext cx="9144000" cy="5757714"/>
          </a:xfrm>
          <a:prstGeom prst="rect">
            <a:avLst/>
          </a:prstGeom>
          <a:noFill/>
          <a:ln>
            <a:noFill/>
          </a:ln>
        </p:spPr>
      </p:pic>
      <p:sp>
        <p:nvSpPr>
          <p:cNvPr id="8198" name="Text Box 6"/>
          <p:cNvSpPr txBox="1">
            <a:spLocks noChangeArrowheads="1"/>
          </p:cNvSpPr>
          <p:nvPr/>
        </p:nvSpPr>
        <p:spPr bwMode="auto">
          <a:xfrm>
            <a:off x="7162800" y="6396335"/>
            <a:ext cx="21336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altLang="zh-CN" dirty="0">
                <a:solidFill>
                  <a:schemeClr val="bg1"/>
                </a:solidFill>
              </a:rPr>
              <a:t>Andrew Chang</a:t>
            </a:r>
            <a:endParaRPr lang="en-US" dirty="0">
              <a:solidFill>
                <a:schemeClr val="bg1"/>
              </a:solidFill>
            </a:endParaRPr>
          </a:p>
        </p:txBody>
      </p:sp>
      <p:sp>
        <p:nvSpPr>
          <p:cNvPr id="6" name="Rectangle 2"/>
          <p:cNvSpPr txBox="1">
            <a:spLocks noChangeArrowheads="1"/>
          </p:cNvSpPr>
          <p:nvPr/>
        </p:nvSpPr>
        <p:spPr bwMode="auto">
          <a:xfrm>
            <a:off x="0" y="228600"/>
            <a:ext cx="9296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400" b="1" kern="0" dirty="0">
                <a:solidFill>
                  <a:srgbClr val="0000FF"/>
                </a:solidFill>
                <a:latin typeface="+mj-lt"/>
                <a:ea typeface="+mj-ea"/>
                <a:cs typeface="+mj-cs"/>
              </a:rPr>
              <a:t>Pollution Under Inversion, Mount </a:t>
            </a:r>
            <a:r>
              <a:rPr lang="en-US" sz="4400" b="1" kern="0" dirty="0" err="1">
                <a:solidFill>
                  <a:srgbClr val="0000FF"/>
                </a:solidFill>
                <a:latin typeface="+mj-lt"/>
                <a:ea typeface="+mj-ea"/>
                <a:cs typeface="+mj-cs"/>
              </a:rPr>
              <a:t>Taishan</a:t>
            </a:r>
            <a:r>
              <a:rPr lang="en-US" sz="4400" b="1" kern="0" dirty="0">
                <a:solidFill>
                  <a:srgbClr val="0000FF"/>
                </a:solidFill>
                <a:latin typeface="+mj-lt"/>
                <a:ea typeface="+mj-ea"/>
                <a:cs typeface="+mj-cs"/>
              </a:rPr>
              <a:t>, China (Nov., 2007)</a:t>
            </a:r>
            <a:endParaRPr kumimoji="0" lang="en-US" sz="4400" b="1" i="0" u="none" strike="noStrike" kern="0" cap="none" spc="0" normalizeH="0" baseline="0" noProof="0" dirty="0">
              <a:ln>
                <a:noFill/>
              </a:ln>
              <a:solidFill>
                <a:srgbClr val="0000FF"/>
              </a:solidFill>
              <a:effectLst/>
              <a:uLnTx/>
              <a:uFillTx/>
              <a:latin typeface="+mj-lt"/>
              <a:ea typeface="+mj-ea"/>
              <a:cs typeface="+mj-cs"/>
            </a:endParaRPr>
          </a:p>
        </p:txBody>
      </p:sp>
      <p:sp>
        <p:nvSpPr>
          <p:cNvPr id="8" name="Text Box 6"/>
          <p:cNvSpPr txBox="1">
            <a:spLocks noChangeArrowheads="1"/>
          </p:cNvSpPr>
          <p:nvPr/>
        </p:nvSpPr>
        <p:spPr bwMode="auto">
          <a:xfrm>
            <a:off x="7010400" y="6172200"/>
            <a:ext cx="21336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altLang="zh-CN" dirty="0">
                <a:solidFill>
                  <a:schemeClr val="bg1"/>
                </a:solidFill>
              </a:rPr>
              <a:t>Andrew Chang</a:t>
            </a:r>
            <a:endParaRPr lang="en-US"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28600" y="76200"/>
            <a:ext cx="8610600" cy="1143000"/>
          </a:xfrm>
        </p:spPr>
        <p:txBody>
          <a:bodyPr/>
          <a:lstStyle/>
          <a:p>
            <a:r>
              <a:rPr lang="en-US" b="1" dirty="0">
                <a:solidFill>
                  <a:srgbClr val="0000FF"/>
                </a:solidFill>
              </a:rPr>
              <a:t>Seasonal Variation of Inversions</a:t>
            </a:r>
          </a:p>
        </p:txBody>
      </p:sp>
      <p:sp>
        <p:nvSpPr>
          <p:cNvPr id="59396" name="Rectangle 4"/>
          <p:cNvSpPr>
            <a:spLocks noChangeArrowheads="1"/>
          </p:cNvSpPr>
          <p:nvPr/>
        </p:nvSpPr>
        <p:spPr bwMode="auto">
          <a:xfrm>
            <a:off x="914400" y="2590800"/>
            <a:ext cx="304800" cy="1981200"/>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sp>
        <p:nvSpPr>
          <p:cNvPr id="59398" name="Text Box 6"/>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6.16</a:t>
            </a:r>
            <a:endParaRPr lang="en-US" sz="1800" dirty="0">
              <a:solidFill>
                <a:srgbClr val="990E0C"/>
              </a:solidFill>
            </a:endParaRPr>
          </a:p>
        </p:txBody>
      </p:sp>
      <p:pic>
        <p:nvPicPr>
          <p:cNvPr id="8" name="Picture 7"/>
          <p:cNvPicPr/>
          <p:nvPr/>
        </p:nvPicPr>
        <p:blipFill>
          <a:blip r:embed="rId2"/>
          <a:srcRect/>
          <a:stretch>
            <a:fillRect/>
          </a:stretch>
        </p:blipFill>
        <p:spPr bwMode="auto">
          <a:xfrm>
            <a:off x="152400" y="1143000"/>
            <a:ext cx="8915400" cy="54864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80" name="Picture 8" descr="atlanta_0001.png                                               0003DB3FMacintosh HD                   ABA78158:"/>
          <p:cNvPicPr>
            <a:picLocks noGrp="1" noChangeAspect="1" noChangeArrowheads="1"/>
          </p:cNvPicPr>
          <p:nvPr>
            <p:ph type="clipArt" sz="half" idx="2"/>
          </p:nvPr>
        </p:nvPicPr>
        <p:blipFill>
          <a:blip r:embed="rId2"/>
          <a:srcRect/>
          <a:stretch>
            <a:fillRect/>
          </a:stretch>
        </p:blipFill>
        <p:spPr>
          <a:xfrm>
            <a:off x="-10707" y="685800"/>
            <a:ext cx="9154707" cy="6172200"/>
          </a:xfrm>
        </p:spPr>
      </p:pic>
      <p:sp>
        <p:nvSpPr>
          <p:cNvPr id="28674" name="Rectangle 2"/>
          <p:cNvSpPr>
            <a:spLocks noGrp="1" noChangeArrowheads="1"/>
          </p:cNvSpPr>
          <p:nvPr>
            <p:ph type="title"/>
          </p:nvPr>
        </p:nvSpPr>
        <p:spPr>
          <a:xfrm>
            <a:off x="685800" y="0"/>
            <a:ext cx="7772400" cy="685800"/>
          </a:xfrm>
        </p:spPr>
        <p:txBody>
          <a:bodyPr/>
          <a:lstStyle/>
          <a:p>
            <a:r>
              <a:rPr lang="en-US" b="1" dirty="0">
                <a:solidFill>
                  <a:srgbClr val="0000FF"/>
                </a:solidFill>
              </a:rPr>
              <a:t>Heat-Island Effect</a:t>
            </a:r>
          </a:p>
        </p:txBody>
      </p:sp>
      <p:sp>
        <p:nvSpPr>
          <p:cNvPr id="28677" name="Text Box 5"/>
          <p:cNvSpPr txBox="1">
            <a:spLocks noChangeArrowheads="1"/>
          </p:cNvSpPr>
          <p:nvPr/>
        </p:nvSpPr>
        <p:spPr bwMode="auto">
          <a:xfrm>
            <a:off x="1676400" y="6400800"/>
            <a:ext cx="6419850" cy="366713"/>
          </a:xfrm>
          <a:prstGeom prst="rect">
            <a:avLst/>
          </a:prstGeom>
          <a:noFill/>
          <a:ln w="9525">
            <a:noFill/>
            <a:miter lim="800000"/>
            <a:headEnd/>
            <a:tailEnd/>
          </a:ln>
          <a:effectLst/>
        </p:spPr>
        <p:txBody>
          <a:bodyPr wrap="none">
            <a:prstTxWarp prst="textNoShape">
              <a:avLst/>
            </a:prstTxWarp>
            <a:spAutoFit/>
          </a:bodyPr>
          <a:lstStyle/>
          <a:p>
            <a:pPr algn="ctr"/>
            <a:r>
              <a:rPr lang="en-US" sz="1800" dirty="0">
                <a:solidFill>
                  <a:srgbClr val="993366"/>
                </a:solidFill>
              </a:rPr>
              <a:t>NASA-Goddard Space Flight Center Scientific Visualization Studio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6" name="Picture 8" descr="Fig6.16.Dustsorm.wea01422.jpg                                  0000D0F4Macintosh HD                   ABA78158:"/>
          <p:cNvPicPr>
            <a:picLocks noGrp="1" noChangeAspect="1" noChangeArrowheads="1"/>
          </p:cNvPicPr>
          <p:nvPr>
            <p:ph type="clipArt" sz="half" idx="2"/>
          </p:nvPr>
        </p:nvPicPr>
        <p:blipFill>
          <a:blip r:embed="rId2"/>
          <a:srcRect/>
          <a:stretch>
            <a:fillRect/>
          </a:stretch>
        </p:blipFill>
        <p:spPr>
          <a:xfrm>
            <a:off x="0" y="0"/>
            <a:ext cx="9144960" cy="6858000"/>
          </a:xfrm>
        </p:spPr>
      </p:pic>
      <p:sp>
        <p:nvSpPr>
          <p:cNvPr id="27650" name="Rectangle 2"/>
          <p:cNvSpPr>
            <a:spLocks noGrp="1" noChangeArrowheads="1"/>
          </p:cNvSpPr>
          <p:nvPr>
            <p:ph type="title"/>
          </p:nvPr>
        </p:nvSpPr>
        <p:spPr/>
        <p:txBody>
          <a:bodyPr/>
          <a:lstStyle/>
          <a:p>
            <a:r>
              <a:rPr lang="en-US" b="1">
                <a:solidFill>
                  <a:srgbClr val="0000FF"/>
                </a:solidFill>
              </a:rPr>
              <a:t>Dust Storm, Spearman, Texas (April 14, 1935)</a:t>
            </a:r>
          </a:p>
        </p:txBody>
      </p:sp>
      <p:sp>
        <p:nvSpPr>
          <p:cNvPr id="27653" name="Text Box 5"/>
          <p:cNvSpPr txBox="1">
            <a:spLocks noChangeArrowheads="1"/>
          </p:cNvSpPr>
          <p:nvPr/>
        </p:nvSpPr>
        <p:spPr bwMode="auto">
          <a:xfrm>
            <a:off x="2825750" y="6491287"/>
            <a:ext cx="6318250" cy="366713"/>
          </a:xfrm>
          <a:prstGeom prst="rect">
            <a:avLst/>
          </a:prstGeom>
          <a:noFill/>
          <a:ln w="9525">
            <a:noFill/>
            <a:miter lim="800000"/>
            <a:headEnd/>
            <a:tailEnd/>
          </a:ln>
          <a:effectLst/>
        </p:spPr>
        <p:txBody>
          <a:bodyPr wrap="none">
            <a:prstTxWarp prst="textNoShape">
              <a:avLst/>
            </a:prstTxWarp>
            <a:spAutoFit/>
          </a:bodyPr>
          <a:lstStyle/>
          <a:p>
            <a:pPr algn="ctr"/>
            <a:r>
              <a:rPr lang="en-US" sz="1800" dirty="0">
                <a:solidFill>
                  <a:srgbClr val="993366"/>
                </a:solidFill>
              </a:rPr>
              <a:t>National Oceanic and Atmospheric Administration Central Library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ctrTitle"/>
          </p:nvPr>
        </p:nvSpPr>
        <p:spPr>
          <a:xfrm>
            <a:off x="914400" y="228600"/>
            <a:ext cx="7772400" cy="1143000"/>
          </a:xfrm>
        </p:spPr>
        <p:txBody>
          <a:bodyPr/>
          <a:lstStyle/>
          <a:p>
            <a:r>
              <a:rPr lang="en-US" b="1">
                <a:solidFill>
                  <a:srgbClr val="0000FF"/>
                </a:solidFill>
              </a:rPr>
              <a:t>Sea Breeze Circulation</a:t>
            </a:r>
          </a:p>
        </p:txBody>
      </p:sp>
      <p:sp>
        <p:nvSpPr>
          <p:cNvPr id="64516" name="Text Box 4"/>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6.19</a:t>
            </a:r>
            <a:endParaRPr lang="en-US" sz="1800" dirty="0">
              <a:solidFill>
                <a:srgbClr val="990E0C"/>
              </a:solidFill>
            </a:endParaRPr>
          </a:p>
        </p:txBody>
      </p:sp>
      <p:pic>
        <p:nvPicPr>
          <p:cNvPr id="6" name="Picture 5"/>
          <p:cNvPicPr/>
          <p:nvPr/>
        </p:nvPicPr>
        <p:blipFill>
          <a:blip r:embed="rId2"/>
          <a:srcRect/>
          <a:stretch>
            <a:fillRect/>
          </a:stretch>
        </p:blipFill>
        <p:spPr bwMode="auto">
          <a:xfrm>
            <a:off x="-4826" y="2057400"/>
            <a:ext cx="9148826" cy="315912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143000"/>
          </a:xfrm>
        </p:spPr>
        <p:txBody>
          <a:bodyPr/>
          <a:lstStyle/>
          <a:p>
            <a:r>
              <a:rPr lang="en-US" b="1" dirty="0">
                <a:solidFill>
                  <a:srgbClr val="0000FF"/>
                </a:solidFill>
              </a:rPr>
              <a:t>Upper and Lower Sea Breeze  Winds</a:t>
            </a:r>
          </a:p>
        </p:txBody>
      </p:sp>
      <p:sp>
        <p:nvSpPr>
          <p:cNvPr id="20485" name="Text Box 5"/>
          <p:cNvSpPr txBox="1">
            <a:spLocks noChangeArrowheads="1"/>
          </p:cNvSpPr>
          <p:nvPr/>
        </p:nvSpPr>
        <p:spPr bwMode="auto">
          <a:xfrm>
            <a:off x="381000" y="6096000"/>
            <a:ext cx="1773768" cy="400110"/>
          </a:xfrm>
          <a:prstGeom prst="rect">
            <a:avLst/>
          </a:prstGeom>
          <a:noFill/>
          <a:ln w="9525">
            <a:noFill/>
            <a:miter lim="800000"/>
            <a:headEnd/>
            <a:tailEnd/>
          </a:ln>
          <a:effectLst/>
        </p:spPr>
        <p:txBody>
          <a:bodyPr wrap="none">
            <a:prstTxWarp prst="textNoShape">
              <a:avLst/>
            </a:prstTxWarp>
            <a:spAutoFit/>
          </a:bodyPr>
          <a:lstStyle/>
          <a:p>
            <a:pPr algn="ctr"/>
            <a:r>
              <a:rPr lang="en-US" sz="2000" dirty="0">
                <a:solidFill>
                  <a:srgbClr val="990E0C"/>
                </a:solidFill>
              </a:rPr>
              <a:t>Ralph </a:t>
            </a:r>
            <a:r>
              <a:rPr lang="en-US" sz="2000" dirty="0" err="1">
                <a:solidFill>
                  <a:srgbClr val="990E0C"/>
                </a:solidFill>
              </a:rPr>
              <a:t>Turncote</a:t>
            </a:r>
            <a:endParaRPr lang="en-US" sz="1800" dirty="0">
              <a:solidFill>
                <a:srgbClr val="990E0C"/>
              </a:solidFill>
            </a:endParaRPr>
          </a:p>
        </p:txBody>
      </p:sp>
      <p:pic>
        <p:nvPicPr>
          <p:cNvPr id="6" name="Picture 5"/>
          <p:cNvPicPr>
            <a:picLocks noChangeAspect="1"/>
          </p:cNvPicPr>
          <p:nvPr/>
        </p:nvPicPr>
        <p:blipFill>
          <a:blip r:embed="rId3"/>
          <a:stretch>
            <a:fillRect/>
          </a:stretch>
        </p:blipFill>
        <p:spPr>
          <a:xfrm>
            <a:off x="0" y="1752600"/>
            <a:ext cx="9144000" cy="4064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lstStyle/>
          <a:p>
            <a:r>
              <a:rPr lang="en-US" b="1" dirty="0">
                <a:solidFill>
                  <a:srgbClr val="0000FF"/>
                </a:solidFill>
              </a:rPr>
              <a:t>Sea Breeze Winds at Hawthorne, CA</a:t>
            </a:r>
          </a:p>
        </p:txBody>
      </p:sp>
      <p:pic>
        <p:nvPicPr>
          <p:cNvPr id="65539" name="Picture 3"/>
          <p:cNvPicPr>
            <a:picLocks noChangeAspect="1" noChangeArrowheads="1"/>
          </p:cNvPicPr>
          <p:nvPr/>
        </p:nvPicPr>
        <p:blipFill>
          <a:blip r:embed="rId2"/>
          <a:srcRect/>
          <a:stretch>
            <a:fillRect/>
          </a:stretch>
        </p:blipFill>
        <p:spPr bwMode="auto">
          <a:xfrm>
            <a:off x="609600" y="1295400"/>
            <a:ext cx="7705725" cy="4972050"/>
          </a:xfrm>
          <a:prstGeom prst="rect">
            <a:avLst/>
          </a:prstGeom>
          <a:noFill/>
          <a:ln w="9525">
            <a:noFill/>
            <a:miter lim="800000"/>
            <a:headEnd/>
            <a:tailEnd/>
          </a:ln>
          <a:effectLst/>
        </p:spPr>
      </p:pic>
      <p:sp>
        <p:nvSpPr>
          <p:cNvPr id="65540" name="Text Box 4"/>
          <p:cNvSpPr txBox="1">
            <a:spLocks noChangeArrowheads="1"/>
          </p:cNvSpPr>
          <p:nvPr/>
        </p:nvSpPr>
        <p:spPr bwMode="auto">
          <a:xfrm rot="-5400000">
            <a:off x="-400050" y="3067050"/>
            <a:ext cx="2709863" cy="519113"/>
          </a:xfrm>
          <a:prstGeom prst="rect">
            <a:avLst/>
          </a:prstGeom>
          <a:noFill/>
          <a:ln w="9525">
            <a:noFill/>
            <a:miter lim="800000"/>
            <a:headEnd/>
            <a:tailEnd/>
          </a:ln>
          <a:effectLst/>
        </p:spPr>
        <p:txBody>
          <a:bodyPr wrap="none">
            <a:prstTxWarp prst="textNoShape">
              <a:avLst/>
            </a:prstTxWarp>
            <a:spAutoFit/>
          </a:bodyPr>
          <a:lstStyle/>
          <a:p>
            <a:pPr eaLnBrk="1" hangingPunct="1"/>
            <a:r>
              <a:rPr lang="en-US" sz="2800">
                <a:solidFill>
                  <a:srgbClr val="0000FF"/>
                </a:solidFill>
              </a:rPr>
              <a:t>Wind speed (m/s)</a:t>
            </a:r>
            <a:endParaRPr lang="en-US" sz="1800">
              <a:latin typeface="Arial" pitchFamily="-106" charset="0"/>
            </a:endParaRPr>
          </a:p>
        </p:txBody>
      </p:sp>
      <p:sp>
        <p:nvSpPr>
          <p:cNvPr id="65541" name="Text Box 5"/>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6.20</a:t>
            </a:r>
            <a:endParaRPr lang="en-US" sz="1800" dirty="0">
              <a:solidFill>
                <a:srgbClr val="990E0C"/>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b="1">
                <a:solidFill>
                  <a:srgbClr val="0000FF"/>
                </a:solidFill>
              </a:rPr>
              <a:t>Methods of Producing Elevated Pollution Layers</a:t>
            </a:r>
          </a:p>
        </p:txBody>
      </p:sp>
      <p:sp>
        <p:nvSpPr>
          <p:cNvPr id="67587" name="Text Box 3"/>
          <p:cNvSpPr txBox="1">
            <a:spLocks noChangeArrowheads="1"/>
          </p:cNvSpPr>
          <p:nvPr/>
        </p:nvSpPr>
        <p:spPr bwMode="auto">
          <a:xfrm>
            <a:off x="1447800" y="2438400"/>
            <a:ext cx="6553200" cy="1552575"/>
          </a:xfrm>
          <a:prstGeom prst="rect">
            <a:avLst/>
          </a:prstGeom>
          <a:noFill/>
          <a:ln w="9525">
            <a:noFill/>
            <a:miter lim="800000"/>
            <a:headEnd/>
            <a:tailEnd/>
          </a:ln>
          <a:effectLst/>
        </p:spPr>
        <p:txBody>
          <a:bodyPr>
            <a:prstTxWarp prst="textNoShape">
              <a:avLst/>
            </a:prstTxWarp>
            <a:spAutoFit/>
          </a:bodyPr>
          <a:lstStyle/>
          <a:p>
            <a:pPr algn="ctr"/>
            <a:r>
              <a:rPr lang="en-US">
                <a:solidFill>
                  <a:srgbClr val="FF0710"/>
                </a:solidFill>
              </a:rPr>
              <a:t>Upper return flow of sea-breeze circulation</a:t>
            </a:r>
          </a:p>
          <a:p>
            <a:pPr algn="ctr"/>
            <a:r>
              <a:rPr lang="en-US">
                <a:solidFill>
                  <a:srgbClr val="FF0710"/>
                </a:solidFill>
              </a:rPr>
              <a:t>Mountain-chimney effect</a:t>
            </a:r>
          </a:p>
          <a:p>
            <a:pPr algn="ctr"/>
            <a:r>
              <a:rPr lang="en-US">
                <a:solidFill>
                  <a:srgbClr val="FF0710"/>
                </a:solidFill>
              </a:rPr>
              <a:t>Injection of fire plume into elevated inversion</a:t>
            </a:r>
          </a:p>
          <a:p>
            <a:pPr algn="ctr"/>
            <a:r>
              <a:rPr lang="en-US">
                <a:solidFill>
                  <a:srgbClr val="FF0710"/>
                </a:solidFill>
              </a:rPr>
              <a:t>Nighttime titration of surface ozone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9600" y="0"/>
            <a:ext cx="7772400" cy="1143000"/>
          </a:xfrm>
        </p:spPr>
        <p:txBody>
          <a:bodyPr/>
          <a:lstStyle/>
          <a:p>
            <a:r>
              <a:rPr lang="en-US" b="1" dirty="0">
                <a:solidFill>
                  <a:srgbClr val="0000FF"/>
                </a:solidFill>
              </a:rPr>
              <a:t>Sunset Through Elevated Pollution Layer (Los Angeles)</a:t>
            </a:r>
          </a:p>
        </p:txBody>
      </p:sp>
      <p:sp>
        <p:nvSpPr>
          <p:cNvPr id="29704" name="Text Box 8"/>
          <p:cNvSpPr txBox="1">
            <a:spLocks noChangeArrowheads="1"/>
          </p:cNvSpPr>
          <p:nvPr/>
        </p:nvSpPr>
        <p:spPr bwMode="auto">
          <a:xfrm>
            <a:off x="685800" y="6491287"/>
            <a:ext cx="7734300" cy="366713"/>
          </a:xfrm>
          <a:prstGeom prst="rect">
            <a:avLst/>
          </a:prstGeom>
          <a:noFill/>
          <a:ln w="9525">
            <a:noFill/>
            <a:miter lim="800000"/>
            <a:headEnd/>
            <a:tailEnd/>
          </a:ln>
          <a:effectLst/>
        </p:spPr>
        <p:txBody>
          <a:bodyPr wrap="none">
            <a:prstTxWarp prst="textNoShape">
              <a:avLst/>
            </a:prstTxWarp>
            <a:spAutoFit/>
          </a:bodyPr>
          <a:lstStyle/>
          <a:p>
            <a:pPr algn="ctr"/>
            <a:r>
              <a:rPr lang="en-US" sz="1800" dirty="0">
                <a:solidFill>
                  <a:srgbClr val="993366"/>
                </a:solidFill>
              </a:rPr>
              <a:t>Gene Daniels, U.S. EPA, May 1972, Still Pictures Branch, U.S. National Archives</a:t>
            </a:r>
          </a:p>
        </p:txBody>
      </p:sp>
      <p:pic>
        <p:nvPicPr>
          <p:cNvPr id="29707" name="Picture 11" descr="Fig6.21.elevinv.13-0837a.gif                                   0000D0F4Macintosh HD                   ABA78158:"/>
          <p:cNvPicPr>
            <a:picLocks noGrp="1" noChangeAspect="1" noChangeArrowheads="1"/>
          </p:cNvPicPr>
          <p:nvPr>
            <p:ph type="clipArt" sz="half" idx="2"/>
          </p:nvPr>
        </p:nvPicPr>
        <p:blipFill>
          <a:blip r:embed="rId2"/>
          <a:srcRect/>
          <a:stretch>
            <a:fillRect/>
          </a:stretch>
        </p:blipFill>
        <p:spPr>
          <a:xfrm>
            <a:off x="1143000" y="1524000"/>
            <a:ext cx="6858000" cy="4652010"/>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344488" y="6226175"/>
            <a:ext cx="1749425" cy="396875"/>
          </a:xfrm>
          <a:prstGeom prst="rect">
            <a:avLst/>
          </a:prstGeom>
          <a:noFill/>
          <a:ln w="9525">
            <a:noFill/>
            <a:miter lim="800000"/>
            <a:headEnd/>
            <a:tailEnd/>
          </a:ln>
          <a:effectLst/>
        </p:spPr>
        <p:txBody>
          <a:bodyPr wrap="none">
            <a:prstTxWarp prst="textNoShape">
              <a:avLst/>
            </a:prstTxWarp>
            <a:spAutoFit/>
          </a:bodyPr>
          <a:lstStyle/>
          <a:p>
            <a:pPr algn="ctr"/>
            <a:r>
              <a:rPr lang="en-US" sz="2000">
                <a:solidFill>
                  <a:srgbClr val="990E0C"/>
                </a:solidFill>
              </a:rPr>
              <a:t>M. Z. Jacobson</a:t>
            </a:r>
            <a:endParaRPr lang="en-US" sz="1800">
              <a:solidFill>
                <a:srgbClr val="990E0C"/>
              </a:solidFill>
            </a:endParaRPr>
          </a:p>
        </p:txBody>
      </p:sp>
      <p:pic>
        <p:nvPicPr>
          <p:cNvPr id="66563" name="Picture 3" descr="elevpolLay_0001.png                                            0003DB3FMacintosh HD                   ABA78158:"/>
          <p:cNvPicPr>
            <a:picLocks noGrp="1" noChangeAspect="1" noChangeArrowheads="1"/>
          </p:cNvPicPr>
          <p:nvPr>
            <p:ph type="clipArt" sz="half" idx="2"/>
          </p:nvPr>
        </p:nvPicPr>
        <p:blipFill>
          <a:blip r:embed="rId2">
            <a:lum bright="-20000" contrast="20000"/>
          </a:blip>
          <a:srcRect/>
          <a:stretch>
            <a:fillRect/>
          </a:stretch>
        </p:blipFill>
        <p:spPr>
          <a:xfrm>
            <a:off x="0" y="609600"/>
            <a:ext cx="9144000" cy="5364163"/>
          </a:xfrm>
        </p:spPr>
      </p:pic>
      <p:sp>
        <p:nvSpPr>
          <p:cNvPr id="66564" name="Rectangle 4"/>
          <p:cNvSpPr>
            <a:spLocks noGrp="1" noChangeArrowheads="1"/>
          </p:cNvSpPr>
          <p:nvPr>
            <p:ph type="title"/>
          </p:nvPr>
        </p:nvSpPr>
        <p:spPr>
          <a:xfrm>
            <a:off x="0" y="685800"/>
            <a:ext cx="9144000" cy="1143000"/>
          </a:xfrm>
        </p:spPr>
        <p:txBody>
          <a:bodyPr/>
          <a:lstStyle/>
          <a:p>
            <a:r>
              <a:rPr lang="en-US" b="1">
                <a:solidFill>
                  <a:srgbClr val="FF0710"/>
                </a:solidFill>
              </a:rPr>
              <a:t>Elevated Pollution From Sea Breeze</a:t>
            </a:r>
            <a:br>
              <a:rPr lang="en-US" b="1">
                <a:solidFill>
                  <a:srgbClr val="FF0710"/>
                </a:solidFill>
              </a:rPr>
            </a:br>
            <a:r>
              <a:rPr lang="en-US" b="1">
                <a:solidFill>
                  <a:srgbClr val="FF0710"/>
                </a:solidFill>
              </a:rPr>
              <a:t>(Los Angeles, July 22, 2000)</a:t>
            </a:r>
            <a:endParaRPr lang="en-US" b="1">
              <a:solidFill>
                <a:srgbClr val="0000FF"/>
              </a:solidFill>
            </a:endParaRPr>
          </a:p>
        </p:txBody>
      </p:sp>
      <p:sp>
        <p:nvSpPr>
          <p:cNvPr id="66565" name="Line 5"/>
          <p:cNvSpPr>
            <a:spLocks noChangeShapeType="1"/>
          </p:cNvSpPr>
          <p:nvPr/>
        </p:nvSpPr>
        <p:spPr bwMode="auto">
          <a:xfrm>
            <a:off x="3810000" y="2209800"/>
            <a:ext cx="838200" cy="1447800"/>
          </a:xfrm>
          <a:prstGeom prst="line">
            <a:avLst/>
          </a:prstGeom>
          <a:noFill/>
          <a:ln w="57150">
            <a:solidFill>
              <a:srgbClr val="FF0710"/>
            </a:solidFill>
            <a:round/>
            <a:headEnd/>
            <a:tailEnd type="triangle" w="med" len="med"/>
          </a:ln>
          <a:effectLst/>
        </p:spPr>
        <p:txBody>
          <a:bodyPr wrap="none" anchor="ctr">
            <a:prstTxWarp prst="textNoShape">
              <a:avLst/>
            </a:prstTxWarp>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3" name="Picture 9" descr="smokeLayer_0001.png                                            0003DB3FMacintosh HD                   ABA78158:"/>
          <p:cNvPicPr>
            <a:picLocks noGrp="1" noChangeAspect="1" noChangeArrowheads="1"/>
          </p:cNvPicPr>
          <p:nvPr>
            <p:ph type="clipArt" sz="half" idx="2"/>
          </p:nvPr>
        </p:nvPicPr>
        <p:blipFill>
          <a:blip r:embed="rId2"/>
          <a:srcRect/>
          <a:stretch>
            <a:fillRect/>
          </a:stretch>
        </p:blipFill>
        <p:spPr>
          <a:xfrm>
            <a:off x="0" y="228600"/>
            <a:ext cx="9169912" cy="6324600"/>
          </a:xfrm>
        </p:spPr>
      </p:pic>
      <p:sp>
        <p:nvSpPr>
          <p:cNvPr id="31746" name="Rectangle 2"/>
          <p:cNvSpPr>
            <a:spLocks noGrp="1" noChangeArrowheads="1"/>
          </p:cNvSpPr>
          <p:nvPr>
            <p:ph type="title"/>
          </p:nvPr>
        </p:nvSpPr>
        <p:spPr>
          <a:xfrm>
            <a:off x="0" y="228600"/>
            <a:ext cx="9144000" cy="1143000"/>
          </a:xfrm>
        </p:spPr>
        <p:txBody>
          <a:bodyPr/>
          <a:lstStyle/>
          <a:p>
            <a:r>
              <a:rPr lang="en-US" sz="4000" b="1" dirty="0">
                <a:solidFill>
                  <a:srgbClr val="0000FF"/>
                </a:solidFill>
              </a:rPr>
              <a:t>Smoke Trapped in Inversion After Fire </a:t>
            </a:r>
            <a:br>
              <a:rPr lang="en-US" sz="4000" b="1" dirty="0">
                <a:solidFill>
                  <a:srgbClr val="0000FF"/>
                </a:solidFill>
              </a:rPr>
            </a:br>
            <a:r>
              <a:rPr lang="en-US" sz="4000" b="1" dirty="0">
                <a:solidFill>
                  <a:srgbClr val="0000FF"/>
                </a:solidFill>
              </a:rPr>
              <a:t>Menlo Park, California (June, 2001)</a:t>
            </a:r>
            <a:endParaRPr lang="en-US" b="1" dirty="0">
              <a:solidFill>
                <a:srgbClr val="0000FF"/>
              </a:solidFill>
            </a:endParaRPr>
          </a:p>
        </p:txBody>
      </p:sp>
      <p:sp>
        <p:nvSpPr>
          <p:cNvPr id="31749" name="Text Box 5"/>
          <p:cNvSpPr txBox="1">
            <a:spLocks noChangeArrowheads="1"/>
          </p:cNvSpPr>
          <p:nvPr/>
        </p:nvSpPr>
        <p:spPr bwMode="auto">
          <a:xfrm>
            <a:off x="304800" y="6172200"/>
            <a:ext cx="2009775" cy="396875"/>
          </a:xfrm>
          <a:prstGeom prst="rect">
            <a:avLst/>
          </a:prstGeom>
          <a:noFill/>
          <a:ln w="9525">
            <a:noFill/>
            <a:miter lim="800000"/>
            <a:headEnd/>
            <a:tailEnd/>
          </a:ln>
          <a:effectLst/>
        </p:spPr>
        <p:txBody>
          <a:bodyPr wrap="none">
            <a:prstTxWarp prst="textNoShape">
              <a:avLst/>
            </a:prstTxWarp>
            <a:spAutoFit/>
          </a:bodyPr>
          <a:lstStyle/>
          <a:p>
            <a:pPr algn="ctr"/>
            <a:r>
              <a:rPr lang="en-US" sz="2000">
                <a:solidFill>
                  <a:srgbClr val="990E0C"/>
                </a:solidFill>
              </a:rPr>
              <a:t>Mark Z. Jacobson</a:t>
            </a:r>
            <a:endParaRPr lang="en-US" sz="1800">
              <a:solidFill>
                <a:srgbClr val="990E0C"/>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0"/>
            <a:ext cx="7772400" cy="1143000"/>
          </a:xfrm>
        </p:spPr>
        <p:txBody>
          <a:bodyPr/>
          <a:lstStyle/>
          <a:p>
            <a:r>
              <a:rPr lang="en-US" b="1" dirty="0">
                <a:solidFill>
                  <a:srgbClr val="0000FF"/>
                </a:solidFill>
              </a:rPr>
              <a:t>Nighttime Ozone Profile Over Stockton, California</a:t>
            </a:r>
          </a:p>
        </p:txBody>
      </p:sp>
      <p:sp>
        <p:nvSpPr>
          <p:cNvPr id="23557" name="Text Box 5"/>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0E0C"/>
                </a:solidFill>
              </a:rPr>
              <a:t>Figure 6.24</a:t>
            </a:r>
            <a:endParaRPr lang="en-US" sz="1800" dirty="0">
              <a:solidFill>
                <a:srgbClr val="990E0C"/>
              </a:solidFill>
            </a:endParaRPr>
          </a:p>
        </p:txBody>
      </p:sp>
      <p:sp>
        <p:nvSpPr>
          <p:cNvPr id="23558" name="Rectangle 6"/>
          <p:cNvSpPr>
            <a:spLocks noChangeArrowheads="1"/>
          </p:cNvSpPr>
          <p:nvPr/>
        </p:nvSpPr>
        <p:spPr bwMode="auto">
          <a:xfrm>
            <a:off x="1981200" y="2057400"/>
            <a:ext cx="533400" cy="3810000"/>
          </a:xfrm>
          <a:prstGeom prst="rect">
            <a:avLst/>
          </a:prstGeom>
          <a:solidFill>
            <a:schemeClr val="bg1"/>
          </a:solidFill>
          <a:ln w="9525">
            <a:solidFill>
              <a:schemeClr val="bg1"/>
            </a:solidFill>
            <a:miter lim="800000"/>
            <a:headEnd/>
            <a:tailEnd/>
          </a:ln>
          <a:effectLst/>
        </p:spPr>
        <p:txBody>
          <a:bodyPr wrap="none" anchor="ctr">
            <a:prstTxWarp prst="textNoShape">
              <a:avLst/>
            </a:prstTxWarp>
          </a:bodyPr>
          <a:lstStyle/>
          <a:p>
            <a:endParaRPr lang="en-US"/>
          </a:p>
        </p:txBody>
      </p:sp>
      <p:pic>
        <p:nvPicPr>
          <p:cNvPr id="8" name="Picture 7"/>
          <p:cNvPicPr/>
          <p:nvPr/>
        </p:nvPicPr>
        <p:blipFill>
          <a:blip r:embed="rId2"/>
          <a:srcRect/>
          <a:stretch>
            <a:fillRect/>
          </a:stretch>
        </p:blipFill>
        <p:spPr bwMode="auto">
          <a:xfrm>
            <a:off x="1752600" y="990600"/>
            <a:ext cx="5492750" cy="606425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304800"/>
            <a:ext cx="2286000" cy="1143000"/>
          </a:xfrm>
        </p:spPr>
        <p:txBody>
          <a:bodyPr/>
          <a:lstStyle/>
          <a:p>
            <a:r>
              <a:rPr lang="en-US" b="1">
                <a:solidFill>
                  <a:srgbClr val="0000FF"/>
                </a:solidFill>
              </a:rPr>
              <a:t>Plumes</a:t>
            </a:r>
          </a:p>
        </p:txBody>
      </p:sp>
      <p:pic>
        <p:nvPicPr>
          <p:cNvPr id="6" name="Picture 5"/>
          <p:cNvPicPr/>
          <p:nvPr/>
        </p:nvPicPr>
        <p:blipFill>
          <a:blip r:embed="rId2"/>
          <a:srcRect/>
          <a:stretch>
            <a:fillRect/>
          </a:stretch>
        </p:blipFill>
        <p:spPr bwMode="auto">
          <a:xfrm>
            <a:off x="4038600" y="228600"/>
            <a:ext cx="4594860" cy="2080260"/>
          </a:xfrm>
          <a:prstGeom prst="rect">
            <a:avLst/>
          </a:prstGeom>
          <a:noFill/>
          <a:ln w="9525">
            <a:noFill/>
            <a:miter lim="800000"/>
            <a:headEnd/>
            <a:tailEnd/>
          </a:ln>
        </p:spPr>
      </p:pic>
      <p:pic>
        <p:nvPicPr>
          <p:cNvPr id="7" name="Picture 6"/>
          <p:cNvPicPr/>
          <p:nvPr/>
        </p:nvPicPr>
        <p:blipFill>
          <a:blip r:embed="rId3"/>
          <a:srcRect/>
          <a:stretch>
            <a:fillRect/>
          </a:stretch>
        </p:blipFill>
        <p:spPr bwMode="auto">
          <a:xfrm>
            <a:off x="228600" y="2286000"/>
            <a:ext cx="4800600" cy="208026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4343400" y="4709160"/>
            <a:ext cx="4594860" cy="2148840"/>
          </a:xfrm>
          <a:prstGeom prst="rect">
            <a:avLst/>
          </a:prstGeom>
          <a:noFill/>
          <a:ln w="9525">
            <a:noFill/>
            <a:miter lim="800000"/>
            <a:headEnd/>
            <a:tailEnd/>
          </a:ln>
        </p:spPr>
      </p:pic>
      <p:pic>
        <p:nvPicPr>
          <p:cNvPr id="9" name="Picture 8"/>
          <p:cNvPicPr/>
          <p:nvPr/>
        </p:nvPicPr>
        <p:blipFill>
          <a:blip r:embed="rId5"/>
          <a:srcRect/>
          <a:stretch>
            <a:fillRect/>
          </a:stretch>
        </p:blipFill>
        <p:spPr bwMode="auto">
          <a:xfrm>
            <a:off x="228600" y="4495800"/>
            <a:ext cx="3581400" cy="2362200"/>
          </a:xfrm>
          <a:prstGeom prst="rect">
            <a:avLst/>
          </a:prstGeom>
          <a:noFill/>
          <a:ln w="9525">
            <a:noFill/>
            <a:miter lim="800000"/>
            <a:headEnd/>
            <a:tailEnd/>
          </a:ln>
        </p:spPr>
      </p:pic>
      <p:sp>
        <p:nvSpPr>
          <p:cNvPr id="10" name="Text Box 5"/>
          <p:cNvSpPr txBox="1">
            <a:spLocks noChangeArrowheads="1"/>
          </p:cNvSpPr>
          <p:nvPr/>
        </p:nvSpPr>
        <p:spPr bwMode="auto">
          <a:xfrm>
            <a:off x="228600" y="6457890"/>
            <a:ext cx="3261179" cy="400110"/>
          </a:xfrm>
          <a:prstGeom prst="rect">
            <a:avLst/>
          </a:prstGeom>
          <a:noFill/>
          <a:ln w="9525">
            <a:noFill/>
            <a:miter lim="800000"/>
            <a:headEnd/>
            <a:tailEnd/>
          </a:ln>
          <a:effectLst/>
        </p:spPr>
        <p:txBody>
          <a:bodyPr wrap="none">
            <a:prstTxWarp prst="textNoShape">
              <a:avLst/>
            </a:prstTxWarp>
            <a:spAutoFit/>
          </a:bodyPr>
          <a:lstStyle/>
          <a:p>
            <a:pPr algn="ctr"/>
            <a:r>
              <a:rPr lang="en-US" sz="2000" dirty="0">
                <a:solidFill>
                  <a:srgbClr val="FFFF00"/>
                </a:solidFill>
              </a:rPr>
              <a:t>L. </a:t>
            </a:r>
            <a:r>
              <a:rPr lang="en-US" sz="2000" dirty="0" err="1">
                <a:solidFill>
                  <a:srgbClr val="FFFF00"/>
                </a:solidFill>
              </a:rPr>
              <a:t>Zakharchenko/Dreamstime</a:t>
            </a:r>
            <a:endParaRPr lang="en-US" sz="2000" dirty="0">
              <a:solidFill>
                <a:srgbClr val="FFFF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81000" y="228600"/>
            <a:ext cx="2209800" cy="1143000"/>
          </a:xfrm>
        </p:spPr>
        <p:txBody>
          <a:bodyPr/>
          <a:lstStyle/>
          <a:p>
            <a:r>
              <a:rPr lang="en-US" b="1">
                <a:solidFill>
                  <a:srgbClr val="0000FF"/>
                </a:solidFill>
              </a:rPr>
              <a:t>Plumes</a:t>
            </a:r>
          </a:p>
        </p:txBody>
      </p:sp>
      <p:pic>
        <p:nvPicPr>
          <p:cNvPr id="8" name="Picture 7"/>
          <p:cNvPicPr/>
          <p:nvPr/>
        </p:nvPicPr>
        <p:blipFill>
          <a:blip r:embed="rId2"/>
          <a:srcRect/>
          <a:stretch>
            <a:fillRect/>
          </a:stretch>
        </p:blipFill>
        <p:spPr bwMode="auto">
          <a:xfrm>
            <a:off x="4038600" y="152400"/>
            <a:ext cx="4594860" cy="2194560"/>
          </a:xfrm>
          <a:prstGeom prst="rect">
            <a:avLst/>
          </a:prstGeom>
          <a:noFill/>
          <a:ln w="9525">
            <a:noFill/>
            <a:miter lim="800000"/>
            <a:headEnd/>
            <a:tailEnd/>
          </a:ln>
        </p:spPr>
      </p:pic>
      <p:pic>
        <p:nvPicPr>
          <p:cNvPr id="9" name="Picture 8"/>
          <p:cNvPicPr/>
          <p:nvPr/>
        </p:nvPicPr>
        <p:blipFill>
          <a:blip r:embed="rId3"/>
          <a:srcRect/>
          <a:stretch>
            <a:fillRect/>
          </a:stretch>
        </p:blipFill>
        <p:spPr bwMode="auto">
          <a:xfrm>
            <a:off x="228600" y="2286000"/>
            <a:ext cx="4594860" cy="2331720"/>
          </a:xfrm>
          <a:prstGeom prst="rect">
            <a:avLst/>
          </a:prstGeom>
          <a:noFill/>
          <a:ln w="9525">
            <a:noFill/>
            <a:miter lim="800000"/>
            <a:headEnd/>
            <a:tailEnd/>
          </a:ln>
        </p:spPr>
      </p:pic>
      <p:pic>
        <p:nvPicPr>
          <p:cNvPr id="10" name="Picture 9"/>
          <p:cNvPicPr/>
          <p:nvPr/>
        </p:nvPicPr>
        <p:blipFill>
          <a:blip r:embed="rId4"/>
          <a:srcRect/>
          <a:stretch>
            <a:fillRect/>
          </a:stretch>
        </p:blipFill>
        <p:spPr bwMode="auto">
          <a:xfrm>
            <a:off x="4876800" y="4013556"/>
            <a:ext cx="4267200" cy="2844444"/>
          </a:xfrm>
          <a:prstGeom prst="rect">
            <a:avLst/>
          </a:prstGeom>
          <a:noFill/>
          <a:ln w="9525">
            <a:noFill/>
            <a:miter lim="800000"/>
            <a:headEnd/>
            <a:tailEnd/>
          </a:ln>
        </p:spPr>
      </p:pic>
      <p:sp>
        <p:nvSpPr>
          <p:cNvPr id="11" name="Text Box 5"/>
          <p:cNvSpPr txBox="1">
            <a:spLocks noChangeArrowheads="1"/>
          </p:cNvSpPr>
          <p:nvPr/>
        </p:nvSpPr>
        <p:spPr bwMode="auto">
          <a:xfrm>
            <a:off x="4800600" y="6457890"/>
            <a:ext cx="3067867" cy="400110"/>
          </a:xfrm>
          <a:prstGeom prst="rect">
            <a:avLst/>
          </a:prstGeom>
          <a:noFill/>
          <a:ln w="9525">
            <a:noFill/>
            <a:miter lim="800000"/>
            <a:headEnd/>
            <a:tailEnd/>
          </a:ln>
          <a:effectLst/>
        </p:spPr>
        <p:txBody>
          <a:bodyPr wrap="none">
            <a:prstTxWarp prst="textNoShape">
              <a:avLst/>
            </a:prstTxWarp>
            <a:spAutoFit/>
          </a:bodyPr>
          <a:lstStyle/>
          <a:p>
            <a:pPr algn="ctr"/>
            <a:r>
              <a:rPr lang="en-US" sz="2000" dirty="0" err="1">
                <a:solidFill>
                  <a:srgbClr val="FFFF00"/>
                </a:solidFill>
              </a:rPr>
              <a:t>Artem</a:t>
            </a:r>
            <a:r>
              <a:rPr lang="en-US" sz="2000" dirty="0">
                <a:solidFill>
                  <a:srgbClr val="FFFF00"/>
                </a:solidFill>
              </a:rPr>
              <a:t> </a:t>
            </a:r>
            <a:r>
              <a:rPr lang="en-US" sz="2000" dirty="0" err="1">
                <a:solidFill>
                  <a:srgbClr val="FFFF00"/>
                </a:solidFill>
              </a:rPr>
              <a:t>Sapegin/Dreamstime</a:t>
            </a:r>
            <a:endParaRPr lang="en-US" sz="2000" dirty="0">
              <a:solidFill>
                <a:srgbClr val="FFFF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0" y="0"/>
            <a:ext cx="9144000" cy="1143000"/>
          </a:xfrm>
        </p:spPr>
        <p:txBody>
          <a:bodyPr/>
          <a:lstStyle/>
          <a:p>
            <a:pPr eaLnBrk="1" hangingPunct="1"/>
            <a:r>
              <a:rPr lang="en-US" b="1">
                <a:solidFill>
                  <a:srgbClr val="002EFF"/>
                </a:solidFill>
              </a:rPr>
              <a:t>How Aerosols Reduce Wind Speeds</a:t>
            </a:r>
            <a:endParaRPr lang="en-US" sz="2400">
              <a:solidFill>
                <a:srgbClr val="187534"/>
              </a:solidFill>
            </a:endParaRPr>
          </a:p>
        </p:txBody>
      </p:sp>
      <p:sp>
        <p:nvSpPr>
          <p:cNvPr id="16390" name="Rectangle 15"/>
          <p:cNvSpPr>
            <a:spLocks noChangeArrowheads="1"/>
          </p:cNvSpPr>
          <p:nvPr/>
        </p:nvSpPr>
        <p:spPr bwMode="auto">
          <a:xfrm>
            <a:off x="0" y="1143000"/>
            <a:ext cx="9144000" cy="4154983"/>
          </a:xfrm>
          <a:prstGeom prst="rect">
            <a:avLst/>
          </a:prstGeom>
          <a:noFill/>
          <a:ln w="9525">
            <a:noFill/>
            <a:miter lim="800000"/>
            <a:headEnd/>
            <a:tailEnd/>
          </a:ln>
        </p:spPr>
        <p:txBody>
          <a:bodyPr>
            <a:prstTxWarp prst="textNoShape">
              <a:avLst/>
            </a:prstTxWarp>
            <a:spAutoFit/>
          </a:bodyPr>
          <a:lstStyle/>
          <a:p>
            <a:pPr marL="457200" indent="-457200">
              <a:buFont typeface="Arial" pitchFamily="-110" charset="0"/>
              <a:buAutoNum type="arabicPeriod"/>
            </a:pPr>
            <a:r>
              <a:rPr lang="en-US" dirty="0">
                <a:solidFill>
                  <a:srgbClr val="FF0000"/>
                </a:solidFill>
              </a:rPr>
              <a:t>Aerosols reduce solar radiation to ground (e.g., up to 6.5% in LA basin, Aug. 1987</a:t>
            </a:r>
            <a:r>
              <a:rPr lang="en-US" dirty="0" smtClean="0">
                <a:solidFill>
                  <a:srgbClr val="FF0000"/>
                </a:solidFill>
              </a:rPr>
              <a:t>)</a:t>
            </a:r>
          </a:p>
          <a:p>
            <a:pPr marL="457200" indent="-457200">
              <a:buFont typeface="Arial" pitchFamily="-110" charset="0"/>
              <a:buAutoNum type="arabicPeriod"/>
            </a:pPr>
            <a:endParaRPr lang="en-US" dirty="0">
              <a:solidFill>
                <a:srgbClr val="187534"/>
              </a:solidFill>
            </a:endParaRPr>
          </a:p>
          <a:p>
            <a:pPr marL="457200" indent="-457200">
              <a:buFont typeface="Arial" pitchFamily="-110" charset="0"/>
              <a:buAutoNum type="arabicPeriod"/>
            </a:pPr>
            <a:r>
              <a:rPr lang="en-US" dirty="0" smtClean="0">
                <a:solidFill>
                  <a:srgbClr val="FF2655"/>
                </a:solidFill>
              </a:rPr>
              <a:t>Reduction </a:t>
            </a:r>
            <a:r>
              <a:rPr lang="en-US" dirty="0">
                <a:solidFill>
                  <a:srgbClr val="FF2655"/>
                </a:solidFill>
              </a:rPr>
              <a:t>in surface solar cools the ground. Absorbing aerosols also heat the air, warming the upper boundary-layer. Both factors stabilize the air, reducing </a:t>
            </a:r>
            <a:r>
              <a:rPr lang="en-US" dirty="0" smtClean="0">
                <a:solidFill>
                  <a:srgbClr val="FF2655"/>
                </a:solidFill>
              </a:rPr>
              <a:t>turbulence</a:t>
            </a:r>
          </a:p>
          <a:p>
            <a:pPr marL="457200" indent="-457200">
              <a:buFont typeface="Arial" pitchFamily="-110" charset="0"/>
              <a:buAutoNum type="arabicPeriod"/>
            </a:pPr>
            <a:endParaRPr lang="en-US" dirty="0">
              <a:solidFill>
                <a:srgbClr val="FF2655"/>
              </a:solidFill>
            </a:endParaRPr>
          </a:p>
          <a:p>
            <a:pPr marL="457200" indent="-457200">
              <a:buFont typeface="Arial" pitchFamily="-110" charset="0"/>
              <a:buAutoNum type="arabicPeriod"/>
            </a:pPr>
            <a:r>
              <a:rPr lang="en-US" dirty="0" smtClean="0">
                <a:solidFill>
                  <a:srgbClr val="FF0000"/>
                </a:solidFill>
              </a:rPr>
              <a:t>Reduction </a:t>
            </a:r>
            <a:r>
              <a:rPr lang="en-US" dirty="0">
                <a:solidFill>
                  <a:srgbClr val="FF0000"/>
                </a:solidFill>
              </a:rPr>
              <a:t>in turbulence reduces vertical flux of horizontal momentum, slowing transfer of fast winds aloft to the surface.</a:t>
            </a:r>
          </a:p>
          <a:p>
            <a:pPr marL="457200" indent="-457200">
              <a:buFont typeface="Arial" pitchFamily="-110" charset="0"/>
              <a:buAutoNum type="arabicPeriod"/>
            </a:pPr>
            <a:endParaRPr lang="en-US" dirty="0">
              <a:solidFill>
                <a:srgbClr val="187534"/>
              </a:solidFill>
            </a:endParaRPr>
          </a:p>
          <a:p>
            <a:endParaRPr lang="en-US" dirty="0">
              <a:solidFill>
                <a:srgbClr val="187534"/>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0"/>
            <a:ext cx="9144000" cy="914400"/>
          </a:xfrm>
        </p:spPr>
        <p:txBody>
          <a:bodyPr/>
          <a:lstStyle/>
          <a:p>
            <a:pPr eaLnBrk="1" hangingPunct="1"/>
            <a:r>
              <a:rPr lang="en-US" b="1" dirty="0">
                <a:solidFill>
                  <a:srgbClr val="002EFF"/>
                </a:solidFill>
              </a:rPr>
              <a:t>Aerosol Effects on Wind Energy</a:t>
            </a:r>
          </a:p>
        </p:txBody>
      </p:sp>
      <p:sp>
        <p:nvSpPr>
          <p:cNvPr id="257027" name="Text Box 3"/>
          <p:cNvSpPr txBox="1">
            <a:spLocks noChangeArrowheads="1"/>
          </p:cNvSpPr>
          <p:nvPr/>
        </p:nvSpPr>
        <p:spPr bwMode="auto">
          <a:xfrm>
            <a:off x="457200" y="1066800"/>
            <a:ext cx="6264756" cy="3416320"/>
          </a:xfrm>
          <a:prstGeom prst="rect">
            <a:avLst/>
          </a:prstGeom>
          <a:noFill/>
          <a:ln w="9525">
            <a:noFill/>
            <a:miter lim="800000"/>
            <a:headEnd/>
            <a:tailEnd/>
          </a:ln>
        </p:spPr>
        <p:txBody>
          <a:bodyPr wrap="none">
            <a:prstTxWarp prst="textNoShape">
              <a:avLst/>
            </a:prstTxWarp>
            <a:spAutoFit/>
          </a:bodyPr>
          <a:lstStyle/>
          <a:p>
            <a:pPr>
              <a:tabLst>
                <a:tab pos="228600" algn="l"/>
                <a:tab pos="684213" algn="l"/>
              </a:tabLst>
            </a:pPr>
            <a:r>
              <a:rPr lang="en-US" dirty="0">
                <a:solidFill>
                  <a:srgbClr val="0000FF"/>
                </a:solidFill>
              </a:rPr>
              <a:t>Example mean annual wind speed </a:t>
            </a:r>
          </a:p>
          <a:p>
            <a:pPr>
              <a:tabLst>
                <a:tab pos="228600" algn="l"/>
                <a:tab pos="684213" algn="l"/>
              </a:tabLst>
            </a:pPr>
            <a:endParaRPr lang="en-US" dirty="0">
              <a:solidFill>
                <a:srgbClr val="0000FF"/>
              </a:solidFill>
            </a:endParaRPr>
          </a:p>
          <a:p>
            <a:pPr>
              <a:tabLst>
                <a:tab pos="228600" algn="l"/>
                <a:tab pos="684213" algn="l"/>
              </a:tabLst>
            </a:pPr>
            <a:r>
              <a:rPr lang="en-US" dirty="0">
                <a:solidFill>
                  <a:srgbClr val="0000FF"/>
                </a:solidFill>
              </a:rPr>
              <a:t>	= 7 </a:t>
            </a:r>
            <a:r>
              <a:rPr lang="en-US" dirty="0" err="1">
                <a:solidFill>
                  <a:srgbClr val="0000FF"/>
                </a:solidFill>
              </a:rPr>
              <a:t>m/s</a:t>
            </a:r>
            <a:r>
              <a:rPr lang="en-US" dirty="0">
                <a:solidFill>
                  <a:srgbClr val="0000FF"/>
                </a:solidFill>
              </a:rPr>
              <a:t> without aerosols</a:t>
            </a:r>
          </a:p>
          <a:p>
            <a:pPr>
              <a:tabLst>
                <a:tab pos="228600" algn="l"/>
                <a:tab pos="684213" algn="l"/>
              </a:tabLst>
            </a:pPr>
            <a:endParaRPr lang="en-US" dirty="0">
              <a:solidFill>
                <a:srgbClr val="0000FF"/>
              </a:solidFill>
            </a:endParaRPr>
          </a:p>
          <a:p>
            <a:pPr>
              <a:tabLst>
                <a:tab pos="228600" algn="l"/>
                <a:tab pos="684213" algn="l"/>
              </a:tabLst>
            </a:pPr>
            <a:r>
              <a:rPr lang="en-US" dirty="0">
                <a:solidFill>
                  <a:srgbClr val="0000FF"/>
                </a:solidFill>
              </a:rPr>
              <a:t>	= 6.93-6.65 </a:t>
            </a:r>
            <a:r>
              <a:rPr lang="en-US" dirty="0" err="1">
                <a:solidFill>
                  <a:srgbClr val="0000FF"/>
                </a:solidFill>
              </a:rPr>
              <a:t>m/s</a:t>
            </a:r>
            <a:r>
              <a:rPr lang="en-US" dirty="0">
                <a:solidFill>
                  <a:srgbClr val="0000FF"/>
                </a:solidFill>
              </a:rPr>
              <a:t> with aerosols (1-5% reduction)</a:t>
            </a:r>
          </a:p>
          <a:p>
            <a:pPr>
              <a:tabLst>
                <a:tab pos="228600" algn="l"/>
                <a:tab pos="684213" algn="l"/>
              </a:tabLst>
            </a:pPr>
            <a:endParaRPr lang="en-US" dirty="0">
              <a:solidFill>
                <a:srgbClr val="FF1D19"/>
              </a:solidFill>
            </a:endParaRPr>
          </a:p>
          <a:p>
            <a:pPr>
              <a:tabLst>
                <a:tab pos="228600" algn="l"/>
                <a:tab pos="684213" algn="l"/>
              </a:tabLst>
            </a:pPr>
            <a:r>
              <a:rPr lang="en-US" dirty="0">
                <a:solidFill>
                  <a:srgbClr val="FF2655"/>
                </a:solidFill>
              </a:rPr>
              <a:t>1500 kW turbine, 77-m diameter rotor</a:t>
            </a:r>
            <a:r>
              <a:rPr lang="en-US" dirty="0">
                <a:solidFill>
                  <a:srgbClr val="0000FF"/>
                </a:solidFill>
              </a:rPr>
              <a:t> </a:t>
            </a:r>
          </a:p>
          <a:p>
            <a:pPr>
              <a:tabLst>
                <a:tab pos="228600" algn="l"/>
                <a:tab pos="684213" algn="l"/>
              </a:tabLst>
            </a:pPr>
            <a:endParaRPr lang="en-US" dirty="0">
              <a:solidFill>
                <a:srgbClr val="0000FF"/>
              </a:solidFill>
            </a:endParaRPr>
          </a:p>
          <a:p>
            <a:pPr>
              <a:tabLst>
                <a:tab pos="228600" algn="l"/>
                <a:tab pos="684213" algn="l"/>
              </a:tabLst>
            </a:pPr>
            <a:r>
              <a:rPr lang="en-US" dirty="0">
                <a:solidFill>
                  <a:srgbClr val="FF1D19"/>
                </a:solidFill>
              </a:rPr>
              <a:t>Wind energy loss with aerosols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a:xfrm>
            <a:off x="0" y="0"/>
            <a:ext cx="9144000" cy="1143000"/>
          </a:xfrm>
        </p:spPr>
        <p:txBody>
          <a:bodyPr/>
          <a:lstStyle/>
          <a:p>
            <a:pPr eaLnBrk="1" hangingPunct="1"/>
            <a:r>
              <a:rPr lang="en-US" b="1" dirty="0">
                <a:solidFill>
                  <a:srgbClr val="002EFF"/>
                </a:solidFill>
              </a:rPr>
              <a:t>Rainfall Reduction due to Aerosols</a:t>
            </a:r>
          </a:p>
        </p:txBody>
      </p:sp>
      <p:grpSp>
        <p:nvGrpSpPr>
          <p:cNvPr id="2" name="Group 11"/>
          <p:cNvGrpSpPr>
            <a:grpSpLocks/>
          </p:cNvGrpSpPr>
          <p:nvPr/>
        </p:nvGrpSpPr>
        <p:grpSpPr bwMode="auto">
          <a:xfrm>
            <a:off x="0" y="1371599"/>
            <a:ext cx="9144000" cy="5486401"/>
            <a:chOff x="0" y="864"/>
            <a:chExt cx="5760" cy="3456"/>
          </a:xfrm>
        </p:grpSpPr>
        <p:sp>
          <p:nvSpPr>
            <p:cNvPr id="47111" name="Rectangle 4"/>
            <p:cNvSpPr>
              <a:spLocks noChangeArrowheads="1"/>
            </p:cNvSpPr>
            <p:nvPr/>
          </p:nvSpPr>
          <p:spPr bwMode="auto">
            <a:xfrm>
              <a:off x="4072" y="3696"/>
              <a:ext cx="116" cy="194"/>
            </a:xfrm>
            <a:prstGeom prst="rect">
              <a:avLst/>
            </a:prstGeom>
            <a:noFill/>
            <a:ln w="9525">
              <a:noFill/>
              <a:miter lim="800000"/>
              <a:headEnd/>
              <a:tailEnd/>
            </a:ln>
          </p:spPr>
          <p:txBody>
            <a:bodyPr wrap="none">
              <a:prstTxWarp prst="textNoShape">
                <a:avLst/>
              </a:prstTxWarp>
              <a:spAutoFit/>
            </a:bodyPr>
            <a:lstStyle/>
            <a:p>
              <a:endParaRPr lang="en-US" sz="1400" dirty="0">
                <a:solidFill>
                  <a:srgbClr val="8C6136"/>
                </a:solidFill>
              </a:endParaRPr>
            </a:p>
          </p:txBody>
        </p:sp>
        <p:graphicFrame>
          <p:nvGraphicFramePr>
            <p:cNvPr id="47107" name="Object 3"/>
            <p:cNvGraphicFramePr>
              <a:graphicFrameLocks noChangeAspect="1"/>
            </p:cNvGraphicFramePr>
            <p:nvPr/>
          </p:nvGraphicFramePr>
          <p:xfrm>
            <a:off x="0" y="2495"/>
            <a:ext cx="2257" cy="1825"/>
          </p:xfrm>
          <a:graphic>
            <a:graphicData uri="http://schemas.openxmlformats.org/presentationml/2006/ole">
              <mc:AlternateContent xmlns:mc="http://schemas.openxmlformats.org/markup-compatibility/2006">
                <mc:Choice xmlns:v="urn:schemas-microsoft-com:vml" Requires="v">
                  <p:oleObj spid="_x0000_s110610" name="Document" r:id="rId4" imgW="2983998" imgH="2414021" progId="Word.Document.8">
                    <p:embed/>
                  </p:oleObj>
                </mc:Choice>
                <mc:Fallback>
                  <p:oleObj name="Document" r:id="rId4" imgW="2983998" imgH="2414021" progId="Word.Document.8">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95"/>
                          <a:ext cx="2257" cy="1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08" name="Object 4"/>
            <p:cNvGraphicFramePr>
              <a:graphicFrameLocks noChangeAspect="1"/>
            </p:cNvGraphicFramePr>
            <p:nvPr/>
          </p:nvGraphicFramePr>
          <p:xfrm>
            <a:off x="4032" y="864"/>
            <a:ext cx="1728" cy="1969"/>
          </p:xfrm>
          <a:graphic>
            <a:graphicData uri="http://schemas.openxmlformats.org/presentationml/2006/ole">
              <mc:AlternateContent xmlns:mc="http://schemas.openxmlformats.org/markup-compatibility/2006">
                <mc:Choice xmlns:v="urn:schemas-microsoft-com:vml" Requires="v">
                  <p:oleObj spid="_x0000_s110611" name="Document" r:id="rId6" imgW="2401824" imgH="2737104" progId="Word.Document.8">
                    <p:embed/>
                  </p:oleObj>
                </mc:Choice>
                <mc:Fallback>
                  <p:oleObj name="Document" r:id="rId6" imgW="2401824" imgH="2737104" progId="Word.Document.8">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 y="864"/>
                          <a:ext cx="1728" cy="19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10599" name="Object 7"/>
          <p:cNvGraphicFramePr>
            <a:graphicFrameLocks noChangeAspect="1"/>
          </p:cNvGraphicFramePr>
          <p:nvPr/>
        </p:nvGraphicFramePr>
        <p:xfrm>
          <a:off x="0" y="990600"/>
          <a:ext cx="3485917" cy="2819400"/>
        </p:xfrm>
        <a:graphic>
          <a:graphicData uri="http://schemas.openxmlformats.org/presentationml/2006/ole">
            <mc:AlternateContent xmlns:mc="http://schemas.openxmlformats.org/markup-compatibility/2006">
              <mc:Choice xmlns:v="urn:schemas-microsoft-com:vml" Requires="v">
                <p:oleObj spid="_x0000_s110612" name="Document" r:id="rId8" imgW="2983998" imgH="2414021" progId="Word.Document.8">
                  <p:embed/>
                </p:oleObj>
              </mc:Choice>
              <mc:Fallback>
                <p:oleObj name="Document" r:id="rId8" imgW="2983998" imgH="2414021" progId="Word.Document.8">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990600"/>
                        <a:ext cx="3485917" cy="281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3505200" y="4724400"/>
            <a:ext cx="2514600" cy="1200328"/>
          </a:xfrm>
          <a:prstGeom prst="rect">
            <a:avLst/>
          </a:prstGeom>
        </p:spPr>
        <p:txBody>
          <a:bodyPr wrap="square">
            <a:spAutoFit/>
          </a:bodyPr>
          <a:lstStyle/>
          <a:p>
            <a:r>
              <a:rPr lang="en-US" dirty="0">
                <a:solidFill>
                  <a:srgbClr val="187534"/>
                </a:solidFill>
              </a:rPr>
              <a:t>Precipitation reduction due to aerosols</a:t>
            </a:r>
          </a:p>
        </p:txBody>
      </p:sp>
      <p:sp>
        <p:nvSpPr>
          <p:cNvPr id="10" name="Rectangle 9"/>
          <p:cNvSpPr/>
          <p:nvPr/>
        </p:nvSpPr>
        <p:spPr>
          <a:xfrm>
            <a:off x="3276600" y="1752600"/>
            <a:ext cx="2895599" cy="1200328"/>
          </a:xfrm>
          <a:prstGeom prst="rect">
            <a:avLst/>
          </a:prstGeom>
        </p:spPr>
        <p:txBody>
          <a:bodyPr wrap="square">
            <a:spAutoFit/>
          </a:bodyPr>
          <a:lstStyle/>
          <a:p>
            <a:r>
              <a:rPr lang="en-US" dirty="0">
                <a:solidFill>
                  <a:srgbClr val="187534"/>
                </a:solidFill>
              </a:rPr>
              <a:t>Smaller cloud drops, thicker clouds due to aerosols</a:t>
            </a:r>
          </a:p>
        </p:txBody>
      </p:sp>
      <p:sp>
        <p:nvSpPr>
          <p:cNvPr id="11" name="Rectangle 10"/>
          <p:cNvSpPr/>
          <p:nvPr/>
        </p:nvSpPr>
        <p:spPr>
          <a:xfrm>
            <a:off x="6400800" y="4648200"/>
            <a:ext cx="2743200" cy="1631216"/>
          </a:xfrm>
          <a:prstGeom prst="rect">
            <a:avLst/>
          </a:prstGeom>
        </p:spPr>
        <p:txBody>
          <a:bodyPr wrap="square">
            <a:spAutoFit/>
          </a:bodyPr>
          <a:lstStyle/>
          <a:p>
            <a:r>
              <a:rPr lang="en-US" dirty="0">
                <a:solidFill>
                  <a:srgbClr val="187534"/>
                </a:solidFill>
              </a:rPr>
              <a:t>California precipitation</a:t>
            </a:r>
          </a:p>
          <a:p>
            <a:r>
              <a:rPr lang="en-US" sz="1400" dirty="0">
                <a:solidFill>
                  <a:srgbClr val="8C6136"/>
                </a:solidFill>
              </a:rPr>
              <a:t>Data from Western Reg. </a:t>
            </a:r>
            <a:r>
              <a:rPr lang="en-US" sz="1400" dirty="0" err="1">
                <a:solidFill>
                  <a:srgbClr val="8C6136"/>
                </a:solidFill>
              </a:rPr>
              <a:t>Clim</a:t>
            </a:r>
            <a:r>
              <a:rPr lang="en-US" sz="1400" dirty="0">
                <a:solidFill>
                  <a:srgbClr val="8C6136"/>
                </a:solidFill>
              </a:rPr>
              <a:t>. Ctr. Prepared by G. Lopez, G. Franco </a:t>
            </a:r>
          </a:p>
          <a:p>
            <a:endParaRPr lang="en-US" dirty="0">
              <a:solidFill>
                <a:srgbClr val="187534"/>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0"/>
            <a:ext cx="9144000" cy="914400"/>
          </a:xfrm>
        </p:spPr>
        <p:txBody>
          <a:bodyPr/>
          <a:lstStyle/>
          <a:p>
            <a:pPr eaLnBrk="1" hangingPunct="1"/>
            <a:r>
              <a:rPr lang="en-US" b="1" dirty="0">
                <a:solidFill>
                  <a:srgbClr val="002EFF"/>
                </a:solidFill>
              </a:rPr>
              <a:t>Aerosol Effects on Water Supply</a:t>
            </a:r>
          </a:p>
        </p:txBody>
      </p:sp>
      <p:sp>
        <p:nvSpPr>
          <p:cNvPr id="256003" name="Rectangle 3"/>
          <p:cNvSpPr>
            <a:spLocks noChangeArrowheads="1"/>
          </p:cNvSpPr>
          <p:nvPr/>
        </p:nvSpPr>
        <p:spPr bwMode="auto">
          <a:xfrm>
            <a:off x="228600" y="1066800"/>
            <a:ext cx="8915400" cy="5262979"/>
          </a:xfrm>
          <a:prstGeom prst="rect">
            <a:avLst/>
          </a:prstGeom>
          <a:noFill/>
          <a:ln w="9525">
            <a:noFill/>
            <a:miter lim="800000"/>
            <a:headEnd/>
            <a:tailEnd/>
          </a:ln>
        </p:spPr>
        <p:txBody>
          <a:bodyPr>
            <a:prstTxWarp prst="textNoShape">
              <a:avLst/>
            </a:prstTxWarp>
            <a:spAutoFit/>
          </a:bodyPr>
          <a:lstStyle/>
          <a:p>
            <a:pPr marL="911225" indent="-911225">
              <a:buFont typeface="Times" pitchFamily="-110" charset="0"/>
              <a:buChar char="•"/>
            </a:pPr>
            <a:endParaRPr lang="en-US" dirty="0">
              <a:solidFill>
                <a:srgbClr val="FF1D19"/>
              </a:solidFill>
            </a:endParaRPr>
          </a:p>
          <a:p>
            <a:pPr marL="911225" indent="-911225">
              <a:buFont typeface="Times" pitchFamily="-110" charset="0"/>
              <a:buNone/>
            </a:pPr>
            <a:r>
              <a:rPr lang="en-US" dirty="0">
                <a:solidFill>
                  <a:srgbClr val="187534"/>
                </a:solidFill>
              </a:rPr>
              <a:t>Rainfall in California: 193 million acre-feet/year (1.54 mm/day)</a:t>
            </a:r>
            <a:endParaRPr lang="en-US" dirty="0">
              <a:solidFill>
                <a:srgbClr val="FF1D19"/>
              </a:solidFill>
            </a:endParaRPr>
          </a:p>
          <a:p>
            <a:pPr marL="911225" indent="-911225">
              <a:buFont typeface="Times" pitchFamily="-110" charset="0"/>
              <a:buNone/>
            </a:pPr>
            <a:endParaRPr lang="en-US" dirty="0">
              <a:solidFill>
                <a:srgbClr val="FF1D19"/>
              </a:solidFill>
            </a:endParaRPr>
          </a:p>
          <a:p>
            <a:pPr marL="911225" indent="-911225">
              <a:buFont typeface="Times" pitchFamily="-110" charset="0"/>
              <a:buNone/>
            </a:pPr>
            <a:r>
              <a:rPr lang="en-US" dirty="0">
                <a:solidFill>
                  <a:srgbClr val="FF1D19"/>
                </a:solidFill>
              </a:rPr>
              <a:t>Flow to reservoirs (agriculture/cities/industry):12.9% (24.9 </a:t>
            </a:r>
            <a:r>
              <a:rPr lang="en-US" dirty="0" err="1">
                <a:solidFill>
                  <a:srgbClr val="FF1D19"/>
                </a:solidFill>
              </a:rPr>
              <a:t>maf</a:t>
            </a:r>
            <a:r>
              <a:rPr lang="en-US" dirty="0">
                <a:solidFill>
                  <a:srgbClr val="FF1D19"/>
                </a:solidFill>
              </a:rPr>
              <a:t>/yr)</a:t>
            </a:r>
          </a:p>
          <a:p>
            <a:pPr marL="911225" indent="-911225">
              <a:buFont typeface="Times" pitchFamily="-110" charset="0"/>
              <a:buNone/>
            </a:pPr>
            <a:endParaRPr lang="en-US" dirty="0">
              <a:solidFill>
                <a:srgbClr val="FF1D19"/>
              </a:solidFill>
            </a:endParaRPr>
          </a:p>
          <a:p>
            <a:pPr marL="911225" indent="-911225">
              <a:buFont typeface="Times" pitchFamily="-110" charset="0"/>
              <a:buNone/>
            </a:pPr>
            <a:r>
              <a:rPr lang="en-US" dirty="0">
                <a:solidFill>
                  <a:srgbClr val="187534"/>
                </a:solidFill>
              </a:rPr>
              <a:t>Precipitation reduction due to aerosols: 2-5%</a:t>
            </a:r>
            <a:endParaRPr lang="en-US" dirty="0">
              <a:solidFill>
                <a:srgbClr val="FF1D19"/>
              </a:solidFill>
            </a:endParaRPr>
          </a:p>
          <a:p>
            <a:pPr marL="911225" indent="-911225">
              <a:buFont typeface="Times" pitchFamily="-110" charset="0"/>
              <a:buNone/>
            </a:pPr>
            <a:endParaRPr lang="en-US" dirty="0">
              <a:solidFill>
                <a:srgbClr val="FF1D19"/>
              </a:solidFill>
            </a:endParaRPr>
          </a:p>
          <a:p>
            <a:pPr marL="911225" indent="-911225">
              <a:buFont typeface="Times" pitchFamily="-110" charset="0"/>
              <a:buNone/>
            </a:pPr>
            <a:r>
              <a:rPr lang="en-US" dirty="0">
                <a:solidFill>
                  <a:srgbClr val="FF1D19"/>
                </a:solidFill>
              </a:rPr>
              <a:t>--&gt; Runoff loss to reservoirs: 0.5-1.25 </a:t>
            </a:r>
            <a:r>
              <a:rPr lang="en-US" dirty="0" err="1">
                <a:solidFill>
                  <a:srgbClr val="FF1D19"/>
                </a:solidFill>
              </a:rPr>
              <a:t>maf</a:t>
            </a:r>
            <a:r>
              <a:rPr lang="en-US" dirty="0">
                <a:solidFill>
                  <a:srgbClr val="FF1D19"/>
                </a:solidFill>
              </a:rPr>
              <a:t>/yr</a:t>
            </a:r>
          </a:p>
          <a:p>
            <a:pPr marL="911225" indent="-911225">
              <a:buFont typeface="Times" pitchFamily="-110" charset="0"/>
              <a:buNone/>
            </a:pPr>
            <a:endParaRPr lang="en-US" dirty="0">
              <a:solidFill>
                <a:srgbClr val="FF1D19"/>
              </a:solidFill>
            </a:endParaRPr>
          </a:p>
          <a:p>
            <a:pPr marL="911225" indent="-911225">
              <a:buFont typeface="Times" pitchFamily="-110" charset="0"/>
              <a:buNone/>
            </a:pPr>
            <a:r>
              <a:rPr lang="en-US" dirty="0">
                <a:solidFill>
                  <a:srgbClr val="187534"/>
                </a:solidFill>
              </a:rPr>
              <a:t>Reducing aerosol pollution could have nearly a similar effect as proposed addition of  upper San Joaquin River dam (1.3 </a:t>
            </a:r>
            <a:r>
              <a:rPr lang="en-US" dirty="0" err="1">
                <a:solidFill>
                  <a:srgbClr val="187534"/>
                </a:solidFill>
              </a:rPr>
              <a:t>maf</a:t>
            </a:r>
            <a:r>
              <a:rPr lang="en-US" dirty="0">
                <a:solidFill>
                  <a:srgbClr val="187534"/>
                </a:solidFill>
              </a:rPr>
              <a:t>)</a:t>
            </a:r>
          </a:p>
          <a:p>
            <a:pPr marL="911225" indent="-911225">
              <a:buFont typeface="Times" pitchFamily="-110" charset="0"/>
              <a:buNone/>
            </a:pPr>
            <a:endParaRPr lang="en-US" dirty="0">
              <a:solidFill>
                <a:srgbClr val="187534"/>
              </a:solidFill>
            </a:endParaRPr>
          </a:p>
          <a:p>
            <a:pPr marL="911225" indent="-911225">
              <a:buFont typeface="Times" pitchFamily="-110" charset="0"/>
              <a:buNone/>
            </a:pPr>
            <a:r>
              <a:rPr lang="en-US" dirty="0">
                <a:solidFill>
                  <a:srgbClr val="FF2655"/>
                </a:solidFill>
              </a:rPr>
              <a:t>Reducing aerosol pollution could also reduce 4-6 </a:t>
            </a:r>
            <a:r>
              <a:rPr lang="en-US" dirty="0" err="1">
                <a:solidFill>
                  <a:srgbClr val="FF2655"/>
                </a:solidFill>
              </a:rPr>
              <a:t>maf</a:t>
            </a:r>
            <a:r>
              <a:rPr lang="en-US" dirty="0">
                <a:solidFill>
                  <a:srgbClr val="FF2655"/>
                </a:solidFill>
              </a:rPr>
              <a:t>/yr needed to meet growth of California 2010 population to 40 million</a:t>
            </a:r>
            <a:endParaRPr lang="en-US" dirty="0">
              <a:solidFill>
                <a:srgbClr val="FF1D19"/>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28600" y="0"/>
            <a:ext cx="9372600" cy="914400"/>
          </a:xfrm>
        </p:spPr>
        <p:txBody>
          <a:bodyPr/>
          <a:lstStyle/>
          <a:p>
            <a:pPr eaLnBrk="1" hangingPunct="1"/>
            <a:r>
              <a:rPr lang="en-US" b="1" dirty="0">
                <a:solidFill>
                  <a:srgbClr val="002EFF"/>
                </a:solidFill>
              </a:rPr>
              <a:t>California Aerosol Pollution Effects</a:t>
            </a:r>
          </a:p>
        </p:txBody>
      </p:sp>
      <p:sp>
        <p:nvSpPr>
          <p:cNvPr id="316419" name="Rectangle 3"/>
          <p:cNvSpPr>
            <a:spLocks noChangeArrowheads="1"/>
          </p:cNvSpPr>
          <p:nvPr/>
        </p:nvSpPr>
        <p:spPr bwMode="auto">
          <a:xfrm>
            <a:off x="457200" y="1295400"/>
            <a:ext cx="8382000" cy="3785652"/>
          </a:xfrm>
          <a:prstGeom prst="rect">
            <a:avLst/>
          </a:prstGeom>
          <a:noFill/>
          <a:ln w="9525">
            <a:noFill/>
            <a:miter lim="800000"/>
            <a:headEnd/>
            <a:tailEnd/>
          </a:ln>
        </p:spPr>
        <p:txBody>
          <a:bodyPr>
            <a:prstTxWarp prst="textNoShape">
              <a:avLst/>
            </a:prstTxWarp>
            <a:spAutoFit/>
          </a:bodyPr>
          <a:lstStyle/>
          <a:p>
            <a:pPr marL="911225" indent="-911225"/>
            <a:r>
              <a:rPr lang="en-US" dirty="0">
                <a:solidFill>
                  <a:srgbClr val="FF1D19"/>
                </a:solidFill>
              </a:rPr>
              <a:t>Decrease net downward solar radiation</a:t>
            </a:r>
          </a:p>
          <a:p>
            <a:pPr marL="911225" indent="-911225"/>
            <a:r>
              <a:rPr lang="en-US" dirty="0">
                <a:solidFill>
                  <a:srgbClr val="FF1D19"/>
                </a:solidFill>
              </a:rPr>
              <a:t>Increase net downward thermal-IR radiation</a:t>
            </a:r>
          </a:p>
          <a:p>
            <a:pPr marL="911225" indent="-911225"/>
            <a:r>
              <a:rPr lang="en-US" dirty="0">
                <a:solidFill>
                  <a:srgbClr val="FF1D19"/>
                </a:solidFill>
              </a:rPr>
              <a:t>Decrease near-surface air temperature</a:t>
            </a:r>
          </a:p>
          <a:p>
            <a:pPr marL="911225" indent="-911225"/>
            <a:r>
              <a:rPr lang="en-US" dirty="0">
                <a:solidFill>
                  <a:srgbClr val="FF1D19"/>
                </a:solidFill>
              </a:rPr>
              <a:t>Slightly increase mid-upper boundary-layer temperatures</a:t>
            </a:r>
          </a:p>
          <a:p>
            <a:pPr marL="911225" indent="-911225"/>
            <a:r>
              <a:rPr lang="en-US" dirty="0">
                <a:solidFill>
                  <a:srgbClr val="FF1D19"/>
                </a:solidFill>
              </a:rPr>
              <a:t>Stabilize the air </a:t>
            </a:r>
          </a:p>
          <a:p>
            <a:pPr marL="911225" indent="-911225"/>
            <a:r>
              <a:rPr lang="en-US" dirty="0">
                <a:solidFill>
                  <a:srgbClr val="FF1D19"/>
                </a:solidFill>
              </a:rPr>
              <a:t>Decrease wind speed by 1-5% avg., up to 8% locally</a:t>
            </a:r>
          </a:p>
          <a:p>
            <a:pPr marL="911225" indent="-911225"/>
            <a:r>
              <a:rPr lang="en-US" dirty="0">
                <a:solidFill>
                  <a:srgbClr val="FF1D19"/>
                </a:solidFill>
              </a:rPr>
              <a:t>Decrease wind energy 2-9% avg., higher locally</a:t>
            </a:r>
          </a:p>
          <a:p>
            <a:pPr marL="911225" indent="-911225"/>
            <a:r>
              <a:rPr lang="en-US" dirty="0">
                <a:solidFill>
                  <a:srgbClr val="FF1D19"/>
                </a:solidFill>
              </a:rPr>
              <a:t>Decrease precipitation by 2-5%</a:t>
            </a:r>
          </a:p>
          <a:p>
            <a:pPr marL="911225" indent="-911225">
              <a:buFont typeface="Times" pitchFamily="-110" charset="0"/>
              <a:buChar char="•"/>
            </a:pPr>
            <a:endParaRPr lang="en-US" dirty="0">
              <a:solidFill>
                <a:srgbClr val="FF1D19"/>
              </a:solidFill>
            </a:endParaRPr>
          </a:p>
          <a:p>
            <a:pPr marL="911225" indent="-911225"/>
            <a:r>
              <a:rPr lang="en-US" dirty="0">
                <a:solidFill>
                  <a:srgbClr val="FF1D19"/>
                </a:solidFill>
              </a:rPr>
              <a:t>--&gt; Aerosols decrease water supply, hydropower, and wind energy</a:t>
            </a:r>
          </a:p>
        </p:txBody>
      </p:sp>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628</TotalTime>
  <Words>1135</Words>
  <Application>Microsoft Macintosh PowerPoint</Application>
  <PresentationFormat>On-screen Show (4:3)</PresentationFormat>
  <Paragraphs>288</Paragraphs>
  <Slides>51</Slides>
  <Notes>8</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51</vt:i4>
      </vt:variant>
    </vt:vector>
  </HeadingPairs>
  <TitlesOfParts>
    <vt:vector size="55" baseType="lpstr">
      <vt:lpstr>Blank</vt:lpstr>
      <vt:lpstr>Microsoft Equation</vt:lpstr>
      <vt:lpstr>Document</vt:lpstr>
      <vt:lpstr>Microsoft Word 97 - 2004 Document</vt:lpstr>
      <vt:lpstr>Presentation Slides for  Air Pollution and Global Warming: History, Science, and Solutions  Chapter 6: Effects of Meteorology on Air Pollution   By Mark Z. Jacobson Cambridge University Press (2012)   Last update: February 3, 2012  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 </vt:lpstr>
      <vt:lpstr>Horizontal Forces Acting on the Air</vt:lpstr>
      <vt:lpstr>Pressure Gradient Force Per Unit Mass</vt:lpstr>
      <vt:lpstr>Apparent Coriolis Force</vt:lpstr>
      <vt:lpstr>Coriolis Force Per Unit Mass</vt:lpstr>
      <vt:lpstr>Geostrophic Wind</vt:lpstr>
      <vt:lpstr>Geostrophic and Surface Winds Along Parallel Isobars</vt:lpstr>
      <vt:lpstr>Cyclonic Flow (North. Hem.)</vt:lpstr>
      <vt:lpstr>Anticyclonic Flow (North. Hem.)</vt:lpstr>
      <vt:lpstr>Surf. Wind Around N. Hem. Low, High</vt:lpstr>
      <vt:lpstr>Summary of Winds</vt:lpstr>
      <vt:lpstr>Hadley’s Single-Cell Model</vt:lpstr>
      <vt:lpstr>Three-Cell Model</vt:lpstr>
      <vt:lpstr>500-hPa and Sea-Level Maps</vt:lpstr>
      <vt:lpstr>Specific Heat</vt:lpstr>
      <vt:lpstr>Characteristics of Low and High Pressure Systems</vt:lpstr>
      <vt:lpstr>Environmental Lapse Rate</vt:lpstr>
      <vt:lpstr>Adiabatic Process</vt:lpstr>
      <vt:lpstr>Adiabatic Expansion in Unsaturated Air</vt:lpstr>
      <vt:lpstr>Stability and Instability</vt:lpstr>
      <vt:lpstr>Adiabatic Expansion in Saturated Air</vt:lpstr>
      <vt:lpstr>Stability in Saturated Air</vt:lpstr>
      <vt:lpstr>Stability in Multiple Layers</vt:lpstr>
      <vt:lpstr>Temperature Inversion</vt:lpstr>
      <vt:lpstr>Inversion Types</vt:lpstr>
      <vt:lpstr>Inversion Types</vt:lpstr>
      <vt:lpstr>Formation of Subsidence Inversion</vt:lpstr>
      <vt:lpstr>Trapping of Pollutants Under Inversion</vt:lpstr>
      <vt:lpstr>Inversion Base Height Change During the Day</vt:lpstr>
      <vt:lpstr>Morning and Afternoon Temperature Profiles</vt:lpstr>
      <vt:lpstr>Change in Mixing Depth, Los Angeles, Dec. 19, 2000</vt:lpstr>
      <vt:lpstr>PowerPoint Presentation</vt:lpstr>
      <vt:lpstr>PowerPoint Presentation</vt:lpstr>
      <vt:lpstr>Seasonal Variation of Inversions</vt:lpstr>
      <vt:lpstr>Heat-Island Effect</vt:lpstr>
      <vt:lpstr>Dust Storm, Spearman, Texas (April 14, 1935)</vt:lpstr>
      <vt:lpstr>Sea Breeze Circulation</vt:lpstr>
      <vt:lpstr>Upper and Lower Sea Breeze  Winds</vt:lpstr>
      <vt:lpstr>Sea Breeze Winds at Hawthorne, CA</vt:lpstr>
      <vt:lpstr>Methods of Producing Elevated Pollution Layers</vt:lpstr>
      <vt:lpstr>Sunset Through Elevated Pollution Layer (Los Angeles)</vt:lpstr>
      <vt:lpstr>Elevated Pollution From Sea Breeze (Los Angeles, July 22, 2000)</vt:lpstr>
      <vt:lpstr>Smoke Trapped in Inversion After Fire  Menlo Park, California (June, 2001)</vt:lpstr>
      <vt:lpstr>Nighttime Ozone Profile Over Stockton, California</vt:lpstr>
      <vt:lpstr>Plumes</vt:lpstr>
      <vt:lpstr>Plumes</vt:lpstr>
      <vt:lpstr>How Aerosols Reduce Wind Speeds</vt:lpstr>
      <vt:lpstr>Aerosol Effects on Wind Energy</vt:lpstr>
      <vt:lpstr>Rainfall Reduction due to Aerosols</vt:lpstr>
      <vt:lpstr>Aerosol Effects on Water Supply</vt:lpstr>
      <vt:lpstr>California Aerosol Pollution Effects</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 Jacobson</dc:creator>
  <cp:lastModifiedBy>Mark Jacobson</cp:lastModifiedBy>
  <cp:revision>101</cp:revision>
  <dcterms:created xsi:type="dcterms:W3CDTF">2012-10-12T17:01:59Z</dcterms:created>
  <dcterms:modified xsi:type="dcterms:W3CDTF">2022-05-06T08:06:40Z</dcterms:modified>
</cp:coreProperties>
</file>