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df" ContentType="application/pd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353" r:id="rId2"/>
    <p:sldId id="325" r:id="rId3"/>
    <p:sldId id="354" r:id="rId4"/>
    <p:sldId id="373" r:id="rId5"/>
    <p:sldId id="355" r:id="rId6"/>
    <p:sldId id="277" r:id="rId7"/>
    <p:sldId id="342" r:id="rId8"/>
    <p:sldId id="343" r:id="rId9"/>
    <p:sldId id="329" r:id="rId10"/>
    <p:sldId id="356" r:id="rId11"/>
    <p:sldId id="357" r:id="rId12"/>
    <p:sldId id="330" r:id="rId13"/>
    <p:sldId id="310" r:id="rId14"/>
    <p:sldId id="305" r:id="rId15"/>
    <p:sldId id="331" r:id="rId16"/>
    <p:sldId id="341" r:id="rId17"/>
    <p:sldId id="358" r:id="rId18"/>
    <p:sldId id="337" r:id="rId19"/>
    <p:sldId id="350" r:id="rId20"/>
    <p:sldId id="359" r:id="rId21"/>
    <p:sldId id="376" r:id="rId22"/>
    <p:sldId id="377" r:id="rId23"/>
    <p:sldId id="351" r:id="rId24"/>
    <p:sldId id="375" r:id="rId25"/>
    <p:sldId id="360" r:id="rId26"/>
    <p:sldId id="361" r:id="rId27"/>
    <p:sldId id="362" r:id="rId28"/>
    <p:sldId id="363" r:id="rId29"/>
    <p:sldId id="365" r:id="rId30"/>
    <p:sldId id="364" r:id="rId31"/>
    <p:sldId id="366" r:id="rId32"/>
    <p:sldId id="367" r:id="rId33"/>
    <p:sldId id="368" r:id="rId34"/>
    <p:sldId id="333" r:id="rId35"/>
    <p:sldId id="352" r:id="rId36"/>
    <p:sldId id="338" r:id="rId37"/>
    <p:sldId id="340" r:id="rId38"/>
    <p:sldId id="369" r:id="rId39"/>
    <p:sldId id="370" r:id="rId40"/>
    <p:sldId id="371" r:id="rId41"/>
    <p:sldId id="372" r:id="rId42"/>
    <p:sldId id="266" r:id="rId4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A18"/>
    <a:srgbClr val="187534"/>
    <a:srgbClr val="7D0007"/>
    <a:srgbClr val="7A7007"/>
    <a:srgbClr val="FF07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94605" autoAdjust="0"/>
  </p:normalViewPr>
  <p:slideViewPr>
    <p:cSldViewPr>
      <p:cViewPr varScale="1">
        <p:scale>
          <a:sx n="103" d="100"/>
          <a:sy n="103" d="100"/>
        </p:scale>
        <p:origin x="1784" y="176"/>
      </p:cViewPr>
      <p:guideLst>
        <p:guide orient="horz" pos="2160"/>
        <p:guide pos="2880"/>
      </p:guideLst>
    </p:cSldViewPr>
  </p:slideViewPr>
  <p:outlineViewPr>
    <p:cViewPr>
      <p:scale>
        <a:sx n="33" d="100"/>
        <a:sy n="33" d="100"/>
      </p:scale>
      <p:origin x="0" y="20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A9529D-56A6-D940-BC15-DC5E4595B5D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25F15F-B03F-C94B-9D10-12795EB441B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6B1AF3-7ACE-9048-A7A3-5A1CAF2F37E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514255-A339-7A41-8245-C4A85C47AF3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A6030D3-CC24-1E40-AC09-0C933EA7DFF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E53F258-4375-4A47-91AD-70DA7D066F8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D518BAC-4A9B-3842-80E8-4BCB7184C59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09586F-8977-2543-8861-E55216F8DED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8EDCA0F-4B2C-7743-8F83-5A14CC3D656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E61E62-973C-C048-BE83-1C3E0FEC413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C64E7A-CDD3-E649-BB48-68F8434B7EE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E4A43F-0D1E-7441-8190-8EEF017244C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8E7EEF-26B9-ED45-94CC-23BA1C72EDA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99E08230-6ABB-6840-9B4C-AD5DD0C676B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wiu.edu" TargetMode="External"/><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2.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8.pdf"/><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d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d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d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d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7.pd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 Id="rId5" Type="http://schemas.openxmlformats.org/officeDocument/2006/relationships/image" Target="../media/image48.emf"/><Relationship Id="rId4" Type="http://schemas.openxmlformats.org/officeDocument/2006/relationships/image" Target="../media/image47.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2667000"/>
            <a:ext cx="7772400" cy="1143000"/>
          </a:xfrm>
        </p:spPr>
        <p:txBody>
          <a:bodyPr/>
          <a:lstStyle/>
          <a:p>
            <a:r>
              <a:rPr lang="en-US" sz="2800" b="1" dirty="0">
                <a:solidFill>
                  <a:srgbClr val="990E0C"/>
                </a:solidFill>
              </a:rPr>
              <a:t>Presentation Slides for</a:t>
            </a:r>
            <a:r>
              <a:rPr lang="en-US" sz="3600" b="1" dirty="0">
                <a:solidFill>
                  <a:srgbClr val="0000FF"/>
                </a:solidFill>
              </a:rPr>
              <a:t> </a:t>
            </a:r>
            <a:br>
              <a:rPr lang="en-US" sz="3600" b="1" dirty="0">
                <a:solidFill>
                  <a:srgbClr val="0000FF"/>
                </a:solidFill>
              </a:rPr>
            </a:br>
            <a:r>
              <a:rPr lang="en-US" sz="3600" b="1" dirty="0">
                <a:solidFill>
                  <a:srgbClr val="0000FF"/>
                </a:solidFill>
              </a:rPr>
              <a:t>Air Pollution and Global Warming:</a:t>
            </a:r>
            <a:br>
              <a:rPr lang="en-US" sz="3600" b="1" dirty="0">
                <a:solidFill>
                  <a:srgbClr val="0000FF"/>
                </a:solidFill>
              </a:rPr>
            </a:br>
            <a:r>
              <a:rPr lang="en-US" sz="3600" b="1" dirty="0">
                <a:solidFill>
                  <a:srgbClr val="0000FF"/>
                </a:solidFill>
              </a:rPr>
              <a:t>History, Science, and Solutions</a:t>
            </a:r>
            <a:br>
              <a:rPr lang="en-US" sz="3600" b="1" dirty="0">
                <a:solidFill>
                  <a:srgbClr val="0000FF"/>
                </a:solidFill>
              </a:rPr>
            </a:br>
            <a:r>
              <a:rPr lang="en-US" sz="3600" b="1" dirty="0">
                <a:solidFill>
                  <a:srgbClr val="0000FF"/>
                </a:solidFill>
              </a:rPr>
              <a:t> </a:t>
            </a:r>
            <a:r>
              <a:rPr lang="en-US" sz="2400" b="1" dirty="0">
                <a:solidFill>
                  <a:srgbClr val="209920"/>
                </a:solidFill>
              </a:rPr>
              <a:t>Chapter 7: Effects of Pollution on Visibility, UV Radiation, and Colors in the Sky</a:t>
            </a:r>
            <a:br>
              <a:rPr lang="en-US" sz="2400" b="1" dirty="0">
                <a:solidFill>
                  <a:srgbClr val="209920"/>
                </a:solidFill>
              </a:rPr>
            </a:br>
            <a:br>
              <a:rPr lang="en-US" sz="2400" b="1" dirty="0">
                <a:solidFill>
                  <a:srgbClr val="209920"/>
                </a:solidFill>
              </a:rPr>
            </a:br>
            <a:r>
              <a:rPr lang="en-US" sz="2400" b="1" dirty="0">
                <a:solidFill>
                  <a:srgbClr val="209920"/>
                </a:solidFill>
              </a:rPr>
              <a:t> </a:t>
            </a:r>
            <a:r>
              <a:rPr lang="en-US" sz="2400" dirty="0">
                <a:solidFill>
                  <a:srgbClr val="FF0000"/>
                </a:solidFill>
              </a:rPr>
              <a:t>By Mark Z. Jacobson</a:t>
            </a:r>
            <a:br>
              <a:rPr lang="en-US" sz="2400" dirty="0">
                <a:solidFill>
                  <a:srgbClr val="FF0000"/>
                </a:solidFill>
              </a:rPr>
            </a:br>
            <a:r>
              <a:rPr lang="en-US" sz="2400" dirty="0">
                <a:solidFill>
                  <a:srgbClr val="FF0000"/>
                </a:solidFill>
              </a:rPr>
              <a:t>Cambridge University Press (2012)</a:t>
            </a:r>
            <a:br>
              <a:rPr lang="en-US" sz="2400" dirty="0">
                <a:solidFill>
                  <a:srgbClr val="FF0000"/>
                </a:solidFill>
              </a:rPr>
            </a:br>
            <a:br>
              <a:rPr lang="en-US" sz="2400" dirty="0">
                <a:solidFill>
                  <a:srgbClr val="FF0000"/>
                </a:solidFill>
              </a:rPr>
            </a:br>
            <a:r>
              <a:rPr lang="en-US" sz="2400" dirty="0">
                <a:solidFill>
                  <a:srgbClr val="FF0000"/>
                </a:solidFill>
              </a:rPr>
              <a:t> </a:t>
            </a:r>
            <a:r>
              <a:rPr lang="en-US" sz="2400" b="1" dirty="0">
                <a:solidFill>
                  <a:srgbClr val="0000FF"/>
                </a:solidFill>
              </a:rPr>
              <a:t>Last update: February 8, 2012</a:t>
            </a:r>
            <a:br>
              <a:rPr lang="en-US" sz="2400" b="1" dirty="0">
                <a:solidFill>
                  <a:srgbClr val="0000FF"/>
                </a:solidFill>
              </a:rPr>
            </a:br>
            <a:br>
              <a:rPr lang="en-US" sz="2400" b="1" dirty="0">
                <a:solidFill>
                  <a:srgbClr val="0000FF"/>
                </a:solidFill>
              </a:rPr>
            </a:br>
            <a:r>
              <a:rPr lang="en-US" sz="1600" b="1" dirty="0">
                <a:solidFill>
                  <a:srgbClr val="187534"/>
                </a:solidFill>
              </a:rPr>
              <a:t>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a:t>
            </a:r>
            <a:r>
              <a:rPr lang="en-US" sz="1600" b="1" dirty="0">
                <a:solidFill>
                  <a:srgbClr val="209920"/>
                </a:solidFill>
              </a:rPr>
              <a:t> </a:t>
            </a:r>
            <a:endParaRPr lang="en-US" sz="1600" b="1" dirty="0">
              <a:solidFill>
                <a:srgbClr val="0000FF"/>
              </a:solidFill>
            </a:endParaRPr>
          </a:p>
        </p:txBody>
      </p:sp>
      <p:sp>
        <p:nvSpPr>
          <p:cNvPr id="13316" name="Rectangle 4"/>
          <p:cNvSpPr>
            <a:spLocks noChangeArrowheads="1"/>
          </p:cNvSpPr>
          <p:nvPr/>
        </p:nvSpPr>
        <p:spPr bwMode="auto">
          <a:xfrm>
            <a:off x="6019800" y="4876800"/>
            <a:ext cx="184150" cy="457200"/>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4" name="TextBox 3"/>
          <p:cNvSpPr txBox="1"/>
          <p:nvPr/>
        </p:nvSpPr>
        <p:spPr>
          <a:xfrm>
            <a:off x="10177517" y="3722414"/>
            <a:ext cx="184666" cy="461665"/>
          </a:xfrm>
          <a:prstGeom prst="rect">
            <a:avLst/>
          </a:prstGeom>
          <a:noFill/>
        </p:spPr>
        <p:txBody>
          <a:bodyPr wrap="none" rtlCol="0">
            <a:sp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p:cNvPicPr>
            <a:picLocks noChangeAspect="1"/>
          </p:cNvPicPr>
          <p:nvPr/>
        </p:nvPicPr>
        <p:blipFill>
          <a:blip r:embed="rId2"/>
          <a:srcRect/>
          <a:stretch>
            <a:fillRect/>
          </a:stretch>
        </p:blipFill>
        <p:spPr bwMode="auto">
          <a:xfrm>
            <a:off x="3614737" y="762000"/>
            <a:ext cx="5529263" cy="5121275"/>
          </a:xfrm>
          <a:prstGeom prst="rect">
            <a:avLst/>
          </a:prstGeom>
          <a:noFill/>
          <a:ln w="9525">
            <a:noFill/>
            <a:miter lim="800000"/>
            <a:headEnd/>
            <a:tailEnd/>
          </a:ln>
        </p:spPr>
      </p:pic>
      <p:sp>
        <p:nvSpPr>
          <p:cNvPr id="16387" name="Rectangle 2"/>
          <p:cNvSpPr>
            <a:spLocks noGrp="1" noChangeArrowheads="1"/>
          </p:cNvSpPr>
          <p:nvPr>
            <p:ph type="title"/>
          </p:nvPr>
        </p:nvSpPr>
        <p:spPr>
          <a:xfrm>
            <a:off x="0" y="0"/>
            <a:ext cx="9144000" cy="609600"/>
          </a:xfrm>
        </p:spPr>
        <p:txBody>
          <a:bodyPr/>
          <a:lstStyle/>
          <a:p>
            <a:pPr eaLnBrk="1" hangingPunct="1"/>
            <a:r>
              <a:rPr lang="en-US" b="1" dirty="0">
                <a:solidFill>
                  <a:srgbClr val="0000FF"/>
                </a:solidFill>
              </a:rPr>
              <a:t>Additive Colors</a:t>
            </a:r>
          </a:p>
        </p:txBody>
      </p:sp>
      <p:sp>
        <p:nvSpPr>
          <p:cNvPr id="16388" name="Text Box 5"/>
          <p:cNvSpPr txBox="1">
            <a:spLocks noChangeArrowheads="1"/>
          </p:cNvSpPr>
          <p:nvPr/>
        </p:nvSpPr>
        <p:spPr bwMode="auto">
          <a:xfrm>
            <a:off x="6176521" y="6550223"/>
            <a:ext cx="2967479" cy="307777"/>
          </a:xfrm>
          <a:prstGeom prst="rect">
            <a:avLst/>
          </a:prstGeom>
          <a:noFill/>
          <a:ln w="9525">
            <a:noFill/>
            <a:miter lim="800000"/>
            <a:headEnd/>
            <a:tailEnd/>
          </a:ln>
        </p:spPr>
        <p:txBody>
          <a:bodyPr wrap="none">
            <a:prstTxWarp prst="textNoShape">
              <a:avLst/>
            </a:prstTxWarp>
            <a:spAutoFit/>
          </a:bodyPr>
          <a:lstStyle/>
          <a:p>
            <a:pPr algn="ctr"/>
            <a:r>
              <a:rPr lang="en-US" sz="1400" dirty="0">
                <a:solidFill>
                  <a:srgbClr val="993366"/>
                </a:solidFill>
                <a:hlinkClick r:id="rId3"/>
              </a:rPr>
              <a:t>www.wiu.edu</a:t>
            </a:r>
            <a:r>
              <a:rPr lang="en-US" sz="1400" dirty="0">
                <a:solidFill>
                  <a:srgbClr val="993366"/>
                </a:solidFill>
              </a:rPr>
              <a:t>; </a:t>
            </a:r>
            <a:r>
              <a:rPr lang="en-US" sz="1400" dirty="0" err="1">
                <a:solidFill>
                  <a:srgbClr val="993366"/>
                </a:solidFill>
              </a:rPr>
              <a:t>theaudacityofcolor.com</a:t>
            </a:r>
            <a:endParaRPr lang="en-US" sz="1400" dirty="0">
              <a:solidFill>
                <a:srgbClr val="993366"/>
              </a:solidFill>
            </a:endParaRPr>
          </a:p>
        </p:txBody>
      </p:sp>
      <p:sp>
        <p:nvSpPr>
          <p:cNvPr id="16389" name="Rectangle 6"/>
          <p:cNvSpPr>
            <a:spLocks noChangeArrowheads="1"/>
          </p:cNvSpPr>
          <p:nvPr/>
        </p:nvSpPr>
        <p:spPr bwMode="auto">
          <a:xfrm>
            <a:off x="838200" y="1524000"/>
            <a:ext cx="533400" cy="4497388"/>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16390" name="Rectangle 8"/>
          <p:cNvSpPr>
            <a:spLocks noChangeArrowheads="1"/>
          </p:cNvSpPr>
          <p:nvPr/>
        </p:nvSpPr>
        <p:spPr bwMode="auto">
          <a:xfrm>
            <a:off x="6781800" y="3962400"/>
            <a:ext cx="2159000" cy="461963"/>
          </a:xfrm>
          <a:prstGeom prst="rect">
            <a:avLst/>
          </a:prstGeom>
          <a:noFill/>
          <a:ln w="9525">
            <a:noFill/>
            <a:miter lim="800000"/>
            <a:headEnd/>
            <a:tailEnd/>
          </a:ln>
        </p:spPr>
        <p:txBody>
          <a:bodyPr wrap="none">
            <a:prstTxWarp prst="textNoShape">
              <a:avLst/>
            </a:prstTxWarp>
            <a:spAutoFit/>
          </a:bodyPr>
          <a:lstStyle/>
          <a:p>
            <a:r>
              <a:rPr lang="en-US" dirty="0">
                <a:solidFill>
                  <a:schemeClr val="bg1"/>
                </a:solidFill>
              </a:rPr>
              <a:t>0.38-0.5 micron</a:t>
            </a:r>
          </a:p>
        </p:txBody>
      </p:sp>
      <p:sp>
        <p:nvSpPr>
          <p:cNvPr id="16391" name="Rectangle 9"/>
          <p:cNvSpPr>
            <a:spLocks noChangeArrowheads="1"/>
          </p:cNvSpPr>
          <p:nvPr/>
        </p:nvSpPr>
        <p:spPr bwMode="auto">
          <a:xfrm>
            <a:off x="5334000" y="1752600"/>
            <a:ext cx="2159000" cy="461963"/>
          </a:xfrm>
          <a:prstGeom prst="rect">
            <a:avLst/>
          </a:prstGeom>
          <a:noFill/>
          <a:ln w="9525">
            <a:noFill/>
            <a:miter lim="800000"/>
            <a:headEnd/>
            <a:tailEnd/>
          </a:ln>
        </p:spPr>
        <p:txBody>
          <a:bodyPr wrap="none">
            <a:prstTxWarp prst="textNoShape">
              <a:avLst/>
            </a:prstTxWarp>
            <a:spAutoFit/>
          </a:bodyPr>
          <a:lstStyle/>
          <a:p>
            <a:r>
              <a:rPr lang="en-US" dirty="0">
                <a:solidFill>
                  <a:schemeClr val="bg1"/>
                </a:solidFill>
              </a:rPr>
              <a:t>0.6-0.75 micron</a:t>
            </a:r>
          </a:p>
        </p:txBody>
      </p:sp>
      <p:sp>
        <p:nvSpPr>
          <p:cNvPr id="16392" name="Rectangle 10"/>
          <p:cNvSpPr>
            <a:spLocks noChangeArrowheads="1"/>
          </p:cNvSpPr>
          <p:nvPr/>
        </p:nvSpPr>
        <p:spPr bwMode="auto">
          <a:xfrm>
            <a:off x="3962400" y="4038600"/>
            <a:ext cx="2005013" cy="461963"/>
          </a:xfrm>
          <a:prstGeom prst="rect">
            <a:avLst/>
          </a:prstGeom>
          <a:noFill/>
          <a:ln w="9525">
            <a:noFill/>
            <a:miter lim="800000"/>
            <a:headEnd/>
            <a:tailEnd/>
          </a:ln>
        </p:spPr>
        <p:txBody>
          <a:bodyPr wrap="none">
            <a:prstTxWarp prst="textNoShape">
              <a:avLst/>
            </a:prstTxWarp>
            <a:spAutoFit/>
          </a:bodyPr>
          <a:lstStyle/>
          <a:p>
            <a:r>
              <a:rPr lang="en-US" dirty="0">
                <a:solidFill>
                  <a:schemeClr val="bg1"/>
                </a:solidFill>
              </a:rPr>
              <a:t>0.5-0.6 micron</a:t>
            </a:r>
          </a:p>
        </p:txBody>
      </p:sp>
      <p:pic>
        <p:nvPicPr>
          <p:cNvPr id="16393" name="Picture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762000"/>
            <a:ext cx="3524250" cy="2819400"/>
          </a:xfrm>
          <a:prstGeom prst="rect">
            <a:avLst/>
          </a:prstGeom>
          <a:noFill/>
          <a:ln w="9525">
            <a:noFill/>
            <a:miter lim="800000"/>
            <a:headEnd/>
            <a:tailEnd/>
          </a:ln>
        </p:spPr>
      </p:pic>
      <p:pic>
        <p:nvPicPr>
          <p:cNvPr id="12" name="Picture 11"/>
          <p:cNvPicPr>
            <a:picLocks noChangeAspect="1"/>
          </p:cNvPicPr>
          <p:nvPr/>
        </p:nvPicPr>
        <p:blipFill>
          <a:blip r:embed="rId5"/>
          <a:stretch>
            <a:fillRect/>
          </a:stretch>
        </p:blipFill>
        <p:spPr>
          <a:xfrm>
            <a:off x="0" y="3505200"/>
            <a:ext cx="3620558" cy="3352800"/>
          </a:xfrm>
          <a:prstGeom prst="rect">
            <a:avLst/>
          </a:prstGeom>
        </p:spPr>
      </p:pic>
      <p:sp>
        <p:nvSpPr>
          <p:cNvPr id="13" name="Rectangle 12"/>
          <p:cNvSpPr/>
          <p:nvPr/>
        </p:nvSpPr>
        <p:spPr>
          <a:xfrm>
            <a:off x="3352800" y="6396335"/>
            <a:ext cx="2330386" cy="461665"/>
          </a:xfrm>
          <a:prstGeom prst="rect">
            <a:avLst/>
          </a:prstGeom>
        </p:spPr>
        <p:txBody>
          <a:bodyPr wrap="none">
            <a:spAutoFit/>
          </a:bodyPr>
          <a:lstStyle/>
          <a:p>
            <a:r>
              <a:rPr lang="en-US" dirty="0">
                <a:solidFill>
                  <a:srgbClr val="993366"/>
                </a:solidFill>
              </a:rPr>
              <a:t>Artist’s primaries</a:t>
            </a:r>
            <a:endParaRPr lang="en-US" dirty="0"/>
          </a:p>
        </p:txBody>
      </p:sp>
      <p:sp>
        <p:nvSpPr>
          <p:cNvPr id="14" name="Rectangle 13"/>
          <p:cNvSpPr/>
          <p:nvPr/>
        </p:nvSpPr>
        <p:spPr>
          <a:xfrm>
            <a:off x="5181600" y="5791200"/>
            <a:ext cx="2603748" cy="461665"/>
          </a:xfrm>
          <a:prstGeom prst="rect">
            <a:avLst/>
          </a:prstGeom>
        </p:spPr>
        <p:txBody>
          <a:bodyPr wrap="none">
            <a:spAutoFit/>
          </a:bodyPr>
          <a:lstStyle/>
          <a:p>
            <a:r>
              <a:rPr lang="en-US" dirty="0">
                <a:solidFill>
                  <a:srgbClr val="993366"/>
                </a:solidFill>
              </a:rPr>
              <a:t>Newton’s primaries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762000" y="381000"/>
            <a:ext cx="7772400" cy="1143000"/>
          </a:xfrm>
        </p:spPr>
        <p:txBody>
          <a:bodyPr/>
          <a:lstStyle/>
          <a:p>
            <a:r>
              <a:rPr lang="en-US" b="1">
                <a:solidFill>
                  <a:srgbClr val="0000FF"/>
                </a:solidFill>
              </a:rPr>
              <a:t>Light Attenuation Processes</a:t>
            </a:r>
          </a:p>
        </p:txBody>
      </p:sp>
      <p:sp>
        <p:nvSpPr>
          <p:cNvPr id="56325" name="Rectangle 5"/>
          <p:cNvSpPr>
            <a:spLocks noGrp="1" noChangeArrowheads="1"/>
          </p:cNvSpPr>
          <p:nvPr>
            <p:ph type="body" sz="half" idx="1"/>
          </p:nvPr>
        </p:nvSpPr>
        <p:spPr>
          <a:xfrm>
            <a:off x="1371600" y="1600200"/>
            <a:ext cx="5791200" cy="4114800"/>
          </a:xfrm>
          <a:noFill/>
          <a:ln/>
        </p:spPr>
        <p:txBody>
          <a:bodyPr/>
          <a:lstStyle/>
          <a:p>
            <a:pPr marL="60325" indent="0">
              <a:lnSpc>
                <a:spcPct val="90000"/>
              </a:lnSpc>
              <a:spcBef>
                <a:spcPct val="0"/>
              </a:spcBef>
              <a:buFontTx/>
              <a:buNone/>
            </a:pPr>
            <a:r>
              <a:rPr lang="en-US" sz="2400">
                <a:solidFill>
                  <a:srgbClr val="187534"/>
                </a:solidFill>
              </a:rPr>
              <a:t>Gas absorption</a:t>
            </a:r>
          </a:p>
          <a:p>
            <a:pPr marL="60325" indent="0">
              <a:lnSpc>
                <a:spcPct val="90000"/>
              </a:lnSpc>
              <a:spcBef>
                <a:spcPct val="0"/>
              </a:spcBef>
              <a:buFontTx/>
              <a:buNone/>
            </a:pPr>
            <a:endParaRPr lang="en-US" sz="2400">
              <a:solidFill>
                <a:srgbClr val="187534"/>
              </a:solidFill>
            </a:endParaRPr>
          </a:p>
          <a:p>
            <a:pPr marL="60325" indent="0">
              <a:lnSpc>
                <a:spcPct val="90000"/>
              </a:lnSpc>
              <a:spcBef>
                <a:spcPct val="0"/>
              </a:spcBef>
              <a:buFontTx/>
              <a:buNone/>
            </a:pPr>
            <a:r>
              <a:rPr lang="en-US" sz="2400">
                <a:solidFill>
                  <a:srgbClr val="187534"/>
                </a:solidFill>
              </a:rPr>
              <a:t>Gas scattering</a:t>
            </a:r>
          </a:p>
          <a:p>
            <a:pPr marL="60325" indent="0">
              <a:lnSpc>
                <a:spcPct val="90000"/>
              </a:lnSpc>
              <a:spcBef>
                <a:spcPct val="0"/>
              </a:spcBef>
              <a:buFontTx/>
              <a:buNone/>
            </a:pPr>
            <a:endParaRPr lang="en-US" sz="2400">
              <a:solidFill>
                <a:srgbClr val="187534"/>
              </a:solidFill>
            </a:endParaRPr>
          </a:p>
          <a:p>
            <a:pPr marL="60325" indent="0">
              <a:lnSpc>
                <a:spcPct val="90000"/>
              </a:lnSpc>
              <a:spcBef>
                <a:spcPct val="0"/>
              </a:spcBef>
              <a:buFontTx/>
              <a:buNone/>
            </a:pPr>
            <a:r>
              <a:rPr lang="en-US" sz="2400">
                <a:solidFill>
                  <a:srgbClr val="187534"/>
                </a:solidFill>
              </a:rPr>
              <a:t>Aerosol and hydrometeor particle absorption</a:t>
            </a:r>
          </a:p>
          <a:p>
            <a:pPr marL="60325" indent="0">
              <a:lnSpc>
                <a:spcPct val="90000"/>
              </a:lnSpc>
              <a:spcBef>
                <a:spcPct val="0"/>
              </a:spcBef>
              <a:buFontTx/>
              <a:buNone/>
            </a:pPr>
            <a:endParaRPr lang="en-US" sz="2400">
              <a:solidFill>
                <a:srgbClr val="187534"/>
              </a:solidFill>
            </a:endParaRPr>
          </a:p>
          <a:p>
            <a:pPr marL="60325" indent="0">
              <a:lnSpc>
                <a:spcPct val="90000"/>
              </a:lnSpc>
              <a:spcBef>
                <a:spcPct val="0"/>
              </a:spcBef>
              <a:buFontTx/>
              <a:buNone/>
            </a:pPr>
            <a:r>
              <a:rPr lang="en-US" sz="2400">
                <a:solidFill>
                  <a:srgbClr val="187534"/>
                </a:solidFill>
              </a:rPr>
              <a:t>Aerosol and hydrometeor particle scattering</a:t>
            </a:r>
            <a:endParaRPr lang="en-US" sz="2400">
              <a:solidFill>
                <a:srgbClr val="FF0707"/>
              </a:solidFill>
            </a:endParaRPr>
          </a:p>
          <a:p>
            <a:pPr marL="60325" indent="0">
              <a:lnSpc>
                <a:spcPct val="90000"/>
              </a:lnSpc>
              <a:spcBef>
                <a:spcPct val="0"/>
              </a:spcBef>
              <a:buFontTx/>
              <a:buNone/>
            </a:pPr>
            <a:r>
              <a:rPr lang="en-US" sz="2400">
                <a:solidFill>
                  <a:srgbClr val="FF0707"/>
                </a:solidFill>
              </a:rPr>
              <a:t>	Reflection</a:t>
            </a:r>
          </a:p>
          <a:p>
            <a:pPr marL="60325" indent="0">
              <a:lnSpc>
                <a:spcPct val="90000"/>
              </a:lnSpc>
              <a:spcBef>
                <a:spcPct val="0"/>
              </a:spcBef>
              <a:buFontTx/>
              <a:buNone/>
            </a:pPr>
            <a:r>
              <a:rPr lang="en-US" sz="2400">
                <a:solidFill>
                  <a:srgbClr val="FF0707"/>
                </a:solidFill>
              </a:rPr>
              <a:t>	Refraction</a:t>
            </a:r>
          </a:p>
          <a:p>
            <a:pPr marL="60325" indent="0">
              <a:lnSpc>
                <a:spcPct val="90000"/>
              </a:lnSpc>
              <a:spcBef>
                <a:spcPct val="0"/>
              </a:spcBef>
              <a:buFontTx/>
              <a:buNone/>
            </a:pPr>
            <a:r>
              <a:rPr lang="en-US" sz="2400">
                <a:solidFill>
                  <a:srgbClr val="FF0707"/>
                </a:solidFill>
              </a:rPr>
              <a:t>	Dispersion</a:t>
            </a:r>
          </a:p>
          <a:p>
            <a:pPr marL="60325" indent="0">
              <a:lnSpc>
                <a:spcPct val="90000"/>
              </a:lnSpc>
              <a:spcBef>
                <a:spcPct val="0"/>
              </a:spcBef>
              <a:buFontTx/>
              <a:buNone/>
            </a:pPr>
            <a:r>
              <a:rPr lang="en-US" sz="2000">
                <a:solidFill>
                  <a:srgbClr val="FF0707"/>
                </a:solidFill>
              </a:rPr>
              <a:t>	</a:t>
            </a:r>
            <a:r>
              <a:rPr lang="en-US" sz="2400">
                <a:solidFill>
                  <a:srgbClr val="FF0707"/>
                </a:solidFill>
              </a:rPr>
              <a:t>Diffraction</a:t>
            </a:r>
            <a:endParaRPr lang="en-US" sz="1800">
              <a:solidFill>
                <a:srgbClr val="7D0007"/>
              </a:solidFill>
            </a:endParaRPr>
          </a:p>
          <a:p>
            <a:pPr marL="60325" indent="0">
              <a:lnSpc>
                <a:spcPct val="90000"/>
              </a:lnSpc>
              <a:spcBef>
                <a:spcPct val="0"/>
              </a:spcBef>
              <a:buFontTx/>
              <a:buNone/>
            </a:pPr>
            <a:endParaRPr lang="en-US" sz="1600"/>
          </a:p>
          <a:p>
            <a:pPr marL="60325" indent="0">
              <a:lnSpc>
                <a:spcPct val="90000"/>
              </a:lnSpc>
              <a:spcBef>
                <a:spcPct val="0"/>
              </a:spcBef>
              <a:buFontTx/>
              <a:buNone/>
            </a:pPr>
            <a:endParaRPr lang="en-US" sz="1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762000" y="0"/>
            <a:ext cx="7772400" cy="1143000"/>
          </a:xfrm>
        </p:spPr>
        <p:txBody>
          <a:bodyPr/>
          <a:lstStyle/>
          <a:p>
            <a:r>
              <a:rPr lang="en-US" b="1">
                <a:solidFill>
                  <a:srgbClr val="0000FF"/>
                </a:solidFill>
              </a:rPr>
              <a:t>Light-Absorbing Gases</a:t>
            </a:r>
          </a:p>
        </p:txBody>
      </p:sp>
      <p:sp>
        <p:nvSpPr>
          <p:cNvPr id="57347" name="Rectangle 3"/>
          <p:cNvSpPr>
            <a:spLocks noGrp="1" noChangeArrowheads="1"/>
          </p:cNvSpPr>
          <p:nvPr>
            <p:ph type="body" sz="half" idx="1"/>
          </p:nvPr>
        </p:nvSpPr>
        <p:spPr>
          <a:xfrm>
            <a:off x="533400" y="1219200"/>
            <a:ext cx="7696200" cy="4114800"/>
          </a:xfrm>
          <a:noFill/>
          <a:ln/>
        </p:spPr>
        <p:txBody>
          <a:bodyPr/>
          <a:lstStyle/>
          <a:p>
            <a:pPr marL="60325" indent="0">
              <a:lnSpc>
                <a:spcPct val="90000"/>
              </a:lnSpc>
              <a:spcBef>
                <a:spcPct val="0"/>
              </a:spcBef>
              <a:buFontTx/>
              <a:buNone/>
              <a:tabLst>
                <a:tab pos="463550" algn="l"/>
              </a:tabLst>
            </a:pPr>
            <a:r>
              <a:rPr lang="en-US" sz="2400" dirty="0">
                <a:solidFill>
                  <a:srgbClr val="187534"/>
                </a:solidFill>
              </a:rPr>
              <a:t>Gas 			Absorption wavelengths (</a:t>
            </a:r>
            <a:r>
              <a:rPr lang="en-US" sz="2400" dirty="0">
                <a:solidFill>
                  <a:srgbClr val="187534"/>
                </a:solidFill>
                <a:latin typeface="Symbol" charset="2"/>
              </a:rPr>
              <a:t>u</a:t>
            </a:r>
            <a:r>
              <a:rPr lang="en-US" sz="2400" dirty="0">
                <a:solidFill>
                  <a:srgbClr val="187534"/>
                </a:solidFill>
              </a:rPr>
              <a:t>m)</a:t>
            </a:r>
          </a:p>
          <a:p>
            <a:pPr marL="60325" indent="0">
              <a:lnSpc>
                <a:spcPct val="90000"/>
              </a:lnSpc>
              <a:spcBef>
                <a:spcPct val="0"/>
              </a:spcBef>
              <a:buFontTx/>
              <a:buNone/>
              <a:tabLst>
                <a:tab pos="463550" algn="l"/>
              </a:tabLst>
            </a:pPr>
            <a:endParaRPr lang="en-US" sz="2400" dirty="0">
              <a:solidFill>
                <a:srgbClr val="FF0707"/>
              </a:solidFill>
            </a:endParaRPr>
          </a:p>
          <a:p>
            <a:pPr marL="60325" indent="0">
              <a:lnSpc>
                <a:spcPct val="90000"/>
              </a:lnSpc>
              <a:spcBef>
                <a:spcPct val="0"/>
              </a:spcBef>
              <a:buFontTx/>
              <a:buNone/>
              <a:tabLst>
                <a:tab pos="463550" algn="l"/>
              </a:tabLst>
            </a:pPr>
            <a:r>
              <a:rPr lang="en-US" sz="2400" dirty="0">
                <a:solidFill>
                  <a:schemeClr val="accent2"/>
                </a:solidFill>
              </a:rPr>
              <a:t>Visible/Near-UV/Far-UV absorbers</a:t>
            </a:r>
            <a:endParaRPr lang="en-US" sz="2400" dirty="0">
              <a:solidFill>
                <a:srgbClr val="FF0707"/>
              </a:solidFill>
            </a:endParaRPr>
          </a:p>
          <a:p>
            <a:pPr marL="60325" indent="0">
              <a:lnSpc>
                <a:spcPct val="90000"/>
              </a:lnSpc>
              <a:spcBef>
                <a:spcPct val="0"/>
              </a:spcBef>
              <a:buFontTx/>
              <a:buNone/>
              <a:tabLst>
                <a:tab pos="463550" algn="l"/>
              </a:tabLst>
            </a:pPr>
            <a:r>
              <a:rPr lang="en-US" sz="2400" dirty="0">
                <a:solidFill>
                  <a:srgbClr val="FF0707"/>
                </a:solidFill>
              </a:rPr>
              <a:t>	Ozone			&lt; 0.35, 0.45-0.75</a:t>
            </a:r>
          </a:p>
          <a:p>
            <a:pPr marL="60325" indent="0">
              <a:lnSpc>
                <a:spcPct val="90000"/>
              </a:lnSpc>
              <a:spcBef>
                <a:spcPct val="0"/>
              </a:spcBef>
              <a:buFontTx/>
              <a:buNone/>
              <a:tabLst>
                <a:tab pos="463550" algn="l"/>
              </a:tabLst>
            </a:pPr>
            <a:r>
              <a:rPr lang="en-US" sz="2400" dirty="0">
                <a:solidFill>
                  <a:srgbClr val="FF0707"/>
                </a:solidFill>
              </a:rPr>
              <a:t>	Nitrate radical		&lt; 0.67</a:t>
            </a:r>
          </a:p>
          <a:p>
            <a:pPr marL="60325" indent="0">
              <a:lnSpc>
                <a:spcPct val="90000"/>
              </a:lnSpc>
              <a:spcBef>
                <a:spcPct val="0"/>
              </a:spcBef>
              <a:buFontTx/>
              <a:buNone/>
              <a:tabLst>
                <a:tab pos="463550" algn="l"/>
              </a:tabLst>
            </a:pPr>
            <a:r>
              <a:rPr lang="en-US" sz="2400" dirty="0">
                <a:solidFill>
                  <a:srgbClr val="FF0707"/>
                </a:solidFill>
              </a:rPr>
              <a:t>	Nitrogen dioxide		&lt; 0.71</a:t>
            </a:r>
          </a:p>
          <a:p>
            <a:pPr marL="60325" indent="0">
              <a:lnSpc>
                <a:spcPct val="90000"/>
              </a:lnSpc>
              <a:spcBef>
                <a:spcPct val="0"/>
              </a:spcBef>
              <a:buFontTx/>
              <a:buNone/>
              <a:tabLst>
                <a:tab pos="463550" algn="l"/>
              </a:tabLst>
            </a:pPr>
            <a:endParaRPr lang="en-US" sz="2400" dirty="0">
              <a:solidFill>
                <a:schemeClr val="accent2"/>
              </a:solidFill>
            </a:endParaRPr>
          </a:p>
          <a:p>
            <a:pPr marL="60325" indent="0">
              <a:lnSpc>
                <a:spcPct val="90000"/>
              </a:lnSpc>
              <a:spcBef>
                <a:spcPct val="0"/>
              </a:spcBef>
              <a:buFontTx/>
              <a:buNone/>
              <a:tabLst>
                <a:tab pos="463550" algn="l"/>
              </a:tabLst>
            </a:pPr>
            <a:r>
              <a:rPr lang="en-US" sz="2400" dirty="0">
                <a:solidFill>
                  <a:schemeClr val="accent2"/>
                </a:solidFill>
              </a:rPr>
              <a:t>Near-UV/Far-UV absorbers</a:t>
            </a:r>
            <a:endParaRPr lang="en-US" sz="2400" dirty="0">
              <a:solidFill>
                <a:srgbClr val="FF0707"/>
              </a:solidFill>
            </a:endParaRPr>
          </a:p>
          <a:p>
            <a:pPr marL="60325" indent="0">
              <a:lnSpc>
                <a:spcPct val="90000"/>
              </a:lnSpc>
              <a:spcBef>
                <a:spcPct val="0"/>
              </a:spcBef>
              <a:buFontTx/>
              <a:buNone/>
              <a:tabLst>
                <a:tab pos="463550" algn="l"/>
              </a:tabLst>
            </a:pPr>
            <a:r>
              <a:rPr lang="en-US" sz="2400" dirty="0">
                <a:solidFill>
                  <a:srgbClr val="FF0707"/>
                </a:solidFill>
              </a:rPr>
              <a:t>	Formaldehyde		&lt; 0.36</a:t>
            </a:r>
          </a:p>
          <a:p>
            <a:pPr marL="60325" indent="0">
              <a:lnSpc>
                <a:spcPct val="90000"/>
              </a:lnSpc>
              <a:spcBef>
                <a:spcPct val="0"/>
              </a:spcBef>
              <a:buFontTx/>
              <a:buNone/>
              <a:tabLst>
                <a:tab pos="463550" algn="l"/>
              </a:tabLst>
            </a:pPr>
            <a:r>
              <a:rPr lang="en-US" sz="2400" dirty="0">
                <a:solidFill>
                  <a:srgbClr val="FF0707"/>
                </a:solidFill>
              </a:rPr>
              <a:t>	Nitric acid			&lt; 0.33</a:t>
            </a:r>
          </a:p>
          <a:p>
            <a:pPr marL="60325" indent="0">
              <a:lnSpc>
                <a:spcPct val="90000"/>
              </a:lnSpc>
              <a:spcBef>
                <a:spcPct val="0"/>
              </a:spcBef>
              <a:buFontTx/>
              <a:buNone/>
              <a:tabLst>
                <a:tab pos="463550" algn="l"/>
              </a:tabLst>
            </a:pPr>
            <a:endParaRPr lang="en-US" sz="2400" dirty="0">
              <a:solidFill>
                <a:srgbClr val="FF0707"/>
              </a:solidFill>
            </a:endParaRPr>
          </a:p>
          <a:p>
            <a:pPr marL="60325" indent="0">
              <a:lnSpc>
                <a:spcPct val="90000"/>
              </a:lnSpc>
              <a:spcBef>
                <a:spcPct val="0"/>
              </a:spcBef>
              <a:buFontTx/>
              <a:buNone/>
              <a:tabLst>
                <a:tab pos="463550" algn="l"/>
              </a:tabLst>
            </a:pPr>
            <a:r>
              <a:rPr lang="en-US" sz="2400" dirty="0">
                <a:solidFill>
                  <a:schemeClr val="accent2"/>
                </a:solidFill>
              </a:rPr>
              <a:t>Far-UV absorbers</a:t>
            </a:r>
            <a:endParaRPr lang="en-US" sz="2400" dirty="0">
              <a:solidFill>
                <a:srgbClr val="FF0707"/>
              </a:solidFill>
            </a:endParaRPr>
          </a:p>
          <a:p>
            <a:pPr marL="60325" indent="0">
              <a:lnSpc>
                <a:spcPct val="90000"/>
              </a:lnSpc>
              <a:spcBef>
                <a:spcPct val="0"/>
              </a:spcBef>
              <a:buFontTx/>
              <a:buNone/>
              <a:tabLst>
                <a:tab pos="463550" algn="l"/>
              </a:tabLst>
            </a:pPr>
            <a:r>
              <a:rPr lang="en-US" sz="2400" dirty="0">
                <a:solidFill>
                  <a:srgbClr val="FF0707"/>
                </a:solidFill>
              </a:rPr>
              <a:t>	Molecular oxygen		&lt; 0.245</a:t>
            </a:r>
          </a:p>
          <a:p>
            <a:pPr marL="60325" indent="0">
              <a:lnSpc>
                <a:spcPct val="90000"/>
              </a:lnSpc>
              <a:spcBef>
                <a:spcPct val="0"/>
              </a:spcBef>
              <a:buFontTx/>
              <a:buNone/>
              <a:tabLst>
                <a:tab pos="463550" algn="l"/>
              </a:tabLst>
            </a:pPr>
            <a:r>
              <a:rPr lang="en-US" sz="2400" dirty="0">
                <a:solidFill>
                  <a:srgbClr val="FF0707"/>
                </a:solidFill>
              </a:rPr>
              <a:t>	Carbon dioxide		&lt; 0.21</a:t>
            </a:r>
          </a:p>
          <a:p>
            <a:pPr marL="60325" indent="0">
              <a:lnSpc>
                <a:spcPct val="90000"/>
              </a:lnSpc>
              <a:spcBef>
                <a:spcPct val="0"/>
              </a:spcBef>
              <a:buFontTx/>
              <a:buNone/>
              <a:tabLst>
                <a:tab pos="463550" algn="l"/>
              </a:tabLst>
            </a:pPr>
            <a:r>
              <a:rPr lang="en-US" sz="2400" dirty="0">
                <a:solidFill>
                  <a:srgbClr val="FF0707"/>
                </a:solidFill>
              </a:rPr>
              <a:t>	Water vapor		&lt; 0.21</a:t>
            </a:r>
          </a:p>
          <a:p>
            <a:pPr marL="60325" indent="0">
              <a:lnSpc>
                <a:spcPct val="90000"/>
              </a:lnSpc>
              <a:spcBef>
                <a:spcPct val="0"/>
              </a:spcBef>
              <a:buFontTx/>
              <a:buNone/>
              <a:tabLst>
                <a:tab pos="463550" algn="l"/>
              </a:tabLst>
            </a:pPr>
            <a:r>
              <a:rPr lang="en-US" sz="2400" dirty="0">
                <a:solidFill>
                  <a:srgbClr val="FF0707"/>
                </a:solidFill>
              </a:rPr>
              <a:t>	Molecular nitrogen	&lt; 0.1</a:t>
            </a:r>
            <a:endParaRPr lang="en-US" sz="1200" dirty="0"/>
          </a:p>
          <a:p>
            <a:pPr marL="60325" indent="0">
              <a:lnSpc>
                <a:spcPct val="90000"/>
              </a:lnSpc>
              <a:spcBef>
                <a:spcPct val="0"/>
              </a:spcBef>
              <a:buFontTx/>
              <a:buNone/>
              <a:tabLst>
                <a:tab pos="463550" algn="l"/>
              </a:tabLst>
            </a:pP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838200" y="0"/>
            <a:ext cx="7772400" cy="1143000"/>
          </a:xfrm>
        </p:spPr>
        <p:txBody>
          <a:bodyPr/>
          <a:lstStyle/>
          <a:p>
            <a:r>
              <a:rPr lang="en-US" b="1">
                <a:solidFill>
                  <a:srgbClr val="0000FF"/>
                </a:solidFill>
              </a:rPr>
              <a:t>Gas Absorption</a:t>
            </a:r>
          </a:p>
        </p:txBody>
      </p:sp>
      <p:sp>
        <p:nvSpPr>
          <p:cNvPr id="23555" name="Rectangle 3"/>
          <p:cNvSpPr>
            <a:spLocks noGrp="1" noChangeArrowheads="1"/>
          </p:cNvSpPr>
          <p:nvPr>
            <p:ph type="body" sz="half" idx="1"/>
          </p:nvPr>
        </p:nvSpPr>
        <p:spPr>
          <a:xfrm>
            <a:off x="152400" y="2438400"/>
            <a:ext cx="6553200" cy="4114800"/>
          </a:xfrm>
        </p:spPr>
        <p:txBody>
          <a:bodyPr/>
          <a:lstStyle/>
          <a:p>
            <a:pPr>
              <a:buFontTx/>
              <a:buNone/>
            </a:pPr>
            <a:r>
              <a:rPr lang="en-US" sz="2400" dirty="0">
                <a:solidFill>
                  <a:srgbClr val="187534"/>
                </a:solidFill>
              </a:rPr>
              <a:t>Attenuation of light intensity</a:t>
            </a:r>
            <a:endParaRPr lang="en-US" sz="2400" dirty="0">
              <a:solidFill>
                <a:srgbClr val="00FF00"/>
              </a:solidFill>
            </a:endParaRPr>
          </a:p>
          <a:p>
            <a:pPr>
              <a:buNone/>
            </a:pPr>
            <a:r>
              <a:rPr lang="en-US" sz="2400" dirty="0">
                <a:solidFill>
                  <a:srgbClr val="FF0000"/>
                </a:solidFill>
              </a:rPr>
              <a:t>						</a:t>
            </a:r>
            <a:r>
              <a:rPr lang="en-US" sz="2400" dirty="0">
                <a:solidFill>
                  <a:schemeClr val="accent2"/>
                </a:solidFill>
              </a:rPr>
              <a:t>(7.2)</a:t>
            </a:r>
            <a:r>
              <a:rPr lang="en-US" sz="2400" dirty="0"/>
              <a:t> </a:t>
            </a:r>
          </a:p>
          <a:p>
            <a:pPr>
              <a:buFont typeface="Symbol" pitchFamily="-106" charset="2"/>
              <a:buChar char=" "/>
            </a:pPr>
            <a:endParaRPr lang="en-US" sz="2400" dirty="0"/>
          </a:p>
          <a:p>
            <a:pPr>
              <a:buFontTx/>
              <a:buNone/>
            </a:pPr>
            <a:r>
              <a:rPr lang="en-US" sz="2400" dirty="0">
                <a:solidFill>
                  <a:srgbClr val="187534"/>
                </a:solidFill>
              </a:rPr>
              <a:t>Absorption extinction coefficient (1/cm)</a:t>
            </a:r>
            <a:endParaRPr lang="en-US" sz="2400" dirty="0">
              <a:solidFill>
                <a:srgbClr val="00FF00"/>
              </a:solidFill>
            </a:endParaRPr>
          </a:p>
          <a:p>
            <a:pPr>
              <a:buNone/>
            </a:pPr>
            <a:r>
              <a:rPr lang="en-US" sz="2400" dirty="0">
                <a:solidFill>
                  <a:srgbClr val="FF0000"/>
                </a:solidFill>
              </a:rPr>
              <a:t>						</a:t>
            </a:r>
            <a:r>
              <a:rPr lang="en-US" sz="2400" dirty="0">
                <a:solidFill>
                  <a:schemeClr val="accent2"/>
                </a:solidFill>
              </a:rPr>
              <a:t>(7.1)</a:t>
            </a:r>
          </a:p>
          <a:p>
            <a:pPr>
              <a:buFont typeface="Symbol" pitchFamily="-106" charset="2"/>
              <a:buChar char=" "/>
            </a:pPr>
            <a:endParaRPr lang="en-US" sz="2400" dirty="0"/>
          </a:p>
          <a:p>
            <a:pPr>
              <a:buNone/>
            </a:pPr>
            <a:r>
              <a:rPr lang="en-US" sz="2400" i="1" dirty="0" err="1">
                <a:solidFill>
                  <a:srgbClr val="FF0707"/>
                </a:solidFill>
              </a:rPr>
              <a:t>b</a:t>
            </a:r>
            <a:r>
              <a:rPr lang="en-US" sz="2400" i="1" dirty="0">
                <a:solidFill>
                  <a:srgbClr val="FF0707"/>
                </a:solidFill>
              </a:rPr>
              <a:t> </a:t>
            </a:r>
            <a:r>
              <a:rPr lang="en-US" sz="2400" dirty="0">
                <a:solidFill>
                  <a:srgbClr val="FF0707"/>
                </a:solidFill>
              </a:rPr>
              <a:t>= gas absorption cross section (cm</a:t>
            </a:r>
            <a:r>
              <a:rPr lang="en-US" sz="2400" baseline="30000" dirty="0">
                <a:solidFill>
                  <a:srgbClr val="FF0707"/>
                </a:solidFill>
              </a:rPr>
              <a:t>2</a:t>
            </a:r>
            <a:r>
              <a:rPr lang="en-US" sz="2400" dirty="0">
                <a:solidFill>
                  <a:srgbClr val="FF0707"/>
                </a:solidFill>
              </a:rPr>
              <a:t>/molec.)</a:t>
            </a:r>
          </a:p>
          <a:p>
            <a:pPr>
              <a:buNone/>
            </a:pPr>
            <a:r>
              <a:rPr lang="en-US" sz="2400" i="1" dirty="0">
                <a:solidFill>
                  <a:srgbClr val="FF0707"/>
                </a:solidFill>
              </a:rPr>
              <a:t>N</a:t>
            </a:r>
            <a:r>
              <a:rPr lang="en-US" sz="2400" baseline="-25000" dirty="0">
                <a:solidFill>
                  <a:srgbClr val="FF0707"/>
                </a:solidFill>
              </a:rPr>
              <a:t> </a:t>
            </a:r>
            <a:r>
              <a:rPr lang="en-US" sz="2400" dirty="0">
                <a:solidFill>
                  <a:srgbClr val="FF0707"/>
                </a:solidFill>
              </a:rPr>
              <a:t>= gas concentration (molec./cm</a:t>
            </a:r>
            <a:r>
              <a:rPr lang="en-US" sz="2400" baseline="30000" dirty="0">
                <a:solidFill>
                  <a:srgbClr val="FF0707"/>
                </a:solidFill>
              </a:rPr>
              <a:t>3</a:t>
            </a:r>
            <a:r>
              <a:rPr lang="en-US" sz="2400" dirty="0">
                <a:solidFill>
                  <a:srgbClr val="FF0707"/>
                </a:solidFill>
              </a:rPr>
              <a:t>)</a:t>
            </a:r>
            <a:r>
              <a:rPr lang="en-US" sz="2400" dirty="0"/>
              <a:t> </a:t>
            </a:r>
          </a:p>
          <a:p>
            <a:pPr>
              <a:buFont typeface="Symbol" pitchFamily="-106" charset="2"/>
              <a:buChar char=" "/>
            </a:pPr>
            <a:endParaRPr lang="en-US" sz="2400" dirty="0"/>
          </a:p>
        </p:txBody>
      </p:sp>
      <p:sp>
        <p:nvSpPr>
          <p:cNvPr id="23559" name="Rectangle 7"/>
          <p:cNvSpPr>
            <a:spLocks noChangeArrowheads="1"/>
          </p:cNvSpPr>
          <p:nvPr/>
        </p:nvSpPr>
        <p:spPr bwMode="auto">
          <a:xfrm>
            <a:off x="838200" y="1066800"/>
            <a:ext cx="7467600" cy="533400"/>
          </a:xfrm>
          <a:prstGeom prst="rect">
            <a:avLst/>
          </a:prstGeom>
          <a:noFill/>
          <a:ln w="9525">
            <a:noFill/>
            <a:miter lim="800000"/>
            <a:headEnd/>
            <a:tailEnd/>
          </a:ln>
          <a:effectLst/>
        </p:spPr>
        <p:txBody>
          <a:bodyPr>
            <a:prstTxWarp prst="textNoShape">
              <a:avLst/>
            </a:prstTxWarp>
          </a:bodyPr>
          <a:lstStyle/>
          <a:p>
            <a:pPr marL="60325" algn="ctr" eaLnBrk="1" hangingPunct="1">
              <a:lnSpc>
                <a:spcPct val="90000"/>
              </a:lnSpc>
            </a:pPr>
            <a:r>
              <a:rPr lang="en-US">
                <a:solidFill>
                  <a:srgbClr val="7D0007"/>
                </a:solidFill>
              </a:rPr>
              <a:t>Conversion of radiative energy to internal energy by a gas molecule, increasing the temperature of the molecule</a:t>
            </a:r>
            <a:endParaRPr lang="en-US" sz="2000">
              <a:solidFill>
                <a:srgbClr val="187534"/>
              </a:solidFill>
            </a:endParaRPr>
          </a:p>
          <a:p>
            <a:pPr marL="60325" eaLnBrk="1" hangingPunct="1">
              <a:lnSpc>
                <a:spcPct val="90000"/>
              </a:lnSpc>
            </a:pPr>
            <a:endParaRPr lang="en-US" sz="1800">
              <a:solidFill>
                <a:srgbClr val="FF0707"/>
              </a:solidFill>
            </a:endParaRPr>
          </a:p>
          <a:p>
            <a:pPr marL="60325" eaLnBrk="1" hangingPunct="1">
              <a:lnSpc>
                <a:spcPct val="90000"/>
              </a:lnSpc>
            </a:pPr>
            <a:r>
              <a:rPr lang="en-US" sz="1800">
                <a:solidFill>
                  <a:srgbClr val="FF0707"/>
                </a:solidFill>
              </a:rPr>
              <a:t>	</a:t>
            </a:r>
            <a:endParaRPr lang="en-US" sz="1600">
              <a:solidFill>
                <a:srgbClr val="7D0007"/>
              </a:solidFill>
            </a:endParaRPr>
          </a:p>
          <a:p>
            <a:pPr marL="60325" eaLnBrk="1" hangingPunct="1">
              <a:lnSpc>
                <a:spcPct val="90000"/>
              </a:lnSpc>
            </a:pPr>
            <a:endParaRPr lang="en-US" sz="1400"/>
          </a:p>
          <a:p>
            <a:pPr marL="60325" eaLnBrk="1" hangingPunct="1">
              <a:lnSpc>
                <a:spcPct val="90000"/>
              </a:lnSpc>
            </a:pPr>
            <a:endParaRPr lang="en-US" sz="1400"/>
          </a:p>
        </p:txBody>
      </p:sp>
      <p:pic>
        <p:nvPicPr>
          <p:cNvPr id="8" name="Picture 7"/>
          <p:cNvPicPr/>
          <p:nvPr/>
        </p:nvPicPr>
        <p:blipFill>
          <a:blip r:embed="rId2"/>
          <a:srcRect/>
          <a:stretch>
            <a:fillRect/>
          </a:stretch>
        </p:blipFill>
        <p:spPr bwMode="auto">
          <a:xfrm>
            <a:off x="5537200" y="2971800"/>
            <a:ext cx="3606800" cy="2159000"/>
          </a:xfrm>
          <a:prstGeom prst="rect">
            <a:avLst/>
          </a:prstGeom>
          <a:noFill/>
          <a:ln w="9525">
            <a:noFill/>
            <a:miter lim="800000"/>
            <a:headEnd/>
            <a:tailEnd/>
          </a:ln>
        </p:spPr>
      </p:pic>
      <p:pic>
        <p:nvPicPr>
          <p:cNvPr id="9" name="Picture 8"/>
          <p:cNvPicPr/>
          <p:nvPr/>
        </p:nvPicPr>
        <p:blipFill>
          <a:blip r:embed="rId3">
            <a:extLst>
              <a:ext uri="{28A0092B-C50C-407E-A947-70E740481C1C}">
                <a14:useLocalDpi xmlns:a14="http://schemas.microsoft.com/office/drawing/2010/main"/>
              </a:ext>
            </a:extLst>
          </a:blip>
          <a:srcRect/>
          <a:stretch>
            <a:fillRect/>
          </a:stretch>
        </p:blipFill>
        <p:spPr bwMode="auto">
          <a:xfrm>
            <a:off x="228600" y="4267200"/>
            <a:ext cx="1955800" cy="355600"/>
          </a:xfrm>
          <a:prstGeom prst="rect">
            <a:avLst/>
          </a:prstGeom>
          <a:noFill/>
          <a:ln>
            <a:noFill/>
          </a:ln>
        </p:spPr>
      </p:pic>
      <p:pic>
        <p:nvPicPr>
          <p:cNvPr id="10" name="Picture 9"/>
          <p:cNvPicPr/>
          <p:nvPr/>
        </p:nvPicPr>
        <p:blipFill>
          <a:blip r:embed="rId4">
            <a:extLst>
              <a:ext uri="{28A0092B-C50C-407E-A947-70E740481C1C}">
                <a14:useLocalDpi xmlns:a14="http://schemas.microsoft.com/office/drawing/2010/main"/>
              </a:ext>
            </a:extLst>
          </a:blip>
          <a:srcRect/>
          <a:stretch>
            <a:fillRect/>
          </a:stretch>
        </p:blipFill>
        <p:spPr bwMode="auto">
          <a:xfrm>
            <a:off x="228600" y="2971800"/>
            <a:ext cx="4495800" cy="45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228600" y="304800"/>
            <a:ext cx="8915400" cy="1143000"/>
          </a:xfrm>
        </p:spPr>
        <p:txBody>
          <a:bodyPr/>
          <a:lstStyle/>
          <a:p>
            <a:pPr eaLnBrk="1" hangingPunct="1"/>
            <a:r>
              <a:rPr lang="en-US" b="1">
                <a:solidFill>
                  <a:srgbClr val="0000FF"/>
                </a:solidFill>
              </a:rPr>
              <a:t>Absorption Extinction Coefficients of Nitrogen Dioxide and Ozone</a:t>
            </a:r>
          </a:p>
        </p:txBody>
      </p:sp>
      <p:sp>
        <p:nvSpPr>
          <p:cNvPr id="17412" name="Text Box 5"/>
          <p:cNvSpPr txBox="1">
            <a:spLocks noChangeArrowheads="1"/>
          </p:cNvSpPr>
          <p:nvPr/>
        </p:nvSpPr>
        <p:spPr bwMode="auto">
          <a:xfrm>
            <a:off x="7707312" y="6400800"/>
            <a:ext cx="1436688" cy="457200"/>
          </a:xfrm>
          <a:prstGeom prst="rect">
            <a:avLst/>
          </a:prstGeom>
          <a:noFill/>
          <a:ln w="9525">
            <a:noFill/>
            <a:miter lim="800000"/>
            <a:headEnd/>
            <a:tailEnd/>
          </a:ln>
        </p:spPr>
        <p:txBody>
          <a:bodyPr wrap="none">
            <a:prstTxWarp prst="textNoShape">
              <a:avLst/>
            </a:prstTxWarp>
            <a:spAutoFit/>
          </a:bodyPr>
          <a:lstStyle/>
          <a:p>
            <a:pPr algn="ctr"/>
            <a:r>
              <a:rPr lang="en-US" dirty="0">
                <a:solidFill>
                  <a:srgbClr val="993366"/>
                </a:solidFill>
              </a:rPr>
              <a:t>Figure 7.3</a:t>
            </a:r>
            <a:endParaRPr lang="en-US" sz="1800" dirty="0">
              <a:solidFill>
                <a:srgbClr val="993366"/>
              </a:solidFill>
            </a:endParaRPr>
          </a:p>
        </p:txBody>
      </p:sp>
      <p:pic>
        <p:nvPicPr>
          <p:cNvPr id="17413" name="Picture 8"/>
          <p:cNvPicPr>
            <a:picLocks noChangeAspect="1"/>
          </p:cNvPicPr>
          <p:nvPr/>
        </p:nvPicPr>
        <p:blipFill>
          <a:blip r:embed="rId2"/>
          <a:srcRect/>
          <a:stretch>
            <a:fillRect/>
          </a:stretch>
        </p:blipFill>
        <p:spPr bwMode="auto">
          <a:xfrm>
            <a:off x="152400" y="2667000"/>
            <a:ext cx="2679700" cy="2209800"/>
          </a:xfrm>
          <a:prstGeom prst="rect">
            <a:avLst/>
          </a:prstGeom>
          <a:noFill/>
          <a:ln w="9525">
            <a:noFill/>
            <a:miter lim="800000"/>
            <a:headEnd/>
            <a:tailEnd/>
          </a:ln>
        </p:spPr>
      </p:pic>
      <p:sp>
        <p:nvSpPr>
          <p:cNvPr id="17414" name="Text Box 5"/>
          <p:cNvSpPr txBox="1">
            <a:spLocks noChangeArrowheads="1"/>
          </p:cNvSpPr>
          <p:nvPr/>
        </p:nvSpPr>
        <p:spPr bwMode="auto">
          <a:xfrm>
            <a:off x="457200" y="4419600"/>
            <a:ext cx="2152650" cy="369888"/>
          </a:xfrm>
          <a:prstGeom prst="rect">
            <a:avLst/>
          </a:prstGeom>
          <a:noFill/>
          <a:ln w="9525">
            <a:noFill/>
            <a:miter lim="800000"/>
            <a:headEnd/>
            <a:tailEnd/>
          </a:ln>
        </p:spPr>
        <p:txBody>
          <a:bodyPr wrap="none">
            <a:prstTxWarp prst="textNoShape">
              <a:avLst/>
            </a:prstTxWarp>
            <a:spAutoFit/>
          </a:bodyPr>
          <a:lstStyle/>
          <a:p>
            <a:pPr algn="ctr"/>
            <a:r>
              <a:rPr lang="en-US" sz="1800">
                <a:solidFill>
                  <a:srgbClr val="993366"/>
                </a:solidFill>
              </a:rPr>
              <a:t>openlearn.open.ac.uk</a:t>
            </a:r>
          </a:p>
        </p:txBody>
      </p:sp>
      <p:sp>
        <p:nvSpPr>
          <p:cNvPr id="17415" name="Text Box 5"/>
          <p:cNvSpPr txBox="1">
            <a:spLocks noChangeArrowheads="1"/>
          </p:cNvSpPr>
          <p:nvPr/>
        </p:nvSpPr>
        <p:spPr bwMode="auto">
          <a:xfrm>
            <a:off x="1143000" y="2209800"/>
            <a:ext cx="731838" cy="461963"/>
          </a:xfrm>
          <a:prstGeom prst="rect">
            <a:avLst/>
          </a:prstGeom>
          <a:noFill/>
          <a:ln w="9525">
            <a:noFill/>
            <a:miter lim="800000"/>
            <a:headEnd/>
            <a:tailEnd/>
          </a:ln>
        </p:spPr>
        <p:txBody>
          <a:bodyPr wrap="none">
            <a:prstTxWarp prst="textNoShape">
              <a:avLst/>
            </a:prstTxWarp>
            <a:spAutoFit/>
          </a:bodyPr>
          <a:lstStyle/>
          <a:p>
            <a:pPr algn="ctr"/>
            <a:r>
              <a:rPr lang="en-US">
                <a:solidFill>
                  <a:srgbClr val="FF0000"/>
                </a:solidFill>
              </a:rPr>
              <a:t>NO</a:t>
            </a:r>
            <a:r>
              <a:rPr lang="en-US" baseline="-25000">
                <a:solidFill>
                  <a:srgbClr val="FF0000"/>
                </a:solidFill>
              </a:rPr>
              <a:t>2</a:t>
            </a:r>
          </a:p>
        </p:txBody>
      </p:sp>
      <p:pic>
        <p:nvPicPr>
          <p:cNvPr id="9" name="Picture 8"/>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3048000" y="2133600"/>
            <a:ext cx="5943600" cy="3937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9" descr="purpleSunset_0001.png                                          0003DB3FMacintosh HD                   ABA78158:"/>
          <p:cNvPicPr>
            <a:picLocks noGrp="1" noChangeAspect="1" noChangeArrowheads="1"/>
          </p:cNvPicPr>
          <p:nvPr>
            <p:ph type="clipArt" sz="half" idx="2"/>
          </p:nvPr>
        </p:nvPicPr>
        <p:blipFill>
          <a:blip r:embed="rId2"/>
          <a:srcRect/>
          <a:stretch>
            <a:fillRect/>
          </a:stretch>
        </p:blipFill>
        <p:spPr>
          <a:xfrm>
            <a:off x="0" y="457200"/>
            <a:ext cx="9144000" cy="6084888"/>
          </a:xfrm>
        </p:spPr>
      </p:pic>
      <p:sp>
        <p:nvSpPr>
          <p:cNvPr id="18435" name="Rectangle 12"/>
          <p:cNvSpPr>
            <a:spLocks noChangeArrowheads="1"/>
          </p:cNvSpPr>
          <p:nvPr/>
        </p:nvSpPr>
        <p:spPr bwMode="auto">
          <a:xfrm>
            <a:off x="8001000" y="6019800"/>
            <a:ext cx="862013" cy="396875"/>
          </a:xfrm>
          <a:prstGeom prst="rect">
            <a:avLst/>
          </a:prstGeom>
          <a:noFill/>
          <a:ln w="9525">
            <a:noFill/>
            <a:miter lim="800000"/>
            <a:headEnd/>
            <a:tailEnd/>
          </a:ln>
        </p:spPr>
        <p:txBody>
          <a:bodyPr wrap="none">
            <a:prstTxWarp prst="textNoShape">
              <a:avLst/>
            </a:prstTxWarp>
            <a:spAutoFit/>
          </a:bodyPr>
          <a:lstStyle/>
          <a:p>
            <a:pPr eaLnBrk="1" hangingPunct="1"/>
            <a:r>
              <a:rPr lang="en-US" sz="2000" dirty="0">
                <a:solidFill>
                  <a:srgbClr val="FF0000"/>
                </a:solidFill>
              </a:rPr>
              <a:t>J. Lew</a:t>
            </a:r>
            <a:endParaRPr lang="en-US" dirty="0">
              <a:solidFill>
                <a:srgbClr val="FF0000"/>
              </a:solidFill>
            </a:endParaRPr>
          </a:p>
        </p:txBody>
      </p:sp>
      <p:sp>
        <p:nvSpPr>
          <p:cNvPr id="18436" name="Rectangle 13"/>
          <p:cNvSpPr>
            <a:spLocks noGrp="1" noChangeArrowheads="1"/>
          </p:cNvSpPr>
          <p:nvPr>
            <p:ph type="title"/>
          </p:nvPr>
        </p:nvSpPr>
        <p:spPr>
          <a:xfrm>
            <a:off x="152400" y="4495800"/>
            <a:ext cx="9144000" cy="1143000"/>
          </a:xfrm>
        </p:spPr>
        <p:txBody>
          <a:bodyPr/>
          <a:lstStyle/>
          <a:p>
            <a:pPr eaLnBrk="1" hangingPunct="1"/>
            <a:r>
              <a:rPr lang="en-US" b="1">
                <a:solidFill>
                  <a:srgbClr val="FF0707"/>
                </a:solidFill>
              </a:rPr>
              <a:t>Purple Sky Due to Ozone Absorption of Green Light After El Chichon Volcano, 1982</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15_19_1_web"/>
          <p:cNvPicPr>
            <a:picLocks noChangeAspect="1" noChangeArrowheads="1"/>
          </p:cNvPicPr>
          <p:nvPr/>
        </p:nvPicPr>
        <p:blipFill>
          <a:blip r:embed="rId2"/>
          <a:srcRect/>
          <a:stretch>
            <a:fillRect/>
          </a:stretch>
        </p:blipFill>
        <p:spPr bwMode="auto">
          <a:xfrm>
            <a:off x="0" y="762000"/>
            <a:ext cx="9144000" cy="6096000"/>
          </a:xfrm>
          <a:prstGeom prst="rect">
            <a:avLst/>
          </a:prstGeom>
          <a:noFill/>
          <a:ln w="9525">
            <a:noFill/>
            <a:miter lim="800000"/>
            <a:headEnd/>
            <a:tailEnd/>
          </a:ln>
        </p:spPr>
      </p:pic>
      <p:sp>
        <p:nvSpPr>
          <p:cNvPr id="76803" name="Rectangle 3"/>
          <p:cNvSpPr>
            <a:spLocks noGrp="1" noChangeArrowheads="1"/>
          </p:cNvSpPr>
          <p:nvPr>
            <p:ph type="body" idx="1"/>
          </p:nvPr>
        </p:nvSpPr>
        <p:spPr>
          <a:xfrm>
            <a:off x="5257800" y="5867400"/>
            <a:ext cx="3581400" cy="533400"/>
          </a:xfrm>
          <a:noFill/>
        </p:spPr>
        <p:txBody>
          <a:bodyPr/>
          <a:lstStyle/>
          <a:p>
            <a:pPr algn="ctr" eaLnBrk="1" hangingPunct="1">
              <a:lnSpc>
                <a:spcPct val="80000"/>
              </a:lnSpc>
              <a:buFontTx/>
              <a:buNone/>
            </a:pPr>
            <a:r>
              <a:rPr lang="en-US" sz="1800">
                <a:solidFill>
                  <a:schemeClr val="accent2"/>
                </a:solidFill>
              </a:rPr>
              <a:t>Northumberland, UK</a:t>
            </a:r>
          </a:p>
          <a:p>
            <a:pPr algn="ctr" eaLnBrk="1" hangingPunct="1">
              <a:lnSpc>
                <a:spcPct val="80000"/>
              </a:lnSpc>
              <a:buFontTx/>
              <a:buNone/>
            </a:pPr>
            <a:r>
              <a:rPr lang="en-US" sz="1800">
                <a:solidFill>
                  <a:schemeClr val="accent2"/>
                </a:solidFill>
              </a:rPr>
              <a:t>Ian Britton</a:t>
            </a:r>
            <a:endParaRPr lang="en-US" sz="1100">
              <a:solidFill>
                <a:srgbClr val="000000"/>
              </a:solidFill>
            </a:endParaRPr>
          </a:p>
        </p:txBody>
      </p:sp>
      <p:sp>
        <p:nvSpPr>
          <p:cNvPr id="19460" name="Rectangle 4"/>
          <p:cNvSpPr>
            <a:spLocks noGrp="1" noChangeArrowheads="1"/>
          </p:cNvSpPr>
          <p:nvPr>
            <p:ph type="title"/>
          </p:nvPr>
        </p:nvSpPr>
        <p:spPr>
          <a:xfrm>
            <a:off x="457200" y="-228600"/>
            <a:ext cx="8229600" cy="1143000"/>
          </a:xfrm>
        </p:spPr>
        <p:txBody>
          <a:bodyPr/>
          <a:lstStyle/>
          <a:p>
            <a:pPr eaLnBrk="1" hangingPunct="1"/>
            <a:r>
              <a:rPr lang="en-US" b="1">
                <a:solidFill>
                  <a:srgbClr val="0000FF"/>
                </a:solidFill>
              </a:rPr>
              <a:t>Red Sunrise / Purple Sky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0"/>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57400" y="0"/>
            <a:ext cx="5486400" cy="6858000"/>
          </a:xfrm>
          <a:prstGeom prst="rect">
            <a:avLst/>
          </a:prstGeom>
          <a:noFill/>
          <a:ln w="9525">
            <a:noFill/>
            <a:miter lim="800000"/>
            <a:headEnd/>
            <a:tailEnd/>
          </a:ln>
        </p:spPr>
      </p:pic>
      <p:sp>
        <p:nvSpPr>
          <p:cNvPr id="20483" name="Rectangle 2"/>
          <p:cNvSpPr>
            <a:spLocks noGrp="1" noChangeArrowheads="1"/>
          </p:cNvSpPr>
          <p:nvPr>
            <p:ph type="title"/>
          </p:nvPr>
        </p:nvSpPr>
        <p:spPr>
          <a:xfrm>
            <a:off x="228600" y="304800"/>
            <a:ext cx="8915400" cy="1143000"/>
          </a:xfrm>
        </p:spPr>
        <p:txBody>
          <a:bodyPr/>
          <a:lstStyle/>
          <a:p>
            <a:pPr eaLnBrk="1" hangingPunct="1"/>
            <a:r>
              <a:rPr lang="en-US" b="1">
                <a:solidFill>
                  <a:srgbClr val="0000FF"/>
                </a:solidFill>
              </a:rPr>
              <a:t>Why is the Sky Blue?</a:t>
            </a:r>
          </a:p>
        </p:txBody>
      </p:sp>
      <p:sp>
        <p:nvSpPr>
          <p:cNvPr id="20484" name="Text Box 5"/>
          <p:cNvSpPr txBox="1">
            <a:spLocks noChangeArrowheads="1"/>
          </p:cNvSpPr>
          <p:nvPr/>
        </p:nvSpPr>
        <p:spPr bwMode="auto">
          <a:xfrm>
            <a:off x="2133600" y="6488113"/>
            <a:ext cx="1431925" cy="369887"/>
          </a:xfrm>
          <a:prstGeom prst="rect">
            <a:avLst/>
          </a:prstGeom>
          <a:noFill/>
          <a:ln w="9525">
            <a:noFill/>
            <a:miter lim="800000"/>
            <a:headEnd/>
            <a:tailEnd/>
          </a:ln>
        </p:spPr>
        <p:txBody>
          <a:bodyPr wrap="none">
            <a:prstTxWarp prst="textNoShape">
              <a:avLst/>
            </a:prstTxWarp>
            <a:spAutoFit/>
          </a:bodyPr>
          <a:lstStyle/>
          <a:p>
            <a:pPr algn="ctr"/>
            <a:r>
              <a:rPr lang="en-US" sz="1800">
                <a:solidFill>
                  <a:srgbClr val="993366"/>
                </a:solidFill>
              </a:rPr>
              <a:t>liamdaly.com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0" y="0"/>
            <a:ext cx="7772400" cy="1143000"/>
          </a:xfrm>
        </p:spPr>
        <p:txBody>
          <a:bodyPr/>
          <a:lstStyle/>
          <a:p>
            <a:r>
              <a:rPr lang="en-US" b="1">
                <a:solidFill>
                  <a:srgbClr val="0000FF"/>
                </a:solidFill>
              </a:rPr>
              <a:t>Gas (Rayleigh) Scattering</a:t>
            </a:r>
          </a:p>
        </p:txBody>
      </p:sp>
      <p:sp>
        <p:nvSpPr>
          <p:cNvPr id="26632" name="Rectangle 8"/>
          <p:cNvSpPr>
            <a:spLocks noGrp="1" noChangeArrowheads="1"/>
          </p:cNvSpPr>
          <p:nvPr>
            <p:ph type="body" sz="half" idx="1"/>
          </p:nvPr>
        </p:nvSpPr>
        <p:spPr>
          <a:xfrm>
            <a:off x="685800" y="990600"/>
            <a:ext cx="7467600" cy="533400"/>
          </a:xfrm>
          <a:noFill/>
          <a:ln/>
        </p:spPr>
        <p:txBody>
          <a:bodyPr/>
          <a:lstStyle/>
          <a:p>
            <a:pPr marL="60325" indent="0" algn="ctr">
              <a:lnSpc>
                <a:spcPct val="90000"/>
              </a:lnSpc>
              <a:spcBef>
                <a:spcPct val="0"/>
              </a:spcBef>
              <a:buFontTx/>
              <a:buNone/>
            </a:pPr>
            <a:r>
              <a:rPr lang="en-US" sz="2400" dirty="0">
                <a:solidFill>
                  <a:srgbClr val="187534"/>
                </a:solidFill>
              </a:rPr>
              <a:t>Redirection of radiation by a gas molecule without a net transfer of energy to the molecule</a:t>
            </a:r>
            <a:endParaRPr lang="en-US" sz="1800" dirty="0">
              <a:solidFill>
                <a:srgbClr val="187534"/>
              </a:solidFill>
            </a:endParaRPr>
          </a:p>
          <a:p>
            <a:pPr marL="60325" indent="0">
              <a:lnSpc>
                <a:spcPct val="90000"/>
              </a:lnSpc>
              <a:spcBef>
                <a:spcPct val="0"/>
              </a:spcBef>
              <a:buFontTx/>
              <a:buNone/>
            </a:pPr>
            <a:endParaRPr lang="en-US" sz="1600" dirty="0">
              <a:solidFill>
                <a:srgbClr val="FF0707"/>
              </a:solidFill>
            </a:endParaRPr>
          </a:p>
          <a:p>
            <a:pPr marL="60325" indent="0">
              <a:lnSpc>
                <a:spcPct val="90000"/>
              </a:lnSpc>
              <a:spcBef>
                <a:spcPct val="0"/>
              </a:spcBef>
              <a:buFontTx/>
              <a:buNone/>
            </a:pPr>
            <a:r>
              <a:rPr lang="en-US" sz="1600" dirty="0">
                <a:solidFill>
                  <a:srgbClr val="FF0707"/>
                </a:solidFill>
              </a:rPr>
              <a:t>	</a:t>
            </a:r>
            <a:endParaRPr lang="en-US" sz="1400" dirty="0">
              <a:solidFill>
                <a:srgbClr val="7D0007"/>
              </a:solidFill>
            </a:endParaRPr>
          </a:p>
          <a:p>
            <a:pPr marL="60325" indent="0">
              <a:lnSpc>
                <a:spcPct val="90000"/>
              </a:lnSpc>
              <a:spcBef>
                <a:spcPct val="0"/>
              </a:spcBef>
              <a:buFontTx/>
              <a:buNone/>
            </a:pPr>
            <a:endParaRPr lang="en-US" sz="1200" dirty="0"/>
          </a:p>
          <a:p>
            <a:pPr marL="60325" indent="0">
              <a:lnSpc>
                <a:spcPct val="90000"/>
              </a:lnSpc>
              <a:spcBef>
                <a:spcPct val="0"/>
              </a:spcBef>
              <a:buFontTx/>
              <a:buNone/>
            </a:pPr>
            <a:endParaRPr lang="en-US" sz="1200" dirty="0"/>
          </a:p>
        </p:txBody>
      </p:sp>
      <p:pic>
        <p:nvPicPr>
          <p:cNvPr id="10" name="Picture 9"/>
          <p:cNvPicPr/>
          <p:nvPr/>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381000" y="1524000"/>
            <a:ext cx="6858000" cy="5524500"/>
          </a:xfrm>
          <a:prstGeom prst="rect">
            <a:avLst/>
          </a:prstGeom>
          <a:noFill/>
          <a:ln w="9525">
            <a:noFill/>
            <a:miter lim="800000"/>
            <a:headEnd/>
            <a:tailEnd/>
          </a:ln>
        </p:spPr>
      </p:pic>
      <p:sp>
        <p:nvSpPr>
          <p:cNvPr id="11" name="Rectangle 9"/>
          <p:cNvSpPr>
            <a:spLocks noChangeArrowheads="1"/>
          </p:cNvSpPr>
          <p:nvPr/>
        </p:nvSpPr>
        <p:spPr bwMode="auto">
          <a:xfrm>
            <a:off x="6400800" y="3048000"/>
            <a:ext cx="2381046" cy="533400"/>
          </a:xfrm>
          <a:prstGeom prst="rect">
            <a:avLst/>
          </a:prstGeom>
          <a:noFill/>
          <a:ln w="9525">
            <a:noFill/>
            <a:miter lim="800000"/>
            <a:headEnd/>
            <a:tailEnd/>
          </a:ln>
          <a:effectLst/>
        </p:spPr>
        <p:txBody>
          <a:bodyPr>
            <a:prstTxWarp prst="textNoShape">
              <a:avLst/>
            </a:prstTxWarp>
          </a:bodyPr>
          <a:lstStyle/>
          <a:p>
            <a:pPr marL="60325" eaLnBrk="1" hangingPunct="1">
              <a:lnSpc>
                <a:spcPct val="90000"/>
              </a:lnSpc>
            </a:pPr>
            <a:r>
              <a:rPr lang="en-US" dirty="0">
                <a:solidFill>
                  <a:srgbClr val="FF0707"/>
                </a:solidFill>
              </a:rPr>
              <a:t>Probability distribution of where a gas molecule scatters incoming light</a:t>
            </a:r>
            <a:endParaRPr lang="en-US" dirty="0">
              <a:solidFill>
                <a:srgbClr val="187534"/>
              </a:solidFill>
            </a:endParaRPr>
          </a:p>
          <a:p>
            <a:pPr marL="60325" eaLnBrk="1" hangingPunct="1">
              <a:lnSpc>
                <a:spcPct val="90000"/>
              </a:lnSpc>
            </a:pPr>
            <a:endParaRPr lang="en-US" sz="1800" dirty="0">
              <a:solidFill>
                <a:srgbClr val="FF0707"/>
              </a:solidFill>
            </a:endParaRPr>
          </a:p>
          <a:p>
            <a:pPr marL="60325" eaLnBrk="1" hangingPunct="1">
              <a:lnSpc>
                <a:spcPct val="90000"/>
              </a:lnSpc>
            </a:pPr>
            <a:r>
              <a:rPr lang="en-US" sz="1800" dirty="0">
                <a:solidFill>
                  <a:srgbClr val="FF0707"/>
                </a:solidFill>
              </a:rPr>
              <a:t>	</a:t>
            </a:r>
            <a:endParaRPr lang="en-US" sz="1600" dirty="0">
              <a:solidFill>
                <a:srgbClr val="7D0007"/>
              </a:solidFill>
            </a:endParaRPr>
          </a:p>
          <a:p>
            <a:pPr marL="60325" eaLnBrk="1" hangingPunct="1">
              <a:lnSpc>
                <a:spcPct val="90000"/>
              </a:lnSpc>
            </a:pPr>
            <a:endParaRPr lang="en-US" sz="1400" dirty="0"/>
          </a:p>
          <a:p>
            <a:pPr marL="60325" eaLnBrk="1" hangingPunct="1">
              <a:lnSpc>
                <a:spcPct val="90000"/>
              </a:lnSpc>
            </a:pPr>
            <a:endParaRPr lang="en-US" sz="1400" dirty="0"/>
          </a:p>
        </p:txBody>
      </p:sp>
      <p:sp>
        <p:nvSpPr>
          <p:cNvPr id="12" name="Text Box 5"/>
          <p:cNvSpPr txBox="1">
            <a:spLocks noChangeArrowheads="1"/>
          </p:cNvSpPr>
          <p:nvPr/>
        </p:nvSpPr>
        <p:spPr bwMode="auto">
          <a:xfrm>
            <a:off x="7698534" y="6400800"/>
            <a:ext cx="1454244" cy="461665"/>
          </a:xfrm>
          <a:prstGeom prst="rect">
            <a:avLst/>
          </a:prstGeom>
          <a:noFill/>
          <a:ln w="9525">
            <a:noFill/>
            <a:miter lim="800000"/>
            <a:headEnd/>
            <a:tailEnd/>
          </a:ln>
        </p:spPr>
        <p:txBody>
          <a:bodyPr wrap="none">
            <a:prstTxWarp prst="textNoShape">
              <a:avLst/>
            </a:prstTxWarp>
            <a:spAutoFit/>
          </a:bodyPr>
          <a:lstStyle/>
          <a:p>
            <a:pPr algn="ctr"/>
            <a:r>
              <a:rPr lang="en-US" dirty="0">
                <a:solidFill>
                  <a:srgbClr val="993366"/>
                </a:solidFill>
              </a:rPr>
              <a:t>Figure 7.4</a:t>
            </a:r>
            <a:endParaRPr lang="en-US" sz="1800" dirty="0">
              <a:solidFill>
                <a:srgbClr val="99336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144000" cy="609600"/>
          </a:xfrm>
        </p:spPr>
        <p:txBody>
          <a:bodyPr/>
          <a:lstStyle/>
          <a:p>
            <a:r>
              <a:rPr lang="en-US" b="1" dirty="0">
                <a:solidFill>
                  <a:srgbClr val="0000FF"/>
                </a:solidFill>
              </a:rPr>
              <a:t>Color of the Sky and Sun</a:t>
            </a:r>
          </a:p>
        </p:txBody>
      </p:sp>
      <p:sp>
        <p:nvSpPr>
          <p:cNvPr id="28676" name="Text Box 4"/>
          <p:cNvSpPr txBox="1">
            <a:spLocks noChangeArrowheads="1"/>
          </p:cNvSpPr>
          <p:nvPr/>
        </p:nvSpPr>
        <p:spPr bwMode="auto">
          <a:xfrm>
            <a:off x="7707312" y="6400800"/>
            <a:ext cx="1436688" cy="457200"/>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3366"/>
                </a:solidFill>
              </a:rPr>
              <a:t>Figure 7.6</a:t>
            </a:r>
            <a:endParaRPr lang="en-US" sz="1800" dirty="0">
              <a:solidFill>
                <a:srgbClr val="993366"/>
              </a:solidFill>
            </a:endParaRPr>
          </a:p>
        </p:txBody>
      </p:sp>
      <p:pic>
        <p:nvPicPr>
          <p:cNvPr id="6" name="Picture 5"/>
          <p:cNvPicPr/>
          <p:nvPr/>
        </p:nvPicPr>
        <p:blipFill>
          <a:blip r:embed="rId2"/>
          <a:srcRect/>
          <a:stretch>
            <a:fillRect/>
          </a:stretch>
        </p:blipFill>
        <p:spPr bwMode="auto">
          <a:xfrm>
            <a:off x="838200" y="701040"/>
            <a:ext cx="7467600" cy="615696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p:cNvPicPr>
          <p:nvPr/>
        </p:nvPicPr>
        <p:blipFill>
          <a:blip r:embed="rId2"/>
          <a:srcRect/>
          <a:stretch>
            <a:fillRect/>
          </a:stretch>
        </p:blipFill>
        <p:spPr bwMode="auto">
          <a:xfrm>
            <a:off x="0" y="1828800"/>
            <a:ext cx="4876800" cy="3657600"/>
          </a:xfrm>
          <a:prstGeom prst="rect">
            <a:avLst/>
          </a:prstGeom>
          <a:noFill/>
          <a:ln w="9525">
            <a:noFill/>
            <a:miter lim="800000"/>
            <a:headEnd/>
            <a:tailEnd/>
          </a:ln>
        </p:spPr>
      </p:pic>
      <p:sp>
        <p:nvSpPr>
          <p:cNvPr id="21507" name="Rectangle 2"/>
          <p:cNvSpPr>
            <a:spLocks noGrp="1" noChangeArrowheads="1"/>
          </p:cNvSpPr>
          <p:nvPr>
            <p:ph type="title"/>
          </p:nvPr>
        </p:nvSpPr>
        <p:spPr>
          <a:xfrm>
            <a:off x="228600" y="304800"/>
            <a:ext cx="8915400" cy="1143000"/>
          </a:xfrm>
        </p:spPr>
        <p:txBody>
          <a:bodyPr/>
          <a:lstStyle/>
          <a:p>
            <a:pPr eaLnBrk="1" hangingPunct="1"/>
            <a:r>
              <a:rPr lang="en-US" b="1">
                <a:solidFill>
                  <a:srgbClr val="0000FF"/>
                </a:solidFill>
              </a:rPr>
              <a:t>Sun at Noon and in the Afternoon</a:t>
            </a:r>
          </a:p>
        </p:txBody>
      </p:sp>
      <p:sp>
        <p:nvSpPr>
          <p:cNvPr id="21508" name="Text Box 5"/>
          <p:cNvSpPr txBox="1">
            <a:spLocks noChangeArrowheads="1"/>
          </p:cNvSpPr>
          <p:nvPr/>
        </p:nvSpPr>
        <p:spPr bwMode="auto">
          <a:xfrm>
            <a:off x="0" y="5105400"/>
            <a:ext cx="1431925" cy="369888"/>
          </a:xfrm>
          <a:prstGeom prst="rect">
            <a:avLst/>
          </a:prstGeom>
          <a:noFill/>
          <a:ln w="9525">
            <a:noFill/>
            <a:miter lim="800000"/>
            <a:headEnd/>
            <a:tailEnd/>
          </a:ln>
        </p:spPr>
        <p:txBody>
          <a:bodyPr wrap="none">
            <a:prstTxWarp prst="textNoShape">
              <a:avLst/>
            </a:prstTxWarp>
            <a:spAutoFit/>
          </a:bodyPr>
          <a:lstStyle/>
          <a:p>
            <a:pPr algn="ctr"/>
            <a:r>
              <a:rPr lang="en-US" sz="1800">
                <a:solidFill>
                  <a:srgbClr val="993366"/>
                </a:solidFill>
              </a:rPr>
              <a:t>liamdaly.com</a:t>
            </a:r>
          </a:p>
        </p:txBody>
      </p:sp>
      <p:pic>
        <p:nvPicPr>
          <p:cNvPr id="21509"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67200" y="1828800"/>
            <a:ext cx="4876800" cy="3657600"/>
          </a:xfrm>
          <a:prstGeom prst="rect">
            <a:avLst/>
          </a:prstGeom>
          <a:noFill/>
          <a:ln w="9525">
            <a:noFill/>
            <a:miter lim="800000"/>
            <a:headEnd/>
            <a:tailEnd/>
          </a:ln>
        </p:spPr>
      </p:pic>
      <p:sp>
        <p:nvSpPr>
          <p:cNvPr id="21510" name="Text Box 5"/>
          <p:cNvSpPr txBox="1">
            <a:spLocks noChangeArrowheads="1"/>
          </p:cNvSpPr>
          <p:nvPr/>
        </p:nvSpPr>
        <p:spPr bwMode="auto">
          <a:xfrm>
            <a:off x="4419600" y="5105400"/>
            <a:ext cx="2262188" cy="369888"/>
          </a:xfrm>
          <a:prstGeom prst="rect">
            <a:avLst/>
          </a:prstGeom>
          <a:noFill/>
          <a:ln w="9525">
            <a:noFill/>
            <a:miter lim="800000"/>
            <a:headEnd/>
            <a:tailEnd/>
          </a:ln>
        </p:spPr>
        <p:txBody>
          <a:bodyPr wrap="none">
            <a:prstTxWarp prst="textNoShape">
              <a:avLst/>
            </a:prstTxWarp>
            <a:spAutoFit/>
          </a:bodyPr>
          <a:lstStyle/>
          <a:p>
            <a:pPr algn="ctr"/>
            <a:r>
              <a:rPr lang="en-US" sz="1800">
                <a:solidFill>
                  <a:srgbClr val="993366"/>
                </a:solidFill>
              </a:rPr>
              <a:t>I146.photobucket.com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screen">
            <a:extLst>
              <a:ext uri="{28A0092B-C50C-407E-A947-70E740481C1C}">
                <a14:useLocalDpi xmlns:a14="http://schemas.microsoft.com/office/drawing/2010/main"/>
              </a:ext>
            </a:extLst>
          </a:blip>
          <a:srcRect l="-125" r="-125"/>
          <a:stretch>
            <a:fillRect/>
          </a:stretch>
        </p:blipFill>
        <p:spPr bwMode="auto">
          <a:xfrm>
            <a:off x="0" y="304800"/>
            <a:ext cx="9144000" cy="6045581"/>
          </a:xfrm>
          <a:prstGeom prst="rect">
            <a:avLst/>
          </a:prstGeom>
          <a:noFill/>
          <a:ln w="9525">
            <a:noFill/>
            <a:miter lim="800000"/>
            <a:headEnd/>
            <a:tailEnd/>
          </a:ln>
        </p:spPr>
      </p:pic>
      <p:sp>
        <p:nvSpPr>
          <p:cNvPr id="22530" name="Rectangle 2" hidden="1"/>
          <p:cNvSpPr>
            <a:spLocks noGrp="1" noChangeArrowheads="1"/>
          </p:cNvSpPr>
          <p:nvPr>
            <p:ph type="title"/>
          </p:nvPr>
        </p:nvSpPr>
        <p:spPr/>
        <p:txBody>
          <a:bodyPr/>
          <a:lstStyle/>
          <a:p>
            <a:pPr eaLnBrk="1" hangingPunct="1"/>
            <a:r>
              <a:rPr lang="en-US"/>
              <a:t>Yellowsunset</a:t>
            </a:r>
          </a:p>
        </p:txBody>
      </p:sp>
      <p:sp>
        <p:nvSpPr>
          <p:cNvPr id="22532" name="Text Box 4"/>
          <p:cNvSpPr txBox="1">
            <a:spLocks noChangeArrowheads="1"/>
          </p:cNvSpPr>
          <p:nvPr/>
        </p:nvSpPr>
        <p:spPr bwMode="auto">
          <a:xfrm>
            <a:off x="381000" y="5472113"/>
            <a:ext cx="5011738" cy="762000"/>
          </a:xfrm>
          <a:prstGeom prst="rect">
            <a:avLst/>
          </a:prstGeom>
          <a:noFill/>
          <a:ln w="9525">
            <a:noFill/>
            <a:miter lim="800000"/>
            <a:headEnd/>
            <a:tailEnd/>
          </a:ln>
        </p:spPr>
        <p:txBody>
          <a:bodyPr wrap="none">
            <a:prstTxWarp prst="textNoShape">
              <a:avLst/>
            </a:prstTxWarp>
            <a:spAutoFit/>
          </a:bodyPr>
          <a:lstStyle/>
          <a:p>
            <a:pPr eaLnBrk="1" hangingPunct="1"/>
            <a:r>
              <a:rPr lang="en-US" sz="4400">
                <a:solidFill>
                  <a:srgbClr val="FF0000"/>
                </a:solidFill>
              </a:rPr>
              <a:t>Yellow Sun at Sunset</a:t>
            </a:r>
            <a:endParaRPr lang="en-US" sz="1800">
              <a:solidFill>
                <a:srgbClr val="187534"/>
              </a:solidFill>
              <a:latin typeface="Arial" charset="0"/>
            </a:endParaRPr>
          </a:p>
        </p:txBody>
      </p:sp>
      <p:sp>
        <p:nvSpPr>
          <p:cNvPr id="22533" name="Rectangle 5"/>
          <p:cNvSpPr>
            <a:spLocks noChangeArrowheads="1"/>
          </p:cNvSpPr>
          <p:nvPr/>
        </p:nvSpPr>
        <p:spPr bwMode="auto">
          <a:xfrm>
            <a:off x="7050383" y="5943600"/>
            <a:ext cx="2093617" cy="400110"/>
          </a:xfrm>
          <a:prstGeom prst="rect">
            <a:avLst/>
          </a:prstGeom>
          <a:noFill/>
          <a:ln w="9525">
            <a:noFill/>
            <a:miter lim="800000"/>
            <a:headEnd/>
            <a:tailEnd/>
          </a:ln>
        </p:spPr>
        <p:txBody>
          <a:bodyPr wrap="none">
            <a:prstTxWarp prst="textNoShape">
              <a:avLst/>
            </a:prstTxWarp>
            <a:spAutoFit/>
          </a:bodyPr>
          <a:lstStyle/>
          <a:p>
            <a:pPr eaLnBrk="1" hangingPunct="1"/>
            <a:r>
              <a:rPr lang="en-US" sz="2000" dirty="0">
                <a:solidFill>
                  <a:srgbClr val="FF0000"/>
                </a:solidFill>
              </a:rPr>
              <a:t>Mark Z. Jacobson</a:t>
            </a:r>
            <a:endParaRPr lang="en-US"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7" descr="redHorizon_0001.png                                            0003DB3FMacintosh HD                   ABA78158:"/>
          <p:cNvPicPr>
            <a:picLocks noGrp="1" noChangeAspect="1" noChangeArrowheads="1"/>
          </p:cNvPicPr>
          <p:nvPr>
            <p:ph type="clipArt" sz="half" idx="2"/>
          </p:nvPr>
        </p:nvPicPr>
        <p:blipFill>
          <a:blip r:embed="rId2"/>
          <a:srcRect/>
          <a:stretch>
            <a:fillRect/>
          </a:stretch>
        </p:blipFill>
        <p:spPr>
          <a:xfrm>
            <a:off x="0" y="228600"/>
            <a:ext cx="9144000" cy="6016625"/>
          </a:xfrm>
        </p:spPr>
      </p:pic>
      <p:sp>
        <p:nvSpPr>
          <p:cNvPr id="23555" name="Rectangle 2"/>
          <p:cNvSpPr>
            <a:spLocks noGrp="1" noChangeArrowheads="1"/>
          </p:cNvSpPr>
          <p:nvPr>
            <p:ph type="title"/>
          </p:nvPr>
        </p:nvSpPr>
        <p:spPr>
          <a:xfrm>
            <a:off x="685800" y="457200"/>
            <a:ext cx="7772400" cy="1143000"/>
          </a:xfrm>
        </p:spPr>
        <p:txBody>
          <a:bodyPr/>
          <a:lstStyle/>
          <a:p>
            <a:pPr eaLnBrk="1" hangingPunct="1"/>
            <a:r>
              <a:rPr lang="en-US" b="1">
                <a:solidFill>
                  <a:srgbClr val="0000FF"/>
                </a:solidFill>
              </a:rPr>
              <a:t>Red Horizon Over Clouds During Sunset</a:t>
            </a:r>
          </a:p>
        </p:txBody>
      </p:sp>
      <p:sp>
        <p:nvSpPr>
          <p:cNvPr id="23556" name="Text Box 4"/>
          <p:cNvSpPr txBox="1">
            <a:spLocks noChangeArrowheads="1"/>
          </p:cNvSpPr>
          <p:nvPr/>
        </p:nvSpPr>
        <p:spPr bwMode="auto">
          <a:xfrm>
            <a:off x="6705600" y="5486400"/>
            <a:ext cx="2009775" cy="396875"/>
          </a:xfrm>
          <a:prstGeom prst="rect">
            <a:avLst/>
          </a:prstGeom>
          <a:noFill/>
          <a:ln w="9525">
            <a:noFill/>
            <a:miter lim="800000"/>
            <a:headEnd/>
            <a:tailEnd/>
          </a:ln>
        </p:spPr>
        <p:txBody>
          <a:bodyPr wrap="none">
            <a:prstTxWarp prst="textNoShape">
              <a:avLst/>
            </a:prstTxWarp>
            <a:spAutoFit/>
          </a:bodyPr>
          <a:lstStyle/>
          <a:p>
            <a:pPr algn="ctr"/>
            <a:r>
              <a:rPr lang="en-US" sz="2000" dirty="0">
                <a:solidFill>
                  <a:srgbClr val="993366"/>
                </a:solidFill>
              </a:rPr>
              <a:t>Mark Z. Jacobson</a:t>
            </a:r>
            <a:endParaRPr lang="en-US" sz="1800" dirty="0">
              <a:solidFill>
                <a:srgbClr val="993366"/>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8"/>
          <p:cNvPicPr>
            <a:picLocks noChangeAspect="1"/>
          </p:cNvPicPr>
          <p:nvPr/>
        </p:nvPicPr>
        <p:blipFill>
          <a:blip r:embed="rId2"/>
          <a:srcRect/>
          <a:stretch>
            <a:fillRect/>
          </a:stretch>
        </p:blipFill>
        <p:spPr bwMode="auto">
          <a:xfrm>
            <a:off x="4876800" y="1676400"/>
            <a:ext cx="4267200" cy="3200400"/>
          </a:xfrm>
          <a:prstGeom prst="rect">
            <a:avLst/>
          </a:prstGeom>
          <a:noFill/>
          <a:ln w="9525">
            <a:noFill/>
            <a:miter lim="800000"/>
            <a:headEnd/>
            <a:tailEnd/>
          </a:ln>
        </p:spPr>
      </p:pic>
      <p:pic>
        <p:nvPicPr>
          <p:cNvPr id="24579" name="Picture 5"/>
          <p:cNvPicPr>
            <a:picLocks noChangeAspect="1"/>
          </p:cNvPicPr>
          <p:nvPr/>
        </p:nvPicPr>
        <p:blipFill>
          <a:blip r:embed="rId3"/>
          <a:srcRect/>
          <a:stretch>
            <a:fillRect/>
          </a:stretch>
        </p:blipFill>
        <p:spPr bwMode="auto">
          <a:xfrm>
            <a:off x="-30163" y="1679575"/>
            <a:ext cx="4795838" cy="3197225"/>
          </a:xfrm>
          <a:prstGeom prst="rect">
            <a:avLst/>
          </a:prstGeom>
          <a:noFill/>
          <a:ln w="9525">
            <a:noFill/>
            <a:miter lim="800000"/>
            <a:headEnd/>
            <a:tailEnd/>
          </a:ln>
        </p:spPr>
      </p:pic>
      <p:sp>
        <p:nvSpPr>
          <p:cNvPr id="24580" name="Rectangle 2"/>
          <p:cNvSpPr>
            <a:spLocks noGrp="1" noChangeArrowheads="1"/>
          </p:cNvSpPr>
          <p:nvPr>
            <p:ph type="title"/>
          </p:nvPr>
        </p:nvSpPr>
        <p:spPr>
          <a:xfrm>
            <a:off x="685800" y="457200"/>
            <a:ext cx="7772400" cy="1143000"/>
          </a:xfrm>
        </p:spPr>
        <p:txBody>
          <a:bodyPr/>
          <a:lstStyle/>
          <a:p>
            <a:pPr eaLnBrk="1" hangingPunct="1"/>
            <a:r>
              <a:rPr lang="en-US" b="1">
                <a:solidFill>
                  <a:srgbClr val="0000FF"/>
                </a:solidFill>
              </a:rPr>
              <a:t>Red Sun Through Pollution</a:t>
            </a:r>
          </a:p>
        </p:txBody>
      </p:sp>
      <p:sp>
        <p:nvSpPr>
          <p:cNvPr id="24581" name="Text Box 4"/>
          <p:cNvSpPr txBox="1">
            <a:spLocks noChangeArrowheads="1"/>
          </p:cNvSpPr>
          <p:nvPr/>
        </p:nvSpPr>
        <p:spPr bwMode="auto">
          <a:xfrm>
            <a:off x="381000" y="4419600"/>
            <a:ext cx="1557338" cy="400050"/>
          </a:xfrm>
          <a:prstGeom prst="rect">
            <a:avLst/>
          </a:prstGeom>
          <a:noFill/>
          <a:ln w="9525">
            <a:noFill/>
            <a:miter lim="800000"/>
            <a:headEnd/>
            <a:tailEnd/>
          </a:ln>
        </p:spPr>
        <p:txBody>
          <a:bodyPr wrap="none">
            <a:prstTxWarp prst="textNoShape">
              <a:avLst/>
            </a:prstTxWarp>
            <a:spAutoFit/>
          </a:bodyPr>
          <a:lstStyle/>
          <a:p>
            <a:pPr algn="ctr"/>
            <a:r>
              <a:rPr lang="en-US" sz="2000">
                <a:solidFill>
                  <a:srgbClr val="993366"/>
                </a:solidFill>
              </a:rPr>
              <a:t>molvray.com</a:t>
            </a:r>
            <a:endParaRPr lang="en-US" sz="1800">
              <a:solidFill>
                <a:srgbClr val="993366"/>
              </a:solidFill>
            </a:endParaRPr>
          </a:p>
        </p:txBody>
      </p:sp>
      <p:sp>
        <p:nvSpPr>
          <p:cNvPr id="24582" name="Text Box 4"/>
          <p:cNvSpPr txBox="1">
            <a:spLocks noChangeArrowheads="1"/>
          </p:cNvSpPr>
          <p:nvPr/>
        </p:nvSpPr>
        <p:spPr bwMode="auto">
          <a:xfrm>
            <a:off x="4953000" y="4495800"/>
            <a:ext cx="3170238" cy="677863"/>
          </a:xfrm>
          <a:prstGeom prst="rect">
            <a:avLst/>
          </a:prstGeom>
          <a:noFill/>
          <a:ln w="9525">
            <a:noFill/>
            <a:miter lim="800000"/>
            <a:headEnd/>
            <a:tailEnd/>
          </a:ln>
        </p:spPr>
        <p:txBody>
          <a:bodyPr wrap="none">
            <a:prstTxWarp prst="textNoShape">
              <a:avLst/>
            </a:prstTxWarp>
            <a:spAutoFit/>
          </a:bodyPr>
          <a:lstStyle/>
          <a:p>
            <a:pPr algn="ctr"/>
            <a:r>
              <a:rPr lang="en-US" sz="2000">
                <a:solidFill>
                  <a:srgbClr val="993366"/>
                </a:solidFill>
              </a:rPr>
              <a:t>Intlxpatr.files.wordpress.com</a:t>
            </a:r>
          </a:p>
          <a:p>
            <a:pPr algn="ctr"/>
            <a:endParaRPr lang="en-US" sz="1800">
              <a:solidFill>
                <a:srgbClr val="993366"/>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7" descr="Fig7.24.sunsetsmog.08-2864a.gif                                0000D1A4Macintosh HD                   ABA78158:"/>
          <p:cNvPicPr>
            <a:picLocks noGrp="1" noChangeAspect="1" noChangeArrowheads="1"/>
          </p:cNvPicPr>
          <p:nvPr>
            <p:ph type="clipArt" sz="half" idx="2"/>
          </p:nvPr>
        </p:nvPicPr>
        <p:blipFill>
          <a:blip r:embed="rId2"/>
          <a:srcRect/>
          <a:stretch>
            <a:fillRect/>
          </a:stretch>
        </p:blipFill>
        <p:spPr>
          <a:xfrm>
            <a:off x="0" y="304800"/>
            <a:ext cx="9144000" cy="6188075"/>
          </a:xfrm>
        </p:spPr>
      </p:pic>
      <p:sp>
        <p:nvSpPr>
          <p:cNvPr id="25603" name="Rectangle 2"/>
          <p:cNvSpPr>
            <a:spLocks noGrp="1" noChangeArrowheads="1"/>
          </p:cNvSpPr>
          <p:nvPr>
            <p:ph type="title"/>
          </p:nvPr>
        </p:nvSpPr>
        <p:spPr>
          <a:xfrm>
            <a:off x="838200" y="4953000"/>
            <a:ext cx="7772400" cy="1143000"/>
          </a:xfrm>
        </p:spPr>
        <p:txBody>
          <a:bodyPr/>
          <a:lstStyle/>
          <a:p>
            <a:pPr eaLnBrk="1" hangingPunct="1"/>
            <a:r>
              <a:rPr lang="en-US" b="1">
                <a:solidFill>
                  <a:srgbClr val="0000FF"/>
                </a:solidFill>
              </a:rPr>
              <a:t>Red Sky Due to Smog</a:t>
            </a:r>
            <a:br>
              <a:rPr lang="en-US" b="1">
                <a:solidFill>
                  <a:srgbClr val="0000FF"/>
                </a:solidFill>
              </a:rPr>
            </a:br>
            <a:r>
              <a:rPr lang="en-US" b="1">
                <a:solidFill>
                  <a:srgbClr val="0000FF"/>
                </a:solidFill>
              </a:rPr>
              <a:t>(Salton Sea, California)</a:t>
            </a:r>
          </a:p>
        </p:txBody>
      </p:sp>
      <p:sp>
        <p:nvSpPr>
          <p:cNvPr id="25604" name="Text Box 4"/>
          <p:cNvSpPr txBox="1">
            <a:spLocks noChangeArrowheads="1"/>
          </p:cNvSpPr>
          <p:nvPr/>
        </p:nvSpPr>
        <p:spPr bwMode="auto">
          <a:xfrm>
            <a:off x="609600" y="6491288"/>
            <a:ext cx="7947025" cy="366712"/>
          </a:xfrm>
          <a:prstGeom prst="rect">
            <a:avLst/>
          </a:prstGeom>
          <a:noFill/>
          <a:ln w="9525">
            <a:noFill/>
            <a:miter lim="800000"/>
            <a:headEnd/>
            <a:tailEnd/>
          </a:ln>
        </p:spPr>
        <p:txBody>
          <a:bodyPr wrap="none">
            <a:prstTxWarp prst="textNoShape">
              <a:avLst/>
            </a:prstTxWarp>
            <a:spAutoFit/>
          </a:bodyPr>
          <a:lstStyle/>
          <a:p>
            <a:pPr algn="ctr"/>
            <a:r>
              <a:rPr lang="en-US" sz="1800">
                <a:solidFill>
                  <a:srgbClr val="993366"/>
                </a:solidFill>
              </a:rPr>
              <a:t>Charles O'Rear, U.S. EPA, May, 1972, Still Pictures Branch, U.S. National Archives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0"/>
            <a:ext cx="7772400" cy="1143000"/>
          </a:xfrm>
        </p:spPr>
        <p:txBody>
          <a:bodyPr/>
          <a:lstStyle/>
          <a:p>
            <a:r>
              <a:rPr lang="en-US" b="1" dirty="0">
                <a:solidFill>
                  <a:srgbClr val="0000FF"/>
                </a:solidFill>
              </a:rPr>
              <a:t>Particle Absorption</a:t>
            </a:r>
          </a:p>
        </p:txBody>
      </p:sp>
      <p:sp>
        <p:nvSpPr>
          <p:cNvPr id="32771" name="Rectangle 3"/>
          <p:cNvSpPr>
            <a:spLocks noGrp="1" noChangeArrowheads="1"/>
          </p:cNvSpPr>
          <p:nvPr>
            <p:ph type="body" sz="half" idx="1"/>
          </p:nvPr>
        </p:nvSpPr>
        <p:spPr>
          <a:xfrm>
            <a:off x="0" y="2819400"/>
            <a:ext cx="4724400" cy="1524000"/>
          </a:xfrm>
        </p:spPr>
        <p:txBody>
          <a:bodyPr/>
          <a:lstStyle/>
          <a:p>
            <a:pPr marL="347663" indent="-347663">
              <a:buFontTx/>
              <a:buNone/>
            </a:pPr>
            <a:r>
              <a:rPr lang="en-US" sz="2400" dirty="0">
                <a:solidFill>
                  <a:srgbClr val="187534"/>
                </a:solidFill>
              </a:rPr>
              <a:t>Attenuation of light through particle</a:t>
            </a:r>
            <a:endParaRPr lang="en-US" sz="2400" dirty="0">
              <a:solidFill>
                <a:srgbClr val="00FF00"/>
              </a:solidFill>
            </a:endParaRPr>
          </a:p>
          <a:p>
            <a:pPr marL="347663" indent="-347663">
              <a:buNone/>
            </a:pPr>
            <a:r>
              <a:rPr lang="en-US" sz="2400" dirty="0">
                <a:solidFill>
                  <a:srgbClr val="FF0000"/>
                </a:solidFill>
              </a:rPr>
              <a:t>				</a:t>
            </a:r>
            <a:r>
              <a:rPr lang="en-US" sz="2400" dirty="0">
                <a:solidFill>
                  <a:schemeClr val="accent2"/>
                </a:solidFill>
              </a:rPr>
              <a:t>(7.4)</a:t>
            </a:r>
          </a:p>
          <a:p>
            <a:pPr marL="347663" indent="-347663">
              <a:buFont typeface="Symbol" pitchFamily="-106" charset="2"/>
              <a:buChar char=" "/>
            </a:pPr>
            <a:endParaRPr lang="en-US" sz="2400" dirty="0">
              <a:solidFill>
                <a:schemeClr val="accent2"/>
              </a:solidFill>
            </a:endParaRPr>
          </a:p>
        </p:txBody>
      </p:sp>
      <p:sp>
        <p:nvSpPr>
          <p:cNvPr id="32775" name="Rectangle 7"/>
          <p:cNvSpPr>
            <a:spLocks noChangeArrowheads="1"/>
          </p:cNvSpPr>
          <p:nvPr/>
        </p:nvSpPr>
        <p:spPr bwMode="auto">
          <a:xfrm>
            <a:off x="685800" y="990600"/>
            <a:ext cx="7467600" cy="533400"/>
          </a:xfrm>
          <a:prstGeom prst="rect">
            <a:avLst/>
          </a:prstGeom>
          <a:noFill/>
          <a:ln w="9525">
            <a:noFill/>
            <a:miter lim="800000"/>
            <a:headEnd/>
            <a:tailEnd/>
          </a:ln>
          <a:effectLst/>
        </p:spPr>
        <p:txBody>
          <a:bodyPr>
            <a:prstTxWarp prst="textNoShape">
              <a:avLst/>
            </a:prstTxWarp>
          </a:bodyPr>
          <a:lstStyle/>
          <a:p>
            <a:pPr marL="60325" algn="ctr" eaLnBrk="1" hangingPunct="1">
              <a:lnSpc>
                <a:spcPct val="90000"/>
              </a:lnSpc>
            </a:pPr>
            <a:r>
              <a:rPr lang="en-US" dirty="0">
                <a:solidFill>
                  <a:srgbClr val="7D0007"/>
                </a:solidFill>
              </a:rPr>
              <a:t>Conversion of </a:t>
            </a:r>
            <a:r>
              <a:rPr lang="en-US" dirty="0" err="1">
                <a:solidFill>
                  <a:srgbClr val="7D0007"/>
                </a:solidFill>
              </a:rPr>
              <a:t>radiative</a:t>
            </a:r>
            <a:r>
              <a:rPr lang="en-US" dirty="0">
                <a:solidFill>
                  <a:srgbClr val="7D0007"/>
                </a:solidFill>
              </a:rPr>
              <a:t> energy to internal energy by a particle, increasing the temperature of the particle</a:t>
            </a:r>
            <a:endParaRPr lang="en-US" sz="2000" dirty="0">
              <a:solidFill>
                <a:srgbClr val="187534"/>
              </a:solidFill>
            </a:endParaRPr>
          </a:p>
          <a:p>
            <a:pPr marL="60325" eaLnBrk="1" hangingPunct="1">
              <a:lnSpc>
                <a:spcPct val="90000"/>
              </a:lnSpc>
            </a:pPr>
            <a:endParaRPr lang="en-US" sz="1800" dirty="0">
              <a:solidFill>
                <a:srgbClr val="FF0707"/>
              </a:solidFill>
            </a:endParaRPr>
          </a:p>
          <a:p>
            <a:pPr marL="60325" eaLnBrk="1" hangingPunct="1">
              <a:lnSpc>
                <a:spcPct val="90000"/>
              </a:lnSpc>
            </a:pPr>
            <a:r>
              <a:rPr lang="en-US" sz="1800" dirty="0">
                <a:solidFill>
                  <a:srgbClr val="FF0707"/>
                </a:solidFill>
              </a:rPr>
              <a:t>	</a:t>
            </a:r>
            <a:endParaRPr lang="en-US" sz="1600" dirty="0">
              <a:solidFill>
                <a:srgbClr val="7D0007"/>
              </a:solidFill>
            </a:endParaRPr>
          </a:p>
          <a:p>
            <a:pPr marL="60325" eaLnBrk="1" hangingPunct="1">
              <a:lnSpc>
                <a:spcPct val="90000"/>
              </a:lnSpc>
            </a:pPr>
            <a:endParaRPr lang="en-US" sz="1400" dirty="0"/>
          </a:p>
          <a:p>
            <a:pPr marL="60325" eaLnBrk="1" hangingPunct="1">
              <a:lnSpc>
                <a:spcPct val="90000"/>
              </a:lnSpc>
            </a:pPr>
            <a:endParaRPr lang="en-US" sz="1400" dirty="0"/>
          </a:p>
        </p:txBody>
      </p:sp>
      <p:pic>
        <p:nvPicPr>
          <p:cNvPr id="8" name="Picture 7"/>
          <p:cNvPicPr/>
          <p:nvPr/>
        </p:nvPicPr>
        <p:blipFill>
          <a:blip r:embed="rId2"/>
          <a:srcRect/>
          <a:stretch>
            <a:fillRect/>
          </a:stretch>
        </p:blipFill>
        <p:spPr bwMode="auto">
          <a:xfrm>
            <a:off x="4775200" y="1778000"/>
            <a:ext cx="4368800" cy="5080000"/>
          </a:xfrm>
          <a:prstGeom prst="rect">
            <a:avLst/>
          </a:prstGeom>
          <a:noFill/>
          <a:ln w="9525">
            <a:noFill/>
            <a:miter lim="800000"/>
            <a:headEnd/>
            <a:tailEnd/>
          </a:ln>
        </p:spPr>
      </p:pic>
      <p:pic>
        <p:nvPicPr>
          <p:cNvPr id="9" name="Picture 8"/>
          <p:cNvPicPr/>
          <p:nvPr/>
        </p:nvPicPr>
        <p:blipFill>
          <a:blip r:embed="rId3">
            <a:extLst>
              <a:ext uri="{28A0092B-C50C-407E-A947-70E740481C1C}">
                <a14:useLocalDpi xmlns:a14="http://schemas.microsoft.com/office/drawing/2010/main"/>
              </a:ext>
            </a:extLst>
          </a:blip>
          <a:srcRect/>
          <a:stretch>
            <a:fillRect/>
          </a:stretch>
        </p:blipFill>
        <p:spPr bwMode="auto">
          <a:xfrm>
            <a:off x="304800" y="3352800"/>
            <a:ext cx="2235200" cy="45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304800" y="0"/>
            <a:ext cx="8534400" cy="1143000"/>
          </a:xfrm>
        </p:spPr>
        <p:txBody>
          <a:bodyPr/>
          <a:lstStyle/>
          <a:p>
            <a:pPr eaLnBrk="1" hangingPunct="1"/>
            <a:r>
              <a:rPr lang="en-US" b="1" dirty="0">
                <a:solidFill>
                  <a:srgbClr val="0000FF"/>
                </a:solidFill>
              </a:rPr>
              <a:t>Effects of Pollution on UV Radiation Reaching Surface</a:t>
            </a:r>
          </a:p>
        </p:txBody>
      </p:sp>
      <p:sp>
        <p:nvSpPr>
          <p:cNvPr id="28676" name="Text Box 4"/>
          <p:cNvSpPr txBox="1">
            <a:spLocks noChangeArrowheads="1"/>
          </p:cNvSpPr>
          <p:nvPr/>
        </p:nvSpPr>
        <p:spPr bwMode="auto">
          <a:xfrm>
            <a:off x="7554912" y="6400800"/>
            <a:ext cx="1589088" cy="457200"/>
          </a:xfrm>
          <a:prstGeom prst="rect">
            <a:avLst/>
          </a:prstGeom>
          <a:noFill/>
          <a:ln w="9525">
            <a:noFill/>
            <a:miter lim="800000"/>
            <a:headEnd/>
            <a:tailEnd/>
          </a:ln>
        </p:spPr>
        <p:txBody>
          <a:bodyPr wrap="none">
            <a:prstTxWarp prst="textNoShape">
              <a:avLst/>
            </a:prstTxWarp>
            <a:spAutoFit/>
          </a:bodyPr>
          <a:lstStyle/>
          <a:p>
            <a:pPr algn="ctr"/>
            <a:r>
              <a:rPr lang="en-US" dirty="0">
                <a:solidFill>
                  <a:srgbClr val="993366"/>
                </a:solidFill>
              </a:rPr>
              <a:t>Figure 7.12</a:t>
            </a:r>
            <a:endParaRPr lang="en-US" sz="1800" dirty="0">
              <a:solidFill>
                <a:srgbClr val="993366"/>
              </a:solidFill>
            </a:endParaRPr>
          </a:p>
        </p:txBody>
      </p:sp>
      <p:sp>
        <p:nvSpPr>
          <p:cNvPr id="28677" name="Rectangle 5"/>
          <p:cNvSpPr>
            <a:spLocks noChangeArrowheads="1"/>
          </p:cNvSpPr>
          <p:nvPr/>
        </p:nvSpPr>
        <p:spPr bwMode="auto">
          <a:xfrm>
            <a:off x="1143000" y="1828800"/>
            <a:ext cx="381000" cy="41148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8" name="Picture 7"/>
          <p:cNvPicPr/>
          <p:nvPr/>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304800" y="1219200"/>
            <a:ext cx="8229600" cy="56388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609600" y="0"/>
            <a:ext cx="7772400" cy="1143000"/>
          </a:xfrm>
        </p:spPr>
        <p:txBody>
          <a:bodyPr/>
          <a:lstStyle/>
          <a:p>
            <a:pPr eaLnBrk="1" hangingPunct="1"/>
            <a:r>
              <a:rPr lang="en-US" b="1" dirty="0">
                <a:solidFill>
                  <a:srgbClr val="0000FF"/>
                </a:solidFill>
              </a:rPr>
              <a:t>Imaginary Refractive Indices of Organic and Black Carbon</a:t>
            </a:r>
          </a:p>
        </p:txBody>
      </p:sp>
      <p:sp>
        <p:nvSpPr>
          <p:cNvPr id="26628" name="Text Box 4"/>
          <p:cNvSpPr txBox="1">
            <a:spLocks noChangeArrowheads="1"/>
          </p:cNvSpPr>
          <p:nvPr/>
        </p:nvSpPr>
        <p:spPr bwMode="auto">
          <a:xfrm>
            <a:off x="7554912" y="6400800"/>
            <a:ext cx="1589088" cy="457200"/>
          </a:xfrm>
          <a:prstGeom prst="rect">
            <a:avLst/>
          </a:prstGeom>
          <a:noFill/>
          <a:ln w="9525">
            <a:noFill/>
            <a:miter lim="800000"/>
            <a:headEnd/>
            <a:tailEnd/>
          </a:ln>
        </p:spPr>
        <p:txBody>
          <a:bodyPr wrap="none">
            <a:prstTxWarp prst="textNoShape">
              <a:avLst/>
            </a:prstTxWarp>
            <a:spAutoFit/>
          </a:bodyPr>
          <a:lstStyle/>
          <a:p>
            <a:pPr algn="ctr"/>
            <a:r>
              <a:rPr lang="en-US" dirty="0">
                <a:solidFill>
                  <a:srgbClr val="993366"/>
                </a:solidFill>
              </a:rPr>
              <a:t>Figure 7.11</a:t>
            </a:r>
            <a:endParaRPr lang="en-US" sz="1800" dirty="0">
              <a:solidFill>
                <a:srgbClr val="993366"/>
              </a:solidFill>
            </a:endParaRPr>
          </a:p>
        </p:txBody>
      </p:sp>
      <p:sp>
        <p:nvSpPr>
          <p:cNvPr id="26629" name="Rectangle 5"/>
          <p:cNvSpPr>
            <a:spLocks noChangeArrowheads="1"/>
          </p:cNvSpPr>
          <p:nvPr/>
        </p:nvSpPr>
        <p:spPr bwMode="auto">
          <a:xfrm>
            <a:off x="533400" y="2057400"/>
            <a:ext cx="381000" cy="32766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8" name="Picture 7"/>
          <p:cNvPicPr/>
          <p:nvPr/>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228600" y="1036320"/>
            <a:ext cx="8564880" cy="5821680"/>
          </a:xfrm>
          <a:prstGeom prst="rect">
            <a:avLst/>
          </a:prstGeom>
          <a:noFill/>
          <a:ln w="9525">
            <a:noFill/>
            <a:miter lim="800000"/>
            <a:headEnd/>
            <a:tailEnd/>
          </a:ln>
        </p:spPr>
      </p:pic>
    </p:spTree>
    <p:extLst>
      <p:ext uri="{BB962C8B-B14F-4D97-AF65-F5344CB8AC3E}">
        <p14:creationId xmlns:p14="http://schemas.microsoft.com/office/powerpoint/2010/main" val="1920207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152400" y="0"/>
            <a:ext cx="8692064" cy="6859682"/>
          </a:xfrm>
          <a:prstGeom prst="rect">
            <a:avLst/>
          </a:prstGeom>
          <a:noFill/>
          <a:ln w="9525">
            <a:noFill/>
            <a:miter lim="800000"/>
            <a:headEnd/>
            <a:tailEnd/>
          </a:ln>
        </p:spPr>
      </p:pic>
      <p:sp>
        <p:nvSpPr>
          <p:cNvPr id="26627" name="Rectangle 2"/>
          <p:cNvSpPr>
            <a:spLocks noGrp="1" noChangeArrowheads="1"/>
          </p:cNvSpPr>
          <p:nvPr>
            <p:ph type="title"/>
          </p:nvPr>
        </p:nvSpPr>
        <p:spPr>
          <a:xfrm>
            <a:off x="609600" y="0"/>
            <a:ext cx="7772400" cy="1143000"/>
          </a:xfrm>
        </p:spPr>
        <p:txBody>
          <a:bodyPr/>
          <a:lstStyle/>
          <a:p>
            <a:pPr eaLnBrk="1" hangingPunct="1"/>
            <a:r>
              <a:rPr lang="en-US" b="1" dirty="0" err="1">
                <a:solidFill>
                  <a:srgbClr val="0000FF"/>
                </a:solidFill>
              </a:rPr>
              <a:t>Tarballs</a:t>
            </a:r>
            <a:endParaRPr lang="en-US" b="1" dirty="0">
              <a:solidFill>
                <a:srgbClr val="0000FF"/>
              </a:solidFill>
            </a:endParaRPr>
          </a:p>
        </p:txBody>
      </p:sp>
      <p:sp>
        <p:nvSpPr>
          <p:cNvPr id="26628" name="Text Box 4"/>
          <p:cNvSpPr txBox="1">
            <a:spLocks noChangeArrowheads="1"/>
          </p:cNvSpPr>
          <p:nvPr/>
        </p:nvSpPr>
        <p:spPr bwMode="auto">
          <a:xfrm>
            <a:off x="5410200" y="6396335"/>
            <a:ext cx="3463959" cy="461665"/>
          </a:xfrm>
          <a:prstGeom prst="rect">
            <a:avLst/>
          </a:prstGeom>
          <a:noFill/>
          <a:ln w="9525">
            <a:noFill/>
            <a:miter lim="800000"/>
            <a:headEnd/>
            <a:tailEnd/>
          </a:ln>
        </p:spPr>
        <p:txBody>
          <a:bodyPr wrap="none">
            <a:prstTxWarp prst="textNoShape">
              <a:avLst/>
            </a:prstTxWarp>
            <a:spAutoFit/>
          </a:bodyPr>
          <a:lstStyle/>
          <a:p>
            <a:pPr algn="ctr"/>
            <a:r>
              <a:rPr lang="en-US" dirty="0">
                <a:solidFill>
                  <a:srgbClr val="993366"/>
                </a:solidFill>
              </a:rPr>
              <a:t>Adachi and </a:t>
            </a:r>
            <a:r>
              <a:rPr lang="en-US" dirty="0" err="1">
                <a:solidFill>
                  <a:srgbClr val="993366"/>
                </a:solidFill>
              </a:rPr>
              <a:t>Buseck</a:t>
            </a:r>
            <a:r>
              <a:rPr lang="en-US" dirty="0">
                <a:solidFill>
                  <a:srgbClr val="993366"/>
                </a:solidFill>
              </a:rPr>
              <a:t> (2011)</a:t>
            </a:r>
            <a:endParaRPr lang="en-US" sz="1800" dirty="0">
              <a:solidFill>
                <a:srgbClr val="993366"/>
              </a:solidFill>
            </a:endParaRPr>
          </a:p>
        </p:txBody>
      </p:sp>
    </p:spTree>
    <p:extLst>
      <p:ext uri="{BB962C8B-B14F-4D97-AF65-F5344CB8AC3E}">
        <p14:creationId xmlns:p14="http://schemas.microsoft.com/office/powerpoint/2010/main" val="1920207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screen">
            <a:extLst>
              <a:ext uri="{28A0092B-C50C-407E-A947-70E740481C1C}">
                <a14:useLocalDpi xmlns:a14="http://schemas.microsoft.com/office/drawing/2010/main"/>
              </a:ext>
            </a:extLst>
          </a:blip>
          <a:srcRect l="-125" r="-125"/>
          <a:stretch>
            <a:fillRect/>
          </a:stretch>
        </p:blipFill>
        <p:spPr bwMode="auto">
          <a:xfrm>
            <a:off x="0" y="381000"/>
            <a:ext cx="9144000" cy="6022594"/>
          </a:xfrm>
          <a:prstGeom prst="rect">
            <a:avLst/>
          </a:prstGeom>
          <a:noFill/>
          <a:ln w="9525">
            <a:noFill/>
            <a:miter lim="800000"/>
            <a:headEnd/>
            <a:tailEnd/>
          </a:ln>
        </p:spPr>
      </p:pic>
      <p:sp>
        <p:nvSpPr>
          <p:cNvPr id="27651" name="Rectangle 2"/>
          <p:cNvSpPr>
            <a:spLocks noGrp="1" noChangeArrowheads="1"/>
          </p:cNvSpPr>
          <p:nvPr>
            <p:ph type="title"/>
          </p:nvPr>
        </p:nvSpPr>
        <p:spPr>
          <a:xfrm>
            <a:off x="0" y="457200"/>
            <a:ext cx="9144000" cy="1143000"/>
          </a:xfrm>
        </p:spPr>
        <p:txBody>
          <a:bodyPr/>
          <a:lstStyle/>
          <a:p>
            <a:pPr eaLnBrk="1" hangingPunct="1"/>
            <a:r>
              <a:rPr lang="en-US" b="1">
                <a:solidFill>
                  <a:srgbClr val="FF0707"/>
                </a:solidFill>
              </a:rPr>
              <a:t>Brown Particles in Los Angeles Smog</a:t>
            </a:r>
            <a:br>
              <a:rPr lang="en-US" b="1">
                <a:solidFill>
                  <a:srgbClr val="FF0707"/>
                </a:solidFill>
              </a:rPr>
            </a:br>
            <a:r>
              <a:rPr lang="en-US" b="1">
                <a:solidFill>
                  <a:srgbClr val="FF0707"/>
                </a:solidFill>
              </a:rPr>
              <a:t>(Dec. 2000)</a:t>
            </a:r>
            <a:endParaRPr lang="en-US" b="1">
              <a:solidFill>
                <a:srgbClr val="0000FF"/>
              </a:solidFill>
            </a:endParaRPr>
          </a:p>
        </p:txBody>
      </p:sp>
      <p:sp>
        <p:nvSpPr>
          <p:cNvPr id="27652" name="Text Box 4"/>
          <p:cNvSpPr txBox="1">
            <a:spLocks noChangeArrowheads="1"/>
          </p:cNvSpPr>
          <p:nvPr/>
        </p:nvSpPr>
        <p:spPr bwMode="auto">
          <a:xfrm>
            <a:off x="6781800" y="6461125"/>
            <a:ext cx="2009775" cy="396875"/>
          </a:xfrm>
          <a:prstGeom prst="rect">
            <a:avLst/>
          </a:prstGeom>
          <a:noFill/>
          <a:ln w="9525">
            <a:noFill/>
            <a:miter lim="800000"/>
            <a:headEnd/>
            <a:tailEnd/>
          </a:ln>
        </p:spPr>
        <p:txBody>
          <a:bodyPr wrap="none">
            <a:prstTxWarp prst="textNoShape">
              <a:avLst/>
            </a:prstTxWarp>
            <a:spAutoFit/>
          </a:bodyPr>
          <a:lstStyle/>
          <a:p>
            <a:pPr algn="ctr"/>
            <a:r>
              <a:rPr lang="en-US" sz="2000">
                <a:solidFill>
                  <a:srgbClr val="993366"/>
                </a:solidFill>
              </a:rPr>
              <a:t>Mark Z. Jacobson</a:t>
            </a:r>
            <a:endParaRPr lang="en-US" sz="1800">
              <a:solidFill>
                <a:srgbClr val="993366"/>
              </a:solidFill>
            </a:endParaRPr>
          </a:p>
        </p:txBody>
      </p:sp>
    </p:spTree>
    <p:extLst>
      <p:ext uri="{BB962C8B-B14F-4D97-AF65-F5344CB8AC3E}">
        <p14:creationId xmlns:p14="http://schemas.microsoft.com/office/powerpoint/2010/main" val="3685152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33400" y="0"/>
            <a:ext cx="8229600" cy="1143000"/>
          </a:xfrm>
        </p:spPr>
        <p:txBody>
          <a:bodyPr/>
          <a:lstStyle/>
          <a:p>
            <a:r>
              <a:rPr lang="en-US" b="1" dirty="0">
                <a:solidFill>
                  <a:srgbClr val="0000FF"/>
                </a:solidFill>
              </a:rPr>
              <a:t>Brown Color of Nitrogen Dioxide and Organic Particles</a:t>
            </a:r>
            <a:endParaRPr lang="en-US" dirty="0">
              <a:solidFill>
                <a:srgbClr val="000000"/>
              </a:solidFill>
            </a:endParaRPr>
          </a:p>
        </p:txBody>
      </p:sp>
      <p:sp>
        <p:nvSpPr>
          <p:cNvPr id="72707" name="Rectangle 3"/>
          <p:cNvSpPr>
            <a:spLocks noGrp="1" noChangeArrowheads="1"/>
          </p:cNvSpPr>
          <p:nvPr>
            <p:ph type="body" sz="half" idx="1"/>
          </p:nvPr>
        </p:nvSpPr>
        <p:spPr>
          <a:xfrm>
            <a:off x="381000" y="1524000"/>
            <a:ext cx="8382000" cy="4572000"/>
          </a:xfrm>
        </p:spPr>
        <p:txBody>
          <a:bodyPr/>
          <a:lstStyle/>
          <a:p>
            <a:pPr marL="0" indent="1588">
              <a:buFontTx/>
              <a:buNone/>
            </a:pPr>
            <a:r>
              <a:rPr lang="en-US" sz="2800" dirty="0">
                <a:solidFill>
                  <a:srgbClr val="FF0000"/>
                </a:solidFill>
              </a:rPr>
              <a:t>From preferential </a:t>
            </a:r>
            <a:r>
              <a:rPr lang="en-US" sz="2800" i="1" dirty="0">
                <a:solidFill>
                  <a:srgbClr val="FF0000"/>
                </a:solidFill>
              </a:rPr>
              <a:t>absorption </a:t>
            </a:r>
            <a:r>
              <a:rPr lang="en-US" sz="2800" dirty="0">
                <a:solidFill>
                  <a:srgbClr val="FF0000"/>
                </a:solidFill>
              </a:rPr>
              <a:t>of blue and some green by particles and </a:t>
            </a:r>
            <a:r>
              <a:rPr lang="en-US" sz="2800" i="1" dirty="0">
                <a:solidFill>
                  <a:srgbClr val="FF0000"/>
                </a:solidFill>
              </a:rPr>
              <a:t>transmission </a:t>
            </a:r>
            <a:r>
              <a:rPr lang="en-US" sz="2800" dirty="0">
                <a:solidFill>
                  <a:srgbClr val="FF0000"/>
                </a:solidFill>
              </a:rPr>
              <a:t>of red and remaining green (which makes brown)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6"/>
          <p:cNvPicPr>
            <a:picLocks noChangeAspect="1"/>
          </p:cNvPicPr>
          <p:nvPr/>
        </p:nvPicPr>
        <p:blipFill>
          <a:blip r:embed="rId2"/>
          <a:srcRect/>
          <a:stretch>
            <a:fillRect/>
          </a:stretch>
        </p:blipFill>
        <p:spPr bwMode="auto">
          <a:xfrm>
            <a:off x="0" y="1447800"/>
            <a:ext cx="4170363" cy="3124200"/>
          </a:xfrm>
          <a:prstGeom prst="rect">
            <a:avLst/>
          </a:prstGeom>
          <a:noFill/>
          <a:ln w="9525">
            <a:noFill/>
            <a:miter lim="800000"/>
            <a:headEnd/>
            <a:tailEnd/>
          </a:ln>
        </p:spPr>
      </p:pic>
      <p:pic>
        <p:nvPicPr>
          <p:cNvPr id="30723" name="Picture 9"/>
          <p:cNvPicPr>
            <a:picLocks noChangeAspect="1"/>
          </p:cNvPicPr>
          <p:nvPr/>
        </p:nvPicPr>
        <p:blipFill>
          <a:blip r:embed="rId3"/>
          <a:srcRect/>
          <a:stretch>
            <a:fillRect/>
          </a:stretch>
        </p:blipFill>
        <p:spPr bwMode="auto">
          <a:xfrm>
            <a:off x="3937000" y="1447800"/>
            <a:ext cx="5207000" cy="3124200"/>
          </a:xfrm>
          <a:prstGeom prst="rect">
            <a:avLst/>
          </a:prstGeom>
          <a:noFill/>
          <a:ln w="9525">
            <a:noFill/>
            <a:miter lim="800000"/>
            <a:headEnd/>
            <a:tailEnd/>
          </a:ln>
        </p:spPr>
      </p:pic>
      <p:sp>
        <p:nvSpPr>
          <p:cNvPr id="30724" name="Rectangle 2"/>
          <p:cNvSpPr>
            <a:spLocks noGrp="1" noChangeArrowheads="1"/>
          </p:cNvSpPr>
          <p:nvPr>
            <p:ph type="title"/>
          </p:nvPr>
        </p:nvSpPr>
        <p:spPr>
          <a:xfrm>
            <a:off x="685800" y="457200"/>
            <a:ext cx="7772400" cy="1143000"/>
          </a:xfrm>
        </p:spPr>
        <p:txBody>
          <a:bodyPr/>
          <a:lstStyle/>
          <a:p>
            <a:pPr eaLnBrk="1" hangingPunct="1"/>
            <a:r>
              <a:rPr lang="en-US" b="1">
                <a:solidFill>
                  <a:srgbClr val="0000FF"/>
                </a:solidFill>
              </a:rPr>
              <a:t>Black Carbon and Soot</a:t>
            </a:r>
          </a:p>
        </p:txBody>
      </p:sp>
      <p:sp>
        <p:nvSpPr>
          <p:cNvPr id="30725" name="Text Box 4"/>
          <p:cNvSpPr txBox="1">
            <a:spLocks noChangeArrowheads="1"/>
          </p:cNvSpPr>
          <p:nvPr/>
        </p:nvSpPr>
        <p:spPr bwMode="auto">
          <a:xfrm>
            <a:off x="304800" y="4191000"/>
            <a:ext cx="1893888" cy="400050"/>
          </a:xfrm>
          <a:prstGeom prst="rect">
            <a:avLst/>
          </a:prstGeom>
          <a:noFill/>
          <a:ln w="9525">
            <a:noFill/>
            <a:miter lim="800000"/>
            <a:headEnd/>
            <a:tailEnd/>
          </a:ln>
        </p:spPr>
        <p:txBody>
          <a:bodyPr wrap="none">
            <a:prstTxWarp prst="textNoShape">
              <a:avLst/>
            </a:prstTxWarp>
            <a:spAutoFit/>
          </a:bodyPr>
          <a:lstStyle/>
          <a:p>
            <a:pPr algn="ctr"/>
            <a:r>
              <a:rPr lang="en-US" sz="2000">
                <a:solidFill>
                  <a:srgbClr val="993366"/>
                </a:solidFill>
              </a:rPr>
              <a:t>img.alibaba.com</a:t>
            </a:r>
            <a:endParaRPr lang="en-US" sz="1800">
              <a:solidFill>
                <a:srgbClr val="993366"/>
              </a:solidFill>
            </a:endParaRPr>
          </a:p>
        </p:txBody>
      </p:sp>
      <p:sp>
        <p:nvSpPr>
          <p:cNvPr id="30726" name="Text Box 4"/>
          <p:cNvSpPr txBox="1">
            <a:spLocks noChangeArrowheads="1"/>
          </p:cNvSpPr>
          <p:nvPr/>
        </p:nvSpPr>
        <p:spPr bwMode="auto">
          <a:xfrm>
            <a:off x="6934200" y="4038600"/>
            <a:ext cx="2062163" cy="677863"/>
          </a:xfrm>
          <a:prstGeom prst="rect">
            <a:avLst/>
          </a:prstGeom>
          <a:noFill/>
          <a:ln w="9525">
            <a:noFill/>
            <a:miter lim="800000"/>
            <a:headEnd/>
            <a:tailEnd/>
          </a:ln>
        </p:spPr>
        <p:txBody>
          <a:bodyPr>
            <a:prstTxWarp prst="textNoShape">
              <a:avLst/>
            </a:prstTxWarp>
            <a:spAutoFit/>
          </a:bodyPr>
          <a:lstStyle/>
          <a:p>
            <a:pPr algn="ctr"/>
            <a:r>
              <a:rPr lang="en-US" sz="2000">
                <a:solidFill>
                  <a:srgbClr val="993366"/>
                </a:solidFill>
              </a:rPr>
              <a:t>www.ecofuss.com</a:t>
            </a:r>
          </a:p>
          <a:p>
            <a:pPr algn="ctr"/>
            <a:endParaRPr lang="en-US" sz="1800">
              <a:solidFill>
                <a:srgbClr val="993366"/>
              </a:solidFill>
            </a:endParaRPr>
          </a:p>
        </p:txBody>
      </p:sp>
    </p:spTree>
    <p:extLst>
      <p:ext uri="{BB962C8B-B14F-4D97-AF65-F5344CB8AC3E}">
        <p14:creationId xmlns:p14="http://schemas.microsoft.com/office/powerpoint/2010/main" val="4200149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76200"/>
            <a:ext cx="8229600" cy="1143000"/>
          </a:xfrm>
        </p:spPr>
        <p:txBody>
          <a:bodyPr/>
          <a:lstStyle/>
          <a:p>
            <a:r>
              <a:rPr lang="en-US" b="1">
                <a:solidFill>
                  <a:srgbClr val="0000FF"/>
                </a:solidFill>
              </a:rPr>
              <a:t>Black Color of Soot</a:t>
            </a:r>
            <a:endParaRPr lang="en-US">
              <a:solidFill>
                <a:srgbClr val="000000"/>
              </a:solidFill>
              <a:latin typeface="Times-Bold" charset="0"/>
            </a:endParaRPr>
          </a:p>
        </p:txBody>
      </p:sp>
      <p:sp>
        <p:nvSpPr>
          <p:cNvPr id="73731" name="Rectangle 3"/>
          <p:cNvSpPr>
            <a:spLocks noGrp="1" noChangeArrowheads="1"/>
          </p:cNvSpPr>
          <p:nvPr>
            <p:ph type="body" sz="half" idx="1"/>
          </p:nvPr>
        </p:nvSpPr>
        <p:spPr>
          <a:xfrm>
            <a:off x="457200" y="1905000"/>
            <a:ext cx="3810000" cy="4572000"/>
          </a:xfrm>
        </p:spPr>
        <p:txBody>
          <a:bodyPr/>
          <a:lstStyle/>
          <a:p>
            <a:pPr marL="3175" indent="-3175">
              <a:buFontTx/>
              <a:buNone/>
            </a:pPr>
            <a:r>
              <a:rPr lang="en-US" sz="2800">
                <a:solidFill>
                  <a:srgbClr val="FF0000"/>
                </a:solidFill>
              </a:rPr>
              <a:t>Soot appears black because it </a:t>
            </a:r>
            <a:r>
              <a:rPr lang="en-US" sz="2800" i="1">
                <a:solidFill>
                  <a:srgbClr val="FF0000"/>
                </a:solidFill>
              </a:rPr>
              <a:t>absorbs </a:t>
            </a:r>
            <a:r>
              <a:rPr lang="en-US" sz="2800">
                <a:solidFill>
                  <a:srgbClr val="FF0000"/>
                </a:solidFill>
              </a:rPr>
              <a:t>all visible wavelengths (blue, green, red) and </a:t>
            </a:r>
            <a:r>
              <a:rPr lang="en-US" sz="2800" i="1">
                <a:solidFill>
                  <a:srgbClr val="FF0000"/>
                </a:solidFill>
              </a:rPr>
              <a:t>transmits </a:t>
            </a:r>
            <a:r>
              <a:rPr lang="en-US" sz="2800">
                <a:solidFill>
                  <a:srgbClr val="FF0000"/>
                </a:solidFill>
              </a:rPr>
              <a:t>no light.</a:t>
            </a:r>
          </a:p>
          <a:p>
            <a:pPr marL="3175" indent="-3175">
              <a:buFontTx/>
              <a:buNone/>
            </a:pPr>
            <a:endParaRPr lang="en-US" sz="2800">
              <a:solidFill>
                <a:srgbClr val="FF0000"/>
              </a:solidFill>
            </a:endParaRPr>
          </a:p>
        </p:txBody>
      </p:sp>
      <p:graphicFrame>
        <p:nvGraphicFramePr>
          <p:cNvPr id="73732" name="Object 4"/>
          <p:cNvGraphicFramePr>
            <a:graphicFrameLocks noChangeAspect="1"/>
          </p:cNvGraphicFramePr>
          <p:nvPr/>
        </p:nvGraphicFramePr>
        <p:xfrm>
          <a:off x="3962400" y="1447800"/>
          <a:ext cx="4881563" cy="4090988"/>
        </p:xfrm>
        <a:graphic>
          <a:graphicData uri="http://schemas.openxmlformats.org/presentationml/2006/ole">
            <mc:AlternateContent xmlns:mc="http://schemas.openxmlformats.org/markup-compatibility/2006">
              <mc:Choice xmlns:v="urn:schemas-microsoft-com:vml" Requires="v">
                <p:oleObj spid="_x0000_s102405" name="Document" r:id="rId3" imgW="4076700" imgH="3416300" progId="Word.Document.8">
                  <p:embed/>
                </p:oleObj>
              </mc:Choice>
              <mc:Fallback>
                <p:oleObj name="Document" r:id="rId3" imgW="4076700" imgH="3416300" progId="Word.Documen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447800"/>
                        <a:ext cx="4881563" cy="4090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0"/>
            <a:ext cx="8229600" cy="1143000"/>
          </a:xfrm>
        </p:spPr>
        <p:txBody>
          <a:bodyPr/>
          <a:lstStyle/>
          <a:p>
            <a:r>
              <a:rPr lang="en-US" b="1">
                <a:solidFill>
                  <a:srgbClr val="0000FF"/>
                </a:solidFill>
              </a:rPr>
              <a:t>Particle Scattering</a:t>
            </a:r>
            <a:endParaRPr lang="en-US">
              <a:solidFill>
                <a:srgbClr val="000000"/>
              </a:solidFill>
            </a:endParaRPr>
          </a:p>
        </p:txBody>
      </p:sp>
      <p:sp>
        <p:nvSpPr>
          <p:cNvPr id="75779" name="Rectangle 3"/>
          <p:cNvSpPr>
            <a:spLocks noGrp="1" noChangeArrowheads="1"/>
          </p:cNvSpPr>
          <p:nvPr>
            <p:ph type="body" sz="half" idx="1"/>
          </p:nvPr>
        </p:nvSpPr>
        <p:spPr>
          <a:xfrm>
            <a:off x="228600" y="1143000"/>
            <a:ext cx="8915400" cy="2362200"/>
          </a:xfrm>
        </p:spPr>
        <p:txBody>
          <a:bodyPr/>
          <a:lstStyle/>
          <a:p>
            <a:pPr>
              <a:lnSpc>
                <a:spcPct val="90000"/>
              </a:lnSpc>
              <a:buFontTx/>
              <a:buNone/>
            </a:pPr>
            <a:r>
              <a:rPr lang="en-US" sz="2400">
                <a:solidFill>
                  <a:srgbClr val="006600"/>
                </a:solidFill>
              </a:rPr>
              <a:t>Reflection</a:t>
            </a:r>
          </a:p>
          <a:p>
            <a:pPr>
              <a:lnSpc>
                <a:spcPct val="90000"/>
              </a:lnSpc>
              <a:buFontTx/>
              <a:buNone/>
            </a:pPr>
            <a:r>
              <a:rPr lang="en-US" sz="2400">
                <a:solidFill>
                  <a:srgbClr val="006600"/>
                </a:solidFill>
              </a:rPr>
              <a:t>	 </a:t>
            </a:r>
            <a:r>
              <a:rPr lang="en-US" sz="2400">
                <a:solidFill>
                  <a:srgbClr val="FF0000"/>
                </a:solidFill>
              </a:rPr>
              <a:t>The bounceoff of light from an object at the angle of incidence  </a:t>
            </a:r>
            <a:endParaRPr lang="en-US" sz="2400">
              <a:solidFill>
                <a:srgbClr val="006600"/>
              </a:solidFill>
            </a:endParaRPr>
          </a:p>
          <a:p>
            <a:pPr>
              <a:lnSpc>
                <a:spcPct val="90000"/>
              </a:lnSpc>
              <a:buFontTx/>
              <a:buNone/>
            </a:pPr>
            <a:r>
              <a:rPr lang="en-US" sz="2400">
                <a:solidFill>
                  <a:srgbClr val="006600"/>
                </a:solidFill>
              </a:rPr>
              <a:t>Refraction</a:t>
            </a:r>
            <a:endParaRPr lang="en-US" sz="2400" u="sng">
              <a:solidFill>
                <a:srgbClr val="006600"/>
              </a:solidFill>
            </a:endParaRPr>
          </a:p>
          <a:p>
            <a:pPr lvl="1">
              <a:lnSpc>
                <a:spcPct val="90000"/>
              </a:lnSpc>
              <a:buFontTx/>
              <a:buNone/>
            </a:pPr>
            <a:r>
              <a:rPr lang="en-US" sz="2400">
                <a:solidFill>
                  <a:srgbClr val="FF0000"/>
                </a:solidFill>
              </a:rPr>
              <a:t>Bending of light as it travels between media of different density</a:t>
            </a:r>
          </a:p>
          <a:p>
            <a:pPr>
              <a:lnSpc>
                <a:spcPct val="90000"/>
              </a:lnSpc>
              <a:buFontTx/>
              <a:buNone/>
            </a:pPr>
            <a:r>
              <a:rPr lang="en-US" sz="2400">
                <a:solidFill>
                  <a:srgbClr val="006600"/>
                </a:solidFill>
              </a:rPr>
              <a:t>Dispersion</a:t>
            </a:r>
            <a:endParaRPr lang="en-US" sz="2400" u="sng">
              <a:solidFill>
                <a:srgbClr val="006600"/>
              </a:solidFill>
            </a:endParaRPr>
          </a:p>
          <a:p>
            <a:pPr lvl="1">
              <a:lnSpc>
                <a:spcPct val="90000"/>
              </a:lnSpc>
              <a:buFontTx/>
              <a:buNone/>
            </a:pPr>
            <a:r>
              <a:rPr lang="en-US" sz="2400">
                <a:solidFill>
                  <a:srgbClr val="FF0000"/>
                </a:solidFill>
              </a:rPr>
              <a:t>Separation of white light into colors</a:t>
            </a:r>
          </a:p>
          <a:p>
            <a:pPr>
              <a:lnSpc>
                <a:spcPct val="90000"/>
              </a:lnSpc>
              <a:buFontTx/>
              <a:buNone/>
            </a:pPr>
            <a:r>
              <a:rPr lang="en-US" sz="2400">
                <a:solidFill>
                  <a:srgbClr val="006600"/>
                </a:solidFill>
              </a:rPr>
              <a:t>Diffraction </a:t>
            </a:r>
            <a:endParaRPr lang="en-US" sz="2400" u="sng">
              <a:solidFill>
                <a:srgbClr val="006600"/>
              </a:solidFill>
            </a:endParaRPr>
          </a:p>
          <a:p>
            <a:pPr lvl="1">
              <a:lnSpc>
                <a:spcPct val="90000"/>
              </a:lnSpc>
              <a:buFontTx/>
              <a:buNone/>
            </a:pPr>
            <a:r>
              <a:rPr lang="en-US" sz="2400">
                <a:solidFill>
                  <a:srgbClr val="FF0000"/>
                </a:solidFill>
              </a:rPr>
              <a:t>Bending of light around objects</a:t>
            </a:r>
          </a:p>
          <a:p>
            <a:pPr>
              <a:lnSpc>
                <a:spcPct val="90000"/>
              </a:lnSpc>
              <a:buFontTx/>
              <a:buNone/>
            </a:pPr>
            <a:r>
              <a:rPr lang="en-US" sz="2400">
                <a:solidFill>
                  <a:srgbClr val="006600"/>
                </a:solidFill>
              </a:rPr>
              <a:t>Scattering</a:t>
            </a:r>
            <a:endParaRPr lang="en-US" sz="2400" u="sng">
              <a:solidFill>
                <a:srgbClr val="006600"/>
              </a:solidFill>
            </a:endParaRPr>
          </a:p>
          <a:p>
            <a:pPr lvl="1">
              <a:lnSpc>
                <a:spcPct val="90000"/>
              </a:lnSpc>
              <a:buFontTx/>
              <a:buNone/>
            </a:pPr>
            <a:r>
              <a:rPr lang="en-US" sz="2400">
                <a:solidFill>
                  <a:srgbClr val="FF0000"/>
                </a:solidFill>
              </a:rPr>
              <a:t>Combination of reflection, refraction, dispersion, diffraction.</a:t>
            </a:r>
          </a:p>
          <a:p>
            <a:pPr lvl="1">
              <a:lnSpc>
                <a:spcPct val="90000"/>
              </a:lnSpc>
              <a:buFontTx/>
              <a:buNone/>
            </a:pPr>
            <a:r>
              <a:rPr lang="en-US" sz="2400">
                <a:solidFill>
                  <a:srgbClr val="FF0000"/>
                </a:solidFill>
              </a:rPr>
              <a:t>The deflection of light in random directions.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228600"/>
            <a:ext cx="7772400" cy="1143000"/>
          </a:xfrm>
        </p:spPr>
        <p:txBody>
          <a:bodyPr/>
          <a:lstStyle/>
          <a:p>
            <a:r>
              <a:rPr lang="en-US" b="1" dirty="0">
                <a:solidFill>
                  <a:srgbClr val="0000FF"/>
                </a:solidFill>
              </a:rPr>
              <a:t>Reflection and Refraction</a:t>
            </a:r>
          </a:p>
        </p:txBody>
      </p:sp>
      <p:sp>
        <p:nvSpPr>
          <p:cNvPr id="39939" name="Rectangle 3"/>
          <p:cNvSpPr>
            <a:spLocks noGrp="1" noChangeArrowheads="1"/>
          </p:cNvSpPr>
          <p:nvPr>
            <p:ph type="body" sz="half" idx="1"/>
          </p:nvPr>
        </p:nvSpPr>
        <p:spPr>
          <a:xfrm>
            <a:off x="0" y="2362200"/>
            <a:ext cx="4191000" cy="3200400"/>
          </a:xfrm>
        </p:spPr>
        <p:txBody>
          <a:bodyPr/>
          <a:lstStyle/>
          <a:p>
            <a:pPr>
              <a:buFontTx/>
              <a:buNone/>
              <a:tabLst>
                <a:tab pos="2854325" algn="l"/>
              </a:tabLst>
            </a:pPr>
            <a:r>
              <a:rPr lang="en-US" sz="2400" dirty="0">
                <a:solidFill>
                  <a:srgbClr val="187534"/>
                </a:solidFill>
              </a:rPr>
              <a:t>Snell’s Law</a:t>
            </a:r>
            <a:endParaRPr lang="en-US" sz="2400" dirty="0">
              <a:solidFill>
                <a:srgbClr val="00FF00"/>
              </a:solidFill>
            </a:endParaRPr>
          </a:p>
          <a:p>
            <a:pPr>
              <a:buNone/>
              <a:tabLst>
                <a:tab pos="2854325" algn="l"/>
              </a:tabLst>
            </a:pPr>
            <a:r>
              <a:rPr lang="en-US" sz="2400" dirty="0">
                <a:solidFill>
                  <a:srgbClr val="FF0000"/>
                </a:solidFill>
              </a:rPr>
              <a:t>		</a:t>
            </a:r>
            <a:r>
              <a:rPr lang="en-US" sz="2400" dirty="0">
                <a:solidFill>
                  <a:schemeClr val="accent2"/>
                </a:solidFill>
              </a:rPr>
              <a:t>(7.5)</a:t>
            </a:r>
            <a:r>
              <a:rPr lang="en-US" sz="2400" dirty="0"/>
              <a:t> </a:t>
            </a:r>
          </a:p>
          <a:p>
            <a:pPr>
              <a:buFont typeface="Symbol" pitchFamily="-106" charset="2"/>
              <a:buChar char=" "/>
              <a:tabLst>
                <a:tab pos="2854325" algn="l"/>
              </a:tabLst>
            </a:pPr>
            <a:endParaRPr lang="en-US" sz="2400" dirty="0"/>
          </a:p>
          <a:p>
            <a:pPr>
              <a:buFontTx/>
              <a:buNone/>
              <a:tabLst>
                <a:tab pos="2854325" algn="l"/>
              </a:tabLst>
            </a:pPr>
            <a:endParaRPr lang="en-US" sz="2400" dirty="0">
              <a:solidFill>
                <a:srgbClr val="187534"/>
              </a:solidFill>
            </a:endParaRPr>
          </a:p>
          <a:p>
            <a:pPr>
              <a:buFontTx/>
              <a:buNone/>
              <a:tabLst>
                <a:tab pos="2854325" algn="l"/>
              </a:tabLst>
            </a:pPr>
            <a:r>
              <a:rPr lang="en-US" sz="2400" dirty="0">
                <a:solidFill>
                  <a:srgbClr val="187534"/>
                </a:solidFill>
              </a:rPr>
              <a:t>Real part of refractive index</a:t>
            </a:r>
            <a:endParaRPr lang="en-US" sz="2400" dirty="0">
              <a:solidFill>
                <a:srgbClr val="00FF00"/>
              </a:solidFill>
            </a:endParaRPr>
          </a:p>
          <a:p>
            <a:pPr>
              <a:buNone/>
              <a:tabLst>
                <a:tab pos="2854325" algn="l"/>
              </a:tabLst>
            </a:pPr>
            <a:r>
              <a:rPr lang="en-US" sz="2400" i="1" dirty="0">
                <a:solidFill>
                  <a:srgbClr val="FF0707"/>
                </a:solidFill>
              </a:rPr>
              <a:t>n</a:t>
            </a:r>
            <a:r>
              <a:rPr lang="en-US" sz="2400" baseline="-25000" dirty="0">
                <a:solidFill>
                  <a:srgbClr val="FF0707"/>
                </a:solidFill>
              </a:rPr>
              <a:t>1</a:t>
            </a:r>
            <a:r>
              <a:rPr lang="en-US" sz="2400" dirty="0">
                <a:solidFill>
                  <a:srgbClr val="FF0707"/>
                </a:solidFill>
              </a:rPr>
              <a:t>= </a:t>
            </a:r>
            <a:r>
              <a:rPr lang="en-US" sz="2400" i="1" dirty="0">
                <a:solidFill>
                  <a:srgbClr val="FF0707"/>
                </a:solidFill>
              </a:rPr>
              <a:t>c</a:t>
            </a:r>
            <a:r>
              <a:rPr lang="en-US" sz="2400" dirty="0">
                <a:solidFill>
                  <a:srgbClr val="FF0707"/>
                </a:solidFill>
              </a:rPr>
              <a:t>/</a:t>
            </a:r>
            <a:r>
              <a:rPr lang="en-US" sz="2400" i="1" dirty="0">
                <a:solidFill>
                  <a:srgbClr val="FF0707"/>
                </a:solidFill>
              </a:rPr>
              <a:t>c</a:t>
            </a:r>
            <a:r>
              <a:rPr lang="en-US" sz="2400" baseline="-25000" dirty="0">
                <a:solidFill>
                  <a:srgbClr val="FF0707"/>
                </a:solidFill>
              </a:rPr>
              <a:t>1</a:t>
            </a:r>
            <a:r>
              <a:rPr lang="en-US" sz="2400" i="1" dirty="0">
                <a:solidFill>
                  <a:srgbClr val="FF0000"/>
                </a:solidFill>
              </a:rPr>
              <a:t> </a:t>
            </a:r>
            <a:r>
              <a:rPr lang="en-US" sz="2400" dirty="0">
                <a:solidFill>
                  <a:srgbClr val="FF0000"/>
                </a:solidFill>
              </a:rPr>
              <a:t>	</a:t>
            </a:r>
            <a:r>
              <a:rPr lang="en-US" sz="2400" dirty="0">
                <a:solidFill>
                  <a:schemeClr val="accent2"/>
                </a:solidFill>
              </a:rPr>
              <a:t>(7.6)</a:t>
            </a:r>
            <a:r>
              <a:rPr lang="en-US" sz="2400" dirty="0"/>
              <a:t> </a:t>
            </a:r>
          </a:p>
          <a:p>
            <a:pPr>
              <a:buFont typeface="Symbol" pitchFamily="-106" charset="2"/>
              <a:buNone/>
              <a:tabLst>
                <a:tab pos="2854325" algn="l"/>
              </a:tabLst>
            </a:pPr>
            <a:r>
              <a:rPr lang="en-US" sz="2400" i="1" dirty="0" err="1">
                <a:solidFill>
                  <a:srgbClr val="FF0707"/>
                </a:solidFill>
              </a:rPr>
              <a:t>c</a:t>
            </a:r>
            <a:r>
              <a:rPr lang="en-US" sz="2400" baseline="-25000" dirty="0">
                <a:solidFill>
                  <a:srgbClr val="FF0707"/>
                </a:solidFill>
              </a:rPr>
              <a:t> </a:t>
            </a:r>
            <a:r>
              <a:rPr lang="en-US" sz="2400" dirty="0">
                <a:solidFill>
                  <a:srgbClr val="FF0707"/>
                </a:solidFill>
              </a:rPr>
              <a:t>= speed of light in vacuum</a:t>
            </a:r>
            <a:endParaRPr lang="en-US" sz="2000" dirty="0">
              <a:solidFill>
                <a:srgbClr val="FF0707"/>
              </a:solidFill>
            </a:endParaRPr>
          </a:p>
        </p:txBody>
      </p:sp>
      <p:pic>
        <p:nvPicPr>
          <p:cNvPr id="7" name="Picture 6"/>
          <p:cNvPicPr/>
          <p:nvPr/>
        </p:nvPicPr>
        <p:blipFill>
          <a:blip r:embed="rId2"/>
          <a:srcRect/>
          <a:stretch>
            <a:fillRect/>
          </a:stretch>
        </p:blipFill>
        <p:spPr bwMode="auto">
          <a:xfrm>
            <a:off x="4089400" y="2362200"/>
            <a:ext cx="5054600" cy="2844800"/>
          </a:xfrm>
          <a:prstGeom prst="rect">
            <a:avLst/>
          </a:prstGeom>
          <a:noFill/>
          <a:ln w="9525">
            <a:noFill/>
            <a:miter lim="800000"/>
            <a:headEnd/>
            <a:tailEnd/>
          </a:ln>
        </p:spPr>
      </p:pic>
      <p:pic>
        <p:nvPicPr>
          <p:cNvPr id="8" name="Picture 7"/>
          <p:cNvPicPr/>
          <p:nvPr/>
        </p:nvPicPr>
        <p:blipFill>
          <a:blip r:embed="rId3">
            <a:extLst>
              <a:ext uri="{28A0092B-C50C-407E-A947-70E740481C1C}">
                <a14:useLocalDpi xmlns:a14="http://schemas.microsoft.com/office/drawing/2010/main"/>
              </a:ext>
            </a:extLst>
          </a:blip>
          <a:srcRect/>
          <a:stretch>
            <a:fillRect/>
          </a:stretch>
        </p:blipFill>
        <p:spPr bwMode="auto">
          <a:xfrm>
            <a:off x="304800" y="2895600"/>
            <a:ext cx="1320800" cy="685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381000"/>
            <a:ext cx="7772400" cy="1143000"/>
          </a:xfrm>
        </p:spPr>
        <p:txBody>
          <a:bodyPr/>
          <a:lstStyle/>
          <a:p>
            <a:r>
              <a:rPr lang="en-US" b="1">
                <a:solidFill>
                  <a:srgbClr val="0000FF"/>
                </a:solidFill>
              </a:rPr>
              <a:t>Refraction of Starlight</a:t>
            </a:r>
          </a:p>
        </p:txBody>
      </p:sp>
      <p:sp>
        <p:nvSpPr>
          <p:cNvPr id="38916" name="Text Box 4"/>
          <p:cNvSpPr txBox="1">
            <a:spLocks noChangeArrowheads="1"/>
          </p:cNvSpPr>
          <p:nvPr/>
        </p:nvSpPr>
        <p:spPr bwMode="auto">
          <a:xfrm>
            <a:off x="7535867" y="6396335"/>
            <a:ext cx="1608133" cy="461665"/>
          </a:xfrm>
          <a:prstGeom prst="rect">
            <a:avLst/>
          </a:prstGeom>
          <a:noFill/>
          <a:ln w="9525">
            <a:noFill/>
            <a:miter lim="800000"/>
            <a:headEnd/>
            <a:tailEnd/>
          </a:ln>
          <a:effectLst/>
        </p:spPr>
        <p:txBody>
          <a:bodyPr wrap="none">
            <a:prstTxWarp prst="textNoShape">
              <a:avLst/>
            </a:prstTxWarp>
            <a:spAutoFit/>
          </a:bodyPr>
          <a:lstStyle/>
          <a:p>
            <a:pPr algn="ctr"/>
            <a:r>
              <a:rPr lang="en-US" dirty="0">
                <a:solidFill>
                  <a:srgbClr val="993366"/>
                </a:solidFill>
              </a:rPr>
              <a:t>Figure 7.14</a:t>
            </a:r>
            <a:endParaRPr lang="en-US" sz="1800" dirty="0">
              <a:solidFill>
                <a:srgbClr val="993366"/>
              </a:solidFill>
            </a:endParaRPr>
          </a:p>
        </p:txBody>
      </p:sp>
      <p:pic>
        <p:nvPicPr>
          <p:cNvPr id="6" name="Picture 5"/>
          <p:cNvPicPr/>
          <p:nvPr/>
        </p:nvPicPr>
        <p:blipFill>
          <a:blip r:embed="rId2" cstate="screen">
            <a:extLst>
              <a:ext uri="{28A0092B-C50C-407E-A947-70E740481C1C}">
                <a14:useLocalDpi xmlns:a14="http://schemas.microsoft.com/office/drawing/2010/main"/>
              </a:ext>
            </a:extLst>
          </a:blip>
          <a:srcRect b="16449"/>
          <a:stretch>
            <a:fillRect/>
          </a:stretch>
        </p:blipFill>
        <p:spPr bwMode="auto">
          <a:xfrm>
            <a:off x="2057400" y="1752600"/>
            <a:ext cx="5334000" cy="3692619"/>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0"/>
            <a:ext cx="9144000" cy="762000"/>
          </a:xfrm>
        </p:spPr>
        <p:txBody>
          <a:bodyPr/>
          <a:lstStyle/>
          <a:p>
            <a:r>
              <a:rPr lang="en-US" b="1" dirty="0">
                <a:solidFill>
                  <a:srgbClr val="0000FF"/>
                </a:solidFill>
              </a:rPr>
              <a:t>Diffraction Around A Particle</a:t>
            </a:r>
            <a:endParaRPr lang="en-US" sz="4000" b="1" dirty="0">
              <a:solidFill>
                <a:srgbClr val="0000FF"/>
              </a:solidFill>
            </a:endParaRPr>
          </a:p>
        </p:txBody>
      </p:sp>
      <p:sp>
        <p:nvSpPr>
          <p:cNvPr id="60419" name="Text Box 3"/>
          <p:cNvSpPr txBox="1">
            <a:spLocks noChangeArrowheads="1"/>
          </p:cNvSpPr>
          <p:nvPr/>
        </p:nvSpPr>
        <p:spPr bwMode="auto">
          <a:xfrm>
            <a:off x="7554912" y="6473825"/>
            <a:ext cx="1603774" cy="400110"/>
          </a:xfrm>
          <a:prstGeom prst="rect">
            <a:avLst/>
          </a:prstGeom>
          <a:noFill/>
          <a:ln w="9525">
            <a:noFill/>
            <a:miter lim="800000"/>
            <a:headEnd/>
            <a:tailEnd/>
          </a:ln>
          <a:effectLst/>
        </p:spPr>
        <p:txBody>
          <a:bodyPr wrap="none">
            <a:prstTxWarp prst="textNoShape">
              <a:avLst/>
            </a:prstTxWarp>
            <a:spAutoFit/>
          </a:bodyPr>
          <a:lstStyle/>
          <a:p>
            <a:pPr eaLnBrk="1" hangingPunct="1">
              <a:lnSpc>
                <a:spcPct val="80000"/>
              </a:lnSpc>
              <a:spcBef>
                <a:spcPct val="20000"/>
              </a:spcBef>
            </a:pPr>
            <a:r>
              <a:rPr lang="en-US" dirty="0">
                <a:solidFill>
                  <a:srgbClr val="993366"/>
                </a:solidFill>
              </a:rPr>
              <a:t>Figure 7.15</a:t>
            </a:r>
          </a:p>
        </p:txBody>
      </p:sp>
      <p:sp>
        <p:nvSpPr>
          <p:cNvPr id="60421" name="Rectangle 5"/>
          <p:cNvSpPr>
            <a:spLocks noChangeArrowheads="1"/>
          </p:cNvSpPr>
          <p:nvPr/>
        </p:nvSpPr>
        <p:spPr bwMode="auto">
          <a:xfrm>
            <a:off x="457200" y="838200"/>
            <a:ext cx="8305800" cy="609600"/>
          </a:xfrm>
          <a:prstGeom prst="rect">
            <a:avLst/>
          </a:prstGeom>
          <a:noFill/>
          <a:ln w="9525">
            <a:noFill/>
            <a:miter lim="800000"/>
            <a:headEnd/>
            <a:tailEnd/>
          </a:ln>
          <a:effectLst/>
        </p:spPr>
        <p:txBody>
          <a:bodyPr>
            <a:prstTxWarp prst="textNoShape">
              <a:avLst/>
            </a:prstTxWarp>
          </a:bodyPr>
          <a:lstStyle/>
          <a:p>
            <a:pPr marL="342900" indent="-342900" algn="just" eaLnBrk="1" hangingPunct="1">
              <a:spcBef>
                <a:spcPct val="20000"/>
              </a:spcBef>
              <a:tabLst>
                <a:tab pos="6804025" algn="l"/>
              </a:tabLst>
            </a:pPr>
            <a:r>
              <a:rPr lang="en-US" dirty="0">
                <a:solidFill>
                  <a:srgbClr val="FF0000"/>
                </a:solidFill>
              </a:rPr>
              <a:t>Huygens' principle</a:t>
            </a:r>
          </a:p>
          <a:p>
            <a:pPr marL="342900" indent="-342900" eaLnBrk="1" hangingPunct="1">
              <a:spcBef>
                <a:spcPct val="20000"/>
              </a:spcBef>
              <a:tabLst>
                <a:tab pos="6804025" algn="l"/>
              </a:tabLst>
            </a:pPr>
            <a:r>
              <a:rPr lang="en-US" dirty="0">
                <a:solidFill>
                  <a:srgbClr val="FF0000"/>
                </a:solidFill>
              </a:rPr>
              <a:t>	</a:t>
            </a:r>
            <a:r>
              <a:rPr lang="en-US" dirty="0">
                <a:solidFill>
                  <a:srgbClr val="187534"/>
                </a:solidFill>
              </a:rPr>
              <a:t>Each point of an advancing </a:t>
            </a:r>
            <a:r>
              <a:rPr lang="en-US" dirty="0" err="1">
                <a:solidFill>
                  <a:srgbClr val="187534"/>
                </a:solidFill>
              </a:rPr>
              <a:t>wavefront</a:t>
            </a:r>
            <a:r>
              <a:rPr lang="en-US" dirty="0">
                <a:solidFill>
                  <a:srgbClr val="187534"/>
                </a:solidFill>
              </a:rPr>
              <a:t> may be considered the source of a new series of secondary waves</a:t>
            </a:r>
            <a:endParaRPr lang="en-US" sz="3200" dirty="0">
              <a:solidFill>
                <a:srgbClr val="FF00FF"/>
              </a:solidFill>
            </a:endParaRPr>
          </a:p>
        </p:txBody>
      </p:sp>
      <p:pic>
        <p:nvPicPr>
          <p:cNvPr id="7" name="Picture 6"/>
          <p:cNvPicPr/>
          <p:nvPr/>
        </p:nvPicPr>
        <p:blipFill>
          <a:blip r:embed="rId2"/>
          <a:srcRect/>
          <a:stretch>
            <a:fillRect/>
          </a:stretch>
        </p:blipFill>
        <p:spPr bwMode="auto">
          <a:xfrm>
            <a:off x="457200" y="2019300"/>
            <a:ext cx="8077200" cy="48387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716995" y="2514600"/>
            <a:ext cx="4427005" cy="3276600"/>
          </a:xfrm>
          <a:prstGeom prst="rect">
            <a:avLst/>
          </a:prstGeom>
        </p:spPr>
      </p:pic>
      <p:sp>
        <p:nvSpPr>
          <p:cNvPr id="31747" name="Rectangle 1026"/>
          <p:cNvSpPr>
            <a:spLocks noGrp="1" noChangeArrowheads="1"/>
          </p:cNvSpPr>
          <p:nvPr>
            <p:ph type="title"/>
          </p:nvPr>
        </p:nvSpPr>
        <p:spPr>
          <a:xfrm>
            <a:off x="0" y="0"/>
            <a:ext cx="9144000" cy="838200"/>
          </a:xfrm>
        </p:spPr>
        <p:txBody>
          <a:bodyPr/>
          <a:lstStyle/>
          <a:p>
            <a:pPr eaLnBrk="1" hangingPunct="1"/>
            <a:r>
              <a:rPr lang="en-US" sz="4000" b="1" dirty="0" err="1">
                <a:solidFill>
                  <a:srgbClr val="0000FF"/>
                </a:solidFill>
              </a:rPr>
              <a:t>Huygen’s</a:t>
            </a:r>
            <a:r>
              <a:rPr lang="en-US" sz="4000" b="1" dirty="0">
                <a:solidFill>
                  <a:srgbClr val="0000FF"/>
                </a:solidFill>
              </a:rPr>
              <a:t> Principle</a:t>
            </a:r>
          </a:p>
        </p:txBody>
      </p:sp>
      <p:sp>
        <p:nvSpPr>
          <p:cNvPr id="31748" name="Text Box 1027"/>
          <p:cNvSpPr txBox="1">
            <a:spLocks noChangeArrowheads="1"/>
          </p:cNvSpPr>
          <p:nvPr/>
        </p:nvSpPr>
        <p:spPr bwMode="auto">
          <a:xfrm>
            <a:off x="7239000" y="6509187"/>
            <a:ext cx="1646605" cy="348813"/>
          </a:xfrm>
          <a:prstGeom prst="rect">
            <a:avLst/>
          </a:prstGeom>
          <a:noFill/>
          <a:ln w="9525">
            <a:noFill/>
            <a:miter lim="800000"/>
            <a:headEnd/>
            <a:tailEnd/>
          </a:ln>
        </p:spPr>
        <p:txBody>
          <a:bodyPr wrap="none">
            <a:prstTxWarp prst="textNoShape">
              <a:avLst/>
            </a:prstTxWarp>
            <a:spAutoFit/>
          </a:bodyPr>
          <a:lstStyle/>
          <a:p>
            <a:pPr eaLnBrk="1" hangingPunct="1">
              <a:lnSpc>
                <a:spcPct val="80000"/>
              </a:lnSpc>
              <a:spcBef>
                <a:spcPct val="20000"/>
              </a:spcBef>
            </a:pPr>
            <a:r>
              <a:rPr lang="en-US" sz="2000" dirty="0" err="1">
                <a:solidFill>
                  <a:srgbClr val="993366"/>
                </a:solidFill>
              </a:rPr>
              <a:t>www.sgha.net</a:t>
            </a:r>
            <a:endParaRPr lang="en-US" sz="2000" dirty="0">
              <a:solidFill>
                <a:srgbClr val="993366"/>
              </a:solidFill>
            </a:endParaRPr>
          </a:p>
        </p:txBody>
      </p:sp>
      <p:sp>
        <p:nvSpPr>
          <p:cNvPr id="31749" name="Rectangle 1028"/>
          <p:cNvSpPr>
            <a:spLocks noChangeArrowheads="1"/>
          </p:cNvSpPr>
          <p:nvPr/>
        </p:nvSpPr>
        <p:spPr bwMode="auto">
          <a:xfrm>
            <a:off x="0" y="762000"/>
            <a:ext cx="9144000" cy="609600"/>
          </a:xfrm>
          <a:prstGeom prst="rect">
            <a:avLst/>
          </a:prstGeom>
          <a:noFill/>
          <a:ln w="9525">
            <a:noFill/>
            <a:miter lim="800000"/>
            <a:headEnd/>
            <a:tailEnd/>
          </a:ln>
        </p:spPr>
        <p:txBody>
          <a:bodyPr>
            <a:prstTxWarp prst="textNoShape">
              <a:avLst/>
            </a:prstTxWarp>
          </a:bodyPr>
          <a:lstStyle/>
          <a:p>
            <a:pPr indent="-342900" algn="ctr" eaLnBrk="1" hangingPunct="1">
              <a:lnSpc>
                <a:spcPct val="80000"/>
              </a:lnSpc>
              <a:spcBef>
                <a:spcPct val="20000"/>
              </a:spcBef>
              <a:tabLst>
                <a:tab pos="6804025" algn="l"/>
              </a:tabLst>
            </a:pPr>
            <a:r>
              <a:rPr lang="en-US" dirty="0">
                <a:solidFill>
                  <a:srgbClr val="187534"/>
                </a:solidFill>
              </a:rPr>
              <a:t>Every point on a wave front can be considered as a source of wavelets that spread out in the forward direction at the speed of the wave itself.</a:t>
            </a:r>
          </a:p>
        </p:txBody>
      </p:sp>
      <p:sp>
        <p:nvSpPr>
          <p:cNvPr id="31750" name="Rectangle 1030"/>
          <p:cNvSpPr>
            <a:spLocks noChangeArrowheads="1"/>
          </p:cNvSpPr>
          <p:nvPr/>
        </p:nvSpPr>
        <p:spPr bwMode="auto">
          <a:xfrm>
            <a:off x="2133600" y="2362200"/>
            <a:ext cx="304800" cy="232727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0" y="2743200"/>
            <a:ext cx="4648200" cy="2974848"/>
          </a:xfrm>
          <a:prstGeom prst="rect">
            <a:avLst/>
          </a:prstGeom>
        </p:spPr>
      </p:pic>
      <p:sp>
        <p:nvSpPr>
          <p:cNvPr id="10" name="Text Box 1027"/>
          <p:cNvSpPr txBox="1">
            <a:spLocks noChangeArrowheads="1"/>
          </p:cNvSpPr>
          <p:nvPr/>
        </p:nvSpPr>
        <p:spPr bwMode="auto">
          <a:xfrm>
            <a:off x="685800" y="6509187"/>
            <a:ext cx="2487981" cy="348813"/>
          </a:xfrm>
          <a:prstGeom prst="rect">
            <a:avLst/>
          </a:prstGeom>
          <a:noFill/>
          <a:ln w="9525">
            <a:noFill/>
            <a:miter lim="800000"/>
            <a:headEnd/>
            <a:tailEnd/>
          </a:ln>
        </p:spPr>
        <p:txBody>
          <a:bodyPr wrap="none">
            <a:prstTxWarp prst="textNoShape">
              <a:avLst/>
            </a:prstTxWarp>
            <a:spAutoFit/>
          </a:bodyPr>
          <a:lstStyle/>
          <a:p>
            <a:pPr eaLnBrk="1" hangingPunct="1">
              <a:lnSpc>
                <a:spcPct val="80000"/>
              </a:lnSpc>
              <a:spcBef>
                <a:spcPct val="20000"/>
              </a:spcBef>
            </a:pPr>
            <a:r>
              <a:rPr lang="en-US" sz="2000" dirty="0" err="1">
                <a:solidFill>
                  <a:srgbClr val="993366"/>
                </a:solidFill>
              </a:rPr>
              <a:t>Upload.wikimedia.org</a:t>
            </a:r>
            <a:endParaRPr lang="en-US" sz="2000" dirty="0">
              <a:solidFill>
                <a:srgbClr val="99336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0"/>
            <a:ext cx="9144000" cy="762000"/>
          </a:xfrm>
        </p:spPr>
        <p:txBody>
          <a:bodyPr/>
          <a:lstStyle/>
          <a:p>
            <a:r>
              <a:rPr lang="en-US" b="1" dirty="0">
                <a:solidFill>
                  <a:srgbClr val="0000FF"/>
                </a:solidFill>
              </a:rPr>
              <a:t>Radiation Scattering by a Sphere</a:t>
            </a:r>
            <a:endParaRPr lang="en-US" sz="4000" b="1" dirty="0">
              <a:solidFill>
                <a:srgbClr val="0000FF"/>
              </a:solidFill>
            </a:endParaRPr>
          </a:p>
        </p:txBody>
      </p:sp>
      <p:sp>
        <p:nvSpPr>
          <p:cNvPr id="61443" name="Text Box 3"/>
          <p:cNvSpPr txBox="1">
            <a:spLocks noChangeArrowheads="1"/>
          </p:cNvSpPr>
          <p:nvPr/>
        </p:nvSpPr>
        <p:spPr bwMode="auto">
          <a:xfrm>
            <a:off x="7540226" y="6457890"/>
            <a:ext cx="1603774" cy="400110"/>
          </a:xfrm>
          <a:prstGeom prst="rect">
            <a:avLst/>
          </a:prstGeom>
          <a:noFill/>
          <a:ln w="9525">
            <a:noFill/>
            <a:miter lim="800000"/>
            <a:headEnd/>
            <a:tailEnd/>
          </a:ln>
          <a:effectLst/>
        </p:spPr>
        <p:txBody>
          <a:bodyPr wrap="none">
            <a:prstTxWarp prst="textNoShape">
              <a:avLst/>
            </a:prstTxWarp>
            <a:spAutoFit/>
          </a:bodyPr>
          <a:lstStyle/>
          <a:p>
            <a:pPr eaLnBrk="1" hangingPunct="1">
              <a:lnSpc>
                <a:spcPct val="80000"/>
              </a:lnSpc>
              <a:spcBef>
                <a:spcPct val="20000"/>
              </a:spcBef>
            </a:pPr>
            <a:r>
              <a:rPr lang="en-US" dirty="0">
                <a:solidFill>
                  <a:srgbClr val="993366"/>
                </a:solidFill>
              </a:rPr>
              <a:t>Figure 7.16</a:t>
            </a:r>
          </a:p>
        </p:txBody>
      </p:sp>
      <p:sp>
        <p:nvSpPr>
          <p:cNvPr id="61444" name="Rectangle 4"/>
          <p:cNvSpPr>
            <a:spLocks noChangeArrowheads="1"/>
          </p:cNvSpPr>
          <p:nvPr/>
        </p:nvSpPr>
        <p:spPr bwMode="auto">
          <a:xfrm>
            <a:off x="457200" y="685800"/>
            <a:ext cx="7620000" cy="609600"/>
          </a:xfrm>
          <a:prstGeom prst="rect">
            <a:avLst/>
          </a:prstGeom>
          <a:noFill/>
          <a:ln w="9525">
            <a:noFill/>
            <a:miter lim="800000"/>
            <a:headEnd/>
            <a:tailEnd/>
          </a:ln>
          <a:effectLst/>
        </p:spPr>
        <p:txBody>
          <a:bodyPr>
            <a:prstTxWarp prst="textNoShape">
              <a:avLst/>
            </a:prstTxWarp>
          </a:bodyPr>
          <a:lstStyle/>
          <a:p>
            <a:pPr marL="342900" indent="-342900" algn="just" eaLnBrk="1" hangingPunct="1">
              <a:tabLst>
                <a:tab pos="6804025" algn="l"/>
              </a:tabLst>
            </a:pPr>
            <a:r>
              <a:rPr lang="en-US" dirty="0">
                <a:solidFill>
                  <a:srgbClr val="187534"/>
                </a:solidFill>
              </a:rPr>
              <a:t>Ray A is reflected</a:t>
            </a:r>
          </a:p>
          <a:p>
            <a:pPr marL="342900" indent="-342900" algn="just" eaLnBrk="1" hangingPunct="1">
              <a:tabLst>
                <a:tab pos="6804025" algn="l"/>
              </a:tabLst>
            </a:pPr>
            <a:r>
              <a:rPr lang="en-US" dirty="0">
                <a:solidFill>
                  <a:srgbClr val="187534"/>
                </a:solidFill>
              </a:rPr>
              <a:t>Ray B is refracted twice</a:t>
            </a:r>
          </a:p>
          <a:p>
            <a:pPr marL="342900" indent="-342900" algn="just" eaLnBrk="1" hangingPunct="1">
              <a:tabLst>
                <a:tab pos="6804025" algn="l"/>
              </a:tabLst>
            </a:pPr>
            <a:r>
              <a:rPr lang="en-US" dirty="0">
                <a:solidFill>
                  <a:srgbClr val="187534"/>
                </a:solidFill>
              </a:rPr>
              <a:t>Ray C is diffracted</a:t>
            </a:r>
          </a:p>
          <a:p>
            <a:pPr marL="342900" indent="-342900" algn="just" eaLnBrk="1" hangingPunct="1">
              <a:tabLst>
                <a:tab pos="6804025" algn="l"/>
              </a:tabLst>
            </a:pPr>
            <a:r>
              <a:rPr lang="en-US" dirty="0">
                <a:solidFill>
                  <a:srgbClr val="187534"/>
                </a:solidFill>
              </a:rPr>
              <a:t>Ray D is refracted, reflected twice, then refracted</a:t>
            </a:r>
          </a:p>
          <a:p>
            <a:pPr marL="342900" indent="-342900" algn="just" eaLnBrk="1" hangingPunct="1">
              <a:tabLst>
                <a:tab pos="6804025" algn="l"/>
              </a:tabLst>
            </a:pPr>
            <a:r>
              <a:rPr lang="en-US" dirty="0">
                <a:solidFill>
                  <a:srgbClr val="187534"/>
                </a:solidFill>
              </a:rPr>
              <a:t>Ray E is refracted, reflected once, and refracted</a:t>
            </a:r>
            <a:endParaRPr lang="en-US" sz="3200" dirty="0">
              <a:solidFill>
                <a:srgbClr val="0000FF"/>
              </a:solidFill>
            </a:endParaRPr>
          </a:p>
          <a:p>
            <a:pPr marL="342900" indent="-342900" algn="just" eaLnBrk="1" hangingPunct="1">
              <a:spcBef>
                <a:spcPct val="20000"/>
              </a:spcBef>
              <a:tabLst>
                <a:tab pos="6804025" algn="l"/>
              </a:tabLst>
            </a:pPr>
            <a:endParaRPr lang="en-US" dirty="0">
              <a:solidFill>
                <a:srgbClr val="187534"/>
              </a:solidFill>
            </a:endParaRPr>
          </a:p>
        </p:txBody>
      </p:sp>
      <p:sp>
        <p:nvSpPr>
          <p:cNvPr id="61446" name="Rectangle 6"/>
          <p:cNvSpPr>
            <a:spLocks noChangeArrowheads="1"/>
          </p:cNvSpPr>
          <p:nvPr/>
        </p:nvSpPr>
        <p:spPr bwMode="auto">
          <a:xfrm>
            <a:off x="2971800" y="914400"/>
            <a:ext cx="3505200" cy="609600"/>
          </a:xfrm>
          <a:prstGeom prst="rect">
            <a:avLst/>
          </a:prstGeom>
          <a:noFill/>
          <a:ln w="9525">
            <a:noFill/>
            <a:miter lim="800000"/>
            <a:headEnd/>
            <a:tailEnd/>
          </a:ln>
          <a:effectLst/>
        </p:spPr>
        <p:txBody>
          <a:bodyPr>
            <a:prstTxWarp prst="textNoShape">
              <a:avLst/>
            </a:prstTxWarp>
          </a:bodyPr>
          <a:lstStyle/>
          <a:p>
            <a:pPr marL="342900" indent="-342900" algn="just" eaLnBrk="1" hangingPunct="1">
              <a:spcBef>
                <a:spcPct val="20000"/>
              </a:spcBef>
              <a:tabLst>
                <a:tab pos="6804025" algn="l"/>
              </a:tabLst>
            </a:pPr>
            <a:endParaRPr lang="en-US" sz="3200">
              <a:solidFill>
                <a:srgbClr val="0000FF"/>
              </a:solidFill>
            </a:endParaRPr>
          </a:p>
        </p:txBody>
      </p:sp>
      <p:sp>
        <p:nvSpPr>
          <p:cNvPr id="61447" name="Rectangle 7"/>
          <p:cNvSpPr>
            <a:spLocks noChangeArrowheads="1"/>
          </p:cNvSpPr>
          <p:nvPr/>
        </p:nvSpPr>
        <p:spPr bwMode="auto">
          <a:xfrm>
            <a:off x="6324600" y="914400"/>
            <a:ext cx="2667000" cy="609600"/>
          </a:xfrm>
          <a:prstGeom prst="rect">
            <a:avLst/>
          </a:prstGeom>
          <a:noFill/>
          <a:ln w="9525">
            <a:noFill/>
            <a:miter lim="800000"/>
            <a:headEnd/>
            <a:tailEnd/>
          </a:ln>
          <a:effectLst/>
        </p:spPr>
        <p:txBody>
          <a:bodyPr>
            <a:prstTxWarp prst="textNoShape">
              <a:avLst/>
            </a:prstTxWarp>
          </a:bodyPr>
          <a:lstStyle/>
          <a:p>
            <a:pPr marL="342900" indent="-342900" algn="just" eaLnBrk="1" hangingPunct="1">
              <a:spcBef>
                <a:spcPct val="20000"/>
              </a:spcBef>
              <a:tabLst>
                <a:tab pos="6804025" algn="l"/>
              </a:tabLst>
            </a:pPr>
            <a:endParaRPr lang="en-US" sz="3200">
              <a:solidFill>
                <a:srgbClr val="0000FF"/>
              </a:solidFill>
            </a:endParaRPr>
          </a:p>
        </p:txBody>
      </p:sp>
      <p:sp>
        <p:nvSpPr>
          <p:cNvPr id="61448" name="Rectangle 8"/>
          <p:cNvSpPr>
            <a:spLocks noChangeArrowheads="1"/>
          </p:cNvSpPr>
          <p:nvPr/>
        </p:nvSpPr>
        <p:spPr bwMode="auto">
          <a:xfrm>
            <a:off x="228600" y="1295400"/>
            <a:ext cx="8305800" cy="609600"/>
          </a:xfrm>
          <a:prstGeom prst="rect">
            <a:avLst/>
          </a:prstGeom>
          <a:noFill/>
          <a:ln w="9525">
            <a:noFill/>
            <a:miter lim="800000"/>
            <a:headEnd/>
            <a:tailEnd/>
          </a:ln>
          <a:effectLst/>
        </p:spPr>
        <p:txBody>
          <a:bodyPr>
            <a:prstTxWarp prst="textNoShape">
              <a:avLst/>
            </a:prstTxWarp>
          </a:bodyPr>
          <a:lstStyle/>
          <a:p>
            <a:pPr marL="342900" indent="-342900" algn="just" eaLnBrk="1" hangingPunct="1">
              <a:spcBef>
                <a:spcPct val="20000"/>
              </a:spcBef>
              <a:tabLst>
                <a:tab pos="6804025" algn="l"/>
              </a:tabLst>
            </a:pPr>
            <a:endParaRPr lang="en-US" sz="3200">
              <a:solidFill>
                <a:srgbClr val="0000FF"/>
              </a:solidFill>
            </a:endParaRPr>
          </a:p>
        </p:txBody>
      </p:sp>
      <p:pic>
        <p:nvPicPr>
          <p:cNvPr id="9" name="Picture 8"/>
          <p:cNvPicPr/>
          <p:nvPr/>
        </p:nvPicPr>
        <p:blipFill>
          <a:blip r:embed="rId2"/>
          <a:srcRect/>
          <a:stretch>
            <a:fillRect/>
          </a:stretch>
        </p:blipFill>
        <p:spPr bwMode="auto">
          <a:xfrm>
            <a:off x="533400" y="2595245"/>
            <a:ext cx="8432165" cy="426275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0"/>
            <a:ext cx="9144000" cy="1143000"/>
          </a:xfrm>
        </p:spPr>
        <p:txBody>
          <a:bodyPr/>
          <a:lstStyle/>
          <a:p>
            <a:r>
              <a:rPr lang="en-US" b="1">
                <a:solidFill>
                  <a:srgbClr val="0000FF"/>
                </a:solidFill>
              </a:rPr>
              <a:t>Geometry of a Primary Rainbow</a:t>
            </a:r>
            <a:endParaRPr lang="en-US" sz="4000" b="1">
              <a:solidFill>
                <a:srgbClr val="0000FF"/>
              </a:solidFill>
            </a:endParaRPr>
          </a:p>
        </p:txBody>
      </p:sp>
      <p:sp>
        <p:nvSpPr>
          <p:cNvPr id="68611" name="Text Box 3"/>
          <p:cNvSpPr txBox="1">
            <a:spLocks noChangeArrowheads="1"/>
          </p:cNvSpPr>
          <p:nvPr/>
        </p:nvSpPr>
        <p:spPr bwMode="auto">
          <a:xfrm>
            <a:off x="7554912" y="6473825"/>
            <a:ext cx="1603774" cy="400110"/>
          </a:xfrm>
          <a:prstGeom prst="rect">
            <a:avLst/>
          </a:prstGeom>
          <a:noFill/>
          <a:ln w="9525">
            <a:noFill/>
            <a:miter lim="800000"/>
            <a:headEnd/>
            <a:tailEnd/>
          </a:ln>
          <a:effectLst/>
        </p:spPr>
        <p:txBody>
          <a:bodyPr wrap="none">
            <a:prstTxWarp prst="textNoShape">
              <a:avLst/>
            </a:prstTxWarp>
            <a:spAutoFit/>
          </a:bodyPr>
          <a:lstStyle/>
          <a:p>
            <a:pPr eaLnBrk="1" hangingPunct="1">
              <a:lnSpc>
                <a:spcPct val="80000"/>
              </a:lnSpc>
              <a:spcBef>
                <a:spcPct val="20000"/>
              </a:spcBef>
            </a:pPr>
            <a:r>
              <a:rPr lang="en-US" dirty="0">
                <a:solidFill>
                  <a:srgbClr val="993366"/>
                </a:solidFill>
              </a:rPr>
              <a:t>Figure 7.19</a:t>
            </a:r>
          </a:p>
        </p:txBody>
      </p:sp>
      <p:pic>
        <p:nvPicPr>
          <p:cNvPr id="5" name="Picture 4"/>
          <p:cNvPicPr/>
          <p:nvPr/>
        </p:nvPicPr>
        <p:blipFill>
          <a:blip r:embed="rId2"/>
          <a:srcRect/>
          <a:stretch>
            <a:fillRect/>
          </a:stretch>
        </p:blipFill>
        <p:spPr bwMode="auto">
          <a:xfrm>
            <a:off x="24384" y="914400"/>
            <a:ext cx="9119616" cy="545795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descr="Fig7.15.rainbow.corp2029.jpg                                   0000D1A4Macintosh HD                   ABA7815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533400"/>
            <a:ext cx="9144000" cy="6100763"/>
          </a:xfrm>
          <a:prstGeom prst="rect">
            <a:avLst/>
          </a:prstGeom>
          <a:noFill/>
          <a:ln w="9525">
            <a:noFill/>
            <a:miter lim="800000"/>
            <a:headEnd/>
            <a:tailEnd/>
          </a:ln>
        </p:spPr>
      </p:pic>
      <p:sp>
        <p:nvSpPr>
          <p:cNvPr id="36867" name="Rectangle 2"/>
          <p:cNvSpPr>
            <a:spLocks noGrp="1" noChangeArrowheads="1"/>
          </p:cNvSpPr>
          <p:nvPr>
            <p:ph type="title"/>
          </p:nvPr>
        </p:nvSpPr>
        <p:spPr>
          <a:xfrm>
            <a:off x="762000" y="4419600"/>
            <a:ext cx="7772400" cy="1143000"/>
          </a:xfrm>
        </p:spPr>
        <p:txBody>
          <a:bodyPr/>
          <a:lstStyle/>
          <a:p>
            <a:pPr eaLnBrk="1" hangingPunct="1"/>
            <a:r>
              <a:rPr lang="en-US" b="1">
                <a:solidFill>
                  <a:srgbClr val="FF0707"/>
                </a:solidFill>
              </a:rPr>
              <a:t>Primary Rainbow</a:t>
            </a:r>
            <a:endParaRPr lang="en-US" b="1">
              <a:solidFill>
                <a:srgbClr val="0000FF"/>
              </a:solidFill>
            </a:endParaRPr>
          </a:p>
        </p:txBody>
      </p:sp>
      <p:sp>
        <p:nvSpPr>
          <p:cNvPr id="36868" name="Text Box 4"/>
          <p:cNvSpPr txBox="1">
            <a:spLocks noChangeArrowheads="1"/>
          </p:cNvSpPr>
          <p:nvPr/>
        </p:nvSpPr>
        <p:spPr bwMode="auto">
          <a:xfrm>
            <a:off x="1219200" y="5715000"/>
            <a:ext cx="6375400" cy="641350"/>
          </a:xfrm>
          <a:prstGeom prst="rect">
            <a:avLst/>
          </a:prstGeom>
          <a:noFill/>
          <a:ln w="9525">
            <a:noFill/>
            <a:miter lim="800000"/>
            <a:headEnd/>
            <a:tailEnd/>
          </a:ln>
        </p:spPr>
        <p:txBody>
          <a:bodyPr wrap="none">
            <a:prstTxWarp prst="textNoShape">
              <a:avLst/>
            </a:prstTxWarp>
            <a:spAutoFit/>
          </a:bodyPr>
          <a:lstStyle/>
          <a:p>
            <a:pPr algn="ctr"/>
            <a:r>
              <a:rPr lang="en-US" sz="1800">
                <a:solidFill>
                  <a:srgbClr val="993366"/>
                </a:solidFill>
              </a:rPr>
              <a:t>Commander John Bortniak, NOAA Corps, available from the</a:t>
            </a:r>
          </a:p>
          <a:p>
            <a:pPr algn="ctr"/>
            <a:r>
              <a:rPr lang="en-US" sz="1800">
                <a:solidFill>
                  <a:srgbClr val="993366"/>
                </a:solidFill>
              </a:rPr>
              <a:t> National Oceanic and Atmospheric Administration Central Library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9" descr="scatSun_0001.png                                               0003DB3FMacintosh HD                   ABA78158:"/>
          <p:cNvPicPr>
            <a:picLocks noGrp="1" noChangeAspect="1" noChangeArrowheads="1"/>
          </p:cNvPicPr>
          <p:nvPr>
            <p:ph type="clipArt" sz="half" idx="2"/>
          </p:nvPr>
        </p:nvPicPr>
        <p:blipFill>
          <a:blip r:embed="rId2"/>
          <a:srcRect/>
          <a:stretch>
            <a:fillRect/>
          </a:stretch>
        </p:blipFill>
        <p:spPr>
          <a:xfrm>
            <a:off x="0" y="228600"/>
            <a:ext cx="9144000" cy="6237288"/>
          </a:xfrm>
        </p:spPr>
      </p:pic>
      <p:sp>
        <p:nvSpPr>
          <p:cNvPr id="32771" name="Rectangle 2"/>
          <p:cNvSpPr>
            <a:spLocks noGrp="1" noChangeArrowheads="1"/>
          </p:cNvSpPr>
          <p:nvPr>
            <p:ph type="title"/>
          </p:nvPr>
        </p:nvSpPr>
        <p:spPr>
          <a:xfrm>
            <a:off x="685800" y="304800"/>
            <a:ext cx="7772400" cy="1143000"/>
          </a:xfrm>
        </p:spPr>
        <p:txBody>
          <a:bodyPr/>
          <a:lstStyle/>
          <a:p>
            <a:pPr eaLnBrk="1" hangingPunct="1"/>
            <a:r>
              <a:rPr lang="en-US" b="1">
                <a:solidFill>
                  <a:srgbClr val="0000FF"/>
                </a:solidFill>
              </a:rPr>
              <a:t>Forward Scattering of Sunlight</a:t>
            </a:r>
          </a:p>
        </p:txBody>
      </p:sp>
      <p:sp>
        <p:nvSpPr>
          <p:cNvPr id="32772" name="Text Box 3"/>
          <p:cNvSpPr txBox="1">
            <a:spLocks noChangeArrowheads="1"/>
          </p:cNvSpPr>
          <p:nvPr/>
        </p:nvSpPr>
        <p:spPr bwMode="auto">
          <a:xfrm>
            <a:off x="6781800" y="6461125"/>
            <a:ext cx="2009775" cy="396875"/>
          </a:xfrm>
          <a:prstGeom prst="rect">
            <a:avLst/>
          </a:prstGeom>
          <a:noFill/>
          <a:ln w="9525">
            <a:noFill/>
            <a:miter lim="800000"/>
            <a:headEnd/>
            <a:tailEnd/>
          </a:ln>
        </p:spPr>
        <p:txBody>
          <a:bodyPr wrap="none">
            <a:prstTxWarp prst="textNoShape">
              <a:avLst/>
            </a:prstTxWarp>
            <a:spAutoFit/>
          </a:bodyPr>
          <a:lstStyle/>
          <a:p>
            <a:pPr algn="ctr"/>
            <a:r>
              <a:rPr lang="en-US" sz="2000">
                <a:solidFill>
                  <a:schemeClr val="accent2"/>
                </a:solidFill>
              </a:rPr>
              <a:t>Mark Z. Jacobson</a:t>
            </a:r>
            <a:endParaRPr lang="en-US" sz="1800">
              <a:solidFill>
                <a:srgbClr val="99336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0" y="0"/>
            <a:ext cx="9144000" cy="838200"/>
          </a:xfrm>
        </p:spPr>
        <p:txBody>
          <a:bodyPr/>
          <a:lstStyle/>
          <a:p>
            <a:pPr eaLnBrk="1" hangingPunct="1"/>
            <a:r>
              <a:rPr lang="en-US" sz="4000" b="1" dirty="0">
                <a:solidFill>
                  <a:srgbClr val="0000FF"/>
                </a:solidFill>
              </a:rPr>
              <a:t>Soot Absorption/Scattering Efficiencies</a:t>
            </a:r>
          </a:p>
        </p:txBody>
      </p:sp>
      <p:sp>
        <p:nvSpPr>
          <p:cNvPr id="29700" name="Text Box 3"/>
          <p:cNvSpPr txBox="1">
            <a:spLocks noChangeArrowheads="1"/>
          </p:cNvSpPr>
          <p:nvPr/>
        </p:nvSpPr>
        <p:spPr bwMode="auto">
          <a:xfrm>
            <a:off x="7856268" y="6457890"/>
            <a:ext cx="1287732" cy="400110"/>
          </a:xfrm>
          <a:prstGeom prst="rect">
            <a:avLst/>
          </a:prstGeom>
          <a:noFill/>
          <a:ln w="9525">
            <a:noFill/>
            <a:miter lim="800000"/>
            <a:headEnd/>
            <a:tailEnd/>
          </a:ln>
        </p:spPr>
        <p:txBody>
          <a:bodyPr wrap="none">
            <a:prstTxWarp prst="textNoShape">
              <a:avLst/>
            </a:prstTxWarp>
            <a:spAutoFit/>
          </a:bodyPr>
          <a:lstStyle/>
          <a:p>
            <a:pPr eaLnBrk="1" hangingPunct="1">
              <a:lnSpc>
                <a:spcPct val="80000"/>
              </a:lnSpc>
              <a:spcBef>
                <a:spcPct val="20000"/>
              </a:spcBef>
            </a:pPr>
            <a:r>
              <a:rPr lang="en-US" dirty="0">
                <a:solidFill>
                  <a:srgbClr val="993366"/>
                </a:solidFill>
              </a:rPr>
              <a:t>Fig. 7.20</a:t>
            </a:r>
          </a:p>
        </p:txBody>
      </p:sp>
      <p:sp>
        <p:nvSpPr>
          <p:cNvPr id="29701" name="Rectangle 6"/>
          <p:cNvSpPr>
            <a:spLocks noChangeArrowheads="1"/>
          </p:cNvSpPr>
          <p:nvPr/>
        </p:nvSpPr>
        <p:spPr bwMode="auto">
          <a:xfrm>
            <a:off x="2286000" y="2743200"/>
            <a:ext cx="285750" cy="209867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29703" name="Rectangle 1028"/>
          <p:cNvSpPr>
            <a:spLocks noChangeArrowheads="1"/>
          </p:cNvSpPr>
          <p:nvPr/>
        </p:nvSpPr>
        <p:spPr bwMode="auto">
          <a:xfrm>
            <a:off x="381000" y="914400"/>
            <a:ext cx="8305800" cy="609600"/>
          </a:xfrm>
          <a:prstGeom prst="rect">
            <a:avLst/>
          </a:prstGeom>
          <a:noFill/>
          <a:ln w="9525">
            <a:noFill/>
            <a:miter lim="800000"/>
            <a:headEnd/>
            <a:tailEnd/>
          </a:ln>
        </p:spPr>
        <p:txBody>
          <a:bodyPr>
            <a:prstTxWarp prst="textNoShape">
              <a:avLst/>
            </a:prstTxWarp>
          </a:bodyPr>
          <a:lstStyle/>
          <a:p>
            <a:pPr marL="342900" indent="-342900" eaLnBrk="1" hangingPunct="1">
              <a:lnSpc>
                <a:spcPct val="80000"/>
              </a:lnSpc>
              <a:spcBef>
                <a:spcPct val="20000"/>
              </a:spcBef>
              <a:tabLst>
                <a:tab pos="6804025" algn="l"/>
              </a:tabLst>
            </a:pPr>
            <a:r>
              <a:rPr lang="en-US" dirty="0">
                <a:solidFill>
                  <a:srgbClr val="187534"/>
                </a:solidFill>
              </a:rPr>
              <a:t>Single soot particle absorption/scattering efficiencies and forward scattering efficiencies at a wavelength of 0.50 micron</a:t>
            </a:r>
          </a:p>
        </p:txBody>
      </p:sp>
      <p:pic>
        <p:nvPicPr>
          <p:cNvPr id="8" name="Picture 7"/>
          <p:cNvPicPr/>
          <p:nvPr/>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457200" y="1600200"/>
            <a:ext cx="8321040" cy="512064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026"/>
          <p:cNvSpPr>
            <a:spLocks noGrp="1" noChangeArrowheads="1"/>
          </p:cNvSpPr>
          <p:nvPr>
            <p:ph type="title"/>
          </p:nvPr>
        </p:nvSpPr>
        <p:spPr>
          <a:xfrm>
            <a:off x="0" y="0"/>
            <a:ext cx="9144000" cy="990600"/>
          </a:xfrm>
        </p:spPr>
        <p:txBody>
          <a:bodyPr/>
          <a:lstStyle/>
          <a:p>
            <a:pPr eaLnBrk="1" hangingPunct="1"/>
            <a:r>
              <a:rPr lang="en-US" sz="4000" b="1" dirty="0">
                <a:solidFill>
                  <a:srgbClr val="0000FF"/>
                </a:solidFill>
              </a:rPr>
              <a:t>Water Absorption/Scattering Efficiencies</a:t>
            </a:r>
          </a:p>
        </p:txBody>
      </p:sp>
      <p:sp>
        <p:nvSpPr>
          <p:cNvPr id="31748" name="Text Box 1027"/>
          <p:cNvSpPr txBox="1">
            <a:spLocks noChangeArrowheads="1"/>
          </p:cNvSpPr>
          <p:nvPr/>
        </p:nvSpPr>
        <p:spPr bwMode="auto">
          <a:xfrm>
            <a:off x="7540226" y="6457890"/>
            <a:ext cx="1603774" cy="400110"/>
          </a:xfrm>
          <a:prstGeom prst="rect">
            <a:avLst/>
          </a:prstGeom>
          <a:noFill/>
          <a:ln w="9525">
            <a:noFill/>
            <a:miter lim="800000"/>
            <a:headEnd/>
            <a:tailEnd/>
          </a:ln>
        </p:spPr>
        <p:txBody>
          <a:bodyPr wrap="none">
            <a:prstTxWarp prst="textNoShape">
              <a:avLst/>
            </a:prstTxWarp>
            <a:spAutoFit/>
          </a:bodyPr>
          <a:lstStyle/>
          <a:p>
            <a:pPr eaLnBrk="1" hangingPunct="1">
              <a:lnSpc>
                <a:spcPct val="80000"/>
              </a:lnSpc>
              <a:spcBef>
                <a:spcPct val="20000"/>
              </a:spcBef>
            </a:pPr>
            <a:r>
              <a:rPr lang="en-US" dirty="0">
                <a:solidFill>
                  <a:srgbClr val="993366"/>
                </a:solidFill>
              </a:rPr>
              <a:t>Figure 7.21</a:t>
            </a:r>
          </a:p>
        </p:txBody>
      </p:sp>
      <p:sp>
        <p:nvSpPr>
          <p:cNvPr id="31749" name="Rectangle 1028"/>
          <p:cNvSpPr>
            <a:spLocks noChangeArrowheads="1"/>
          </p:cNvSpPr>
          <p:nvPr/>
        </p:nvSpPr>
        <p:spPr bwMode="auto">
          <a:xfrm>
            <a:off x="381000" y="914400"/>
            <a:ext cx="8305800" cy="609600"/>
          </a:xfrm>
          <a:prstGeom prst="rect">
            <a:avLst/>
          </a:prstGeom>
          <a:noFill/>
          <a:ln w="9525">
            <a:noFill/>
            <a:miter lim="800000"/>
            <a:headEnd/>
            <a:tailEnd/>
          </a:ln>
        </p:spPr>
        <p:txBody>
          <a:bodyPr>
            <a:prstTxWarp prst="textNoShape">
              <a:avLst/>
            </a:prstTxWarp>
          </a:bodyPr>
          <a:lstStyle/>
          <a:p>
            <a:pPr indent="-342900" algn="ctr" eaLnBrk="1" hangingPunct="1">
              <a:lnSpc>
                <a:spcPct val="80000"/>
              </a:lnSpc>
              <a:spcBef>
                <a:spcPct val="20000"/>
              </a:spcBef>
              <a:tabLst>
                <a:tab pos="6804025" algn="l"/>
              </a:tabLst>
            </a:pPr>
            <a:r>
              <a:rPr lang="en-US" dirty="0">
                <a:solidFill>
                  <a:srgbClr val="187534"/>
                </a:solidFill>
              </a:rPr>
              <a:t>Single water particle absorption/scattering efficiencies and forward scattering efficiencies at a wavelength of 0.50 micron</a:t>
            </a:r>
          </a:p>
        </p:txBody>
      </p:sp>
      <p:sp>
        <p:nvSpPr>
          <p:cNvPr id="31750" name="Rectangle 1030"/>
          <p:cNvSpPr>
            <a:spLocks noChangeArrowheads="1"/>
          </p:cNvSpPr>
          <p:nvPr/>
        </p:nvSpPr>
        <p:spPr bwMode="auto">
          <a:xfrm>
            <a:off x="2133600" y="2362200"/>
            <a:ext cx="304800" cy="232727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pic>
        <p:nvPicPr>
          <p:cNvPr id="8" name="Picture 7"/>
          <p:cNvPicPr/>
          <p:nvPr/>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304800" y="1600200"/>
            <a:ext cx="8321040" cy="5120640"/>
          </a:xfrm>
          <a:prstGeom prst="rect">
            <a:avLst/>
          </a:prstGeom>
          <a:noFill/>
          <a:ln w="9525">
            <a:noFill/>
            <a:miter lim="800000"/>
            <a:headEnd/>
            <a:tailEnd/>
          </a:ln>
        </p:spPr>
      </p:pic>
    </p:spTree>
    <p:extLst>
      <p:ext uri="{BB962C8B-B14F-4D97-AF65-F5344CB8AC3E}">
        <p14:creationId xmlns:p14="http://schemas.microsoft.com/office/powerpoint/2010/main" val="3244069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7" descr="Fig7.21.haze.01-0415a.gif                                      0000D1A4Macintosh HD                   ABA78158:"/>
          <p:cNvPicPr>
            <a:picLocks noGrp="1" noChangeAspect="1" noChangeArrowheads="1"/>
          </p:cNvPicPr>
          <p:nvPr>
            <p:ph type="clipArt" sz="half" idx="2"/>
          </p:nvPr>
        </p:nvPicPr>
        <p:blipFill>
          <a:blip r:embed="rId2"/>
          <a:srcRect/>
          <a:stretch>
            <a:fillRect/>
          </a:stretch>
        </p:blipFill>
        <p:spPr>
          <a:xfrm>
            <a:off x="2209800" y="0"/>
            <a:ext cx="4592638" cy="6858000"/>
          </a:xfrm>
        </p:spPr>
      </p:pic>
      <p:sp>
        <p:nvSpPr>
          <p:cNvPr id="33795" name="Rectangle 2"/>
          <p:cNvSpPr>
            <a:spLocks noGrp="1" noChangeArrowheads="1"/>
          </p:cNvSpPr>
          <p:nvPr>
            <p:ph type="title"/>
          </p:nvPr>
        </p:nvSpPr>
        <p:spPr>
          <a:xfrm>
            <a:off x="609600" y="4800600"/>
            <a:ext cx="7772400" cy="1143000"/>
          </a:xfrm>
        </p:spPr>
        <p:txBody>
          <a:bodyPr/>
          <a:lstStyle/>
          <a:p>
            <a:pPr eaLnBrk="1" hangingPunct="1"/>
            <a:r>
              <a:rPr lang="en-US" b="1">
                <a:solidFill>
                  <a:srgbClr val="FF0707"/>
                </a:solidFill>
              </a:rPr>
              <a:t>Los Angeles Haze</a:t>
            </a:r>
            <a:endParaRPr lang="en-US" b="1">
              <a:solidFill>
                <a:srgbClr val="0000FF"/>
              </a:solidFill>
            </a:endParaRPr>
          </a:p>
        </p:txBody>
      </p:sp>
      <p:sp>
        <p:nvSpPr>
          <p:cNvPr id="33796" name="Text Box 4"/>
          <p:cNvSpPr txBox="1">
            <a:spLocks noChangeArrowheads="1"/>
          </p:cNvSpPr>
          <p:nvPr/>
        </p:nvSpPr>
        <p:spPr bwMode="auto">
          <a:xfrm>
            <a:off x="190500" y="6149975"/>
            <a:ext cx="8629650" cy="396875"/>
          </a:xfrm>
          <a:prstGeom prst="rect">
            <a:avLst/>
          </a:prstGeom>
          <a:noFill/>
          <a:ln w="9525">
            <a:noFill/>
            <a:miter lim="800000"/>
            <a:headEnd/>
            <a:tailEnd/>
          </a:ln>
        </p:spPr>
        <p:txBody>
          <a:bodyPr wrap="none">
            <a:prstTxWarp prst="textNoShape">
              <a:avLst/>
            </a:prstTxWarp>
            <a:spAutoFit/>
          </a:bodyPr>
          <a:lstStyle/>
          <a:p>
            <a:pPr algn="ctr"/>
            <a:r>
              <a:rPr lang="en-US" sz="2000">
                <a:solidFill>
                  <a:schemeClr val="accent2"/>
                </a:solidFill>
              </a:rPr>
              <a:t>Gene Daniels, U.S. EPA, May, 1972, Still Pictures Branch, U.S. National Archives</a:t>
            </a:r>
            <a:endParaRPr lang="en-US" sz="1800">
              <a:solidFill>
                <a:srgbClr val="99336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7" descr="Fig7.22.fog/haze.01-0418a.gif                                  0000D1A4Macintosh HD                   ABA78158:"/>
          <p:cNvPicPr>
            <a:picLocks noGrp="1" noChangeAspect="1" noChangeArrowheads="1"/>
          </p:cNvPicPr>
          <p:nvPr>
            <p:ph type="clipArt" sz="half" idx="2"/>
          </p:nvPr>
        </p:nvPicPr>
        <p:blipFill>
          <a:blip r:embed="rId2"/>
          <a:srcRect/>
          <a:stretch>
            <a:fillRect/>
          </a:stretch>
        </p:blipFill>
        <p:spPr>
          <a:xfrm>
            <a:off x="0" y="381000"/>
            <a:ext cx="9144000" cy="6170613"/>
          </a:xfrm>
        </p:spPr>
      </p:pic>
      <p:sp>
        <p:nvSpPr>
          <p:cNvPr id="34819" name="Rectangle 2"/>
          <p:cNvSpPr>
            <a:spLocks noGrp="1" noChangeArrowheads="1"/>
          </p:cNvSpPr>
          <p:nvPr>
            <p:ph type="title"/>
          </p:nvPr>
        </p:nvSpPr>
        <p:spPr>
          <a:xfrm>
            <a:off x="533400" y="609600"/>
            <a:ext cx="8153400" cy="1143000"/>
          </a:xfrm>
        </p:spPr>
        <p:txBody>
          <a:bodyPr/>
          <a:lstStyle/>
          <a:p>
            <a:pPr eaLnBrk="1" hangingPunct="1"/>
            <a:r>
              <a:rPr lang="en-US" b="1">
                <a:solidFill>
                  <a:srgbClr val="FF0707"/>
                </a:solidFill>
              </a:rPr>
              <a:t>Haze and Fog Over Los Angeles</a:t>
            </a:r>
            <a:endParaRPr lang="en-US" b="1">
              <a:solidFill>
                <a:srgbClr val="0000FF"/>
              </a:solidFill>
            </a:endParaRPr>
          </a:p>
        </p:txBody>
      </p:sp>
      <p:sp>
        <p:nvSpPr>
          <p:cNvPr id="34820" name="Text Box 4"/>
          <p:cNvSpPr txBox="1">
            <a:spLocks noChangeArrowheads="1"/>
          </p:cNvSpPr>
          <p:nvPr/>
        </p:nvSpPr>
        <p:spPr bwMode="auto">
          <a:xfrm>
            <a:off x="342900" y="5845175"/>
            <a:ext cx="8629650" cy="396875"/>
          </a:xfrm>
          <a:prstGeom prst="rect">
            <a:avLst/>
          </a:prstGeom>
          <a:noFill/>
          <a:ln w="9525">
            <a:noFill/>
            <a:miter lim="800000"/>
            <a:headEnd/>
            <a:tailEnd/>
          </a:ln>
        </p:spPr>
        <p:txBody>
          <a:bodyPr wrap="none">
            <a:prstTxWarp prst="textNoShape">
              <a:avLst/>
            </a:prstTxWarp>
            <a:spAutoFit/>
          </a:bodyPr>
          <a:lstStyle/>
          <a:p>
            <a:pPr algn="ctr"/>
            <a:r>
              <a:rPr lang="en-US" sz="2000">
                <a:solidFill>
                  <a:schemeClr val="accent2"/>
                </a:solidFill>
              </a:rPr>
              <a:t>Gene Daniels, U.S. EPA, May, 1972, Still Pictures Branch, U.S. National Archives</a:t>
            </a:r>
            <a:endParaRPr lang="en-US" sz="1800">
              <a:solidFill>
                <a:srgbClr val="993366"/>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0"/>
            <a:ext cx="9144000" cy="1143000"/>
          </a:xfrm>
        </p:spPr>
        <p:txBody>
          <a:bodyPr/>
          <a:lstStyle/>
          <a:p>
            <a:r>
              <a:rPr lang="en-US" b="1">
                <a:solidFill>
                  <a:srgbClr val="0000FF"/>
                </a:solidFill>
              </a:rPr>
              <a:t>Visibility Definitions</a:t>
            </a:r>
            <a:endParaRPr lang="en-US" sz="4000" b="1">
              <a:solidFill>
                <a:srgbClr val="0000FF"/>
              </a:solidFill>
            </a:endParaRPr>
          </a:p>
        </p:txBody>
      </p:sp>
      <p:sp>
        <p:nvSpPr>
          <p:cNvPr id="64515" name="Rectangle 3"/>
          <p:cNvSpPr>
            <a:spLocks noChangeArrowheads="1"/>
          </p:cNvSpPr>
          <p:nvPr/>
        </p:nvSpPr>
        <p:spPr bwMode="auto">
          <a:xfrm>
            <a:off x="381000" y="990600"/>
            <a:ext cx="8382000" cy="609600"/>
          </a:xfrm>
          <a:prstGeom prst="rect">
            <a:avLst/>
          </a:prstGeom>
          <a:noFill/>
          <a:ln w="9525">
            <a:noFill/>
            <a:miter lim="800000"/>
            <a:headEnd/>
            <a:tailEnd/>
          </a:ln>
          <a:effectLst/>
        </p:spPr>
        <p:txBody>
          <a:bodyPr>
            <a:prstTxWarp prst="textNoShape">
              <a:avLst/>
            </a:prstTxWarp>
          </a:bodyPr>
          <a:lstStyle/>
          <a:p>
            <a:pPr marL="342900" indent="-342900" algn="just" eaLnBrk="1" hangingPunct="1">
              <a:tabLst>
                <a:tab pos="6804025" algn="l"/>
              </a:tabLst>
            </a:pPr>
            <a:r>
              <a:rPr lang="en-US" dirty="0">
                <a:solidFill>
                  <a:srgbClr val="FF0000"/>
                </a:solidFill>
              </a:rPr>
              <a:t>Meteorological range</a:t>
            </a:r>
            <a:endParaRPr lang="en-US" dirty="0">
              <a:solidFill>
                <a:srgbClr val="800080"/>
              </a:solidFill>
            </a:endParaRPr>
          </a:p>
          <a:p>
            <a:pPr marL="342900" indent="-342900" eaLnBrk="1" hangingPunct="1">
              <a:tabLst>
                <a:tab pos="6804025" algn="l"/>
              </a:tabLst>
            </a:pPr>
            <a:r>
              <a:rPr lang="en-US" dirty="0">
                <a:solidFill>
                  <a:srgbClr val="800080"/>
                </a:solidFill>
              </a:rPr>
              <a:t>	</a:t>
            </a:r>
            <a:r>
              <a:rPr lang="en-US" dirty="0">
                <a:solidFill>
                  <a:srgbClr val="187534"/>
                </a:solidFill>
              </a:rPr>
              <a:t>Distance from an ideal dark object at which the object has a 0.02 </a:t>
            </a:r>
            <a:r>
              <a:rPr lang="en-US" dirty="0" err="1">
                <a:solidFill>
                  <a:srgbClr val="187534"/>
                </a:solidFill>
              </a:rPr>
              <a:t>liminal</a:t>
            </a:r>
            <a:r>
              <a:rPr lang="en-US" dirty="0">
                <a:solidFill>
                  <a:srgbClr val="187534"/>
                </a:solidFill>
              </a:rPr>
              <a:t> contrast ratio against a white background</a:t>
            </a:r>
            <a:endParaRPr lang="en-US" dirty="0">
              <a:solidFill>
                <a:srgbClr val="800080"/>
              </a:solidFill>
            </a:endParaRPr>
          </a:p>
          <a:p>
            <a:pPr marL="342900" indent="-342900" algn="just" eaLnBrk="1" hangingPunct="1">
              <a:tabLst>
                <a:tab pos="6804025" algn="l"/>
              </a:tabLst>
            </a:pPr>
            <a:endParaRPr lang="en-US" dirty="0">
              <a:solidFill>
                <a:srgbClr val="FF0000"/>
              </a:solidFill>
            </a:endParaRPr>
          </a:p>
          <a:p>
            <a:pPr marL="342900" indent="-342900" algn="just" eaLnBrk="1" hangingPunct="1">
              <a:tabLst>
                <a:tab pos="6804025" algn="l"/>
              </a:tabLst>
            </a:pPr>
            <a:r>
              <a:rPr lang="en-US" dirty="0" err="1">
                <a:solidFill>
                  <a:srgbClr val="FF0000"/>
                </a:solidFill>
              </a:rPr>
              <a:t>Liminal</a:t>
            </a:r>
            <a:r>
              <a:rPr lang="en-US" dirty="0">
                <a:solidFill>
                  <a:srgbClr val="FF0000"/>
                </a:solidFill>
              </a:rPr>
              <a:t> contrast ratio</a:t>
            </a:r>
            <a:endParaRPr lang="en-US" dirty="0">
              <a:solidFill>
                <a:srgbClr val="800080"/>
              </a:solidFill>
            </a:endParaRPr>
          </a:p>
          <a:p>
            <a:pPr marL="342900" indent="-342900" algn="just" eaLnBrk="1" hangingPunct="1">
              <a:tabLst>
                <a:tab pos="6804025" algn="l"/>
              </a:tabLst>
            </a:pPr>
            <a:r>
              <a:rPr lang="en-US" dirty="0">
                <a:solidFill>
                  <a:srgbClr val="187534"/>
                </a:solidFill>
              </a:rPr>
              <a:t>	Lowest visually perceptible brightness contrast a person can see</a:t>
            </a:r>
            <a:endParaRPr lang="en-US" dirty="0">
              <a:solidFill>
                <a:srgbClr val="800080"/>
              </a:solidFill>
            </a:endParaRPr>
          </a:p>
          <a:p>
            <a:pPr marL="342900" indent="-342900" algn="just" eaLnBrk="1" hangingPunct="1">
              <a:tabLst>
                <a:tab pos="6804025" algn="l"/>
              </a:tabLst>
            </a:pPr>
            <a:endParaRPr lang="en-US" dirty="0">
              <a:solidFill>
                <a:srgbClr val="FF0000"/>
              </a:solidFill>
            </a:endParaRPr>
          </a:p>
          <a:p>
            <a:pPr marL="342900" indent="-342900" algn="just" eaLnBrk="1" hangingPunct="1">
              <a:tabLst>
                <a:tab pos="6804025" algn="l"/>
              </a:tabLst>
            </a:pPr>
            <a:r>
              <a:rPr lang="en-US" dirty="0">
                <a:solidFill>
                  <a:srgbClr val="FF0000"/>
                </a:solidFill>
              </a:rPr>
              <a:t>Visual range</a:t>
            </a:r>
            <a:endParaRPr lang="en-US" dirty="0">
              <a:solidFill>
                <a:srgbClr val="800080"/>
              </a:solidFill>
            </a:endParaRPr>
          </a:p>
          <a:p>
            <a:pPr marL="342900" indent="-342900" algn="just" eaLnBrk="1" hangingPunct="1">
              <a:tabLst>
                <a:tab pos="6804025" algn="l"/>
              </a:tabLst>
            </a:pPr>
            <a:r>
              <a:rPr lang="en-US" dirty="0">
                <a:solidFill>
                  <a:srgbClr val="800080"/>
                </a:solidFill>
              </a:rPr>
              <a:t>	</a:t>
            </a:r>
            <a:r>
              <a:rPr lang="en-US" dirty="0">
                <a:solidFill>
                  <a:srgbClr val="187534"/>
                </a:solidFill>
              </a:rPr>
              <a:t>Actual distance at which a person can discern an ideal dark object against the horizon sky</a:t>
            </a:r>
            <a:endParaRPr lang="en-US" dirty="0">
              <a:solidFill>
                <a:srgbClr val="800080"/>
              </a:solidFill>
            </a:endParaRPr>
          </a:p>
          <a:p>
            <a:pPr marL="342900" indent="-342900" algn="just" eaLnBrk="1" hangingPunct="1">
              <a:tabLst>
                <a:tab pos="6804025" algn="l"/>
              </a:tabLst>
            </a:pPr>
            <a:endParaRPr lang="en-US" dirty="0">
              <a:solidFill>
                <a:srgbClr val="FF0000"/>
              </a:solidFill>
            </a:endParaRPr>
          </a:p>
          <a:p>
            <a:pPr marL="342900" indent="-342900" algn="just" eaLnBrk="1" hangingPunct="1">
              <a:tabLst>
                <a:tab pos="6804025" algn="l"/>
              </a:tabLst>
            </a:pPr>
            <a:r>
              <a:rPr lang="en-US" dirty="0">
                <a:solidFill>
                  <a:srgbClr val="FF0000"/>
                </a:solidFill>
              </a:rPr>
              <a:t>Prevailing visibility</a:t>
            </a:r>
            <a:endParaRPr lang="en-US" dirty="0">
              <a:solidFill>
                <a:srgbClr val="800080"/>
              </a:solidFill>
            </a:endParaRPr>
          </a:p>
          <a:p>
            <a:pPr marL="342900" indent="-342900" algn="just" eaLnBrk="1" hangingPunct="1">
              <a:tabLst>
                <a:tab pos="6804025" algn="l"/>
              </a:tabLst>
            </a:pPr>
            <a:r>
              <a:rPr lang="en-US" dirty="0">
                <a:solidFill>
                  <a:srgbClr val="187534"/>
                </a:solidFill>
              </a:rPr>
              <a:t>	Greatest visual range a person can see along 50 percent or more of the horizon circle (360</a:t>
            </a:r>
            <a:r>
              <a:rPr lang="en-US" baseline="30000" dirty="0">
                <a:solidFill>
                  <a:srgbClr val="187534"/>
                </a:solidFill>
              </a:rPr>
              <a:t>o</a:t>
            </a:r>
            <a:r>
              <a:rPr lang="en-US" dirty="0">
                <a:solidFill>
                  <a:srgbClr val="187534"/>
                </a:solidFill>
              </a:rPr>
              <a:t>), but not necessarily in continuous sectors around the circle.</a:t>
            </a:r>
            <a:endParaRPr lang="en-US" dirty="0">
              <a:solidFill>
                <a:srgbClr val="800080"/>
              </a:solidFill>
            </a:endParaRPr>
          </a:p>
        </p:txBody>
      </p:sp>
      <p:sp>
        <p:nvSpPr>
          <p:cNvPr id="64516" name="Rectangle 4"/>
          <p:cNvSpPr>
            <a:spLocks noChangeArrowheads="1"/>
          </p:cNvSpPr>
          <p:nvPr/>
        </p:nvSpPr>
        <p:spPr bwMode="auto">
          <a:xfrm>
            <a:off x="457200" y="4876800"/>
            <a:ext cx="8305800" cy="609600"/>
          </a:xfrm>
          <a:prstGeom prst="rect">
            <a:avLst/>
          </a:prstGeom>
          <a:noFill/>
          <a:ln w="9525">
            <a:noFill/>
            <a:miter lim="800000"/>
            <a:headEnd/>
            <a:tailEnd/>
          </a:ln>
          <a:effectLst/>
        </p:spPr>
        <p:txBody>
          <a:bodyPr>
            <a:prstTxWarp prst="textNoShape">
              <a:avLst/>
            </a:prstTxWarp>
          </a:bodyPr>
          <a:lstStyle/>
          <a:p>
            <a:pPr marL="342900" indent="-342900" algn="just" eaLnBrk="1" hangingPunct="1">
              <a:spcBef>
                <a:spcPct val="20000"/>
              </a:spcBef>
              <a:tabLst>
                <a:tab pos="6804025" algn="l"/>
              </a:tabLst>
            </a:pPr>
            <a:r>
              <a:rPr lang="en-US" sz="2000">
                <a:solidFill>
                  <a:srgbClr val="187534"/>
                </a:solidFill>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0"/>
            <a:ext cx="9144000" cy="838200"/>
          </a:xfrm>
        </p:spPr>
        <p:txBody>
          <a:bodyPr/>
          <a:lstStyle/>
          <a:p>
            <a:r>
              <a:rPr lang="en-US" b="1" dirty="0">
                <a:solidFill>
                  <a:srgbClr val="0000FF"/>
                </a:solidFill>
              </a:rPr>
              <a:t>Visibility</a:t>
            </a:r>
            <a:endParaRPr lang="en-US" sz="4000" b="1" dirty="0">
              <a:solidFill>
                <a:srgbClr val="0000FF"/>
              </a:solidFill>
            </a:endParaRPr>
          </a:p>
        </p:txBody>
      </p:sp>
      <p:sp>
        <p:nvSpPr>
          <p:cNvPr id="65539" name="Rectangle 3"/>
          <p:cNvSpPr>
            <a:spLocks noChangeArrowheads="1"/>
          </p:cNvSpPr>
          <p:nvPr/>
        </p:nvSpPr>
        <p:spPr bwMode="auto">
          <a:xfrm>
            <a:off x="381000" y="838200"/>
            <a:ext cx="8382000" cy="609600"/>
          </a:xfrm>
          <a:prstGeom prst="rect">
            <a:avLst/>
          </a:prstGeom>
          <a:noFill/>
          <a:ln w="9525">
            <a:noFill/>
            <a:miter lim="800000"/>
            <a:headEnd/>
            <a:tailEnd/>
          </a:ln>
          <a:effectLst/>
        </p:spPr>
        <p:txBody>
          <a:bodyPr>
            <a:prstTxWarp prst="textNoShape">
              <a:avLst/>
            </a:prstTxWarp>
          </a:bodyPr>
          <a:lstStyle/>
          <a:p>
            <a:pPr eaLnBrk="1" hangingPunct="1">
              <a:spcBef>
                <a:spcPct val="20000"/>
              </a:spcBef>
              <a:tabLst>
                <a:tab pos="6804025" algn="l"/>
              </a:tabLst>
            </a:pPr>
            <a:r>
              <a:rPr lang="en-US" dirty="0">
                <a:solidFill>
                  <a:srgbClr val="187534"/>
                </a:solidFill>
              </a:rPr>
              <a:t>The intensity of radiation increases from 0 at point </a:t>
            </a:r>
            <a:r>
              <a:rPr lang="en-US" i="1" dirty="0">
                <a:solidFill>
                  <a:srgbClr val="187534"/>
                </a:solidFill>
              </a:rPr>
              <a:t>x</a:t>
            </a:r>
            <a:r>
              <a:rPr lang="en-US" baseline="-25000" dirty="0">
                <a:solidFill>
                  <a:srgbClr val="187534"/>
                </a:solidFill>
              </a:rPr>
              <a:t>0</a:t>
            </a:r>
            <a:r>
              <a:rPr lang="en-US" dirty="0">
                <a:solidFill>
                  <a:srgbClr val="187534"/>
                </a:solidFill>
              </a:rPr>
              <a:t> to </a:t>
            </a:r>
            <a:r>
              <a:rPr lang="en-US" i="1" dirty="0">
                <a:solidFill>
                  <a:srgbClr val="187534"/>
                </a:solidFill>
              </a:rPr>
              <a:t>I</a:t>
            </a:r>
            <a:r>
              <a:rPr lang="en-US" dirty="0">
                <a:solidFill>
                  <a:srgbClr val="187534"/>
                </a:solidFill>
              </a:rPr>
              <a:t> at point </a:t>
            </a:r>
            <a:r>
              <a:rPr lang="en-US" i="1" dirty="0" err="1">
                <a:solidFill>
                  <a:srgbClr val="187534"/>
                </a:solidFill>
              </a:rPr>
              <a:t>x</a:t>
            </a:r>
            <a:r>
              <a:rPr lang="en-US" dirty="0">
                <a:solidFill>
                  <a:srgbClr val="187534"/>
                </a:solidFill>
              </a:rPr>
              <a:t> due to the scattering of background light into the viewer’s path</a:t>
            </a:r>
            <a:endParaRPr lang="en-US" dirty="0">
              <a:solidFill>
                <a:srgbClr val="993366"/>
              </a:solidFill>
            </a:endParaRPr>
          </a:p>
        </p:txBody>
      </p:sp>
      <p:sp>
        <p:nvSpPr>
          <p:cNvPr id="65541" name="Text Box 5"/>
          <p:cNvSpPr txBox="1">
            <a:spLocks noChangeArrowheads="1"/>
          </p:cNvSpPr>
          <p:nvPr/>
        </p:nvSpPr>
        <p:spPr bwMode="auto">
          <a:xfrm>
            <a:off x="7554912" y="6473825"/>
            <a:ext cx="1603774" cy="400110"/>
          </a:xfrm>
          <a:prstGeom prst="rect">
            <a:avLst/>
          </a:prstGeom>
          <a:noFill/>
          <a:ln w="9525">
            <a:noFill/>
            <a:miter lim="800000"/>
            <a:headEnd/>
            <a:tailEnd/>
          </a:ln>
          <a:effectLst/>
        </p:spPr>
        <p:txBody>
          <a:bodyPr wrap="none">
            <a:prstTxWarp prst="textNoShape">
              <a:avLst/>
            </a:prstTxWarp>
            <a:spAutoFit/>
          </a:bodyPr>
          <a:lstStyle/>
          <a:p>
            <a:pPr eaLnBrk="1" hangingPunct="1">
              <a:lnSpc>
                <a:spcPct val="80000"/>
              </a:lnSpc>
              <a:spcBef>
                <a:spcPct val="20000"/>
              </a:spcBef>
            </a:pPr>
            <a:r>
              <a:rPr lang="en-US" dirty="0">
                <a:solidFill>
                  <a:srgbClr val="993366"/>
                </a:solidFill>
              </a:rPr>
              <a:t>Figure 7.22</a:t>
            </a:r>
          </a:p>
        </p:txBody>
      </p:sp>
      <p:pic>
        <p:nvPicPr>
          <p:cNvPr id="6" name="Picture 5"/>
          <p:cNvPicPr/>
          <p:nvPr/>
        </p:nvPicPr>
        <p:blipFill>
          <a:blip r:embed="rId2"/>
          <a:srcRect/>
          <a:stretch>
            <a:fillRect/>
          </a:stretch>
        </p:blipFill>
        <p:spPr bwMode="auto">
          <a:xfrm>
            <a:off x="0" y="1828800"/>
            <a:ext cx="9121140" cy="4155186"/>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0"/>
            <a:ext cx="9144000" cy="1143000"/>
          </a:xfrm>
        </p:spPr>
        <p:txBody>
          <a:bodyPr/>
          <a:lstStyle/>
          <a:p>
            <a:r>
              <a:rPr lang="en-US" b="1">
                <a:solidFill>
                  <a:srgbClr val="0000FF"/>
                </a:solidFill>
              </a:rPr>
              <a:t>Meteorological Range</a:t>
            </a:r>
            <a:endParaRPr lang="en-US" sz="4000" b="1">
              <a:solidFill>
                <a:srgbClr val="0000FF"/>
              </a:solidFill>
            </a:endParaRPr>
          </a:p>
        </p:txBody>
      </p:sp>
      <p:sp>
        <p:nvSpPr>
          <p:cNvPr id="66563" name="Rectangle 3"/>
          <p:cNvSpPr>
            <a:spLocks noChangeArrowheads="1"/>
          </p:cNvSpPr>
          <p:nvPr/>
        </p:nvSpPr>
        <p:spPr bwMode="auto">
          <a:xfrm>
            <a:off x="381000" y="1066800"/>
            <a:ext cx="8305800" cy="609600"/>
          </a:xfrm>
          <a:prstGeom prst="rect">
            <a:avLst/>
          </a:prstGeom>
          <a:noFill/>
          <a:ln w="9525">
            <a:noFill/>
            <a:miter lim="800000"/>
            <a:headEnd/>
            <a:tailEnd/>
          </a:ln>
          <a:effectLst/>
        </p:spPr>
        <p:txBody>
          <a:bodyPr>
            <a:prstTxWarp prst="textNoShape">
              <a:avLst/>
            </a:prstTxWarp>
          </a:bodyPr>
          <a:lstStyle/>
          <a:p>
            <a:pPr marL="342900" indent="-342900" eaLnBrk="1" hangingPunct="1">
              <a:lnSpc>
                <a:spcPct val="80000"/>
              </a:lnSpc>
              <a:spcBef>
                <a:spcPct val="20000"/>
              </a:spcBef>
              <a:tabLst>
                <a:tab pos="6804025" algn="l"/>
              </a:tabLst>
            </a:pPr>
            <a:r>
              <a:rPr lang="en-US">
                <a:solidFill>
                  <a:srgbClr val="FF0000"/>
                </a:solidFill>
              </a:rPr>
              <a:t>Change in object intensity along path of radiation	</a:t>
            </a:r>
            <a:r>
              <a:rPr lang="en-US">
                <a:solidFill>
                  <a:srgbClr val="993366"/>
                </a:solidFill>
              </a:rPr>
              <a:t>(7.9)</a:t>
            </a:r>
            <a:r>
              <a:rPr lang="en-US" sz="2000">
                <a:solidFill>
                  <a:srgbClr val="187534"/>
                </a:solidFill>
              </a:rPr>
              <a:t>	 </a:t>
            </a:r>
            <a:endParaRPr lang="en-US">
              <a:solidFill>
                <a:srgbClr val="993366"/>
              </a:solidFill>
            </a:endParaRPr>
          </a:p>
        </p:txBody>
      </p:sp>
      <p:sp>
        <p:nvSpPr>
          <p:cNvPr id="66565" name="Rectangle 5"/>
          <p:cNvSpPr>
            <a:spLocks noChangeArrowheads="1"/>
          </p:cNvSpPr>
          <p:nvPr/>
        </p:nvSpPr>
        <p:spPr bwMode="auto">
          <a:xfrm>
            <a:off x="381000" y="2362200"/>
            <a:ext cx="8305800" cy="609600"/>
          </a:xfrm>
          <a:prstGeom prst="rect">
            <a:avLst/>
          </a:prstGeom>
          <a:noFill/>
          <a:ln w="9525">
            <a:noFill/>
            <a:miter lim="800000"/>
            <a:headEnd/>
            <a:tailEnd/>
          </a:ln>
          <a:effectLst/>
        </p:spPr>
        <p:txBody>
          <a:bodyPr>
            <a:prstTxWarp prst="textNoShape">
              <a:avLst/>
            </a:prstTxWarp>
          </a:bodyPr>
          <a:lstStyle/>
          <a:p>
            <a:pPr marL="342900" indent="-342900" eaLnBrk="1" hangingPunct="1">
              <a:lnSpc>
                <a:spcPct val="80000"/>
              </a:lnSpc>
              <a:spcBef>
                <a:spcPct val="20000"/>
              </a:spcBef>
              <a:tabLst>
                <a:tab pos="6804025" algn="l"/>
              </a:tabLst>
            </a:pPr>
            <a:r>
              <a:rPr lang="en-US">
                <a:solidFill>
                  <a:srgbClr val="FF0000"/>
                </a:solidFill>
              </a:rPr>
              <a:t>Total extinction coefficient</a:t>
            </a:r>
            <a:r>
              <a:rPr lang="en-US" sz="2000">
                <a:solidFill>
                  <a:srgbClr val="187534"/>
                </a:solidFill>
              </a:rPr>
              <a:t>	</a:t>
            </a:r>
            <a:r>
              <a:rPr lang="en-US">
                <a:solidFill>
                  <a:srgbClr val="993366"/>
                </a:solidFill>
              </a:rPr>
              <a:t>(7.10)</a:t>
            </a:r>
          </a:p>
        </p:txBody>
      </p:sp>
      <p:sp>
        <p:nvSpPr>
          <p:cNvPr id="66569" name="Rectangle 9"/>
          <p:cNvSpPr>
            <a:spLocks noChangeArrowheads="1"/>
          </p:cNvSpPr>
          <p:nvPr/>
        </p:nvSpPr>
        <p:spPr bwMode="auto">
          <a:xfrm>
            <a:off x="381000" y="3657600"/>
            <a:ext cx="8382000" cy="609600"/>
          </a:xfrm>
          <a:prstGeom prst="rect">
            <a:avLst/>
          </a:prstGeom>
          <a:noFill/>
          <a:ln w="9525">
            <a:noFill/>
            <a:miter lim="800000"/>
            <a:headEnd/>
            <a:tailEnd/>
          </a:ln>
          <a:effectLst/>
        </p:spPr>
        <p:txBody>
          <a:bodyPr>
            <a:prstTxWarp prst="textNoShape">
              <a:avLst/>
            </a:prstTxWarp>
          </a:bodyPr>
          <a:lstStyle/>
          <a:p>
            <a:pPr marL="342900" indent="-342900" eaLnBrk="1" hangingPunct="1">
              <a:lnSpc>
                <a:spcPct val="80000"/>
              </a:lnSpc>
              <a:spcBef>
                <a:spcPct val="20000"/>
              </a:spcBef>
              <a:tabLst>
                <a:tab pos="6804025" algn="l"/>
              </a:tabLst>
            </a:pPr>
            <a:r>
              <a:rPr lang="en-US" dirty="0">
                <a:solidFill>
                  <a:srgbClr val="FF0000"/>
                </a:solidFill>
              </a:rPr>
              <a:t>Integrate (7.9) 	</a:t>
            </a:r>
            <a:r>
              <a:rPr lang="en-US" dirty="0">
                <a:solidFill>
                  <a:srgbClr val="993366"/>
                </a:solidFill>
              </a:rPr>
              <a:t>(7.11)</a:t>
            </a:r>
          </a:p>
        </p:txBody>
      </p:sp>
      <p:sp>
        <p:nvSpPr>
          <p:cNvPr id="66571" name="Rectangle 11"/>
          <p:cNvSpPr>
            <a:spLocks noChangeArrowheads="1"/>
          </p:cNvSpPr>
          <p:nvPr/>
        </p:nvSpPr>
        <p:spPr bwMode="auto">
          <a:xfrm>
            <a:off x="381000" y="4876800"/>
            <a:ext cx="8305800" cy="609600"/>
          </a:xfrm>
          <a:prstGeom prst="rect">
            <a:avLst/>
          </a:prstGeom>
          <a:noFill/>
          <a:ln w="9525">
            <a:noFill/>
            <a:miter lim="800000"/>
            <a:headEnd/>
            <a:tailEnd/>
          </a:ln>
          <a:effectLst/>
        </p:spPr>
        <p:txBody>
          <a:bodyPr>
            <a:prstTxWarp prst="textNoShape">
              <a:avLst/>
            </a:prstTxWarp>
          </a:bodyPr>
          <a:lstStyle/>
          <a:p>
            <a:pPr marL="342900" indent="-342900" eaLnBrk="1" hangingPunct="1">
              <a:lnSpc>
                <a:spcPct val="80000"/>
              </a:lnSpc>
              <a:spcBef>
                <a:spcPct val="20000"/>
              </a:spcBef>
              <a:tabLst>
                <a:tab pos="6804025" algn="l"/>
              </a:tabLst>
            </a:pPr>
            <a:r>
              <a:rPr lang="en-US">
                <a:solidFill>
                  <a:srgbClr val="FF0000"/>
                </a:solidFill>
              </a:rPr>
              <a:t>Define liminal contrast ratio --&gt;  meteorological range	</a:t>
            </a:r>
            <a:r>
              <a:rPr lang="en-US">
                <a:solidFill>
                  <a:srgbClr val="993366"/>
                </a:solidFill>
              </a:rPr>
              <a:t>(7.12)</a:t>
            </a:r>
            <a:r>
              <a:rPr lang="en-US" sz="2000">
                <a:solidFill>
                  <a:srgbClr val="187534"/>
                </a:solidFill>
              </a:rPr>
              <a:t>	 </a:t>
            </a:r>
          </a:p>
        </p:txBody>
      </p:sp>
      <p:pic>
        <p:nvPicPr>
          <p:cNvPr id="11" name="Picture 10">
            <a:extLst>
              <a:ext uri="{FF2B5EF4-FFF2-40B4-BE49-F238E27FC236}">
                <a16:creationId xmlns:a16="http://schemas.microsoft.com/office/drawing/2014/main" id="{7382ABD5-42B0-04F1-208D-F93CDBDEA9B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107703" y="1558627"/>
            <a:ext cx="1828800" cy="651173"/>
          </a:xfrm>
          <a:prstGeom prst="rect">
            <a:avLst/>
          </a:prstGeom>
          <a:noFill/>
          <a:ln>
            <a:noFill/>
          </a:ln>
        </p:spPr>
      </p:pic>
      <p:pic>
        <p:nvPicPr>
          <p:cNvPr id="12" name="Picture 11">
            <a:extLst>
              <a:ext uri="{FF2B5EF4-FFF2-40B4-BE49-F238E27FC236}">
                <a16:creationId xmlns:a16="http://schemas.microsoft.com/office/drawing/2014/main" id="{2CB91D11-A90F-134B-8780-57F95B90D5E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650503" y="3049540"/>
            <a:ext cx="2743200" cy="301720"/>
          </a:xfrm>
          <a:prstGeom prst="rect">
            <a:avLst/>
          </a:prstGeom>
          <a:noFill/>
          <a:ln>
            <a:noFill/>
          </a:ln>
        </p:spPr>
      </p:pic>
      <p:pic>
        <p:nvPicPr>
          <p:cNvPr id="13" name="Picture 12">
            <a:extLst>
              <a:ext uri="{FF2B5EF4-FFF2-40B4-BE49-F238E27FC236}">
                <a16:creationId xmlns:a16="http://schemas.microsoft.com/office/drawing/2014/main" id="{39D5BF15-65CB-1466-07A1-5F6FD991111D}"/>
              </a:ext>
            </a:extLst>
          </p:cNvPr>
          <p:cNvPicPr>
            <a:picLocks noChangeAspect="1"/>
          </p:cNvPicPr>
          <p:nvPr/>
        </p:nvPicPr>
        <p:blipFill>
          <a:blip r:embed="rId4"/>
          <a:srcRect/>
          <a:stretch>
            <a:fillRect/>
          </a:stretch>
        </p:blipFill>
        <p:spPr bwMode="auto">
          <a:xfrm>
            <a:off x="2650503" y="4068205"/>
            <a:ext cx="2743200" cy="761249"/>
          </a:xfrm>
          <a:prstGeom prst="rect">
            <a:avLst/>
          </a:prstGeom>
          <a:noFill/>
          <a:ln w="9525">
            <a:noFill/>
            <a:miter lim="800000"/>
            <a:headEnd/>
            <a:tailEnd/>
          </a:ln>
        </p:spPr>
      </p:pic>
      <p:pic>
        <p:nvPicPr>
          <p:cNvPr id="14" name="Picture 13">
            <a:extLst>
              <a:ext uri="{FF2B5EF4-FFF2-40B4-BE49-F238E27FC236}">
                <a16:creationId xmlns:a16="http://schemas.microsoft.com/office/drawing/2014/main" id="{B5E94B33-80B7-48BA-07BE-8E7394D1606A}"/>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089168" y="5545450"/>
            <a:ext cx="1828800" cy="110109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0"/>
            <a:ext cx="9144000" cy="1143000"/>
          </a:xfrm>
        </p:spPr>
        <p:txBody>
          <a:bodyPr/>
          <a:lstStyle/>
          <a:p>
            <a:r>
              <a:rPr lang="en-US" b="1">
                <a:solidFill>
                  <a:srgbClr val="0000FF"/>
                </a:solidFill>
              </a:rPr>
              <a:t>Meteorological Range</a:t>
            </a:r>
            <a:endParaRPr lang="en-US" sz="4000" b="1">
              <a:solidFill>
                <a:srgbClr val="0000FF"/>
              </a:solidFill>
            </a:endParaRPr>
          </a:p>
        </p:txBody>
      </p:sp>
      <p:sp>
        <p:nvSpPr>
          <p:cNvPr id="67587" name="Text Box 3"/>
          <p:cNvSpPr txBox="1">
            <a:spLocks noChangeArrowheads="1"/>
          </p:cNvSpPr>
          <p:nvPr/>
        </p:nvSpPr>
        <p:spPr bwMode="auto">
          <a:xfrm>
            <a:off x="6455193" y="6088559"/>
            <a:ext cx="2688807" cy="769441"/>
          </a:xfrm>
          <a:prstGeom prst="rect">
            <a:avLst/>
          </a:prstGeom>
          <a:noFill/>
          <a:ln w="9525">
            <a:noFill/>
            <a:miter lim="800000"/>
            <a:headEnd/>
            <a:tailEnd/>
          </a:ln>
          <a:effectLst/>
        </p:spPr>
        <p:txBody>
          <a:bodyPr wrap="none">
            <a:prstTxWarp prst="textNoShape">
              <a:avLst/>
            </a:prstTxWarp>
            <a:spAutoFit/>
          </a:bodyPr>
          <a:lstStyle/>
          <a:p>
            <a:pPr algn="r" eaLnBrk="1" hangingPunct="1">
              <a:lnSpc>
                <a:spcPct val="80000"/>
              </a:lnSpc>
              <a:spcBef>
                <a:spcPct val="20000"/>
              </a:spcBef>
            </a:pPr>
            <a:r>
              <a:rPr lang="en-US" dirty="0">
                <a:solidFill>
                  <a:srgbClr val="993366"/>
                </a:solidFill>
              </a:rPr>
              <a:t>(Larson et al., 1984)</a:t>
            </a:r>
          </a:p>
          <a:p>
            <a:pPr algn="r" eaLnBrk="1" hangingPunct="1">
              <a:lnSpc>
                <a:spcPct val="80000"/>
              </a:lnSpc>
              <a:spcBef>
                <a:spcPct val="20000"/>
              </a:spcBef>
            </a:pPr>
            <a:r>
              <a:rPr lang="en-US" dirty="0">
                <a:solidFill>
                  <a:srgbClr val="993366"/>
                </a:solidFill>
              </a:rPr>
              <a:t>Table 7.4</a:t>
            </a:r>
          </a:p>
        </p:txBody>
      </p:sp>
      <p:graphicFrame>
        <p:nvGraphicFramePr>
          <p:cNvPr id="67588" name="Group 4"/>
          <p:cNvGraphicFramePr>
            <a:graphicFrameLocks noGrp="1"/>
          </p:cNvGraphicFramePr>
          <p:nvPr/>
        </p:nvGraphicFramePr>
        <p:xfrm>
          <a:off x="609600" y="1219200"/>
          <a:ext cx="8077200" cy="3549333"/>
        </p:xfrm>
        <a:graphic>
          <a:graphicData uri="http://schemas.openxmlformats.org/drawingml/2006/table">
            <a:tbl>
              <a:tblPr/>
              <a:tblGrid>
                <a:gridCol w="12954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rgbClr val="187534"/>
                        </a:solidFill>
                        <a:effectLst/>
                        <a:latin typeface="Times" pitchFamily="-10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187534"/>
                          </a:solidFill>
                          <a:effectLst/>
                          <a:latin typeface="Times" pitchFamily="-106" charset="0"/>
                        </a:rPr>
                        <a:t>Meteorological Range (km)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16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rgbClr val="187534"/>
                        </a:solidFill>
                        <a:effectLst/>
                        <a:latin typeface="Times" pitchFamily="-10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187534"/>
                          </a:solidFill>
                          <a:effectLst/>
                          <a:latin typeface="Times" pitchFamily="-106" charset="0"/>
                        </a:rPr>
                        <a:t>Gas scattering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187534"/>
                          </a:solidFill>
                          <a:effectLst/>
                          <a:latin typeface="Times" pitchFamily="-106" charset="0"/>
                        </a:rPr>
                        <a:t>Gas absorption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187534"/>
                          </a:solidFill>
                          <a:effectLst/>
                          <a:latin typeface="Times" pitchFamily="-106" charset="0"/>
                        </a:rPr>
                        <a:t>Particle scattering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187534"/>
                          </a:solidFill>
                          <a:effectLst/>
                          <a:latin typeface="Times" pitchFamily="-106" charset="0"/>
                        </a:rPr>
                        <a:t>Particle absorption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187534"/>
                          </a:solidFill>
                          <a:effectLst/>
                          <a:latin typeface="Times" pitchFamily="-106" charset="0"/>
                        </a:rPr>
                        <a:t>All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874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9900CC"/>
                          </a:solidFill>
                          <a:effectLst/>
                          <a:latin typeface="Times" pitchFamily="-106" charset="0"/>
                        </a:rPr>
                        <a:t>Polluted day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366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130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9.59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49.7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7.42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9900CC"/>
                          </a:solidFill>
                          <a:effectLst/>
                          <a:latin typeface="Times" pitchFamily="-106" charset="0"/>
                        </a:rPr>
                        <a:t>Less-polluted day</a:t>
                      </a:r>
                      <a:endParaRPr kumimoji="0" lang="en-US" sz="2400" b="0" i="0" u="none" strike="noStrike" cap="none" normalizeH="0" baseline="0">
                        <a:ln>
                          <a:noFill/>
                        </a:ln>
                        <a:solidFill>
                          <a:srgbClr val="FF0000"/>
                        </a:solidFill>
                        <a:effectLst/>
                        <a:latin typeface="Times" pitchFamily="-10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352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326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FF0000"/>
                          </a:solidFill>
                          <a:effectLst/>
                          <a:latin typeface="Times" pitchFamily="-106" charset="0"/>
                        </a:rPr>
                        <a:t>151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rgbClr val="FF0000"/>
                          </a:solidFill>
                          <a:effectLst/>
                          <a:latin typeface="Times" pitchFamily="-106" charset="0"/>
                        </a:rPr>
                        <a:t>421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rgbClr val="FF0000"/>
                          </a:solidFill>
                          <a:effectLst/>
                          <a:latin typeface="Times" pitchFamily="-106" charset="0"/>
                        </a:rPr>
                        <a:t>67.1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b="1">
                <a:solidFill>
                  <a:srgbClr val="0000FF"/>
                </a:solidFill>
              </a:rPr>
              <a:t>Winter and Summer Maps of Light Extinction</a:t>
            </a:r>
          </a:p>
        </p:txBody>
      </p:sp>
      <p:sp>
        <p:nvSpPr>
          <p:cNvPr id="35843" name="Text Box 5"/>
          <p:cNvSpPr txBox="1">
            <a:spLocks noChangeArrowheads="1"/>
          </p:cNvSpPr>
          <p:nvPr/>
        </p:nvSpPr>
        <p:spPr bwMode="auto">
          <a:xfrm>
            <a:off x="6172200" y="6096000"/>
            <a:ext cx="2422525" cy="396875"/>
          </a:xfrm>
          <a:prstGeom prst="rect">
            <a:avLst/>
          </a:prstGeom>
          <a:noFill/>
          <a:ln w="9525">
            <a:noFill/>
            <a:miter lim="800000"/>
            <a:headEnd/>
            <a:tailEnd/>
          </a:ln>
        </p:spPr>
        <p:txBody>
          <a:bodyPr wrap="none">
            <a:prstTxWarp prst="textNoShape">
              <a:avLst/>
            </a:prstTxWarp>
            <a:spAutoFit/>
          </a:bodyPr>
          <a:lstStyle/>
          <a:p>
            <a:pPr algn="ctr"/>
            <a:r>
              <a:rPr lang="en-US" sz="2000">
                <a:solidFill>
                  <a:srgbClr val="993366"/>
                </a:solidFill>
              </a:rPr>
              <a:t>Schichtel et al. (2001)</a:t>
            </a:r>
            <a:endParaRPr lang="en-US" sz="1800">
              <a:solidFill>
                <a:srgbClr val="993366"/>
              </a:solidFill>
            </a:endParaRPr>
          </a:p>
        </p:txBody>
      </p:sp>
      <p:pic>
        <p:nvPicPr>
          <p:cNvPr id="35844" name="Picture 7" descr="Fig7.20a.RHBext_75%Q1_9195.tiff                                0000D1A4Macintosh HD                   ABA7815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2286000"/>
            <a:ext cx="4132335" cy="2865431"/>
          </a:xfrm>
          <a:prstGeom prst="rect">
            <a:avLst/>
          </a:prstGeom>
          <a:noFill/>
          <a:ln w="9525">
            <a:noFill/>
            <a:miter lim="800000"/>
            <a:headEnd/>
            <a:tailEnd/>
          </a:ln>
        </p:spPr>
      </p:pic>
      <p:pic>
        <p:nvPicPr>
          <p:cNvPr id="35845" name="Picture 10" descr="Fig7.20b.RHBext_75%Q3_9195.tiff                                0000D1A4Macintosh HD                   ABA78158:"/>
          <p:cNvPicPr>
            <a:picLocks noGrp="1" noChangeAspect="1" noChangeArrowheads="1"/>
          </p:cNvPicPr>
          <p:nvPr>
            <p:ph type="clipArt" sz="half" idx="2"/>
          </p:nvPr>
        </p:nvPicPr>
        <p:blipFill>
          <a:blip r:embed="rId3" cstate="screen">
            <a:extLst>
              <a:ext uri="{28A0092B-C50C-407E-A947-70E740481C1C}">
                <a14:useLocalDpi xmlns:a14="http://schemas.microsoft.com/office/drawing/2010/main"/>
              </a:ext>
            </a:extLst>
          </a:blip>
          <a:srcRect/>
          <a:stretch>
            <a:fillRect/>
          </a:stretch>
        </p:blipFill>
        <p:spPr>
          <a:xfrm>
            <a:off x="4572000" y="2362200"/>
            <a:ext cx="4145289" cy="2865431"/>
          </a:xfrm>
        </p:spPr>
      </p:pic>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249</TotalTime>
  <Words>1213</Words>
  <Application>Microsoft Macintosh PowerPoint</Application>
  <PresentationFormat>On-screen Show (4:3)</PresentationFormat>
  <Paragraphs>202</Paragraphs>
  <Slides>42</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8" baseType="lpstr">
      <vt:lpstr>Arial</vt:lpstr>
      <vt:lpstr>Symbol</vt:lpstr>
      <vt:lpstr>Times</vt:lpstr>
      <vt:lpstr>Times-Bold</vt:lpstr>
      <vt:lpstr>Blank</vt:lpstr>
      <vt:lpstr>Document</vt:lpstr>
      <vt:lpstr>Presentation Slides for  Air Pollution and Global Warming: History, Science, and Solutions  Chapter 7: Effects of Pollution on Visibility, UV Radiation, and Colors in the Sky   By Mark Z. Jacobson Cambridge University Press (2012)   Last update: February 8, 2012  The photographs shown here either appear in the textbook or were obtained from the internet and are provided to facilitate their display during course instruction. Permissions for publication of photographs must be requested from individual copyright holders. The source of each photograph is given below the figure and/or in the back of the textbook. </vt:lpstr>
      <vt:lpstr>Additive Colors</vt:lpstr>
      <vt:lpstr>Light Attenuation Processes</vt:lpstr>
      <vt:lpstr>Light-Absorbing Gases</vt:lpstr>
      <vt:lpstr>Gas Absorption</vt:lpstr>
      <vt:lpstr>Absorption Extinction Coefficients of Nitrogen Dioxide and Ozone</vt:lpstr>
      <vt:lpstr>Purple Sky Due to Ozone Absorption of Green Light After El Chichon Volcano, 1982</vt:lpstr>
      <vt:lpstr>Red Sunrise / Purple Sky</vt:lpstr>
      <vt:lpstr>Why is the Sky Blue?</vt:lpstr>
      <vt:lpstr>Gas (Rayleigh) Scattering</vt:lpstr>
      <vt:lpstr>Color of the Sky and Sun</vt:lpstr>
      <vt:lpstr>Sun at Noon and in the Afternoon</vt:lpstr>
      <vt:lpstr>Yellowsunset</vt:lpstr>
      <vt:lpstr>Red Horizon Over Clouds During Sunset</vt:lpstr>
      <vt:lpstr>Red Sun Through Pollution</vt:lpstr>
      <vt:lpstr>Red Sky Due to Smog (Salton Sea, California)</vt:lpstr>
      <vt:lpstr>Particle Absorption</vt:lpstr>
      <vt:lpstr>Effects of Pollution on UV Radiation Reaching Surface</vt:lpstr>
      <vt:lpstr>Imaginary Refractive Indices of Organic and Black Carbon</vt:lpstr>
      <vt:lpstr>Tarballs</vt:lpstr>
      <vt:lpstr>Brown Particles in Los Angeles Smog (Dec. 2000)</vt:lpstr>
      <vt:lpstr>Brown Color of Nitrogen Dioxide and Organic Particles</vt:lpstr>
      <vt:lpstr>Black Carbon and Soot</vt:lpstr>
      <vt:lpstr>Black Color of Soot</vt:lpstr>
      <vt:lpstr>Particle Scattering</vt:lpstr>
      <vt:lpstr>Reflection and Refraction</vt:lpstr>
      <vt:lpstr>Refraction of Starlight</vt:lpstr>
      <vt:lpstr>Diffraction Around A Particle</vt:lpstr>
      <vt:lpstr>Huygen’s Principle</vt:lpstr>
      <vt:lpstr>Radiation Scattering by a Sphere</vt:lpstr>
      <vt:lpstr>Geometry of a Primary Rainbow</vt:lpstr>
      <vt:lpstr>Primary Rainbow</vt:lpstr>
      <vt:lpstr>Forward Scattering of Sunlight</vt:lpstr>
      <vt:lpstr>Soot Absorption/Scattering Efficiencies</vt:lpstr>
      <vt:lpstr>Water Absorption/Scattering Efficiencies</vt:lpstr>
      <vt:lpstr>Los Angeles Haze</vt:lpstr>
      <vt:lpstr>Haze and Fog Over Los Angeles</vt:lpstr>
      <vt:lpstr>Visibility Definitions</vt:lpstr>
      <vt:lpstr>Visibility</vt:lpstr>
      <vt:lpstr>Meteorological Range</vt:lpstr>
      <vt:lpstr>Meteorological Range</vt:lpstr>
      <vt:lpstr>Winter and Summer Maps of Light Extinction</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Slides for  Atmospheric Pollution: History, Science, and Regulation  Chapter 7: Effects of Pollution on Visibility, Ultraviolet Radiation, and Atmospheric Optics    By Mark Z. Jacobson Cambridge University Press, 399 pp. (2002)   Last update: March 23, 2005</dc:title>
  <cp:lastModifiedBy>Mark Z Jacobson</cp:lastModifiedBy>
  <cp:revision>45</cp:revision>
  <dcterms:created xsi:type="dcterms:W3CDTF">2012-02-08T20:03:09Z</dcterms:created>
  <dcterms:modified xsi:type="dcterms:W3CDTF">2022-04-15T19:04:05Z</dcterms:modified>
</cp:coreProperties>
</file>