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handoutMasterIdLst>
    <p:handoutMasterId r:id="rId29"/>
  </p:handoutMasterIdLst>
  <p:sldIdLst>
    <p:sldId id="256" r:id="rId2"/>
    <p:sldId id="258" r:id="rId3"/>
    <p:sldId id="1005" r:id="rId4"/>
    <p:sldId id="1044" r:id="rId5"/>
    <p:sldId id="347" r:id="rId6"/>
    <p:sldId id="1152" r:id="rId7"/>
    <p:sldId id="1151" r:id="rId8"/>
    <p:sldId id="1013" r:id="rId9"/>
    <p:sldId id="1150" r:id="rId10"/>
    <p:sldId id="1155" r:id="rId11"/>
    <p:sldId id="1062" r:id="rId12"/>
    <p:sldId id="1061" r:id="rId13"/>
    <p:sldId id="1057" r:id="rId14"/>
    <p:sldId id="1153" r:id="rId15"/>
    <p:sldId id="1158" r:id="rId16"/>
    <p:sldId id="1154" r:id="rId17"/>
    <p:sldId id="1052" r:id="rId18"/>
    <p:sldId id="1053" r:id="rId19"/>
    <p:sldId id="1055" r:id="rId20"/>
    <p:sldId id="1056" r:id="rId21"/>
    <p:sldId id="1050" r:id="rId22"/>
    <p:sldId id="1048" r:id="rId23"/>
    <p:sldId id="1049" r:id="rId24"/>
    <p:sldId id="1051" r:id="rId25"/>
    <p:sldId id="1067" r:id="rId26"/>
    <p:sldId id="1060"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498"/>
    <p:restoredTop sz="86538"/>
  </p:normalViewPr>
  <p:slideViewPr>
    <p:cSldViewPr snapToGrid="0" snapToObjects="1">
      <p:cViewPr varScale="1">
        <p:scale>
          <a:sx n="92" d="100"/>
          <a:sy n="92" d="100"/>
        </p:scale>
        <p:origin x="312" y="176"/>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99" d="100"/>
          <a:sy n="99" d="100"/>
        </p:scale>
        <p:origin x="3064" y="1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17738AC-DAEB-4441-967D-2183375581C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91DCEAB-C372-5244-AD66-8BC5CAF7D3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20623BD-86EE-934C-8F9D-A7A4E67FC717}" type="datetimeFigureOut">
              <a:rPr lang="en-US" smtClean="0"/>
              <a:t>4/4/23</a:t>
            </a:fld>
            <a:endParaRPr lang="en-US"/>
          </a:p>
        </p:txBody>
      </p:sp>
      <p:sp>
        <p:nvSpPr>
          <p:cNvPr id="4" name="Footer Placeholder 3">
            <a:extLst>
              <a:ext uri="{FF2B5EF4-FFF2-40B4-BE49-F238E27FC236}">
                <a16:creationId xmlns:a16="http://schemas.microsoft.com/office/drawing/2014/main" id="{2873DF38-2343-AA48-8730-8F292FF969C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82A8FBE-0F42-184F-8623-742230DFB35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D6A812C-4C4F-254B-B5F4-A7D51C669594}" type="slidenum">
              <a:rPr lang="en-US" smtClean="0"/>
              <a:t>‹#›</a:t>
            </a:fld>
            <a:endParaRPr lang="en-US"/>
          </a:p>
        </p:txBody>
      </p:sp>
    </p:spTree>
    <p:extLst>
      <p:ext uri="{BB962C8B-B14F-4D97-AF65-F5344CB8AC3E}">
        <p14:creationId xmlns:p14="http://schemas.microsoft.com/office/powerpoint/2010/main" val="14486273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38CDB9-ED9A-9843-A8DE-CB793CABD0EC}" type="datetimeFigureOut">
              <a:rPr lang="en-US" smtClean="0"/>
              <a:t>4/4/23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9166CF-8DC8-9B43-AF51-734E291494E6}" type="slidenum">
              <a:rPr lang="en-US" smtClean="0"/>
              <a:t>‹#›</a:t>
            </a:fld>
            <a:endParaRPr lang="en-US"/>
          </a:p>
        </p:txBody>
      </p:sp>
    </p:spTree>
    <p:extLst>
      <p:ext uri="{BB962C8B-B14F-4D97-AF65-F5344CB8AC3E}">
        <p14:creationId xmlns:p14="http://schemas.microsoft.com/office/powerpoint/2010/main" val="26073687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D9166CF-8DC8-9B43-AF51-734E291494E6}" type="slidenum">
              <a:rPr lang="en-US" smtClean="0"/>
              <a:t>1</a:t>
            </a:fld>
            <a:endParaRPr lang="en-US"/>
          </a:p>
        </p:txBody>
      </p:sp>
    </p:spTree>
    <p:extLst>
      <p:ext uri="{BB962C8B-B14F-4D97-AF65-F5344CB8AC3E}">
        <p14:creationId xmlns:p14="http://schemas.microsoft.com/office/powerpoint/2010/main" val="13127908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D9166CF-8DC8-9B43-AF51-734E291494E6}" type="slidenum">
              <a:rPr lang="en-US" smtClean="0"/>
              <a:t>2</a:t>
            </a:fld>
            <a:endParaRPr lang="en-US"/>
          </a:p>
        </p:txBody>
      </p:sp>
    </p:spTree>
    <p:extLst>
      <p:ext uri="{BB962C8B-B14F-4D97-AF65-F5344CB8AC3E}">
        <p14:creationId xmlns:p14="http://schemas.microsoft.com/office/powerpoint/2010/main" val="41310161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0793F5D7-616D-4D95-9CC9-A5E7B4F52B11}" type="slidenum">
              <a:rPr lang="en-US">
                <a:latin typeface="Times" pitchFamily="16" charset="0"/>
              </a:rPr>
              <a:pPr/>
              <a:t>3</a:t>
            </a:fld>
            <a:endParaRPr lang="en-US">
              <a:latin typeface="Times" pitchFamily="16" charset="0"/>
            </a:endParaRPr>
          </a:p>
        </p:txBody>
      </p:sp>
      <p:sp>
        <p:nvSpPr>
          <p:cNvPr id="67587" name="Rectangle 2"/>
          <p:cNvSpPr>
            <a:spLocks noGrp="1" noRot="1" noChangeAspect="1" noChangeArrowheads="1"/>
          </p:cNvSpPr>
          <p:nvPr>
            <p:ph type="sldImg"/>
          </p:nvPr>
        </p:nvSpPr>
        <p:spPr>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atin typeface="Times" pitchFamily="16"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0793F5D7-616D-4D95-9CC9-A5E7B4F52B11}" type="slidenum">
              <a:rPr lang="en-US">
                <a:latin typeface="Times" pitchFamily="16" charset="0"/>
              </a:rPr>
              <a:pPr/>
              <a:t>4</a:t>
            </a:fld>
            <a:endParaRPr lang="en-US">
              <a:latin typeface="Times" pitchFamily="16" charset="0"/>
            </a:endParaRPr>
          </a:p>
        </p:txBody>
      </p:sp>
      <p:sp>
        <p:nvSpPr>
          <p:cNvPr id="67587" name="Rectangle 2"/>
          <p:cNvSpPr>
            <a:spLocks noGrp="1" noRot="1" noChangeAspect="1" noChangeArrowheads="1"/>
          </p:cNvSpPr>
          <p:nvPr>
            <p:ph type="sldImg"/>
          </p:nvPr>
        </p:nvSpPr>
        <p:spPr>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atin typeface="Times" pitchFamily="16"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August 22, 1964 photo by Art Worden. Courtesy Los Angeles Public Library, Los Angeles Herald Examiner Collection</a:t>
            </a:r>
          </a:p>
          <a:p>
            <a:r>
              <a:rPr lang="en-US" dirty="0"/>
              <a:t>July 23, 2000 photo by Mark Z. Jacobson</a:t>
            </a:r>
          </a:p>
          <a:p>
            <a:r>
              <a:rPr lang="en-US" dirty="0"/>
              <a:t>February 19, 2023, photo by Mark Z. Jacobson</a:t>
            </a:r>
          </a:p>
          <a:p>
            <a:endParaRPr lang="en-US" dirty="0"/>
          </a:p>
        </p:txBody>
      </p:sp>
      <p:sp>
        <p:nvSpPr>
          <p:cNvPr id="4" name="Slide Number Placeholder 3"/>
          <p:cNvSpPr>
            <a:spLocks noGrp="1"/>
          </p:cNvSpPr>
          <p:nvPr>
            <p:ph type="sldNum" sz="quarter" idx="5"/>
          </p:nvPr>
        </p:nvSpPr>
        <p:spPr/>
        <p:txBody>
          <a:bodyPr/>
          <a:lstStyle/>
          <a:p>
            <a:fld id="{3F942BE0-7C82-A243-8367-D52D7E6B4A5C}" type="slidenum">
              <a:rPr lang="en-US" smtClean="0"/>
              <a:t>5</a:t>
            </a:fld>
            <a:endParaRPr lang="en-US"/>
          </a:p>
        </p:txBody>
      </p:sp>
    </p:spTree>
    <p:extLst>
      <p:ext uri="{BB962C8B-B14F-4D97-AF65-F5344CB8AC3E}">
        <p14:creationId xmlns:p14="http://schemas.microsoft.com/office/powerpoint/2010/main" val="13838445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Beijing Air Pollution</a:t>
            </a:r>
          </a:p>
          <a:p>
            <a:r>
              <a:rPr kumimoji="1" lang="en-US" altLang="zh-CN" dirty="0"/>
              <a:t>Photo uploaded by </a:t>
            </a:r>
            <a:r>
              <a:rPr kumimoji="1" lang="en-US" altLang="zh-CN" dirty="0" err="1"/>
              <a:t>Kentaro</a:t>
            </a:r>
            <a:r>
              <a:rPr kumimoji="1" lang="en-US" altLang="zh-CN" dirty="0"/>
              <a:t> IEMOTO on Feb 22, 2014, under </a:t>
            </a:r>
            <a:r>
              <a:rPr lang="en-US" altLang="zh-CN" sz="1100" b="0" i="0" kern="1200" dirty="0">
                <a:solidFill>
                  <a:schemeClr val="tx1"/>
                </a:solidFill>
                <a:effectLst/>
                <a:latin typeface="+mn-lt"/>
                <a:ea typeface="+mn-ea"/>
                <a:cs typeface="+mn-cs"/>
              </a:rPr>
              <a:t>cc-by-sa-2.0 License.</a:t>
            </a:r>
            <a:endParaRPr kumimoji="1" lang="en-US" altLang="zh-CN" dirty="0"/>
          </a:p>
          <a:p>
            <a:r>
              <a:rPr kumimoji="1" lang="en-US" altLang="zh-CN" dirty="0"/>
              <a:t>https://</a:t>
            </a:r>
            <a:r>
              <a:rPr kumimoji="1" lang="en-US" altLang="zh-CN" dirty="0" err="1"/>
              <a:t>commons.wikimedia.org</a:t>
            </a:r>
            <a:r>
              <a:rPr kumimoji="1" lang="en-US" altLang="zh-CN" dirty="0"/>
              <a:t>/wiki/</a:t>
            </a:r>
            <a:r>
              <a:rPr kumimoji="1" lang="en-US" altLang="zh-CN" dirty="0" err="1"/>
              <a:t>File:Beijing_Air_Pollution</a:t>
            </a:r>
            <a:r>
              <a:rPr kumimoji="1" lang="en-US" altLang="zh-CN" dirty="0"/>
              <a:t>..._(12691254574).jpg</a:t>
            </a:r>
            <a:endParaRPr kumimoji="1" lang="zh-CN" altLang="en-US" dirty="0"/>
          </a:p>
        </p:txBody>
      </p:sp>
      <p:sp>
        <p:nvSpPr>
          <p:cNvPr id="4" name="灯片编号占位符 3"/>
          <p:cNvSpPr>
            <a:spLocks noGrp="1"/>
          </p:cNvSpPr>
          <p:nvPr>
            <p:ph type="sldNum" sz="quarter" idx="5"/>
          </p:nvPr>
        </p:nvSpPr>
        <p:spPr/>
        <p:txBody>
          <a:bodyPr/>
          <a:lstStyle/>
          <a:p>
            <a:fld id="{D9FF2468-6DEC-D44D-8694-0E1FA0AB9F1E}" type="slidenum">
              <a:rPr lang="en-US" smtClean="0"/>
              <a:pPr/>
              <a:t>6</a:t>
            </a:fld>
            <a:endParaRPr lang="en-US"/>
          </a:p>
        </p:txBody>
      </p:sp>
    </p:spTree>
    <p:extLst>
      <p:ext uri="{BB962C8B-B14F-4D97-AF65-F5344CB8AC3E}">
        <p14:creationId xmlns:p14="http://schemas.microsoft.com/office/powerpoint/2010/main" val="41900790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100" b="0" i="0" kern="1200" dirty="0">
                <a:solidFill>
                  <a:schemeClr val="tx1"/>
                </a:solidFill>
                <a:effectLst/>
                <a:latin typeface="+mn-lt"/>
                <a:ea typeface="+mn-ea"/>
                <a:cs typeface="+mn-cs"/>
              </a:rPr>
              <a:t>Delhi was suffering from the air pollution. According to reports air is hazardous for people</a:t>
            </a:r>
          </a:p>
          <a:p>
            <a:r>
              <a:rPr kumimoji="1" lang="en-US" altLang="zh-CN" dirty="0"/>
              <a:t>Photo uploaded by Prami.ap90 on Wikimedia Commons under </a:t>
            </a:r>
            <a:r>
              <a:rPr lang="en-US" altLang="zh-CN" sz="1100" b="0" i="0" kern="1200" dirty="0">
                <a:solidFill>
                  <a:schemeClr val="tx1"/>
                </a:solidFill>
                <a:effectLst/>
                <a:latin typeface="+mn-lt"/>
                <a:ea typeface="+mn-ea"/>
                <a:cs typeface="+mn-cs"/>
              </a:rPr>
              <a:t>cc-by-sa-2.0</a:t>
            </a:r>
            <a:r>
              <a:rPr kumimoji="1" lang="en-US" altLang="zh-CN" dirty="0"/>
              <a:t> License, on Nov 15, 2019</a:t>
            </a:r>
          </a:p>
          <a:p>
            <a:r>
              <a:rPr kumimoji="1" lang="en-US" altLang="zh-CN" dirty="0"/>
              <a:t>https://</a:t>
            </a:r>
            <a:r>
              <a:rPr kumimoji="1" lang="en-US" altLang="zh-CN" dirty="0" err="1"/>
              <a:t>commons.wikimedia.org</a:t>
            </a:r>
            <a:r>
              <a:rPr kumimoji="1" lang="en-US" altLang="zh-CN" dirty="0"/>
              <a:t>/wiki/File:Delhi_air_pollution_2019.jpg</a:t>
            </a:r>
            <a:endParaRPr kumimoji="1" lang="zh-CN" altLang="en-US" dirty="0"/>
          </a:p>
        </p:txBody>
      </p:sp>
      <p:sp>
        <p:nvSpPr>
          <p:cNvPr id="4" name="灯片编号占位符 3"/>
          <p:cNvSpPr>
            <a:spLocks noGrp="1"/>
          </p:cNvSpPr>
          <p:nvPr>
            <p:ph type="sldNum" sz="quarter" idx="5"/>
          </p:nvPr>
        </p:nvSpPr>
        <p:spPr/>
        <p:txBody>
          <a:bodyPr/>
          <a:lstStyle/>
          <a:p>
            <a:fld id="{D9FF2468-6DEC-D44D-8694-0E1FA0AB9F1E}" type="slidenum">
              <a:rPr lang="en-US" smtClean="0"/>
              <a:pPr/>
              <a:t>7</a:t>
            </a:fld>
            <a:endParaRPr lang="en-US"/>
          </a:p>
        </p:txBody>
      </p:sp>
    </p:spTree>
    <p:extLst>
      <p:ext uri="{BB962C8B-B14F-4D97-AF65-F5344CB8AC3E}">
        <p14:creationId xmlns:p14="http://schemas.microsoft.com/office/powerpoint/2010/main" val="2051711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08211" rtl="0" eaLnBrk="1" fontAlgn="auto" latinLnBrk="0" hangingPunct="1">
              <a:lnSpc>
                <a:spcPct val="100000"/>
              </a:lnSpc>
              <a:spcBef>
                <a:spcPts val="0"/>
              </a:spcBef>
              <a:spcAft>
                <a:spcPts val="0"/>
              </a:spcAft>
              <a:buClrTx/>
              <a:buSzTx/>
              <a:buFontTx/>
              <a:buNone/>
              <a:tabLst/>
              <a:defRPr/>
            </a:pPr>
            <a:r>
              <a:rPr lang="en-US" sz="1100" dirty="0"/>
              <a:t>SCAQMD/CARB</a:t>
            </a:r>
          </a:p>
          <a:p>
            <a:endParaRPr lang="en-US" dirty="0"/>
          </a:p>
        </p:txBody>
      </p:sp>
      <p:sp>
        <p:nvSpPr>
          <p:cNvPr id="4" name="Slide Number Placeholder 3"/>
          <p:cNvSpPr>
            <a:spLocks noGrp="1"/>
          </p:cNvSpPr>
          <p:nvPr>
            <p:ph type="sldNum" sz="quarter" idx="10"/>
          </p:nvPr>
        </p:nvSpPr>
        <p:spPr/>
        <p:txBody>
          <a:bodyPr/>
          <a:lstStyle/>
          <a:p>
            <a:fld id="{D9FF2468-6DEC-D44D-8694-0E1FA0AB9F1E}" type="slidenum">
              <a:rPr lang="en-US" smtClean="0"/>
              <a:pPr/>
              <a:t>8</a:t>
            </a:fld>
            <a:endParaRPr lang="en-US"/>
          </a:p>
        </p:txBody>
      </p:sp>
    </p:spTree>
    <p:extLst>
      <p:ext uri="{BB962C8B-B14F-4D97-AF65-F5344CB8AC3E}">
        <p14:creationId xmlns:p14="http://schemas.microsoft.com/office/powerpoint/2010/main" val="16725572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0793F5D7-616D-4D95-9CC9-A5E7B4F52B11}" type="slidenum">
              <a:rPr lang="en-US">
                <a:latin typeface="Times" pitchFamily="16" charset="0"/>
              </a:rPr>
              <a:pPr/>
              <a:t>9</a:t>
            </a:fld>
            <a:endParaRPr lang="en-US">
              <a:latin typeface="Times" pitchFamily="16" charset="0"/>
            </a:endParaRPr>
          </a:p>
        </p:txBody>
      </p:sp>
      <p:sp>
        <p:nvSpPr>
          <p:cNvPr id="67587" name="Rectangle 2"/>
          <p:cNvSpPr>
            <a:spLocks noGrp="1" noRot="1" noChangeAspect="1" noChangeArrowheads="1"/>
          </p:cNvSpPr>
          <p:nvPr>
            <p:ph type="sldImg"/>
          </p:nvPr>
        </p:nvSpPr>
        <p:spPr>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p:spPr>
        <p:txBody>
          <a:bodyPr/>
          <a:lstStyle/>
          <a:p>
            <a:r>
              <a:rPr lang="en-US" sz="1100" kern="1200" dirty="0">
                <a:solidFill>
                  <a:schemeClr val="tx1"/>
                </a:solidFill>
                <a:effectLst/>
                <a:latin typeface="+mn-lt"/>
                <a:ea typeface="+mn-ea"/>
                <a:cs typeface="+mn-cs"/>
              </a:rPr>
              <a:t>Table 7.13. Leading causes of death worldwide in 2016. Also shown are the percentage and number of deaths in each category due to indoor plus outdoor air pollution and, separately, outdoor air pollution alone.</a:t>
            </a:r>
          </a:p>
          <a:p>
            <a:endParaRPr lang="en-US" sz="1100" kern="1200" dirty="0">
              <a:solidFill>
                <a:schemeClr val="tx1"/>
              </a:solidFill>
              <a:effectLst/>
              <a:latin typeface="+mn-lt"/>
              <a:ea typeface="+mn-ea"/>
              <a:cs typeface="+mn-cs"/>
            </a:endParaRPr>
          </a:p>
          <a:p>
            <a:r>
              <a:rPr lang="en-US" sz="1100" kern="1200" baseline="30000" dirty="0" err="1">
                <a:solidFill>
                  <a:schemeClr val="tx1"/>
                </a:solidFill>
                <a:effectLst/>
                <a:latin typeface="+mn-lt"/>
                <a:ea typeface="+mn-ea"/>
                <a:cs typeface="+mn-cs"/>
              </a:rPr>
              <a:t>a</a:t>
            </a:r>
            <a:r>
              <a:rPr lang="en-US" sz="1100" kern="1200" dirty="0" err="1">
                <a:solidFill>
                  <a:schemeClr val="tx1"/>
                </a:solidFill>
                <a:effectLst/>
                <a:latin typeface="+mn-lt"/>
                <a:ea typeface="+mn-ea"/>
                <a:cs typeface="+mn-cs"/>
              </a:rPr>
              <a:t>WHO</a:t>
            </a:r>
            <a:r>
              <a:rPr lang="en-US" sz="1100" kern="1200" dirty="0">
                <a:solidFill>
                  <a:schemeClr val="tx1"/>
                </a:solidFill>
                <a:effectLst/>
                <a:latin typeface="+mn-lt"/>
                <a:ea typeface="+mn-ea"/>
                <a:cs typeface="+mn-cs"/>
              </a:rPr>
              <a:t> (2017a). </a:t>
            </a:r>
          </a:p>
          <a:p>
            <a:r>
              <a:rPr lang="en-US" sz="1100" kern="1200" baseline="30000" dirty="0" err="1">
                <a:solidFill>
                  <a:schemeClr val="tx1"/>
                </a:solidFill>
                <a:effectLst/>
                <a:latin typeface="+mn-lt"/>
                <a:ea typeface="+mn-ea"/>
                <a:cs typeface="+mn-cs"/>
              </a:rPr>
              <a:t>b</a:t>
            </a:r>
            <a:r>
              <a:rPr lang="en-US" sz="1100" kern="1200" dirty="0" err="1">
                <a:solidFill>
                  <a:schemeClr val="tx1"/>
                </a:solidFill>
                <a:effectLst/>
                <a:latin typeface="+mn-lt"/>
                <a:ea typeface="+mn-ea"/>
                <a:cs typeface="+mn-cs"/>
              </a:rPr>
              <a:t>WHO</a:t>
            </a:r>
            <a:r>
              <a:rPr lang="en-US" sz="1100" kern="1200" dirty="0">
                <a:solidFill>
                  <a:schemeClr val="tx1"/>
                </a:solidFill>
                <a:effectLst/>
                <a:latin typeface="+mn-lt"/>
                <a:ea typeface="+mn-ea"/>
                <a:cs typeface="+mn-cs"/>
              </a:rPr>
              <a:t> (2017b), except that the percentage of lower respiratory infection deaths that are due to indoor plus outdoor air pollution is estimated as the percent of respiratory deaths that are from outdoor air pollution from WHO (2017b) multiplied by the ratio of the percent of deaths from outdoor-plus-indoor to outdoor air pollution for COPD. The asthma percentage is assumed to be the same as the COPD percentage.</a:t>
            </a:r>
          </a:p>
          <a:p>
            <a:r>
              <a:rPr lang="en-US" sz="1100" kern="1200" baseline="30000" dirty="0" err="1">
                <a:solidFill>
                  <a:schemeClr val="tx1"/>
                </a:solidFill>
                <a:effectLst/>
                <a:latin typeface="+mn-lt"/>
                <a:ea typeface="+mn-ea"/>
                <a:cs typeface="+mn-cs"/>
              </a:rPr>
              <a:t>c</a:t>
            </a:r>
            <a:r>
              <a:rPr lang="en-US" sz="1100" kern="1200" dirty="0" err="1">
                <a:solidFill>
                  <a:schemeClr val="tx1"/>
                </a:solidFill>
                <a:effectLst/>
                <a:latin typeface="+mn-lt"/>
                <a:ea typeface="+mn-ea"/>
                <a:cs typeface="+mn-cs"/>
              </a:rPr>
              <a:t>WHO</a:t>
            </a:r>
            <a:r>
              <a:rPr lang="en-US" sz="1100" kern="1200" dirty="0">
                <a:solidFill>
                  <a:schemeClr val="tx1"/>
                </a:solidFill>
                <a:effectLst/>
                <a:latin typeface="+mn-lt"/>
                <a:ea typeface="+mn-ea"/>
                <a:cs typeface="+mn-cs"/>
              </a:rPr>
              <a:t> (2017b), except that the percentage of stroke deaths that are due to outdoor air pollution is estimated as the percent of stroke deaths that are from indoor plus outdoor air pollution from WHO (2017b) multiplied by the ratio of the percent of outdoor to indoor-plus-outdoor air pollution for ischemic heart disease. The asthma percentage is assumed to be the same as the COPD percentage.</a:t>
            </a:r>
          </a:p>
          <a:p>
            <a:r>
              <a:rPr lang="en-US" sz="1100" kern="1200" baseline="30000" dirty="0" err="1">
                <a:solidFill>
                  <a:schemeClr val="tx1"/>
                </a:solidFill>
                <a:effectLst/>
                <a:latin typeface="+mn-lt"/>
                <a:ea typeface="+mn-ea"/>
                <a:cs typeface="+mn-cs"/>
              </a:rPr>
              <a:t>d</a:t>
            </a:r>
            <a:r>
              <a:rPr lang="en-US" sz="1100" kern="1200" dirty="0" err="1">
                <a:solidFill>
                  <a:schemeClr val="tx1"/>
                </a:solidFill>
                <a:effectLst/>
                <a:latin typeface="+mn-lt"/>
                <a:ea typeface="+mn-ea"/>
                <a:cs typeface="+mn-cs"/>
              </a:rPr>
              <a:t>Chronic</a:t>
            </a:r>
            <a:r>
              <a:rPr lang="en-US" sz="1100" kern="1200" dirty="0">
                <a:solidFill>
                  <a:schemeClr val="tx1"/>
                </a:solidFill>
                <a:effectLst/>
                <a:latin typeface="+mn-lt"/>
                <a:ea typeface="+mn-ea"/>
                <a:cs typeface="+mn-cs"/>
              </a:rPr>
              <a:t> obstructive pulmonary disease (COPD) deaths are due to smoking and air pollution. They exclude asthma deaths, which are added separately.</a:t>
            </a:r>
          </a:p>
          <a:p>
            <a:endParaRPr lang="en-US" sz="11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4436679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0793F5D7-616D-4D95-9CC9-A5E7B4F52B11}" type="slidenum">
              <a:rPr lang="en-US">
                <a:latin typeface="Times" pitchFamily="16" charset="0"/>
              </a:rPr>
              <a:pPr/>
              <a:t>10</a:t>
            </a:fld>
            <a:endParaRPr lang="en-US">
              <a:latin typeface="Times" pitchFamily="16" charset="0"/>
            </a:endParaRPr>
          </a:p>
        </p:txBody>
      </p:sp>
      <p:sp>
        <p:nvSpPr>
          <p:cNvPr id="67587" name="Rectangle 2"/>
          <p:cNvSpPr>
            <a:spLocks noGrp="1" noRot="1" noChangeAspect="1" noChangeArrowheads="1"/>
          </p:cNvSpPr>
          <p:nvPr>
            <p:ph type="sldImg"/>
          </p:nvPr>
        </p:nvSpPr>
        <p:spPr>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atin typeface="Times" pitchFamily="16" charset="0"/>
            </a:endParaRPr>
          </a:p>
        </p:txBody>
      </p:sp>
    </p:spTree>
    <p:extLst>
      <p:ext uri="{BB962C8B-B14F-4D97-AF65-F5344CB8AC3E}">
        <p14:creationId xmlns:p14="http://schemas.microsoft.com/office/powerpoint/2010/main" val="15390552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NASA/GISS – relative to 1950-1981 mean.</a:t>
            </a:r>
          </a:p>
        </p:txBody>
      </p:sp>
      <p:sp>
        <p:nvSpPr>
          <p:cNvPr id="4" name="Slide Number Placeholder 3"/>
          <p:cNvSpPr>
            <a:spLocks noGrp="1"/>
          </p:cNvSpPr>
          <p:nvPr>
            <p:ph type="sldNum" sz="quarter" idx="5"/>
          </p:nvPr>
        </p:nvSpPr>
        <p:spPr/>
        <p:txBody>
          <a:bodyPr/>
          <a:lstStyle/>
          <a:p>
            <a:fld id="{D9FF2468-6DEC-D44D-8694-0E1FA0AB9F1E}" type="slidenum">
              <a:rPr lang="en-US" smtClean="0"/>
              <a:pPr/>
              <a:t>11</a:t>
            </a:fld>
            <a:endParaRPr lang="en-US"/>
          </a:p>
        </p:txBody>
      </p:sp>
    </p:spTree>
    <p:extLst>
      <p:ext uri="{BB962C8B-B14F-4D97-AF65-F5344CB8AC3E}">
        <p14:creationId xmlns:p14="http://schemas.microsoft.com/office/powerpoint/2010/main" val="15359776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NASA/GISS</a:t>
            </a:r>
          </a:p>
        </p:txBody>
      </p:sp>
      <p:sp>
        <p:nvSpPr>
          <p:cNvPr id="4" name="Slide Number Placeholder 3"/>
          <p:cNvSpPr>
            <a:spLocks noGrp="1"/>
          </p:cNvSpPr>
          <p:nvPr>
            <p:ph type="sldNum" sz="quarter" idx="5"/>
          </p:nvPr>
        </p:nvSpPr>
        <p:spPr/>
        <p:txBody>
          <a:bodyPr/>
          <a:lstStyle/>
          <a:p>
            <a:fld id="{D9FF2468-6DEC-D44D-8694-0E1FA0AB9F1E}" type="slidenum">
              <a:rPr lang="en-US" smtClean="0"/>
              <a:pPr/>
              <a:t>12</a:t>
            </a:fld>
            <a:endParaRPr lang="en-US"/>
          </a:p>
        </p:txBody>
      </p:sp>
    </p:spTree>
    <p:extLst>
      <p:ext uri="{BB962C8B-B14F-4D97-AF65-F5344CB8AC3E}">
        <p14:creationId xmlns:p14="http://schemas.microsoft.com/office/powerpoint/2010/main" val="27456341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a:t>
            </a:r>
            <a:r>
              <a:rPr lang="en-US" dirty="0" err="1"/>
              <a:t>nsidc.org</a:t>
            </a:r>
            <a:r>
              <a:rPr lang="en-US" dirty="0"/>
              <a:t>/</a:t>
            </a:r>
            <a:r>
              <a:rPr lang="en-US" dirty="0" err="1"/>
              <a:t>arcticseaicenews</a:t>
            </a:r>
            <a:r>
              <a:rPr lang="en-US" dirty="0"/>
              <a:t>/</a:t>
            </a:r>
            <a:endParaRPr lang="en-US" dirty="0">
              <a:solidFill>
                <a:srgbClr val="993366"/>
              </a:solidFill>
            </a:endParaRPr>
          </a:p>
          <a:p>
            <a:endParaRPr lang="en-US" dirty="0"/>
          </a:p>
          <a:p>
            <a:r>
              <a:rPr lang="en-US" dirty="0"/>
              <a:t>66 m of sea level in ice</a:t>
            </a:r>
          </a:p>
          <a:p>
            <a:r>
              <a:rPr lang="en-US" dirty="0"/>
              <a:t>58.3 m in Antarctic</a:t>
            </a:r>
          </a:p>
          <a:p>
            <a:r>
              <a:rPr lang="en-US" dirty="0"/>
              <a:t>7.36 m in Greenland</a:t>
            </a:r>
          </a:p>
          <a:p>
            <a:r>
              <a:rPr lang="en-US" dirty="0"/>
              <a:t>0.43 m in rest of world</a:t>
            </a:r>
          </a:p>
          <a:p>
            <a:endParaRPr lang="en-US" dirty="0"/>
          </a:p>
        </p:txBody>
      </p:sp>
      <p:sp>
        <p:nvSpPr>
          <p:cNvPr id="4" name="Slide Number Placeholder 3"/>
          <p:cNvSpPr>
            <a:spLocks noGrp="1"/>
          </p:cNvSpPr>
          <p:nvPr>
            <p:ph type="sldNum" sz="quarter" idx="5"/>
          </p:nvPr>
        </p:nvSpPr>
        <p:spPr/>
        <p:txBody>
          <a:bodyPr/>
          <a:lstStyle/>
          <a:p>
            <a:fld id="{D9FF2468-6DEC-D44D-8694-0E1FA0AB9F1E}" type="slidenum">
              <a:rPr lang="en-US" smtClean="0"/>
              <a:pPr/>
              <a:t>13</a:t>
            </a:fld>
            <a:endParaRPr lang="en-US"/>
          </a:p>
        </p:txBody>
      </p:sp>
    </p:spTree>
    <p:extLst>
      <p:ext uri="{BB962C8B-B14F-4D97-AF65-F5344CB8AC3E}">
        <p14:creationId xmlns:p14="http://schemas.microsoft.com/office/powerpoint/2010/main" val="37839365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2019 Arctic Sea Ice Minimum Tied for Second Lowest on Record</a:t>
            </a:r>
          </a:p>
          <a:p>
            <a:r>
              <a:rPr kumimoji="1" lang="en-US" altLang="zh-CN" dirty="0"/>
              <a:t>https://</a:t>
            </a:r>
            <a:r>
              <a:rPr kumimoji="1" lang="en-US" altLang="zh-CN" dirty="0" err="1"/>
              <a:t>climate.nasa.gov</a:t>
            </a:r>
            <a:r>
              <a:rPr kumimoji="1" lang="en-US" altLang="zh-CN" dirty="0"/>
              <a:t>/news/2913/2019-arctic-sea-ice-minimum-tied-for-second-lowest-on-record/</a:t>
            </a:r>
            <a:endParaRPr kumimoji="1" lang="zh-CN" altLang="en-US" dirty="0"/>
          </a:p>
        </p:txBody>
      </p:sp>
      <p:sp>
        <p:nvSpPr>
          <p:cNvPr id="4" name="灯片编号占位符 3"/>
          <p:cNvSpPr>
            <a:spLocks noGrp="1"/>
          </p:cNvSpPr>
          <p:nvPr>
            <p:ph type="sldNum" sz="quarter" idx="5"/>
          </p:nvPr>
        </p:nvSpPr>
        <p:spPr/>
        <p:txBody>
          <a:bodyPr/>
          <a:lstStyle/>
          <a:p>
            <a:fld id="{D9FF2468-6DEC-D44D-8694-0E1FA0AB9F1E}" type="slidenum">
              <a:rPr lang="en-US" smtClean="0"/>
              <a:pPr/>
              <a:t>14</a:t>
            </a:fld>
            <a:endParaRPr lang="en-US"/>
          </a:p>
        </p:txBody>
      </p:sp>
    </p:spTree>
    <p:extLst>
      <p:ext uri="{BB962C8B-B14F-4D97-AF65-F5344CB8AC3E}">
        <p14:creationId xmlns:p14="http://schemas.microsoft.com/office/powerpoint/2010/main" val="28689279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66 m of sea level in ice</a:t>
            </a:r>
          </a:p>
          <a:p>
            <a:r>
              <a:rPr lang="en-US" dirty="0"/>
              <a:t>58.3 m in Antarctic</a:t>
            </a:r>
          </a:p>
          <a:p>
            <a:r>
              <a:rPr lang="en-US" dirty="0"/>
              <a:t>7.36 m in Greenland</a:t>
            </a:r>
          </a:p>
          <a:p>
            <a:r>
              <a:rPr lang="en-US" dirty="0"/>
              <a:t>0.43 m in rest </a:t>
            </a:r>
            <a:r>
              <a:rPr lang="en-US"/>
              <a:t>of world</a:t>
            </a:r>
          </a:p>
        </p:txBody>
      </p:sp>
      <p:sp>
        <p:nvSpPr>
          <p:cNvPr id="4" name="Slide Number Placeholder 3"/>
          <p:cNvSpPr>
            <a:spLocks noGrp="1"/>
          </p:cNvSpPr>
          <p:nvPr>
            <p:ph type="sldNum" sz="quarter" idx="5"/>
          </p:nvPr>
        </p:nvSpPr>
        <p:spPr/>
        <p:txBody>
          <a:bodyPr/>
          <a:lstStyle/>
          <a:p>
            <a:fld id="{D9FF2468-6DEC-D44D-8694-0E1FA0AB9F1E}" type="slidenum">
              <a:rPr lang="en-US" smtClean="0"/>
              <a:pPr/>
              <a:t>15</a:t>
            </a:fld>
            <a:endParaRPr lang="en-US"/>
          </a:p>
        </p:txBody>
      </p:sp>
    </p:spTree>
    <p:extLst>
      <p:ext uri="{BB962C8B-B14F-4D97-AF65-F5344CB8AC3E}">
        <p14:creationId xmlns:p14="http://schemas.microsoft.com/office/powerpoint/2010/main" val="42719568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100" b="0" i="0" kern="1200" dirty="0">
                <a:solidFill>
                  <a:schemeClr val="tx1"/>
                </a:solidFill>
                <a:effectLst/>
                <a:latin typeface="+mn-lt"/>
                <a:ea typeface="+mn-ea"/>
                <a:cs typeface="+mn-cs"/>
              </a:rPr>
              <a:t>A growing crack in the Larson C ice shelf by </a:t>
            </a:r>
            <a:r>
              <a:rPr lang="en-US" altLang="zh-CN" sz="1100" b="0" i="0" kern="1200">
                <a:solidFill>
                  <a:schemeClr val="tx1"/>
                </a:solidFill>
                <a:effectLst/>
                <a:latin typeface="+mn-lt"/>
                <a:ea typeface="+mn-ea"/>
                <a:cs typeface="+mn-cs"/>
              </a:rPr>
              <a:t>Jefferson A. Beck</a:t>
            </a:r>
            <a:r>
              <a:rPr lang="en-US" altLang="zh-CN" sz="1100" b="0" i="0" kern="1200" dirty="0">
                <a:solidFill>
                  <a:schemeClr val="tx1"/>
                </a:solidFill>
                <a:effectLst/>
                <a:latin typeface="+mn-lt"/>
                <a:ea typeface="+mn-ea"/>
                <a:cs typeface="+mn-cs"/>
              </a:rPr>
              <a:t>/NASA, photographed in Sep 2017.</a:t>
            </a:r>
          </a:p>
          <a:p>
            <a:r>
              <a:rPr kumimoji="1" lang="en-US" altLang="zh-CN" dirty="0"/>
              <a:t>https://</a:t>
            </a:r>
            <a:r>
              <a:rPr kumimoji="1" lang="en-US" altLang="zh-CN" dirty="0" err="1"/>
              <a:t>www.asoc.org</a:t>
            </a:r>
            <a:r>
              <a:rPr kumimoji="1" lang="en-US" altLang="zh-CN" dirty="0"/>
              <a:t>/explore/blog/1965-the-fragility-of-antarctica</a:t>
            </a:r>
            <a:endParaRPr kumimoji="1" lang="zh-CN" altLang="en-US" dirty="0"/>
          </a:p>
        </p:txBody>
      </p:sp>
      <p:sp>
        <p:nvSpPr>
          <p:cNvPr id="4" name="灯片编号占位符 3"/>
          <p:cNvSpPr>
            <a:spLocks noGrp="1"/>
          </p:cNvSpPr>
          <p:nvPr>
            <p:ph type="sldNum" sz="quarter" idx="5"/>
          </p:nvPr>
        </p:nvSpPr>
        <p:spPr/>
        <p:txBody>
          <a:bodyPr/>
          <a:lstStyle/>
          <a:p>
            <a:fld id="{D9FF2468-6DEC-D44D-8694-0E1FA0AB9F1E}" type="slidenum">
              <a:rPr lang="en-US" smtClean="0"/>
              <a:pPr/>
              <a:t>16</a:t>
            </a:fld>
            <a:endParaRPr lang="en-US"/>
          </a:p>
        </p:txBody>
      </p:sp>
    </p:spTree>
    <p:extLst>
      <p:ext uri="{BB962C8B-B14F-4D97-AF65-F5344CB8AC3E}">
        <p14:creationId xmlns:p14="http://schemas.microsoft.com/office/powerpoint/2010/main" val="40527371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08211" rtl="0" eaLnBrk="1" fontAlgn="auto" latinLnBrk="0" hangingPunct="1">
              <a:lnSpc>
                <a:spcPct val="100000"/>
              </a:lnSpc>
              <a:spcBef>
                <a:spcPts val="0"/>
              </a:spcBef>
              <a:spcAft>
                <a:spcPts val="0"/>
              </a:spcAft>
              <a:buClrTx/>
              <a:buSzTx/>
              <a:buFontTx/>
              <a:buNone/>
              <a:tabLst/>
              <a:defRPr/>
            </a:pPr>
            <a:r>
              <a:rPr lang="en-US" sz="1100" dirty="0">
                <a:solidFill>
                  <a:srgbClr val="FFFF00"/>
                </a:solidFill>
              </a:rPr>
              <a:t>A. </a:t>
            </a:r>
            <a:r>
              <a:rPr lang="en-US" sz="1100" dirty="0" err="1">
                <a:solidFill>
                  <a:srgbClr val="FFFF00"/>
                </a:solidFill>
              </a:rPr>
              <a:t>Bobrov</a:t>
            </a:r>
            <a:r>
              <a:rPr lang="en-US" sz="1100" dirty="0">
                <a:solidFill>
                  <a:srgbClr val="FFFF00"/>
                </a:solidFill>
              </a:rPr>
              <a:t>/</a:t>
            </a:r>
            <a:r>
              <a:rPr lang="en-US" sz="1100" dirty="0" err="1">
                <a:solidFill>
                  <a:srgbClr val="FFFF00"/>
                </a:solidFill>
              </a:rPr>
              <a:t>Dreamstime.com</a:t>
            </a:r>
            <a:endParaRPr lang="en-US" sz="1100" dirty="0">
              <a:solidFill>
                <a:srgbClr val="FFFF00"/>
              </a:solidFill>
            </a:endParaRPr>
          </a:p>
          <a:p>
            <a:endParaRPr lang="en-US" dirty="0"/>
          </a:p>
        </p:txBody>
      </p:sp>
      <p:sp>
        <p:nvSpPr>
          <p:cNvPr id="4" name="Slide Number Placeholder 3"/>
          <p:cNvSpPr>
            <a:spLocks noGrp="1"/>
          </p:cNvSpPr>
          <p:nvPr>
            <p:ph type="sldNum" sz="quarter" idx="10"/>
          </p:nvPr>
        </p:nvSpPr>
        <p:spPr/>
        <p:txBody>
          <a:bodyPr/>
          <a:lstStyle/>
          <a:p>
            <a:fld id="{D9FF2468-6DEC-D44D-8694-0E1FA0AB9F1E}" type="slidenum">
              <a:rPr lang="en-US" smtClean="0"/>
              <a:pPr/>
              <a:t>17</a:t>
            </a:fld>
            <a:endParaRPr lang="en-US"/>
          </a:p>
        </p:txBody>
      </p:sp>
    </p:spTree>
    <p:extLst>
      <p:ext uri="{BB962C8B-B14F-4D97-AF65-F5344CB8AC3E}">
        <p14:creationId xmlns:p14="http://schemas.microsoft.com/office/powerpoint/2010/main" val="17619059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0877D1-0582-4E5B-A701-1CED0ED1E9F4}" type="slidenum">
              <a:rPr lang="en-US"/>
              <a:pPr/>
              <a:t>18</a:t>
            </a:fld>
            <a:endParaRPr lang="en-US"/>
          </a:p>
        </p:txBody>
      </p:sp>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p:txBody>
          <a:bodyPr/>
          <a:lstStyle/>
          <a:p>
            <a:r>
              <a:rPr lang="en-US" dirty="0"/>
              <a:t>https://i1.wp.com/</a:t>
            </a:r>
            <a:r>
              <a:rPr lang="en-US" dirty="0" err="1"/>
              <a:t>climateadaptation.hawaii.gov</a:t>
            </a:r>
            <a:r>
              <a:rPr lang="en-US" dirty="0"/>
              <a:t>/wp-content/uploads/2015/11/Brief-1-Figure-4.png</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Storm surge and king tide flooding</a:t>
            </a:r>
          </a:p>
          <a:p>
            <a:r>
              <a:rPr lang="en-US" dirty="0"/>
              <a:t>United States Geological Survey, https://</a:t>
            </a:r>
            <a:r>
              <a:rPr lang="en-US" dirty="0" err="1"/>
              <a:t>www.usgs.gov</a:t>
            </a:r>
            <a:r>
              <a:rPr lang="en-US" dirty="0"/>
              <a:t>/centers/</a:t>
            </a:r>
            <a:r>
              <a:rPr lang="en-US" dirty="0" err="1"/>
              <a:t>pcmsc</a:t>
            </a:r>
            <a:r>
              <a:rPr lang="en-US" dirty="0"/>
              <a:t>/science/low-lying-areas-tropical-pacific-islands?qt-science_center_objects=0#qt-science_center_objects </a:t>
            </a:r>
          </a:p>
        </p:txBody>
      </p:sp>
      <p:sp>
        <p:nvSpPr>
          <p:cNvPr id="4" name="Slide Number Placeholder 3"/>
          <p:cNvSpPr>
            <a:spLocks noGrp="1"/>
          </p:cNvSpPr>
          <p:nvPr>
            <p:ph type="sldNum" sz="quarter" idx="5"/>
          </p:nvPr>
        </p:nvSpPr>
        <p:spPr/>
        <p:txBody>
          <a:bodyPr/>
          <a:lstStyle/>
          <a:p>
            <a:fld id="{D9FF2468-6DEC-D44D-8694-0E1FA0AB9F1E}" type="slidenum">
              <a:rPr lang="en-US" smtClean="0"/>
              <a:pPr/>
              <a:t>19</a:t>
            </a:fld>
            <a:endParaRPr lang="en-US"/>
          </a:p>
        </p:txBody>
      </p:sp>
    </p:spTree>
    <p:extLst>
      <p:ext uri="{BB962C8B-B14F-4D97-AF65-F5344CB8AC3E}">
        <p14:creationId xmlns:p14="http://schemas.microsoft.com/office/powerpoint/2010/main" val="35366473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08211" rtl="0" eaLnBrk="1" fontAlgn="auto" latinLnBrk="0" hangingPunct="1">
              <a:lnSpc>
                <a:spcPct val="100000"/>
              </a:lnSpc>
              <a:spcBef>
                <a:spcPts val="0"/>
              </a:spcBef>
              <a:spcAft>
                <a:spcPts val="0"/>
              </a:spcAft>
              <a:buClrTx/>
              <a:buSzTx/>
              <a:buFontTx/>
              <a:buNone/>
              <a:tabLst/>
              <a:defRPr/>
            </a:pPr>
            <a:r>
              <a:rPr lang="en-US" sz="1100" dirty="0">
                <a:solidFill>
                  <a:srgbClr val="FFFF00"/>
                </a:solidFill>
              </a:rPr>
              <a:t>Hurricane Irma </a:t>
            </a:r>
          </a:p>
          <a:p>
            <a:pPr marL="0" marR="0" lvl="0" indent="0" algn="l" defTabSz="408211" rtl="0" eaLnBrk="1" fontAlgn="auto" latinLnBrk="0" hangingPunct="1">
              <a:lnSpc>
                <a:spcPct val="100000"/>
              </a:lnSpc>
              <a:spcBef>
                <a:spcPts val="0"/>
              </a:spcBef>
              <a:spcAft>
                <a:spcPts val="0"/>
              </a:spcAft>
              <a:buClrTx/>
              <a:buSzTx/>
              <a:buFontTx/>
              <a:buNone/>
              <a:tabLst/>
              <a:defRPr/>
            </a:pPr>
            <a:r>
              <a:rPr lang="en-US" sz="1100" dirty="0">
                <a:solidFill>
                  <a:srgbClr val="FFFF00"/>
                </a:solidFill>
              </a:rPr>
              <a:t>National Public Radio, https://</a:t>
            </a:r>
            <a:r>
              <a:rPr lang="en-US" sz="1100" dirty="0" err="1">
                <a:solidFill>
                  <a:srgbClr val="FFFF00"/>
                </a:solidFill>
              </a:rPr>
              <a:t>www.npr.org</a:t>
            </a:r>
            <a:r>
              <a:rPr lang="en-US" sz="1100" dirty="0">
                <a:solidFill>
                  <a:srgbClr val="FFFF00"/>
                </a:solidFill>
              </a:rPr>
              <a:t>/2020/06/13/875725714/a-4-6-billion-plan-to-storm-proof-Miami </a:t>
            </a:r>
            <a:endParaRPr lang="en-US" sz="1050" dirty="0">
              <a:solidFill>
                <a:srgbClr val="FFFF00"/>
              </a:solidFill>
            </a:endParaRPr>
          </a:p>
        </p:txBody>
      </p:sp>
      <p:sp>
        <p:nvSpPr>
          <p:cNvPr id="4" name="Slide Number Placeholder 3"/>
          <p:cNvSpPr>
            <a:spLocks noGrp="1"/>
          </p:cNvSpPr>
          <p:nvPr>
            <p:ph type="sldNum" sz="quarter" idx="5"/>
          </p:nvPr>
        </p:nvSpPr>
        <p:spPr/>
        <p:txBody>
          <a:bodyPr/>
          <a:lstStyle/>
          <a:p>
            <a:fld id="{D9FF2468-6DEC-D44D-8694-0E1FA0AB9F1E}" type="slidenum">
              <a:rPr lang="en-US" smtClean="0"/>
              <a:pPr/>
              <a:t>20</a:t>
            </a:fld>
            <a:endParaRPr lang="en-US"/>
          </a:p>
        </p:txBody>
      </p:sp>
    </p:spTree>
    <p:extLst>
      <p:ext uri="{BB962C8B-B14F-4D97-AF65-F5344CB8AC3E}">
        <p14:creationId xmlns:p14="http://schemas.microsoft.com/office/powerpoint/2010/main" val="4720311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08211" rtl="0" eaLnBrk="1" fontAlgn="auto" latinLnBrk="0" hangingPunct="1">
              <a:lnSpc>
                <a:spcPct val="100000"/>
              </a:lnSpc>
              <a:spcBef>
                <a:spcPts val="0"/>
              </a:spcBef>
              <a:spcAft>
                <a:spcPts val="0"/>
              </a:spcAft>
              <a:buClrTx/>
              <a:buSzTx/>
              <a:buFontTx/>
              <a:buNone/>
              <a:tabLst/>
              <a:defRPr/>
            </a:pPr>
            <a:r>
              <a:rPr lang="en-US" sz="1100" b="0" spc="-75" dirty="0">
                <a:solidFill>
                  <a:schemeClr val="tx1">
                    <a:lumMod val="75000"/>
                    <a:lumOff val="25000"/>
                  </a:schemeClr>
                </a:solidFill>
              </a:rPr>
              <a:t>https://</a:t>
            </a:r>
            <a:r>
              <a:rPr lang="en-US" sz="1100" b="0" spc="-75" dirty="0" err="1">
                <a:solidFill>
                  <a:schemeClr val="tx1">
                    <a:lumMod val="75000"/>
                    <a:lumOff val="25000"/>
                  </a:schemeClr>
                </a:solidFill>
              </a:rPr>
              <a:t>www.pbs.org</a:t>
            </a:r>
            <a:r>
              <a:rPr lang="en-US" sz="1100" b="0" spc="-75" dirty="0">
                <a:solidFill>
                  <a:schemeClr val="tx1">
                    <a:lumMod val="75000"/>
                    <a:lumOff val="25000"/>
                  </a:schemeClr>
                </a:solidFill>
              </a:rPr>
              <a:t>/</a:t>
            </a:r>
            <a:r>
              <a:rPr lang="en-US" sz="1100" b="0" spc="-75" dirty="0" err="1">
                <a:solidFill>
                  <a:schemeClr val="tx1">
                    <a:lumMod val="75000"/>
                    <a:lumOff val="25000"/>
                  </a:schemeClr>
                </a:solidFill>
              </a:rPr>
              <a:t>wnet</a:t>
            </a:r>
            <a:r>
              <a:rPr lang="en-US" sz="1100" b="0" spc="-75" dirty="0">
                <a:solidFill>
                  <a:schemeClr val="tx1">
                    <a:lumMod val="75000"/>
                    <a:lumOff val="25000"/>
                  </a:schemeClr>
                </a:solidFill>
              </a:rPr>
              <a:t>/nature/blog/</a:t>
            </a:r>
            <a:r>
              <a:rPr lang="en-US" sz="1100" b="0" spc="-75" dirty="0" err="1">
                <a:solidFill>
                  <a:schemeClr val="tx1">
                    <a:lumMod val="75000"/>
                    <a:lumOff val="25000"/>
                  </a:schemeClr>
                </a:solidFill>
              </a:rPr>
              <a:t>australia</a:t>
            </a:r>
            <a:r>
              <a:rPr lang="en-US" sz="1100" b="0" spc="-75" dirty="0">
                <a:solidFill>
                  <a:schemeClr val="tx1">
                    <a:lumMod val="75000"/>
                    <a:lumOff val="25000"/>
                  </a:schemeClr>
                </a:solidFill>
              </a:rPr>
              <a:t>-wildfire-</a:t>
            </a:r>
            <a:r>
              <a:rPr lang="en-US" sz="1100" b="0" spc="-75" dirty="0" err="1">
                <a:solidFill>
                  <a:schemeClr val="tx1">
                    <a:lumMod val="75000"/>
                    <a:lumOff val="25000"/>
                  </a:schemeClr>
                </a:solidFill>
              </a:rPr>
              <a:t>wcs</a:t>
            </a:r>
            <a:r>
              <a:rPr lang="en-US" sz="1100" b="0" spc="-75" dirty="0">
                <a:solidFill>
                  <a:schemeClr val="tx1">
                    <a:lumMod val="75000"/>
                    <a:lumOff val="25000"/>
                  </a:schemeClr>
                </a:solidFill>
              </a:rPr>
              <a:t>/</a:t>
            </a:r>
            <a:endParaRPr lang="en-US" b="0" dirty="0"/>
          </a:p>
        </p:txBody>
      </p:sp>
      <p:sp>
        <p:nvSpPr>
          <p:cNvPr id="4" name="Slide Number Placeholder 3"/>
          <p:cNvSpPr>
            <a:spLocks noGrp="1"/>
          </p:cNvSpPr>
          <p:nvPr>
            <p:ph type="sldNum" sz="quarter" idx="10"/>
          </p:nvPr>
        </p:nvSpPr>
        <p:spPr/>
        <p:txBody>
          <a:bodyPr/>
          <a:lstStyle/>
          <a:p>
            <a:fld id="{D9FF2468-6DEC-D44D-8694-0E1FA0AB9F1E}" type="slidenum">
              <a:rPr lang="en-US" smtClean="0"/>
              <a:pPr/>
              <a:t>21</a:t>
            </a:fld>
            <a:endParaRPr lang="en-US"/>
          </a:p>
        </p:txBody>
      </p:sp>
    </p:spTree>
    <p:extLst>
      <p:ext uri="{BB962C8B-B14F-4D97-AF65-F5344CB8AC3E}">
        <p14:creationId xmlns:p14="http://schemas.microsoft.com/office/powerpoint/2010/main" val="14271305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08211" rtl="0" eaLnBrk="1" fontAlgn="auto" latinLnBrk="0" hangingPunct="1">
              <a:lnSpc>
                <a:spcPct val="100000"/>
              </a:lnSpc>
              <a:spcBef>
                <a:spcPts val="0"/>
              </a:spcBef>
              <a:spcAft>
                <a:spcPts val="0"/>
              </a:spcAft>
              <a:buClrTx/>
              <a:buSzTx/>
              <a:buFontTx/>
              <a:buNone/>
              <a:tabLst/>
              <a:defRPr/>
            </a:pPr>
            <a:r>
              <a:rPr lang="en-US" sz="1100" b="0" spc="-75" dirty="0">
                <a:solidFill>
                  <a:schemeClr val="tx1">
                    <a:lumMod val="75000"/>
                    <a:lumOff val="25000"/>
                  </a:schemeClr>
                </a:solidFill>
              </a:rPr>
              <a:t>https://</a:t>
            </a:r>
            <a:r>
              <a:rPr lang="en-US" sz="1100" b="0" spc="-75" dirty="0" err="1">
                <a:solidFill>
                  <a:schemeClr val="tx1">
                    <a:lumMod val="75000"/>
                    <a:lumOff val="25000"/>
                  </a:schemeClr>
                </a:solidFill>
              </a:rPr>
              <a:t>www.npr.org</a:t>
            </a:r>
            <a:r>
              <a:rPr lang="en-US" sz="1100" b="0" spc="-75" dirty="0">
                <a:solidFill>
                  <a:schemeClr val="tx1">
                    <a:lumMod val="75000"/>
                    <a:lumOff val="25000"/>
                  </a:schemeClr>
                </a:solidFill>
              </a:rPr>
              <a:t>/2020/09/04/909668879/</a:t>
            </a:r>
            <a:r>
              <a:rPr lang="en-US" sz="1100" b="0" spc="-75" dirty="0" err="1">
                <a:solidFill>
                  <a:schemeClr val="tx1">
                    <a:lumMod val="75000"/>
                    <a:lumOff val="25000"/>
                  </a:schemeClr>
                </a:solidFill>
              </a:rPr>
              <a:t>whats</a:t>
            </a:r>
            <a:r>
              <a:rPr lang="en-US" sz="1100" b="0" spc="-75" dirty="0">
                <a:solidFill>
                  <a:schemeClr val="tx1">
                    <a:lumMod val="75000"/>
                    <a:lumOff val="25000"/>
                  </a:schemeClr>
                </a:solidFill>
              </a:rPr>
              <a:t>-driving-</a:t>
            </a:r>
            <a:r>
              <a:rPr lang="en-US" sz="1100" b="0" spc="-75" dirty="0" err="1">
                <a:solidFill>
                  <a:schemeClr val="tx1">
                    <a:lumMod val="75000"/>
                    <a:lumOff val="25000"/>
                  </a:schemeClr>
                </a:solidFill>
              </a:rPr>
              <a:t>california</a:t>
            </a:r>
            <a:r>
              <a:rPr lang="en-US" sz="1100" b="0" spc="-75" dirty="0">
                <a:solidFill>
                  <a:schemeClr val="tx1">
                    <a:lumMod val="75000"/>
                    <a:lumOff val="25000"/>
                  </a:schemeClr>
                </a:solidFill>
              </a:rPr>
              <a:t>-s-biggest-ever-wildfire-season</a:t>
            </a:r>
            <a:endParaRPr lang="en-US" b="0" dirty="0"/>
          </a:p>
        </p:txBody>
      </p:sp>
      <p:sp>
        <p:nvSpPr>
          <p:cNvPr id="4" name="Slide Number Placeholder 3"/>
          <p:cNvSpPr>
            <a:spLocks noGrp="1"/>
          </p:cNvSpPr>
          <p:nvPr>
            <p:ph type="sldNum" sz="quarter" idx="10"/>
          </p:nvPr>
        </p:nvSpPr>
        <p:spPr/>
        <p:txBody>
          <a:bodyPr/>
          <a:lstStyle/>
          <a:p>
            <a:fld id="{D9FF2468-6DEC-D44D-8694-0E1FA0AB9F1E}" type="slidenum">
              <a:rPr lang="en-US" smtClean="0"/>
              <a:pPr/>
              <a:t>22</a:t>
            </a:fld>
            <a:endParaRPr lang="en-US"/>
          </a:p>
        </p:txBody>
      </p:sp>
    </p:spTree>
    <p:extLst>
      <p:ext uri="{BB962C8B-B14F-4D97-AF65-F5344CB8AC3E}">
        <p14:creationId xmlns:p14="http://schemas.microsoft.com/office/powerpoint/2010/main" val="14271305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08211" rtl="0" eaLnBrk="1" fontAlgn="auto" latinLnBrk="0" hangingPunct="1">
              <a:lnSpc>
                <a:spcPct val="100000"/>
              </a:lnSpc>
              <a:spcBef>
                <a:spcPts val="0"/>
              </a:spcBef>
              <a:spcAft>
                <a:spcPts val="0"/>
              </a:spcAft>
              <a:buClrTx/>
              <a:buSzTx/>
              <a:buFontTx/>
              <a:buNone/>
              <a:tabLst/>
              <a:defRPr/>
            </a:pPr>
            <a:r>
              <a:rPr lang="en-US" sz="1100" b="1" spc="-75" dirty="0">
                <a:solidFill>
                  <a:schemeClr val="tx1">
                    <a:lumMod val="75000"/>
                    <a:lumOff val="25000"/>
                  </a:schemeClr>
                </a:solidFill>
              </a:rPr>
              <a:t>November 10, 2018, Rio Del Mar Beach,</a:t>
            </a:r>
            <a:r>
              <a:rPr lang="en-US" sz="1100" b="1" spc="-75" baseline="0" dirty="0">
                <a:solidFill>
                  <a:schemeClr val="tx1">
                    <a:lumMod val="75000"/>
                    <a:lumOff val="25000"/>
                  </a:schemeClr>
                </a:solidFill>
              </a:rPr>
              <a:t> California </a:t>
            </a:r>
            <a:r>
              <a:rPr lang="mr-IN" sz="1100" b="1" spc="-75" baseline="0" dirty="0">
                <a:solidFill>
                  <a:schemeClr val="tx1">
                    <a:lumMod val="75000"/>
                    <a:lumOff val="25000"/>
                  </a:schemeClr>
                </a:solidFill>
              </a:rPr>
              <a:t>–</a:t>
            </a:r>
            <a:r>
              <a:rPr lang="en-US" sz="1100" b="1" spc="-75" baseline="0" dirty="0">
                <a:solidFill>
                  <a:schemeClr val="tx1">
                    <a:lumMod val="75000"/>
                    <a:lumOff val="25000"/>
                  </a:schemeClr>
                </a:solidFill>
              </a:rPr>
              <a:t> Late afternoon discoloration of the sun due to wildfire smoke</a:t>
            </a:r>
            <a:endParaRPr lang="en-US" sz="1100" b="1" spc="-75" dirty="0">
              <a:solidFill>
                <a:schemeClr val="tx1">
                  <a:lumMod val="75000"/>
                  <a:lumOff val="25000"/>
                </a:schemeClr>
              </a:solidFill>
            </a:endParaRPr>
          </a:p>
          <a:p>
            <a:pPr marL="0" marR="0" indent="0" algn="l" defTabSz="408211" rtl="0" eaLnBrk="1" fontAlgn="auto" latinLnBrk="0" hangingPunct="1">
              <a:lnSpc>
                <a:spcPct val="100000"/>
              </a:lnSpc>
              <a:spcBef>
                <a:spcPts val="0"/>
              </a:spcBef>
              <a:spcAft>
                <a:spcPts val="0"/>
              </a:spcAft>
              <a:buClrTx/>
              <a:buSzTx/>
              <a:buFontTx/>
              <a:buNone/>
              <a:tabLst/>
              <a:defRPr/>
            </a:pPr>
            <a:r>
              <a:rPr lang="en-US" sz="1100" dirty="0">
                <a:solidFill>
                  <a:srgbClr val="660066"/>
                </a:solidFill>
              </a:rPr>
              <a:t>By</a:t>
            </a:r>
            <a:r>
              <a:rPr lang="en-US" sz="1100" baseline="0" dirty="0">
                <a:solidFill>
                  <a:srgbClr val="660066"/>
                </a:solidFill>
              </a:rPr>
              <a:t> Mark Z. Jacobson</a:t>
            </a:r>
            <a:endParaRPr lang="en-US" dirty="0"/>
          </a:p>
        </p:txBody>
      </p:sp>
      <p:sp>
        <p:nvSpPr>
          <p:cNvPr id="4" name="Slide Number Placeholder 3"/>
          <p:cNvSpPr>
            <a:spLocks noGrp="1"/>
          </p:cNvSpPr>
          <p:nvPr>
            <p:ph type="sldNum" sz="quarter" idx="10"/>
          </p:nvPr>
        </p:nvSpPr>
        <p:spPr/>
        <p:txBody>
          <a:bodyPr/>
          <a:lstStyle/>
          <a:p>
            <a:fld id="{D9FF2468-6DEC-D44D-8694-0E1FA0AB9F1E}" type="slidenum">
              <a:rPr lang="en-US" smtClean="0"/>
              <a:pPr/>
              <a:t>23</a:t>
            </a:fld>
            <a:endParaRPr lang="en-US"/>
          </a:p>
        </p:txBody>
      </p:sp>
    </p:spTree>
    <p:extLst>
      <p:ext uri="{BB962C8B-B14F-4D97-AF65-F5344CB8AC3E}">
        <p14:creationId xmlns:p14="http://schemas.microsoft.com/office/powerpoint/2010/main" val="14271305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08211"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effectLst/>
                <a:latin typeface="+mn-lt"/>
                <a:ea typeface="+mn-ea"/>
                <a:cs typeface="+mn-cs"/>
              </a:rPr>
              <a:t>Figure 1.2. Estimated primary contributors to net observed global warming from 1750 to 2018.</a:t>
            </a:r>
          </a:p>
          <a:p>
            <a:endParaRPr lang="en-US" dirty="0"/>
          </a:p>
          <a:p>
            <a:pPr marL="0" marR="0" lvl="0" indent="0" algn="l" defTabSz="408211"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effectLst/>
                <a:latin typeface="+mn-lt"/>
                <a:ea typeface="+mn-ea"/>
                <a:cs typeface="+mn-cs"/>
              </a:rPr>
              <a:t>Results are based on global model calculations (Jacobson and Ten </a:t>
            </a:r>
            <a:r>
              <a:rPr lang="en-US" sz="1100" kern="1200" dirty="0" err="1">
                <a:solidFill>
                  <a:schemeClr val="tx1"/>
                </a:solidFill>
                <a:effectLst/>
                <a:latin typeface="+mn-lt"/>
                <a:ea typeface="+mn-ea"/>
                <a:cs typeface="+mn-cs"/>
              </a:rPr>
              <a:t>Hoeve</a:t>
            </a:r>
            <a:r>
              <a:rPr lang="en-US" sz="1100" kern="1200" dirty="0">
                <a:solidFill>
                  <a:schemeClr val="tx1"/>
                </a:solidFill>
                <a:effectLst/>
                <a:latin typeface="+mn-lt"/>
                <a:ea typeface="+mn-ea"/>
                <a:cs typeface="+mn-cs"/>
              </a:rPr>
              <a:t>, 2012; Jacobson, 2014; Russell et al., 2018) and radiative forcing data for greenhouse gases from Myhre et al. (2013). Greenhouse gases are discussed in Section 1.2.1. Warming aerosol particles include black carbon (BC) and brown carbon (</a:t>
            </a:r>
            <a:r>
              <a:rPr lang="en-US" sz="1100" kern="1200" dirty="0" err="1">
                <a:solidFill>
                  <a:schemeClr val="tx1"/>
                </a:solidFill>
                <a:effectLst/>
                <a:latin typeface="+mn-lt"/>
                <a:ea typeface="+mn-ea"/>
                <a:cs typeface="+mn-cs"/>
              </a:rPr>
              <a:t>BrC</a:t>
            </a:r>
            <a:r>
              <a:rPr lang="en-US" sz="1100" kern="1200" dirty="0">
                <a:solidFill>
                  <a:schemeClr val="tx1"/>
                </a:solidFill>
                <a:effectLst/>
                <a:latin typeface="+mn-lt"/>
                <a:ea typeface="+mn-ea"/>
                <a:cs typeface="+mn-cs"/>
              </a:rPr>
              <a:t>) from fossil fuel, biofuel, and open biomass burning sources (Section 1.2.2). Cooling aerosol particle components include primarily sulfate, nitrate, chloride, ammonium, sodium, potassium, calcium, magnesium, weakly absorbing organic carbon, and water. Section 1.2.4 describes the urban heat island effect. Its contribution to warming is from Jacobson and Ten </a:t>
            </a:r>
            <a:r>
              <a:rPr lang="en-US" sz="1100" kern="1200" dirty="0" err="1">
                <a:solidFill>
                  <a:schemeClr val="tx1"/>
                </a:solidFill>
                <a:effectLst/>
                <a:latin typeface="+mn-lt"/>
                <a:ea typeface="+mn-ea"/>
                <a:cs typeface="+mn-cs"/>
              </a:rPr>
              <a:t>Hoeve</a:t>
            </a:r>
            <a:r>
              <a:rPr lang="en-US" sz="1100" kern="1200" dirty="0">
                <a:solidFill>
                  <a:schemeClr val="tx1"/>
                </a:solidFill>
                <a:effectLst/>
                <a:latin typeface="+mn-lt"/>
                <a:ea typeface="+mn-ea"/>
                <a:cs typeface="+mn-cs"/>
              </a:rPr>
              <a:t> (2012). Section 1.2.3 discusses anthropogenic heat fluxes. Their contribution to warming is from Jacobson (2014). Net observed warming is from NASA (2018) using November 2016 to October 2017 average surface temperatures versus 1900 to 1930 average temperatures. Of all the warming in the figure 45.7 percent is due to CO</a:t>
            </a:r>
            <a:r>
              <a:rPr lang="en-US" sz="1100" kern="1200" baseline="-25000" dirty="0">
                <a:solidFill>
                  <a:schemeClr val="tx1"/>
                </a:solidFill>
                <a:effectLst/>
                <a:latin typeface="+mn-lt"/>
                <a:ea typeface="+mn-ea"/>
                <a:cs typeface="+mn-cs"/>
              </a:rPr>
              <a:t>2</a:t>
            </a:r>
            <a:r>
              <a:rPr lang="en-US" sz="1100" kern="1200" dirty="0">
                <a:solidFill>
                  <a:schemeClr val="tx1"/>
                </a:solidFill>
                <a:effectLst/>
                <a:latin typeface="+mn-lt"/>
                <a:ea typeface="+mn-ea"/>
                <a:cs typeface="+mn-cs"/>
              </a:rPr>
              <a:t>, 16.3 percent is due to </a:t>
            </a:r>
            <a:r>
              <a:rPr lang="en-US" sz="1100" kern="1200" dirty="0" err="1">
                <a:solidFill>
                  <a:schemeClr val="tx1"/>
                </a:solidFill>
                <a:effectLst/>
                <a:latin typeface="+mn-lt"/>
                <a:ea typeface="+mn-ea"/>
                <a:cs typeface="+mn-cs"/>
              </a:rPr>
              <a:t>BC+BrC</a:t>
            </a:r>
            <a:r>
              <a:rPr lang="en-US" sz="1100" kern="1200" dirty="0">
                <a:solidFill>
                  <a:schemeClr val="tx1"/>
                </a:solidFill>
                <a:effectLst/>
                <a:latin typeface="+mn-lt"/>
                <a:ea typeface="+mn-ea"/>
                <a:cs typeface="+mn-cs"/>
              </a:rPr>
              <a:t>, 12 percent is due to CH</a:t>
            </a:r>
            <a:r>
              <a:rPr lang="en-US" sz="1100" kern="1200" baseline="-25000" dirty="0">
                <a:solidFill>
                  <a:schemeClr val="tx1"/>
                </a:solidFill>
                <a:effectLst/>
                <a:latin typeface="+mn-lt"/>
                <a:ea typeface="+mn-ea"/>
                <a:cs typeface="+mn-cs"/>
              </a:rPr>
              <a:t>4</a:t>
            </a:r>
            <a:r>
              <a:rPr lang="en-US" sz="1100" kern="1200" dirty="0">
                <a:solidFill>
                  <a:schemeClr val="tx1"/>
                </a:solidFill>
                <a:effectLst/>
                <a:latin typeface="+mn-lt"/>
                <a:ea typeface="+mn-ea"/>
                <a:cs typeface="+mn-cs"/>
              </a:rPr>
              <a:t>, 9.0 percent is due to halogens, 8.8 percent is due to ozone, 4.3 percent is due to N</a:t>
            </a:r>
            <a:r>
              <a:rPr lang="en-US" sz="1100" kern="1200" baseline="-25000" dirty="0">
                <a:solidFill>
                  <a:schemeClr val="tx1"/>
                </a:solidFill>
                <a:effectLst/>
                <a:latin typeface="+mn-lt"/>
                <a:ea typeface="+mn-ea"/>
                <a:cs typeface="+mn-cs"/>
              </a:rPr>
              <a:t>2</a:t>
            </a:r>
            <a:r>
              <a:rPr lang="en-US" sz="1100" kern="1200" dirty="0">
                <a:solidFill>
                  <a:schemeClr val="tx1"/>
                </a:solidFill>
                <a:effectLst/>
                <a:latin typeface="+mn-lt"/>
                <a:ea typeface="+mn-ea"/>
                <a:cs typeface="+mn-cs"/>
              </a:rPr>
              <a:t>O, 3.0 percent is due to the urban heat island effect, 0.7 percent is due to anthropogenic heat flux, and 0.23 percent is due to anthropogenic H</a:t>
            </a:r>
            <a:r>
              <a:rPr lang="en-US" sz="1100" kern="1200" baseline="-25000" dirty="0">
                <a:solidFill>
                  <a:schemeClr val="tx1"/>
                </a:solidFill>
                <a:effectLst/>
                <a:latin typeface="+mn-lt"/>
                <a:ea typeface="+mn-ea"/>
                <a:cs typeface="+mn-cs"/>
              </a:rPr>
              <a:t>2</a:t>
            </a:r>
            <a:r>
              <a:rPr lang="en-US" sz="1100" kern="1200" dirty="0">
                <a:solidFill>
                  <a:schemeClr val="tx1"/>
                </a:solidFill>
                <a:effectLst/>
                <a:latin typeface="+mn-lt"/>
                <a:ea typeface="+mn-ea"/>
                <a:cs typeface="+mn-cs"/>
              </a:rPr>
              <a:t>O.</a:t>
            </a:r>
          </a:p>
          <a:p>
            <a:endParaRPr lang="en-US" dirty="0"/>
          </a:p>
        </p:txBody>
      </p:sp>
      <p:sp>
        <p:nvSpPr>
          <p:cNvPr id="4" name="Slide Number Placeholder 3"/>
          <p:cNvSpPr>
            <a:spLocks noGrp="1"/>
          </p:cNvSpPr>
          <p:nvPr>
            <p:ph type="sldNum" sz="quarter" idx="5"/>
          </p:nvPr>
        </p:nvSpPr>
        <p:spPr/>
        <p:txBody>
          <a:bodyPr/>
          <a:lstStyle/>
          <a:p>
            <a:fld id="{D9FF2468-6DEC-D44D-8694-0E1FA0AB9F1E}" type="slidenum">
              <a:rPr lang="en-US" smtClean="0"/>
              <a:pPr/>
              <a:t>24</a:t>
            </a:fld>
            <a:endParaRPr lang="en-US"/>
          </a:p>
        </p:txBody>
      </p:sp>
    </p:spTree>
    <p:extLst>
      <p:ext uri="{BB962C8B-B14F-4D97-AF65-F5344CB8AC3E}">
        <p14:creationId xmlns:p14="http://schemas.microsoft.com/office/powerpoint/2010/main" val="34147986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0793F5D7-616D-4D95-9CC9-A5E7B4F52B11}" type="slidenum">
              <a:rPr lang="en-US">
                <a:latin typeface="Times" pitchFamily="16" charset="0"/>
              </a:rPr>
              <a:pPr/>
              <a:t>25</a:t>
            </a:fld>
            <a:endParaRPr lang="en-US">
              <a:latin typeface="Times" pitchFamily="16" charset="0"/>
            </a:endParaRPr>
          </a:p>
        </p:txBody>
      </p:sp>
      <p:sp>
        <p:nvSpPr>
          <p:cNvPr id="67587" name="Rectangle 2"/>
          <p:cNvSpPr>
            <a:spLocks noGrp="1" noRot="1" noChangeAspect="1" noChangeArrowheads="1"/>
          </p:cNvSpPr>
          <p:nvPr>
            <p:ph type="sldImg"/>
          </p:nvPr>
        </p:nvSpPr>
        <p:spPr>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atin typeface="Times" pitchFamily="16" charset="0"/>
            </a:endParaRPr>
          </a:p>
        </p:txBody>
      </p:sp>
    </p:spTree>
    <p:extLst>
      <p:ext uri="{BB962C8B-B14F-4D97-AF65-F5344CB8AC3E}">
        <p14:creationId xmlns:p14="http://schemas.microsoft.com/office/powerpoint/2010/main" val="22001793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0793F5D7-616D-4D95-9CC9-A5E7B4F52B11}" type="slidenum">
              <a:rPr lang="en-US">
                <a:latin typeface="Times" pitchFamily="16" charset="0"/>
              </a:rPr>
              <a:pPr/>
              <a:t>26</a:t>
            </a:fld>
            <a:endParaRPr lang="en-US">
              <a:latin typeface="Times" pitchFamily="16" charset="0"/>
            </a:endParaRPr>
          </a:p>
        </p:txBody>
      </p:sp>
      <p:sp>
        <p:nvSpPr>
          <p:cNvPr id="67587" name="Rectangle 2"/>
          <p:cNvSpPr>
            <a:spLocks noGrp="1" noRot="1" noChangeAspect="1" noChangeArrowheads="1"/>
          </p:cNvSpPr>
          <p:nvPr>
            <p:ph type="sldImg"/>
          </p:nvPr>
        </p:nvSpPr>
        <p:spPr>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atin typeface="Times" pitchFamily="16"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E82C2-0AA0-E942-9528-65DBDDEF8871}"/>
              </a:ext>
            </a:extLst>
          </p:cNvPr>
          <p:cNvSpPr>
            <a:spLocks noGrp="1"/>
          </p:cNvSpPr>
          <p:nvPr>
            <p:ph type="ctrTitle"/>
          </p:nvPr>
        </p:nvSpPr>
        <p:spPr>
          <a:xfrm>
            <a:off x="5404184" y="1287463"/>
            <a:ext cx="5759116" cy="2387600"/>
          </a:xfrm>
        </p:spPr>
        <p:txBody>
          <a:bodyPr anchor="b">
            <a:normAutofit/>
          </a:bodyPr>
          <a:lstStyle>
            <a:lvl1pPr algn="l">
              <a:defRPr sz="5400"/>
            </a:lvl1pPr>
          </a:lstStyle>
          <a:p>
            <a:r>
              <a:rPr lang="en-US" dirty="0"/>
              <a:t>Click to edit Master title style</a:t>
            </a:r>
          </a:p>
        </p:txBody>
      </p:sp>
      <p:sp>
        <p:nvSpPr>
          <p:cNvPr id="3" name="Subtitle 2">
            <a:extLst>
              <a:ext uri="{FF2B5EF4-FFF2-40B4-BE49-F238E27FC236}">
                <a16:creationId xmlns:a16="http://schemas.microsoft.com/office/drawing/2014/main" id="{22A49BF6-9C3B-3743-8E83-5C229440FE32}"/>
              </a:ext>
            </a:extLst>
          </p:cNvPr>
          <p:cNvSpPr>
            <a:spLocks noGrp="1"/>
          </p:cNvSpPr>
          <p:nvPr>
            <p:ph type="subTitle" idx="1"/>
          </p:nvPr>
        </p:nvSpPr>
        <p:spPr>
          <a:xfrm>
            <a:off x="5404184" y="3767138"/>
            <a:ext cx="5759116"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9" name="Picture Placeholder 8">
            <a:extLst>
              <a:ext uri="{FF2B5EF4-FFF2-40B4-BE49-F238E27FC236}">
                <a16:creationId xmlns:a16="http://schemas.microsoft.com/office/drawing/2014/main" id="{FCC39949-1E43-4145-8728-6C8B208390D1}"/>
              </a:ext>
            </a:extLst>
          </p:cNvPr>
          <p:cNvSpPr>
            <a:spLocks noGrp="1"/>
          </p:cNvSpPr>
          <p:nvPr>
            <p:ph type="pic" sz="quarter" idx="10"/>
          </p:nvPr>
        </p:nvSpPr>
        <p:spPr>
          <a:xfrm>
            <a:off x="893028" y="1287463"/>
            <a:ext cx="4135437" cy="4135437"/>
          </a:xfrm>
          <a:solidFill>
            <a:schemeClr val="accent1"/>
          </a:solidFill>
        </p:spPr>
        <p:txBody>
          <a:bodyPr anchor="ctr">
            <a:normAutofit/>
          </a:bodyPr>
          <a:lstStyle>
            <a:lvl1pPr algn="ctr">
              <a:defRPr sz="2800" b="1" i="0">
                <a:solidFill>
                  <a:schemeClr val="bg1"/>
                </a:solidFill>
                <a:latin typeface="Source Sans Pro Semibold" panose="020B0503030403020204" pitchFamily="34" charset="0"/>
                <a:ea typeface="Source Sans Pro Semibold" panose="020B0503030403020204" pitchFamily="34" charset="0"/>
              </a:defRPr>
            </a:lvl1pPr>
          </a:lstStyle>
          <a:p>
            <a:r>
              <a:rPr lang="en-US" dirty="0"/>
              <a:t>Click icon to add picture</a:t>
            </a:r>
          </a:p>
        </p:txBody>
      </p:sp>
      <p:sp>
        <p:nvSpPr>
          <p:cNvPr id="5" name="Text Placeholder 4">
            <a:extLst>
              <a:ext uri="{FF2B5EF4-FFF2-40B4-BE49-F238E27FC236}">
                <a16:creationId xmlns:a16="http://schemas.microsoft.com/office/drawing/2014/main" id="{8603C9DB-2CEB-A64A-B0BF-D84259D201B0}"/>
              </a:ext>
            </a:extLst>
          </p:cNvPr>
          <p:cNvSpPr>
            <a:spLocks noGrp="1"/>
          </p:cNvSpPr>
          <p:nvPr>
            <p:ph type="body" sz="quarter" idx="12" hasCustomPrompt="1"/>
          </p:nvPr>
        </p:nvSpPr>
        <p:spPr>
          <a:xfrm>
            <a:off x="838200" y="6356350"/>
            <a:ext cx="3757246" cy="501650"/>
          </a:xfrm>
        </p:spPr>
        <p:txBody>
          <a:bodyPr>
            <a:normAutofit/>
          </a:bodyPr>
          <a:lstStyle>
            <a:lvl1pPr>
              <a:defRPr sz="1100" i="1">
                <a:solidFill>
                  <a:schemeClr val="tx2"/>
                </a:solidFill>
              </a:defRPr>
            </a:lvl1pPr>
          </a:lstStyle>
          <a:p>
            <a:pPr lvl="0"/>
            <a:r>
              <a:rPr lang="en-US" dirty="0"/>
              <a:t>INSERT CITATION TEXT</a:t>
            </a:r>
          </a:p>
        </p:txBody>
      </p:sp>
    </p:spTree>
    <p:extLst>
      <p:ext uri="{BB962C8B-B14F-4D97-AF65-F5344CB8AC3E}">
        <p14:creationId xmlns:p14="http://schemas.microsoft.com/office/powerpoint/2010/main" val="1973561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E82C2-0AA0-E942-9528-65DBDDEF8871}"/>
              </a:ext>
            </a:extLst>
          </p:cNvPr>
          <p:cNvSpPr>
            <a:spLocks noGrp="1"/>
          </p:cNvSpPr>
          <p:nvPr>
            <p:ph type="ctrTitle"/>
          </p:nvPr>
        </p:nvSpPr>
        <p:spPr>
          <a:xfrm>
            <a:off x="4908884" y="1122363"/>
            <a:ext cx="5759116" cy="2387600"/>
          </a:xfrm>
        </p:spPr>
        <p:txBody>
          <a:bodyPr anchor="b">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2A49BF6-9C3B-3743-8E83-5C229440FE32}"/>
              </a:ext>
            </a:extLst>
          </p:cNvPr>
          <p:cNvSpPr>
            <a:spLocks noGrp="1"/>
          </p:cNvSpPr>
          <p:nvPr>
            <p:ph type="subTitle" idx="1"/>
          </p:nvPr>
        </p:nvSpPr>
        <p:spPr>
          <a:xfrm>
            <a:off x="4908884" y="3602038"/>
            <a:ext cx="5759116"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6" name="Date Placeholder 5">
            <a:extLst>
              <a:ext uri="{FF2B5EF4-FFF2-40B4-BE49-F238E27FC236}">
                <a16:creationId xmlns:a16="http://schemas.microsoft.com/office/drawing/2014/main" id="{E84E255C-2074-E949-ADB8-AF0D99B3FAEE}"/>
              </a:ext>
            </a:extLst>
          </p:cNvPr>
          <p:cNvSpPr>
            <a:spLocks noGrp="1"/>
          </p:cNvSpPr>
          <p:nvPr>
            <p:ph type="dt" sz="half" idx="10"/>
          </p:nvPr>
        </p:nvSpPr>
        <p:spPr/>
        <p:txBody>
          <a:bodyPr/>
          <a:lstStyle/>
          <a:p>
            <a:endParaRPr lang="en-US" dirty="0"/>
          </a:p>
        </p:txBody>
      </p:sp>
    </p:spTree>
    <p:extLst>
      <p:ext uri="{BB962C8B-B14F-4D97-AF65-F5344CB8AC3E}">
        <p14:creationId xmlns:p14="http://schemas.microsoft.com/office/powerpoint/2010/main" val="11648692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Slid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E82C2-0AA0-E942-9528-65DBDDEF8871}"/>
              </a:ext>
            </a:extLst>
          </p:cNvPr>
          <p:cNvSpPr>
            <a:spLocks noGrp="1"/>
          </p:cNvSpPr>
          <p:nvPr>
            <p:ph type="ctrTitle"/>
          </p:nvPr>
        </p:nvSpPr>
        <p:spPr>
          <a:xfrm>
            <a:off x="5404184" y="1287463"/>
            <a:ext cx="5759116" cy="2387600"/>
          </a:xfrm>
        </p:spPr>
        <p:txBody>
          <a:bodyPr anchor="b">
            <a:normAutofit/>
          </a:bodyPr>
          <a:lstStyle>
            <a:lvl1pPr algn="l">
              <a:defRPr sz="5400" b="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22A49BF6-9C3B-3743-8E83-5C229440FE32}"/>
              </a:ext>
            </a:extLst>
          </p:cNvPr>
          <p:cNvSpPr>
            <a:spLocks noGrp="1"/>
          </p:cNvSpPr>
          <p:nvPr>
            <p:ph type="subTitle" idx="1"/>
          </p:nvPr>
        </p:nvSpPr>
        <p:spPr>
          <a:xfrm>
            <a:off x="5404184" y="3767138"/>
            <a:ext cx="5759116"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830716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99425-04D4-E248-8BE3-774C1CB3A57D}"/>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EDD69614-28AE-854F-B1FD-EE29A764419A}"/>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711819A-994E-8841-8E9A-0E863359F47D}"/>
              </a:ext>
            </a:extLst>
          </p:cNvPr>
          <p:cNvSpPr>
            <a:spLocks noGrp="1"/>
          </p:cNvSpPr>
          <p:nvPr>
            <p:ph type="dt" sz="half" idx="10"/>
          </p:nvPr>
        </p:nvSpPr>
        <p:spPr>
          <a:xfrm>
            <a:off x="4724400" y="6356350"/>
            <a:ext cx="2743200" cy="365125"/>
          </a:xfrm>
          <a:prstGeom prst="rect">
            <a:avLst/>
          </a:prstGeom>
        </p:spPr>
        <p:txBody>
          <a:bodyPr/>
          <a:lstStyle/>
          <a:p>
            <a:endParaRPr lang="en-US" dirty="0"/>
          </a:p>
        </p:txBody>
      </p:sp>
      <p:sp>
        <p:nvSpPr>
          <p:cNvPr id="5" name="Text Placeholder 4">
            <a:extLst>
              <a:ext uri="{FF2B5EF4-FFF2-40B4-BE49-F238E27FC236}">
                <a16:creationId xmlns:a16="http://schemas.microsoft.com/office/drawing/2014/main" id="{79220F63-C0FE-4C49-9C2E-33C6D0DA76D7}"/>
              </a:ext>
            </a:extLst>
          </p:cNvPr>
          <p:cNvSpPr>
            <a:spLocks noGrp="1"/>
          </p:cNvSpPr>
          <p:nvPr>
            <p:ph type="body" sz="quarter" idx="12" hasCustomPrompt="1"/>
          </p:nvPr>
        </p:nvSpPr>
        <p:spPr>
          <a:xfrm>
            <a:off x="838200" y="6356350"/>
            <a:ext cx="3757246" cy="501650"/>
          </a:xfrm>
        </p:spPr>
        <p:txBody>
          <a:bodyPr>
            <a:normAutofit/>
          </a:bodyPr>
          <a:lstStyle>
            <a:lvl1pPr>
              <a:defRPr sz="1100" i="1">
                <a:solidFill>
                  <a:schemeClr val="tx2"/>
                </a:solidFill>
              </a:defRPr>
            </a:lvl1pPr>
          </a:lstStyle>
          <a:p>
            <a:pPr lvl="0"/>
            <a:r>
              <a:rPr lang="en-US" dirty="0"/>
              <a:t>INSERT CITATION TEXT</a:t>
            </a:r>
          </a:p>
        </p:txBody>
      </p:sp>
    </p:spTree>
    <p:extLst>
      <p:ext uri="{BB962C8B-B14F-4D97-AF65-F5344CB8AC3E}">
        <p14:creationId xmlns:p14="http://schemas.microsoft.com/office/powerpoint/2010/main" val="24110296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EDD1B-A679-5044-9805-4BCCBF75AF5D}"/>
              </a:ext>
            </a:extLst>
          </p:cNvPr>
          <p:cNvSpPr>
            <a:spLocks noGrp="1"/>
          </p:cNvSpPr>
          <p:nvPr>
            <p:ph type="title"/>
          </p:nvPr>
        </p:nvSpPr>
        <p:spPr>
          <a:xfrm>
            <a:off x="831850" y="1709738"/>
            <a:ext cx="10515600" cy="2852737"/>
          </a:xfrm>
        </p:spPr>
        <p:txBody>
          <a:bodyPr anchor="b"/>
          <a:lstStyle>
            <a:lvl1pPr>
              <a:defRPr sz="6000" b="0"/>
            </a:lvl1pPr>
          </a:lstStyle>
          <a:p>
            <a:r>
              <a:rPr lang="en-US" dirty="0"/>
              <a:t>Click to edit Master title style</a:t>
            </a:r>
          </a:p>
        </p:txBody>
      </p:sp>
      <p:sp>
        <p:nvSpPr>
          <p:cNvPr id="3" name="Text Placeholder 2">
            <a:extLst>
              <a:ext uri="{FF2B5EF4-FFF2-40B4-BE49-F238E27FC236}">
                <a16:creationId xmlns:a16="http://schemas.microsoft.com/office/drawing/2014/main" id="{FE66EEDF-0B7E-F444-B4AF-3D36400A44A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CE24F6B-F3FD-A048-8E20-8B1F1B3D7D53}"/>
              </a:ext>
            </a:extLst>
          </p:cNvPr>
          <p:cNvSpPr>
            <a:spLocks noGrp="1"/>
          </p:cNvSpPr>
          <p:nvPr>
            <p:ph type="dt" sz="half" idx="10"/>
          </p:nvPr>
        </p:nvSpPr>
        <p:spPr>
          <a:xfrm>
            <a:off x="4724400" y="6356350"/>
            <a:ext cx="2743200" cy="365125"/>
          </a:xfrm>
          <a:prstGeom prst="rect">
            <a:avLst/>
          </a:prstGeom>
        </p:spPr>
        <p:txBody>
          <a:bodyPr/>
          <a:lstStyle/>
          <a:p>
            <a:endParaRPr lang="en-US" dirty="0"/>
          </a:p>
        </p:txBody>
      </p:sp>
      <p:sp>
        <p:nvSpPr>
          <p:cNvPr id="6" name="Rectangle 5">
            <a:extLst>
              <a:ext uri="{FF2B5EF4-FFF2-40B4-BE49-F238E27FC236}">
                <a16:creationId xmlns:a16="http://schemas.microsoft.com/office/drawing/2014/main" id="{96243420-4094-1649-A308-F904CC81CAE2}"/>
              </a:ext>
            </a:extLst>
          </p:cNvPr>
          <p:cNvSpPr/>
          <p:nvPr userDrawn="1"/>
        </p:nvSpPr>
        <p:spPr>
          <a:xfrm>
            <a:off x="0" y="0"/>
            <a:ext cx="140677"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Arial"/>
            </a:endParaRPr>
          </a:p>
        </p:txBody>
      </p:sp>
      <p:sp>
        <p:nvSpPr>
          <p:cNvPr id="7" name="Text Placeholder 4">
            <a:extLst>
              <a:ext uri="{FF2B5EF4-FFF2-40B4-BE49-F238E27FC236}">
                <a16:creationId xmlns:a16="http://schemas.microsoft.com/office/drawing/2014/main" id="{8AA9DF03-F681-F148-8E37-1F8B13468FA2}"/>
              </a:ext>
            </a:extLst>
          </p:cNvPr>
          <p:cNvSpPr>
            <a:spLocks noGrp="1"/>
          </p:cNvSpPr>
          <p:nvPr>
            <p:ph type="body" sz="quarter" idx="12" hasCustomPrompt="1"/>
          </p:nvPr>
        </p:nvSpPr>
        <p:spPr>
          <a:xfrm>
            <a:off x="838200" y="6356350"/>
            <a:ext cx="3757246" cy="501650"/>
          </a:xfrm>
        </p:spPr>
        <p:txBody>
          <a:bodyPr>
            <a:normAutofit/>
          </a:bodyPr>
          <a:lstStyle>
            <a:lvl1pPr>
              <a:defRPr sz="1100" i="1">
                <a:solidFill>
                  <a:schemeClr val="tx2"/>
                </a:solidFill>
              </a:defRPr>
            </a:lvl1pPr>
          </a:lstStyle>
          <a:p>
            <a:pPr lvl="0"/>
            <a:r>
              <a:rPr lang="en-US" dirty="0"/>
              <a:t>INSERT CITATION TEXT</a:t>
            </a:r>
          </a:p>
        </p:txBody>
      </p:sp>
    </p:spTree>
    <p:extLst>
      <p:ext uri="{BB962C8B-B14F-4D97-AF65-F5344CB8AC3E}">
        <p14:creationId xmlns:p14="http://schemas.microsoft.com/office/powerpoint/2010/main" val="559408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0A5B4-FF1B-DA4B-B1D8-30EAD87FD37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A0541E1-2DD7-2045-998B-2971C608498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DD72DEE-DBC1-CC42-9A97-D9E9AE64672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655BC4B-5C02-3241-98BE-0C6CA34C0DE6}"/>
              </a:ext>
            </a:extLst>
          </p:cNvPr>
          <p:cNvSpPr>
            <a:spLocks noGrp="1"/>
          </p:cNvSpPr>
          <p:nvPr>
            <p:ph type="dt" sz="half" idx="10"/>
          </p:nvPr>
        </p:nvSpPr>
        <p:spPr>
          <a:xfrm>
            <a:off x="4724400" y="6356350"/>
            <a:ext cx="2743200" cy="365125"/>
          </a:xfrm>
          <a:prstGeom prst="rect">
            <a:avLst/>
          </a:prstGeom>
        </p:spPr>
        <p:txBody>
          <a:bodyPr/>
          <a:lstStyle/>
          <a:p>
            <a:endParaRPr lang="en-US" dirty="0"/>
          </a:p>
        </p:txBody>
      </p:sp>
      <p:sp>
        <p:nvSpPr>
          <p:cNvPr id="7" name="Rectangle 6">
            <a:extLst>
              <a:ext uri="{FF2B5EF4-FFF2-40B4-BE49-F238E27FC236}">
                <a16:creationId xmlns:a16="http://schemas.microsoft.com/office/drawing/2014/main" id="{BD94F144-8E08-B640-B46C-484EB990275E}"/>
              </a:ext>
            </a:extLst>
          </p:cNvPr>
          <p:cNvSpPr/>
          <p:nvPr userDrawn="1"/>
        </p:nvSpPr>
        <p:spPr>
          <a:xfrm>
            <a:off x="0" y="0"/>
            <a:ext cx="140677"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Arial"/>
            </a:endParaRPr>
          </a:p>
        </p:txBody>
      </p:sp>
    </p:spTree>
    <p:extLst>
      <p:ext uri="{BB962C8B-B14F-4D97-AF65-F5344CB8AC3E}">
        <p14:creationId xmlns:p14="http://schemas.microsoft.com/office/powerpoint/2010/main" val="2964704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51919-FE31-E641-9B66-66A9B131474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B69FF90-7C4F-014B-8AC9-6808B150567C}"/>
              </a:ext>
            </a:extLst>
          </p:cNvPr>
          <p:cNvSpPr>
            <a:spLocks noGrp="1"/>
          </p:cNvSpPr>
          <p:nvPr>
            <p:ph type="dt" sz="half" idx="10"/>
          </p:nvPr>
        </p:nvSpPr>
        <p:spPr>
          <a:xfrm>
            <a:off x="4724400" y="6356350"/>
            <a:ext cx="2743200" cy="365125"/>
          </a:xfrm>
          <a:prstGeom prst="rect">
            <a:avLst/>
          </a:prstGeom>
        </p:spPr>
        <p:txBody>
          <a:bodyPr/>
          <a:lstStyle/>
          <a:p>
            <a:endParaRPr lang="en-US" dirty="0"/>
          </a:p>
        </p:txBody>
      </p:sp>
      <p:sp>
        <p:nvSpPr>
          <p:cNvPr id="5" name="Rectangle 4">
            <a:extLst>
              <a:ext uri="{FF2B5EF4-FFF2-40B4-BE49-F238E27FC236}">
                <a16:creationId xmlns:a16="http://schemas.microsoft.com/office/drawing/2014/main" id="{63CBE06E-1830-8848-807D-DCDD9690E957}"/>
              </a:ext>
            </a:extLst>
          </p:cNvPr>
          <p:cNvSpPr/>
          <p:nvPr userDrawn="1"/>
        </p:nvSpPr>
        <p:spPr>
          <a:xfrm>
            <a:off x="0" y="0"/>
            <a:ext cx="140677"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Arial"/>
            </a:endParaRPr>
          </a:p>
        </p:txBody>
      </p:sp>
      <p:sp>
        <p:nvSpPr>
          <p:cNvPr id="6" name="Text Placeholder 4">
            <a:extLst>
              <a:ext uri="{FF2B5EF4-FFF2-40B4-BE49-F238E27FC236}">
                <a16:creationId xmlns:a16="http://schemas.microsoft.com/office/drawing/2014/main" id="{90FF727C-C7E5-434C-A69D-615874A1E06C}"/>
              </a:ext>
            </a:extLst>
          </p:cNvPr>
          <p:cNvSpPr>
            <a:spLocks noGrp="1"/>
          </p:cNvSpPr>
          <p:nvPr>
            <p:ph type="body" sz="quarter" idx="12" hasCustomPrompt="1"/>
          </p:nvPr>
        </p:nvSpPr>
        <p:spPr>
          <a:xfrm>
            <a:off x="838200" y="6356350"/>
            <a:ext cx="3757246" cy="501650"/>
          </a:xfrm>
        </p:spPr>
        <p:txBody>
          <a:bodyPr>
            <a:normAutofit/>
          </a:bodyPr>
          <a:lstStyle>
            <a:lvl1pPr>
              <a:defRPr sz="1100" i="1">
                <a:solidFill>
                  <a:schemeClr val="tx2"/>
                </a:solidFill>
              </a:defRPr>
            </a:lvl1pPr>
          </a:lstStyle>
          <a:p>
            <a:pPr lvl="0"/>
            <a:r>
              <a:rPr lang="en-US" dirty="0"/>
              <a:t>INSERT CITATION TEXT</a:t>
            </a:r>
          </a:p>
        </p:txBody>
      </p:sp>
    </p:spTree>
    <p:extLst>
      <p:ext uri="{BB962C8B-B14F-4D97-AF65-F5344CB8AC3E}">
        <p14:creationId xmlns:p14="http://schemas.microsoft.com/office/powerpoint/2010/main" val="9086081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281CF0-1504-9848-A368-CB54FEC3BE3C}"/>
              </a:ext>
            </a:extLst>
          </p:cNvPr>
          <p:cNvSpPr>
            <a:spLocks noGrp="1"/>
          </p:cNvSpPr>
          <p:nvPr>
            <p:ph type="dt" sz="half" idx="10"/>
          </p:nvPr>
        </p:nvSpPr>
        <p:spPr>
          <a:xfrm>
            <a:off x="4724400" y="6356350"/>
            <a:ext cx="2743200" cy="365125"/>
          </a:xfrm>
          <a:prstGeom prst="rect">
            <a:avLst/>
          </a:prstGeom>
        </p:spPr>
        <p:txBody>
          <a:bodyPr/>
          <a:lstStyle/>
          <a:p>
            <a:endParaRPr lang="en-US" dirty="0"/>
          </a:p>
        </p:txBody>
      </p:sp>
      <p:sp>
        <p:nvSpPr>
          <p:cNvPr id="8" name="Picture Placeholder 7">
            <a:extLst>
              <a:ext uri="{FF2B5EF4-FFF2-40B4-BE49-F238E27FC236}">
                <a16:creationId xmlns:a16="http://schemas.microsoft.com/office/drawing/2014/main" id="{9A9F0248-20C0-5043-8C61-DD8D26C10EDF}"/>
              </a:ext>
            </a:extLst>
          </p:cNvPr>
          <p:cNvSpPr>
            <a:spLocks noGrp="1"/>
          </p:cNvSpPr>
          <p:nvPr>
            <p:ph type="pic" sz="quarter" idx="11"/>
          </p:nvPr>
        </p:nvSpPr>
        <p:spPr>
          <a:xfrm>
            <a:off x="838200" y="457200"/>
            <a:ext cx="10891838" cy="5423338"/>
          </a:xfrm>
          <a:solidFill>
            <a:schemeClr val="bg2"/>
          </a:solidFill>
        </p:spPr>
        <p:txBody>
          <a:bodyPr anchor="ctr"/>
          <a:lstStyle>
            <a:lvl1pPr algn="ctr">
              <a:defRPr/>
            </a:lvl1pPr>
          </a:lstStyle>
          <a:p>
            <a:r>
              <a:rPr lang="en-US"/>
              <a:t>Click icon to add picture</a:t>
            </a:r>
          </a:p>
        </p:txBody>
      </p:sp>
      <p:sp>
        <p:nvSpPr>
          <p:cNvPr id="5" name="Rectangle 4">
            <a:extLst>
              <a:ext uri="{FF2B5EF4-FFF2-40B4-BE49-F238E27FC236}">
                <a16:creationId xmlns:a16="http://schemas.microsoft.com/office/drawing/2014/main" id="{46204CAA-11B1-F546-88B2-3ED8E0F29C64}"/>
              </a:ext>
            </a:extLst>
          </p:cNvPr>
          <p:cNvSpPr/>
          <p:nvPr userDrawn="1"/>
        </p:nvSpPr>
        <p:spPr>
          <a:xfrm>
            <a:off x="0" y="0"/>
            <a:ext cx="140677"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Arial"/>
            </a:endParaRPr>
          </a:p>
        </p:txBody>
      </p:sp>
      <p:sp>
        <p:nvSpPr>
          <p:cNvPr id="6" name="Text Placeholder 4">
            <a:extLst>
              <a:ext uri="{FF2B5EF4-FFF2-40B4-BE49-F238E27FC236}">
                <a16:creationId xmlns:a16="http://schemas.microsoft.com/office/drawing/2014/main" id="{2A06E9E7-8D09-1544-AB1B-3BD66638DDCA}"/>
              </a:ext>
            </a:extLst>
          </p:cNvPr>
          <p:cNvSpPr>
            <a:spLocks noGrp="1"/>
          </p:cNvSpPr>
          <p:nvPr>
            <p:ph type="body" sz="quarter" idx="12" hasCustomPrompt="1"/>
          </p:nvPr>
        </p:nvSpPr>
        <p:spPr>
          <a:xfrm>
            <a:off x="838200" y="6356350"/>
            <a:ext cx="3757246" cy="501650"/>
          </a:xfrm>
        </p:spPr>
        <p:txBody>
          <a:bodyPr>
            <a:normAutofit/>
          </a:bodyPr>
          <a:lstStyle>
            <a:lvl1pPr>
              <a:defRPr sz="1100" i="1">
                <a:solidFill>
                  <a:schemeClr val="tx2"/>
                </a:solidFill>
              </a:defRPr>
            </a:lvl1pPr>
          </a:lstStyle>
          <a:p>
            <a:pPr lvl="0"/>
            <a:r>
              <a:rPr lang="en-US" dirty="0"/>
              <a:t>INSERT CITATION TEXT</a:t>
            </a:r>
          </a:p>
        </p:txBody>
      </p:sp>
    </p:spTree>
    <p:extLst>
      <p:ext uri="{BB962C8B-B14F-4D97-AF65-F5344CB8AC3E}">
        <p14:creationId xmlns:p14="http://schemas.microsoft.com/office/powerpoint/2010/main" val="298170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EF150-8593-6A4C-8B05-A668550863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BD1EEF5-6D3B-944A-A9FF-262C478984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2329417-D6CA-1D4E-A4DF-6CEDAA3660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0F62A4-EE57-4D4A-885B-5681D90FAED3}"/>
              </a:ext>
            </a:extLst>
          </p:cNvPr>
          <p:cNvSpPr>
            <a:spLocks noGrp="1"/>
          </p:cNvSpPr>
          <p:nvPr>
            <p:ph type="dt" sz="half" idx="10"/>
          </p:nvPr>
        </p:nvSpPr>
        <p:spPr>
          <a:xfrm>
            <a:off x="4724400" y="6356350"/>
            <a:ext cx="2743200" cy="365125"/>
          </a:xfrm>
          <a:prstGeom prst="rect">
            <a:avLst/>
          </a:prstGeom>
        </p:spPr>
        <p:txBody>
          <a:bodyPr/>
          <a:lstStyle/>
          <a:p>
            <a:endParaRPr lang="en-US" dirty="0"/>
          </a:p>
        </p:txBody>
      </p:sp>
      <p:sp>
        <p:nvSpPr>
          <p:cNvPr id="9" name="Rectangle 8">
            <a:extLst>
              <a:ext uri="{FF2B5EF4-FFF2-40B4-BE49-F238E27FC236}">
                <a16:creationId xmlns:a16="http://schemas.microsoft.com/office/drawing/2014/main" id="{2425DD6B-429E-2F48-A6E7-652C94BA561D}"/>
              </a:ext>
            </a:extLst>
          </p:cNvPr>
          <p:cNvSpPr/>
          <p:nvPr userDrawn="1"/>
        </p:nvSpPr>
        <p:spPr>
          <a:xfrm>
            <a:off x="0" y="0"/>
            <a:ext cx="140677"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Arial"/>
            </a:endParaRPr>
          </a:p>
        </p:txBody>
      </p:sp>
      <p:sp>
        <p:nvSpPr>
          <p:cNvPr id="7" name="Text Placeholder 4">
            <a:extLst>
              <a:ext uri="{FF2B5EF4-FFF2-40B4-BE49-F238E27FC236}">
                <a16:creationId xmlns:a16="http://schemas.microsoft.com/office/drawing/2014/main" id="{FF63B7D5-1D41-D24B-9CDD-D2862FB70E5E}"/>
              </a:ext>
            </a:extLst>
          </p:cNvPr>
          <p:cNvSpPr>
            <a:spLocks noGrp="1"/>
          </p:cNvSpPr>
          <p:nvPr>
            <p:ph type="body" sz="quarter" idx="12" hasCustomPrompt="1"/>
          </p:nvPr>
        </p:nvSpPr>
        <p:spPr>
          <a:xfrm>
            <a:off x="838200" y="6356350"/>
            <a:ext cx="3757246" cy="501650"/>
          </a:xfrm>
        </p:spPr>
        <p:txBody>
          <a:bodyPr>
            <a:normAutofit/>
          </a:bodyPr>
          <a:lstStyle>
            <a:lvl1pPr>
              <a:defRPr sz="1100" i="1">
                <a:solidFill>
                  <a:schemeClr val="tx2"/>
                </a:solidFill>
              </a:defRPr>
            </a:lvl1pPr>
          </a:lstStyle>
          <a:p>
            <a:pPr lvl="0"/>
            <a:r>
              <a:rPr lang="en-US" dirty="0"/>
              <a:t>INSERT CITATION TEXT</a:t>
            </a:r>
          </a:p>
        </p:txBody>
      </p:sp>
    </p:spTree>
    <p:extLst>
      <p:ext uri="{BB962C8B-B14F-4D97-AF65-F5344CB8AC3E}">
        <p14:creationId xmlns:p14="http://schemas.microsoft.com/office/powerpoint/2010/main" val="1566326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3F08C-7BFE-C847-A543-E7798A8EEDB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197E05B-C801-D046-A85B-F3AADF2B4945}"/>
              </a:ext>
            </a:extLst>
          </p:cNvPr>
          <p:cNvSpPr>
            <a:spLocks noGrp="1"/>
          </p:cNvSpPr>
          <p:nvPr>
            <p:ph type="pic" idx="1"/>
          </p:nvPr>
        </p:nvSpPr>
        <p:spPr>
          <a:xfrm>
            <a:off x="5183188" y="457201"/>
            <a:ext cx="6172200" cy="5403850"/>
          </a:xfrm>
          <a:solidFill>
            <a:schemeClr val="accent1"/>
          </a:solidFill>
          <a:ln>
            <a:noFill/>
          </a:ln>
        </p:spPr>
        <p:txBody>
          <a:bodyPr anchor="ctr">
            <a:normAutofit/>
          </a:bodyPr>
          <a:lstStyle>
            <a:lvl1pPr marL="0" indent="0" algn="ctr">
              <a:buNone/>
              <a:defRPr sz="48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578AEEB-B40F-1F40-992A-60353CF7CA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2513FD-E0DD-4C4C-BC54-A8A2E51032FF}"/>
              </a:ext>
            </a:extLst>
          </p:cNvPr>
          <p:cNvSpPr>
            <a:spLocks noGrp="1"/>
          </p:cNvSpPr>
          <p:nvPr>
            <p:ph type="dt" sz="half" idx="10"/>
          </p:nvPr>
        </p:nvSpPr>
        <p:spPr>
          <a:xfrm>
            <a:off x="4724400" y="6356350"/>
            <a:ext cx="2743200" cy="365125"/>
          </a:xfrm>
          <a:prstGeom prst="rect">
            <a:avLst/>
          </a:prstGeom>
        </p:spPr>
        <p:txBody>
          <a:bodyPr/>
          <a:lstStyle/>
          <a:p>
            <a:endParaRPr lang="en-US" dirty="0"/>
          </a:p>
        </p:txBody>
      </p:sp>
      <p:sp>
        <p:nvSpPr>
          <p:cNvPr id="7" name="Rectangle 6">
            <a:extLst>
              <a:ext uri="{FF2B5EF4-FFF2-40B4-BE49-F238E27FC236}">
                <a16:creationId xmlns:a16="http://schemas.microsoft.com/office/drawing/2014/main" id="{92262283-0B99-324E-ADF0-885CFD5A86FA}"/>
              </a:ext>
            </a:extLst>
          </p:cNvPr>
          <p:cNvSpPr/>
          <p:nvPr userDrawn="1"/>
        </p:nvSpPr>
        <p:spPr>
          <a:xfrm>
            <a:off x="0" y="0"/>
            <a:ext cx="140677"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Arial"/>
            </a:endParaRPr>
          </a:p>
        </p:txBody>
      </p:sp>
    </p:spTree>
    <p:extLst>
      <p:ext uri="{BB962C8B-B14F-4D97-AF65-F5344CB8AC3E}">
        <p14:creationId xmlns:p14="http://schemas.microsoft.com/office/powerpoint/2010/main" val="28572919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rtic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BB36BDE-D47C-B042-A27F-A43ABBFFA4F1}"/>
              </a:ext>
            </a:extLst>
          </p:cNvPr>
          <p:cNvSpPr/>
          <p:nvPr userDrawn="1"/>
        </p:nvSpPr>
        <p:spPr>
          <a:xfrm>
            <a:off x="0" y="0"/>
            <a:ext cx="140677"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Arial"/>
            </a:endParaRPr>
          </a:p>
        </p:txBody>
      </p:sp>
      <p:sp>
        <p:nvSpPr>
          <p:cNvPr id="2" name="Title 1">
            <a:extLst>
              <a:ext uri="{FF2B5EF4-FFF2-40B4-BE49-F238E27FC236}">
                <a16:creationId xmlns:a16="http://schemas.microsoft.com/office/drawing/2014/main" id="{73BEF150-8593-6A4C-8B05-A66855086324}"/>
              </a:ext>
            </a:extLst>
          </p:cNvPr>
          <p:cNvSpPr>
            <a:spLocks noGrp="1"/>
          </p:cNvSpPr>
          <p:nvPr>
            <p:ph type="title" hasCustomPrompt="1"/>
          </p:nvPr>
        </p:nvSpPr>
        <p:spPr>
          <a:xfrm>
            <a:off x="7467600" y="457200"/>
            <a:ext cx="3932237" cy="1600200"/>
          </a:xfrm>
        </p:spPr>
        <p:txBody>
          <a:bodyPr anchor="b"/>
          <a:lstStyle>
            <a:lvl1pPr>
              <a:defRPr sz="3200"/>
            </a:lvl1pPr>
          </a:lstStyle>
          <a:p>
            <a:r>
              <a:rPr lang="en-US" dirty="0"/>
              <a:t>Insert article title</a:t>
            </a:r>
          </a:p>
        </p:txBody>
      </p:sp>
      <p:sp>
        <p:nvSpPr>
          <p:cNvPr id="4" name="Text Placeholder 3">
            <a:extLst>
              <a:ext uri="{FF2B5EF4-FFF2-40B4-BE49-F238E27FC236}">
                <a16:creationId xmlns:a16="http://schemas.microsoft.com/office/drawing/2014/main" id="{02329417-D6CA-1D4E-A4DF-6CEDAA366020}"/>
              </a:ext>
            </a:extLst>
          </p:cNvPr>
          <p:cNvSpPr>
            <a:spLocks noGrp="1"/>
          </p:cNvSpPr>
          <p:nvPr>
            <p:ph type="body" sz="half" idx="2" hasCustomPrompt="1"/>
          </p:nvPr>
        </p:nvSpPr>
        <p:spPr>
          <a:xfrm>
            <a:off x="7467600"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Insert article authors</a:t>
            </a:r>
          </a:p>
        </p:txBody>
      </p:sp>
      <p:sp>
        <p:nvSpPr>
          <p:cNvPr id="8" name="Picture Placeholder 7">
            <a:extLst>
              <a:ext uri="{FF2B5EF4-FFF2-40B4-BE49-F238E27FC236}">
                <a16:creationId xmlns:a16="http://schemas.microsoft.com/office/drawing/2014/main" id="{D00E7C47-86DB-C247-B738-795EC12315CD}"/>
              </a:ext>
            </a:extLst>
          </p:cNvPr>
          <p:cNvSpPr>
            <a:spLocks noGrp="1"/>
          </p:cNvSpPr>
          <p:nvPr>
            <p:ph type="pic" sz="quarter" idx="10" hasCustomPrompt="1"/>
          </p:nvPr>
        </p:nvSpPr>
        <p:spPr>
          <a:xfrm>
            <a:off x="504825" y="457200"/>
            <a:ext cx="6388100" cy="5411788"/>
          </a:xfrm>
          <a:solidFill>
            <a:schemeClr val="bg2"/>
          </a:solidFill>
        </p:spPr>
        <p:txBody>
          <a:bodyPr anchor="ctr"/>
          <a:lstStyle>
            <a:lvl1pPr algn="ctr">
              <a:defRPr>
                <a:solidFill>
                  <a:schemeClr val="tx2"/>
                </a:solidFill>
              </a:defRPr>
            </a:lvl1pPr>
          </a:lstStyle>
          <a:p>
            <a:r>
              <a:rPr lang="en-US" dirty="0"/>
              <a:t>Insert image/chart that relates to article</a:t>
            </a:r>
            <a:br>
              <a:rPr lang="en-US" dirty="0"/>
            </a:br>
            <a:r>
              <a:rPr lang="en-US" dirty="0"/>
              <a:t>PLEASE DO NOT USE SCREEN SHOTS</a:t>
            </a:r>
          </a:p>
        </p:txBody>
      </p:sp>
      <p:sp>
        <p:nvSpPr>
          <p:cNvPr id="6" name="Text Placeholder 4">
            <a:extLst>
              <a:ext uri="{FF2B5EF4-FFF2-40B4-BE49-F238E27FC236}">
                <a16:creationId xmlns:a16="http://schemas.microsoft.com/office/drawing/2014/main" id="{B6C9AFEC-D60A-7243-B4E3-F1CED6DC39AD}"/>
              </a:ext>
            </a:extLst>
          </p:cNvPr>
          <p:cNvSpPr>
            <a:spLocks noGrp="1"/>
          </p:cNvSpPr>
          <p:nvPr>
            <p:ph type="body" sz="quarter" idx="12" hasCustomPrompt="1"/>
          </p:nvPr>
        </p:nvSpPr>
        <p:spPr>
          <a:xfrm>
            <a:off x="504824" y="6250842"/>
            <a:ext cx="6388099" cy="501650"/>
          </a:xfrm>
        </p:spPr>
        <p:txBody>
          <a:bodyPr>
            <a:normAutofit/>
          </a:bodyPr>
          <a:lstStyle>
            <a:lvl1pPr>
              <a:defRPr sz="1100" i="1">
                <a:solidFill>
                  <a:schemeClr val="tx2"/>
                </a:solidFill>
              </a:defRPr>
            </a:lvl1pPr>
          </a:lstStyle>
          <a:p>
            <a:pPr lvl="0"/>
            <a:r>
              <a:rPr lang="en-US" dirty="0"/>
              <a:t>INSERT CITATION TEXT</a:t>
            </a:r>
          </a:p>
        </p:txBody>
      </p:sp>
    </p:spTree>
    <p:extLst>
      <p:ext uri="{BB962C8B-B14F-4D97-AF65-F5344CB8AC3E}">
        <p14:creationId xmlns:p14="http://schemas.microsoft.com/office/powerpoint/2010/main" val="34108042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Article">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A7BD354F-E12D-654F-92AD-2ED846302CC1}"/>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13474" t="13228" r="14038" b="22587"/>
          <a:stretch/>
        </p:blipFill>
        <p:spPr>
          <a:xfrm>
            <a:off x="140677" y="170688"/>
            <a:ext cx="7552475" cy="6687312"/>
          </a:xfrm>
          <a:prstGeom prst="rect">
            <a:avLst/>
          </a:prstGeom>
        </p:spPr>
      </p:pic>
      <p:sp>
        <p:nvSpPr>
          <p:cNvPr id="7" name="Rectangle 6">
            <a:extLst>
              <a:ext uri="{FF2B5EF4-FFF2-40B4-BE49-F238E27FC236}">
                <a16:creationId xmlns:a16="http://schemas.microsoft.com/office/drawing/2014/main" id="{FBB36BDE-D47C-B042-A27F-A43ABBFFA4F1}"/>
              </a:ext>
            </a:extLst>
          </p:cNvPr>
          <p:cNvSpPr/>
          <p:nvPr userDrawn="1"/>
        </p:nvSpPr>
        <p:spPr>
          <a:xfrm>
            <a:off x="0" y="0"/>
            <a:ext cx="140677"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Arial"/>
            </a:endParaRPr>
          </a:p>
        </p:txBody>
      </p:sp>
      <p:cxnSp>
        <p:nvCxnSpPr>
          <p:cNvPr id="11" name="Straight Connector 10">
            <a:extLst>
              <a:ext uri="{FF2B5EF4-FFF2-40B4-BE49-F238E27FC236}">
                <a16:creationId xmlns:a16="http://schemas.microsoft.com/office/drawing/2014/main" id="{A16D9A18-D72E-B44F-8021-953F0476BA8A}"/>
              </a:ext>
            </a:extLst>
          </p:cNvPr>
          <p:cNvCxnSpPr>
            <a:cxnSpLocks/>
          </p:cNvCxnSpPr>
          <p:nvPr userDrawn="1"/>
        </p:nvCxnSpPr>
        <p:spPr>
          <a:xfrm>
            <a:off x="2578291" y="3255264"/>
            <a:ext cx="3932237" cy="0"/>
          </a:xfrm>
          <a:prstGeom prst="line">
            <a:avLst/>
          </a:prstGeom>
          <a:ln w="22225"/>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3BEF150-8593-6A4C-8B05-A66855086324}"/>
              </a:ext>
            </a:extLst>
          </p:cNvPr>
          <p:cNvSpPr>
            <a:spLocks noGrp="1"/>
          </p:cNvSpPr>
          <p:nvPr>
            <p:ph type="title" hasCustomPrompt="1"/>
          </p:nvPr>
        </p:nvSpPr>
        <p:spPr>
          <a:xfrm>
            <a:off x="2578291" y="1847088"/>
            <a:ext cx="3932237" cy="1213104"/>
          </a:xfrm>
        </p:spPr>
        <p:txBody>
          <a:bodyPr anchor="b"/>
          <a:lstStyle>
            <a:lvl1pPr>
              <a:defRPr sz="3200"/>
            </a:lvl1pPr>
          </a:lstStyle>
          <a:p>
            <a:r>
              <a:rPr lang="en-US" dirty="0"/>
              <a:t>Insert article title</a:t>
            </a:r>
          </a:p>
        </p:txBody>
      </p:sp>
      <p:sp>
        <p:nvSpPr>
          <p:cNvPr id="4" name="Text Placeholder 3">
            <a:extLst>
              <a:ext uri="{FF2B5EF4-FFF2-40B4-BE49-F238E27FC236}">
                <a16:creationId xmlns:a16="http://schemas.microsoft.com/office/drawing/2014/main" id="{02329417-D6CA-1D4E-A4DF-6CEDAA366020}"/>
              </a:ext>
            </a:extLst>
          </p:cNvPr>
          <p:cNvSpPr>
            <a:spLocks noGrp="1"/>
          </p:cNvSpPr>
          <p:nvPr>
            <p:ph type="body" sz="half" idx="2" hasCustomPrompt="1"/>
          </p:nvPr>
        </p:nvSpPr>
        <p:spPr>
          <a:xfrm>
            <a:off x="2578291" y="3447288"/>
            <a:ext cx="3932237" cy="4419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Insert article authors</a:t>
            </a:r>
          </a:p>
        </p:txBody>
      </p:sp>
    </p:spTree>
    <p:extLst>
      <p:ext uri="{BB962C8B-B14F-4D97-AF65-F5344CB8AC3E}">
        <p14:creationId xmlns:p14="http://schemas.microsoft.com/office/powerpoint/2010/main" val="10704412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Article">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A7BD354F-E12D-654F-92AD-2ED846302CC1}"/>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13474" t="13228" r="14038" b="22587"/>
          <a:stretch/>
        </p:blipFill>
        <p:spPr>
          <a:xfrm>
            <a:off x="140677" y="170688"/>
            <a:ext cx="7552475" cy="6687312"/>
          </a:xfrm>
          <a:prstGeom prst="rect">
            <a:avLst/>
          </a:prstGeom>
        </p:spPr>
      </p:pic>
      <p:sp>
        <p:nvSpPr>
          <p:cNvPr id="7" name="Rectangle 6">
            <a:extLst>
              <a:ext uri="{FF2B5EF4-FFF2-40B4-BE49-F238E27FC236}">
                <a16:creationId xmlns:a16="http://schemas.microsoft.com/office/drawing/2014/main" id="{FBB36BDE-D47C-B042-A27F-A43ABBFFA4F1}"/>
              </a:ext>
            </a:extLst>
          </p:cNvPr>
          <p:cNvSpPr/>
          <p:nvPr userDrawn="1"/>
        </p:nvSpPr>
        <p:spPr>
          <a:xfrm>
            <a:off x="0" y="0"/>
            <a:ext cx="140677"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Arial"/>
            </a:endParaRPr>
          </a:p>
        </p:txBody>
      </p:sp>
      <p:cxnSp>
        <p:nvCxnSpPr>
          <p:cNvPr id="11" name="Straight Connector 10">
            <a:extLst>
              <a:ext uri="{FF2B5EF4-FFF2-40B4-BE49-F238E27FC236}">
                <a16:creationId xmlns:a16="http://schemas.microsoft.com/office/drawing/2014/main" id="{A16D9A18-D72E-B44F-8021-953F0476BA8A}"/>
              </a:ext>
            </a:extLst>
          </p:cNvPr>
          <p:cNvCxnSpPr>
            <a:cxnSpLocks/>
          </p:cNvCxnSpPr>
          <p:nvPr userDrawn="1"/>
        </p:nvCxnSpPr>
        <p:spPr>
          <a:xfrm>
            <a:off x="2578291" y="3029712"/>
            <a:ext cx="3932237" cy="0"/>
          </a:xfrm>
          <a:prstGeom prst="line">
            <a:avLst/>
          </a:prstGeom>
          <a:ln w="22225"/>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3BEF150-8593-6A4C-8B05-A66855086324}"/>
              </a:ext>
            </a:extLst>
          </p:cNvPr>
          <p:cNvSpPr>
            <a:spLocks noGrp="1"/>
          </p:cNvSpPr>
          <p:nvPr>
            <p:ph type="title" hasCustomPrompt="1"/>
          </p:nvPr>
        </p:nvSpPr>
        <p:spPr>
          <a:xfrm>
            <a:off x="2578291" y="1621536"/>
            <a:ext cx="3932237" cy="1213104"/>
          </a:xfrm>
        </p:spPr>
        <p:txBody>
          <a:bodyPr anchor="b"/>
          <a:lstStyle>
            <a:lvl1pPr>
              <a:defRPr sz="3200"/>
            </a:lvl1pPr>
          </a:lstStyle>
          <a:p>
            <a:r>
              <a:rPr lang="en-US" dirty="0"/>
              <a:t>Insert article title</a:t>
            </a:r>
          </a:p>
        </p:txBody>
      </p:sp>
      <p:sp>
        <p:nvSpPr>
          <p:cNvPr id="4" name="Text Placeholder 3">
            <a:extLst>
              <a:ext uri="{FF2B5EF4-FFF2-40B4-BE49-F238E27FC236}">
                <a16:creationId xmlns:a16="http://schemas.microsoft.com/office/drawing/2014/main" id="{02329417-D6CA-1D4E-A4DF-6CEDAA366020}"/>
              </a:ext>
            </a:extLst>
          </p:cNvPr>
          <p:cNvSpPr>
            <a:spLocks noGrp="1"/>
          </p:cNvSpPr>
          <p:nvPr>
            <p:ph type="body" sz="half" idx="2" hasCustomPrompt="1"/>
          </p:nvPr>
        </p:nvSpPr>
        <p:spPr>
          <a:xfrm>
            <a:off x="2578291" y="3221736"/>
            <a:ext cx="3932237" cy="4419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Insert article authors</a:t>
            </a:r>
          </a:p>
        </p:txBody>
      </p:sp>
      <p:sp>
        <p:nvSpPr>
          <p:cNvPr id="8" name="Picture Placeholder 7">
            <a:extLst>
              <a:ext uri="{FF2B5EF4-FFF2-40B4-BE49-F238E27FC236}">
                <a16:creationId xmlns:a16="http://schemas.microsoft.com/office/drawing/2014/main" id="{0BAB2F0D-AF0C-3D43-B146-6F6A77D1C689}"/>
              </a:ext>
            </a:extLst>
          </p:cNvPr>
          <p:cNvSpPr>
            <a:spLocks noGrp="1"/>
          </p:cNvSpPr>
          <p:nvPr>
            <p:ph type="pic" sz="quarter" idx="10" hasCustomPrompt="1"/>
          </p:nvPr>
        </p:nvSpPr>
        <p:spPr>
          <a:xfrm>
            <a:off x="2578291" y="3986784"/>
            <a:ext cx="3932237" cy="2700528"/>
          </a:xfrm>
          <a:solidFill>
            <a:schemeClr val="accent1"/>
          </a:solidFill>
          <a:ln w="57150">
            <a:noFill/>
            <a:miter lim="800000"/>
          </a:ln>
        </p:spPr>
        <p:txBody>
          <a:bodyPr anchor="ctr">
            <a:normAutofit/>
          </a:bodyPr>
          <a:lstStyle>
            <a:lvl1pPr algn="ctr">
              <a:defRPr sz="2000">
                <a:solidFill>
                  <a:schemeClr val="bg1"/>
                </a:solidFill>
              </a:defRPr>
            </a:lvl1pPr>
          </a:lstStyle>
          <a:p>
            <a:r>
              <a:rPr lang="en-US" dirty="0"/>
              <a:t>Insert image that relates to article</a:t>
            </a:r>
            <a:br>
              <a:rPr lang="en-US" dirty="0"/>
            </a:br>
            <a:r>
              <a:rPr lang="en-US" dirty="0"/>
              <a:t>PLEASE DO NOT USE SCREEN SHOTS</a:t>
            </a:r>
          </a:p>
        </p:txBody>
      </p:sp>
    </p:spTree>
    <p:extLst>
      <p:ext uri="{BB962C8B-B14F-4D97-AF65-F5344CB8AC3E}">
        <p14:creationId xmlns:p14="http://schemas.microsoft.com/office/powerpoint/2010/main" val="34746634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Article">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A7BD354F-E12D-654F-92AD-2ED846302CC1}"/>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13474" t="13228" r="14038" b="22587"/>
          <a:stretch/>
        </p:blipFill>
        <p:spPr>
          <a:xfrm>
            <a:off x="140677" y="170688"/>
            <a:ext cx="7552475" cy="6687312"/>
          </a:xfrm>
          <a:prstGeom prst="rect">
            <a:avLst/>
          </a:prstGeom>
        </p:spPr>
      </p:pic>
      <p:cxnSp>
        <p:nvCxnSpPr>
          <p:cNvPr id="11" name="Straight Connector 10">
            <a:extLst>
              <a:ext uri="{FF2B5EF4-FFF2-40B4-BE49-F238E27FC236}">
                <a16:creationId xmlns:a16="http://schemas.microsoft.com/office/drawing/2014/main" id="{A16D9A18-D72E-B44F-8021-953F0476BA8A}"/>
              </a:ext>
            </a:extLst>
          </p:cNvPr>
          <p:cNvCxnSpPr>
            <a:cxnSpLocks/>
          </p:cNvCxnSpPr>
          <p:nvPr userDrawn="1"/>
        </p:nvCxnSpPr>
        <p:spPr>
          <a:xfrm>
            <a:off x="2578291" y="5730240"/>
            <a:ext cx="3932237" cy="0"/>
          </a:xfrm>
          <a:prstGeom prst="line">
            <a:avLst/>
          </a:prstGeom>
          <a:ln w="22225"/>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FBB36BDE-D47C-B042-A27F-A43ABBFFA4F1}"/>
              </a:ext>
            </a:extLst>
          </p:cNvPr>
          <p:cNvSpPr/>
          <p:nvPr userDrawn="1"/>
        </p:nvSpPr>
        <p:spPr>
          <a:xfrm>
            <a:off x="0" y="0"/>
            <a:ext cx="140677"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Arial"/>
            </a:endParaRPr>
          </a:p>
        </p:txBody>
      </p:sp>
      <p:sp>
        <p:nvSpPr>
          <p:cNvPr id="2" name="Title 1">
            <a:extLst>
              <a:ext uri="{FF2B5EF4-FFF2-40B4-BE49-F238E27FC236}">
                <a16:creationId xmlns:a16="http://schemas.microsoft.com/office/drawing/2014/main" id="{73BEF150-8593-6A4C-8B05-A66855086324}"/>
              </a:ext>
            </a:extLst>
          </p:cNvPr>
          <p:cNvSpPr>
            <a:spLocks noGrp="1"/>
          </p:cNvSpPr>
          <p:nvPr>
            <p:ph type="title" hasCustomPrompt="1"/>
          </p:nvPr>
        </p:nvSpPr>
        <p:spPr>
          <a:xfrm>
            <a:off x="2578291" y="4322064"/>
            <a:ext cx="3932237" cy="1213104"/>
          </a:xfrm>
        </p:spPr>
        <p:txBody>
          <a:bodyPr anchor="b"/>
          <a:lstStyle>
            <a:lvl1pPr>
              <a:defRPr sz="3200"/>
            </a:lvl1pPr>
          </a:lstStyle>
          <a:p>
            <a:r>
              <a:rPr lang="en-US" dirty="0"/>
              <a:t>Insert article title</a:t>
            </a:r>
          </a:p>
        </p:txBody>
      </p:sp>
      <p:sp>
        <p:nvSpPr>
          <p:cNvPr id="4" name="Text Placeholder 3">
            <a:extLst>
              <a:ext uri="{FF2B5EF4-FFF2-40B4-BE49-F238E27FC236}">
                <a16:creationId xmlns:a16="http://schemas.microsoft.com/office/drawing/2014/main" id="{02329417-D6CA-1D4E-A4DF-6CEDAA366020}"/>
              </a:ext>
            </a:extLst>
          </p:cNvPr>
          <p:cNvSpPr>
            <a:spLocks noGrp="1"/>
          </p:cNvSpPr>
          <p:nvPr>
            <p:ph type="body" sz="half" idx="2" hasCustomPrompt="1"/>
          </p:nvPr>
        </p:nvSpPr>
        <p:spPr>
          <a:xfrm>
            <a:off x="2578291" y="5922264"/>
            <a:ext cx="3932237" cy="4419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Insert article authors</a:t>
            </a:r>
          </a:p>
        </p:txBody>
      </p:sp>
      <p:sp>
        <p:nvSpPr>
          <p:cNvPr id="8" name="Picture Placeholder 7">
            <a:extLst>
              <a:ext uri="{FF2B5EF4-FFF2-40B4-BE49-F238E27FC236}">
                <a16:creationId xmlns:a16="http://schemas.microsoft.com/office/drawing/2014/main" id="{F8BB2A1B-E1C1-5D45-BBB8-CFF5B3CEF251}"/>
              </a:ext>
            </a:extLst>
          </p:cNvPr>
          <p:cNvSpPr>
            <a:spLocks noGrp="1"/>
          </p:cNvSpPr>
          <p:nvPr>
            <p:ph type="pic" sz="quarter" idx="10" hasCustomPrompt="1"/>
          </p:nvPr>
        </p:nvSpPr>
        <p:spPr>
          <a:xfrm>
            <a:off x="2578291" y="1426464"/>
            <a:ext cx="3932237" cy="2700528"/>
          </a:xfrm>
          <a:solidFill>
            <a:schemeClr val="accent1"/>
          </a:solidFill>
          <a:ln w="57150">
            <a:noFill/>
            <a:miter lim="800000"/>
          </a:ln>
        </p:spPr>
        <p:txBody>
          <a:bodyPr anchor="ctr">
            <a:normAutofit/>
          </a:bodyPr>
          <a:lstStyle>
            <a:lvl1pPr algn="ctr">
              <a:defRPr sz="2000">
                <a:solidFill>
                  <a:schemeClr val="bg1"/>
                </a:solidFill>
              </a:defRPr>
            </a:lvl1pPr>
          </a:lstStyle>
          <a:p>
            <a:r>
              <a:rPr lang="en-US" dirty="0"/>
              <a:t>Insert image that relates to article</a:t>
            </a:r>
            <a:br>
              <a:rPr lang="en-US" dirty="0"/>
            </a:br>
            <a:r>
              <a:rPr lang="en-US" dirty="0"/>
              <a:t>PLEASE DO NOT USE SCREEN SHOTS</a:t>
            </a:r>
          </a:p>
        </p:txBody>
      </p:sp>
    </p:spTree>
    <p:extLst>
      <p:ext uri="{BB962C8B-B14F-4D97-AF65-F5344CB8AC3E}">
        <p14:creationId xmlns:p14="http://schemas.microsoft.com/office/powerpoint/2010/main" val="18735787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Artic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BB36BDE-D47C-B042-A27F-A43ABBFFA4F1}"/>
              </a:ext>
            </a:extLst>
          </p:cNvPr>
          <p:cNvSpPr/>
          <p:nvPr userDrawn="1"/>
        </p:nvSpPr>
        <p:spPr>
          <a:xfrm>
            <a:off x="0" y="0"/>
            <a:ext cx="140677"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Arial"/>
            </a:endParaRPr>
          </a:p>
        </p:txBody>
      </p:sp>
      <p:pic>
        <p:nvPicPr>
          <p:cNvPr id="6" name="Picture 5">
            <a:extLst>
              <a:ext uri="{FF2B5EF4-FFF2-40B4-BE49-F238E27FC236}">
                <a16:creationId xmlns:a16="http://schemas.microsoft.com/office/drawing/2014/main" id="{77B77171-84F4-2C4D-997E-EDE8F680E1C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3240" y="1250344"/>
            <a:ext cx="8196735" cy="5150456"/>
          </a:xfrm>
          <a:prstGeom prst="rect">
            <a:avLst/>
          </a:prstGeom>
        </p:spPr>
      </p:pic>
      <p:sp>
        <p:nvSpPr>
          <p:cNvPr id="2" name="Title 1">
            <a:extLst>
              <a:ext uri="{FF2B5EF4-FFF2-40B4-BE49-F238E27FC236}">
                <a16:creationId xmlns:a16="http://schemas.microsoft.com/office/drawing/2014/main" id="{73BEF150-8593-6A4C-8B05-A66855086324}"/>
              </a:ext>
            </a:extLst>
          </p:cNvPr>
          <p:cNvSpPr>
            <a:spLocks noGrp="1"/>
          </p:cNvSpPr>
          <p:nvPr>
            <p:ph type="title" hasCustomPrompt="1"/>
          </p:nvPr>
        </p:nvSpPr>
        <p:spPr>
          <a:xfrm>
            <a:off x="7936523" y="1674260"/>
            <a:ext cx="3932237" cy="1600200"/>
          </a:xfrm>
        </p:spPr>
        <p:txBody>
          <a:bodyPr anchor="b"/>
          <a:lstStyle>
            <a:lvl1pPr>
              <a:defRPr sz="3200"/>
            </a:lvl1pPr>
          </a:lstStyle>
          <a:p>
            <a:r>
              <a:rPr lang="en-US" dirty="0"/>
              <a:t>Insert article title</a:t>
            </a:r>
          </a:p>
        </p:txBody>
      </p:sp>
      <p:sp>
        <p:nvSpPr>
          <p:cNvPr id="4" name="Text Placeholder 3">
            <a:extLst>
              <a:ext uri="{FF2B5EF4-FFF2-40B4-BE49-F238E27FC236}">
                <a16:creationId xmlns:a16="http://schemas.microsoft.com/office/drawing/2014/main" id="{02329417-D6CA-1D4E-A4DF-6CEDAA366020}"/>
              </a:ext>
            </a:extLst>
          </p:cNvPr>
          <p:cNvSpPr>
            <a:spLocks noGrp="1"/>
          </p:cNvSpPr>
          <p:nvPr>
            <p:ph type="body" sz="half" idx="2" hasCustomPrompt="1"/>
          </p:nvPr>
        </p:nvSpPr>
        <p:spPr>
          <a:xfrm>
            <a:off x="7936523" y="3274460"/>
            <a:ext cx="3932237" cy="204567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Insert article authors</a:t>
            </a:r>
          </a:p>
        </p:txBody>
      </p:sp>
      <p:sp>
        <p:nvSpPr>
          <p:cNvPr id="8" name="Picture Placeholder 7">
            <a:extLst>
              <a:ext uri="{FF2B5EF4-FFF2-40B4-BE49-F238E27FC236}">
                <a16:creationId xmlns:a16="http://schemas.microsoft.com/office/drawing/2014/main" id="{D00E7C47-86DB-C247-B738-795EC12315CD}"/>
              </a:ext>
            </a:extLst>
          </p:cNvPr>
          <p:cNvSpPr>
            <a:spLocks noGrp="1"/>
          </p:cNvSpPr>
          <p:nvPr>
            <p:ph type="pic" sz="quarter" idx="10" hasCustomPrompt="1"/>
          </p:nvPr>
        </p:nvSpPr>
        <p:spPr>
          <a:xfrm>
            <a:off x="1368112" y="1674260"/>
            <a:ext cx="6106990" cy="3773068"/>
          </a:xfrm>
          <a:solidFill>
            <a:schemeClr val="tx2"/>
          </a:solidFill>
        </p:spPr>
        <p:txBody>
          <a:bodyPr anchor="ctr"/>
          <a:lstStyle>
            <a:lvl1pPr algn="ctr">
              <a:defRPr>
                <a:solidFill>
                  <a:schemeClr val="bg1"/>
                </a:solidFill>
              </a:defRPr>
            </a:lvl1pPr>
          </a:lstStyle>
          <a:p>
            <a:r>
              <a:rPr lang="en-US" dirty="0"/>
              <a:t>Insert image that relates to article</a:t>
            </a:r>
            <a:br>
              <a:rPr lang="en-US" dirty="0"/>
            </a:br>
            <a:r>
              <a:rPr lang="en-US" dirty="0"/>
              <a:t>PLEASE DO NOT USE SCREEN SHOTS</a:t>
            </a:r>
          </a:p>
        </p:txBody>
      </p:sp>
      <p:sp>
        <p:nvSpPr>
          <p:cNvPr id="5" name="Text Placeholder 4">
            <a:extLst>
              <a:ext uri="{FF2B5EF4-FFF2-40B4-BE49-F238E27FC236}">
                <a16:creationId xmlns:a16="http://schemas.microsoft.com/office/drawing/2014/main" id="{E64BF627-2206-8A4D-8E65-21D21403877C}"/>
              </a:ext>
            </a:extLst>
          </p:cNvPr>
          <p:cNvSpPr>
            <a:spLocks noGrp="1"/>
          </p:cNvSpPr>
          <p:nvPr>
            <p:ph type="body" sz="quarter" idx="11" hasCustomPrompt="1"/>
          </p:nvPr>
        </p:nvSpPr>
        <p:spPr>
          <a:xfrm>
            <a:off x="422275" y="6400800"/>
            <a:ext cx="7971448" cy="339969"/>
          </a:xfrm>
        </p:spPr>
        <p:txBody>
          <a:bodyPr>
            <a:normAutofit/>
          </a:bodyPr>
          <a:lstStyle>
            <a:lvl1pPr>
              <a:defRPr sz="1100" i="1">
                <a:solidFill>
                  <a:schemeClr val="tx2"/>
                </a:solidFill>
              </a:defRPr>
            </a:lvl1pPr>
          </a:lstStyle>
          <a:p>
            <a:pPr lvl="0"/>
            <a:r>
              <a:rPr lang="en-US" dirty="0"/>
              <a:t>INSERT CITATION TEXT</a:t>
            </a:r>
          </a:p>
        </p:txBody>
      </p:sp>
    </p:spTree>
    <p:extLst>
      <p:ext uri="{BB962C8B-B14F-4D97-AF65-F5344CB8AC3E}">
        <p14:creationId xmlns:p14="http://schemas.microsoft.com/office/powerpoint/2010/main" val="25869826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dirty="0"/>
          </a:p>
        </p:txBody>
      </p:sp>
      <p:sp>
        <p:nvSpPr>
          <p:cNvPr id="3" name="Content Placeholder 2"/>
          <p:cNvSpPr>
            <a:spLocks noGrp="1"/>
          </p:cNvSpPr>
          <p:nvPr>
            <p:ph idx="1"/>
          </p:nvPr>
        </p:nvSpPr>
        <p:spPr/>
        <p:txBody>
          <a:bodyPr/>
          <a:lstStyle>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4" name="Date Placeholder 3"/>
          <p:cNvSpPr>
            <a:spLocks noGrp="1"/>
          </p:cNvSpPr>
          <p:nvPr>
            <p:ph type="dt" sz="half" idx="10"/>
          </p:nvPr>
        </p:nvSpPr>
        <p:spPr/>
        <p:txBody>
          <a:bodyPr/>
          <a:lstStyle/>
          <a:p>
            <a:fld id="{28E80666-FB37-4B36-9149-507F3B0178E3}" type="datetimeFigureOut">
              <a:rPr lang="en-US" smtClean="0"/>
              <a:pPr/>
              <a:t>4/4/23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a:p>
        </p:txBody>
      </p:sp>
    </p:spTree>
    <p:extLst>
      <p:ext uri="{BB962C8B-B14F-4D97-AF65-F5344CB8AC3E}">
        <p14:creationId xmlns:p14="http://schemas.microsoft.com/office/powerpoint/2010/main" val="3229142007"/>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97600" y="1981200"/>
            <a:ext cx="5080000" cy="4114800"/>
          </a:xfrm>
        </p:spPr>
        <p:txBody>
          <a:bodyPr/>
          <a:lstStyle/>
          <a:p>
            <a:endParaRPr lang="en-US"/>
          </a:p>
        </p:txBody>
      </p:sp>
      <p:sp>
        <p:nvSpPr>
          <p:cNvPr id="5" name="Date Placeholder 4"/>
          <p:cNvSpPr>
            <a:spLocks noGrp="1"/>
          </p:cNvSpPr>
          <p:nvPr>
            <p:ph type="dt" sz="half" idx="10"/>
          </p:nvPr>
        </p:nvSpPr>
        <p:spPr>
          <a:xfrm>
            <a:off x="914400" y="6248400"/>
            <a:ext cx="2540000" cy="457200"/>
          </a:xfrm>
        </p:spPr>
        <p:txBody>
          <a:bodyPr/>
          <a:lstStyle>
            <a:lvl1pPr>
              <a:defRPr/>
            </a:lvl1pPr>
          </a:lstStyle>
          <a:p>
            <a:endParaRPr lang="en-US"/>
          </a:p>
        </p:txBody>
      </p:sp>
      <p:sp>
        <p:nvSpPr>
          <p:cNvPr id="6" name="Footer Placeholder 5"/>
          <p:cNvSpPr>
            <a:spLocks noGrp="1"/>
          </p:cNvSpPr>
          <p:nvPr>
            <p:ph type="ftr" sz="quarter" idx="11"/>
          </p:nvPr>
        </p:nvSpPr>
        <p:spPr>
          <a:xfrm>
            <a:off x="4165600" y="6248400"/>
            <a:ext cx="38608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8737600" y="6248400"/>
            <a:ext cx="2540000" cy="457200"/>
          </a:xfrm>
        </p:spPr>
        <p:txBody>
          <a:bodyPr/>
          <a:lstStyle>
            <a:lvl1pPr>
              <a:defRPr smtClean="0"/>
            </a:lvl1pPr>
          </a:lstStyle>
          <a:p>
            <a:fld id="{183F4AF5-83CF-574A-BED1-824C958E19E8}" type="slidenum">
              <a:rPr lang="en-US"/>
              <a:pPr/>
              <a:t>‹#›</a:t>
            </a:fld>
            <a:endParaRPr lang="en-US"/>
          </a:p>
        </p:txBody>
      </p:sp>
    </p:spTree>
    <p:extLst>
      <p:ext uri="{BB962C8B-B14F-4D97-AF65-F5344CB8AC3E}">
        <p14:creationId xmlns:p14="http://schemas.microsoft.com/office/powerpoint/2010/main" val="39748839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cSld name="3_Title Slide">
    <p:spTree>
      <p:nvGrpSpPr>
        <p:cNvPr id="1" name=""/>
        <p:cNvGrpSpPr/>
        <p:nvPr/>
      </p:nvGrpSpPr>
      <p:grpSpPr>
        <a:xfrm>
          <a:off x="0" y="0"/>
          <a:ext cx="0" cy="0"/>
          <a:chOff x="0" y="0"/>
          <a:chExt cx="0" cy="0"/>
        </a:xfrm>
      </p:grpSpPr>
      <p:sp>
        <p:nvSpPr>
          <p:cNvPr id="7" name="Rectangle 6"/>
          <p:cNvSpPr/>
          <p:nvPr/>
        </p:nvSpPr>
        <p:spPr>
          <a:xfrm>
            <a:off x="1770888" y="1295401"/>
            <a:ext cx="8650224" cy="3152888"/>
          </a:xfrm>
          <a:prstGeom prst="rect">
            <a:avLst/>
          </a:prstGeom>
          <a:ln w="3175">
            <a:solidFill>
              <a:schemeClr val="bg1"/>
            </a:solidFill>
          </a:ln>
          <a:effectLst>
            <a:outerShdw blurRad="63500" sx="100500" sy="100500" algn="ctr" rotWithShape="0">
              <a:prstClr val="black">
                <a:alpha val="50000"/>
              </a:prstClr>
            </a:outerShdw>
          </a:effectLst>
        </p:spPr>
        <p:txBody>
          <a:bodyPr vert="horz" lIns="108856" tIns="54428" rIns="108856" bIns="54428" rtlCol="0">
            <a:normAutofit/>
          </a:bodyPr>
          <a:lstStyle/>
          <a:p>
            <a:pPr marL="0" indent="0" algn="l" defTabSz="1088535" rtl="0" eaLnBrk="1" latinLnBrk="0" hangingPunct="1">
              <a:spcBef>
                <a:spcPts val="2381"/>
              </a:spcBef>
              <a:buClr>
                <a:schemeClr val="accent1">
                  <a:lumMod val="60000"/>
                  <a:lumOff val="40000"/>
                </a:schemeClr>
              </a:buClr>
              <a:buSzPct val="110000"/>
              <a:buFont typeface="Wingdings 2" pitchFamily="18" charset="2"/>
              <a:buNone/>
            </a:pPr>
            <a:endParaRPr sz="3867" kern="1200" dirty="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763895" y="1523999"/>
            <a:ext cx="8664211" cy="1724868"/>
          </a:xfrm>
        </p:spPr>
        <p:txBody>
          <a:bodyPr vert="horz" lIns="81642" tIns="40821" rIns="81642" bIns="40821" rtlCol="0" anchor="b" anchorCtr="0">
            <a:noAutofit/>
          </a:bodyPr>
          <a:lstStyle>
            <a:lvl1pPr marL="0" indent="0" algn="ctr" defTabSz="1088535" rtl="0" eaLnBrk="1" latinLnBrk="0" hangingPunct="1">
              <a:spcBef>
                <a:spcPct val="0"/>
              </a:spcBef>
              <a:buClr>
                <a:schemeClr val="accent1">
                  <a:lumMod val="60000"/>
                  <a:lumOff val="40000"/>
                </a:schemeClr>
              </a:buClr>
              <a:buSzPct val="110000"/>
              <a:buFont typeface="Wingdings 2" pitchFamily="18" charset="2"/>
              <a:buNone/>
              <a:defRPr sz="5467" kern="1200">
                <a:solidFill>
                  <a:schemeClr val="accent1"/>
                </a:solidFill>
                <a:latin typeface="+mj-lt"/>
                <a:ea typeface="+mj-ea"/>
                <a:cs typeface="+mj-cs"/>
              </a:defRPr>
            </a:lvl1pPr>
          </a:lstStyle>
          <a:p>
            <a:r>
              <a:rPr lang="en-US"/>
              <a:t>Click to edit Master title style</a:t>
            </a:r>
            <a:endParaRPr/>
          </a:p>
        </p:txBody>
      </p:sp>
      <p:sp>
        <p:nvSpPr>
          <p:cNvPr id="3" name="Subtitle 2"/>
          <p:cNvSpPr>
            <a:spLocks noGrp="1"/>
          </p:cNvSpPr>
          <p:nvPr>
            <p:ph type="subTitle" idx="1"/>
          </p:nvPr>
        </p:nvSpPr>
        <p:spPr>
          <a:xfrm>
            <a:off x="1763897" y="3299013"/>
            <a:ext cx="8664212" cy="916641"/>
          </a:xfrm>
        </p:spPr>
        <p:txBody>
          <a:bodyPr vert="horz" lIns="81642" tIns="40821" rIns="81642" bIns="40821" rtlCol="0">
            <a:normAutofit/>
          </a:bodyPr>
          <a:lstStyle>
            <a:lvl1pPr marL="0" indent="0" algn="ctr" defTabSz="1088535" rtl="0" eaLnBrk="1" latinLnBrk="0" hangingPunct="1">
              <a:spcBef>
                <a:spcPts val="357"/>
              </a:spcBef>
              <a:buClr>
                <a:schemeClr val="accent1">
                  <a:lumMod val="60000"/>
                  <a:lumOff val="40000"/>
                </a:schemeClr>
              </a:buClr>
              <a:buSzPct val="110000"/>
              <a:buFont typeface="Wingdings 2" pitchFamily="18" charset="2"/>
              <a:buNone/>
              <a:defRPr sz="2133" kern="1200">
                <a:solidFill>
                  <a:schemeClr val="tx1">
                    <a:tint val="75000"/>
                  </a:schemeClr>
                </a:solidFill>
                <a:latin typeface="+mn-lt"/>
                <a:ea typeface="+mn-ea"/>
                <a:cs typeface="+mn-cs"/>
              </a:defRPr>
            </a:lvl1pPr>
            <a:lvl2pPr marL="544268" indent="0" algn="ctr">
              <a:buNone/>
              <a:defRPr>
                <a:solidFill>
                  <a:schemeClr val="tx1">
                    <a:tint val="75000"/>
                  </a:schemeClr>
                </a:solidFill>
              </a:defRPr>
            </a:lvl2pPr>
            <a:lvl3pPr marL="1088535" indent="0" algn="ctr">
              <a:buNone/>
              <a:defRPr>
                <a:solidFill>
                  <a:schemeClr val="tx1">
                    <a:tint val="75000"/>
                  </a:schemeClr>
                </a:solidFill>
              </a:defRPr>
            </a:lvl3pPr>
            <a:lvl4pPr marL="1632803" indent="0" algn="ctr">
              <a:buNone/>
              <a:defRPr>
                <a:solidFill>
                  <a:schemeClr val="tx1">
                    <a:tint val="75000"/>
                  </a:schemeClr>
                </a:solidFill>
              </a:defRPr>
            </a:lvl4pPr>
            <a:lvl5pPr marL="2177071" indent="0" algn="ctr">
              <a:buNone/>
              <a:defRPr>
                <a:solidFill>
                  <a:schemeClr val="tx1">
                    <a:tint val="75000"/>
                  </a:schemeClr>
                </a:solidFill>
              </a:defRPr>
            </a:lvl5pPr>
            <a:lvl6pPr marL="2721339" indent="0" algn="ctr">
              <a:buNone/>
              <a:defRPr>
                <a:solidFill>
                  <a:schemeClr val="tx1">
                    <a:tint val="75000"/>
                  </a:schemeClr>
                </a:solidFill>
              </a:defRPr>
            </a:lvl6pPr>
            <a:lvl7pPr marL="3265606" indent="0" algn="ctr">
              <a:buNone/>
              <a:defRPr>
                <a:solidFill>
                  <a:schemeClr val="tx1">
                    <a:tint val="75000"/>
                  </a:schemeClr>
                </a:solidFill>
              </a:defRPr>
            </a:lvl7pPr>
            <a:lvl8pPr marL="3809874" indent="0" algn="ctr">
              <a:buNone/>
              <a:defRPr>
                <a:solidFill>
                  <a:schemeClr val="tx1">
                    <a:tint val="75000"/>
                  </a:schemeClr>
                </a:solidFill>
              </a:defRPr>
            </a:lvl8pPr>
            <a:lvl9pPr marL="4354142"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p:txBody>
          <a:bodyPr/>
          <a:lstStyle/>
          <a:p>
            <a:pPr>
              <a:defRPr/>
            </a:pPr>
            <a:fld id="{D552D0A0-93DD-4729-B824-D45F4B3DD605}" type="datetime1">
              <a:rPr lang="en-US" smtClean="0"/>
              <a:pPr>
                <a:defRPr/>
              </a:pPr>
              <a:t>4/4/23</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42AFAD7-22C4-4921-B267-D95764235232}" type="slidenum">
              <a:rPr lang="en-US" smtClean="0"/>
              <a:pPr>
                <a:defRPr/>
              </a:pPr>
              <a:t>‹#›</a:t>
            </a:fld>
            <a:endParaRPr lang="en-US"/>
          </a:p>
        </p:txBody>
      </p:sp>
    </p:spTree>
    <p:extLst>
      <p:ext uri="{BB962C8B-B14F-4D97-AF65-F5344CB8AC3E}">
        <p14:creationId xmlns:p14="http://schemas.microsoft.com/office/powerpoint/2010/main" val="13262721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257540-6A5F-4049-BBCC-CF078C9133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EFB69CCE-8802-2045-B5A9-ACE1E5BA4C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EAF1E96-684C-404C-B64B-C8F9F4F8ADEE}"/>
              </a:ext>
            </a:extLst>
          </p:cNvPr>
          <p:cNvSpPr>
            <a:spLocks noGrp="1"/>
          </p:cNvSpPr>
          <p:nvPr>
            <p:ph type="dt" sz="half" idx="2"/>
          </p:nvPr>
        </p:nvSpPr>
        <p:spPr>
          <a:xfrm>
            <a:off x="4724400" y="6356350"/>
            <a:ext cx="2743200" cy="365125"/>
          </a:xfrm>
          <a:prstGeom prst="rect">
            <a:avLst/>
          </a:prstGeom>
        </p:spPr>
        <p:txBody>
          <a:bodyPr vert="horz" lIns="91440" tIns="45720" rIns="91440" bIns="45720" rtlCol="0" anchor="ctr"/>
          <a:lstStyle>
            <a:lvl1pPr algn="ctr">
              <a:defRPr sz="1200">
                <a:solidFill>
                  <a:schemeClr val="tx1">
                    <a:tint val="75000"/>
                  </a:schemeClr>
                </a:solidFill>
                <a:latin typeface="Source Sans Pro"/>
              </a:defRPr>
            </a:lvl1pPr>
          </a:lstStyle>
          <a:p>
            <a:endParaRPr lang="en-US" dirty="0"/>
          </a:p>
        </p:txBody>
      </p:sp>
      <p:pic>
        <p:nvPicPr>
          <p:cNvPr id="6" name="Picture 5"/>
          <p:cNvPicPr>
            <a:picLocks noChangeAspect="1"/>
          </p:cNvPicPr>
          <p:nvPr userDrawn="1"/>
        </p:nvPicPr>
        <p:blipFill>
          <a:blip r:embed="rId20" cstate="screen">
            <a:extLst>
              <a:ext uri="{28A0092B-C50C-407E-A947-70E740481C1C}">
                <a14:useLocalDpi xmlns:a14="http://schemas.microsoft.com/office/drawing/2010/main"/>
              </a:ext>
            </a:extLst>
          </a:blip>
          <a:stretch>
            <a:fillRect/>
          </a:stretch>
        </p:blipFill>
        <p:spPr>
          <a:xfrm>
            <a:off x="10739290" y="6074229"/>
            <a:ext cx="1332203" cy="748652"/>
          </a:xfrm>
          <a:prstGeom prst="rect">
            <a:avLst/>
          </a:prstGeom>
        </p:spPr>
      </p:pic>
    </p:spTree>
    <p:extLst>
      <p:ext uri="{BB962C8B-B14F-4D97-AF65-F5344CB8AC3E}">
        <p14:creationId xmlns:p14="http://schemas.microsoft.com/office/powerpoint/2010/main" val="3720152808"/>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9" r:id="rId3"/>
    <p:sldLayoutId id="2147483650" r:id="rId4"/>
    <p:sldLayoutId id="2147483651" r:id="rId5"/>
    <p:sldLayoutId id="2147483652" r:id="rId6"/>
    <p:sldLayoutId id="2147483654" r:id="rId7"/>
    <p:sldLayoutId id="2147483655" r:id="rId8"/>
    <p:sldLayoutId id="2147483656" r:id="rId9"/>
    <p:sldLayoutId id="2147483657" r:id="rId10"/>
    <p:sldLayoutId id="2147483660" r:id="rId11"/>
    <p:sldLayoutId id="2147483662" r:id="rId12"/>
    <p:sldLayoutId id="2147483664" r:id="rId13"/>
    <p:sldLayoutId id="2147483663" r:id="rId14"/>
    <p:sldLayoutId id="2147483661" r:id="rId15"/>
    <p:sldLayoutId id="2147483665" r:id="rId16"/>
    <p:sldLayoutId id="2147483666" r:id="rId17"/>
    <p:sldLayoutId id="2147483668" r:id="rId18"/>
  </p:sldLayoutIdLst>
  <p:hf sldNum="0" hdr="0" dt="0"/>
  <p:txStyles>
    <p:titleStyle>
      <a:lvl1pPr algn="l" defTabSz="914400" rtl="0" eaLnBrk="1" latinLnBrk="0" hangingPunct="1">
        <a:lnSpc>
          <a:spcPct val="90000"/>
        </a:lnSpc>
        <a:spcBef>
          <a:spcPct val="0"/>
        </a:spcBef>
        <a:buNone/>
        <a:defRPr sz="4400" b="0" i="0" kern="1200">
          <a:solidFill>
            <a:schemeClr val="accent1"/>
          </a:solidFill>
          <a:latin typeface="Source Sans Pro Semibold" panose="020B0503030403020204" pitchFamily="34" charset="0"/>
          <a:ea typeface="Source Sans Pro Semibold" panose="020B0503030403020204" pitchFamily="34" charset="0"/>
          <a:cs typeface="+mj-cs"/>
        </a:defRPr>
      </a:lvl1pPr>
    </p:titleStyle>
    <p:bodyStyle>
      <a:lvl1pPr marL="0" indent="0" algn="l" defTabSz="914400" rtl="0" eaLnBrk="1" latinLnBrk="0" hangingPunct="1">
        <a:lnSpc>
          <a:spcPct val="90000"/>
        </a:lnSpc>
        <a:spcBef>
          <a:spcPts val="1000"/>
        </a:spcBef>
        <a:buClr>
          <a:schemeClr val="accent1"/>
        </a:buClr>
        <a:buFont typeface="Arial" panose="020B0604020202020204" pitchFamily="34" charset="0"/>
        <a:buNone/>
        <a:defRPr sz="2800" kern="1200">
          <a:solidFill>
            <a:schemeClr val="tx1"/>
          </a:solidFill>
          <a:latin typeface="Source Sans Pro"/>
          <a:ea typeface="+mn-ea"/>
          <a:cs typeface="+mn-cs"/>
        </a:defRPr>
      </a:lvl1pPr>
      <a:lvl2pPr marL="685800" indent="-228600" algn="l" defTabSz="914400" rtl="0" eaLnBrk="1" latinLnBrk="0" hangingPunct="1">
        <a:lnSpc>
          <a:spcPct val="90000"/>
        </a:lnSpc>
        <a:spcBef>
          <a:spcPts val="500"/>
        </a:spcBef>
        <a:buClr>
          <a:schemeClr val="accent1"/>
        </a:buClr>
        <a:buFont typeface="Wingdings" pitchFamily="2" charset="2"/>
        <a:buChar char="§"/>
        <a:defRPr sz="2400" kern="1200">
          <a:solidFill>
            <a:schemeClr val="tx2"/>
          </a:solidFill>
          <a:latin typeface="Source Sans Pro"/>
          <a:ea typeface="+mn-ea"/>
          <a:cs typeface="+mn-cs"/>
        </a:defRPr>
      </a:lvl2pPr>
      <a:lvl3pPr marL="1143000" indent="-228600" algn="l" defTabSz="914400" rtl="0" eaLnBrk="1" latinLnBrk="0" hangingPunct="1">
        <a:lnSpc>
          <a:spcPct val="90000"/>
        </a:lnSpc>
        <a:spcBef>
          <a:spcPts val="500"/>
        </a:spcBef>
        <a:buClr>
          <a:schemeClr val="accent1"/>
        </a:buClr>
        <a:buFont typeface="System Font Regular"/>
        <a:buChar char="›"/>
        <a:defRPr sz="2000" kern="1200">
          <a:solidFill>
            <a:schemeClr val="tx2"/>
          </a:solidFill>
          <a:latin typeface="Source Sans Pro"/>
          <a:ea typeface="+mn-ea"/>
          <a:cs typeface="+mn-cs"/>
        </a:defRPr>
      </a:lvl3pPr>
      <a:lvl4pPr marL="1657350" indent="-28575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2"/>
          </a:solidFill>
          <a:latin typeface="Source Sans Pro"/>
          <a:ea typeface="+mn-ea"/>
          <a:cs typeface="+mn-cs"/>
        </a:defRPr>
      </a:lvl4pPr>
      <a:lvl5pPr marL="2057400" indent="-228600" algn="l" defTabSz="914400" rtl="0" eaLnBrk="1" latinLnBrk="0" hangingPunct="1">
        <a:lnSpc>
          <a:spcPct val="90000"/>
        </a:lnSpc>
        <a:spcBef>
          <a:spcPts val="500"/>
        </a:spcBef>
        <a:buClr>
          <a:schemeClr val="accent1"/>
        </a:buClr>
        <a:buFont typeface="System Font Regular"/>
        <a:buChar char="−"/>
        <a:defRPr sz="1800" kern="1200">
          <a:solidFill>
            <a:schemeClr val="tx2"/>
          </a:solidFill>
          <a:latin typeface="Source Sans Pro"/>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8.xml"/><Relationship Id="rId5" Type="http://schemas.openxmlformats.org/officeDocument/2006/relationships/image" Target="../media/image10.jpe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notesSlide" Target="../notesSlides/notesSlide9.xml"/><Relationship Id="rId1" Type="http://schemas.openxmlformats.org/officeDocument/2006/relationships/slideLayout" Target="../slideLayouts/slideLayout16.xml"/><Relationship Id="rId4" Type="http://schemas.openxmlformats.org/officeDocument/2006/relationships/image" Target="../media/image14.emf"/></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hyperlink" Target="https://data.giss.nasa.gov/gistemp/" TargetMode="External"/><Relationship Id="rId2" Type="http://schemas.openxmlformats.org/officeDocument/2006/relationships/notesSlide" Target="../notesSlides/notesSlide11.xml"/><Relationship Id="rId1" Type="http://schemas.openxmlformats.org/officeDocument/2006/relationships/slideLayout" Target="../slideLayouts/slideLayout17.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hyperlink" Target="https://data.giss.nasa.gov/gistemp/" TargetMode="External"/><Relationship Id="rId2" Type="http://schemas.openxmlformats.org/officeDocument/2006/relationships/notesSlide" Target="../notesSlides/notesSlide12.xml"/><Relationship Id="rId1" Type="http://schemas.openxmlformats.org/officeDocument/2006/relationships/slideLayout" Target="../slideLayouts/slideLayout17.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17.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16.xml"/><Relationship Id="rId4" Type="http://schemas.openxmlformats.org/officeDocument/2006/relationships/hyperlink" Target="https://climate.nasa.gov/news/2913/2019-arctic-sea-ice-minimum-tied-for-second-lowest-on-record/"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16.xml"/><Relationship Id="rId4" Type="http://schemas.openxmlformats.org/officeDocument/2006/relationships/image" Target="../media/image26.jpeg"/></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587A5-4AE8-7C44-94E4-7B4D236D5843}"/>
              </a:ext>
            </a:extLst>
          </p:cNvPr>
          <p:cNvSpPr>
            <a:spLocks noGrp="1"/>
          </p:cNvSpPr>
          <p:nvPr>
            <p:ph type="ctrTitle"/>
          </p:nvPr>
        </p:nvSpPr>
        <p:spPr/>
        <p:txBody>
          <a:bodyPr>
            <a:normAutofit fontScale="90000"/>
          </a:bodyPr>
          <a:lstStyle/>
          <a:p>
            <a:r>
              <a:rPr lang="en-US" dirty="0"/>
              <a:t>100% Clean, Renewable Energy and Storage for Everything</a:t>
            </a:r>
          </a:p>
        </p:txBody>
      </p:sp>
      <p:sp>
        <p:nvSpPr>
          <p:cNvPr id="3" name="Subtitle 2">
            <a:extLst>
              <a:ext uri="{FF2B5EF4-FFF2-40B4-BE49-F238E27FC236}">
                <a16:creationId xmlns:a16="http://schemas.microsoft.com/office/drawing/2014/main" id="{A6FEE6C2-EF00-ED4B-9DA3-C6443C7C5408}"/>
              </a:ext>
            </a:extLst>
          </p:cNvPr>
          <p:cNvSpPr>
            <a:spLocks noGrp="1"/>
          </p:cNvSpPr>
          <p:nvPr>
            <p:ph type="subTitle" idx="1"/>
          </p:nvPr>
        </p:nvSpPr>
        <p:spPr/>
        <p:txBody>
          <a:bodyPr>
            <a:normAutofit/>
          </a:bodyPr>
          <a:lstStyle/>
          <a:p>
            <a:r>
              <a:rPr lang="en-US" dirty="0"/>
              <a:t>Mark Z. Jacobson</a:t>
            </a:r>
          </a:p>
          <a:p>
            <a:r>
              <a:rPr lang="en-US" dirty="0"/>
              <a:t>Stanford University</a:t>
            </a:r>
          </a:p>
        </p:txBody>
      </p:sp>
      <p:pic>
        <p:nvPicPr>
          <p:cNvPr id="5" name="Picture 4" descr="A windmill in a field&#10;&#10;Description automatically generated">
            <a:extLst>
              <a:ext uri="{FF2B5EF4-FFF2-40B4-BE49-F238E27FC236}">
                <a16:creationId xmlns:a16="http://schemas.microsoft.com/office/drawing/2014/main" id="{9BB98B3D-6ACB-4452-B00D-475D7AE9104B}"/>
              </a:ext>
            </a:extLst>
          </p:cNvPr>
          <p:cNvPicPr>
            <a:picLocks noChangeAspect="1"/>
          </p:cNvPicPr>
          <p:nvPr/>
        </p:nvPicPr>
        <p:blipFill>
          <a:blip r:embed="rId3" cstate="screen">
            <a:alphaModFix amt="45000"/>
            <a:extLst>
              <a:ext uri="{28A0092B-C50C-407E-A947-70E740481C1C}">
                <a14:useLocalDpi xmlns:a14="http://schemas.microsoft.com/office/drawing/2010/main"/>
              </a:ext>
            </a:extLst>
          </a:blip>
          <a:stretch>
            <a:fillRect/>
          </a:stretch>
        </p:blipFill>
        <p:spPr>
          <a:xfrm>
            <a:off x="-182931" y="0"/>
            <a:ext cx="4570857" cy="6858000"/>
          </a:xfrm>
          <a:prstGeom prst="rect">
            <a:avLst/>
          </a:prstGeom>
          <a:effectLst>
            <a:outerShdw blurRad="774700" dist="50800" dir="5400000" algn="ctr" rotWithShape="0">
              <a:schemeClr val="bg1">
                <a:alpha val="21000"/>
              </a:schemeClr>
            </a:outerShdw>
          </a:effectLst>
        </p:spPr>
      </p:pic>
    </p:spTree>
    <p:extLst>
      <p:ext uri="{BB962C8B-B14F-4D97-AF65-F5344CB8AC3E}">
        <p14:creationId xmlns:p14="http://schemas.microsoft.com/office/powerpoint/2010/main" val="29289499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489CC-6B60-F74A-8138-72EBA55B7B16}"/>
              </a:ext>
            </a:extLst>
          </p:cNvPr>
          <p:cNvSpPr>
            <a:spLocks noGrp="1"/>
          </p:cNvSpPr>
          <p:nvPr>
            <p:ph type="title"/>
          </p:nvPr>
        </p:nvSpPr>
        <p:spPr>
          <a:xfrm>
            <a:off x="2578291" y="4322064"/>
            <a:ext cx="3932237" cy="1213104"/>
          </a:xfrm>
        </p:spPr>
        <p:txBody>
          <a:bodyPr anchor="b">
            <a:normAutofit/>
          </a:bodyPr>
          <a:lstStyle/>
          <a:p>
            <a:r>
              <a:rPr lang="en-US" sz="2700"/>
              <a:t>Chapter 1:</a:t>
            </a:r>
            <a:br>
              <a:rPr lang="en-US" sz="2700"/>
            </a:br>
            <a:r>
              <a:rPr lang="en-US" sz="2700"/>
              <a:t>What Problems Are We Trying to Solve?</a:t>
            </a:r>
          </a:p>
        </p:txBody>
      </p:sp>
      <p:pic>
        <p:nvPicPr>
          <p:cNvPr id="4" name="Picture 3">
            <a:extLst>
              <a:ext uri="{FF2B5EF4-FFF2-40B4-BE49-F238E27FC236}">
                <a16:creationId xmlns:a16="http://schemas.microsoft.com/office/drawing/2014/main" id="{A3F8F62D-93D2-4B6A-B273-544D1A57E2C8}"/>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578291" y="1426464"/>
            <a:ext cx="3932237" cy="2700528"/>
          </a:xfrm>
          <a:prstGeom prst="rect">
            <a:avLst/>
          </a:prstGeom>
          <a:noFill/>
          <a:ln w="57150">
            <a:noFill/>
            <a:miter lim="800000"/>
          </a:ln>
          <a:effectLst>
            <a:outerShdw blurRad="774700" dist="50800" dir="5400000" algn="ctr" rotWithShape="0">
              <a:schemeClr val="bg1">
                <a:alpha val="21000"/>
              </a:schemeClr>
            </a:outerShdw>
          </a:effectLst>
        </p:spPr>
      </p:pic>
    </p:spTree>
    <p:extLst>
      <p:ext uri="{BB962C8B-B14F-4D97-AF65-F5344CB8AC3E}">
        <p14:creationId xmlns:p14="http://schemas.microsoft.com/office/powerpoint/2010/main" val="35423607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1" y="130630"/>
            <a:ext cx="12191999" cy="794564"/>
          </a:xfrm>
        </p:spPr>
        <p:txBody>
          <a:bodyPr/>
          <a:lstStyle/>
          <a:p>
            <a:pPr algn="ctr" eaLnBrk="1" hangingPunct="1"/>
            <a:r>
              <a:rPr lang="en-US" b="1" spc="-100" dirty="0">
                <a:latin typeface="Source Sans Pro Semibold" panose="020B0603030403020204" pitchFamily="34" charset="0"/>
                <a:cs typeface="Times New Roman" panose="02020603050405020304" pitchFamily="18" charset="0"/>
              </a:rPr>
              <a:t>What’s are the Problems? Why act Quickly?</a:t>
            </a:r>
            <a:endParaRPr lang="en-US" spc="-100" dirty="0">
              <a:latin typeface="Source Sans Pro Semibold" panose="020B0603030403020204" pitchFamily="34" charset="0"/>
              <a:cs typeface="Times New Roman" panose="02020603050405020304" pitchFamily="18" charset="0"/>
            </a:endParaRPr>
          </a:p>
        </p:txBody>
      </p:sp>
      <p:sp>
        <p:nvSpPr>
          <p:cNvPr id="66563" name="Rectangle 4"/>
          <p:cNvSpPr>
            <a:spLocks noChangeArrowheads="1"/>
          </p:cNvSpPr>
          <p:nvPr/>
        </p:nvSpPr>
        <p:spPr bwMode="auto">
          <a:xfrm>
            <a:off x="0" y="1026386"/>
            <a:ext cx="12192000" cy="4824800"/>
          </a:xfrm>
          <a:prstGeom prst="rect">
            <a:avLst/>
          </a:prstGeom>
          <a:noFill/>
          <a:ln w="9525">
            <a:noFill/>
            <a:miter lim="800000"/>
            <a:headEnd/>
            <a:tailEnd/>
          </a:ln>
        </p:spPr>
        <p:txBody>
          <a:bodyPr wrap="square" lIns="108856" tIns="54428" rIns="108856" bIns="54428">
            <a:prstTxWarp prst="textNoShape">
              <a:avLst/>
            </a:prstTxWarp>
            <a:spAutoFit/>
          </a:bodyPr>
          <a:lstStyle/>
          <a:p>
            <a:pPr marL="609585" indent="-609585">
              <a:lnSpc>
                <a:spcPct val="110000"/>
              </a:lnSpc>
            </a:pPr>
            <a:r>
              <a:rPr lang="en-US" sz="2800" spc="-100" dirty="0">
                <a:solidFill>
                  <a:schemeClr val="tx1">
                    <a:lumMod val="75000"/>
                    <a:lumOff val="25000"/>
                  </a:schemeClr>
                </a:solidFill>
                <a:latin typeface="Source Sans Pro" panose="020B0503030403020204" pitchFamily="34" charset="0"/>
                <a:cs typeface="Times New Roman" panose="02020603050405020304" pitchFamily="18" charset="0"/>
              </a:rPr>
              <a:t>Fossil-fuel + biofuel air pollution cause ~7 million air pollution deaths/</a:t>
            </a:r>
            <a:r>
              <a:rPr lang="en-US" sz="2800" spc="-100" dirty="0" err="1">
                <a:solidFill>
                  <a:schemeClr val="tx1">
                    <a:lumMod val="75000"/>
                    <a:lumOff val="25000"/>
                  </a:schemeClr>
                </a:solidFill>
                <a:latin typeface="Source Sans Pro" panose="020B0503030403020204" pitchFamily="34" charset="0"/>
                <a:cs typeface="Times New Roman" panose="02020603050405020304" pitchFamily="18" charset="0"/>
              </a:rPr>
              <a:t>yr</a:t>
            </a:r>
            <a:r>
              <a:rPr lang="en-US" sz="2800" spc="-100" dirty="0">
                <a:solidFill>
                  <a:schemeClr val="tx1">
                    <a:lumMod val="75000"/>
                    <a:lumOff val="25000"/>
                  </a:schemeClr>
                </a:solidFill>
                <a:latin typeface="Source Sans Pro" panose="020B0503030403020204" pitchFamily="34" charset="0"/>
                <a:cs typeface="Times New Roman" panose="02020603050405020304" pitchFamily="18" charset="0"/>
              </a:rPr>
              <a:t> worldwide costing ~$30 trillion/year</a:t>
            </a:r>
          </a:p>
          <a:p>
            <a:pPr marL="609585" indent="-609585">
              <a:lnSpc>
                <a:spcPct val="110000"/>
              </a:lnSpc>
            </a:pPr>
            <a:endParaRPr lang="en-US" sz="2800" spc="-100" dirty="0">
              <a:solidFill>
                <a:schemeClr val="tx1">
                  <a:lumMod val="75000"/>
                  <a:lumOff val="25000"/>
                </a:schemeClr>
              </a:solidFill>
              <a:latin typeface="Source Sans Pro" panose="020B0503030403020204" pitchFamily="34" charset="0"/>
              <a:cs typeface="Times New Roman" panose="02020603050405020304" pitchFamily="18" charset="0"/>
            </a:endParaRPr>
          </a:p>
          <a:p>
            <a:pPr marL="609585" indent="-609585">
              <a:lnSpc>
                <a:spcPct val="110000"/>
              </a:lnSpc>
            </a:pPr>
            <a:r>
              <a:rPr lang="en-US" sz="2800" spc="-100" dirty="0">
                <a:solidFill>
                  <a:schemeClr val="tx1">
                    <a:lumMod val="75000"/>
                    <a:lumOff val="25000"/>
                  </a:schemeClr>
                </a:solidFill>
                <a:latin typeface="Source Sans Pro" panose="020B0503030403020204" pitchFamily="34" charset="0"/>
                <a:cs typeface="Times New Roman" panose="02020603050405020304" pitchFamily="18" charset="0"/>
              </a:rPr>
              <a:t>Global warming  will cost ~$30 trillion/year by 2050. </a:t>
            </a:r>
          </a:p>
          <a:p>
            <a:pPr marL="609585" indent="-609585">
              <a:lnSpc>
                <a:spcPct val="110000"/>
              </a:lnSpc>
            </a:pPr>
            <a:endParaRPr lang="en-US" sz="2800" spc="-100" dirty="0">
              <a:solidFill>
                <a:schemeClr val="tx1">
                  <a:lumMod val="75000"/>
                  <a:lumOff val="25000"/>
                </a:schemeClr>
              </a:solidFill>
              <a:latin typeface="Source Sans Pro" panose="020B0503030403020204" pitchFamily="34" charset="0"/>
              <a:cs typeface="Times New Roman" panose="02020603050405020304" pitchFamily="18" charset="0"/>
            </a:endParaRPr>
          </a:p>
          <a:p>
            <a:pPr marL="609585" indent="-609585">
              <a:lnSpc>
                <a:spcPct val="110000"/>
              </a:lnSpc>
            </a:pPr>
            <a:r>
              <a:rPr lang="en-US" sz="2800" spc="-100" dirty="0">
                <a:solidFill>
                  <a:schemeClr val="tx1">
                    <a:lumMod val="75000"/>
                    <a:lumOff val="25000"/>
                  </a:schemeClr>
                </a:solidFill>
                <a:latin typeface="Source Sans Pro" panose="020B0503030403020204" pitchFamily="34" charset="0"/>
                <a:cs typeface="Times New Roman" panose="02020603050405020304" pitchFamily="18" charset="0"/>
              </a:rPr>
              <a:t>Fossil fuels will become scarce, increasing energy prices and economic, political, and social instability</a:t>
            </a:r>
          </a:p>
          <a:p>
            <a:pPr marL="609585" indent="-609585">
              <a:lnSpc>
                <a:spcPct val="110000"/>
              </a:lnSpc>
            </a:pPr>
            <a:endParaRPr lang="en-US" sz="2800" spc="-100" dirty="0">
              <a:solidFill>
                <a:schemeClr val="tx1">
                  <a:lumMod val="75000"/>
                  <a:lumOff val="25000"/>
                </a:schemeClr>
              </a:solidFill>
              <a:latin typeface="Source Sans Pro" panose="020B0503030403020204" pitchFamily="34" charset="0"/>
              <a:cs typeface="Times New Roman" panose="02020603050405020304" pitchFamily="18" charset="0"/>
            </a:endParaRPr>
          </a:p>
          <a:p>
            <a:pPr marL="609585" indent="-609585">
              <a:lnSpc>
                <a:spcPct val="110000"/>
              </a:lnSpc>
            </a:pPr>
            <a:endParaRPr lang="en-US" sz="2800" spc="-100" dirty="0">
              <a:solidFill>
                <a:srgbClr val="FF0000"/>
              </a:solidFill>
              <a:latin typeface="Source Sans Pro" panose="020B0503030403020204" pitchFamily="34" charset="0"/>
              <a:cs typeface="Times New Roman" panose="02020603050405020304" pitchFamily="18" charset="0"/>
              <a:sym typeface="Wingdings"/>
            </a:endParaRPr>
          </a:p>
          <a:p>
            <a:pPr marL="609585" indent="-609585" algn="ctr">
              <a:lnSpc>
                <a:spcPct val="110000"/>
              </a:lnSpc>
            </a:pPr>
            <a:r>
              <a:rPr lang="en-US" sz="2800" spc="-100" dirty="0">
                <a:solidFill>
                  <a:schemeClr val="accent1"/>
                </a:solidFill>
                <a:latin typeface="Source Sans Pro" panose="020B0503030403020204" pitchFamily="34" charset="0"/>
                <a:cs typeface="Times New Roman" panose="02020603050405020304" pitchFamily="18" charset="0"/>
                <a:sym typeface="Wingdings"/>
              </a:rPr>
              <a:t>Drastic problems require immediate solutions. </a:t>
            </a:r>
            <a:endParaRPr lang="en-US" sz="2800" spc="-100" dirty="0">
              <a:solidFill>
                <a:schemeClr val="accent1"/>
              </a:solidFill>
              <a:latin typeface="Source Sans Pro" panose="020B0503030403020204" pitchFamily="34" charset="0"/>
              <a:cs typeface="Times New Roman" panose="02020603050405020304" pitchFamily="18" charset="0"/>
            </a:endParaRPr>
          </a:p>
        </p:txBody>
      </p:sp>
    </p:spTree>
    <p:extLst>
      <p:ext uri="{BB962C8B-B14F-4D97-AF65-F5344CB8AC3E}">
        <p14:creationId xmlns:p14="http://schemas.microsoft.com/office/powerpoint/2010/main" val="21874358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838200" y="365125"/>
            <a:ext cx="10515600" cy="1325563"/>
          </a:xfrm>
        </p:spPr>
        <p:txBody>
          <a:bodyPr anchor="ctr">
            <a:normAutofit/>
          </a:bodyPr>
          <a:lstStyle/>
          <a:p>
            <a:pPr eaLnBrk="1" hangingPunct="1"/>
            <a:r>
              <a:rPr lang="en-US" b="1" spc="-100" dirty="0"/>
              <a:t>Air Pollution</a:t>
            </a:r>
            <a:endParaRPr lang="en-US" spc="-100" dirty="0"/>
          </a:p>
        </p:txBody>
      </p:sp>
      <p:pic>
        <p:nvPicPr>
          <p:cNvPr id="66564" name="Picture 66563">
            <a:extLst>
              <a:ext uri="{FF2B5EF4-FFF2-40B4-BE49-F238E27FC236}">
                <a16:creationId xmlns:a16="http://schemas.microsoft.com/office/drawing/2014/main" id="{2D22D118-B9F5-43B8-99AD-AE3C43A6C29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38200" y="1825625"/>
            <a:ext cx="10515600" cy="4351338"/>
          </a:xfrm>
          <a:prstGeom prst="rect">
            <a:avLst/>
          </a:prstGeom>
          <a:noFill/>
        </p:spPr>
      </p:pic>
    </p:spTree>
    <p:extLst>
      <p:ext uri="{BB962C8B-B14F-4D97-AF65-F5344CB8AC3E}">
        <p14:creationId xmlns:p14="http://schemas.microsoft.com/office/powerpoint/2010/main" val="5001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B1038D1-53DC-B84F-5131-D156E094A96A}"/>
              </a:ext>
            </a:extLst>
          </p:cNvPr>
          <p:cNvPicPr>
            <a:picLocks noChangeAspect="1"/>
          </p:cNvPicPr>
          <p:nvPr/>
        </p:nvPicPr>
        <p:blipFill>
          <a:blip r:embed="rId3" cstate="screen">
            <a:extLst>
              <a:ext uri="{28A0092B-C50C-407E-A947-70E740481C1C}">
                <a14:useLocalDpi xmlns:a14="http://schemas.microsoft.com/office/drawing/2010/main"/>
              </a:ext>
            </a:extLst>
          </a:blip>
          <a:srcRect l="-186" r="-186"/>
          <a:stretch>
            <a:fillRect/>
          </a:stretch>
        </p:blipFill>
        <p:spPr bwMode="auto">
          <a:xfrm>
            <a:off x="7539480" y="30480"/>
            <a:ext cx="4637835" cy="6827520"/>
          </a:xfrm>
          <a:prstGeom prst="rect">
            <a:avLst/>
          </a:prstGeom>
          <a:noFill/>
          <a:ln w="9525">
            <a:noFill/>
            <a:miter lim="800000"/>
            <a:headEnd/>
            <a:tailEnd/>
          </a:ln>
        </p:spPr>
      </p:pic>
      <p:pic>
        <p:nvPicPr>
          <p:cNvPr id="3" name="Picture 2">
            <a:extLst>
              <a:ext uri="{FF2B5EF4-FFF2-40B4-BE49-F238E27FC236}">
                <a16:creationId xmlns:a16="http://schemas.microsoft.com/office/drawing/2014/main" id="{60EC2114-050E-F01A-871A-FA95534B5DC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14115" y="3730461"/>
            <a:ext cx="10363200" cy="3127540"/>
          </a:xfrm>
          <a:prstGeom prst="rect">
            <a:avLst/>
          </a:prstGeom>
        </p:spPr>
      </p:pic>
      <p:sp>
        <p:nvSpPr>
          <p:cNvPr id="5" name="TextBox 4">
            <a:extLst>
              <a:ext uri="{FF2B5EF4-FFF2-40B4-BE49-F238E27FC236}">
                <a16:creationId xmlns:a16="http://schemas.microsoft.com/office/drawing/2014/main" id="{B7FA4932-5537-B1A0-17A2-A0E6B60E2A5D}"/>
              </a:ext>
            </a:extLst>
          </p:cNvPr>
          <p:cNvSpPr txBox="1"/>
          <p:nvPr/>
        </p:nvSpPr>
        <p:spPr>
          <a:xfrm>
            <a:off x="4373020" y="4087652"/>
            <a:ext cx="7485323" cy="420564"/>
          </a:xfrm>
          <a:prstGeom prst="rect">
            <a:avLst/>
          </a:prstGeom>
          <a:noFill/>
        </p:spPr>
        <p:txBody>
          <a:bodyPr wrap="square">
            <a:spAutoFit/>
          </a:bodyPr>
          <a:lstStyle/>
          <a:p>
            <a:r>
              <a:rPr lang="en-US" sz="2133" b="1" dirty="0">
                <a:solidFill>
                  <a:schemeClr val="bg1"/>
                </a:solidFill>
              </a:rPr>
              <a:t>San Pedro California, Sunday, Feb. 19, 2023, 9:30 AM</a:t>
            </a:r>
            <a:endParaRPr lang="en-US" sz="2400" dirty="0">
              <a:solidFill>
                <a:schemeClr val="bg1"/>
              </a:solidFill>
            </a:endParaRPr>
          </a:p>
        </p:txBody>
      </p:sp>
      <p:pic>
        <p:nvPicPr>
          <p:cNvPr id="2" name="Picture 1">
            <a:extLst>
              <a:ext uri="{FF2B5EF4-FFF2-40B4-BE49-F238E27FC236}">
                <a16:creationId xmlns:a16="http://schemas.microsoft.com/office/drawing/2014/main" id="{6B5BA05B-D40F-099A-0688-2E3C8D6DF964}"/>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4685" y="1"/>
            <a:ext cx="3657600" cy="5095623"/>
          </a:xfrm>
          <a:prstGeom prst="rect">
            <a:avLst/>
          </a:prstGeom>
          <a:noFill/>
          <a:ln w="9525">
            <a:noFill/>
            <a:miter lim="800000"/>
            <a:headEnd/>
            <a:tailEnd/>
          </a:ln>
        </p:spPr>
      </p:pic>
      <p:sp>
        <p:nvSpPr>
          <p:cNvPr id="4" name="TextBox 3">
            <a:extLst>
              <a:ext uri="{FF2B5EF4-FFF2-40B4-BE49-F238E27FC236}">
                <a16:creationId xmlns:a16="http://schemas.microsoft.com/office/drawing/2014/main" id="{57116C60-8CE2-CBFD-B1F8-E2C20299ADAB}"/>
              </a:ext>
            </a:extLst>
          </p:cNvPr>
          <p:cNvSpPr txBox="1"/>
          <p:nvPr/>
        </p:nvSpPr>
        <p:spPr>
          <a:xfrm>
            <a:off x="-28857" y="219450"/>
            <a:ext cx="4093028" cy="420564"/>
          </a:xfrm>
          <a:prstGeom prst="rect">
            <a:avLst/>
          </a:prstGeom>
          <a:noFill/>
        </p:spPr>
        <p:txBody>
          <a:bodyPr wrap="square">
            <a:spAutoFit/>
          </a:bodyPr>
          <a:lstStyle/>
          <a:p>
            <a:r>
              <a:rPr lang="en-US" sz="2133" b="1" dirty="0">
                <a:solidFill>
                  <a:schemeClr val="bg1"/>
                </a:solidFill>
              </a:rPr>
              <a:t>Los Angeles, Sept. 9, 1958</a:t>
            </a:r>
            <a:endParaRPr lang="en-US" sz="2400" dirty="0">
              <a:solidFill>
                <a:schemeClr val="bg1"/>
              </a:solidFill>
            </a:endParaRPr>
          </a:p>
        </p:txBody>
      </p:sp>
      <p:sp>
        <p:nvSpPr>
          <p:cNvPr id="10" name="TextBox 9">
            <a:extLst>
              <a:ext uri="{FF2B5EF4-FFF2-40B4-BE49-F238E27FC236}">
                <a16:creationId xmlns:a16="http://schemas.microsoft.com/office/drawing/2014/main" id="{F69730A9-7093-30DC-DF96-B912DAE96DEA}"/>
              </a:ext>
            </a:extLst>
          </p:cNvPr>
          <p:cNvSpPr txBox="1"/>
          <p:nvPr/>
        </p:nvSpPr>
        <p:spPr>
          <a:xfrm>
            <a:off x="8633989" y="245066"/>
            <a:ext cx="2948411" cy="369332"/>
          </a:xfrm>
          <a:prstGeom prst="rect">
            <a:avLst/>
          </a:prstGeom>
          <a:noFill/>
        </p:spPr>
        <p:txBody>
          <a:bodyPr wrap="square">
            <a:spAutoFit/>
          </a:bodyPr>
          <a:lstStyle/>
          <a:p>
            <a:r>
              <a:rPr lang="en-US" sz="1800" b="1" dirty="0">
                <a:solidFill>
                  <a:schemeClr val="bg1"/>
                </a:solidFill>
              </a:rPr>
              <a:t>Los Angeles, July 23, 2000</a:t>
            </a:r>
            <a:endParaRPr lang="en-US" sz="1800" dirty="0">
              <a:solidFill>
                <a:schemeClr val="bg1"/>
              </a:solidFill>
            </a:endParaRPr>
          </a:p>
        </p:txBody>
      </p:sp>
    </p:spTree>
    <p:extLst>
      <p:ext uri="{BB962C8B-B14F-4D97-AF65-F5344CB8AC3E}">
        <p14:creationId xmlns:p14="http://schemas.microsoft.com/office/powerpoint/2010/main" val="15159614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BA683519-3E72-AC40-B8E1-99AB8DB22360}"/>
              </a:ext>
            </a:extLst>
          </p:cNvPr>
          <p:cNvSpPr>
            <a:spLocks noGrp="1"/>
          </p:cNvSpPr>
          <p:nvPr>
            <p:ph type="title"/>
          </p:nvPr>
        </p:nvSpPr>
        <p:spPr>
          <a:xfrm>
            <a:off x="838200" y="365125"/>
            <a:ext cx="10515600" cy="1325563"/>
          </a:xfrm>
        </p:spPr>
        <p:txBody>
          <a:bodyPr anchor="ctr">
            <a:normAutofit/>
          </a:bodyPr>
          <a:lstStyle/>
          <a:p>
            <a:r>
              <a:rPr lang="en-US" altLang="zh-CN" b="1" spc="-100" dirty="0"/>
              <a:t>Beijing,</a:t>
            </a:r>
            <a:r>
              <a:rPr lang="zh-CN" altLang="en-US" b="1" spc="-100" dirty="0"/>
              <a:t> </a:t>
            </a:r>
            <a:r>
              <a:rPr lang="en-US" altLang="zh-CN" b="1" spc="-100" dirty="0"/>
              <a:t>China</a:t>
            </a:r>
            <a:endParaRPr lang="zh-CN" altLang="en-US" dirty="0"/>
          </a:p>
        </p:txBody>
      </p:sp>
      <p:pic>
        <p:nvPicPr>
          <p:cNvPr id="3074" name="Picture 2">
            <a:extLst>
              <a:ext uri="{FF2B5EF4-FFF2-40B4-BE49-F238E27FC236}">
                <a16:creationId xmlns:a16="http://schemas.microsoft.com/office/drawing/2014/main" id="{31FBA925-15EA-6C4E-BB16-D070375DB040}"/>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838200" y="1825625"/>
            <a:ext cx="10515600" cy="4351338"/>
          </a:xfrm>
          <a:prstGeom prst="rect">
            <a:avLst/>
          </a:prstGeom>
          <a:solidFill>
            <a:srgbClr val="FFFFFF"/>
          </a:solidFill>
        </p:spPr>
      </p:pic>
    </p:spTree>
    <p:extLst>
      <p:ext uri="{BB962C8B-B14F-4D97-AF65-F5344CB8AC3E}">
        <p14:creationId xmlns:p14="http://schemas.microsoft.com/office/powerpoint/2010/main" val="9361537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20C850A5-8B3F-0B44-9EA0-1EA08E388F52}"/>
              </a:ext>
            </a:extLst>
          </p:cNvPr>
          <p:cNvSpPr>
            <a:spLocks noGrp="1"/>
          </p:cNvSpPr>
          <p:nvPr>
            <p:ph type="title"/>
          </p:nvPr>
        </p:nvSpPr>
        <p:spPr>
          <a:xfrm>
            <a:off x="838200" y="365125"/>
            <a:ext cx="10515600" cy="1325563"/>
          </a:xfrm>
        </p:spPr>
        <p:txBody>
          <a:bodyPr anchor="ctr">
            <a:normAutofit/>
          </a:bodyPr>
          <a:lstStyle/>
          <a:p>
            <a:r>
              <a:rPr lang="en-US" altLang="zh-CN" b="1" spc="-100" dirty="0"/>
              <a:t>Delhi, India</a:t>
            </a:r>
            <a:endParaRPr lang="zh-CN" altLang="en-US" dirty="0"/>
          </a:p>
        </p:txBody>
      </p:sp>
      <p:pic>
        <p:nvPicPr>
          <p:cNvPr id="4098" name="Picture 2">
            <a:extLst>
              <a:ext uri="{FF2B5EF4-FFF2-40B4-BE49-F238E27FC236}">
                <a16:creationId xmlns:a16="http://schemas.microsoft.com/office/drawing/2014/main" id="{75541069-A1AC-4943-AF4B-6C535E85D0E6}"/>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838200" y="1825625"/>
            <a:ext cx="10515600" cy="4351338"/>
          </a:xfrm>
          <a:prstGeom prst="rect">
            <a:avLst/>
          </a:prstGeom>
          <a:solidFill>
            <a:srgbClr val="FFFFFF"/>
          </a:solidFill>
        </p:spPr>
      </p:pic>
    </p:spTree>
    <p:extLst>
      <p:ext uri="{BB962C8B-B14F-4D97-AF65-F5344CB8AC3E}">
        <p14:creationId xmlns:p14="http://schemas.microsoft.com/office/powerpoint/2010/main" val="29953484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8" name=" 7"/>
          <p:cNvPicPr/>
          <p:nvPr/>
        </p:nvPicPr>
        <p:blipFill>
          <a:blip r:embed="rId3"/>
          <a:stretch>
            <a:fillRect/>
          </a:stretch>
        </p:blipFill>
        <p:spPr>
          <a:xfrm>
            <a:off x="5641120" y="0"/>
            <a:ext cx="4766441" cy="6858001"/>
          </a:xfrm>
          <a:prstGeom prst="rect">
            <a:avLst/>
          </a:prstGeom>
        </p:spPr>
      </p:pic>
      <p:sp>
        <p:nvSpPr>
          <p:cNvPr id="49154" name="Rectangle 2"/>
          <p:cNvSpPr>
            <a:spLocks noGrp="1" noChangeArrowheads="1"/>
          </p:cNvSpPr>
          <p:nvPr>
            <p:ph type="title"/>
          </p:nvPr>
        </p:nvSpPr>
        <p:spPr>
          <a:xfrm>
            <a:off x="626534" y="711200"/>
            <a:ext cx="5808133" cy="3725333"/>
          </a:xfrm>
        </p:spPr>
        <p:txBody>
          <a:bodyPr/>
          <a:lstStyle/>
          <a:p>
            <a:pPr algn="l"/>
            <a:r>
              <a:rPr lang="en-US" sz="4000" b="1" spc="-100" dirty="0">
                <a:latin typeface="Source Sans Pro Semibold" panose="020B0603030403020204" pitchFamily="34" charset="0"/>
                <a:cs typeface="Times New Roman" panose="02020603050405020304" pitchFamily="18" charset="0"/>
              </a:rPr>
              <a:t>Lung of LA Teenage Nonsmoker in 1970s</a:t>
            </a:r>
          </a:p>
        </p:txBody>
      </p:sp>
    </p:spTree>
    <p:extLst>
      <p:ext uri="{BB962C8B-B14F-4D97-AF65-F5344CB8AC3E}">
        <p14:creationId xmlns:p14="http://schemas.microsoft.com/office/powerpoint/2010/main" val="11994475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186067" y="1"/>
            <a:ext cx="12005933" cy="800255"/>
          </a:xfrm>
        </p:spPr>
        <p:txBody>
          <a:bodyPr>
            <a:normAutofit/>
          </a:bodyPr>
          <a:lstStyle/>
          <a:p>
            <a:pPr algn="ctr"/>
            <a:r>
              <a:rPr lang="en-US" b="1" spc="-100" dirty="0">
                <a:latin typeface="Source Sans Pro Semibold" panose="020B0603030403020204" pitchFamily="34" charset="0"/>
                <a:cs typeface="Times New Roman"/>
              </a:rPr>
              <a:t>Air Pollution is World’s 2</a:t>
            </a:r>
            <a:r>
              <a:rPr lang="en-US" b="1" spc="-100" baseline="30000" dirty="0">
                <a:latin typeface="Source Sans Pro Semibold" panose="020B0603030403020204" pitchFamily="34" charset="0"/>
                <a:cs typeface="Times New Roman"/>
              </a:rPr>
              <a:t>nd</a:t>
            </a:r>
            <a:r>
              <a:rPr lang="en-US" b="1" spc="-100" dirty="0">
                <a:latin typeface="Source Sans Pro Semibold" panose="020B0603030403020204" pitchFamily="34" charset="0"/>
                <a:cs typeface="Times New Roman"/>
              </a:rPr>
              <a:t> Leading Cause of Death</a:t>
            </a:r>
            <a:endParaRPr lang="en-US" spc="-100" dirty="0">
              <a:latin typeface="Source Sans Pro Semibold" panose="020B0603030403020204" pitchFamily="34" charset="0"/>
              <a:cs typeface="Times New Roman"/>
            </a:endParaRPr>
          </a:p>
        </p:txBody>
      </p:sp>
      <p:sp>
        <p:nvSpPr>
          <p:cNvPr id="8" name="Rectangle 7"/>
          <p:cNvSpPr/>
          <p:nvPr/>
        </p:nvSpPr>
        <p:spPr>
          <a:xfrm>
            <a:off x="0" y="6331622"/>
            <a:ext cx="3999492" cy="379656"/>
          </a:xfrm>
          <a:prstGeom prst="rect">
            <a:avLst/>
          </a:prstGeom>
        </p:spPr>
        <p:txBody>
          <a:bodyPr wrap="square">
            <a:spAutoFit/>
          </a:bodyPr>
          <a:lstStyle/>
          <a:p>
            <a:r>
              <a:rPr lang="en-US" sz="1867" spc="-100" dirty="0">
                <a:latin typeface="Source Sans Pro" panose="020B0503030403020204" pitchFamily="34" charset="0"/>
              </a:rPr>
              <a:t>WHO (2017)</a:t>
            </a:r>
            <a:endParaRPr lang="en-US" sz="1867" dirty="0">
              <a:latin typeface="Source Sans Pro" panose="020B0503030403020204" pitchFamily="34" charset="0"/>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1349876965"/>
              </p:ext>
            </p:extLst>
          </p:nvPr>
        </p:nvGraphicFramePr>
        <p:xfrm>
          <a:off x="0" y="1147763"/>
          <a:ext cx="11980863" cy="5373687"/>
        </p:xfrm>
        <a:graphic>
          <a:graphicData uri="http://schemas.openxmlformats.org/presentationml/2006/ole">
            <mc:AlternateContent xmlns:mc="http://schemas.openxmlformats.org/markup-compatibility/2006">
              <mc:Choice xmlns:v="urn:schemas-microsoft-com:vml" Requires="v">
                <p:oleObj name="Document" r:id="rId3" imgW="6086467" imgH="2736416" progId="Word.Document.12">
                  <p:embed/>
                </p:oleObj>
              </mc:Choice>
              <mc:Fallback>
                <p:oleObj name="Document" r:id="rId3" imgW="6086467" imgH="2736416" progId="Word.Document.12">
                  <p:embed/>
                  <p:pic>
                    <p:nvPicPr>
                      <p:cNvPr id="2" name="Object 1"/>
                      <p:cNvPicPr/>
                      <p:nvPr/>
                    </p:nvPicPr>
                    <p:blipFill>
                      <a:blip r:embed="rId4"/>
                      <a:stretch>
                        <a:fillRect/>
                      </a:stretch>
                    </p:blipFill>
                    <p:spPr>
                      <a:xfrm>
                        <a:off x="0" y="1147763"/>
                        <a:ext cx="11980863" cy="5373687"/>
                      </a:xfrm>
                      <a:prstGeom prst="rect">
                        <a:avLst/>
                      </a:prstGeom>
                    </p:spPr>
                  </p:pic>
                </p:oleObj>
              </mc:Fallback>
            </mc:AlternateContent>
          </a:graphicData>
        </a:graphic>
      </p:graphicFrame>
    </p:spTree>
    <p:extLst>
      <p:ext uri="{BB962C8B-B14F-4D97-AF65-F5344CB8AC3E}">
        <p14:creationId xmlns:p14="http://schemas.microsoft.com/office/powerpoint/2010/main" val="35752038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838200" y="365125"/>
            <a:ext cx="10515600" cy="1325563"/>
          </a:xfrm>
        </p:spPr>
        <p:txBody>
          <a:bodyPr anchor="ctr">
            <a:normAutofit/>
          </a:bodyPr>
          <a:lstStyle/>
          <a:p>
            <a:pPr eaLnBrk="1" hangingPunct="1"/>
            <a:r>
              <a:rPr lang="en-US" sz="4400" b="1" spc="-100" dirty="0">
                <a:latin typeface="Source Sans Pro Semibold" panose="020B0603030403020204" pitchFamily="34" charset="0"/>
                <a:cs typeface="Times New Roman" panose="02020603050405020304" pitchFamily="18" charset="0"/>
              </a:rPr>
              <a:t>Global Warming</a:t>
            </a:r>
            <a:endParaRPr lang="en-US" spc="-100" dirty="0"/>
          </a:p>
        </p:txBody>
      </p:sp>
      <p:pic>
        <p:nvPicPr>
          <p:cNvPr id="66564" name="Picture 66563">
            <a:extLst>
              <a:ext uri="{FF2B5EF4-FFF2-40B4-BE49-F238E27FC236}">
                <a16:creationId xmlns:a16="http://schemas.microsoft.com/office/drawing/2014/main" id="{2D22D118-B9F5-43B8-99AD-AE3C43A6C29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38200" y="1825625"/>
            <a:ext cx="10515600" cy="4351338"/>
          </a:xfrm>
          <a:prstGeom prst="rect">
            <a:avLst/>
          </a:prstGeom>
          <a:noFill/>
        </p:spPr>
      </p:pic>
    </p:spTree>
    <p:extLst>
      <p:ext uri="{BB962C8B-B14F-4D97-AF65-F5344CB8AC3E}">
        <p14:creationId xmlns:p14="http://schemas.microsoft.com/office/powerpoint/2010/main" val="27616987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0" y="102637"/>
            <a:ext cx="12192000" cy="762000"/>
          </a:xfrm>
        </p:spPr>
        <p:txBody>
          <a:bodyPr>
            <a:normAutofit/>
          </a:bodyPr>
          <a:lstStyle/>
          <a:p>
            <a:pPr algn="ctr" eaLnBrk="1" hangingPunct="1"/>
            <a:r>
              <a:rPr lang="en-US" b="1" dirty="0">
                <a:latin typeface="Source Sans Pro Semibold" panose="020B0603030403020204" pitchFamily="34" charset="0"/>
                <a:ea typeface="ＭＳ Ｐゴシック" pitchFamily="-111" charset="-128"/>
                <a:cs typeface="Times New Roman" panose="02020603050405020304" pitchFamily="18" charset="0"/>
              </a:rPr>
              <a:t>Mean Global Temperature Anomalies</a:t>
            </a:r>
          </a:p>
        </p:txBody>
      </p:sp>
      <p:sp>
        <p:nvSpPr>
          <p:cNvPr id="4" name="TextBox 3">
            <a:extLst>
              <a:ext uri="{FF2B5EF4-FFF2-40B4-BE49-F238E27FC236}">
                <a16:creationId xmlns:a16="http://schemas.microsoft.com/office/drawing/2014/main" id="{909DC08C-C00B-4331-A83F-74089219FADA}"/>
              </a:ext>
            </a:extLst>
          </p:cNvPr>
          <p:cNvSpPr txBox="1"/>
          <p:nvPr/>
        </p:nvSpPr>
        <p:spPr>
          <a:xfrm>
            <a:off x="56521" y="5992655"/>
            <a:ext cx="2929812" cy="846386"/>
          </a:xfrm>
          <a:prstGeom prst="rect">
            <a:avLst/>
          </a:prstGeom>
          <a:noFill/>
        </p:spPr>
        <p:txBody>
          <a:bodyPr wrap="square" rtlCol="0">
            <a:spAutoFit/>
          </a:bodyPr>
          <a:lstStyle/>
          <a:p>
            <a:r>
              <a:rPr lang="en-US" sz="700" dirty="0">
                <a:latin typeface="Source Sans Pro" panose="020B0503030403020204" pitchFamily="34" charset="0"/>
                <a:hlinkClick r:id="rId3"/>
              </a:rPr>
              <a:t>https://data.giss.nasa.gov/gistemp/</a:t>
            </a:r>
            <a:r>
              <a:rPr lang="en-US" sz="700" dirty="0">
                <a:latin typeface="Source Sans Pro" panose="020B0503030403020204" pitchFamily="34" charset="0"/>
              </a:rPr>
              <a:t> </a:t>
            </a:r>
          </a:p>
          <a:p>
            <a:r>
              <a:rPr lang="en-US" sz="700" dirty="0">
                <a:latin typeface="Source Sans Pro" panose="020B0503030403020204" pitchFamily="34" charset="0"/>
              </a:rPr>
              <a:t>GISTEMP Team, 2021: GISS Surface Temperature Analysis (GISTEMP), version 4. NASA Goddard Institute for Space Studies. Dataset accessed 20YY-MM-DD at https://data.giss.nasa.gov/gistemp/.</a:t>
            </a:r>
          </a:p>
          <a:p>
            <a:r>
              <a:rPr lang="en-US" sz="700" dirty="0" err="1">
                <a:latin typeface="Source Sans Pro" panose="020B0503030403020204" pitchFamily="34" charset="0"/>
              </a:rPr>
              <a:t>Lenssen</a:t>
            </a:r>
            <a:r>
              <a:rPr lang="en-US" sz="700" dirty="0">
                <a:latin typeface="Source Sans Pro" panose="020B0503030403020204" pitchFamily="34" charset="0"/>
              </a:rPr>
              <a:t>, N., G. Schmidt, J. Hansen, M. </a:t>
            </a:r>
            <a:r>
              <a:rPr lang="en-US" sz="700" dirty="0" err="1">
                <a:latin typeface="Source Sans Pro" panose="020B0503030403020204" pitchFamily="34" charset="0"/>
              </a:rPr>
              <a:t>Menne</a:t>
            </a:r>
            <a:r>
              <a:rPr lang="en-US" sz="700" dirty="0">
                <a:latin typeface="Source Sans Pro" panose="020B0503030403020204" pitchFamily="34" charset="0"/>
              </a:rPr>
              <a:t>, A. </a:t>
            </a:r>
            <a:r>
              <a:rPr lang="en-US" sz="700" dirty="0" err="1">
                <a:latin typeface="Source Sans Pro" panose="020B0503030403020204" pitchFamily="34" charset="0"/>
              </a:rPr>
              <a:t>Persin</a:t>
            </a:r>
            <a:r>
              <a:rPr lang="en-US" sz="700" dirty="0">
                <a:latin typeface="Source Sans Pro" panose="020B0503030403020204" pitchFamily="34" charset="0"/>
              </a:rPr>
              <a:t>, R. Ruedy, and D. </a:t>
            </a:r>
            <a:r>
              <a:rPr lang="en-US" sz="700" dirty="0" err="1">
                <a:latin typeface="Source Sans Pro" panose="020B0503030403020204" pitchFamily="34" charset="0"/>
              </a:rPr>
              <a:t>Zyss</a:t>
            </a:r>
            <a:r>
              <a:rPr lang="en-US" sz="700" dirty="0">
                <a:latin typeface="Source Sans Pro" panose="020B0503030403020204" pitchFamily="34" charset="0"/>
              </a:rPr>
              <a:t>, 2019: Improvements in the GISTEMP uncertainty model. J. </a:t>
            </a:r>
            <a:r>
              <a:rPr lang="en-US" sz="700" dirty="0" err="1">
                <a:latin typeface="Source Sans Pro" panose="020B0503030403020204" pitchFamily="34" charset="0"/>
              </a:rPr>
              <a:t>Geophys</a:t>
            </a:r>
            <a:r>
              <a:rPr lang="en-US" sz="700" dirty="0">
                <a:latin typeface="Source Sans Pro" panose="020B0503030403020204" pitchFamily="34" charset="0"/>
              </a:rPr>
              <a:t>. Res. Atmos., 124, no. 12, 6307-6326, doi:10.1029/2018JD029522.</a:t>
            </a:r>
          </a:p>
        </p:txBody>
      </p:sp>
      <p:pic>
        <p:nvPicPr>
          <p:cNvPr id="2" name="Picture 1">
            <a:extLst>
              <a:ext uri="{FF2B5EF4-FFF2-40B4-BE49-F238E27FC236}">
                <a16:creationId xmlns:a16="http://schemas.microsoft.com/office/drawing/2014/main" id="{CE3A7799-C505-09EA-3653-6845CEF2BE09}"/>
              </a:ext>
            </a:extLst>
          </p:cNvPr>
          <p:cNvPicPr>
            <a:picLocks noChangeAspect="1"/>
          </p:cNvPicPr>
          <p:nvPr/>
        </p:nvPicPr>
        <p:blipFill>
          <a:blip r:embed="rId4"/>
          <a:stretch>
            <a:fillRect/>
          </a:stretch>
        </p:blipFill>
        <p:spPr>
          <a:xfrm>
            <a:off x="1521427" y="1001389"/>
            <a:ext cx="9144000" cy="4855221"/>
          </a:xfrm>
          <a:prstGeom prst="rect">
            <a:avLst/>
          </a:prstGeom>
        </p:spPr>
      </p:pic>
    </p:spTree>
    <p:extLst>
      <p:ext uri="{BB962C8B-B14F-4D97-AF65-F5344CB8AC3E}">
        <p14:creationId xmlns:p14="http://schemas.microsoft.com/office/powerpoint/2010/main" val="29595214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0" y="62203"/>
            <a:ext cx="12186853" cy="838200"/>
          </a:xfrm>
        </p:spPr>
        <p:txBody>
          <a:bodyPr>
            <a:normAutofit/>
          </a:bodyPr>
          <a:lstStyle/>
          <a:p>
            <a:pPr algn="ctr" eaLnBrk="1" hangingPunct="1"/>
            <a:r>
              <a:rPr lang="en-US" b="1" dirty="0">
                <a:latin typeface="Source Sans Pro Semibold" panose="020B0603030403020204" pitchFamily="34" charset="0"/>
                <a:ea typeface="ＭＳ Ｐゴシック" pitchFamily="65" charset="-128"/>
                <a:cs typeface="Times New Roman" panose="02020603050405020304" pitchFamily="18" charset="0"/>
              </a:rPr>
              <a:t>2021 </a:t>
            </a:r>
            <a:r>
              <a:rPr lang="en-US" b="1" dirty="0">
                <a:latin typeface="Symbol" charset="2"/>
                <a:ea typeface="ＭＳ Ｐゴシック" pitchFamily="65" charset="-128"/>
                <a:cs typeface="Symbol" charset="2"/>
              </a:rPr>
              <a:t>D</a:t>
            </a:r>
            <a:r>
              <a:rPr lang="en-US" b="1" dirty="0">
                <a:latin typeface="Source Sans Pro Semibold" panose="020B0603030403020204" pitchFamily="34" charset="0"/>
                <a:ea typeface="ＭＳ Ｐゴシック" pitchFamily="65" charset="-128"/>
                <a:cs typeface="Times New Roman" panose="02020603050405020304" pitchFamily="18" charset="0"/>
              </a:rPr>
              <a:t>Temperature Versus 1900-1930</a:t>
            </a:r>
          </a:p>
        </p:txBody>
      </p:sp>
      <p:sp>
        <p:nvSpPr>
          <p:cNvPr id="2" name="TextBox 1">
            <a:extLst>
              <a:ext uri="{FF2B5EF4-FFF2-40B4-BE49-F238E27FC236}">
                <a16:creationId xmlns:a16="http://schemas.microsoft.com/office/drawing/2014/main" id="{F6027A4C-5E18-4443-956C-9E4CF5A779AE}"/>
              </a:ext>
            </a:extLst>
          </p:cNvPr>
          <p:cNvSpPr txBox="1"/>
          <p:nvPr/>
        </p:nvSpPr>
        <p:spPr>
          <a:xfrm>
            <a:off x="56521" y="5849586"/>
            <a:ext cx="2929812" cy="846386"/>
          </a:xfrm>
          <a:prstGeom prst="rect">
            <a:avLst/>
          </a:prstGeom>
          <a:noFill/>
        </p:spPr>
        <p:txBody>
          <a:bodyPr wrap="square" rtlCol="0">
            <a:spAutoFit/>
          </a:bodyPr>
          <a:lstStyle/>
          <a:p>
            <a:r>
              <a:rPr lang="en-US" sz="700" dirty="0">
                <a:latin typeface="Source Sans Pro" panose="020B0503030403020204" pitchFamily="34" charset="0"/>
                <a:hlinkClick r:id="rId3"/>
              </a:rPr>
              <a:t>https://data.giss.nasa.gov/gistemp/</a:t>
            </a:r>
            <a:r>
              <a:rPr lang="en-US" sz="700" dirty="0">
                <a:latin typeface="Source Sans Pro" panose="020B0503030403020204" pitchFamily="34" charset="0"/>
              </a:rPr>
              <a:t> </a:t>
            </a:r>
          </a:p>
          <a:p>
            <a:r>
              <a:rPr lang="en-US" sz="700" dirty="0">
                <a:latin typeface="Source Sans Pro" panose="020B0503030403020204" pitchFamily="34" charset="0"/>
              </a:rPr>
              <a:t>GISTEMP Team, 2021: GISS Surface Temperature Analysis (GISTEMP), version 4. NASA Goddard Institute for Space Studies. Dataset accessed 20YY-MM-DD at https://data.giss.nasa.gov/gistemp/.</a:t>
            </a:r>
          </a:p>
          <a:p>
            <a:r>
              <a:rPr lang="en-US" sz="700" dirty="0" err="1">
                <a:latin typeface="Source Sans Pro" panose="020B0503030403020204" pitchFamily="34" charset="0"/>
              </a:rPr>
              <a:t>Lenssen</a:t>
            </a:r>
            <a:r>
              <a:rPr lang="en-US" sz="700" dirty="0">
                <a:latin typeface="Source Sans Pro" panose="020B0503030403020204" pitchFamily="34" charset="0"/>
              </a:rPr>
              <a:t>, N., G. Schmidt, J. Hansen, M. </a:t>
            </a:r>
            <a:r>
              <a:rPr lang="en-US" sz="700" dirty="0" err="1">
                <a:latin typeface="Source Sans Pro" panose="020B0503030403020204" pitchFamily="34" charset="0"/>
              </a:rPr>
              <a:t>Menne</a:t>
            </a:r>
            <a:r>
              <a:rPr lang="en-US" sz="700" dirty="0">
                <a:latin typeface="Source Sans Pro" panose="020B0503030403020204" pitchFamily="34" charset="0"/>
              </a:rPr>
              <a:t>, A. </a:t>
            </a:r>
            <a:r>
              <a:rPr lang="en-US" sz="700" dirty="0" err="1">
                <a:latin typeface="Source Sans Pro" panose="020B0503030403020204" pitchFamily="34" charset="0"/>
              </a:rPr>
              <a:t>Persin</a:t>
            </a:r>
            <a:r>
              <a:rPr lang="en-US" sz="700" dirty="0">
                <a:latin typeface="Source Sans Pro" panose="020B0503030403020204" pitchFamily="34" charset="0"/>
              </a:rPr>
              <a:t>, R. Ruedy, and D. </a:t>
            </a:r>
            <a:r>
              <a:rPr lang="en-US" sz="700" dirty="0" err="1">
                <a:latin typeface="Source Sans Pro" panose="020B0503030403020204" pitchFamily="34" charset="0"/>
              </a:rPr>
              <a:t>Zyss</a:t>
            </a:r>
            <a:r>
              <a:rPr lang="en-US" sz="700" dirty="0">
                <a:latin typeface="Source Sans Pro" panose="020B0503030403020204" pitchFamily="34" charset="0"/>
              </a:rPr>
              <a:t>, 2019: Improvements in the GISTEMP uncertainty model. J. </a:t>
            </a:r>
            <a:r>
              <a:rPr lang="en-US" sz="700" dirty="0" err="1">
                <a:latin typeface="Source Sans Pro" panose="020B0503030403020204" pitchFamily="34" charset="0"/>
              </a:rPr>
              <a:t>Geophys</a:t>
            </a:r>
            <a:r>
              <a:rPr lang="en-US" sz="700" dirty="0">
                <a:latin typeface="Source Sans Pro" panose="020B0503030403020204" pitchFamily="34" charset="0"/>
              </a:rPr>
              <a:t>. Res. Atmos., 124, no. 12, 6307-6326, doi:10.1029/2018JD029522.</a:t>
            </a:r>
          </a:p>
        </p:txBody>
      </p:sp>
      <p:pic>
        <p:nvPicPr>
          <p:cNvPr id="4" name="Picture 3">
            <a:extLst>
              <a:ext uri="{FF2B5EF4-FFF2-40B4-BE49-F238E27FC236}">
                <a16:creationId xmlns:a16="http://schemas.microsoft.com/office/drawing/2014/main" id="{C947DE99-2D29-71BF-CBB6-4510781DC4FB}"/>
              </a:ext>
            </a:extLst>
          </p:cNvPr>
          <p:cNvPicPr>
            <a:picLocks noChangeAspect="1"/>
          </p:cNvPicPr>
          <p:nvPr/>
        </p:nvPicPr>
        <p:blipFill>
          <a:blip r:embed="rId4"/>
          <a:stretch>
            <a:fillRect/>
          </a:stretch>
        </p:blipFill>
        <p:spPr>
          <a:xfrm>
            <a:off x="1713747" y="834588"/>
            <a:ext cx="9144000" cy="5832000"/>
          </a:xfrm>
          <a:prstGeom prst="rect">
            <a:avLst/>
          </a:prstGeom>
        </p:spPr>
      </p:pic>
    </p:spTree>
    <p:extLst>
      <p:ext uri="{BB962C8B-B14F-4D97-AF65-F5344CB8AC3E}">
        <p14:creationId xmlns:p14="http://schemas.microsoft.com/office/powerpoint/2010/main" val="9189174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ext Box 3"/>
          <p:cNvSpPr txBox="1">
            <a:spLocks noChangeArrowheads="1"/>
          </p:cNvSpPr>
          <p:nvPr/>
        </p:nvSpPr>
        <p:spPr bwMode="auto">
          <a:xfrm>
            <a:off x="102637" y="6536434"/>
            <a:ext cx="2043186" cy="276999"/>
          </a:xfrm>
          <a:prstGeom prst="rect">
            <a:avLst/>
          </a:prstGeom>
          <a:noFill/>
          <a:ln w="9525">
            <a:noFill/>
            <a:miter lim="800000"/>
            <a:headEnd/>
            <a:tailEnd/>
          </a:ln>
        </p:spPr>
        <p:txBody>
          <a:bodyPr wrap="none" lIns="121919" tIns="60960" rIns="121919" bIns="60960">
            <a:prstTxWarp prst="textNoShape">
              <a:avLst/>
            </a:prstTxWarp>
            <a:spAutoFit/>
          </a:bodyPr>
          <a:lstStyle/>
          <a:p>
            <a:r>
              <a:rPr lang="en-US" sz="1000" dirty="0">
                <a:latin typeface="Source Sans Pro Light" panose="020B0403030403020204" pitchFamily="34" charset="0"/>
                <a:cs typeface="Times New Roman" panose="02020603050405020304" pitchFamily="18" charset="0"/>
              </a:rPr>
              <a:t>http://</a:t>
            </a:r>
            <a:r>
              <a:rPr lang="en-US" sz="1000" dirty="0" err="1">
                <a:latin typeface="Source Sans Pro Light" panose="020B0403030403020204" pitchFamily="34" charset="0"/>
                <a:cs typeface="Times New Roman" panose="02020603050405020304" pitchFamily="18" charset="0"/>
              </a:rPr>
              <a:t>nsidc.org</a:t>
            </a:r>
            <a:r>
              <a:rPr lang="en-US" sz="1000" dirty="0">
                <a:latin typeface="Source Sans Pro Light" panose="020B0403030403020204" pitchFamily="34" charset="0"/>
                <a:cs typeface="Times New Roman" panose="02020603050405020304" pitchFamily="18" charset="0"/>
              </a:rPr>
              <a:t>/</a:t>
            </a:r>
            <a:r>
              <a:rPr lang="en-US" sz="1000" dirty="0" err="1">
                <a:latin typeface="Source Sans Pro Light" panose="020B0403030403020204" pitchFamily="34" charset="0"/>
                <a:cs typeface="Times New Roman" panose="02020603050405020304" pitchFamily="18" charset="0"/>
              </a:rPr>
              <a:t>arcticseaicenews</a:t>
            </a:r>
            <a:r>
              <a:rPr lang="en-US" sz="1000" dirty="0">
                <a:latin typeface="Source Sans Pro Light" panose="020B0403030403020204" pitchFamily="34" charset="0"/>
                <a:cs typeface="Times New Roman" panose="02020603050405020304" pitchFamily="18" charset="0"/>
              </a:rPr>
              <a:t>/</a:t>
            </a:r>
            <a:endParaRPr lang="en-US" sz="1000" dirty="0">
              <a:solidFill>
                <a:srgbClr val="993366"/>
              </a:solidFill>
              <a:latin typeface="Source Sans Pro Light" panose="020B0403030403020204" pitchFamily="34" charset="0"/>
              <a:cs typeface="Times New Roman" panose="02020603050405020304" pitchFamily="18" charset="0"/>
            </a:endParaRPr>
          </a:p>
        </p:txBody>
      </p:sp>
      <p:sp>
        <p:nvSpPr>
          <p:cNvPr id="15" name="Rectangle 14"/>
          <p:cNvSpPr/>
          <p:nvPr/>
        </p:nvSpPr>
        <p:spPr>
          <a:xfrm>
            <a:off x="1443304" y="5305328"/>
            <a:ext cx="4177552" cy="1231106"/>
          </a:xfrm>
          <a:prstGeom prst="rect">
            <a:avLst/>
          </a:prstGeom>
        </p:spPr>
        <p:txBody>
          <a:bodyPr wrap="none" lIns="121919" tIns="60960" rIns="121919" bIns="60960">
            <a:spAutoFit/>
          </a:bodyPr>
          <a:lstStyle/>
          <a:p>
            <a:r>
              <a:rPr lang="en-US" sz="3600" dirty="0">
                <a:solidFill>
                  <a:srgbClr val="FF0000"/>
                </a:solidFill>
                <a:ea typeface="ＭＳ Ｐゴシック" pitchFamily="65" charset="-128"/>
                <a:cs typeface="ＭＳ Ｐゴシック" pitchFamily="65" charset="-128"/>
              </a:rPr>
              <a:t>2.8% loss/decade</a:t>
            </a:r>
          </a:p>
          <a:p>
            <a:r>
              <a:rPr lang="en-US" sz="3600" dirty="0">
                <a:solidFill>
                  <a:srgbClr val="FF0000"/>
                </a:solidFill>
                <a:ea typeface="ＭＳ Ｐゴシック" pitchFamily="65" charset="-128"/>
                <a:cs typeface="ＭＳ Ｐゴシック" pitchFamily="65" charset="-128"/>
              </a:rPr>
              <a:t>42,300 km</a:t>
            </a:r>
            <a:r>
              <a:rPr lang="en-US" sz="3600" baseline="30000" dirty="0">
                <a:solidFill>
                  <a:srgbClr val="FF0000"/>
                </a:solidFill>
                <a:ea typeface="ＭＳ Ｐゴシック" pitchFamily="65" charset="-128"/>
                <a:cs typeface="ＭＳ Ｐゴシック" pitchFamily="65" charset="-128"/>
              </a:rPr>
              <a:t>2</a:t>
            </a:r>
            <a:r>
              <a:rPr lang="en-US" sz="3600" dirty="0">
                <a:solidFill>
                  <a:srgbClr val="FF0000"/>
                </a:solidFill>
                <a:ea typeface="ＭＳ Ｐゴシック" pitchFamily="65" charset="-128"/>
                <a:cs typeface="ＭＳ Ｐゴシック" pitchFamily="65" charset="-128"/>
              </a:rPr>
              <a:t> loss/year</a:t>
            </a:r>
            <a:endParaRPr lang="en-US" sz="3600" dirty="0"/>
          </a:p>
        </p:txBody>
      </p:sp>
      <p:sp>
        <p:nvSpPr>
          <p:cNvPr id="7" name="Rectangle 6"/>
          <p:cNvSpPr/>
          <p:nvPr/>
        </p:nvSpPr>
        <p:spPr>
          <a:xfrm>
            <a:off x="-406400" y="183066"/>
            <a:ext cx="13004800" cy="769441"/>
          </a:xfrm>
          <a:prstGeom prst="rect">
            <a:avLst/>
          </a:prstGeom>
        </p:spPr>
        <p:txBody>
          <a:bodyPr wrap="square">
            <a:spAutoFit/>
          </a:bodyPr>
          <a:lstStyle/>
          <a:p>
            <a:pPr algn="ctr" defTabSz="1088535">
              <a:defRPr/>
            </a:pPr>
            <a:r>
              <a:rPr lang="en-US" sz="4400" b="1" spc="-100" dirty="0">
                <a:solidFill>
                  <a:schemeClr val="accent1"/>
                </a:solidFill>
                <a:latin typeface="Source Sans Pro Semibold" panose="020B0603030403020204" pitchFamily="34" charset="0"/>
                <a:ea typeface="ＭＳ Ｐゴシック" pitchFamily="-111" charset="-128"/>
                <a:cs typeface="Times New Roman" panose="02020603050405020304" pitchFamily="18" charset="0"/>
              </a:rPr>
              <a:t>Arctic Sea Ice 2022 Versus 1981-2010 Mean</a:t>
            </a:r>
          </a:p>
        </p:txBody>
      </p:sp>
      <p:pic>
        <p:nvPicPr>
          <p:cNvPr id="2" name="Picture 1">
            <a:extLst>
              <a:ext uri="{FF2B5EF4-FFF2-40B4-BE49-F238E27FC236}">
                <a16:creationId xmlns:a16="http://schemas.microsoft.com/office/drawing/2014/main" id="{FA0D0830-29A0-4BD8-3E90-D732477C7C8C}"/>
              </a:ext>
            </a:extLst>
          </p:cNvPr>
          <p:cNvPicPr>
            <a:picLocks noChangeAspect="1"/>
          </p:cNvPicPr>
          <p:nvPr/>
        </p:nvPicPr>
        <p:blipFill>
          <a:blip r:embed="rId3"/>
          <a:stretch>
            <a:fillRect/>
          </a:stretch>
        </p:blipFill>
        <p:spPr>
          <a:xfrm>
            <a:off x="1443304" y="1602879"/>
            <a:ext cx="4572000" cy="3652242"/>
          </a:xfrm>
          <a:prstGeom prst="rect">
            <a:avLst/>
          </a:prstGeom>
        </p:spPr>
      </p:pic>
      <p:pic>
        <p:nvPicPr>
          <p:cNvPr id="3" name="Picture 2">
            <a:extLst>
              <a:ext uri="{FF2B5EF4-FFF2-40B4-BE49-F238E27FC236}">
                <a16:creationId xmlns:a16="http://schemas.microsoft.com/office/drawing/2014/main" id="{A4DE58EA-72A4-87D8-0036-DCE4ACF6BCCC}"/>
              </a:ext>
            </a:extLst>
          </p:cNvPr>
          <p:cNvPicPr>
            <a:picLocks noChangeAspect="1"/>
          </p:cNvPicPr>
          <p:nvPr/>
        </p:nvPicPr>
        <p:blipFill>
          <a:blip r:embed="rId4"/>
          <a:stretch>
            <a:fillRect/>
          </a:stretch>
        </p:blipFill>
        <p:spPr>
          <a:xfrm>
            <a:off x="6015304" y="1778101"/>
            <a:ext cx="4572000" cy="3527227"/>
          </a:xfrm>
          <a:prstGeom prst="rect">
            <a:avLst/>
          </a:prstGeom>
        </p:spPr>
      </p:pic>
    </p:spTree>
    <p:extLst>
      <p:ext uri="{BB962C8B-B14F-4D97-AF65-F5344CB8AC3E}">
        <p14:creationId xmlns:p14="http://schemas.microsoft.com/office/powerpoint/2010/main" val="21904360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a:extLst>
              <a:ext uri="{FF2B5EF4-FFF2-40B4-BE49-F238E27FC236}">
                <a16:creationId xmlns:a16="http://schemas.microsoft.com/office/drawing/2014/main" id="{20FADA58-7DAB-8E42-82A7-A2C4C160E141}"/>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2">
            <a:extLst>
              <a:ext uri="{FF2B5EF4-FFF2-40B4-BE49-F238E27FC236}">
                <a16:creationId xmlns:a16="http://schemas.microsoft.com/office/drawing/2014/main" id="{760F0CA0-4B93-0449-9AE8-3CBC6D250A70}"/>
              </a:ext>
            </a:extLst>
          </p:cNvPr>
          <p:cNvSpPr>
            <a:spLocks noGrp="1" noChangeArrowheads="1"/>
          </p:cNvSpPr>
          <p:nvPr>
            <p:ph type="title"/>
          </p:nvPr>
        </p:nvSpPr>
        <p:spPr>
          <a:xfrm>
            <a:off x="734483" y="1"/>
            <a:ext cx="10723035" cy="1336956"/>
          </a:xfrm>
        </p:spPr>
        <p:txBody>
          <a:bodyPr vert="horz" lIns="108856" tIns="54428" rIns="108856" bIns="54428" rtlCol="0" anchor="b" anchorCtr="0">
            <a:noAutofit/>
          </a:bodyPr>
          <a:lstStyle/>
          <a:p>
            <a:pPr algn="ctr"/>
            <a:r>
              <a:rPr lang="en-US" b="1" dirty="0">
                <a:solidFill>
                  <a:schemeClr val="bg1"/>
                </a:solidFill>
                <a:latin typeface="Source Sans Pro Semibold" panose="020B0603030403020204" pitchFamily="34" charset="0"/>
                <a:ea typeface="ＭＳ Ｐゴシック" pitchFamily="65" charset="-128"/>
                <a:cs typeface="Times New Roman" panose="02020603050405020304" pitchFamily="18" charset="0"/>
              </a:rPr>
              <a:t>Arctic Sea Ice Decrease</a:t>
            </a:r>
          </a:p>
        </p:txBody>
      </p:sp>
      <p:sp>
        <p:nvSpPr>
          <p:cNvPr id="4" name="TextBox 3">
            <a:extLst>
              <a:ext uri="{FF2B5EF4-FFF2-40B4-BE49-F238E27FC236}">
                <a16:creationId xmlns:a16="http://schemas.microsoft.com/office/drawing/2014/main" id="{2E836E6E-1547-4450-ACAA-DB6294F07694}"/>
              </a:ext>
            </a:extLst>
          </p:cNvPr>
          <p:cNvSpPr txBox="1"/>
          <p:nvPr/>
        </p:nvSpPr>
        <p:spPr>
          <a:xfrm>
            <a:off x="56521" y="6423619"/>
            <a:ext cx="2929812" cy="307777"/>
          </a:xfrm>
          <a:prstGeom prst="rect">
            <a:avLst/>
          </a:prstGeom>
          <a:noFill/>
        </p:spPr>
        <p:txBody>
          <a:bodyPr wrap="square" rtlCol="0">
            <a:spAutoFit/>
          </a:bodyPr>
          <a:lstStyle/>
          <a:p>
            <a:r>
              <a:rPr lang="en-US" sz="700" dirty="0">
                <a:solidFill>
                  <a:schemeClr val="bg1"/>
                </a:solidFill>
                <a:latin typeface="Source Sans Pro" panose="020B0503030403020204" pitchFamily="34" charset="0"/>
                <a:hlinkClick r:id="rId4">
                  <a:extLst>
                    <a:ext uri="{A12FA001-AC4F-418D-AE19-62706E023703}">
                      <ahyp:hlinkClr xmlns:ahyp="http://schemas.microsoft.com/office/drawing/2018/hyperlinkcolor" val="tx"/>
                    </a:ext>
                  </a:extLst>
                </a:hlinkClick>
              </a:rPr>
              <a:t>https://climate.nasa.gov/news/2913/2019-arctic-sea-ice-minimum-tied-for-second-lowest-on-record/</a:t>
            </a:r>
            <a:r>
              <a:rPr lang="en-US" sz="700" dirty="0">
                <a:solidFill>
                  <a:schemeClr val="bg1"/>
                </a:solidFill>
                <a:latin typeface="Source Sans Pro" panose="020B0503030403020204" pitchFamily="34" charset="0"/>
              </a:rPr>
              <a:t> </a:t>
            </a:r>
          </a:p>
        </p:txBody>
      </p:sp>
    </p:spTree>
    <p:extLst>
      <p:ext uri="{BB962C8B-B14F-4D97-AF65-F5344CB8AC3E}">
        <p14:creationId xmlns:p14="http://schemas.microsoft.com/office/powerpoint/2010/main" val="32252018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ext Box 3"/>
          <p:cNvSpPr txBox="1">
            <a:spLocks noChangeArrowheads="1"/>
          </p:cNvSpPr>
          <p:nvPr/>
        </p:nvSpPr>
        <p:spPr bwMode="auto">
          <a:xfrm>
            <a:off x="102637" y="6536434"/>
            <a:ext cx="2043186" cy="276999"/>
          </a:xfrm>
          <a:prstGeom prst="rect">
            <a:avLst/>
          </a:prstGeom>
          <a:noFill/>
          <a:ln w="9525">
            <a:noFill/>
            <a:miter lim="800000"/>
            <a:headEnd/>
            <a:tailEnd/>
          </a:ln>
        </p:spPr>
        <p:txBody>
          <a:bodyPr wrap="none" lIns="121919" tIns="60960" rIns="121919" bIns="60960">
            <a:prstTxWarp prst="textNoShape">
              <a:avLst/>
            </a:prstTxWarp>
            <a:spAutoFit/>
          </a:bodyPr>
          <a:lstStyle/>
          <a:p>
            <a:r>
              <a:rPr lang="en-US" sz="1000" dirty="0">
                <a:latin typeface="Source Sans Pro Light" panose="020B0403030403020204" pitchFamily="34" charset="0"/>
                <a:cs typeface="Times New Roman" panose="02020603050405020304" pitchFamily="18" charset="0"/>
              </a:rPr>
              <a:t>http://</a:t>
            </a:r>
            <a:r>
              <a:rPr lang="en-US" sz="1000" dirty="0" err="1">
                <a:latin typeface="Source Sans Pro Light" panose="020B0403030403020204" pitchFamily="34" charset="0"/>
                <a:cs typeface="Times New Roman" panose="02020603050405020304" pitchFamily="18" charset="0"/>
              </a:rPr>
              <a:t>nsidc.org</a:t>
            </a:r>
            <a:r>
              <a:rPr lang="en-US" sz="1000" dirty="0">
                <a:latin typeface="Source Sans Pro Light" panose="020B0403030403020204" pitchFamily="34" charset="0"/>
                <a:cs typeface="Times New Roman" panose="02020603050405020304" pitchFamily="18" charset="0"/>
              </a:rPr>
              <a:t>/</a:t>
            </a:r>
            <a:r>
              <a:rPr lang="en-US" sz="1000" dirty="0" err="1">
                <a:latin typeface="Source Sans Pro Light" panose="020B0403030403020204" pitchFamily="34" charset="0"/>
                <a:cs typeface="Times New Roman" panose="02020603050405020304" pitchFamily="18" charset="0"/>
              </a:rPr>
              <a:t>arcticseaicenews</a:t>
            </a:r>
            <a:r>
              <a:rPr lang="en-US" sz="1000" dirty="0">
                <a:latin typeface="Source Sans Pro Light" panose="020B0403030403020204" pitchFamily="34" charset="0"/>
                <a:cs typeface="Times New Roman" panose="02020603050405020304" pitchFamily="18" charset="0"/>
              </a:rPr>
              <a:t>/</a:t>
            </a:r>
            <a:endParaRPr lang="en-US" sz="1000" dirty="0">
              <a:solidFill>
                <a:srgbClr val="993366"/>
              </a:solidFill>
              <a:latin typeface="Source Sans Pro Light" panose="020B0403030403020204" pitchFamily="34" charset="0"/>
              <a:cs typeface="Times New Roman" panose="02020603050405020304" pitchFamily="18" charset="0"/>
            </a:endParaRPr>
          </a:p>
        </p:txBody>
      </p:sp>
      <p:sp>
        <p:nvSpPr>
          <p:cNvPr id="15" name="Rectangle 14"/>
          <p:cNvSpPr/>
          <p:nvPr/>
        </p:nvSpPr>
        <p:spPr>
          <a:xfrm>
            <a:off x="82689" y="3067362"/>
            <a:ext cx="3574911" cy="1231106"/>
          </a:xfrm>
          <a:prstGeom prst="rect">
            <a:avLst/>
          </a:prstGeom>
        </p:spPr>
        <p:txBody>
          <a:bodyPr wrap="square" lIns="121919" tIns="60960" rIns="121919" bIns="60960">
            <a:spAutoFit/>
          </a:bodyPr>
          <a:lstStyle/>
          <a:p>
            <a:r>
              <a:rPr lang="en-US" sz="3600" dirty="0">
                <a:solidFill>
                  <a:srgbClr val="FF0000"/>
                </a:solidFill>
                <a:ea typeface="ＭＳ Ｐゴシック" pitchFamily="65" charset="-128"/>
                <a:cs typeface="ＭＳ Ｐゴシック" pitchFamily="65" charset="-128"/>
              </a:rPr>
              <a:t>Orange line = 1981-2010 mean</a:t>
            </a:r>
            <a:endParaRPr lang="en-US" sz="3600" dirty="0"/>
          </a:p>
        </p:txBody>
      </p:sp>
      <p:sp>
        <p:nvSpPr>
          <p:cNvPr id="7" name="Rectangle 6"/>
          <p:cNvSpPr/>
          <p:nvPr/>
        </p:nvSpPr>
        <p:spPr>
          <a:xfrm>
            <a:off x="-406400" y="183066"/>
            <a:ext cx="13004800" cy="769441"/>
          </a:xfrm>
          <a:prstGeom prst="rect">
            <a:avLst/>
          </a:prstGeom>
        </p:spPr>
        <p:txBody>
          <a:bodyPr wrap="square">
            <a:spAutoFit/>
          </a:bodyPr>
          <a:lstStyle/>
          <a:p>
            <a:pPr algn="ctr" defTabSz="1088535">
              <a:defRPr/>
            </a:pPr>
            <a:r>
              <a:rPr lang="en-US" sz="4400" b="1" spc="-100" dirty="0">
                <a:solidFill>
                  <a:schemeClr val="accent1"/>
                </a:solidFill>
                <a:latin typeface="Source Sans Pro Semibold" panose="020B0603030403020204" pitchFamily="34" charset="0"/>
                <a:ea typeface="ＭＳ Ｐゴシック" pitchFamily="-111" charset="-128"/>
                <a:cs typeface="Times New Roman" panose="02020603050405020304" pitchFamily="18" charset="0"/>
              </a:rPr>
              <a:t>Antarctic Sea Ice Extent Feb. 25, 2022, vs 1981-2010</a:t>
            </a:r>
          </a:p>
        </p:txBody>
      </p:sp>
      <p:pic>
        <p:nvPicPr>
          <p:cNvPr id="6" name="Picture 5">
            <a:extLst>
              <a:ext uri="{FF2B5EF4-FFF2-40B4-BE49-F238E27FC236}">
                <a16:creationId xmlns:a16="http://schemas.microsoft.com/office/drawing/2014/main" id="{14DA45F0-7817-BB40-A235-FFDB1C0ACB7D}"/>
              </a:ext>
            </a:extLst>
          </p:cNvPr>
          <p:cNvPicPr>
            <a:picLocks noChangeAspect="1"/>
          </p:cNvPicPr>
          <p:nvPr/>
        </p:nvPicPr>
        <p:blipFill>
          <a:blip r:embed="rId3"/>
          <a:stretch>
            <a:fillRect/>
          </a:stretch>
        </p:blipFill>
        <p:spPr>
          <a:xfrm>
            <a:off x="3899452" y="968400"/>
            <a:ext cx="5486400" cy="5706533"/>
          </a:xfrm>
          <a:prstGeom prst="rect">
            <a:avLst/>
          </a:prstGeom>
        </p:spPr>
      </p:pic>
    </p:spTree>
    <p:extLst>
      <p:ext uri="{BB962C8B-B14F-4D97-AF65-F5344CB8AC3E}">
        <p14:creationId xmlns:p14="http://schemas.microsoft.com/office/powerpoint/2010/main" val="15144965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7834A795-EFC4-D74D-A5B8-8B950DB61040}"/>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1651000"/>
            <a:ext cx="12192000" cy="35560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2">
            <a:extLst>
              <a:ext uri="{FF2B5EF4-FFF2-40B4-BE49-F238E27FC236}">
                <a16:creationId xmlns:a16="http://schemas.microsoft.com/office/drawing/2014/main" id="{132F3DA3-AB09-E942-BABD-587F8824F0C1}"/>
              </a:ext>
            </a:extLst>
          </p:cNvPr>
          <p:cNvSpPr>
            <a:spLocks noGrp="1" noChangeArrowheads="1"/>
          </p:cNvSpPr>
          <p:nvPr>
            <p:ph type="title"/>
          </p:nvPr>
        </p:nvSpPr>
        <p:spPr>
          <a:xfrm>
            <a:off x="279918" y="202008"/>
            <a:ext cx="12192000" cy="1143000"/>
          </a:xfrm>
        </p:spPr>
        <p:txBody>
          <a:bodyPr>
            <a:normAutofit/>
          </a:bodyPr>
          <a:lstStyle/>
          <a:p>
            <a:pPr eaLnBrk="1" hangingPunct="1"/>
            <a:r>
              <a:rPr lang="en-US" b="1" dirty="0">
                <a:latin typeface="Source Sans Pro Semibold" panose="020B0603030403020204" pitchFamily="34" charset="0"/>
                <a:ea typeface="ＭＳ Ｐゴシック" pitchFamily="65" charset="-128"/>
                <a:cs typeface="Times New Roman" panose="02020603050405020304" pitchFamily="18" charset="0"/>
              </a:rPr>
              <a:t>Larson C Ice Shelf Break in Antarctica</a:t>
            </a:r>
          </a:p>
        </p:txBody>
      </p:sp>
    </p:spTree>
    <p:extLst>
      <p:ext uri="{BB962C8B-B14F-4D97-AF65-F5344CB8AC3E}">
        <p14:creationId xmlns:p14="http://schemas.microsoft.com/office/powerpoint/2010/main" val="9982971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496527" y="810824"/>
            <a:ext cx="9198945" cy="5992622"/>
          </a:xfrm>
          <a:prstGeom prst="rect">
            <a:avLst/>
          </a:prstGeom>
        </p:spPr>
      </p:pic>
      <p:sp>
        <p:nvSpPr>
          <p:cNvPr id="25602" name="Rectangle 2"/>
          <p:cNvSpPr>
            <a:spLocks noGrp="1" noChangeArrowheads="1"/>
          </p:cNvSpPr>
          <p:nvPr>
            <p:ph type="title"/>
          </p:nvPr>
        </p:nvSpPr>
        <p:spPr>
          <a:xfrm>
            <a:off x="0" y="1"/>
            <a:ext cx="12192000" cy="875084"/>
          </a:xfrm>
        </p:spPr>
        <p:txBody>
          <a:bodyPr>
            <a:normAutofit/>
          </a:bodyPr>
          <a:lstStyle/>
          <a:p>
            <a:pPr algn="ctr" eaLnBrk="1" hangingPunct="1"/>
            <a:r>
              <a:rPr lang="en-US" b="1" dirty="0">
                <a:latin typeface="Source Sans Pro Semibold" panose="020B0603030403020204" pitchFamily="34" charset="0"/>
                <a:ea typeface="ＭＳ Ｐゴシック" pitchFamily="65" charset="-128"/>
                <a:cs typeface="Times New Roman" panose="02020603050405020304" pitchFamily="18" charset="0"/>
              </a:rPr>
              <a:t>Muir Glacier, Alaska (1941/2004)</a:t>
            </a:r>
          </a:p>
        </p:txBody>
      </p:sp>
    </p:spTree>
    <p:extLst>
      <p:ext uri="{BB962C8B-B14F-4D97-AF65-F5344CB8AC3E}">
        <p14:creationId xmlns:p14="http://schemas.microsoft.com/office/powerpoint/2010/main" val="35668240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9" name="Rectangle 5"/>
          <p:cNvSpPr>
            <a:spLocks noGrp="1" noChangeArrowheads="1"/>
          </p:cNvSpPr>
          <p:nvPr>
            <p:ph type="body" idx="1"/>
          </p:nvPr>
        </p:nvSpPr>
        <p:spPr>
          <a:xfrm flipV="1">
            <a:off x="0" y="6857999"/>
            <a:ext cx="12192000" cy="60959"/>
          </a:xfrm>
          <a:noFill/>
          <a:ln/>
        </p:spPr>
        <p:txBody>
          <a:bodyPr>
            <a:normAutofit fontScale="25000" lnSpcReduction="20000"/>
          </a:bodyPr>
          <a:lstStyle/>
          <a:p>
            <a:pPr algn="r">
              <a:lnSpc>
                <a:spcPct val="80000"/>
              </a:lnSpc>
              <a:buFontTx/>
              <a:buNone/>
            </a:pPr>
            <a:r>
              <a:rPr lang="en-US" sz="1867" dirty="0">
                <a:solidFill>
                  <a:srgbClr val="000000"/>
                </a:solidFill>
              </a:rPr>
              <a:t>Hay et al. (Nature, 517, 2015)</a:t>
            </a:r>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44900" y="178332"/>
            <a:ext cx="10352444" cy="6501335"/>
          </a:xfrm>
          <a:prstGeom prst="rect">
            <a:avLst/>
          </a:prstGeom>
        </p:spPr>
      </p:pic>
    </p:spTree>
    <p:extLst>
      <p:ext uri="{BB962C8B-B14F-4D97-AF65-F5344CB8AC3E}">
        <p14:creationId xmlns:p14="http://schemas.microsoft.com/office/powerpoint/2010/main" val="28562651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Online Image Placeholder 6" descr="A picture containing building, outdoor&#10;&#10;Description automatically generated">
            <a:extLst>
              <a:ext uri="{FF2B5EF4-FFF2-40B4-BE49-F238E27FC236}">
                <a16:creationId xmlns:a16="http://schemas.microsoft.com/office/drawing/2014/main" id="{852AAEE5-4FDB-C745-890D-9DF6831EB398}"/>
              </a:ext>
            </a:extLst>
          </p:cNvPr>
          <p:cNvPicPr>
            <a:picLocks noGrp="1" noChangeAspect="1"/>
          </p:cNvPicPr>
          <p:nvPr>
            <p:ph sz="half" idx="1"/>
          </p:nvPr>
        </p:nvPicPr>
        <p:blipFill rotWithShape="1">
          <a:blip r:embed="rId3" cstate="screen">
            <a:extLst>
              <a:ext uri="{28A0092B-C50C-407E-A947-70E740481C1C}">
                <a14:useLocalDpi xmlns:a14="http://schemas.microsoft.com/office/drawing/2010/main"/>
              </a:ext>
            </a:extLst>
          </a:blip>
          <a:srcRect/>
          <a:stretch/>
        </p:blipFill>
        <p:spPr>
          <a:xfrm>
            <a:off x="732367" y="1661584"/>
            <a:ext cx="4991100" cy="4218517"/>
          </a:xfrm>
        </p:spPr>
      </p:pic>
      <p:pic>
        <p:nvPicPr>
          <p:cNvPr id="9" name="Content Placeholder 8" descr="A picture containing outdoor, tree, grass, house&#10;&#10;Description automatically generated">
            <a:extLst>
              <a:ext uri="{FF2B5EF4-FFF2-40B4-BE49-F238E27FC236}">
                <a16:creationId xmlns:a16="http://schemas.microsoft.com/office/drawing/2014/main" id="{E937CFDC-8D8A-D843-A6BE-C8A7A7D328C1}"/>
              </a:ext>
            </a:extLst>
          </p:cNvPr>
          <p:cNvPicPr>
            <a:picLocks noGrp="1" noChangeAspect="1"/>
          </p:cNvPicPr>
          <p:nvPr>
            <p:ph sz="half" idx="4294967295"/>
          </p:nvPr>
        </p:nvPicPr>
        <p:blipFill>
          <a:blip r:embed="rId4"/>
          <a:stretch>
            <a:fillRect/>
          </a:stretch>
        </p:blipFill>
        <p:spPr>
          <a:xfrm>
            <a:off x="5820834" y="1661584"/>
            <a:ext cx="5634567" cy="4218517"/>
          </a:xfrm>
        </p:spPr>
      </p:pic>
      <p:sp>
        <p:nvSpPr>
          <p:cNvPr id="25602" name="Rectangle 2"/>
          <p:cNvSpPr>
            <a:spLocks noGrp="1" noChangeArrowheads="1"/>
          </p:cNvSpPr>
          <p:nvPr>
            <p:ph type="title"/>
          </p:nvPr>
        </p:nvSpPr>
        <p:spPr>
          <a:xfrm>
            <a:off x="732367" y="107577"/>
            <a:ext cx="10723035" cy="1336956"/>
          </a:xfrm>
        </p:spPr>
        <p:txBody>
          <a:bodyPr anchor="ctr">
            <a:normAutofit/>
          </a:bodyPr>
          <a:lstStyle/>
          <a:p>
            <a:pPr eaLnBrk="1" hangingPunct="1">
              <a:lnSpc>
                <a:spcPct val="90000"/>
              </a:lnSpc>
            </a:pPr>
            <a:r>
              <a:rPr lang="en-US" b="1" dirty="0"/>
              <a:t>The Marshall Islands, Pacific Ocean</a:t>
            </a:r>
          </a:p>
        </p:txBody>
      </p:sp>
    </p:spTree>
    <p:extLst>
      <p:ext uri="{BB962C8B-B14F-4D97-AF65-F5344CB8AC3E}">
        <p14:creationId xmlns:p14="http://schemas.microsoft.com/office/powerpoint/2010/main" val="22869079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9D051C2F-0CAD-504B-A92C-2FB6E46EECAB}"/>
              </a:ext>
            </a:extLst>
          </p:cNvPr>
          <p:cNvSpPr txBox="1">
            <a:spLocks noChangeArrowheads="1"/>
          </p:cNvSpPr>
          <p:nvPr/>
        </p:nvSpPr>
        <p:spPr>
          <a:xfrm>
            <a:off x="838200" y="365125"/>
            <a:ext cx="10515600" cy="1325563"/>
          </a:xfrm>
          <a:prstGeom prst="rect">
            <a:avLst/>
          </a:prstGeom>
        </p:spPr>
        <p:txBody>
          <a:bodyPr vert="horz" lIns="91440" tIns="45720" rIns="91440" bIns="45720" rtlCol="0" anchor="ctr" anchorCtr="0">
            <a:normAutofit/>
          </a:bodyPr>
          <a:lstStyle>
            <a:lvl1pPr algn="ctr" defTabSz="816422" rtl="0" eaLnBrk="1" latinLnBrk="0" hangingPunct="1">
              <a:spcBef>
                <a:spcPct val="0"/>
              </a:spcBef>
              <a:buNone/>
              <a:defRPr sz="4100" kern="1200">
                <a:solidFill>
                  <a:schemeClr val="accent1"/>
                </a:solidFill>
                <a:latin typeface="+mj-lt"/>
                <a:ea typeface="+mj-ea"/>
                <a:cs typeface="+mj-cs"/>
              </a:defRPr>
            </a:lvl1pPr>
          </a:lstStyle>
          <a:p>
            <a:pPr algn="l" defTabSz="914400">
              <a:lnSpc>
                <a:spcPct val="90000"/>
              </a:lnSpc>
              <a:spcAft>
                <a:spcPts val="600"/>
              </a:spcAft>
            </a:pPr>
            <a:r>
              <a:rPr lang="en-US" sz="4400" dirty="0">
                <a:latin typeface="Source Sans Pro Semibold" panose="020B0503030403020204" pitchFamily="34" charset="0"/>
                <a:ea typeface="Source Sans Pro Semibold" panose="020B0503030403020204" pitchFamily="34" charset="0"/>
              </a:rPr>
              <a:t>Miami, Florida</a:t>
            </a:r>
          </a:p>
        </p:txBody>
      </p:sp>
      <p:pic>
        <p:nvPicPr>
          <p:cNvPr id="3" name="Picture 2" descr="A picture containing outdoor, city, apartment building, day&#10;&#10;Description automatically generated">
            <a:extLst>
              <a:ext uri="{FF2B5EF4-FFF2-40B4-BE49-F238E27FC236}">
                <a16:creationId xmlns:a16="http://schemas.microsoft.com/office/drawing/2014/main" id="{007651CC-0D13-1041-AE30-791FBDE3865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38200" y="1825625"/>
            <a:ext cx="10515600" cy="4351338"/>
          </a:xfrm>
          <a:prstGeom prst="rect">
            <a:avLst/>
          </a:prstGeom>
          <a:noFill/>
        </p:spPr>
      </p:pic>
    </p:spTree>
    <p:extLst>
      <p:ext uri="{BB962C8B-B14F-4D97-AF65-F5344CB8AC3E}">
        <p14:creationId xmlns:p14="http://schemas.microsoft.com/office/powerpoint/2010/main" val="21866360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E7212610-6D2E-BF44-BD07-A456DAF6241C}"/>
              </a:ext>
            </a:extLst>
          </p:cNvPr>
          <p:cNvSpPr txBox="1">
            <a:spLocks noChangeArrowheads="1"/>
          </p:cNvSpPr>
          <p:nvPr/>
        </p:nvSpPr>
        <p:spPr>
          <a:xfrm>
            <a:off x="838200" y="365125"/>
            <a:ext cx="10515600" cy="1325563"/>
          </a:xfrm>
          <a:prstGeom prst="rect">
            <a:avLst/>
          </a:prstGeom>
        </p:spPr>
        <p:txBody>
          <a:bodyPr vert="horz" lIns="91440" tIns="45720" rIns="91440" bIns="45720" rtlCol="0" anchor="ctr" anchorCtr="0">
            <a:normAutofit/>
          </a:bodyPr>
          <a:lstStyle>
            <a:lvl1pPr algn="ctr" defTabSz="1632844" rtl="0" eaLnBrk="1" latinLnBrk="0" hangingPunct="1">
              <a:spcBef>
                <a:spcPct val="0"/>
              </a:spcBef>
              <a:buNone/>
              <a:defRPr sz="8200" kern="1200">
                <a:solidFill>
                  <a:schemeClr val="accent1"/>
                </a:solidFill>
                <a:latin typeface="+mj-lt"/>
                <a:ea typeface="+mj-ea"/>
                <a:cs typeface="+mj-cs"/>
              </a:defRPr>
            </a:lvl1pPr>
          </a:lstStyle>
          <a:p>
            <a:pPr algn="l" defTabSz="914400">
              <a:lnSpc>
                <a:spcPct val="90000"/>
              </a:lnSpc>
              <a:spcAft>
                <a:spcPts val="600"/>
              </a:spcAft>
            </a:pPr>
            <a:r>
              <a:rPr lang="en-US" sz="4400" spc="-100" dirty="0">
                <a:latin typeface="Source Sans Pro Semibold" panose="020B0503030403020204" pitchFamily="34" charset="0"/>
                <a:ea typeface="Source Sans Pro Semibold" panose="020B0503030403020204" pitchFamily="34" charset="0"/>
              </a:rPr>
              <a:t>Australia Wildfires 2020</a:t>
            </a:r>
          </a:p>
        </p:txBody>
      </p:sp>
      <p:pic>
        <p:nvPicPr>
          <p:cNvPr id="7" name="Picture 6" descr="A picture containing fire, sunset&#10;&#10;Description automatically generated">
            <a:extLst>
              <a:ext uri="{FF2B5EF4-FFF2-40B4-BE49-F238E27FC236}">
                <a16:creationId xmlns:a16="http://schemas.microsoft.com/office/drawing/2014/main" id="{9D013ED2-1AEC-4D45-B2F1-09D4F38F40B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38200" y="1825625"/>
            <a:ext cx="10515600" cy="4351338"/>
          </a:xfrm>
          <a:prstGeom prst="rect">
            <a:avLst/>
          </a:prstGeom>
          <a:noFill/>
        </p:spPr>
      </p:pic>
    </p:spTree>
    <p:extLst>
      <p:ext uri="{BB962C8B-B14F-4D97-AF65-F5344CB8AC3E}">
        <p14:creationId xmlns:p14="http://schemas.microsoft.com/office/powerpoint/2010/main" val="1946974968"/>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3FDEC3DE-DFE0-D440-8429-81B2D6E2F007}"/>
              </a:ext>
            </a:extLst>
          </p:cNvPr>
          <p:cNvSpPr txBox="1">
            <a:spLocks noChangeArrowheads="1"/>
          </p:cNvSpPr>
          <p:nvPr/>
        </p:nvSpPr>
        <p:spPr>
          <a:xfrm>
            <a:off x="838200" y="365125"/>
            <a:ext cx="10515600" cy="1325563"/>
          </a:xfrm>
          <a:prstGeom prst="rect">
            <a:avLst/>
          </a:prstGeom>
        </p:spPr>
        <p:txBody>
          <a:bodyPr vert="horz" lIns="91440" tIns="45720" rIns="91440" bIns="45720" rtlCol="0" anchor="ctr" anchorCtr="0">
            <a:normAutofit/>
          </a:bodyPr>
          <a:lstStyle>
            <a:lvl1pPr algn="ctr" defTabSz="1632844" rtl="0" eaLnBrk="1" latinLnBrk="0" hangingPunct="1">
              <a:spcBef>
                <a:spcPct val="0"/>
              </a:spcBef>
              <a:buNone/>
              <a:defRPr sz="8200" kern="1200">
                <a:solidFill>
                  <a:schemeClr val="accent1"/>
                </a:solidFill>
                <a:latin typeface="+mj-lt"/>
                <a:ea typeface="+mj-ea"/>
                <a:cs typeface="+mj-cs"/>
              </a:defRPr>
            </a:lvl1pPr>
          </a:lstStyle>
          <a:p>
            <a:pPr algn="l" defTabSz="914400">
              <a:lnSpc>
                <a:spcPct val="90000"/>
              </a:lnSpc>
              <a:spcAft>
                <a:spcPts val="600"/>
              </a:spcAft>
            </a:pPr>
            <a:r>
              <a:rPr lang="en-US" sz="4400" spc="-100" dirty="0">
                <a:latin typeface="Source Sans Pro Semibold" panose="020B0503030403020204" pitchFamily="34" charset="0"/>
                <a:ea typeface="Source Sans Pro Semibold" panose="020B0503030403020204" pitchFamily="34" charset="0"/>
              </a:rPr>
              <a:t>California Wildfires 2020</a:t>
            </a:r>
          </a:p>
        </p:txBody>
      </p:sp>
      <p:pic>
        <p:nvPicPr>
          <p:cNvPr id="3" name="Picture 2" descr="A picture containing tree, outdoor, sunset, sun&#10;&#10;Description automatically generated">
            <a:extLst>
              <a:ext uri="{FF2B5EF4-FFF2-40B4-BE49-F238E27FC236}">
                <a16:creationId xmlns:a16="http://schemas.microsoft.com/office/drawing/2014/main" id="{34119199-B52D-1749-B043-E21DBA2FA47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38200" y="1825625"/>
            <a:ext cx="10515600" cy="4351338"/>
          </a:xfrm>
          <a:prstGeom prst="rect">
            <a:avLst/>
          </a:prstGeom>
          <a:noFill/>
        </p:spPr>
      </p:pic>
    </p:spTree>
    <p:extLst>
      <p:ext uri="{BB962C8B-B14F-4D97-AF65-F5344CB8AC3E}">
        <p14:creationId xmlns:p14="http://schemas.microsoft.com/office/powerpoint/2010/main" val="2652548499"/>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Rectangle 2"/>
          <p:cNvSpPr txBox="1">
            <a:spLocks noChangeArrowheads="1"/>
          </p:cNvSpPr>
          <p:nvPr/>
        </p:nvSpPr>
        <p:spPr>
          <a:xfrm>
            <a:off x="525264" y="411778"/>
            <a:ext cx="10515600" cy="1325563"/>
          </a:xfrm>
          <a:prstGeom prst="rect">
            <a:avLst/>
          </a:prstGeom>
        </p:spPr>
        <p:txBody>
          <a:bodyPr vert="horz" lIns="91440" tIns="45720" rIns="91440" bIns="45720" rtlCol="0" anchor="ctr" anchorCtr="0">
            <a:normAutofit lnSpcReduction="10000"/>
          </a:bodyPr>
          <a:lstStyle>
            <a:lvl1pPr algn="ctr" defTabSz="1632844" rtl="0" eaLnBrk="1" latinLnBrk="0" hangingPunct="1">
              <a:spcBef>
                <a:spcPct val="0"/>
              </a:spcBef>
              <a:buNone/>
              <a:defRPr sz="8200" kern="1200">
                <a:solidFill>
                  <a:schemeClr val="accent1"/>
                </a:solidFill>
                <a:latin typeface="+mj-lt"/>
                <a:ea typeface="+mj-ea"/>
                <a:cs typeface="+mj-cs"/>
              </a:defRPr>
            </a:lvl1pPr>
          </a:lstStyle>
          <a:p>
            <a:pPr algn="l" defTabSz="914400">
              <a:lnSpc>
                <a:spcPct val="90000"/>
              </a:lnSpc>
              <a:spcAft>
                <a:spcPts val="600"/>
              </a:spcAft>
            </a:pPr>
            <a:r>
              <a:rPr lang="en-US" sz="4400" spc="-100" dirty="0">
                <a:latin typeface="Source Sans Pro Semibold" panose="020B0503030403020204" pitchFamily="34" charset="0"/>
                <a:ea typeface="Source Sans Pro Semibold" panose="020B0503030403020204" pitchFamily="34" charset="0"/>
              </a:rPr>
              <a:t>California </a:t>
            </a:r>
          </a:p>
          <a:p>
            <a:pPr algn="l" defTabSz="914400">
              <a:lnSpc>
                <a:spcPct val="90000"/>
              </a:lnSpc>
              <a:spcAft>
                <a:spcPts val="600"/>
              </a:spcAft>
            </a:pPr>
            <a:r>
              <a:rPr lang="en-US" sz="4400" spc="-100" dirty="0">
                <a:latin typeface="Source Sans Pro Semibold" panose="020B0503030403020204" pitchFamily="34" charset="0"/>
                <a:ea typeface="Source Sans Pro Semibold" panose="020B0503030403020204" pitchFamily="34" charset="0"/>
              </a:rPr>
              <a:t>Wildfires 2018</a:t>
            </a:r>
          </a:p>
        </p:txBody>
      </p:sp>
      <p:pic>
        <p:nvPicPr>
          <p:cNvPr id="5" name="Picture 4">
            <a:extLst>
              <a:ext uri="{FF2B5EF4-FFF2-40B4-BE49-F238E27FC236}">
                <a16:creationId xmlns:a16="http://schemas.microsoft.com/office/drawing/2014/main" id="{6803EF4C-6701-454F-A0B2-95130C8709A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82864" y="857250"/>
            <a:ext cx="6858000" cy="5143500"/>
          </a:xfrm>
          <a:prstGeom prst="rect">
            <a:avLst/>
          </a:prstGeom>
        </p:spPr>
      </p:pic>
    </p:spTree>
    <p:extLst>
      <p:ext uri="{BB962C8B-B14F-4D97-AF65-F5344CB8AC3E}">
        <p14:creationId xmlns:p14="http://schemas.microsoft.com/office/powerpoint/2010/main" val="2616277229"/>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0" y="130716"/>
            <a:ext cx="12192000" cy="779967"/>
          </a:xfrm>
        </p:spPr>
        <p:txBody>
          <a:bodyPr>
            <a:normAutofit/>
          </a:bodyPr>
          <a:lstStyle/>
          <a:p>
            <a:pPr algn="ctr" eaLnBrk="1" hangingPunct="1"/>
            <a:r>
              <a:rPr lang="en-US" b="1" dirty="0">
                <a:latin typeface="Source Sans Pro Semibold" panose="020B0603030403020204" pitchFamily="34" charset="0"/>
                <a:ea typeface="ＭＳ Ｐゴシック" pitchFamily="-111" charset="-128"/>
                <a:cs typeface="Times New Roman" panose="02020603050405020304" pitchFamily="18" charset="0"/>
              </a:rPr>
              <a:t>Contributors to Observed Global Warming</a:t>
            </a:r>
          </a:p>
        </p:txBody>
      </p:sp>
      <p:pic>
        <p:nvPicPr>
          <p:cNvPr id="4" name="Picture 3">
            <a:extLst>
              <a:ext uri="{FF2B5EF4-FFF2-40B4-BE49-F238E27FC236}">
                <a16:creationId xmlns:a16="http://schemas.microsoft.com/office/drawing/2014/main" id="{7154DEA9-F552-474D-8578-2824702D652D}"/>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007220" y="631284"/>
            <a:ext cx="7620000" cy="6096000"/>
          </a:xfrm>
          <a:prstGeom prst="rect">
            <a:avLst/>
          </a:prstGeom>
          <a:noFill/>
          <a:ln>
            <a:noFill/>
          </a:ln>
        </p:spPr>
      </p:pic>
    </p:spTree>
    <p:extLst>
      <p:ext uri="{BB962C8B-B14F-4D97-AF65-F5344CB8AC3E}">
        <p14:creationId xmlns:p14="http://schemas.microsoft.com/office/powerpoint/2010/main" val="26725303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838200" y="365125"/>
            <a:ext cx="10515600" cy="1325563"/>
          </a:xfrm>
        </p:spPr>
        <p:txBody>
          <a:bodyPr anchor="ctr">
            <a:normAutofit/>
          </a:bodyPr>
          <a:lstStyle/>
          <a:p>
            <a:pPr eaLnBrk="1" hangingPunct="1"/>
            <a:r>
              <a:rPr lang="en-US" b="1" spc="-100" dirty="0"/>
              <a:t>Energy Insecurity</a:t>
            </a:r>
            <a:endParaRPr lang="en-US" spc="-100" dirty="0"/>
          </a:p>
        </p:txBody>
      </p:sp>
      <p:pic>
        <p:nvPicPr>
          <p:cNvPr id="66564" name="Picture 66563">
            <a:extLst>
              <a:ext uri="{FF2B5EF4-FFF2-40B4-BE49-F238E27FC236}">
                <a16:creationId xmlns:a16="http://schemas.microsoft.com/office/drawing/2014/main" id="{FB67D412-560D-437A-A6D9-AF67013448D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38200" y="1825625"/>
            <a:ext cx="10515600" cy="4351338"/>
          </a:xfrm>
          <a:prstGeom prst="rect">
            <a:avLst/>
          </a:prstGeom>
          <a:noFill/>
        </p:spPr>
      </p:pic>
    </p:spTree>
    <p:extLst>
      <p:ext uri="{BB962C8B-B14F-4D97-AF65-F5344CB8AC3E}">
        <p14:creationId xmlns:p14="http://schemas.microsoft.com/office/powerpoint/2010/main" val="13850444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1" y="104079"/>
            <a:ext cx="12191999" cy="794564"/>
          </a:xfrm>
        </p:spPr>
        <p:txBody>
          <a:bodyPr>
            <a:normAutofit/>
          </a:bodyPr>
          <a:lstStyle/>
          <a:p>
            <a:pPr algn="ctr" eaLnBrk="1" hangingPunct="1"/>
            <a:r>
              <a:rPr lang="en-US" b="1" spc="-100" dirty="0">
                <a:latin typeface="Source Sans Pro Semibold" panose="020B0603030403020204" pitchFamily="34" charset="0"/>
                <a:cs typeface="Times New Roman" panose="02020603050405020304" pitchFamily="18" charset="0"/>
              </a:rPr>
              <a:t>Four Types of Energy Insecurity</a:t>
            </a:r>
            <a:endParaRPr lang="en-US" spc="-100" dirty="0">
              <a:latin typeface="Source Sans Pro Semibold" panose="020B0603030403020204" pitchFamily="34" charset="0"/>
              <a:cs typeface="Times New Roman" panose="02020603050405020304" pitchFamily="18" charset="0"/>
            </a:endParaRPr>
          </a:p>
        </p:txBody>
      </p:sp>
      <p:sp>
        <p:nvSpPr>
          <p:cNvPr id="66563" name="Rectangle 4"/>
          <p:cNvSpPr>
            <a:spLocks noChangeArrowheads="1"/>
          </p:cNvSpPr>
          <p:nvPr/>
        </p:nvSpPr>
        <p:spPr bwMode="auto">
          <a:xfrm>
            <a:off x="0" y="1026386"/>
            <a:ext cx="12192000" cy="5794039"/>
          </a:xfrm>
          <a:prstGeom prst="rect">
            <a:avLst/>
          </a:prstGeom>
          <a:noFill/>
          <a:ln w="9525">
            <a:noFill/>
            <a:miter lim="800000"/>
            <a:headEnd/>
            <a:tailEnd/>
          </a:ln>
        </p:spPr>
        <p:txBody>
          <a:bodyPr wrap="square" lIns="108856" tIns="54428" rIns="108856" bIns="54428">
            <a:prstTxWarp prst="textNoShape">
              <a:avLst/>
            </a:prstTxWarp>
            <a:spAutoFit/>
          </a:bodyPr>
          <a:lstStyle/>
          <a:p>
            <a:pPr marL="609585" indent="-609585">
              <a:lnSpc>
                <a:spcPct val="110000"/>
              </a:lnSpc>
              <a:buFont typeface="+mj-lt"/>
              <a:buAutoNum type="arabicPeriod"/>
            </a:pPr>
            <a:r>
              <a:rPr lang="en-US" sz="2800" dirty="0">
                <a:latin typeface="Source Sans Pro" panose="020B0503030403020204" pitchFamily="34" charset="0"/>
                <a:cs typeface="Times New Roman" panose="02020603050405020304" pitchFamily="18" charset="0"/>
              </a:rPr>
              <a:t>Economic, social, and political instability due to the fact fossil fuels and uranium are limited resources.</a:t>
            </a:r>
          </a:p>
          <a:p>
            <a:pPr marL="609585" indent="-609585">
              <a:lnSpc>
                <a:spcPct val="110000"/>
              </a:lnSpc>
              <a:buFont typeface="+mj-lt"/>
              <a:buAutoNum type="arabicPeriod"/>
            </a:pPr>
            <a:endParaRPr lang="en-US" sz="2800" dirty="0">
              <a:latin typeface="Source Sans Pro" panose="020B0503030403020204" pitchFamily="34" charset="0"/>
              <a:cs typeface="Times New Roman" panose="02020603050405020304" pitchFamily="18" charset="0"/>
            </a:endParaRPr>
          </a:p>
          <a:p>
            <a:pPr marL="609585" indent="-609585">
              <a:lnSpc>
                <a:spcPct val="110000"/>
              </a:lnSpc>
              <a:buFont typeface="+mj-lt"/>
              <a:buAutoNum type="arabicPeriod"/>
            </a:pPr>
            <a:r>
              <a:rPr lang="en-US" sz="2800" dirty="0">
                <a:latin typeface="Source Sans Pro" panose="020B0503030403020204" pitchFamily="34" charset="0"/>
                <a:cs typeface="Times New Roman" panose="02020603050405020304" pitchFamily="18" charset="0"/>
              </a:rPr>
              <a:t>Risk of severe power disruption due to the use of large, centralized plants rather than distributed energy (e.g., wind and solar).</a:t>
            </a:r>
          </a:p>
          <a:p>
            <a:pPr marL="609585" indent="-609585">
              <a:lnSpc>
                <a:spcPct val="110000"/>
              </a:lnSpc>
              <a:buFont typeface="+mj-lt"/>
              <a:buAutoNum type="arabicPeriod"/>
            </a:pPr>
            <a:endParaRPr lang="en-US" sz="2800" dirty="0">
              <a:latin typeface="Source Sans Pro" panose="020B0503030403020204" pitchFamily="34" charset="0"/>
              <a:cs typeface="Times New Roman" panose="02020603050405020304" pitchFamily="18" charset="0"/>
            </a:endParaRPr>
          </a:p>
          <a:p>
            <a:pPr marL="609585" indent="-609585">
              <a:lnSpc>
                <a:spcPct val="110000"/>
              </a:lnSpc>
              <a:buFont typeface="+mj-lt"/>
              <a:buAutoNum type="arabicPeriod"/>
            </a:pPr>
            <a:r>
              <a:rPr lang="en-US" sz="2800" dirty="0">
                <a:latin typeface="Source Sans Pro" panose="020B0503030403020204" pitchFamily="34" charset="0"/>
                <a:cs typeface="Times New Roman" panose="02020603050405020304" pitchFamily="18" charset="0"/>
              </a:rPr>
              <a:t>Risk of energy supply disruption and price swings due to relying on fuel mined outside of a country.</a:t>
            </a:r>
          </a:p>
          <a:p>
            <a:pPr marL="609585" indent="-609585">
              <a:lnSpc>
                <a:spcPct val="110000"/>
              </a:lnSpc>
              <a:buFont typeface="+mj-lt"/>
              <a:buAutoNum type="arabicPeriod"/>
            </a:pPr>
            <a:endParaRPr lang="en-US" sz="2800" dirty="0">
              <a:latin typeface="Source Sans Pro" panose="020B0503030403020204" pitchFamily="34" charset="0"/>
              <a:cs typeface="Times New Roman" panose="02020603050405020304" pitchFamily="18" charset="0"/>
            </a:endParaRPr>
          </a:p>
          <a:p>
            <a:pPr marL="609585" indent="-609585">
              <a:lnSpc>
                <a:spcPct val="110000"/>
              </a:lnSpc>
              <a:buFont typeface="+mj-lt"/>
              <a:buAutoNum type="arabicPeriod"/>
            </a:pPr>
            <a:r>
              <a:rPr lang="en-US" sz="2800" dirty="0">
                <a:latin typeface="Source Sans Pro" panose="020B0503030403020204" pitchFamily="34" charset="0"/>
                <a:cs typeface="Times New Roman" panose="02020603050405020304" pitchFamily="18" charset="0"/>
              </a:rPr>
              <a:t>Environmental degradation due to fossil fuel and uranium mining; meltdown, waste, and weapons risk due to nuclear energy.</a:t>
            </a:r>
          </a:p>
          <a:p>
            <a:pPr marL="609585" indent="-609585">
              <a:lnSpc>
                <a:spcPct val="110000"/>
              </a:lnSpc>
              <a:buFont typeface="+mj-lt"/>
              <a:buAutoNum type="arabicPeriod"/>
            </a:pPr>
            <a:endParaRPr lang="en-US" sz="2800" spc="-100" dirty="0">
              <a:latin typeface="Source Sans Pro" panose="020B0503030403020204" pitchFamily="34" charset="0"/>
            </a:endParaRPr>
          </a:p>
        </p:txBody>
      </p:sp>
    </p:spTree>
    <p:extLst>
      <p:ext uri="{BB962C8B-B14F-4D97-AF65-F5344CB8AC3E}">
        <p14:creationId xmlns:p14="http://schemas.microsoft.com/office/powerpoint/2010/main" val="2922232805"/>
      </p:ext>
    </p:extLst>
  </p:cSld>
  <p:clrMapOvr>
    <a:masterClrMapping/>
  </p:clrMapOvr>
</p:sld>
</file>

<file path=ppt/theme/theme1.xml><?xml version="1.0" encoding="utf-8"?>
<a:theme xmlns:a="http://schemas.openxmlformats.org/drawingml/2006/main" name="Office Theme">
  <a:themeElements>
    <a:clrScheme name="Stanford">
      <a:dk1>
        <a:srgbClr val="000000"/>
      </a:dk1>
      <a:lt1>
        <a:srgbClr val="FFFFFF"/>
      </a:lt1>
      <a:dk2>
        <a:srgbClr val="4D4F53"/>
      </a:dk2>
      <a:lt2>
        <a:srgbClr val="F3F3F3"/>
      </a:lt2>
      <a:accent1>
        <a:srgbClr val="8C1515"/>
      </a:accent1>
      <a:accent2>
        <a:srgbClr val="B1040E"/>
      </a:accent2>
      <a:accent3>
        <a:srgbClr val="D2C295"/>
      </a:accent3>
      <a:accent4>
        <a:srgbClr val="FFC000"/>
      </a:accent4>
      <a:accent5>
        <a:srgbClr val="175E54"/>
      </a:accent5>
      <a:accent6>
        <a:srgbClr val="006CB8"/>
      </a:accent6>
      <a:hlink>
        <a:srgbClr val="820000"/>
      </a:hlink>
      <a:folHlink>
        <a:srgbClr val="00548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anford" id="{E84E9A1E-AAF1-CD4F-87E3-917DA36CA47F}" vid="{E86274B0-E24D-E14D-90C2-D9E50423487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4892</TotalTime>
  <Words>1490</Words>
  <Application>Microsoft Macintosh PowerPoint</Application>
  <PresentationFormat>Widescreen</PresentationFormat>
  <Paragraphs>130</Paragraphs>
  <Slides>26</Slides>
  <Notes>26</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39" baseType="lpstr">
      <vt:lpstr>Arial</vt:lpstr>
      <vt:lpstr>Calibri</vt:lpstr>
      <vt:lpstr>Calibri Light</vt:lpstr>
      <vt:lpstr>Source Sans Pro</vt:lpstr>
      <vt:lpstr>Source Sans Pro Light</vt:lpstr>
      <vt:lpstr>Source Sans Pro Semibold</vt:lpstr>
      <vt:lpstr>Symbol</vt:lpstr>
      <vt:lpstr>System Font Regular</vt:lpstr>
      <vt:lpstr>Times</vt:lpstr>
      <vt:lpstr>Wingdings</vt:lpstr>
      <vt:lpstr>Wingdings 2</vt:lpstr>
      <vt:lpstr>Office Theme</vt:lpstr>
      <vt:lpstr>Document</vt:lpstr>
      <vt:lpstr>100% Clean, Renewable Energy and Storage for Everything</vt:lpstr>
      <vt:lpstr>Chapter 1: What Problems Are We Trying to Solve?</vt:lpstr>
      <vt:lpstr>What’s are the Problems? Why act Quickly?</vt:lpstr>
      <vt:lpstr>Air Pollution</vt:lpstr>
      <vt:lpstr>PowerPoint Presentation</vt:lpstr>
      <vt:lpstr>Beijing, China</vt:lpstr>
      <vt:lpstr>Delhi, India</vt:lpstr>
      <vt:lpstr>Lung of LA Teenage Nonsmoker in 1970s</vt:lpstr>
      <vt:lpstr>Air Pollution is World’s 2nd Leading Cause of Death</vt:lpstr>
      <vt:lpstr>Global Warming</vt:lpstr>
      <vt:lpstr>Mean Global Temperature Anomalies</vt:lpstr>
      <vt:lpstr>2021 DTemperature Versus 1900-1930</vt:lpstr>
      <vt:lpstr>PowerPoint Presentation</vt:lpstr>
      <vt:lpstr>Arctic Sea Ice Decrease</vt:lpstr>
      <vt:lpstr>PowerPoint Presentation</vt:lpstr>
      <vt:lpstr>Larson C Ice Shelf Break in Antarctica</vt:lpstr>
      <vt:lpstr>Muir Glacier, Alaska (1941/2004)</vt:lpstr>
      <vt:lpstr>PowerPoint Presentation</vt:lpstr>
      <vt:lpstr>The Marshall Islands, Pacific Ocean</vt:lpstr>
      <vt:lpstr>PowerPoint Presentation</vt:lpstr>
      <vt:lpstr>PowerPoint Presentation</vt:lpstr>
      <vt:lpstr>PowerPoint Presentation</vt:lpstr>
      <vt:lpstr>PowerPoint Presentation</vt:lpstr>
      <vt:lpstr>Contributors to Observed Global Warming</vt:lpstr>
      <vt:lpstr>Energy Insecurity</vt:lpstr>
      <vt:lpstr>Four Types of Energy Insecurity</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Whitney Hack Williams</dc:creator>
  <cp:keywords/>
  <dc:description/>
  <cp:lastModifiedBy>Mark Z Jacobson</cp:lastModifiedBy>
  <cp:revision>46</cp:revision>
  <dcterms:created xsi:type="dcterms:W3CDTF">2020-05-05T14:30:42Z</dcterms:created>
  <dcterms:modified xsi:type="dcterms:W3CDTF">2023-04-04T21:40:54Z</dcterms:modified>
  <cp:category/>
</cp:coreProperties>
</file>