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1179" r:id="rId2"/>
    <p:sldId id="1180" r:id="rId3"/>
    <p:sldId id="1342" r:id="rId4"/>
    <p:sldId id="1343" r:id="rId5"/>
    <p:sldId id="1341" r:id="rId6"/>
    <p:sldId id="1107" r:id="rId7"/>
    <p:sldId id="1106" r:id="rId8"/>
    <p:sldId id="1211" r:id="rId9"/>
    <p:sldId id="1105" r:id="rId10"/>
    <p:sldId id="1108" r:id="rId11"/>
    <p:sldId id="1130" r:id="rId12"/>
    <p:sldId id="1344" r:id="rId13"/>
    <p:sldId id="1346" r:id="rId14"/>
    <p:sldId id="1345" r:id="rId15"/>
    <p:sldId id="1162" r:id="rId16"/>
    <p:sldId id="1163" r:id="rId17"/>
    <p:sldId id="1122" r:id="rId18"/>
    <p:sldId id="1352" r:id="rId19"/>
    <p:sldId id="1208" r:id="rId20"/>
    <p:sldId id="1347" r:id="rId21"/>
    <p:sldId id="1348" r:id="rId22"/>
    <p:sldId id="1144" r:id="rId23"/>
    <p:sldId id="1148" r:id="rId24"/>
    <p:sldId id="1157" r:id="rId25"/>
    <p:sldId id="1110" r:id="rId26"/>
    <p:sldId id="1210" r:id="rId27"/>
    <p:sldId id="1150" r:id="rId28"/>
    <p:sldId id="1158" r:id="rId29"/>
    <p:sldId id="1151" r:id="rId30"/>
    <p:sldId id="1082" r:id="rId31"/>
    <p:sldId id="1209" r:id="rId32"/>
    <p:sldId id="1349" r:id="rId33"/>
    <p:sldId id="1111" r:id="rId34"/>
    <p:sldId id="1112" r:id="rId35"/>
    <p:sldId id="1350" r:id="rId36"/>
    <p:sldId id="1114" r:id="rId37"/>
    <p:sldId id="1115" r:id="rId38"/>
    <p:sldId id="1351" r:id="rId39"/>
    <p:sldId id="111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2273" autoAdjust="0"/>
  </p:normalViewPr>
  <p:slideViewPr>
    <p:cSldViewPr snapToGrid="0" snapToObjects="1">
      <p:cViewPr varScale="1">
        <p:scale>
          <a:sx n="76" d="100"/>
          <a:sy n="76" d="100"/>
        </p:scale>
        <p:origin x="1616" y="20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7738AC-DAEB-4441-967D-2183375581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1DCEAB-C372-5244-AD66-8BC5CAF7D3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0623BD-86EE-934C-8F9D-A7A4E67FC717}" type="datetimeFigureOut">
              <a:rPr lang="en-US" smtClean="0"/>
              <a:t>5/30/23</a:t>
            </a:fld>
            <a:endParaRPr lang="en-US"/>
          </a:p>
        </p:txBody>
      </p:sp>
      <p:sp>
        <p:nvSpPr>
          <p:cNvPr id="4" name="Footer Placeholder 3">
            <a:extLst>
              <a:ext uri="{FF2B5EF4-FFF2-40B4-BE49-F238E27FC236}">
                <a16:creationId xmlns:a16="http://schemas.microsoft.com/office/drawing/2014/main" id="{2873DF38-2343-AA48-8730-8F292FF969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2A8FBE-0F42-184F-8623-742230DFB35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6A812C-4C4F-254B-B5F4-A7D51C669594}" type="slidenum">
              <a:rPr lang="en-US" smtClean="0"/>
              <a:t>‹#›</a:t>
            </a:fld>
            <a:endParaRPr lang="en-US"/>
          </a:p>
        </p:txBody>
      </p:sp>
    </p:spTree>
    <p:extLst>
      <p:ext uri="{BB962C8B-B14F-4D97-AF65-F5344CB8AC3E}">
        <p14:creationId xmlns:p14="http://schemas.microsoft.com/office/powerpoint/2010/main" val="1448627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38CDB9-ED9A-9843-A8DE-CB793CABD0EC}" type="datetimeFigureOut">
              <a:rPr lang="en-US" smtClean="0"/>
              <a:t>5/30/23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166CF-8DC8-9B43-AF51-734E291494E6}" type="slidenum">
              <a:rPr lang="en-US" smtClean="0"/>
              <a:t>‹#›</a:t>
            </a:fld>
            <a:endParaRPr lang="en-US"/>
          </a:p>
        </p:txBody>
      </p:sp>
    </p:spTree>
    <p:extLst>
      <p:ext uri="{BB962C8B-B14F-4D97-AF65-F5344CB8AC3E}">
        <p14:creationId xmlns:p14="http://schemas.microsoft.com/office/powerpoint/2010/main" val="260736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energy.gov/eere/fuelcells/doe-technical-targets-hydrogen-production-electrolysis"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nrel.gov/docs/fy14osti/58564.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66CF-8DC8-9B43-AF51-734E291494E6}" type="slidenum">
              <a:rPr lang="en-US" smtClean="0"/>
              <a:t>1</a:t>
            </a:fld>
            <a:endParaRPr lang="en-US"/>
          </a:p>
        </p:txBody>
      </p:sp>
    </p:spTree>
    <p:extLst>
      <p:ext uri="{BB962C8B-B14F-4D97-AF65-F5344CB8AC3E}">
        <p14:creationId xmlns:p14="http://schemas.microsoft.com/office/powerpoint/2010/main" val="131279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66CF-8DC8-9B43-AF51-734E291494E6}" type="slidenum">
              <a:rPr lang="en-US" smtClean="0"/>
              <a:t>2</a:t>
            </a:fld>
            <a:endParaRPr lang="en-US"/>
          </a:p>
        </p:txBody>
      </p:sp>
    </p:spTree>
    <p:extLst>
      <p:ext uri="{BB962C8B-B14F-4D97-AF65-F5344CB8AC3E}">
        <p14:creationId xmlns:p14="http://schemas.microsoft.com/office/powerpoint/2010/main" val="4131016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5</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2719418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6</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a:lnSpc>
                <a:spcPct val="110000"/>
              </a:lnSpc>
            </a:pPr>
            <a:endParaRPr lang="en-US" sz="1100" spc="-150" dirty="0">
              <a:solidFill>
                <a:schemeClr val="tx1">
                  <a:lumMod val="75000"/>
                  <a:lumOff val="25000"/>
                </a:schemeClr>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7</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a:lnSpc>
                <a:spcPct val="110000"/>
              </a:lnSpc>
            </a:pPr>
            <a:endParaRPr lang="en-US" sz="1100" spc="-150" dirty="0">
              <a:solidFill>
                <a:schemeClr val="tx1">
                  <a:lumMod val="75000"/>
                  <a:lumOff val="25000"/>
                </a:schemeClr>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8</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2773420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9</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a:lnSpc>
                <a:spcPct val="110000"/>
              </a:lnSpc>
            </a:pPr>
            <a:endParaRPr lang="en-US" sz="1100" spc="-150" dirty="0">
              <a:solidFill>
                <a:schemeClr val="tx1">
                  <a:lumMod val="75000"/>
                  <a:lumOff val="25000"/>
                </a:schemeClr>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10</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a:lnSpc>
                <a:spcPct val="110000"/>
              </a:lnSpc>
            </a:pPr>
            <a:endParaRPr lang="en-US" sz="1100" spc="-150" dirty="0">
              <a:solidFill>
                <a:schemeClr val="tx1">
                  <a:lumMod val="75000"/>
                  <a:lumOff val="25000"/>
                </a:schemeClr>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11</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A BE vehicle, on the other hand converts 64 to 89 percent of electricity at the plug (before charging the car) into motion (</a:t>
            </a:r>
            <a:r>
              <a:rPr lang="en-US" sz="1100" b="1" kern="1200" dirty="0">
                <a:solidFill>
                  <a:schemeClr val="tx1"/>
                </a:solidFill>
                <a:effectLst/>
                <a:latin typeface="+mn-lt"/>
                <a:ea typeface="+mn-ea"/>
                <a:cs typeface="+mn-cs"/>
              </a:rPr>
              <a:t>plug-to-wheel efficiency</a:t>
            </a:r>
            <a:r>
              <a:rPr lang="en-US" sz="1100" kern="1200" dirty="0">
                <a:solidFill>
                  <a:schemeClr val="tx1"/>
                </a:solidFill>
                <a:effectLst/>
                <a:latin typeface="+mn-lt"/>
                <a:ea typeface="+mn-ea"/>
                <a:cs typeface="+mn-cs"/>
              </a:rPr>
              <a:t>), and the rest is waste heat. This efficiency is determined as follows and summarized in Table 7.2. </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First, a </a:t>
            </a:r>
            <a:r>
              <a:rPr lang="en-US" sz="1100" b="1" kern="1200" dirty="0">
                <a:solidFill>
                  <a:schemeClr val="tx1"/>
                </a:solidFill>
                <a:effectLst/>
                <a:latin typeface="+mn-lt"/>
                <a:ea typeface="+mn-ea"/>
                <a:cs typeface="+mn-cs"/>
              </a:rPr>
              <a:t>permanent magnet electric motor</a:t>
            </a:r>
            <a:r>
              <a:rPr lang="en-US" sz="1100" kern="1200" dirty="0">
                <a:solidFill>
                  <a:schemeClr val="tx1"/>
                </a:solidFill>
                <a:effectLst/>
                <a:latin typeface="+mn-lt"/>
                <a:ea typeface="+mn-ea"/>
                <a:cs typeface="+mn-cs"/>
              </a:rPr>
              <a:t> has an efficiency of 89 to 96 percent. An </a:t>
            </a:r>
            <a:r>
              <a:rPr lang="en-US" sz="1100" b="1" kern="1200" dirty="0">
                <a:solidFill>
                  <a:schemeClr val="tx1"/>
                </a:solidFill>
                <a:effectLst/>
                <a:latin typeface="+mn-lt"/>
                <a:ea typeface="+mn-ea"/>
                <a:cs typeface="+mn-cs"/>
              </a:rPr>
              <a:t>induction electric motor</a:t>
            </a:r>
            <a:r>
              <a:rPr lang="en-US" sz="1100" kern="1200" dirty="0">
                <a:solidFill>
                  <a:schemeClr val="tx1"/>
                </a:solidFill>
                <a:effectLst/>
                <a:latin typeface="+mn-lt"/>
                <a:ea typeface="+mn-ea"/>
                <a:cs typeface="+mn-cs"/>
              </a:rPr>
              <a:t> has an efficiency of 84 to 94 percent (</a:t>
            </a:r>
            <a:r>
              <a:rPr lang="en-US" sz="1100" kern="1200" dirty="0" err="1">
                <a:solidFill>
                  <a:schemeClr val="tx1"/>
                </a:solidFill>
                <a:effectLst/>
                <a:latin typeface="+mn-lt"/>
                <a:ea typeface="+mn-ea"/>
                <a:cs typeface="+mn-cs"/>
              </a:rPr>
              <a:t>Bistak</a:t>
            </a:r>
            <a:r>
              <a:rPr lang="en-US" sz="1100" kern="1200" dirty="0">
                <a:solidFill>
                  <a:schemeClr val="tx1"/>
                </a:solidFill>
                <a:effectLst/>
                <a:latin typeface="+mn-lt"/>
                <a:ea typeface="+mn-ea"/>
                <a:cs typeface="+mn-cs"/>
              </a:rPr>
              <a:t> and Kim, 2017). Thus, the range of efficiencies of electric car motors is 84 to 96 percent. Whereas the Tesla Model S and Model X use an induction motor, the Tesla Model 3, for example, uses a permanent magnet motor.</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In addition, efficiency losses occur due to converting electricity from the grid to chemical energy in a battery. These vehicle-charging losses can range from 4 to 20 percent of the electricity going into the battery, depending on the current and voltage used to charge the vehicle. Another 1 to 2 percent of energy is also lost during conversion of the battery’s chemical energy to DC electricity. In addition, 2 to 3 percent is lost converting DC to AC electricity in an inverter, adjusting the voltage for use in the motor, and using power electronic controls in the vehicle. Inverter losses are only 1 percent of energy (thus an efficiency of up to 99 percent) when the inverter uses silicon carbide as the semiconductor material (</a:t>
            </a:r>
            <a:r>
              <a:rPr lang="en-US" sz="1100" kern="1200" dirty="0" err="1">
                <a:solidFill>
                  <a:schemeClr val="tx1"/>
                </a:solidFill>
                <a:effectLst/>
                <a:latin typeface="+mn-lt"/>
                <a:ea typeface="+mn-ea"/>
                <a:cs typeface="+mn-cs"/>
              </a:rPr>
              <a:t>Rahman</a:t>
            </a:r>
            <a:r>
              <a:rPr lang="en-US" sz="1100" kern="1200" dirty="0">
                <a:solidFill>
                  <a:schemeClr val="tx1"/>
                </a:solidFill>
                <a:effectLst/>
                <a:latin typeface="+mn-lt"/>
                <a:ea typeface="+mn-ea"/>
                <a:cs typeface="+mn-cs"/>
              </a:rPr>
              <a:t> et al., 2016).</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Accounting for all losses give the overall </a:t>
            </a:r>
            <a:r>
              <a:rPr lang="en-US" sz="1100" b="1" kern="1200" dirty="0">
                <a:solidFill>
                  <a:schemeClr val="tx1"/>
                </a:solidFill>
                <a:effectLst/>
                <a:latin typeface="+mn-lt"/>
                <a:ea typeface="+mn-ea"/>
                <a:cs typeface="+mn-cs"/>
              </a:rPr>
              <a:t>plug-to-wheel efficiency of a battery electric passenger vehicle</a:t>
            </a:r>
            <a:r>
              <a:rPr lang="en-US" sz="1100" kern="1200" dirty="0">
                <a:solidFill>
                  <a:schemeClr val="tx1"/>
                </a:solidFill>
                <a:effectLst/>
                <a:latin typeface="+mn-lt"/>
                <a:ea typeface="+mn-ea"/>
                <a:cs typeface="+mn-cs"/>
              </a:rPr>
              <a:t> as 64 to 89 percent, with an average of 77 percent (Table 7.2).</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*=Assumed based on 2050 technology.</a:t>
            </a:r>
          </a:p>
          <a:p>
            <a:endParaRPr lang="en-US" sz="1100" kern="1200" dirty="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12</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*=Assumed based on 2050 technology.</a:t>
            </a:r>
          </a:p>
          <a:p>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60618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13</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3984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14</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A BE vehicle, on the other hand converts 64 to 89 percent of electricity at the plug (before charging the car) into motion (</a:t>
            </a:r>
            <a:r>
              <a:rPr lang="en-US" sz="1100" b="1" kern="1200" dirty="0">
                <a:solidFill>
                  <a:schemeClr val="tx1"/>
                </a:solidFill>
                <a:effectLst/>
                <a:latin typeface="+mn-lt"/>
                <a:ea typeface="+mn-ea"/>
                <a:cs typeface="+mn-cs"/>
              </a:rPr>
              <a:t>plug-to-wheel efficiency</a:t>
            </a:r>
            <a:r>
              <a:rPr lang="en-US" sz="1100" kern="1200" dirty="0">
                <a:solidFill>
                  <a:schemeClr val="tx1"/>
                </a:solidFill>
                <a:effectLst/>
                <a:latin typeface="+mn-lt"/>
                <a:ea typeface="+mn-ea"/>
                <a:cs typeface="+mn-cs"/>
              </a:rPr>
              <a:t>), and the rest is waste heat. This efficiency is determined as follows and summarized in Table 7.2. </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First, a </a:t>
            </a:r>
            <a:r>
              <a:rPr lang="en-US" sz="1100" b="1" kern="1200" dirty="0">
                <a:solidFill>
                  <a:schemeClr val="tx1"/>
                </a:solidFill>
                <a:effectLst/>
                <a:latin typeface="+mn-lt"/>
                <a:ea typeface="+mn-ea"/>
                <a:cs typeface="+mn-cs"/>
              </a:rPr>
              <a:t>permanent magnet electric motor</a:t>
            </a:r>
            <a:r>
              <a:rPr lang="en-US" sz="1100" kern="1200" dirty="0">
                <a:solidFill>
                  <a:schemeClr val="tx1"/>
                </a:solidFill>
                <a:effectLst/>
                <a:latin typeface="+mn-lt"/>
                <a:ea typeface="+mn-ea"/>
                <a:cs typeface="+mn-cs"/>
              </a:rPr>
              <a:t> has an efficiency of 89 to 96 percent. An </a:t>
            </a:r>
            <a:r>
              <a:rPr lang="en-US" sz="1100" b="1" kern="1200" dirty="0">
                <a:solidFill>
                  <a:schemeClr val="tx1"/>
                </a:solidFill>
                <a:effectLst/>
                <a:latin typeface="+mn-lt"/>
                <a:ea typeface="+mn-ea"/>
                <a:cs typeface="+mn-cs"/>
              </a:rPr>
              <a:t>induction electric motor</a:t>
            </a:r>
            <a:r>
              <a:rPr lang="en-US" sz="1100" kern="1200" dirty="0">
                <a:solidFill>
                  <a:schemeClr val="tx1"/>
                </a:solidFill>
                <a:effectLst/>
                <a:latin typeface="+mn-lt"/>
                <a:ea typeface="+mn-ea"/>
                <a:cs typeface="+mn-cs"/>
              </a:rPr>
              <a:t> has an efficiency of 84 to 94 percent (</a:t>
            </a:r>
            <a:r>
              <a:rPr lang="en-US" sz="1100" kern="1200" dirty="0" err="1">
                <a:solidFill>
                  <a:schemeClr val="tx1"/>
                </a:solidFill>
                <a:effectLst/>
                <a:latin typeface="+mn-lt"/>
                <a:ea typeface="+mn-ea"/>
                <a:cs typeface="+mn-cs"/>
              </a:rPr>
              <a:t>Bistak</a:t>
            </a:r>
            <a:r>
              <a:rPr lang="en-US" sz="1100" kern="1200" dirty="0">
                <a:solidFill>
                  <a:schemeClr val="tx1"/>
                </a:solidFill>
                <a:effectLst/>
                <a:latin typeface="+mn-lt"/>
                <a:ea typeface="+mn-ea"/>
                <a:cs typeface="+mn-cs"/>
              </a:rPr>
              <a:t> and Kim, 2017). Thus, the range of efficiencies of electric car motors is 84 to 96 percent. Whereas the Tesla Model S and Model X use an induction motor, the Tesla Model 3, for example, uses a permanent magnet motor.</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In addition, efficiency losses occur due to converting electricity from the grid to chemical energy in a battery. These vehicle-charging losses can range from 4 to 20 percent of the electricity going into the battery, depending on the current and voltage used to charge the vehicle. Another 1 to 2 percent of energy is also lost during conversion of the battery’s chemical energy to DC electricity. In addition, 2 to 3 percent is lost converting DC to AC electricity in an inverter, adjusting the voltage for use in the motor, and using power electronic controls in the vehicle. Inverter losses are only 1 percent of energy (thus an efficiency of up to 99 percent) when the inverter uses silicon carbide as the semiconductor material (</a:t>
            </a:r>
            <a:r>
              <a:rPr lang="en-US" sz="1100" kern="1200" dirty="0" err="1">
                <a:solidFill>
                  <a:schemeClr val="tx1"/>
                </a:solidFill>
                <a:effectLst/>
                <a:latin typeface="+mn-lt"/>
                <a:ea typeface="+mn-ea"/>
                <a:cs typeface="+mn-cs"/>
              </a:rPr>
              <a:t>Rahman</a:t>
            </a:r>
            <a:r>
              <a:rPr lang="en-US" sz="1100" kern="1200" dirty="0">
                <a:solidFill>
                  <a:schemeClr val="tx1"/>
                </a:solidFill>
                <a:effectLst/>
                <a:latin typeface="+mn-lt"/>
                <a:ea typeface="+mn-ea"/>
                <a:cs typeface="+mn-cs"/>
              </a:rPr>
              <a:t> et al., 2016).</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Accounting for all losses give the overall </a:t>
            </a:r>
            <a:r>
              <a:rPr lang="en-US" sz="1100" b="1" kern="1200" dirty="0">
                <a:solidFill>
                  <a:schemeClr val="tx1"/>
                </a:solidFill>
                <a:effectLst/>
                <a:latin typeface="+mn-lt"/>
                <a:ea typeface="+mn-ea"/>
                <a:cs typeface="+mn-cs"/>
              </a:rPr>
              <a:t>plug-to-wheel efficiency of a battery electric passenger vehicle</a:t>
            </a:r>
            <a:r>
              <a:rPr lang="en-US" sz="1100" kern="1200" dirty="0">
                <a:solidFill>
                  <a:schemeClr val="tx1"/>
                </a:solidFill>
                <a:effectLst/>
                <a:latin typeface="+mn-lt"/>
                <a:ea typeface="+mn-ea"/>
                <a:cs typeface="+mn-cs"/>
              </a:rPr>
              <a:t> as 64 to 89 percent, with an average of 77 percent (Table 7.2).</a:t>
            </a:r>
          </a:p>
          <a:p>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7469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p:txBody>
      </p:sp>
      <p:sp>
        <p:nvSpPr>
          <p:cNvPr id="4" name="Slide Number Placeholder 3"/>
          <p:cNvSpPr>
            <a:spLocks noGrp="1"/>
          </p:cNvSpPr>
          <p:nvPr>
            <p:ph type="sldNum" sz="quarter" idx="10"/>
          </p:nvPr>
        </p:nvSpPr>
        <p:spPr/>
        <p:txBody>
          <a:bodyPr/>
          <a:lstStyle/>
          <a:p>
            <a:fld id="{037975C5-990A-4684-BFC0-437A33385F3F}" type="slidenum">
              <a:rPr lang="en-US" smtClean="0"/>
              <a:pPr/>
              <a:t>15</a:t>
            </a:fld>
            <a:endParaRPr lang="en-US"/>
          </a:p>
        </p:txBody>
      </p:sp>
    </p:spTree>
    <p:extLst>
      <p:ext uri="{BB962C8B-B14F-4D97-AF65-F5344CB8AC3E}">
        <p14:creationId xmlns:p14="http://schemas.microsoft.com/office/powerpoint/2010/main" val="3078074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16</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r>
              <a:rPr lang="en-US" sz="1100" kern="1200" dirty="0">
                <a:solidFill>
                  <a:schemeClr val="tx1"/>
                </a:solidFill>
                <a:effectLst/>
                <a:latin typeface="+mn-lt"/>
                <a:ea typeface="+mn-ea"/>
                <a:cs typeface="+mn-cs"/>
              </a:rPr>
              <a:t>The percent WWS is after grid stability is accounted for (thus the final percent)</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Figure 9.5. Timeline for 143 countries, representing 99.7 percent of world emissions, to transition from conventional fuels (BAU) to 100 percent wind-water-solar (WWS) in all energy sectors. Also shown are the annually averaged end-use power demand reductions that occur along the way. The energy sectors transitioned include the electricity, transportation, building heating/cooling, industrial, agriculture/forestry/fishing, and military sectors. The percentages next to each WWS energy source are the 2050 estimated percent supply of end-use power by the source. The 100 percent demarcation in 2050 indicates that 100 percent of end-use power in the annual average will be provided by WWS among all energy sectors by no later than 2050, but ideally sooner. An 80 percent transition is proposed to occur by no later than 2030. End-use power demand reductions occur for five reasons: (1) the efficiency of moving low-temperature building heat with heat pumps instead of creating heat with combustion; (2) the efficiency of electricity over combustion for high-temperature industrial heat; (3) the efficiency of electricity in battery-electric (BE) vehicles and in electrolytic hydrogen fuel cell (HFC) vehicles over combustion vehicles for transportation; (4) eliminating the energy to mine, transport, and process fossil fuels, biofuels, bioenergy, and uranium; and (5) improving end-use energy efficiency and reducing energy use beyond in the BAU case. The total demand reduction due to these factors is 57.1 percent (Table 7.1). From Jacobson et al. (2019).</a:t>
            </a:r>
          </a:p>
        </p:txBody>
      </p:sp>
    </p:spTree>
    <p:extLst>
      <p:ext uri="{BB962C8B-B14F-4D97-AF65-F5344CB8AC3E}">
        <p14:creationId xmlns:p14="http://schemas.microsoft.com/office/powerpoint/2010/main" val="483610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17</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Table 7.4. Power available in wind, water, and solar (WWS) energy resources if the energy were used in electricity generation devices worldwide and in likely developable locations. Also shown is the 2017 delivered electricity from WWS resources. All values are before transmission and distribution losses.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18</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Table 7.5. Residential and commercial/government rooftop areas suitable for solar PV panels and potential nameplate capacity of suitable rooftop areas, by country. From Jacobson et al. (2022).</a:t>
            </a:r>
          </a:p>
          <a:p>
            <a:pPr eaLnBrk="1" hangingPunct="1"/>
            <a:endParaRPr lang="en-US" dirty="0">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19</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2064973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20</a:t>
            </a:fld>
            <a:endParaRPr lang="en-US"/>
          </a:p>
        </p:txBody>
      </p:sp>
    </p:spTree>
    <p:extLst>
      <p:ext uri="{BB962C8B-B14F-4D97-AF65-F5344CB8AC3E}">
        <p14:creationId xmlns:p14="http://schemas.microsoft.com/office/powerpoint/2010/main" val="306428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21</a:t>
            </a:fld>
            <a:endParaRPr lang="en-US"/>
          </a:p>
        </p:txBody>
      </p:sp>
    </p:spTree>
    <p:extLst>
      <p:ext uri="{BB962C8B-B14F-4D97-AF65-F5344CB8AC3E}">
        <p14:creationId xmlns:p14="http://schemas.microsoft.com/office/powerpoint/2010/main" val="80457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22</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Table 7.9. Components of the unsubsidized </a:t>
            </a:r>
            <a:r>
              <a:rPr lang="en-US" sz="1100" kern="1200" dirty="0" err="1">
                <a:solidFill>
                  <a:schemeClr val="tx1"/>
                </a:solidFill>
                <a:effectLst/>
                <a:latin typeface="+mn-lt"/>
                <a:ea typeface="+mn-ea"/>
                <a:cs typeface="+mn-cs"/>
              </a:rPr>
              <a:t>levelized</a:t>
            </a:r>
            <a:r>
              <a:rPr lang="en-US" sz="1100" kern="1200" dirty="0">
                <a:solidFill>
                  <a:schemeClr val="tx1"/>
                </a:solidFill>
                <a:effectLst/>
                <a:latin typeface="+mn-lt"/>
                <a:ea typeface="+mn-ea"/>
                <a:cs typeface="+mn-cs"/>
              </a:rPr>
              <a:t> cost of electricity (LCOE) for several new WWS and BAU electricity generation technologies in the U.S. in 2020. The analysis is a private cost analysis (see footnote). All costs are in 2021 U.S. dollars.</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https://</a:t>
            </a:r>
            <a:r>
              <a:rPr lang="en-US" sz="1100" kern="1200" dirty="0" err="1">
                <a:solidFill>
                  <a:schemeClr val="tx1"/>
                </a:solidFill>
                <a:effectLst/>
                <a:latin typeface="+mn-lt"/>
                <a:ea typeface="+mn-ea"/>
                <a:cs typeface="+mn-cs"/>
              </a:rPr>
              <a:t>www.lazard.com</a:t>
            </a:r>
            <a:r>
              <a:rPr lang="en-US" sz="1100" kern="1200" dirty="0">
                <a:solidFill>
                  <a:schemeClr val="tx1"/>
                </a:solidFill>
                <a:effectLst/>
                <a:latin typeface="+mn-lt"/>
                <a:ea typeface="+mn-ea"/>
                <a:cs typeface="+mn-cs"/>
              </a:rPr>
              <a:t>/research-insights/2023-levelized-cost-of-energyplus/</a:t>
            </a:r>
          </a:p>
        </p:txBody>
      </p:sp>
    </p:spTree>
    <p:extLst>
      <p:ext uri="{BB962C8B-B14F-4D97-AF65-F5344CB8AC3E}">
        <p14:creationId xmlns:p14="http://schemas.microsoft.com/office/powerpoint/2010/main" val="3025449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23</a:t>
            </a:fld>
            <a:endParaRPr lang="en-US"/>
          </a:p>
        </p:txBody>
      </p:sp>
    </p:spTree>
    <p:extLst>
      <p:ext uri="{BB962C8B-B14F-4D97-AF65-F5344CB8AC3E}">
        <p14:creationId xmlns:p14="http://schemas.microsoft.com/office/powerpoint/2010/main" val="2273475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24</a:t>
            </a:fld>
            <a:endParaRPr lang="en-US"/>
          </a:p>
        </p:txBody>
      </p:sp>
    </p:spTree>
    <p:extLst>
      <p:ext uri="{BB962C8B-B14F-4D97-AF65-F5344CB8AC3E}">
        <p14:creationId xmlns:p14="http://schemas.microsoft.com/office/powerpoint/2010/main" val="227347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AF013CD-D635-445C-92ED-EE4A931C4E96}" type="slidenum">
              <a:rPr lang="en-US">
                <a:latin typeface="Times" pitchFamily="16" charset="0"/>
              </a:rPr>
              <a:pPr/>
              <a:t>25</a:t>
            </a:fld>
            <a:endParaRPr lang="en-US">
              <a:latin typeface="Times" pitchFamily="16"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atin typeface="Times" pitchFamily="16"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26</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1934536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27</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normAutofit fontScale="47500" lnSpcReduction="20000"/>
          </a:bodyPr>
          <a:lstStyle/>
          <a:p>
            <a:r>
              <a:rPr lang="en-US" sz="1100" b="0" i="0" u="none" strike="noStrike" kern="1200" dirty="0">
                <a:solidFill>
                  <a:schemeClr val="tx1"/>
                </a:solidFill>
                <a:effectLst/>
                <a:latin typeface="+mn-lt"/>
                <a:ea typeface="+mn-ea"/>
                <a:cs typeface="+mn-cs"/>
              </a:rPr>
              <a:t>Ischemia is a condition in which the blood flow (and thus oxygen) is restricted or reduced in a part of the body. Cardiac ischemia is the name for decreased blood flow and oxygen to the heart muscle.</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long-term exposure to particulate matter and nitrogen oxides at levels close to the National Ambient </a:t>
            </a:r>
            <a:r>
              <a:rPr lang="en-US" sz="1100" b="1" i="0" u="none" strike="noStrike" kern="1200" dirty="0">
                <a:solidFill>
                  <a:schemeClr val="tx1"/>
                </a:solidFill>
                <a:effectLst/>
                <a:latin typeface="+mn-lt"/>
                <a:ea typeface="+mn-ea"/>
                <a:cs typeface="+mn-cs"/>
              </a:rPr>
              <a:t>Air</a:t>
            </a:r>
            <a:r>
              <a:rPr lang="en-US" sz="1100" b="0" i="0" u="none" strike="noStrike" kern="1200" dirty="0">
                <a:solidFill>
                  <a:schemeClr val="tx1"/>
                </a:solidFill>
                <a:effectLst/>
                <a:latin typeface="+mn-lt"/>
                <a:ea typeface="+mn-ea"/>
                <a:cs typeface="+mn-cs"/>
              </a:rPr>
              <a:t> Quality Standards (NAAQS) </a:t>
            </a:r>
            <a:r>
              <a:rPr lang="en-US" sz="1100" b="1" i="0" u="none" strike="noStrike" kern="1200" dirty="0">
                <a:solidFill>
                  <a:schemeClr val="tx1"/>
                </a:solidFill>
                <a:effectLst/>
                <a:latin typeface="+mn-lt"/>
                <a:ea typeface="+mn-ea"/>
                <a:cs typeface="+mn-cs"/>
              </a:rPr>
              <a:t>can</a:t>
            </a:r>
            <a:r>
              <a:rPr lang="en-US" sz="1100" b="0" i="0" u="none" strike="noStrike" kern="1200" dirty="0">
                <a:solidFill>
                  <a:schemeClr val="tx1"/>
                </a:solidFill>
                <a:effectLst/>
                <a:latin typeface="+mn-lt"/>
                <a:ea typeface="+mn-ea"/>
                <a:cs typeface="+mn-cs"/>
              </a:rPr>
              <a:t> prematurely age blood vessels and </a:t>
            </a:r>
            <a:r>
              <a:rPr lang="en-US" sz="1100" b="1" i="0" u="none" strike="noStrike" kern="1200" dirty="0">
                <a:solidFill>
                  <a:schemeClr val="tx1"/>
                </a:solidFill>
                <a:effectLst/>
                <a:latin typeface="+mn-lt"/>
                <a:ea typeface="+mn-ea"/>
                <a:cs typeface="+mn-cs"/>
              </a:rPr>
              <a:t>contribute</a:t>
            </a:r>
            <a:r>
              <a:rPr lang="en-US" sz="1100" b="0" i="0" u="none" strike="noStrike" kern="1200" dirty="0">
                <a:solidFill>
                  <a:schemeClr val="tx1"/>
                </a:solidFill>
                <a:effectLst/>
                <a:latin typeface="+mn-lt"/>
                <a:ea typeface="+mn-ea"/>
                <a:cs typeface="+mn-cs"/>
              </a:rPr>
              <a:t> to a more rapid buildup of calcium in the </a:t>
            </a:r>
            <a:r>
              <a:rPr lang="en-US" sz="1100" b="1" i="0" u="none" strike="noStrike" kern="1200" dirty="0">
                <a:solidFill>
                  <a:schemeClr val="tx1"/>
                </a:solidFill>
                <a:effectLst/>
                <a:latin typeface="+mn-lt"/>
                <a:ea typeface="+mn-ea"/>
                <a:cs typeface="+mn-cs"/>
              </a:rPr>
              <a:t>coronary artery</a:t>
            </a:r>
            <a:r>
              <a:rPr lang="en-US" sz="1100" b="0" i="0" u="none" strike="noStrike" kern="1200" dirty="0">
                <a:solidFill>
                  <a:schemeClr val="tx1"/>
                </a:solidFill>
                <a:effectLst/>
                <a:latin typeface="+mn-lt"/>
                <a:ea typeface="+mn-ea"/>
                <a:cs typeface="+mn-cs"/>
              </a:rPr>
              <a:t>.</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A </a:t>
            </a:r>
            <a:r>
              <a:rPr lang="en-US" sz="1100" b="1" i="0" u="none" strike="noStrike" kern="1200" dirty="0">
                <a:solidFill>
                  <a:schemeClr val="tx1"/>
                </a:solidFill>
                <a:effectLst/>
                <a:latin typeface="+mn-lt"/>
                <a:ea typeface="+mn-ea"/>
                <a:cs typeface="+mn-cs"/>
              </a:rPr>
              <a:t>stroke</a:t>
            </a:r>
            <a:r>
              <a:rPr lang="en-US" sz="1100" b="0" i="0" u="none" strike="noStrike" kern="1200" dirty="0">
                <a:solidFill>
                  <a:schemeClr val="tx1"/>
                </a:solidFill>
                <a:effectLst/>
                <a:latin typeface="+mn-lt"/>
                <a:ea typeface="+mn-ea"/>
                <a:cs typeface="+mn-cs"/>
              </a:rPr>
              <a:t> is a sudden interruption in the blood supply of the brain. Most </a:t>
            </a:r>
            <a:r>
              <a:rPr lang="en-US" sz="1100" b="1" i="0" u="none" strike="noStrike" kern="1200" dirty="0">
                <a:solidFill>
                  <a:schemeClr val="tx1"/>
                </a:solidFill>
                <a:effectLst/>
                <a:latin typeface="+mn-lt"/>
                <a:ea typeface="+mn-ea"/>
                <a:cs typeface="+mn-cs"/>
              </a:rPr>
              <a:t>strokes</a:t>
            </a:r>
            <a:r>
              <a:rPr lang="en-US" sz="1100" b="0" i="0" u="none" strike="noStrike" kern="1200" dirty="0">
                <a:solidFill>
                  <a:schemeClr val="tx1"/>
                </a:solidFill>
                <a:effectLst/>
                <a:latin typeface="+mn-lt"/>
                <a:ea typeface="+mn-ea"/>
                <a:cs typeface="+mn-cs"/>
              </a:rPr>
              <a:t> are caused by an abrupt blockage of arteries leading to the brain (ischemic </a:t>
            </a:r>
            <a:r>
              <a:rPr lang="en-US" sz="1100" b="1" i="0" u="none" strike="noStrike" kern="1200" dirty="0">
                <a:solidFill>
                  <a:schemeClr val="tx1"/>
                </a:solidFill>
                <a:effectLst/>
                <a:latin typeface="+mn-lt"/>
                <a:ea typeface="+mn-ea"/>
                <a:cs typeface="+mn-cs"/>
              </a:rPr>
              <a:t>stroke</a:t>
            </a:r>
            <a:r>
              <a:rPr lang="en-US" sz="1100" b="0" i="0" u="none" strike="noStrike" kern="1200" dirty="0">
                <a:solidFill>
                  <a:schemeClr val="tx1"/>
                </a:solidFill>
                <a:effectLst/>
                <a:latin typeface="+mn-lt"/>
                <a:ea typeface="+mn-ea"/>
                <a:cs typeface="+mn-cs"/>
              </a:rPr>
              <a:t>). Other </a:t>
            </a:r>
            <a:r>
              <a:rPr lang="en-US" sz="1100" b="1" i="0" u="none" strike="noStrike" kern="1200" dirty="0">
                <a:solidFill>
                  <a:schemeClr val="tx1"/>
                </a:solidFill>
                <a:effectLst/>
                <a:latin typeface="+mn-lt"/>
                <a:ea typeface="+mn-ea"/>
                <a:cs typeface="+mn-cs"/>
              </a:rPr>
              <a:t>strokes</a:t>
            </a:r>
            <a:r>
              <a:rPr lang="en-US" sz="1100" b="0" i="0" u="none" strike="noStrike" kern="1200" dirty="0">
                <a:solidFill>
                  <a:schemeClr val="tx1"/>
                </a:solidFill>
                <a:effectLst/>
                <a:latin typeface="+mn-lt"/>
                <a:ea typeface="+mn-ea"/>
                <a:cs typeface="+mn-cs"/>
              </a:rPr>
              <a:t> are caused by bleeding into brain tissue when a blood vessel bursts (hemorrhagic </a:t>
            </a:r>
            <a:r>
              <a:rPr lang="en-US" sz="1100" b="1" i="0" u="none" strike="noStrike" kern="1200" dirty="0">
                <a:solidFill>
                  <a:schemeClr val="tx1"/>
                </a:solidFill>
                <a:effectLst/>
                <a:latin typeface="+mn-lt"/>
                <a:ea typeface="+mn-ea"/>
                <a:cs typeface="+mn-cs"/>
              </a:rPr>
              <a:t>stroke</a:t>
            </a:r>
            <a:r>
              <a:rPr lang="en-US" sz="1100" b="0" i="0" u="none" strike="noStrike" kern="1200" dirty="0">
                <a:solidFill>
                  <a:schemeClr val="tx1"/>
                </a:solidFill>
                <a:effectLst/>
                <a:latin typeface="+mn-lt"/>
                <a:ea typeface="+mn-ea"/>
                <a:cs typeface="+mn-cs"/>
              </a:rPr>
              <a:t>).</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Chronic obstructive pulmonary disease (COPD) is a chronic inflammatory lung disease that causes obstructed airflow from the lungs. Symptoms include breathing difficulty, cough, mucus (sputum) production and wheezing. It's typically caused by long-term exposure to irritating gases or particulate matter, most often from cigarette smoke. People with COPD are at increased risk of developing heart disease, lung cancer and a variety of other conditions.</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Emphysema and chronic bronchitis are the two most common conditions that contribute to COPD. These two conditions usually occur together and can vary in severity among individuals with COPD.</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Chronic bronchitis is inflammation of the lining of the bronchial tubes, which carry air to and from the air sacs (alveoli) of the lungs. It's characterized by daily cough and mucus (sputum) production.</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Emphysema is a condition in which the alveoli at the end of the smallest air passages (bronchioles) of the lungs are destroyed as a result of damaging exposure to cigarette smoke and other irritating gases and particulate matter.</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Although COPD is a progressive disease that gets worse over time, COPD is treatable. With proper management, most people with COPD can achieve good symptom control and quality of life, as well as reduced risk of other associated conditions.</a:t>
            </a:r>
            <a:r>
              <a:rPr lang="en-US" sz="1100" b="1" i="0" u="none" strike="noStrike" kern="1200" dirty="0">
                <a:solidFill>
                  <a:schemeClr val="tx1"/>
                </a:solidFill>
                <a:effectLst/>
                <a:latin typeface="+mn-lt"/>
                <a:ea typeface="+mn-ea"/>
                <a:cs typeface="+mn-cs"/>
              </a:rPr>
              <a:t> </a:t>
            </a:r>
          </a:p>
          <a:p>
            <a:endParaRPr lang="en-US" sz="1100" b="1" i="0" u="none" strike="noStrike" kern="1200" dirty="0">
              <a:solidFill>
                <a:schemeClr val="tx1"/>
              </a:solidFill>
              <a:effectLst/>
              <a:latin typeface="+mn-lt"/>
              <a:ea typeface="+mn-ea"/>
              <a:cs typeface="+mn-cs"/>
            </a:endParaRPr>
          </a:p>
          <a:p>
            <a:r>
              <a:rPr lang="en-US" sz="1100" b="1" i="0" u="none" strike="noStrike" kern="1200" dirty="0">
                <a:solidFill>
                  <a:schemeClr val="tx1"/>
                </a:solidFill>
                <a:effectLst/>
                <a:latin typeface="+mn-lt"/>
                <a:ea typeface="+mn-ea"/>
                <a:cs typeface="+mn-cs"/>
              </a:rPr>
              <a:t>Bronchitis</a:t>
            </a:r>
            <a:r>
              <a:rPr lang="en-US" sz="1100" b="0" i="0" u="none" strike="noStrike" kern="1200" dirty="0">
                <a:solidFill>
                  <a:schemeClr val="tx1"/>
                </a:solidFill>
                <a:effectLst/>
                <a:latin typeface="+mn-lt"/>
                <a:ea typeface="+mn-ea"/>
                <a:cs typeface="+mn-cs"/>
              </a:rPr>
              <a:t> is an inflammation of the lining of your bronchial tubes, which carry air to and from your lungs. People who have </a:t>
            </a:r>
            <a:r>
              <a:rPr lang="en-US" sz="1100" b="1" i="0" u="none" strike="noStrike" kern="1200" dirty="0">
                <a:solidFill>
                  <a:schemeClr val="tx1"/>
                </a:solidFill>
                <a:effectLst/>
                <a:latin typeface="+mn-lt"/>
                <a:ea typeface="+mn-ea"/>
                <a:cs typeface="+mn-cs"/>
              </a:rPr>
              <a:t>bronchitis</a:t>
            </a:r>
            <a:r>
              <a:rPr lang="en-US" sz="1100" b="0" i="0" u="none" strike="noStrike" kern="1200" dirty="0">
                <a:solidFill>
                  <a:schemeClr val="tx1"/>
                </a:solidFill>
                <a:effectLst/>
                <a:latin typeface="+mn-lt"/>
                <a:ea typeface="+mn-ea"/>
                <a:cs typeface="+mn-cs"/>
              </a:rPr>
              <a:t> often cough up thickened mucus, which can be discolored. </a:t>
            </a:r>
            <a:r>
              <a:rPr lang="en-US" sz="1100" b="1" i="0" u="none" strike="noStrike" kern="1200" dirty="0">
                <a:solidFill>
                  <a:schemeClr val="tx1"/>
                </a:solidFill>
                <a:effectLst/>
                <a:latin typeface="+mn-lt"/>
                <a:ea typeface="+mn-ea"/>
                <a:cs typeface="+mn-cs"/>
              </a:rPr>
              <a:t>Bronchitis</a:t>
            </a:r>
            <a:r>
              <a:rPr lang="en-US" sz="1100" b="0" i="0" u="none" strike="noStrike" kern="1200" dirty="0">
                <a:solidFill>
                  <a:schemeClr val="tx1"/>
                </a:solidFill>
                <a:effectLst/>
                <a:latin typeface="+mn-lt"/>
                <a:ea typeface="+mn-ea"/>
                <a:cs typeface="+mn-cs"/>
              </a:rPr>
              <a:t> may be either acute or chronic.</a:t>
            </a:r>
          </a:p>
          <a:p>
            <a:endParaRPr lang="en-US" sz="1100" b="0" i="0" u="none" strike="noStrike" kern="1200" dirty="0">
              <a:solidFill>
                <a:schemeClr val="tx1"/>
              </a:solidFill>
              <a:effectLst/>
              <a:latin typeface="+mn-lt"/>
              <a:ea typeface="+mn-ea"/>
              <a:cs typeface="+mn-cs"/>
            </a:endParaRPr>
          </a:p>
          <a:p>
            <a:r>
              <a:rPr lang="en-US" sz="1100" b="1" i="0" u="none" strike="noStrike" kern="1200" dirty="0">
                <a:solidFill>
                  <a:schemeClr val="tx1"/>
                </a:solidFill>
                <a:effectLst/>
                <a:latin typeface="+mn-lt"/>
                <a:ea typeface="+mn-ea"/>
                <a:cs typeface="+mn-cs"/>
              </a:rPr>
              <a:t>Pneumonia</a:t>
            </a:r>
            <a:r>
              <a:rPr lang="en-US" sz="1100" b="0" i="0" u="none" strike="noStrike" kern="1200" dirty="0">
                <a:solidFill>
                  <a:schemeClr val="tx1"/>
                </a:solidFill>
                <a:effectLst/>
                <a:latin typeface="+mn-lt"/>
                <a:ea typeface="+mn-ea"/>
                <a:cs typeface="+mn-cs"/>
              </a:rPr>
              <a:t> is an infection in one or both lungs. Bacteria, viruses, and fungi cause it. The infection causes inflammation in the air sacs in your lungs, which are called alveoli. The alveoli fill with fluid or pus, making it difficult to breathe. Read on to learn more about </a:t>
            </a:r>
            <a:r>
              <a:rPr lang="en-US" sz="1100" b="1" i="0" u="none" strike="noStrike" kern="1200" dirty="0">
                <a:solidFill>
                  <a:schemeClr val="tx1"/>
                </a:solidFill>
                <a:effectLst/>
                <a:latin typeface="+mn-lt"/>
                <a:ea typeface="+mn-ea"/>
                <a:cs typeface="+mn-cs"/>
              </a:rPr>
              <a:t>pneumonia</a:t>
            </a:r>
            <a:r>
              <a:rPr lang="en-US" sz="1100" b="0" i="0" u="none" strike="noStrike" kern="1200" dirty="0">
                <a:solidFill>
                  <a:schemeClr val="tx1"/>
                </a:solidFill>
                <a:effectLst/>
                <a:latin typeface="+mn-lt"/>
                <a:ea typeface="+mn-ea"/>
                <a:cs typeface="+mn-cs"/>
              </a:rPr>
              <a:t> and how to treat it.</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Asthma is a condition in which your airways narrow and swell and produce extra mucus. This can make breathing difficult and trigger coughing, wheezing and shortness of breath.</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For some people, asthma is a minor nuisance. For others, it can be a major problem that interferes with daily activities and may lead to a life-threatening asthma attack.</a:t>
            </a:r>
          </a:p>
          <a:p>
            <a:endParaRPr lang="en-US" sz="1100" b="0" i="0" u="none" strike="noStrike" kern="1200" dirty="0">
              <a:solidFill>
                <a:schemeClr val="tx1"/>
              </a:solidFill>
              <a:effectLst/>
              <a:latin typeface="+mn-lt"/>
              <a:ea typeface="+mn-ea"/>
              <a:cs typeface="+mn-cs"/>
            </a:endParaRPr>
          </a:p>
          <a:p>
            <a:r>
              <a:rPr lang="en-US" sz="1100" b="0" i="0" u="none" strike="noStrike" kern="1200" dirty="0">
                <a:solidFill>
                  <a:schemeClr val="tx1"/>
                </a:solidFill>
                <a:effectLst/>
                <a:latin typeface="+mn-lt"/>
                <a:ea typeface="+mn-ea"/>
                <a:cs typeface="+mn-cs"/>
              </a:rPr>
              <a:t>Asthma can't be cured, but its symptoms can be controlled. Because asthma often changes over time, it's important that you work with your doctor to track your signs and symptoms and adjust treatment as needed.</a:t>
            </a:r>
          </a:p>
          <a:p>
            <a:endParaRPr lang="en-US" sz="1100" b="0" i="0" u="none" strike="noStrike"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Table 7.13. Leading causes of death worldwide in 2016. Also shown are the percentage and number of deaths in each category due to indoor plus outdoor air pollution and, separately, outdoor air pollution alone.</a:t>
            </a:r>
          </a:p>
          <a:p>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a:p>
            <a:r>
              <a:rPr lang="en-US" sz="1100" kern="1200" baseline="30000" dirty="0" err="1">
                <a:solidFill>
                  <a:schemeClr val="tx1"/>
                </a:solidFill>
                <a:effectLst/>
                <a:latin typeface="+mn-lt"/>
                <a:ea typeface="+mn-ea"/>
                <a:cs typeface="+mn-cs"/>
              </a:rPr>
              <a:t>a</a:t>
            </a:r>
            <a:r>
              <a:rPr lang="en-US" sz="1100" kern="1200" dirty="0" err="1">
                <a:solidFill>
                  <a:schemeClr val="tx1"/>
                </a:solidFill>
                <a:effectLst/>
                <a:latin typeface="+mn-lt"/>
                <a:ea typeface="+mn-ea"/>
                <a:cs typeface="+mn-cs"/>
              </a:rPr>
              <a:t>WHO</a:t>
            </a:r>
            <a:r>
              <a:rPr lang="en-US" sz="1100" kern="1200" dirty="0">
                <a:solidFill>
                  <a:schemeClr val="tx1"/>
                </a:solidFill>
                <a:effectLst/>
                <a:latin typeface="+mn-lt"/>
                <a:ea typeface="+mn-ea"/>
                <a:cs typeface="+mn-cs"/>
              </a:rPr>
              <a:t> (2017a). </a:t>
            </a:r>
          </a:p>
          <a:p>
            <a:r>
              <a:rPr lang="en-US" sz="1100" kern="1200" baseline="30000" dirty="0" err="1">
                <a:solidFill>
                  <a:schemeClr val="tx1"/>
                </a:solidFill>
                <a:effectLst/>
                <a:latin typeface="+mn-lt"/>
                <a:ea typeface="+mn-ea"/>
                <a:cs typeface="+mn-cs"/>
              </a:rPr>
              <a:t>b</a:t>
            </a:r>
            <a:r>
              <a:rPr lang="en-US" sz="1100" kern="1200" dirty="0" err="1">
                <a:solidFill>
                  <a:schemeClr val="tx1"/>
                </a:solidFill>
                <a:effectLst/>
                <a:latin typeface="+mn-lt"/>
                <a:ea typeface="+mn-ea"/>
                <a:cs typeface="+mn-cs"/>
              </a:rPr>
              <a:t>WHO</a:t>
            </a:r>
            <a:r>
              <a:rPr lang="en-US" sz="1100" kern="1200" dirty="0">
                <a:solidFill>
                  <a:schemeClr val="tx1"/>
                </a:solidFill>
                <a:effectLst/>
                <a:latin typeface="+mn-lt"/>
                <a:ea typeface="+mn-ea"/>
                <a:cs typeface="+mn-cs"/>
              </a:rPr>
              <a:t> (2017b), except that the percentage of lower respiratory infection deaths that are due to indoor plus outdoor air pollution is estimated as the percent of respiratory deaths that are from outdoor air pollution from WHO (2017b) multiplied by the ratio of the percent of deaths from outdoor-plus-indoor to outdoor air pollution for COPD. The asthma percentage is assumed to be the same as the COPD percentage.</a:t>
            </a:r>
          </a:p>
          <a:p>
            <a:r>
              <a:rPr lang="en-US" sz="1100" kern="1200" baseline="30000" dirty="0" err="1">
                <a:solidFill>
                  <a:schemeClr val="tx1"/>
                </a:solidFill>
                <a:effectLst/>
                <a:latin typeface="+mn-lt"/>
                <a:ea typeface="+mn-ea"/>
                <a:cs typeface="+mn-cs"/>
              </a:rPr>
              <a:t>c</a:t>
            </a:r>
            <a:r>
              <a:rPr lang="en-US" sz="1100" kern="1200" dirty="0" err="1">
                <a:solidFill>
                  <a:schemeClr val="tx1"/>
                </a:solidFill>
                <a:effectLst/>
                <a:latin typeface="+mn-lt"/>
                <a:ea typeface="+mn-ea"/>
                <a:cs typeface="+mn-cs"/>
              </a:rPr>
              <a:t>WHO</a:t>
            </a:r>
            <a:r>
              <a:rPr lang="en-US" sz="1100" kern="1200" dirty="0">
                <a:solidFill>
                  <a:schemeClr val="tx1"/>
                </a:solidFill>
                <a:effectLst/>
                <a:latin typeface="+mn-lt"/>
                <a:ea typeface="+mn-ea"/>
                <a:cs typeface="+mn-cs"/>
              </a:rPr>
              <a:t> (2017b), except that the percentage of stroke deaths that are due to outdoor air pollution is estimated as the percent of stroke deaths that are from indoor plus outdoor air pollution from WHO (2017b) multiplied by the ratio of the percent of outdoor to indoor-plus-outdoor air pollution for ischemic heart disease. The asthma percentage is assumed to be the same as the COPD percentage.</a:t>
            </a:r>
          </a:p>
          <a:p>
            <a:r>
              <a:rPr lang="en-US" sz="1100" kern="1200" baseline="30000" dirty="0" err="1">
                <a:solidFill>
                  <a:schemeClr val="tx1"/>
                </a:solidFill>
                <a:effectLst/>
                <a:latin typeface="+mn-lt"/>
                <a:ea typeface="+mn-ea"/>
                <a:cs typeface="+mn-cs"/>
              </a:rPr>
              <a:t>d</a:t>
            </a:r>
            <a:r>
              <a:rPr lang="en-US" sz="1100" kern="1200" dirty="0" err="1">
                <a:solidFill>
                  <a:schemeClr val="tx1"/>
                </a:solidFill>
                <a:effectLst/>
                <a:latin typeface="+mn-lt"/>
                <a:ea typeface="+mn-ea"/>
                <a:cs typeface="+mn-cs"/>
              </a:rPr>
              <a:t>Chronic</a:t>
            </a:r>
            <a:r>
              <a:rPr lang="en-US" sz="1100" kern="1200" dirty="0">
                <a:solidFill>
                  <a:schemeClr val="tx1"/>
                </a:solidFill>
                <a:effectLst/>
                <a:latin typeface="+mn-lt"/>
                <a:ea typeface="+mn-ea"/>
                <a:cs typeface="+mn-cs"/>
              </a:rPr>
              <a:t> obstructive pulmonary disease (COPD) deaths are due to smoking and air pollution. They exclude asthma deaths, which are added separately.</a:t>
            </a:r>
          </a:p>
          <a:p>
            <a:endParaRPr lang="en-US" sz="1100" kern="1200" dirty="0">
              <a:solidFill>
                <a:schemeClr val="tx1"/>
              </a:solidFill>
              <a:effectLst/>
              <a:latin typeface="+mn-lt"/>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28</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a:solidFill>
                  <a:schemeClr val="tx1"/>
                </a:solidFill>
                <a:effectLst/>
                <a:latin typeface="+mn-lt"/>
                <a:ea typeface="+mn-ea"/>
                <a:cs typeface="+mn-cs"/>
              </a:rPr>
              <a:t>The total annual damage cost ($/y USD) of air pollution due to conventional fuels (fossil fuel and biofuel combustion and evaporative emissions) in a country is estimated as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(Jacobson et al., 2017), where </a:t>
            </a:r>
            <a:r>
              <a:rPr lang="en-US" sz="1200" i="1" kern="1200" dirty="0">
                <a:solidFill>
                  <a:schemeClr val="tx1"/>
                </a:solidFill>
                <a:effectLst/>
                <a:latin typeface="+mn-lt"/>
                <a:ea typeface="+mn-ea"/>
                <a:cs typeface="+mn-cs"/>
              </a:rPr>
              <a:t>D</a:t>
            </a:r>
            <a:r>
              <a:rPr lang="en-US" sz="1200" i="1" kern="1200" baseline="-25000" dirty="0">
                <a:solidFill>
                  <a:schemeClr val="tx1"/>
                </a:solidFill>
                <a:effectLst/>
                <a:latin typeface="+mn-lt"/>
                <a:ea typeface="+mn-ea"/>
                <a:cs typeface="+mn-cs"/>
              </a:rPr>
              <a:t>C,Y</a:t>
            </a:r>
            <a:r>
              <a:rPr lang="en-US" sz="1200" kern="1200" baseline="-250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the air pollution premature mortality rate (deaths/y) in country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in target year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VOSL</a:t>
            </a:r>
            <a:r>
              <a:rPr lang="en-US" sz="1200" i="1" kern="1200" baseline="-25000" dirty="0">
                <a:solidFill>
                  <a:schemeClr val="tx1"/>
                </a:solidFill>
                <a:effectLst/>
                <a:latin typeface="+mn-lt"/>
                <a:ea typeface="+mn-ea"/>
                <a:cs typeface="+mn-cs"/>
              </a:rPr>
              <a:t>C,Y</a:t>
            </a:r>
            <a:r>
              <a:rPr lang="en-US" sz="1200" kern="1200" dirty="0">
                <a:solidFill>
                  <a:schemeClr val="tx1"/>
                </a:solidFill>
                <a:effectLst/>
                <a:latin typeface="+mn-lt"/>
                <a:ea typeface="+mn-ea"/>
                <a:cs typeface="+mn-cs"/>
              </a:rPr>
              <a:t> is the value of statistical life ($/death) in the country and for the target year, </a:t>
            </a:r>
            <a:r>
              <a:rPr lang="en-US" sz="1200" i="1" kern="1200" dirty="0">
                <a:solidFill>
                  <a:schemeClr val="tx1"/>
                </a:solidFill>
                <a:effectLst/>
                <a:latin typeface="+mn-lt"/>
                <a:ea typeface="+mn-ea"/>
                <a:cs typeface="+mn-cs"/>
              </a:rPr>
              <a:t>F</a:t>
            </a:r>
            <a:r>
              <a:rPr lang="en-US" sz="1200" kern="1200" baseline="-25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is the ratio of mortality plus </a:t>
            </a:r>
            <a:r>
              <a:rPr lang="en-US" sz="1200" b="1" kern="1200" dirty="0">
                <a:solidFill>
                  <a:schemeClr val="tx1"/>
                </a:solidFill>
                <a:effectLst/>
                <a:latin typeface="+mn-lt"/>
                <a:ea typeface="+mn-ea"/>
                <a:cs typeface="+mn-cs"/>
              </a:rPr>
              <a:t>morbidity</a:t>
            </a:r>
            <a:r>
              <a:rPr lang="en-US" sz="1200" kern="1200" dirty="0">
                <a:solidFill>
                  <a:schemeClr val="tx1"/>
                </a:solidFill>
                <a:effectLst/>
                <a:latin typeface="+mn-lt"/>
                <a:ea typeface="+mn-ea"/>
                <a:cs typeface="+mn-cs"/>
              </a:rPr>
              <a:t> (illness) costs to mortality costs alone, and </a:t>
            </a:r>
            <a:r>
              <a:rPr lang="en-US" sz="1200" i="1" kern="1200" dirty="0">
                <a:solidFill>
                  <a:schemeClr val="tx1"/>
                </a:solidFill>
                <a:effectLst/>
                <a:latin typeface="+mn-lt"/>
                <a:ea typeface="+mn-ea"/>
                <a:cs typeface="+mn-cs"/>
              </a:rPr>
              <a:t>F</a:t>
            </a:r>
            <a:r>
              <a:rPr lang="en-US" sz="1200" kern="1200" baseline="-25000" dirty="0">
                <a:solidFill>
                  <a:schemeClr val="tx1"/>
                </a:solidFill>
                <a:effectLst/>
                <a:latin typeface="+mn-lt"/>
                <a:ea typeface="+mn-ea"/>
                <a:cs typeface="+mn-cs"/>
              </a:rPr>
              <a:t>2 </a:t>
            </a:r>
            <a:r>
              <a:rPr lang="en-US" sz="1200" kern="1200" dirty="0">
                <a:solidFill>
                  <a:schemeClr val="tx1"/>
                </a:solidFill>
                <a:effectLst/>
                <a:latin typeface="+mn-lt"/>
                <a:ea typeface="+mn-ea"/>
                <a:cs typeface="+mn-cs"/>
              </a:rPr>
              <a:t>is the ratio of health cost (mortality plus morbidity costs) plus non-health costs to health costs alone. </a:t>
            </a:r>
            <a:r>
              <a:rPr lang="en-US" sz="1200" b="1" kern="1200" dirty="0">
                <a:solidFill>
                  <a:schemeClr val="tx1"/>
                </a:solidFill>
                <a:effectLst/>
                <a:latin typeface="+mn-lt"/>
                <a:ea typeface="+mn-ea"/>
                <a:cs typeface="+mn-cs"/>
              </a:rPr>
              <a:t>Non-health costs</a:t>
            </a:r>
            <a:r>
              <a:rPr lang="en-US" sz="1200" kern="1200" dirty="0">
                <a:solidFill>
                  <a:schemeClr val="tx1"/>
                </a:solidFill>
                <a:effectLst/>
                <a:latin typeface="+mn-lt"/>
                <a:ea typeface="+mn-ea"/>
                <a:cs typeface="+mn-cs"/>
              </a:rPr>
              <a:t> include costs due to animal health impacts, lost visibility, reduced agricultural output, and corrosion to building materials and works of art. Table 7.15 gives low, medium, and high estimates of </a:t>
            </a:r>
            <a:r>
              <a:rPr lang="en-US" sz="1200" i="1" kern="1200" dirty="0">
                <a:solidFill>
                  <a:schemeClr val="tx1"/>
                </a:solidFill>
                <a:effectLst/>
                <a:latin typeface="+mn-lt"/>
                <a:ea typeface="+mn-ea"/>
                <a:cs typeface="+mn-cs"/>
              </a:rPr>
              <a:t>F</a:t>
            </a:r>
            <a:r>
              <a:rPr lang="en-US" sz="1200" i="1" kern="1200" baseline="-25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F</a:t>
            </a:r>
            <a:r>
              <a:rPr lang="en-US" sz="1200" i="1"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These are held constant for all countries and years.</a:t>
            </a:r>
          </a:p>
          <a:p>
            <a:pPr marL="0" marR="0" indent="0" algn="l" defTabSz="408211"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mn-lt"/>
              <a:ea typeface="+mn-ea"/>
              <a:cs typeface="+mn-cs"/>
            </a:endParaRPr>
          </a:p>
          <a:p>
            <a:pPr marL="0" marR="0" lvl="0" indent="0" algn="l" defTabSz="408211"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The </a:t>
            </a:r>
            <a:r>
              <a:rPr lang="en-US" sz="1100" b="1" kern="1200" dirty="0">
                <a:solidFill>
                  <a:schemeClr val="tx1"/>
                </a:solidFill>
                <a:effectLst/>
                <a:latin typeface="+mn-lt"/>
                <a:ea typeface="+mn-ea"/>
                <a:cs typeface="+mn-cs"/>
              </a:rPr>
              <a:t>value of statistical life</a:t>
            </a:r>
            <a:r>
              <a:rPr lang="en-US" sz="1100" kern="1200" dirty="0">
                <a:solidFill>
                  <a:schemeClr val="tx1"/>
                </a:solidFill>
                <a:effectLst/>
                <a:latin typeface="+mn-lt"/>
                <a:ea typeface="+mn-ea"/>
                <a:cs typeface="+mn-cs"/>
              </a:rPr>
              <a:t> is a widely used metric determined by economists to assign the cost of reducing mortality risk. It is the value of reducing 1 statistical mortality in a population. For example, if the average person in a city of 100,000 is willing to pay $75 to reduce her or his mortality risk by 1/100,000</a:t>
            </a:r>
            <a:r>
              <a:rPr lang="en-US" sz="1100" kern="1200" baseline="30000" dirty="0">
                <a:solidFill>
                  <a:schemeClr val="tx1"/>
                </a:solidFill>
                <a:effectLst/>
                <a:latin typeface="+mn-lt"/>
                <a:ea typeface="+mn-ea"/>
                <a:cs typeface="+mn-cs"/>
              </a:rPr>
              <a:t>th</a:t>
            </a:r>
            <a:r>
              <a:rPr lang="en-US" sz="1100" kern="1200" dirty="0">
                <a:solidFill>
                  <a:schemeClr val="tx1"/>
                </a:solidFill>
                <a:effectLst/>
                <a:latin typeface="+mn-lt"/>
                <a:ea typeface="+mn-ea"/>
                <a:cs typeface="+mn-cs"/>
              </a:rPr>
              <a:t>, the statistical value of reducing one mortality is $7.5 million. The value of statistical life is also determined from how much more employers pay their workers who have a higher risk of dying on the job.</a:t>
            </a:r>
          </a:p>
          <a:p>
            <a:pPr marL="0" marR="0" indent="0" algn="l" defTabSz="408211"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mn-lt"/>
              <a:ea typeface="+mn-ea"/>
              <a:cs typeface="+mn-cs"/>
            </a:endParaRPr>
          </a:p>
          <a:p>
            <a:pPr eaLnBrk="1" hangingPunct="1"/>
            <a:endParaRPr lang="en-US" dirty="0">
              <a:latin typeface="Times" pitchFamily="16"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29</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Table 7.17. Low, mid, and high estimates of the social cost of carbon (SCC).</a:t>
            </a:r>
          </a:p>
          <a:p>
            <a:pPr marL="0" marR="0" indent="0" algn="l" defTabSz="408211"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Units of the SCC are USD per metric tonne-CO</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e. From Jacobson et al. (2017).</a:t>
            </a:r>
          </a:p>
          <a:p>
            <a:pPr marL="0" marR="0" indent="0" algn="l" defTabSz="408211"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mn-lt"/>
              <a:ea typeface="+mn-ea"/>
              <a:cs typeface="+mn-cs"/>
            </a:endParaRPr>
          </a:p>
          <a:p>
            <a:pPr marL="0" marR="0" lvl="0" indent="0" algn="l" defTabSz="408211"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Climate change damage costs include costs arising from higher sea levels (coastal infrastructure losses), reduced crop yields for certain crops, more intense hurricanes, more droughts and floods, more wildfires and air pollution, more migration due to crop losses and famine, more heat stress and heat stroke, more disease of certain types, fishery and coral reef losses, and greater air cooling requirements, among other impacts. Only a portion of these costs is offset by lower heating requirements and higher yields of some crops.</a:t>
            </a:r>
          </a:p>
          <a:p>
            <a:pPr marL="0" marR="0" indent="0" algn="l" defTabSz="408211"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000">
                <a:solidFill>
                  <a:schemeClr val="tx1"/>
                </a:solidFill>
                <a:latin typeface="Arial" charset="0"/>
                <a:ea typeface="ＭＳ Ｐゴシック" charset="0"/>
                <a:cs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defTabSz="2058988" eaLnBrk="0" fontAlgn="base" hangingPunct="0">
              <a:spcBef>
                <a:spcPct val="0"/>
              </a:spcBef>
              <a:spcAft>
                <a:spcPct val="0"/>
              </a:spcAft>
              <a:defRPr sz="4000">
                <a:solidFill>
                  <a:schemeClr val="tx1"/>
                </a:solidFill>
                <a:latin typeface="Arial" charset="0"/>
                <a:ea typeface="ＭＳ Ｐゴシック" charset="0"/>
              </a:defRPr>
            </a:lvl6pPr>
            <a:lvl7pPr marL="2971800" indent="-228600" defTabSz="2058988" eaLnBrk="0" fontAlgn="base" hangingPunct="0">
              <a:spcBef>
                <a:spcPct val="0"/>
              </a:spcBef>
              <a:spcAft>
                <a:spcPct val="0"/>
              </a:spcAft>
              <a:defRPr sz="4000">
                <a:solidFill>
                  <a:schemeClr val="tx1"/>
                </a:solidFill>
                <a:latin typeface="Arial" charset="0"/>
                <a:ea typeface="ＭＳ Ｐゴシック" charset="0"/>
              </a:defRPr>
            </a:lvl7pPr>
            <a:lvl8pPr marL="3429000" indent="-228600" defTabSz="2058988" eaLnBrk="0" fontAlgn="base" hangingPunct="0">
              <a:spcBef>
                <a:spcPct val="0"/>
              </a:spcBef>
              <a:spcAft>
                <a:spcPct val="0"/>
              </a:spcAft>
              <a:defRPr sz="4000">
                <a:solidFill>
                  <a:schemeClr val="tx1"/>
                </a:solidFill>
                <a:latin typeface="Arial" charset="0"/>
                <a:ea typeface="ＭＳ Ｐゴシック" charset="0"/>
              </a:defRPr>
            </a:lvl8pPr>
            <a:lvl9pPr marL="3886200" indent="-228600" defTabSz="2058988" eaLnBrk="0" fontAlgn="base" hangingPunct="0">
              <a:spcBef>
                <a:spcPct val="0"/>
              </a:spcBef>
              <a:spcAft>
                <a:spcPct val="0"/>
              </a:spcAft>
              <a:defRPr sz="4000">
                <a:solidFill>
                  <a:schemeClr val="tx1"/>
                </a:solidFill>
                <a:latin typeface="Arial" charset="0"/>
                <a:ea typeface="ＭＳ Ｐゴシック" charset="0"/>
              </a:defRPr>
            </a:lvl9pPr>
          </a:lstStyle>
          <a:p>
            <a:pPr eaLnBrk="1" hangingPunct="1"/>
            <a:fld id="{F2EC70B1-5B22-DD48-8993-AAA8673E3A55}" type="slidenum">
              <a:rPr lang="en-US" sz="1200"/>
              <a:pPr eaLnBrk="1" hangingPunct="1"/>
              <a:t>30</a:t>
            </a:fld>
            <a:endParaRPr lang="en-US" sz="1200"/>
          </a:p>
        </p:txBody>
      </p:sp>
      <p:sp>
        <p:nvSpPr>
          <p:cNvPr id="43010"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43011"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Times" charset="0"/>
            </a:endParaRPr>
          </a:p>
        </p:txBody>
      </p:sp>
    </p:spTree>
    <p:extLst>
      <p:ext uri="{BB962C8B-B14F-4D97-AF65-F5344CB8AC3E}">
        <p14:creationId xmlns:p14="http://schemas.microsoft.com/office/powerpoint/2010/main" val="22034661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31</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42825697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Table 7.12. Calculation of the cost of producing, compressing, and using hydrogen for an HFC passenger vehicle and comparison with the fuel cost of driving a gasoline vehicle.  </a:t>
            </a:r>
          </a:p>
        </p:txBody>
      </p:sp>
      <p:sp>
        <p:nvSpPr>
          <p:cNvPr id="4" name="Slide Number Placeholder 3"/>
          <p:cNvSpPr>
            <a:spLocks noGrp="1"/>
          </p:cNvSpPr>
          <p:nvPr>
            <p:ph type="sldNum" sz="quarter" idx="10"/>
          </p:nvPr>
        </p:nvSpPr>
        <p:spPr/>
        <p:txBody>
          <a:bodyPr/>
          <a:lstStyle/>
          <a:p>
            <a:fld id="{D9FF2468-6DEC-D44D-8694-0E1FA0AB9F1E}" type="slidenum">
              <a:rPr lang="en-US" smtClean="0"/>
              <a:pPr/>
              <a:t>32</a:t>
            </a:fld>
            <a:endParaRPr lang="en-US"/>
          </a:p>
        </p:txBody>
      </p:sp>
    </p:spTree>
    <p:extLst>
      <p:ext uri="{BB962C8B-B14F-4D97-AF65-F5344CB8AC3E}">
        <p14:creationId xmlns:p14="http://schemas.microsoft.com/office/powerpoint/2010/main" val="4083548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Table 7.12. Calculation of the cost of producing, compressing, and using hydrogen for an HFC passenger vehicle and comparison with the fuel cost of driving a gasoline vehicle.  </a:t>
            </a:r>
          </a:p>
          <a:p>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dirty="0">
                <a:solidFill>
                  <a:schemeClr val="tx1"/>
                </a:solidFill>
                <a:effectLst/>
                <a:latin typeface="+mn-lt"/>
                <a:ea typeface="+mn-ea"/>
                <a:cs typeface="+mn-cs"/>
              </a:rPr>
              <a:t>Compressor costs are calculated assuming a capital cost of $400,000-$515,000 for a compression rate of 33 kg-H</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33</a:t>
            </a:fld>
            <a:endParaRPr lang="en-US"/>
          </a:p>
        </p:txBody>
      </p:sp>
    </p:spTree>
    <p:extLst>
      <p:ext uri="{BB962C8B-B14F-4D97-AF65-F5344CB8AC3E}">
        <p14:creationId xmlns:p14="http://schemas.microsoft.com/office/powerpoint/2010/main" val="761682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Table 7.12. Calculation of the cost of producing, compressing, and using hydrogen for an HFC passenger vehicle and comparison with the fuel cost of driving a gasoline vehicle.  </a:t>
            </a:r>
          </a:p>
          <a:p>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dirty="0">
                <a:solidFill>
                  <a:schemeClr val="tx1"/>
                </a:solidFill>
                <a:effectLst/>
                <a:latin typeface="+mn-lt"/>
                <a:ea typeface="+mn-ea"/>
                <a:cs typeface="+mn-cs"/>
              </a:rPr>
              <a:t>Compressor costs are calculated assuming a capital cost of $400,000-$515,000 for a compression rate of 33 kg-H</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34</a:t>
            </a:fld>
            <a:endParaRPr lang="en-US"/>
          </a:p>
        </p:txBody>
      </p:sp>
    </p:spTree>
    <p:extLst>
      <p:ext uri="{BB962C8B-B14F-4D97-AF65-F5344CB8AC3E}">
        <p14:creationId xmlns:p14="http://schemas.microsoft.com/office/powerpoint/2010/main" val="1737273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Table 7.12. Calculation of the cost of producing, compressing, and using hydrogen for an HFC passenger vehicle and comparison with the fuel cost of driving a gasoline vehicle.  </a:t>
            </a:r>
          </a:p>
          <a:p>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dirty="0">
                <a:solidFill>
                  <a:schemeClr val="tx1"/>
                </a:solidFill>
                <a:effectLst/>
                <a:latin typeface="+mn-lt"/>
                <a:ea typeface="+mn-ea"/>
                <a:cs typeface="+mn-cs"/>
              </a:rPr>
              <a:t>Compressor costs are calculated assuming a capital cost of $400,000-$515,000 for a compression rate of 33 kg-H</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35</a:t>
            </a:fld>
            <a:endParaRPr lang="en-US"/>
          </a:p>
        </p:txBody>
      </p:sp>
    </p:spTree>
    <p:extLst>
      <p:ext uri="{BB962C8B-B14F-4D97-AF65-F5344CB8AC3E}">
        <p14:creationId xmlns:p14="http://schemas.microsoft.com/office/powerpoint/2010/main" val="176451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a:solidFill>
                  <a:schemeClr val="tx1"/>
                </a:solidFill>
                <a:effectLst/>
                <a:latin typeface="+mn-lt"/>
                <a:ea typeface="+mn-ea"/>
                <a:cs typeface="+mn-cs"/>
              </a:rPr>
              <a:t>Compressor costs are calculated assuming a capital cost of $400,000-$515,000 for a compression rate of 33 kg-H</a:t>
            </a:r>
            <a:r>
              <a:rPr lang="en-US" sz="1100" kern="1200" baseline="-25000">
                <a:solidFill>
                  <a:schemeClr val="tx1"/>
                </a:solidFill>
                <a:effectLst/>
                <a:latin typeface="+mn-lt"/>
                <a:ea typeface="+mn-ea"/>
                <a:cs typeface="+mn-cs"/>
              </a:rPr>
              <a:t>2</a:t>
            </a:r>
            <a:r>
              <a:rPr lang="en-US" sz="1100" kern="120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36</a:t>
            </a:fld>
            <a:endParaRPr lang="en-US"/>
          </a:p>
        </p:txBody>
      </p:sp>
    </p:spTree>
    <p:extLst>
      <p:ext uri="{BB962C8B-B14F-4D97-AF65-F5344CB8AC3E}">
        <p14:creationId xmlns:p14="http://schemas.microsoft.com/office/powerpoint/2010/main" val="878632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a:solidFill>
                  <a:schemeClr val="tx1"/>
                </a:solidFill>
                <a:effectLst/>
                <a:latin typeface="+mn-lt"/>
                <a:ea typeface="+mn-ea"/>
                <a:cs typeface="+mn-cs"/>
              </a:rPr>
              <a:t>Compressor costs are calculated assuming a capital cost of $400,000-$515,000 for a compression rate of 33 kg-H</a:t>
            </a:r>
            <a:r>
              <a:rPr lang="en-US" sz="1100" kern="1200" baseline="-25000">
                <a:solidFill>
                  <a:schemeClr val="tx1"/>
                </a:solidFill>
                <a:effectLst/>
                <a:latin typeface="+mn-lt"/>
                <a:ea typeface="+mn-ea"/>
                <a:cs typeface="+mn-cs"/>
              </a:rPr>
              <a:t>2</a:t>
            </a:r>
            <a:r>
              <a:rPr lang="en-US" sz="1100" kern="120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37</a:t>
            </a:fld>
            <a:endParaRPr lang="en-US"/>
          </a:p>
        </p:txBody>
      </p:sp>
    </p:spTree>
    <p:extLst>
      <p:ext uri="{BB962C8B-B14F-4D97-AF65-F5344CB8AC3E}">
        <p14:creationId xmlns:p14="http://schemas.microsoft.com/office/powerpoint/2010/main" val="36629457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a:solidFill>
                  <a:schemeClr val="tx1"/>
                </a:solidFill>
                <a:effectLst/>
                <a:latin typeface="+mn-lt"/>
                <a:ea typeface="+mn-ea"/>
                <a:cs typeface="+mn-cs"/>
              </a:rPr>
              <a:t>Compressor costs are calculated assuming a capital cost of $400,000-$515,000 for a compression rate of 33 kg-H</a:t>
            </a:r>
            <a:r>
              <a:rPr lang="en-US" sz="1100" kern="1200" baseline="-25000">
                <a:solidFill>
                  <a:schemeClr val="tx1"/>
                </a:solidFill>
                <a:effectLst/>
                <a:latin typeface="+mn-lt"/>
                <a:ea typeface="+mn-ea"/>
                <a:cs typeface="+mn-cs"/>
              </a:rPr>
              <a:t>2</a:t>
            </a:r>
            <a:r>
              <a:rPr lang="en-US" sz="1100" kern="120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38</a:t>
            </a:fld>
            <a:endParaRPr lang="en-US"/>
          </a:p>
        </p:txBody>
      </p:sp>
    </p:spTree>
    <p:extLst>
      <p:ext uri="{BB962C8B-B14F-4D97-AF65-F5344CB8AC3E}">
        <p14:creationId xmlns:p14="http://schemas.microsoft.com/office/powerpoint/2010/main" val="38590090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Table 7.12. Calculation of the cost of producing, compressing, and using hydrogen for an HFC passenger vehicle and comparison with the fuel cost of driving a gasoline vehicle.  </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M.Z. Jacobson, W.G. </a:t>
            </a:r>
            <a:r>
              <a:rPr lang="en-US" sz="1100" kern="1200" dirty="0" err="1">
                <a:solidFill>
                  <a:schemeClr val="tx1"/>
                </a:solidFill>
                <a:effectLst/>
                <a:latin typeface="+mn-lt"/>
                <a:ea typeface="+mn-ea"/>
                <a:cs typeface="+mn-cs"/>
              </a:rPr>
              <a:t>Colella,and</a:t>
            </a:r>
            <a:r>
              <a:rPr lang="en-US" sz="1100" kern="1200" dirty="0">
                <a:solidFill>
                  <a:schemeClr val="tx1"/>
                </a:solidFill>
                <a:effectLst/>
                <a:latin typeface="+mn-lt"/>
                <a:ea typeface="+mn-ea"/>
                <a:cs typeface="+mn-cs"/>
              </a:rPr>
              <a:t> D.M. Golden, Cleaning the air and improving health with hydrogen fuel cell vehicles, Science 308 (2005) 1901-1905</a:t>
            </a:r>
            <a:r>
              <a:rPr lang="en-US" dirty="0">
                <a:effectLst/>
              </a:rPr>
              <a:t> </a:t>
            </a:r>
          </a:p>
          <a:p>
            <a:r>
              <a:rPr lang="en-US" sz="1100" kern="1200" dirty="0">
                <a:solidFill>
                  <a:schemeClr val="tx1"/>
                </a:solidFill>
                <a:effectLst/>
                <a:latin typeface="+mn-lt"/>
                <a:ea typeface="+mn-ea"/>
                <a:cs typeface="+mn-cs"/>
              </a:rPr>
              <a:t>DOE (Department of Energy), DOE technical targets for hydrogen production from electrolysis, </a:t>
            </a:r>
            <a:r>
              <a:rPr lang="en-US" sz="1100" u="sng" kern="1200" dirty="0">
                <a:solidFill>
                  <a:schemeClr val="tx1"/>
                </a:solidFill>
                <a:effectLst/>
                <a:latin typeface="+mn-lt"/>
                <a:ea typeface="+mn-ea"/>
                <a:cs typeface="+mn-cs"/>
                <a:hlinkClick r:id="rId3"/>
              </a:rPr>
              <a:t>https://energy.gov/eere/fuelcells/doe-technical-targets-hydrogen-production-electrolysis</a:t>
            </a:r>
            <a:r>
              <a:rPr lang="en-US" dirty="0">
                <a:effectLst/>
              </a:rPr>
              <a:t> </a:t>
            </a:r>
          </a:p>
          <a:p>
            <a:r>
              <a:rPr lang="en-US" sz="1100" kern="1200" dirty="0">
                <a:solidFill>
                  <a:schemeClr val="tx1"/>
                </a:solidFill>
                <a:effectLst/>
                <a:latin typeface="+mn-lt"/>
                <a:ea typeface="+mn-ea"/>
                <a:cs typeface="+mn-cs"/>
              </a:rPr>
              <a:t>NREL (National Renewable Energy Laboratory), Hydrogen station compression, storage, and dispensing technical status and costs, </a:t>
            </a:r>
            <a:r>
              <a:rPr lang="en-US" sz="1100" u="sng" kern="1200" dirty="0">
                <a:solidFill>
                  <a:schemeClr val="tx1"/>
                </a:solidFill>
                <a:effectLst/>
                <a:latin typeface="+mn-lt"/>
                <a:ea typeface="+mn-ea"/>
                <a:cs typeface="+mn-cs"/>
                <a:hlinkClick r:id="rId4"/>
              </a:rPr>
              <a:t>https://www.nrel.gov/docs/fy14osti/58564.pdf</a:t>
            </a:r>
            <a:r>
              <a:rPr lang="en-US" dirty="0">
                <a:effectLst/>
              </a:rPr>
              <a:t> </a:t>
            </a:r>
          </a:p>
          <a:p>
            <a:endParaRPr lang="en-US" dirty="0">
              <a:effectLst/>
            </a:endParaRPr>
          </a:p>
          <a:p>
            <a:r>
              <a:rPr lang="en-US" sz="1100" kern="1200" dirty="0">
                <a:solidFill>
                  <a:schemeClr val="tx1"/>
                </a:solidFill>
                <a:effectLst/>
                <a:latin typeface="+mn-lt"/>
                <a:ea typeface="+mn-ea"/>
                <a:cs typeface="+mn-cs"/>
              </a:rPr>
              <a:t>Compressor costs are calculated assuming a capital cost of $400,000-$515,000 for a compression rate of 33 kg-H</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/hour from 20 to 350 bars followed by dry running piston compressing up to 950 bars </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39</a:t>
            </a:fld>
            <a:endParaRPr lang="en-US"/>
          </a:p>
        </p:txBody>
      </p:sp>
    </p:spTree>
    <p:extLst>
      <p:ext uri="{BB962C8B-B14F-4D97-AF65-F5344CB8AC3E}">
        <p14:creationId xmlns:p14="http://schemas.microsoft.com/office/powerpoint/2010/main" val="81035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5404184" y="1287463"/>
            <a:ext cx="5759116" cy="2387600"/>
          </a:xfr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5404184" y="3767138"/>
            <a:ext cx="57591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FCC39949-1E43-4145-8728-6C8B208390D1}"/>
              </a:ext>
            </a:extLst>
          </p:cNvPr>
          <p:cNvSpPr>
            <a:spLocks noGrp="1"/>
          </p:cNvSpPr>
          <p:nvPr>
            <p:ph type="pic" sz="quarter" idx="10"/>
          </p:nvPr>
        </p:nvSpPr>
        <p:spPr>
          <a:xfrm>
            <a:off x="893028" y="1287463"/>
            <a:ext cx="4135437" cy="4135437"/>
          </a:xfrm>
          <a:solidFill>
            <a:schemeClr val="accent1"/>
          </a:solidFill>
        </p:spPr>
        <p:txBody>
          <a:bodyPr anchor="ctr">
            <a:normAutofit/>
          </a:bodyPr>
          <a:lstStyle>
            <a:lvl1pPr algn="ctr">
              <a:defRPr sz="2800" b="1" i="0">
                <a:solidFill>
                  <a:schemeClr val="bg1"/>
                </a:solidFill>
                <a:latin typeface="Source Sans Pro Semibold" panose="020B0503030403020204" pitchFamily="34" charset="0"/>
                <a:ea typeface="Source Sans Pro Semibold" panose="020B0503030403020204" pitchFamily="34" charset="0"/>
              </a:defRPr>
            </a:lvl1pPr>
          </a:lstStyle>
          <a:p>
            <a:r>
              <a:rPr lang="en-US" dirty="0"/>
              <a:t>Click icon to add picture</a:t>
            </a:r>
          </a:p>
        </p:txBody>
      </p:sp>
      <p:sp>
        <p:nvSpPr>
          <p:cNvPr id="5" name="Text Placeholder 4">
            <a:extLst>
              <a:ext uri="{FF2B5EF4-FFF2-40B4-BE49-F238E27FC236}">
                <a16:creationId xmlns:a16="http://schemas.microsoft.com/office/drawing/2014/main" id="{8603C9DB-2CEB-A64A-B0BF-D84259D201B0}"/>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197356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4908884" y="1122363"/>
            <a:ext cx="5759116" cy="238760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4908884" y="3602038"/>
            <a:ext cx="57591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Date Placeholder 5">
            <a:extLst>
              <a:ext uri="{FF2B5EF4-FFF2-40B4-BE49-F238E27FC236}">
                <a16:creationId xmlns:a16="http://schemas.microsoft.com/office/drawing/2014/main" id="{E84E255C-2074-E949-ADB8-AF0D99B3FAEE}"/>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1164869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5404184" y="1287463"/>
            <a:ext cx="5759116" cy="2387600"/>
          </a:xfrm>
        </p:spPr>
        <p:txBody>
          <a:bodyPr anchor="b">
            <a:normAutofit/>
          </a:bodyPr>
          <a:lstStyle>
            <a:lvl1pPr algn="l">
              <a:defRPr sz="54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5404184" y="3767138"/>
            <a:ext cx="575911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61133" y="6331334"/>
            <a:ext cx="1772720" cy="288582"/>
          </a:xfrm>
          <a:prstGeom prst="rect">
            <a:avLst/>
          </a:prstGeom>
        </p:spPr>
      </p:pic>
    </p:spTree>
    <p:extLst>
      <p:ext uri="{BB962C8B-B14F-4D97-AF65-F5344CB8AC3E}">
        <p14:creationId xmlns:p14="http://schemas.microsoft.com/office/powerpoint/2010/main" val="383071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9425-04D4-E248-8BE3-774C1CB3A57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DD69614-28AE-854F-B1FD-EE29A764419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711819A-994E-8841-8E9A-0E863359F47D}"/>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5" name="Text Placeholder 4">
            <a:extLst>
              <a:ext uri="{FF2B5EF4-FFF2-40B4-BE49-F238E27FC236}">
                <a16:creationId xmlns:a16="http://schemas.microsoft.com/office/drawing/2014/main" id="{79220F63-C0FE-4C49-9C2E-33C6D0DA76D7}"/>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41102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DD1B-A679-5044-9805-4BCCBF75AF5D}"/>
              </a:ext>
            </a:extLst>
          </p:cNvPr>
          <p:cNvSpPr>
            <a:spLocks noGrp="1"/>
          </p:cNvSpPr>
          <p:nvPr>
            <p:ph type="title"/>
          </p:nvPr>
        </p:nvSpPr>
        <p:spPr>
          <a:xfrm>
            <a:off x="831850" y="1709738"/>
            <a:ext cx="10515600" cy="2852737"/>
          </a:xfrm>
        </p:spPr>
        <p:txBody>
          <a:bodyPr anchor="b"/>
          <a:lstStyle>
            <a:lvl1pPr>
              <a:defRPr sz="6000" b="0"/>
            </a:lvl1pPr>
          </a:lstStyle>
          <a:p>
            <a:r>
              <a:rPr lang="en-US" dirty="0"/>
              <a:t>Click to edit Master title style</a:t>
            </a:r>
          </a:p>
        </p:txBody>
      </p:sp>
      <p:sp>
        <p:nvSpPr>
          <p:cNvPr id="3" name="Text Placeholder 2">
            <a:extLst>
              <a:ext uri="{FF2B5EF4-FFF2-40B4-BE49-F238E27FC236}">
                <a16:creationId xmlns:a16="http://schemas.microsoft.com/office/drawing/2014/main" id="{FE66EEDF-0B7E-F444-B4AF-3D36400A44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E24F6B-F3FD-A048-8E20-8B1F1B3D7D53}"/>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6" name="Rectangle 5">
            <a:extLst>
              <a:ext uri="{FF2B5EF4-FFF2-40B4-BE49-F238E27FC236}">
                <a16:creationId xmlns:a16="http://schemas.microsoft.com/office/drawing/2014/main" id="{96243420-4094-1649-A308-F904CC81CAE2}"/>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7" name="Text Placeholder 4">
            <a:extLst>
              <a:ext uri="{FF2B5EF4-FFF2-40B4-BE49-F238E27FC236}">
                <a16:creationId xmlns:a16="http://schemas.microsoft.com/office/drawing/2014/main" id="{8AA9DF03-F681-F148-8E37-1F8B13468FA2}"/>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5594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A5B4-FF1B-DA4B-B1D8-30EAD87FD3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0541E1-2DD7-2045-998B-2971C60849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72DEE-DBC1-CC42-9A97-D9E9AE6467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55BC4B-5C02-3241-98BE-0C6CA34C0DE6}"/>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7" name="Rectangle 6">
            <a:extLst>
              <a:ext uri="{FF2B5EF4-FFF2-40B4-BE49-F238E27FC236}">
                <a16:creationId xmlns:a16="http://schemas.microsoft.com/office/drawing/2014/main" id="{BD94F144-8E08-B640-B46C-484EB990275E}"/>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Tree>
    <p:extLst>
      <p:ext uri="{BB962C8B-B14F-4D97-AF65-F5344CB8AC3E}">
        <p14:creationId xmlns:p14="http://schemas.microsoft.com/office/powerpoint/2010/main" val="2964704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1919-FE31-E641-9B66-66A9B13147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69FF90-7C4F-014B-8AC9-6808B150567C}"/>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5" name="Rectangle 4">
            <a:extLst>
              <a:ext uri="{FF2B5EF4-FFF2-40B4-BE49-F238E27FC236}">
                <a16:creationId xmlns:a16="http://schemas.microsoft.com/office/drawing/2014/main" id="{63CBE06E-1830-8848-807D-DCDD9690E957}"/>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6" name="Text Placeholder 4">
            <a:extLst>
              <a:ext uri="{FF2B5EF4-FFF2-40B4-BE49-F238E27FC236}">
                <a16:creationId xmlns:a16="http://schemas.microsoft.com/office/drawing/2014/main" id="{90FF727C-C7E5-434C-A69D-615874A1E06C}"/>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90860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81CF0-1504-9848-A368-CB54FEC3BE3C}"/>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8" name="Picture Placeholder 7">
            <a:extLst>
              <a:ext uri="{FF2B5EF4-FFF2-40B4-BE49-F238E27FC236}">
                <a16:creationId xmlns:a16="http://schemas.microsoft.com/office/drawing/2014/main" id="{9A9F0248-20C0-5043-8C61-DD8D26C10EDF}"/>
              </a:ext>
            </a:extLst>
          </p:cNvPr>
          <p:cNvSpPr>
            <a:spLocks noGrp="1"/>
          </p:cNvSpPr>
          <p:nvPr>
            <p:ph type="pic" sz="quarter" idx="11"/>
          </p:nvPr>
        </p:nvSpPr>
        <p:spPr>
          <a:xfrm>
            <a:off x="838200" y="457200"/>
            <a:ext cx="10891838" cy="5423338"/>
          </a:xfrm>
          <a:solidFill>
            <a:schemeClr val="bg2"/>
          </a:solidFill>
        </p:spPr>
        <p:txBody>
          <a:bodyPr anchor="ctr"/>
          <a:lstStyle>
            <a:lvl1pPr algn="ctr">
              <a:defRPr/>
            </a:lvl1pPr>
          </a:lstStyle>
          <a:p>
            <a:r>
              <a:rPr lang="en-US"/>
              <a:t>Click icon to add picture</a:t>
            </a:r>
          </a:p>
        </p:txBody>
      </p:sp>
      <p:sp>
        <p:nvSpPr>
          <p:cNvPr id="5" name="Rectangle 4">
            <a:extLst>
              <a:ext uri="{FF2B5EF4-FFF2-40B4-BE49-F238E27FC236}">
                <a16:creationId xmlns:a16="http://schemas.microsoft.com/office/drawing/2014/main" id="{46204CAA-11B1-F546-88B2-3ED8E0F29C64}"/>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6" name="Text Placeholder 4">
            <a:extLst>
              <a:ext uri="{FF2B5EF4-FFF2-40B4-BE49-F238E27FC236}">
                <a16:creationId xmlns:a16="http://schemas.microsoft.com/office/drawing/2014/main" id="{2A06E9E7-8D09-1544-AB1B-3BD66638DDCA}"/>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9817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F150-8593-6A4C-8B05-A66855086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D1EEF5-6D3B-944A-A9FF-262C478984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F62A4-EE57-4D4A-885B-5681D90FAED3}"/>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9" name="Rectangle 8">
            <a:extLst>
              <a:ext uri="{FF2B5EF4-FFF2-40B4-BE49-F238E27FC236}">
                <a16:creationId xmlns:a16="http://schemas.microsoft.com/office/drawing/2014/main" id="{2425DD6B-429E-2F48-A6E7-652C94BA561D}"/>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7" name="Text Placeholder 4">
            <a:extLst>
              <a:ext uri="{FF2B5EF4-FFF2-40B4-BE49-F238E27FC236}">
                <a16:creationId xmlns:a16="http://schemas.microsoft.com/office/drawing/2014/main" id="{FF63B7D5-1D41-D24B-9CDD-D2862FB70E5E}"/>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156632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F08C-7BFE-C847-A543-E7798A8EE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97E05B-C801-D046-A85B-F3AADF2B4945}"/>
              </a:ext>
            </a:extLst>
          </p:cNvPr>
          <p:cNvSpPr>
            <a:spLocks noGrp="1"/>
          </p:cNvSpPr>
          <p:nvPr>
            <p:ph type="pic" idx="1"/>
          </p:nvPr>
        </p:nvSpPr>
        <p:spPr>
          <a:xfrm>
            <a:off x="5183188" y="457201"/>
            <a:ext cx="6172200" cy="5403850"/>
          </a:xfrm>
          <a:solidFill>
            <a:schemeClr val="accent1"/>
          </a:solidFill>
          <a:ln>
            <a:noFill/>
          </a:ln>
        </p:spPr>
        <p:txBody>
          <a:bodyPr anchor="ctr">
            <a:normAutofit/>
          </a:bodyPr>
          <a:lstStyle>
            <a:lvl1pPr marL="0" indent="0" algn="ctr">
              <a:buNone/>
              <a:defRPr sz="48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578AEEB-B40F-1F40-992A-60353CF7CA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2513FD-E0DD-4C4C-BC54-A8A2E51032FF}"/>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7" name="Rectangle 6">
            <a:extLst>
              <a:ext uri="{FF2B5EF4-FFF2-40B4-BE49-F238E27FC236}">
                <a16:creationId xmlns:a16="http://schemas.microsoft.com/office/drawing/2014/main" id="{92262283-0B99-324E-ADF0-885CFD5A86FA}"/>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Tree>
    <p:extLst>
      <p:ext uri="{BB962C8B-B14F-4D97-AF65-F5344CB8AC3E}">
        <p14:creationId xmlns:p14="http://schemas.microsoft.com/office/powerpoint/2010/main" val="2857291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rti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7467600" y="457200"/>
            <a:ext cx="3932237" cy="1600200"/>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74676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D00E7C47-86DB-C247-B738-795EC12315CD}"/>
              </a:ext>
            </a:extLst>
          </p:cNvPr>
          <p:cNvSpPr>
            <a:spLocks noGrp="1"/>
          </p:cNvSpPr>
          <p:nvPr>
            <p:ph type="pic" sz="quarter" idx="10" hasCustomPrompt="1"/>
          </p:nvPr>
        </p:nvSpPr>
        <p:spPr>
          <a:xfrm>
            <a:off x="504825" y="457200"/>
            <a:ext cx="6388100" cy="5411788"/>
          </a:xfrm>
          <a:solidFill>
            <a:schemeClr val="bg2"/>
          </a:solidFill>
        </p:spPr>
        <p:txBody>
          <a:bodyPr anchor="ctr"/>
          <a:lstStyle>
            <a:lvl1pPr algn="ctr">
              <a:defRPr>
                <a:solidFill>
                  <a:schemeClr val="tx2"/>
                </a:solidFill>
              </a:defRPr>
            </a:lvl1pPr>
          </a:lstStyle>
          <a:p>
            <a:r>
              <a:rPr lang="en-US" dirty="0"/>
              <a:t>Insert image/chart that relates to article</a:t>
            </a:r>
            <a:br>
              <a:rPr lang="en-US" dirty="0"/>
            </a:br>
            <a:r>
              <a:rPr lang="en-US" dirty="0"/>
              <a:t>PLEASE DO NOT USE SCREEN SHOTS</a:t>
            </a:r>
          </a:p>
        </p:txBody>
      </p:sp>
      <p:sp>
        <p:nvSpPr>
          <p:cNvPr id="6" name="Text Placeholder 4">
            <a:extLst>
              <a:ext uri="{FF2B5EF4-FFF2-40B4-BE49-F238E27FC236}">
                <a16:creationId xmlns:a16="http://schemas.microsoft.com/office/drawing/2014/main" id="{B6C9AFEC-D60A-7243-B4E3-F1CED6DC39AD}"/>
              </a:ext>
            </a:extLst>
          </p:cNvPr>
          <p:cNvSpPr>
            <a:spLocks noGrp="1"/>
          </p:cNvSpPr>
          <p:nvPr>
            <p:ph type="body" sz="quarter" idx="12" hasCustomPrompt="1"/>
          </p:nvPr>
        </p:nvSpPr>
        <p:spPr>
          <a:xfrm>
            <a:off x="504824" y="6250842"/>
            <a:ext cx="6388099"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3410804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3255264"/>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1847088"/>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3447288"/>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Tree>
    <p:extLst>
      <p:ext uri="{BB962C8B-B14F-4D97-AF65-F5344CB8AC3E}">
        <p14:creationId xmlns:p14="http://schemas.microsoft.com/office/powerpoint/2010/main" val="1070441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3029712"/>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1621536"/>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3221736"/>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0BAB2F0D-AF0C-3D43-B146-6F6A77D1C689}"/>
              </a:ext>
            </a:extLst>
          </p:cNvPr>
          <p:cNvSpPr>
            <a:spLocks noGrp="1"/>
          </p:cNvSpPr>
          <p:nvPr>
            <p:ph type="pic" sz="quarter" idx="10" hasCustomPrompt="1"/>
          </p:nvPr>
        </p:nvSpPr>
        <p:spPr>
          <a:xfrm>
            <a:off x="2578291" y="3986784"/>
            <a:ext cx="3932237" cy="2700528"/>
          </a:xfrm>
          <a:solidFill>
            <a:schemeClr val="accent1"/>
          </a:solidFill>
          <a:ln w="57150">
            <a:noFill/>
            <a:miter lim="800000"/>
          </a:ln>
        </p:spPr>
        <p:txBody>
          <a:bodyPr anchor="ctr">
            <a:normAutofit/>
          </a:bodyPr>
          <a:lstStyle>
            <a:lvl1pPr algn="ctr">
              <a:defRPr sz="2000">
                <a:solidFill>
                  <a:schemeClr val="bg1"/>
                </a:solidFill>
              </a:defRPr>
            </a:lvl1pPr>
          </a:lstStyle>
          <a:p>
            <a:r>
              <a:rPr lang="en-US" dirty="0"/>
              <a:t>Insert image that relates to article</a:t>
            </a:r>
            <a:br>
              <a:rPr lang="en-US" dirty="0"/>
            </a:br>
            <a:r>
              <a:rPr lang="en-US" dirty="0"/>
              <a:t>PLEASE DO NOT USE SCREEN SHOTS</a:t>
            </a:r>
          </a:p>
        </p:txBody>
      </p:sp>
    </p:spTree>
    <p:extLst>
      <p:ext uri="{BB962C8B-B14F-4D97-AF65-F5344CB8AC3E}">
        <p14:creationId xmlns:p14="http://schemas.microsoft.com/office/powerpoint/2010/main" val="3474663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5730240"/>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4322064"/>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5922264"/>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F8BB2A1B-E1C1-5D45-BBB8-CFF5B3CEF251}"/>
              </a:ext>
            </a:extLst>
          </p:cNvPr>
          <p:cNvSpPr>
            <a:spLocks noGrp="1"/>
          </p:cNvSpPr>
          <p:nvPr>
            <p:ph type="pic" sz="quarter" idx="10" hasCustomPrompt="1"/>
          </p:nvPr>
        </p:nvSpPr>
        <p:spPr>
          <a:xfrm>
            <a:off x="2578291" y="1426464"/>
            <a:ext cx="3932237" cy="2700528"/>
          </a:xfrm>
          <a:solidFill>
            <a:schemeClr val="accent1"/>
          </a:solidFill>
          <a:ln w="57150">
            <a:noFill/>
            <a:miter lim="800000"/>
          </a:ln>
        </p:spPr>
        <p:txBody>
          <a:bodyPr anchor="ctr">
            <a:normAutofit/>
          </a:bodyPr>
          <a:lstStyle>
            <a:lvl1pPr algn="ctr">
              <a:defRPr sz="2000">
                <a:solidFill>
                  <a:schemeClr val="bg1"/>
                </a:solidFill>
              </a:defRPr>
            </a:lvl1pPr>
          </a:lstStyle>
          <a:p>
            <a:r>
              <a:rPr lang="en-US" dirty="0"/>
              <a:t>Insert image that relates to article</a:t>
            </a:r>
            <a:br>
              <a:rPr lang="en-US" dirty="0"/>
            </a:br>
            <a:r>
              <a:rPr lang="en-US" dirty="0"/>
              <a:t>PLEASE DO NOT USE SCREEN SHOTS</a:t>
            </a:r>
          </a:p>
        </p:txBody>
      </p:sp>
    </p:spTree>
    <p:extLst>
      <p:ext uri="{BB962C8B-B14F-4D97-AF65-F5344CB8AC3E}">
        <p14:creationId xmlns:p14="http://schemas.microsoft.com/office/powerpoint/2010/main" val="1873578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rti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pic>
        <p:nvPicPr>
          <p:cNvPr id="6" name="Picture 5">
            <a:extLst>
              <a:ext uri="{FF2B5EF4-FFF2-40B4-BE49-F238E27FC236}">
                <a16:creationId xmlns:a16="http://schemas.microsoft.com/office/drawing/2014/main" id="{77B77171-84F4-2C4D-997E-EDE8F680E1C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3240" y="1250344"/>
            <a:ext cx="8196735" cy="5150456"/>
          </a:xfrm>
          <a:prstGeom prst="rect">
            <a:avLst/>
          </a:prstGeom>
        </p:spPr>
      </p:pic>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7936523" y="1674260"/>
            <a:ext cx="3932237" cy="1600200"/>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7936523" y="3274460"/>
            <a:ext cx="3932237" cy="204567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D00E7C47-86DB-C247-B738-795EC12315CD}"/>
              </a:ext>
            </a:extLst>
          </p:cNvPr>
          <p:cNvSpPr>
            <a:spLocks noGrp="1"/>
          </p:cNvSpPr>
          <p:nvPr>
            <p:ph type="pic" sz="quarter" idx="10" hasCustomPrompt="1"/>
          </p:nvPr>
        </p:nvSpPr>
        <p:spPr>
          <a:xfrm>
            <a:off x="1368112" y="1674260"/>
            <a:ext cx="6106990" cy="3773068"/>
          </a:xfrm>
          <a:solidFill>
            <a:schemeClr val="tx2"/>
          </a:solidFill>
        </p:spPr>
        <p:txBody>
          <a:bodyPr anchor="ctr"/>
          <a:lstStyle>
            <a:lvl1pPr algn="ctr">
              <a:defRPr>
                <a:solidFill>
                  <a:schemeClr val="bg1"/>
                </a:solidFill>
              </a:defRPr>
            </a:lvl1pPr>
          </a:lstStyle>
          <a:p>
            <a:r>
              <a:rPr lang="en-US" dirty="0"/>
              <a:t>Insert image that relates to article</a:t>
            </a:r>
            <a:br>
              <a:rPr lang="en-US" dirty="0"/>
            </a:br>
            <a:r>
              <a:rPr lang="en-US" dirty="0"/>
              <a:t>PLEASE DO NOT USE SCREEN SHOTS</a:t>
            </a:r>
          </a:p>
        </p:txBody>
      </p:sp>
      <p:sp>
        <p:nvSpPr>
          <p:cNvPr id="5" name="Text Placeholder 4">
            <a:extLst>
              <a:ext uri="{FF2B5EF4-FFF2-40B4-BE49-F238E27FC236}">
                <a16:creationId xmlns:a16="http://schemas.microsoft.com/office/drawing/2014/main" id="{E64BF627-2206-8A4D-8E65-21D21403877C}"/>
              </a:ext>
            </a:extLst>
          </p:cNvPr>
          <p:cNvSpPr>
            <a:spLocks noGrp="1"/>
          </p:cNvSpPr>
          <p:nvPr>
            <p:ph type="body" sz="quarter" idx="11" hasCustomPrompt="1"/>
          </p:nvPr>
        </p:nvSpPr>
        <p:spPr>
          <a:xfrm>
            <a:off x="422275" y="6400800"/>
            <a:ext cx="7971448" cy="339969"/>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586982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5/30/23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385864693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ouble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2"/>
            <a:ext cx="5384800" cy="4525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idx="10"/>
          </p:nvPr>
        </p:nvSpPr>
        <p:spPr>
          <a:xfrm>
            <a:off x="6226864" y="1600202"/>
            <a:ext cx="5355536" cy="4525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3373078"/>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5/30/23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381609619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257540-6A5F-4049-BBCC-CF078C913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FB69CCE-8802-2045-B5A9-ACE1E5BA4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AF1E96-684C-404C-B64B-C8F9F4F8ADEE}"/>
              </a:ext>
            </a:extLst>
          </p:cNvPr>
          <p:cNvSpPr>
            <a:spLocks noGrp="1"/>
          </p:cNvSpPr>
          <p:nvPr>
            <p:ph type="dt" sz="half" idx="2"/>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latin typeface="Source Sans Pro"/>
              </a:defRPr>
            </a:lvl1pPr>
          </a:lstStyle>
          <a:p>
            <a:endParaRPr lang="en-US" dirty="0"/>
          </a:p>
        </p:txBody>
      </p:sp>
      <p:pic>
        <p:nvPicPr>
          <p:cNvPr id="6" name="Picture 5">
            <a:extLst>
              <a:ext uri="{FF2B5EF4-FFF2-40B4-BE49-F238E27FC236}">
                <a16:creationId xmlns:a16="http://schemas.microsoft.com/office/drawing/2014/main" id="{1ECCBB8E-1BE2-47CA-8A50-8DF9D2063594}"/>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10739290" y="6074229"/>
            <a:ext cx="1332203" cy="748652"/>
          </a:xfrm>
          <a:prstGeom prst="rect">
            <a:avLst/>
          </a:prstGeom>
        </p:spPr>
      </p:pic>
    </p:spTree>
    <p:extLst>
      <p:ext uri="{BB962C8B-B14F-4D97-AF65-F5344CB8AC3E}">
        <p14:creationId xmlns:p14="http://schemas.microsoft.com/office/powerpoint/2010/main" val="3720152808"/>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0" r:id="rId4"/>
    <p:sldLayoutId id="2147483651" r:id="rId5"/>
    <p:sldLayoutId id="2147483652" r:id="rId6"/>
    <p:sldLayoutId id="2147483654" r:id="rId7"/>
    <p:sldLayoutId id="2147483655" r:id="rId8"/>
    <p:sldLayoutId id="2147483656" r:id="rId9"/>
    <p:sldLayoutId id="2147483657" r:id="rId10"/>
    <p:sldLayoutId id="2147483660" r:id="rId11"/>
    <p:sldLayoutId id="2147483662" r:id="rId12"/>
    <p:sldLayoutId id="2147483664" r:id="rId13"/>
    <p:sldLayoutId id="2147483663" r:id="rId14"/>
    <p:sldLayoutId id="2147483661" r:id="rId15"/>
    <p:sldLayoutId id="2147483665" r:id="rId16"/>
    <p:sldLayoutId id="2147483667" r:id="rId17"/>
    <p:sldLayoutId id="2147483668" r:id="rId18"/>
  </p:sldLayoutIdLst>
  <p:hf sldNum="0" hdr="0" dt="0"/>
  <p:txStyles>
    <p:titleStyle>
      <a:lvl1pPr algn="l" defTabSz="914400" rtl="0" eaLnBrk="1" latinLnBrk="0" hangingPunct="1">
        <a:lnSpc>
          <a:spcPct val="90000"/>
        </a:lnSpc>
        <a:spcBef>
          <a:spcPct val="0"/>
        </a:spcBef>
        <a:buNone/>
        <a:defRPr sz="4400" b="0" i="0" kern="1200">
          <a:solidFill>
            <a:schemeClr val="accent1"/>
          </a:solidFill>
          <a:latin typeface="Source Sans Pro Semibold" panose="020B0503030403020204" pitchFamily="34" charset="0"/>
          <a:ea typeface="Source Sans Pro Semibold" panose="020B0503030403020204" pitchFamily="34" charset="0"/>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a:solidFill>
            <a:schemeClr val="tx1"/>
          </a:solidFill>
          <a:latin typeface="Source Sans Pro"/>
          <a:ea typeface="+mn-ea"/>
          <a:cs typeface="+mn-cs"/>
        </a:defRPr>
      </a:lvl1pPr>
      <a:lvl2pPr marL="685800" indent="-228600" algn="l" defTabSz="914400" rtl="0" eaLnBrk="1" latinLnBrk="0" hangingPunct="1">
        <a:lnSpc>
          <a:spcPct val="90000"/>
        </a:lnSpc>
        <a:spcBef>
          <a:spcPts val="500"/>
        </a:spcBef>
        <a:buClr>
          <a:schemeClr val="accent1"/>
        </a:buClr>
        <a:buFont typeface="Wingdings" pitchFamily="2" charset="2"/>
        <a:buChar char="§"/>
        <a:defRPr sz="2400" kern="1200">
          <a:solidFill>
            <a:schemeClr val="tx2"/>
          </a:solidFill>
          <a:latin typeface="Source Sans Pro"/>
          <a:ea typeface="+mn-ea"/>
          <a:cs typeface="+mn-cs"/>
        </a:defRPr>
      </a:lvl2pPr>
      <a:lvl3pPr marL="1143000" indent="-228600" algn="l" defTabSz="914400" rtl="0" eaLnBrk="1" latinLnBrk="0" hangingPunct="1">
        <a:lnSpc>
          <a:spcPct val="90000"/>
        </a:lnSpc>
        <a:spcBef>
          <a:spcPts val="500"/>
        </a:spcBef>
        <a:buClr>
          <a:schemeClr val="accent1"/>
        </a:buClr>
        <a:buFont typeface="System Font Regular"/>
        <a:buChar char="›"/>
        <a:defRPr sz="2000" kern="1200">
          <a:solidFill>
            <a:schemeClr val="tx2"/>
          </a:solidFill>
          <a:latin typeface="Source Sans Pro"/>
          <a:ea typeface="+mn-ea"/>
          <a:cs typeface="+mn-cs"/>
        </a:defRPr>
      </a:lvl3pPr>
      <a:lvl4pPr marL="1657350" indent="-28575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Source Sans Pro"/>
          <a:ea typeface="+mn-ea"/>
          <a:cs typeface="+mn-cs"/>
        </a:defRPr>
      </a:lvl4pPr>
      <a:lvl5pPr marL="2057400" indent="-228600" algn="l" defTabSz="914400" rtl="0" eaLnBrk="1" latinLnBrk="0" hangingPunct="1">
        <a:lnSpc>
          <a:spcPct val="90000"/>
        </a:lnSpc>
        <a:spcBef>
          <a:spcPts val="500"/>
        </a:spcBef>
        <a:buClr>
          <a:schemeClr val="accent1"/>
        </a:buClr>
        <a:buFont typeface="System Font Regular"/>
        <a:buChar char="−"/>
        <a:defRPr sz="1800" kern="1200">
          <a:solidFill>
            <a:schemeClr val="tx2"/>
          </a:solidFill>
          <a:latin typeface="Source Sans Pr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3.emf"/></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5.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18.emf"/></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20.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87A5-4AE8-7C44-94E4-7B4D236D5843}"/>
              </a:ext>
            </a:extLst>
          </p:cNvPr>
          <p:cNvSpPr>
            <a:spLocks noGrp="1"/>
          </p:cNvSpPr>
          <p:nvPr>
            <p:ph type="ctrTitle"/>
          </p:nvPr>
        </p:nvSpPr>
        <p:spPr/>
        <p:txBody>
          <a:bodyPr>
            <a:normAutofit fontScale="90000"/>
          </a:bodyPr>
          <a:lstStyle/>
          <a:p>
            <a:r>
              <a:rPr lang="en-US" dirty="0"/>
              <a:t>100% Clean, Renewable Energy and Storage for Everything</a:t>
            </a:r>
          </a:p>
        </p:txBody>
      </p:sp>
      <p:sp>
        <p:nvSpPr>
          <p:cNvPr id="3" name="Subtitle 2">
            <a:extLst>
              <a:ext uri="{FF2B5EF4-FFF2-40B4-BE49-F238E27FC236}">
                <a16:creationId xmlns:a16="http://schemas.microsoft.com/office/drawing/2014/main" id="{A6FEE6C2-EF00-ED4B-9DA3-C6443C7C5408}"/>
              </a:ext>
            </a:extLst>
          </p:cNvPr>
          <p:cNvSpPr>
            <a:spLocks noGrp="1"/>
          </p:cNvSpPr>
          <p:nvPr>
            <p:ph type="subTitle" idx="1"/>
          </p:nvPr>
        </p:nvSpPr>
        <p:spPr/>
        <p:txBody>
          <a:bodyPr>
            <a:normAutofit/>
          </a:bodyPr>
          <a:lstStyle/>
          <a:p>
            <a:r>
              <a:rPr lang="en-US" dirty="0"/>
              <a:t>Mark Z. Jacobson</a:t>
            </a:r>
          </a:p>
          <a:p>
            <a:r>
              <a:rPr lang="en-US" dirty="0"/>
              <a:t>Stanford University</a:t>
            </a:r>
          </a:p>
        </p:txBody>
      </p:sp>
      <p:pic>
        <p:nvPicPr>
          <p:cNvPr id="5" name="Picture 4" descr="A windmill in a field&#10;&#10;Description automatically generated">
            <a:extLst>
              <a:ext uri="{FF2B5EF4-FFF2-40B4-BE49-F238E27FC236}">
                <a16:creationId xmlns:a16="http://schemas.microsoft.com/office/drawing/2014/main" id="{9BB98B3D-6ACB-4452-B00D-475D7AE9104B}"/>
              </a:ext>
            </a:extLst>
          </p:cNvPr>
          <p:cNvPicPr>
            <a:picLocks noChangeAspect="1"/>
          </p:cNvPicPr>
          <p:nvPr/>
        </p:nvPicPr>
        <p:blipFill>
          <a:blip r:embed="rId3" cstate="screen">
            <a:alphaModFix amt="45000"/>
            <a:extLst>
              <a:ext uri="{28A0092B-C50C-407E-A947-70E740481C1C}">
                <a14:useLocalDpi xmlns:a14="http://schemas.microsoft.com/office/drawing/2010/main"/>
              </a:ext>
            </a:extLst>
          </a:blip>
          <a:stretch>
            <a:fillRect/>
          </a:stretch>
        </p:blipFill>
        <p:spPr>
          <a:xfrm>
            <a:off x="-182931" y="0"/>
            <a:ext cx="4570857" cy="6858000"/>
          </a:xfrm>
          <a:prstGeom prst="rect">
            <a:avLst/>
          </a:prstGeom>
          <a:effectLst>
            <a:outerShdw blurRad="774700" dist="50800" dir="5400000" algn="ctr" rotWithShape="0">
              <a:schemeClr val="bg1">
                <a:alpha val="21000"/>
              </a:schemeClr>
            </a:outerShdw>
          </a:effectLst>
        </p:spPr>
      </p:pic>
    </p:spTree>
    <p:extLst>
      <p:ext uri="{BB962C8B-B14F-4D97-AF65-F5344CB8AC3E}">
        <p14:creationId xmlns:p14="http://schemas.microsoft.com/office/powerpoint/2010/main" val="3157015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89CC-6B60-F74A-8138-72EBA55B7B16}"/>
              </a:ext>
            </a:extLst>
          </p:cNvPr>
          <p:cNvSpPr>
            <a:spLocks noGrp="1"/>
          </p:cNvSpPr>
          <p:nvPr>
            <p:ph type="title"/>
          </p:nvPr>
        </p:nvSpPr>
        <p:spPr>
          <a:xfrm>
            <a:off x="2578291" y="4322064"/>
            <a:ext cx="3932237" cy="1213104"/>
          </a:xfrm>
        </p:spPr>
        <p:txBody>
          <a:bodyPr anchor="b">
            <a:normAutofit fontScale="90000"/>
          </a:bodyPr>
          <a:lstStyle/>
          <a:p>
            <a:r>
              <a:rPr lang="en-US" sz="2700" dirty="0"/>
              <a:t>Chapter 7:</a:t>
            </a:r>
            <a:br>
              <a:rPr lang="en-US" sz="2700" dirty="0"/>
            </a:br>
            <a:r>
              <a:rPr lang="en-US" sz="2700" dirty="0"/>
              <a:t>Steps in Developing 100 Percent WWS and Storage Roadmaps</a:t>
            </a:r>
          </a:p>
        </p:txBody>
      </p:sp>
      <p:sp>
        <p:nvSpPr>
          <p:cNvPr id="9" name="Text Placeholder 2">
            <a:extLst>
              <a:ext uri="{FF2B5EF4-FFF2-40B4-BE49-F238E27FC236}">
                <a16:creationId xmlns:a16="http://schemas.microsoft.com/office/drawing/2014/main" id="{8B2686C4-749D-4173-BDD2-8F8939B7EA4B}"/>
              </a:ext>
            </a:extLst>
          </p:cNvPr>
          <p:cNvSpPr>
            <a:spLocks noGrp="1"/>
          </p:cNvSpPr>
          <p:nvPr>
            <p:ph type="body" sz="half" idx="2"/>
          </p:nvPr>
        </p:nvSpPr>
        <p:spPr>
          <a:xfrm>
            <a:off x="2578291" y="5922264"/>
            <a:ext cx="3932237" cy="441960"/>
          </a:xfrm>
        </p:spPr>
        <p:txBody>
          <a:bodyPr/>
          <a:lstStyle/>
          <a:p>
            <a:endParaRPr lang="en-US"/>
          </a:p>
        </p:txBody>
      </p:sp>
      <p:pic>
        <p:nvPicPr>
          <p:cNvPr id="4" name="Picture 3">
            <a:extLst>
              <a:ext uri="{FF2B5EF4-FFF2-40B4-BE49-F238E27FC236}">
                <a16:creationId xmlns:a16="http://schemas.microsoft.com/office/drawing/2014/main" id="{A3F8F62D-93D2-4B6A-B273-544D1A57E2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84855" y="1670358"/>
            <a:ext cx="3319108" cy="2212739"/>
          </a:xfrm>
          <a:prstGeom prst="rect">
            <a:avLst/>
          </a:prstGeom>
          <a:noFill/>
          <a:ln w="57150">
            <a:noFill/>
            <a:miter lim="800000"/>
          </a:ln>
          <a:effectLst>
            <a:outerShdw blurRad="774700" dist="50800" dir="5400000" algn="ctr" rotWithShape="0">
              <a:schemeClr val="bg1">
                <a:alpha val="21000"/>
              </a:schemeClr>
            </a:outerShdw>
          </a:effectLst>
        </p:spPr>
      </p:pic>
    </p:spTree>
    <p:extLst>
      <p:ext uri="{BB962C8B-B14F-4D97-AF65-F5344CB8AC3E}">
        <p14:creationId xmlns:p14="http://schemas.microsoft.com/office/powerpoint/2010/main" val="71625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0A7D-6DBB-466B-856D-2CBFDA0D7424}"/>
              </a:ext>
            </a:extLst>
          </p:cNvPr>
          <p:cNvSpPr>
            <a:spLocks noGrp="1"/>
          </p:cNvSpPr>
          <p:nvPr>
            <p:ph type="title"/>
          </p:nvPr>
        </p:nvSpPr>
        <p:spPr>
          <a:xfrm>
            <a:off x="742406" y="677938"/>
            <a:ext cx="10515600" cy="1325563"/>
          </a:xfrm>
        </p:spPr>
        <p:txBody>
          <a:bodyPr>
            <a:normAutofit fontScale="90000"/>
          </a:bodyPr>
          <a:lstStyle/>
          <a:p>
            <a:r>
              <a:rPr lang="en-US" dirty="0"/>
              <a:t>Wind, Water, Solar (WWS) Solution</a:t>
            </a:r>
            <a:br>
              <a:rPr lang="en-US" dirty="0"/>
            </a:br>
            <a:r>
              <a:rPr lang="en-US" dirty="0"/>
              <a:t>Electrify or Provide Direct Heat For All Sectors and Provide the Electricity and Heat with 100% WWS</a:t>
            </a:r>
          </a:p>
        </p:txBody>
      </p:sp>
      <p:sp>
        <p:nvSpPr>
          <p:cNvPr id="7" name="Rectangle 6">
            <a:extLst>
              <a:ext uri="{FF2B5EF4-FFF2-40B4-BE49-F238E27FC236}">
                <a16:creationId xmlns:a16="http://schemas.microsoft.com/office/drawing/2014/main" id="{9CB3B5F8-06EF-411C-81C3-104976FA90B9}"/>
              </a:ext>
            </a:extLst>
          </p:cNvPr>
          <p:cNvSpPr/>
          <p:nvPr/>
        </p:nvSpPr>
        <p:spPr>
          <a:xfrm>
            <a:off x="119356" y="2716661"/>
            <a:ext cx="11441988" cy="468157"/>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lIns="60960" tIns="30480" rIns="60960" bIns="30480" rtlCol="0" anchor="ctr"/>
          <a:lstStyle/>
          <a:p>
            <a:pPr algn="ctr"/>
            <a:endParaRPr lang="en-US" sz="2400"/>
          </a:p>
        </p:txBody>
      </p:sp>
      <p:sp>
        <p:nvSpPr>
          <p:cNvPr id="8" name="Content Placeholder 8">
            <a:extLst>
              <a:ext uri="{FF2B5EF4-FFF2-40B4-BE49-F238E27FC236}">
                <a16:creationId xmlns:a16="http://schemas.microsoft.com/office/drawing/2014/main" id="{AFDC1FD2-FBA7-4F13-A8D2-C05428FFD51D}"/>
              </a:ext>
            </a:extLst>
          </p:cNvPr>
          <p:cNvSpPr txBox="1">
            <a:spLocks/>
          </p:cNvSpPr>
          <p:nvPr/>
        </p:nvSpPr>
        <p:spPr>
          <a:xfrm>
            <a:off x="119356" y="2817419"/>
            <a:ext cx="12197584" cy="287776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a:solidFill>
                  <a:schemeClr val="tx1"/>
                </a:solidFill>
                <a:latin typeface="Source Sans Pro"/>
                <a:ea typeface="+mn-ea"/>
                <a:cs typeface="+mn-cs"/>
              </a:defRPr>
            </a:lvl1pPr>
            <a:lvl2pPr marL="685800" indent="-228600" algn="l" defTabSz="914400" rtl="0" eaLnBrk="1" latinLnBrk="0" hangingPunct="1">
              <a:lnSpc>
                <a:spcPct val="90000"/>
              </a:lnSpc>
              <a:spcBef>
                <a:spcPts val="500"/>
              </a:spcBef>
              <a:buClr>
                <a:schemeClr val="accent1"/>
              </a:buClr>
              <a:buFont typeface="Wingdings" pitchFamily="2" charset="2"/>
              <a:buChar char="§"/>
              <a:defRPr sz="2400" kern="1200">
                <a:solidFill>
                  <a:schemeClr val="tx2"/>
                </a:solidFill>
                <a:latin typeface="Source Sans Pro"/>
                <a:ea typeface="+mn-ea"/>
                <a:cs typeface="+mn-cs"/>
              </a:defRPr>
            </a:lvl2pPr>
            <a:lvl3pPr marL="1143000" indent="-228600" algn="l" defTabSz="914400" rtl="0" eaLnBrk="1" latinLnBrk="0" hangingPunct="1">
              <a:lnSpc>
                <a:spcPct val="90000"/>
              </a:lnSpc>
              <a:spcBef>
                <a:spcPts val="500"/>
              </a:spcBef>
              <a:buClr>
                <a:schemeClr val="accent1"/>
              </a:buClr>
              <a:buFont typeface="System Font Regular"/>
              <a:buChar char="›"/>
              <a:defRPr sz="2000" kern="1200">
                <a:solidFill>
                  <a:schemeClr val="tx2"/>
                </a:solidFill>
                <a:latin typeface="Source Sans Pro"/>
                <a:ea typeface="+mn-ea"/>
                <a:cs typeface="+mn-cs"/>
              </a:defRPr>
            </a:lvl3pPr>
            <a:lvl4pPr marL="1657350" indent="-28575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Source Sans Pro"/>
                <a:ea typeface="+mn-ea"/>
                <a:cs typeface="+mn-cs"/>
              </a:defRPr>
            </a:lvl4pPr>
            <a:lvl5pPr marL="2057400" indent="-228600" algn="l" defTabSz="914400" rtl="0" eaLnBrk="1" latinLnBrk="0" hangingPunct="1">
              <a:lnSpc>
                <a:spcPct val="90000"/>
              </a:lnSpc>
              <a:spcBef>
                <a:spcPts val="500"/>
              </a:spcBef>
              <a:buClr>
                <a:schemeClr val="accent1"/>
              </a:buClr>
              <a:buFont typeface="System Font Regular"/>
              <a:buChar char="−"/>
              <a:defRPr sz="1800" kern="1200">
                <a:solidFill>
                  <a:schemeClr val="tx2"/>
                </a:solidFill>
                <a:latin typeface="Source Sans Pr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2355792" algn="l"/>
                <a:tab pos="5098923" algn="l"/>
                <a:tab pos="8466455" algn="l"/>
              </a:tabLst>
            </a:pPr>
            <a:r>
              <a:rPr lang="en-US" sz="2000" b="1" spc="-100" dirty="0">
                <a:solidFill>
                  <a:schemeClr val="bg1"/>
                </a:solidFill>
                <a:latin typeface="Source Sans Pro" panose="020B0503030403020204" pitchFamily="34" charset="0"/>
              </a:rPr>
              <a:t>ELECTRICITY	</a:t>
            </a:r>
            <a:r>
              <a:rPr lang="en-US" sz="2000" b="1" spc="-100" dirty="0">
                <a:solidFill>
                  <a:schemeClr val="bg1"/>
                </a:solidFill>
                <a:latin typeface="Source Sans Pro" panose="020B0503030403020204" pitchFamily="34" charset="0"/>
                <a:cs typeface="News Gothic MT (Body)"/>
              </a:rPr>
              <a:t>TRANSPORTATION	HEATING</a:t>
            </a:r>
            <a:r>
              <a:rPr lang="en-US" sz="2000" b="1" spc="-100" dirty="0">
                <a:solidFill>
                  <a:schemeClr val="bg1"/>
                </a:solidFill>
                <a:latin typeface="Source Sans Pro" panose="020B0503030403020204" pitchFamily="34" charset="0"/>
              </a:rPr>
              <a:t>/COOLING	INDUSTRY</a:t>
            </a:r>
          </a:p>
          <a:p>
            <a:pPr>
              <a:tabLst>
                <a:tab pos="2281710" algn="l"/>
                <a:tab pos="5098923" algn="l"/>
                <a:tab pos="8466455" algn="l"/>
              </a:tabLst>
            </a:pPr>
            <a:r>
              <a:rPr lang="en-US" spc="-100" dirty="0">
                <a:latin typeface="Source Sans Pro" panose="020B0503030403020204" pitchFamily="34" charset="0"/>
                <a:cs typeface="Times New Roman"/>
              </a:rPr>
              <a:t>Wind	Battery-electric	Electric heat pumps	Electric arc furnaces</a:t>
            </a:r>
          </a:p>
          <a:p>
            <a:pPr marL="383281" indent="-371847">
              <a:spcBef>
                <a:spcPts val="176"/>
              </a:spcBef>
              <a:tabLst>
                <a:tab pos="2281710" algn="l"/>
                <a:tab pos="5098923" algn="l"/>
                <a:tab pos="8466455" algn="l"/>
              </a:tabLst>
            </a:pPr>
            <a:r>
              <a:rPr lang="en-US" spc="-100" dirty="0">
                <a:latin typeface="Source Sans Pro" panose="020B0503030403020204" pitchFamily="34" charset="0"/>
                <a:cs typeface="Times New Roman"/>
              </a:rPr>
              <a:t>Solar PV/CSP	Hydrogen fuel cell	District heat/cold	Induction furnaces</a:t>
            </a:r>
          </a:p>
          <a:p>
            <a:pPr marL="383281" indent="-371847">
              <a:spcBef>
                <a:spcPts val="176"/>
              </a:spcBef>
              <a:tabLst>
                <a:tab pos="2281710" algn="l"/>
                <a:tab pos="5098923" algn="l"/>
                <a:tab pos="8466455" algn="l"/>
              </a:tabLst>
            </a:pPr>
            <a:r>
              <a:rPr lang="en-US" spc="-100" dirty="0">
                <a:latin typeface="Source Sans Pro" panose="020B0503030403020204" pitchFamily="34" charset="0"/>
                <a:cs typeface="Times New Roman"/>
              </a:rPr>
              <a:t>Geothermal		Geothermal heat</a:t>
            </a:r>
            <a:r>
              <a:rPr lang="en-US" spc="-100" baseline="-25000" dirty="0">
                <a:latin typeface="Source Sans Pro" panose="020B0503030403020204" pitchFamily="34" charset="0"/>
                <a:cs typeface="Times New Roman"/>
              </a:rPr>
              <a:t>	</a:t>
            </a:r>
            <a:r>
              <a:rPr lang="en-US" spc="-100" dirty="0">
                <a:latin typeface="Source Sans Pro" panose="020B0503030403020204" pitchFamily="34" charset="0"/>
                <a:cs typeface="Times New Roman"/>
              </a:rPr>
              <a:t>Resistance furnaces</a:t>
            </a:r>
            <a:endParaRPr lang="en-US" spc="-100" baseline="-25000" dirty="0">
              <a:latin typeface="Source Sans Pro" panose="020B0503030403020204" pitchFamily="34" charset="0"/>
              <a:cs typeface="Times New Roman"/>
            </a:endParaRPr>
          </a:p>
          <a:p>
            <a:pPr marL="383108" indent="-370408">
              <a:spcBef>
                <a:spcPts val="176"/>
              </a:spcBef>
              <a:tabLst>
                <a:tab pos="2281710" algn="l"/>
                <a:tab pos="5098923" algn="l"/>
                <a:tab pos="8466455" algn="l"/>
              </a:tabLst>
            </a:pPr>
            <a:r>
              <a:rPr lang="en-US" spc="-100" dirty="0">
                <a:latin typeface="Source Sans Pro" panose="020B0503030403020204" pitchFamily="34" charset="0"/>
                <a:cs typeface="Times New Roman"/>
              </a:rPr>
              <a:t>Hydro		Solar heat	Dielectric heaters</a:t>
            </a:r>
          </a:p>
          <a:p>
            <a:pPr marL="383108" indent="-370408">
              <a:spcBef>
                <a:spcPts val="176"/>
              </a:spcBef>
              <a:tabLst>
                <a:tab pos="2281710" algn="l"/>
                <a:tab pos="5098923" algn="l"/>
                <a:tab pos="8466455" algn="l"/>
              </a:tabLst>
            </a:pPr>
            <a:r>
              <a:rPr lang="en-US" spc="-100" dirty="0">
                <a:latin typeface="Source Sans Pro" panose="020B0503030403020204" pitchFamily="34" charset="0"/>
                <a:cs typeface="Times New Roman"/>
              </a:rPr>
              <a:t>Tidal/Wave			Electron beam heaters</a:t>
            </a:r>
          </a:p>
          <a:p>
            <a:pPr marL="383108" indent="-370408">
              <a:spcBef>
                <a:spcPts val="176"/>
              </a:spcBef>
              <a:tabLst>
                <a:tab pos="2281710" algn="l"/>
                <a:tab pos="5098923" algn="l"/>
                <a:tab pos="8466455" algn="l"/>
              </a:tabLst>
            </a:pPr>
            <a:r>
              <a:rPr lang="en-US" spc="-100" dirty="0">
                <a:latin typeface="Source Sans Pro" panose="020B0503030403020204" pitchFamily="34" charset="0"/>
                <a:cs typeface="Times New Roman"/>
              </a:rPr>
              <a:t>				Heat pumps</a:t>
            </a:r>
          </a:p>
        </p:txBody>
      </p:sp>
    </p:spTree>
    <p:extLst>
      <p:ext uri="{BB962C8B-B14F-4D97-AF65-F5344CB8AC3E}">
        <p14:creationId xmlns:p14="http://schemas.microsoft.com/office/powerpoint/2010/main" val="104223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0A7D-6DBB-466B-856D-2CBFDA0D7424}"/>
              </a:ext>
            </a:extLst>
          </p:cNvPr>
          <p:cNvSpPr>
            <a:spLocks noGrp="1"/>
          </p:cNvSpPr>
          <p:nvPr>
            <p:ph type="title"/>
          </p:nvPr>
        </p:nvSpPr>
        <p:spPr>
          <a:xfrm>
            <a:off x="242873" y="181827"/>
            <a:ext cx="10515600" cy="1325563"/>
          </a:xfrm>
        </p:spPr>
        <p:txBody>
          <a:bodyPr>
            <a:normAutofit/>
          </a:bodyPr>
          <a:lstStyle/>
          <a:p>
            <a:r>
              <a:rPr lang="en-US" dirty="0"/>
              <a:t>Types of Storage for a 100% WWS System</a:t>
            </a:r>
          </a:p>
        </p:txBody>
      </p:sp>
      <p:sp>
        <p:nvSpPr>
          <p:cNvPr id="6" name="Rectangle 5">
            <a:extLst>
              <a:ext uri="{FF2B5EF4-FFF2-40B4-BE49-F238E27FC236}">
                <a16:creationId xmlns:a16="http://schemas.microsoft.com/office/drawing/2014/main" id="{E27EB87D-FA90-46F6-9B01-D53C51D4BB39}"/>
              </a:ext>
            </a:extLst>
          </p:cNvPr>
          <p:cNvSpPr/>
          <p:nvPr/>
        </p:nvSpPr>
        <p:spPr>
          <a:xfrm>
            <a:off x="215275" y="1915498"/>
            <a:ext cx="11286085" cy="430887"/>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lIns="60960" tIns="30480" rIns="60960" bIns="30480" rtlCol="0" anchor="ctr"/>
          <a:lstStyle/>
          <a:p>
            <a:pPr algn="ctr"/>
            <a:endParaRPr lang="en-US" sz="2400"/>
          </a:p>
        </p:txBody>
      </p:sp>
      <p:sp>
        <p:nvSpPr>
          <p:cNvPr id="9" name="Content Placeholder 8">
            <a:extLst>
              <a:ext uri="{FF2B5EF4-FFF2-40B4-BE49-F238E27FC236}">
                <a16:creationId xmlns:a16="http://schemas.microsoft.com/office/drawing/2014/main" id="{FEE198A6-13D9-4848-8C5D-8B86E8CF62C1}"/>
              </a:ext>
            </a:extLst>
          </p:cNvPr>
          <p:cNvSpPr>
            <a:spLocks noGrp="1"/>
          </p:cNvSpPr>
          <p:nvPr>
            <p:ph idx="1"/>
          </p:nvPr>
        </p:nvSpPr>
        <p:spPr>
          <a:xfrm>
            <a:off x="215275" y="1953221"/>
            <a:ext cx="12029891" cy="4041132"/>
          </a:xfrm>
        </p:spPr>
        <p:txBody>
          <a:bodyPr>
            <a:noAutofit/>
          </a:bodyPr>
          <a:lstStyle/>
          <a:p>
            <a:pPr>
              <a:tabLst>
                <a:tab pos="2281710" algn="l"/>
                <a:tab pos="4034266" algn="l"/>
                <a:tab pos="7998684" algn="l"/>
              </a:tabLst>
            </a:pPr>
            <a:r>
              <a:rPr lang="en-US" sz="2000" b="1" spc="-100" dirty="0">
                <a:solidFill>
                  <a:schemeClr val="bg1">
                    <a:lumMod val="95000"/>
                  </a:schemeClr>
                </a:solidFill>
                <a:latin typeface="Source Sans Pro" panose="020B0503030403020204" pitchFamily="34" charset="0"/>
              </a:rPr>
              <a:t>ELECTRICITY		      HEATING/COOLING	OTHER</a:t>
            </a:r>
            <a:r>
              <a:rPr lang="en-US" sz="2000" b="1" spc="-100" dirty="0">
                <a:solidFill>
                  <a:schemeClr val="bg1">
                    <a:lumMod val="95000"/>
                  </a:schemeClr>
                </a:solidFill>
                <a:latin typeface="Source Sans Pro" panose="020B0503030403020204" pitchFamily="34" charset="0"/>
                <a:cs typeface="News Gothic MT (Body)"/>
              </a:rPr>
              <a:t>	</a:t>
            </a:r>
            <a:r>
              <a:rPr lang="en-US" sz="2000" b="1" spc="-100" dirty="0">
                <a:solidFill>
                  <a:schemeClr val="bg1">
                    <a:lumMod val="95000"/>
                  </a:schemeClr>
                </a:solidFill>
                <a:latin typeface="Source Sans Pro" panose="020B0503030403020204" pitchFamily="34" charset="0"/>
              </a:rPr>
              <a:t>	</a:t>
            </a:r>
          </a:p>
          <a:p>
            <a:pPr>
              <a:tabLst>
                <a:tab pos="2281710" algn="l"/>
                <a:tab pos="4952876" algn="l"/>
                <a:tab pos="7998684" algn="l"/>
              </a:tabLst>
            </a:pPr>
            <a:r>
              <a:rPr lang="en-US" spc="-100" dirty="0">
                <a:latin typeface="Source Sans Pro" panose="020B0503030403020204" pitchFamily="34" charset="0"/>
                <a:cs typeface="Times New Roman"/>
              </a:rPr>
              <a:t>CSP with storage	Water tank	Non-grid hydrogen</a:t>
            </a:r>
          </a:p>
          <a:p>
            <a:pPr marL="383281" indent="-371847">
              <a:spcBef>
                <a:spcPts val="176"/>
              </a:spcBef>
              <a:tabLst>
                <a:tab pos="2281710" algn="l"/>
                <a:tab pos="4952876" algn="l"/>
                <a:tab pos="7998684" algn="l"/>
              </a:tabLst>
            </a:pPr>
            <a:r>
              <a:rPr lang="en-US" spc="-100" dirty="0">
                <a:latin typeface="Source Sans Pro" panose="020B0503030403020204" pitchFamily="34" charset="0"/>
                <a:cs typeface="Times New Roman"/>
              </a:rPr>
              <a:t>Pumped storage hydro	Ice </a:t>
            </a:r>
          </a:p>
          <a:p>
            <a:pPr marL="383281" indent="-371847">
              <a:spcBef>
                <a:spcPts val="176"/>
              </a:spcBef>
              <a:tabLst>
                <a:tab pos="2281710" algn="l"/>
                <a:tab pos="4952876" algn="l"/>
                <a:tab pos="7998684" algn="l"/>
              </a:tabLst>
            </a:pPr>
            <a:r>
              <a:rPr lang="en-US" spc="-100" dirty="0">
                <a:latin typeface="Source Sans Pro" panose="020B0503030403020204" pitchFamily="34" charset="0"/>
                <a:cs typeface="Times New Roman"/>
              </a:rPr>
              <a:t>Hydroelectric		Underground	</a:t>
            </a:r>
          </a:p>
          <a:p>
            <a:pPr marL="383281" indent="-371847">
              <a:spcBef>
                <a:spcPts val="176"/>
              </a:spcBef>
              <a:tabLst>
                <a:tab pos="2281710" algn="l"/>
                <a:tab pos="4952876" algn="l"/>
                <a:tab pos="5477796" algn="l"/>
                <a:tab pos="7998684" algn="l"/>
              </a:tabLst>
            </a:pPr>
            <a:r>
              <a:rPr lang="en-US" spc="-100" dirty="0">
                <a:latin typeface="Source Sans Pro" panose="020B0503030403020204" pitchFamily="34" charset="0"/>
                <a:cs typeface="Times New Roman"/>
              </a:rPr>
              <a:t>Batteries			Borehole</a:t>
            </a:r>
          </a:p>
          <a:p>
            <a:pPr marL="383108" indent="-370408">
              <a:spcBef>
                <a:spcPts val="176"/>
              </a:spcBef>
              <a:tabLst>
                <a:tab pos="2281710" algn="l"/>
                <a:tab pos="5477796" algn="l"/>
                <a:tab pos="8466455" algn="l"/>
              </a:tabLst>
            </a:pPr>
            <a:r>
              <a:rPr lang="en-US" spc="-100" dirty="0">
                <a:latin typeface="Source Sans Pro" panose="020B0503030403020204" pitchFamily="34" charset="0"/>
                <a:cs typeface="Times New Roman"/>
              </a:rPr>
              <a:t>Flywheels		Water Pit</a:t>
            </a:r>
          </a:p>
          <a:p>
            <a:pPr marL="383108" indent="-370408">
              <a:spcBef>
                <a:spcPts val="176"/>
              </a:spcBef>
              <a:tabLst>
                <a:tab pos="2281710" algn="l"/>
                <a:tab pos="5477796" algn="l"/>
                <a:tab pos="8466455" algn="l"/>
              </a:tabLst>
            </a:pPr>
            <a:r>
              <a:rPr lang="en-US" spc="-100" dirty="0">
                <a:latin typeface="Source Sans Pro" panose="020B0503030403020204" pitchFamily="34" charset="0"/>
                <a:cs typeface="Times New Roman"/>
              </a:rPr>
              <a:t>Compressed air		Aquifer</a:t>
            </a:r>
          </a:p>
          <a:p>
            <a:pPr marL="383108" indent="-370408">
              <a:spcBef>
                <a:spcPts val="176"/>
              </a:spcBef>
              <a:tabLst>
                <a:tab pos="2281710" algn="l"/>
                <a:tab pos="4961343" algn="l"/>
                <a:tab pos="8466455" algn="l"/>
              </a:tabLst>
            </a:pPr>
            <a:r>
              <a:rPr lang="en-US" spc="-100" dirty="0">
                <a:latin typeface="Source Sans Pro" panose="020B0503030403020204" pitchFamily="34" charset="0"/>
                <a:cs typeface="Times New Roman"/>
              </a:rPr>
              <a:t>Gravitational storage 	Building materials</a:t>
            </a:r>
          </a:p>
          <a:p>
            <a:pPr marL="383108" indent="-370408">
              <a:spcBef>
                <a:spcPts val="176"/>
              </a:spcBef>
              <a:tabLst>
                <a:tab pos="2281710" algn="l"/>
                <a:tab pos="4961343" algn="l"/>
                <a:tab pos="8466455" algn="l"/>
              </a:tabLst>
            </a:pPr>
            <a:r>
              <a:rPr lang="en-US" spc="-100" dirty="0">
                <a:latin typeface="Source Sans Pro" panose="020B0503030403020204" pitchFamily="34" charset="0"/>
                <a:cs typeface="Times New Roman"/>
              </a:rPr>
              <a:t>Hydrogen storage &amp; fuel cells	</a:t>
            </a:r>
          </a:p>
        </p:txBody>
      </p:sp>
      <p:sp>
        <p:nvSpPr>
          <p:cNvPr id="10" name="TextBox 9">
            <a:extLst>
              <a:ext uri="{FF2B5EF4-FFF2-40B4-BE49-F238E27FC236}">
                <a16:creationId xmlns:a16="http://schemas.microsoft.com/office/drawing/2014/main" id="{557AD924-3667-4735-9688-42F62F20BED6}"/>
              </a:ext>
            </a:extLst>
          </p:cNvPr>
          <p:cNvSpPr txBox="1"/>
          <p:nvPr/>
        </p:nvSpPr>
        <p:spPr>
          <a:xfrm>
            <a:off x="11873263" y="1737778"/>
            <a:ext cx="123175" cy="430887"/>
          </a:xfrm>
          <a:prstGeom prst="rect">
            <a:avLst/>
          </a:prstGeom>
          <a:noFill/>
        </p:spPr>
        <p:txBody>
          <a:bodyPr wrap="none" lIns="60960" tIns="30480" rIns="60960" bIns="30480" rtlCol="0">
            <a:spAutoFit/>
          </a:bodyPr>
          <a:lstStyle/>
          <a:p>
            <a:endParaRPr lang="en-US" sz="2400" dirty="0"/>
          </a:p>
        </p:txBody>
      </p:sp>
    </p:spTree>
    <p:extLst>
      <p:ext uri="{BB962C8B-B14F-4D97-AF65-F5344CB8AC3E}">
        <p14:creationId xmlns:p14="http://schemas.microsoft.com/office/powerpoint/2010/main" val="70215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500062"/>
            <a:ext cx="10515600" cy="1325563"/>
          </a:xfrm>
        </p:spPr>
        <p:txBody>
          <a:bodyPr anchor="ctr">
            <a:normAutofit fontScale="90000"/>
          </a:bodyPr>
          <a:lstStyle/>
          <a:p>
            <a:r>
              <a:rPr lang="en-US" b="1" spc="-100" dirty="0"/>
              <a:t>Can the World Transition to 100%, Clean, Renewable Energy for all Purposes?</a:t>
            </a:r>
            <a:br>
              <a:rPr lang="en-US" b="1" spc="-100" dirty="0"/>
            </a:br>
            <a:r>
              <a:rPr lang="en-US" b="1" spc="-100" dirty="0"/>
              <a:t>How to Build Roadmaps for Countries or States</a:t>
            </a:r>
            <a:br>
              <a:rPr lang="en-US" b="1" spc="-100" dirty="0"/>
            </a:br>
            <a:endParaRPr lang="en-US" spc="-100" dirty="0"/>
          </a:p>
        </p:txBody>
      </p:sp>
      <p:pic>
        <p:nvPicPr>
          <p:cNvPr id="66564" name="Picture 66563">
            <a:extLst>
              <a:ext uri="{FF2B5EF4-FFF2-40B4-BE49-F238E27FC236}">
                <a16:creationId xmlns:a16="http://schemas.microsoft.com/office/drawing/2014/main" id="{5B8D8202-B82F-49D8-A069-E9F226E1CDC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39495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a:latin typeface="Source Sans Pro Semibold" panose="020B0503030403020204" pitchFamily="34" charset="0"/>
                <a:ea typeface="Source Sans Pro Semibold" panose="020B0503030403020204" pitchFamily="34" charset="0"/>
                <a:cs typeface="+mj-cs"/>
              </a:rPr>
              <a:t>End-Use Versus Primary Energy</a:t>
            </a:r>
          </a:p>
        </p:txBody>
      </p:sp>
      <p:sp>
        <p:nvSpPr>
          <p:cNvPr id="66563" name="Rectangle 4"/>
          <p:cNvSpPr>
            <a:spLocks noChangeArrowheads="1"/>
          </p:cNvSpPr>
          <p:nvPr/>
        </p:nvSpPr>
        <p:spPr bwMode="auto">
          <a:xfrm>
            <a:off x="838199" y="1825625"/>
            <a:ext cx="10893725"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pPr>
            <a:r>
              <a:rPr lang="en-US" sz="2600" dirty="0">
                <a:latin typeface="Source Sans Pro"/>
              </a:rPr>
              <a:t>Primary Energy</a:t>
            </a:r>
          </a:p>
          <a:p>
            <a:pPr>
              <a:lnSpc>
                <a:spcPct val="90000"/>
              </a:lnSpc>
              <a:spcAft>
                <a:spcPts val="600"/>
              </a:spcAft>
              <a:buClr>
                <a:schemeClr val="accent1"/>
              </a:buClr>
            </a:pPr>
            <a:r>
              <a:rPr lang="en-US" sz="2600" dirty="0">
                <a:latin typeface="Source Sans Pro"/>
              </a:rPr>
              <a:t>Energy embodied in chemical bonds of raw fuels – coal, oil, natural gas, uranium, or in renewable (e.g., wind, solar, hydro, geothermal) electricity</a:t>
            </a:r>
          </a:p>
          <a:p>
            <a:pPr>
              <a:lnSpc>
                <a:spcPct val="90000"/>
              </a:lnSpc>
              <a:spcAft>
                <a:spcPts val="600"/>
              </a:spcAft>
              <a:buClr>
                <a:schemeClr val="accent1"/>
              </a:buClr>
            </a:pPr>
            <a:endParaRPr lang="en-US" sz="2600" dirty="0">
              <a:latin typeface="Source Sans Pro"/>
            </a:endParaRPr>
          </a:p>
          <a:p>
            <a:pPr>
              <a:lnSpc>
                <a:spcPct val="90000"/>
              </a:lnSpc>
              <a:spcAft>
                <a:spcPts val="600"/>
              </a:spcAft>
              <a:buClr>
                <a:schemeClr val="accent1"/>
              </a:buClr>
            </a:pPr>
            <a:r>
              <a:rPr lang="en-US" sz="2600" dirty="0">
                <a:latin typeface="Source Sans Pro"/>
              </a:rPr>
              <a:t>End-use Energy (Final Consumption)</a:t>
            </a:r>
          </a:p>
          <a:p>
            <a:pPr>
              <a:lnSpc>
                <a:spcPct val="90000"/>
              </a:lnSpc>
              <a:spcAft>
                <a:spcPts val="600"/>
              </a:spcAft>
              <a:buClr>
                <a:schemeClr val="accent1"/>
              </a:buClr>
            </a:pPr>
            <a:r>
              <a:rPr lang="en-US" sz="2600" dirty="0">
                <a:latin typeface="Source Sans Pro"/>
              </a:rPr>
              <a:t>Energy used directly by a consumer after it is converted from primary energy and transmission/distribution losses are accounted for.</a:t>
            </a:r>
          </a:p>
          <a:p>
            <a:pPr>
              <a:lnSpc>
                <a:spcPct val="90000"/>
              </a:lnSpc>
              <a:spcAft>
                <a:spcPts val="600"/>
              </a:spcAft>
              <a:buClr>
                <a:schemeClr val="accent1"/>
              </a:buClr>
            </a:pPr>
            <a:endParaRPr lang="en-US" sz="2600" dirty="0">
              <a:latin typeface="Source Sans Pro"/>
            </a:endParaRPr>
          </a:p>
          <a:p>
            <a:pPr>
              <a:lnSpc>
                <a:spcPct val="90000"/>
              </a:lnSpc>
              <a:spcAft>
                <a:spcPts val="600"/>
              </a:spcAft>
              <a:buClr>
                <a:schemeClr val="accent1"/>
              </a:buClr>
            </a:pPr>
            <a:r>
              <a:rPr lang="en-US" sz="2600" dirty="0">
                <a:latin typeface="Source Sans Pro"/>
              </a:rPr>
              <a:t>Energy embodied in electricity after T&amp;D losses; natural gas after pipeline losses; and gasoline, diesel, and jet fuel after they are refined from oil.</a:t>
            </a:r>
          </a:p>
        </p:txBody>
      </p:sp>
      <p:sp>
        <p:nvSpPr>
          <p:cNvPr id="72" name="Text Placeholder 3">
            <a:extLst>
              <a:ext uri="{FF2B5EF4-FFF2-40B4-BE49-F238E27FC236}">
                <a16:creationId xmlns:a16="http://schemas.microsoft.com/office/drawing/2014/main" id="{F2FC684D-4200-40A7-BAFE-E984F0E9EEDB}"/>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37261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a:latin typeface="Source Sans Pro Semibold" panose="020B0503030403020204" pitchFamily="34" charset="0"/>
                <a:ea typeface="Source Sans Pro Semibold" panose="020B0503030403020204" pitchFamily="34" charset="0"/>
                <a:cs typeface="+mj-cs"/>
              </a:rPr>
              <a:t>End-Use Versus Primary Energy</a:t>
            </a:r>
          </a:p>
        </p:txBody>
      </p:sp>
      <p:sp>
        <p:nvSpPr>
          <p:cNvPr id="66563" name="Rectangle 4"/>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pPr>
            <a:r>
              <a:rPr lang="en-US" sz="2000" u="sng" dirty="0">
                <a:latin typeface="Source Sans Pro"/>
              </a:rPr>
              <a:t>Electricity sector</a:t>
            </a:r>
          </a:p>
          <a:p>
            <a:pPr>
              <a:lnSpc>
                <a:spcPct val="90000"/>
              </a:lnSpc>
              <a:spcAft>
                <a:spcPts val="600"/>
              </a:spcAft>
              <a:buClr>
                <a:schemeClr val="accent1"/>
              </a:buClr>
            </a:pPr>
            <a:r>
              <a:rPr lang="en-US" sz="2000" dirty="0">
                <a:latin typeface="Source Sans Pro"/>
              </a:rPr>
              <a:t>End-use energy is primary energy minus energy lost during generation, transmission, and distribution. </a:t>
            </a:r>
          </a:p>
          <a:p>
            <a:pPr>
              <a:lnSpc>
                <a:spcPct val="90000"/>
              </a:lnSpc>
              <a:spcAft>
                <a:spcPts val="600"/>
              </a:spcAft>
              <a:buClr>
                <a:schemeClr val="accent1"/>
              </a:buClr>
            </a:pPr>
            <a:endParaRPr lang="en-US" sz="2000" dirty="0">
              <a:latin typeface="Source Sans Pro"/>
            </a:endParaRPr>
          </a:p>
          <a:p>
            <a:pPr>
              <a:lnSpc>
                <a:spcPct val="90000"/>
              </a:lnSpc>
              <a:spcAft>
                <a:spcPts val="600"/>
              </a:spcAft>
              <a:buClr>
                <a:schemeClr val="accent1"/>
              </a:buClr>
            </a:pPr>
            <a:r>
              <a:rPr lang="en-US" sz="2000" dirty="0">
                <a:latin typeface="Source Sans Pro"/>
              </a:rPr>
              <a:t>For coal, only 1/3 of chemical energy in coal is converted to electricity. Rest is waste heat. More electricity is lost during T&amp;D. </a:t>
            </a:r>
          </a:p>
          <a:p>
            <a:pPr>
              <a:lnSpc>
                <a:spcPct val="90000"/>
              </a:lnSpc>
              <a:spcAft>
                <a:spcPts val="600"/>
              </a:spcAft>
              <a:buClr>
                <a:schemeClr val="accent1"/>
              </a:buClr>
            </a:pPr>
            <a:endParaRPr lang="en-US" sz="2000" dirty="0">
              <a:latin typeface="Source Sans Pro"/>
            </a:endParaRPr>
          </a:p>
          <a:p>
            <a:pPr>
              <a:lnSpc>
                <a:spcPct val="90000"/>
              </a:lnSpc>
              <a:spcAft>
                <a:spcPts val="600"/>
              </a:spcAft>
              <a:buClr>
                <a:schemeClr val="accent1"/>
              </a:buClr>
            </a:pPr>
            <a:r>
              <a:rPr lang="en-US" sz="2000" dirty="0">
                <a:latin typeface="Source Sans Pro"/>
              </a:rPr>
              <a:t>For hydro, end-use energy is electricity generation minus T&amp;D losses.</a:t>
            </a:r>
          </a:p>
          <a:p>
            <a:pPr>
              <a:lnSpc>
                <a:spcPct val="90000"/>
              </a:lnSpc>
              <a:spcAft>
                <a:spcPts val="600"/>
              </a:spcAft>
              <a:buClr>
                <a:schemeClr val="accent1"/>
              </a:buClr>
            </a:pPr>
            <a:endParaRPr lang="en-US" sz="2000" dirty="0">
              <a:latin typeface="Source Sans Pro"/>
            </a:endParaRPr>
          </a:p>
          <a:p>
            <a:pPr>
              <a:lnSpc>
                <a:spcPct val="90000"/>
              </a:lnSpc>
              <a:spcAft>
                <a:spcPts val="600"/>
              </a:spcAft>
              <a:buClr>
                <a:schemeClr val="accent1"/>
              </a:buClr>
            </a:pPr>
            <a:r>
              <a:rPr lang="en-US" sz="2000" u="sng" dirty="0">
                <a:latin typeface="Source Sans Pro"/>
              </a:rPr>
              <a:t>Transportation sector</a:t>
            </a:r>
          </a:p>
          <a:p>
            <a:pPr>
              <a:lnSpc>
                <a:spcPct val="90000"/>
              </a:lnSpc>
              <a:spcAft>
                <a:spcPts val="600"/>
              </a:spcAft>
              <a:buClr>
                <a:schemeClr val="accent1"/>
              </a:buClr>
            </a:pPr>
            <a:r>
              <a:rPr lang="en-US" sz="2000" dirty="0">
                <a:latin typeface="Source Sans Pro"/>
              </a:rPr>
              <a:t>Primary energy is energy in oil.</a:t>
            </a:r>
          </a:p>
          <a:p>
            <a:pPr>
              <a:lnSpc>
                <a:spcPct val="90000"/>
              </a:lnSpc>
              <a:spcAft>
                <a:spcPts val="600"/>
              </a:spcAft>
              <a:buClr>
                <a:schemeClr val="accent1"/>
              </a:buClr>
            </a:pPr>
            <a:r>
              <a:rPr lang="en-US" sz="2000" dirty="0">
                <a:latin typeface="Source Sans Pro"/>
              </a:rPr>
              <a:t>End-use energy is energy in oil minus the energy to refine oil to gasoline and transport gasoline to its end use.</a:t>
            </a:r>
          </a:p>
        </p:txBody>
      </p:sp>
      <p:sp>
        <p:nvSpPr>
          <p:cNvPr id="72" name="Text Placeholder 3">
            <a:extLst>
              <a:ext uri="{FF2B5EF4-FFF2-40B4-BE49-F238E27FC236}">
                <a16:creationId xmlns:a16="http://schemas.microsoft.com/office/drawing/2014/main" id="{859D7183-6755-4C3A-952F-240B8020A1FE}"/>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3639082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Steps in Developing a Roadmap</a:t>
            </a:r>
            <a:endParaRPr lang="en-US" spc="-100"/>
          </a:p>
        </p:txBody>
      </p:sp>
      <p:pic>
        <p:nvPicPr>
          <p:cNvPr id="66564" name="Picture 66563">
            <a:extLst>
              <a:ext uri="{FF2B5EF4-FFF2-40B4-BE49-F238E27FC236}">
                <a16:creationId xmlns:a16="http://schemas.microsoft.com/office/drawing/2014/main" id="{FC0F1BC8-BD2E-4EBA-A481-77D4C07ACAA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1107594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a:latin typeface="Source Sans Pro Semibold" panose="020B0503030403020204" pitchFamily="34" charset="0"/>
                <a:ea typeface="Source Sans Pro Semibold" panose="020B0503030403020204" pitchFamily="34" charset="0"/>
                <a:cs typeface="+mj-cs"/>
              </a:rPr>
              <a:t>Steps in Developing a Roadmap</a:t>
            </a:r>
          </a:p>
        </p:txBody>
      </p:sp>
      <p:sp>
        <p:nvSpPr>
          <p:cNvPr id="66563" name="Rectangle 4"/>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pPr>
            <a:r>
              <a:rPr lang="en-US" sz="2200" dirty="0">
                <a:latin typeface="Source Sans Pro"/>
              </a:rPr>
              <a:t>1) Project end-use BAU energy demand to a future year (e.g., 2050) in each energy sector (electricity, transportation, building heating/cooling, industry)</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2) Convert BAU energy to electricity, electrolytic hydrogen, or direct heat and apply energy efficiency measures</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3) Calculate reduction in end-use demand due to a transition</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4) Perform a WWS resource analysis</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5) Estimate numbers of WWS devices to provide electricity and heat</a:t>
            </a:r>
          </a:p>
          <a:p>
            <a:pPr>
              <a:lnSpc>
                <a:spcPct val="90000"/>
              </a:lnSpc>
              <a:spcAft>
                <a:spcPts val="600"/>
              </a:spcAft>
              <a:buClr>
                <a:schemeClr val="accent1"/>
              </a:buClr>
            </a:pPr>
            <a:endParaRPr lang="en-US" sz="2200" spc="-200" dirty="0">
              <a:latin typeface="Source Sans Pro"/>
            </a:endParaRPr>
          </a:p>
        </p:txBody>
      </p:sp>
      <p:sp>
        <p:nvSpPr>
          <p:cNvPr id="72" name="Text Placeholder 3">
            <a:extLst>
              <a:ext uri="{FF2B5EF4-FFF2-40B4-BE49-F238E27FC236}">
                <a16:creationId xmlns:a16="http://schemas.microsoft.com/office/drawing/2014/main" id="{C7B44284-23B9-4CFC-B4C7-C6FD7926D313}"/>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1266292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a:latin typeface="Source Sans Pro Semibold" panose="020B0503030403020204" pitchFamily="34" charset="0"/>
                <a:ea typeface="Source Sans Pro Semibold" panose="020B0503030403020204" pitchFamily="34" charset="0"/>
                <a:cs typeface="+mj-cs"/>
              </a:rPr>
              <a:t>Steps in a Developing a Roadmap</a:t>
            </a:r>
          </a:p>
        </p:txBody>
      </p:sp>
      <p:sp>
        <p:nvSpPr>
          <p:cNvPr id="66563" name="Rectangle 4"/>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pPr>
            <a:r>
              <a:rPr lang="en-US" sz="2200" dirty="0">
                <a:latin typeface="Source Sans Pro"/>
              </a:rPr>
              <a:t>6) Estimate avoided energy, air pollution, and climate costs of a transition</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7) Perform a grid analysis to ensure the grid can stay stable (Chapter 8)</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8) Estimate job creation and lost due to a transition (Chapter 8)</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9) Estimate footprint and spacing areas of WWS generators (Chapter 8)</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10) Create a timeline for a transition (Chapter 9)</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11) Propose policy mechanisms to affect a transition (Chapter 9)</a:t>
            </a:r>
          </a:p>
        </p:txBody>
      </p:sp>
      <p:sp>
        <p:nvSpPr>
          <p:cNvPr id="72" name="Text Placeholder 3">
            <a:extLst>
              <a:ext uri="{FF2B5EF4-FFF2-40B4-BE49-F238E27FC236}">
                <a16:creationId xmlns:a16="http://schemas.microsoft.com/office/drawing/2014/main" id="{EE7F462C-26D7-44A3-98A7-4482A6F37676}"/>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4007019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a:latin typeface="Source Sans Pro Semibold" panose="020B0503030403020204" pitchFamily="34" charset="0"/>
                <a:ea typeface="Source Sans Pro Semibold" panose="020B0503030403020204" pitchFamily="34" charset="0"/>
                <a:cs typeface="+mj-cs"/>
              </a:rPr>
              <a:t>Plug-to-Wheel Efficiency of Battery Electric Vehicle</a:t>
            </a:r>
          </a:p>
        </p:txBody>
      </p:sp>
      <p:sp>
        <p:nvSpPr>
          <p:cNvPr id="66563" name="Rectangle 4"/>
          <p:cNvSpPr>
            <a:spLocks noChangeArrowheads="1"/>
          </p:cNvSpPr>
          <p:nvPr/>
        </p:nvSpPr>
        <p:spPr bwMode="auto">
          <a:xfrm>
            <a:off x="1" y="1096358"/>
            <a:ext cx="12191999" cy="581587"/>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buAutoNum type="arabicParenR"/>
            </a:pPr>
            <a:endParaRPr lang="en-US" sz="2933" spc="-200" dirty="0">
              <a:solidFill>
                <a:srgbClr val="008000"/>
              </a:solidFill>
              <a:sym typeface="Wingdings"/>
            </a:endParaRPr>
          </a:p>
        </p:txBody>
      </p:sp>
      <p:graphicFrame>
        <p:nvGraphicFramePr>
          <p:cNvPr id="2" name="Table 2">
            <a:extLst>
              <a:ext uri="{FF2B5EF4-FFF2-40B4-BE49-F238E27FC236}">
                <a16:creationId xmlns:a16="http://schemas.microsoft.com/office/drawing/2014/main" id="{CAF57CA7-7445-4722-8AFE-5F88FC8D8641}"/>
              </a:ext>
            </a:extLst>
          </p:cNvPr>
          <p:cNvGraphicFramePr>
            <a:graphicFrameLocks noGrp="1"/>
          </p:cNvGraphicFramePr>
          <p:nvPr>
            <p:extLst>
              <p:ext uri="{D42A27DB-BD31-4B8C-83A1-F6EECF244321}">
                <p14:modId xmlns:p14="http://schemas.microsoft.com/office/powerpoint/2010/main" val="2726125986"/>
              </p:ext>
            </p:extLst>
          </p:nvPr>
        </p:nvGraphicFramePr>
        <p:xfrm>
          <a:off x="1362892" y="2289343"/>
          <a:ext cx="9466215" cy="3310954"/>
        </p:xfrm>
        <a:graphic>
          <a:graphicData uri="http://schemas.openxmlformats.org/drawingml/2006/table">
            <a:tbl>
              <a:tblPr firstRow="1" bandRow="1">
                <a:tableStyleId>{5C22544A-7EE6-4342-B048-85BDC9FD1C3A}</a:tableStyleId>
              </a:tblPr>
              <a:tblGrid>
                <a:gridCol w="4737461">
                  <a:extLst>
                    <a:ext uri="{9D8B030D-6E8A-4147-A177-3AD203B41FA5}">
                      <a16:colId xmlns:a16="http://schemas.microsoft.com/office/drawing/2014/main" val="3218849263"/>
                    </a:ext>
                  </a:extLst>
                </a:gridCol>
                <a:gridCol w="2333898">
                  <a:extLst>
                    <a:ext uri="{9D8B030D-6E8A-4147-A177-3AD203B41FA5}">
                      <a16:colId xmlns:a16="http://schemas.microsoft.com/office/drawing/2014/main" val="3519459606"/>
                    </a:ext>
                  </a:extLst>
                </a:gridCol>
                <a:gridCol w="2394856">
                  <a:extLst>
                    <a:ext uri="{9D8B030D-6E8A-4147-A177-3AD203B41FA5}">
                      <a16:colId xmlns:a16="http://schemas.microsoft.com/office/drawing/2014/main" val="109750910"/>
                    </a:ext>
                  </a:extLst>
                </a:gridCol>
              </a:tblGrid>
              <a:tr h="411000">
                <a:tc>
                  <a:txBody>
                    <a:bodyPr/>
                    <a:lstStyle/>
                    <a:p>
                      <a:r>
                        <a:rPr lang="en-US" sz="2000" dirty="0">
                          <a:latin typeface="Source Sans Pro" panose="020B0503030403020204" pitchFamily="34" charset="0"/>
                        </a:rPr>
                        <a:t>Type of Efficiency</a:t>
                      </a:r>
                    </a:p>
                  </a:txBody>
                  <a:tcPr/>
                </a:tc>
                <a:tc>
                  <a:txBody>
                    <a:bodyPr/>
                    <a:lstStyle/>
                    <a:p>
                      <a:r>
                        <a:rPr lang="en-US" sz="2000" dirty="0">
                          <a:latin typeface="Source Sans Pro" panose="020B0503030403020204" pitchFamily="34" charset="0"/>
                        </a:rPr>
                        <a:t>Low</a:t>
                      </a:r>
                    </a:p>
                  </a:txBody>
                  <a:tcPr/>
                </a:tc>
                <a:tc>
                  <a:txBody>
                    <a:bodyPr/>
                    <a:lstStyle/>
                    <a:p>
                      <a:r>
                        <a:rPr lang="en-US" sz="2000" dirty="0">
                          <a:latin typeface="Source Sans Pro" panose="020B0503030403020204" pitchFamily="34" charset="0"/>
                        </a:rPr>
                        <a:t>High</a:t>
                      </a:r>
                    </a:p>
                  </a:txBody>
                  <a:tcPr/>
                </a:tc>
                <a:extLst>
                  <a:ext uri="{0D108BD9-81ED-4DB2-BD59-A6C34878D82A}">
                    <a16:rowId xmlns:a16="http://schemas.microsoft.com/office/drawing/2014/main" val="3111780497"/>
                  </a:ext>
                </a:extLst>
              </a:tr>
              <a:tr h="411000">
                <a:tc>
                  <a:txBody>
                    <a:bodyPr/>
                    <a:lstStyle/>
                    <a:p>
                      <a:r>
                        <a:rPr lang="en-US" sz="2000" dirty="0">
                          <a:latin typeface="Source Sans Pro" panose="020B0503030403020204" pitchFamily="34" charset="0"/>
                        </a:rPr>
                        <a:t>Battery charging</a:t>
                      </a:r>
                    </a:p>
                  </a:txBody>
                  <a:tcPr/>
                </a:tc>
                <a:tc>
                  <a:txBody>
                    <a:bodyPr/>
                    <a:lstStyle/>
                    <a:p>
                      <a:r>
                        <a:rPr lang="en-US" sz="2000" dirty="0">
                          <a:latin typeface="Source Sans Pro" panose="020B0503030403020204" pitchFamily="34" charset="0"/>
                        </a:rPr>
                        <a:t>0.8</a:t>
                      </a:r>
                    </a:p>
                  </a:txBody>
                  <a:tcPr/>
                </a:tc>
                <a:tc>
                  <a:txBody>
                    <a:bodyPr/>
                    <a:lstStyle/>
                    <a:p>
                      <a:r>
                        <a:rPr lang="en-US" sz="2000" dirty="0">
                          <a:latin typeface="Source Sans Pro" panose="020B0503030403020204" pitchFamily="34" charset="0"/>
                        </a:rPr>
                        <a:t>0.96</a:t>
                      </a:r>
                    </a:p>
                  </a:txBody>
                  <a:tcPr/>
                </a:tc>
                <a:extLst>
                  <a:ext uri="{0D108BD9-81ED-4DB2-BD59-A6C34878D82A}">
                    <a16:rowId xmlns:a16="http://schemas.microsoft.com/office/drawing/2014/main" val="860480116"/>
                  </a:ext>
                </a:extLst>
              </a:tr>
              <a:tr h="411000">
                <a:tc>
                  <a:txBody>
                    <a:bodyPr/>
                    <a:lstStyle/>
                    <a:p>
                      <a:r>
                        <a:rPr lang="en-US" sz="2000" dirty="0">
                          <a:latin typeface="Source Sans Pro" panose="020B0503030403020204" pitchFamily="34" charset="0"/>
                        </a:rPr>
                        <a:t>Battery discharging</a:t>
                      </a:r>
                    </a:p>
                  </a:txBody>
                  <a:tcPr/>
                </a:tc>
                <a:tc>
                  <a:txBody>
                    <a:bodyPr/>
                    <a:lstStyle/>
                    <a:p>
                      <a:r>
                        <a:rPr lang="en-US" sz="2000" dirty="0">
                          <a:latin typeface="Source Sans Pro" panose="020B0503030403020204" pitchFamily="34" charset="0"/>
                        </a:rPr>
                        <a:t>0.98</a:t>
                      </a:r>
                    </a:p>
                  </a:txBody>
                  <a:tcPr/>
                </a:tc>
                <a:tc>
                  <a:txBody>
                    <a:bodyPr/>
                    <a:lstStyle/>
                    <a:p>
                      <a:r>
                        <a:rPr lang="en-US" sz="2000" dirty="0">
                          <a:latin typeface="Source Sans Pro" panose="020B0503030403020204" pitchFamily="34" charset="0"/>
                        </a:rPr>
                        <a:t>0.99</a:t>
                      </a:r>
                    </a:p>
                  </a:txBody>
                  <a:tcPr/>
                </a:tc>
                <a:extLst>
                  <a:ext uri="{0D108BD9-81ED-4DB2-BD59-A6C34878D82A}">
                    <a16:rowId xmlns:a16="http://schemas.microsoft.com/office/drawing/2014/main" val="3471600438"/>
                  </a:ext>
                </a:extLst>
              </a:tr>
              <a:tr h="430337">
                <a:tc>
                  <a:txBody>
                    <a:bodyPr/>
                    <a:lstStyle/>
                    <a:p>
                      <a:r>
                        <a:rPr lang="en-US" sz="2000" dirty="0">
                          <a:latin typeface="Source Sans Pro" panose="020B0503030403020204" pitchFamily="34" charset="0"/>
                        </a:rPr>
                        <a:t>DC to AC inverter/wiring/power electronics</a:t>
                      </a:r>
                    </a:p>
                  </a:txBody>
                  <a:tcPr/>
                </a:tc>
                <a:tc>
                  <a:txBody>
                    <a:bodyPr/>
                    <a:lstStyle/>
                    <a:p>
                      <a:r>
                        <a:rPr lang="en-US" sz="2000" dirty="0">
                          <a:latin typeface="Source Sans Pro" panose="020B0503030403020204" pitchFamily="34" charset="0"/>
                        </a:rPr>
                        <a:t>0.97</a:t>
                      </a:r>
                    </a:p>
                  </a:txBody>
                  <a:tcPr/>
                </a:tc>
                <a:tc>
                  <a:txBody>
                    <a:bodyPr/>
                    <a:lstStyle/>
                    <a:p>
                      <a:r>
                        <a:rPr lang="en-US" sz="2000" dirty="0">
                          <a:latin typeface="Source Sans Pro" panose="020B0503030403020204" pitchFamily="34" charset="0"/>
                        </a:rPr>
                        <a:t>0.98</a:t>
                      </a:r>
                    </a:p>
                  </a:txBody>
                  <a:tcPr/>
                </a:tc>
                <a:extLst>
                  <a:ext uri="{0D108BD9-81ED-4DB2-BD59-A6C34878D82A}">
                    <a16:rowId xmlns:a16="http://schemas.microsoft.com/office/drawing/2014/main" val="43976484"/>
                  </a:ext>
                </a:extLst>
              </a:tr>
              <a:tr h="411000">
                <a:tc>
                  <a:txBody>
                    <a:bodyPr/>
                    <a:lstStyle/>
                    <a:p>
                      <a:r>
                        <a:rPr lang="en-US" sz="2000" dirty="0">
                          <a:latin typeface="Source Sans Pro" panose="020B0503030403020204" pitchFamily="34" charset="0"/>
                        </a:rPr>
                        <a:t>Electric AC motor</a:t>
                      </a:r>
                    </a:p>
                  </a:txBody>
                  <a:tcPr/>
                </a:tc>
                <a:tc>
                  <a:txBody>
                    <a:bodyPr/>
                    <a:lstStyle/>
                    <a:p>
                      <a:r>
                        <a:rPr lang="en-US" sz="2000" dirty="0">
                          <a:latin typeface="Source Sans Pro" panose="020B0503030403020204" pitchFamily="34" charset="0"/>
                        </a:rPr>
                        <a:t>0.84</a:t>
                      </a:r>
                    </a:p>
                  </a:txBody>
                  <a:tcPr/>
                </a:tc>
                <a:tc>
                  <a:txBody>
                    <a:bodyPr/>
                    <a:lstStyle/>
                    <a:p>
                      <a:r>
                        <a:rPr lang="en-US" sz="2000" dirty="0">
                          <a:latin typeface="Source Sans Pro" panose="020B0503030403020204" pitchFamily="34" charset="0"/>
                        </a:rPr>
                        <a:t>0.96</a:t>
                      </a:r>
                    </a:p>
                  </a:txBody>
                  <a:tcPr/>
                </a:tc>
                <a:extLst>
                  <a:ext uri="{0D108BD9-81ED-4DB2-BD59-A6C34878D82A}">
                    <a16:rowId xmlns:a16="http://schemas.microsoft.com/office/drawing/2014/main" val="3385109897"/>
                  </a:ext>
                </a:extLst>
              </a:tr>
              <a:tr h="411000">
                <a:tc>
                  <a:txBody>
                    <a:bodyPr/>
                    <a:lstStyle/>
                    <a:p>
                      <a:r>
                        <a:rPr lang="en-US" sz="2000" b="1" dirty="0">
                          <a:latin typeface="Source Sans Pro" panose="020B0503030403020204" pitchFamily="34" charset="0"/>
                        </a:rPr>
                        <a:t>Overall</a:t>
                      </a:r>
                    </a:p>
                  </a:txBody>
                  <a:tcPr/>
                </a:tc>
                <a:tc>
                  <a:txBody>
                    <a:bodyPr/>
                    <a:lstStyle/>
                    <a:p>
                      <a:r>
                        <a:rPr lang="en-US" sz="2000" b="1" dirty="0">
                          <a:latin typeface="Source Sans Pro" panose="020B0503030403020204" pitchFamily="34" charset="0"/>
                        </a:rPr>
                        <a:t>0.64</a:t>
                      </a:r>
                    </a:p>
                  </a:txBody>
                  <a:tcPr/>
                </a:tc>
                <a:tc>
                  <a:txBody>
                    <a:bodyPr/>
                    <a:lstStyle/>
                    <a:p>
                      <a:r>
                        <a:rPr lang="en-US" sz="2000" b="1" dirty="0">
                          <a:latin typeface="Source Sans Pro" panose="020B0503030403020204" pitchFamily="34" charset="0"/>
                        </a:rPr>
                        <a:t>0.89</a:t>
                      </a:r>
                    </a:p>
                  </a:txBody>
                  <a:tcPr/>
                </a:tc>
                <a:extLst>
                  <a:ext uri="{0D108BD9-81ED-4DB2-BD59-A6C34878D82A}">
                    <a16:rowId xmlns:a16="http://schemas.microsoft.com/office/drawing/2014/main" val="1443790756"/>
                  </a:ext>
                </a:extLst>
              </a:tr>
              <a:tr h="414617">
                <a:tc>
                  <a:txBody>
                    <a:bodyPr/>
                    <a:lstStyle/>
                    <a:p>
                      <a:r>
                        <a:rPr lang="en-US" sz="2000" dirty="0">
                          <a:latin typeface="Source Sans Pro" panose="020B0503030403020204" pitchFamily="34" charset="0"/>
                        </a:rPr>
                        <a:t>Tank-to-wheel efficiency of ICE vehicle</a:t>
                      </a:r>
                    </a:p>
                  </a:txBody>
                  <a:tcPr/>
                </a:tc>
                <a:tc>
                  <a:txBody>
                    <a:bodyPr/>
                    <a:lstStyle/>
                    <a:p>
                      <a:r>
                        <a:rPr lang="en-US" sz="2000" dirty="0">
                          <a:latin typeface="Source Sans Pro" panose="020B0503030403020204" pitchFamily="34" charset="0"/>
                        </a:rPr>
                        <a:t>0.17</a:t>
                      </a:r>
                    </a:p>
                  </a:txBody>
                  <a:tcPr/>
                </a:tc>
                <a:tc>
                  <a:txBody>
                    <a:bodyPr/>
                    <a:lstStyle/>
                    <a:p>
                      <a:r>
                        <a:rPr lang="en-US" sz="2000" dirty="0">
                          <a:latin typeface="Source Sans Pro" panose="020B0503030403020204" pitchFamily="34" charset="0"/>
                        </a:rPr>
                        <a:t>0.20</a:t>
                      </a:r>
                    </a:p>
                  </a:txBody>
                  <a:tcPr/>
                </a:tc>
                <a:extLst>
                  <a:ext uri="{0D108BD9-81ED-4DB2-BD59-A6C34878D82A}">
                    <a16:rowId xmlns:a16="http://schemas.microsoft.com/office/drawing/2014/main" val="2735273644"/>
                  </a:ext>
                </a:extLst>
              </a:tr>
              <a:tr h="411000">
                <a:tc>
                  <a:txBody>
                    <a:bodyPr/>
                    <a:lstStyle/>
                    <a:p>
                      <a:r>
                        <a:rPr lang="en-US" sz="2000" dirty="0">
                          <a:latin typeface="Source Sans Pro" panose="020B0503030403020204" pitchFamily="34" charset="0"/>
                        </a:rPr>
                        <a:t>Ratio of ICE:BE efficiency</a:t>
                      </a:r>
                    </a:p>
                  </a:txBody>
                  <a:tcPr/>
                </a:tc>
                <a:tc>
                  <a:txBody>
                    <a:bodyPr/>
                    <a:lstStyle/>
                    <a:p>
                      <a:r>
                        <a:rPr lang="en-US" sz="2000" dirty="0">
                          <a:latin typeface="Source Sans Pro" panose="020B0503030403020204" pitchFamily="34" charset="0"/>
                        </a:rPr>
                        <a:t>0.19:1*</a:t>
                      </a:r>
                    </a:p>
                  </a:txBody>
                  <a:tcPr/>
                </a:tc>
                <a:tc>
                  <a:txBody>
                    <a:bodyPr/>
                    <a:lstStyle/>
                    <a:p>
                      <a:r>
                        <a:rPr lang="en-US" sz="2000" dirty="0">
                          <a:latin typeface="Source Sans Pro" panose="020B0503030403020204" pitchFamily="34" charset="0"/>
                        </a:rPr>
                        <a:t>0.31:1</a:t>
                      </a:r>
                    </a:p>
                  </a:txBody>
                  <a:tcPr/>
                </a:tc>
                <a:extLst>
                  <a:ext uri="{0D108BD9-81ED-4DB2-BD59-A6C34878D82A}">
                    <a16:rowId xmlns:a16="http://schemas.microsoft.com/office/drawing/2014/main" val="930567442"/>
                  </a:ext>
                </a:extLst>
              </a:tr>
            </a:tbl>
          </a:graphicData>
        </a:graphic>
      </p:graphicFrame>
      <p:sp>
        <p:nvSpPr>
          <p:cNvPr id="7" name="TextBox 6">
            <a:extLst>
              <a:ext uri="{FF2B5EF4-FFF2-40B4-BE49-F238E27FC236}">
                <a16:creationId xmlns:a16="http://schemas.microsoft.com/office/drawing/2014/main" id="{8760F348-E9DF-4B5D-A5D1-6EBC4B7E20EB}"/>
              </a:ext>
            </a:extLst>
          </p:cNvPr>
          <p:cNvSpPr txBox="1"/>
          <p:nvPr/>
        </p:nvSpPr>
        <p:spPr>
          <a:xfrm>
            <a:off x="838200" y="6356350"/>
            <a:ext cx="3757246" cy="50165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sz="1100" i="1" kern="1200" dirty="0">
                <a:solidFill>
                  <a:schemeClr val="tx2"/>
                </a:solidFill>
                <a:latin typeface="Source Sans Pro"/>
                <a:ea typeface="+mn-ea"/>
                <a:cs typeface="+mn-cs"/>
              </a:rPr>
              <a:t>*2050 estimate</a:t>
            </a:r>
          </a:p>
        </p:txBody>
      </p:sp>
    </p:spTree>
    <p:extLst>
      <p:ext uri="{BB962C8B-B14F-4D97-AF65-F5344CB8AC3E}">
        <p14:creationId xmlns:p14="http://schemas.microsoft.com/office/powerpoint/2010/main" val="94847639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dirty="0">
                <a:latin typeface="Source Sans Pro Semibold" panose="020B0503030403020204" pitchFamily="34" charset="0"/>
                <a:ea typeface="Source Sans Pro Semibold" panose="020B0503030403020204" pitchFamily="34" charset="0"/>
                <a:cs typeface="+mj-cs"/>
              </a:rPr>
              <a:t>Plug-to-Wheel Efficiency of HFC Vehicle</a:t>
            </a:r>
          </a:p>
        </p:txBody>
      </p:sp>
      <p:sp>
        <p:nvSpPr>
          <p:cNvPr id="66563" name="Rectangle 4"/>
          <p:cNvSpPr>
            <a:spLocks noChangeArrowheads="1"/>
          </p:cNvSpPr>
          <p:nvPr/>
        </p:nvSpPr>
        <p:spPr bwMode="auto">
          <a:xfrm>
            <a:off x="1" y="1096358"/>
            <a:ext cx="12191999" cy="581587"/>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buAutoNum type="arabicParenR"/>
            </a:pPr>
            <a:endParaRPr lang="en-US" sz="2933" spc="-200" dirty="0">
              <a:solidFill>
                <a:srgbClr val="008000"/>
              </a:solidFill>
              <a:sym typeface="Wingdings"/>
            </a:endParaRPr>
          </a:p>
        </p:txBody>
      </p:sp>
      <p:graphicFrame>
        <p:nvGraphicFramePr>
          <p:cNvPr id="2" name="Table 2">
            <a:extLst>
              <a:ext uri="{FF2B5EF4-FFF2-40B4-BE49-F238E27FC236}">
                <a16:creationId xmlns:a16="http://schemas.microsoft.com/office/drawing/2014/main" id="{CAF57CA7-7445-4722-8AFE-5F88FC8D8641}"/>
              </a:ext>
            </a:extLst>
          </p:cNvPr>
          <p:cNvGraphicFramePr>
            <a:graphicFrameLocks noGrp="1"/>
          </p:cNvGraphicFramePr>
          <p:nvPr>
            <p:extLst>
              <p:ext uri="{D42A27DB-BD31-4B8C-83A1-F6EECF244321}">
                <p14:modId xmlns:p14="http://schemas.microsoft.com/office/powerpoint/2010/main" val="4019009323"/>
              </p:ext>
            </p:extLst>
          </p:nvPr>
        </p:nvGraphicFramePr>
        <p:xfrm>
          <a:off x="1362892" y="1690688"/>
          <a:ext cx="9466215" cy="4543954"/>
        </p:xfrm>
        <a:graphic>
          <a:graphicData uri="http://schemas.openxmlformats.org/drawingml/2006/table">
            <a:tbl>
              <a:tblPr firstRow="1" bandRow="1">
                <a:tableStyleId>{5C22544A-7EE6-4342-B048-85BDC9FD1C3A}</a:tableStyleId>
              </a:tblPr>
              <a:tblGrid>
                <a:gridCol w="4737461">
                  <a:extLst>
                    <a:ext uri="{9D8B030D-6E8A-4147-A177-3AD203B41FA5}">
                      <a16:colId xmlns:a16="http://schemas.microsoft.com/office/drawing/2014/main" val="3218849263"/>
                    </a:ext>
                  </a:extLst>
                </a:gridCol>
                <a:gridCol w="2333898">
                  <a:extLst>
                    <a:ext uri="{9D8B030D-6E8A-4147-A177-3AD203B41FA5}">
                      <a16:colId xmlns:a16="http://schemas.microsoft.com/office/drawing/2014/main" val="3519459606"/>
                    </a:ext>
                  </a:extLst>
                </a:gridCol>
                <a:gridCol w="2394856">
                  <a:extLst>
                    <a:ext uri="{9D8B030D-6E8A-4147-A177-3AD203B41FA5}">
                      <a16:colId xmlns:a16="http://schemas.microsoft.com/office/drawing/2014/main" val="109750910"/>
                    </a:ext>
                  </a:extLst>
                </a:gridCol>
              </a:tblGrid>
              <a:tr h="411000">
                <a:tc>
                  <a:txBody>
                    <a:bodyPr/>
                    <a:lstStyle/>
                    <a:p>
                      <a:r>
                        <a:rPr lang="en-US" sz="2000" dirty="0">
                          <a:latin typeface="Source Sans Pro" panose="020B0503030403020204" pitchFamily="34" charset="0"/>
                        </a:rPr>
                        <a:t>Type of Efficiency</a:t>
                      </a:r>
                    </a:p>
                  </a:txBody>
                  <a:tcPr/>
                </a:tc>
                <a:tc>
                  <a:txBody>
                    <a:bodyPr/>
                    <a:lstStyle/>
                    <a:p>
                      <a:r>
                        <a:rPr lang="en-US" sz="2000" dirty="0">
                          <a:latin typeface="Source Sans Pro" panose="020B0503030403020204" pitchFamily="34" charset="0"/>
                        </a:rPr>
                        <a:t>Low</a:t>
                      </a:r>
                    </a:p>
                  </a:txBody>
                  <a:tcPr/>
                </a:tc>
                <a:tc>
                  <a:txBody>
                    <a:bodyPr/>
                    <a:lstStyle/>
                    <a:p>
                      <a:r>
                        <a:rPr lang="en-US" sz="2000" dirty="0">
                          <a:latin typeface="Source Sans Pro" panose="020B0503030403020204" pitchFamily="34" charset="0"/>
                        </a:rPr>
                        <a:t>High</a:t>
                      </a:r>
                    </a:p>
                  </a:txBody>
                  <a:tcPr/>
                </a:tc>
                <a:extLst>
                  <a:ext uri="{0D108BD9-81ED-4DB2-BD59-A6C34878D82A}">
                    <a16:rowId xmlns:a16="http://schemas.microsoft.com/office/drawing/2014/main" val="3111780497"/>
                  </a:ext>
                </a:extLst>
              </a:tr>
              <a:tr h="411000">
                <a:tc>
                  <a:txBody>
                    <a:bodyPr/>
                    <a:lstStyle/>
                    <a:p>
                      <a:r>
                        <a:rPr lang="en-US" sz="2000" dirty="0" err="1">
                          <a:latin typeface="Source Sans Pro" panose="020B0503030403020204" pitchFamily="34" charset="0"/>
                        </a:rPr>
                        <a:t>Electrolyzer</a:t>
                      </a:r>
                      <a:endParaRPr lang="en-US" sz="2000" dirty="0">
                        <a:latin typeface="Source Sans Pro" panose="020B0503030403020204" pitchFamily="34" charset="0"/>
                      </a:endParaRPr>
                    </a:p>
                  </a:txBody>
                  <a:tcPr/>
                </a:tc>
                <a:tc>
                  <a:txBody>
                    <a:bodyPr/>
                    <a:lstStyle/>
                    <a:p>
                      <a:r>
                        <a:rPr lang="en-US" sz="2000" dirty="0">
                          <a:latin typeface="Source Sans Pro" panose="020B0503030403020204" pitchFamily="34" charset="0"/>
                        </a:rPr>
                        <a:t>0.74</a:t>
                      </a:r>
                    </a:p>
                  </a:txBody>
                  <a:tcPr/>
                </a:tc>
                <a:tc>
                  <a:txBody>
                    <a:bodyPr/>
                    <a:lstStyle/>
                    <a:p>
                      <a:r>
                        <a:rPr lang="en-US" sz="2000" dirty="0">
                          <a:latin typeface="Source Sans Pro" panose="020B0503030403020204" pitchFamily="34" charset="0"/>
                        </a:rPr>
                        <a:t>0.95</a:t>
                      </a:r>
                    </a:p>
                  </a:txBody>
                  <a:tcPr/>
                </a:tc>
                <a:extLst>
                  <a:ext uri="{0D108BD9-81ED-4DB2-BD59-A6C34878D82A}">
                    <a16:rowId xmlns:a16="http://schemas.microsoft.com/office/drawing/2014/main" val="860480116"/>
                  </a:ext>
                </a:extLst>
              </a:tr>
              <a:tr h="411000">
                <a:tc>
                  <a:txBody>
                    <a:bodyPr/>
                    <a:lstStyle/>
                    <a:p>
                      <a:r>
                        <a:rPr lang="en-US" sz="2000" dirty="0">
                          <a:latin typeface="Source Sans Pro" panose="020B0503030403020204" pitchFamily="34" charset="0"/>
                        </a:rPr>
                        <a:t>Compressor</a:t>
                      </a:r>
                    </a:p>
                  </a:txBody>
                  <a:tcPr/>
                </a:tc>
                <a:tc>
                  <a:txBody>
                    <a:bodyPr/>
                    <a:lstStyle/>
                    <a:p>
                      <a:r>
                        <a:rPr lang="en-US" sz="2000" dirty="0">
                          <a:latin typeface="Source Sans Pro" panose="020B0503030403020204" pitchFamily="34" charset="0"/>
                        </a:rPr>
                        <a:t>0.9</a:t>
                      </a:r>
                    </a:p>
                  </a:txBody>
                  <a:tcPr/>
                </a:tc>
                <a:tc>
                  <a:txBody>
                    <a:bodyPr/>
                    <a:lstStyle/>
                    <a:p>
                      <a:r>
                        <a:rPr lang="en-US" sz="2000" dirty="0">
                          <a:latin typeface="Source Sans Pro" panose="020B0503030403020204" pitchFamily="34" charset="0"/>
                        </a:rPr>
                        <a:t>0.9</a:t>
                      </a:r>
                    </a:p>
                  </a:txBody>
                  <a:tcPr/>
                </a:tc>
                <a:extLst>
                  <a:ext uri="{0D108BD9-81ED-4DB2-BD59-A6C34878D82A}">
                    <a16:rowId xmlns:a16="http://schemas.microsoft.com/office/drawing/2014/main" val="3471600438"/>
                  </a:ext>
                </a:extLst>
              </a:tr>
              <a:tr h="430337">
                <a:tc>
                  <a:txBody>
                    <a:bodyPr/>
                    <a:lstStyle/>
                    <a:p>
                      <a:r>
                        <a:rPr lang="en-US" sz="2000" dirty="0">
                          <a:latin typeface="Source Sans Pro" panose="020B0503030403020204" pitchFamily="34" charset="0"/>
                        </a:rPr>
                        <a:t>Hydrogen leakage</a:t>
                      </a:r>
                    </a:p>
                  </a:txBody>
                  <a:tcPr/>
                </a:tc>
                <a:tc>
                  <a:txBody>
                    <a:bodyPr/>
                    <a:lstStyle/>
                    <a:p>
                      <a:r>
                        <a:rPr lang="en-US" sz="2000" dirty="0">
                          <a:latin typeface="Source Sans Pro" panose="020B0503030403020204" pitchFamily="34" charset="0"/>
                        </a:rPr>
                        <a:t>0.99</a:t>
                      </a:r>
                    </a:p>
                  </a:txBody>
                  <a:tcPr/>
                </a:tc>
                <a:tc>
                  <a:txBody>
                    <a:bodyPr/>
                    <a:lstStyle/>
                    <a:p>
                      <a:r>
                        <a:rPr lang="en-US" sz="2000" dirty="0">
                          <a:latin typeface="Source Sans Pro" panose="020B0503030403020204" pitchFamily="34" charset="0"/>
                        </a:rPr>
                        <a:t>0.997</a:t>
                      </a:r>
                    </a:p>
                  </a:txBody>
                  <a:tcPr/>
                </a:tc>
                <a:extLst>
                  <a:ext uri="{0D108BD9-81ED-4DB2-BD59-A6C34878D82A}">
                    <a16:rowId xmlns:a16="http://schemas.microsoft.com/office/drawing/2014/main" val="43976484"/>
                  </a:ext>
                </a:extLst>
              </a:tr>
              <a:tr h="411000">
                <a:tc>
                  <a:txBody>
                    <a:bodyPr/>
                    <a:lstStyle/>
                    <a:p>
                      <a:r>
                        <a:rPr lang="en-US" sz="2000" dirty="0">
                          <a:latin typeface="Source Sans Pro" panose="020B0503030403020204" pitchFamily="34" charset="0"/>
                        </a:rPr>
                        <a:t>Fuel cell </a:t>
                      </a:r>
                      <a:r>
                        <a:rPr lang="en-US" sz="2000" dirty="0" err="1">
                          <a:latin typeface="Source Sans Pro" panose="020B0503030403020204" pitchFamily="34" charset="0"/>
                        </a:rPr>
                        <a:t>effic</a:t>
                      </a:r>
                      <a:r>
                        <a:rPr lang="en-US" sz="2000" dirty="0">
                          <a:latin typeface="Source Sans Pro" panose="020B0503030403020204" pitchFamily="34" charset="0"/>
                        </a:rPr>
                        <a:t>. producing DC electricity</a:t>
                      </a:r>
                    </a:p>
                  </a:txBody>
                  <a:tcPr/>
                </a:tc>
                <a:tc>
                  <a:txBody>
                    <a:bodyPr/>
                    <a:lstStyle/>
                    <a:p>
                      <a:r>
                        <a:rPr lang="en-US" sz="2000" dirty="0">
                          <a:latin typeface="Source Sans Pro" panose="020B0503030403020204" pitchFamily="34" charset="0"/>
                        </a:rPr>
                        <a:t>0.5</a:t>
                      </a:r>
                    </a:p>
                  </a:txBody>
                  <a:tcPr/>
                </a:tc>
                <a:tc>
                  <a:txBody>
                    <a:bodyPr/>
                    <a:lstStyle/>
                    <a:p>
                      <a:r>
                        <a:rPr lang="en-US" sz="2000" dirty="0">
                          <a:latin typeface="Source Sans Pro" panose="020B0503030403020204" pitchFamily="34" charset="0"/>
                        </a:rPr>
                        <a:t>0.7</a:t>
                      </a:r>
                    </a:p>
                  </a:txBody>
                  <a:tcPr/>
                </a:tc>
                <a:extLst>
                  <a:ext uri="{0D108BD9-81ED-4DB2-BD59-A6C34878D82A}">
                    <a16:rowId xmlns:a16="http://schemas.microsoft.com/office/drawing/2014/main" val="3385109897"/>
                  </a:ext>
                </a:extLst>
              </a:tr>
              <a:tr h="411000">
                <a:tc>
                  <a:txBody>
                    <a:bodyPr/>
                    <a:lstStyle/>
                    <a:p>
                      <a:r>
                        <a:rPr lang="en-US" sz="2000" b="0" dirty="0">
                          <a:latin typeface="Source Sans Pro" panose="020B0503030403020204" pitchFamily="34" charset="0"/>
                        </a:rPr>
                        <a:t>Fuel cell latent heat loss</a:t>
                      </a:r>
                    </a:p>
                  </a:txBody>
                  <a:tcPr/>
                </a:tc>
                <a:tc>
                  <a:txBody>
                    <a:bodyPr/>
                    <a:lstStyle/>
                    <a:p>
                      <a:r>
                        <a:rPr lang="en-US" sz="2000" b="0" dirty="0">
                          <a:latin typeface="Source Sans Pro" panose="020B0503030403020204" pitchFamily="34" charset="0"/>
                        </a:rPr>
                        <a:t>0.846</a:t>
                      </a:r>
                    </a:p>
                  </a:txBody>
                  <a:tcPr/>
                </a:tc>
                <a:tc>
                  <a:txBody>
                    <a:bodyPr/>
                    <a:lstStyle/>
                    <a:p>
                      <a:r>
                        <a:rPr lang="en-US" sz="2000" b="0" dirty="0">
                          <a:latin typeface="Source Sans Pro" panose="020B0503030403020204" pitchFamily="34" charset="0"/>
                        </a:rPr>
                        <a:t>0.846</a:t>
                      </a:r>
                    </a:p>
                  </a:txBody>
                  <a:tcPr/>
                </a:tc>
                <a:extLst>
                  <a:ext uri="{0D108BD9-81ED-4DB2-BD59-A6C34878D82A}">
                    <a16:rowId xmlns:a16="http://schemas.microsoft.com/office/drawing/2014/main" val="1443790756"/>
                  </a:ext>
                </a:extLst>
              </a:tr>
              <a:tr h="414617">
                <a:tc>
                  <a:txBody>
                    <a:bodyPr/>
                    <a:lstStyle/>
                    <a:p>
                      <a:r>
                        <a:rPr lang="en-US" sz="2000" dirty="0">
                          <a:latin typeface="Source Sans Pro" panose="020B0503030403020204" pitchFamily="34" charset="0"/>
                        </a:rPr>
                        <a:t>DC to AC inverter/wiring/power electronics</a:t>
                      </a:r>
                    </a:p>
                  </a:txBody>
                  <a:tcPr/>
                </a:tc>
                <a:tc>
                  <a:txBody>
                    <a:bodyPr/>
                    <a:lstStyle/>
                    <a:p>
                      <a:r>
                        <a:rPr lang="en-US" sz="2000" dirty="0">
                          <a:latin typeface="Source Sans Pro" panose="020B0503030403020204" pitchFamily="34" charset="0"/>
                        </a:rPr>
                        <a:t>0.97</a:t>
                      </a:r>
                    </a:p>
                  </a:txBody>
                  <a:tcPr/>
                </a:tc>
                <a:tc>
                  <a:txBody>
                    <a:bodyPr/>
                    <a:lstStyle/>
                    <a:p>
                      <a:r>
                        <a:rPr lang="en-US" sz="2000" dirty="0">
                          <a:latin typeface="Source Sans Pro" panose="020B0503030403020204" pitchFamily="34" charset="0"/>
                        </a:rPr>
                        <a:t>0.98</a:t>
                      </a:r>
                    </a:p>
                  </a:txBody>
                  <a:tcPr/>
                </a:tc>
                <a:extLst>
                  <a:ext uri="{0D108BD9-81ED-4DB2-BD59-A6C34878D82A}">
                    <a16:rowId xmlns:a16="http://schemas.microsoft.com/office/drawing/2014/main" val="2735273644"/>
                  </a:ext>
                </a:extLst>
              </a:tr>
              <a:tr h="411000">
                <a:tc>
                  <a:txBody>
                    <a:bodyPr/>
                    <a:lstStyle/>
                    <a:p>
                      <a:r>
                        <a:rPr lang="en-US" sz="2000" dirty="0">
                          <a:latin typeface="Source Sans Pro" panose="020B0503030403020204" pitchFamily="34" charset="0"/>
                        </a:rPr>
                        <a:t>Electric AC motor</a:t>
                      </a:r>
                    </a:p>
                  </a:txBody>
                  <a:tcPr/>
                </a:tc>
                <a:tc>
                  <a:txBody>
                    <a:bodyPr/>
                    <a:lstStyle/>
                    <a:p>
                      <a:r>
                        <a:rPr lang="en-US" sz="2000" dirty="0">
                          <a:latin typeface="Source Sans Pro" panose="020B0503030403020204" pitchFamily="34" charset="0"/>
                        </a:rPr>
                        <a:t>0.84</a:t>
                      </a:r>
                    </a:p>
                  </a:txBody>
                  <a:tcPr/>
                </a:tc>
                <a:tc>
                  <a:txBody>
                    <a:bodyPr/>
                    <a:lstStyle/>
                    <a:p>
                      <a:r>
                        <a:rPr lang="en-US" sz="2000" dirty="0">
                          <a:latin typeface="Source Sans Pro" panose="020B0503030403020204" pitchFamily="34" charset="0"/>
                        </a:rPr>
                        <a:t>0.96</a:t>
                      </a:r>
                    </a:p>
                  </a:txBody>
                  <a:tcPr/>
                </a:tc>
                <a:extLst>
                  <a:ext uri="{0D108BD9-81ED-4DB2-BD59-A6C34878D82A}">
                    <a16:rowId xmlns:a16="http://schemas.microsoft.com/office/drawing/2014/main" val="930567442"/>
                  </a:ext>
                </a:extLst>
              </a:tr>
              <a:tr h="411000">
                <a:tc>
                  <a:txBody>
                    <a:bodyPr/>
                    <a:lstStyle/>
                    <a:p>
                      <a:r>
                        <a:rPr lang="en-US" sz="2000" dirty="0">
                          <a:latin typeface="Source Sans Pro" panose="020B0503030403020204" pitchFamily="34" charset="0"/>
                        </a:rPr>
                        <a:t>Overall</a:t>
                      </a:r>
                    </a:p>
                  </a:txBody>
                  <a:tcPr/>
                </a:tc>
                <a:tc>
                  <a:txBody>
                    <a:bodyPr/>
                    <a:lstStyle/>
                    <a:p>
                      <a:r>
                        <a:rPr lang="en-US" sz="2000" dirty="0">
                          <a:latin typeface="Source Sans Pro" panose="020B0503030403020204" pitchFamily="34" charset="0"/>
                        </a:rPr>
                        <a:t>0.23</a:t>
                      </a:r>
                    </a:p>
                  </a:txBody>
                  <a:tcPr/>
                </a:tc>
                <a:tc>
                  <a:txBody>
                    <a:bodyPr/>
                    <a:lstStyle/>
                    <a:p>
                      <a:r>
                        <a:rPr lang="en-US" sz="2000" dirty="0">
                          <a:latin typeface="Source Sans Pro" panose="020B0503030403020204" pitchFamily="34" charset="0"/>
                        </a:rPr>
                        <a:t>0.47</a:t>
                      </a:r>
                    </a:p>
                  </a:txBody>
                  <a:tcPr/>
                </a:tc>
                <a:extLst>
                  <a:ext uri="{0D108BD9-81ED-4DB2-BD59-A6C34878D82A}">
                    <a16:rowId xmlns:a16="http://schemas.microsoft.com/office/drawing/2014/main" val="2139316961"/>
                  </a:ext>
                </a:extLst>
              </a:tr>
              <a:tr h="411000">
                <a:tc>
                  <a:txBody>
                    <a:bodyPr/>
                    <a:lstStyle/>
                    <a:p>
                      <a:r>
                        <a:rPr lang="en-US" sz="2000" dirty="0">
                          <a:latin typeface="Source Sans Pro" panose="020B0503030403020204" pitchFamily="34" charset="0"/>
                        </a:rPr>
                        <a:t>Tank-to-wheel efficiency of ICE vehicle</a:t>
                      </a:r>
                    </a:p>
                  </a:txBody>
                  <a:tcPr/>
                </a:tc>
                <a:tc>
                  <a:txBody>
                    <a:bodyPr/>
                    <a:lstStyle/>
                    <a:p>
                      <a:r>
                        <a:rPr lang="en-US" sz="2000" dirty="0">
                          <a:latin typeface="Source Sans Pro" panose="020B0503030403020204" pitchFamily="34" charset="0"/>
                        </a:rPr>
                        <a:t>0.17</a:t>
                      </a:r>
                    </a:p>
                  </a:txBody>
                  <a:tcPr/>
                </a:tc>
                <a:tc>
                  <a:txBody>
                    <a:bodyPr/>
                    <a:lstStyle/>
                    <a:p>
                      <a:r>
                        <a:rPr lang="en-US" sz="2000" dirty="0">
                          <a:latin typeface="Source Sans Pro" panose="020B0503030403020204" pitchFamily="34" charset="0"/>
                        </a:rPr>
                        <a:t>0.20</a:t>
                      </a:r>
                    </a:p>
                  </a:txBody>
                  <a:tcPr/>
                </a:tc>
                <a:extLst>
                  <a:ext uri="{0D108BD9-81ED-4DB2-BD59-A6C34878D82A}">
                    <a16:rowId xmlns:a16="http://schemas.microsoft.com/office/drawing/2014/main" val="900738158"/>
                  </a:ext>
                </a:extLst>
              </a:tr>
              <a:tr h="411000">
                <a:tc>
                  <a:txBody>
                    <a:bodyPr/>
                    <a:lstStyle/>
                    <a:p>
                      <a:r>
                        <a:rPr lang="en-US" sz="2000" dirty="0">
                          <a:latin typeface="Source Sans Pro" panose="020B0503030403020204" pitchFamily="34" charset="0"/>
                        </a:rPr>
                        <a:t>Ratio of ICE:HFC efficiency</a:t>
                      </a:r>
                    </a:p>
                  </a:txBody>
                  <a:tcPr/>
                </a:tc>
                <a:tc>
                  <a:txBody>
                    <a:bodyPr/>
                    <a:lstStyle/>
                    <a:p>
                      <a:r>
                        <a:rPr lang="en-US" sz="2000" dirty="0">
                          <a:latin typeface="Source Sans Pro" panose="020B0503030403020204" pitchFamily="34" charset="0"/>
                        </a:rPr>
                        <a:t>0.36*</a:t>
                      </a:r>
                    </a:p>
                  </a:txBody>
                  <a:tcPr/>
                </a:tc>
                <a:tc>
                  <a:txBody>
                    <a:bodyPr/>
                    <a:lstStyle/>
                    <a:p>
                      <a:r>
                        <a:rPr lang="en-US" sz="2000" dirty="0">
                          <a:latin typeface="Source Sans Pro" panose="020B0503030403020204" pitchFamily="34" charset="0"/>
                        </a:rPr>
                        <a:t>0.87</a:t>
                      </a:r>
                    </a:p>
                  </a:txBody>
                  <a:tcPr/>
                </a:tc>
                <a:extLst>
                  <a:ext uri="{0D108BD9-81ED-4DB2-BD59-A6C34878D82A}">
                    <a16:rowId xmlns:a16="http://schemas.microsoft.com/office/drawing/2014/main" val="1989065922"/>
                  </a:ext>
                </a:extLst>
              </a:tr>
            </a:tbl>
          </a:graphicData>
        </a:graphic>
      </p:graphicFrame>
      <p:sp>
        <p:nvSpPr>
          <p:cNvPr id="6" name="TextBox 5">
            <a:extLst>
              <a:ext uri="{FF2B5EF4-FFF2-40B4-BE49-F238E27FC236}">
                <a16:creationId xmlns:a16="http://schemas.microsoft.com/office/drawing/2014/main" id="{E7F1DB96-BA6E-4EB8-BAD4-8FB418B5572B}"/>
              </a:ext>
            </a:extLst>
          </p:cNvPr>
          <p:cNvSpPr txBox="1"/>
          <p:nvPr/>
        </p:nvSpPr>
        <p:spPr>
          <a:xfrm>
            <a:off x="838200" y="6356350"/>
            <a:ext cx="3757246" cy="50165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sz="1100" i="1" kern="1200" dirty="0">
                <a:solidFill>
                  <a:schemeClr val="tx2"/>
                </a:solidFill>
                <a:latin typeface="Source Sans Pro"/>
                <a:ea typeface="+mn-ea"/>
                <a:cs typeface="+mn-cs"/>
              </a:rPr>
              <a:t>*2050 estimate</a:t>
            </a:r>
          </a:p>
        </p:txBody>
      </p:sp>
    </p:spTree>
    <p:extLst>
      <p:ext uri="{BB962C8B-B14F-4D97-AF65-F5344CB8AC3E}">
        <p14:creationId xmlns:p14="http://schemas.microsoft.com/office/powerpoint/2010/main" val="385026243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199" y="352382"/>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dirty="0">
                <a:latin typeface="Source Sans Pro Semibold" panose="020B0503030403020204" pitchFamily="34" charset="0"/>
                <a:ea typeface="Source Sans Pro Semibold" panose="020B0503030403020204" pitchFamily="34" charset="0"/>
                <a:cs typeface="+mj-cs"/>
              </a:rPr>
              <a:t>Factors to Multiply BAU End-Use Energy By to Obtain WWS Energy Needed</a:t>
            </a:r>
          </a:p>
        </p:txBody>
      </p:sp>
      <p:sp>
        <p:nvSpPr>
          <p:cNvPr id="66563" name="Rectangle 4"/>
          <p:cNvSpPr>
            <a:spLocks noChangeArrowheads="1"/>
          </p:cNvSpPr>
          <p:nvPr/>
        </p:nvSpPr>
        <p:spPr bwMode="auto">
          <a:xfrm>
            <a:off x="1" y="1096358"/>
            <a:ext cx="12191999" cy="581587"/>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buAutoNum type="arabicParenR"/>
            </a:pPr>
            <a:endParaRPr lang="en-US" sz="2933" spc="-200" dirty="0">
              <a:solidFill>
                <a:srgbClr val="008000"/>
              </a:solidFill>
              <a:sym typeface="Wingdings"/>
            </a:endParaRPr>
          </a:p>
        </p:txBody>
      </p:sp>
      <p:graphicFrame>
        <p:nvGraphicFramePr>
          <p:cNvPr id="2" name="Table 2">
            <a:extLst>
              <a:ext uri="{FF2B5EF4-FFF2-40B4-BE49-F238E27FC236}">
                <a16:creationId xmlns:a16="http://schemas.microsoft.com/office/drawing/2014/main" id="{CAF57CA7-7445-4722-8AFE-5F88FC8D8641}"/>
              </a:ext>
            </a:extLst>
          </p:cNvPr>
          <p:cNvGraphicFramePr>
            <a:graphicFrameLocks noGrp="1"/>
          </p:cNvGraphicFramePr>
          <p:nvPr/>
        </p:nvGraphicFramePr>
        <p:xfrm>
          <a:off x="1362892" y="2195786"/>
          <a:ext cx="9466214" cy="3310954"/>
        </p:xfrm>
        <a:graphic>
          <a:graphicData uri="http://schemas.openxmlformats.org/drawingml/2006/table">
            <a:tbl>
              <a:tblPr firstRow="1" bandRow="1">
                <a:tableStyleId>{5C22544A-7EE6-4342-B048-85BDC9FD1C3A}</a:tableStyleId>
              </a:tblPr>
              <a:tblGrid>
                <a:gridCol w="3780925">
                  <a:extLst>
                    <a:ext uri="{9D8B030D-6E8A-4147-A177-3AD203B41FA5}">
                      <a16:colId xmlns:a16="http://schemas.microsoft.com/office/drawing/2014/main" val="3218849263"/>
                    </a:ext>
                  </a:extLst>
                </a:gridCol>
                <a:gridCol w="1862663">
                  <a:extLst>
                    <a:ext uri="{9D8B030D-6E8A-4147-A177-3AD203B41FA5}">
                      <a16:colId xmlns:a16="http://schemas.microsoft.com/office/drawing/2014/main" val="3519459606"/>
                    </a:ext>
                  </a:extLst>
                </a:gridCol>
                <a:gridCol w="1815303">
                  <a:extLst>
                    <a:ext uri="{9D8B030D-6E8A-4147-A177-3AD203B41FA5}">
                      <a16:colId xmlns:a16="http://schemas.microsoft.com/office/drawing/2014/main" val="109750910"/>
                    </a:ext>
                  </a:extLst>
                </a:gridCol>
                <a:gridCol w="2007323">
                  <a:extLst>
                    <a:ext uri="{9D8B030D-6E8A-4147-A177-3AD203B41FA5}">
                      <a16:colId xmlns:a16="http://schemas.microsoft.com/office/drawing/2014/main" val="1890887269"/>
                    </a:ext>
                  </a:extLst>
                </a:gridCol>
              </a:tblGrid>
              <a:tr h="411000">
                <a:tc>
                  <a:txBody>
                    <a:bodyPr/>
                    <a:lstStyle/>
                    <a:p>
                      <a:r>
                        <a:rPr lang="en-US" sz="2000" dirty="0">
                          <a:latin typeface="Source Sans Pro" panose="020B0503030403020204" pitchFamily="34" charset="0"/>
                        </a:rPr>
                        <a:t>Fuel</a:t>
                      </a:r>
                    </a:p>
                  </a:txBody>
                  <a:tcPr/>
                </a:tc>
                <a:tc>
                  <a:txBody>
                    <a:bodyPr/>
                    <a:lstStyle/>
                    <a:p>
                      <a:r>
                        <a:rPr lang="en-US" sz="2000" dirty="0">
                          <a:latin typeface="Source Sans Pro" panose="020B0503030403020204" pitchFamily="34" charset="0"/>
                        </a:rPr>
                        <a:t>Residential</a:t>
                      </a:r>
                    </a:p>
                  </a:txBody>
                  <a:tcPr/>
                </a:tc>
                <a:tc>
                  <a:txBody>
                    <a:bodyPr/>
                    <a:lstStyle/>
                    <a:p>
                      <a:r>
                        <a:rPr lang="en-US" sz="2000" dirty="0">
                          <a:latin typeface="Source Sans Pro" panose="020B0503030403020204" pitchFamily="34" charset="0"/>
                        </a:rPr>
                        <a:t>Industrial</a:t>
                      </a:r>
                    </a:p>
                  </a:txBody>
                  <a:tcPr/>
                </a:tc>
                <a:tc>
                  <a:txBody>
                    <a:bodyPr/>
                    <a:lstStyle/>
                    <a:p>
                      <a:r>
                        <a:rPr lang="en-US" sz="2000" dirty="0">
                          <a:latin typeface="Source Sans Pro" panose="020B0503030403020204" pitchFamily="34" charset="0"/>
                        </a:rPr>
                        <a:t>Transportation*</a:t>
                      </a:r>
                    </a:p>
                  </a:txBody>
                  <a:tcPr/>
                </a:tc>
                <a:extLst>
                  <a:ext uri="{0D108BD9-81ED-4DB2-BD59-A6C34878D82A}">
                    <a16:rowId xmlns:a16="http://schemas.microsoft.com/office/drawing/2014/main" val="3111780497"/>
                  </a:ext>
                </a:extLst>
              </a:tr>
              <a:tr h="411000">
                <a:tc>
                  <a:txBody>
                    <a:bodyPr/>
                    <a:lstStyle/>
                    <a:p>
                      <a:r>
                        <a:rPr lang="en-US" sz="2000" dirty="0">
                          <a:latin typeface="Source Sans Pro" panose="020B0503030403020204" pitchFamily="34" charset="0"/>
                        </a:rPr>
                        <a:t>Oil</a:t>
                      </a:r>
                    </a:p>
                  </a:txBody>
                  <a:tcPr/>
                </a:tc>
                <a:tc>
                  <a:txBody>
                    <a:bodyPr/>
                    <a:lstStyle/>
                    <a:p>
                      <a:r>
                        <a:rPr lang="en-US" sz="2000" dirty="0">
                          <a:latin typeface="Source Sans Pro" panose="020B0503030403020204" pitchFamily="34" charset="0"/>
                        </a:rPr>
                        <a:t>0.2</a:t>
                      </a:r>
                    </a:p>
                  </a:txBody>
                  <a:tcPr/>
                </a:tc>
                <a:tc>
                  <a:txBody>
                    <a:bodyPr/>
                    <a:lstStyle/>
                    <a:p>
                      <a:r>
                        <a:rPr lang="en-US" sz="2000" dirty="0">
                          <a:latin typeface="Source Sans Pro" panose="020B0503030403020204" pitchFamily="34" charset="0"/>
                        </a:rPr>
                        <a:t>0.82</a:t>
                      </a:r>
                    </a:p>
                  </a:txBody>
                  <a:tcPr/>
                </a:tc>
                <a:tc>
                  <a:txBody>
                    <a:bodyPr/>
                    <a:lstStyle/>
                    <a:p>
                      <a:r>
                        <a:rPr lang="en-US" sz="2000" dirty="0">
                          <a:latin typeface="Source Sans Pro" panose="020B0503030403020204" pitchFamily="34" charset="0"/>
                        </a:rPr>
                        <a:t>0.19 or 0.36</a:t>
                      </a:r>
                    </a:p>
                  </a:txBody>
                  <a:tcPr/>
                </a:tc>
                <a:extLst>
                  <a:ext uri="{0D108BD9-81ED-4DB2-BD59-A6C34878D82A}">
                    <a16:rowId xmlns:a16="http://schemas.microsoft.com/office/drawing/2014/main" val="860480116"/>
                  </a:ext>
                </a:extLst>
              </a:tr>
              <a:tr h="411000">
                <a:tc>
                  <a:txBody>
                    <a:bodyPr/>
                    <a:lstStyle/>
                    <a:p>
                      <a:r>
                        <a:rPr lang="en-US" sz="2000" dirty="0">
                          <a:latin typeface="Source Sans Pro" panose="020B0503030403020204" pitchFamily="34" charset="0"/>
                        </a:rPr>
                        <a:t>Natural gas</a:t>
                      </a:r>
                    </a:p>
                  </a:txBody>
                  <a:tcPr/>
                </a:tc>
                <a:tc>
                  <a:txBody>
                    <a:bodyPr/>
                    <a:lstStyle/>
                    <a:p>
                      <a:r>
                        <a:rPr lang="en-US" sz="2000" dirty="0">
                          <a:latin typeface="Source Sans Pro" panose="020B0503030403020204" pitchFamily="34" charset="0"/>
                        </a:rPr>
                        <a:t>0.2</a:t>
                      </a:r>
                    </a:p>
                  </a:txBody>
                  <a:tcPr/>
                </a:tc>
                <a:tc>
                  <a:txBody>
                    <a:bodyPr/>
                    <a:lstStyle/>
                    <a:p>
                      <a:r>
                        <a:rPr lang="en-US" sz="2000" dirty="0">
                          <a:latin typeface="Source Sans Pro" panose="020B0503030403020204" pitchFamily="34" charset="0"/>
                        </a:rPr>
                        <a:t>0.82</a:t>
                      </a:r>
                    </a:p>
                  </a:txBody>
                  <a:tcPr/>
                </a:tc>
                <a:tc>
                  <a:txBody>
                    <a:bodyPr/>
                    <a:lstStyle/>
                    <a:p>
                      <a:r>
                        <a:rPr lang="en-US" sz="2000" dirty="0">
                          <a:latin typeface="Source Sans Pro" panose="020B0503030403020204" pitchFamily="34" charset="0"/>
                        </a:rPr>
                        <a:t>0.19 or 0.36</a:t>
                      </a:r>
                    </a:p>
                  </a:txBody>
                  <a:tcPr/>
                </a:tc>
                <a:extLst>
                  <a:ext uri="{0D108BD9-81ED-4DB2-BD59-A6C34878D82A}">
                    <a16:rowId xmlns:a16="http://schemas.microsoft.com/office/drawing/2014/main" val="3471600438"/>
                  </a:ext>
                </a:extLst>
              </a:tr>
              <a:tr h="430337">
                <a:tc>
                  <a:txBody>
                    <a:bodyPr/>
                    <a:lstStyle/>
                    <a:p>
                      <a:r>
                        <a:rPr lang="en-US" sz="2000" dirty="0">
                          <a:latin typeface="Source Sans Pro" panose="020B0503030403020204" pitchFamily="34" charset="0"/>
                        </a:rPr>
                        <a:t>Coal</a:t>
                      </a:r>
                    </a:p>
                  </a:txBody>
                  <a:tcPr/>
                </a:tc>
                <a:tc>
                  <a:txBody>
                    <a:bodyPr/>
                    <a:lstStyle/>
                    <a:p>
                      <a:r>
                        <a:rPr lang="en-US" sz="2000" dirty="0">
                          <a:latin typeface="Source Sans Pro" panose="020B0503030403020204" pitchFamily="34" charset="0"/>
                        </a:rPr>
                        <a:t>0.2</a:t>
                      </a:r>
                    </a:p>
                  </a:txBody>
                  <a:tcPr/>
                </a:tc>
                <a:tc>
                  <a:txBody>
                    <a:bodyPr/>
                    <a:lstStyle/>
                    <a:p>
                      <a:r>
                        <a:rPr lang="en-US" sz="2000" dirty="0">
                          <a:latin typeface="Source Sans Pro" panose="020B0503030403020204" pitchFamily="34" charset="0"/>
                        </a:rPr>
                        <a:t>0.82</a:t>
                      </a:r>
                    </a:p>
                  </a:txBody>
                  <a:tcPr/>
                </a:tc>
                <a:tc>
                  <a:txBody>
                    <a:bodyPr/>
                    <a:lstStyle/>
                    <a:p>
                      <a:r>
                        <a:rPr lang="en-US" sz="2000" dirty="0">
                          <a:latin typeface="Source Sans Pro" panose="020B0503030403020204" pitchFamily="34" charset="0"/>
                        </a:rPr>
                        <a:t>--</a:t>
                      </a:r>
                    </a:p>
                  </a:txBody>
                  <a:tcPr/>
                </a:tc>
                <a:extLst>
                  <a:ext uri="{0D108BD9-81ED-4DB2-BD59-A6C34878D82A}">
                    <a16:rowId xmlns:a16="http://schemas.microsoft.com/office/drawing/2014/main" val="43976484"/>
                  </a:ext>
                </a:extLst>
              </a:tr>
              <a:tr h="411000">
                <a:tc>
                  <a:txBody>
                    <a:bodyPr/>
                    <a:lstStyle/>
                    <a:p>
                      <a:r>
                        <a:rPr lang="en-US" sz="2000" dirty="0">
                          <a:latin typeface="Source Sans Pro" panose="020B0503030403020204" pitchFamily="34" charset="0"/>
                        </a:rPr>
                        <a:t>Electricity</a:t>
                      </a:r>
                    </a:p>
                  </a:txBody>
                  <a:tcPr/>
                </a:tc>
                <a:tc>
                  <a:txBody>
                    <a:bodyPr/>
                    <a:lstStyle/>
                    <a:p>
                      <a:r>
                        <a:rPr lang="en-US" sz="2000" dirty="0">
                          <a:latin typeface="Source Sans Pro" panose="020B0503030403020204" pitchFamily="34" charset="0"/>
                        </a:rPr>
                        <a:t>1</a:t>
                      </a:r>
                    </a:p>
                  </a:txBody>
                  <a:tcPr/>
                </a:tc>
                <a:tc>
                  <a:txBody>
                    <a:bodyPr/>
                    <a:lstStyle/>
                    <a:p>
                      <a:r>
                        <a:rPr lang="en-US" sz="2000" dirty="0">
                          <a:latin typeface="Source Sans Pro" panose="020B0503030403020204" pitchFamily="34" charset="0"/>
                        </a:rPr>
                        <a:t>1</a:t>
                      </a:r>
                    </a:p>
                  </a:txBody>
                  <a:tcPr/>
                </a:tc>
                <a:tc>
                  <a:txBody>
                    <a:bodyPr/>
                    <a:lstStyle/>
                    <a:p>
                      <a:r>
                        <a:rPr lang="en-US" sz="2000" dirty="0">
                          <a:latin typeface="Source Sans Pro" panose="020B0503030403020204" pitchFamily="34" charset="0"/>
                        </a:rPr>
                        <a:t>1</a:t>
                      </a:r>
                    </a:p>
                  </a:txBody>
                  <a:tcPr/>
                </a:tc>
                <a:extLst>
                  <a:ext uri="{0D108BD9-81ED-4DB2-BD59-A6C34878D82A}">
                    <a16:rowId xmlns:a16="http://schemas.microsoft.com/office/drawing/2014/main" val="3385109897"/>
                  </a:ext>
                </a:extLst>
              </a:tr>
              <a:tr h="411000">
                <a:tc>
                  <a:txBody>
                    <a:bodyPr/>
                    <a:lstStyle/>
                    <a:p>
                      <a:r>
                        <a:rPr lang="en-US" sz="2000" b="0" dirty="0">
                          <a:latin typeface="Source Sans Pro" panose="020B0503030403020204" pitchFamily="34" charset="0"/>
                        </a:rPr>
                        <a:t>Heat for sale</a:t>
                      </a:r>
                    </a:p>
                  </a:txBody>
                  <a:tcPr/>
                </a:tc>
                <a:tc>
                  <a:txBody>
                    <a:bodyPr/>
                    <a:lstStyle/>
                    <a:p>
                      <a:r>
                        <a:rPr lang="en-US" sz="2000" b="0" dirty="0">
                          <a:latin typeface="Source Sans Pro" panose="020B0503030403020204" pitchFamily="34" charset="0"/>
                        </a:rPr>
                        <a:t>0.25</a:t>
                      </a:r>
                    </a:p>
                  </a:txBody>
                  <a:tcPr/>
                </a:tc>
                <a:tc>
                  <a:txBody>
                    <a:bodyPr/>
                    <a:lstStyle/>
                    <a:p>
                      <a:r>
                        <a:rPr lang="en-US" sz="2000" b="0" dirty="0">
                          <a:latin typeface="Source Sans Pro" panose="020B0503030403020204" pitchFamily="34" charset="0"/>
                        </a:rPr>
                        <a:t>0.25</a:t>
                      </a:r>
                    </a:p>
                  </a:txBody>
                  <a:tcPr/>
                </a:tc>
                <a:tc>
                  <a:txBody>
                    <a:bodyPr/>
                    <a:lstStyle/>
                    <a:p>
                      <a:r>
                        <a:rPr lang="en-US" sz="2000" b="0" dirty="0">
                          <a:latin typeface="Source Sans Pro" panose="020B0503030403020204" pitchFamily="34" charset="0"/>
                        </a:rPr>
                        <a:t>--</a:t>
                      </a:r>
                    </a:p>
                  </a:txBody>
                  <a:tcPr/>
                </a:tc>
                <a:extLst>
                  <a:ext uri="{0D108BD9-81ED-4DB2-BD59-A6C34878D82A}">
                    <a16:rowId xmlns:a16="http://schemas.microsoft.com/office/drawing/2014/main" val="1443790756"/>
                  </a:ext>
                </a:extLst>
              </a:tr>
              <a:tr h="414617">
                <a:tc>
                  <a:txBody>
                    <a:bodyPr/>
                    <a:lstStyle/>
                    <a:p>
                      <a:r>
                        <a:rPr lang="en-US" sz="2000" dirty="0">
                          <a:latin typeface="Source Sans Pro" panose="020B0503030403020204" pitchFamily="34" charset="0"/>
                        </a:rPr>
                        <a:t>WWS heat</a:t>
                      </a:r>
                    </a:p>
                  </a:txBody>
                  <a:tcPr/>
                </a:tc>
                <a:tc>
                  <a:txBody>
                    <a:bodyPr/>
                    <a:lstStyle/>
                    <a:p>
                      <a:r>
                        <a:rPr lang="en-US" sz="2000" dirty="0">
                          <a:latin typeface="Source Sans Pro" panose="020B0503030403020204" pitchFamily="34" charset="0"/>
                        </a:rPr>
                        <a:t>1</a:t>
                      </a:r>
                    </a:p>
                  </a:txBody>
                  <a:tcPr/>
                </a:tc>
                <a:tc>
                  <a:txBody>
                    <a:bodyPr/>
                    <a:lstStyle/>
                    <a:p>
                      <a:r>
                        <a:rPr lang="en-US" sz="2000" dirty="0">
                          <a:latin typeface="Source Sans Pro" panose="020B0503030403020204" pitchFamily="34" charset="0"/>
                        </a:rPr>
                        <a:t>1</a:t>
                      </a:r>
                    </a:p>
                  </a:txBody>
                  <a:tcPr/>
                </a:tc>
                <a:tc>
                  <a:txBody>
                    <a:bodyPr/>
                    <a:lstStyle/>
                    <a:p>
                      <a:r>
                        <a:rPr lang="en-US" sz="2000" dirty="0">
                          <a:latin typeface="Source Sans Pro" panose="020B0503030403020204" pitchFamily="34" charset="0"/>
                        </a:rPr>
                        <a:t>--</a:t>
                      </a:r>
                    </a:p>
                  </a:txBody>
                  <a:tcPr/>
                </a:tc>
                <a:extLst>
                  <a:ext uri="{0D108BD9-81ED-4DB2-BD59-A6C34878D82A}">
                    <a16:rowId xmlns:a16="http://schemas.microsoft.com/office/drawing/2014/main" val="2735273644"/>
                  </a:ext>
                </a:extLst>
              </a:tr>
              <a:tr h="411000">
                <a:tc>
                  <a:txBody>
                    <a:bodyPr/>
                    <a:lstStyle/>
                    <a:p>
                      <a:r>
                        <a:rPr lang="en-US" sz="2000" dirty="0">
                          <a:latin typeface="Source Sans Pro" panose="020B0503030403020204" pitchFamily="34" charset="0"/>
                        </a:rPr>
                        <a:t>Biofuels/waste</a:t>
                      </a:r>
                    </a:p>
                  </a:txBody>
                  <a:tcPr/>
                </a:tc>
                <a:tc>
                  <a:txBody>
                    <a:bodyPr/>
                    <a:lstStyle/>
                    <a:p>
                      <a:r>
                        <a:rPr lang="en-US" sz="2000" dirty="0">
                          <a:latin typeface="Source Sans Pro" panose="020B0503030403020204" pitchFamily="34" charset="0"/>
                        </a:rPr>
                        <a:t>0.2</a:t>
                      </a:r>
                    </a:p>
                  </a:txBody>
                  <a:tcPr/>
                </a:tc>
                <a:tc>
                  <a:txBody>
                    <a:bodyPr/>
                    <a:lstStyle/>
                    <a:p>
                      <a:r>
                        <a:rPr lang="en-US" sz="2000" dirty="0">
                          <a:latin typeface="Source Sans Pro" panose="020B0503030403020204" pitchFamily="34" charset="0"/>
                        </a:rPr>
                        <a:t>0.82</a:t>
                      </a:r>
                    </a:p>
                  </a:txBody>
                  <a:tcPr/>
                </a:tc>
                <a:tc>
                  <a:txBody>
                    <a:bodyPr/>
                    <a:lstStyle/>
                    <a:p>
                      <a:r>
                        <a:rPr lang="en-US" sz="2000" dirty="0">
                          <a:latin typeface="Source Sans Pro" panose="020B0503030403020204" pitchFamily="34" charset="0"/>
                        </a:rPr>
                        <a:t>0.19</a:t>
                      </a:r>
                    </a:p>
                  </a:txBody>
                  <a:tcPr/>
                </a:tc>
                <a:extLst>
                  <a:ext uri="{0D108BD9-81ED-4DB2-BD59-A6C34878D82A}">
                    <a16:rowId xmlns:a16="http://schemas.microsoft.com/office/drawing/2014/main" val="930567442"/>
                  </a:ext>
                </a:extLst>
              </a:tr>
            </a:tbl>
          </a:graphicData>
        </a:graphic>
      </p:graphicFrame>
      <p:sp>
        <p:nvSpPr>
          <p:cNvPr id="6" name="TextBox 5">
            <a:extLst>
              <a:ext uri="{FF2B5EF4-FFF2-40B4-BE49-F238E27FC236}">
                <a16:creationId xmlns:a16="http://schemas.microsoft.com/office/drawing/2014/main" id="{E7F1DB96-BA6E-4EB8-BAD4-8FB418B5572B}"/>
              </a:ext>
            </a:extLst>
          </p:cNvPr>
          <p:cNvSpPr txBox="1"/>
          <p:nvPr/>
        </p:nvSpPr>
        <p:spPr>
          <a:xfrm>
            <a:off x="838200" y="6356350"/>
            <a:ext cx="3757246" cy="50165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sz="1100" i="1" kern="1200" dirty="0">
                <a:solidFill>
                  <a:schemeClr val="tx2"/>
                </a:solidFill>
                <a:latin typeface="Source Sans Pro"/>
                <a:ea typeface="+mn-ea"/>
                <a:cs typeface="+mn-cs"/>
              </a:rPr>
              <a:t>* Conversion to BE or HFC vehicles</a:t>
            </a:r>
          </a:p>
        </p:txBody>
      </p:sp>
    </p:spTree>
    <p:extLst>
      <p:ext uri="{BB962C8B-B14F-4D97-AF65-F5344CB8AC3E}">
        <p14:creationId xmlns:p14="http://schemas.microsoft.com/office/powerpoint/2010/main" val="368370954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199" y="-79012"/>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dirty="0">
                <a:latin typeface="Source Sans Pro Semibold" panose="020B0503030403020204" pitchFamily="34" charset="0"/>
                <a:ea typeface="Source Sans Pro Semibold" panose="020B0503030403020204" pitchFamily="34" charset="0"/>
                <a:cs typeface="+mj-cs"/>
              </a:rPr>
              <a:t>Heat Pump Versus Gas Boiler Efficiency</a:t>
            </a:r>
          </a:p>
        </p:txBody>
      </p:sp>
      <p:sp>
        <p:nvSpPr>
          <p:cNvPr id="66563" name="Rectangle 4"/>
          <p:cNvSpPr>
            <a:spLocks noChangeArrowheads="1"/>
          </p:cNvSpPr>
          <p:nvPr/>
        </p:nvSpPr>
        <p:spPr bwMode="auto">
          <a:xfrm>
            <a:off x="1" y="1096358"/>
            <a:ext cx="12191999" cy="581587"/>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buAutoNum type="arabicParenR"/>
            </a:pPr>
            <a:endParaRPr lang="en-US" sz="2933" spc="-200" dirty="0">
              <a:solidFill>
                <a:srgbClr val="008000"/>
              </a:solidFill>
              <a:sym typeface="Wingdings"/>
            </a:endParaRPr>
          </a:p>
        </p:txBody>
      </p:sp>
      <p:graphicFrame>
        <p:nvGraphicFramePr>
          <p:cNvPr id="2" name="Table 2">
            <a:extLst>
              <a:ext uri="{FF2B5EF4-FFF2-40B4-BE49-F238E27FC236}">
                <a16:creationId xmlns:a16="http://schemas.microsoft.com/office/drawing/2014/main" id="{CAF57CA7-7445-4722-8AFE-5F88FC8D8641}"/>
              </a:ext>
            </a:extLst>
          </p:cNvPr>
          <p:cNvGraphicFramePr>
            <a:graphicFrameLocks noGrp="1"/>
          </p:cNvGraphicFramePr>
          <p:nvPr>
            <p:extLst>
              <p:ext uri="{D42A27DB-BD31-4B8C-83A1-F6EECF244321}">
                <p14:modId xmlns:p14="http://schemas.microsoft.com/office/powerpoint/2010/main" val="1350883600"/>
              </p:ext>
            </p:extLst>
          </p:nvPr>
        </p:nvGraphicFramePr>
        <p:xfrm>
          <a:off x="1362892" y="1096358"/>
          <a:ext cx="9466214" cy="5003074"/>
        </p:xfrm>
        <a:graphic>
          <a:graphicData uri="http://schemas.openxmlformats.org/drawingml/2006/table">
            <a:tbl>
              <a:tblPr firstRow="1" bandRow="1">
                <a:tableStyleId>{5C22544A-7EE6-4342-B048-85BDC9FD1C3A}</a:tableStyleId>
              </a:tblPr>
              <a:tblGrid>
                <a:gridCol w="3780925">
                  <a:extLst>
                    <a:ext uri="{9D8B030D-6E8A-4147-A177-3AD203B41FA5}">
                      <a16:colId xmlns:a16="http://schemas.microsoft.com/office/drawing/2014/main" val="3218849263"/>
                    </a:ext>
                  </a:extLst>
                </a:gridCol>
                <a:gridCol w="1862663">
                  <a:extLst>
                    <a:ext uri="{9D8B030D-6E8A-4147-A177-3AD203B41FA5}">
                      <a16:colId xmlns:a16="http://schemas.microsoft.com/office/drawing/2014/main" val="3519459606"/>
                    </a:ext>
                  </a:extLst>
                </a:gridCol>
                <a:gridCol w="1911313">
                  <a:extLst>
                    <a:ext uri="{9D8B030D-6E8A-4147-A177-3AD203B41FA5}">
                      <a16:colId xmlns:a16="http://schemas.microsoft.com/office/drawing/2014/main" val="109750910"/>
                    </a:ext>
                  </a:extLst>
                </a:gridCol>
                <a:gridCol w="1911313">
                  <a:extLst>
                    <a:ext uri="{9D8B030D-6E8A-4147-A177-3AD203B41FA5}">
                      <a16:colId xmlns:a16="http://schemas.microsoft.com/office/drawing/2014/main" val="1890887269"/>
                    </a:ext>
                  </a:extLst>
                </a:gridCol>
              </a:tblGrid>
              <a:tr h="411000">
                <a:tc>
                  <a:txBody>
                    <a:bodyPr/>
                    <a:lstStyle/>
                    <a:p>
                      <a:r>
                        <a:rPr lang="en-US" sz="2000" dirty="0">
                          <a:latin typeface="Source Sans Pro" panose="020B0503030403020204" pitchFamily="34" charset="0"/>
                        </a:rPr>
                        <a:t>Coefficient of Performance</a:t>
                      </a:r>
                    </a:p>
                  </a:txBody>
                  <a:tcPr/>
                </a:tc>
                <a:tc>
                  <a:txBody>
                    <a:bodyPr/>
                    <a:lstStyle/>
                    <a:p>
                      <a:r>
                        <a:rPr lang="en-US" sz="2000" dirty="0">
                          <a:latin typeface="Source Sans Pro" panose="020B0503030403020204" pitchFamily="34" charset="0"/>
                        </a:rPr>
                        <a:t>Low</a:t>
                      </a:r>
                    </a:p>
                  </a:txBody>
                  <a:tcPr/>
                </a:tc>
                <a:tc>
                  <a:txBody>
                    <a:bodyPr/>
                    <a:lstStyle/>
                    <a:p>
                      <a:r>
                        <a:rPr lang="en-US" sz="2000" dirty="0">
                          <a:latin typeface="Source Sans Pro" panose="020B0503030403020204" pitchFamily="34" charset="0"/>
                        </a:rPr>
                        <a:t>High</a:t>
                      </a:r>
                    </a:p>
                  </a:txBody>
                  <a:tcPr/>
                </a:tc>
                <a:tc>
                  <a:txBody>
                    <a:bodyPr/>
                    <a:lstStyle/>
                    <a:p>
                      <a:r>
                        <a:rPr lang="en-US" sz="2000" dirty="0">
                          <a:latin typeface="Source Sans Pro" panose="020B0503030403020204" pitchFamily="34" charset="0"/>
                        </a:rPr>
                        <a:t>Avg.*</a:t>
                      </a:r>
                    </a:p>
                  </a:txBody>
                  <a:tcPr/>
                </a:tc>
                <a:extLst>
                  <a:ext uri="{0D108BD9-81ED-4DB2-BD59-A6C34878D82A}">
                    <a16:rowId xmlns:a16="http://schemas.microsoft.com/office/drawing/2014/main" val="3111780497"/>
                  </a:ext>
                </a:extLst>
              </a:tr>
              <a:tr h="411000">
                <a:tc>
                  <a:txBody>
                    <a:bodyPr/>
                    <a:lstStyle/>
                    <a:p>
                      <a:r>
                        <a:rPr lang="en-US" sz="2000" dirty="0">
                          <a:latin typeface="Source Sans Pro" panose="020B0503030403020204" pitchFamily="34" charset="0"/>
                        </a:rPr>
                        <a:t>Gas boiler</a:t>
                      </a:r>
                    </a:p>
                  </a:txBody>
                  <a:tcPr/>
                </a:tc>
                <a:tc>
                  <a:txBody>
                    <a:bodyPr/>
                    <a:lstStyle/>
                    <a:p>
                      <a:r>
                        <a:rPr lang="en-US" sz="2000" dirty="0">
                          <a:latin typeface="Source Sans Pro" panose="020B0503030403020204" pitchFamily="34" charset="0"/>
                        </a:rPr>
                        <a:t>0.8</a:t>
                      </a:r>
                    </a:p>
                  </a:txBody>
                  <a:tcPr/>
                </a:tc>
                <a:tc>
                  <a:txBody>
                    <a:bodyPr/>
                    <a:lstStyle/>
                    <a:p>
                      <a:r>
                        <a:rPr lang="en-US" sz="2000" dirty="0">
                          <a:latin typeface="Source Sans Pro" panose="020B0503030403020204" pitchFamily="34" charset="0"/>
                        </a:rPr>
                        <a:t>0.8</a:t>
                      </a:r>
                    </a:p>
                  </a:txBody>
                  <a:tcPr/>
                </a:tc>
                <a:tc>
                  <a:txBody>
                    <a:bodyPr/>
                    <a:lstStyle/>
                    <a:p>
                      <a:endParaRPr lang="en-US" sz="2000" dirty="0">
                        <a:latin typeface="Source Sans Pro" panose="020B0503030403020204" pitchFamily="34" charset="0"/>
                      </a:endParaRPr>
                    </a:p>
                  </a:txBody>
                  <a:tcPr/>
                </a:tc>
                <a:extLst>
                  <a:ext uri="{0D108BD9-81ED-4DB2-BD59-A6C34878D82A}">
                    <a16:rowId xmlns:a16="http://schemas.microsoft.com/office/drawing/2014/main" val="860480116"/>
                  </a:ext>
                </a:extLst>
              </a:tr>
              <a:tr h="411000">
                <a:tc>
                  <a:txBody>
                    <a:bodyPr/>
                    <a:lstStyle/>
                    <a:p>
                      <a:r>
                        <a:rPr lang="en-US" sz="2000" dirty="0">
                          <a:latin typeface="Source Sans Pro" panose="020B0503030403020204" pitchFamily="34" charset="0"/>
                        </a:rPr>
                        <a:t>Electric resistance heater</a:t>
                      </a:r>
                    </a:p>
                  </a:txBody>
                  <a:tcPr/>
                </a:tc>
                <a:tc>
                  <a:txBody>
                    <a:bodyPr/>
                    <a:lstStyle/>
                    <a:p>
                      <a:r>
                        <a:rPr lang="en-US" sz="2000" dirty="0">
                          <a:latin typeface="Source Sans Pro" panose="020B0503030403020204" pitchFamily="34" charset="0"/>
                        </a:rPr>
                        <a:t>0.97</a:t>
                      </a:r>
                    </a:p>
                  </a:txBody>
                  <a:tcPr/>
                </a:tc>
                <a:tc>
                  <a:txBody>
                    <a:bodyPr/>
                    <a:lstStyle/>
                    <a:p>
                      <a:r>
                        <a:rPr lang="en-US" sz="2000" dirty="0">
                          <a:latin typeface="Source Sans Pro" panose="020B0503030403020204" pitchFamily="34" charset="0"/>
                        </a:rPr>
                        <a:t>0.97</a:t>
                      </a:r>
                    </a:p>
                  </a:txBody>
                  <a:tcPr/>
                </a:tc>
                <a:tc>
                  <a:txBody>
                    <a:bodyPr/>
                    <a:lstStyle/>
                    <a:p>
                      <a:endParaRPr lang="en-US" sz="2000" dirty="0">
                        <a:latin typeface="Source Sans Pro" panose="020B0503030403020204" pitchFamily="34" charset="0"/>
                      </a:endParaRPr>
                    </a:p>
                  </a:txBody>
                  <a:tcPr/>
                </a:tc>
                <a:extLst>
                  <a:ext uri="{0D108BD9-81ED-4DB2-BD59-A6C34878D82A}">
                    <a16:rowId xmlns:a16="http://schemas.microsoft.com/office/drawing/2014/main" val="3471600438"/>
                  </a:ext>
                </a:extLst>
              </a:tr>
              <a:tr h="430337">
                <a:tc>
                  <a:txBody>
                    <a:bodyPr/>
                    <a:lstStyle/>
                    <a:p>
                      <a:r>
                        <a:rPr lang="en-US" sz="2000" dirty="0">
                          <a:latin typeface="Source Sans Pro" panose="020B0503030403020204" pitchFamily="34" charset="0"/>
                        </a:rPr>
                        <a:t>Waste heat of combustion</a:t>
                      </a:r>
                    </a:p>
                  </a:txBody>
                  <a:tcPr/>
                </a:tc>
                <a:tc>
                  <a:txBody>
                    <a:bodyPr/>
                    <a:lstStyle/>
                    <a:p>
                      <a:r>
                        <a:rPr lang="en-US" sz="2000" dirty="0">
                          <a:latin typeface="Source Sans Pro" panose="020B0503030403020204" pitchFamily="34" charset="0"/>
                        </a:rPr>
                        <a:t>1.0</a:t>
                      </a:r>
                    </a:p>
                  </a:txBody>
                  <a:tcPr/>
                </a:tc>
                <a:tc>
                  <a:txBody>
                    <a:bodyPr/>
                    <a:lstStyle/>
                    <a:p>
                      <a:r>
                        <a:rPr lang="en-US" sz="2000" dirty="0">
                          <a:latin typeface="Source Sans Pro" panose="020B0503030403020204" pitchFamily="34" charset="0"/>
                        </a:rPr>
                        <a:t>1.0</a:t>
                      </a:r>
                    </a:p>
                  </a:txBody>
                  <a:tcPr/>
                </a:tc>
                <a:tc>
                  <a:txBody>
                    <a:bodyPr/>
                    <a:lstStyle/>
                    <a:p>
                      <a:endParaRPr lang="en-US" sz="2000" dirty="0">
                        <a:latin typeface="Source Sans Pro" panose="020B0503030403020204" pitchFamily="34" charset="0"/>
                      </a:endParaRPr>
                    </a:p>
                  </a:txBody>
                  <a:tcPr/>
                </a:tc>
                <a:extLst>
                  <a:ext uri="{0D108BD9-81ED-4DB2-BD59-A6C34878D82A}">
                    <a16:rowId xmlns:a16="http://schemas.microsoft.com/office/drawing/2014/main" val="43976484"/>
                  </a:ext>
                </a:extLst>
              </a:tr>
              <a:tr h="411000">
                <a:tc>
                  <a:txBody>
                    <a:bodyPr/>
                    <a:lstStyle/>
                    <a:p>
                      <a:r>
                        <a:rPr lang="en-US" sz="2000" dirty="0">
                          <a:latin typeface="Source Sans Pro" panose="020B0503030403020204" pitchFamily="34" charset="0"/>
                        </a:rPr>
                        <a:t>Ground source heat pump</a:t>
                      </a:r>
                    </a:p>
                  </a:txBody>
                  <a:tcPr/>
                </a:tc>
                <a:tc>
                  <a:txBody>
                    <a:bodyPr/>
                    <a:lstStyle/>
                    <a:p>
                      <a:r>
                        <a:rPr lang="en-US" sz="2000" dirty="0">
                          <a:latin typeface="Source Sans Pro" panose="020B0503030403020204" pitchFamily="34" charset="0"/>
                        </a:rPr>
                        <a:t>4.2</a:t>
                      </a:r>
                    </a:p>
                  </a:txBody>
                  <a:tcPr/>
                </a:tc>
                <a:tc>
                  <a:txBody>
                    <a:bodyPr/>
                    <a:lstStyle/>
                    <a:p>
                      <a:r>
                        <a:rPr lang="en-US" sz="2000" dirty="0">
                          <a:latin typeface="Source Sans Pro" panose="020B0503030403020204" pitchFamily="34" charset="0"/>
                        </a:rPr>
                        <a:t>5.2</a:t>
                      </a:r>
                    </a:p>
                  </a:txBody>
                  <a:tcPr/>
                </a:tc>
                <a:tc>
                  <a:txBody>
                    <a:bodyPr/>
                    <a:lstStyle/>
                    <a:p>
                      <a:endParaRPr lang="en-US" sz="2000" dirty="0">
                        <a:latin typeface="Source Sans Pro" panose="020B0503030403020204" pitchFamily="34" charset="0"/>
                      </a:endParaRPr>
                    </a:p>
                  </a:txBody>
                  <a:tcPr/>
                </a:tc>
                <a:extLst>
                  <a:ext uri="{0D108BD9-81ED-4DB2-BD59-A6C34878D82A}">
                    <a16:rowId xmlns:a16="http://schemas.microsoft.com/office/drawing/2014/main" val="3385109897"/>
                  </a:ext>
                </a:extLst>
              </a:tr>
              <a:tr h="411000">
                <a:tc>
                  <a:txBody>
                    <a:bodyPr/>
                    <a:lstStyle/>
                    <a:p>
                      <a:r>
                        <a:rPr lang="en-US" sz="2000" b="0" dirty="0">
                          <a:latin typeface="Source Sans Pro" panose="020B0503030403020204" pitchFamily="34" charset="0"/>
                        </a:rPr>
                        <a:t>Air source heat pump</a:t>
                      </a:r>
                    </a:p>
                  </a:txBody>
                  <a:tcPr/>
                </a:tc>
                <a:tc>
                  <a:txBody>
                    <a:bodyPr/>
                    <a:lstStyle/>
                    <a:p>
                      <a:r>
                        <a:rPr lang="en-US" sz="2000" b="0" dirty="0">
                          <a:latin typeface="Source Sans Pro" panose="020B0503030403020204" pitchFamily="34" charset="0"/>
                        </a:rPr>
                        <a:t>3.2</a:t>
                      </a:r>
                    </a:p>
                  </a:txBody>
                  <a:tcPr/>
                </a:tc>
                <a:tc>
                  <a:txBody>
                    <a:bodyPr/>
                    <a:lstStyle/>
                    <a:p>
                      <a:r>
                        <a:rPr lang="en-US" sz="2000" b="0" dirty="0">
                          <a:latin typeface="Source Sans Pro" panose="020B0503030403020204" pitchFamily="34" charset="0"/>
                        </a:rPr>
                        <a:t>4.5</a:t>
                      </a:r>
                    </a:p>
                  </a:txBody>
                  <a:tcPr/>
                </a:tc>
                <a:tc>
                  <a:txBody>
                    <a:bodyPr/>
                    <a:lstStyle/>
                    <a:p>
                      <a:endParaRPr lang="en-US" sz="2000" b="0" dirty="0">
                        <a:latin typeface="Source Sans Pro" panose="020B0503030403020204" pitchFamily="34" charset="0"/>
                      </a:endParaRPr>
                    </a:p>
                  </a:txBody>
                  <a:tcPr/>
                </a:tc>
                <a:extLst>
                  <a:ext uri="{0D108BD9-81ED-4DB2-BD59-A6C34878D82A}">
                    <a16:rowId xmlns:a16="http://schemas.microsoft.com/office/drawing/2014/main" val="1443790756"/>
                  </a:ext>
                </a:extLst>
              </a:tr>
              <a:tr h="414617">
                <a:tc>
                  <a:txBody>
                    <a:bodyPr/>
                    <a:lstStyle/>
                    <a:p>
                      <a:r>
                        <a:rPr lang="en-US" sz="2000" dirty="0">
                          <a:latin typeface="Source Sans Pro" panose="020B0503030403020204" pitchFamily="34" charset="0"/>
                        </a:rPr>
                        <a:t>Overall heat pump range</a:t>
                      </a:r>
                    </a:p>
                  </a:txBody>
                  <a:tcPr/>
                </a:tc>
                <a:tc>
                  <a:txBody>
                    <a:bodyPr/>
                    <a:lstStyle/>
                    <a:p>
                      <a:r>
                        <a:rPr lang="en-US" sz="2000" dirty="0">
                          <a:latin typeface="Source Sans Pro" panose="020B0503030403020204" pitchFamily="34" charset="0"/>
                        </a:rPr>
                        <a:t>3.2</a:t>
                      </a:r>
                    </a:p>
                  </a:txBody>
                  <a:tcPr/>
                </a:tc>
                <a:tc>
                  <a:txBody>
                    <a:bodyPr/>
                    <a:lstStyle/>
                    <a:p>
                      <a:r>
                        <a:rPr lang="en-US" sz="2000" dirty="0">
                          <a:latin typeface="Source Sans Pro" panose="020B0503030403020204" pitchFamily="34" charset="0"/>
                        </a:rPr>
                        <a:t>5.2</a:t>
                      </a:r>
                    </a:p>
                  </a:txBody>
                  <a:tcPr/>
                </a:tc>
                <a:tc>
                  <a:txBody>
                    <a:bodyPr/>
                    <a:lstStyle/>
                    <a:p>
                      <a:endParaRPr lang="en-US" sz="2000" dirty="0">
                        <a:latin typeface="Source Sans Pro" panose="020B0503030403020204" pitchFamily="34" charset="0"/>
                      </a:endParaRPr>
                    </a:p>
                  </a:txBody>
                  <a:tcPr/>
                </a:tc>
                <a:extLst>
                  <a:ext uri="{0D108BD9-81ED-4DB2-BD59-A6C34878D82A}">
                    <a16:rowId xmlns:a16="http://schemas.microsoft.com/office/drawing/2014/main" val="2735273644"/>
                  </a:ext>
                </a:extLst>
              </a:tr>
              <a:tr h="411000">
                <a:tc>
                  <a:txBody>
                    <a:bodyPr/>
                    <a:lstStyle/>
                    <a:p>
                      <a:r>
                        <a:rPr lang="en-US" sz="2000" dirty="0">
                          <a:latin typeface="Source Sans Pro" panose="020B0503030403020204" pitchFamily="34" charset="0"/>
                        </a:rPr>
                        <a:t>Ratio gas boiler-to-electric resistance efficiency</a:t>
                      </a:r>
                    </a:p>
                  </a:txBody>
                  <a:tcPr/>
                </a:tc>
                <a:tc>
                  <a:txBody>
                    <a:bodyPr/>
                    <a:lstStyle/>
                    <a:p>
                      <a:r>
                        <a:rPr lang="en-US" sz="2000" dirty="0">
                          <a:latin typeface="Source Sans Pro" panose="020B0503030403020204" pitchFamily="34" charset="0"/>
                        </a:rPr>
                        <a:t>0.82</a:t>
                      </a:r>
                    </a:p>
                  </a:txBody>
                  <a:tcPr/>
                </a:tc>
                <a:tc>
                  <a:txBody>
                    <a:bodyPr/>
                    <a:lstStyle/>
                    <a:p>
                      <a:r>
                        <a:rPr lang="en-US" sz="2000" dirty="0">
                          <a:latin typeface="Source Sans Pro" panose="020B0503030403020204" pitchFamily="34" charset="0"/>
                        </a:rPr>
                        <a:t>0.82</a:t>
                      </a:r>
                    </a:p>
                  </a:txBody>
                  <a:tcPr/>
                </a:tc>
                <a:tc>
                  <a:txBody>
                    <a:bodyPr/>
                    <a:lstStyle/>
                    <a:p>
                      <a:r>
                        <a:rPr lang="en-US" sz="2000" dirty="0">
                          <a:latin typeface="Source Sans Pro" panose="020B0503030403020204" pitchFamily="34" charset="0"/>
                        </a:rPr>
                        <a:t>0.82</a:t>
                      </a:r>
                    </a:p>
                  </a:txBody>
                  <a:tcPr/>
                </a:tc>
                <a:extLst>
                  <a:ext uri="{0D108BD9-81ED-4DB2-BD59-A6C34878D82A}">
                    <a16:rowId xmlns:a16="http://schemas.microsoft.com/office/drawing/2014/main" val="930567442"/>
                  </a:ext>
                </a:extLst>
              </a:tr>
              <a:tr h="411000">
                <a:tc>
                  <a:txBody>
                    <a:bodyPr/>
                    <a:lstStyle/>
                    <a:p>
                      <a:r>
                        <a:rPr lang="en-US" sz="2000" dirty="0">
                          <a:latin typeface="Source Sans Pro" panose="020B0503030403020204" pitchFamily="34" charset="0"/>
                        </a:rPr>
                        <a:t>Ratio waste heat-to-heat pump efficiency</a:t>
                      </a:r>
                    </a:p>
                  </a:txBody>
                  <a:tcPr/>
                </a:tc>
                <a:tc>
                  <a:txBody>
                    <a:bodyPr/>
                    <a:lstStyle/>
                    <a:p>
                      <a:r>
                        <a:rPr lang="en-US" sz="2000" dirty="0">
                          <a:latin typeface="Source Sans Pro" panose="020B0503030403020204" pitchFamily="34" charset="0"/>
                        </a:rPr>
                        <a:t>0.31</a:t>
                      </a:r>
                    </a:p>
                  </a:txBody>
                  <a:tcPr/>
                </a:tc>
                <a:tc>
                  <a:txBody>
                    <a:bodyPr/>
                    <a:lstStyle/>
                    <a:p>
                      <a:r>
                        <a:rPr lang="en-US" sz="2000" dirty="0">
                          <a:latin typeface="Source Sans Pro" panose="020B0503030403020204" pitchFamily="34" charset="0"/>
                        </a:rPr>
                        <a:t>0.19</a:t>
                      </a:r>
                    </a:p>
                  </a:txBody>
                  <a:tcPr/>
                </a:tc>
                <a:tc>
                  <a:txBody>
                    <a:bodyPr/>
                    <a:lstStyle/>
                    <a:p>
                      <a:r>
                        <a:rPr lang="en-US" sz="2000" dirty="0">
                          <a:latin typeface="Source Sans Pro" panose="020B0503030403020204" pitchFamily="34" charset="0"/>
                        </a:rPr>
                        <a:t>0.25</a:t>
                      </a:r>
                    </a:p>
                  </a:txBody>
                  <a:tcPr/>
                </a:tc>
                <a:extLst>
                  <a:ext uri="{0D108BD9-81ED-4DB2-BD59-A6C34878D82A}">
                    <a16:rowId xmlns:a16="http://schemas.microsoft.com/office/drawing/2014/main" val="2139316961"/>
                  </a:ext>
                </a:extLst>
              </a:tr>
              <a:tr h="411000">
                <a:tc>
                  <a:txBody>
                    <a:bodyPr/>
                    <a:lstStyle/>
                    <a:p>
                      <a:r>
                        <a:rPr lang="en-US" sz="2000" dirty="0">
                          <a:latin typeface="Source Sans Pro" panose="020B0503030403020204" pitchFamily="34" charset="0"/>
                        </a:rPr>
                        <a:t>Ratio gas boiler-to-heat pump efficiency</a:t>
                      </a:r>
                    </a:p>
                  </a:txBody>
                  <a:tcPr/>
                </a:tc>
                <a:tc>
                  <a:txBody>
                    <a:bodyPr/>
                    <a:lstStyle/>
                    <a:p>
                      <a:r>
                        <a:rPr lang="en-US" sz="2000" dirty="0">
                          <a:latin typeface="Source Sans Pro" panose="020B0503030403020204" pitchFamily="34" charset="0"/>
                        </a:rPr>
                        <a:t>0.25</a:t>
                      </a:r>
                    </a:p>
                  </a:txBody>
                  <a:tcPr/>
                </a:tc>
                <a:tc>
                  <a:txBody>
                    <a:bodyPr/>
                    <a:lstStyle/>
                    <a:p>
                      <a:r>
                        <a:rPr lang="en-US" sz="2000" dirty="0">
                          <a:latin typeface="Source Sans Pro" panose="020B0503030403020204" pitchFamily="34" charset="0"/>
                        </a:rPr>
                        <a:t>0.15</a:t>
                      </a:r>
                    </a:p>
                  </a:txBody>
                  <a:tcPr/>
                </a:tc>
                <a:tc>
                  <a:txBody>
                    <a:bodyPr/>
                    <a:lstStyle/>
                    <a:p>
                      <a:r>
                        <a:rPr lang="en-US" sz="2000" dirty="0">
                          <a:latin typeface="Source Sans Pro" panose="020B0503030403020204" pitchFamily="34" charset="0"/>
                        </a:rPr>
                        <a:t>0.20</a:t>
                      </a:r>
                    </a:p>
                  </a:txBody>
                  <a:tcPr/>
                </a:tc>
                <a:extLst>
                  <a:ext uri="{0D108BD9-81ED-4DB2-BD59-A6C34878D82A}">
                    <a16:rowId xmlns:a16="http://schemas.microsoft.com/office/drawing/2014/main" val="900738158"/>
                  </a:ext>
                </a:extLst>
              </a:tr>
            </a:tbl>
          </a:graphicData>
        </a:graphic>
      </p:graphicFrame>
      <p:sp>
        <p:nvSpPr>
          <p:cNvPr id="6" name="TextBox 5">
            <a:extLst>
              <a:ext uri="{FF2B5EF4-FFF2-40B4-BE49-F238E27FC236}">
                <a16:creationId xmlns:a16="http://schemas.microsoft.com/office/drawing/2014/main" id="{E7F1DB96-BA6E-4EB8-BAD4-8FB418B5572B}"/>
              </a:ext>
            </a:extLst>
          </p:cNvPr>
          <p:cNvSpPr txBox="1"/>
          <p:nvPr/>
        </p:nvSpPr>
        <p:spPr>
          <a:xfrm>
            <a:off x="838200" y="6356350"/>
            <a:ext cx="3757246" cy="50165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sz="1100" i="1" kern="1200" dirty="0">
                <a:solidFill>
                  <a:schemeClr val="tx2"/>
                </a:solidFill>
                <a:latin typeface="Source Sans Pro"/>
                <a:ea typeface="+mn-ea"/>
                <a:cs typeface="+mn-cs"/>
              </a:rPr>
              <a:t>*2050 estimate</a:t>
            </a:r>
          </a:p>
        </p:txBody>
      </p:sp>
    </p:spTree>
    <p:extLst>
      <p:ext uri="{BB962C8B-B14F-4D97-AF65-F5344CB8AC3E}">
        <p14:creationId xmlns:p14="http://schemas.microsoft.com/office/powerpoint/2010/main" val="361734491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chor="ctr">
            <a:normAutofit/>
          </a:bodyPr>
          <a:lstStyle/>
          <a:p>
            <a:r>
              <a:rPr lang="en-US" b="1" spc="-100" dirty="0"/>
              <a:t>All-Purpose End-Use Power Demand</a:t>
            </a:r>
            <a:endParaRPr lang="en-US" b="1" dirty="0"/>
          </a:p>
        </p:txBody>
      </p:sp>
      <p:graphicFrame>
        <p:nvGraphicFramePr>
          <p:cNvPr id="6" name="Content Placeholder 3">
            <a:extLst>
              <a:ext uri="{FF2B5EF4-FFF2-40B4-BE49-F238E27FC236}">
                <a16:creationId xmlns:a16="http://schemas.microsoft.com/office/drawing/2014/main" id="{E40CF836-BC4D-D545-9F72-FA9CCCD20FFD}"/>
              </a:ext>
            </a:extLst>
          </p:cNvPr>
          <p:cNvGraphicFramePr>
            <a:graphicFrameLocks/>
          </p:cNvGraphicFramePr>
          <p:nvPr>
            <p:extLst>
              <p:ext uri="{D42A27DB-BD31-4B8C-83A1-F6EECF244321}">
                <p14:modId xmlns:p14="http://schemas.microsoft.com/office/powerpoint/2010/main" val="223775233"/>
              </p:ext>
            </p:extLst>
          </p:nvPr>
        </p:nvGraphicFramePr>
        <p:xfrm>
          <a:off x="1039833" y="1825625"/>
          <a:ext cx="8879229" cy="4351341"/>
        </p:xfrm>
        <a:graphic>
          <a:graphicData uri="http://schemas.openxmlformats.org/drawingml/2006/table">
            <a:tbl>
              <a:tblPr firstRow="1" bandRow="1">
                <a:tableStyleId>{5C22544A-7EE6-4342-B048-85BDC9FD1C3A}</a:tableStyleId>
              </a:tblPr>
              <a:tblGrid>
                <a:gridCol w="6718896">
                  <a:extLst>
                    <a:ext uri="{9D8B030D-6E8A-4147-A177-3AD203B41FA5}">
                      <a16:colId xmlns:a16="http://schemas.microsoft.com/office/drawing/2014/main" val="20000"/>
                    </a:ext>
                  </a:extLst>
                </a:gridCol>
                <a:gridCol w="2160333">
                  <a:extLst>
                    <a:ext uri="{9D8B030D-6E8A-4147-A177-3AD203B41FA5}">
                      <a16:colId xmlns:a16="http://schemas.microsoft.com/office/drawing/2014/main" val="20001"/>
                    </a:ext>
                  </a:extLst>
                </a:gridCol>
              </a:tblGrid>
              <a:tr h="642933">
                <a:tc>
                  <a:txBody>
                    <a:bodyPr/>
                    <a:lstStyle/>
                    <a:p>
                      <a:r>
                        <a:rPr lang="en-US" sz="1900">
                          <a:latin typeface="Source Sans Pro" panose="020B0503030403020204" pitchFamily="34" charset="0"/>
                          <a:cs typeface="Times New Roman"/>
                        </a:rPr>
                        <a:t>Year</a:t>
                      </a:r>
                      <a:r>
                        <a:rPr lang="en-US" sz="1900" baseline="0">
                          <a:latin typeface="Source Sans Pro" panose="020B0503030403020204" pitchFamily="34" charset="0"/>
                          <a:cs typeface="Times New Roman"/>
                        </a:rPr>
                        <a:t> and </a:t>
                      </a:r>
                      <a:r>
                        <a:rPr lang="en-US" sz="1900">
                          <a:latin typeface="Source Sans Pro" panose="020B0503030403020204" pitchFamily="34" charset="0"/>
                          <a:cs typeface="Times New Roman"/>
                        </a:rPr>
                        <a:t>Fuel</a:t>
                      </a:r>
                      <a:r>
                        <a:rPr lang="en-US" sz="1900" baseline="0">
                          <a:latin typeface="Source Sans Pro" panose="020B0503030403020204" pitchFamily="34" charset="0"/>
                          <a:cs typeface="Times New Roman"/>
                        </a:rPr>
                        <a:t> Type</a:t>
                      </a:r>
                      <a:endParaRPr lang="en-US" sz="1900">
                        <a:latin typeface="Source Sans Pro" panose="020B0503030403020204" pitchFamily="34" charset="0"/>
                        <a:cs typeface="Times New Roman"/>
                      </a:endParaRPr>
                    </a:p>
                  </a:txBody>
                  <a:tcPr marL="71042" marR="71042" marT="26641" marB="26641">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900">
                          <a:latin typeface="Source Sans Pro" panose="020B0503030403020204" pitchFamily="34" charset="0"/>
                          <a:cs typeface="Times New Roman"/>
                        </a:rPr>
                        <a:t>143-Countries</a:t>
                      </a:r>
                    </a:p>
                  </a:txBody>
                  <a:tcPr marL="71042" marR="71042" marT="26641" marB="26641">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58764">
                <a:tc>
                  <a:txBody>
                    <a:bodyPr/>
                    <a:lstStyle/>
                    <a:p>
                      <a:r>
                        <a:rPr lang="en-US" sz="1900">
                          <a:latin typeface="Source Sans Pro" panose="020B0503030403020204" pitchFamily="34" charset="0"/>
                          <a:cs typeface="Times New Roman"/>
                        </a:rPr>
                        <a:t>2016 End-use demand</a:t>
                      </a:r>
                    </a:p>
                  </a:txBody>
                  <a:tcPr marL="71042" marR="71042" marT="26641" marB="26641">
                    <a:lnL w="12700" cap="flat" cmpd="sng" algn="ctr">
                      <a:solidFill>
                        <a:schemeClr val="tx1"/>
                      </a:solidFill>
                      <a:prstDash val="solid"/>
                      <a:round/>
                      <a:headEnd type="none" w="med" len="med"/>
                      <a:tailEnd type="none" w="med" len="med"/>
                    </a:lnL>
                  </a:tcPr>
                </a:tc>
                <a:tc>
                  <a:txBody>
                    <a:bodyPr/>
                    <a:lstStyle/>
                    <a:p>
                      <a:pPr algn="ctr"/>
                      <a:r>
                        <a:rPr lang="en-US" sz="1900">
                          <a:latin typeface="Source Sans Pro" panose="020B0503030403020204" pitchFamily="34" charset="0"/>
                          <a:cs typeface="Times New Roman"/>
                        </a:rPr>
                        <a:t>12.6 TW</a:t>
                      </a:r>
                    </a:p>
                  </a:txBody>
                  <a:tcPr marL="71042" marR="71042" marT="26641" marB="26641"/>
                </a:tc>
                <a:extLst>
                  <a:ext uri="{0D108BD9-81ED-4DB2-BD59-A6C34878D82A}">
                    <a16:rowId xmlns:a16="http://schemas.microsoft.com/office/drawing/2014/main" val="10001"/>
                  </a:ext>
                </a:extLst>
              </a:tr>
              <a:tr h="642933">
                <a:tc>
                  <a:txBody>
                    <a:bodyPr/>
                    <a:lstStyle/>
                    <a:p>
                      <a:r>
                        <a:rPr lang="en-US" sz="1900">
                          <a:latin typeface="Source Sans Pro" panose="020B0503030403020204" pitchFamily="34" charset="0"/>
                          <a:cs typeface="Times New Roman"/>
                        </a:rPr>
                        <a:t>2050 Demand with current fuels (BAU)</a:t>
                      </a:r>
                    </a:p>
                  </a:txBody>
                  <a:tcPr marL="71042" marR="71042" marT="26641" marB="26641">
                    <a:lnL w="12700" cap="flat" cmpd="sng" algn="ctr">
                      <a:solidFill>
                        <a:schemeClr val="tx1"/>
                      </a:solidFill>
                      <a:prstDash val="solid"/>
                      <a:round/>
                      <a:headEnd type="none" w="med" len="med"/>
                      <a:tailEnd type="none" w="med" len="med"/>
                    </a:lnL>
                  </a:tcPr>
                </a:tc>
                <a:tc>
                  <a:txBody>
                    <a:bodyPr/>
                    <a:lstStyle/>
                    <a:p>
                      <a:pPr algn="ctr"/>
                      <a:r>
                        <a:rPr lang="en-US" sz="1900">
                          <a:latin typeface="Source Sans Pro" panose="020B0503030403020204" pitchFamily="34" charset="0"/>
                          <a:cs typeface="Times New Roman"/>
                        </a:rPr>
                        <a:t>20.3 TW</a:t>
                      </a:r>
                    </a:p>
                  </a:txBody>
                  <a:tcPr marL="71042" marR="71042" marT="26641" marB="26641"/>
                </a:tc>
                <a:extLst>
                  <a:ext uri="{0D108BD9-81ED-4DB2-BD59-A6C34878D82A}">
                    <a16:rowId xmlns:a16="http://schemas.microsoft.com/office/drawing/2014/main" val="10002"/>
                  </a:ext>
                </a:extLst>
              </a:tr>
              <a:tr h="358764">
                <a:tc>
                  <a:txBody>
                    <a:bodyPr/>
                    <a:lstStyle/>
                    <a:p>
                      <a:r>
                        <a:rPr lang="en-US" sz="1900">
                          <a:latin typeface="Source Sans Pro" panose="020B0503030403020204" pitchFamily="34" charset="0"/>
                          <a:cs typeface="Times New Roman"/>
                        </a:rPr>
                        <a:t>2050 Demand with WWS</a:t>
                      </a:r>
                    </a:p>
                  </a:txBody>
                  <a:tcPr marL="71042" marR="71042" marT="26641" marB="26641">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900">
                          <a:latin typeface="Source Sans Pro" panose="020B0503030403020204" pitchFamily="34" charset="0"/>
                          <a:cs typeface="Times New Roman"/>
                        </a:rPr>
                        <a:t>8.7</a:t>
                      </a:r>
                      <a:r>
                        <a:rPr lang="en-US" sz="1900" baseline="0">
                          <a:latin typeface="Source Sans Pro" panose="020B0503030403020204" pitchFamily="34" charset="0"/>
                          <a:cs typeface="Times New Roman"/>
                        </a:rPr>
                        <a:t> TW</a:t>
                      </a:r>
                      <a:endParaRPr lang="en-US" sz="1900">
                        <a:latin typeface="Source Sans Pro" panose="020B0503030403020204" pitchFamily="34" charset="0"/>
                        <a:cs typeface="Times New Roman"/>
                      </a:endParaRPr>
                    </a:p>
                  </a:txBody>
                  <a:tcPr marL="71042" marR="71042" marT="26641" marB="26641">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47947">
                <a:tc>
                  <a:txBody>
                    <a:bodyPr/>
                    <a:lstStyle/>
                    <a:p>
                      <a:r>
                        <a:rPr lang="en-US" sz="1900">
                          <a:latin typeface="Source Sans Pro" panose="020B0503030403020204" pitchFamily="34" charset="0"/>
                          <a:cs typeface="Times New Roman"/>
                        </a:rPr>
                        <a:t>2050 Demand</a:t>
                      </a:r>
                      <a:r>
                        <a:rPr lang="en-US" sz="1900" baseline="0">
                          <a:latin typeface="Source Sans Pro" panose="020B0503030403020204" pitchFamily="34" charset="0"/>
                          <a:cs typeface="Times New Roman"/>
                        </a:rPr>
                        <a:t> r</a:t>
                      </a:r>
                      <a:r>
                        <a:rPr lang="en-US" sz="1900">
                          <a:latin typeface="Source Sans Pro" panose="020B0503030403020204" pitchFamily="34" charset="0"/>
                          <a:cs typeface="Times New Roman"/>
                        </a:rPr>
                        <a:t>eduction w/ WWS</a:t>
                      </a:r>
                      <a:endParaRPr lang="en-US" sz="1900" baseline="0">
                        <a:latin typeface="Source Sans Pro" panose="020B0503030403020204" pitchFamily="34" charset="0"/>
                        <a:cs typeface="Times New Roman"/>
                      </a:endParaRPr>
                    </a:p>
                    <a:p>
                      <a:r>
                        <a:rPr lang="en-US" sz="1900" baseline="0">
                          <a:latin typeface="Source Sans Pro" panose="020B0503030403020204" pitchFamily="34" charset="0"/>
                          <a:cs typeface="Times New Roman"/>
                        </a:rPr>
                        <a:t>      21.7% efficiency of BE, HFC v. ICE</a:t>
                      </a:r>
                    </a:p>
                    <a:p>
                      <a:r>
                        <a:rPr lang="en-US" sz="1900" baseline="0">
                          <a:latin typeface="Source Sans Pro" panose="020B0503030403020204" pitchFamily="34" charset="0"/>
                          <a:cs typeface="Times New Roman"/>
                        </a:rPr>
                        <a:t>        3.4% efficiency of electric industry</a:t>
                      </a:r>
                    </a:p>
                    <a:p>
                      <a:r>
                        <a:rPr lang="en-US" sz="1900" baseline="0">
                          <a:latin typeface="Source Sans Pro" panose="020B0503030403020204" pitchFamily="34" charset="0"/>
                          <a:cs typeface="Times New Roman"/>
                        </a:rPr>
                        <a:t>      13.2% efficiency of heat pumps</a:t>
                      </a:r>
                    </a:p>
                    <a:p>
                      <a:r>
                        <a:rPr lang="en-US" sz="1900" baseline="0">
                          <a:latin typeface="Source Sans Pro" panose="020B0503030403020204" pitchFamily="34" charset="0"/>
                          <a:cs typeface="Times New Roman"/>
                        </a:rPr>
                        <a:t>      12.1% eliminating fuel mining</a:t>
                      </a:r>
                    </a:p>
                    <a:p>
                      <a:r>
                        <a:rPr lang="en-US" sz="1900" baseline="0">
                          <a:latin typeface="Source Sans Pro" panose="020B0503030403020204" pitchFamily="34" charset="0"/>
                          <a:cs typeface="Times New Roman"/>
                        </a:rPr>
                        <a:t>        6.6% efficiency beyond BAU</a:t>
                      </a:r>
                    </a:p>
                  </a:txBody>
                  <a:tcPr marL="71042" marR="71042" marT="26641" marB="26641">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900" dirty="0">
                          <a:latin typeface="Source Sans Pro" panose="020B0503030403020204" pitchFamily="34" charset="0"/>
                          <a:cs typeface="Times New Roman"/>
                        </a:rPr>
                        <a:t>57.1%</a:t>
                      </a:r>
                    </a:p>
                  </a:txBody>
                  <a:tcPr marL="71042" marR="71042" marT="26641" marB="2664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42222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6754" y="345169"/>
            <a:ext cx="2188029" cy="2232568"/>
          </a:xfrm>
          <a:prstGeom prst="rect">
            <a:avLst/>
          </a:prstGeom>
        </p:spPr>
        <p:txBody>
          <a:bodyPr vert="horz" lIns="91440" tIns="45720" rIns="91440" bIns="45720" rtlCol="0" anchor="ctr">
            <a:prstTxWarp prst="textNoShape">
              <a:avLst/>
            </a:prstTxWarp>
            <a:normAutofit/>
          </a:bodyPr>
          <a:lstStyle/>
          <a:p>
            <a:pPr marL="349618">
              <a:lnSpc>
                <a:spcPct val="90000"/>
              </a:lnSpc>
              <a:spcBef>
                <a:spcPct val="0"/>
              </a:spcBef>
              <a:spcAft>
                <a:spcPts val="600"/>
              </a:spcAft>
              <a:tabLst>
                <a:tab pos="2721339" algn="l"/>
                <a:tab pos="5920803" algn="l"/>
              </a:tabLst>
            </a:pPr>
            <a:r>
              <a:rPr lang="en-US" sz="2800" dirty="0">
                <a:solidFill>
                  <a:schemeClr val="accent1"/>
                </a:solidFill>
                <a:latin typeface="Source Sans Pro Semibold" panose="020B0503030403020204" pitchFamily="34" charset="0"/>
                <a:ea typeface="Source Sans Pro Semibold" panose="020B0503030403020204" pitchFamily="34" charset="0"/>
                <a:cs typeface="+mj-cs"/>
              </a:rPr>
              <a:t>Timeline</a:t>
            </a:r>
          </a:p>
          <a:p>
            <a:pPr marL="349618">
              <a:lnSpc>
                <a:spcPct val="90000"/>
              </a:lnSpc>
              <a:spcBef>
                <a:spcPct val="0"/>
              </a:spcBef>
              <a:spcAft>
                <a:spcPts val="600"/>
              </a:spcAft>
              <a:tabLst>
                <a:tab pos="2721339" algn="l"/>
                <a:tab pos="5920803" algn="l"/>
              </a:tabLst>
            </a:pPr>
            <a:r>
              <a:rPr lang="en-US" sz="2800" dirty="0">
                <a:solidFill>
                  <a:schemeClr val="accent1"/>
                </a:solidFill>
                <a:latin typeface="Source Sans Pro Semibold" panose="020B0503030403020204" pitchFamily="34" charset="0"/>
                <a:ea typeface="Source Sans Pro Semibold" panose="020B0503030403020204" pitchFamily="34" charset="0"/>
                <a:cs typeface="+mj-cs"/>
              </a:rPr>
              <a:t>for a Transition</a:t>
            </a:r>
          </a:p>
        </p:txBody>
      </p:sp>
      <p:pic>
        <p:nvPicPr>
          <p:cNvPr id="5" name="Picture 4">
            <a:extLst>
              <a:ext uri="{FF2B5EF4-FFF2-40B4-BE49-F238E27FC236}">
                <a16:creationId xmlns:a16="http://schemas.microsoft.com/office/drawing/2014/main" id="{9E8D8868-E37F-614C-8F18-6F8C9BDB65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5106" y="152401"/>
            <a:ext cx="10083609" cy="6705600"/>
          </a:xfrm>
          <a:prstGeom prst="rect">
            <a:avLst/>
          </a:prstGeom>
          <a:noFill/>
        </p:spPr>
      </p:pic>
    </p:spTree>
    <p:extLst>
      <p:ext uri="{BB962C8B-B14F-4D97-AF65-F5344CB8AC3E}">
        <p14:creationId xmlns:p14="http://schemas.microsoft.com/office/powerpoint/2010/main" val="469095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4"/>
          <p:cNvSpPr>
            <a:spLocks noChangeArrowheads="1"/>
          </p:cNvSpPr>
          <p:nvPr/>
        </p:nvSpPr>
        <p:spPr bwMode="auto">
          <a:xfrm>
            <a:off x="1" y="1096358"/>
            <a:ext cx="12191999" cy="581587"/>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buAutoNum type="arabicParenR"/>
            </a:pPr>
            <a:endParaRPr lang="en-US" sz="2933" spc="-200" dirty="0">
              <a:solidFill>
                <a:srgbClr val="008000"/>
              </a:solidFill>
              <a:sym typeface="Wingdings"/>
            </a:endParaRPr>
          </a:p>
        </p:txBody>
      </p:sp>
      <p:sp>
        <p:nvSpPr>
          <p:cNvPr id="5" name="Rectangle 2"/>
          <p:cNvSpPr txBox="1">
            <a:spLocks noChangeArrowheads="1"/>
          </p:cNvSpPr>
          <p:nvPr/>
        </p:nvSpPr>
        <p:spPr>
          <a:xfrm>
            <a:off x="1" y="304962"/>
            <a:ext cx="12192000" cy="791396"/>
          </a:xfrm>
          <a:prstGeom prst="rect">
            <a:avLst/>
          </a:prstGeom>
        </p:spPr>
        <p:txBody>
          <a:bodyPr vert="horz" lIns="108856" tIns="54428" rIns="108856" bIns="54428" rtlCol="0" anchor="b" anchorCtr="0">
            <a:no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r>
              <a:rPr lang="en-US" sz="4533" b="1" spc="-100" dirty="0">
                <a:latin typeface="Source Sans Pro Semibold" panose="020B0603030403020204" pitchFamily="34" charset="0"/>
                <a:cs typeface="Times New Roman"/>
              </a:rPr>
              <a:t>World WWS Resources</a:t>
            </a:r>
            <a:endParaRPr lang="en-US" sz="4533" spc="-100" dirty="0">
              <a:latin typeface="Source Sans Pro Semibold" panose="020B0603030403020204" pitchFamily="34" charset="0"/>
              <a:cs typeface="Times New Roman"/>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009544941"/>
              </p:ext>
            </p:extLst>
          </p:nvPr>
        </p:nvGraphicFramePr>
        <p:xfrm>
          <a:off x="-1185863" y="1649413"/>
          <a:ext cx="15824201" cy="4541837"/>
        </p:xfrm>
        <a:graphic>
          <a:graphicData uri="http://schemas.openxmlformats.org/presentationml/2006/ole">
            <mc:AlternateContent xmlns:mc="http://schemas.openxmlformats.org/markup-compatibility/2006">
              <mc:Choice xmlns:v="urn:schemas-microsoft-com:vml" Requires="v">
                <p:oleObj name="Document" r:id="rId3" imgW="6096000" imgH="1752600" progId="Word.Document.12">
                  <p:embed/>
                </p:oleObj>
              </mc:Choice>
              <mc:Fallback>
                <p:oleObj name="Document" r:id="rId3" imgW="6096000" imgH="1752600" progId="Word.Document.12">
                  <p:embed/>
                  <p:pic>
                    <p:nvPicPr>
                      <p:cNvPr id="2" name="Object 1"/>
                      <p:cNvPicPr/>
                      <p:nvPr/>
                    </p:nvPicPr>
                    <p:blipFill>
                      <a:blip r:embed="rId4"/>
                      <a:stretch>
                        <a:fillRect/>
                      </a:stretch>
                    </p:blipFill>
                    <p:spPr>
                      <a:xfrm>
                        <a:off x="-1185863" y="1649413"/>
                        <a:ext cx="15824201" cy="4541837"/>
                      </a:xfrm>
                      <a:prstGeom prst="rect">
                        <a:avLst/>
                      </a:prstGeom>
                    </p:spPr>
                  </p:pic>
                </p:oleObj>
              </mc:Fallback>
            </mc:AlternateContent>
          </a:graphicData>
        </a:graphic>
      </p:graphicFrame>
    </p:spTree>
    <p:extLst>
      <p:ext uri="{BB962C8B-B14F-4D97-AF65-F5344CB8AC3E}">
        <p14:creationId xmlns:p14="http://schemas.microsoft.com/office/powerpoint/2010/main" val="2074529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838201" y="365125"/>
            <a:ext cx="10841967"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377">
              <a:lnSpc>
                <a:spcPct val="90000"/>
              </a:lnSpc>
              <a:spcAft>
                <a:spcPts val="600"/>
              </a:spcAft>
            </a:pPr>
            <a:r>
              <a:rPr lang="en-US" sz="4400" spc="-100" dirty="0">
                <a:latin typeface="Source Sans Pro Semibold" panose="020B0503030403020204" pitchFamily="34" charset="0"/>
                <a:ea typeface="Source Sans Pro Semibold" panose="020B0503030403020204" pitchFamily="34" charset="0"/>
              </a:rPr>
              <a:t>Rooftop Areas Available Among 145 Countries</a:t>
            </a:r>
          </a:p>
        </p:txBody>
      </p:sp>
      <p:graphicFrame>
        <p:nvGraphicFramePr>
          <p:cNvPr id="5" name="Table 2">
            <a:extLst>
              <a:ext uri="{FF2B5EF4-FFF2-40B4-BE49-F238E27FC236}">
                <a16:creationId xmlns:a16="http://schemas.microsoft.com/office/drawing/2014/main" id="{9F60F114-CFAB-4B17-909E-CA3DDBDE40A4}"/>
              </a:ext>
            </a:extLst>
          </p:cNvPr>
          <p:cNvGraphicFramePr>
            <a:graphicFrameLocks noGrp="1"/>
          </p:cNvGraphicFramePr>
          <p:nvPr/>
        </p:nvGraphicFramePr>
        <p:xfrm>
          <a:off x="838200" y="2363820"/>
          <a:ext cx="10515603" cy="3274949"/>
        </p:xfrm>
        <a:graphic>
          <a:graphicData uri="http://schemas.openxmlformats.org/drawingml/2006/table">
            <a:tbl>
              <a:tblPr firstRow="1" bandRow="1">
                <a:tableStyleId>{5C22544A-7EE6-4342-B048-85BDC9FD1C3A}</a:tableStyleId>
              </a:tblPr>
              <a:tblGrid>
                <a:gridCol w="4510407">
                  <a:extLst>
                    <a:ext uri="{9D8B030D-6E8A-4147-A177-3AD203B41FA5}">
                      <a16:colId xmlns:a16="http://schemas.microsoft.com/office/drawing/2014/main" val="3218849263"/>
                    </a:ext>
                  </a:extLst>
                </a:gridCol>
                <a:gridCol w="2393601">
                  <a:extLst>
                    <a:ext uri="{9D8B030D-6E8A-4147-A177-3AD203B41FA5}">
                      <a16:colId xmlns:a16="http://schemas.microsoft.com/office/drawing/2014/main" val="3519459606"/>
                    </a:ext>
                  </a:extLst>
                </a:gridCol>
                <a:gridCol w="3611595">
                  <a:extLst>
                    <a:ext uri="{9D8B030D-6E8A-4147-A177-3AD203B41FA5}">
                      <a16:colId xmlns:a16="http://schemas.microsoft.com/office/drawing/2014/main" val="109750910"/>
                    </a:ext>
                  </a:extLst>
                </a:gridCol>
              </a:tblGrid>
              <a:tr h="696172">
                <a:tc>
                  <a:txBody>
                    <a:bodyPr/>
                    <a:lstStyle/>
                    <a:p>
                      <a:r>
                        <a:rPr lang="en-US" sz="3200">
                          <a:solidFill>
                            <a:schemeClr val="bg1"/>
                          </a:solidFill>
                          <a:latin typeface="Source Sans Pro" panose="020B0503030403020204" pitchFamily="34" charset="0"/>
                        </a:rPr>
                        <a:t>Technology</a:t>
                      </a:r>
                    </a:p>
                  </a:txBody>
                  <a:tcPr marL="147079" marR="147079" marT="73539" marB="73539"/>
                </a:tc>
                <a:tc>
                  <a:txBody>
                    <a:bodyPr/>
                    <a:lstStyle/>
                    <a:p>
                      <a:r>
                        <a:rPr lang="en-US" sz="3200">
                          <a:solidFill>
                            <a:schemeClr val="bg1"/>
                          </a:solidFill>
                          <a:latin typeface="Source Sans Pro" panose="020B0503030403020204" pitchFamily="34" charset="0"/>
                        </a:rPr>
                        <a:t>Residential</a:t>
                      </a:r>
                    </a:p>
                  </a:txBody>
                  <a:tcPr marL="147079" marR="147079" marT="73539" marB="73539"/>
                </a:tc>
                <a:tc>
                  <a:txBody>
                    <a:bodyPr/>
                    <a:lstStyle/>
                    <a:p>
                      <a:r>
                        <a:rPr lang="en-US" sz="3200">
                          <a:solidFill>
                            <a:schemeClr val="bg1"/>
                          </a:solidFill>
                          <a:latin typeface="Source Sans Pro" panose="020B0503030403020204" pitchFamily="34" charset="0"/>
                        </a:rPr>
                        <a:t>Commercial/Govt.</a:t>
                      </a:r>
                    </a:p>
                  </a:txBody>
                  <a:tcPr marL="147079" marR="147079" marT="73539" marB="73539"/>
                </a:tc>
                <a:extLst>
                  <a:ext uri="{0D108BD9-81ED-4DB2-BD59-A6C34878D82A}">
                    <a16:rowId xmlns:a16="http://schemas.microsoft.com/office/drawing/2014/main" val="3111780497"/>
                  </a:ext>
                </a:extLst>
              </a:tr>
              <a:tr h="1186433">
                <a:tc>
                  <a:txBody>
                    <a:bodyPr/>
                    <a:lstStyle/>
                    <a:p>
                      <a:r>
                        <a:rPr lang="en-US" sz="3200">
                          <a:solidFill>
                            <a:schemeClr val="tx1"/>
                          </a:solidFill>
                          <a:latin typeface="Source Sans Pro" panose="020B0503030403020204" pitchFamily="34" charset="0"/>
                        </a:rPr>
                        <a:t>Rooftop area suitable for PV*</a:t>
                      </a:r>
                    </a:p>
                  </a:txBody>
                  <a:tcPr marL="147079" marR="147079" marT="73539" marB="73539"/>
                </a:tc>
                <a:tc>
                  <a:txBody>
                    <a:bodyPr/>
                    <a:lstStyle/>
                    <a:p>
                      <a:r>
                        <a:rPr lang="en-US" sz="3200" dirty="0">
                          <a:solidFill>
                            <a:schemeClr val="tx1"/>
                          </a:solidFill>
                          <a:latin typeface="Source Sans Pro" panose="020B0503030403020204" pitchFamily="34" charset="0"/>
                          <a:cs typeface="Times New Roman"/>
                        </a:rPr>
                        <a:t>116,000 km</a:t>
                      </a:r>
                      <a:r>
                        <a:rPr lang="en-US" sz="3200" baseline="30000" dirty="0">
                          <a:solidFill>
                            <a:schemeClr val="tx1"/>
                          </a:solidFill>
                          <a:latin typeface="Source Sans Pro" panose="020B0503030403020204" pitchFamily="34" charset="0"/>
                          <a:cs typeface="Times New Roman"/>
                        </a:rPr>
                        <a:t>2</a:t>
                      </a:r>
                      <a:endParaRPr lang="en-US" sz="3200" dirty="0">
                        <a:solidFill>
                          <a:schemeClr val="tx1"/>
                        </a:solidFill>
                        <a:latin typeface="Source Sans Pro" panose="020B0503030403020204" pitchFamily="34" charset="0"/>
                      </a:endParaRPr>
                    </a:p>
                  </a:txBody>
                  <a:tcPr marL="147079" marR="147079" marT="73539" marB="73539"/>
                </a:tc>
                <a:tc>
                  <a:txBody>
                    <a:bodyPr/>
                    <a:lstStyle/>
                    <a:p>
                      <a:r>
                        <a:rPr lang="en-US" sz="3200" dirty="0">
                          <a:solidFill>
                            <a:schemeClr val="tx1"/>
                          </a:solidFill>
                          <a:latin typeface="Source Sans Pro" panose="020B0503030403020204" pitchFamily="34" charset="0"/>
                          <a:cs typeface="Times New Roman"/>
                        </a:rPr>
                        <a:t>49,000 km</a:t>
                      </a:r>
                      <a:r>
                        <a:rPr lang="en-US" sz="3200" baseline="30000" dirty="0">
                          <a:solidFill>
                            <a:schemeClr val="tx1"/>
                          </a:solidFill>
                          <a:latin typeface="Source Sans Pro" panose="020B0503030403020204" pitchFamily="34" charset="0"/>
                          <a:cs typeface="Times New Roman"/>
                        </a:rPr>
                        <a:t>2</a:t>
                      </a:r>
                      <a:endParaRPr lang="en-US" sz="3200" dirty="0">
                        <a:solidFill>
                          <a:schemeClr val="tx1"/>
                        </a:solidFill>
                        <a:latin typeface="Source Sans Pro" panose="020B0503030403020204" pitchFamily="34" charset="0"/>
                      </a:endParaRPr>
                    </a:p>
                  </a:txBody>
                  <a:tcPr marL="147079" marR="147079" marT="73539" marB="73539"/>
                </a:tc>
                <a:extLst>
                  <a:ext uri="{0D108BD9-81ED-4DB2-BD59-A6C34878D82A}">
                    <a16:rowId xmlns:a16="http://schemas.microsoft.com/office/drawing/2014/main" val="860480116"/>
                  </a:ext>
                </a:extLst>
              </a:tr>
              <a:tr h="696172">
                <a:tc>
                  <a:txBody>
                    <a:bodyPr/>
                    <a:lstStyle/>
                    <a:p>
                      <a:r>
                        <a:rPr lang="en-US" sz="3200">
                          <a:solidFill>
                            <a:schemeClr val="tx1"/>
                          </a:solidFill>
                          <a:latin typeface="Source Sans Pro" panose="020B0503030403020204" pitchFamily="34" charset="0"/>
                        </a:rPr>
                        <a:t>Potential nameplate PV</a:t>
                      </a:r>
                    </a:p>
                  </a:txBody>
                  <a:tcPr marL="147079" marR="147079" marT="73539" marB="73539"/>
                </a:tc>
                <a:tc>
                  <a:txBody>
                    <a:bodyPr/>
                    <a:lstStyle/>
                    <a:p>
                      <a:r>
                        <a:rPr lang="en-US" sz="3200" dirty="0">
                          <a:solidFill>
                            <a:schemeClr val="tx1"/>
                          </a:solidFill>
                          <a:latin typeface="Source Sans Pro" panose="020B0503030403020204" pitchFamily="34" charset="0"/>
                          <a:cs typeface="Times New Roman"/>
                        </a:rPr>
                        <a:t>27.8 </a:t>
                      </a:r>
                      <a:r>
                        <a:rPr lang="en-US" sz="3200" dirty="0" err="1">
                          <a:solidFill>
                            <a:schemeClr val="tx1"/>
                          </a:solidFill>
                          <a:latin typeface="Source Sans Pro" panose="020B0503030403020204" pitchFamily="34" charset="0"/>
                          <a:cs typeface="Times New Roman"/>
                        </a:rPr>
                        <a:t>TW</a:t>
                      </a:r>
                      <a:r>
                        <a:rPr lang="en-US" sz="3200" baseline="-25000" dirty="0" err="1">
                          <a:solidFill>
                            <a:schemeClr val="tx1"/>
                          </a:solidFill>
                          <a:latin typeface="Source Sans Pro" panose="020B0503030403020204" pitchFamily="34" charset="0"/>
                          <a:cs typeface="Times New Roman"/>
                        </a:rPr>
                        <a:t>dc</a:t>
                      </a:r>
                      <a:endParaRPr lang="en-US" sz="3200" dirty="0">
                        <a:solidFill>
                          <a:schemeClr val="tx1"/>
                        </a:solidFill>
                        <a:latin typeface="Source Sans Pro" panose="020B0503030403020204" pitchFamily="34" charset="0"/>
                      </a:endParaRPr>
                    </a:p>
                  </a:txBody>
                  <a:tcPr marL="147079" marR="147079" marT="73539" marB="73539"/>
                </a:tc>
                <a:tc>
                  <a:txBody>
                    <a:bodyPr/>
                    <a:lstStyle/>
                    <a:p>
                      <a:r>
                        <a:rPr lang="en-US" sz="3200" dirty="0">
                          <a:solidFill>
                            <a:schemeClr val="tx1"/>
                          </a:solidFill>
                          <a:latin typeface="Source Sans Pro" panose="020B0503030403020204" pitchFamily="34" charset="0"/>
                          <a:cs typeface="Times New Roman"/>
                        </a:rPr>
                        <a:t>11.7 </a:t>
                      </a:r>
                      <a:r>
                        <a:rPr lang="en-US" sz="3200" dirty="0" err="1">
                          <a:solidFill>
                            <a:schemeClr val="tx1"/>
                          </a:solidFill>
                          <a:latin typeface="Source Sans Pro" panose="020B0503030403020204" pitchFamily="34" charset="0"/>
                          <a:cs typeface="Times New Roman"/>
                        </a:rPr>
                        <a:t>TW</a:t>
                      </a:r>
                      <a:r>
                        <a:rPr lang="en-US" sz="3200" baseline="-25000" dirty="0" err="1">
                          <a:solidFill>
                            <a:schemeClr val="tx1"/>
                          </a:solidFill>
                          <a:latin typeface="Source Sans Pro" panose="020B0503030403020204" pitchFamily="34" charset="0"/>
                          <a:cs typeface="Times New Roman"/>
                        </a:rPr>
                        <a:t>dc</a:t>
                      </a:r>
                      <a:endParaRPr lang="en-US" sz="3200" dirty="0">
                        <a:solidFill>
                          <a:schemeClr val="tx1"/>
                        </a:solidFill>
                        <a:latin typeface="Source Sans Pro" panose="020B0503030403020204" pitchFamily="34" charset="0"/>
                      </a:endParaRPr>
                    </a:p>
                  </a:txBody>
                  <a:tcPr marL="147079" marR="147079" marT="73539" marB="73539"/>
                </a:tc>
                <a:extLst>
                  <a:ext uri="{0D108BD9-81ED-4DB2-BD59-A6C34878D82A}">
                    <a16:rowId xmlns:a16="http://schemas.microsoft.com/office/drawing/2014/main" val="3471600438"/>
                  </a:ext>
                </a:extLst>
              </a:tr>
              <a:tr h="696172">
                <a:tc>
                  <a:txBody>
                    <a:bodyPr/>
                    <a:lstStyle/>
                    <a:p>
                      <a:r>
                        <a:rPr lang="en-US" sz="3200">
                          <a:solidFill>
                            <a:schemeClr val="tx1"/>
                          </a:solidFill>
                          <a:latin typeface="Source Sans Pro" panose="020B0503030403020204" pitchFamily="34" charset="0"/>
                        </a:rPr>
                        <a:t>Potential delivered PV</a:t>
                      </a:r>
                    </a:p>
                  </a:txBody>
                  <a:tcPr marL="147079" marR="147079" marT="73539" marB="73539"/>
                </a:tc>
                <a:tc>
                  <a:txBody>
                    <a:bodyPr/>
                    <a:lstStyle/>
                    <a:p>
                      <a:r>
                        <a:rPr lang="en-US" sz="3200" dirty="0">
                          <a:solidFill>
                            <a:schemeClr val="tx1"/>
                          </a:solidFill>
                          <a:latin typeface="Source Sans Pro" panose="020B0503030403020204" pitchFamily="34" charset="0"/>
                          <a:cs typeface="Times New Roman"/>
                        </a:rPr>
                        <a:t>~5.0 </a:t>
                      </a:r>
                      <a:r>
                        <a:rPr lang="en-US" sz="3200" dirty="0" err="1">
                          <a:solidFill>
                            <a:schemeClr val="tx1"/>
                          </a:solidFill>
                          <a:latin typeface="Source Sans Pro" panose="020B0503030403020204" pitchFamily="34" charset="0"/>
                          <a:cs typeface="Times New Roman"/>
                        </a:rPr>
                        <a:t>TW</a:t>
                      </a:r>
                      <a:r>
                        <a:rPr lang="en-US" sz="3200" baseline="-25000" dirty="0" err="1">
                          <a:solidFill>
                            <a:schemeClr val="tx1"/>
                          </a:solidFill>
                          <a:latin typeface="Source Sans Pro" panose="020B0503030403020204" pitchFamily="34" charset="0"/>
                          <a:cs typeface="Times New Roman"/>
                        </a:rPr>
                        <a:t>dc</a:t>
                      </a:r>
                      <a:endParaRPr lang="en-US" sz="3200" dirty="0">
                        <a:solidFill>
                          <a:schemeClr val="tx1"/>
                        </a:solidFill>
                        <a:latin typeface="Source Sans Pro" panose="020B0503030403020204" pitchFamily="34" charset="0"/>
                      </a:endParaRPr>
                    </a:p>
                  </a:txBody>
                  <a:tcPr marL="147079" marR="147079" marT="73539" marB="73539"/>
                </a:tc>
                <a:tc>
                  <a:txBody>
                    <a:bodyPr/>
                    <a:lstStyle/>
                    <a:p>
                      <a:r>
                        <a:rPr lang="en-US" sz="3200" dirty="0">
                          <a:solidFill>
                            <a:schemeClr val="tx1"/>
                          </a:solidFill>
                          <a:latin typeface="Source Sans Pro" panose="020B0503030403020204" pitchFamily="34" charset="0"/>
                          <a:cs typeface="Times New Roman"/>
                        </a:rPr>
                        <a:t>~2.1 </a:t>
                      </a:r>
                      <a:r>
                        <a:rPr lang="en-US" sz="3200" dirty="0" err="1">
                          <a:solidFill>
                            <a:schemeClr val="tx1"/>
                          </a:solidFill>
                          <a:latin typeface="Source Sans Pro" panose="020B0503030403020204" pitchFamily="34" charset="0"/>
                          <a:cs typeface="Times New Roman"/>
                        </a:rPr>
                        <a:t>TW</a:t>
                      </a:r>
                      <a:r>
                        <a:rPr lang="en-US" sz="3200" baseline="-25000" dirty="0" err="1">
                          <a:solidFill>
                            <a:schemeClr val="tx1"/>
                          </a:solidFill>
                          <a:latin typeface="Source Sans Pro" panose="020B0503030403020204" pitchFamily="34" charset="0"/>
                          <a:cs typeface="Times New Roman"/>
                        </a:rPr>
                        <a:t>dc</a:t>
                      </a:r>
                      <a:endParaRPr lang="en-US" sz="3200" dirty="0">
                        <a:solidFill>
                          <a:schemeClr val="tx1"/>
                        </a:solidFill>
                        <a:latin typeface="Source Sans Pro" panose="020B0503030403020204" pitchFamily="34" charset="0"/>
                      </a:endParaRPr>
                    </a:p>
                  </a:txBody>
                  <a:tcPr marL="147079" marR="147079" marT="73539" marB="73539"/>
                </a:tc>
                <a:extLst>
                  <a:ext uri="{0D108BD9-81ED-4DB2-BD59-A6C34878D82A}">
                    <a16:rowId xmlns:a16="http://schemas.microsoft.com/office/drawing/2014/main" val="43976484"/>
                  </a:ext>
                </a:extLst>
              </a:tr>
            </a:tbl>
          </a:graphicData>
        </a:graphic>
      </p:graphicFrame>
      <p:sp>
        <p:nvSpPr>
          <p:cNvPr id="2" name="TextBox 1">
            <a:extLst>
              <a:ext uri="{FF2B5EF4-FFF2-40B4-BE49-F238E27FC236}">
                <a16:creationId xmlns:a16="http://schemas.microsoft.com/office/drawing/2014/main" id="{3F95C8F1-E791-472A-9F00-6AD257079AA7}"/>
              </a:ext>
            </a:extLst>
          </p:cNvPr>
          <p:cNvSpPr txBox="1"/>
          <p:nvPr/>
        </p:nvSpPr>
        <p:spPr>
          <a:xfrm>
            <a:off x="1079770" y="5807414"/>
            <a:ext cx="5617121" cy="338554"/>
          </a:xfrm>
          <a:prstGeom prst="rect">
            <a:avLst/>
          </a:prstGeom>
          <a:noFill/>
        </p:spPr>
        <p:txBody>
          <a:bodyPr wrap="square" rtlCol="0">
            <a:spAutoFit/>
          </a:bodyPr>
          <a:lstStyle/>
          <a:p>
            <a:r>
              <a:rPr lang="en-US" sz="1600">
                <a:latin typeface="Source Sans Pro" panose="020B0503030403020204" pitchFamily="34" charset="0"/>
              </a:rPr>
              <a:t>*Already excludes fire access and walking space areas</a:t>
            </a:r>
            <a:endParaRPr lang="en-US" sz="1600" dirty="0">
              <a:latin typeface="Source Sans Pro" panose="020B0503030403020204" pitchFamily="34" charset="0"/>
            </a:endParaRPr>
          </a:p>
        </p:txBody>
      </p:sp>
    </p:spTree>
    <p:extLst>
      <p:ext uri="{BB962C8B-B14F-4D97-AF65-F5344CB8AC3E}">
        <p14:creationId xmlns:p14="http://schemas.microsoft.com/office/powerpoint/2010/main" val="2133145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Determining the Levelized Cost of Electricity</a:t>
            </a:r>
            <a:endParaRPr lang="en-US" spc="-100"/>
          </a:p>
        </p:txBody>
      </p:sp>
      <p:pic>
        <p:nvPicPr>
          <p:cNvPr id="66564" name="Picture 66563">
            <a:extLst>
              <a:ext uri="{FF2B5EF4-FFF2-40B4-BE49-F238E27FC236}">
                <a16:creationId xmlns:a16="http://schemas.microsoft.com/office/drawing/2014/main" id="{2DBBBB94-28FE-47F7-A4CB-24C0A3DBFE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790027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2"/>
          <p:cNvSpPr>
            <a:spLocks noGrp="1" noChangeArrowheads="1"/>
          </p:cNvSpPr>
          <p:nvPr>
            <p:ph type="title"/>
          </p:nvPr>
        </p:nvSpPr>
        <p:spPr>
          <a:xfrm>
            <a:off x="838200" y="111515"/>
            <a:ext cx="10515600" cy="1325563"/>
          </a:xfrm>
        </p:spPr>
        <p:txBody>
          <a:bodyPr vert="horz" lIns="91440" tIns="45720" rIns="91440" bIns="45720" rtlCol="0" anchor="ctr">
            <a:normAutofit/>
          </a:bodyPr>
          <a:lstStyle/>
          <a:p>
            <a:r>
              <a:rPr lang="en-US" b="0" i="0" kern="1200" dirty="0">
                <a:latin typeface="Source Sans Pro Semibold" panose="020B0503030403020204" pitchFamily="34" charset="0"/>
                <a:ea typeface="Source Sans Pro Semibold" panose="020B0503030403020204" pitchFamily="34" charset="0"/>
                <a:cs typeface="+mj-cs"/>
              </a:rPr>
              <a:t>Capital Recovery Factor</a:t>
            </a:r>
          </a:p>
        </p:txBody>
      </p:sp>
      <p:sp>
        <p:nvSpPr>
          <p:cNvPr id="2" name="Rectangle 1"/>
          <p:cNvSpPr/>
          <p:nvPr/>
        </p:nvSpPr>
        <p:spPr>
          <a:xfrm>
            <a:off x="838200" y="1237353"/>
            <a:ext cx="10515600" cy="5118997"/>
          </a:xfrm>
          <a:prstGeom prst="rect">
            <a:avLst/>
          </a:prstGeom>
        </p:spPr>
        <p:txBody>
          <a:bodyPr vert="horz" lIns="91440" tIns="45720" rIns="91440" bIns="45720" rtlCol="0">
            <a:normAutofit/>
          </a:bodyPr>
          <a:lstStyle/>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Annual payment (A) = Present value (P) x Capital Recovery Factor (CRF)</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What is the annual payment (A) on a P = $100,000 loan at </a:t>
            </a:r>
            <a:r>
              <a:rPr lang="en-US" sz="2200" dirty="0" err="1">
                <a:latin typeface="Source Sans Pro"/>
              </a:rPr>
              <a:t>i</a:t>
            </a:r>
            <a:r>
              <a:rPr lang="en-US" sz="2200" dirty="0">
                <a:latin typeface="Source Sans Pro"/>
              </a:rPr>
              <a:t>=5% interest over n = 30 years?</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A = P x CRF = $100,000 x 0.06505 = $6,505 per year	</a:t>
            </a:r>
          </a:p>
        </p:txBody>
      </p:sp>
      <p:sp>
        <p:nvSpPr>
          <p:cNvPr id="74" name="Text Placeholder 3">
            <a:extLst>
              <a:ext uri="{FF2B5EF4-FFF2-40B4-BE49-F238E27FC236}">
                <a16:creationId xmlns:a16="http://schemas.microsoft.com/office/drawing/2014/main" id="{9B3AD8EC-91EE-4AAF-997E-7FCCB2C7F0FB}"/>
              </a:ext>
            </a:extLst>
          </p:cNvPr>
          <p:cNvSpPr>
            <a:spLocks noGrp="1"/>
          </p:cNvSpPr>
          <p:nvPr>
            <p:ph type="body" sz="quarter" idx="12"/>
          </p:nvPr>
        </p:nvSpPr>
        <p:spPr>
          <a:xfrm>
            <a:off x="838200" y="6356350"/>
            <a:ext cx="3757246" cy="501650"/>
          </a:xfrm>
        </p:spPr>
        <p:txBody>
          <a:bodyPr/>
          <a:lstStyle/>
          <a:p>
            <a:endParaRPr lang="en-US"/>
          </a:p>
        </p:txBody>
      </p:sp>
      <p:graphicFrame>
        <p:nvGraphicFramePr>
          <p:cNvPr id="8" name="Object 7">
            <a:extLst>
              <a:ext uri="{FF2B5EF4-FFF2-40B4-BE49-F238E27FC236}">
                <a16:creationId xmlns:a16="http://schemas.microsoft.com/office/drawing/2014/main" id="{52715BF1-1382-43FD-B56D-286B8B374DDF}"/>
              </a:ext>
            </a:extLst>
          </p:cNvPr>
          <p:cNvGraphicFramePr>
            <a:graphicFrameLocks noChangeAspect="1"/>
          </p:cNvGraphicFramePr>
          <p:nvPr>
            <p:extLst>
              <p:ext uri="{D42A27DB-BD31-4B8C-83A1-F6EECF244321}">
                <p14:modId xmlns:p14="http://schemas.microsoft.com/office/powerpoint/2010/main" val="3576815779"/>
              </p:ext>
            </p:extLst>
          </p:nvPr>
        </p:nvGraphicFramePr>
        <p:xfrm>
          <a:off x="4595446" y="3126852"/>
          <a:ext cx="4199247" cy="1539724"/>
        </p:xfrm>
        <a:graphic>
          <a:graphicData uri="http://schemas.openxmlformats.org/presentationml/2006/ole">
            <mc:AlternateContent xmlns:mc="http://schemas.openxmlformats.org/markup-compatibility/2006">
              <mc:Choice xmlns:v="urn:schemas-microsoft-com:vml" Requires="v">
                <p:oleObj name="Equation" r:id="rId3" imgW="1524000" imgH="558800" progId="Equation.3">
                  <p:embed/>
                </p:oleObj>
              </mc:Choice>
              <mc:Fallback>
                <p:oleObj name="Equation" r:id="rId3" imgW="1524000" imgH="558800" progId="Equation.3">
                  <p:embed/>
                  <p:pic>
                    <p:nvPicPr>
                      <p:cNvPr id="3" name="Object 2"/>
                      <p:cNvPicPr/>
                      <p:nvPr/>
                    </p:nvPicPr>
                    <p:blipFill>
                      <a:blip r:embed="rId4"/>
                      <a:stretch>
                        <a:fillRect/>
                      </a:stretch>
                    </p:blipFill>
                    <p:spPr>
                      <a:xfrm>
                        <a:off x="4595446" y="3126852"/>
                        <a:ext cx="4199247" cy="1539724"/>
                      </a:xfrm>
                      <a:prstGeom prst="rect">
                        <a:avLst/>
                      </a:prstGeom>
                    </p:spPr>
                  </p:pic>
                </p:oleObj>
              </mc:Fallback>
            </mc:AlternateContent>
          </a:graphicData>
        </a:graphic>
      </p:graphicFrame>
    </p:spTree>
    <p:extLst>
      <p:ext uri="{BB962C8B-B14F-4D97-AF65-F5344CB8AC3E}">
        <p14:creationId xmlns:p14="http://schemas.microsoft.com/office/powerpoint/2010/main" val="710515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2"/>
          <p:cNvSpPr>
            <a:spLocks noGrp="1" noChangeArrowheads="1"/>
          </p:cNvSpPr>
          <p:nvPr>
            <p:ph type="title"/>
          </p:nvPr>
        </p:nvSpPr>
        <p:spPr>
          <a:xfrm>
            <a:off x="838199" y="0"/>
            <a:ext cx="10515600" cy="1325563"/>
          </a:xfrm>
        </p:spPr>
        <p:txBody>
          <a:bodyPr vert="horz" lIns="91440" tIns="45720" rIns="91440" bIns="45720" rtlCol="0" anchor="ctr">
            <a:normAutofit/>
          </a:bodyPr>
          <a:lstStyle/>
          <a:p>
            <a:r>
              <a:rPr lang="en-US" b="0" i="0" kern="1200" dirty="0">
                <a:latin typeface="Source Sans Pro Semibold" panose="020B0503030403020204" pitchFamily="34" charset="0"/>
                <a:ea typeface="Source Sans Pro Semibold" panose="020B0503030403020204" pitchFamily="34" charset="0"/>
                <a:cs typeface="+mj-cs"/>
              </a:rPr>
              <a:t>Annual Payments Example</a:t>
            </a:r>
          </a:p>
        </p:txBody>
      </p:sp>
      <p:sp>
        <p:nvSpPr>
          <p:cNvPr id="2" name="Rectangle 1"/>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i="1" dirty="0" err="1">
                <a:latin typeface="Source Sans Pro"/>
              </a:rPr>
              <a:t>A</a:t>
            </a:r>
            <a:r>
              <a:rPr lang="en-US" sz="2200" i="1" baseline="-25000" dirty="0" err="1">
                <a:latin typeface="Source Sans Pro"/>
              </a:rPr>
              <a:t>Capital</a:t>
            </a:r>
            <a:r>
              <a:rPr lang="en-US" sz="2200" baseline="-25000" dirty="0">
                <a:latin typeface="Source Sans Pro"/>
              </a:rPr>
              <a:t>	</a:t>
            </a:r>
            <a:r>
              <a:rPr lang="en-US" sz="2200" dirty="0">
                <a:latin typeface="Source Sans Pro"/>
              </a:rPr>
              <a:t>= annualized up-front capital cost</a:t>
            </a:r>
          </a:p>
          <a:p>
            <a:pPr>
              <a:lnSpc>
                <a:spcPct val="90000"/>
              </a:lnSpc>
              <a:spcAft>
                <a:spcPts val="600"/>
              </a:spcAft>
              <a:buClr>
                <a:schemeClr val="accent1"/>
              </a:buClr>
            </a:pPr>
            <a:r>
              <a:rPr lang="en-US" sz="2200" i="1" dirty="0">
                <a:latin typeface="Source Sans Pro"/>
              </a:rPr>
              <a:t>A</a:t>
            </a:r>
            <a:r>
              <a:rPr lang="en-US" sz="2200" i="1" baseline="-25000" dirty="0">
                <a:latin typeface="Source Sans Pro"/>
              </a:rPr>
              <a:t>O&amp;M </a:t>
            </a:r>
            <a:r>
              <a:rPr lang="en-US" sz="2200" dirty="0">
                <a:latin typeface="Source Sans Pro"/>
              </a:rPr>
              <a:t>	= annual operation and maintenance cost</a:t>
            </a:r>
          </a:p>
          <a:p>
            <a:pPr>
              <a:lnSpc>
                <a:spcPct val="90000"/>
              </a:lnSpc>
              <a:spcAft>
                <a:spcPts val="600"/>
              </a:spcAft>
              <a:buClr>
                <a:schemeClr val="accent1"/>
              </a:buClr>
            </a:pPr>
            <a:r>
              <a:rPr lang="en-US" sz="2200" i="1" dirty="0" err="1">
                <a:latin typeface="Source Sans Pro"/>
              </a:rPr>
              <a:t>A</a:t>
            </a:r>
            <a:r>
              <a:rPr lang="en-US" sz="2200" i="1" baseline="-25000" dirty="0" err="1">
                <a:latin typeface="Source Sans Pro"/>
              </a:rPr>
              <a:t>Fuel,t</a:t>
            </a:r>
            <a:r>
              <a:rPr lang="en-US" sz="2200" i="1" baseline="-25000" dirty="0">
                <a:latin typeface="Source Sans Pro"/>
              </a:rPr>
              <a:t> </a:t>
            </a:r>
            <a:r>
              <a:rPr lang="en-US" sz="2200" dirty="0">
                <a:latin typeface="Source Sans Pro"/>
              </a:rPr>
              <a:t>	= annual fuel cost</a:t>
            </a:r>
          </a:p>
          <a:p>
            <a:pPr>
              <a:lnSpc>
                <a:spcPct val="90000"/>
              </a:lnSpc>
              <a:spcAft>
                <a:spcPts val="600"/>
              </a:spcAft>
              <a:buClr>
                <a:schemeClr val="accent1"/>
              </a:buClr>
            </a:pPr>
            <a:r>
              <a:rPr lang="en-US" sz="2200" i="1" dirty="0" err="1">
                <a:latin typeface="Source Sans Pro"/>
              </a:rPr>
              <a:t>A</a:t>
            </a:r>
            <a:r>
              <a:rPr lang="en-US" sz="2200" i="1" baseline="-25000" dirty="0" err="1">
                <a:latin typeface="Source Sans Pro"/>
              </a:rPr>
              <a:t>Decomis</a:t>
            </a:r>
            <a:r>
              <a:rPr lang="en-US" sz="2200" dirty="0">
                <a:latin typeface="Source Sans Pro"/>
              </a:rPr>
              <a:t> 	= annualized future decommissioning cost</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Annualized up-front cost = Present value (P) x cost recovery factor CRF</a:t>
            </a:r>
          </a:p>
          <a:p>
            <a:pPr>
              <a:lnSpc>
                <a:spcPct val="90000"/>
              </a:lnSpc>
              <a:spcAft>
                <a:spcPts val="600"/>
              </a:spcAft>
              <a:buClr>
                <a:schemeClr val="accent1"/>
              </a:buClr>
            </a:pPr>
            <a:r>
              <a:rPr lang="en-US" sz="2200" dirty="0">
                <a:latin typeface="Source Sans Pro"/>
              </a:rPr>
              <a:t>Annualized future cost </a:t>
            </a:r>
          </a:p>
        </p:txBody>
      </p:sp>
      <p:sp>
        <p:nvSpPr>
          <p:cNvPr id="74" name="Text Placeholder 3">
            <a:extLst>
              <a:ext uri="{FF2B5EF4-FFF2-40B4-BE49-F238E27FC236}">
                <a16:creationId xmlns:a16="http://schemas.microsoft.com/office/drawing/2014/main" id="{9B3AD8EC-91EE-4AAF-997E-7FCCB2C7F0FB}"/>
              </a:ext>
            </a:extLst>
          </p:cNvPr>
          <p:cNvSpPr>
            <a:spLocks noGrp="1"/>
          </p:cNvSpPr>
          <p:nvPr>
            <p:ph type="body" sz="quarter" idx="12"/>
          </p:nvPr>
        </p:nvSpPr>
        <p:spPr>
          <a:xfrm>
            <a:off x="838200" y="6356350"/>
            <a:ext cx="3757246" cy="501650"/>
          </a:xfrm>
        </p:spPr>
        <p:txBody>
          <a:bodyPr/>
          <a:lstStyle/>
          <a:p>
            <a:endParaRPr lang="en-US"/>
          </a:p>
        </p:txBody>
      </p:sp>
      <p:pic>
        <p:nvPicPr>
          <p:cNvPr id="5" name="Picture 4">
            <a:extLst>
              <a:ext uri="{FF2B5EF4-FFF2-40B4-BE49-F238E27FC236}">
                <a16:creationId xmlns:a16="http://schemas.microsoft.com/office/drawing/2014/main" id="{161D6859-A97D-4A52-B1E8-3E77615E4362}"/>
              </a:ext>
            </a:extLst>
          </p:cNvPr>
          <p:cNvPicPr>
            <a:picLocks noChangeAspect="1"/>
          </p:cNvPicPr>
          <p:nvPr/>
        </p:nvPicPr>
        <p:blipFill>
          <a:blip r:embed="rId3"/>
          <a:stretch>
            <a:fillRect/>
          </a:stretch>
        </p:blipFill>
        <p:spPr>
          <a:xfrm>
            <a:off x="2389853" y="1048532"/>
            <a:ext cx="6096000" cy="2244299"/>
          </a:xfrm>
          <a:prstGeom prst="rect">
            <a:avLst/>
          </a:prstGeom>
        </p:spPr>
      </p:pic>
      <p:graphicFrame>
        <p:nvGraphicFramePr>
          <p:cNvPr id="7" name="Object 6">
            <a:extLst>
              <a:ext uri="{FF2B5EF4-FFF2-40B4-BE49-F238E27FC236}">
                <a16:creationId xmlns:a16="http://schemas.microsoft.com/office/drawing/2014/main" id="{BB462CBF-9AB1-4951-BFF5-8779F2DC2E48}"/>
              </a:ext>
            </a:extLst>
          </p:cNvPr>
          <p:cNvGraphicFramePr>
            <a:graphicFrameLocks noChangeAspect="1"/>
          </p:cNvGraphicFramePr>
          <p:nvPr>
            <p:extLst>
              <p:ext uri="{D42A27DB-BD31-4B8C-83A1-F6EECF244321}">
                <p14:modId xmlns:p14="http://schemas.microsoft.com/office/powerpoint/2010/main" val="4044599618"/>
              </p:ext>
            </p:extLst>
          </p:nvPr>
        </p:nvGraphicFramePr>
        <p:xfrm>
          <a:off x="4415153" y="5515353"/>
          <a:ext cx="3361693" cy="1323220"/>
        </p:xfrm>
        <a:graphic>
          <a:graphicData uri="http://schemas.openxmlformats.org/presentationml/2006/ole">
            <mc:AlternateContent xmlns:mc="http://schemas.openxmlformats.org/markup-compatibility/2006">
              <mc:Choice xmlns:v="urn:schemas-microsoft-com:vml" Requires="v">
                <p:oleObj name="Equation" r:id="rId4" imgW="1193800" imgH="469900" progId="Equation.3">
                  <p:embed/>
                </p:oleObj>
              </mc:Choice>
              <mc:Fallback>
                <p:oleObj name="Equation" r:id="rId4" imgW="1193800" imgH="469900" progId="Equation.3">
                  <p:embed/>
                  <p:pic>
                    <p:nvPicPr>
                      <p:cNvPr id="7" name="Object 6">
                        <a:extLst>
                          <a:ext uri="{FF2B5EF4-FFF2-40B4-BE49-F238E27FC236}">
                            <a16:creationId xmlns:a16="http://schemas.microsoft.com/office/drawing/2014/main" id="{BB462CBF-9AB1-4951-BFF5-8779F2DC2E48}"/>
                          </a:ext>
                        </a:extLst>
                      </p:cNvPr>
                      <p:cNvPicPr/>
                      <p:nvPr/>
                    </p:nvPicPr>
                    <p:blipFill>
                      <a:blip r:embed="rId5"/>
                      <a:stretch>
                        <a:fillRect/>
                      </a:stretch>
                    </p:blipFill>
                    <p:spPr>
                      <a:xfrm>
                        <a:off x="4415153" y="5515353"/>
                        <a:ext cx="3361693" cy="1323220"/>
                      </a:xfrm>
                      <a:prstGeom prst="rect">
                        <a:avLst/>
                      </a:prstGeom>
                    </p:spPr>
                  </p:pic>
                </p:oleObj>
              </mc:Fallback>
            </mc:AlternateContent>
          </a:graphicData>
        </a:graphic>
      </p:graphicFrame>
    </p:spTree>
    <p:extLst>
      <p:ext uri="{BB962C8B-B14F-4D97-AF65-F5344CB8AC3E}">
        <p14:creationId xmlns:p14="http://schemas.microsoft.com/office/powerpoint/2010/main" val="2030219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 y="365125"/>
            <a:ext cx="121920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defTabSz="914400">
              <a:lnSpc>
                <a:spcPct val="90000"/>
              </a:lnSpc>
              <a:spcAft>
                <a:spcPts val="600"/>
              </a:spcAft>
            </a:pPr>
            <a:r>
              <a:rPr lang="en-US" sz="4400" b="0" i="0" kern="1200" spc="-200" dirty="0">
                <a:latin typeface="Source Sans Pro Semibold" panose="020B0503030403020204" pitchFamily="34" charset="0"/>
                <a:ea typeface="Source Sans Pro Semibold" panose="020B0503030403020204" pitchFamily="34" charset="0"/>
                <a:cs typeface="+mj-cs"/>
              </a:rPr>
              <a:t>2022 U.S. Unsubsidized Private Levelized Cost of Energy (¢/kWh)</a:t>
            </a:r>
          </a:p>
        </p:txBody>
      </p:sp>
      <p:sp>
        <p:nvSpPr>
          <p:cNvPr id="6" name="Rectangle 5"/>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tabLst>
                <a:tab pos="4425840" algn="l"/>
                <a:tab pos="5414298" algn="l"/>
              </a:tabLst>
            </a:pPr>
            <a:r>
              <a:rPr lang="en-US" dirty="0">
                <a:latin typeface="Source Sans Pro"/>
              </a:rPr>
              <a:t>Wind onshore	2.4	to 7.5	</a:t>
            </a:r>
          </a:p>
          <a:p>
            <a:pPr>
              <a:lnSpc>
                <a:spcPct val="90000"/>
              </a:lnSpc>
              <a:spcAft>
                <a:spcPts val="600"/>
              </a:spcAft>
              <a:buClr>
                <a:schemeClr val="accent1"/>
              </a:buClr>
              <a:tabLst>
                <a:tab pos="4425840" algn="l"/>
                <a:tab pos="5414298" algn="l"/>
              </a:tabLst>
            </a:pPr>
            <a:r>
              <a:rPr lang="en-US" dirty="0">
                <a:latin typeface="Source Sans Pro"/>
              </a:rPr>
              <a:t>Wind offshore	5.6	to 10.6</a:t>
            </a:r>
          </a:p>
          <a:p>
            <a:pPr>
              <a:lnSpc>
                <a:spcPct val="90000"/>
              </a:lnSpc>
              <a:spcAft>
                <a:spcPts val="600"/>
              </a:spcAft>
              <a:buClr>
                <a:schemeClr val="accent1"/>
              </a:buClr>
              <a:tabLst>
                <a:tab pos="4425840" algn="l"/>
                <a:tab pos="5414298" algn="l"/>
              </a:tabLst>
            </a:pPr>
            <a:r>
              <a:rPr lang="en-US" dirty="0">
                <a:latin typeface="Source Sans Pro"/>
              </a:rPr>
              <a:t>Geothermal	6.1	to 10.2	</a:t>
            </a:r>
          </a:p>
          <a:p>
            <a:pPr>
              <a:lnSpc>
                <a:spcPct val="90000"/>
              </a:lnSpc>
              <a:spcAft>
                <a:spcPts val="600"/>
              </a:spcAft>
              <a:buClr>
                <a:schemeClr val="accent1"/>
              </a:buClr>
              <a:tabLst>
                <a:tab pos="4425840" algn="l"/>
                <a:tab pos="5414298" algn="l"/>
              </a:tabLst>
            </a:pPr>
            <a:r>
              <a:rPr lang="en-US" dirty="0">
                <a:latin typeface="Source Sans Pro"/>
              </a:rPr>
              <a:t>Hydroelectric	5.9	to 8.9	</a:t>
            </a:r>
          </a:p>
          <a:p>
            <a:pPr>
              <a:lnSpc>
                <a:spcPct val="90000"/>
              </a:lnSpc>
              <a:spcAft>
                <a:spcPts val="600"/>
              </a:spcAft>
              <a:buClr>
                <a:schemeClr val="accent1"/>
              </a:buClr>
              <a:tabLst>
                <a:tab pos="4425840" algn="l"/>
                <a:tab pos="5414298" algn="l"/>
              </a:tabLst>
            </a:pPr>
            <a:r>
              <a:rPr lang="en-US" dirty="0">
                <a:latin typeface="Source Sans Pro"/>
              </a:rPr>
              <a:t>CSP with 18 </a:t>
            </a:r>
            <a:r>
              <a:rPr lang="en-US" dirty="0" err="1">
                <a:latin typeface="Source Sans Pro"/>
              </a:rPr>
              <a:t>hr</a:t>
            </a:r>
            <a:r>
              <a:rPr lang="en-US" dirty="0">
                <a:latin typeface="Source Sans Pro"/>
              </a:rPr>
              <a:t> storage	12.6	to 15.6	</a:t>
            </a:r>
          </a:p>
          <a:p>
            <a:pPr>
              <a:lnSpc>
                <a:spcPct val="90000"/>
              </a:lnSpc>
              <a:spcAft>
                <a:spcPts val="600"/>
              </a:spcAft>
              <a:buClr>
                <a:schemeClr val="accent1"/>
              </a:buClr>
              <a:tabLst>
                <a:tab pos="4425840" algn="l"/>
                <a:tab pos="5414298" algn="l"/>
              </a:tabLst>
            </a:pPr>
            <a:r>
              <a:rPr lang="en-US" dirty="0">
                <a:latin typeface="Source Sans Pro"/>
              </a:rPr>
              <a:t>Utility-scale solar PV 	2.4	to 9.6	</a:t>
            </a:r>
          </a:p>
          <a:p>
            <a:pPr>
              <a:lnSpc>
                <a:spcPct val="90000"/>
              </a:lnSpc>
              <a:spcAft>
                <a:spcPts val="600"/>
              </a:spcAft>
              <a:buClr>
                <a:schemeClr val="accent1"/>
              </a:buClr>
              <a:tabLst>
                <a:tab pos="4425840" algn="l"/>
                <a:tab pos="5414298" algn="l"/>
              </a:tabLst>
            </a:pPr>
            <a:r>
              <a:rPr lang="en-US" dirty="0">
                <a:latin typeface="Source Sans Pro"/>
              </a:rPr>
              <a:t>Community rooftop PV	4.9	to 18.5</a:t>
            </a:r>
          </a:p>
          <a:p>
            <a:pPr>
              <a:lnSpc>
                <a:spcPct val="90000"/>
              </a:lnSpc>
              <a:spcAft>
                <a:spcPts val="600"/>
              </a:spcAft>
              <a:buClr>
                <a:schemeClr val="accent1"/>
              </a:buClr>
              <a:tabLst>
                <a:tab pos="4425840" algn="l"/>
                <a:tab pos="5414298" algn="l"/>
              </a:tabLst>
            </a:pPr>
            <a:r>
              <a:rPr lang="en-US" dirty="0">
                <a:latin typeface="Source Sans Pro"/>
              </a:rPr>
              <a:t>Residential rooftop PV	11.7	to 28.2</a:t>
            </a:r>
          </a:p>
          <a:p>
            <a:pPr>
              <a:lnSpc>
                <a:spcPct val="90000"/>
              </a:lnSpc>
              <a:spcAft>
                <a:spcPts val="600"/>
              </a:spcAft>
              <a:buClr>
                <a:schemeClr val="accent1"/>
              </a:buClr>
              <a:tabLst>
                <a:tab pos="4425840" algn="l"/>
                <a:tab pos="5414298" algn="l"/>
              </a:tabLst>
            </a:pPr>
            <a:endParaRPr lang="en-US" dirty="0">
              <a:latin typeface="Source Sans Pro"/>
            </a:endParaRPr>
          </a:p>
          <a:p>
            <a:pPr>
              <a:lnSpc>
                <a:spcPct val="90000"/>
              </a:lnSpc>
              <a:spcAft>
                <a:spcPts val="600"/>
              </a:spcAft>
              <a:buClr>
                <a:schemeClr val="accent1"/>
              </a:buClr>
              <a:tabLst>
                <a:tab pos="4425840" algn="l"/>
                <a:tab pos="5414298" algn="l"/>
              </a:tabLst>
            </a:pPr>
            <a:r>
              <a:rPr lang="en-US" dirty="0">
                <a:latin typeface="Source Sans Pro"/>
              </a:rPr>
              <a:t>Gas combined cycle	3.9	to 10.1</a:t>
            </a:r>
          </a:p>
          <a:p>
            <a:pPr>
              <a:lnSpc>
                <a:spcPct val="90000"/>
              </a:lnSpc>
              <a:spcAft>
                <a:spcPts val="600"/>
              </a:spcAft>
              <a:buClr>
                <a:schemeClr val="accent1"/>
              </a:buClr>
              <a:tabLst>
                <a:tab pos="4425840" algn="l"/>
                <a:tab pos="5414298" algn="l"/>
              </a:tabLst>
            </a:pPr>
            <a:r>
              <a:rPr lang="en-US" dirty="0">
                <a:latin typeface="Source Sans Pro"/>
              </a:rPr>
              <a:t>Gas for peaking	11.5	to 22.1</a:t>
            </a:r>
          </a:p>
          <a:p>
            <a:pPr>
              <a:lnSpc>
                <a:spcPct val="90000"/>
              </a:lnSpc>
              <a:spcAft>
                <a:spcPts val="600"/>
              </a:spcAft>
              <a:buClr>
                <a:schemeClr val="accent1"/>
              </a:buClr>
              <a:tabLst>
                <a:tab pos="4425840" algn="l"/>
                <a:tab pos="5414298" algn="l"/>
              </a:tabLst>
            </a:pPr>
            <a:r>
              <a:rPr lang="en-US" dirty="0">
                <a:latin typeface="Source Sans Pro"/>
              </a:rPr>
              <a:t>Advanced pulverized coal	6.8	to 16.6</a:t>
            </a:r>
          </a:p>
          <a:p>
            <a:pPr>
              <a:lnSpc>
                <a:spcPct val="90000"/>
              </a:lnSpc>
              <a:spcAft>
                <a:spcPts val="600"/>
              </a:spcAft>
              <a:buClr>
                <a:schemeClr val="accent1"/>
              </a:buClr>
              <a:tabLst>
                <a:tab pos="4425840" algn="l"/>
                <a:tab pos="5414298" algn="l"/>
              </a:tabLst>
            </a:pPr>
            <a:r>
              <a:rPr lang="en-US" dirty="0">
                <a:latin typeface="Source Sans Pro"/>
              </a:rPr>
              <a:t>Nuclear	14.1	to 22.1</a:t>
            </a:r>
          </a:p>
        </p:txBody>
      </p:sp>
      <p:sp>
        <p:nvSpPr>
          <p:cNvPr id="10" name="TextBox 9"/>
          <p:cNvSpPr txBox="1"/>
          <p:nvPr/>
        </p:nvSpPr>
        <p:spPr>
          <a:xfrm>
            <a:off x="838200" y="6356350"/>
            <a:ext cx="3757246" cy="50165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sz="1200" i="1" kern="1200" dirty="0">
                <a:solidFill>
                  <a:schemeClr val="tx2"/>
                </a:solidFill>
                <a:latin typeface="Source Sans Pro"/>
                <a:ea typeface="+mn-ea"/>
                <a:cs typeface="+mn-cs"/>
              </a:rPr>
              <a:t>Lazard (2023)</a:t>
            </a:r>
          </a:p>
        </p:txBody>
      </p:sp>
    </p:spTree>
    <p:extLst>
      <p:ext uri="{BB962C8B-B14F-4D97-AF65-F5344CB8AC3E}">
        <p14:creationId xmlns:p14="http://schemas.microsoft.com/office/powerpoint/2010/main" val="319723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a:latin typeface="Source Sans Pro Semibold" panose="020B0503030403020204" pitchFamily="34" charset="0"/>
                <a:ea typeface="Source Sans Pro Semibold" panose="020B0503030403020204" pitchFamily="34" charset="0"/>
                <a:cs typeface="+mj-cs"/>
              </a:rPr>
              <a:t>Social vs. Private Discount Rate</a:t>
            </a:r>
          </a:p>
        </p:txBody>
      </p:sp>
      <p:sp>
        <p:nvSpPr>
          <p:cNvPr id="2" name="Rectangle 1"/>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buClr>
                <a:schemeClr val="accent1"/>
              </a:buClr>
            </a:pPr>
            <a:r>
              <a:rPr lang="en-US" sz="2200" dirty="0">
                <a:latin typeface="Source Sans Pro"/>
              </a:rPr>
              <a:t>Private discount rate. Interest rates banks charge builders and consumers for taking out loans. It is also the opportunity cost of capital, or the rate of return of investing capital in a market.</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Appropriate only for relatively short-term projects that dollar-for-dollar crowd out private investment. 5-8.4% in 2023</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Social discount rate. Discount rate used in social cost analyses (accounting for energy, health, and climate costs). Used when the costs and benefits of a project occur at different times and over more than one generation (intergenerational projects).              181 experts suggest 1-3%.</a:t>
            </a:r>
          </a:p>
        </p:txBody>
      </p:sp>
      <p:sp>
        <p:nvSpPr>
          <p:cNvPr id="74" name="Text Placeholder 3">
            <a:extLst>
              <a:ext uri="{FF2B5EF4-FFF2-40B4-BE49-F238E27FC236}">
                <a16:creationId xmlns:a16="http://schemas.microsoft.com/office/drawing/2014/main" id="{9B3AD8EC-91EE-4AAF-997E-7FCCB2C7F0FB}"/>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1956152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a:latin typeface="Source Sans Pro Semibold" panose="020B0503030403020204" pitchFamily="34" charset="0"/>
                <a:ea typeface="Source Sans Pro Semibold" panose="020B0503030403020204" pitchFamily="34" charset="0"/>
                <a:cs typeface="+mj-cs"/>
              </a:rPr>
              <a:t>Social Versus Private Discount Rate</a:t>
            </a:r>
          </a:p>
        </p:txBody>
      </p:sp>
      <p:sp>
        <p:nvSpPr>
          <p:cNvPr id="2" name="Rectangle 1"/>
          <p:cNvSpPr/>
          <p:nvPr/>
        </p:nvSpPr>
        <p:spPr>
          <a:xfrm>
            <a:off x="609599" y="1600202"/>
            <a:ext cx="10994571" cy="4525964"/>
          </a:xfrm>
          <a:prstGeom prst="rect">
            <a:avLst/>
          </a:prstGeom>
        </p:spPr>
        <p:txBody>
          <a:bodyPr vert="horz" lIns="91440" tIns="45720" rIns="91440" bIns="45720" rtlCol="0">
            <a:normAutofit/>
          </a:bodyPr>
          <a:lstStyle/>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What is the present value (</a:t>
            </a:r>
            <a:r>
              <a:rPr lang="en-US" sz="2400" i="1" dirty="0">
                <a:latin typeface="Source Sans Pro"/>
              </a:rPr>
              <a:t>P</a:t>
            </a:r>
            <a:r>
              <a:rPr lang="en-US" sz="2400" dirty="0">
                <a:latin typeface="Source Sans Pro"/>
              </a:rPr>
              <a:t>) of </a:t>
            </a:r>
            <a:r>
              <a:rPr lang="en-US" sz="2400" i="1" dirty="0">
                <a:latin typeface="Source Sans Pro"/>
              </a:rPr>
              <a:t>F</a:t>
            </a:r>
            <a:r>
              <a:rPr lang="en-US" sz="2400" dirty="0">
                <a:latin typeface="Source Sans Pro"/>
              </a:rPr>
              <a:t>=$750 in damage that occurs in </a:t>
            </a:r>
            <a:r>
              <a:rPr lang="en-US" sz="2400" i="1" dirty="0">
                <a:latin typeface="Source Sans Pro"/>
              </a:rPr>
              <a:t>n</a:t>
            </a:r>
            <a:r>
              <a:rPr lang="en-US" sz="2400" dirty="0">
                <a:latin typeface="Source Sans Pro"/>
              </a:rPr>
              <a:t>=20 years from </a:t>
            </a:r>
          </a:p>
          <a:p>
            <a:pPr>
              <a:lnSpc>
                <a:spcPct val="90000"/>
              </a:lnSpc>
              <a:spcAft>
                <a:spcPts val="600"/>
              </a:spcAft>
              <a:buClr>
                <a:schemeClr val="accent1"/>
              </a:buClr>
            </a:pPr>
            <a:r>
              <a:rPr lang="en-US" sz="2400" dirty="0">
                <a:latin typeface="Source Sans Pro"/>
              </a:rPr>
              <a:t>1 </a:t>
            </a:r>
            <a:r>
              <a:rPr lang="en-US" sz="2400" dirty="0" err="1">
                <a:latin typeface="Source Sans Pro"/>
              </a:rPr>
              <a:t>tonne</a:t>
            </a:r>
            <a:r>
              <a:rPr lang="en-US" sz="2400" dirty="0">
                <a:latin typeface="Source Sans Pro"/>
              </a:rPr>
              <a:t> CO</a:t>
            </a:r>
            <a:r>
              <a:rPr lang="en-US" sz="2400" baseline="-25000" dirty="0">
                <a:latin typeface="Source Sans Pro"/>
              </a:rPr>
              <a:t>2</a:t>
            </a:r>
            <a:r>
              <a:rPr lang="en-US" sz="2400" dirty="0">
                <a:latin typeface="Source Sans Pro"/>
              </a:rPr>
              <a:t> emitted today using a private (6%) and social (2%) discount rate?</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Private discount rate: </a:t>
            </a:r>
            <a:r>
              <a:rPr lang="en-US" sz="2400" i="1" dirty="0">
                <a:latin typeface="Source Sans Pro"/>
              </a:rPr>
              <a:t>P</a:t>
            </a:r>
            <a:r>
              <a:rPr lang="en-US" sz="2400" dirty="0">
                <a:latin typeface="Source Sans Pro"/>
              </a:rPr>
              <a:t> = $750 / (1 + 0.06)</a:t>
            </a:r>
            <a:r>
              <a:rPr lang="en-US" sz="2400" baseline="30000" dirty="0">
                <a:latin typeface="Source Sans Pro"/>
              </a:rPr>
              <a:t>20</a:t>
            </a:r>
            <a:r>
              <a:rPr lang="en-US" sz="2400" dirty="0">
                <a:latin typeface="Source Sans Pro"/>
              </a:rPr>
              <a:t> = $234</a:t>
            </a:r>
          </a:p>
          <a:p>
            <a:pPr>
              <a:lnSpc>
                <a:spcPct val="90000"/>
              </a:lnSpc>
              <a:spcAft>
                <a:spcPts val="600"/>
              </a:spcAft>
              <a:buClr>
                <a:schemeClr val="accent1"/>
              </a:buClr>
            </a:pPr>
            <a:r>
              <a:rPr lang="en-US" sz="2400" dirty="0">
                <a:latin typeface="Source Sans Pro"/>
              </a:rPr>
              <a:t>Social discount rate: : </a:t>
            </a:r>
            <a:r>
              <a:rPr lang="en-US" sz="2400" i="1" dirty="0">
                <a:latin typeface="Source Sans Pro"/>
              </a:rPr>
              <a:t>P</a:t>
            </a:r>
            <a:r>
              <a:rPr lang="en-US" sz="2400" dirty="0">
                <a:latin typeface="Source Sans Pro"/>
              </a:rPr>
              <a:t> = $750 / (1 + 0.02)</a:t>
            </a:r>
            <a:r>
              <a:rPr lang="en-US" sz="2400" baseline="30000" dirty="0">
                <a:latin typeface="Source Sans Pro"/>
              </a:rPr>
              <a:t>20</a:t>
            </a:r>
            <a:r>
              <a:rPr lang="en-US" sz="2400" dirty="0">
                <a:latin typeface="Source Sans Pro"/>
              </a:rPr>
              <a:t> = $505</a:t>
            </a:r>
          </a:p>
          <a:p>
            <a:pPr>
              <a:lnSpc>
                <a:spcPct val="90000"/>
              </a:lnSpc>
              <a:spcAft>
                <a:spcPts val="600"/>
              </a:spcAft>
              <a:buClr>
                <a:schemeClr val="accent1"/>
              </a:buClr>
            </a:pPr>
            <a:endParaRPr lang="en-US" sz="2400" dirty="0">
              <a:latin typeface="Source Sans Pro"/>
            </a:endParaRPr>
          </a:p>
        </p:txBody>
      </p:sp>
      <p:pic>
        <p:nvPicPr>
          <p:cNvPr id="4" name="Picture 3"/>
          <p:cNvPicPr>
            <a:picLocks noChangeAspect="1"/>
          </p:cNvPicPr>
          <p:nvPr/>
        </p:nvPicPr>
        <p:blipFill>
          <a:blip r:embed="rId3"/>
          <a:stretch>
            <a:fillRect/>
          </a:stretch>
        </p:blipFill>
        <p:spPr>
          <a:xfrm>
            <a:off x="4354522" y="2756156"/>
            <a:ext cx="1741478" cy="1345687"/>
          </a:xfrm>
          <a:prstGeom prst="rect">
            <a:avLst/>
          </a:prstGeom>
          <a:noFill/>
        </p:spPr>
      </p:pic>
    </p:spTree>
    <p:extLst>
      <p:ext uri="{BB962C8B-B14F-4D97-AF65-F5344CB8AC3E}">
        <p14:creationId xmlns:p14="http://schemas.microsoft.com/office/powerpoint/2010/main" val="177314881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dirty="0"/>
              <a:t>Social vs. Private Discount Rate for Wind</a:t>
            </a:r>
          </a:p>
        </p:txBody>
      </p:sp>
      <p:sp>
        <p:nvSpPr>
          <p:cNvPr id="43013" name="Text Box 5"/>
          <p:cNvSpPr txBox="1">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tabLst>
                <a:tab pos="304792" algn="l"/>
                <a:tab pos="912261" algn="l"/>
                <a:tab pos="7465297" algn="l"/>
                <a:tab pos="8000800" algn="l"/>
              </a:tabLst>
            </a:pPr>
            <a:r>
              <a:rPr lang="en-US" sz="1600" dirty="0">
                <a:latin typeface="Source Sans Pro"/>
              </a:rPr>
              <a:t>Assume</a:t>
            </a:r>
            <a:r>
              <a:rPr lang="en-US" sz="1600" i="1" dirty="0">
                <a:latin typeface="Source Sans Pro"/>
              </a:rPr>
              <a:t> P</a:t>
            </a:r>
            <a:r>
              <a:rPr lang="en-US" sz="1600" i="1" baseline="-25000" dirty="0">
                <a:latin typeface="Source Sans Pro"/>
              </a:rPr>
              <a:t>r</a:t>
            </a:r>
            <a:r>
              <a:rPr lang="en-US" sz="1600" dirty="0">
                <a:latin typeface="Source Sans Pro"/>
              </a:rPr>
              <a:t>=1,500 kW turbine, D=77 m blade, </a:t>
            </a:r>
            <a:r>
              <a:rPr lang="en-US" sz="1600" i="1" dirty="0">
                <a:latin typeface="Source Sans Pro"/>
              </a:rPr>
              <a:t>V</a:t>
            </a:r>
            <a:r>
              <a:rPr lang="en-US" sz="1600" i="1" baseline="-25000" dirty="0">
                <a:latin typeface="Source Sans Pro"/>
              </a:rPr>
              <a:t>m</a:t>
            </a:r>
            <a:r>
              <a:rPr lang="en-US" sz="1600" dirty="0">
                <a:latin typeface="Source Sans Pro"/>
              </a:rPr>
              <a:t>=7.5 m/s, capital cost $1,300/kW, 10% energy losses, construction time 1 y, and lifetime 30 y. Compare cost w/social vs private discount rate of 2% vs. 6%.</a:t>
            </a:r>
          </a:p>
          <a:p>
            <a:pPr>
              <a:lnSpc>
                <a:spcPct val="90000"/>
              </a:lnSpc>
              <a:spcAft>
                <a:spcPts val="600"/>
              </a:spcAft>
              <a:buClr>
                <a:schemeClr val="accent1"/>
              </a:buClr>
              <a:tabLst>
                <a:tab pos="304792" algn="l"/>
                <a:tab pos="912261" algn="l"/>
                <a:tab pos="7465297" algn="l"/>
                <a:tab pos="8000800" algn="l"/>
              </a:tabLst>
            </a:pPr>
            <a:endParaRPr lang="en-US" sz="1600" dirty="0">
              <a:latin typeface="Source Sans Pro"/>
            </a:endParaRPr>
          </a:p>
          <a:p>
            <a:pPr>
              <a:lnSpc>
                <a:spcPct val="90000"/>
              </a:lnSpc>
              <a:spcAft>
                <a:spcPts val="600"/>
              </a:spcAft>
              <a:buClr>
                <a:schemeClr val="accent1"/>
              </a:buClr>
              <a:tabLst>
                <a:tab pos="304792" algn="l"/>
                <a:tab pos="912261" algn="l"/>
                <a:tab pos="7465297" algn="l"/>
                <a:tab pos="8000800" algn="l"/>
              </a:tabLst>
            </a:pPr>
            <a:r>
              <a:rPr lang="en-US" sz="1600" b="1" dirty="0">
                <a:latin typeface="Source Sans Pro"/>
              </a:rPr>
              <a:t>CF = Capacity Factor (0.087 x </a:t>
            </a:r>
            <a:r>
              <a:rPr lang="en-US" sz="1600" b="1" i="1" dirty="0">
                <a:latin typeface="Source Sans Pro"/>
              </a:rPr>
              <a:t>V</a:t>
            </a:r>
            <a:r>
              <a:rPr lang="en-US" sz="1600" b="1" i="1" baseline="-25000" dirty="0">
                <a:latin typeface="Source Sans Pro"/>
              </a:rPr>
              <a:t>m</a:t>
            </a:r>
            <a:r>
              <a:rPr lang="en-US" sz="1600" b="1" dirty="0">
                <a:latin typeface="Source Sans Pro"/>
              </a:rPr>
              <a:t> - </a:t>
            </a:r>
            <a:r>
              <a:rPr lang="en-US" sz="1600" b="1" i="1" dirty="0">
                <a:latin typeface="Source Sans Pro"/>
              </a:rPr>
              <a:t>P</a:t>
            </a:r>
            <a:r>
              <a:rPr lang="en-US" sz="1600" b="1" i="1" baseline="-25000" dirty="0">
                <a:latin typeface="Source Sans Pro"/>
              </a:rPr>
              <a:t>r</a:t>
            </a:r>
            <a:r>
              <a:rPr lang="en-US" sz="1600" b="1" dirty="0">
                <a:latin typeface="Source Sans Pro"/>
              </a:rPr>
              <a:t>/D</a:t>
            </a:r>
            <a:r>
              <a:rPr lang="en-US" sz="1600" b="1" baseline="30000" dirty="0">
                <a:latin typeface="Source Sans Pro"/>
              </a:rPr>
              <a:t>2 </a:t>
            </a:r>
            <a:r>
              <a:rPr lang="en-US" sz="1600" b="1" dirty="0">
                <a:latin typeface="Source Sans Pro"/>
              </a:rPr>
              <a:t>)</a:t>
            </a:r>
            <a:r>
              <a:rPr lang="en-US" sz="1600" dirty="0">
                <a:latin typeface="Source Sans Pro"/>
              </a:rPr>
              <a:t>	= 0.4</a:t>
            </a:r>
          </a:p>
          <a:p>
            <a:pPr>
              <a:lnSpc>
                <a:spcPct val="90000"/>
              </a:lnSpc>
              <a:spcAft>
                <a:spcPts val="600"/>
              </a:spcAft>
              <a:buClr>
                <a:schemeClr val="accent1"/>
              </a:buClr>
              <a:tabLst>
                <a:tab pos="304792" algn="l"/>
                <a:tab pos="912261" algn="l"/>
                <a:tab pos="7465297" algn="l"/>
                <a:tab pos="8000800" algn="l"/>
              </a:tabLst>
            </a:pPr>
            <a:r>
              <a:rPr lang="en-US" sz="1600" dirty="0">
                <a:latin typeface="Source Sans Pro"/>
              </a:rPr>
              <a:t>Energy before losses = </a:t>
            </a:r>
            <a:r>
              <a:rPr lang="en-US" sz="1600" i="1" dirty="0">
                <a:latin typeface="Source Sans Pro"/>
              </a:rPr>
              <a:t>P</a:t>
            </a:r>
            <a:r>
              <a:rPr lang="en-US" sz="1600" i="1" baseline="-25000" dirty="0">
                <a:latin typeface="Source Sans Pro"/>
              </a:rPr>
              <a:t>r</a:t>
            </a:r>
            <a:r>
              <a:rPr lang="en-US" sz="1600" dirty="0">
                <a:latin typeface="Source Sans Pro"/>
              </a:rPr>
              <a:t> x 8,760 h/y x CF	= 5.25 million kWh/y</a:t>
            </a:r>
          </a:p>
          <a:p>
            <a:pPr>
              <a:lnSpc>
                <a:spcPct val="90000"/>
              </a:lnSpc>
              <a:spcAft>
                <a:spcPts val="600"/>
              </a:spcAft>
              <a:buClr>
                <a:schemeClr val="accent1"/>
              </a:buClr>
              <a:tabLst>
                <a:tab pos="304792" algn="l"/>
                <a:tab pos="912261" algn="l"/>
                <a:tab pos="7465297" algn="l"/>
                <a:tab pos="8000800" algn="l"/>
              </a:tabLst>
            </a:pPr>
            <a:r>
              <a:rPr lang="en-US" sz="1600" dirty="0">
                <a:latin typeface="Source Sans Pro"/>
              </a:rPr>
              <a:t>Energy after 10% loss &amp; assuming 1 out of 31 y with no energy	= 4.57 million kWh/y</a:t>
            </a:r>
          </a:p>
          <a:p>
            <a:pPr>
              <a:lnSpc>
                <a:spcPct val="90000"/>
              </a:lnSpc>
              <a:spcAft>
                <a:spcPts val="600"/>
              </a:spcAft>
              <a:buClr>
                <a:schemeClr val="accent1"/>
              </a:buClr>
              <a:tabLst>
                <a:tab pos="304792" algn="l"/>
                <a:tab pos="912261" algn="l"/>
                <a:tab pos="7465297" algn="l"/>
                <a:tab pos="8000800" algn="l"/>
              </a:tabLst>
            </a:pPr>
            <a:endParaRPr lang="en-US" sz="1600" dirty="0">
              <a:latin typeface="Source Sans Pro"/>
            </a:endParaRPr>
          </a:p>
          <a:p>
            <a:pPr>
              <a:lnSpc>
                <a:spcPct val="90000"/>
              </a:lnSpc>
              <a:spcAft>
                <a:spcPts val="600"/>
              </a:spcAft>
              <a:buClr>
                <a:schemeClr val="accent1"/>
              </a:buClr>
              <a:tabLst>
                <a:tab pos="304792" algn="l"/>
                <a:tab pos="912261" algn="l"/>
                <a:tab pos="7465297" algn="l"/>
                <a:tab pos="8000800" algn="l"/>
              </a:tabLst>
            </a:pPr>
            <a:r>
              <a:rPr lang="en-US" sz="1600" b="1" dirty="0">
                <a:latin typeface="Source Sans Pro"/>
              </a:rPr>
              <a:t>CRFs for discount rates of 2 and 6% over 31 years</a:t>
            </a:r>
            <a:r>
              <a:rPr lang="en-US" sz="1600" dirty="0">
                <a:latin typeface="Source Sans Pro"/>
              </a:rPr>
              <a:t>	= 0.0436     - 0.0718</a:t>
            </a:r>
          </a:p>
          <a:p>
            <a:pPr>
              <a:lnSpc>
                <a:spcPct val="90000"/>
              </a:lnSpc>
              <a:spcAft>
                <a:spcPts val="600"/>
              </a:spcAft>
              <a:buClr>
                <a:schemeClr val="accent1"/>
              </a:buClr>
              <a:tabLst>
                <a:tab pos="304792" algn="l"/>
                <a:tab pos="912261" algn="l"/>
                <a:tab pos="7465297" algn="l"/>
                <a:tab pos="8000800" algn="l"/>
              </a:tabLst>
            </a:pPr>
            <a:r>
              <a:rPr lang="en-US" sz="1600" dirty="0">
                <a:latin typeface="Source Sans Pro"/>
              </a:rPr>
              <a:t>Annual cost of capital = CRF x $1,300/kW x 1,500 kW	= $85,000   - $140,000/y</a:t>
            </a:r>
          </a:p>
          <a:p>
            <a:pPr>
              <a:lnSpc>
                <a:spcPct val="90000"/>
              </a:lnSpc>
              <a:spcAft>
                <a:spcPts val="600"/>
              </a:spcAft>
              <a:buClr>
                <a:schemeClr val="accent1"/>
              </a:buClr>
              <a:tabLst>
                <a:tab pos="304792" algn="l"/>
                <a:tab pos="912261" algn="l"/>
                <a:tab pos="7465297" algn="l"/>
                <a:tab pos="8000800" algn="l"/>
              </a:tabLst>
            </a:pPr>
            <a:r>
              <a:rPr lang="en-US" sz="1600" dirty="0">
                <a:latin typeface="Source Sans Pro"/>
              </a:rPr>
              <a:t>Annual O&amp;M @ $30/kW-y	= $45,000   - $45,000/y</a:t>
            </a:r>
          </a:p>
          <a:p>
            <a:pPr>
              <a:lnSpc>
                <a:spcPct val="90000"/>
              </a:lnSpc>
              <a:spcAft>
                <a:spcPts val="600"/>
              </a:spcAft>
              <a:buClr>
                <a:schemeClr val="accent1"/>
              </a:buClr>
              <a:tabLst>
                <a:tab pos="304792" algn="l"/>
                <a:tab pos="912261" algn="l"/>
                <a:tab pos="7465297" algn="l"/>
                <a:tab pos="8000800" algn="l"/>
              </a:tabLst>
            </a:pPr>
            <a:r>
              <a:rPr lang="en-US" sz="1600" dirty="0" err="1">
                <a:latin typeface="Source Sans Pro"/>
              </a:rPr>
              <a:t>Decomissioning</a:t>
            </a:r>
            <a:r>
              <a:rPr lang="en-US" sz="1600" dirty="0">
                <a:latin typeface="Source Sans Pro"/>
              </a:rPr>
              <a:t> cost @$13/kW in final year	= $460        - $230/y</a:t>
            </a:r>
          </a:p>
          <a:p>
            <a:pPr>
              <a:lnSpc>
                <a:spcPct val="90000"/>
              </a:lnSpc>
              <a:spcAft>
                <a:spcPts val="600"/>
              </a:spcAft>
              <a:buClr>
                <a:schemeClr val="accent1"/>
              </a:buClr>
              <a:tabLst>
                <a:tab pos="304792" algn="l"/>
                <a:tab pos="912261" algn="l"/>
                <a:tab pos="7465297" algn="l"/>
                <a:tab pos="8000800" algn="l"/>
              </a:tabLst>
            </a:pPr>
            <a:r>
              <a:rPr lang="en-US" sz="1600" dirty="0">
                <a:latin typeface="Source Sans Pro"/>
              </a:rPr>
              <a:t>Total Cost		= $130,500 - $185,200/y</a:t>
            </a:r>
          </a:p>
          <a:p>
            <a:pPr>
              <a:lnSpc>
                <a:spcPct val="90000"/>
              </a:lnSpc>
              <a:spcAft>
                <a:spcPts val="600"/>
              </a:spcAft>
              <a:buClr>
                <a:schemeClr val="accent1"/>
              </a:buClr>
              <a:tabLst>
                <a:tab pos="304792" algn="l"/>
                <a:tab pos="912261" algn="l"/>
                <a:tab pos="7465297" algn="l"/>
                <a:tab pos="8000800" algn="l"/>
              </a:tabLst>
            </a:pPr>
            <a:endParaRPr lang="en-US" sz="1600" dirty="0">
              <a:latin typeface="Source Sans Pro"/>
            </a:endParaRPr>
          </a:p>
          <a:p>
            <a:pPr>
              <a:lnSpc>
                <a:spcPct val="90000"/>
              </a:lnSpc>
              <a:spcAft>
                <a:spcPts val="600"/>
              </a:spcAft>
              <a:buClr>
                <a:schemeClr val="accent1"/>
              </a:buClr>
              <a:tabLst>
                <a:tab pos="304792" algn="l"/>
                <a:tab pos="912261" algn="l"/>
                <a:tab pos="7465297" algn="l"/>
                <a:tab pos="8000800" algn="l"/>
              </a:tabLst>
            </a:pPr>
            <a:r>
              <a:rPr lang="en-US" sz="1600" b="1" dirty="0">
                <a:latin typeface="Source Sans Pro"/>
              </a:rPr>
              <a:t>Cost/Unit Energy </a:t>
            </a:r>
            <a:r>
              <a:rPr lang="en-US" sz="1600" dirty="0">
                <a:latin typeface="Source Sans Pro"/>
              </a:rPr>
              <a:t>	= 2.9           - 4.1 cents/kWh</a:t>
            </a:r>
          </a:p>
        </p:txBody>
      </p:sp>
    </p:spTree>
    <p:extLst>
      <p:ext uri="{BB962C8B-B14F-4D97-AF65-F5344CB8AC3E}">
        <p14:creationId xmlns:p14="http://schemas.microsoft.com/office/powerpoint/2010/main" val="287508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0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0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0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301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301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301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301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301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301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301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Social Costs of Air Pollution Mortality and Carbon</a:t>
            </a:r>
            <a:endParaRPr lang="en-US" spc="-100"/>
          </a:p>
        </p:txBody>
      </p:sp>
      <p:pic>
        <p:nvPicPr>
          <p:cNvPr id="3" name="Content Placeholder 2" descr="A city with a tall tower in the distance&#10;&#10;Description automatically generated with low confidence">
            <a:extLst>
              <a:ext uri="{FF2B5EF4-FFF2-40B4-BE49-F238E27FC236}">
                <a16:creationId xmlns:a16="http://schemas.microsoft.com/office/drawing/2014/main" id="{1F33F32A-21FE-4CAE-B868-28626FFDAA06}"/>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838200" y="1825625"/>
            <a:ext cx="10515600" cy="4351338"/>
          </a:xfrm>
          <a:noFill/>
        </p:spPr>
      </p:pic>
    </p:spTree>
    <p:extLst>
      <p:ext uri="{BB962C8B-B14F-4D97-AF65-F5344CB8AC3E}">
        <p14:creationId xmlns:p14="http://schemas.microsoft.com/office/powerpoint/2010/main" val="2581298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86067" y="149585"/>
            <a:ext cx="12005933" cy="800255"/>
          </a:xfrm>
        </p:spPr>
        <p:txBody>
          <a:bodyPr>
            <a:normAutofit/>
          </a:bodyPr>
          <a:lstStyle/>
          <a:p>
            <a:r>
              <a:rPr lang="en-US" b="1" spc="-100" dirty="0">
                <a:latin typeface="Source Sans Pro Semibold" panose="020B0603030403020204" pitchFamily="34" charset="0"/>
                <a:cs typeface="Times New Roman"/>
              </a:rPr>
              <a:t>Air Pollution World’s 2</a:t>
            </a:r>
            <a:r>
              <a:rPr lang="en-US" b="1" spc="-100" baseline="30000" dirty="0">
                <a:latin typeface="Source Sans Pro Semibold" panose="020B0603030403020204" pitchFamily="34" charset="0"/>
                <a:cs typeface="Times New Roman"/>
              </a:rPr>
              <a:t>nd</a:t>
            </a:r>
            <a:r>
              <a:rPr lang="en-US" b="1" spc="-100" dirty="0">
                <a:latin typeface="Source Sans Pro Semibold" panose="020B0603030403020204" pitchFamily="34" charset="0"/>
                <a:cs typeface="Times New Roman"/>
              </a:rPr>
              <a:t> Leading Cause of Death</a:t>
            </a:r>
            <a:endParaRPr lang="en-US" spc="-100" dirty="0">
              <a:latin typeface="Source Sans Pro Semibold" panose="020B0603030403020204" pitchFamily="34" charset="0"/>
              <a:cs typeface="Times New Roman"/>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37572810"/>
              </p:ext>
            </p:extLst>
          </p:nvPr>
        </p:nvGraphicFramePr>
        <p:xfrm>
          <a:off x="0" y="1143000"/>
          <a:ext cx="12033250" cy="5092700"/>
        </p:xfrm>
        <a:graphic>
          <a:graphicData uri="http://schemas.openxmlformats.org/presentationml/2006/ole">
            <mc:AlternateContent xmlns:mc="http://schemas.openxmlformats.org/markup-compatibility/2006">
              <mc:Choice xmlns:v="urn:schemas-microsoft-com:vml" Requires="v">
                <p:oleObj name="Document" r:id="rId3" imgW="6086467" imgH="2580266" progId="Word.Document.12">
                  <p:embed/>
                </p:oleObj>
              </mc:Choice>
              <mc:Fallback>
                <p:oleObj name="Document" r:id="rId3" imgW="6086467" imgH="2580266" progId="Word.Document.12">
                  <p:embed/>
                  <p:pic>
                    <p:nvPicPr>
                      <p:cNvPr id="2" name="Object 1"/>
                      <p:cNvPicPr/>
                      <p:nvPr/>
                    </p:nvPicPr>
                    <p:blipFill>
                      <a:blip r:embed="rId4"/>
                      <a:stretch>
                        <a:fillRect/>
                      </a:stretch>
                    </p:blipFill>
                    <p:spPr>
                      <a:xfrm>
                        <a:off x="0" y="1143000"/>
                        <a:ext cx="12033250" cy="509270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C2A6A398-33D1-49F0-AA33-621DAA9C46F7}"/>
              </a:ext>
            </a:extLst>
          </p:cNvPr>
          <p:cNvSpPr txBox="1"/>
          <p:nvPr/>
        </p:nvSpPr>
        <p:spPr>
          <a:xfrm>
            <a:off x="838200" y="6356350"/>
            <a:ext cx="3757246" cy="50165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sz="1100" i="1" kern="1200" dirty="0">
                <a:solidFill>
                  <a:schemeClr val="tx2"/>
                </a:solidFill>
                <a:latin typeface="Source Sans Pro"/>
                <a:ea typeface="+mn-ea"/>
                <a:cs typeface="+mn-cs"/>
              </a:rPr>
              <a:t>July 15, 2012 by DS  Jacobson</a:t>
            </a:r>
          </a:p>
        </p:txBody>
      </p:sp>
    </p:spTree>
    <p:extLst>
      <p:ext uri="{BB962C8B-B14F-4D97-AF65-F5344CB8AC3E}">
        <p14:creationId xmlns:p14="http://schemas.microsoft.com/office/powerpoint/2010/main" val="3521620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spc="-100">
                <a:latin typeface="Source Sans Pro Semibold" panose="020B0503030403020204" pitchFamily="34" charset="0"/>
                <a:ea typeface="Source Sans Pro Semibold" panose="020B0503030403020204" pitchFamily="34" charset="0"/>
                <a:cs typeface="+mj-cs"/>
              </a:rPr>
              <a:t>Cost of Air Pollution Mortality and Morbidity</a:t>
            </a:r>
          </a:p>
        </p:txBody>
      </p:sp>
      <p:sp>
        <p:nvSpPr>
          <p:cNvPr id="66563" name="Rectangle 4"/>
          <p:cNvSpPr>
            <a:spLocks noChangeArrowheads="1"/>
          </p:cNvSpPr>
          <p:nvPr/>
        </p:nvSpPr>
        <p:spPr bwMode="auto">
          <a:xfrm>
            <a:off x="1661809" y="3469833"/>
            <a:ext cx="10022732" cy="3042498"/>
          </a:xfrm>
          <a:prstGeom prst="rect">
            <a:avLst/>
          </a:prstGeom>
        </p:spPr>
        <p:txBody>
          <a:bodyPr vert="horz" lIns="91440" tIns="45720" rIns="91440" bIns="45720" rtlCol="0">
            <a:prstTxWarp prst="textNoShape">
              <a:avLst/>
            </a:prstTxWarp>
            <a:normAutofit/>
          </a:bodyPr>
          <a:lstStyle/>
          <a:p>
            <a:pPr indent="2117">
              <a:lnSpc>
                <a:spcPct val="90000"/>
              </a:lnSpc>
              <a:spcAft>
                <a:spcPts val="600"/>
              </a:spcAft>
              <a:buClr>
                <a:schemeClr val="accent1"/>
              </a:buClr>
              <a:tabLst>
                <a:tab pos="1293252" algn="l"/>
              </a:tabLst>
            </a:pPr>
            <a:r>
              <a:rPr lang="en-US" sz="2800" i="1" dirty="0">
                <a:latin typeface="Source Sans Pro"/>
              </a:rPr>
              <a:t>AP</a:t>
            </a:r>
            <a:r>
              <a:rPr lang="en-US" sz="2800" dirty="0">
                <a:latin typeface="Source Sans Pro"/>
              </a:rPr>
              <a:t> 	= Air pollution cost ($/y) in country </a:t>
            </a:r>
            <a:r>
              <a:rPr lang="en-US" sz="2800" i="1" dirty="0">
                <a:latin typeface="Source Sans Pro"/>
              </a:rPr>
              <a:t>C</a:t>
            </a:r>
            <a:r>
              <a:rPr lang="en-US" sz="2800" dirty="0">
                <a:latin typeface="Source Sans Pro"/>
              </a:rPr>
              <a:t> in year </a:t>
            </a:r>
            <a:r>
              <a:rPr lang="en-US" sz="2800" i="1" dirty="0">
                <a:latin typeface="Source Sans Pro"/>
              </a:rPr>
              <a:t>Y</a:t>
            </a:r>
            <a:endParaRPr lang="en-US" sz="2800" dirty="0">
              <a:latin typeface="Source Sans Pro"/>
            </a:endParaRPr>
          </a:p>
          <a:p>
            <a:pPr indent="2117">
              <a:lnSpc>
                <a:spcPct val="90000"/>
              </a:lnSpc>
              <a:spcAft>
                <a:spcPts val="600"/>
              </a:spcAft>
              <a:buClr>
                <a:schemeClr val="accent1"/>
              </a:buClr>
              <a:tabLst>
                <a:tab pos="1293252" algn="l"/>
              </a:tabLst>
            </a:pPr>
            <a:r>
              <a:rPr lang="en-US" sz="2800" i="1" dirty="0">
                <a:latin typeface="Source Sans Pro"/>
              </a:rPr>
              <a:t>D</a:t>
            </a:r>
            <a:r>
              <a:rPr lang="en-US" sz="2800" dirty="0">
                <a:latin typeface="Source Sans Pro"/>
              </a:rPr>
              <a:t> 	= Air pollution deaths/y</a:t>
            </a:r>
          </a:p>
          <a:p>
            <a:pPr indent="2117">
              <a:lnSpc>
                <a:spcPct val="90000"/>
              </a:lnSpc>
              <a:spcAft>
                <a:spcPts val="600"/>
              </a:spcAft>
              <a:buClr>
                <a:schemeClr val="accent1"/>
              </a:buClr>
              <a:tabLst>
                <a:tab pos="1293252" algn="l"/>
              </a:tabLst>
            </a:pPr>
            <a:r>
              <a:rPr lang="en-US" sz="2800" dirty="0">
                <a:latin typeface="Source Sans Pro"/>
              </a:rPr>
              <a:t>VOSL	= Value of statistical life ($/death)</a:t>
            </a:r>
          </a:p>
          <a:p>
            <a:pPr indent="1588">
              <a:lnSpc>
                <a:spcPct val="90000"/>
              </a:lnSpc>
              <a:spcAft>
                <a:spcPts val="600"/>
              </a:spcAft>
              <a:buClr>
                <a:schemeClr val="accent1"/>
              </a:buClr>
              <a:tabLst>
                <a:tab pos="1311275" algn="l"/>
              </a:tabLst>
            </a:pPr>
            <a:r>
              <a:rPr lang="en-US" sz="2800" i="1" dirty="0">
                <a:latin typeface="Source Sans Pro"/>
              </a:rPr>
              <a:t>F</a:t>
            </a:r>
            <a:r>
              <a:rPr lang="en-US" sz="2800" baseline="-25000" dirty="0">
                <a:latin typeface="Source Sans Pro"/>
              </a:rPr>
              <a:t>1	</a:t>
            </a:r>
            <a:r>
              <a:rPr lang="en-US" sz="2800" dirty="0">
                <a:latin typeface="Source Sans Pro"/>
              </a:rPr>
              <a:t>= Ratio of </a:t>
            </a:r>
            <a:r>
              <a:rPr lang="en-US" sz="2800" dirty="0" err="1">
                <a:latin typeface="Source Sans Pro"/>
              </a:rPr>
              <a:t>VOSL+morbidity</a:t>
            </a:r>
            <a:r>
              <a:rPr lang="en-US" sz="2800" dirty="0">
                <a:latin typeface="Source Sans Pro"/>
              </a:rPr>
              <a:t> costs to VOSL alone ≈ 1.15</a:t>
            </a:r>
          </a:p>
          <a:p>
            <a:pPr indent="2117">
              <a:lnSpc>
                <a:spcPct val="90000"/>
              </a:lnSpc>
              <a:spcAft>
                <a:spcPts val="600"/>
              </a:spcAft>
              <a:buClr>
                <a:schemeClr val="accent1"/>
              </a:buClr>
              <a:tabLst>
                <a:tab pos="1293252" algn="l"/>
              </a:tabLst>
            </a:pPr>
            <a:r>
              <a:rPr lang="en-US" sz="2800" i="1" dirty="0">
                <a:latin typeface="Source Sans Pro"/>
              </a:rPr>
              <a:t>F</a:t>
            </a:r>
            <a:r>
              <a:rPr lang="en-US" sz="2800" baseline="-25000" dirty="0">
                <a:latin typeface="Source Sans Pro"/>
              </a:rPr>
              <a:t>2</a:t>
            </a:r>
            <a:r>
              <a:rPr lang="en-US" sz="2800" dirty="0">
                <a:latin typeface="Source Sans Pro"/>
              </a:rPr>
              <a:t>	= Ratio of </a:t>
            </a:r>
            <a:r>
              <a:rPr lang="en-US" sz="2800" dirty="0" err="1">
                <a:latin typeface="Source Sans Pro"/>
              </a:rPr>
              <a:t>health+non-health</a:t>
            </a:r>
            <a:r>
              <a:rPr lang="en-US" sz="2800" dirty="0">
                <a:latin typeface="Source Sans Pro"/>
              </a:rPr>
              <a:t> costs to health costs ≈ 1.1</a:t>
            </a:r>
          </a:p>
          <a:p>
            <a:pPr indent="2117">
              <a:lnSpc>
                <a:spcPct val="90000"/>
              </a:lnSpc>
              <a:spcAft>
                <a:spcPts val="600"/>
              </a:spcAft>
              <a:buClr>
                <a:schemeClr val="accent1"/>
              </a:buClr>
            </a:pPr>
            <a:endParaRPr lang="en-US" sz="2800" dirty="0">
              <a:latin typeface="Source Sans Pro"/>
            </a:endParaRPr>
          </a:p>
        </p:txBody>
      </p:sp>
      <p:pic>
        <p:nvPicPr>
          <p:cNvPr id="2" name="Picture 1"/>
          <p:cNvPicPr>
            <a:picLocks noChangeAspect="1"/>
          </p:cNvPicPr>
          <p:nvPr/>
        </p:nvPicPr>
        <p:blipFill>
          <a:blip r:embed="rId3"/>
          <a:stretch>
            <a:fillRect/>
          </a:stretch>
        </p:blipFill>
        <p:spPr>
          <a:xfrm>
            <a:off x="3418232" y="2058713"/>
            <a:ext cx="5355536" cy="904651"/>
          </a:xfrm>
          <a:prstGeom prst="rect">
            <a:avLst/>
          </a:prstGeom>
          <a:noFill/>
        </p:spPr>
      </p:pic>
    </p:spTree>
    <p:extLst>
      <p:ext uri="{BB962C8B-B14F-4D97-AF65-F5344CB8AC3E}">
        <p14:creationId xmlns:p14="http://schemas.microsoft.com/office/powerpoint/2010/main" val="345016927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266673" y="400128"/>
            <a:ext cx="12005933" cy="800255"/>
          </a:xfrm>
        </p:spPr>
        <p:txBody>
          <a:bodyPr>
            <a:normAutofit/>
          </a:bodyPr>
          <a:lstStyle/>
          <a:p>
            <a:r>
              <a:rPr lang="en-US" b="1" spc="-100" dirty="0">
                <a:latin typeface="Source Sans Pro Semibold" panose="020B0603030403020204" pitchFamily="34" charset="0"/>
                <a:cs typeface="Times New Roman"/>
              </a:rPr>
              <a:t>Social Cost of Carbon</a:t>
            </a:r>
            <a:endParaRPr lang="en-US" spc="-100" dirty="0">
              <a:latin typeface="Source Sans Pro Semibold" panose="020B0603030403020204" pitchFamily="34" charset="0"/>
              <a:cs typeface="Times New Roman"/>
            </a:endParaRPr>
          </a:p>
        </p:txBody>
      </p:sp>
      <p:sp>
        <p:nvSpPr>
          <p:cNvPr id="8" name="Rectangle 7"/>
          <p:cNvSpPr/>
          <p:nvPr/>
        </p:nvSpPr>
        <p:spPr>
          <a:xfrm>
            <a:off x="7337779" y="6406595"/>
            <a:ext cx="3999492" cy="379656"/>
          </a:xfrm>
          <a:prstGeom prst="rect">
            <a:avLst/>
          </a:prstGeom>
        </p:spPr>
        <p:txBody>
          <a:bodyPr wrap="square">
            <a:spAutoFit/>
          </a:bodyPr>
          <a:lstStyle/>
          <a:p>
            <a:r>
              <a:rPr lang="en-US" sz="1867" spc="-100" dirty="0">
                <a:solidFill>
                  <a:schemeClr val="bg2"/>
                </a:solidFill>
              </a:rPr>
              <a:t>July 15, 2012 by DS  Jacobson</a:t>
            </a:r>
            <a:endParaRPr lang="en-US" sz="1867" dirty="0">
              <a:solidFill>
                <a:schemeClr val="bg2"/>
              </a:solidFill>
            </a:endParaRPr>
          </a:p>
        </p:txBody>
      </p:sp>
      <p:sp>
        <p:nvSpPr>
          <p:cNvPr id="3" name="Rectangle 2"/>
          <p:cNvSpPr/>
          <p:nvPr/>
        </p:nvSpPr>
        <p:spPr>
          <a:xfrm>
            <a:off x="10794957" y="6406596"/>
            <a:ext cx="1477649" cy="461665"/>
          </a:xfrm>
          <a:prstGeom prst="rect">
            <a:avLst/>
          </a:prstGeom>
        </p:spPr>
        <p:txBody>
          <a:bodyPr wrap="none">
            <a:spAutoFit/>
          </a:bodyPr>
          <a:lstStyle/>
          <a:p>
            <a:r>
              <a:rPr lang="en-US" sz="2400" dirty="0">
                <a:solidFill>
                  <a:srgbClr val="660066"/>
                </a:solidFill>
                <a:latin typeface="Times New Roman"/>
                <a:cs typeface="Times New Roman"/>
              </a:rPr>
              <a:t>Table 7.16</a:t>
            </a:r>
          </a:p>
        </p:txBody>
      </p:sp>
      <p:graphicFrame>
        <p:nvGraphicFramePr>
          <p:cNvPr id="5" name="Object 4"/>
          <p:cNvGraphicFramePr>
            <a:graphicFrameLocks noChangeAspect="1"/>
          </p:cNvGraphicFramePr>
          <p:nvPr>
            <p:extLst>
              <p:ext uri="{D42A27DB-BD31-4B8C-83A1-F6EECF244321}">
                <p14:modId xmlns:p14="http://schemas.microsoft.com/office/powerpoint/2010/main" val="2722070311"/>
              </p:ext>
            </p:extLst>
          </p:nvPr>
        </p:nvGraphicFramePr>
        <p:xfrm>
          <a:off x="-5487202" y="2006600"/>
          <a:ext cx="20386675" cy="2967038"/>
        </p:xfrm>
        <a:graphic>
          <a:graphicData uri="http://schemas.openxmlformats.org/presentationml/2006/ole">
            <mc:AlternateContent xmlns:mc="http://schemas.openxmlformats.org/markup-compatibility/2006">
              <mc:Choice xmlns:v="urn:schemas-microsoft-com:vml" Requires="v">
                <p:oleObj name="Document" r:id="rId3" imgW="6086467" imgH="887857" progId="Word.Document.12">
                  <p:embed/>
                </p:oleObj>
              </mc:Choice>
              <mc:Fallback>
                <p:oleObj name="Document" r:id="rId3" imgW="6086467" imgH="887857" progId="Word.Document.12">
                  <p:embed/>
                  <p:pic>
                    <p:nvPicPr>
                      <p:cNvPr id="5" name="Object 4"/>
                      <p:cNvPicPr/>
                      <p:nvPr/>
                    </p:nvPicPr>
                    <p:blipFill>
                      <a:blip r:embed="rId4"/>
                      <a:stretch>
                        <a:fillRect/>
                      </a:stretch>
                    </p:blipFill>
                    <p:spPr>
                      <a:xfrm>
                        <a:off x="-5487202" y="2006600"/>
                        <a:ext cx="20386675" cy="2967038"/>
                      </a:xfrm>
                      <a:prstGeom prst="rect">
                        <a:avLst/>
                      </a:prstGeom>
                    </p:spPr>
                  </p:pic>
                </p:oleObj>
              </mc:Fallback>
            </mc:AlternateContent>
          </a:graphicData>
        </a:graphic>
      </p:graphicFrame>
    </p:spTree>
    <p:extLst>
      <p:ext uri="{BB962C8B-B14F-4D97-AF65-F5344CB8AC3E}">
        <p14:creationId xmlns:p14="http://schemas.microsoft.com/office/powerpoint/2010/main" val="2424535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1" y="960456"/>
            <a:ext cx="12192000" cy="4541877"/>
          </a:xfrm>
          <a:prstGeom prst="rect">
            <a:avLst/>
          </a:prstGeom>
          <a:noFill/>
          <a:ln w="9525">
            <a:noFill/>
            <a:miter lim="800000"/>
            <a:headEnd/>
            <a:tailEnd/>
          </a:ln>
        </p:spPr>
        <p:txBody>
          <a:bodyPr wrap="square" lIns="108832" tIns="54416" rIns="108832" bIns="54416">
            <a:spAutoFit/>
          </a:bodyPr>
          <a:lstStyle/>
          <a:p>
            <a:pPr>
              <a:tabLst>
                <a:tab pos="4424881" algn="l"/>
                <a:tab pos="5413125" algn="l"/>
              </a:tabLst>
              <a:defRPr/>
            </a:pPr>
            <a:r>
              <a:rPr lang="en-US" sz="3200" spc="-100" dirty="0">
                <a:solidFill>
                  <a:srgbClr val="008000"/>
                </a:solidFill>
                <a:latin typeface="Times New Roman" panose="02020603050405020304" pitchFamily="18" charset="0"/>
                <a:cs typeface="Times New Roman" panose="02020603050405020304" pitchFamily="18" charset="0"/>
              </a:rPr>
              <a:t>BAU fuel energy cost	  						$17.8 trillion/</a:t>
            </a:r>
            <a:r>
              <a:rPr lang="en-US" sz="3200" spc="-100" dirty="0" err="1">
                <a:solidFill>
                  <a:srgbClr val="008000"/>
                </a:solidFill>
                <a:latin typeface="Times New Roman" panose="02020603050405020304" pitchFamily="18" charset="0"/>
                <a:cs typeface="Times New Roman" panose="02020603050405020304" pitchFamily="18" charset="0"/>
              </a:rPr>
              <a:t>yr</a:t>
            </a:r>
            <a:endParaRPr lang="en-US" sz="3200" spc="-100" dirty="0">
              <a:solidFill>
                <a:srgbClr val="008000"/>
              </a:solidFill>
              <a:latin typeface="Times New Roman" panose="02020603050405020304" pitchFamily="18" charset="0"/>
              <a:cs typeface="Times New Roman" panose="02020603050405020304" pitchFamily="18" charset="0"/>
            </a:endParaRPr>
          </a:p>
          <a:p>
            <a:pPr>
              <a:tabLst>
                <a:tab pos="4424881" algn="l"/>
                <a:tab pos="5413125" algn="l"/>
              </a:tabLst>
              <a:defRPr/>
            </a:pPr>
            <a:r>
              <a:rPr lang="en-US" sz="3200" spc="-100" dirty="0">
                <a:solidFill>
                  <a:srgbClr val="008000"/>
                </a:solidFill>
                <a:latin typeface="Times New Roman" panose="02020603050405020304" pitchFamily="18" charset="0"/>
                <a:cs typeface="Times New Roman" panose="02020603050405020304" pitchFamily="18" charset="0"/>
              </a:rPr>
              <a:t>BAU fuel health cost							$33.6 trillion/</a:t>
            </a:r>
            <a:r>
              <a:rPr lang="en-US" sz="3200" spc="-100" dirty="0" err="1">
                <a:solidFill>
                  <a:srgbClr val="008000"/>
                </a:solidFill>
                <a:latin typeface="Times New Roman" panose="02020603050405020304" pitchFamily="18" charset="0"/>
                <a:cs typeface="Times New Roman" panose="02020603050405020304" pitchFamily="18" charset="0"/>
              </a:rPr>
              <a:t>yr</a:t>
            </a:r>
            <a:endParaRPr lang="en-US" sz="3200" spc="-100" dirty="0">
              <a:solidFill>
                <a:srgbClr val="008000"/>
              </a:solidFill>
              <a:latin typeface="Times New Roman" panose="02020603050405020304" pitchFamily="18" charset="0"/>
              <a:cs typeface="Times New Roman" panose="02020603050405020304" pitchFamily="18" charset="0"/>
            </a:endParaRPr>
          </a:p>
          <a:p>
            <a:pPr>
              <a:tabLst>
                <a:tab pos="4424881" algn="l"/>
                <a:tab pos="5413125" algn="l"/>
              </a:tabLst>
              <a:defRPr/>
            </a:pPr>
            <a:r>
              <a:rPr lang="en-US" sz="3200" u="sng" spc="-100" dirty="0">
                <a:solidFill>
                  <a:srgbClr val="008000"/>
                </a:solidFill>
                <a:latin typeface="Times New Roman" panose="02020603050405020304" pitchFamily="18" charset="0"/>
                <a:cs typeface="Times New Roman" panose="02020603050405020304" pitchFamily="18" charset="0"/>
              </a:rPr>
              <a:t>BAU fuel climate cost</a:t>
            </a:r>
            <a:r>
              <a:rPr lang="en-US" sz="3200" spc="-100" dirty="0">
                <a:solidFill>
                  <a:srgbClr val="008000"/>
                </a:solidFill>
                <a:latin typeface="Times New Roman" panose="02020603050405020304" pitchFamily="18" charset="0"/>
                <a:cs typeface="Times New Roman" panose="02020603050405020304" pitchFamily="18" charset="0"/>
              </a:rPr>
              <a:t>							</a:t>
            </a:r>
            <a:r>
              <a:rPr lang="en-US" sz="3200" u="sng" spc="-100" dirty="0">
                <a:solidFill>
                  <a:srgbClr val="008000"/>
                </a:solidFill>
                <a:latin typeface="Times New Roman" panose="02020603050405020304" pitchFamily="18" charset="0"/>
                <a:cs typeface="Times New Roman" panose="02020603050405020304" pitchFamily="18" charset="0"/>
              </a:rPr>
              <a:t>$31.8 trillion/</a:t>
            </a:r>
            <a:r>
              <a:rPr lang="en-US" sz="3200" u="sng" spc="-100" dirty="0" err="1">
                <a:solidFill>
                  <a:srgbClr val="008000"/>
                </a:solidFill>
                <a:latin typeface="Times New Roman" panose="02020603050405020304" pitchFamily="18" charset="0"/>
                <a:cs typeface="Times New Roman" panose="02020603050405020304" pitchFamily="18" charset="0"/>
              </a:rPr>
              <a:t>yr</a:t>
            </a:r>
            <a:endParaRPr lang="en-US" sz="3200" u="sng" spc="-100" dirty="0">
              <a:solidFill>
                <a:srgbClr val="008000"/>
              </a:solidFill>
              <a:latin typeface="Times New Roman" panose="02020603050405020304" pitchFamily="18" charset="0"/>
              <a:cs typeface="Times New Roman" panose="02020603050405020304" pitchFamily="18" charset="0"/>
            </a:endParaRPr>
          </a:p>
          <a:p>
            <a:pPr>
              <a:tabLst>
                <a:tab pos="4424881" algn="l"/>
                <a:tab pos="5413125" algn="l"/>
              </a:tabLst>
              <a:defRPr/>
            </a:pPr>
            <a:r>
              <a:rPr lang="en-US" sz="3200" spc="-100" dirty="0">
                <a:solidFill>
                  <a:srgbClr val="008000"/>
                </a:solidFill>
                <a:latin typeface="Times New Roman" panose="02020603050405020304" pitchFamily="18" charset="0"/>
                <a:cs typeface="Times New Roman" panose="02020603050405020304" pitchFamily="18" charset="0"/>
              </a:rPr>
              <a:t>BAU total social cost							$83.2 trillion/</a:t>
            </a:r>
            <a:r>
              <a:rPr lang="en-US" sz="3200" spc="-100" dirty="0" err="1">
                <a:solidFill>
                  <a:srgbClr val="008000"/>
                </a:solidFill>
                <a:latin typeface="Times New Roman" panose="02020603050405020304" pitchFamily="18" charset="0"/>
                <a:cs typeface="Times New Roman" panose="02020603050405020304" pitchFamily="18" charset="0"/>
              </a:rPr>
              <a:t>yr</a:t>
            </a:r>
            <a:endParaRPr lang="en-US" sz="3200" b="1" spc="-200" dirty="0">
              <a:latin typeface="Times New Roman" panose="02020603050405020304" pitchFamily="18" charset="0"/>
              <a:cs typeface="Times New Roman" panose="02020603050405020304" pitchFamily="18" charset="0"/>
            </a:endParaRPr>
          </a:p>
          <a:p>
            <a:pPr>
              <a:tabLst>
                <a:tab pos="4424881" algn="l"/>
                <a:tab pos="5413125" algn="l"/>
              </a:tabLst>
              <a:defRPr/>
            </a:pPr>
            <a:endParaRPr lang="en-US" sz="3200" spc="-100" dirty="0">
              <a:solidFill>
                <a:srgbClr val="008000"/>
              </a:solidFill>
              <a:latin typeface="Times New Roman" panose="02020603050405020304" pitchFamily="18" charset="0"/>
              <a:cs typeface="Times New Roman" panose="02020603050405020304" pitchFamily="18" charset="0"/>
            </a:endParaRPr>
          </a:p>
          <a:p>
            <a:pPr>
              <a:tabLst>
                <a:tab pos="4424881" algn="l"/>
                <a:tab pos="5413125" algn="l"/>
              </a:tabLst>
              <a:defRPr/>
            </a:pPr>
            <a:endParaRPr lang="en-US" sz="3200" spc="-100" dirty="0">
              <a:solidFill>
                <a:srgbClr val="FF0000"/>
              </a:solidFill>
              <a:latin typeface="Times New Roman" panose="02020603050405020304" pitchFamily="18" charset="0"/>
              <a:cs typeface="Times New Roman" panose="02020603050405020304" pitchFamily="18" charset="0"/>
            </a:endParaRPr>
          </a:p>
          <a:p>
            <a:pPr>
              <a:tabLst>
                <a:tab pos="4424881" algn="l"/>
                <a:tab pos="5413125" algn="l"/>
              </a:tabLst>
              <a:defRPr/>
            </a:pPr>
            <a:r>
              <a:rPr lang="en-US" sz="3200" spc="-100" dirty="0">
                <a:solidFill>
                  <a:srgbClr val="FF0000"/>
                </a:solidFill>
                <a:latin typeface="Times New Roman" panose="02020603050405020304" pitchFamily="18" charset="0"/>
                <a:cs typeface="Times New Roman" panose="02020603050405020304" pitchFamily="18" charset="0"/>
              </a:rPr>
              <a:t>WWS total social cost							$6.6 trillion/</a:t>
            </a:r>
            <a:r>
              <a:rPr lang="en-US" sz="3200" spc="-100" dirty="0" err="1">
                <a:solidFill>
                  <a:srgbClr val="FF0000"/>
                </a:solidFill>
                <a:latin typeface="Times New Roman" panose="02020603050405020304" pitchFamily="18" charset="0"/>
                <a:cs typeface="Times New Roman" panose="02020603050405020304" pitchFamily="18" charset="0"/>
              </a:rPr>
              <a:t>yr</a:t>
            </a:r>
            <a:endParaRPr lang="en-US" sz="3200" spc="-100" dirty="0">
              <a:solidFill>
                <a:srgbClr val="FF0000"/>
              </a:solidFill>
              <a:latin typeface="Times New Roman" panose="02020603050405020304" pitchFamily="18" charset="0"/>
              <a:cs typeface="Times New Roman" panose="02020603050405020304" pitchFamily="18" charset="0"/>
            </a:endParaRPr>
          </a:p>
          <a:p>
            <a:pPr>
              <a:tabLst>
                <a:tab pos="4424881" algn="l"/>
                <a:tab pos="5413125" algn="l"/>
              </a:tabLst>
              <a:defRPr/>
            </a:pPr>
            <a:endParaRPr lang="en-US" sz="3200" spc="-100" dirty="0">
              <a:solidFill>
                <a:srgbClr val="0000FF"/>
              </a:solidFill>
              <a:latin typeface="Times New Roman" panose="02020603050405020304" pitchFamily="18" charset="0"/>
              <a:cs typeface="Times New Roman" panose="02020603050405020304" pitchFamily="18" charset="0"/>
            </a:endParaRPr>
          </a:p>
          <a:p>
            <a:pPr>
              <a:tabLst>
                <a:tab pos="4424881" algn="l"/>
                <a:tab pos="5413125" algn="l"/>
              </a:tabLst>
              <a:defRPr/>
            </a:pPr>
            <a:r>
              <a:rPr lang="en-US" sz="3200" spc="-100" dirty="0">
                <a:solidFill>
                  <a:srgbClr val="0000FF"/>
                </a:solidFill>
                <a:latin typeface="Times New Roman" panose="02020603050405020304" pitchFamily="18" charset="0"/>
                <a:cs typeface="Times New Roman" panose="02020603050405020304" pitchFamily="18" charset="0"/>
              </a:rPr>
              <a:t>WWS reduces energy cost 63% and economic (social) cost 92%</a:t>
            </a:r>
          </a:p>
        </p:txBody>
      </p:sp>
      <p:sp>
        <p:nvSpPr>
          <p:cNvPr id="7" name="Rectangle 2"/>
          <p:cNvSpPr txBox="1">
            <a:spLocks noChangeArrowheads="1"/>
          </p:cNvSpPr>
          <p:nvPr/>
        </p:nvSpPr>
        <p:spPr>
          <a:xfrm>
            <a:off x="0" y="0"/>
            <a:ext cx="12192000" cy="805656"/>
          </a:xfrm>
          <a:prstGeom prst="rect">
            <a:avLst/>
          </a:prstGeom>
        </p:spPr>
        <p:txBody>
          <a:bodyPr lIns="108832" tIns="54416" rIns="108832" bIns="54416" anchor="b"/>
          <a:lstStyle>
            <a:lvl1pPr algn="ctr" defTabSz="1632844" rtl="0" eaLnBrk="1" latinLnBrk="0" hangingPunct="1">
              <a:spcBef>
                <a:spcPct val="0"/>
              </a:spcBef>
              <a:buNone/>
              <a:defRPr sz="8200" kern="1200">
                <a:solidFill>
                  <a:schemeClr val="accent1"/>
                </a:solidFill>
                <a:latin typeface="+mj-lt"/>
                <a:ea typeface="+mj-ea"/>
                <a:cs typeface="+mj-cs"/>
              </a:defRPr>
            </a:lvl1pPr>
          </a:lstStyle>
          <a:p>
            <a:pPr>
              <a:defRPr/>
            </a:pPr>
            <a:r>
              <a:rPr lang="en-US" sz="4800" b="1" spc="-200" dirty="0">
                <a:ea typeface="ＭＳ Ｐゴシック" pitchFamily="16" charset="-128"/>
                <a:cs typeface="ＭＳ Ｐゴシック" pitchFamily="16" charset="-128"/>
              </a:rPr>
              <a:t>2050 World (</a:t>
            </a:r>
            <a:r>
              <a:rPr lang="en-US" sz="4800" b="1" spc="-200">
                <a:ea typeface="ＭＳ Ｐゴシック" pitchFamily="16" charset="-128"/>
                <a:cs typeface="ＭＳ Ｐゴシック" pitchFamily="16" charset="-128"/>
              </a:rPr>
              <a:t>145 Countries) BAU </a:t>
            </a:r>
            <a:r>
              <a:rPr lang="en-US" sz="4800" b="1" spc="-200" dirty="0">
                <a:ea typeface="ＭＳ Ｐゴシック" pitchFamily="16" charset="-128"/>
                <a:cs typeface="ＭＳ Ｐゴシック" pitchFamily="16" charset="-128"/>
              </a:rPr>
              <a:t>vs WWS Cost</a:t>
            </a:r>
            <a:endParaRPr lang="en-US" sz="4800" b="1" spc="-200" dirty="0"/>
          </a:p>
        </p:txBody>
      </p:sp>
      <p:sp>
        <p:nvSpPr>
          <p:cNvPr id="41987" name="TextBox 9"/>
          <p:cNvSpPr txBox="1">
            <a:spLocks noChangeArrowheads="1"/>
          </p:cNvSpPr>
          <p:nvPr/>
        </p:nvSpPr>
        <p:spPr bwMode="auto">
          <a:xfrm>
            <a:off x="0" y="6501884"/>
            <a:ext cx="2150533" cy="3561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08832" tIns="54416" rIns="108832" bIns="54416">
            <a:spAutoFit/>
          </a:bodyPr>
          <a:lstStyle>
            <a:lvl1pPr eaLnBrk="0" hangingPunct="0">
              <a:defRPr sz="4000">
                <a:solidFill>
                  <a:schemeClr val="tx1"/>
                </a:solidFill>
                <a:latin typeface="Arial" charset="0"/>
                <a:ea typeface="ＭＳ Ｐゴシック" charset="0"/>
                <a:cs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defTabSz="2058988" eaLnBrk="0" fontAlgn="base" hangingPunct="0">
              <a:spcBef>
                <a:spcPct val="0"/>
              </a:spcBef>
              <a:spcAft>
                <a:spcPct val="0"/>
              </a:spcAft>
              <a:defRPr sz="4000">
                <a:solidFill>
                  <a:schemeClr val="tx1"/>
                </a:solidFill>
                <a:latin typeface="Arial" charset="0"/>
                <a:ea typeface="ＭＳ Ｐゴシック" charset="0"/>
              </a:defRPr>
            </a:lvl6pPr>
            <a:lvl7pPr marL="2971800" indent="-228600" defTabSz="2058988" eaLnBrk="0" fontAlgn="base" hangingPunct="0">
              <a:spcBef>
                <a:spcPct val="0"/>
              </a:spcBef>
              <a:spcAft>
                <a:spcPct val="0"/>
              </a:spcAft>
              <a:defRPr sz="4000">
                <a:solidFill>
                  <a:schemeClr val="tx1"/>
                </a:solidFill>
                <a:latin typeface="Arial" charset="0"/>
                <a:ea typeface="ＭＳ Ｐゴシック" charset="0"/>
              </a:defRPr>
            </a:lvl7pPr>
            <a:lvl8pPr marL="3429000" indent="-228600" defTabSz="2058988" eaLnBrk="0" fontAlgn="base" hangingPunct="0">
              <a:spcBef>
                <a:spcPct val="0"/>
              </a:spcBef>
              <a:spcAft>
                <a:spcPct val="0"/>
              </a:spcAft>
              <a:defRPr sz="4000">
                <a:solidFill>
                  <a:schemeClr val="tx1"/>
                </a:solidFill>
                <a:latin typeface="Arial" charset="0"/>
                <a:ea typeface="ＭＳ Ｐゴシック" charset="0"/>
              </a:defRPr>
            </a:lvl8pPr>
            <a:lvl9pPr marL="3886200" indent="-228600" defTabSz="2058988" eaLnBrk="0" fontAlgn="base" hangingPunct="0">
              <a:spcBef>
                <a:spcPct val="0"/>
              </a:spcBef>
              <a:spcAft>
                <a:spcPct val="0"/>
              </a:spcAft>
              <a:defRPr sz="4000">
                <a:solidFill>
                  <a:schemeClr val="tx1"/>
                </a:solidFill>
                <a:latin typeface="Arial" charset="0"/>
                <a:ea typeface="ＭＳ Ｐゴシック" charset="0"/>
              </a:defRPr>
            </a:lvl9pPr>
          </a:lstStyle>
          <a:p>
            <a:pPr algn="r"/>
            <a:r>
              <a:rPr lang="en-US" sz="1600" spc="-100" dirty="0"/>
              <a:t>Jacobson et al. (2022)</a:t>
            </a:r>
          </a:p>
        </p:txBody>
      </p:sp>
    </p:spTree>
    <p:extLst>
      <p:ext uri="{BB962C8B-B14F-4D97-AF65-F5344CB8AC3E}">
        <p14:creationId xmlns:p14="http://schemas.microsoft.com/office/powerpoint/2010/main" val="165559258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Cost of Hydrogen Versus Gasoline</a:t>
            </a:r>
            <a:endParaRPr lang="en-US" spc="-100"/>
          </a:p>
        </p:txBody>
      </p:sp>
      <p:pic>
        <p:nvPicPr>
          <p:cNvPr id="66564" name="Picture 66563">
            <a:extLst>
              <a:ext uri="{FF2B5EF4-FFF2-40B4-BE49-F238E27FC236}">
                <a16:creationId xmlns:a16="http://schemas.microsoft.com/office/drawing/2014/main" id="{999CFBAE-7AC3-4FF6-AD1C-B6C163A7B27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511350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dirty="0">
                <a:latin typeface="Source Sans Pro Semibold" panose="020B0503030403020204" pitchFamily="34" charset="0"/>
                <a:ea typeface="Source Sans Pro Semibold" panose="020B0503030403020204" pitchFamily="34" charset="0"/>
                <a:cs typeface="+mj-cs"/>
              </a:rPr>
              <a:t>Cost of Using Hydrogen Versus Gasoline</a:t>
            </a:r>
          </a:p>
        </p:txBody>
      </p:sp>
      <p:sp>
        <p:nvSpPr>
          <p:cNvPr id="2" name="Rectangle 1"/>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err="1">
                <a:latin typeface="Source Sans Pro"/>
              </a:rPr>
              <a:t>Electrolyzer</a:t>
            </a:r>
            <a:r>
              <a:rPr lang="en-US" sz="2200" dirty="0">
                <a:latin typeface="Source Sans Pro"/>
              </a:rPr>
              <a:t> cost</a:t>
            </a:r>
          </a:p>
          <a:p>
            <a:pPr>
              <a:lnSpc>
                <a:spcPct val="90000"/>
              </a:lnSpc>
              <a:spcAft>
                <a:spcPts val="600"/>
              </a:spcAft>
              <a:buClr>
                <a:schemeClr val="accent1"/>
              </a:buClr>
            </a:pPr>
            <a:r>
              <a:rPr lang="en-US" sz="2200" dirty="0" err="1">
                <a:latin typeface="Source Sans Pro"/>
              </a:rPr>
              <a:t>Compresser</a:t>
            </a:r>
            <a:r>
              <a:rPr lang="en-US" sz="2200" dirty="0">
                <a:latin typeface="Source Sans Pro"/>
              </a:rPr>
              <a:t> cost</a:t>
            </a:r>
          </a:p>
          <a:p>
            <a:pPr>
              <a:lnSpc>
                <a:spcPct val="90000"/>
              </a:lnSpc>
              <a:spcAft>
                <a:spcPts val="600"/>
              </a:spcAft>
              <a:buClr>
                <a:schemeClr val="accent1"/>
              </a:buClr>
            </a:pPr>
            <a:r>
              <a:rPr lang="en-US" sz="2200" dirty="0">
                <a:latin typeface="Source Sans Pro"/>
              </a:rPr>
              <a:t>Hydrogen storage cost</a:t>
            </a:r>
          </a:p>
          <a:p>
            <a:pPr>
              <a:lnSpc>
                <a:spcPct val="90000"/>
              </a:lnSpc>
              <a:spcAft>
                <a:spcPts val="600"/>
              </a:spcAft>
              <a:buClr>
                <a:schemeClr val="accent1"/>
              </a:buClr>
            </a:pPr>
            <a:r>
              <a:rPr lang="en-US" sz="2200" dirty="0">
                <a:latin typeface="Source Sans Pro"/>
              </a:rPr>
              <a:t>Electricity cost for </a:t>
            </a:r>
            <a:r>
              <a:rPr lang="en-US" sz="2200" dirty="0" err="1">
                <a:latin typeface="Source Sans Pro"/>
              </a:rPr>
              <a:t>electrolyzer</a:t>
            </a:r>
            <a:r>
              <a:rPr lang="en-US" sz="2200" dirty="0">
                <a:latin typeface="Source Sans Pro"/>
              </a:rPr>
              <a:t> and compressor</a:t>
            </a:r>
          </a:p>
          <a:p>
            <a:pPr>
              <a:lnSpc>
                <a:spcPct val="90000"/>
              </a:lnSpc>
              <a:spcAft>
                <a:spcPts val="600"/>
              </a:spcAft>
              <a:buClr>
                <a:schemeClr val="accent1"/>
              </a:buClr>
            </a:pPr>
            <a:r>
              <a:rPr lang="en-US" sz="2200" dirty="0">
                <a:latin typeface="Source Sans Pro"/>
              </a:rPr>
              <a:t>Water cost</a:t>
            </a:r>
          </a:p>
          <a:p>
            <a:pPr>
              <a:lnSpc>
                <a:spcPct val="90000"/>
              </a:lnSpc>
              <a:spcAft>
                <a:spcPts val="600"/>
              </a:spcAft>
              <a:buClr>
                <a:schemeClr val="accent1"/>
              </a:buClr>
            </a:pPr>
            <a:r>
              <a:rPr lang="en-US" sz="2200" dirty="0">
                <a:latin typeface="Source Sans Pro"/>
              </a:rPr>
              <a:t>Overall cost of hydrogen fuel</a:t>
            </a:r>
          </a:p>
          <a:p>
            <a:pPr>
              <a:lnSpc>
                <a:spcPct val="90000"/>
              </a:lnSpc>
              <a:spcAft>
                <a:spcPts val="600"/>
              </a:spcAft>
              <a:buClr>
                <a:schemeClr val="accent1"/>
              </a:buClr>
            </a:pPr>
            <a:endParaRPr lang="en-US" sz="2200" dirty="0">
              <a:latin typeface="Source Sans Pro"/>
            </a:endParaRPr>
          </a:p>
          <a:p>
            <a:pPr>
              <a:lnSpc>
                <a:spcPct val="90000"/>
              </a:lnSpc>
              <a:spcAft>
                <a:spcPts val="600"/>
              </a:spcAft>
              <a:buClr>
                <a:schemeClr val="accent1"/>
              </a:buClr>
            </a:pPr>
            <a:r>
              <a:rPr lang="en-US" sz="2200" dirty="0">
                <a:latin typeface="Source Sans Pro"/>
              </a:rPr>
              <a:t>Comparison with the cost of gasoline fuel</a:t>
            </a:r>
          </a:p>
        </p:txBody>
      </p:sp>
      <p:sp>
        <p:nvSpPr>
          <p:cNvPr id="74" name="Text Placeholder 3">
            <a:extLst>
              <a:ext uri="{FF2B5EF4-FFF2-40B4-BE49-F238E27FC236}">
                <a16:creationId xmlns:a16="http://schemas.microsoft.com/office/drawing/2014/main" id="{9B3AD8EC-91EE-4AAF-997E-7FCCB2C7F0FB}"/>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4044189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a:latin typeface="Source Sans Pro Semibold" panose="020B0503030403020204" pitchFamily="34" charset="0"/>
                <a:ea typeface="Source Sans Pro Semibold" panose="020B0503030403020204" pitchFamily="34" charset="0"/>
                <a:cs typeface="+mj-cs"/>
              </a:rPr>
              <a:t>Hydrogen Electrolyzer Cost</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a:lnSpc>
                <a:spcPct val="90000"/>
              </a:lnSpc>
              <a:spcBef>
                <a:spcPct val="20000"/>
              </a:spcBef>
              <a:buClr>
                <a:schemeClr val="accent1"/>
              </a:buClr>
            </a:pPr>
            <a:r>
              <a:rPr lang="en-US" sz="2000" dirty="0">
                <a:latin typeface="Source Sans Pro"/>
              </a:rPr>
              <a:t>a) Energy to make H</a:t>
            </a:r>
            <a:r>
              <a:rPr lang="en-US" sz="2000" baseline="-25000" dirty="0">
                <a:latin typeface="Source Sans Pro"/>
              </a:rPr>
              <a:t>2</a:t>
            </a:r>
            <a:r>
              <a:rPr lang="en-US" sz="2000" dirty="0">
                <a:latin typeface="Source Sans Pro"/>
              </a:rPr>
              <a:t> by electrolysis		53.4 kWh/kg-H</a:t>
            </a:r>
            <a:r>
              <a:rPr lang="en-US" sz="2000" baseline="-25000" dirty="0">
                <a:latin typeface="Source Sans Pro"/>
              </a:rPr>
              <a:t>2</a:t>
            </a:r>
          </a:p>
          <a:p>
            <a:pPr>
              <a:lnSpc>
                <a:spcPct val="90000"/>
              </a:lnSpc>
              <a:spcBef>
                <a:spcPct val="20000"/>
              </a:spcBef>
              <a:buClr>
                <a:schemeClr val="accent1"/>
              </a:buClr>
            </a:pPr>
            <a:r>
              <a:rPr lang="en-US" sz="2000" dirty="0">
                <a:latin typeface="Source Sans Pro"/>
              </a:rPr>
              <a:t>b) </a:t>
            </a:r>
            <a:r>
              <a:rPr lang="en-US" sz="2000" dirty="0" err="1">
                <a:latin typeface="Source Sans Pro"/>
              </a:rPr>
              <a:t>Electrolyzer</a:t>
            </a:r>
            <a:r>
              <a:rPr lang="en-US" sz="2000" dirty="0">
                <a:latin typeface="Source Sans Pro"/>
              </a:rPr>
              <a:t> capital cost			$300-450/kW</a:t>
            </a:r>
          </a:p>
          <a:p>
            <a:pPr>
              <a:lnSpc>
                <a:spcPct val="90000"/>
              </a:lnSpc>
              <a:spcBef>
                <a:spcPct val="20000"/>
              </a:spcBef>
              <a:buClr>
                <a:schemeClr val="accent1"/>
              </a:buClr>
            </a:pPr>
            <a:r>
              <a:rPr lang="en-US" sz="2000" dirty="0">
                <a:latin typeface="Source Sans Pro"/>
              </a:rPr>
              <a:t>c) </a:t>
            </a:r>
            <a:r>
              <a:rPr lang="en-US" sz="2000" dirty="0" err="1">
                <a:latin typeface="Source Sans Pro"/>
              </a:rPr>
              <a:t>Electrolyzer</a:t>
            </a:r>
            <a:r>
              <a:rPr lang="en-US" sz="2000" dirty="0">
                <a:latin typeface="Source Sans Pro"/>
              </a:rPr>
              <a:t> lifetime				19-10 years</a:t>
            </a:r>
          </a:p>
          <a:p>
            <a:pPr>
              <a:lnSpc>
                <a:spcPct val="90000"/>
              </a:lnSpc>
              <a:spcBef>
                <a:spcPct val="20000"/>
              </a:spcBef>
              <a:buClr>
                <a:schemeClr val="accent1"/>
              </a:buClr>
            </a:pPr>
            <a:r>
              <a:rPr lang="en-US" sz="2000" dirty="0">
                <a:latin typeface="Source Sans Pro"/>
              </a:rPr>
              <a:t>d) Social/private discount rate			2-5%</a:t>
            </a:r>
          </a:p>
          <a:p>
            <a:pPr>
              <a:lnSpc>
                <a:spcPct val="90000"/>
              </a:lnSpc>
              <a:spcBef>
                <a:spcPct val="20000"/>
              </a:spcBef>
              <a:buClr>
                <a:schemeClr val="accent1"/>
              </a:buClr>
            </a:pPr>
            <a:r>
              <a:rPr lang="en-US" sz="2000" dirty="0">
                <a:latin typeface="Source Sans Pro"/>
              </a:rPr>
              <a:t>e) Capital recovery factor				0.064-0.130</a:t>
            </a:r>
          </a:p>
          <a:p>
            <a:pPr>
              <a:lnSpc>
                <a:spcPct val="90000"/>
              </a:lnSpc>
              <a:spcBef>
                <a:spcPct val="20000"/>
              </a:spcBef>
              <a:buClr>
                <a:schemeClr val="accent1"/>
              </a:buClr>
            </a:pPr>
            <a:r>
              <a:rPr lang="en-US" sz="2000" dirty="0">
                <a:latin typeface="Source Sans Pro"/>
              </a:rPr>
              <a:t>f) Installation factor to multiply capital cost	1.2-1.3</a:t>
            </a:r>
          </a:p>
          <a:p>
            <a:pPr>
              <a:lnSpc>
                <a:spcPct val="90000"/>
              </a:lnSpc>
              <a:spcBef>
                <a:spcPct val="20000"/>
              </a:spcBef>
              <a:buClr>
                <a:schemeClr val="accent1"/>
              </a:buClr>
            </a:pPr>
            <a:r>
              <a:rPr lang="en-US" sz="2000" dirty="0">
                <a:latin typeface="Source Sans Pro"/>
              </a:rPr>
              <a:t>g) Operation and maintenance cost		1.5% of capital cost</a:t>
            </a:r>
          </a:p>
          <a:p>
            <a:pPr>
              <a:lnSpc>
                <a:spcPct val="90000"/>
              </a:lnSpc>
              <a:spcBef>
                <a:spcPct val="20000"/>
              </a:spcBef>
              <a:buClr>
                <a:schemeClr val="accent1"/>
              </a:buClr>
            </a:pPr>
            <a:r>
              <a:rPr lang="en-US" sz="2000" dirty="0">
                <a:latin typeface="Source Sans Pro"/>
              </a:rPr>
              <a:t>h) </a:t>
            </a:r>
            <a:r>
              <a:rPr lang="en-US" sz="2000" dirty="0" err="1">
                <a:latin typeface="Source Sans Pro"/>
              </a:rPr>
              <a:t>Electrolyzer</a:t>
            </a:r>
            <a:r>
              <a:rPr lang="en-US" sz="2000" dirty="0">
                <a:latin typeface="Source Sans Pro"/>
              </a:rPr>
              <a:t> use factor				50-95%</a:t>
            </a:r>
          </a:p>
          <a:p>
            <a:pPr>
              <a:lnSpc>
                <a:spcPct val="90000"/>
              </a:lnSpc>
              <a:spcBef>
                <a:spcPct val="20000"/>
              </a:spcBef>
              <a:buClr>
                <a:schemeClr val="accent1"/>
              </a:buClr>
            </a:pPr>
            <a:r>
              <a:rPr lang="en-US" sz="2000" dirty="0">
                <a:latin typeface="Source Sans Pro"/>
              </a:rPr>
              <a:t>i) Hours per year					8,760</a:t>
            </a:r>
          </a:p>
          <a:p>
            <a:pPr>
              <a:lnSpc>
                <a:spcPct val="90000"/>
              </a:lnSpc>
              <a:spcBef>
                <a:spcPct val="20000"/>
              </a:spcBef>
              <a:buClr>
                <a:schemeClr val="accent1"/>
              </a:buClr>
            </a:pPr>
            <a:r>
              <a:rPr lang="en-US" sz="2000" dirty="0">
                <a:latin typeface="Source Sans Pro"/>
              </a:rPr>
              <a:t>j) Overall </a:t>
            </a:r>
            <a:r>
              <a:rPr lang="en-US" sz="2000" dirty="0" err="1">
                <a:latin typeface="Source Sans Pro"/>
              </a:rPr>
              <a:t>electrolyzer</a:t>
            </a:r>
            <a:r>
              <a:rPr lang="en-US" sz="2000" dirty="0">
                <a:latin typeface="Source Sans Pro"/>
              </a:rPr>
              <a:t> cost [</a:t>
            </a:r>
            <a:r>
              <a:rPr lang="en-US" sz="2000" dirty="0" err="1">
                <a:latin typeface="Source Sans Pro"/>
              </a:rPr>
              <a:t>ba</a:t>
            </a:r>
            <a:r>
              <a:rPr lang="en-US" sz="2000" dirty="0">
                <a:latin typeface="Source Sans Pro"/>
              </a:rPr>
              <a:t>(</a:t>
            </a:r>
            <a:r>
              <a:rPr lang="en-US" sz="2000" dirty="0" err="1">
                <a:latin typeface="Source Sans Pro"/>
              </a:rPr>
              <a:t>ef+g</a:t>
            </a:r>
            <a:r>
              <a:rPr lang="en-US" sz="2000" dirty="0">
                <a:latin typeface="Source Sans Pro"/>
              </a:rPr>
              <a:t>)/(hi)]		$(0.34-0.53)/kg-H</a:t>
            </a:r>
            <a:r>
              <a:rPr lang="en-US" sz="2000" baseline="-25000" dirty="0">
                <a:latin typeface="Source Sans Pro"/>
              </a:rPr>
              <a:t>2</a:t>
            </a:r>
          </a:p>
          <a:p>
            <a:pPr marL="457189" indent="-457189">
              <a:lnSpc>
                <a:spcPct val="90000"/>
              </a:lnSpc>
              <a:spcBef>
                <a:spcPct val="20000"/>
              </a:spcBef>
              <a:buClr>
                <a:schemeClr val="accent1"/>
              </a:buClr>
            </a:pPr>
            <a:endParaRPr lang="en-US" sz="2000" dirty="0">
              <a:latin typeface="Source Sans Pro"/>
            </a:endParaRPr>
          </a:p>
          <a:p>
            <a:pPr marL="457189" indent="-457189">
              <a:lnSpc>
                <a:spcPct val="90000"/>
              </a:lnSpc>
              <a:spcBef>
                <a:spcPct val="20000"/>
              </a:spcBef>
              <a:buClr>
                <a:schemeClr val="accent1"/>
              </a:buClr>
              <a:buFontTx/>
              <a:buChar char="•"/>
            </a:pPr>
            <a:endParaRPr lang="en-US" sz="2000" dirty="0">
              <a:latin typeface="Source Sans Pro"/>
            </a:endParaRPr>
          </a:p>
        </p:txBody>
      </p:sp>
      <p:sp>
        <p:nvSpPr>
          <p:cNvPr id="73" name="Text Placeholder 3">
            <a:extLst>
              <a:ext uri="{FF2B5EF4-FFF2-40B4-BE49-F238E27FC236}">
                <a16:creationId xmlns:a16="http://schemas.microsoft.com/office/drawing/2014/main" id="{AD2589D7-7888-4687-AD7F-B2EA32C12218}"/>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3041443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a:latin typeface="Source Sans Pro Semibold" panose="020B0503030403020204" pitchFamily="34" charset="0"/>
                <a:ea typeface="Source Sans Pro Semibold" panose="020B0503030403020204" pitchFamily="34" charset="0"/>
                <a:cs typeface="+mj-cs"/>
              </a:rPr>
              <a:t>Hydrogen Compressor Cost</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a:lnSpc>
                <a:spcPct val="90000"/>
              </a:lnSpc>
              <a:spcBef>
                <a:spcPct val="20000"/>
              </a:spcBef>
              <a:buClr>
                <a:schemeClr val="accent1"/>
              </a:buClr>
            </a:pPr>
            <a:r>
              <a:rPr lang="en-US" sz="2000" dirty="0">
                <a:latin typeface="Source Sans Pro"/>
              </a:rPr>
              <a:t>a) Compressor capital cost				$400,000-515,000</a:t>
            </a:r>
          </a:p>
          <a:p>
            <a:pPr>
              <a:lnSpc>
                <a:spcPct val="90000"/>
              </a:lnSpc>
              <a:spcBef>
                <a:spcPct val="20000"/>
              </a:spcBef>
              <a:buClr>
                <a:schemeClr val="accent1"/>
              </a:buClr>
            </a:pPr>
            <a:r>
              <a:rPr lang="en-US" sz="2000" dirty="0">
                <a:latin typeface="Source Sans Pro"/>
              </a:rPr>
              <a:t>b) Compression rate (kg-H</a:t>
            </a:r>
            <a:r>
              <a:rPr lang="en-US" sz="2000" baseline="-25000" dirty="0">
                <a:latin typeface="Source Sans Pro"/>
              </a:rPr>
              <a:t>2</a:t>
            </a:r>
            <a:r>
              <a:rPr lang="en-US" sz="2000" dirty="0">
                <a:latin typeface="Source Sans Pro"/>
              </a:rPr>
              <a:t>/</a:t>
            </a:r>
            <a:r>
              <a:rPr lang="en-US" sz="2000" dirty="0" err="1">
                <a:latin typeface="Source Sans Pro"/>
              </a:rPr>
              <a:t>hr</a:t>
            </a:r>
            <a:r>
              <a:rPr lang="en-US" sz="2000" dirty="0">
                <a:latin typeface="Source Sans Pro"/>
              </a:rPr>
              <a:t>)				33</a:t>
            </a:r>
            <a:endParaRPr lang="en-US" sz="2000" baseline="-25000" dirty="0">
              <a:latin typeface="Source Sans Pro"/>
            </a:endParaRPr>
          </a:p>
          <a:p>
            <a:pPr>
              <a:lnSpc>
                <a:spcPct val="90000"/>
              </a:lnSpc>
              <a:spcBef>
                <a:spcPct val="20000"/>
              </a:spcBef>
              <a:buClr>
                <a:schemeClr val="accent1"/>
              </a:buClr>
            </a:pPr>
            <a:r>
              <a:rPr lang="en-US" sz="2000" dirty="0">
                <a:latin typeface="Source Sans Pro"/>
              </a:rPr>
              <a:t>c) Compressor lifetime					19-10 years</a:t>
            </a:r>
          </a:p>
          <a:p>
            <a:pPr>
              <a:lnSpc>
                <a:spcPct val="90000"/>
              </a:lnSpc>
              <a:spcBef>
                <a:spcPct val="20000"/>
              </a:spcBef>
              <a:buClr>
                <a:schemeClr val="accent1"/>
              </a:buClr>
            </a:pPr>
            <a:r>
              <a:rPr lang="en-US" sz="2000" dirty="0">
                <a:latin typeface="Source Sans Pro"/>
              </a:rPr>
              <a:t>d) Social/private discount rate				2-5%</a:t>
            </a:r>
          </a:p>
          <a:p>
            <a:pPr>
              <a:lnSpc>
                <a:spcPct val="90000"/>
              </a:lnSpc>
              <a:spcBef>
                <a:spcPct val="20000"/>
              </a:spcBef>
              <a:buClr>
                <a:schemeClr val="accent1"/>
              </a:buClr>
            </a:pPr>
            <a:r>
              <a:rPr lang="en-US" sz="2000" dirty="0">
                <a:latin typeface="Source Sans Pro"/>
              </a:rPr>
              <a:t>e) Capital recovery factor					0.064-0.13</a:t>
            </a:r>
          </a:p>
          <a:p>
            <a:pPr>
              <a:lnSpc>
                <a:spcPct val="90000"/>
              </a:lnSpc>
              <a:spcBef>
                <a:spcPct val="20000"/>
              </a:spcBef>
              <a:buClr>
                <a:schemeClr val="accent1"/>
              </a:buClr>
            </a:pPr>
            <a:r>
              <a:rPr lang="en-US" sz="2000" dirty="0">
                <a:latin typeface="Source Sans Pro"/>
              </a:rPr>
              <a:t>f) Installation factor to multiply capital cost		1.2-1.3</a:t>
            </a:r>
          </a:p>
          <a:p>
            <a:pPr>
              <a:lnSpc>
                <a:spcPct val="90000"/>
              </a:lnSpc>
              <a:spcBef>
                <a:spcPct val="20000"/>
              </a:spcBef>
              <a:buClr>
                <a:schemeClr val="accent1"/>
              </a:buClr>
            </a:pPr>
            <a:r>
              <a:rPr lang="en-US" sz="2000" dirty="0">
                <a:latin typeface="Source Sans Pro"/>
              </a:rPr>
              <a:t>g) Operation and maintenance cost			1.5% of capital cost</a:t>
            </a:r>
          </a:p>
          <a:p>
            <a:pPr>
              <a:lnSpc>
                <a:spcPct val="90000"/>
              </a:lnSpc>
              <a:spcBef>
                <a:spcPct val="20000"/>
              </a:spcBef>
              <a:buClr>
                <a:schemeClr val="accent1"/>
              </a:buClr>
            </a:pPr>
            <a:r>
              <a:rPr lang="en-US" sz="2000" dirty="0">
                <a:latin typeface="Source Sans Pro"/>
              </a:rPr>
              <a:t>h) Compressor use factor					50-95%</a:t>
            </a:r>
          </a:p>
          <a:p>
            <a:pPr>
              <a:lnSpc>
                <a:spcPct val="90000"/>
              </a:lnSpc>
              <a:spcBef>
                <a:spcPct val="20000"/>
              </a:spcBef>
              <a:buClr>
                <a:schemeClr val="accent1"/>
              </a:buClr>
            </a:pPr>
            <a:r>
              <a:rPr lang="en-US" sz="2000" dirty="0">
                <a:latin typeface="Source Sans Pro"/>
              </a:rPr>
              <a:t>i) Hours per year						8,760</a:t>
            </a:r>
          </a:p>
          <a:p>
            <a:pPr>
              <a:lnSpc>
                <a:spcPct val="90000"/>
              </a:lnSpc>
              <a:spcBef>
                <a:spcPct val="20000"/>
              </a:spcBef>
              <a:buClr>
                <a:schemeClr val="accent1"/>
              </a:buClr>
            </a:pPr>
            <a:r>
              <a:rPr lang="en-US" sz="2000" dirty="0">
                <a:latin typeface="Source Sans Pro"/>
              </a:rPr>
              <a:t>j) Resulting compressor cost [a(</a:t>
            </a:r>
            <a:r>
              <a:rPr lang="en-US" sz="2000" dirty="0" err="1">
                <a:latin typeface="Source Sans Pro"/>
              </a:rPr>
              <a:t>ef+g</a:t>
            </a:r>
            <a:r>
              <a:rPr lang="en-US" sz="2000" dirty="0">
                <a:latin typeface="Source Sans Pro"/>
              </a:rPr>
              <a:t>)/(</a:t>
            </a:r>
            <a:r>
              <a:rPr lang="en-US" sz="2000" dirty="0" err="1">
                <a:latin typeface="Source Sans Pro"/>
              </a:rPr>
              <a:t>bhi</a:t>
            </a:r>
            <a:r>
              <a:rPr lang="en-US" sz="2000" dirty="0">
                <a:latin typeface="Source Sans Pro"/>
              </a:rPr>
              <a:t>)]			$(0.25-0.34)/kg-H</a:t>
            </a:r>
            <a:r>
              <a:rPr lang="en-US" sz="2000" baseline="-25000" dirty="0">
                <a:latin typeface="Source Sans Pro"/>
              </a:rPr>
              <a:t>2</a:t>
            </a:r>
          </a:p>
          <a:p>
            <a:pPr marL="457189" indent="-457189">
              <a:lnSpc>
                <a:spcPct val="90000"/>
              </a:lnSpc>
              <a:spcBef>
                <a:spcPct val="20000"/>
              </a:spcBef>
              <a:buClr>
                <a:schemeClr val="accent1"/>
              </a:buClr>
            </a:pPr>
            <a:endParaRPr lang="en-US" sz="2000" dirty="0">
              <a:latin typeface="Source Sans Pro"/>
            </a:endParaRPr>
          </a:p>
          <a:p>
            <a:pPr marL="457189" indent="-457189">
              <a:lnSpc>
                <a:spcPct val="90000"/>
              </a:lnSpc>
              <a:spcBef>
                <a:spcPct val="20000"/>
              </a:spcBef>
              <a:buClr>
                <a:schemeClr val="accent1"/>
              </a:buClr>
              <a:buFontTx/>
              <a:buChar char="•"/>
            </a:pPr>
            <a:endParaRPr lang="en-US" sz="2000" dirty="0">
              <a:latin typeface="Source Sans Pro"/>
            </a:endParaRPr>
          </a:p>
        </p:txBody>
      </p:sp>
      <p:sp>
        <p:nvSpPr>
          <p:cNvPr id="73" name="Text Placeholder 3">
            <a:extLst>
              <a:ext uri="{FF2B5EF4-FFF2-40B4-BE49-F238E27FC236}">
                <a16:creationId xmlns:a16="http://schemas.microsoft.com/office/drawing/2014/main" id="{CAA7FC62-92E6-4F74-BD7D-84CC8C232883}"/>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1193882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b="0" i="0" kern="1200" dirty="0">
                <a:latin typeface="Source Sans Pro Semibold" panose="020B0503030403020204" pitchFamily="34" charset="0"/>
                <a:ea typeface="Source Sans Pro Semibold" panose="020B0503030403020204" pitchFamily="34" charset="0"/>
                <a:cs typeface="+mj-cs"/>
              </a:rPr>
              <a:t>Hydrogen Storage Tank Cost</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a:lnSpc>
                <a:spcPct val="90000"/>
              </a:lnSpc>
              <a:spcBef>
                <a:spcPct val="20000"/>
              </a:spcBef>
              <a:buClr>
                <a:schemeClr val="accent1"/>
              </a:buClr>
            </a:pPr>
            <a:r>
              <a:rPr lang="en-US" sz="2000" dirty="0">
                <a:latin typeface="Source Sans Pro"/>
              </a:rPr>
              <a:t>a) Storage tank capital cost			$450-550/kg-H</a:t>
            </a:r>
            <a:r>
              <a:rPr lang="en-US" sz="2000" baseline="-25000" dirty="0">
                <a:latin typeface="Source Sans Pro"/>
              </a:rPr>
              <a:t>2</a:t>
            </a:r>
            <a:r>
              <a:rPr lang="en-US" sz="2000" dirty="0">
                <a:latin typeface="Source Sans Pro"/>
              </a:rPr>
              <a:t>-stored</a:t>
            </a:r>
            <a:endParaRPr lang="en-US" sz="2000" baseline="-25000" dirty="0">
              <a:latin typeface="Source Sans Pro"/>
            </a:endParaRPr>
          </a:p>
          <a:p>
            <a:pPr>
              <a:lnSpc>
                <a:spcPct val="90000"/>
              </a:lnSpc>
              <a:spcBef>
                <a:spcPct val="20000"/>
              </a:spcBef>
              <a:buClr>
                <a:schemeClr val="accent1"/>
              </a:buClr>
            </a:pPr>
            <a:r>
              <a:rPr lang="en-US" sz="2000" dirty="0">
                <a:latin typeface="Source Sans Pro"/>
              </a:rPr>
              <a:t>b) Storage tank lifetime				50-30 years</a:t>
            </a:r>
          </a:p>
          <a:p>
            <a:pPr>
              <a:lnSpc>
                <a:spcPct val="90000"/>
              </a:lnSpc>
              <a:spcBef>
                <a:spcPct val="20000"/>
              </a:spcBef>
              <a:buClr>
                <a:schemeClr val="accent1"/>
              </a:buClr>
            </a:pPr>
            <a:r>
              <a:rPr lang="en-US" sz="2000" dirty="0">
                <a:latin typeface="Source Sans Pro"/>
              </a:rPr>
              <a:t>c) Social/private discount rate			2-5%</a:t>
            </a:r>
          </a:p>
          <a:p>
            <a:pPr>
              <a:lnSpc>
                <a:spcPct val="90000"/>
              </a:lnSpc>
              <a:spcBef>
                <a:spcPct val="20000"/>
              </a:spcBef>
              <a:buClr>
                <a:schemeClr val="accent1"/>
              </a:buClr>
            </a:pPr>
            <a:r>
              <a:rPr lang="en-US" sz="2000" dirty="0">
                <a:latin typeface="Source Sans Pro"/>
              </a:rPr>
              <a:t>d) Capital recovery factor				0.032-0.065	</a:t>
            </a:r>
          </a:p>
          <a:p>
            <a:pPr>
              <a:lnSpc>
                <a:spcPct val="90000"/>
              </a:lnSpc>
              <a:spcBef>
                <a:spcPct val="20000"/>
              </a:spcBef>
              <a:buClr>
                <a:schemeClr val="accent1"/>
              </a:buClr>
            </a:pPr>
            <a:r>
              <a:rPr lang="en-US" sz="2000" dirty="0">
                <a:latin typeface="Source Sans Pro"/>
              </a:rPr>
              <a:t>e) Installation factor to multiply capital cost	1.2-1.3</a:t>
            </a:r>
          </a:p>
          <a:p>
            <a:pPr>
              <a:lnSpc>
                <a:spcPct val="90000"/>
              </a:lnSpc>
              <a:spcBef>
                <a:spcPct val="20000"/>
              </a:spcBef>
              <a:buClr>
                <a:schemeClr val="accent1"/>
              </a:buClr>
            </a:pPr>
            <a:r>
              <a:rPr lang="en-US" sz="2000" dirty="0">
                <a:latin typeface="Source Sans Pro"/>
              </a:rPr>
              <a:t>f) Max kg-H</a:t>
            </a:r>
            <a:r>
              <a:rPr lang="en-US" sz="2000" baseline="-25000" dirty="0">
                <a:latin typeface="Source Sans Pro"/>
              </a:rPr>
              <a:t>2</a:t>
            </a:r>
            <a:r>
              <a:rPr lang="en-US" sz="2000" dirty="0">
                <a:latin typeface="Source Sans Pro"/>
              </a:rPr>
              <a:t> stored per kg/yr-H</a:t>
            </a:r>
            <a:r>
              <a:rPr lang="en-US" sz="2000" baseline="-25000" dirty="0">
                <a:latin typeface="Source Sans Pro"/>
              </a:rPr>
              <a:t>2</a:t>
            </a:r>
            <a:r>
              <a:rPr lang="en-US" sz="2000" dirty="0">
                <a:latin typeface="Source Sans Pro"/>
              </a:rPr>
              <a:t> produced		1.37%</a:t>
            </a:r>
          </a:p>
          <a:p>
            <a:pPr>
              <a:lnSpc>
                <a:spcPct val="90000"/>
              </a:lnSpc>
              <a:spcBef>
                <a:spcPct val="20000"/>
              </a:spcBef>
              <a:buClr>
                <a:schemeClr val="accent1"/>
              </a:buClr>
            </a:pPr>
            <a:r>
              <a:rPr lang="en-US" sz="2000" dirty="0">
                <a:latin typeface="Source Sans Pro"/>
              </a:rPr>
              <a:t>g) Operation and maintenance cost		1.5% of capital cost</a:t>
            </a:r>
          </a:p>
          <a:p>
            <a:pPr>
              <a:lnSpc>
                <a:spcPct val="90000"/>
              </a:lnSpc>
              <a:spcBef>
                <a:spcPct val="20000"/>
              </a:spcBef>
              <a:buClr>
                <a:schemeClr val="accent1"/>
              </a:buClr>
            </a:pPr>
            <a:r>
              <a:rPr lang="en-US" sz="2000" dirty="0">
                <a:latin typeface="Source Sans Pro"/>
              </a:rPr>
              <a:t>h) Overall storage tank cost </a:t>
            </a:r>
            <a:r>
              <a:rPr lang="en-US" sz="2000" dirty="0" err="1">
                <a:latin typeface="Source Sans Pro"/>
              </a:rPr>
              <a:t>af</a:t>
            </a:r>
            <a:r>
              <a:rPr lang="en-US" sz="2000" dirty="0">
                <a:latin typeface="Source Sans Pro"/>
              </a:rPr>
              <a:t>(</a:t>
            </a:r>
            <a:r>
              <a:rPr lang="en-US" sz="2000" dirty="0" err="1">
                <a:latin typeface="Source Sans Pro"/>
              </a:rPr>
              <a:t>de+g</a:t>
            </a:r>
            <a:r>
              <a:rPr lang="en-US" sz="2000" dirty="0">
                <a:latin typeface="Source Sans Pro"/>
              </a:rPr>
              <a:t>)		$0.33-0.75/kg-H</a:t>
            </a:r>
            <a:r>
              <a:rPr lang="en-US" sz="2000" baseline="-25000" dirty="0">
                <a:latin typeface="Source Sans Pro"/>
              </a:rPr>
              <a:t>2</a:t>
            </a:r>
            <a:endParaRPr lang="en-US" sz="2000" dirty="0">
              <a:latin typeface="Source Sans Pro"/>
            </a:endParaRPr>
          </a:p>
          <a:p>
            <a:pPr marL="457189" indent="-457189">
              <a:lnSpc>
                <a:spcPct val="90000"/>
              </a:lnSpc>
              <a:spcBef>
                <a:spcPct val="20000"/>
              </a:spcBef>
              <a:buClr>
                <a:schemeClr val="accent1"/>
              </a:buClr>
              <a:buFontTx/>
              <a:buChar char="•"/>
            </a:pPr>
            <a:endParaRPr lang="en-US" sz="2000" dirty="0">
              <a:latin typeface="Source Sans Pro"/>
            </a:endParaRPr>
          </a:p>
        </p:txBody>
      </p:sp>
      <p:sp>
        <p:nvSpPr>
          <p:cNvPr id="73" name="Text Placeholder 3">
            <a:extLst>
              <a:ext uri="{FF2B5EF4-FFF2-40B4-BE49-F238E27FC236}">
                <a16:creationId xmlns:a16="http://schemas.microsoft.com/office/drawing/2014/main" id="{CAA7FC62-92E6-4F74-BD7D-84CC8C232883}"/>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1517875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a:t>Cost of Electricity from Wind for H</a:t>
            </a:r>
            <a:r>
              <a:rPr lang="en-US" baseline="-25000"/>
              <a:t>2</a:t>
            </a:r>
            <a:r>
              <a:rPr lang="en-US"/>
              <a:t> Electrolysis and Compression</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a:lnSpc>
                <a:spcPct val="90000"/>
              </a:lnSpc>
              <a:spcBef>
                <a:spcPct val="20000"/>
              </a:spcBef>
              <a:buClr>
                <a:schemeClr val="accent1"/>
              </a:buClr>
            </a:pPr>
            <a:r>
              <a:rPr lang="en-US" sz="2600" dirty="0">
                <a:latin typeface="Source Sans Pro"/>
              </a:rPr>
              <a:t>a) Energy to make H</a:t>
            </a:r>
            <a:r>
              <a:rPr lang="en-US" sz="2600" baseline="-25000" dirty="0">
                <a:latin typeface="Source Sans Pro"/>
              </a:rPr>
              <a:t>2</a:t>
            </a:r>
            <a:r>
              <a:rPr lang="en-US" sz="2600" dirty="0">
                <a:latin typeface="Source Sans Pro"/>
              </a:rPr>
              <a:t> by electrolysis		53.4 kWh/kg-H</a:t>
            </a:r>
            <a:r>
              <a:rPr lang="en-US" sz="2600" baseline="-25000" dirty="0">
                <a:latin typeface="Source Sans Pro"/>
              </a:rPr>
              <a:t>2</a:t>
            </a:r>
          </a:p>
          <a:p>
            <a:pPr>
              <a:lnSpc>
                <a:spcPct val="90000"/>
              </a:lnSpc>
              <a:spcBef>
                <a:spcPct val="20000"/>
              </a:spcBef>
              <a:buClr>
                <a:schemeClr val="accent1"/>
              </a:buClr>
            </a:pPr>
            <a:r>
              <a:rPr lang="en-US" sz="2600" dirty="0">
                <a:latin typeface="Source Sans Pro"/>
              </a:rPr>
              <a:t>b) Energy to compress H</a:t>
            </a:r>
            <a:r>
              <a:rPr lang="en-US" sz="2600" baseline="-25000" dirty="0">
                <a:latin typeface="Source Sans Pro"/>
              </a:rPr>
              <a:t>2</a:t>
            </a:r>
            <a:r>
              <a:rPr lang="en-US" sz="2600" dirty="0">
                <a:latin typeface="Source Sans Pro"/>
              </a:rPr>
              <a:t> 				5.64 kWh/kg-H</a:t>
            </a:r>
            <a:r>
              <a:rPr lang="en-US" sz="2600" baseline="-25000" dirty="0">
                <a:latin typeface="Source Sans Pro"/>
              </a:rPr>
              <a:t>2</a:t>
            </a:r>
          </a:p>
          <a:p>
            <a:pPr>
              <a:lnSpc>
                <a:spcPct val="90000"/>
              </a:lnSpc>
              <a:spcBef>
                <a:spcPct val="20000"/>
              </a:spcBef>
              <a:buClr>
                <a:schemeClr val="accent1"/>
              </a:buClr>
            </a:pPr>
            <a:r>
              <a:rPr lang="en-US" sz="2600" dirty="0">
                <a:latin typeface="Source Sans Pro"/>
              </a:rPr>
              <a:t>c) Energy for electrolysis + compression		59.0 kWh/kg-H</a:t>
            </a:r>
            <a:r>
              <a:rPr lang="en-US" sz="2600" baseline="-25000" dirty="0">
                <a:latin typeface="Source Sans Pro"/>
              </a:rPr>
              <a:t>2</a:t>
            </a:r>
          </a:p>
          <a:p>
            <a:pPr>
              <a:lnSpc>
                <a:spcPct val="90000"/>
              </a:lnSpc>
              <a:spcBef>
                <a:spcPct val="20000"/>
              </a:spcBef>
              <a:buClr>
                <a:schemeClr val="accent1"/>
              </a:buClr>
            </a:pPr>
            <a:r>
              <a:rPr lang="en-US" sz="2600" dirty="0">
                <a:latin typeface="Source Sans Pro"/>
              </a:rPr>
              <a:t>d) Cost of electricity from a wind turbine	$0.029-0.056/kWh</a:t>
            </a:r>
          </a:p>
          <a:p>
            <a:pPr>
              <a:lnSpc>
                <a:spcPct val="90000"/>
              </a:lnSpc>
              <a:spcBef>
                <a:spcPct val="20000"/>
              </a:spcBef>
              <a:buClr>
                <a:schemeClr val="accent1"/>
              </a:buClr>
            </a:pPr>
            <a:r>
              <a:rPr lang="en-US" sz="2600" dirty="0">
                <a:latin typeface="Source Sans Pro"/>
              </a:rPr>
              <a:t>e) H</a:t>
            </a:r>
            <a:r>
              <a:rPr lang="en-US" sz="2600" baseline="-25000" dirty="0">
                <a:latin typeface="Source Sans Pro"/>
              </a:rPr>
              <a:t>2</a:t>
            </a:r>
            <a:r>
              <a:rPr lang="en-US" sz="2600" dirty="0">
                <a:latin typeface="Source Sans Pro"/>
              </a:rPr>
              <a:t> leakage rate					0.003-0.01</a:t>
            </a:r>
          </a:p>
          <a:p>
            <a:pPr>
              <a:lnSpc>
                <a:spcPct val="90000"/>
              </a:lnSpc>
              <a:spcBef>
                <a:spcPct val="20000"/>
              </a:spcBef>
              <a:buClr>
                <a:schemeClr val="accent1"/>
              </a:buClr>
            </a:pPr>
            <a:r>
              <a:rPr lang="en-US" sz="2600" dirty="0">
                <a:latin typeface="Source Sans Pro"/>
              </a:rPr>
              <a:t>f) Overall electricity cost [dc/(1-e)]		$1.72-3.34/kg-H</a:t>
            </a:r>
            <a:r>
              <a:rPr lang="en-US" sz="2600" baseline="-25000" dirty="0">
                <a:latin typeface="Source Sans Pro"/>
              </a:rPr>
              <a:t>2</a:t>
            </a:r>
            <a:endParaRPr lang="en-US" sz="2600" dirty="0">
              <a:latin typeface="Source Sans Pro"/>
            </a:endParaRPr>
          </a:p>
          <a:p>
            <a:pPr marL="457189" indent="-457189">
              <a:lnSpc>
                <a:spcPct val="90000"/>
              </a:lnSpc>
              <a:spcBef>
                <a:spcPct val="20000"/>
              </a:spcBef>
              <a:buClr>
                <a:schemeClr val="accent1"/>
              </a:buClr>
              <a:buFontTx/>
              <a:buChar char="•"/>
            </a:pPr>
            <a:endParaRPr lang="en-US" sz="2600" dirty="0">
              <a:latin typeface="Source Sans Pro"/>
            </a:endParaRPr>
          </a:p>
        </p:txBody>
      </p:sp>
    </p:spTree>
    <p:extLst>
      <p:ext uri="{BB962C8B-B14F-4D97-AF65-F5344CB8AC3E}">
        <p14:creationId xmlns:p14="http://schemas.microsoft.com/office/powerpoint/2010/main" val="1832959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a:t>Cost of Water for Electrolysis</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a:lnSpc>
                <a:spcPct val="90000"/>
              </a:lnSpc>
              <a:spcBef>
                <a:spcPct val="20000"/>
              </a:spcBef>
              <a:buClr>
                <a:schemeClr val="accent1"/>
              </a:buClr>
            </a:pPr>
            <a:r>
              <a:rPr lang="en-US" sz="2000" dirty="0">
                <a:latin typeface="Source Sans Pro"/>
              </a:rPr>
              <a:t>Electrolysis reaction: H</a:t>
            </a:r>
            <a:r>
              <a:rPr lang="en-US" sz="2000" baseline="-25000" dirty="0">
                <a:latin typeface="Source Sans Pro"/>
              </a:rPr>
              <a:t>2</a:t>
            </a:r>
            <a:r>
              <a:rPr lang="en-US" sz="2000" dirty="0">
                <a:latin typeface="Source Sans Pro"/>
              </a:rPr>
              <a:t>O + electricity </a:t>
            </a:r>
            <a:r>
              <a:rPr lang="en-US" sz="2000" dirty="0">
                <a:latin typeface="Source Sans Pro"/>
                <a:sym typeface="Wingdings" panose="05000000000000000000" pitchFamily="2" charset="2"/>
              </a:rPr>
              <a:t></a:t>
            </a:r>
            <a:r>
              <a:rPr lang="en-US" sz="2000" dirty="0">
                <a:latin typeface="Source Sans Pro"/>
              </a:rPr>
              <a:t>H</a:t>
            </a:r>
            <a:r>
              <a:rPr lang="en-US" sz="2000" baseline="-25000" dirty="0">
                <a:latin typeface="Source Sans Pro"/>
              </a:rPr>
              <a:t>2</a:t>
            </a:r>
            <a:r>
              <a:rPr lang="en-US" sz="2000" dirty="0">
                <a:latin typeface="Source Sans Pro"/>
              </a:rPr>
              <a:t> + 0.5 O</a:t>
            </a:r>
            <a:r>
              <a:rPr lang="en-US" sz="2000" baseline="-25000" dirty="0">
                <a:latin typeface="Source Sans Pro"/>
              </a:rPr>
              <a:t>2</a:t>
            </a:r>
            <a:endParaRPr lang="en-US" sz="2000" dirty="0">
              <a:latin typeface="Source Sans Pro"/>
            </a:endParaRPr>
          </a:p>
          <a:p>
            <a:pPr>
              <a:lnSpc>
                <a:spcPct val="90000"/>
              </a:lnSpc>
              <a:spcBef>
                <a:spcPct val="20000"/>
              </a:spcBef>
              <a:buClr>
                <a:schemeClr val="accent1"/>
              </a:buClr>
            </a:pPr>
            <a:endParaRPr lang="en-US" sz="2000" dirty="0">
              <a:latin typeface="Source Sans Pro"/>
            </a:endParaRPr>
          </a:p>
          <a:p>
            <a:pPr>
              <a:lnSpc>
                <a:spcPct val="90000"/>
              </a:lnSpc>
              <a:spcBef>
                <a:spcPct val="20000"/>
              </a:spcBef>
              <a:buClr>
                <a:schemeClr val="accent1"/>
              </a:buClr>
            </a:pPr>
            <a:r>
              <a:rPr lang="en-US" sz="2000" dirty="0">
                <a:latin typeface="Source Sans Pro"/>
              </a:rPr>
              <a:t>a) Molecular weight of H</a:t>
            </a:r>
            <a:r>
              <a:rPr lang="en-US" sz="2000" baseline="-25000" dirty="0">
                <a:latin typeface="Source Sans Pro"/>
              </a:rPr>
              <a:t>2</a:t>
            </a:r>
            <a:r>
              <a:rPr lang="en-US" sz="2000" dirty="0">
                <a:latin typeface="Source Sans Pro"/>
              </a:rPr>
              <a:t> 				2.0158 g-H</a:t>
            </a:r>
            <a:r>
              <a:rPr lang="en-US" sz="2000" baseline="-25000" dirty="0">
                <a:latin typeface="Source Sans Pro"/>
              </a:rPr>
              <a:t>2</a:t>
            </a:r>
            <a:r>
              <a:rPr lang="en-US" sz="2000" dirty="0">
                <a:latin typeface="Source Sans Pro"/>
              </a:rPr>
              <a:t>/mol</a:t>
            </a:r>
            <a:endParaRPr lang="en-US" sz="2000" baseline="-25000" dirty="0">
              <a:latin typeface="Source Sans Pro"/>
            </a:endParaRPr>
          </a:p>
          <a:p>
            <a:pPr>
              <a:lnSpc>
                <a:spcPct val="90000"/>
              </a:lnSpc>
              <a:spcBef>
                <a:spcPct val="20000"/>
              </a:spcBef>
              <a:buClr>
                <a:schemeClr val="accent1"/>
              </a:buClr>
            </a:pPr>
            <a:r>
              <a:rPr lang="en-US" sz="2000" dirty="0">
                <a:latin typeface="Source Sans Pro"/>
              </a:rPr>
              <a:t>b) Molecular weight of H</a:t>
            </a:r>
            <a:r>
              <a:rPr lang="en-US" sz="2000" baseline="-25000" dirty="0">
                <a:latin typeface="Source Sans Pro"/>
              </a:rPr>
              <a:t>2</a:t>
            </a:r>
            <a:r>
              <a:rPr lang="en-US" sz="2000" dirty="0">
                <a:latin typeface="Source Sans Pro"/>
              </a:rPr>
              <a:t>O			18.015 g-H</a:t>
            </a:r>
            <a:r>
              <a:rPr lang="en-US" sz="2000" baseline="-25000" dirty="0">
                <a:latin typeface="Source Sans Pro"/>
              </a:rPr>
              <a:t>2</a:t>
            </a:r>
            <a:r>
              <a:rPr lang="en-US" sz="2000" dirty="0">
                <a:latin typeface="Source Sans Pro"/>
              </a:rPr>
              <a:t>O/mol </a:t>
            </a:r>
          </a:p>
          <a:p>
            <a:pPr>
              <a:lnSpc>
                <a:spcPct val="90000"/>
              </a:lnSpc>
              <a:spcBef>
                <a:spcPct val="20000"/>
              </a:spcBef>
              <a:buClr>
                <a:schemeClr val="accent1"/>
              </a:buClr>
            </a:pPr>
            <a:r>
              <a:rPr lang="en-US" sz="2000" dirty="0">
                <a:latin typeface="Source Sans Pro"/>
              </a:rPr>
              <a:t>c) Water required for </a:t>
            </a:r>
            <a:r>
              <a:rPr lang="en-US" sz="2000" dirty="0" err="1">
                <a:latin typeface="Source Sans Pro"/>
              </a:rPr>
              <a:t>electrolyzer</a:t>
            </a:r>
            <a:r>
              <a:rPr lang="en-US" sz="2000" dirty="0">
                <a:latin typeface="Source Sans Pro"/>
              </a:rPr>
              <a:t> (b/a)		8.94 kg-H</a:t>
            </a:r>
            <a:r>
              <a:rPr lang="en-US" sz="2000" baseline="-25000" dirty="0">
                <a:latin typeface="Source Sans Pro"/>
              </a:rPr>
              <a:t>2</a:t>
            </a:r>
            <a:r>
              <a:rPr lang="en-US" sz="2000" dirty="0">
                <a:latin typeface="Source Sans Pro"/>
              </a:rPr>
              <a:t>O/kg-H</a:t>
            </a:r>
            <a:r>
              <a:rPr lang="en-US" sz="2000" baseline="-25000" dirty="0">
                <a:latin typeface="Source Sans Pro"/>
              </a:rPr>
              <a:t>2</a:t>
            </a:r>
          </a:p>
          <a:p>
            <a:pPr>
              <a:lnSpc>
                <a:spcPct val="90000"/>
              </a:lnSpc>
              <a:spcBef>
                <a:spcPct val="20000"/>
              </a:spcBef>
              <a:buClr>
                <a:schemeClr val="accent1"/>
              </a:buClr>
            </a:pPr>
            <a:r>
              <a:rPr lang="en-US" sz="2000" dirty="0">
                <a:latin typeface="Source Sans Pro"/>
              </a:rPr>
              <a:t>d) Density of liquid water				1000 kg-H</a:t>
            </a:r>
            <a:r>
              <a:rPr lang="en-US" sz="2000" baseline="-25000" dirty="0">
                <a:latin typeface="Source Sans Pro"/>
              </a:rPr>
              <a:t>2</a:t>
            </a:r>
            <a:r>
              <a:rPr lang="en-US" sz="2000" dirty="0">
                <a:latin typeface="Source Sans Pro"/>
              </a:rPr>
              <a:t>O/m</a:t>
            </a:r>
            <a:r>
              <a:rPr lang="en-US" sz="2000" baseline="30000" dirty="0">
                <a:latin typeface="Source Sans Pro"/>
              </a:rPr>
              <a:t>3</a:t>
            </a:r>
          </a:p>
          <a:p>
            <a:pPr>
              <a:lnSpc>
                <a:spcPct val="90000"/>
              </a:lnSpc>
              <a:spcBef>
                <a:spcPct val="20000"/>
              </a:spcBef>
              <a:buClr>
                <a:schemeClr val="accent1"/>
              </a:buClr>
            </a:pPr>
            <a:r>
              <a:rPr lang="en-US" sz="2000" dirty="0">
                <a:latin typeface="Source Sans Pro"/>
              </a:rPr>
              <a:t>e) Gallons per cubic meter			264.2 gal/m</a:t>
            </a:r>
            <a:r>
              <a:rPr lang="en-US" sz="2000" baseline="30000" dirty="0">
                <a:latin typeface="Source Sans Pro"/>
              </a:rPr>
              <a:t>3</a:t>
            </a:r>
          </a:p>
          <a:p>
            <a:pPr>
              <a:lnSpc>
                <a:spcPct val="90000"/>
              </a:lnSpc>
              <a:spcBef>
                <a:spcPct val="20000"/>
              </a:spcBef>
              <a:buClr>
                <a:schemeClr val="accent1"/>
              </a:buClr>
            </a:pPr>
            <a:r>
              <a:rPr lang="en-US" sz="2000" dirty="0">
                <a:latin typeface="Source Sans Pro"/>
              </a:rPr>
              <a:t>f) Water required for </a:t>
            </a:r>
            <a:r>
              <a:rPr lang="en-US" sz="2000" dirty="0" err="1">
                <a:latin typeface="Source Sans Pro"/>
              </a:rPr>
              <a:t>electrolyzer</a:t>
            </a:r>
            <a:r>
              <a:rPr lang="en-US" sz="2000" dirty="0">
                <a:latin typeface="Source Sans Pro"/>
              </a:rPr>
              <a:t> (</a:t>
            </a:r>
            <a:r>
              <a:rPr lang="en-US" sz="2000" dirty="0" err="1">
                <a:latin typeface="Source Sans Pro"/>
              </a:rPr>
              <a:t>ce</a:t>
            </a:r>
            <a:r>
              <a:rPr lang="en-US" sz="2000" dirty="0">
                <a:latin typeface="Source Sans Pro"/>
              </a:rPr>
              <a:t>/d)		2.36 gal-H</a:t>
            </a:r>
            <a:r>
              <a:rPr lang="en-US" sz="2000" baseline="-25000" dirty="0">
                <a:latin typeface="Source Sans Pro"/>
              </a:rPr>
              <a:t>2</a:t>
            </a:r>
            <a:r>
              <a:rPr lang="en-US" sz="2000" dirty="0">
                <a:latin typeface="Source Sans Pro"/>
              </a:rPr>
              <a:t>O/kg-H</a:t>
            </a:r>
            <a:r>
              <a:rPr lang="en-US" sz="2000" baseline="-25000" dirty="0">
                <a:latin typeface="Source Sans Pro"/>
              </a:rPr>
              <a:t>2</a:t>
            </a:r>
          </a:p>
          <a:p>
            <a:pPr>
              <a:lnSpc>
                <a:spcPct val="90000"/>
              </a:lnSpc>
              <a:spcBef>
                <a:spcPct val="20000"/>
              </a:spcBef>
              <a:buClr>
                <a:schemeClr val="accent1"/>
              </a:buClr>
            </a:pPr>
            <a:r>
              <a:rPr lang="en-US" sz="2000" dirty="0">
                <a:latin typeface="Source Sans Pro"/>
              </a:rPr>
              <a:t>g) Cost of water per gallon			$0.002-0.004/gal-H</a:t>
            </a:r>
            <a:r>
              <a:rPr lang="en-US" sz="2000" baseline="-25000" dirty="0">
                <a:latin typeface="Source Sans Pro"/>
              </a:rPr>
              <a:t>2</a:t>
            </a:r>
            <a:r>
              <a:rPr lang="en-US" sz="2000" dirty="0">
                <a:latin typeface="Source Sans Pro"/>
              </a:rPr>
              <a:t>O</a:t>
            </a:r>
          </a:p>
          <a:p>
            <a:pPr>
              <a:lnSpc>
                <a:spcPct val="90000"/>
              </a:lnSpc>
              <a:spcBef>
                <a:spcPct val="20000"/>
              </a:spcBef>
              <a:buClr>
                <a:schemeClr val="accent1"/>
              </a:buClr>
            </a:pPr>
            <a:r>
              <a:rPr lang="en-US" sz="2000" dirty="0">
                <a:latin typeface="Source Sans Pro"/>
              </a:rPr>
              <a:t>h) Cost of water kg-H</a:t>
            </a:r>
            <a:r>
              <a:rPr lang="en-US" sz="2000" baseline="-25000" dirty="0">
                <a:latin typeface="Source Sans Pro"/>
              </a:rPr>
              <a:t>2</a:t>
            </a:r>
            <a:r>
              <a:rPr lang="en-US" sz="2000" dirty="0">
                <a:latin typeface="Source Sans Pro"/>
              </a:rPr>
              <a:t> (</a:t>
            </a:r>
            <a:r>
              <a:rPr lang="en-US" sz="2000" dirty="0" err="1">
                <a:latin typeface="Source Sans Pro"/>
              </a:rPr>
              <a:t>fg</a:t>
            </a:r>
            <a:r>
              <a:rPr lang="en-US" sz="2000" dirty="0">
                <a:latin typeface="Source Sans Pro"/>
              </a:rPr>
              <a:t>)				$0.0047-0.0094/kg-H</a:t>
            </a:r>
            <a:r>
              <a:rPr lang="en-US" sz="2000" baseline="-25000" dirty="0">
                <a:latin typeface="Source Sans Pro"/>
              </a:rPr>
              <a:t>2</a:t>
            </a:r>
          </a:p>
        </p:txBody>
      </p:sp>
    </p:spTree>
    <p:extLst>
      <p:ext uri="{BB962C8B-B14F-4D97-AF65-F5344CB8AC3E}">
        <p14:creationId xmlns:p14="http://schemas.microsoft.com/office/powerpoint/2010/main" val="2050382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dirty="0"/>
              <a:t>Overall Hydrogen Fuel Cell Cost</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eaLnBrk="0" hangingPunct="0">
              <a:lnSpc>
                <a:spcPct val="120000"/>
              </a:lnSpc>
              <a:spcBef>
                <a:spcPct val="0"/>
              </a:spcBef>
              <a:tabLst>
                <a:tab pos="4876678" algn="l"/>
                <a:tab pos="7308668" algn="l"/>
              </a:tabLst>
            </a:pPr>
            <a:r>
              <a:rPr lang="en-US" sz="2000" dirty="0">
                <a:latin typeface="Source Sans Pro" panose="020B0503030403020204" pitchFamily="34" charset="0"/>
                <a:cs typeface="Times New Roman"/>
              </a:rPr>
              <a:t>Cost of hydrogen from wind-electrolysis</a:t>
            </a:r>
          </a:p>
          <a:p>
            <a:pPr eaLnBrk="0" hangingPunct="0">
              <a:lnSpc>
                <a:spcPct val="120000"/>
              </a:lnSpc>
              <a:spcBef>
                <a:spcPct val="0"/>
              </a:spcBef>
              <a:tabLst>
                <a:tab pos="4876678" algn="l"/>
                <a:tab pos="7308668" algn="l"/>
              </a:tabLst>
            </a:pPr>
            <a:endParaRPr lang="en-US" sz="2000" dirty="0">
              <a:latin typeface="Source Sans Pro" panose="020B0503030403020204" pitchFamily="34" charset="0"/>
              <a:cs typeface="Times New Roman"/>
            </a:endParaRPr>
          </a:p>
          <a:p>
            <a:pPr eaLnBrk="0" hangingPunct="0">
              <a:lnSpc>
                <a:spcPct val="120000"/>
              </a:lnSpc>
              <a:spcBef>
                <a:spcPct val="0"/>
              </a:spcBef>
              <a:tabLst>
                <a:tab pos="4876678" algn="l"/>
                <a:tab pos="7308668" algn="l"/>
              </a:tabLst>
            </a:pPr>
            <a:r>
              <a:rPr lang="en-US" sz="2000" dirty="0">
                <a:latin typeface="Source Sans Pro" panose="020B0503030403020204" pitchFamily="34" charset="0"/>
                <a:cs typeface="Times New Roman"/>
              </a:rPr>
              <a:t>Electricity 	$1.72-3.34/kg-H</a:t>
            </a:r>
            <a:r>
              <a:rPr lang="en-US" sz="2000" baseline="-25000" dirty="0">
                <a:latin typeface="Source Sans Pro" panose="020B0503030403020204" pitchFamily="34" charset="0"/>
                <a:cs typeface="Times New Roman"/>
              </a:rPr>
              <a:t>2</a:t>
            </a:r>
          </a:p>
          <a:p>
            <a:pPr eaLnBrk="0" hangingPunct="0">
              <a:lnSpc>
                <a:spcPct val="120000"/>
              </a:lnSpc>
              <a:spcBef>
                <a:spcPct val="0"/>
              </a:spcBef>
              <a:tabLst>
                <a:tab pos="4876678" algn="l"/>
                <a:tab pos="7308668" algn="l"/>
              </a:tabLst>
            </a:pPr>
            <a:r>
              <a:rPr lang="en-US" sz="2000" dirty="0" err="1">
                <a:latin typeface="Source Sans Pro" panose="020B0503030403020204" pitchFamily="34" charset="0"/>
                <a:cs typeface="Times New Roman"/>
              </a:rPr>
              <a:t>Electrolyzer</a:t>
            </a:r>
            <a:r>
              <a:rPr lang="en-US" sz="2000" dirty="0">
                <a:latin typeface="Source Sans Pro" panose="020B0503030403020204" pitchFamily="34" charset="0"/>
                <a:cs typeface="Times New Roman"/>
              </a:rPr>
              <a:t> 	$0.34-0.53/kg-H</a:t>
            </a:r>
            <a:r>
              <a:rPr lang="en-US" sz="2000" baseline="-25000" dirty="0">
                <a:latin typeface="Source Sans Pro" panose="020B0503030403020204" pitchFamily="34" charset="0"/>
                <a:cs typeface="Times New Roman"/>
              </a:rPr>
              <a:t>2</a:t>
            </a:r>
          </a:p>
          <a:p>
            <a:pPr eaLnBrk="0" hangingPunct="0">
              <a:lnSpc>
                <a:spcPct val="120000"/>
              </a:lnSpc>
              <a:spcBef>
                <a:spcPct val="0"/>
              </a:spcBef>
              <a:tabLst>
                <a:tab pos="4876678" algn="l"/>
                <a:tab pos="7308668" algn="l"/>
              </a:tabLst>
            </a:pPr>
            <a:r>
              <a:rPr lang="en-US" sz="2000" dirty="0">
                <a:latin typeface="Source Sans Pro" panose="020B0503030403020204" pitchFamily="34" charset="0"/>
                <a:cs typeface="Times New Roman"/>
              </a:rPr>
              <a:t>Compressor	$0.25-0.34/kg-H</a:t>
            </a:r>
            <a:r>
              <a:rPr lang="en-US" sz="2000" baseline="-25000" dirty="0">
                <a:latin typeface="Source Sans Pro" panose="020B0503030403020204" pitchFamily="34" charset="0"/>
                <a:cs typeface="Times New Roman"/>
              </a:rPr>
              <a:t>2</a:t>
            </a:r>
          </a:p>
          <a:p>
            <a:pPr eaLnBrk="0" hangingPunct="0">
              <a:lnSpc>
                <a:spcPct val="120000"/>
              </a:lnSpc>
              <a:spcBef>
                <a:spcPct val="0"/>
              </a:spcBef>
              <a:tabLst>
                <a:tab pos="4876678" algn="l"/>
                <a:tab pos="7308668" algn="l"/>
              </a:tabLst>
            </a:pPr>
            <a:r>
              <a:rPr lang="en-US" sz="2000" dirty="0">
                <a:latin typeface="Source Sans Pro" panose="020B0503030403020204" pitchFamily="34" charset="0"/>
                <a:cs typeface="Times New Roman"/>
              </a:rPr>
              <a:t>Storage	$0.33-0.75/kg-H</a:t>
            </a:r>
            <a:r>
              <a:rPr lang="en-US" sz="2000" baseline="-25000" dirty="0">
                <a:latin typeface="Source Sans Pro" panose="020B0503030403020204" pitchFamily="34" charset="0"/>
                <a:cs typeface="Times New Roman"/>
              </a:rPr>
              <a:t>2</a:t>
            </a:r>
          </a:p>
          <a:p>
            <a:pPr eaLnBrk="0" hangingPunct="0">
              <a:lnSpc>
                <a:spcPct val="120000"/>
              </a:lnSpc>
              <a:spcBef>
                <a:spcPct val="0"/>
              </a:spcBef>
              <a:tabLst>
                <a:tab pos="4876678" algn="l"/>
                <a:tab pos="7308668" algn="l"/>
              </a:tabLst>
            </a:pPr>
            <a:r>
              <a:rPr lang="en-US" sz="2000" u="sng" dirty="0">
                <a:latin typeface="Source Sans Pro" panose="020B0503030403020204" pitchFamily="34" charset="0"/>
                <a:cs typeface="Times New Roman"/>
              </a:rPr>
              <a:t>Water	$0.005-0.009/kg-H</a:t>
            </a:r>
            <a:r>
              <a:rPr lang="en-US" sz="2000" u="sng" baseline="-25000" dirty="0">
                <a:latin typeface="Source Sans Pro" panose="020B0503030403020204" pitchFamily="34" charset="0"/>
                <a:cs typeface="Times New Roman"/>
              </a:rPr>
              <a:t>2</a:t>
            </a:r>
            <a:endParaRPr lang="en-US" sz="2000" baseline="-25000" dirty="0">
              <a:latin typeface="Source Sans Pro" panose="020B0503030403020204" pitchFamily="34" charset="0"/>
              <a:cs typeface="Times New Roman"/>
            </a:endParaRPr>
          </a:p>
          <a:p>
            <a:pPr eaLnBrk="0" hangingPunct="0">
              <a:lnSpc>
                <a:spcPct val="120000"/>
              </a:lnSpc>
              <a:spcBef>
                <a:spcPct val="0"/>
              </a:spcBef>
              <a:tabLst>
                <a:tab pos="4876678" algn="l"/>
                <a:tab pos="7308668" algn="l"/>
              </a:tabLst>
            </a:pPr>
            <a:r>
              <a:rPr lang="en-US" sz="2000" dirty="0">
                <a:latin typeface="Source Sans Pro" panose="020B0503030403020204" pitchFamily="34" charset="0"/>
                <a:cs typeface="Times New Roman"/>
              </a:rPr>
              <a:t>Total	$2.6-5.0/kg-H</a:t>
            </a:r>
            <a:r>
              <a:rPr lang="en-US" sz="2000" baseline="-25000" dirty="0">
                <a:latin typeface="Source Sans Pro" panose="020B0503030403020204" pitchFamily="34" charset="0"/>
                <a:cs typeface="Times New Roman"/>
              </a:rPr>
              <a:t>2</a:t>
            </a:r>
            <a:endParaRPr lang="en-US" sz="2000" baseline="-25000" dirty="0">
              <a:latin typeface="Source Sans Pro" panose="020B0503030403020204" pitchFamily="34" charset="0"/>
            </a:endParaRPr>
          </a:p>
        </p:txBody>
      </p:sp>
    </p:spTree>
    <p:extLst>
      <p:ext uri="{BB962C8B-B14F-4D97-AF65-F5344CB8AC3E}">
        <p14:creationId xmlns:p14="http://schemas.microsoft.com/office/powerpoint/2010/main" val="38091551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38200" y="365125"/>
            <a:ext cx="10515600" cy="1325563"/>
          </a:xfrm>
        </p:spPr>
        <p:txBody>
          <a:bodyPr vert="horz" lIns="91440" tIns="45720" rIns="91440" bIns="45720" rtlCol="0" anchor="ctr">
            <a:normAutofit/>
          </a:bodyPr>
          <a:lstStyle/>
          <a:p>
            <a:r>
              <a:rPr lang="en-US"/>
              <a:t>Gasoline-Equivalent Cost of Hydrogen</a:t>
            </a:r>
          </a:p>
        </p:txBody>
      </p:sp>
      <p:sp>
        <p:nvSpPr>
          <p:cNvPr id="67588" name="Rectangle 4"/>
          <p:cNvSpPr>
            <a:spLocks noChangeArrowheads="1"/>
          </p:cNvSpPr>
          <p:nvPr/>
        </p:nvSpPr>
        <p:spPr bwMode="auto">
          <a:xfrm>
            <a:off x="838200" y="1825625"/>
            <a:ext cx="10515600" cy="4351338"/>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91440" tIns="45720" rIns="91440" bIns="45720" rtlCol="0">
            <a:normAutofit/>
          </a:bodyPr>
          <a:lstStyle/>
          <a:p>
            <a:pPr>
              <a:lnSpc>
                <a:spcPct val="90000"/>
              </a:lnSpc>
              <a:spcBef>
                <a:spcPct val="20000"/>
              </a:spcBef>
              <a:buClr>
                <a:schemeClr val="accent1"/>
              </a:buClr>
            </a:pPr>
            <a:r>
              <a:rPr lang="en-US" sz="2000" dirty="0">
                <a:latin typeface="Source Sans Pro"/>
              </a:rPr>
              <a:t>a) Overall cost of hydrogen in fuel cell			$2.6-5.0/kg-H</a:t>
            </a:r>
            <a:r>
              <a:rPr lang="en-US" sz="2000" baseline="-25000" dirty="0">
                <a:latin typeface="Source Sans Pro"/>
              </a:rPr>
              <a:t>2</a:t>
            </a:r>
          </a:p>
          <a:p>
            <a:pPr>
              <a:lnSpc>
                <a:spcPct val="90000"/>
              </a:lnSpc>
              <a:spcBef>
                <a:spcPct val="20000"/>
              </a:spcBef>
              <a:buClr>
                <a:schemeClr val="accent1"/>
              </a:buClr>
            </a:pPr>
            <a:r>
              <a:rPr lang="en-US" sz="2000" dirty="0">
                <a:latin typeface="Source Sans Pro"/>
              </a:rPr>
              <a:t>b) Lower heating value of gasoline				44 MJ/kg-gasoline</a:t>
            </a:r>
          </a:p>
          <a:p>
            <a:pPr>
              <a:lnSpc>
                <a:spcPct val="90000"/>
              </a:lnSpc>
              <a:spcBef>
                <a:spcPct val="20000"/>
              </a:spcBef>
              <a:buClr>
                <a:schemeClr val="accent1"/>
              </a:buClr>
            </a:pPr>
            <a:r>
              <a:rPr lang="en-US" sz="2000" dirty="0">
                <a:latin typeface="Source Sans Pro"/>
              </a:rPr>
              <a:t>c) Tank-to-wheel efficiency of gasoline			0.17-0.20</a:t>
            </a:r>
            <a:endParaRPr lang="en-US" sz="2000" baseline="-25000" dirty="0">
              <a:latin typeface="Source Sans Pro"/>
            </a:endParaRPr>
          </a:p>
          <a:p>
            <a:pPr>
              <a:lnSpc>
                <a:spcPct val="90000"/>
              </a:lnSpc>
              <a:spcBef>
                <a:spcPct val="20000"/>
              </a:spcBef>
              <a:buClr>
                <a:schemeClr val="accent1"/>
              </a:buClr>
            </a:pPr>
            <a:r>
              <a:rPr lang="en-US" sz="2000" dirty="0">
                <a:latin typeface="Source Sans Pro"/>
              </a:rPr>
              <a:t>d) Gasoline density					750 kg/m</a:t>
            </a:r>
            <a:r>
              <a:rPr lang="en-US" sz="2000" baseline="30000" dirty="0">
                <a:latin typeface="Source Sans Pro"/>
              </a:rPr>
              <a:t>3</a:t>
            </a:r>
          </a:p>
          <a:p>
            <a:pPr>
              <a:lnSpc>
                <a:spcPct val="90000"/>
              </a:lnSpc>
              <a:spcBef>
                <a:spcPct val="20000"/>
              </a:spcBef>
              <a:buClr>
                <a:schemeClr val="accent1"/>
              </a:buClr>
            </a:pPr>
            <a:r>
              <a:rPr lang="en-US" sz="2000" dirty="0">
                <a:latin typeface="Source Sans Pro"/>
              </a:rPr>
              <a:t>e) Gallons per cubic meter				264.2 gal/m</a:t>
            </a:r>
            <a:r>
              <a:rPr lang="en-US" sz="2000" baseline="30000" dirty="0">
                <a:latin typeface="Source Sans Pro"/>
              </a:rPr>
              <a:t>3</a:t>
            </a:r>
          </a:p>
          <a:p>
            <a:pPr>
              <a:lnSpc>
                <a:spcPct val="90000"/>
              </a:lnSpc>
              <a:spcBef>
                <a:spcPct val="20000"/>
              </a:spcBef>
              <a:buClr>
                <a:schemeClr val="accent1"/>
              </a:buClr>
            </a:pPr>
            <a:r>
              <a:rPr lang="en-US" sz="2000" dirty="0">
                <a:latin typeface="Source Sans Pro"/>
              </a:rPr>
              <a:t>f) Energy in gasoline (bd/e)				125 MJ/gal</a:t>
            </a:r>
          </a:p>
          <a:p>
            <a:pPr>
              <a:lnSpc>
                <a:spcPct val="90000"/>
              </a:lnSpc>
              <a:spcBef>
                <a:spcPct val="20000"/>
              </a:spcBef>
              <a:buClr>
                <a:schemeClr val="accent1"/>
              </a:buClr>
            </a:pPr>
            <a:r>
              <a:rPr lang="en-US" sz="2000" dirty="0">
                <a:latin typeface="Source Sans Pro"/>
              </a:rPr>
              <a:t>g) Lower heating value of hydrogen			119.96 MJ/kg-H</a:t>
            </a:r>
            <a:r>
              <a:rPr lang="en-US" sz="2000" baseline="-25000" dirty="0">
                <a:latin typeface="Source Sans Pro"/>
              </a:rPr>
              <a:t>2</a:t>
            </a:r>
          </a:p>
          <a:p>
            <a:pPr>
              <a:lnSpc>
                <a:spcPct val="90000"/>
              </a:lnSpc>
              <a:spcBef>
                <a:spcPct val="20000"/>
              </a:spcBef>
              <a:buClr>
                <a:schemeClr val="accent1"/>
              </a:buClr>
            </a:pPr>
            <a:r>
              <a:rPr lang="en-US" sz="2000" dirty="0">
                <a:latin typeface="Source Sans Pro"/>
              </a:rPr>
              <a:t>h) Fuel cell + wiring + motor efficiency			0.41-0.67</a:t>
            </a:r>
          </a:p>
          <a:p>
            <a:pPr>
              <a:lnSpc>
                <a:spcPct val="90000"/>
              </a:lnSpc>
              <a:spcBef>
                <a:spcPct val="20000"/>
              </a:spcBef>
              <a:buClr>
                <a:schemeClr val="accent1"/>
              </a:buClr>
            </a:pPr>
            <a:r>
              <a:rPr lang="en-US" sz="2000" dirty="0">
                <a:latin typeface="Source Sans Pro"/>
              </a:rPr>
              <a:t>i) Leakage rate of hydrogen				0.003-0.01</a:t>
            </a:r>
          </a:p>
          <a:p>
            <a:pPr>
              <a:lnSpc>
                <a:spcPct val="90000"/>
              </a:lnSpc>
              <a:spcBef>
                <a:spcPct val="20000"/>
              </a:spcBef>
              <a:buClr>
                <a:schemeClr val="accent1"/>
              </a:buClr>
            </a:pPr>
            <a:r>
              <a:rPr lang="en-US" sz="2000" dirty="0">
                <a:latin typeface="Source Sans Pro"/>
              </a:rPr>
              <a:t>j) kg-H</a:t>
            </a:r>
            <a:r>
              <a:rPr lang="en-US" sz="2000" baseline="-25000" dirty="0">
                <a:latin typeface="Source Sans Pro"/>
              </a:rPr>
              <a:t>2</a:t>
            </a:r>
            <a:r>
              <a:rPr lang="en-US" sz="2000" dirty="0">
                <a:latin typeface="Source Sans Pro"/>
              </a:rPr>
              <a:t>/gallon-gasoline [fc/(</a:t>
            </a:r>
            <a:r>
              <a:rPr lang="en-US" sz="2000" dirty="0" err="1">
                <a:latin typeface="Source Sans Pro"/>
              </a:rPr>
              <a:t>gh</a:t>
            </a:r>
            <a:r>
              <a:rPr lang="en-US" sz="2000" dirty="0">
                <a:latin typeface="Source Sans Pro"/>
              </a:rPr>
              <a:t>(1-i)]			0.27-0.51 kg-H</a:t>
            </a:r>
            <a:r>
              <a:rPr lang="en-US" sz="2000" baseline="-25000" dirty="0">
                <a:latin typeface="Source Sans Pro"/>
              </a:rPr>
              <a:t>2</a:t>
            </a:r>
            <a:r>
              <a:rPr lang="en-US" sz="2000" dirty="0">
                <a:latin typeface="Source Sans Pro"/>
              </a:rPr>
              <a:t>/gal-gas</a:t>
            </a:r>
          </a:p>
          <a:p>
            <a:pPr>
              <a:lnSpc>
                <a:spcPct val="90000"/>
              </a:lnSpc>
              <a:spcBef>
                <a:spcPct val="20000"/>
              </a:spcBef>
              <a:buClr>
                <a:schemeClr val="accent1"/>
              </a:buClr>
            </a:pPr>
            <a:r>
              <a:rPr lang="en-US" sz="2000" dirty="0">
                <a:latin typeface="Source Sans Pro"/>
              </a:rPr>
              <a:t>k) Gas equivalent cost of H</a:t>
            </a:r>
            <a:r>
              <a:rPr lang="en-US" sz="2000" baseline="-25000" dirty="0">
                <a:latin typeface="Source Sans Pro"/>
              </a:rPr>
              <a:t>2</a:t>
            </a:r>
            <a:r>
              <a:rPr lang="en-US" sz="2000" dirty="0">
                <a:latin typeface="Source Sans Pro"/>
              </a:rPr>
              <a:t> in fuel cell (</a:t>
            </a:r>
            <a:r>
              <a:rPr lang="en-US" sz="2000" dirty="0" err="1">
                <a:latin typeface="Source Sans Pro"/>
              </a:rPr>
              <a:t>aj</a:t>
            </a:r>
            <a:r>
              <a:rPr lang="en-US" sz="2000" dirty="0">
                <a:latin typeface="Source Sans Pro"/>
              </a:rPr>
              <a:t>)			$0.70-2.54/gal-gas</a:t>
            </a:r>
          </a:p>
          <a:p>
            <a:pPr marL="457189" indent="-457189">
              <a:lnSpc>
                <a:spcPct val="90000"/>
              </a:lnSpc>
              <a:spcBef>
                <a:spcPct val="20000"/>
              </a:spcBef>
              <a:buClr>
                <a:schemeClr val="accent1"/>
              </a:buClr>
            </a:pPr>
            <a:endParaRPr lang="en-US" sz="2000" dirty="0">
              <a:latin typeface="Source Sans Pro"/>
            </a:endParaRPr>
          </a:p>
          <a:p>
            <a:pPr marL="457189" indent="-457189">
              <a:lnSpc>
                <a:spcPct val="90000"/>
              </a:lnSpc>
              <a:spcBef>
                <a:spcPct val="20000"/>
              </a:spcBef>
              <a:buClr>
                <a:schemeClr val="accent1"/>
              </a:buClr>
              <a:buFontTx/>
              <a:buChar char="•"/>
            </a:pPr>
            <a:endParaRPr lang="en-US" sz="2000" dirty="0">
              <a:latin typeface="Source Sans Pro"/>
            </a:endParaRPr>
          </a:p>
        </p:txBody>
      </p:sp>
    </p:spTree>
    <p:extLst>
      <p:ext uri="{BB962C8B-B14F-4D97-AF65-F5344CB8AC3E}">
        <p14:creationId xmlns:p14="http://schemas.microsoft.com/office/powerpoint/2010/main" val="1227040480"/>
      </p:ext>
    </p:extLst>
  </p:cSld>
  <p:clrMapOvr>
    <a:masterClrMapping/>
  </p:clrMapOvr>
</p:sld>
</file>

<file path=ppt/theme/theme1.xml><?xml version="1.0" encoding="utf-8"?>
<a:theme xmlns:a="http://schemas.openxmlformats.org/drawingml/2006/main" name="Office Theme">
  <a:themeElements>
    <a:clrScheme name="Stanford">
      <a:dk1>
        <a:srgbClr val="000000"/>
      </a:dk1>
      <a:lt1>
        <a:srgbClr val="FFFFFF"/>
      </a:lt1>
      <a:dk2>
        <a:srgbClr val="4D4F53"/>
      </a:dk2>
      <a:lt2>
        <a:srgbClr val="F3F3F3"/>
      </a:lt2>
      <a:accent1>
        <a:srgbClr val="8C1515"/>
      </a:accent1>
      <a:accent2>
        <a:srgbClr val="B1040E"/>
      </a:accent2>
      <a:accent3>
        <a:srgbClr val="D2C295"/>
      </a:accent3>
      <a:accent4>
        <a:srgbClr val="FFC000"/>
      </a:accent4>
      <a:accent5>
        <a:srgbClr val="175E54"/>
      </a:accent5>
      <a:accent6>
        <a:srgbClr val="006CB8"/>
      </a:accent6>
      <a:hlink>
        <a:srgbClr val="820000"/>
      </a:hlink>
      <a:folHlink>
        <a:srgbClr val="00548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ford" id="{E84E9A1E-AAF1-CD4F-87E3-917DA36CA47F}" vid="{E86274B0-E24D-E14D-90C2-D9E5042348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15850</TotalTime>
  <Words>6112</Words>
  <Application>Microsoft Macintosh PowerPoint</Application>
  <PresentationFormat>Widescreen</PresentationFormat>
  <Paragraphs>557</Paragraphs>
  <Slides>39</Slides>
  <Notes>37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51" baseType="lpstr">
      <vt:lpstr>Arial</vt:lpstr>
      <vt:lpstr>Calibri</vt:lpstr>
      <vt:lpstr>Calibri Light</vt:lpstr>
      <vt:lpstr>Source Sans Pro</vt:lpstr>
      <vt:lpstr>Source Sans Pro Semibold</vt:lpstr>
      <vt:lpstr>System Font Regular</vt:lpstr>
      <vt:lpstr>Times</vt:lpstr>
      <vt:lpstr>Times New Roman</vt:lpstr>
      <vt:lpstr>Wingdings</vt:lpstr>
      <vt:lpstr>Office Theme</vt:lpstr>
      <vt:lpstr>Document</vt:lpstr>
      <vt:lpstr>Equation</vt:lpstr>
      <vt:lpstr>100% Clean, Renewable Energy and Storage for Everything</vt:lpstr>
      <vt:lpstr>Chapter 7: Steps in Developing 100 Percent WWS and Storage Roadmaps</vt:lpstr>
      <vt:lpstr>Wind, Water, Solar (WWS) Solution Electrify or Provide Direct Heat For All Sectors and Provide the Electricity and Heat with 100% WWS</vt:lpstr>
      <vt:lpstr>Types of Storage for a 100% WWS System</vt:lpstr>
      <vt:lpstr>Can the World Transition to 100%, Clean, Renewable Energy for all Purposes? How to Build Roadmaps for Countries or States </vt:lpstr>
      <vt:lpstr>PowerPoint Presentation</vt:lpstr>
      <vt:lpstr>PowerPoint Presentation</vt:lpstr>
      <vt:lpstr>Steps in Developing a Roadmap</vt:lpstr>
      <vt:lpstr>PowerPoint Presentation</vt:lpstr>
      <vt:lpstr>PowerPoint Presentation</vt:lpstr>
      <vt:lpstr>PowerPoint Presentation</vt:lpstr>
      <vt:lpstr>PowerPoint Presentation</vt:lpstr>
      <vt:lpstr>PowerPoint Presentation</vt:lpstr>
      <vt:lpstr>PowerPoint Presentation</vt:lpstr>
      <vt:lpstr>All-Purpose End-Use Power Demand</vt:lpstr>
      <vt:lpstr>PowerPoint Presentation</vt:lpstr>
      <vt:lpstr>PowerPoint Presentation</vt:lpstr>
      <vt:lpstr>PowerPoint Presentation</vt:lpstr>
      <vt:lpstr>Determining the Levelized Cost of Electricity</vt:lpstr>
      <vt:lpstr>Capital Recovery Factor</vt:lpstr>
      <vt:lpstr>Annual Payments Example</vt:lpstr>
      <vt:lpstr>PowerPoint Presentation</vt:lpstr>
      <vt:lpstr>Social vs. Private Discount Rate</vt:lpstr>
      <vt:lpstr>Social Versus Private Discount Rate</vt:lpstr>
      <vt:lpstr>Social vs. Private Discount Rate for Wind</vt:lpstr>
      <vt:lpstr>Social Costs of Air Pollution Mortality and Carbon</vt:lpstr>
      <vt:lpstr>Air Pollution World’s 2nd Leading Cause of Death</vt:lpstr>
      <vt:lpstr>Cost of Air Pollution Mortality and Morbidity</vt:lpstr>
      <vt:lpstr>Social Cost of Carbon</vt:lpstr>
      <vt:lpstr>PowerPoint Presentation</vt:lpstr>
      <vt:lpstr>Cost of Hydrogen Versus Gasoline</vt:lpstr>
      <vt:lpstr>Cost of Using Hydrogen Versus Gasoline</vt:lpstr>
      <vt:lpstr>Hydrogen Electrolyzer Cost</vt:lpstr>
      <vt:lpstr>Hydrogen Compressor Cost</vt:lpstr>
      <vt:lpstr>Hydrogen Storage Tank Cost</vt:lpstr>
      <vt:lpstr>Cost of Electricity from Wind for H2 Electrolysis and Compression</vt:lpstr>
      <vt:lpstr>Cost of Water for Electrolysis</vt:lpstr>
      <vt:lpstr>Overall Hydrogen Fuel Cell Cost</vt:lpstr>
      <vt:lpstr>Gasoline-Equivalent Cost of Hydrogen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Whitney Hack Williams</dc:creator>
  <cp:keywords/>
  <dc:description/>
  <cp:lastModifiedBy>Mark Z Jacobson</cp:lastModifiedBy>
  <cp:revision>123</cp:revision>
  <dcterms:created xsi:type="dcterms:W3CDTF">2020-05-05T14:30:42Z</dcterms:created>
  <dcterms:modified xsi:type="dcterms:W3CDTF">2023-05-30T20:00:22Z</dcterms:modified>
  <cp:category/>
</cp:coreProperties>
</file>