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1179" r:id="rId2"/>
    <p:sldId id="1180" r:id="rId3"/>
    <p:sldId id="1359" r:id="rId4"/>
    <p:sldId id="1036" r:id="rId5"/>
    <p:sldId id="1360" r:id="rId6"/>
    <p:sldId id="1037" r:id="rId7"/>
    <p:sldId id="1361" r:id="rId8"/>
    <p:sldId id="1364" r:id="rId9"/>
    <p:sldId id="1041" r:id="rId10"/>
    <p:sldId id="1362" r:id="rId11"/>
    <p:sldId id="1044" r:id="rId12"/>
    <p:sldId id="1363" r:id="rId13"/>
    <p:sldId id="1023" r:id="rId14"/>
    <p:sldId id="1157" r:id="rId15"/>
    <p:sldId id="1031" r:id="rId16"/>
    <p:sldId id="1163" r:id="rId17"/>
    <p:sldId id="1208" r:id="rId18"/>
    <p:sldId id="1040" r:id="rId19"/>
    <p:sldId id="1038" r:id="rId20"/>
    <p:sldId id="1209" r:id="rId21"/>
    <p:sldId id="1162" r:id="rId22"/>
    <p:sldId id="1365" r:id="rId23"/>
    <p:sldId id="1366" r:id="rId24"/>
    <p:sldId id="1210" r:id="rId25"/>
    <p:sldId id="1367" r:id="rId26"/>
    <p:sldId id="1368" r:id="rId27"/>
    <p:sldId id="1369" r:id="rId28"/>
    <p:sldId id="1211" r:id="rId29"/>
    <p:sldId id="1370" r:id="rId30"/>
    <p:sldId id="1371" r:id="rId31"/>
    <p:sldId id="1372" r:id="rId32"/>
    <p:sldId id="116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33" autoAdjust="0"/>
    <p:restoredTop sz="84538" autoAdjust="0"/>
  </p:normalViewPr>
  <p:slideViewPr>
    <p:cSldViewPr snapToGrid="0" snapToObjects="1">
      <p:cViewPr varScale="1">
        <p:scale>
          <a:sx n="76" d="100"/>
          <a:sy n="76" d="100"/>
        </p:scale>
        <p:origin x="240" y="48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7738AC-DAEB-4441-967D-2183375581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1DCEAB-C372-5244-AD66-8BC5CAF7D3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0623BD-86EE-934C-8F9D-A7A4E67FC717}" type="datetimeFigureOut">
              <a:rPr lang="en-US" smtClean="0"/>
              <a:t>6/1/21</a:t>
            </a:fld>
            <a:endParaRPr lang="en-US"/>
          </a:p>
        </p:txBody>
      </p:sp>
      <p:sp>
        <p:nvSpPr>
          <p:cNvPr id="4" name="Footer Placeholder 3">
            <a:extLst>
              <a:ext uri="{FF2B5EF4-FFF2-40B4-BE49-F238E27FC236}">
                <a16:creationId xmlns:a16="http://schemas.microsoft.com/office/drawing/2014/main" id="{2873DF38-2343-AA48-8730-8F292FF969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2A8FBE-0F42-184F-8623-742230DFB35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6A812C-4C4F-254B-B5F4-A7D51C669594}" type="slidenum">
              <a:rPr lang="en-US" smtClean="0"/>
              <a:t>‹#›</a:t>
            </a:fld>
            <a:endParaRPr lang="en-US"/>
          </a:p>
        </p:txBody>
      </p:sp>
    </p:spTree>
    <p:extLst>
      <p:ext uri="{BB962C8B-B14F-4D97-AF65-F5344CB8AC3E}">
        <p14:creationId xmlns:p14="http://schemas.microsoft.com/office/powerpoint/2010/main" val="1448627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38CDB9-ED9A-9843-A8DE-CB793CABD0EC}" type="datetimeFigureOut">
              <a:rPr lang="en-US" smtClean="0"/>
              <a:t>6/1/21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166CF-8DC8-9B43-AF51-734E291494E6}" type="slidenum">
              <a:rPr lang="en-US" smtClean="0"/>
              <a:t>‹#›</a:t>
            </a:fld>
            <a:endParaRPr lang="en-US"/>
          </a:p>
        </p:txBody>
      </p:sp>
    </p:spTree>
    <p:extLst>
      <p:ext uri="{BB962C8B-B14F-4D97-AF65-F5344CB8AC3E}">
        <p14:creationId xmlns:p14="http://schemas.microsoft.com/office/powerpoint/2010/main" val="2607368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9166CF-8DC8-9B43-AF51-734E291494E6}" type="slidenum">
              <a:rPr lang="en-US" smtClean="0"/>
              <a:t>1</a:t>
            </a:fld>
            <a:endParaRPr lang="en-US"/>
          </a:p>
        </p:txBody>
      </p:sp>
    </p:spTree>
    <p:extLst>
      <p:ext uri="{BB962C8B-B14F-4D97-AF65-F5344CB8AC3E}">
        <p14:creationId xmlns:p14="http://schemas.microsoft.com/office/powerpoint/2010/main" val="1312790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9166CF-8DC8-9B43-AF51-734E291494E6}" type="slidenum">
              <a:rPr lang="en-US" smtClean="0"/>
              <a:t>2</a:t>
            </a:fld>
            <a:endParaRPr lang="en-US"/>
          </a:p>
        </p:txBody>
      </p:sp>
    </p:spTree>
    <p:extLst>
      <p:ext uri="{BB962C8B-B14F-4D97-AF65-F5344CB8AC3E}">
        <p14:creationId xmlns:p14="http://schemas.microsoft.com/office/powerpoint/2010/main" val="4131016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3</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1257234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4</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https://</a:t>
            </a:r>
            <a:r>
              <a:rPr lang="en-US" dirty="0" err="1">
                <a:latin typeface="Times" pitchFamily="16" charset="0"/>
              </a:rPr>
              <a:t>www.congress.gov</a:t>
            </a:r>
            <a:r>
              <a:rPr lang="en-US" dirty="0">
                <a:latin typeface="Times" pitchFamily="16" charset="0"/>
              </a:rPr>
              <a:t>/bill/114th-congress/house-resolution/540/</a:t>
            </a:r>
            <a:r>
              <a:rPr lang="en-US" dirty="0" err="1">
                <a:latin typeface="Times" pitchFamily="16" charset="0"/>
              </a:rPr>
              <a:t>cosponsors?q</a:t>
            </a:r>
            <a:r>
              <a:rPr lang="en-US" dirty="0">
                <a:latin typeface="Times" pitchFamily="16" charset="0"/>
              </a:rPr>
              <a:t>=%7B%22search%22%3A%5B%22%5C%22hres540%5C%22%22%5D%7D&amp;resultIndex=1</a:t>
            </a:r>
          </a:p>
          <a:p>
            <a:pPr eaLnBrk="1" hangingPunct="1"/>
            <a:r>
              <a:rPr lang="en-US" dirty="0">
                <a:latin typeface="Times" pitchFamily="16" charset="0"/>
              </a:rPr>
              <a:t>https://</a:t>
            </a:r>
            <a:r>
              <a:rPr lang="en-US" dirty="0" err="1">
                <a:latin typeface="Times" pitchFamily="16" charset="0"/>
              </a:rPr>
              <a:t>www.demconvention.com</a:t>
            </a:r>
            <a:r>
              <a:rPr lang="en-US" dirty="0">
                <a:latin typeface="Times" pitchFamily="16" charset="0"/>
              </a:rPr>
              <a:t>/</a:t>
            </a:r>
            <a:r>
              <a:rPr lang="en-US" dirty="0" err="1">
                <a:latin typeface="Times" pitchFamily="16" charset="0"/>
              </a:rPr>
              <a:t>wp</a:t>
            </a:r>
            <a:r>
              <a:rPr lang="en-US" dirty="0">
                <a:latin typeface="Times" pitchFamily="16" charset="0"/>
              </a:rPr>
              <a:t>-content/uploads/2016/07/Democratic-Party-Platform-7.21.16-no-lines.pdf</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5</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https://</a:t>
            </a:r>
            <a:r>
              <a:rPr lang="en-US" dirty="0" err="1">
                <a:latin typeface="Times" pitchFamily="16" charset="0"/>
              </a:rPr>
              <a:t>www.congress.gov</a:t>
            </a:r>
            <a:r>
              <a:rPr lang="en-US" dirty="0">
                <a:latin typeface="Times" pitchFamily="16" charset="0"/>
              </a:rPr>
              <a:t>/bill/114th-congress/house-resolution/540/</a:t>
            </a:r>
            <a:r>
              <a:rPr lang="en-US" dirty="0" err="1">
                <a:latin typeface="Times" pitchFamily="16" charset="0"/>
              </a:rPr>
              <a:t>cosponsors?q</a:t>
            </a:r>
            <a:r>
              <a:rPr lang="en-US" dirty="0">
                <a:latin typeface="Times" pitchFamily="16" charset="0"/>
              </a:rPr>
              <a:t>=%7B%22search%22%3A%5B%22%5C%22hres540%5C%22%22%5D%7D&amp;resultIndex=1</a:t>
            </a:r>
          </a:p>
          <a:p>
            <a:pPr eaLnBrk="1" hangingPunct="1"/>
            <a:r>
              <a:rPr lang="en-US" dirty="0">
                <a:latin typeface="Times" pitchFamily="16" charset="0"/>
              </a:rPr>
              <a:t>https://</a:t>
            </a:r>
            <a:r>
              <a:rPr lang="en-US" dirty="0" err="1">
                <a:latin typeface="Times" pitchFamily="16" charset="0"/>
              </a:rPr>
              <a:t>www.demconvention.com</a:t>
            </a:r>
            <a:r>
              <a:rPr lang="en-US" dirty="0">
                <a:latin typeface="Times" pitchFamily="16" charset="0"/>
              </a:rPr>
              <a:t>/</a:t>
            </a:r>
            <a:r>
              <a:rPr lang="en-US" dirty="0" err="1">
                <a:latin typeface="Times" pitchFamily="16" charset="0"/>
              </a:rPr>
              <a:t>wp</a:t>
            </a:r>
            <a:r>
              <a:rPr lang="en-US" dirty="0">
                <a:latin typeface="Times" pitchFamily="16" charset="0"/>
              </a:rPr>
              <a:t>-content/uploads/2016/07/Democratic-Party-Platform-7.21.16-no-lines.pdf</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6</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https://</a:t>
            </a:r>
            <a:r>
              <a:rPr lang="en-US" dirty="0" err="1">
                <a:latin typeface="Times" pitchFamily="16" charset="0"/>
              </a:rPr>
              <a:t>www.congress.gov</a:t>
            </a:r>
            <a:r>
              <a:rPr lang="en-US" dirty="0">
                <a:latin typeface="Times" pitchFamily="16" charset="0"/>
              </a:rPr>
              <a:t>/bill/114th-congress/house-resolution/540/</a:t>
            </a:r>
            <a:r>
              <a:rPr lang="en-US" dirty="0" err="1">
                <a:latin typeface="Times" pitchFamily="16" charset="0"/>
              </a:rPr>
              <a:t>cosponsors?q</a:t>
            </a:r>
            <a:r>
              <a:rPr lang="en-US" dirty="0">
                <a:latin typeface="Times" pitchFamily="16" charset="0"/>
              </a:rPr>
              <a:t>=%7B%22search%22%3A%5B%22%5C%22hres540%5C%22%22%5D%7D&amp;resultIndex=1</a:t>
            </a:r>
          </a:p>
          <a:p>
            <a:pPr eaLnBrk="1" hangingPunct="1"/>
            <a:r>
              <a:rPr lang="en-US" dirty="0">
                <a:latin typeface="Times" pitchFamily="16" charset="0"/>
              </a:rPr>
              <a:t>https://</a:t>
            </a:r>
            <a:r>
              <a:rPr lang="en-US" dirty="0" err="1">
                <a:latin typeface="Times" pitchFamily="16" charset="0"/>
              </a:rPr>
              <a:t>www.demconvention.com</a:t>
            </a:r>
            <a:r>
              <a:rPr lang="en-US" dirty="0">
                <a:latin typeface="Times" pitchFamily="16" charset="0"/>
              </a:rPr>
              <a:t>/</a:t>
            </a:r>
            <a:r>
              <a:rPr lang="en-US" dirty="0" err="1">
                <a:latin typeface="Times" pitchFamily="16" charset="0"/>
              </a:rPr>
              <a:t>wp</a:t>
            </a:r>
            <a:r>
              <a:rPr lang="en-US" dirty="0">
                <a:latin typeface="Times" pitchFamily="16" charset="0"/>
              </a:rPr>
              <a:t>-content/uploads/2016/07/Democratic-Party-Platform-7.21.16-no-lines.pdf</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7</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8</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http://there100.org/companies</a:t>
            </a:r>
          </a:p>
          <a:p>
            <a:pPr eaLnBrk="1" hangingPunct="1"/>
            <a:r>
              <a:rPr lang="en-US" dirty="0">
                <a:latin typeface="Times" pitchFamily="16" charset="0"/>
              </a:rPr>
              <a:t>https://</a:t>
            </a:r>
            <a:r>
              <a:rPr lang="en-US" dirty="0" err="1">
                <a:latin typeface="Times" pitchFamily="16" charset="0"/>
              </a:rPr>
              <a:t>weather.com</a:t>
            </a:r>
            <a:r>
              <a:rPr lang="en-US">
                <a:latin typeface="Times" pitchFamily="16" charset="0"/>
              </a:rPr>
              <a:t>/science/environment/news/clean-energy-cities</a:t>
            </a:r>
            <a:endParaRPr lang="en-US" dirty="0">
              <a:latin typeface="Times" pitchFamily="16" charset="0"/>
            </a:endParaRPr>
          </a:p>
        </p:txBody>
      </p:sp>
    </p:spTree>
    <p:extLst>
      <p:ext uri="{BB962C8B-B14F-4D97-AF65-F5344CB8AC3E}">
        <p14:creationId xmlns:p14="http://schemas.microsoft.com/office/powerpoint/2010/main" val="1455274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9</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https://</a:t>
            </a:r>
            <a:r>
              <a:rPr lang="en-US" dirty="0" err="1">
                <a:latin typeface="Times" pitchFamily="16" charset="0"/>
              </a:rPr>
              <a:t>www.c-span.org</a:t>
            </a:r>
            <a:r>
              <a:rPr lang="en-US" dirty="0">
                <a:latin typeface="Times" pitchFamily="16" charset="0"/>
              </a:rPr>
              <a:t>/video/?c4557641/hillary-readyfor100</a:t>
            </a:r>
          </a:p>
          <a:p>
            <a:pPr eaLnBrk="1" hangingPunct="1"/>
            <a:r>
              <a:rPr lang="en-US" dirty="0">
                <a:latin typeface="Times" pitchFamily="16" charset="0"/>
              </a:rPr>
              <a:t>https://</a:t>
            </a:r>
            <a:r>
              <a:rPr lang="en-US" dirty="0" err="1">
                <a:latin typeface="Times" pitchFamily="16" charset="0"/>
              </a:rPr>
              <a:t>berniesanders.com</a:t>
            </a:r>
            <a:r>
              <a:rPr lang="en-US" dirty="0">
                <a:latin typeface="Times" pitchFamily="16" charset="0"/>
              </a:rPr>
              <a:t>/issues/climate-change/</a:t>
            </a:r>
          </a:p>
          <a:p>
            <a:pPr eaLnBrk="1" hangingPunct="1"/>
            <a:r>
              <a:rPr lang="en-US" dirty="0">
                <a:latin typeface="Times" pitchFamily="16" charset="0"/>
              </a:rPr>
              <a:t>http://www.p2016.org/</a:t>
            </a:r>
            <a:r>
              <a:rPr lang="en-US" dirty="0" err="1">
                <a:latin typeface="Times" pitchFamily="16" charset="0"/>
              </a:rPr>
              <a:t>omalley</a:t>
            </a:r>
            <a:r>
              <a:rPr lang="en-US" dirty="0">
                <a:latin typeface="Times" pitchFamily="16" charset="0"/>
              </a:rPr>
              <a:t>/omalley070215climate.html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10</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https://</a:t>
            </a:r>
            <a:r>
              <a:rPr lang="en-US" dirty="0" err="1">
                <a:latin typeface="Times" pitchFamily="16" charset="0"/>
              </a:rPr>
              <a:t>www.congress.gov</a:t>
            </a:r>
            <a:r>
              <a:rPr lang="en-US" dirty="0">
                <a:latin typeface="Times" pitchFamily="16" charset="0"/>
              </a:rPr>
              <a:t>/bill/114th-congress/house-resolution/540/</a:t>
            </a:r>
            <a:r>
              <a:rPr lang="en-US" dirty="0" err="1">
                <a:latin typeface="Times" pitchFamily="16" charset="0"/>
              </a:rPr>
              <a:t>cosponsors?q</a:t>
            </a:r>
            <a:r>
              <a:rPr lang="en-US" dirty="0">
                <a:latin typeface="Times" pitchFamily="16" charset="0"/>
              </a:rPr>
              <a:t>=%7B%22search%22%3A%5B%22%5C%22hres540%5C%22%22%5D%7D&amp;resultIndex=1</a:t>
            </a:r>
          </a:p>
          <a:p>
            <a:pPr eaLnBrk="1" hangingPunct="1"/>
            <a:r>
              <a:rPr lang="en-US" dirty="0">
                <a:latin typeface="Times" pitchFamily="16" charset="0"/>
              </a:rPr>
              <a:t>https://</a:t>
            </a:r>
            <a:r>
              <a:rPr lang="en-US" dirty="0" err="1">
                <a:latin typeface="Times" pitchFamily="16" charset="0"/>
              </a:rPr>
              <a:t>www.demconvention.com</a:t>
            </a:r>
            <a:r>
              <a:rPr lang="en-US" dirty="0">
                <a:latin typeface="Times" pitchFamily="16" charset="0"/>
              </a:rPr>
              <a:t>/</a:t>
            </a:r>
            <a:r>
              <a:rPr lang="en-US" dirty="0" err="1">
                <a:latin typeface="Times" pitchFamily="16" charset="0"/>
              </a:rPr>
              <a:t>wp</a:t>
            </a:r>
            <a:r>
              <a:rPr lang="en-US" dirty="0">
                <a:latin typeface="Times" pitchFamily="16" charset="0"/>
              </a:rPr>
              <a:t>-content/uploads/2016/07/Democratic-Party-Platform-7.21.16-no-lines.pdf</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11</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endParaRPr lang="en-US">
              <a:latin typeface="Times" pitchFamily="16"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12</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https://</a:t>
            </a:r>
            <a:r>
              <a:rPr lang="en-US" dirty="0" err="1">
                <a:latin typeface="Times" pitchFamily="16" charset="0"/>
              </a:rPr>
              <a:t>www.congress.gov</a:t>
            </a:r>
            <a:r>
              <a:rPr lang="en-US" dirty="0">
                <a:latin typeface="Times" pitchFamily="16" charset="0"/>
              </a:rPr>
              <a:t>/bill/114th-congress/house-resolution/540/</a:t>
            </a:r>
            <a:r>
              <a:rPr lang="en-US" dirty="0" err="1">
                <a:latin typeface="Times" pitchFamily="16" charset="0"/>
              </a:rPr>
              <a:t>cosponsors?q</a:t>
            </a:r>
            <a:r>
              <a:rPr lang="en-US" dirty="0">
                <a:latin typeface="Times" pitchFamily="16" charset="0"/>
              </a:rPr>
              <a:t>=%7B%22search%22%3A%5B%22%5C%22hres540%5C%22%22%5D%7D&amp;resultIndex=1</a:t>
            </a:r>
          </a:p>
          <a:p>
            <a:pPr eaLnBrk="1" hangingPunct="1"/>
            <a:r>
              <a:rPr lang="en-US" dirty="0">
                <a:latin typeface="Times" pitchFamily="16" charset="0"/>
              </a:rPr>
              <a:t>https://</a:t>
            </a:r>
            <a:r>
              <a:rPr lang="en-US" dirty="0" err="1">
                <a:latin typeface="Times" pitchFamily="16" charset="0"/>
              </a:rPr>
              <a:t>www.demconvention.com</a:t>
            </a:r>
            <a:r>
              <a:rPr lang="en-US" dirty="0">
                <a:latin typeface="Times" pitchFamily="16" charset="0"/>
              </a:rPr>
              <a:t>/</a:t>
            </a:r>
            <a:r>
              <a:rPr lang="en-US" dirty="0" err="1">
                <a:latin typeface="Times" pitchFamily="16" charset="0"/>
              </a:rPr>
              <a:t>wp</a:t>
            </a:r>
            <a:r>
              <a:rPr lang="en-US" dirty="0">
                <a:latin typeface="Times" pitchFamily="16" charset="0"/>
              </a:rPr>
              <a:t>-content/uploads/2016/07/Democratic-Party-Platform-7.21.16-no-lines.pdf</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13</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https://</a:t>
            </a:r>
            <a:r>
              <a:rPr lang="en-US" dirty="0" err="1">
                <a:latin typeface="Times" pitchFamily="16" charset="0"/>
              </a:rPr>
              <a:t>www.congress.gov</a:t>
            </a:r>
            <a:r>
              <a:rPr lang="en-US" dirty="0">
                <a:latin typeface="Times" pitchFamily="16" charset="0"/>
              </a:rPr>
              <a:t>/bill/114th-congress/house-resolution/540/</a:t>
            </a:r>
            <a:r>
              <a:rPr lang="en-US" dirty="0" err="1">
                <a:latin typeface="Times" pitchFamily="16" charset="0"/>
              </a:rPr>
              <a:t>cosponsors?q</a:t>
            </a:r>
            <a:r>
              <a:rPr lang="en-US" dirty="0">
                <a:latin typeface="Times" pitchFamily="16" charset="0"/>
              </a:rPr>
              <a:t>=%7B%22search%22%3A%5B%22%5C%22hres540%5C%22%22%5D%7D&amp;resultIndex=1</a:t>
            </a:r>
          </a:p>
          <a:p>
            <a:pPr eaLnBrk="1" hangingPunct="1"/>
            <a:r>
              <a:rPr lang="en-US" dirty="0">
                <a:latin typeface="Times" pitchFamily="16" charset="0"/>
              </a:rPr>
              <a:t>https://</a:t>
            </a:r>
            <a:r>
              <a:rPr lang="en-US" dirty="0" err="1">
                <a:latin typeface="Times" pitchFamily="16" charset="0"/>
              </a:rPr>
              <a:t>www.demconvention.com</a:t>
            </a:r>
            <a:r>
              <a:rPr lang="en-US" dirty="0">
                <a:latin typeface="Times" pitchFamily="16" charset="0"/>
              </a:rPr>
              <a:t>/</a:t>
            </a:r>
            <a:r>
              <a:rPr lang="en-US" dirty="0" err="1">
                <a:latin typeface="Times" pitchFamily="16" charset="0"/>
              </a:rPr>
              <a:t>wp</a:t>
            </a:r>
            <a:r>
              <a:rPr lang="en-US" dirty="0">
                <a:latin typeface="Times" pitchFamily="16" charset="0"/>
              </a:rPr>
              <a:t>-content/uploads/2016/07/Democratic-Party-Platform-7.21.16-no-lines.pdf</a:t>
            </a:r>
          </a:p>
          <a:p>
            <a:pPr marL="0" marR="0" indent="0" algn="l" defTabSz="408211" rtl="0" eaLnBrk="1" fontAlgn="auto" latinLnBrk="0" hangingPunct="1">
              <a:lnSpc>
                <a:spcPct val="100000"/>
              </a:lnSpc>
              <a:spcBef>
                <a:spcPts val="0"/>
              </a:spcBef>
              <a:spcAft>
                <a:spcPts val="0"/>
              </a:spcAft>
              <a:buClrTx/>
              <a:buSzTx/>
              <a:buFontTx/>
              <a:buNone/>
              <a:tabLst/>
              <a:defRPr/>
            </a:pPr>
            <a:r>
              <a:rPr lang="en-US" sz="1100" b="1" spc="-75" dirty="0">
                <a:solidFill>
                  <a:schemeClr val="accent5">
                    <a:lumMod val="50000"/>
                  </a:schemeClr>
                </a:solidFill>
                <a:sym typeface="Wingdings"/>
              </a:rPr>
              <a:t>https://</a:t>
            </a:r>
            <a:r>
              <a:rPr lang="en-US" sz="1100" b="1" spc="-75" dirty="0" err="1">
                <a:solidFill>
                  <a:schemeClr val="accent5">
                    <a:lumMod val="50000"/>
                  </a:schemeClr>
                </a:solidFill>
                <a:sym typeface="Wingdings"/>
              </a:rPr>
              <a:t>malegislature.gov</a:t>
            </a:r>
            <a:r>
              <a:rPr lang="en-US" sz="1100" b="1" spc="-75">
                <a:solidFill>
                  <a:schemeClr val="accent5">
                    <a:lumMod val="50000"/>
                  </a:schemeClr>
                </a:solidFill>
                <a:sym typeface="Wingdings"/>
              </a:rPr>
              <a:t>/Bills/190/SD1932</a:t>
            </a:r>
            <a:endParaRPr lang="en-US" dirty="0">
              <a:latin typeface="Times" pitchFamily="16" charset="0"/>
            </a:endParaRPr>
          </a:p>
        </p:txBody>
      </p:sp>
    </p:spTree>
    <p:extLst>
      <p:ext uri="{BB962C8B-B14F-4D97-AF65-F5344CB8AC3E}">
        <p14:creationId xmlns:p14="http://schemas.microsoft.com/office/powerpoint/2010/main" val="514051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14</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pitchFamily="16" charset="0"/>
              <a:ea typeface="ＭＳ Ｐゴシック" pitchFamily="16" charset="-128"/>
              <a:cs typeface="ＭＳ Ｐゴシック" pitchFamily="16" charset="-128"/>
            </a:endParaRPr>
          </a:p>
        </p:txBody>
      </p:sp>
    </p:spTree>
    <p:extLst>
      <p:ext uri="{BB962C8B-B14F-4D97-AF65-F5344CB8AC3E}">
        <p14:creationId xmlns:p14="http://schemas.microsoft.com/office/powerpoint/2010/main" val="3521572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15</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a typeface="ＭＳ Ｐゴシック" pitchFamily="16" charset="-128"/>
              <a:cs typeface="ＭＳ Ｐゴシック" pitchFamily="16" charset="-128"/>
            </a:endParaRPr>
          </a:p>
        </p:txBody>
      </p:sp>
    </p:spTree>
    <p:extLst>
      <p:ext uri="{BB962C8B-B14F-4D97-AF65-F5344CB8AC3E}">
        <p14:creationId xmlns:p14="http://schemas.microsoft.com/office/powerpoint/2010/main" val="942768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16</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http://there100.org/companies</a:t>
            </a:r>
          </a:p>
          <a:p>
            <a:pPr eaLnBrk="1" hangingPunct="1"/>
            <a:r>
              <a:rPr lang="en-US" dirty="0">
                <a:latin typeface="Times" pitchFamily="16" charset="0"/>
              </a:rPr>
              <a:t>https://</a:t>
            </a:r>
            <a:r>
              <a:rPr lang="en-US" dirty="0" err="1">
                <a:latin typeface="Times" pitchFamily="16" charset="0"/>
              </a:rPr>
              <a:t>weather.com</a:t>
            </a:r>
            <a:r>
              <a:rPr lang="en-US" dirty="0">
                <a:latin typeface="Times" pitchFamily="16" charset="0"/>
              </a:rPr>
              <a:t>/science/environment/news/clean-energy-cities</a:t>
            </a:r>
          </a:p>
        </p:txBody>
      </p:sp>
    </p:spTree>
    <p:extLst>
      <p:ext uri="{BB962C8B-B14F-4D97-AF65-F5344CB8AC3E}">
        <p14:creationId xmlns:p14="http://schemas.microsoft.com/office/powerpoint/2010/main" val="1098618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17</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3799176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18</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http://</a:t>
            </a:r>
            <a:r>
              <a:rPr lang="en-US" dirty="0" err="1">
                <a:latin typeface="Times" pitchFamily="16" charset="0"/>
              </a:rPr>
              <a:t>www.aweablog.org</a:t>
            </a:r>
            <a:r>
              <a:rPr lang="en-US">
                <a:latin typeface="Times" pitchFamily="16" charset="0"/>
              </a:rPr>
              <a:t>/new-poll-wind-power-overwhelmingly-popular-new-york/</a:t>
            </a:r>
          </a:p>
          <a:p>
            <a:pPr eaLnBrk="1" hangingPunct="1"/>
            <a:r>
              <a:rPr lang="en-US">
                <a:latin typeface="Times" pitchFamily="16" charset="0"/>
              </a:rPr>
              <a:t>https</a:t>
            </a:r>
            <a:r>
              <a:rPr lang="en-US" dirty="0">
                <a:latin typeface="Times" pitchFamily="16" charset="0"/>
              </a:rPr>
              <a:t>://</a:t>
            </a:r>
            <a:r>
              <a:rPr lang="en-US" dirty="0" err="1">
                <a:latin typeface="Times" pitchFamily="16" charset="0"/>
              </a:rPr>
              <a:t>www.theguardian.com</a:t>
            </a:r>
            <a:r>
              <a:rPr lang="en-US" dirty="0">
                <a:latin typeface="Times" pitchFamily="16" charset="0"/>
              </a:rPr>
              <a:t>/sustainable-business/2016/may/31/most-voters-support-transition-to-100-renewable-energy-says-australia-institute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19</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r>
              <a:rPr lang="en-US" dirty="0">
                <a:latin typeface="Times" pitchFamily="16" charset="0"/>
              </a:rPr>
              <a:t>Exact question. Some people propose setting a goal for the United States to transition completely away</a:t>
            </a:r>
            <a:r>
              <a:rPr lang="en-US" baseline="0" dirty="0">
                <a:latin typeface="Times" pitchFamily="16" charset="0"/>
              </a:rPr>
              <a:t> from fossil fuels like coal, oil, ad natural gas by increasing energy efficiency and getting all of our remaining energy needs from clean and renewable sources like wind, solar, and hydroelectric by the year 2050. This would mean that American homes, businesses, cars, and trucks would be powered entirely by clean and renewable sources.</a:t>
            </a:r>
            <a:endParaRPr lang="en-US" dirty="0">
              <a:latin typeface="Times" pitchFamily="16"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20</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2578131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21</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r>
              <a:rPr lang="en-US" sz="1100" kern="1200" dirty="0">
                <a:solidFill>
                  <a:schemeClr val="tx1"/>
                </a:solidFill>
                <a:effectLst/>
                <a:latin typeface="+mn-lt"/>
                <a:ea typeface="+mn-ea"/>
                <a:cs typeface="+mn-cs"/>
              </a:rPr>
              <a:t>Figure 9.5. Timeline for 143 countries, representing 99.7 percent of world emissions, to transition from conventional fuels (BAU) to 100 percent wind-water-solar (WWS) in all energy sectors. Also shown are the annually averaged end-use power demand reductions that occur along the way. The energy sectors transitioned include the electricity, transportation, building heating/cooling, industrial, agriculture/forestry/fishing, and military sectors. The percentages next to each WWS energy source are the 2050 estimated percent supply of end-use power by the source. The 100 percent demarcation in 2050 indicates that 100 percent of end-use power in the annual average will be provided by WWS among all energy sectors by no later than 2050, but ideally sooner. An 80 percent transition is proposed to occur by no later than 2030. End-use power demand reductions occur for five reasons: (1) the efficiency of moving low-temperature building heat with heat pumps instead of creating heat with combustion; (2) the efficiency of electricity over combustion for high-temperature industrial heat; (3) the efficiency of electricity in battery-electric (BE) vehicles and in electrolytic hydrogen fuel cell (HFC) vehicles over combustion vehicles for transportation; (4) eliminating the energy to mine, transport, and process fossil fuels, biofuels, bioenergy, and uranium; and (5) improving end-use energy efficiency and reducing energy use beyond in the BAU case. The total demand reduction due to these factors is 57.1 percent (Table 7.1). From Jacobson et al. (2019).</a:t>
            </a:r>
          </a:p>
        </p:txBody>
      </p:sp>
    </p:spTree>
    <p:extLst>
      <p:ext uri="{BB962C8B-B14F-4D97-AF65-F5344CB8AC3E}">
        <p14:creationId xmlns:p14="http://schemas.microsoft.com/office/powerpoint/2010/main" val="1131819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22</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a:lnSpc>
                <a:spcPct val="110000"/>
              </a:lnSpc>
            </a:pPr>
            <a:r>
              <a:rPr lang="en-US" sz="1100" spc="-150" dirty="0">
                <a:solidFill>
                  <a:schemeClr val="tx1">
                    <a:lumMod val="75000"/>
                    <a:lumOff val="25000"/>
                  </a:schemeClr>
                </a:solidFill>
              </a:rPr>
              <a:t>6-24 times more CO</a:t>
            </a:r>
            <a:r>
              <a:rPr lang="en-US" sz="1100" spc="-150" baseline="-25000" dirty="0">
                <a:solidFill>
                  <a:schemeClr val="tx1">
                    <a:lumMod val="75000"/>
                    <a:lumOff val="25000"/>
                  </a:schemeClr>
                </a:solidFill>
              </a:rPr>
              <a:t>2</a:t>
            </a:r>
            <a:r>
              <a:rPr lang="en-US" sz="1100" spc="-150" dirty="0">
                <a:solidFill>
                  <a:schemeClr val="tx1">
                    <a:lumMod val="75000"/>
                    <a:lumOff val="25000"/>
                  </a:schemeClr>
                </a:solidFill>
              </a:rPr>
              <a:t> &amp; pollution per kWh than wind from mining &amp; refining uranium and using fossil fuels for electricity during the 10-19 years to site permit (3.5-6 y), construction permit (2.5-4 y), and construct (4-9 y) nuclear plant compared with 2-5 years for a wind or solar farm</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23</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hangingPunct="0"/>
            <a:r>
              <a:rPr lang="en-US" sz="1100" kern="1200" dirty="0">
                <a:solidFill>
                  <a:schemeClr val="tx1"/>
                </a:solidFill>
                <a:effectLst/>
                <a:latin typeface="+mn-lt"/>
                <a:ea typeface="+mn-ea"/>
                <a:cs typeface="+mn-cs"/>
              </a:rPr>
              <a:t>Figure 9.6. Comparison of historic (1751 to 2014) observed CO</a:t>
            </a:r>
            <a:r>
              <a:rPr lang="en-US" sz="1100" kern="1200" baseline="-25000" dirty="0">
                <a:solidFill>
                  <a:schemeClr val="tx1"/>
                </a:solidFill>
                <a:effectLst/>
                <a:latin typeface="+mn-lt"/>
                <a:ea typeface="+mn-ea"/>
                <a:cs typeface="+mn-cs"/>
              </a:rPr>
              <a:t>2</a:t>
            </a:r>
            <a:r>
              <a:rPr lang="en-US" sz="1100" kern="1200" dirty="0">
                <a:solidFill>
                  <a:schemeClr val="tx1"/>
                </a:solidFill>
                <a:effectLst/>
                <a:latin typeface="+mn-lt"/>
                <a:ea typeface="+mn-ea"/>
                <a:cs typeface="+mn-cs"/>
              </a:rPr>
              <a:t> mixing ratios (</a:t>
            </a:r>
            <a:r>
              <a:rPr lang="en-US" sz="1100" kern="1200" dirty="0" err="1">
                <a:solidFill>
                  <a:schemeClr val="tx1"/>
                </a:solidFill>
                <a:effectLst/>
                <a:latin typeface="+mn-lt"/>
                <a:ea typeface="+mn-ea"/>
                <a:cs typeface="+mn-cs"/>
              </a:rPr>
              <a:t>ppmv</a:t>
            </a:r>
            <a:r>
              <a:rPr lang="en-US" sz="1100" kern="1200" dirty="0">
                <a:solidFill>
                  <a:schemeClr val="tx1"/>
                </a:solidFill>
                <a:effectLst/>
                <a:latin typeface="+mn-lt"/>
                <a:ea typeface="+mn-ea"/>
                <a:cs typeface="+mn-cs"/>
              </a:rPr>
              <a:t>) from the </a:t>
            </a:r>
            <a:r>
              <a:rPr lang="en-US" sz="1100" kern="1200" dirty="0" err="1">
                <a:solidFill>
                  <a:schemeClr val="tx1"/>
                </a:solidFill>
                <a:effectLst/>
                <a:latin typeface="+mn-lt"/>
                <a:ea typeface="+mn-ea"/>
                <a:cs typeface="+mn-cs"/>
              </a:rPr>
              <a:t>Siple</a:t>
            </a:r>
            <a:r>
              <a:rPr lang="en-US" sz="1100" kern="1200" dirty="0">
                <a:solidFill>
                  <a:schemeClr val="tx1"/>
                </a:solidFill>
                <a:effectLst/>
                <a:latin typeface="+mn-lt"/>
                <a:ea typeface="+mn-ea"/>
                <a:cs typeface="+mn-cs"/>
              </a:rPr>
              <a:t> ice core (</a:t>
            </a:r>
            <a:r>
              <a:rPr lang="en-US" sz="1100" kern="1200" dirty="0" err="1">
                <a:solidFill>
                  <a:schemeClr val="tx1"/>
                </a:solidFill>
                <a:effectLst/>
                <a:latin typeface="+mn-lt"/>
                <a:ea typeface="+mn-ea"/>
                <a:cs typeface="+mn-cs"/>
              </a:rPr>
              <a:t>Neftel</a:t>
            </a:r>
            <a:r>
              <a:rPr lang="en-US" sz="1100" kern="1200">
                <a:solidFill>
                  <a:schemeClr val="tx1"/>
                </a:solidFill>
                <a:effectLst/>
                <a:latin typeface="+mn-lt"/>
                <a:ea typeface="+mn-ea"/>
                <a:cs typeface="+mn-cs"/>
              </a:rPr>
              <a:t> et al., 1994) and the Mauna Loa Observatory (Tans and Keeling, 2015) with GATOR-GCMOM model results (Jacobson, 2014) for the same period plus model projections from 2015 to 2100 for five Intergovernmental Panel on Climate Change (IPCC) scenarios (IPCC, 2000) and three WWS scenarios: an unobtainable case of 100 percent WWS by 2015; a case of 80 percent WWS by 2030 and 100 percent by 2050 (from Figure 9.5), and a less-aggressive case of 80 percent WWS by 2050 and 100 percent by 2100.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24</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1596085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25</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r>
              <a:rPr lang="en-US" sz="1100" kern="1200" dirty="0">
                <a:solidFill>
                  <a:schemeClr val="tx1"/>
                </a:solidFill>
                <a:effectLst/>
                <a:latin typeface="+mn-lt"/>
                <a:ea typeface="+mn-ea"/>
                <a:cs typeface="+mn-cs"/>
              </a:rPr>
              <a:t>Conflicts &gt; 10,000 deaths</a:t>
            </a:r>
          </a:p>
          <a:p>
            <a:r>
              <a:rPr lang="en-US" sz="1100" kern="1200" dirty="0">
                <a:solidFill>
                  <a:schemeClr val="tx1"/>
                </a:solidFill>
                <a:effectLst/>
                <a:latin typeface="+mn-lt"/>
                <a:ea typeface="+mn-ea"/>
                <a:cs typeface="+mn-cs"/>
              </a:rPr>
              <a:t>Afghanistan (1978)</a:t>
            </a:r>
          </a:p>
          <a:p>
            <a:r>
              <a:rPr lang="en-US" sz="1100" kern="1200" dirty="0">
                <a:solidFill>
                  <a:schemeClr val="tx1"/>
                </a:solidFill>
                <a:effectLst/>
                <a:latin typeface="+mn-lt"/>
                <a:ea typeface="+mn-ea"/>
                <a:cs typeface="+mn-cs"/>
              </a:rPr>
              <a:t>Syria (2011)</a:t>
            </a:r>
          </a:p>
          <a:p>
            <a:r>
              <a:rPr lang="en-US" sz="1100" kern="1200" dirty="0">
                <a:solidFill>
                  <a:schemeClr val="tx1"/>
                </a:solidFill>
                <a:effectLst/>
                <a:latin typeface="+mn-lt"/>
                <a:ea typeface="+mn-ea"/>
                <a:cs typeface="+mn-cs"/>
              </a:rPr>
              <a:t>Yemen (2011)</a:t>
            </a: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Conflicts 1,000-10,000 deaths</a:t>
            </a:r>
          </a:p>
          <a:p>
            <a:r>
              <a:rPr lang="en-US" sz="1100" kern="1200" dirty="0">
                <a:solidFill>
                  <a:schemeClr val="tx1"/>
                </a:solidFill>
                <a:effectLst/>
                <a:latin typeface="+mn-lt"/>
                <a:ea typeface="+mn-ea"/>
                <a:cs typeface="+mn-cs"/>
              </a:rPr>
              <a:t>Somalia (1991)</a:t>
            </a:r>
          </a:p>
          <a:p>
            <a:r>
              <a:rPr lang="en-US" sz="1100" kern="1200" dirty="0">
                <a:solidFill>
                  <a:schemeClr val="tx1"/>
                </a:solidFill>
                <a:effectLst/>
                <a:latin typeface="+mn-lt"/>
                <a:ea typeface="+mn-ea"/>
                <a:cs typeface="+mn-cs"/>
              </a:rPr>
              <a:t>Nigeria (1998)</a:t>
            </a:r>
          </a:p>
          <a:p>
            <a:r>
              <a:rPr lang="en-US" sz="1100" kern="1200" dirty="0">
                <a:solidFill>
                  <a:schemeClr val="tx1"/>
                </a:solidFill>
                <a:effectLst/>
                <a:latin typeface="+mn-lt"/>
                <a:ea typeface="+mn-ea"/>
                <a:cs typeface="+mn-cs"/>
              </a:rPr>
              <a:t>The Maghreb (Algeria, Morocco, Tunisia, Libya, Mali, Niger, Chad) (2002)</a:t>
            </a:r>
          </a:p>
          <a:p>
            <a:r>
              <a:rPr lang="en-US" sz="1100" kern="1200" dirty="0">
                <a:solidFill>
                  <a:schemeClr val="tx1"/>
                </a:solidFill>
                <a:effectLst/>
                <a:latin typeface="+mn-lt"/>
                <a:ea typeface="+mn-ea"/>
                <a:cs typeface="+mn-cs"/>
              </a:rPr>
              <a:t>Iraq (2003)</a:t>
            </a:r>
          </a:p>
          <a:p>
            <a:r>
              <a:rPr lang="en-US" sz="1100" kern="1200" dirty="0">
                <a:solidFill>
                  <a:schemeClr val="tx1"/>
                </a:solidFill>
                <a:effectLst/>
                <a:latin typeface="+mn-lt"/>
                <a:ea typeface="+mn-ea"/>
                <a:cs typeface="+mn-cs"/>
              </a:rPr>
              <a:t>Boko Haram insurgency (Nigeria, Cameroon, Niger, Chad) (2009)</a:t>
            </a:r>
          </a:p>
          <a:p>
            <a:r>
              <a:rPr lang="en-US" sz="1100" kern="1200" dirty="0">
                <a:solidFill>
                  <a:schemeClr val="tx1"/>
                </a:solidFill>
                <a:effectLst/>
                <a:latin typeface="+mn-lt"/>
                <a:ea typeface="+mn-ea"/>
                <a:cs typeface="+mn-cs"/>
              </a:rPr>
              <a:t>South Sudan (2011)</a:t>
            </a:r>
          </a:p>
          <a:p>
            <a:r>
              <a:rPr lang="en-US" sz="1100" kern="1200" dirty="0">
                <a:solidFill>
                  <a:schemeClr val="tx1"/>
                </a:solidFill>
                <a:effectLst/>
                <a:latin typeface="+mn-lt"/>
                <a:ea typeface="+mn-ea"/>
                <a:cs typeface="+mn-cs"/>
              </a:rPr>
              <a:t>Northern Mali (2012)</a:t>
            </a:r>
          </a:p>
          <a:p>
            <a:pPr hangingPunct="0"/>
            <a:endParaRPr lang="en-US" sz="1100" kern="1200" dirty="0">
              <a:solidFill>
                <a:schemeClr val="tx1"/>
              </a:solidFill>
              <a:effectLst/>
              <a:latin typeface="+mn-lt"/>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26</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marL="0" marR="0" indent="0" algn="l" defTabSz="408211" rtl="0" eaLnBrk="1" fontAlgn="auto" latinLnBrk="0" hangingPunct="1">
              <a:lnSpc>
                <a:spcPct val="100000"/>
              </a:lnSpc>
              <a:spcBef>
                <a:spcPts val="0"/>
              </a:spcBef>
              <a:spcAft>
                <a:spcPts val="0"/>
              </a:spcAft>
              <a:buClrTx/>
              <a:buSzTx/>
              <a:buFontTx/>
              <a:buNone/>
              <a:tabLst/>
              <a:defRPr/>
            </a:pPr>
            <a:r>
              <a:rPr lang="en-US" u="sng" dirty="0"/>
              <a:t>https://</a:t>
            </a:r>
            <a:r>
              <a:rPr lang="en-US" u="sng" dirty="0" err="1"/>
              <a:t>www.eli.org</a:t>
            </a:r>
            <a:r>
              <a:rPr lang="en-US" u="sng" dirty="0"/>
              <a:t>/research-report/estimating-us-government-subsidies-energy-sources-2002-2008</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8436396-0AD9-4E4A-8ECB-0DE823933D28}" type="slidenum">
              <a:rPr lang="en-US"/>
              <a:pPr/>
              <a:t>27</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marL="0" marR="0" indent="0" algn="l" defTabSz="408211" rtl="0" eaLnBrk="1" fontAlgn="auto" latinLnBrk="0" hangingPunct="1">
              <a:lnSpc>
                <a:spcPct val="100000"/>
              </a:lnSpc>
              <a:spcBef>
                <a:spcPts val="0"/>
              </a:spcBef>
              <a:spcAft>
                <a:spcPts val="0"/>
              </a:spcAft>
              <a:buClrTx/>
              <a:buSzTx/>
              <a:buFontTx/>
              <a:buNone/>
              <a:tabLst/>
              <a:defRPr/>
            </a:pPr>
            <a:r>
              <a:rPr lang="en-US" dirty="0">
                <a:latin typeface="Times" pitchFamily="16" charset="0"/>
                <a:ea typeface="ＭＳ Ｐゴシック" pitchFamily="16" charset="-128"/>
                <a:cs typeface="ＭＳ Ｐゴシック" pitchFamily="16" charset="-128"/>
              </a:rPr>
              <a:t>https://</a:t>
            </a:r>
            <a:r>
              <a:rPr lang="en-US" dirty="0" err="1">
                <a:latin typeface="Times" pitchFamily="16" charset="0"/>
                <a:ea typeface="ＭＳ Ｐゴシック" pitchFamily="16" charset="-128"/>
                <a:cs typeface="ＭＳ Ｐゴシック" pitchFamily="16" charset="-128"/>
              </a:rPr>
              <a:t>www.eli.org</a:t>
            </a:r>
            <a:r>
              <a:rPr lang="en-US" dirty="0">
                <a:latin typeface="Times" pitchFamily="16" charset="0"/>
                <a:ea typeface="ＭＳ Ｐゴシック" pitchFamily="16" charset="-128"/>
                <a:cs typeface="ＭＳ Ｐゴシック" pitchFamily="16" charset="-128"/>
              </a:rPr>
              <a:t>/research-report/estimating-us-government-spending-coal-2002-2010</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28</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32182020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29</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hangingPunct="0"/>
            <a:endParaRPr lang="en-US" sz="1100" kern="1200" dirty="0">
              <a:solidFill>
                <a:schemeClr val="tx1"/>
              </a:solidFill>
              <a:effectLst/>
              <a:latin typeface="+mn-lt"/>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30</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hangingPunct="0"/>
            <a:endParaRPr lang="en-US" sz="1100" kern="1200" dirty="0">
              <a:solidFill>
                <a:schemeClr val="tx1"/>
              </a:solidFill>
              <a:effectLst/>
              <a:latin typeface="+mn-lt"/>
              <a:ea typeface="+mn-ea"/>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31</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endParaRPr lang="en-US">
              <a:latin typeface="Times" pitchFamily="16"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CC80040-50EA-46FC-BED2-D34634C8B771}" type="slidenum">
              <a:rPr lang="en-US">
                <a:latin typeface="Times" pitchFamily="16" charset="0"/>
              </a:rPr>
              <a:pPr/>
              <a:t>32</a:t>
            </a:fld>
            <a:endParaRPr lang="en-US">
              <a:latin typeface="Times" pitchFamily="16" charset="0"/>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p:spPr>
        <p:txBody>
          <a:bodyPr/>
          <a:lstStyle/>
          <a:p>
            <a:pPr eaLnBrk="1" hangingPunct="1"/>
            <a:endParaRPr lang="en-US">
              <a:latin typeface="Times" pitchFamily="16" charset="0"/>
            </a:endParaRPr>
          </a:p>
        </p:txBody>
      </p:sp>
    </p:spTree>
    <p:extLst>
      <p:ext uri="{BB962C8B-B14F-4D97-AF65-F5344CB8AC3E}">
        <p14:creationId xmlns:p14="http://schemas.microsoft.com/office/powerpoint/2010/main" val="1874836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5404184" y="1287463"/>
            <a:ext cx="5759116" cy="2387600"/>
          </a:xfrm>
        </p:spPr>
        <p:txBody>
          <a:bodyPr anchor="b">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5404184" y="3767138"/>
            <a:ext cx="57591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Picture Placeholder 8">
            <a:extLst>
              <a:ext uri="{FF2B5EF4-FFF2-40B4-BE49-F238E27FC236}">
                <a16:creationId xmlns:a16="http://schemas.microsoft.com/office/drawing/2014/main" id="{FCC39949-1E43-4145-8728-6C8B208390D1}"/>
              </a:ext>
            </a:extLst>
          </p:cNvPr>
          <p:cNvSpPr>
            <a:spLocks noGrp="1"/>
          </p:cNvSpPr>
          <p:nvPr>
            <p:ph type="pic" sz="quarter" idx="10"/>
          </p:nvPr>
        </p:nvSpPr>
        <p:spPr>
          <a:xfrm>
            <a:off x="893028" y="1287463"/>
            <a:ext cx="4135437" cy="4135437"/>
          </a:xfrm>
          <a:solidFill>
            <a:schemeClr val="accent1"/>
          </a:solidFill>
        </p:spPr>
        <p:txBody>
          <a:bodyPr anchor="ctr">
            <a:normAutofit/>
          </a:bodyPr>
          <a:lstStyle>
            <a:lvl1pPr algn="ctr">
              <a:defRPr sz="2800" b="1" i="0">
                <a:solidFill>
                  <a:schemeClr val="bg1"/>
                </a:solidFill>
                <a:latin typeface="Source Sans Pro Semibold" panose="020B0503030403020204" pitchFamily="34" charset="0"/>
                <a:ea typeface="Source Sans Pro Semibold" panose="020B0503030403020204" pitchFamily="34" charset="0"/>
              </a:defRPr>
            </a:lvl1pPr>
          </a:lstStyle>
          <a:p>
            <a:r>
              <a:rPr lang="en-US" dirty="0"/>
              <a:t>Click icon to add picture</a:t>
            </a:r>
          </a:p>
        </p:txBody>
      </p:sp>
      <p:sp>
        <p:nvSpPr>
          <p:cNvPr id="5" name="Text Placeholder 4">
            <a:extLst>
              <a:ext uri="{FF2B5EF4-FFF2-40B4-BE49-F238E27FC236}">
                <a16:creationId xmlns:a16="http://schemas.microsoft.com/office/drawing/2014/main" id="{8603C9DB-2CEB-A64A-B0BF-D84259D201B0}"/>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197356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4908884" y="1122363"/>
            <a:ext cx="5759116" cy="238760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4908884" y="3602038"/>
            <a:ext cx="57591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Date Placeholder 5">
            <a:extLst>
              <a:ext uri="{FF2B5EF4-FFF2-40B4-BE49-F238E27FC236}">
                <a16:creationId xmlns:a16="http://schemas.microsoft.com/office/drawing/2014/main" id="{E84E255C-2074-E949-ADB8-AF0D99B3FAEE}"/>
              </a:ext>
            </a:extLst>
          </p:cNvPr>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1164869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2C2-0AA0-E942-9528-65DBDDEF8871}"/>
              </a:ext>
            </a:extLst>
          </p:cNvPr>
          <p:cNvSpPr>
            <a:spLocks noGrp="1"/>
          </p:cNvSpPr>
          <p:nvPr>
            <p:ph type="ctrTitle"/>
          </p:nvPr>
        </p:nvSpPr>
        <p:spPr>
          <a:xfrm>
            <a:off x="5404184" y="1287463"/>
            <a:ext cx="5759116" cy="2387600"/>
          </a:xfrm>
        </p:spPr>
        <p:txBody>
          <a:bodyPr anchor="b">
            <a:normAutofit/>
          </a:bodyPr>
          <a:lstStyle>
            <a:lvl1pPr algn="l">
              <a:defRPr sz="5400" b="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2A49BF6-9C3B-3743-8E83-5C229440FE32}"/>
              </a:ext>
            </a:extLst>
          </p:cNvPr>
          <p:cNvSpPr>
            <a:spLocks noGrp="1"/>
          </p:cNvSpPr>
          <p:nvPr>
            <p:ph type="subTitle" idx="1"/>
          </p:nvPr>
        </p:nvSpPr>
        <p:spPr>
          <a:xfrm>
            <a:off x="5404184" y="3767138"/>
            <a:ext cx="5759116"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61133" y="6331334"/>
            <a:ext cx="1772720" cy="288582"/>
          </a:xfrm>
          <a:prstGeom prst="rect">
            <a:avLst/>
          </a:prstGeom>
        </p:spPr>
      </p:pic>
    </p:spTree>
    <p:extLst>
      <p:ext uri="{BB962C8B-B14F-4D97-AF65-F5344CB8AC3E}">
        <p14:creationId xmlns:p14="http://schemas.microsoft.com/office/powerpoint/2010/main" val="3830716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9425-04D4-E248-8BE3-774C1CB3A57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DD69614-28AE-854F-B1FD-EE29A764419A}"/>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711819A-994E-8841-8E9A-0E863359F47D}"/>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5" name="Text Placeholder 4">
            <a:extLst>
              <a:ext uri="{FF2B5EF4-FFF2-40B4-BE49-F238E27FC236}">
                <a16:creationId xmlns:a16="http://schemas.microsoft.com/office/drawing/2014/main" id="{79220F63-C0FE-4C49-9C2E-33C6D0DA76D7}"/>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41102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DD1B-A679-5044-9805-4BCCBF75AF5D}"/>
              </a:ext>
            </a:extLst>
          </p:cNvPr>
          <p:cNvSpPr>
            <a:spLocks noGrp="1"/>
          </p:cNvSpPr>
          <p:nvPr>
            <p:ph type="title"/>
          </p:nvPr>
        </p:nvSpPr>
        <p:spPr>
          <a:xfrm>
            <a:off x="831850" y="1709738"/>
            <a:ext cx="10515600" cy="2852737"/>
          </a:xfrm>
        </p:spPr>
        <p:txBody>
          <a:bodyPr anchor="b"/>
          <a:lstStyle>
            <a:lvl1pPr>
              <a:defRPr sz="6000" b="0"/>
            </a:lvl1pPr>
          </a:lstStyle>
          <a:p>
            <a:r>
              <a:rPr lang="en-US" dirty="0"/>
              <a:t>Click to edit Master title style</a:t>
            </a:r>
          </a:p>
        </p:txBody>
      </p:sp>
      <p:sp>
        <p:nvSpPr>
          <p:cNvPr id="3" name="Text Placeholder 2">
            <a:extLst>
              <a:ext uri="{FF2B5EF4-FFF2-40B4-BE49-F238E27FC236}">
                <a16:creationId xmlns:a16="http://schemas.microsoft.com/office/drawing/2014/main" id="{FE66EEDF-0B7E-F444-B4AF-3D36400A44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E24F6B-F3FD-A048-8E20-8B1F1B3D7D53}"/>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6" name="Rectangle 5">
            <a:extLst>
              <a:ext uri="{FF2B5EF4-FFF2-40B4-BE49-F238E27FC236}">
                <a16:creationId xmlns:a16="http://schemas.microsoft.com/office/drawing/2014/main" id="{96243420-4094-1649-A308-F904CC81CAE2}"/>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7" name="Text Placeholder 4">
            <a:extLst>
              <a:ext uri="{FF2B5EF4-FFF2-40B4-BE49-F238E27FC236}">
                <a16:creationId xmlns:a16="http://schemas.microsoft.com/office/drawing/2014/main" id="{8AA9DF03-F681-F148-8E37-1F8B13468FA2}"/>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55940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A5B4-FF1B-DA4B-B1D8-30EAD87FD3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0541E1-2DD7-2045-998B-2971C60849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72DEE-DBC1-CC42-9A97-D9E9AE6467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55BC4B-5C02-3241-98BE-0C6CA34C0DE6}"/>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7" name="Rectangle 6">
            <a:extLst>
              <a:ext uri="{FF2B5EF4-FFF2-40B4-BE49-F238E27FC236}">
                <a16:creationId xmlns:a16="http://schemas.microsoft.com/office/drawing/2014/main" id="{BD94F144-8E08-B640-B46C-484EB990275E}"/>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Tree>
    <p:extLst>
      <p:ext uri="{BB962C8B-B14F-4D97-AF65-F5344CB8AC3E}">
        <p14:creationId xmlns:p14="http://schemas.microsoft.com/office/powerpoint/2010/main" val="2964704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51919-FE31-E641-9B66-66A9B13147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69FF90-7C4F-014B-8AC9-6808B150567C}"/>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5" name="Rectangle 4">
            <a:extLst>
              <a:ext uri="{FF2B5EF4-FFF2-40B4-BE49-F238E27FC236}">
                <a16:creationId xmlns:a16="http://schemas.microsoft.com/office/drawing/2014/main" id="{63CBE06E-1830-8848-807D-DCDD9690E957}"/>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6" name="Text Placeholder 4">
            <a:extLst>
              <a:ext uri="{FF2B5EF4-FFF2-40B4-BE49-F238E27FC236}">
                <a16:creationId xmlns:a16="http://schemas.microsoft.com/office/drawing/2014/main" id="{90FF727C-C7E5-434C-A69D-615874A1E06C}"/>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90860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81CF0-1504-9848-A368-CB54FEC3BE3C}"/>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8" name="Picture Placeholder 7">
            <a:extLst>
              <a:ext uri="{FF2B5EF4-FFF2-40B4-BE49-F238E27FC236}">
                <a16:creationId xmlns:a16="http://schemas.microsoft.com/office/drawing/2014/main" id="{9A9F0248-20C0-5043-8C61-DD8D26C10EDF}"/>
              </a:ext>
            </a:extLst>
          </p:cNvPr>
          <p:cNvSpPr>
            <a:spLocks noGrp="1"/>
          </p:cNvSpPr>
          <p:nvPr>
            <p:ph type="pic" sz="quarter" idx="11"/>
          </p:nvPr>
        </p:nvSpPr>
        <p:spPr>
          <a:xfrm>
            <a:off x="838200" y="457200"/>
            <a:ext cx="10891838" cy="5423338"/>
          </a:xfrm>
          <a:solidFill>
            <a:schemeClr val="bg2"/>
          </a:solidFill>
        </p:spPr>
        <p:txBody>
          <a:bodyPr anchor="ctr"/>
          <a:lstStyle>
            <a:lvl1pPr algn="ctr">
              <a:defRPr/>
            </a:lvl1pPr>
          </a:lstStyle>
          <a:p>
            <a:r>
              <a:rPr lang="en-US"/>
              <a:t>Click icon to add picture</a:t>
            </a:r>
          </a:p>
        </p:txBody>
      </p:sp>
      <p:sp>
        <p:nvSpPr>
          <p:cNvPr id="5" name="Rectangle 4">
            <a:extLst>
              <a:ext uri="{FF2B5EF4-FFF2-40B4-BE49-F238E27FC236}">
                <a16:creationId xmlns:a16="http://schemas.microsoft.com/office/drawing/2014/main" id="{46204CAA-11B1-F546-88B2-3ED8E0F29C64}"/>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6" name="Text Placeholder 4">
            <a:extLst>
              <a:ext uri="{FF2B5EF4-FFF2-40B4-BE49-F238E27FC236}">
                <a16:creationId xmlns:a16="http://schemas.microsoft.com/office/drawing/2014/main" id="{2A06E9E7-8D09-1544-AB1B-3BD66638DDCA}"/>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98170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EF150-8593-6A4C-8B05-A668550863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D1EEF5-6D3B-944A-A9FF-262C478984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0F62A4-EE57-4D4A-885B-5681D90FAED3}"/>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9" name="Rectangle 8">
            <a:extLst>
              <a:ext uri="{FF2B5EF4-FFF2-40B4-BE49-F238E27FC236}">
                <a16:creationId xmlns:a16="http://schemas.microsoft.com/office/drawing/2014/main" id="{2425DD6B-429E-2F48-A6E7-652C94BA561D}"/>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7" name="Text Placeholder 4">
            <a:extLst>
              <a:ext uri="{FF2B5EF4-FFF2-40B4-BE49-F238E27FC236}">
                <a16:creationId xmlns:a16="http://schemas.microsoft.com/office/drawing/2014/main" id="{FF63B7D5-1D41-D24B-9CDD-D2862FB70E5E}"/>
              </a:ext>
            </a:extLst>
          </p:cNvPr>
          <p:cNvSpPr>
            <a:spLocks noGrp="1"/>
          </p:cNvSpPr>
          <p:nvPr>
            <p:ph type="body" sz="quarter" idx="12" hasCustomPrompt="1"/>
          </p:nvPr>
        </p:nvSpPr>
        <p:spPr>
          <a:xfrm>
            <a:off x="838200" y="6356350"/>
            <a:ext cx="3757246"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1566326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F08C-7BFE-C847-A543-E7798A8EE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97E05B-C801-D046-A85B-F3AADF2B4945}"/>
              </a:ext>
            </a:extLst>
          </p:cNvPr>
          <p:cNvSpPr>
            <a:spLocks noGrp="1"/>
          </p:cNvSpPr>
          <p:nvPr>
            <p:ph type="pic" idx="1"/>
          </p:nvPr>
        </p:nvSpPr>
        <p:spPr>
          <a:xfrm>
            <a:off x="5183188" y="457201"/>
            <a:ext cx="6172200" cy="5403850"/>
          </a:xfrm>
          <a:solidFill>
            <a:schemeClr val="accent1"/>
          </a:solidFill>
          <a:ln>
            <a:noFill/>
          </a:ln>
        </p:spPr>
        <p:txBody>
          <a:bodyPr anchor="ctr">
            <a:normAutofit/>
          </a:bodyPr>
          <a:lstStyle>
            <a:lvl1pPr marL="0" indent="0" algn="ctr">
              <a:buNone/>
              <a:defRPr sz="48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578AEEB-B40F-1F40-992A-60353CF7CA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2513FD-E0DD-4C4C-BC54-A8A2E51032FF}"/>
              </a:ext>
            </a:extLst>
          </p:cNvPr>
          <p:cNvSpPr>
            <a:spLocks noGrp="1"/>
          </p:cNvSpPr>
          <p:nvPr>
            <p:ph type="dt" sz="half" idx="10"/>
          </p:nvPr>
        </p:nvSpPr>
        <p:spPr>
          <a:xfrm>
            <a:off x="4724400" y="6356350"/>
            <a:ext cx="2743200" cy="365125"/>
          </a:xfrm>
          <a:prstGeom prst="rect">
            <a:avLst/>
          </a:prstGeom>
        </p:spPr>
        <p:txBody>
          <a:bodyPr/>
          <a:lstStyle/>
          <a:p>
            <a:endParaRPr lang="en-US" dirty="0"/>
          </a:p>
        </p:txBody>
      </p:sp>
      <p:sp>
        <p:nvSpPr>
          <p:cNvPr id="7" name="Rectangle 6">
            <a:extLst>
              <a:ext uri="{FF2B5EF4-FFF2-40B4-BE49-F238E27FC236}">
                <a16:creationId xmlns:a16="http://schemas.microsoft.com/office/drawing/2014/main" id="{92262283-0B99-324E-ADF0-885CFD5A86FA}"/>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Tree>
    <p:extLst>
      <p:ext uri="{BB962C8B-B14F-4D97-AF65-F5344CB8AC3E}">
        <p14:creationId xmlns:p14="http://schemas.microsoft.com/office/powerpoint/2010/main" val="2857291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rtic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7467600" y="457200"/>
            <a:ext cx="3932237" cy="1600200"/>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74676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D00E7C47-86DB-C247-B738-795EC12315CD}"/>
              </a:ext>
            </a:extLst>
          </p:cNvPr>
          <p:cNvSpPr>
            <a:spLocks noGrp="1"/>
          </p:cNvSpPr>
          <p:nvPr>
            <p:ph type="pic" sz="quarter" idx="10" hasCustomPrompt="1"/>
          </p:nvPr>
        </p:nvSpPr>
        <p:spPr>
          <a:xfrm>
            <a:off x="504825" y="457200"/>
            <a:ext cx="6388100" cy="5411788"/>
          </a:xfrm>
          <a:solidFill>
            <a:schemeClr val="bg2"/>
          </a:solidFill>
        </p:spPr>
        <p:txBody>
          <a:bodyPr anchor="ctr"/>
          <a:lstStyle>
            <a:lvl1pPr algn="ctr">
              <a:defRPr>
                <a:solidFill>
                  <a:schemeClr val="tx2"/>
                </a:solidFill>
              </a:defRPr>
            </a:lvl1pPr>
          </a:lstStyle>
          <a:p>
            <a:r>
              <a:rPr lang="en-US" dirty="0"/>
              <a:t>Insert image/chart that relates to article</a:t>
            </a:r>
            <a:br>
              <a:rPr lang="en-US" dirty="0"/>
            </a:br>
            <a:r>
              <a:rPr lang="en-US" dirty="0"/>
              <a:t>PLEASE DO NOT USE SCREEN SHOTS</a:t>
            </a:r>
          </a:p>
        </p:txBody>
      </p:sp>
      <p:sp>
        <p:nvSpPr>
          <p:cNvPr id="6" name="Text Placeholder 4">
            <a:extLst>
              <a:ext uri="{FF2B5EF4-FFF2-40B4-BE49-F238E27FC236}">
                <a16:creationId xmlns:a16="http://schemas.microsoft.com/office/drawing/2014/main" id="{B6C9AFEC-D60A-7243-B4E3-F1CED6DC39AD}"/>
              </a:ext>
            </a:extLst>
          </p:cNvPr>
          <p:cNvSpPr>
            <a:spLocks noGrp="1"/>
          </p:cNvSpPr>
          <p:nvPr>
            <p:ph type="body" sz="quarter" idx="12" hasCustomPrompt="1"/>
          </p:nvPr>
        </p:nvSpPr>
        <p:spPr>
          <a:xfrm>
            <a:off x="504824" y="6250842"/>
            <a:ext cx="6388099" cy="501650"/>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3410804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3255264"/>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1847088"/>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3447288"/>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Tree>
    <p:extLst>
      <p:ext uri="{BB962C8B-B14F-4D97-AF65-F5344CB8AC3E}">
        <p14:creationId xmlns:p14="http://schemas.microsoft.com/office/powerpoint/2010/main" val="1070441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3029712"/>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1621536"/>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3221736"/>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0BAB2F0D-AF0C-3D43-B146-6F6A77D1C689}"/>
              </a:ext>
            </a:extLst>
          </p:cNvPr>
          <p:cNvSpPr>
            <a:spLocks noGrp="1"/>
          </p:cNvSpPr>
          <p:nvPr>
            <p:ph type="pic" sz="quarter" idx="10" hasCustomPrompt="1"/>
          </p:nvPr>
        </p:nvSpPr>
        <p:spPr>
          <a:xfrm>
            <a:off x="2578291" y="3986784"/>
            <a:ext cx="3932237" cy="2700528"/>
          </a:xfrm>
          <a:solidFill>
            <a:schemeClr val="accent1"/>
          </a:solidFill>
          <a:ln w="57150">
            <a:noFill/>
            <a:miter lim="800000"/>
          </a:ln>
        </p:spPr>
        <p:txBody>
          <a:bodyPr anchor="ctr">
            <a:normAutofit/>
          </a:bodyPr>
          <a:lstStyle>
            <a:lvl1pPr algn="ctr">
              <a:defRPr sz="2000">
                <a:solidFill>
                  <a:schemeClr val="bg1"/>
                </a:solidFill>
              </a:defRPr>
            </a:lvl1pPr>
          </a:lstStyle>
          <a:p>
            <a:r>
              <a:rPr lang="en-US" dirty="0"/>
              <a:t>Insert image that relates to article</a:t>
            </a:r>
            <a:br>
              <a:rPr lang="en-US" dirty="0"/>
            </a:br>
            <a:r>
              <a:rPr lang="en-US" dirty="0"/>
              <a:t>PLEASE DO NOT USE SCREEN SHOTS</a:t>
            </a:r>
          </a:p>
        </p:txBody>
      </p:sp>
    </p:spTree>
    <p:extLst>
      <p:ext uri="{BB962C8B-B14F-4D97-AF65-F5344CB8AC3E}">
        <p14:creationId xmlns:p14="http://schemas.microsoft.com/office/powerpoint/2010/main" val="3474663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Articl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BD354F-E12D-654F-92AD-2ED846302CC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474" t="13228" r="14038" b="22587"/>
          <a:stretch/>
        </p:blipFill>
        <p:spPr>
          <a:xfrm>
            <a:off x="140677" y="170688"/>
            <a:ext cx="7552475" cy="6687312"/>
          </a:xfrm>
          <a:prstGeom prst="rect">
            <a:avLst/>
          </a:prstGeom>
        </p:spPr>
      </p:pic>
      <p:cxnSp>
        <p:nvCxnSpPr>
          <p:cNvPr id="11" name="Straight Connector 10">
            <a:extLst>
              <a:ext uri="{FF2B5EF4-FFF2-40B4-BE49-F238E27FC236}">
                <a16:creationId xmlns:a16="http://schemas.microsoft.com/office/drawing/2014/main" id="{A16D9A18-D72E-B44F-8021-953F0476BA8A}"/>
              </a:ext>
            </a:extLst>
          </p:cNvPr>
          <p:cNvCxnSpPr>
            <a:cxnSpLocks/>
          </p:cNvCxnSpPr>
          <p:nvPr userDrawn="1"/>
        </p:nvCxnSpPr>
        <p:spPr>
          <a:xfrm>
            <a:off x="2578291" y="5730240"/>
            <a:ext cx="3932237"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2578291" y="4322064"/>
            <a:ext cx="3932237" cy="1213104"/>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2578291" y="5922264"/>
            <a:ext cx="3932237" cy="4419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F8BB2A1B-E1C1-5D45-BBB8-CFF5B3CEF251}"/>
              </a:ext>
            </a:extLst>
          </p:cNvPr>
          <p:cNvSpPr>
            <a:spLocks noGrp="1"/>
          </p:cNvSpPr>
          <p:nvPr>
            <p:ph type="pic" sz="quarter" idx="10" hasCustomPrompt="1"/>
          </p:nvPr>
        </p:nvSpPr>
        <p:spPr>
          <a:xfrm>
            <a:off x="2578291" y="1426464"/>
            <a:ext cx="3932237" cy="2700528"/>
          </a:xfrm>
          <a:solidFill>
            <a:schemeClr val="accent1"/>
          </a:solidFill>
          <a:ln w="57150">
            <a:noFill/>
            <a:miter lim="800000"/>
          </a:ln>
        </p:spPr>
        <p:txBody>
          <a:bodyPr anchor="ctr">
            <a:normAutofit/>
          </a:bodyPr>
          <a:lstStyle>
            <a:lvl1pPr algn="ctr">
              <a:defRPr sz="2000">
                <a:solidFill>
                  <a:schemeClr val="bg1"/>
                </a:solidFill>
              </a:defRPr>
            </a:lvl1pPr>
          </a:lstStyle>
          <a:p>
            <a:r>
              <a:rPr lang="en-US" dirty="0"/>
              <a:t>Insert image that relates to article</a:t>
            </a:r>
            <a:br>
              <a:rPr lang="en-US" dirty="0"/>
            </a:br>
            <a:r>
              <a:rPr lang="en-US" dirty="0"/>
              <a:t>PLEASE DO NOT USE SCREEN SHOTS</a:t>
            </a:r>
          </a:p>
        </p:txBody>
      </p:sp>
    </p:spTree>
    <p:extLst>
      <p:ext uri="{BB962C8B-B14F-4D97-AF65-F5344CB8AC3E}">
        <p14:creationId xmlns:p14="http://schemas.microsoft.com/office/powerpoint/2010/main" val="1873578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rtic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B36BDE-D47C-B042-A27F-A43ABBFFA4F1}"/>
              </a:ext>
            </a:extLst>
          </p:cNvPr>
          <p:cNvSpPr/>
          <p:nvPr userDrawn="1"/>
        </p:nvSpPr>
        <p:spPr>
          <a:xfrm>
            <a:off x="0" y="0"/>
            <a:ext cx="140677"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pic>
        <p:nvPicPr>
          <p:cNvPr id="6" name="Picture 5">
            <a:extLst>
              <a:ext uri="{FF2B5EF4-FFF2-40B4-BE49-F238E27FC236}">
                <a16:creationId xmlns:a16="http://schemas.microsoft.com/office/drawing/2014/main" id="{77B77171-84F4-2C4D-997E-EDE8F680E1C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3240" y="1250344"/>
            <a:ext cx="8196735" cy="5150456"/>
          </a:xfrm>
          <a:prstGeom prst="rect">
            <a:avLst/>
          </a:prstGeom>
        </p:spPr>
      </p:pic>
      <p:sp>
        <p:nvSpPr>
          <p:cNvPr id="2" name="Title 1">
            <a:extLst>
              <a:ext uri="{FF2B5EF4-FFF2-40B4-BE49-F238E27FC236}">
                <a16:creationId xmlns:a16="http://schemas.microsoft.com/office/drawing/2014/main" id="{73BEF150-8593-6A4C-8B05-A66855086324}"/>
              </a:ext>
            </a:extLst>
          </p:cNvPr>
          <p:cNvSpPr>
            <a:spLocks noGrp="1"/>
          </p:cNvSpPr>
          <p:nvPr>
            <p:ph type="title" hasCustomPrompt="1"/>
          </p:nvPr>
        </p:nvSpPr>
        <p:spPr>
          <a:xfrm>
            <a:off x="7936523" y="1674260"/>
            <a:ext cx="3932237" cy="1600200"/>
          </a:xfrm>
        </p:spPr>
        <p:txBody>
          <a:bodyPr anchor="b"/>
          <a:lstStyle>
            <a:lvl1pPr>
              <a:defRPr sz="3200"/>
            </a:lvl1pPr>
          </a:lstStyle>
          <a:p>
            <a:r>
              <a:rPr lang="en-US" dirty="0"/>
              <a:t>Insert article title</a:t>
            </a:r>
          </a:p>
        </p:txBody>
      </p:sp>
      <p:sp>
        <p:nvSpPr>
          <p:cNvPr id="4" name="Text Placeholder 3">
            <a:extLst>
              <a:ext uri="{FF2B5EF4-FFF2-40B4-BE49-F238E27FC236}">
                <a16:creationId xmlns:a16="http://schemas.microsoft.com/office/drawing/2014/main" id="{02329417-D6CA-1D4E-A4DF-6CEDAA366020}"/>
              </a:ext>
            </a:extLst>
          </p:cNvPr>
          <p:cNvSpPr>
            <a:spLocks noGrp="1"/>
          </p:cNvSpPr>
          <p:nvPr>
            <p:ph type="body" sz="half" idx="2" hasCustomPrompt="1"/>
          </p:nvPr>
        </p:nvSpPr>
        <p:spPr>
          <a:xfrm>
            <a:off x="7936523" y="3274460"/>
            <a:ext cx="3932237" cy="204567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article authors</a:t>
            </a:r>
          </a:p>
        </p:txBody>
      </p:sp>
      <p:sp>
        <p:nvSpPr>
          <p:cNvPr id="8" name="Picture Placeholder 7">
            <a:extLst>
              <a:ext uri="{FF2B5EF4-FFF2-40B4-BE49-F238E27FC236}">
                <a16:creationId xmlns:a16="http://schemas.microsoft.com/office/drawing/2014/main" id="{D00E7C47-86DB-C247-B738-795EC12315CD}"/>
              </a:ext>
            </a:extLst>
          </p:cNvPr>
          <p:cNvSpPr>
            <a:spLocks noGrp="1"/>
          </p:cNvSpPr>
          <p:nvPr>
            <p:ph type="pic" sz="quarter" idx="10" hasCustomPrompt="1"/>
          </p:nvPr>
        </p:nvSpPr>
        <p:spPr>
          <a:xfrm>
            <a:off x="1368112" y="1674260"/>
            <a:ext cx="6106990" cy="3773068"/>
          </a:xfrm>
          <a:solidFill>
            <a:schemeClr val="tx2"/>
          </a:solidFill>
        </p:spPr>
        <p:txBody>
          <a:bodyPr anchor="ctr"/>
          <a:lstStyle>
            <a:lvl1pPr algn="ctr">
              <a:defRPr>
                <a:solidFill>
                  <a:schemeClr val="bg1"/>
                </a:solidFill>
              </a:defRPr>
            </a:lvl1pPr>
          </a:lstStyle>
          <a:p>
            <a:r>
              <a:rPr lang="en-US" dirty="0"/>
              <a:t>Insert image that relates to article</a:t>
            </a:r>
            <a:br>
              <a:rPr lang="en-US" dirty="0"/>
            </a:br>
            <a:r>
              <a:rPr lang="en-US" dirty="0"/>
              <a:t>PLEASE DO NOT USE SCREEN SHOTS</a:t>
            </a:r>
          </a:p>
        </p:txBody>
      </p:sp>
      <p:sp>
        <p:nvSpPr>
          <p:cNvPr id="5" name="Text Placeholder 4">
            <a:extLst>
              <a:ext uri="{FF2B5EF4-FFF2-40B4-BE49-F238E27FC236}">
                <a16:creationId xmlns:a16="http://schemas.microsoft.com/office/drawing/2014/main" id="{E64BF627-2206-8A4D-8E65-21D21403877C}"/>
              </a:ext>
            </a:extLst>
          </p:cNvPr>
          <p:cNvSpPr>
            <a:spLocks noGrp="1"/>
          </p:cNvSpPr>
          <p:nvPr>
            <p:ph type="body" sz="quarter" idx="11" hasCustomPrompt="1"/>
          </p:nvPr>
        </p:nvSpPr>
        <p:spPr>
          <a:xfrm>
            <a:off x="422275" y="6400800"/>
            <a:ext cx="7971448" cy="339969"/>
          </a:xfrm>
        </p:spPr>
        <p:txBody>
          <a:bodyPr>
            <a:normAutofit/>
          </a:bodyPr>
          <a:lstStyle>
            <a:lvl1pPr>
              <a:defRPr sz="1100" i="1">
                <a:solidFill>
                  <a:schemeClr val="tx2"/>
                </a:solidFill>
              </a:defRPr>
            </a:lvl1pPr>
          </a:lstStyle>
          <a:p>
            <a:pPr lvl="0"/>
            <a:r>
              <a:rPr lang="en-US" dirty="0"/>
              <a:t>INSERT CITATION TEXT</a:t>
            </a:r>
          </a:p>
        </p:txBody>
      </p:sp>
    </p:spTree>
    <p:extLst>
      <p:ext uri="{BB962C8B-B14F-4D97-AF65-F5344CB8AC3E}">
        <p14:creationId xmlns:p14="http://schemas.microsoft.com/office/powerpoint/2010/main" val="2586982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28E80666-FB37-4B36-9149-507F3B0178E3}" type="datetimeFigureOut">
              <a:rPr lang="en-US" smtClean="0"/>
              <a:pPr/>
              <a:t>6/1/21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385864693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257540-6A5F-4049-BBCC-CF078C9133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FB69CCE-8802-2045-B5A9-ACE1E5BA4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AF1E96-684C-404C-B64B-C8F9F4F8ADEE}"/>
              </a:ext>
            </a:extLst>
          </p:cNvPr>
          <p:cNvSpPr>
            <a:spLocks noGrp="1"/>
          </p:cNvSpPr>
          <p:nvPr>
            <p:ph type="dt" sz="half" idx="2"/>
          </p:nvPr>
        </p:nvSpPr>
        <p:spPr>
          <a:xfrm>
            <a:off x="4724400" y="6356350"/>
            <a:ext cx="2743200" cy="365125"/>
          </a:xfrm>
          <a:prstGeom prst="rect">
            <a:avLst/>
          </a:prstGeom>
        </p:spPr>
        <p:txBody>
          <a:bodyPr vert="horz" lIns="91440" tIns="45720" rIns="91440" bIns="45720" rtlCol="0" anchor="ctr"/>
          <a:lstStyle>
            <a:lvl1pPr algn="ctr">
              <a:defRPr sz="1200">
                <a:solidFill>
                  <a:schemeClr val="tx1">
                    <a:tint val="75000"/>
                  </a:schemeClr>
                </a:solidFill>
                <a:latin typeface="Source Sans Pro"/>
              </a:defRPr>
            </a:lvl1pPr>
          </a:lstStyle>
          <a:p>
            <a:endParaRPr lang="en-US" dirty="0"/>
          </a:p>
        </p:txBody>
      </p:sp>
      <p:pic>
        <p:nvPicPr>
          <p:cNvPr id="6" name="Picture 5">
            <a:extLst>
              <a:ext uri="{FF2B5EF4-FFF2-40B4-BE49-F238E27FC236}">
                <a16:creationId xmlns:a16="http://schemas.microsoft.com/office/drawing/2014/main" id="{1ECCBB8E-1BE2-47CA-8A50-8DF9D2063594}"/>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739290" y="6074229"/>
            <a:ext cx="1332203" cy="748652"/>
          </a:xfrm>
          <a:prstGeom prst="rect">
            <a:avLst/>
          </a:prstGeom>
        </p:spPr>
      </p:pic>
    </p:spTree>
    <p:extLst>
      <p:ext uri="{BB962C8B-B14F-4D97-AF65-F5344CB8AC3E}">
        <p14:creationId xmlns:p14="http://schemas.microsoft.com/office/powerpoint/2010/main" val="3720152808"/>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0" r:id="rId4"/>
    <p:sldLayoutId id="2147483651" r:id="rId5"/>
    <p:sldLayoutId id="2147483652" r:id="rId6"/>
    <p:sldLayoutId id="2147483654" r:id="rId7"/>
    <p:sldLayoutId id="2147483655" r:id="rId8"/>
    <p:sldLayoutId id="2147483656" r:id="rId9"/>
    <p:sldLayoutId id="2147483657" r:id="rId10"/>
    <p:sldLayoutId id="2147483660" r:id="rId11"/>
    <p:sldLayoutId id="2147483662" r:id="rId12"/>
    <p:sldLayoutId id="2147483664" r:id="rId13"/>
    <p:sldLayoutId id="2147483663" r:id="rId14"/>
    <p:sldLayoutId id="2147483661" r:id="rId15"/>
    <p:sldLayoutId id="2147483665" r:id="rId16"/>
  </p:sldLayoutIdLst>
  <p:hf sldNum="0" hdr="0" dt="0"/>
  <p:txStyles>
    <p:titleStyle>
      <a:lvl1pPr algn="l" defTabSz="914400" rtl="0" eaLnBrk="1" latinLnBrk="0" hangingPunct="1">
        <a:lnSpc>
          <a:spcPct val="90000"/>
        </a:lnSpc>
        <a:spcBef>
          <a:spcPct val="0"/>
        </a:spcBef>
        <a:buNone/>
        <a:defRPr sz="4400" b="0" i="0" kern="1200">
          <a:solidFill>
            <a:schemeClr val="accent1"/>
          </a:solidFill>
          <a:latin typeface="Source Sans Pro Semibold" panose="020B0503030403020204" pitchFamily="34" charset="0"/>
          <a:ea typeface="Source Sans Pro Semibold" panose="020B0503030403020204" pitchFamily="34" charset="0"/>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800" kern="1200">
          <a:solidFill>
            <a:schemeClr val="tx1"/>
          </a:solidFill>
          <a:latin typeface="Source Sans Pro"/>
          <a:ea typeface="+mn-ea"/>
          <a:cs typeface="+mn-cs"/>
        </a:defRPr>
      </a:lvl1pPr>
      <a:lvl2pPr marL="685800" indent="-228600" algn="l" defTabSz="914400" rtl="0" eaLnBrk="1" latinLnBrk="0" hangingPunct="1">
        <a:lnSpc>
          <a:spcPct val="90000"/>
        </a:lnSpc>
        <a:spcBef>
          <a:spcPts val="500"/>
        </a:spcBef>
        <a:buClr>
          <a:schemeClr val="accent1"/>
        </a:buClr>
        <a:buFont typeface="Wingdings" pitchFamily="2" charset="2"/>
        <a:buChar char="§"/>
        <a:defRPr sz="2400" kern="1200">
          <a:solidFill>
            <a:schemeClr val="tx2"/>
          </a:solidFill>
          <a:latin typeface="Source Sans Pro"/>
          <a:ea typeface="+mn-ea"/>
          <a:cs typeface="+mn-cs"/>
        </a:defRPr>
      </a:lvl2pPr>
      <a:lvl3pPr marL="1143000" indent="-228600" algn="l" defTabSz="914400" rtl="0" eaLnBrk="1" latinLnBrk="0" hangingPunct="1">
        <a:lnSpc>
          <a:spcPct val="90000"/>
        </a:lnSpc>
        <a:spcBef>
          <a:spcPts val="500"/>
        </a:spcBef>
        <a:buClr>
          <a:schemeClr val="accent1"/>
        </a:buClr>
        <a:buFont typeface="System Font Regular"/>
        <a:buChar char="›"/>
        <a:defRPr sz="2000" kern="1200">
          <a:solidFill>
            <a:schemeClr val="tx2"/>
          </a:solidFill>
          <a:latin typeface="Source Sans Pro"/>
          <a:ea typeface="+mn-ea"/>
          <a:cs typeface="+mn-cs"/>
        </a:defRPr>
      </a:lvl3pPr>
      <a:lvl4pPr marL="1657350" indent="-28575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Source Sans Pro"/>
          <a:ea typeface="+mn-ea"/>
          <a:cs typeface="+mn-cs"/>
        </a:defRPr>
      </a:lvl4pPr>
      <a:lvl5pPr marL="2057400" indent="-228600" algn="l" defTabSz="914400" rtl="0" eaLnBrk="1" latinLnBrk="0" hangingPunct="1">
        <a:lnSpc>
          <a:spcPct val="90000"/>
        </a:lnSpc>
        <a:spcBef>
          <a:spcPts val="500"/>
        </a:spcBef>
        <a:buClr>
          <a:schemeClr val="accent1"/>
        </a:buClr>
        <a:buFont typeface="System Font Regular"/>
        <a:buChar char="−"/>
        <a:defRPr sz="1800" kern="1200">
          <a:solidFill>
            <a:schemeClr val="tx2"/>
          </a:solidFill>
          <a:latin typeface="Source Sans Pr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hyperlink" Target="http://stanford.io/windwatersolar" TargetMode="External"/><Relationship Id="rId7" Type="http://schemas.openxmlformats.org/officeDocument/2006/relationships/hyperlink" Target="https://web.stanford.edu/group/efmh/jacobson/WWSBook/WWSBook.html" TargetMode="External"/><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hyperlink" Target="https://sites.google.com/stanford.edu/wws-roadmaps/home" TargetMode="External"/><Relationship Id="rId5" Type="http://schemas.openxmlformats.org/officeDocument/2006/relationships/hyperlink" Target="http://www.thesolutionsproject.org/" TargetMode="External"/><Relationship Id="rId4" Type="http://schemas.openxmlformats.org/officeDocument/2006/relationships/hyperlink" Target="http://www.stanford.edu/group/efmh/jacobson/Articles/I/WWS-50-USState-plan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587A5-4AE8-7C44-94E4-7B4D236D5843}"/>
              </a:ext>
            </a:extLst>
          </p:cNvPr>
          <p:cNvSpPr>
            <a:spLocks noGrp="1"/>
          </p:cNvSpPr>
          <p:nvPr>
            <p:ph type="ctrTitle"/>
          </p:nvPr>
        </p:nvSpPr>
        <p:spPr/>
        <p:txBody>
          <a:bodyPr>
            <a:normAutofit fontScale="90000"/>
          </a:bodyPr>
          <a:lstStyle/>
          <a:p>
            <a:r>
              <a:rPr lang="en-US" dirty="0"/>
              <a:t>100% Clean, Renewable Energy and Storage for Everything</a:t>
            </a:r>
          </a:p>
        </p:txBody>
      </p:sp>
      <p:sp>
        <p:nvSpPr>
          <p:cNvPr id="3" name="Subtitle 2">
            <a:extLst>
              <a:ext uri="{FF2B5EF4-FFF2-40B4-BE49-F238E27FC236}">
                <a16:creationId xmlns:a16="http://schemas.microsoft.com/office/drawing/2014/main" id="{A6FEE6C2-EF00-ED4B-9DA3-C6443C7C5408}"/>
              </a:ext>
            </a:extLst>
          </p:cNvPr>
          <p:cNvSpPr>
            <a:spLocks noGrp="1"/>
          </p:cNvSpPr>
          <p:nvPr>
            <p:ph type="subTitle" idx="1"/>
          </p:nvPr>
        </p:nvSpPr>
        <p:spPr/>
        <p:txBody>
          <a:bodyPr>
            <a:normAutofit/>
          </a:bodyPr>
          <a:lstStyle/>
          <a:p>
            <a:r>
              <a:rPr lang="en-US" dirty="0"/>
              <a:t>Mark Z. Jacobson</a:t>
            </a:r>
          </a:p>
          <a:p>
            <a:r>
              <a:rPr lang="en-US" dirty="0"/>
              <a:t>Stanford University</a:t>
            </a:r>
          </a:p>
        </p:txBody>
      </p:sp>
      <p:pic>
        <p:nvPicPr>
          <p:cNvPr id="5" name="Picture 4" descr="A windmill in a field&#10;&#10;Description automatically generated">
            <a:extLst>
              <a:ext uri="{FF2B5EF4-FFF2-40B4-BE49-F238E27FC236}">
                <a16:creationId xmlns:a16="http://schemas.microsoft.com/office/drawing/2014/main" id="{9BB98B3D-6ACB-4452-B00D-475D7AE9104B}"/>
              </a:ext>
            </a:extLst>
          </p:cNvPr>
          <p:cNvPicPr>
            <a:picLocks noChangeAspect="1"/>
          </p:cNvPicPr>
          <p:nvPr/>
        </p:nvPicPr>
        <p:blipFill>
          <a:blip r:embed="rId3" cstate="screen">
            <a:alphaModFix amt="45000"/>
            <a:extLst>
              <a:ext uri="{28A0092B-C50C-407E-A947-70E740481C1C}">
                <a14:useLocalDpi xmlns:a14="http://schemas.microsoft.com/office/drawing/2010/main"/>
              </a:ext>
            </a:extLst>
          </a:blip>
          <a:stretch>
            <a:fillRect/>
          </a:stretch>
        </p:blipFill>
        <p:spPr>
          <a:xfrm>
            <a:off x="-182931" y="0"/>
            <a:ext cx="4570857" cy="6858000"/>
          </a:xfrm>
          <a:prstGeom prst="rect">
            <a:avLst/>
          </a:prstGeom>
          <a:effectLst>
            <a:outerShdw blurRad="774700" dist="50800" dir="5400000" algn="ctr" rotWithShape="0">
              <a:schemeClr val="bg1">
                <a:alpha val="21000"/>
              </a:schemeClr>
            </a:outerShdw>
          </a:effectLst>
        </p:spPr>
      </p:pic>
    </p:spTree>
    <p:extLst>
      <p:ext uri="{BB962C8B-B14F-4D97-AF65-F5344CB8AC3E}">
        <p14:creationId xmlns:p14="http://schemas.microsoft.com/office/powerpoint/2010/main" val="3157015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489CC-6B60-F74A-8138-72EBA55B7B16}"/>
              </a:ext>
            </a:extLst>
          </p:cNvPr>
          <p:cNvSpPr>
            <a:spLocks noGrp="1"/>
          </p:cNvSpPr>
          <p:nvPr>
            <p:ph type="title"/>
          </p:nvPr>
        </p:nvSpPr>
        <p:spPr>
          <a:xfrm>
            <a:off x="2578291" y="4322064"/>
            <a:ext cx="3932237" cy="1213104"/>
          </a:xfrm>
        </p:spPr>
        <p:txBody>
          <a:bodyPr anchor="b">
            <a:normAutofit fontScale="90000"/>
          </a:bodyPr>
          <a:lstStyle/>
          <a:p>
            <a:br>
              <a:rPr lang="en-US" sz="2700" dirty="0"/>
            </a:br>
            <a:br>
              <a:rPr lang="en-US" sz="2700" dirty="0"/>
            </a:br>
            <a:br>
              <a:rPr lang="en-US" sz="2700" dirty="0"/>
            </a:br>
            <a:br>
              <a:rPr lang="en-US" sz="2700" dirty="0"/>
            </a:br>
            <a:br>
              <a:rPr lang="en-US" sz="2700" dirty="0"/>
            </a:br>
            <a:br>
              <a:rPr lang="en-US" sz="2700" dirty="0"/>
            </a:br>
            <a:br>
              <a:rPr lang="en-US" sz="2700" dirty="0"/>
            </a:br>
            <a:r>
              <a:rPr lang="en-US" sz="2700" dirty="0"/>
              <a:t>Chapter 9</a:t>
            </a:r>
            <a:br>
              <a:rPr lang="en-US" sz="2700" dirty="0"/>
            </a:br>
            <a:r>
              <a:rPr lang="en-US" sz="2700" dirty="0"/>
              <a:t>History of the 100 Percent Movement and Policies Needed</a:t>
            </a:r>
          </a:p>
        </p:txBody>
      </p:sp>
      <p:sp>
        <p:nvSpPr>
          <p:cNvPr id="9" name="Text Placeholder 2">
            <a:extLst>
              <a:ext uri="{FF2B5EF4-FFF2-40B4-BE49-F238E27FC236}">
                <a16:creationId xmlns:a16="http://schemas.microsoft.com/office/drawing/2014/main" id="{8B2686C4-749D-4173-BDD2-8F8939B7EA4B}"/>
              </a:ext>
            </a:extLst>
          </p:cNvPr>
          <p:cNvSpPr>
            <a:spLocks noGrp="1"/>
          </p:cNvSpPr>
          <p:nvPr>
            <p:ph type="body" sz="half" idx="2"/>
          </p:nvPr>
        </p:nvSpPr>
        <p:spPr>
          <a:xfrm>
            <a:off x="2578291" y="5922264"/>
            <a:ext cx="3932237" cy="441960"/>
          </a:xfrm>
        </p:spPr>
        <p:txBody>
          <a:bodyPr/>
          <a:lstStyle/>
          <a:p>
            <a:endParaRPr lang="en-US"/>
          </a:p>
        </p:txBody>
      </p:sp>
      <p:pic>
        <p:nvPicPr>
          <p:cNvPr id="4" name="Picture 3">
            <a:extLst>
              <a:ext uri="{FF2B5EF4-FFF2-40B4-BE49-F238E27FC236}">
                <a16:creationId xmlns:a16="http://schemas.microsoft.com/office/drawing/2014/main" id="{A3F8F62D-93D2-4B6A-B273-544D1A57E2C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84855" y="1670358"/>
            <a:ext cx="3319107" cy="2212738"/>
          </a:xfrm>
          <a:prstGeom prst="rect">
            <a:avLst/>
          </a:prstGeom>
          <a:noFill/>
          <a:ln w="57150">
            <a:noFill/>
            <a:miter lim="800000"/>
          </a:ln>
          <a:effectLst>
            <a:outerShdw blurRad="774700" dist="50800" dir="5400000" algn="ctr" rotWithShape="0">
              <a:schemeClr val="bg1">
                <a:alpha val="21000"/>
              </a:schemeClr>
            </a:outerShdw>
          </a:effectLst>
        </p:spPr>
      </p:pic>
    </p:spTree>
    <p:extLst>
      <p:ext uri="{BB962C8B-B14F-4D97-AF65-F5344CB8AC3E}">
        <p14:creationId xmlns:p14="http://schemas.microsoft.com/office/powerpoint/2010/main" val="716250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Chronology of 100% WWS Roadmap Studies and Resulting Laws</a:t>
            </a:r>
            <a:endParaRPr lang="en-US" spc="-100"/>
          </a:p>
        </p:txBody>
      </p:sp>
      <p:pic>
        <p:nvPicPr>
          <p:cNvPr id="66564" name="Picture 66563">
            <a:extLst>
              <a:ext uri="{FF2B5EF4-FFF2-40B4-BE49-F238E27FC236}">
                <a16:creationId xmlns:a16="http://schemas.microsoft.com/office/drawing/2014/main" id="{BD819E65-0BCC-4171-AB7E-C5A78AB4C1B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2424889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1710" y="625404"/>
            <a:ext cx="4233430" cy="5607191"/>
          </a:xfrm>
          <a:prstGeom prst="rect">
            <a:avLst/>
          </a:prstGeom>
          <a:noFill/>
        </p:spPr>
      </p:pic>
      <p:sp>
        <p:nvSpPr>
          <p:cNvPr id="4" name="Rectangle 3"/>
          <p:cNvSpPr>
            <a:spLocks noChangeArrowheads="1"/>
          </p:cNvSpPr>
          <p:nvPr/>
        </p:nvSpPr>
        <p:spPr bwMode="auto">
          <a:xfrm>
            <a:off x="6172200" y="1081631"/>
            <a:ext cx="5181600" cy="5776369"/>
          </a:xfrm>
          <a:prstGeom prst="rect">
            <a:avLst/>
          </a:prstGeom>
        </p:spPr>
        <p:txBody>
          <a:bodyPr vert="horz" lIns="91440" tIns="45720" rIns="91440" bIns="45720" rtlCol="0">
            <a:prstTxWarp prst="textNoShape">
              <a:avLst/>
            </a:prstTxWarp>
            <a:normAutofit/>
          </a:bodyPr>
          <a:lstStyle/>
          <a:p>
            <a:pPr marL="349618">
              <a:lnSpc>
                <a:spcPct val="90000"/>
              </a:lnSpc>
              <a:spcAft>
                <a:spcPts val="600"/>
              </a:spcAft>
              <a:buClr>
                <a:schemeClr val="accent1"/>
              </a:buClr>
              <a:tabLst>
                <a:tab pos="2721339" algn="l"/>
                <a:tab pos="5920803" algn="l"/>
              </a:tabLst>
            </a:pPr>
            <a:r>
              <a:rPr lang="en-US" sz="4400" b="1" dirty="0">
                <a:solidFill>
                  <a:schemeClr val="accent1"/>
                </a:solidFill>
                <a:latin typeface="Source Sans Pro"/>
              </a:rPr>
              <a:t>2009</a:t>
            </a:r>
          </a:p>
          <a:p>
            <a:pPr marL="349618">
              <a:lnSpc>
                <a:spcPct val="90000"/>
              </a:lnSpc>
              <a:spcAft>
                <a:spcPts val="600"/>
              </a:spcAft>
              <a:buClr>
                <a:schemeClr val="accent1"/>
              </a:buClr>
              <a:tabLst>
                <a:tab pos="2721339" algn="l"/>
                <a:tab pos="5920803" algn="l"/>
              </a:tabLst>
            </a:pPr>
            <a:r>
              <a:rPr lang="en-US" sz="2400" b="1" dirty="0">
                <a:latin typeface="Source Sans Pro"/>
              </a:rPr>
              <a:t>100% worldwide wind, water, solar (WWS) all-sector energy plan introduced</a:t>
            </a:r>
          </a:p>
          <a:p>
            <a:pPr marL="349618">
              <a:lnSpc>
                <a:spcPct val="90000"/>
              </a:lnSpc>
              <a:spcAft>
                <a:spcPts val="600"/>
              </a:spcAft>
              <a:buClr>
                <a:schemeClr val="accent1"/>
              </a:buClr>
              <a:tabLst>
                <a:tab pos="2721339" algn="l"/>
                <a:tab pos="5920803" algn="l"/>
              </a:tabLst>
            </a:pPr>
            <a:endParaRPr lang="en-US" sz="2400" b="1" spc="-100" dirty="0">
              <a:latin typeface="Source Sans Pro"/>
            </a:endParaRPr>
          </a:p>
          <a:p>
            <a:pPr marL="349618">
              <a:lnSpc>
                <a:spcPct val="90000"/>
              </a:lnSpc>
              <a:spcAft>
                <a:spcPts val="600"/>
              </a:spcAft>
              <a:buClr>
                <a:schemeClr val="accent1"/>
              </a:buClr>
              <a:tabLst>
                <a:tab pos="2721339" algn="l"/>
                <a:tab pos="5920803" algn="l"/>
              </a:tabLst>
            </a:pPr>
            <a:r>
              <a:rPr lang="en-US" sz="4400" b="1" spc="-100" dirty="0">
                <a:solidFill>
                  <a:schemeClr val="accent1"/>
                </a:solidFill>
                <a:latin typeface="Source Sans Pro"/>
              </a:rPr>
              <a:t>Conclusion</a:t>
            </a:r>
          </a:p>
          <a:p>
            <a:pPr marL="349618">
              <a:lnSpc>
                <a:spcPct val="90000"/>
              </a:lnSpc>
              <a:spcAft>
                <a:spcPts val="600"/>
              </a:spcAft>
              <a:buClr>
                <a:schemeClr val="accent1"/>
              </a:buClr>
              <a:tabLst>
                <a:tab pos="2721339" algn="l"/>
                <a:tab pos="5920803" algn="l"/>
              </a:tabLst>
            </a:pPr>
            <a:r>
              <a:rPr lang="en-US" sz="2400" b="1" spc="-100" dirty="0">
                <a:latin typeface="Source Sans Pro"/>
              </a:rPr>
              <a:t>While technically and economically possible to transition by 2030, social and political barriers make complete transition  more practical by 2050 with most (~80%) by 2030</a:t>
            </a:r>
            <a:endParaRPr lang="en-US" sz="2400" spc="-100" dirty="0">
              <a:latin typeface="Source Sans Pro"/>
            </a:endParaRPr>
          </a:p>
        </p:txBody>
      </p:sp>
    </p:spTree>
    <p:extLst>
      <p:ext uri="{BB962C8B-B14F-4D97-AF65-F5344CB8AC3E}">
        <p14:creationId xmlns:p14="http://schemas.microsoft.com/office/powerpoint/2010/main" val="1123930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D7CD4D8-EA23-42A3-939A-292BD1A6B387}"/>
              </a:ext>
            </a:extLst>
          </p:cNvPr>
          <p:cNvSpPr>
            <a:spLocks noGrp="1"/>
          </p:cNvSpPr>
          <p:nvPr>
            <p:ph type="title"/>
          </p:nvPr>
        </p:nvSpPr>
        <p:spPr>
          <a:xfrm>
            <a:off x="838200" y="8074"/>
            <a:ext cx="10515600" cy="1325563"/>
          </a:xfrm>
        </p:spPr>
        <p:txBody>
          <a:bodyPr/>
          <a:lstStyle/>
          <a:p>
            <a:r>
              <a:rPr lang="en-US" dirty="0"/>
              <a:t>Chronology of 100% WWS Roadmaps</a:t>
            </a:r>
          </a:p>
        </p:txBody>
      </p:sp>
      <p:sp>
        <p:nvSpPr>
          <p:cNvPr id="4" name="Rectangle 3"/>
          <p:cNvSpPr>
            <a:spLocks noChangeArrowheads="1"/>
          </p:cNvSpPr>
          <p:nvPr/>
        </p:nvSpPr>
        <p:spPr bwMode="auto">
          <a:xfrm>
            <a:off x="838200" y="1497875"/>
            <a:ext cx="10515600" cy="5277393"/>
          </a:xfrm>
          <a:prstGeom prst="rect">
            <a:avLst/>
          </a:prstGeom>
        </p:spPr>
        <p:txBody>
          <a:bodyPr vert="horz" lIns="91440" tIns="45720" rIns="91440" bIns="45720" rtlCol="0">
            <a:prstTxWarp prst="textNoShape">
              <a:avLst/>
            </a:prstTxWarp>
            <a:normAutofit lnSpcReduction="10000"/>
          </a:bodyPr>
          <a:lstStyle/>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2011 </a:t>
            </a:r>
            <a:r>
              <a:rPr lang="en-US" sz="3200" i="1" dirty="0">
                <a:solidFill>
                  <a:schemeClr val="accent1"/>
                </a:solidFill>
                <a:latin typeface="Source Sans Pro"/>
              </a:rPr>
              <a:t>Energy Policy</a:t>
            </a:r>
          </a:p>
          <a:p>
            <a:pPr marL="349618">
              <a:lnSpc>
                <a:spcPct val="90000"/>
              </a:lnSpc>
              <a:spcAft>
                <a:spcPts val="600"/>
              </a:spcAft>
              <a:buClr>
                <a:schemeClr val="accent1"/>
              </a:buClr>
              <a:tabLst>
                <a:tab pos="2721339" algn="l"/>
                <a:tab pos="5920803" algn="l"/>
              </a:tabLst>
            </a:pPr>
            <a:r>
              <a:rPr lang="en-US" sz="2000" dirty="0">
                <a:latin typeface="Source Sans Pro"/>
              </a:rPr>
              <a:t>World, U.S. 100% WWS Roadmaps</a:t>
            </a:r>
            <a:br>
              <a:rPr lang="en-US" sz="2000" dirty="0">
                <a:latin typeface="Source Sans Pro"/>
              </a:rPr>
            </a:br>
            <a:endParaRPr lang="en-US" sz="20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2013 </a:t>
            </a:r>
            <a:r>
              <a:rPr lang="en-US" sz="3200" i="1" dirty="0">
                <a:solidFill>
                  <a:schemeClr val="accent1"/>
                </a:solidFill>
                <a:latin typeface="Source Sans Pro"/>
              </a:rPr>
              <a:t>Energy Policy</a:t>
            </a:r>
            <a:endParaRPr lang="en-US" sz="3200" dirty="0">
              <a:solidFill>
                <a:schemeClr val="accent1"/>
              </a:solidFill>
              <a:latin typeface="Source Sans Pro"/>
            </a:endParaRPr>
          </a:p>
          <a:p>
            <a:pPr marL="349618">
              <a:lnSpc>
                <a:spcPct val="90000"/>
              </a:lnSpc>
              <a:spcAft>
                <a:spcPts val="600"/>
              </a:spcAft>
              <a:buClr>
                <a:schemeClr val="accent1"/>
              </a:buClr>
              <a:tabLst>
                <a:tab pos="2721339" algn="l"/>
                <a:tab pos="5920803" algn="l"/>
              </a:tabLst>
            </a:pPr>
            <a:r>
              <a:rPr lang="en-US" sz="2000" dirty="0">
                <a:latin typeface="Source Sans Pro"/>
              </a:rPr>
              <a:t>New York 100% WWS  Energy Roadmap</a:t>
            </a:r>
            <a:br>
              <a:rPr lang="en-US" sz="2000" dirty="0">
                <a:latin typeface="Source Sans Pro"/>
              </a:rPr>
            </a:br>
            <a:endParaRPr lang="en-US" sz="20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2014 </a:t>
            </a:r>
            <a:r>
              <a:rPr lang="en-US" sz="3200" i="1" dirty="0">
                <a:solidFill>
                  <a:schemeClr val="accent1"/>
                </a:solidFill>
                <a:latin typeface="Source Sans Pro"/>
              </a:rPr>
              <a:t>Energy</a:t>
            </a:r>
          </a:p>
          <a:p>
            <a:pPr marL="349618">
              <a:lnSpc>
                <a:spcPct val="90000"/>
              </a:lnSpc>
              <a:spcAft>
                <a:spcPts val="600"/>
              </a:spcAft>
              <a:buClr>
                <a:schemeClr val="accent1"/>
              </a:buClr>
              <a:tabLst>
                <a:tab pos="2721339" algn="l"/>
                <a:tab pos="5920803" algn="l"/>
              </a:tabLst>
            </a:pPr>
            <a:r>
              <a:rPr lang="en-US" sz="2000" dirty="0">
                <a:latin typeface="Source Sans Pro"/>
              </a:rPr>
              <a:t>California 100% WWS Energy Roadmap</a:t>
            </a:r>
            <a:br>
              <a:rPr lang="en-US" sz="2000" dirty="0">
                <a:latin typeface="Source Sans Pro"/>
              </a:rPr>
            </a:br>
            <a:endParaRPr lang="en-US" sz="20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2016 </a:t>
            </a:r>
            <a:r>
              <a:rPr lang="en-US" sz="3200" i="1" dirty="0">
                <a:solidFill>
                  <a:schemeClr val="accent1"/>
                </a:solidFill>
                <a:latin typeface="Source Sans Pro"/>
              </a:rPr>
              <a:t>Renewable Energy</a:t>
            </a:r>
          </a:p>
          <a:p>
            <a:pPr marL="349618">
              <a:lnSpc>
                <a:spcPct val="90000"/>
              </a:lnSpc>
              <a:spcAft>
                <a:spcPts val="600"/>
              </a:spcAft>
              <a:buClr>
                <a:schemeClr val="accent1"/>
              </a:buClr>
              <a:tabLst>
                <a:tab pos="2721339" algn="l"/>
                <a:tab pos="5920803" algn="l"/>
              </a:tabLst>
            </a:pPr>
            <a:r>
              <a:rPr lang="en-US" sz="2000" dirty="0">
                <a:latin typeface="Source Sans Pro"/>
              </a:rPr>
              <a:t>Washington State 100% WWS Energy Roadmap</a:t>
            </a:r>
            <a:br>
              <a:rPr lang="en-US" sz="2000" dirty="0">
                <a:latin typeface="Source Sans Pro"/>
              </a:rPr>
            </a:br>
            <a:endParaRPr lang="en-US" sz="20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2015 </a:t>
            </a:r>
            <a:r>
              <a:rPr lang="en-US" sz="3200" i="1" dirty="0">
                <a:solidFill>
                  <a:schemeClr val="accent1"/>
                </a:solidFill>
                <a:latin typeface="Source Sans Pro"/>
              </a:rPr>
              <a:t>Energy and Environmental Sciences</a:t>
            </a:r>
          </a:p>
          <a:p>
            <a:pPr marL="349618">
              <a:lnSpc>
                <a:spcPct val="90000"/>
              </a:lnSpc>
              <a:spcAft>
                <a:spcPts val="600"/>
              </a:spcAft>
              <a:buClr>
                <a:schemeClr val="accent1"/>
              </a:buClr>
              <a:tabLst>
                <a:tab pos="2721339" algn="l"/>
                <a:tab pos="5920803" algn="l"/>
              </a:tabLst>
            </a:pPr>
            <a:r>
              <a:rPr lang="en-US" sz="2000" dirty="0">
                <a:latin typeface="Source Sans Pro"/>
              </a:rPr>
              <a:t>50-State 100% WWS Energy Roadmap</a:t>
            </a:r>
          </a:p>
          <a:p>
            <a:pPr marL="349618">
              <a:lnSpc>
                <a:spcPct val="90000"/>
              </a:lnSpc>
              <a:spcAft>
                <a:spcPts val="600"/>
              </a:spcAft>
              <a:buClr>
                <a:schemeClr val="accent1"/>
              </a:buClr>
              <a:tabLst>
                <a:tab pos="2721339" algn="l"/>
                <a:tab pos="5920803" algn="l"/>
              </a:tabLst>
            </a:pPr>
            <a:endParaRPr lang="en-US" sz="2000" b="1" dirty="0">
              <a:latin typeface="Source Sans Pro"/>
            </a:endParaRPr>
          </a:p>
        </p:txBody>
      </p:sp>
    </p:spTree>
    <p:extLst>
      <p:ext uri="{BB962C8B-B14F-4D97-AF65-F5344CB8AC3E}">
        <p14:creationId xmlns:p14="http://schemas.microsoft.com/office/powerpoint/2010/main" val="1608265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88EA58E-0B41-4AC3-9EC6-59AD5E4BD7DE}"/>
              </a:ext>
            </a:extLst>
          </p:cNvPr>
          <p:cNvSpPr>
            <a:spLocks noGrp="1"/>
          </p:cNvSpPr>
          <p:nvPr>
            <p:ph type="title"/>
          </p:nvPr>
        </p:nvSpPr>
        <p:spPr>
          <a:xfrm>
            <a:off x="838200" y="18255"/>
            <a:ext cx="10515600" cy="1325563"/>
          </a:xfrm>
        </p:spPr>
        <p:txBody>
          <a:bodyPr/>
          <a:lstStyle/>
          <a:p>
            <a:r>
              <a:rPr lang="en-US" dirty="0"/>
              <a:t>Chronology of 100% WWS Roadmaps</a:t>
            </a:r>
          </a:p>
        </p:txBody>
      </p:sp>
      <p:sp>
        <p:nvSpPr>
          <p:cNvPr id="4" name="Rectangle 3"/>
          <p:cNvSpPr>
            <a:spLocks noChangeArrowheads="1"/>
          </p:cNvSpPr>
          <p:nvPr/>
        </p:nvSpPr>
        <p:spPr bwMode="auto">
          <a:xfrm>
            <a:off x="838200" y="1193074"/>
            <a:ext cx="10515600" cy="5416732"/>
          </a:xfrm>
          <a:prstGeom prst="rect">
            <a:avLst/>
          </a:prstGeom>
        </p:spPr>
        <p:txBody>
          <a:bodyPr vert="horz" lIns="91440" tIns="45720" rIns="91440" bIns="45720" rtlCol="0">
            <a:prstTxWarp prst="textNoShape">
              <a:avLst/>
            </a:prstTxWarp>
            <a:normAutofit lnSpcReduction="10000"/>
          </a:bodyPr>
          <a:lstStyle/>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2015 </a:t>
            </a:r>
            <a:r>
              <a:rPr lang="en-US" sz="3200" i="1" dirty="0">
                <a:solidFill>
                  <a:schemeClr val="accent1"/>
                </a:solidFill>
                <a:latin typeface="Source Sans Pro"/>
              </a:rPr>
              <a:t>Proceedings of the National Academy of Sciences</a:t>
            </a:r>
          </a:p>
          <a:p>
            <a:pPr marL="349618">
              <a:lnSpc>
                <a:spcPct val="90000"/>
              </a:lnSpc>
              <a:spcAft>
                <a:spcPts val="600"/>
              </a:spcAft>
              <a:buClr>
                <a:schemeClr val="accent1"/>
              </a:buClr>
              <a:tabLst>
                <a:tab pos="2721339" algn="l"/>
                <a:tab pos="5920803" algn="l"/>
              </a:tabLst>
            </a:pPr>
            <a:r>
              <a:rPr lang="en-US" sz="2000" dirty="0">
                <a:latin typeface="Source Sans Pro"/>
              </a:rPr>
              <a:t>U.S. Study Matching Supply and Demand With 100% WWS</a:t>
            </a:r>
          </a:p>
          <a:p>
            <a:pPr marL="349618">
              <a:lnSpc>
                <a:spcPct val="90000"/>
              </a:lnSpc>
              <a:spcAft>
                <a:spcPts val="600"/>
              </a:spcAft>
              <a:buClr>
                <a:schemeClr val="accent1"/>
              </a:buClr>
              <a:tabLst>
                <a:tab pos="2721339" algn="l"/>
                <a:tab pos="5920803" algn="l"/>
              </a:tabLst>
            </a:pPr>
            <a:r>
              <a:rPr lang="en-US" sz="2000" i="1" dirty="0" err="1">
                <a:latin typeface="Source Sans Pro"/>
              </a:rPr>
              <a:t>Cozzarelli</a:t>
            </a:r>
            <a:r>
              <a:rPr lang="en-US" sz="2000" i="1" dirty="0">
                <a:latin typeface="Source Sans Pro"/>
              </a:rPr>
              <a:t> Prize</a:t>
            </a:r>
            <a:r>
              <a:rPr lang="en-US" sz="2000" dirty="0">
                <a:latin typeface="Source Sans Pro"/>
              </a:rPr>
              <a:t>, National Academy of Sciences</a:t>
            </a:r>
          </a:p>
          <a:p>
            <a:pPr marL="349618">
              <a:lnSpc>
                <a:spcPct val="90000"/>
              </a:lnSpc>
              <a:spcAft>
                <a:spcPts val="600"/>
              </a:spcAft>
              <a:buClr>
                <a:schemeClr val="accent1"/>
              </a:buClr>
              <a:tabLst>
                <a:tab pos="2721339" algn="l"/>
                <a:tab pos="5920803" algn="l"/>
              </a:tabLst>
            </a:pPr>
            <a:endParaRPr lang="en-US" sz="15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2017 </a:t>
            </a:r>
            <a:r>
              <a:rPr lang="en-US" sz="3200" i="1" dirty="0">
                <a:solidFill>
                  <a:schemeClr val="accent1"/>
                </a:solidFill>
                <a:latin typeface="Source Sans Pro"/>
              </a:rPr>
              <a:t>Joule</a:t>
            </a:r>
          </a:p>
          <a:p>
            <a:pPr marL="349618">
              <a:lnSpc>
                <a:spcPct val="90000"/>
              </a:lnSpc>
              <a:spcAft>
                <a:spcPts val="600"/>
              </a:spcAft>
              <a:buClr>
                <a:schemeClr val="accent1"/>
              </a:buClr>
              <a:tabLst>
                <a:tab pos="2721339" algn="l"/>
                <a:tab pos="5920803" algn="l"/>
              </a:tabLst>
            </a:pPr>
            <a:r>
              <a:rPr lang="en-US" sz="2000" dirty="0">
                <a:latin typeface="Source Sans Pro"/>
              </a:rPr>
              <a:t>139 Country 100% WWS Roadmaps</a:t>
            </a:r>
            <a:br>
              <a:rPr lang="en-US" sz="2000" dirty="0">
                <a:latin typeface="Source Sans Pro"/>
              </a:rPr>
            </a:br>
            <a:endParaRPr lang="en-US" sz="20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2018 </a:t>
            </a:r>
            <a:r>
              <a:rPr lang="en-US" sz="3200" i="1" dirty="0">
                <a:solidFill>
                  <a:schemeClr val="accent1"/>
                </a:solidFill>
                <a:latin typeface="Source Sans Pro"/>
              </a:rPr>
              <a:t>Renewable Energy</a:t>
            </a:r>
          </a:p>
          <a:p>
            <a:pPr marL="349618">
              <a:lnSpc>
                <a:spcPct val="90000"/>
              </a:lnSpc>
              <a:spcAft>
                <a:spcPts val="600"/>
              </a:spcAft>
              <a:buClr>
                <a:schemeClr val="accent1"/>
              </a:buClr>
              <a:tabLst>
                <a:tab pos="2721339" algn="l"/>
                <a:tab pos="5920803" algn="l"/>
              </a:tabLst>
            </a:pPr>
            <a:r>
              <a:rPr lang="en-US" sz="2000" dirty="0">
                <a:latin typeface="Source Sans Pro"/>
              </a:rPr>
              <a:t>Matching Supply and Demand in 20 World Regions w/100% WWS</a:t>
            </a:r>
            <a:br>
              <a:rPr lang="en-US" sz="2000" dirty="0">
                <a:latin typeface="Source Sans Pro"/>
              </a:rPr>
            </a:br>
            <a:endParaRPr lang="en-US" sz="2000" dirty="0">
              <a:latin typeface="Source Sans Pro"/>
            </a:endParaRPr>
          </a:p>
          <a:p>
            <a:pPr marL="349618">
              <a:lnSpc>
                <a:spcPct val="90000"/>
              </a:lnSpc>
              <a:spcAft>
                <a:spcPts val="600"/>
              </a:spcAft>
              <a:buClr>
                <a:schemeClr val="accent1"/>
              </a:buClr>
              <a:tabLst>
                <a:tab pos="2721339" algn="l"/>
                <a:tab pos="5920803" algn="l"/>
              </a:tabLst>
            </a:pPr>
            <a:r>
              <a:rPr lang="en-US" sz="3500" dirty="0">
                <a:solidFill>
                  <a:schemeClr val="accent1"/>
                </a:solidFill>
                <a:latin typeface="Source Sans Pro"/>
              </a:rPr>
              <a:t>2018 </a:t>
            </a:r>
            <a:r>
              <a:rPr lang="en-US" sz="3500" i="1" dirty="0">
                <a:solidFill>
                  <a:schemeClr val="accent1"/>
                </a:solidFill>
                <a:latin typeface="Source Sans Pro"/>
              </a:rPr>
              <a:t>Sustainable Cities and Society</a:t>
            </a:r>
          </a:p>
          <a:p>
            <a:pPr marL="349618">
              <a:lnSpc>
                <a:spcPct val="90000"/>
              </a:lnSpc>
              <a:spcAft>
                <a:spcPts val="600"/>
              </a:spcAft>
              <a:buClr>
                <a:schemeClr val="accent1"/>
              </a:buClr>
              <a:tabLst>
                <a:tab pos="2721339" algn="l"/>
                <a:tab pos="5920803" algn="l"/>
              </a:tabLst>
            </a:pPr>
            <a:r>
              <a:rPr lang="en-US" sz="2200" dirty="0">
                <a:latin typeface="Source Sans Pro"/>
              </a:rPr>
              <a:t>100% Roadmaps for 53 Towns and Cities</a:t>
            </a:r>
            <a:br>
              <a:rPr lang="en-US" sz="2200" dirty="0">
                <a:latin typeface="Source Sans Pro"/>
              </a:rPr>
            </a:br>
            <a:endParaRPr lang="en-US" sz="2200" dirty="0">
              <a:latin typeface="Source Sans Pro"/>
            </a:endParaRPr>
          </a:p>
          <a:p>
            <a:pPr marL="349618">
              <a:lnSpc>
                <a:spcPct val="90000"/>
              </a:lnSpc>
              <a:spcAft>
                <a:spcPts val="600"/>
              </a:spcAft>
              <a:buClr>
                <a:schemeClr val="accent1"/>
              </a:buClr>
              <a:tabLst>
                <a:tab pos="2721339" algn="l"/>
                <a:tab pos="5920803" algn="l"/>
              </a:tabLst>
            </a:pPr>
            <a:r>
              <a:rPr lang="en-US" sz="3500" dirty="0">
                <a:solidFill>
                  <a:schemeClr val="accent1"/>
                </a:solidFill>
                <a:latin typeface="Source Sans Pro"/>
              </a:rPr>
              <a:t>2019 </a:t>
            </a:r>
            <a:r>
              <a:rPr lang="en-US" sz="3500" i="1" dirty="0">
                <a:solidFill>
                  <a:schemeClr val="accent1"/>
                </a:solidFill>
                <a:latin typeface="Source Sans Pro"/>
              </a:rPr>
              <a:t>One Earth</a:t>
            </a:r>
          </a:p>
          <a:p>
            <a:pPr marL="349618">
              <a:lnSpc>
                <a:spcPct val="90000"/>
              </a:lnSpc>
              <a:spcAft>
                <a:spcPts val="600"/>
              </a:spcAft>
              <a:buClr>
                <a:schemeClr val="accent1"/>
              </a:buClr>
              <a:tabLst>
                <a:tab pos="2721339" algn="l"/>
                <a:tab pos="5920803" algn="l"/>
              </a:tabLst>
            </a:pPr>
            <a:r>
              <a:rPr lang="en-US" sz="2200" dirty="0">
                <a:latin typeface="Source Sans Pro"/>
              </a:rPr>
              <a:t>143 Country 100% WWS Roadmaps &amp; Grid Study</a:t>
            </a:r>
          </a:p>
        </p:txBody>
      </p:sp>
    </p:spTree>
    <p:extLst>
      <p:ext uri="{BB962C8B-B14F-4D97-AF65-F5344CB8AC3E}">
        <p14:creationId xmlns:p14="http://schemas.microsoft.com/office/powerpoint/2010/main" val="293339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4991" y="0"/>
            <a:ext cx="5299364" cy="6858000"/>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38234" y="0"/>
            <a:ext cx="5299364" cy="6858000"/>
          </a:xfrm>
          <a:prstGeom prst="rect">
            <a:avLst/>
          </a:prstGeom>
        </p:spPr>
      </p:pic>
    </p:spTree>
    <p:extLst>
      <p:ext uri="{BB962C8B-B14F-4D97-AF65-F5344CB8AC3E}">
        <p14:creationId xmlns:p14="http://schemas.microsoft.com/office/powerpoint/2010/main" val="245630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3980861-8F44-4255-AE60-0F1938B26D37}"/>
              </a:ext>
            </a:extLst>
          </p:cNvPr>
          <p:cNvSpPr>
            <a:spLocks noGrp="1"/>
          </p:cNvSpPr>
          <p:nvPr>
            <p:ph type="title"/>
          </p:nvPr>
        </p:nvSpPr>
        <p:spPr>
          <a:xfrm>
            <a:off x="838200" y="42862"/>
            <a:ext cx="10744200" cy="1325563"/>
          </a:xfrm>
        </p:spPr>
        <p:txBody>
          <a:bodyPr>
            <a:normAutofit/>
          </a:bodyPr>
          <a:lstStyle/>
          <a:p>
            <a:r>
              <a:rPr lang="en-US" dirty="0"/>
              <a:t>Some of the 100+ NGOs Committed to 100%</a:t>
            </a:r>
          </a:p>
        </p:txBody>
      </p:sp>
      <p:sp>
        <p:nvSpPr>
          <p:cNvPr id="4" name="Rectangle 3"/>
          <p:cNvSpPr>
            <a:spLocks noChangeArrowheads="1"/>
          </p:cNvSpPr>
          <p:nvPr/>
        </p:nvSpPr>
        <p:spPr bwMode="auto">
          <a:xfrm>
            <a:off x="838200" y="1368425"/>
            <a:ext cx="11177588" cy="4351338"/>
          </a:xfrm>
          <a:prstGeom prst="rect">
            <a:avLst/>
          </a:prstGeom>
        </p:spPr>
        <p:txBody>
          <a:bodyPr vert="horz" lIns="91440" tIns="45720" rIns="91440" bIns="45720" rtlCol="0">
            <a:prstTxWarp prst="textNoShape">
              <a:avLst/>
            </a:prstTxWarp>
            <a:noAutofit/>
          </a:bodyPr>
          <a:lstStyle/>
          <a:p>
            <a:pPr marL="349618">
              <a:lnSpc>
                <a:spcPct val="90000"/>
              </a:lnSpc>
              <a:spcAft>
                <a:spcPts val="600"/>
              </a:spcAft>
              <a:buClr>
                <a:schemeClr val="accent1"/>
              </a:buClr>
              <a:tabLst>
                <a:tab pos="2721339" algn="l"/>
                <a:tab pos="5920803" algn="l"/>
              </a:tabLst>
            </a:pPr>
            <a:r>
              <a:rPr lang="en-US" sz="2400" dirty="0">
                <a:latin typeface="Source Sans Pro"/>
              </a:rPr>
              <a:t>The Solutions Project	Environment America</a:t>
            </a:r>
          </a:p>
          <a:p>
            <a:pPr marL="349618">
              <a:lnSpc>
                <a:spcPct val="90000"/>
              </a:lnSpc>
              <a:spcAft>
                <a:spcPts val="600"/>
              </a:spcAft>
              <a:buClr>
                <a:schemeClr val="accent1"/>
              </a:buClr>
              <a:tabLst>
                <a:tab pos="2721339" algn="l"/>
                <a:tab pos="5920803" algn="l"/>
              </a:tabLst>
            </a:pPr>
            <a:r>
              <a:rPr lang="en-US" sz="2400" dirty="0">
                <a:latin typeface="Source Sans Pro"/>
              </a:rPr>
              <a:t>100.Org		Toxics Action Center</a:t>
            </a:r>
          </a:p>
          <a:p>
            <a:pPr marL="349618">
              <a:lnSpc>
                <a:spcPct val="90000"/>
              </a:lnSpc>
              <a:spcAft>
                <a:spcPts val="600"/>
              </a:spcAft>
              <a:buClr>
                <a:schemeClr val="accent1"/>
              </a:buClr>
              <a:tabLst>
                <a:tab pos="2721339" algn="l"/>
                <a:tab pos="5920803" algn="l"/>
              </a:tabLst>
            </a:pPr>
            <a:r>
              <a:rPr lang="en-US" sz="2400" dirty="0">
                <a:latin typeface="Source Sans Pro"/>
              </a:rPr>
              <a:t>Sierra Club		Renewable Cities</a:t>
            </a:r>
          </a:p>
          <a:p>
            <a:pPr marL="349618">
              <a:lnSpc>
                <a:spcPct val="90000"/>
              </a:lnSpc>
              <a:spcAft>
                <a:spcPts val="600"/>
              </a:spcAft>
              <a:buClr>
                <a:schemeClr val="accent1"/>
              </a:buClr>
              <a:tabLst>
                <a:tab pos="2721339" algn="l"/>
                <a:tab pos="5920803" algn="l"/>
              </a:tabLst>
            </a:pPr>
            <a:r>
              <a:rPr lang="en-US" sz="2400" dirty="0">
                <a:latin typeface="Source Sans Pro"/>
              </a:rPr>
              <a:t>350.Org		National People’s Action</a:t>
            </a:r>
          </a:p>
          <a:p>
            <a:pPr marL="349618">
              <a:lnSpc>
                <a:spcPct val="90000"/>
              </a:lnSpc>
              <a:spcAft>
                <a:spcPts val="600"/>
              </a:spcAft>
              <a:buClr>
                <a:schemeClr val="accent1"/>
              </a:buClr>
              <a:tabLst>
                <a:tab pos="2721339" algn="l"/>
                <a:tab pos="5920803" algn="l"/>
              </a:tabLst>
            </a:pPr>
            <a:r>
              <a:rPr lang="en-US" sz="2400" dirty="0">
                <a:latin typeface="Source Sans Pro"/>
              </a:rPr>
              <a:t>Greenpeace		Institute for Self-Reliance</a:t>
            </a:r>
          </a:p>
          <a:p>
            <a:pPr marL="349618">
              <a:lnSpc>
                <a:spcPct val="90000"/>
              </a:lnSpc>
              <a:spcAft>
                <a:spcPts val="600"/>
              </a:spcAft>
              <a:buClr>
                <a:schemeClr val="accent1"/>
              </a:buClr>
              <a:tabLst>
                <a:tab pos="2721339" algn="l"/>
                <a:tab pos="5920803" algn="l"/>
              </a:tabLst>
            </a:pPr>
            <a:r>
              <a:rPr lang="en-US" sz="2400" dirty="0">
                <a:latin typeface="Source Sans Pro"/>
              </a:rPr>
              <a:t>theRE100.org		Hip Hop Caucus</a:t>
            </a:r>
          </a:p>
          <a:p>
            <a:pPr marL="349618">
              <a:lnSpc>
                <a:spcPct val="90000"/>
              </a:lnSpc>
              <a:spcAft>
                <a:spcPts val="600"/>
              </a:spcAft>
              <a:buClr>
                <a:schemeClr val="accent1"/>
              </a:buClr>
              <a:tabLst>
                <a:tab pos="2721339" algn="l"/>
                <a:tab pos="5920803" algn="l"/>
              </a:tabLst>
            </a:pPr>
            <a:r>
              <a:rPr lang="en-US" sz="2400" dirty="0">
                <a:latin typeface="Source Sans Pro"/>
              </a:rPr>
              <a:t>go100percent.org		Environmental Action</a:t>
            </a:r>
          </a:p>
          <a:p>
            <a:pPr marL="349618">
              <a:lnSpc>
                <a:spcPct val="90000"/>
              </a:lnSpc>
              <a:spcAft>
                <a:spcPts val="600"/>
              </a:spcAft>
              <a:buClr>
                <a:schemeClr val="accent1"/>
              </a:buClr>
              <a:tabLst>
                <a:tab pos="2721339" algn="l"/>
                <a:tab pos="5920803" algn="l"/>
              </a:tabLst>
            </a:pPr>
            <a:r>
              <a:rPr lang="en-US" sz="2400" dirty="0">
                <a:latin typeface="Source Sans Pro"/>
              </a:rPr>
              <a:t>renewables100.org	Renewable Energy Long Island</a:t>
            </a:r>
          </a:p>
          <a:p>
            <a:pPr marL="349618">
              <a:lnSpc>
                <a:spcPct val="90000"/>
              </a:lnSpc>
              <a:spcAft>
                <a:spcPts val="600"/>
              </a:spcAft>
              <a:buClr>
                <a:schemeClr val="accent1"/>
              </a:buClr>
              <a:tabLst>
                <a:tab pos="2721339" algn="l"/>
                <a:tab pos="5920803" algn="l"/>
              </a:tabLst>
            </a:pPr>
            <a:r>
              <a:rPr lang="en-US" sz="2400" dirty="0">
                <a:latin typeface="Source Sans Pro"/>
              </a:rPr>
              <a:t>Climate Reality		Emerald Cities Collaborative</a:t>
            </a:r>
          </a:p>
          <a:p>
            <a:pPr marL="349618">
              <a:lnSpc>
                <a:spcPct val="90000"/>
              </a:lnSpc>
              <a:spcAft>
                <a:spcPts val="600"/>
              </a:spcAft>
              <a:buClr>
                <a:schemeClr val="accent1"/>
              </a:buClr>
              <a:tabLst>
                <a:tab pos="2721339" algn="l"/>
                <a:tab pos="5920803" algn="l"/>
              </a:tabLst>
            </a:pPr>
            <a:r>
              <a:rPr lang="en-US" sz="2400" dirty="0">
                <a:latin typeface="Source Sans Pro"/>
              </a:rPr>
              <a:t>iclei.org		Community Power</a:t>
            </a:r>
          </a:p>
          <a:p>
            <a:pPr marL="349618">
              <a:lnSpc>
                <a:spcPct val="90000"/>
              </a:lnSpc>
              <a:spcAft>
                <a:spcPts val="600"/>
              </a:spcAft>
              <a:buClr>
                <a:schemeClr val="accent1"/>
              </a:buClr>
              <a:tabLst>
                <a:tab pos="2721339" algn="l"/>
                <a:tab pos="5920803" algn="l"/>
              </a:tabLst>
            </a:pPr>
            <a:r>
              <a:rPr lang="en-US" sz="2400" dirty="0">
                <a:latin typeface="Source Sans Pro"/>
              </a:rPr>
              <a:t>The Center for Working Families	Center for Community Change</a:t>
            </a:r>
          </a:p>
          <a:p>
            <a:pPr marL="349618">
              <a:lnSpc>
                <a:spcPct val="90000"/>
              </a:lnSpc>
              <a:spcAft>
                <a:spcPts val="600"/>
              </a:spcAft>
              <a:buClr>
                <a:schemeClr val="accent1"/>
              </a:buClr>
              <a:tabLst>
                <a:tab pos="2721339" algn="l"/>
                <a:tab pos="5920803" algn="l"/>
              </a:tabLst>
            </a:pPr>
            <a:r>
              <a:rPr lang="en-US" sz="2400" dirty="0">
                <a:latin typeface="Source Sans Pro"/>
              </a:rPr>
              <a:t>Miami Climate Alliance	Asian Pacific Environmental Network </a:t>
            </a:r>
          </a:p>
        </p:txBody>
      </p:sp>
    </p:spTree>
    <p:extLst>
      <p:ext uri="{BB962C8B-B14F-4D97-AF65-F5344CB8AC3E}">
        <p14:creationId xmlns:p14="http://schemas.microsoft.com/office/powerpoint/2010/main" val="1498009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838200" y="476655"/>
            <a:ext cx="10515600" cy="5700308"/>
          </a:xfrm>
          <a:prstGeom prst="rect">
            <a:avLst/>
          </a:prstGeom>
        </p:spPr>
        <p:txBody>
          <a:bodyPr vert="horz" lIns="91440" tIns="45720" rIns="91440" bIns="45720" rtlCol="0">
            <a:prstTxWarp prst="textNoShape">
              <a:avLst/>
            </a:prstTxWarp>
            <a:normAutofit/>
          </a:bodyPr>
          <a:lstStyle/>
          <a:p>
            <a:pPr marL="349618">
              <a:lnSpc>
                <a:spcPct val="90000"/>
              </a:lnSpc>
              <a:buClr>
                <a:schemeClr val="accent1"/>
              </a:buClr>
              <a:tabLst>
                <a:tab pos="2721339" algn="l"/>
                <a:tab pos="5920803" algn="l"/>
              </a:tabLst>
            </a:pPr>
            <a:r>
              <a:rPr lang="en-US" sz="2400" b="1" spc="-100" dirty="0">
                <a:solidFill>
                  <a:schemeClr val="accent1"/>
                </a:solidFill>
                <a:latin typeface="Source Sans Pro"/>
              </a:rPr>
              <a:t>Hillary Clinton (CSPAN-Oct. 30, 2015)</a:t>
            </a:r>
          </a:p>
          <a:p>
            <a:pPr marL="349618">
              <a:lnSpc>
                <a:spcPct val="90000"/>
              </a:lnSpc>
              <a:buClr>
                <a:schemeClr val="accent1"/>
              </a:buClr>
              <a:tabLst>
                <a:tab pos="2721339" algn="l"/>
                <a:tab pos="5920803" algn="l"/>
              </a:tabLst>
            </a:pPr>
            <a:r>
              <a:rPr lang="en-US" sz="2400" i="1" dirty="0">
                <a:latin typeface="Source Sans Pro"/>
              </a:rPr>
              <a:t>“We need to move as quickly as possible to 100% clean, renewable energy…We should do nothing that interferes with or undermines our efforts to reach that goal as soon as it is possible.”</a:t>
            </a:r>
            <a:br>
              <a:rPr lang="en-US" sz="2400" i="1" dirty="0">
                <a:latin typeface="Source Sans Pro"/>
              </a:rPr>
            </a:br>
            <a:endParaRPr lang="en-US" sz="2400" i="1" spc="-100" dirty="0">
              <a:latin typeface="Source Sans Pro"/>
            </a:endParaRPr>
          </a:p>
          <a:p>
            <a:pPr marL="349618">
              <a:lnSpc>
                <a:spcPct val="90000"/>
              </a:lnSpc>
              <a:buClr>
                <a:schemeClr val="accent1"/>
              </a:buClr>
              <a:tabLst>
                <a:tab pos="2721339" algn="l"/>
                <a:tab pos="5920803" algn="l"/>
              </a:tabLst>
            </a:pPr>
            <a:r>
              <a:rPr lang="en-US" sz="2400" b="1" spc="-100" dirty="0">
                <a:solidFill>
                  <a:schemeClr val="accent1"/>
                </a:solidFill>
                <a:latin typeface="Source Sans Pro"/>
              </a:rPr>
              <a:t>Bernie Sanders (Website-November 2015)</a:t>
            </a:r>
          </a:p>
          <a:p>
            <a:pPr marL="349618">
              <a:lnSpc>
                <a:spcPct val="90000"/>
              </a:lnSpc>
              <a:spcAft>
                <a:spcPts val="800"/>
              </a:spcAft>
              <a:buClr>
                <a:schemeClr val="accent1"/>
              </a:buClr>
              <a:tabLst>
                <a:tab pos="2721339" algn="l"/>
                <a:tab pos="5920803" algn="l"/>
              </a:tabLst>
            </a:pPr>
            <a:r>
              <a:rPr lang="en-US" sz="2400" i="1" dirty="0">
                <a:latin typeface="Source Sans Pro"/>
              </a:rPr>
              <a:t>“…by creating a 100% clean energy system. Transitioning toward a completely nuclear-free clean energy system for electricity, heating, and transportation is not only possible and affordable it will create millions of good jobs.”</a:t>
            </a:r>
          </a:p>
          <a:p>
            <a:pPr marL="349618">
              <a:lnSpc>
                <a:spcPct val="90000"/>
              </a:lnSpc>
              <a:spcAft>
                <a:spcPts val="800"/>
              </a:spcAft>
              <a:buClr>
                <a:schemeClr val="accent1"/>
              </a:buClr>
              <a:tabLst>
                <a:tab pos="2721339" algn="l"/>
                <a:tab pos="5920803" algn="l"/>
              </a:tabLst>
            </a:pPr>
            <a:endParaRPr lang="en-US" sz="2400" i="1" spc="-100" dirty="0">
              <a:latin typeface="Source Sans Pro"/>
            </a:endParaRPr>
          </a:p>
          <a:p>
            <a:pPr marL="349618">
              <a:lnSpc>
                <a:spcPct val="90000"/>
              </a:lnSpc>
              <a:buClr>
                <a:schemeClr val="accent1"/>
              </a:buClr>
              <a:tabLst>
                <a:tab pos="2721339" algn="l"/>
                <a:tab pos="5920803" algn="l"/>
              </a:tabLst>
            </a:pPr>
            <a:r>
              <a:rPr lang="en-US" sz="2400" b="1" spc="-100" dirty="0">
                <a:solidFill>
                  <a:schemeClr val="accent1"/>
                </a:solidFill>
                <a:latin typeface="Source Sans Pro"/>
              </a:rPr>
              <a:t>Martin O’Malley (Press Release-July 2, 2015)</a:t>
            </a:r>
          </a:p>
          <a:p>
            <a:pPr marL="349618">
              <a:lnSpc>
                <a:spcPct val="90000"/>
              </a:lnSpc>
              <a:buClr>
                <a:schemeClr val="accent1"/>
              </a:buClr>
              <a:tabLst>
                <a:tab pos="2721339" algn="l"/>
                <a:tab pos="5920803" algn="l"/>
              </a:tabLst>
            </a:pPr>
            <a:r>
              <a:rPr lang="en-US" sz="2400" i="1" spc="-100" dirty="0">
                <a:latin typeface="Source Sans Pro"/>
              </a:rPr>
              <a:t>“I would take executive action to be powered by 100% renewable energy within 35 years.”</a:t>
            </a:r>
          </a:p>
          <a:p>
            <a:pPr marL="349618">
              <a:lnSpc>
                <a:spcPct val="90000"/>
              </a:lnSpc>
              <a:buClr>
                <a:schemeClr val="accent1"/>
              </a:buClr>
              <a:tabLst>
                <a:tab pos="2721339" algn="l"/>
                <a:tab pos="5920803" algn="l"/>
              </a:tabLst>
            </a:pPr>
            <a:endParaRPr lang="en-US" sz="2400" spc="-100" dirty="0">
              <a:latin typeface="Source Sans Pro"/>
            </a:endParaRPr>
          </a:p>
        </p:txBody>
      </p:sp>
      <p:sp>
        <p:nvSpPr>
          <p:cNvPr id="11" name="Text Placeholder 3">
            <a:extLst>
              <a:ext uri="{FF2B5EF4-FFF2-40B4-BE49-F238E27FC236}">
                <a16:creationId xmlns:a16="http://schemas.microsoft.com/office/drawing/2014/main" id="{9C3BAE4E-994D-4006-B300-38706751E8F2}"/>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996083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613FFE2-3EE0-4163-8F62-3553DF62F1FB}"/>
              </a:ext>
            </a:extLst>
          </p:cNvPr>
          <p:cNvSpPr>
            <a:spLocks noGrp="1"/>
          </p:cNvSpPr>
          <p:nvPr>
            <p:ph type="title"/>
          </p:nvPr>
        </p:nvSpPr>
        <p:spPr>
          <a:xfrm>
            <a:off x="838200" y="365125"/>
            <a:ext cx="10515600" cy="1325563"/>
          </a:xfrm>
        </p:spPr>
        <p:txBody>
          <a:bodyPr/>
          <a:lstStyle/>
          <a:p>
            <a:r>
              <a:rPr lang="en-US" dirty="0"/>
              <a:t>2016 U.S. Democratic Platform</a:t>
            </a:r>
          </a:p>
        </p:txBody>
      </p:sp>
      <p:sp>
        <p:nvSpPr>
          <p:cNvPr id="4" name="Rectangle 3"/>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marL="349618">
              <a:lnSpc>
                <a:spcPct val="90000"/>
              </a:lnSpc>
              <a:spcAft>
                <a:spcPts val="600"/>
              </a:spcAft>
              <a:buClr>
                <a:schemeClr val="accent1"/>
              </a:buClr>
              <a:tabLst>
                <a:tab pos="2721339" algn="l"/>
                <a:tab pos="5920803" algn="l"/>
              </a:tabLst>
            </a:pPr>
            <a:endParaRPr lang="en-US" sz="2800" b="1" spc="-100" dirty="0">
              <a:latin typeface="Source Sans Pro"/>
            </a:endParaRPr>
          </a:p>
          <a:p>
            <a:pPr marL="349618" algn="ctr">
              <a:lnSpc>
                <a:spcPct val="90000"/>
              </a:lnSpc>
              <a:spcAft>
                <a:spcPts val="600"/>
              </a:spcAft>
              <a:buClr>
                <a:schemeClr val="accent1"/>
              </a:buClr>
              <a:tabLst>
                <a:tab pos="2721339" algn="l"/>
                <a:tab pos="5920803" algn="l"/>
              </a:tabLst>
            </a:pPr>
            <a:r>
              <a:rPr lang="en-US" sz="2800" i="1" spc="-100" dirty="0">
                <a:latin typeface="Source Sans Pro"/>
              </a:rPr>
              <a:t>We believe America must be running entirely on clean energy by mid-century.</a:t>
            </a:r>
          </a:p>
        </p:txBody>
      </p:sp>
      <p:sp>
        <p:nvSpPr>
          <p:cNvPr id="5" name="Rectangle 2"/>
          <p:cNvSpPr txBox="1">
            <a:spLocks noChangeArrowheads="1"/>
          </p:cNvSpPr>
          <p:nvPr/>
        </p:nvSpPr>
        <p:spPr>
          <a:xfrm>
            <a:off x="0" y="1"/>
            <a:ext cx="12192000" cy="781644"/>
          </a:xfrm>
          <a:prstGeom prst="rect">
            <a:avLst/>
          </a:prstGeom>
        </p:spPr>
        <p:txBody>
          <a:bodyPr vert="horz" lIns="108856" tIns="54428" rIns="108856" bIns="54428" rtlCol="0" anchor="b" anchorCtr="0">
            <a:no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endParaRPr lang="en-US" sz="4000" b="1" spc="-100" dirty="0"/>
          </a:p>
        </p:txBody>
      </p:sp>
    </p:spTree>
    <p:extLst>
      <p:ext uri="{BB962C8B-B14F-4D97-AF65-F5344CB8AC3E}">
        <p14:creationId xmlns:p14="http://schemas.microsoft.com/office/powerpoint/2010/main" val="3239449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spc="-100">
                <a:latin typeface="Source Sans Pro Semibold" panose="020B0503030403020204" pitchFamily="34" charset="0"/>
                <a:ea typeface="Source Sans Pro Semibold" panose="020B0503030403020204" pitchFamily="34" charset="0"/>
              </a:rPr>
              <a:t>House Resolution 540 (2015)</a:t>
            </a:r>
          </a:p>
        </p:txBody>
      </p:sp>
      <p:sp>
        <p:nvSpPr>
          <p:cNvPr id="4" name="Rectangle 3"/>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marL="349618" algn="ctr">
              <a:lnSpc>
                <a:spcPct val="90000"/>
              </a:lnSpc>
              <a:spcAft>
                <a:spcPts val="600"/>
              </a:spcAft>
              <a:buClr>
                <a:schemeClr val="accent1"/>
              </a:buClr>
              <a:tabLst>
                <a:tab pos="2721339" algn="l"/>
                <a:tab pos="5920803" algn="l"/>
              </a:tabLst>
            </a:pPr>
            <a:r>
              <a:rPr lang="en-US" sz="2800" i="1" dirty="0">
                <a:latin typeface="Source Sans Pro"/>
              </a:rPr>
              <a:t>Expressing the sense of the House of Representatives that the policies of the United States should support a transition to near zero greenhouse gas emissions, 100 percent clean renewable energy, infrastructure modernization, green jobs,…</a:t>
            </a:r>
            <a:endParaRPr lang="en-US" sz="2800" i="1" spc="-100" dirty="0">
              <a:latin typeface="Source Sans Pro"/>
            </a:endParaRPr>
          </a:p>
        </p:txBody>
      </p:sp>
    </p:spTree>
    <p:extLst>
      <p:ext uri="{BB962C8B-B14F-4D97-AF65-F5344CB8AC3E}">
        <p14:creationId xmlns:p14="http://schemas.microsoft.com/office/powerpoint/2010/main" val="117000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spc="-100">
                <a:latin typeface="Source Sans Pro Semibold" panose="020B0503030403020204" pitchFamily="34" charset="0"/>
                <a:ea typeface="Source Sans Pro Semibold" panose="020B0503030403020204" pitchFamily="34" charset="0"/>
              </a:rPr>
              <a:t>House Resolution H.Res.540, Senate Resolution S.Res.632</a:t>
            </a:r>
          </a:p>
        </p:txBody>
      </p:sp>
      <p:sp>
        <p:nvSpPr>
          <p:cNvPr id="4" name="Rectangle 3"/>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lnSpcReduction="10000"/>
          </a:bodyPr>
          <a:lstStyle/>
          <a:p>
            <a:pPr marL="349618">
              <a:lnSpc>
                <a:spcPct val="90000"/>
              </a:lnSpc>
              <a:spcAft>
                <a:spcPts val="600"/>
              </a:spcAft>
              <a:buClr>
                <a:schemeClr val="accent1"/>
              </a:buClr>
              <a:tabLst>
                <a:tab pos="2721339" algn="l"/>
                <a:tab pos="5920803" algn="l"/>
              </a:tabLst>
            </a:pPr>
            <a:r>
              <a:rPr lang="en-US" sz="2200" dirty="0">
                <a:latin typeface="Source Sans Pro"/>
              </a:rPr>
              <a:t> </a:t>
            </a:r>
          </a:p>
          <a:p>
            <a:pPr marL="349618">
              <a:lnSpc>
                <a:spcPct val="90000"/>
              </a:lnSpc>
              <a:spcAft>
                <a:spcPts val="600"/>
              </a:spcAft>
              <a:buClr>
                <a:schemeClr val="accent1"/>
              </a:buClr>
              <a:tabLst>
                <a:tab pos="2721339" algn="l"/>
                <a:tab pos="5920803" algn="l"/>
              </a:tabLst>
            </a:pPr>
            <a:r>
              <a:rPr lang="en-US" sz="2400" dirty="0">
                <a:latin typeface="Source Sans Pro"/>
              </a:rPr>
              <a:t>…</a:t>
            </a:r>
            <a:r>
              <a:rPr lang="en-US" sz="2400" i="1" dirty="0">
                <a:latin typeface="Source Sans Pro"/>
              </a:rPr>
              <a:t>U.S. should support a transition to…100% clean renewable energy</a:t>
            </a:r>
            <a:r>
              <a:rPr lang="en-US" sz="2400" dirty="0">
                <a:latin typeface="Source Sans Pro"/>
              </a:rPr>
              <a:t>,…</a:t>
            </a:r>
            <a:endParaRPr lang="en-US" sz="2400" spc="-100" dirty="0">
              <a:latin typeface="Source Sans Pro"/>
            </a:endParaRPr>
          </a:p>
          <a:p>
            <a:pPr marL="349618">
              <a:lnSpc>
                <a:spcPct val="90000"/>
              </a:lnSpc>
              <a:spcAft>
                <a:spcPts val="600"/>
              </a:spcAft>
              <a:buClr>
                <a:schemeClr val="accent1"/>
              </a:buClr>
              <a:tabLst>
                <a:tab pos="2721339" algn="l"/>
                <a:tab pos="5920803" algn="l"/>
              </a:tabLst>
            </a:pPr>
            <a:endParaRPr lang="en-US" sz="2200" spc="-100" dirty="0">
              <a:latin typeface="Source Sans Pro"/>
            </a:endParaRPr>
          </a:p>
          <a:p>
            <a:pPr marL="349618">
              <a:lnSpc>
                <a:spcPct val="90000"/>
              </a:lnSpc>
              <a:spcAft>
                <a:spcPts val="600"/>
              </a:spcAft>
              <a:buClr>
                <a:schemeClr val="accent1"/>
              </a:buClr>
              <a:tabLst>
                <a:tab pos="2721339" algn="l"/>
                <a:tab pos="5920803" algn="l"/>
              </a:tabLst>
            </a:pPr>
            <a:r>
              <a:rPr lang="en-US" sz="3200" spc="-100" dirty="0">
                <a:solidFill>
                  <a:schemeClr val="accent1"/>
                </a:solidFill>
                <a:latin typeface="Source Sans Pro"/>
              </a:rPr>
              <a:t>Senate Bill S.987, House Bills H.R.3314, 3671, 330 </a:t>
            </a:r>
          </a:p>
          <a:p>
            <a:pPr marL="349618">
              <a:lnSpc>
                <a:spcPct val="90000"/>
              </a:lnSpc>
              <a:spcAft>
                <a:spcPts val="600"/>
              </a:spcAft>
              <a:buClr>
                <a:schemeClr val="accent1"/>
              </a:buClr>
              <a:tabLst>
                <a:tab pos="2721339" algn="l"/>
                <a:tab pos="5920803" algn="l"/>
              </a:tabLst>
            </a:pPr>
            <a:r>
              <a:rPr lang="en-US" sz="2400" i="1" spc="-100" dirty="0">
                <a:latin typeface="Source Sans Pro"/>
              </a:rPr>
              <a:t>100% clean and renewable energy by 2050</a:t>
            </a:r>
          </a:p>
          <a:p>
            <a:pPr marL="349618">
              <a:lnSpc>
                <a:spcPct val="90000"/>
              </a:lnSpc>
              <a:spcAft>
                <a:spcPts val="600"/>
              </a:spcAft>
              <a:buClr>
                <a:schemeClr val="accent1"/>
              </a:buClr>
              <a:tabLst>
                <a:tab pos="2721339" algn="l"/>
                <a:tab pos="5920803" algn="l"/>
              </a:tabLst>
            </a:pPr>
            <a:r>
              <a:rPr lang="en-US" sz="2400" i="1" dirty="0">
                <a:latin typeface="Source Sans Pro"/>
              </a:rPr>
              <a:t>100% clean and renewable energy by 2050</a:t>
            </a:r>
            <a:endParaRPr lang="en-US" sz="2400" i="1" spc="-100" dirty="0">
              <a:latin typeface="Source Sans Pro"/>
            </a:endParaRPr>
          </a:p>
          <a:p>
            <a:pPr marL="349618">
              <a:lnSpc>
                <a:spcPct val="90000"/>
              </a:lnSpc>
              <a:spcAft>
                <a:spcPts val="600"/>
              </a:spcAft>
              <a:buClr>
                <a:schemeClr val="accent1"/>
              </a:buClr>
              <a:tabLst>
                <a:tab pos="2721339" algn="l"/>
                <a:tab pos="5920803" algn="l"/>
              </a:tabLst>
            </a:pPr>
            <a:r>
              <a:rPr lang="en-US" sz="2400" i="1" dirty="0">
                <a:latin typeface="Source Sans Pro"/>
              </a:rPr>
              <a:t>100% clean, renewable energy by 2035</a:t>
            </a:r>
            <a:endParaRPr lang="en-US" sz="2400" i="1" spc="-100" dirty="0">
              <a:latin typeface="Source Sans Pro"/>
            </a:endParaRPr>
          </a:p>
          <a:p>
            <a:pPr marL="349618">
              <a:lnSpc>
                <a:spcPct val="90000"/>
              </a:lnSpc>
              <a:spcAft>
                <a:spcPts val="600"/>
              </a:spcAft>
              <a:buClr>
                <a:schemeClr val="accent1"/>
              </a:buClr>
              <a:tabLst>
                <a:tab pos="2721339" algn="l"/>
                <a:tab pos="5920803" algn="l"/>
              </a:tabLst>
            </a:pPr>
            <a:r>
              <a:rPr lang="en-US" sz="2400" i="1" dirty="0">
                <a:latin typeface="Source Sans Pro"/>
              </a:rPr>
              <a:t>100% renewable electricity by 2035</a:t>
            </a:r>
            <a:endParaRPr lang="en-US" sz="2400" i="1" spc="-100" dirty="0">
              <a:latin typeface="Source Sans Pro"/>
            </a:endParaRPr>
          </a:p>
          <a:p>
            <a:pPr marL="349618">
              <a:lnSpc>
                <a:spcPct val="90000"/>
              </a:lnSpc>
              <a:spcAft>
                <a:spcPts val="600"/>
              </a:spcAft>
              <a:buClr>
                <a:schemeClr val="accent1"/>
              </a:buClr>
              <a:tabLst>
                <a:tab pos="2721339" algn="l"/>
                <a:tab pos="5920803" algn="l"/>
              </a:tabLst>
            </a:pPr>
            <a:endParaRPr lang="en-US" sz="2200" spc="-100" dirty="0">
              <a:latin typeface="Source Sans Pro"/>
            </a:endParaRPr>
          </a:p>
          <a:p>
            <a:pPr marL="349618">
              <a:lnSpc>
                <a:spcPct val="90000"/>
              </a:lnSpc>
              <a:spcAft>
                <a:spcPts val="600"/>
              </a:spcAft>
              <a:buClr>
                <a:schemeClr val="accent1"/>
              </a:buClr>
              <a:tabLst>
                <a:tab pos="2721339" algn="l"/>
                <a:tab pos="5920803" algn="l"/>
              </a:tabLst>
            </a:pPr>
            <a:r>
              <a:rPr lang="en-US" sz="3200" spc="-100" dirty="0">
                <a:solidFill>
                  <a:schemeClr val="accent1"/>
                </a:solidFill>
                <a:latin typeface="Source Sans Pro"/>
              </a:rPr>
              <a:t>Green New Deal -- H.Res.109, S.Res.59</a:t>
            </a:r>
          </a:p>
          <a:p>
            <a:pPr marL="349618">
              <a:lnSpc>
                <a:spcPct val="90000"/>
              </a:lnSpc>
              <a:spcAft>
                <a:spcPts val="600"/>
              </a:spcAft>
              <a:buClr>
                <a:schemeClr val="accent1"/>
              </a:buClr>
              <a:tabLst>
                <a:tab pos="2721339" algn="l"/>
                <a:tab pos="5920803" algn="l"/>
              </a:tabLst>
            </a:pPr>
            <a:r>
              <a:rPr lang="en-US" sz="2400" i="1" spc="-100" dirty="0">
                <a:latin typeface="Source Sans Pro"/>
              </a:rPr>
              <a:t>100% clean, renewable, and zero-carbon energy for all purposes by 2030</a:t>
            </a:r>
          </a:p>
          <a:p>
            <a:pPr marL="349618">
              <a:lnSpc>
                <a:spcPct val="90000"/>
              </a:lnSpc>
              <a:spcAft>
                <a:spcPts val="600"/>
              </a:spcAft>
              <a:buClr>
                <a:schemeClr val="accent1"/>
              </a:buClr>
              <a:tabLst>
                <a:tab pos="2721339" algn="l"/>
                <a:tab pos="5920803" algn="l"/>
              </a:tabLst>
            </a:pPr>
            <a:endParaRPr lang="en-US" sz="2200" spc="-100" dirty="0">
              <a:latin typeface="Source Sans Pro"/>
            </a:endParaRPr>
          </a:p>
        </p:txBody>
      </p:sp>
    </p:spTree>
    <p:extLst>
      <p:ext uri="{BB962C8B-B14F-4D97-AF65-F5344CB8AC3E}">
        <p14:creationId xmlns:p14="http://schemas.microsoft.com/office/powerpoint/2010/main" val="463939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838200" y="1825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spc="-100" dirty="0">
                <a:latin typeface="Source Sans Pro Semibold" panose="020B0503030403020204" pitchFamily="34" charset="0"/>
                <a:ea typeface="Source Sans Pro Semibold" panose="020B0503030403020204" pitchFamily="34" charset="0"/>
              </a:rPr>
              <a:t>100% Renewable Electricity State Laws Resulting From WWS Roadmaps</a:t>
            </a:r>
          </a:p>
        </p:txBody>
      </p:sp>
      <p:sp>
        <p:nvSpPr>
          <p:cNvPr id="4" name="Rectangle 3"/>
          <p:cNvSpPr>
            <a:spLocks noChangeArrowheads="1"/>
          </p:cNvSpPr>
          <p:nvPr/>
        </p:nvSpPr>
        <p:spPr bwMode="auto">
          <a:xfrm>
            <a:off x="838200" y="1576251"/>
            <a:ext cx="10515600" cy="4998720"/>
          </a:xfrm>
          <a:prstGeom prst="rect">
            <a:avLst/>
          </a:prstGeom>
        </p:spPr>
        <p:txBody>
          <a:bodyPr vert="horz" lIns="91440" tIns="45720" rIns="91440" bIns="45720" rtlCol="0">
            <a:prstTxWarp prst="textNoShape">
              <a:avLst/>
            </a:prstTxWarp>
            <a:normAutofit fontScale="92500" lnSpcReduction="20000"/>
          </a:bodyPr>
          <a:lstStyle/>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100% by 2030</a:t>
            </a:r>
          </a:p>
          <a:p>
            <a:pPr marL="349618">
              <a:lnSpc>
                <a:spcPct val="90000"/>
              </a:lnSpc>
              <a:spcAft>
                <a:spcPts val="600"/>
              </a:spcAft>
              <a:buClr>
                <a:schemeClr val="accent1"/>
              </a:buClr>
              <a:tabLst>
                <a:tab pos="2721339" algn="l"/>
                <a:tab pos="5920803" algn="l"/>
              </a:tabLst>
            </a:pPr>
            <a:r>
              <a:rPr lang="en-US" sz="2600" spc="-100" dirty="0">
                <a:latin typeface="Source Sans Pro"/>
              </a:rPr>
              <a:t>Rhode Island</a:t>
            </a:r>
            <a:br>
              <a:rPr lang="en-US" sz="2600" spc="-100" dirty="0">
                <a:latin typeface="Source Sans Pro"/>
              </a:rPr>
            </a:br>
            <a:endParaRPr lang="en-US" sz="26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By 2032</a:t>
            </a:r>
          </a:p>
          <a:p>
            <a:pPr marL="349618">
              <a:lnSpc>
                <a:spcPct val="90000"/>
              </a:lnSpc>
              <a:spcAft>
                <a:spcPts val="600"/>
              </a:spcAft>
              <a:buClr>
                <a:schemeClr val="accent1"/>
              </a:buClr>
              <a:tabLst>
                <a:tab pos="2721339" algn="l"/>
                <a:tab pos="5920803" algn="l"/>
              </a:tabLst>
            </a:pPr>
            <a:r>
              <a:rPr lang="en-US" sz="2600" spc="-100" dirty="0">
                <a:latin typeface="Source Sans Pro"/>
              </a:rPr>
              <a:t>Washington D.C.</a:t>
            </a:r>
            <a:br>
              <a:rPr lang="en-US" sz="2600" spc="-100" dirty="0">
                <a:latin typeface="Source Sans Pro"/>
              </a:rPr>
            </a:br>
            <a:endParaRPr lang="en-US" sz="2600" spc="-1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By 2040</a:t>
            </a:r>
          </a:p>
          <a:p>
            <a:pPr marL="349618">
              <a:lnSpc>
                <a:spcPct val="90000"/>
              </a:lnSpc>
              <a:spcAft>
                <a:spcPts val="600"/>
              </a:spcAft>
              <a:buClr>
                <a:schemeClr val="accent1"/>
              </a:buClr>
              <a:tabLst>
                <a:tab pos="2721339" algn="l"/>
                <a:tab pos="5920803" algn="l"/>
              </a:tabLst>
            </a:pPr>
            <a:r>
              <a:rPr lang="en-US" sz="2600" spc="-100" dirty="0">
                <a:latin typeface="Source Sans Pro"/>
              </a:rPr>
              <a:t>Connecticut</a:t>
            </a:r>
            <a:br>
              <a:rPr lang="en-US" sz="2600" spc="-100" dirty="0">
                <a:latin typeface="Source Sans Pro"/>
              </a:rPr>
            </a:br>
            <a:endParaRPr lang="en-US" sz="2600" spc="-1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By 2045</a:t>
            </a:r>
            <a:endParaRPr lang="en-US" sz="3200" spc="-100" dirty="0">
              <a:solidFill>
                <a:schemeClr val="accent1"/>
              </a:solidFill>
              <a:latin typeface="Source Sans Pro"/>
            </a:endParaRPr>
          </a:p>
          <a:p>
            <a:pPr marL="349618">
              <a:lnSpc>
                <a:spcPct val="90000"/>
              </a:lnSpc>
              <a:spcAft>
                <a:spcPts val="600"/>
              </a:spcAft>
              <a:buClr>
                <a:schemeClr val="accent1"/>
              </a:buClr>
              <a:tabLst>
                <a:tab pos="2721339" algn="l"/>
                <a:tab pos="5920803" algn="l"/>
              </a:tabLst>
            </a:pPr>
            <a:r>
              <a:rPr lang="en-US" sz="2600" spc="-100" dirty="0">
                <a:latin typeface="Source Sans Pro"/>
              </a:rPr>
              <a:t>Hawaii, California, New Mexico, Washington State, New York</a:t>
            </a:r>
            <a:br>
              <a:rPr lang="en-US" sz="2600" spc="-100" dirty="0">
                <a:latin typeface="Source Sans Pro"/>
              </a:rPr>
            </a:br>
            <a:endParaRPr lang="en-US" sz="2600" spc="-100" dirty="0">
              <a:latin typeface="Source Sans Pro"/>
            </a:endParaRPr>
          </a:p>
          <a:p>
            <a:pPr marL="349618">
              <a:lnSpc>
                <a:spcPct val="90000"/>
              </a:lnSpc>
              <a:spcAft>
                <a:spcPts val="600"/>
              </a:spcAft>
              <a:buClr>
                <a:schemeClr val="accent1"/>
              </a:buClr>
              <a:tabLst>
                <a:tab pos="2721339" algn="l"/>
                <a:tab pos="5920803" algn="l"/>
              </a:tabLst>
            </a:pPr>
            <a:r>
              <a:rPr lang="en-US" sz="3200" dirty="0">
                <a:solidFill>
                  <a:schemeClr val="accent1"/>
                </a:solidFill>
                <a:latin typeface="Source Sans Pro"/>
              </a:rPr>
              <a:t>By 2050</a:t>
            </a:r>
            <a:endParaRPr lang="en-US" sz="3200" spc="-100" dirty="0">
              <a:solidFill>
                <a:schemeClr val="accent1"/>
              </a:solidFill>
              <a:latin typeface="Source Sans Pro"/>
            </a:endParaRPr>
          </a:p>
          <a:p>
            <a:pPr marL="349618">
              <a:lnSpc>
                <a:spcPct val="90000"/>
              </a:lnSpc>
              <a:spcAft>
                <a:spcPts val="600"/>
              </a:spcAft>
              <a:buClr>
                <a:schemeClr val="accent1"/>
              </a:buClr>
              <a:tabLst>
                <a:tab pos="2721339" algn="l"/>
                <a:tab pos="5920803" algn="l"/>
              </a:tabLst>
            </a:pPr>
            <a:r>
              <a:rPr lang="en-US" sz="2600" spc="-100" dirty="0">
                <a:latin typeface="Source Sans Pro"/>
              </a:rPr>
              <a:t>Puerto Rico, Nevada, Maine, Wisconsin, Virginia, New Jersey</a:t>
            </a:r>
          </a:p>
        </p:txBody>
      </p:sp>
    </p:spTree>
    <p:extLst>
      <p:ext uri="{BB962C8B-B14F-4D97-AF65-F5344CB8AC3E}">
        <p14:creationId xmlns:p14="http://schemas.microsoft.com/office/powerpoint/2010/main" val="4050877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500063" y="365125"/>
            <a:ext cx="11401425"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marL="349618" algn="l" defTabSz="914400">
              <a:lnSpc>
                <a:spcPct val="90000"/>
              </a:lnSpc>
              <a:spcAft>
                <a:spcPts val="600"/>
              </a:spcAft>
              <a:tabLst>
                <a:tab pos="2721339" algn="l"/>
                <a:tab pos="5920803" algn="l"/>
              </a:tabLst>
            </a:pPr>
            <a:r>
              <a:rPr lang="en-US" sz="4400" b="0" i="0" kern="1200" spc="-100" dirty="0">
                <a:latin typeface="Source Sans Pro Semibold" panose="020B0503030403020204" pitchFamily="34" charset="0"/>
                <a:ea typeface="Source Sans Pro Semibold" panose="020B0503030403020204" pitchFamily="34" charset="0"/>
                <a:cs typeface="+mj-cs"/>
              </a:rPr>
              <a:t>61 Countries Committed to 100% Renewable Electricity</a:t>
            </a:r>
          </a:p>
        </p:txBody>
      </p:sp>
      <p:sp>
        <p:nvSpPr>
          <p:cNvPr id="4" name="Rectangle 3"/>
          <p:cNvSpPr/>
          <p:nvPr/>
        </p:nvSpPr>
        <p:spPr>
          <a:xfrm>
            <a:off x="838200" y="1690688"/>
            <a:ext cx="11501438" cy="4351338"/>
          </a:xfrm>
          <a:prstGeom prst="rect">
            <a:avLst/>
          </a:prstGeom>
        </p:spPr>
        <p:txBody>
          <a:bodyPr vert="horz" lIns="91440" tIns="45720" rIns="91440" bIns="45720" rtlCol="0">
            <a:noAutofit/>
          </a:bodyPr>
          <a:lstStyle/>
          <a:p>
            <a:pPr>
              <a:lnSpc>
                <a:spcPct val="90000"/>
              </a:lnSpc>
              <a:spcAft>
                <a:spcPts val="600"/>
              </a:spcAft>
              <a:buClr>
                <a:schemeClr val="accent1"/>
              </a:buClr>
            </a:pPr>
            <a:r>
              <a:rPr lang="en-US" sz="2200" dirty="0">
                <a:latin typeface="Source Sans Pro"/>
              </a:rPr>
              <a:t>Afghanistan		Denmark	</a:t>
            </a:r>
            <a:r>
              <a:rPr lang="en-US" sz="2200" dirty="0" err="1">
                <a:latin typeface="Source Sans Pro"/>
              </a:rPr>
              <a:t>Kirbati</a:t>
            </a:r>
            <a:r>
              <a:rPr lang="en-US" sz="2200" dirty="0">
                <a:latin typeface="Source Sans Pro"/>
              </a:rPr>
              <a:t>		Papua N.G.		Tanzania</a:t>
            </a:r>
          </a:p>
          <a:p>
            <a:pPr>
              <a:lnSpc>
                <a:spcPct val="90000"/>
              </a:lnSpc>
              <a:spcAft>
                <a:spcPts val="600"/>
              </a:spcAft>
              <a:buClr>
                <a:schemeClr val="accent1"/>
              </a:buClr>
            </a:pPr>
            <a:r>
              <a:rPr lang="en-US" sz="2200" dirty="0">
                <a:latin typeface="Source Sans Pro"/>
              </a:rPr>
              <a:t>Aruba			Djibouti	Lebanon	Philippines		Timor-Les</a:t>
            </a:r>
          </a:p>
          <a:p>
            <a:pPr>
              <a:lnSpc>
                <a:spcPct val="90000"/>
              </a:lnSpc>
              <a:spcAft>
                <a:spcPts val="600"/>
              </a:spcAft>
              <a:buClr>
                <a:schemeClr val="accent1"/>
              </a:buClr>
            </a:pPr>
            <a:r>
              <a:rPr lang="en-US" sz="2200" dirty="0">
                <a:latin typeface="Source Sans Pro"/>
              </a:rPr>
              <a:t>Bangladesh		Dominica	</a:t>
            </a:r>
            <a:r>
              <a:rPr lang="en-US" sz="2200" dirty="0" err="1">
                <a:latin typeface="Source Sans Pro"/>
              </a:rPr>
              <a:t>Madagas</a:t>
            </a:r>
            <a:r>
              <a:rPr lang="en-US" sz="2200" dirty="0">
                <a:latin typeface="Source Sans Pro"/>
              </a:rPr>
              <a:t>	Portugal		Tokelau</a:t>
            </a:r>
          </a:p>
          <a:p>
            <a:pPr>
              <a:lnSpc>
                <a:spcPct val="90000"/>
              </a:lnSpc>
              <a:spcAft>
                <a:spcPts val="600"/>
              </a:spcAft>
              <a:buClr>
                <a:schemeClr val="accent1"/>
              </a:buClr>
            </a:pPr>
            <a:r>
              <a:rPr lang="en-US" sz="2200" dirty="0">
                <a:latin typeface="Source Sans Pro"/>
              </a:rPr>
              <a:t>Barbados		Dom Rep.	Malawi		Rwanda		Tunisia</a:t>
            </a:r>
          </a:p>
          <a:p>
            <a:pPr>
              <a:lnSpc>
                <a:spcPct val="90000"/>
              </a:lnSpc>
              <a:spcAft>
                <a:spcPts val="600"/>
              </a:spcAft>
              <a:buClr>
                <a:schemeClr val="accent1"/>
              </a:buClr>
            </a:pPr>
            <a:r>
              <a:rPr lang="en-US" sz="2200" dirty="0">
                <a:latin typeface="Source Sans Pro"/>
              </a:rPr>
              <a:t>Bhutan			Ethiopia	Maldives	Samoa			Tuvalu</a:t>
            </a:r>
          </a:p>
          <a:p>
            <a:pPr>
              <a:lnSpc>
                <a:spcPct val="90000"/>
              </a:lnSpc>
              <a:spcAft>
                <a:spcPts val="600"/>
              </a:spcAft>
              <a:buClr>
                <a:schemeClr val="accent1"/>
              </a:buClr>
            </a:pPr>
            <a:r>
              <a:rPr lang="en-US" sz="2200" dirty="0">
                <a:latin typeface="Source Sans Pro"/>
              </a:rPr>
              <a:t>Burkina Faso		Fiji		Marsh Is.	Senegal		Scotland</a:t>
            </a:r>
          </a:p>
          <a:p>
            <a:pPr>
              <a:lnSpc>
                <a:spcPct val="90000"/>
              </a:lnSpc>
              <a:spcAft>
                <a:spcPts val="600"/>
              </a:spcAft>
              <a:buClr>
                <a:schemeClr val="accent1"/>
              </a:buClr>
            </a:pPr>
            <a:r>
              <a:rPr lang="en-US" sz="2200" dirty="0">
                <a:latin typeface="Source Sans Pro"/>
              </a:rPr>
              <a:t>Cabo Verde		Gambia		Mongolia	</a:t>
            </a:r>
            <a:r>
              <a:rPr lang="en-US" sz="2200" dirty="0" err="1">
                <a:latin typeface="Source Sans Pro"/>
              </a:rPr>
              <a:t>Solom</a:t>
            </a:r>
            <a:r>
              <a:rPr lang="en-US" sz="2200" dirty="0">
                <a:latin typeface="Source Sans Pro"/>
              </a:rPr>
              <a:t> Is.		Vanuatu</a:t>
            </a:r>
          </a:p>
          <a:p>
            <a:pPr>
              <a:lnSpc>
                <a:spcPct val="90000"/>
              </a:lnSpc>
              <a:spcAft>
                <a:spcPts val="600"/>
              </a:spcAft>
              <a:buClr>
                <a:schemeClr val="accent1"/>
              </a:buClr>
            </a:pPr>
            <a:r>
              <a:rPr lang="en-US" sz="2200" dirty="0">
                <a:latin typeface="Source Sans Pro"/>
              </a:rPr>
              <a:t>Cambodia		Ghana		Morocco	S. Sudan		Vietnam</a:t>
            </a:r>
          </a:p>
          <a:p>
            <a:pPr>
              <a:lnSpc>
                <a:spcPct val="90000"/>
              </a:lnSpc>
              <a:spcAft>
                <a:spcPts val="600"/>
              </a:spcAft>
              <a:buClr>
                <a:schemeClr val="accent1"/>
              </a:buClr>
            </a:pPr>
            <a:r>
              <a:rPr lang="en-US" sz="2200" dirty="0">
                <a:latin typeface="Source Sans Pro"/>
              </a:rPr>
              <a:t>Colombia		Grenada	Nepal		Spain			Yemen</a:t>
            </a:r>
          </a:p>
          <a:p>
            <a:pPr>
              <a:lnSpc>
                <a:spcPct val="90000"/>
              </a:lnSpc>
              <a:spcAft>
                <a:spcPts val="600"/>
              </a:spcAft>
              <a:buClr>
                <a:schemeClr val="accent1"/>
              </a:buClr>
            </a:pPr>
            <a:r>
              <a:rPr lang="en-US" sz="2200" dirty="0">
                <a:latin typeface="Source Sans Pro"/>
              </a:rPr>
              <a:t>Comoros		Guatemala	Niger		Sri Lanka</a:t>
            </a:r>
          </a:p>
          <a:p>
            <a:pPr>
              <a:lnSpc>
                <a:spcPct val="90000"/>
              </a:lnSpc>
              <a:spcAft>
                <a:spcPts val="600"/>
              </a:spcAft>
              <a:buClr>
                <a:schemeClr val="accent1"/>
              </a:buClr>
            </a:pPr>
            <a:r>
              <a:rPr lang="en-US" sz="2200" dirty="0">
                <a:latin typeface="Source Sans Pro"/>
              </a:rPr>
              <a:t>Congo, DR		Haiti		Niue		St. Lucia</a:t>
            </a:r>
          </a:p>
          <a:p>
            <a:pPr>
              <a:lnSpc>
                <a:spcPct val="90000"/>
              </a:lnSpc>
              <a:spcAft>
                <a:spcPts val="600"/>
              </a:spcAft>
              <a:buClr>
                <a:schemeClr val="accent1"/>
              </a:buClr>
            </a:pPr>
            <a:r>
              <a:rPr lang="en-US" sz="2200" spc="-100" dirty="0">
                <a:latin typeface="Source Sans Pro"/>
              </a:rPr>
              <a:t>Cook Islands		Honduras	Palau		Sudan</a:t>
            </a:r>
          </a:p>
          <a:p>
            <a:pPr>
              <a:lnSpc>
                <a:spcPct val="90000"/>
              </a:lnSpc>
              <a:spcAft>
                <a:spcPts val="600"/>
              </a:spcAft>
              <a:buClr>
                <a:schemeClr val="accent1"/>
              </a:buClr>
            </a:pPr>
            <a:r>
              <a:rPr lang="en-US" sz="2200" spc="-100" dirty="0">
                <a:latin typeface="Source Sans Pro"/>
              </a:rPr>
              <a:t>Costa Rica		Kenya		Palestine	Sweden</a:t>
            </a:r>
          </a:p>
        </p:txBody>
      </p:sp>
      <p:sp>
        <p:nvSpPr>
          <p:cNvPr id="12" name="Text Placeholder 3">
            <a:extLst>
              <a:ext uri="{FF2B5EF4-FFF2-40B4-BE49-F238E27FC236}">
                <a16:creationId xmlns:a16="http://schemas.microsoft.com/office/drawing/2014/main" id="{12C88DFA-D68E-452F-AADB-D4221BC50879}"/>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2227895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38125" y="365125"/>
            <a:ext cx="11634788"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marL="349618" algn="l" defTabSz="914400">
              <a:lnSpc>
                <a:spcPct val="90000"/>
              </a:lnSpc>
              <a:spcAft>
                <a:spcPts val="600"/>
              </a:spcAft>
              <a:tabLst>
                <a:tab pos="2721339" algn="l"/>
                <a:tab pos="5920803" algn="l"/>
              </a:tabLst>
            </a:pPr>
            <a:r>
              <a:rPr lang="en-US" sz="4400" b="0" i="0" kern="1200" spc="-100" dirty="0">
                <a:latin typeface="Source Sans Pro Semibold" panose="020B0503030403020204" pitchFamily="34" charset="0"/>
                <a:ea typeface="Source Sans Pro Semibold" panose="020B0503030403020204" pitchFamily="34" charset="0"/>
                <a:cs typeface="+mj-cs"/>
              </a:rPr>
              <a:t>Some of 140 Cities/Counties Committed to 100% Renewables</a:t>
            </a:r>
          </a:p>
        </p:txBody>
      </p:sp>
      <p:sp>
        <p:nvSpPr>
          <p:cNvPr id="4" name="Rectangle 3"/>
          <p:cNvSpPr/>
          <p:nvPr/>
        </p:nvSpPr>
        <p:spPr>
          <a:xfrm>
            <a:off x="1776413" y="1847850"/>
            <a:ext cx="9110663" cy="4351338"/>
          </a:xfrm>
          <a:prstGeom prst="rect">
            <a:avLst/>
          </a:prstGeom>
        </p:spPr>
        <p:txBody>
          <a:bodyPr vert="horz" lIns="91440" tIns="45720" rIns="91440" bIns="45720" rtlCol="0">
            <a:noAutofit/>
          </a:bodyPr>
          <a:lstStyle/>
          <a:p>
            <a:pPr>
              <a:lnSpc>
                <a:spcPct val="90000"/>
              </a:lnSpc>
              <a:spcAft>
                <a:spcPts val="600"/>
              </a:spcAft>
              <a:buClr>
                <a:schemeClr val="accent1"/>
              </a:buClr>
            </a:pPr>
            <a:r>
              <a:rPr lang="en-US" sz="2400" dirty="0">
                <a:latin typeface="Source Sans Pro"/>
              </a:rPr>
              <a:t>Atlanta (GA)		</a:t>
            </a:r>
            <a:r>
              <a:rPr lang="en-US" sz="2400" spc="-100" dirty="0">
                <a:latin typeface="Source Sans Pro"/>
              </a:rPr>
              <a:t>Salt Lake City (UT) </a:t>
            </a:r>
            <a:r>
              <a:rPr lang="en-US" sz="2400" dirty="0">
                <a:latin typeface="Source Sans Pro"/>
              </a:rPr>
              <a:t>		Sylva (NC)</a:t>
            </a:r>
          </a:p>
          <a:p>
            <a:pPr>
              <a:lnSpc>
                <a:spcPct val="90000"/>
              </a:lnSpc>
              <a:spcAft>
                <a:spcPts val="600"/>
              </a:spcAft>
              <a:buClr>
                <a:schemeClr val="accent1"/>
              </a:buClr>
            </a:pPr>
            <a:r>
              <a:rPr lang="en-US" sz="2400" dirty="0">
                <a:latin typeface="Source Sans Pro"/>
              </a:rPr>
              <a:t>Chicago (IL) 		San Diego (CA) 		Moab (UT)</a:t>
            </a:r>
          </a:p>
          <a:p>
            <a:pPr>
              <a:lnSpc>
                <a:spcPct val="90000"/>
              </a:lnSpc>
              <a:spcAft>
                <a:spcPts val="600"/>
              </a:spcAft>
              <a:buClr>
                <a:schemeClr val="accent1"/>
              </a:buClr>
            </a:pPr>
            <a:r>
              <a:rPr lang="en-US" sz="2400" dirty="0" err="1">
                <a:latin typeface="Source Sans Pro"/>
              </a:rPr>
              <a:t>Cincinatti</a:t>
            </a:r>
            <a:r>
              <a:rPr lang="en-US" sz="2400" dirty="0">
                <a:latin typeface="Source Sans Pro"/>
              </a:rPr>
              <a:t> (OH)	San Francisco (CA) 		</a:t>
            </a:r>
            <a:r>
              <a:rPr lang="en-US" sz="2400" spc="-100" dirty="0">
                <a:latin typeface="Source Sans Pro"/>
              </a:rPr>
              <a:t>Boulder (CO) </a:t>
            </a:r>
          </a:p>
          <a:p>
            <a:pPr>
              <a:lnSpc>
                <a:spcPct val="90000"/>
              </a:lnSpc>
              <a:spcAft>
                <a:spcPts val="600"/>
              </a:spcAft>
              <a:buClr>
                <a:schemeClr val="accent1"/>
              </a:buClr>
            </a:pPr>
            <a:r>
              <a:rPr lang="en-US" sz="2400" dirty="0">
                <a:latin typeface="Source Sans Pro"/>
              </a:rPr>
              <a:t>Cleveland (OH)	San Jose (CA) 			Burlington (VT)</a:t>
            </a:r>
          </a:p>
          <a:p>
            <a:pPr>
              <a:lnSpc>
                <a:spcPct val="90000"/>
              </a:lnSpc>
              <a:spcAft>
                <a:spcPts val="600"/>
              </a:spcAft>
              <a:buClr>
                <a:schemeClr val="accent1"/>
              </a:buClr>
            </a:pPr>
            <a:r>
              <a:rPr lang="en-US" sz="2400" dirty="0">
                <a:latin typeface="Source Sans Pro"/>
              </a:rPr>
              <a:t>Denver (CO)		Spokane (WA) 		Rochester (MN)</a:t>
            </a:r>
          </a:p>
          <a:p>
            <a:pPr>
              <a:lnSpc>
                <a:spcPct val="90000"/>
              </a:lnSpc>
              <a:spcAft>
                <a:spcPts val="600"/>
              </a:spcAft>
              <a:buClr>
                <a:schemeClr val="accent1"/>
              </a:buClr>
            </a:pPr>
            <a:r>
              <a:rPr lang="en-US" sz="2400" spc="-100" dirty="0">
                <a:latin typeface="Source Sans Pro"/>
              </a:rPr>
              <a:t>Kansas City (MO) </a:t>
            </a:r>
            <a:r>
              <a:rPr lang="en-US" sz="2400" dirty="0">
                <a:latin typeface="Source Sans Pro"/>
              </a:rPr>
              <a:t>	St. Louis (MO) 			</a:t>
            </a:r>
            <a:r>
              <a:rPr lang="en-US" sz="2400" spc="-100" dirty="0">
                <a:latin typeface="Source Sans Pro"/>
              </a:rPr>
              <a:t>Fayetteville (AR)</a:t>
            </a:r>
            <a:endParaRPr lang="en-US" sz="2400" dirty="0">
              <a:latin typeface="Source Sans Pro"/>
            </a:endParaRPr>
          </a:p>
          <a:p>
            <a:pPr>
              <a:lnSpc>
                <a:spcPct val="90000"/>
              </a:lnSpc>
              <a:spcAft>
                <a:spcPts val="600"/>
              </a:spcAft>
              <a:buClr>
                <a:schemeClr val="accent1"/>
              </a:buClr>
            </a:pPr>
            <a:r>
              <a:rPr lang="en-US" sz="2400" dirty="0">
                <a:latin typeface="Source Sans Pro"/>
              </a:rPr>
              <a:t>Los Angeles (CA)	St. Paul (MN) 		</a:t>
            </a:r>
            <a:r>
              <a:rPr lang="en-US" sz="2400" spc="-100" dirty="0">
                <a:latin typeface="Source Sans Pro"/>
              </a:rPr>
              <a:t> 	Palo Alto (CA)</a:t>
            </a:r>
            <a:endParaRPr lang="en-US" sz="2400" dirty="0">
              <a:latin typeface="Source Sans Pro"/>
            </a:endParaRPr>
          </a:p>
          <a:p>
            <a:pPr>
              <a:lnSpc>
                <a:spcPct val="90000"/>
              </a:lnSpc>
              <a:spcAft>
                <a:spcPts val="600"/>
              </a:spcAft>
              <a:buClr>
                <a:schemeClr val="accent1"/>
              </a:buClr>
            </a:pPr>
            <a:r>
              <a:rPr lang="en-US" sz="2400" dirty="0">
                <a:latin typeface="Source Sans Pro"/>
              </a:rPr>
              <a:t>Madison (WI) 		St. Petersburg (FL) 		Middleton (WI)</a:t>
            </a:r>
          </a:p>
          <a:p>
            <a:pPr>
              <a:lnSpc>
                <a:spcPct val="90000"/>
              </a:lnSpc>
              <a:spcAft>
                <a:spcPts val="600"/>
              </a:spcAft>
              <a:buClr>
                <a:schemeClr val="accent1"/>
              </a:buClr>
            </a:pPr>
            <a:r>
              <a:rPr lang="en-US" sz="2400" dirty="0">
                <a:latin typeface="Source Sans Pro"/>
              </a:rPr>
              <a:t>Minneapolis (MN)	Tallahassee (FL) 		Missoula (MT)</a:t>
            </a:r>
          </a:p>
          <a:p>
            <a:pPr>
              <a:lnSpc>
                <a:spcPct val="90000"/>
              </a:lnSpc>
              <a:spcAft>
                <a:spcPts val="600"/>
              </a:spcAft>
              <a:buClr>
                <a:schemeClr val="accent1"/>
              </a:buClr>
            </a:pPr>
            <a:r>
              <a:rPr lang="en-US" sz="2400" dirty="0">
                <a:latin typeface="Source Sans Pro"/>
              </a:rPr>
              <a:t>Orlando (FL)		Abita Springs (LA) 		Questa (NM)</a:t>
            </a:r>
          </a:p>
          <a:p>
            <a:pPr>
              <a:lnSpc>
                <a:spcPct val="90000"/>
              </a:lnSpc>
              <a:spcAft>
                <a:spcPts val="600"/>
              </a:spcAft>
              <a:buClr>
                <a:schemeClr val="accent1"/>
              </a:buClr>
            </a:pPr>
            <a:r>
              <a:rPr lang="en-US" sz="2400" dirty="0">
                <a:latin typeface="Source Sans Pro"/>
              </a:rPr>
              <a:t>Philadelphia (PA)	Sarasota (FL)			Fayetteville (AR)</a:t>
            </a:r>
          </a:p>
          <a:p>
            <a:pPr>
              <a:lnSpc>
                <a:spcPct val="90000"/>
              </a:lnSpc>
              <a:spcAft>
                <a:spcPts val="600"/>
              </a:spcAft>
              <a:buClr>
                <a:schemeClr val="accent1"/>
              </a:buClr>
            </a:pPr>
            <a:r>
              <a:rPr lang="en-US" sz="2400" dirty="0">
                <a:latin typeface="Source Sans Pro"/>
              </a:rPr>
              <a:t>Portland (OR) </a:t>
            </a:r>
            <a:r>
              <a:rPr lang="en-US" sz="2400" spc="-100" dirty="0">
                <a:latin typeface="Source Sans Pro"/>
              </a:rPr>
              <a:t>		</a:t>
            </a:r>
            <a:r>
              <a:rPr lang="en-US" sz="2400" dirty="0">
                <a:latin typeface="Source Sans Pro"/>
              </a:rPr>
              <a:t>Hanover (NH) </a:t>
            </a:r>
            <a:r>
              <a:rPr lang="en-US" sz="2400" spc="-100" dirty="0">
                <a:latin typeface="Source Sans Pro"/>
              </a:rPr>
              <a:t>			Clarkston (GA)</a:t>
            </a:r>
          </a:p>
        </p:txBody>
      </p:sp>
      <p:sp>
        <p:nvSpPr>
          <p:cNvPr id="12" name="Text Placeholder 3">
            <a:extLst>
              <a:ext uri="{FF2B5EF4-FFF2-40B4-BE49-F238E27FC236}">
                <a16:creationId xmlns:a16="http://schemas.microsoft.com/office/drawing/2014/main" id="{342152B1-B40B-49B6-B78F-1DA0A3D0B2F6}"/>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20849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5AB82FC-D269-47FC-B577-8E1C30C1527B}"/>
              </a:ext>
            </a:extLst>
          </p:cNvPr>
          <p:cNvSpPr>
            <a:spLocks noGrp="1"/>
          </p:cNvSpPr>
          <p:nvPr>
            <p:ph type="title"/>
          </p:nvPr>
        </p:nvSpPr>
        <p:spPr>
          <a:xfrm>
            <a:off x="328613" y="365125"/>
            <a:ext cx="11730037" cy="1325563"/>
          </a:xfrm>
        </p:spPr>
        <p:txBody>
          <a:bodyPr>
            <a:normAutofit/>
          </a:bodyPr>
          <a:lstStyle/>
          <a:p>
            <a:r>
              <a:rPr lang="en-US" dirty="0"/>
              <a:t>Some of the 221 Companies Committed to 100% Renewables</a:t>
            </a:r>
          </a:p>
        </p:txBody>
      </p:sp>
      <p:sp>
        <p:nvSpPr>
          <p:cNvPr id="4" name="Rectangle 3"/>
          <p:cNvSpPr>
            <a:spLocks noChangeArrowheads="1"/>
          </p:cNvSpPr>
          <p:nvPr/>
        </p:nvSpPr>
        <p:spPr bwMode="auto">
          <a:xfrm>
            <a:off x="485775" y="1825624"/>
            <a:ext cx="11358563" cy="4860925"/>
          </a:xfrm>
          <a:prstGeom prst="rect">
            <a:avLst/>
          </a:prstGeom>
        </p:spPr>
        <p:txBody>
          <a:bodyPr vert="horz" lIns="91440" tIns="45720" rIns="91440" bIns="45720" rtlCol="0">
            <a:prstTxWarp prst="textNoShape">
              <a:avLst/>
            </a:prstTxWarp>
            <a:normAutofit/>
          </a:bodyPr>
          <a:lstStyle/>
          <a:p>
            <a:pPr marL="349618">
              <a:lnSpc>
                <a:spcPct val="90000"/>
              </a:lnSpc>
              <a:spcAft>
                <a:spcPts val="533"/>
              </a:spcAft>
              <a:buClr>
                <a:schemeClr val="accent1"/>
              </a:buClr>
              <a:tabLst>
                <a:tab pos="2721339" algn="l"/>
                <a:tab pos="5920803" algn="l"/>
              </a:tabLst>
            </a:pPr>
            <a:endParaRPr lang="en-US" sz="2000" dirty="0">
              <a:latin typeface="Source Sans Pro"/>
            </a:endParaRPr>
          </a:p>
          <a:p>
            <a:pPr marL="349618">
              <a:lnSpc>
                <a:spcPct val="90000"/>
              </a:lnSpc>
              <a:buClr>
                <a:schemeClr val="accent1"/>
              </a:buClr>
              <a:tabLst>
                <a:tab pos="2721339" algn="l"/>
                <a:tab pos="5920803" algn="l"/>
              </a:tabLst>
            </a:pPr>
            <a:r>
              <a:rPr lang="en-US" sz="2400" dirty="0">
                <a:latin typeface="Source Sans Pro"/>
              </a:rPr>
              <a:t>IKEA 	Adobe	</a:t>
            </a:r>
            <a:r>
              <a:rPr lang="en-US" sz="2400" dirty="0" err="1">
                <a:solidFill>
                  <a:srgbClr val="FF0000"/>
                </a:solidFill>
                <a:latin typeface="Source Sans Pro"/>
              </a:rPr>
              <a:t>JPMor</a:t>
            </a:r>
            <a:r>
              <a:rPr lang="en-US" sz="2400" dirty="0">
                <a:solidFill>
                  <a:srgbClr val="FF0000"/>
                </a:solidFill>
                <a:latin typeface="Source Sans Pro"/>
              </a:rPr>
              <a:t>/Chase</a:t>
            </a:r>
            <a:r>
              <a:rPr lang="en-US" sz="2400" dirty="0">
                <a:latin typeface="Source Sans Pro"/>
              </a:rPr>
              <a:t>	Coca Cola</a:t>
            </a:r>
          </a:p>
          <a:p>
            <a:pPr marL="349618">
              <a:lnSpc>
                <a:spcPct val="90000"/>
              </a:lnSpc>
              <a:buClr>
                <a:schemeClr val="accent1"/>
              </a:buClr>
              <a:tabLst>
                <a:tab pos="2721339" algn="l"/>
                <a:tab pos="5920803" algn="l"/>
              </a:tabLst>
            </a:pPr>
            <a:r>
              <a:rPr lang="en-US" sz="2400" dirty="0">
                <a:solidFill>
                  <a:srgbClr val="FF0000"/>
                </a:solidFill>
                <a:latin typeface="Source Sans Pro"/>
              </a:rPr>
              <a:t>Google</a:t>
            </a:r>
            <a:r>
              <a:rPr lang="en-US" sz="2400" dirty="0">
                <a:latin typeface="Source Sans Pro"/>
              </a:rPr>
              <a:t>	H&amp;M	HP			Goldman-Sachs</a:t>
            </a:r>
          </a:p>
          <a:p>
            <a:pPr marL="349618">
              <a:lnSpc>
                <a:spcPct val="90000"/>
              </a:lnSpc>
              <a:buClr>
                <a:schemeClr val="accent1"/>
              </a:buClr>
              <a:tabLst>
                <a:tab pos="2721339" algn="l"/>
                <a:tab pos="5920803" algn="l"/>
              </a:tabLst>
            </a:pPr>
            <a:r>
              <a:rPr lang="en-US" sz="2400" dirty="0">
                <a:solidFill>
                  <a:srgbClr val="FF0000"/>
                </a:solidFill>
                <a:latin typeface="Source Sans Pro"/>
              </a:rPr>
              <a:t>Microsoft</a:t>
            </a:r>
            <a:r>
              <a:rPr lang="en-US" sz="2400" dirty="0">
                <a:latin typeface="Source Sans Pro"/>
              </a:rPr>
              <a:t>	Nestle	Nike		</a:t>
            </a:r>
            <a:r>
              <a:rPr lang="en-US" sz="2400" dirty="0">
                <a:solidFill>
                  <a:srgbClr val="FF0000"/>
                </a:solidFill>
                <a:latin typeface="Source Sans Pro"/>
              </a:rPr>
              <a:t>Johnson &amp; Johnson</a:t>
            </a:r>
          </a:p>
          <a:p>
            <a:pPr marL="349618">
              <a:lnSpc>
                <a:spcPct val="90000"/>
              </a:lnSpc>
              <a:buClr>
                <a:schemeClr val="accent1"/>
              </a:buClr>
              <a:tabLst>
                <a:tab pos="2721339" algn="l"/>
                <a:tab pos="5920803" algn="l"/>
              </a:tabLst>
            </a:pPr>
            <a:r>
              <a:rPr lang="en-US" sz="2400" dirty="0">
                <a:solidFill>
                  <a:srgbClr val="FF0000"/>
                </a:solidFill>
                <a:latin typeface="Source Sans Pro"/>
              </a:rPr>
              <a:t>Apple</a:t>
            </a:r>
            <a:r>
              <a:rPr lang="en-US" sz="2400" dirty="0">
                <a:latin typeface="Source Sans Pro"/>
              </a:rPr>
              <a:t>	S&amp;P	Starbucks		Walmart</a:t>
            </a:r>
          </a:p>
          <a:p>
            <a:pPr marL="349618">
              <a:lnSpc>
                <a:spcPct val="90000"/>
              </a:lnSpc>
              <a:buClr>
                <a:schemeClr val="accent1"/>
              </a:buClr>
              <a:tabLst>
                <a:tab pos="2721339" algn="l"/>
                <a:tab pos="5920803" algn="l"/>
              </a:tabLst>
            </a:pPr>
            <a:r>
              <a:rPr lang="en-US" sz="2400" dirty="0">
                <a:latin typeface="Source Sans Pro"/>
              </a:rPr>
              <a:t>Workday	T-Mobile	AB InBev		</a:t>
            </a:r>
            <a:r>
              <a:rPr lang="en-US" sz="2400" dirty="0">
                <a:solidFill>
                  <a:srgbClr val="FF0000"/>
                </a:solidFill>
                <a:latin typeface="Source Sans Pro"/>
              </a:rPr>
              <a:t>Bank of America</a:t>
            </a:r>
          </a:p>
          <a:p>
            <a:pPr marL="349618">
              <a:lnSpc>
                <a:spcPct val="90000"/>
              </a:lnSpc>
              <a:buClr>
                <a:schemeClr val="accent1"/>
              </a:buClr>
              <a:tabLst>
                <a:tab pos="2721339" algn="l"/>
                <a:tab pos="5920803" algn="l"/>
              </a:tabLst>
            </a:pPr>
            <a:r>
              <a:rPr lang="en-US" sz="2400" dirty="0">
                <a:latin typeface="Source Sans Pro"/>
              </a:rPr>
              <a:t>Bloomberg	BMW Group	Burberry		Citi</a:t>
            </a:r>
          </a:p>
          <a:p>
            <a:pPr marL="349618">
              <a:lnSpc>
                <a:spcPct val="90000"/>
              </a:lnSpc>
              <a:buClr>
                <a:schemeClr val="accent1"/>
              </a:buClr>
              <a:tabLst>
                <a:tab pos="2721339" algn="l"/>
                <a:tab pos="5920803" algn="l"/>
              </a:tabLst>
            </a:pPr>
            <a:r>
              <a:rPr lang="en-US" sz="2400" dirty="0">
                <a:latin typeface="Source Sans Pro"/>
              </a:rPr>
              <a:t>P&amp;G	</a:t>
            </a:r>
            <a:r>
              <a:rPr lang="en-US" sz="2400" dirty="0" err="1">
                <a:latin typeface="Source Sans Pro"/>
              </a:rPr>
              <a:t>Ebay</a:t>
            </a:r>
            <a:r>
              <a:rPr lang="en-US" sz="2400" dirty="0">
                <a:latin typeface="Source Sans Pro"/>
              </a:rPr>
              <a:t>	</a:t>
            </a:r>
            <a:r>
              <a:rPr lang="en-US" sz="2400" dirty="0">
                <a:solidFill>
                  <a:srgbClr val="FF0000"/>
                </a:solidFill>
                <a:latin typeface="Source Sans Pro"/>
              </a:rPr>
              <a:t>Facebook	</a:t>
            </a:r>
            <a:r>
              <a:rPr lang="en-US" sz="2400" dirty="0">
                <a:latin typeface="Source Sans Pro"/>
              </a:rPr>
              <a:t>	Estee Lauder</a:t>
            </a:r>
          </a:p>
          <a:p>
            <a:pPr marL="349618">
              <a:lnSpc>
                <a:spcPct val="90000"/>
              </a:lnSpc>
              <a:buClr>
                <a:schemeClr val="accent1"/>
              </a:buClr>
              <a:tabLst>
                <a:tab pos="2721339" algn="l"/>
                <a:tab pos="5920803" algn="l"/>
              </a:tabLst>
            </a:pPr>
            <a:r>
              <a:rPr lang="en-US" sz="2400" dirty="0">
                <a:latin typeface="Source Sans Pro"/>
              </a:rPr>
              <a:t>GM	Goldman-Sachs	HSBC		Infosys</a:t>
            </a:r>
          </a:p>
          <a:p>
            <a:pPr marL="349618">
              <a:lnSpc>
                <a:spcPct val="90000"/>
              </a:lnSpc>
              <a:buClr>
                <a:schemeClr val="accent1"/>
              </a:buClr>
              <a:tabLst>
                <a:tab pos="2721339" algn="l"/>
                <a:tab pos="5920803" algn="l"/>
              </a:tabLst>
            </a:pPr>
            <a:r>
              <a:rPr lang="en-US" sz="2400" dirty="0">
                <a:latin typeface="Source Sans Pro"/>
              </a:rPr>
              <a:t>Kellogg’s	Lego	Mars		Morgan Stanley</a:t>
            </a:r>
          </a:p>
          <a:p>
            <a:pPr marL="349618">
              <a:lnSpc>
                <a:spcPct val="90000"/>
              </a:lnSpc>
              <a:buClr>
                <a:schemeClr val="accent1"/>
              </a:buClr>
              <a:tabLst>
                <a:tab pos="2721339" algn="l"/>
                <a:tab pos="5920803" algn="l"/>
              </a:tabLst>
            </a:pPr>
            <a:r>
              <a:rPr lang="en-US" sz="2400" dirty="0">
                <a:latin typeface="Source Sans Pro"/>
              </a:rPr>
              <a:t>Salesforce	Organic Valley	</a:t>
            </a:r>
            <a:r>
              <a:rPr lang="en-US" sz="2400" dirty="0">
                <a:solidFill>
                  <a:srgbClr val="FF0000"/>
                </a:solidFill>
                <a:latin typeface="Source Sans Pro"/>
              </a:rPr>
              <a:t>Amazon</a:t>
            </a:r>
            <a:r>
              <a:rPr lang="en-US" sz="2400" dirty="0">
                <a:latin typeface="Source Sans Pro"/>
              </a:rPr>
              <a:t>		Wells Fargo</a:t>
            </a:r>
          </a:p>
        </p:txBody>
      </p:sp>
    </p:spTree>
    <p:extLst>
      <p:ext uri="{BB962C8B-B14F-4D97-AF65-F5344CB8AC3E}">
        <p14:creationId xmlns:p14="http://schemas.microsoft.com/office/powerpoint/2010/main" val="781774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Public Opinion Surveys</a:t>
            </a:r>
            <a:endParaRPr lang="en-US" spc="-100"/>
          </a:p>
        </p:txBody>
      </p:sp>
      <p:pic>
        <p:nvPicPr>
          <p:cNvPr id="66564" name="Picture 66563">
            <a:extLst>
              <a:ext uri="{FF2B5EF4-FFF2-40B4-BE49-F238E27FC236}">
                <a16:creationId xmlns:a16="http://schemas.microsoft.com/office/drawing/2014/main" id="{CBCED3CC-332E-45CB-9018-C61436582F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3838057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569C2A0-796E-4F31-8FF8-928E1338E158}"/>
              </a:ext>
            </a:extLst>
          </p:cNvPr>
          <p:cNvSpPr>
            <a:spLocks noGrp="1"/>
          </p:cNvSpPr>
          <p:nvPr>
            <p:ph type="title"/>
          </p:nvPr>
        </p:nvSpPr>
        <p:spPr>
          <a:xfrm>
            <a:off x="838200" y="365125"/>
            <a:ext cx="10515600" cy="1325563"/>
          </a:xfrm>
        </p:spPr>
        <p:txBody>
          <a:bodyPr/>
          <a:lstStyle/>
          <a:p>
            <a:r>
              <a:rPr lang="en-US" dirty="0"/>
              <a:t>Public Opinion Survey</a:t>
            </a:r>
          </a:p>
        </p:txBody>
      </p:sp>
      <p:sp>
        <p:nvSpPr>
          <p:cNvPr id="4" name="Rectangle 3"/>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marL="349618">
              <a:lnSpc>
                <a:spcPct val="90000"/>
              </a:lnSpc>
              <a:spcAft>
                <a:spcPts val="600"/>
              </a:spcAft>
              <a:buClr>
                <a:schemeClr val="accent1"/>
              </a:buClr>
              <a:tabLst>
                <a:tab pos="2721339" algn="l"/>
                <a:tab pos="5920803" algn="l"/>
              </a:tabLst>
            </a:pPr>
            <a:endParaRPr lang="en-US" sz="2000" dirty="0">
              <a:latin typeface="Source Sans Pro"/>
            </a:endParaRPr>
          </a:p>
          <a:p>
            <a:pPr marL="349618">
              <a:lnSpc>
                <a:spcPct val="90000"/>
              </a:lnSpc>
              <a:spcAft>
                <a:spcPts val="600"/>
              </a:spcAft>
              <a:buClr>
                <a:schemeClr val="accent1"/>
              </a:buClr>
              <a:tabLst>
                <a:tab pos="2721339" algn="l"/>
                <a:tab pos="5920803" algn="l"/>
              </a:tabLst>
            </a:pPr>
            <a:r>
              <a:rPr lang="en-US" sz="2400" dirty="0">
                <a:latin typeface="Source Sans Pro"/>
              </a:rPr>
              <a:t>26,000 people in 13 countries November 2017</a:t>
            </a:r>
          </a:p>
          <a:p>
            <a:pPr marL="349618">
              <a:lnSpc>
                <a:spcPct val="90000"/>
              </a:lnSpc>
              <a:spcAft>
                <a:spcPts val="600"/>
              </a:spcAft>
              <a:buClr>
                <a:schemeClr val="accent1"/>
              </a:buClr>
              <a:tabLst>
                <a:tab pos="2721339" algn="l"/>
                <a:tab pos="5920803" algn="l"/>
              </a:tabLst>
            </a:pPr>
            <a:r>
              <a:rPr lang="en-US" sz="2400" dirty="0">
                <a:latin typeface="Source Sans Pro"/>
              </a:rPr>
              <a:t>Canada, China, Denmark, France, Germany Netherlands, Poland, South Korea, Sweden, Taiwan, UK, USA</a:t>
            </a:r>
          </a:p>
          <a:p>
            <a:pPr marL="349618">
              <a:lnSpc>
                <a:spcPct val="90000"/>
              </a:lnSpc>
              <a:spcAft>
                <a:spcPts val="600"/>
              </a:spcAft>
              <a:buClr>
                <a:schemeClr val="accent1"/>
              </a:buClr>
              <a:tabLst>
                <a:tab pos="2721339" algn="l"/>
                <a:tab pos="5920803" algn="l"/>
              </a:tabLst>
            </a:pPr>
            <a:endParaRPr lang="en-US" sz="2400" dirty="0">
              <a:latin typeface="Source Sans Pro"/>
            </a:endParaRPr>
          </a:p>
          <a:p>
            <a:pPr marL="349618">
              <a:lnSpc>
                <a:spcPct val="90000"/>
              </a:lnSpc>
              <a:spcAft>
                <a:spcPts val="600"/>
              </a:spcAft>
              <a:buClr>
                <a:schemeClr val="accent1"/>
              </a:buClr>
              <a:tabLst>
                <a:tab pos="2721339" algn="l"/>
                <a:tab pos="5920803" algn="l"/>
              </a:tabLst>
            </a:pPr>
            <a:r>
              <a:rPr lang="en-US" sz="2400" dirty="0">
                <a:latin typeface="Source Sans Pro"/>
              </a:rPr>
              <a:t>82% want a world with 100% renewable energy</a:t>
            </a:r>
          </a:p>
          <a:p>
            <a:pPr marL="349618">
              <a:lnSpc>
                <a:spcPct val="90000"/>
              </a:lnSpc>
              <a:spcAft>
                <a:spcPts val="600"/>
              </a:spcAft>
              <a:buClr>
                <a:schemeClr val="accent1"/>
              </a:buClr>
              <a:tabLst>
                <a:tab pos="2721339" algn="l"/>
                <a:tab pos="5920803" algn="l"/>
              </a:tabLst>
            </a:pPr>
            <a:r>
              <a:rPr lang="en-US" sz="2400" dirty="0">
                <a:latin typeface="Source Sans Pro"/>
              </a:rPr>
              <a:t>66% believe climate change is a global challenge</a:t>
            </a:r>
          </a:p>
          <a:p>
            <a:pPr marL="349618">
              <a:lnSpc>
                <a:spcPct val="90000"/>
              </a:lnSpc>
              <a:spcAft>
                <a:spcPts val="600"/>
              </a:spcAft>
              <a:buClr>
                <a:schemeClr val="accent1"/>
              </a:buClr>
              <a:tabLst>
                <a:tab pos="2721339" algn="l"/>
                <a:tab pos="5920803" algn="l"/>
              </a:tabLst>
            </a:pPr>
            <a:r>
              <a:rPr lang="en-US" sz="2400" dirty="0">
                <a:latin typeface="Source Sans Pro"/>
              </a:rPr>
              <a:t>69% say renewables make countries more energy independent</a:t>
            </a:r>
          </a:p>
          <a:p>
            <a:pPr marL="349618">
              <a:lnSpc>
                <a:spcPct val="90000"/>
              </a:lnSpc>
              <a:spcAft>
                <a:spcPts val="600"/>
              </a:spcAft>
              <a:buClr>
                <a:schemeClr val="accent1"/>
              </a:buClr>
              <a:tabLst>
                <a:tab pos="2721339" algn="l"/>
                <a:tab pos="5920803" algn="l"/>
              </a:tabLst>
            </a:pPr>
            <a:r>
              <a:rPr lang="en-US" sz="2400" dirty="0">
                <a:latin typeface="Source Sans Pro"/>
              </a:rPr>
              <a:t>73% say renewables will boost economic growth</a:t>
            </a:r>
          </a:p>
        </p:txBody>
      </p:sp>
    </p:spTree>
    <p:extLst>
      <p:ext uri="{BB962C8B-B14F-4D97-AF65-F5344CB8AC3E}">
        <p14:creationId xmlns:p14="http://schemas.microsoft.com/office/powerpoint/2010/main" val="29460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2549" y="365125"/>
            <a:ext cx="11713028" cy="1325563"/>
          </a:xfrm>
          <a:prstGeom prst="rect">
            <a:avLst/>
          </a:prstGeom>
        </p:spPr>
        <p:txBody>
          <a:bodyPr vert="horz" lIns="91440" tIns="45720" rIns="91440" bIns="45720" rtlCol="0" anchor="ctr">
            <a:normAutofit fontScale="92500" lnSpcReduction="10000"/>
          </a:bodyPr>
          <a:lstStyle/>
          <a:p>
            <a:pPr>
              <a:lnSpc>
                <a:spcPct val="90000"/>
              </a:lnSpc>
              <a:spcBef>
                <a:spcPct val="0"/>
              </a:spcBef>
              <a:spcAft>
                <a:spcPts val="600"/>
              </a:spcAft>
            </a:pPr>
            <a:r>
              <a:rPr lang="en-US" sz="3200" spc="-100" dirty="0">
                <a:solidFill>
                  <a:schemeClr val="accent1"/>
                </a:solidFill>
                <a:latin typeface="Source Sans Pro Semibold" panose="020B0503030403020204" pitchFamily="34" charset="0"/>
                <a:ea typeface="Source Sans Pro Semibold" panose="020B0503030403020204" pitchFamily="34" charset="0"/>
                <a:cs typeface="+mj-cs"/>
              </a:rPr>
              <a:t>Do you support or oppose powering all energy in the U.S. entirely by clean and renewable sources like wind, solar, and hydroelectric by 2050? That means homes, businesses, cars,  trucks.</a:t>
            </a:r>
            <a:endParaRPr lang="en-US" sz="3200" dirty="0">
              <a:solidFill>
                <a:schemeClr val="accent1"/>
              </a:solidFill>
              <a:latin typeface="Source Sans Pro Semibold" panose="020B0503030403020204" pitchFamily="34" charset="0"/>
              <a:ea typeface="Source Sans Pro Semibold" panose="020B0503030403020204" pitchFamily="34" charset="0"/>
              <a:cs typeface="+mj-cs"/>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62222" y="1825625"/>
            <a:ext cx="7667555" cy="4351338"/>
          </a:xfrm>
          <a:prstGeom prst="rect">
            <a:avLst/>
          </a:prstGeom>
          <a:noFill/>
        </p:spPr>
      </p:pic>
    </p:spTree>
    <p:extLst>
      <p:ext uri="{BB962C8B-B14F-4D97-AF65-F5344CB8AC3E}">
        <p14:creationId xmlns:p14="http://schemas.microsoft.com/office/powerpoint/2010/main" val="886479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Timeline for a Transition</a:t>
            </a:r>
            <a:endParaRPr lang="en-US" spc="-100"/>
          </a:p>
        </p:txBody>
      </p:sp>
      <p:pic>
        <p:nvPicPr>
          <p:cNvPr id="66564" name="Picture 66563">
            <a:extLst>
              <a:ext uri="{FF2B5EF4-FFF2-40B4-BE49-F238E27FC236}">
                <a16:creationId xmlns:a16="http://schemas.microsoft.com/office/drawing/2014/main" id="{7A1EF0E0-686A-420B-89DC-DDE4E06CA61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3942140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357889"/>
            <a:ext cx="4987834" cy="3500008"/>
          </a:xfrm>
          <a:prstGeom prst="rect">
            <a:avLst/>
          </a:prstGeom>
        </p:spPr>
        <p:txBody>
          <a:bodyPr vert="horz" lIns="91440" tIns="45720" rIns="91440" bIns="45720" rtlCol="0" anchor="ctr">
            <a:prstTxWarp prst="textNoShape">
              <a:avLst/>
            </a:prstTxWarp>
            <a:normAutofit/>
          </a:bodyPr>
          <a:lstStyle/>
          <a:p>
            <a:pPr marL="349618">
              <a:lnSpc>
                <a:spcPct val="90000"/>
              </a:lnSpc>
              <a:spcBef>
                <a:spcPct val="0"/>
              </a:spcBef>
              <a:spcAft>
                <a:spcPts val="600"/>
              </a:spcAft>
              <a:tabLst>
                <a:tab pos="2721339" algn="l"/>
                <a:tab pos="5920803" algn="l"/>
              </a:tabLst>
            </a:pPr>
            <a:r>
              <a:rPr lang="en-US" sz="4400" dirty="0">
                <a:solidFill>
                  <a:schemeClr val="accent1"/>
                </a:solidFill>
                <a:latin typeface="Source Sans Pro Semibold" panose="020B0503030403020204" pitchFamily="34" charset="0"/>
                <a:ea typeface="Source Sans Pro Semibold" panose="020B0503030403020204" pitchFamily="34" charset="0"/>
                <a:cs typeface="+mj-cs"/>
              </a:rPr>
              <a:t>Timeline </a:t>
            </a:r>
          </a:p>
          <a:p>
            <a:pPr marL="349618">
              <a:lnSpc>
                <a:spcPct val="90000"/>
              </a:lnSpc>
              <a:spcBef>
                <a:spcPct val="0"/>
              </a:spcBef>
              <a:spcAft>
                <a:spcPts val="600"/>
              </a:spcAft>
              <a:tabLst>
                <a:tab pos="2721339" algn="l"/>
                <a:tab pos="5920803" algn="l"/>
              </a:tabLst>
            </a:pPr>
            <a:r>
              <a:rPr lang="en-US" sz="4400" dirty="0">
                <a:solidFill>
                  <a:schemeClr val="accent1"/>
                </a:solidFill>
                <a:latin typeface="Source Sans Pro Semibold" panose="020B0503030403020204" pitchFamily="34" charset="0"/>
                <a:ea typeface="Source Sans Pro Semibold" panose="020B0503030403020204" pitchFamily="34" charset="0"/>
                <a:cs typeface="+mj-cs"/>
              </a:rPr>
              <a:t>for a </a:t>
            </a:r>
          </a:p>
          <a:p>
            <a:pPr marL="349618">
              <a:lnSpc>
                <a:spcPct val="90000"/>
              </a:lnSpc>
              <a:spcBef>
                <a:spcPct val="0"/>
              </a:spcBef>
              <a:spcAft>
                <a:spcPts val="600"/>
              </a:spcAft>
              <a:tabLst>
                <a:tab pos="2721339" algn="l"/>
                <a:tab pos="5920803" algn="l"/>
              </a:tabLst>
            </a:pPr>
            <a:r>
              <a:rPr lang="en-US" sz="4400" dirty="0">
                <a:solidFill>
                  <a:schemeClr val="accent1"/>
                </a:solidFill>
                <a:latin typeface="Source Sans Pro Semibold" panose="020B0503030403020204" pitchFamily="34" charset="0"/>
                <a:ea typeface="Source Sans Pro Semibold" panose="020B0503030403020204" pitchFamily="34" charset="0"/>
                <a:cs typeface="+mj-cs"/>
              </a:rPr>
              <a:t>Transition</a:t>
            </a:r>
          </a:p>
        </p:txBody>
      </p:sp>
      <p:pic>
        <p:nvPicPr>
          <p:cNvPr id="5" name="Picture 4">
            <a:extLst>
              <a:ext uri="{FF2B5EF4-FFF2-40B4-BE49-F238E27FC236}">
                <a16:creationId xmlns:a16="http://schemas.microsoft.com/office/drawing/2014/main" id="{CD9C1CB1-A1D3-A84C-8602-67B7B2FD3A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52206" y="173003"/>
            <a:ext cx="9028511" cy="6003960"/>
          </a:xfrm>
          <a:prstGeom prst="rect">
            <a:avLst/>
          </a:prstGeom>
          <a:noFill/>
        </p:spPr>
      </p:pic>
    </p:spTree>
    <p:extLst>
      <p:ext uri="{BB962C8B-B14F-4D97-AF65-F5344CB8AC3E}">
        <p14:creationId xmlns:p14="http://schemas.microsoft.com/office/powerpoint/2010/main" val="3128328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spc="-100">
                <a:latin typeface="Source Sans Pro Semibold" panose="020B0503030403020204" pitchFamily="34" charset="0"/>
                <a:ea typeface="Source Sans Pro Semibold" panose="020B0503030403020204" pitchFamily="34" charset="0"/>
                <a:cs typeface="+mj-cs"/>
              </a:rPr>
              <a:t>Can WWS Avoid 1.5 C Warming? </a:t>
            </a:r>
          </a:p>
        </p:txBody>
      </p:sp>
      <p:sp>
        <p:nvSpPr>
          <p:cNvPr id="66563" name="Rectangle 4"/>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marL="609585" indent="-609585">
              <a:lnSpc>
                <a:spcPct val="90000"/>
              </a:lnSpc>
              <a:spcAft>
                <a:spcPts val="600"/>
              </a:spcAft>
              <a:buClr>
                <a:schemeClr val="accent1"/>
              </a:buClr>
              <a:buAutoNum type="arabicParenR"/>
            </a:pPr>
            <a:r>
              <a:rPr lang="en-US" sz="2800" dirty="0">
                <a:latin typeface="Source Sans Pro"/>
              </a:rPr>
              <a:t>We can allow 350-575 GT-CO</a:t>
            </a:r>
            <a:r>
              <a:rPr lang="en-US" sz="2800" baseline="-25000" dirty="0">
                <a:latin typeface="Source Sans Pro"/>
              </a:rPr>
              <a:t>2</a:t>
            </a:r>
            <a:r>
              <a:rPr lang="en-US" sz="2800" dirty="0">
                <a:latin typeface="Source Sans Pro"/>
              </a:rPr>
              <a:t> emissions after 2015 to stay below 1.5 </a:t>
            </a:r>
            <a:r>
              <a:rPr lang="en-US" sz="2800" baseline="30000" dirty="0" err="1">
                <a:latin typeface="Source Sans Pro"/>
              </a:rPr>
              <a:t>o</a:t>
            </a:r>
            <a:r>
              <a:rPr lang="en-US" sz="2800" dirty="0" err="1">
                <a:latin typeface="Source Sans Pro"/>
              </a:rPr>
              <a:t>C</a:t>
            </a:r>
            <a:r>
              <a:rPr lang="en-US" sz="2800" dirty="0">
                <a:latin typeface="Source Sans Pro"/>
              </a:rPr>
              <a:t> warming and 1150-1450 GT-CO</a:t>
            </a:r>
            <a:r>
              <a:rPr lang="en-US" sz="2800" baseline="-25000" dirty="0">
                <a:latin typeface="Source Sans Pro"/>
              </a:rPr>
              <a:t>2</a:t>
            </a:r>
            <a:r>
              <a:rPr lang="en-US" sz="2800" dirty="0">
                <a:latin typeface="Source Sans Pro"/>
              </a:rPr>
              <a:t> to stay below 2 </a:t>
            </a:r>
            <a:r>
              <a:rPr lang="en-US" sz="2800" baseline="30000" dirty="0" err="1">
                <a:latin typeface="Source Sans Pro"/>
              </a:rPr>
              <a:t>o</a:t>
            </a:r>
            <a:r>
              <a:rPr lang="en-US" sz="2800" dirty="0" err="1">
                <a:latin typeface="Source Sans Pro"/>
              </a:rPr>
              <a:t>C</a:t>
            </a:r>
            <a:endParaRPr lang="en-US" sz="2800" dirty="0">
              <a:latin typeface="Source Sans Pro"/>
            </a:endParaRPr>
          </a:p>
          <a:p>
            <a:pPr marL="609585" indent="-609585">
              <a:lnSpc>
                <a:spcPct val="90000"/>
              </a:lnSpc>
              <a:spcAft>
                <a:spcPts val="600"/>
              </a:spcAft>
              <a:buClr>
                <a:schemeClr val="accent1"/>
              </a:buClr>
              <a:buAutoNum type="arabicParenR"/>
            </a:pPr>
            <a:endParaRPr lang="en-US" sz="2800" dirty="0">
              <a:latin typeface="Source Sans Pro"/>
            </a:endParaRPr>
          </a:p>
          <a:p>
            <a:pPr marL="609585" indent="-609585">
              <a:lnSpc>
                <a:spcPct val="90000"/>
              </a:lnSpc>
              <a:spcAft>
                <a:spcPts val="600"/>
              </a:spcAft>
              <a:buClr>
                <a:schemeClr val="accent1"/>
              </a:buClr>
              <a:buAutoNum type="arabicParenR"/>
            </a:pPr>
            <a:r>
              <a:rPr lang="en-US" sz="2800" dirty="0">
                <a:latin typeface="Source Sans Pro"/>
              </a:rPr>
              <a:t>Converting 80% energy to WWS by 2030 &amp; 100% by 2050 emits ~415 GT CO</a:t>
            </a:r>
            <a:r>
              <a:rPr lang="en-US" sz="2800" baseline="-25000" dirty="0">
                <a:latin typeface="Source Sans Pro"/>
              </a:rPr>
              <a:t>2</a:t>
            </a:r>
            <a:r>
              <a:rPr lang="en-US" sz="2800" dirty="0">
                <a:latin typeface="Source Sans Pro"/>
              </a:rPr>
              <a:t>, limiting warming to 1.5 </a:t>
            </a:r>
            <a:r>
              <a:rPr lang="en-US" sz="2800" baseline="30000" dirty="0" err="1">
                <a:latin typeface="Source Sans Pro"/>
              </a:rPr>
              <a:t>o</a:t>
            </a:r>
            <a:r>
              <a:rPr lang="en-US" sz="2800" dirty="0" err="1">
                <a:latin typeface="Source Sans Pro"/>
              </a:rPr>
              <a:t>C</a:t>
            </a:r>
            <a:endParaRPr lang="en-US" sz="2800" dirty="0">
              <a:latin typeface="Source Sans Pro"/>
            </a:endParaRPr>
          </a:p>
          <a:p>
            <a:pPr>
              <a:lnSpc>
                <a:spcPct val="90000"/>
              </a:lnSpc>
              <a:spcAft>
                <a:spcPts val="600"/>
              </a:spcAft>
              <a:buClr>
                <a:schemeClr val="accent1"/>
              </a:buClr>
            </a:pPr>
            <a:endParaRPr lang="en-US" sz="2800" dirty="0">
              <a:latin typeface="Source Sans Pro"/>
            </a:endParaRPr>
          </a:p>
          <a:p>
            <a:pPr>
              <a:lnSpc>
                <a:spcPct val="90000"/>
              </a:lnSpc>
              <a:spcAft>
                <a:spcPts val="600"/>
              </a:spcAft>
              <a:buClr>
                <a:schemeClr val="accent1"/>
              </a:buClr>
            </a:pPr>
            <a:r>
              <a:rPr lang="en-US" sz="2800" dirty="0">
                <a:latin typeface="Source Sans Pro"/>
              </a:rPr>
              <a:t>	This requires reducing emissions ~9%/year from 2021-2030</a:t>
            </a:r>
          </a:p>
          <a:p>
            <a:pPr>
              <a:lnSpc>
                <a:spcPct val="90000"/>
              </a:lnSpc>
              <a:spcAft>
                <a:spcPts val="600"/>
              </a:spcAft>
              <a:buClr>
                <a:schemeClr val="accent1"/>
              </a:buClr>
            </a:pPr>
            <a:endParaRPr lang="en-US" sz="2800" dirty="0">
              <a:latin typeface="Source Sans Pro"/>
            </a:endParaRPr>
          </a:p>
          <a:p>
            <a:pPr>
              <a:lnSpc>
                <a:spcPct val="90000"/>
              </a:lnSpc>
              <a:spcAft>
                <a:spcPts val="600"/>
              </a:spcAft>
              <a:buClr>
                <a:schemeClr val="accent1"/>
              </a:buClr>
            </a:pPr>
            <a:r>
              <a:rPr lang="en-US" sz="2800" dirty="0">
                <a:latin typeface="Source Sans Pro"/>
              </a:rPr>
              <a:t>3) </a:t>
            </a:r>
            <a:r>
              <a:rPr lang="en-US" sz="2800" dirty="0">
                <a:latin typeface="Source Sans Pro"/>
                <a:sym typeface="Wingdings" panose="05000000000000000000" pitchFamily="2" charset="2"/>
              </a:rPr>
              <a:t></a:t>
            </a:r>
            <a:r>
              <a:rPr lang="en-US" sz="2800" dirty="0">
                <a:latin typeface="Source Sans Pro"/>
              </a:rPr>
              <a:t>Possible for 100% WWS to avoid 1.5 </a:t>
            </a:r>
            <a:r>
              <a:rPr lang="en-US" sz="2800" baseline="30000" dirty="0" err="1">
                <a:latin typeface="Source Sans Pro"/>
              </a:rPr>
              <a:t>o</a:t>
            </a:r>
            <a:r>
              <a:rPr lang="en-US" sz="2800" dirty="0" err="1">
                <a:latin typeface="Source Sans Pro"/>
              </a:rPr>
              <a:t>C</a:t>
            </a:r>
            <a:r>
              <a:rPr lang="en-US" sz="2800" dirty="0">
                <a:latin typeface="Source Sans Pro"/>
              </a:rPr>
              <a:t> warming</a:t>
            </a:r>
            <a:endParaRPr lang="en-US" sz="2800" b="1" spc="-200" dirty="0">
              <a:latin typeface="Source Sans Pro"/>
            </a:endParaRPr>
          </a:p>
        </p:txBody>
      </p:sp>
      <p:sp>
        <p:nvSpPr>
          <p:cNvPr id="72" name="Text Placeholder 3">
            <a:extLst>
              <a:ext uri="{FF2B5EF4-FFF2-40B4-BE49-F238E27FC236}">
                <a16:creationId xmlns:a16="http://schemas.microsoft.com/office/drawing/2014/main" id="{D933292C-35D1-4E49-AEAE-E7681E0B685F}"/>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943293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838200" y="365125"/>
            <a:ext cx="10515600" cy="1325563"/>
          </a:xfrm>
          <a:prstGeom prst="rect">
            <a:avLst/>
          </a:prstGeom>
        </p:spPr>
        <p:txBody>
          <a:bodyPr vert="horz" lIns="91440" tIns="45720" rIns="91440" bIns="45720" rtlCol="0" anchor="ctr">
            <a:prstTxWarp prst="textNoShape">
              <a:avLst/>
            </a:prstTxWarp>
            <a:normAutofit/>
          </a:bodyPr>
          <a:lstStyle/>
          <a:p>
            <a:pPr marL="349618">
              <a:lnSpc>
                <a:spcPct val="90000"/>
              </a:lnSpc>
              <a:spcBef>
                <a:spcPct val="0"/>
              </a:spcBef>
              <a:spcAft>
                <a:spcPts val="600"/>
              </a:spcAft>
              <a:tabLst>
                <a:tab pos="2721339" algn="l"/>
                <a:tab pos="5920803" algn="l"/>
              </a:tabLst>
            </a:pPr>
            <a:r>
              <a:rPr lang="en-US" sz="4400">
                <a:solidFill>
                  <a:schemeClr val="accent1"/>
                </a:solidFill>
                <a:latin typeface="Source Sans Pro Semibold" panose="020B0503030403020204" pitchFamily="34" charset="0"/>
                <a:ea typeface="Source Sans Pro Semibold" panose="020B0503030403020204" pitchFamily="34" charset="0"/>
                <a:cs typeface="+mj-cs"/>
              </a:rPr>
              <a:t>Change in CO</a:t>
            </a:r>
            <a:r>
              <a:rPr lang="en-US" sz="4400" baseline="-25000">
                <a:solidFill>
                  <a:schemeClr val="accent1"/>
                </a:solidFill>
                <a:latin typeface="Source Sans Pro Semibold" panose="020B0503030403020204" pitchFamily="34" charset="0"/>
                <a:ea typeface="Source Sans Pro Semibold" panose="020B0503030403020204" pitchFamily="34" charset="0"/>
                <a:cs typeface="+mj-cs"/>
              </a:rPr>
              <a:t>2</a:t>
            </a:r>
            <a:r>
              <a:rPr lang="en-US" sz="4400">
                <a:solidFill>
                  <a:schemeClr val="accent1"/>
                </a:solidFill>
                <a:latin typeface="Source Sans Pro Semibold" panose="020B0503030403020204" pitchFamily="34" charset="0"/>
                <a:ea typeface="Source Sans Pro Semibold" panose="020B0503030403020204" pitchFamily="34" charset="0"/>
                <a:cs typeface="+mj-cs"/>
              </a:rPr>
              <a:t> With WWS &amp; IPCC Scenarios</a:t>
            </a: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3306745" y="1690688"/>
            <a:ext cx="6316226" cy="5052981"/>
          </a:xfrm>
          <a:prstGeom prst="rect">
            <a:avLst/>
          </a:prstGeom>
          <a:noFill/>
          <a:ln>
            <a:noFill/>
          </a:ln>
        </p:spPr>
      </p:pic>
    </p:spTree>
    <p:extLst>
      <p:ext uri="{BB962C8B-B14F-4D97-AF65-F5344CB8AC3E}">
        <p14:creationId xmlns:p14="http://schemas.microsoft.com/office/powerpoint/2010/main" val="2446457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Obstacles to Overcome</a:t>
            </a:r>
            <a:endParaRPr lang="en-US" spc="-100"/>
          </a:p>
        </p:txBody>
      </p:sp>
      <p:pic>
        <p:nvPicPr>
          <p:cNvPr id="66564" name="Picture 66563">
            <a:extLst>
              <a:ext uri="{FF2B5EF4-FFF2-40B4-BE49-F238E27FC236}">
                <a16:creationId xmlns:a16="http://schemas.microsoft.com/office/drawing/2014/main" id="{951E7EB8-6F7E-45EC-B73D-96493E81E1C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2034931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838200" y="365125"/>
            <a:ext cx="10515600" cy="1325563"/>
          </a:xfrm>
          <a:prstGeom prst="rect">
            <a:avLst/>
          </a:prstGeom>
        </p:spPr>
        <p:txBody>
          <a:bodyPr vert="horz" lIns="91440" tIns="45720" rIns="91440" bIns="45720" rtlCol="0" anchor="ctr">
            <a:prstTxWarp prst="textNoShape">
              <a:avLst/>
            </a:prstTxWarp>
            <a:normAutofit/>
          </a:bodyPr>
          <a:lstStyle/>
          <a:p>
            <a:pPr marL="349618">
              <a:lnSpc>
                <a:spcPct val="90000"/>
              </a:lnSpc>
              <a:spcBef>
                <a:spcPct val="0"/>
              </a:spcBef>
              <a:spcAft>
                <a:spcPts val="600"/>
              </a:spcAft>
              <a:tabLst>
                <a:tab pos="2721339" algn="l"/>
                <a:tab pos="5920803" algn="l"/>
              </a:tabLst>
            </a:pPr>
            <a:r>
              <a:rPr lang="en-US" sz="4400">
                <a:solidFill>
                  <a:schemeClr val="accent1"/>
                </a:solidFill>
                <a:latin typeface="Source Sans Pro Semibold" panose="020B0503030403020204" pitchFamily="34" charset="0"/>
                <a:ea typeface="Source Sans Pro Semibold" panose="020B0503030403020204" pitchFamily="34" charset="0"/>
                <a:cs typeface="+mj-cs"/>
              </a:rPr>
              <a:t>Obstacles to Overcome</a:t>
            </a:r>
          </a:p>
        </p:txBody>
      </p:sp>
      <p:sp>
        <p:nvSpPr>
          <p:cNvPr id="2" name="Rectangle 1"/>
          <p:cNvSpPr/>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600"/>
              </a:spcAft>
              <a:buClr>
                <a:schemeClr val="accent1"/>
              </a:buClr>
            </a:pPr>
            <a:r>
              <a:rPr lang="en-US" sz="2200">
                <a:latin typeface="Source Sans Pro"/>
              </a:rPr>
              <a:t>1) Vested interests in the current energy infrastructure</a:t>
            </a:r>
          </a:p>
          <a:p>
            <a:pPr>
              <a:lnSpc>
                <a:spcPct val="90000"/>
              </a:lnSpc>
              <a:spcAft>
                <a:spcPts val="600"/>
              </a:spcAft>
              <a:buClr>
                <a:schemeClr val="accent1"/>
              </a:buClr>
            </a:pPr>
            <a:endParaRPr lang="en-US" sz="2200">
              <a:latin typeface="Source Sans Pro"/>
            </a:endParaRPr>
          </a:p>
          <a:p>
            <a:pPr>
              <a:lnSpc>
                <a:spcPct val="90000"/>
              </a:lnSpc>
              <a:spcAft>
                <a:spcPts val="600"/>
              </a:spcAft>
              <a:buClr>
                <a:schemeClr val="accent1"/>
              </a:buClr>
            </a:pPr>
            <a:r>
              <a:rPr lang="en-US" sz="2200">
                <a:latin typeface="Source Sans Pro"/>
              </a:rPr>
              <a:t>2) Zoning issues (NIMBYism)</a:t>
            </a:r>
          </a:p>
          <a:p>
            <a:pPr>
              <a:lnSpc>
                <a:spcPct val="90000"/>
              </a:lnSpc>
              <a:spcAft>
                <a:spcPts val="600"/>
              </a:spcAft>
              <a:buClr>
                <a:schemeClr val="accent1"/>
              </a:buClr>
            </a:pPr>
            <a:endParaRPr lang="en-US" sz="2200">
              <a:latin typeface="Source Sans Pro"/>
            </a:endParaRPr>
          </a:p>
          <a:p>
            <a:pPr>
              <a:lnSpc>
                <a:spcPct val="90000"/>
              </a:lnSpc>
              <a:spcAft>
                <a:spcPts val="600"/>
              </a:spcAft>
              <a:buClr>
                <a:schemeClr val="accent1"/>
              </a:buClr>
            </a:pPr>
            <a:r>
              <a:rPr lang="en-US" sz="2200">
                <a:latin typeface="Source Sans Pro"/>
              </a:rPr>
              <a:t>3) Some countries are engaged in conflict</a:t>
            </a:r>
          </a:p>
          <a:p>
            <a:pPr>
              <a:lnSpc>
                <a:spcPct val="90000"/>
              </a:lnSpc>
              <a:spcAft>
                <a:spcPts val="600"/>
              </a:spcAft>
              <a:buClr>
                <a:schemeClr val="accent1"/>
              </a:buClr>
            </a:pPr>
            <a:endParaRPr lang="en-US" sz="2200">
              <a:latin typeface="Source Sans Pro"/>
            </a:endParaRPr>
          </a:p>
          <a:p>
            <a:pPr>
              <a:lnSpc>
                <a:spcPct val="90000"/>
              </a:lnSpc>
              <a:spcAft>
                <a:spcPts val="600"/>
              </a:spcAft>
              <a:buClr>
                <a:schemeClr val="accent1"/>
              </a:buClr>
            </a:pPr>
            <a:r>
              <a:rPr lang="en-US" sz="2200">
                <a:latin typeface="Source Sans Pro"/>
              </a:rPr>
              <a:t>4) Some countries are in deep poverty</a:t>
            </a:r>
          </a:p>
          <a:p>
            <a:pPr>
              <a:lnSpc>
                <a:spcPct val="90000"/>
              </a:lnSpc>
              <a:spcAft>
                <a:spcPts val="600"/>
              </a:spcAft>
              <a:buClr>
                <a:schemeClr val="accent1"/>
              </a:buClr>
            </a:pPr>
            <a:endParaRPr lang="en-US" sz="2200">
              <a:latin typeface="Source Sans Pro"/>
            </a:endParaRPr>
          </a:p>
          <a:p>
            <a:pPr>
              <a:lnSpc>
                <a:spcPct val="90000"/>
              </a:lnSpc>
              <a:spcAft>
                <a:spcPts val="600"/>
              </a:spcAft>
              <a:buClr>
                <a:schemeClr val="accent1"/>
              </a:buClr>
            </a:pPr>
            <a:r>
              <a:rPr lang="en-US" sz="2200">
                <a:latin typeface="Source Sans Pro"/>
              </a:rPr>
              <a:t>5) Transitioning long-distance aircraft and ships is challenging</a:t>
            </a:r>
          </a:p>
          <a:p>
            <a:pPr>
              <a:lnSpc>
                <a:spcPct val="90000"/>
              </a:lnSpc>
              <a:spcAft>
                <a:spcPts val="600"/>
              </a:spcAft>
              <a:buClr>
                <a:schemeClr val="accent1"/>
              </a:buClr>
            </a:pPr>
            <a:endParaRPr lang="en-US" sz="2200">
              <a:latin typeface="Source Sans Pro"/>
            </a:endParaRPr>
          </a:p>
          <a:p>
            <a:pPr>
              <a:lnSpc>
                <a:spcPct val="90000"/>
              </a:lnSpc>
              <a:spcAft>
                <a:spcPts val="600"/>
              </a:spcAft>
              <a:buClr>
                <a:schemeClr val="accent1"/>
              </a:buClr>
            </a:pPr>
            <a:r>
              <a:rPr lang="en-US" sz="2200">
                <a:latin typeface="Source Sans Pro"/>
              </a:rPr>
              <a:t>6) Competition among solutions slows solution</a:t>
            </a:r>
          </a:p>
        </p:txBody>
      </p:sp>
    </p:spTree>
    <p:extLst>
      <p:ext uri="{BB962C8B-B14F-4D97-AF65-F5344CB8AC3E}">
        <p14:creationId xmlns:p14="http://schemas.microsoft.com/office/powerpoint/2010/main" val="4180122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a:latin typeface="Source Sans Pro Semibold" panose="020B0503030403020204" pitchFamily="34" charset="0"/>
                <a:ea typeface="Source Sans Pro Semibold" panose="020B0503030403020204" pitchFamily="34" charset="0"/>
                <a:cs typeface="+mj-cs"/>
              </a:rPr>
              <a:t>U.S. Coal, Oil, &amp; Gas Subsidies (2002-2008)</a:t>
            </a:r>
          </a:p>
        </p:txBody>
      </p:sp>
      <p:sp>
        <p:nvSpPr>
          <p:cNvPr id="6" name="Rectangle 5"/>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a:lnSpc>
                <a:spcPct val="90000"/>
              </a:lnSpc>
              <a:buClr>
                <a:schemeClr val="accent1"/>
              </a:buClr>
            </a:pPr>
            <a:r>
              <a:rPr lang="en-US" sz="2400" dirty="0">
                <a:latin typeface="Source Sans Pro"/>
              </a:rPr>
              <a:t>Foreign tax credit for overseas production of oil		$15.3 billion</a:t>
            </a:r>
          </a:p>
          <a:p>
            <a:pPr>
              <a:lnSpc>
                <a:spcPct val="90000"/>
              </a:lnSpc>
              <a:buClr>
                <a:schemeClr val="accent1"/>
              </a:buClr>
            </a:pPr>
            <a:r>
              <a:rPr lang="en-US" sz="2400" dirty="0">
                <a:latin typeface="Source Sans Pro"/>
              </a:rPr>
              <a:t>Credit for production of nonconventional fuels 		$14.1</a:t>
            </a:r>
            <a:br>
              <a:rPr lang="en-US" sz="2400" dirty="0">
                <a:latin typeface="Source Sans Pro"/>
              </a:rPr>
            </a:br>
            <a:r>
              <a:rPr lang="en-US" sz="2400" dirty="0">
                <a:latin typeface="Source Sans Pro"/>
              </a:rPr>
              <a:t>Oil and gas exploration and development expensing 	$  7.1 </a:t>
            </a:r>
          </a:p>
          <a:p>
            <a:pPr>
              <a:lnSpc>
                <a:spcPct val="90000"/>
              </a:lnSpc>
              <a:buClr>
                <a:schemeClr val="accent1"/>
              </a:buClr>
            </a:pPr>
            <a:r>
              <a:rPr lang="en-US" sz="2400" dirty="0">
                <a:latin typeface="Source Sans Pro"/>
              </a:rPr>
              <a:t>Reduced government take on oil and gas leasing 		$  7.0</a:t>
            </a:r>
            <a:br>
              <a:rPr lang="en-US" sz="2400" dirty="0">
                <a:latin typeface="Source Sans Pro"/>
              </a:rPr>
            </a:br>
            <a:r>
              <a:rPr lang="en-US" sz="2400" dirty="0">
                <a:latin typeface="Source Sans Pro"/>
              </a:rPr>
              <a:t>Oil and gas excess percentage over cost depletion 		$  5.4</a:t>
            </a:r>
            <a:br>
              <a:rPr lang="en-US" sz="2400" dirty="0">
                <a:latin typeface="Source Sans Pro"/>
              </a:rPr>
            </a:br>
            <a:r>
              <a:rPr lang="en-US" sz="2400" dirty="0">
                <a:latin typeface="Source Sans Pro"/>
              </a:rPr>
              <a:t>Credit for enhanced oil recovery 				$  1.6</a:t>
            </a:r>
            <a:br>
              <a:rPr lang="en-US" sz="2400" dirty="0">
                <a:latin typeface="Source Sans Pro"/>
              </a:rPr>
            </a:br>
            <a:r>
              <a:rPr lang="en-US" sz="2400" dirty="0">
                <a:latin typeface="Source Sans Pro"/>
              </a:rPr>
              <a:t>Characterizing coal royalties as capital gains 		$  1.0</a:t>
            </a:r>
            <a:br>
              <a:rPr lang="en-US" sz="2400" dirty="0">
                <a:latin typeface="Source Sans Pro"/>
              </a:rPr>
            </a:br>
            <a:r>
              <a:rPr lang="en-US" sz="2400" dirty="0">
                <a:latin typeface="Source Sans Pro"/>
              </a:rPr>
              <a:t>Exclusion of benefits payments to disabled miners 	$  0.44</a:t>
            </a:r>
            <a:br>
              <a:rPr lang="en-US" sz="2400" dirty="0">
                <a:latin typeface="Source Sans Pro"/>
              </a:rPr>
            </a:br>
            <a:r>
              <a:rPr lang="en-US" sz="2400" dirty="0">
                <a:latin typeface="Source Sans Pro"/>
              </a:rPr>
              <a:t>Other tax code breaks					$  2.22</a:t>
            </a:r>
          </a:p>
          <a:p>
            <a:pPr>
              <a:lnSpc>
                <a:spcPct val="90000"/>
              </a:lnSpc>
              <a:buClr>
                <a:schemeClr val="accent1"/>
              </a:buClr>
            </a:pPr>
            <a:r>
              <a:rPr lang="en-US" sz="2400" u="sng" dirty="0">
                <a:latin typeface="Source Sans Pro"/>
              </a:rPr>
              <a:t>Direct grants and subsidies					$18.</a:t>
            </a:r>
            <a:endParaRPr lang="en-US" sz="2400" dirty="0">
              <a:latin typeface="Source Sans Pro"/>
            </a:endParaRPr>
          </a:p>
          <a:p>
            <a:pPr>
              <a:lnSpc>
                <a:spcPct val="90000"/>
              </a:lnSpc>
              <a:buClr>
                <a:schemeClr val="accent1"/>
              </a:buClr>
            </a:pPr>
            <a:r>
              <a:rPr lang="en-US" sz="2400" dirty="0">
                <a:latin typeface="Source Sans Pro"/>
              </a:rPr>
              <a:t>Total								$72.5 billion</a:t>
            </a:r>
          </a:p>
        </p:txBody>
      </p:sp>
      <p:sp>
        <p:nvSpPr>
          <p:cNvPr id="12" name="Text Placeholder 3">
            <a:extLst>
              <a:ext uri="{FF2B5EF4-FFF2-40B4-BE49-F238E27FC236}">
                <a16:creationId xmlns:a16="http://schemas.microsoft.com/office/drawing/2014/main" id="{69E8ADD9-C58D-4A0A-B410-704B6849540A}"/>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81986305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b="0" i="0" kern="1200">
                <a:latin typeface="Source Sans Pro Semibold" panose="020B0503030403020204" pitchFamily="34" charset="0"/>
                <a:ea typeface="Source Sans Pro Semibold" panose="020B0503030403020204" pitchFamily="34" charset="0"/>
                <a:cs typeface="+mj-cs"/>
              </a:rPr>
              <a:t>U.S. Coal Subsidies (2002-2010)</a:t>
            </a:r>
          </a:p>
        </p:txBody>
      </p:sp>
      <p:sp>
        <p:nvSpPr>
          <p:cNvPr id="6" name="Rectangle 5"/>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a:lnSpc>
                <a:spcPct val="90000"/>
              </a:lnSpc>
              <a:spcAft>
                <a:spcPts val="600"/>
              </a:spcAft>
              <a:buClr>
                <a:schemeClr val="accent1"/>
              </a:buClr>
            </a:pPr>
            <a:r>
              <a:rPr lang="en-US" sz="2400" dirty="0">
                <a:latin typeface="Source Sans Pro"/>
              </a:rPr>
              <a:t>Tax benefits								$16.2 billion</a:t>
            </a:r>
          </a:p>
          <a:p>
            <a:pPr lvl="1">
              <a:lnSpc>
                <a:spcPct val="90000"/>
              </a:lnSpc>
              <a:spcAft>
                <a:spcPts val="600"/>
              </a:spcAft>
              <a:buClr>
                <a:schemeClr val="accent1"/>
              </a:buClr>
            </a:pPr>
            <a:r>
              <a:rPr lang="en-US" sz="2400" dirty="0">
                <a:latin typeface="Source Sans Pro"/>
              </a:rPr>
              <a:t>Production nonconventional fuels credit ($12.2 billion)			</a:t>
            </a:r>
            <a:br>
              <a:rPr lang="en-US" sz="2400" dirty="0">
                <a:latin typeface="Source Sans Pro"/>
              </a:rPr>
            </a:br>
            <a:r>
              <a:rPr lang="en-US" sz="2400" dirty="0">
                <a:latin typeface="Source Sans Pro"/>
              </a:rPr>
              <a:t>Oil and gas exploration and development expensing 		</a:t>
            </a:r>
          </a:p>
          <a:p>
            <a:pPr marL="4233" lvl="1">
              <a:lnSpc>
                <a:spcPct val="90000"/>
              </a:lnSpc>
              <a:spcAft>
                <a:spcPts val="600"/>
              </a:spcAft>
              <a:buClr>
                <a:schemeClr val="accent1"/>
              </a:buClr>
            </a:pPr>
            <a:endParaRPr lang="en-US" sz="2400" dirty="0">
              <a:latin typeface="Source Sans Pro"/>
            </a:endParaRPr>
          </a:p>
          <a:p>
            <a:pPr marL="4233" lvl="1">
              <a:lnSpc>
                <a:spcPct val="90000"/>
              </a:lnSpc>
              <a:spcAft>
                <a:spcPts val="600"/>
              </a:spcAft>
              <a:buClr>
                <a:schemeClr val="accent1"/>
              </a:buClr>
            </a:pPr>
            <a:r>
              <a:rPr lang="en-US" sz="2400" dirty="0">
                <a:latin typeface="Source Sans Pro"/>
              </a:rPr>
              <a:t>Direct federal spending						$9.2 billion</a:t>
            </a:r>
            <a:br>
              <a:rPr lang="en-US" sz="2400" dirty="0">
                <a:latin typeface="Source Sans Pro"/>
              </a:rPr>
            </a:br>
            <a:r>
              <a:rPr lang="en-US" sz="2400" dirty="0">
                <a:latin typeface="Source Sans Pro"/>
              </a:rPr>
              <a:t>	DOE Office of fossil energy ($8.84 billion)</a:t>
            </a:r>
          </a:p>
          <a:p>
            <a:pPr marL="4233" lvl="1">
              <a:lnSpc>
                <a:spcPct val="90000"/>
              </a:lnSpc>
              <a:spcAft>
                <a:spcPts val="600"/>
              </a:spcAft>
              <a:buClr>
                <a:schemeClr val="accent1"/>
              </a:buClr>
            </a:pPr>
            <a:r>
              <a:rPr lang="en-US" sz="2400" dirty="0">
                <a:latin typeface="Source Sans Pro"/>
              </a:rPr>
              <a:t>	39% of DOE Office budget for CCS initiatives				</a:t>
            </a: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r>
              <a:rPr lang="en-US" sz="2400" dirty="0">
                <a:latin typeface="Source Sans Pro"/>
              </a:rPr>
              <a:t>Total									$25.4 billion</a:t>
            </a:r>
          </a:p>
        </p:txBody>
      </p:sp>
      <p:sp>
        <p:nvSpPr>
          <p:cNvPr id="12" name="Text Placeholder 3">
            <a:extLst>
              <a:ext uri="{FF2B5EF4-FFF2-40B4-BE49-F238E27FC236}">
                <a16:creationId xmlns:a16="http://schemas.microsoft.com/office/drawing/2014/main" id="{3A0EF844-77A0-492A-A304-3CA4EA13C32B}"/>
              </a:ext>
            </a:extLst>
          </p:cNvPr>
          <p:cNvSpPr>
            <a:spLocks noGrp="1"/>
          </p:cNvSpPr>
          <p:nvPr>
            <p:ph type="body" sz="quarter" idx="12"/>
          </p:nvPr>
        </p:nvSpPr>
        <p:spPr>
          <a:xfrm>
            <a:off x="838200" y="6356350"/>
            <a:ext cx="3757246" cy="501650"/>
          </a:xfrm>
        </p:spPr>
        <p:txBody>
          <a:bodyPr/>
          <a:lstStyle/>
          <a:p>
            <a:endParaRPr lang="en-US"/>
          </a:p>
        </p:txBody>
      </p:sp>
    </p:spTree>
    <p:extLst>
      <p:ext uri="{BB962C8B-B14F-4D97-AF65-F5344CB8AC3E}">
        <p14:creationId xmlns:p14="http://schemas.microsoft.com/office/powerpoint/2010/main" val="851697252"/>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365125"/>
            <a:ext cx="10515600" cy="1325563"/>
          </a:xfrm>
        </p:spPr>
        <p:txBody>
          <a:bodyPr anchor="ctr">
            <a:normAutofit/>
          </a:bodyPr>
          <a:lstStyle/>
          <a:p>
            <a:r>
              <a:rPr lang="en-US" b="1" spc="-100"/>
              <a:t>Policies Needed</a:t>
            </a:r>
            <a:endParaRPr lang="en-US" spc="-100"/>
          </a:p>
        </p:txBody>
      </p:sp>
      <p:pic>
        <p:nvPicPr>
          <p:cNvPr id="66564" name="Picture 66563">
            <a:extLst>
              <a:ext uri="{FF2B5EF4-FFF2-40B4-BE49-F238E27FC236}">
                <a16:creationId xmlns:a16="http://schemas.microsoft.com/office/drawing/2014/main" id="{5B320C87-F08B-4F23-9FE7-5D0261B998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8200" y="1825625"/>
            <a:ext cx="10515600" cy="4351338"/>
          </a:xfrm>
          <a:prstGeom prst="rect">
            <a:avLst/>
          </a:prstGeom>
          <a:noFill/>
        </p:spPr>
      </p:pic>
    </p:spTree>
    <p:extLst>
      <p:ext uri="{BB962C8B-B14F-4D97-AF65-F5344CB8AC3E}">
        <p14:creationId xmlns:p14="http://schemas.microsoft.com/office/powerpoint/2010/main" val="3552766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838200" y="365125"/>
            <a:ext cx="10515600" cy="1325563"/>
          </a:xfrm>
          <a:prstGeom prst="rect">
            <a:avLst/>
          </a:prstGeom>
        </p:spPr>
        <p:txBody>
          <a:bodyPr vert="horz" lIns="91440" tIns="45720" rIns="91440" bIns="45720" rtlCol="0" anchor="ctr">
            <a:prstTxWarp prst="textNoShape">
              <a:avLst/>
            </a:prstTxWarp>
            <a:normAutofit/>
          </a:bodyPr>
          <a:lstStyle/>
          <a:p>
            <a:pPr marL="349618">
              <a:lnSpc>
                <a:spcPct val="90000"/>
              </a:lnSpc>
              <a:spcBef>
                <a:spcPct val="0"/>
              </a:spcBef>
              <a:spcAft>
                <a:spcPts val="600"/>
              </a:spcAft>
              <a:tabLst>
                <a:tab pos="2721339" algn="l"/>
                <a:tab pos="5920803" algn="l"/>
              </a:tabLst>
            </a:pPr>
            <a:r>
              <a:rPr lang="en-US" sz="4400">
                <a:solidFill>
                  <a:schemeClr val="accent1"/>
                </a:solidFill>
                <a:latin typeface="Source Sans Pro Semibold" panose="020B0503030403020204" pitchFamily="34" charset="0"/>
                <a:ea typeface="Source Sans Pro Semibold" panose="020B0503030403020204" pitchFamily="34" charset="0"/>
                <a:cs typeface="+mj-cs"/>
              </a:rPr>
              <a:t>Policy Mechanisms</a:t>
            </a:r>
          </a:p>
        </p:txBody>
      </p:sp>
      <p:sp>
        <p:nvSpPr>
          <p:cNvPr id="2" name="Rectangle 1"/>
          <p:cNvSpPr/>
          <p:nvPr/>
        </p:nvSpPr>
        <p:spPr>
          <a:xfrm>
            <a:off x="838200" y="1825625"/>
            <a:ext cx="10515600" cy="4351338"/>
          </a:xfrm>
          <a:prstGeom prst="rect">
            <a:avLst/>
          </a:prstGeom>
        </p:spPr>
        <p:txBody>
          <a:bodyPr vert="horz" lIns="91440" tIns="45720" rIns="91440" bIns="45720" rtlCol="0">
            <a:normAutofit lnSpcReduction="10000"/>
          </a:bodyPr>
          <a:lstStyle/>
          <a:p>
            <a:pPr>
              <a:lnSpc>
                <a:spcPct val="90000"/>
              </a:lnSpc>
              <a:spcAft>
                <a:spcPts val="600"/>
              </a:spcAft>
              <a:buClr>
                <a:schemeClr val="accent1"/>
              </a:buClr>
            </a:pPr>
            <a:r>
              <a:rPr lang="en-US" sz="2200" dirty="0">
                <a:latin typeface="Source Sans Pro"/>
              </a:rPr>
              <a:t>1) </a:t>
            </a:r>
            <a:r>
              <a:rPr lang="en-US" sz="2400" dirty="0">
                <a:latin typeface="Source Sans Pro"/>
              </a:rPr>
              <a:t>Renewable Portfolio Standards</a:t>
            </a: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r>
              <a:rPr lang="en-US" sz="2400" dirty="0">
                <a:latin typeface="Source Sans Pro"/>
              </a:rPr>
              <a:t>2) Incentives for increasing energy efficiency and reducing energy use</a:t>
            </a: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r>
              <a:rPr lang="en-US" sz="2400" dirty="0">
                <a:latin typeface="Source Sans Pro"/>
              </a:rPr>
              <a:t>3) Requirements for using demand response</a:t>
            </a: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r>
              <a:rPr lang="en-US" sz="2400" dirty="0">
                <a:latin typeface="Source Sans Pro"/>
              </a:rPr>
              <a:t>4) Feed-in tariffs</a:t>
            </a: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r>
              <a:rPr lang="en-US" sz="2400" dirty="0">
                <a:latin typeface="Source Sans Pro"/>
              </a:rPr>
              <a:t>5) Output subsidies</a:t>
            </a:r>
          </a:p>
          <a:p>
            <a:pPr>
              <a:lnSpc>
                <a:spcPct val="90000"/>
              </a:lnSpc>
              <a:spcAft>
                <a:spcPts val="600"/>
              </a:spcAft>
              <a:buClr>
                <a:schemeClr val="accent1"/>
              </a:buClr>
            </a:pPr>
            <a:endParaRPr lang="en-US" sz="2400" dirty="0">
              <a:latin typeface="Source Sans Pro"/>
            </a:endParaRPr>
          </a:p>
          <a:p>
            <a:pPr>
              <a:lnSpc>
                <a:spcPct val="90000"/>
              </a:lnSpc>
              <a:spcAft>
                <a:spcPts val="600"/>
              </a:spcAft>
              <a:buClr>
                <a:schemeClr val="accent1"/>
              </a:buClr>
            </a:pPr>
            <a:r>
              <a:rPr lang="en-US" sz="2400" dirty="0">
                <a:latin typeface="Source Sans Pro"/>
              </a:rPr>
              <a:t>6) Investment subsidies (loan guarantees, municipal financing)</a:t>
            </a:r>
          </a:p>
        </p:txBody>
      </p:sp>
    </p:spTree>
    <p:extLst>
      <p:ext uri="{BB962C8B-B14F-4D97-AF65-F5344CB8AC3E}">
        <p14:creationId xmlns:p14="http://schemas.microsoft.com/office/powerpoint/2010/main" val="1307153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838200" y="365125"/>
            <a:ext cx="10515600" cy="1325563"/>
          </a:xfrm>
          <a:prstGeom prst="rect">
            <a:avLst/>
          </a:prstGeom>
        </p:spPr>
        <p:txBody>
          <a:bodyPr vert="horz" lIns="91440" tIns="45720" rIns="91440" bIns="45720" rtlCol="0" anchor="ctr">
            <a:prstTxWarp prst="textNoShape">
              <a:avLst/>
            </a:prstTxWarp>
            <a:normAutofit/>
          </a:bodyPr>
          <a:lstStyle/>
          <a:p>
            <a:pPr marL="349618">
              <a:lnSpc>
                <a:spcPct val="90000"/>
              </a:lnSpc>
              <a:spcBef>
                <a:spcPct val="0"/>
              </a:spcBef>
              <a:spcAft>
                <a:spcPts val="600"/>
              </a:spcAft>
              <a:tabLst>
                <a:tab pos="2721339" algn="l"/>
                <a:tab pos="5920803" algn="l"/>
              </a:tabLst>
            </a:pPr>
            <a:r>
              <a:rPr lang="en-US" sz="4400">
                <a:solidFill>
                  <a:schemeClr val="accent1"/>
                </a:solidFill>
                <a:latin typeface="Source Sans Pro Semibold" panose="020B0503030403020204" pitchFamily="34" charset="0"/>
                <a:ea typeface="Source Sans Pro Semibold" panose="020B0503030403020204" pitchFamily="34" charset="0"/>
                <a:cs typeface="+mj-cs"/>
              </a:rPr>
              <a:t>Policy Mechanisms</a:t>
            </a:r>
          </a:p>
        </p:txBody>
      </p:sp>
      <p:sp>
        <p:nvSpPr>
          <p:cNvPr id="2" name="Rectangle 1"/>
          <p:cNvSpPr/>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600"/>
              </a:spcAft>
              <a:buClr>
                <a:schemeClr val="accent1"/>
              </a:buClr>
            </a:pPr>
            <a:r>
              <a:rPr lang="en-US" sz="2800">
                <a:latin typeface="Source Sans Pro"/>
              </a:rPr>
              <a:t>7) Revenue-neutral carbon tax</a:t>
            </a:r>
          </a:p>
          <a:p>
            <a:pPr>
              <a:lnSpc>
                <a:spcPct val="90000"/>
              </a:lnSpc>
              <a:spcAft>
                <a:spcPts val="600"/>
              </a:spcAft>
              <a:buClr>
                <a:schemeClr val="accent1"/>
              </a:buClr>
            </a:pPr>
            <a:endParaRPr lang="en-US" sz="2800">
              <a:latin typeface="Source Sans Pro"/>
            </a:endParaRPr>
          </a:p>
          <a:p>
            <a:pPr>
              <a:lnSpc>
                <a:spcPct val="90000"/>
              </a:lnSpc>
              <a:spcAft>
                <a:spcPts val="600"/>
              </a:spcAft>
              <a:buClr>
                <a:schemeClr val="accent1"/>
              </a:buClr>
            </a:pPr>
            <a:r>
              <a:rPr lang="en-US" sz="2800">
                <a:latin typeface="Source Sans Pro"/>
              </a:rPr>
              <a:t>8) Pollution tax or carbon tax</a:t>
            </a:r>
          </a:p>
          <a:p>
            <a:pPr>
              <a:lnSpc>
                <a:spcPct val="90000"/>
              </a:lnSpc>
              <a:spcAft>
                <a:spcPts val="600"/>
              </a:spcAft>
              <a:buClr>
                <a:schemeClr val="accent1"/>
              </a:buClr>
            </a:pPr>
            <a:endParaRPr lang="en-US" sz="2800">
              <a:latin typeface="Source Sans Pro"/>
            </a:endParaRPr>
          </a:p>
          <a:p>
            <a:pPr>
              <a:lnSpc>
                <a:spcPct val="90000"/>
              </a:lnSpc>
              <a:spcAft>
                <a:spcPts val="600"/>
              </a:spcAft>
              <a:buClr>
                <a:schemeClr val="accent1"/>
              </a:buClr>
            </a:pPr>
            <a:r>
              <a:rPr lang="en-US" sz="2800">
                <a:latin typeface="Source Sans Pro"/>
              </a:rPr>
              <a:t>9) Mandatory emission limits</a:t>
            </a:r>
          </a:p>
          <a:p>
            <a:pPr>
              <a:lnSpc>
                <a:spcPct val="90000"/>
              </a:lnSpc>
              <a:spcAft>
                <a:spcPts val="600"/>
              </a:spcAft>
              <a:buClr>
                <a:schemeClr val="accent1"/>
              </a:buClr>
            </a:pPr>
            <a:endParaRPr lang="en-US" sz="2800">
              <a:latin typeface="Source Sans Pro"/>
            </a:endParaRPr>
          </a:p>
          <a:p>
            <a:pPr>
              <a:lnSpc>
                <a:spcPct val="90000"/>
              </a:lnSpc>
              <a:spcAft>
                <a:spcPts val="600"/>
              </a:spcAft>
              <a:buClr>
                <a:schemeClr val="accent1"/>
              </a:buClr>
            </a:pPr>
            <a:r>
              <a:rPr lang="en-US" sz="2800">
                <a:latin typeface="Source Sans Pro"/>
              </a:rPr>
              <a:t>10) Cap and trade</a:t>
            </a:r>
          </a:p>
        </p:txBody>
      </p:sp>
    </p:spTree>
    <p:extLst>
      <p:ext uri="{BB962C8B-B14F-4D97-AF65-F5344CB8AC3E}">
        <p14:creationId xmlns:p14="http://schemas.microsoft.com/office/powerpoint/2010/main" val="3403671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38200" y="365125"/>
            <a:ext cx="10515600" cy="1325563"/>
          </a:xfrm>
          <a:prstGeom prst="rect">
            <a:avLst/>
          </a:prstGeom>
        </p:spPr>
        <p:txBody>
          <a:bodyPr vert="horz" lIns="91440" tIns="45720" rIns="91440" bIns="45720" rtlCol="0" anchor="ctr" anchorCtr="0">
            <a:normAutofit/>
          </a:bodyPr>
          <a:lstStyle>
            <a:lvl1pPr algn="ctr" defTabSz="1632844" rtl="0" eaLnBrk="1" latinLnBrk="0" hangingPunct="1">
              <a:spcBef>
                <a:spcPct val="0"/>
              </a:spcBef>
              <a:buNone/>
              <a:defRPr sz="8200" kern="1200">
                <a:solidFill>
                  <a:schemeClr val="accent1"/>
                </a:solidFill>
                <a:latin typeface="+mj-lt"/>
                <a:ea typeface="+mj-ea"/>
                <a:cs typeface="+mj-cs"/>
              </a:defRPr>
            </a:lvl1pPr>
          </a:lstStyle>
          <a:p>
            <a:pPr algn="l" defTabSz="914400">
              <a:lnSpc>
                <a:spcPct val="90000"/>
              </a:lnSpc>
              <a:spcAft>
                <a:spcPts val="600"/>
              </a:spcAft>
            </a:pPr>
            <a:r>
              <a:rPr lang="en-US" sz="4400" spc="-100">
                <a:latin typeface="Source Sans Pro Semibold" panose="020B0503030403020204" pitchFamily="34" charset="0"/>
                <a:ea typeface="Source Sans Pro Semibold" panose="020B0503030403020204" pitchFamily="34" charset="0"/>
              </a:rPr>
              <a:t>Summary </a:t>
            </a:r>
            <a:r>
              <a:rPr lang="mr-IN" sz="4400" spc="-100">
                <a:latin typeface="Source Sans Pro Semibold" panose="020B0503030403020204" pitchFamily="34" charset="0"/>
                <a:ea typeface="Source Sans Pro Semibold" panose="020B0503030403020204" pitchFamily="34" charset="0"/>
              </a:rPr>
              <a:t>–</a:t>
            </a:r>
            <a:r>
              <a:rPr lang="en-US" sz="4400" spc="-100">
                <a:latin typeface="Source Sans Pro Semibold" panose="020B0503030403020204" pitchFamily="34" charset="0"/>
                <a:ea typeface="Source Sans Pro Semibold" panose="020B0503030403020204" pitchFamily="34" charset="0"/>
              </a:rPr>
              <a:t> Transitioning to 100% WWS</a:t>
            </a:r>
          </a:p>
        </p:txBody>
      </p:sp>
      <p:sp>
        <p:nvSpPr>
          <p:cNvPr id="4" name="Rectangle 3"/>
          <p:cNvSpPr>
            <a:spLocks noChangeArrowheads="1"/>
          </p:cNvSpPr>
          <p:nvPr/>
        </p:nvSpPr>
        <p:spPr bwMode="auto">
          <a:xfrm>
            <a:off x="838200" y="1825625"/>
            <a:ext cx="10515600" cy="4351338"/>
          </a:xfrm>
          <a:prstGeom prst="rect">
            <a:avLst/>
          </a:prstGeom>
        </p:spPr>
        <p:txBody>
          <a:bodyPr vert="horz" lIns="91440" tIns="45720" rIns="91440" bIns="45720" rtlCol="0">
            <a:prstTxWarp prst="textNoShape">
              <a:avLst/>
            </a:prstTxWarp>
            <a:normAutofit/>
          </a:bodyPr>
          <a:lstStyle/>
          <a:p>
            <a:pPr marL="806818" indent="-457200">
              <a:lnSpc>
                <a:spcPct val="90000"/>
              </a:lnSpc>
              <a:spcAft>
                <a:spcPts val="600"/>
              </a:spcAft>
              <a:buClr>
                <a:schemeClr val="accent1"/>
              </a:buClr>
              <a:buFont typeface="Arial" panose="020B0604020202020204" pitchFamily="34" charset="0"/>
              <a:buChar char="•"/>
              <a:tabLst>
                <a:tab pos="2721339" algn="l"/>
                <a:tab pos="5920803" algn="l"/>
              </a:tabLst>
            </a:pPr>
            <a:r>
              <a:rPr lang="en-US" sz="2600" dirty="0">
                <a:latin typeface="Source Sans Pro"/>
              </a:rPr>
              <a:t>Electricity demand can be supplied by 100% WWS, storage, and demand response at low cost</a:t>
            </a:r>
          </a:p>
          <a:p>
            <a:pPr marL="806818" indent="-457200">
              <a:lnSpc>
                <a:spcPct val="90000"/>
              </a:lnSpc>
              <a:spcAft>
                <a:spcPts val="600"/>
              </a:spcAft>
              <a:buClr>
                <a:schemeClr val="accent1"/>
              </a:buClr>
              <a:buFont typeface="Arial" panose="020B0604020202020204" pitchFamily="34" charset="0"/>
              <a:buChar char="•"/>
              <a:tabLst>
                <a:tab pos="2721339" algn="l"/>
                <a:tab pos="5920803" algn="l"/>
              </a:tabLst>
            </a:pPr>
            <a:endParaRPr lang="en-US" sz="2600" dirty="0">
              <a:latin typeface="Source Sans Pro"/>
            </a:endParaRPr>
          </a:p>
          <a:p>
            <a:pPr marL="806818" indent="-457200">
              <a:lnSpc>
                <a:spcPct val="90000"/>
              </a:lnSpc>
              <a:spcAft>
                <a:spcPts val="600"/>
              </a:spcAft>
              <a:buClr>
                <a:schemeClr val="accent1"/>
              </a:buClr>
              <a:buFont typeface="Arial" panose="020B0604020202020204" pitchFamily="34" charset="0"/>
              <a:buChar char="•"/>
              <a:tabLst>
                <a:tab pos="2721339" algn="l"/>
                <a:tab pos="5920803" algn="l"/>
              </a:tabLst>
            </a:pPr>
            <a:r>
              <a:rPr lang="en-US" sz="2600" dirty="0">
                <a:latin typeface="Source Sans Pro"/>
              </a:rPr>
              <a:t>Transitioning to 100% WWS in all energy sectors is technically and economically possible</a:t>
            </a:r>
          </a:p>
          <a:p>
            <a:pPr marL="806818" indent="-457200">
              <a:lnSpc>
                <a:spcPct val="90000"/>
              </a:lnSpc>
              <a:spcAft>
                <a:spcPts val="600"/>
              </a:spcAft>
              <a:buClr>
                <a:schemeClr val="accent1"/>
              </a:buClr>
              <a:buFont typeface="Arial" panose="020B0604020202020204" pitchFamily="34" charset="0"/>
              <a:buChar char="•"/>
              <a:tabLst>
                <a:tab pos="2721339" algn="l"/>
                <a:tab pos="5920803" algn="l"/>
              </a:tabLst>
            </a:pPr>
            <a:endParaRPr lang="en-US" sz="2600" dirty="0">
              <a:latin typeface="Source Sans Pro"/>
            </a:endParaRPr>
          </a:p>
          <a:p>
            <a:pPr marL="806818" indent="-457200">
              <a:lnSpc>
                <a:spcPct val="90000"/>
              </a:lnSpc>
              <a:spcAft>
                <a:spcPts val="600"/>
              </a:spcAft>
              <a:buClr>
                <a:schemeClr val="accent1"/>
              </a:buClr>
              <a:buFont typeface="Arial" panose="020B0604020202020204" pitchFamily="34" charset="0"/>
              <a:buChar char="•"/>
              <a:tabLst>
                <a:tab pos="2721339" algn="l"/>
                <a:tab pos="5920803" algn="l"/>
              </a:tabLst>
            </a:pPr>
            <a:r>
              <a:rPr lang="en-US" sz="2600" dirty="0">
                <a:latin typeface="Source Sans Pro"/>
              </a:rPr>
              <a:t>The main barriers are social and political</a:t>
            </a:r>
          </a:p>
          <a:p>
            <a:pPr marL="806818" indent="-457200">
              <a:lnSpc>
                <a:spcPct val="90000"/>
              </a:lnSpc>
              <a:spcAft>
                <a:spcPts val="600"/>
              </a:spcAft>
              <a:buClr>
                <a:schemeClr val="accent1"/>
              </a:buClr>
              <a:buFont typeface="Arial" panose="020B0604020202020204" pitchFamily="34" charset="0"/>
              <a:buChar char="•"/>
              <a:tabLst>
                <a:tab pos="2721339" algn="l"/>
                <a:tab pos="5920803" algn="l"/>
              </a:tabLst>
            </a:pPr>
            <a:endParaRPr lang="en-US" sz="2600" dirty="0">
              <a:latin typeface="Source Sans Pro"/>
            </a:endParaRPr>
          </a:p>
          <a:p>
            <a:pPr marL="806818" indent="-457200">
              <a:lnSpc>
                <a:spcPct val="90000"/>
              </a:lnSpc>
              <a:spcAft>
                <a:spcPts val="600"/>
              </a:spcAft>
              <a:buClr>
                <a:schemeClr val="accent1"/>
              </a:buClr>
              <a:buFont typeface="Arial" panose="020B0604020202020204" pitchFamily="34" charset="0"/>
              <a:buChar char="•"/>
              <a:tabLst>
                <a:tab pos="2721339" algn="l"/>
                <a:tab pos="5920803" algn="l"/>
              </a:tabLst>
            </a:pPr>
            <a:r>
              <a:rPr lang="en-US" sz="2600" dirty="0">
                <a:latin typeface="Source Sans Pro"/>
              </a:rPr>
              <a:t>The solution requires collective willpower and immediate deployment</a:t>
            </a:r>
          </a:p>
          <a:p>
            <a:pPr marL="806818" indent="-457200">
              <a:lnSpc>
                <a:spcPct val="90000"/>
              </a:lnSpc>
              <a:spcAft>
                <a:spcPts val="600"/>
              </a:spcAft>
              <a:buClr>
                <a:schemeClr val="accent1"/>
              </a:buClr>
              <a:buFont typeface="Arial" panose="020B0604020202020204" pitchFamily="34" charset="0"/>
              <a:buChar char="•"/>
              <a:tabLst>
                <a:tab pos="2721339" algn="l"/>
                <a:tab pos="5920803" algn="l"/>
              </a:tabLst>
            </a:pPr>
            <a:endParaRPr lang="en-US" sz="2600" b="1" spc="-100" dirty="0">
              <a:latin typeface="Source Sans Pro"/>
            </a:endParaRPr>
          </a:p>
        </p:txBody>
      </p:sp>
    </p:spTree>
    <p:extLst>
      <p:ext uri="{BB962C8B-B14F-4D97-AF65-F5344CB8AC3E}">
        <p14:creationId xmlns:p14="http://schemas.microsoft.com/office/powerpoint/2010/main" val="2185649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838200" y="787940"/>
            <a:ext cx="10515600" cy="5389023"/>
          </a:xfrm>
          <a:prstGeom prst="rect">
            <a:avLst/>
          </a:prstGeom>
        </p:spPr>
        <p:txBody>
          <a:bodyPr vert="horz" lIns="91440" tIns="45720" rIns="91440" bIns="45720" rtlCol="0">
            <a:prstTxWarp prst="textNoShape">
              <a:avLst/>
            </a:prstTxWarp>
            <a:normAutofit fontScale="92500" lnSpcReduction="20000"/>
          </a:bodyPr>
          <a:lstStyle/>
          <a:p>
            <a:pPr marL="349618">
              <a:lnSpc>
                <a:spcPct val="90000"/>
              </a:lnSpc>
              <a:spcAft>
                <a:spcPts val="600"/>
              </a:spcAft>
              <a:buClr>
                <a:schemeClr val="accent1"/>
              </a:buClr>
              <a:tabLst>
                <a:tab pos="2721339" algn="l"/>
                <a:tab pos="5920803" algn="l"/>
              </a:tabLst>
            </a:pPr>
            <a:r>
              <a:rPr lang="en-US" sz="2600" spc="-100" dirty="0">
                <a:latin typeface="Source Sans Pro"/>
              </a:rPr>
              <a:t>Online 3-Module Course on 100% WWS</a:t>
            </a:r>
          </a:p>
          <a:p>
            <a:pPr marL="1233986">
              <a:lnSpc>
                <a:spcPct val="90000"/>
              </a:lnSpc>
              <a:spcAft>
                <a:spcPts val="600"/>
              </a:spcAft>
              <a:buClr>
                <a:schemeClr val="accent1"/>
              </a:buClr>
              <a:tabLst>
                <a:tab pos="2719849" algn="l"/>
                <a:tab pos="5920169" algn="l"/>
              </a:tabLst>
            </a:pPr>
            <a:r>
              <a:rPr lang="en-US" sz="2600" spc="-100" dirty="0">
                <a:latin typeface="Source Sans Pro"/>
                <a:hlinkClick r:id="rId3"/>
              </a:rPr>
              <a:t>http://stanford.io/windwatersolar</a:t>
            </a:r>
            <a:endParaRPr lang="en-US" sz="2600" spc="-100" dirty="0">
              <a:latin typeface="Source Sans Pro"/>
            </a:endParaRPr>
          </a:p>
          <a:p>
            <a:pPr marL="1233986">
              <a:lnSpc>
                <a:spcPct val="90000"/>
              </a:lnSpc>
              <a:spcAft>
                <a:spcPts val="600"/>
              </a:spcAft>
              <a:buClr>
                <a:schemeClr val="accent1"/>
              </a:buClr>
              <a:tabLst>
                <a:tab pos="2719849" algn="l"/>
                <a:tab pos="5920169" algn="l"/>
              </a:tabLst>
            </a:pPr>
            <a:endParaRPr lang="en-US" sz="2600" spc="-100" dirty="0">
              <a:latin typeface="Source Sans Pro"/>
            </a:endParaRPr>
          </a:p>
          <a:p>
            <a:pPr marL="393690">
              <a:lnSpc>
                <a:spcPct val="90000"/>
              </a:lnSpc>
              <a:spcAft>
                <a:spcPts val="600"/>
              </a:spcAft>
              <a:buClr>
                <a:schemeClr val="accent1"/>
              </a:buClr>
              <a:tabLst>
                <a:tab pos="2719849" algn="l"/>
                <a:tab pos="5920169" algn="l"/>
              </a:tabLst>
            </a:pPr>
            <a:r>
              <a:rPr lang="en-US" sz="2600" spc="-100" dirty="0">
                <a:latin typeface="Source Sans Pro"/>
              </a:rPr>
              <a:t>Roadmaps</a:t>
            </a:r>
          </a:p>
          <a:p>
            <a:pPr marL="1206470">
              <a:lnSpc>
                <a:spcPct val="90000"/>
              </a:lnSpc>
              <a:spcAft>
                <a:spcPts val="600"/>
              </a:spcAft>
              <a:buClr>
                <a:schemeClr val="accent1"/>
              </a:buClr>
              <a:tabLst>
                <a:tab pos="2721339" algn="l"/>
                <a:tab pos="5920803" algn="l"/>
              </a:tabLst>
            </a:pPr>
            <a:r>
              <a:rPr lang="en-US" sz="2600" spc="-100" dirty="0">
                <a:latin typeface="Source Sans Pro"/>
                <a:hlinkClick r:id="rId4"/>
              </a:rPr>
              <a:t>web.stanford.edu/group/</a:t>
            </a:r>
            <a:r>
              <a:rPr lang="en-US" sz="2600" spc="-100" dirty="0" err="1">
                <a:latin typeface="Source Sans Pro"/>
                <a:hlinkClick r:id="rId4"/>
              </a:rPr>
              <a:t>efmh</a:t>
            </a:r>
            <a:r>
              <a:rPr lang="en-US" sz="2600" spc="-100" dirty="0">
                <a:latin typeface="Source Sans Pro"/>
                <a:hlinkClick r:id="rId4"/>
              </a:rPr>
              <a:t>/</a:t>
            </a:r>
            <a:r>
              <a:rPr lang="en-US" sz="2600" spc="-100" dirty="0" err="1">
                <a:latin typeface="Source Sans Pro"/>
                <a:hlinkClick r:id="rId4"/>
              </a:rPr>
              <a:t>jacobson</a:t>
            </a:r>
            <a:r>
              <a:rPr lang="en-US" sz="2600" spc="-100" dirty="0">
                <a:latin typeface="Source Sans Pro"/>
                <a:hlinkClick r:id="rId4"/>
              </a:rPr>
              <a:t>/Articles/I/WWS-50-USState-plans.html</a:t>
            </a:r>
            <a:endParaRPr lang="en-US" sz="2600" spc="-100" dirty="0">
              <a:latin typeface="Source Sans Pro"/>
            </a:endParaRPr>
          </a:p>
          <a:p>
            <a:pPr marL="1206470">
              <a:lnSpc>
                <a:spcPct val="90000"/>
              </a:lnSpc>
              <a:spcAft>
                <a:spcPts val="600"/>
              </a:spcAft>
              <a:buClr>
                <a:schemeClr val="accent1"/>
              </a:buClr>
              <a:tabLst>
                <a:tab pos="2721339" algn="l"/>
                <a:tab pos="5920803" algn="l"/>
              </a:tabLst>
            </a:pPr>
            <a:endParaRPr lang="en-US" sz="2600" spc="-100" dirty="0">
              <a:latin typeface="Source Sans Pro"/>
            </a:endParaRPr>
          </a:p>
          <a:p>
            <a:pPr marL="349618">
              <a:lnSpc>
                <a:spcPct val="90000"/>
              </a:lnSpc>
              <a:spcAft>
                <a:spcPts val="600"/>
              </a:spcAft>
              <a:buClr>
                <a:schemeClr val="accent1"/>
              </a:buClr>
              <a:tabLst>
                <a:tab pos="2721339" algn="l"/>
                <a:tab pos="5920803" algn="l"/>
              </a:tabLst>
            </a:pPr>
            <a:r>
              <a:rPr lang="en-US" sz="2600" spc="-100" dirty="0">
                <a:latin typeface="Source Sans Pro"/>
              </a:rPr>
              <a:t>Infographic maps</a:t>
            </a:r>
          </a:p>
          <a:p>
            <a:pPr marL="349618">
              <a:lnSpc>
                <a:spcPct val="90000"/>
              </a:lnSpc>
              <a:spcAft>
                <a:spcPts val="600"/>
              </a:spcAft>
              <a:buClr>
                <a:schemeClr val="accent1"/>
              </a:buClr>
              <a:tabLst>
                <a:tab pos="1223403" algn="l"/>
                <a:tab pos="2719849" algn="l"/>
                <a:tab pos="5920169" algn="l"/>
              </a:tabLst>
            </a:pPr>
            <a:r>
              <a:rPr lang="en-US" sz="2600" spc="-100" dirty="0">
                <a:latin typeface="Source Sans Pro"/>
              </a:rPr>
              <a:t>	</a:t>
            </a:r>
            <a:r>
              <a:rPr lang="en-US" sz="2600" spc="-100" dirty="0">
                <a:latin typeface="Source Sans Pro"/>
                <a:hlinkClick r:id="rId5"/>
              </a:rPr>
              <a:t>www.thesolutionsproject.org</a:t>
            </a:r>
            <a:endParaRPr lang="en-US" sz="2600" spc="-100" dirty="0">
              <a:latin typeface="Source Sans Pro"/>
            </a:endParaRPr>
          </a:p>
          <a:p>
            <a:pPr marL="349618">
              <a:lnSpc>
                <a:spcPct val="90000"/>
              </a:lnSpc>
              <a:spcAft>
                <a:spcPts val="600"/>
              </a:spcAft>
              <a:buClr>
                <a:schemeClr val="accent1"/>
              </a:buClr>
              <a:tabLst>
                <a:tab pos="1223403" algn="l"/>
                <a:tab pos="2719849" algn="l"/>
                <a:tab pos="5920169" algn="l"/>
              </a:tabLst>
            </a:pPr>
            <a:r>
              <a:rPr lang="en-US" sz="2600" spc="-100" dirty="0">
                <a:latin typeface="Source Sans Pro"/>
              </a:rPr>
              <a:t>	</a:t>
            </a:r>
            <a:r>
              <a:rPr lang="en-US" sz="2600" spc="-100" dirty="0">
                <a:latin typeface="Source Sans Pro"/>
                <a:hlinkClick r:id="rId6"/>
              </a:rPr>
              <a:t>https://sites.google.com/stanford.edu/wws-roadmaps/home</a:t>
            </a:r>
            <a:r>
              <a:rPr lang="en-US" sz="2600" spc="-100" dirty="0">
                <a:latin typeface="Source Sans Pro"/>
              </a:rPr>
              <a:t> </a:t>
            </a:r>
          </a:p>
          <a:p>
            <a:pPr marL="349618">
              <a:lnSpc>
                <a:spcPct val="90000"/>
              </a:lnSpc>
              <a:spcAft>
                <a:spcPts val="600"/>
              </a:spcAft>
              <a:buClr>
                <a:schemeClr val="accent1"/>
              </a:buClr>
              <a:tabLst>
                <a:tab pos="1223403" algn="l"/>
                <a:tab pos="2719849" algn="l"/>
                <a:tab pos="5920169" algn="l"/>
              </a:tabLst>
            </a:pPr>
            <a:endParaRPr lang="en-US" sz="2600" spc="-100" dirty="0">
              <a:latin typeface="Source Sans Pro"/>
            </a:endParaRPr>
          </a:p>
          <a:p>
            <a:pPr marL="349618">
              <a:lnSpc>
                <a:spcPct val="90000"/>
              </a:lnSpc>
              <a:spcAft>
                <a:spcPts val="600"/>
              </a:spcAft>
              <a:buClr>
                <a:schemeClr val="accent1"/>
              </a:buClr>
              <a:tabLst>
                <a:tab pos="2721339" algn="l"/>
                <a:tab pos="5920803" algn="l"/>
              </a:tabLst>
            </a:pPr>
            <a:r>
              <a:rPr lang="en-US" sz="2600" spc="-100" dirty="0">
                <a:latin typeface="Source Sans Pro"/>
              </a:rPr>
              <a:t>Textbook on 100% WWS</a:t>
            </a:r>
          </a:p>
          <a:p>
            <a:pPr marL="1231869">
              <a:lnSpc>
                <a:spcPct val="90000"/>
              </a:lnSpc>
              <a:spcAft>
                <a:spcPts val="600"/>
              </a:spcAft>
              <a:buClr>
                <a:schemeClr val="accent1"/>
              </a:buClr>
              <a:tabLst>
                <a:tab pos="2719849" algn="l"/>
                <a:tab pos="5920169" algn="l"/>
              </a:tabLst>
            </a:pPr>
            <a:r>
              <a:rPr lang="en-US" sz="2600" spc="-100" dirty="0">
                <a:latin typeface="Source Sans Pro"/>
                <a:hlinkClick r:id="rId7"/>
              </a:rPr>
              <a:t>https://web.stanford.edu/group/efmh/jacobson/WWSBook/WWSBook.html</a:t>
            </a:r>
            <a:r>
              <a:rPr lang="en-US" sz="2600" spc="-100" dirty="0">
                <a:latin typeface="Source Sans Pro"/>
              </a:rPr>
              <a:t> </a:t>
            </a:r>
          </a:p>
          <a:p>
            <a:pPr marL="349618">
              <a:lnSpc>
                <a:spcPct val="90000"/>
              </a:lnSpc>
              <a:spcAft>
                <a:spcPts val="600"/>
              </a:spcAft>
              <a:buClr>
                <a:schemeClr val="accent1"/>
              </a:buClr>
              <a:tabLst>
                <a:tab pos="2721339" algn="l"/>
                <a:tab pos="5920803" algn="l"/>
              </a:tabLst>
            </a:pPr>
            <a:endParaRPr lang="en-US" sz="2600" spc="-100" dirty="0">
              <a:latin typeface="Source Sans Pro"/>
            </a:endParaRPr>
          </a:p>
          <a:p>
            <a:pPr marL="349618">
              <a:lnSpc>
                <a:spcPct val="90000"/>
              </a:lnSpc>
              <a:spcAft>
                <a:spcPts val="600"/>
              </a:spcAft>
              <a:buClr>
                <a:schemeClr val="accent1"/>
              </a:buClr>
              <a:tabLst>
                <a:tab pos="2721339" algn="l"/>
                <a:tab pos="5920803" algn="l"/>
              </a:tabLst>
            </a:pPr>
            <a:r>
              <a:rPr lang="en-US" sz="2600" spc="-100" dirty="0">
                <a:latin typeface="Source Sans Pro"/>
              </a:rPr>
              <a:t>Twitter: @mzjacobson</a:t>
            </a:r>
          </a:p>
          <a:p>
            <a:pPr marL="349618">
              <a:lnSpc>
                <a:spcPct val="90000"/>
              </a:lnSpc>
              <a:spcAft>
                <a:spcPts val="600"/>
              </a:spcAft>
              <a:buClr>
                <a:schemeClr val="accent1"/>
              </a:buClr>
              <a:tabLst>
                <a:tab pos="2721339" algn="l"/>
                <a:tab pos="5920803" algn="l"/>
              </a:tabLst>
            </a:pPr>
            <a:endParaRPr lang="en-US" sz="2400" spc="-100" dirty="0">
              <a:latin typeface="Source Sans Pro"/>
            </a:endParaRPr>
          </a:p>
        </p:txBody>
      </p:sp>
    </p:spTree>
    <p:extLst>
      <p:ext uri="{BB962C8B-B14F-4D97-AF65-F5344CB8AC3E}">
        <p14:creationId xmlns:p14="http://schemas.microsoft.com/office/powerpoint/2010/main" val="632970994"/>
      </p:ext>
    </p:extLst>
  </p:cSld>
  <p:clrMapOvr>
    <a:masterClrMapping/>
  </p:clrMapOvr>
</p:sld>
</file>

<file path=ppt/theme/theme1.xml><?xml version="1.0" encoding="utf-8"?>
<a:theme xmlns:a="http://schemas.openxmlformats.org/drawingml/2006/main" name="Office Theme">
  <a:themeElements>
    <a:clrScheme name="Stanford">
      <a:dk1>
        <a:srgbClr val="000000"/>
      </a:dk1>
      <a:lt1>
        <a:srgbClr val="FFFFFF"/>
      </a:lt1>
      <a:dk2>
        <a:srgbClr val="4D4F53"/>
      </a:dk2>
      <a:lt2>
        <a:srgbClr val="F3F3F3"/>
      </a:lt2>
      <a:accent1>
        <a:srgbClr val="8C1515"/>
      </a:accent1>
      <a:accent2>
        <a:srgbClr val="B1040E"/>
      </a:accent2>
      <a:accent3>
        <a:srgbClr val="D2C295"/>
      </a:accent3>
      <a:accent4>
        <a:srgbClr val="FFC000"/>
      </a:accent4>
      <a:accent5>
        <a:srgbClr val="175E54"/>
      </a:accent5>
      <a:accent6>
        <a:srgbClr val="006CB8"/>
      </a:accent6>
      <a:hlink>
        <a:srgbClr val="820000"/>
      </a:hlink>
      <a:folHlink>
        <a:srgbClr val="00548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ford" id="{E84E9A1E-AAF1-CD4F-87E3-917DA36CA47F}" vid="{E86274B0-E24D-E14D-90C2-D9E5042348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19742</TotalTime>
  <Words>3025</Words>
  <Application>Microsoft Macintosh PowerPoint</Application>
  <PresentationFormat>Widescreen</PresentationFormat>
  <Paragraphs>288</Paragraphs>
  <Slides>32</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Calibri Light</vt:lpstr>
      <vt:lpstr>Source Sans Pro</vt:lpstr>
      <vt:lpstr>Source Sans Pro Semibold</vt:lpstr>
      <vt:lpstr>System Font Regular</vt:lpstr>
      <vt:lpstr>Times</vt:lpstr>
      <vt:lpstr>Wingdings</vt:lpstr>
      <vt:lpstr>Office Theme</vt:lpstr>
      <vt:lpstr>100% Clean, Renewable Energy and Storage for Everything</vt:lpstr>
      <vt:lpstr>       Chapter 9 History of the 100 Percent Movement and Policies Needed</vt:lpstr>
      <vt:lpstr>Chronology of 100% WWS Roadmap Studies and Resulting Laws</vt:lpstr>
      <vt:lpstr>PowerPoint Presentation</vt:lpstr>
      <vt:lpstr>Chronology of 100% WWS Roadmaps</vt:lpstr>
      <vt:lpstr>Chronology of 100% WWS Roadmaps</vt:lpstr>
      <vt:lpstr>PowerPoint Presentation</vt:lpstr>
      <vt:lpstr>Some of the 100+ NGOs Committed to 100%</vt:lpstr>
      <vt:lpstr>PowerPoint Presentation</vt:lpstr>
      <vt:lpstr>2016 U.S. Democratic Platform</vt:lpstr>
      <vt:lpstr>PowerPoint Presentation</vt:lpstr>
      <vt:lpstr>PowerPoint Presentation</vt:lpstr>
      <vt:lpstr>PowerPoint Presentation</vt:lpstr>
      <vt:lpstr>PowerPoint Presentation</vt:lpstr>
      <vt:lpstr>PowerPoint Presentation</vt:lpstr>
      <vt:lpstr>Some of the 221 Companies Committed to 100% Renewables</vt:lpstr>
      <vt:lpstr>Public Opinion Surveys</vt:lpstr>
      <vt:lpstr>Public Opinion Survey</vt:lpstr>
      <vt:lpstr>PowerPoint Presentation</vt:lpstr>
      <vt:lpstr>Timeline for a Transition</vt:lpstr>
      <vt:lpstr>PowerPoint Presentation</vt:lpstr>
      <vt:lpstr>PowerPoint Presentation</vt:lpstr>
      <vt:lpstr>PowerPoint Presentation</vt:lpstr>
      <vt:lpstr>Obstacles to Overcome</vt:lpstr>
      <vt:lpstr>PowerPoint Presentation</vt:lpstr>
      <vt:lpstr>PowerPoint Presentation</vt:lpstr>
      <vt:lpstr>PowerPoint Presentation</vt:lpstr>
      <vt:lpstr>Policies Needed</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Whitney Hack Williams</dc:creator>
  <cp:keywords/>
  <dc:description/>
  <cp:lastModifiedBy>Mark Z Jacobson</cp:lastModifiedBy>
  <cp:revision>110</cp:revision>
  <dcterms:created xsi:type="dcterms:W3CDTF">2020-05-05T14:30:42Z</dcterms:created>
  <dcterms:modified xsi:type="dcterms:W3CDTF">2021-06-01T19:01:59Z</dcterms:modified>
  <cp:category/>
</cp:coreProperties>
</file>