
<file path=[Content_Types].xml><?xml version="1.0" encoding="utf-8"?>
<Types xmlns="http://schemas.openxmlformats.org/package/2006/content-types"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charts/chart5.xml" ContentType="application/vnd.openxmlformats-officedocument.drawingml.chart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howSpecialPlsOnTitleSld="0" saveSubsetFonts="1">
  <p:sldMasterIdLst>
    <p:sldMasterId r:id="rId1"/>
  </p:sldMasterIdLst>
  <p:notesMasterIdLst>
    <p:notesMasterId r:id="rId19"/>
  </p:notesMasterIdLst>
  <p:handoutMasterIdLst>
    <p:handoutMasterId r:id="rId20"/>
  </p:handoutMasterIdLst>
  <p:sldIdLst>
    <p:sldId id="256" r:id="rId2"/>
    <p:sldId id="272" r:id="rId3"/>
    <p:sldId id="267" r:id="rId4"/>
    <p:sldId id="271" r:id="rId5"/>
    <p:sldId id="258" r:id="rId6"/>
    <p:sldId id="275" r:id="rId7"/>
    <p:sldId id="273" r:id="rId8"/>
    <p:sldId id="274" r:id="rId9"/>
    <p:sldId id="259" r:id="rId10"/>
    <p:sldId id="276" r:id="rId11"/>
    <p:sldId id="277" r:id="rId12"/>
    <p:sldId id="268" r:id="rId13"/>
    <p:sldId id="279" r:id="rId14"/>
    <p:sldId id="270" r:id="rId15"/>
    <p:sldId id="280" r:id="rId16"/>
    <p:sldId id="269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vertBarState="maximized">
    <p:restoredLeft sz="34560" autoAdjust="0"/>
    <p:restoredTop sz="77636" autoAdjust="0"/>
  </p:normalViewPr>
  <p:slideViewPr>
    <p:cSldViewPr>
      <p:cViewPr varScale="1">
        <p:scale>
          <a:sx n="84" d="100"/>
          <a:sy n="84" d="100"/>
        </p:scale>
        <p:origin x="-3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ka11\Dropbox\Production%20volatility\Irrigation\SSA%20plo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ka11\Dropbox\Production%20volatility\Irrigation\SSA%20plo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ka11\Dropbox\Production%20volatility\Irrigation\SSA%20plo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ka11\Dropbox\Production%20volatility\Irrigation\SSA%20plo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ka11\Dropbox\Production%20volatility\Irrigation\SSA%20plo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ka11\Dropbox\Production%20volatility\Irrigation\SSA%20plo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nika11\Dropbox\Production%20volatility\Irrigation\SSA%20plots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autoTitleDeleted val="1"/>
    <c:plotArea>
      <c:layout>
        <c:manualLayout>
          <c:layoutTarget val="inner"/>
          <c:xMode val="edge"/>
          <c:yMode val="edge"/>
          <c:x val="0.036526803045164"/>
          <c:y val="0.0413576254606837"/>
          <c:w val="0.922402277891969"/>
          <c:h val="0.917284749078633"/>
        </c:manualLayout>
      </c:layout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NCC+14R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Sheet1!$B$4:$B$41</c:f>
              <c:numCache>
                <c:formatCode>General</c:formatCode>
                <c:ptCount val="38"/>
                <c:pt idx="0">
                  <c:v>30.57</c:v>
                </c:pt>
                <c:pt idx="1">
                  <c:v>29.31</c:v>
                </c:pt>
                <c:pt idx="2">
                  <c:v>27.26</c:v>
                </c:pt>
                <c:pt idx="3">
                  <c:v>24.46</c:v>
                </c:pt>
                <c:pt idx="4">
                  <c:v>20.99</c:v>
                </c:pt>
                <c:pt idx="5">
                  <c:v>16.95</c:v>
                </c:pt>
                <c:pt idx="6">
                  <c:v>12.45</c:v>
                </c:pt>
                <c:pt idx="7">
                  <c:v>7.609999999999998</c:v>
                </c:pt>
                <c:pt idx="8">
                  <c:v>2.56</c:v>
                </c:pt>
                <c:pt idx="9">
                  <c:v>-2.56</c:v>
                </c:pt>
                <c:pt idx="10">
                  <c:v>-7.609999999999998</c:v>
                </c:pt>
                <c:pt idx="11">
                  <c:v>-12.45</c:v>
                </c:pt>
                <c:pt idx="12">
                  <c:v>-16.95</c:v>
                </c:pt>
                <c:pt idx="13">
                  <c:v>-20.99</c:v>
                </c:pt>
                <c:pt idx="14">
                  <c:v>-24.46</c:v>
                </c:pt>
                <c:pt idx="15">
                  <c:v>-27.26</c:v>
                </c:pt>
                <c:pt idx="16">
                  <c:v>-29.31</c:v>
                </c:pt>
                <c:pt idx="17">
                  <c:v>-30.57</c:v>
                </c:pt>
                <c:pt idx="18">
                  <c:v>-30.99</c:v>
                </c:pt>
                <c:pt idx="19">
                  <c:v>-30.57</c:v>
                </c:pt>
                <c:pt idx="20">
                  <c:v>-29.31</c:v>
                </c:pt>
                <c:pt idx="21">
                  <c:v>-27.26</c:v>
                </c:pt>
                <c:pt idx="22">
                  <c:v>-24.46</c:v>
                </c:pt>
                <c:pt idx="23">
                  <c:v>-20.99</c:v>
                </c:pt>
                <c:pt idx="24">
                  <c:v>-16.95</c:v>
                </c:pt>
                <c:pt idx="25">
                  <c:v>-12.45</c:v>
                </c:pt>
                <c:pt idx="26">
                  <c:v>-7.609999999999998</c:v>
                </c:pt>
                <c:pt idx="27">
                  <c:v>-2.56</c:v>
                </c:pt>
                <c:pt idx="28">
                  <c:v>2.56</c:v>
                </c:pt>
                <c:pt idx="29">
                  <c:v>7.609999999999998</c:v>
                </c:pt>
                <c:pt idx="30">
                  <c:v>12.45</c:v>
                </c:pt>
                <c:pt idx="31">
                  <c:v>16.95</c:v>
                </c:pt>
                <c:pt idx="32">
                  <c:v>20.99</c:v>
                </c:pt>
                <c:pt idx="33">
                  <c:v>24.46</c:v>
                </c:pt>
                <c:pt idx="34">
                  <c:v>27.26</c:v>
                </c:pt>
                <c:pt idx="35">
                  <c:v>29.31</c:v>
                </c:pt>
                <c:pt idx="36">
                  <c:v>30.57</c:v>
                </c:pt>
                <c:pt idx="37">
                  <c:v>30.99</c:v>
                </c:pt>
              </c:numCache>
            </c:numRef>
          </c:xVal>
          <c:yVal>
            <c:numRef>
              <c:f>Sheet1!$C$4:$C$41</c:f>
              <c:numCache>
                <c:formatCode>General</c:formatCode>
                <c:ptCount val="38"/>
                <c:pt idx="0">
                  <c:v>-33.44</c:v>
                </c:pt>
                <c:pt idx="1">
                  <c:v>-28.04</c:v>
                </c:pt>
                <c:pt idx="2">
                  <c:v>-31.05</c:v>
                </c:pt>
                <c:pt idx="3">
                  <c:v>-13.44</c:v>
                </c:pt>
                <c:pt idx="4">
                  <c:v>-25.63</c:v>
                </c:pt>
                <c:pt idx="5">
                  <c:v>-2.81</c:v>
                </c:pt>
                <c:pt idx="6">
                  <c:v>-16.35</c:v>
                </c:pt>
                <c:pt idx="7">
                  <c:v>-11.06</c:v>
                </c:pt>
                <c:pt idx="8">
                  <c:v>-6.76</c:v>
                </c:pt>
                <c:pt idx="9">
                  <c:v>2.35</c:v>
                </c:pt>
                <c:pt idx="10">
                  <c:v>15.11</c:v>
                </c:pt>
                <c:pt idx="11">
                  <c:v>16.25</c:v>
                </c:pt>
                <c:pt idx="12">
                  <c:v>48.75</c:v>
                </c:pt>
                <c:pt idx="13">
                  <c:v>43.68</c:v>
                </c:pt>
                <c:pt idx="14">
                  <c:v>90.29</c:v>
                </c:pt>
                <c:pt idx="15">
                  <c:v>57.72</c:v>
                </c:pt>
                <c:pt idx="16">
                  <c:v>77.23</c:v>
                </c:pt>
                <c:pt idx="17">
                  <c:v>71.31</c:v>
                </c:pt>
                <c:pt idx="18">
                  <c:v>98.97</c:v>
                </c:pt>
                <c:pt idx="19">
                  <c:v>92.69</c:v>
                </c:pt>
                <c:pt idx="20">
                  <c:v>77.04</c:v>
                </c:pt>
                <c:pt idx="21">
                  <c:v>98.17999999999998</c:v>
                </c:pt>
                <c:pt idx="22">
                  <c:v>59.86</c:v>
                </c:pt>
                <c:pt idx="23">
                  <c:v>91.03</c:v>
                </c:pt>
                <c:pt idx="24">
                  <c:v>30.52</c:v>
                </c:pt>
                <c:pt idx="25">
                  <c:v>38.05</c:v>
                </c:pt>
                <c:pt idx="26">
                  <c:v>19.28</c:v>
                </c:pt>
                <c:pt idx="27">
                  <c:v>11.69</c:v>
                </c:pt>
                <c:pt idx="28">
                  <c:v>1.82</c:v>
                </c:pt>
                <c:pt idx="29">
                  <c:v>-8.31</c:v>
                </c:pt>
                <c:pt idx="30">
                  <c:v>-1.28</c:v>
                </c:pt>
                <c:pt idx="31">
                  <c:v>-14.76</c:v>
                </c:pt>
                <c:pt idx="32">
                  <c:v>-2.71</c:v>
                </c:pt>
                <c:pt idx="33">
                  <c:v>-26.53</c:v>
                </c:pt>
                <c:pt idx="34">
                  <c:v>-15.94</c:v>
                </c:pt>
                <c:pt idx="35">
                  <c:v>-28.84</c:v>
                </c:pt>
                <c:pt idx="36">
                  <c:v>-27.85</c:v>
                </c:pt>
                <c:pt idx="37">
                  <c:v>-35.02</c:v>
                </c:pt>
              </c:numCache>
            </c:numRef>
          </c:yVal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NCC+100R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</c:marker>
          <c:xVal>
            <c:numRef>
              <c:f>Sheet1!$F$4:$F$41</c:f>
              <c:numCache>
                <c:formatCode>General</c:formatCode>
                <c:ptCount val="38"/>
                <c:pt idx="0">
                  <c:v>14.0</c:v>
                </c:pt>
                <c:pt idx="1">
                  <c:v>13.42</c:v>
                </c:pt>
                <c:pt idx="2">
                  <c:v>12.48</c:v>
                </c:pt>
                <c:pt idx="3">
                  <c:v>11.2</c:v>
                </c:pt>
                <c:pt idx="4">
                  <c:v>9.61</c:v>
                </c:pt>
                <c:pt idx="5">
                  <c:v>7.76</c:v>
                </c:pt>
                <c:pt idx="6">
                  <c:v>5.7</c:v>
                </c:pt>
                <c:pt idx="7">
                  <c:v>3.48</c:v>
                </c:pt>
                <c:pt idx="8">
                  <c:v>1.17</c:v>
                </c:pt>
                <c:pt idx="9">
                  <c:v>-1.17</c:v>
                </c:pt>
                <c:pt idx="10">
                  <c:v>-3.48</c:v>
                </c:pt>
                <c:pt idx="11">
                  <c:v>-5.7</c:v>
                </c:pt>
                <c:pt idx="12">
                  <c:v>-7.76</c:v>
                </c:pt>
                <c:pt idx="13">
                  <c:v>-9.61</c:v>
                </c:pt>
                <c:pt idx="14">
                  <c:v>-11.2</c:v>
                </c:pt>
                <c:pt idx="15">
                  <c:v>-12.48</c:v>
                </c:pt>
                <c:pt idx="16">
                  <c:v>-13.42</c:v>
                </c:pt>
                <c:pt idx="17">
                  <c:v>-14.0</c:v>
                </c:pt>
                <c:pt idx="18">
                  <c:v>-14.19</c:v>
                </c:pt>
                <c:pt idx="19">
                  <c:v>-14.0</c:v>
                </c:pt>
                <c:pt idx="20">
                  <c:v>-13.42</c:v>
                </c:pt>
                <c:pt idx="21">
                  <c:v>-12.48</c:v>
                </c:pt>
                <c:pt idx="22">
                  <c:v>-11.2</c:v>
                </c:pt>
                <c:pt idx="23">
                  <c:v>-9.61</c:v>
                </c:pt>
                <c:pt idx="24">
                  <c:v>-7.76</c:v>
                </c:pt>
                <c:pt idx="25">
                  <c:v>-5.7</c:v>
                </c:pt>
                <c:pt idx="26">
                  <c:v>-3.48</c:v>
                </c:pt>
                <c:pt idx="27">
                  <c:v>-1.17</c:v>
                </c:pt>
                <c:pt idx="28">
                  <c:v>1.17</c:v>
                </c:pt>
                <c:pt idx="29">
                  <c:v>3.48</c:v>
                </c:pt>
                <c:pt idx="30">
                  <c:v>5.7</c:v>
                </c:pt>
                <c:pt idx="31">
                  <c:v>7.76</c:v>
                </c:pt>
                <c:pt idx="32">
                  <c:v>9.61</c:v>
                </c:pt>
                <c:pt idx="33">
                  <c:v>11.2</c:v>
                </c:pt>
                <c:pt idx="34">
                  <c:v>12.48</c:v>
                </c:pt>
                <c:pt idx="35">
                  <c:v>13.42</c:v>
                </c:pt>
                <c:pt idx="36">
                  <c:v>14.0</c:v>
                </c:pt>
                <c:pt idx="37">
                  <c:v>14.19</c:v>
                </c:pt>
              </c:numCache>
            </c:numRef>
          </c:xVal>
          <c:yVal>
            <c:numRef>
              <c:f>Sheet1!$G$4:$G$41</c:f>
              <c:numCache>
                <c:formatCode>General</c:formatCode>
                <c:ptCount val="38"/>
                <c:pt idx="0">
                  <c:v>-19.72</c:v>
                </c:pt>
                <c:pt idx="1">
                  <c:v>-13.2</c:v>
                </c:pt>
                <c:pt idx="2">
                  <c:v>-18.13</c:v>
                </c:pt>
                <c:pt idx="3">
                  <c:v>1.57</c:v>
                </c:pt>
                <c:pt idx="4">
                  <c:v>-14.46</c:v>
                </c:pt>
                <c:pt idx="5">
                  <c:v>9.620000000000001</c:v>
                </c:pt>
                <c:pt idx="6">
                  <c:v>-8.49</c:v>
                </c:pt>
                <c:pt idx="7">
                  <c:v>-5.83</c:v>
                </c:pt>
                <c:pt idx="8">
                  <c:v>-4.859999999999998</c:v>
                </c:pt>
                <c:pt idx="9">
                  <c:v>0.19</c:v>
                </c:pt>
                <c:pt idx="10">
                  <c:v>7.59</c:v>
                </c:pt>
                <c:pt idx="11">
                  <c:v>3.83</c:v>
                </c:pt>
                <c:pt idx="12">
                  <c:v>26.18</c:v>
                </c:pt>
                <c:pt idx="13">
                  <c:v>16.15</c:v>
                </c:pt>
                <c:pt idx="14">
                  <c:v>47.2</c:v>
                </c:pt>
                <c:pt idx="15">
                  <c:v>17.2</c:v>
                </c:pt>
                <c:pt idx="16">
                  <c:v>27.62</c:v>
                </c:pt>
                <c:pt idx="17">
                  <c:v>20.65</c:v>
                </c:pt>
                <c:pt idx="18">
                  <c:v>38.0</c:v>
                </c:pt>
                <c:pt idx="19">
                  <c:v>34.04</c:v>
                </c:pt>
                <c:pt idx="20">
                  <c:v>26.77</c:v>
                </c:pt>
                <c:pt idx="21">
                  <c:v>45.81</c:v>
                </c:pt>
                <c:pt idx="22">
                  <c:v>23.37</c:v>
                </c:pt>
                <c:pt idx="23">
                  <c:v>54.93</c:v>
                </c:pt>
                <c:pt idx="24">
                  <c:v>10.87</c:v>
                </c:pt>
                <c:pt idx="25">
                  <c:v>22.7</c:v>
                </c:pt>
                <c:pt idx="26">
                  <c:v>11.5</c:v>
                </c:pt>
                <c:pt idx="27">
                  <c:v>9.3</c:v>
                </c:pt>
                <c:pt idx="28">
                  <c:v>3.94</c:v>
                </c:pt>
                <c:pt idx="29">
                  <c:v>-2.9</c:v>
                </c:pt>
                <c:pt idx="30">
                  <c:v>8.48</c:v>
                </c:pt>
                <c:pt idx="31">
                  <c:v>-3.9</c:v>
                </c:pt>
                <c:pt idx="32">
                  <c:v>11.85</c:v>
                </c:pt>
                <c:pt idx="33">
                  <c:v>-13.9</c:v>
                </c:pt>
                <c:pt idx="34">
                  <c:v>0.93</c:v>
                </c:pt>
                <c:pt idx="35">
                  <c:v>-14.05</c:v>
                </c:pt>
                <c:pt idx="36">
                  <c:v>-12.12</c:v>
                </c:pt>
                <c:pt idx="37">
                  <c:v>-21.52</c:v>
                </c:pt>
              </c:numCache>
            </c:numRef>
          </c:yVal>
        </c:ser>
        <c:axId val="547003832"/>
        <c:axId val="547227592"/>
      </c:scatterChart>
      <c:valAx>
        <c:axId val="547003832"/>
        <c:scaling>
          <c:orientation val="minMax"/>
        </c:scaling>
        <c:axPos val="b"/>
        <c:minorGridlines>
          <c:spPr>
            <a:ln>
              <a:noFill/>
            </a:ln>
          </c:spPr>
        </c:minorGridlines>
        <c:numFmt formatCode="General" sourceLinked="1"/>
        <c:tickLblPos val="nextTo"/>
        <c:crossAx val="547227592"/>
        <c:crosses val="autoZero"/>
        <c:crossBetween val="midCat"/>
      </c:valAx>
      <c:valAx>
        <c:axId val="547227592"/>
        <c:scaling>
          <c:orientation val="minMax"/>
        </c:scaling>
        <c:axPos val="l"/>
        <c:numFmt formatCode="General" sourceLinked="1"/>
        <c:tickLblPos val="nextTo"/>
        <c:crossAx val="5470038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73052462176489"/>
          <c:y val="0.127184333601714"/>
          <c:w val="0.321102824454002"/>
          <c:h val="0.253922245833865"/>
        </c:manualLayout>
      </c:layout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0227082617435199"/>
          <c:y val="0.0412980647005552"/>
          <c:w val="0.97729173825648"/>
          <c:h val="0.91740387059889"/>
        </c:manualLayout>
      </c:layout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NCC+14R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Sheet1!$B$4:$B$41</c:f>
              <c:numCache>
                <c:formatCode>General</c:formatCode>
                <c:ptCount val="38"/>
                <c:pt idx="0">
                  <c:v>30.57</c:v>
                </c:pt>
                <c:pt idx="1">
                  <c:v>29.31</c:v>
                </c:pt>
                <c:pt idx="2">
                  <c:v>27.26</c:v>
                </c:pt>
                <c:pt idx="3">
                  <c:v>24.46</c:v>
                </c:pt>
                <c:pt idx="4">
                  <c:v>20.99</c:v>
                </c:pt>
                <c:pt idx="5">
                  <c:v>16.95</c:v>
                </c:pt>
                <c:pt idx="6">
                  <c:v>12.45</c:v>
                </c:pt>
                <c:pt idx="7">
                  <c:v>7.609999999999998</c:v>
                </c:pt>
                <c:pt idx="8">
                  <c:v>2.56</c:v>
                </c:pt>
                <c:pt idx="9">
                  <c:v>-2.56</c:v>
                </c:pt>
                <c:pt idx="10">
                  <c:v>-7.609999999999998</c:v>
                </c:pt>
                <c:pt idx="11">
                  <c:v>-12.45</c:v>
                </c:pt>
                <c:pt idx="12">
                  <c:v>-16.95</c:v>
                </c:pt>
                <c:pt idx="13">
                  <c:v>-20.99</c:v>
                </c:pt>
                <c:pt idx="14">
                  <c:v>-24.46</c:v>
                </c:pt>
                <c:pt idx="15">
                  <c:v>-27.26</c:v>
                </c:pt>
                <c:pt idx="16">
                  <c:v>-29.31</c:v>
                </c:pt>
                <c:pt idx="17">
                  <c:v>-30.57</c:v>
                </c:pt>
                <c:pt idx="18">
                  <c:v>-30.99</c:v>
                </c:pt>
                <c:pt idx="19">
                  <c:v>-30.57</c:v>
                </c:pt>
                <c:pt idx="20">
                  <c:v>-29.31</c:v>
                </c:pt>
                <c:pt idx="21">
                  <c:v>-27.26</c:v>
                </c:pt>
                <c:pt idx="22">
                  <c:v>-24.46</c:v>
                </c:pt>
                <c:pt idx="23">
                  <c:v>-20.99</c:v>
                </c:pt>
                <c:pt idx="24">
                  <c:v>-16.95</c:v>
                </c:pt>
                <c:pt idx="25">
                  <c:v>-12.45</c:v>
                </c:pt>
                <c:pt idx="26">
                  <c:v>-7.609999999999998</c:v>
                </c:pt>
                <c:pt idx="27">
                  <c:v>-2.56</c:v>
                </c:pt>
                <c:pt idx="28">
                  <c:v>2.56</c:v>
                </c:pt>
                <c:pt idx="29">
                  <c:v>7.609999999999998</c:v>
                </c:pt>
                <c:pt idx="30">
                  <c:v>12.45</c:v>
                </c:pt>
                <c:pt idx="31">
                  <c:v>16.95</c:v>
                </c:pt>
                <c:pt idx="32">
                  <c:v>20.99</c:v>
                </c:pt>
                <c:pt idx="33">
                  <c:v>24.46</c:v>
                </c:pt>
                <c:pt idx="34">
                  <c:v>27.26</c:v>
                </c:pt>
                <c:pt idx="35">
                  <c:v>29.31</c:v>
                </c:pt>
                <c:pt idx="36">
                  <c:v>30.57</c:v>
                </c:pt>
                <c:pt idx="37">
                  <c:v>30.99</c:v>
                </c:pt>
              </c:numCache>
            </c:numRef>
          </c:xVal>
          <c:yVal>
            <c:numRef>
              <c:f>Sheet1!$C$4:$C$41</c:f>
              <c:numCache>
                <c:formatCode>General</c:formatCode>
                <c:ptCount val="38"/>
                <c:pt idx="0">
                  <c:v>-33.44</c:v>
                </c:pt>
                <c:pt idx="1">
                  <c:v>-28.04</c:v>
                </c:pt>
                <c:pt idx="2">
                  <c:v>-31.05</c:v>
                </c:pt>
                <c:pt idx="3">
                  <c:v>-13.44</c:v>
                </c:pt>
                <c:pt idx="4">
                  <c:v>-25.63</c:v>
                </c:pt>
                <c:pt idx="5">
                  <c:v>-2.81</c:v>
                </c:pt>
                <c:pt idx="6">
                  <c:v>-16.35</c:v>
                </c:pt>
                <c:pt idx="7">
                  <c:v>-11.06</c:v>
                </c:pt>
                <c:pt idx="8">
                  <c:v>-6.76</c:v>
                </c:pt>
                <c:pt idx="9">
                  <c:v>2.35</c:v>
                </c:pt>
                <c:pt idx="10">
                  <c:v>15.11</c:v>
                </c:pt>
                <c:pt idx="11">
                  <c:v>16.25</c:v>
                </c:pt>
                <c:pt idx="12">
                  <c:v>48.75</c:v>
                </c:pt>
                <c:pt idx="13">
                  <c:v>43.68</c:v>
                </c:pt>
                <c:pt idx="14">
                  <c:v>90.29</c:v>
                </c:pt>
                <c:pt idx="15">
                  <c:v>57.72</c:v>
                </c:pt>
                <c:pt idx="16">
                  <c:v>77.23</c:v>
                </c:pt>
                <c:pt idx="17">
                  <c:v>71.31</c:v>
                </c:pt>
                <c:pt idx="18">
                  <c:v>98.97</c:v>
                </c:pt>
                <c:pt idx="19">
                  <c:v>92.69</c:v>
                </c:pt>
                <c:pt idx="20">
                  <c:v>77.04</c:v>
                </c:pt>
                <c:pt idx="21">
                  <c:v>98.17999999999998</c:v>
                </c:pt>
                <c:pt idx="22">
                  <c:v>59.86</c:v>
                </c:pt>
                <c:pt idx="23">
                  <c:v>91.03</c:v>
                </c:pt>
                <c:pt idx="24">
                  <c:v>30.52</c:v>
                </c:pt>
                <c:pt idx="25">
                  <c:v>38.05</c:v>
                </c:pt>
                <c:pt idx="26">
                  <c:v>19.28</c:v>
                </c:pt>
                <c:pt idx="27">
                  <c:v>11.69</c:v>
                </c:pt>
                <c:pt idx="28">
                  <c:v>1.82</c:v>
                </c:pt>
                <c:pt idx="29">
                  <c:v>-8.31</c:v>
                </c:pt>
                <c:pt idx="30">
                  <c:v>-1.28</c:v>
                </c:pt>
                <c:pt idx="31">
                  <c:v>-14.76</c:v>
                </c:pt>
                <c:pt idx="32">
                  <c:v>-2.71</c:v>
                </c:pt>
                <c:pt idx="33">
                  <c:v>-26.53</c:v>
                </c:pt>
                <c:pt idx="34">
                  <c:v>-15.94</c:v>
                </c:pt>
                <c:pt idx="35">
                  <c:v>-28.84</c:v>
                </c:pt>
                <c:pt idx="36">
                  <c:v>-27.85</c:v>
                </c:pt>
                <c:pt idx="37">
                  <c:v>-35.02</c:v>
                </c:pt>
              </c:numCache>
            </c:numRef>
          </c:yVal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NCC+100R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</c:marker>
          <c:xVal>
            <c:numRef>
              <c:f>Sheet1!$B$4:$B$41</c:f>
              <c:numCache>
                <c:formatCode>General</c:formatCode>
                <c:ptCount val="38"/>
                <c:pt idx="0">
                  <c:v>30.57</c:v>
                </c:pt>
                <c:pt idx="1">
                  <c:v>29.31</c:v>
                </c:pt>
                <c:pt idx="2">
                  <c:v>27.26</c:v>
                </c:pt>
                <c:pt idx="3">
                  <c:v>24.46</c:v>
                </c:pt>
                <c:pt idx="4">
                  <c:v>20.99</c:v>
                </c:pt>
                <c:pt idx="5">
                  <c:v>16.95</c:v>
                </c:pt>
                <c:pt idx="6">
                  <c:v>12.45</c:v>
                </c:pt>
                <c:pt idx="7">
                  <c:v>7.609999999999998</c:v>
                </c:pt>
                <c:pt idx="8">
                  <c:v>2.56</c:v>
                </c:pt>
                <c:pt idx="9">
                  <c:v>-2.56</c:v>
                </c:pt>
                <c:pt idx="10">
                  <c:v>-7.609999999999998</c:v>
                </c:pt>
                <c:pt idx="11">
                  <c:v>-12.45</c:v>
                </c:pt>
                <c:pt idx="12">
                  <c:v>-16.95</c:v>
                </c:pt>
                <c:pt idx="13">
                  <c:v>-20.99</c:v>
                </c:pt>
                <c:pt idx="14">
                  <c:v>-24.46</c:v>
                </c:pt>
                <c:pt idx="15">
                  <c:v>-27.26</c:v>
                </c:pt>
                <c:pt idx="16">
                  <c:v>-29.31</c:v>
                </c:pt>
                <c:pt idx="17">
                  <c:v>-30.57</c:v>
                </c:pt>
                <c:pt idx="18">
                  <c:v>-30.99</c:v>
                </c:pt>
                <c:pt idx="19">
                  <c:v>-30.57</c:v>
                </c:pt>
                <c:pt idx="20">
                  <c:v>-29.31</c:v>
                </c:pt>
                <c:pt idx="21">
                  <c:v>-27.26</c:v>
                </c:pt>
                <c:pt idx="22">
                  <c:v>-24.46</c:v>
                </c:pt>
                <c:pt idx="23">
                  <c:v>-20.99</c:v>
                </c:pt>
                <c:pt idx="24">
                  <c:v>-16.95</c:v>
                </c:pt>
                <c:pt idx="25">
                  <c:v>-12.45</c:v>
                </c:pt>
                <c:pt idx="26">
                  <c:v>-7.609999999999998</c:v>
                </c:pt>
                <c:pt idx="27">
                  <c:v>-2.56</c:v>
                </c:pt>
                <c:pt idx="28">
                  <c:v>2.56</c:v>
                </c:pt>
                <c:pt idx="29">
                  <c:v>7.609999999999998</c:v>
                </c:pt>
                <c:pt idx="30">
                  <c:v>12.45</c:v>
                </c:pt>
                <c:pt idx="31">
                  <c:v>16.95</c:v>
                </c:pt>
                <c:pt idx="32">
                  <c:v>20.99</c:v>
                </c:pt>
                <c:pt idx="33">
                  <c:v>24.46</c:v>
                </c:pt>
                <c:pt idx="34">
                  <c:v>27.26</c:v>
                </c:pt>
                <c:pt idx="35">
                  <c:v>29.31</c:v>
                </c:pt>
                <c:pt idx="36">
                  <c:v>30.57</c:v>
                </c:pt>
                <c:pt idx="37">
                  <c:v>30.99</c:v>
                </c:pt>
              </c:numCache>
            </c:numRef>
          </c:xVal>
          <c:yVal>
            <c:numRef>
              <c:f>Sheet1!$G$4:$G$41</c:f>
              <c:numCache>
                <c:formatCode>General</c:formatCode>
                <c:ptCount val="38"/>
                <c:pt idx="0">
                  <c:v>-19.72</c:v>
                </c:pt>
                <c:pt idx="1">
                  <c:v>-13.2</c:v>
                </c:pt>
                <c:pt idx="2">
                  <c:v>-18.13</c:v>
                </c:pt>
                <c:pt idx="3">
                  <c:v>1.57</c:v>
                </c:pt>
                <c:pt idx="4">
                  <c:v>-14.46</c:v>
                </c:pt>
                <c:pt idx="5">
                  <c:v>9.620000000000001</c:v>
                </c:pt>
                <c:pt idx="6">
                  <c:v>-8.49</c:v>
                </c:pt>
                <c:pt idx="7">
                  <c:v>-5.83</c:v>
                </c:pt>
                <c:pt idx="8">
                  <c:v>-4.859999999999998</c:v>
                </c:pt>
                <c:pt idx="9">
                  <c:v>0.19</c:v>
                </c:pt>
                <c:pt idx="10">
                  <c:v>7.59</c:v>
                </c:pt>
                <c:pt idx="11">
                  <c:v>3.83</c:v>
                </c:pt>
                <c:pt idx="12">
                  <c:v>26.18</c:v>
                </c:pt>
                <c:pt idx="13">
                  <c:v>16.15</c:v>
                </c:pt>
                <c:pt idx="14">
                  <c:v>47.2</c:v>
                </c:pt>
                <c:pt idx="15">
                  <c:v>17.2</c:v>
                </c:pt>
                <c:pt idx="16">
                  <c:v>27.62</c:v>
                </c:pt>
                <c:pt idx="17">
                  <c:v>20.65</c:v>
                </c:pt>
                <c:pt idx="18">
                  <c:v>38.0</c:v>
                </c:pt>
                <c:pt idx="19">
                  <c:v>34.04</c:v>
                </c:pt>
                <c:pt idx="20">
                  <c:v>26.77</c:v>
                </c:pt>
                <c:pt idx="21">
                  <c:v>45.81</c:v>
                </c:pt>
                <c:pt idx="22">
                  <c:v>23.37</c:v>
                </c:pt>
                <c:pt idx="23">
                  <c:v>54.93</c:v>
                </c:pt>
                <c:pt idx="24">
                  <c:v>10.87</c:v>
                </c:pt>
                <c:pt idx="25">
                  <c:v>22.7</c:v>
                </c:pt>
                <c:pt idx="26">
                  <c:v>11.5</c:v>
                </c:pt>
                <c:pt idx="27">
                  <c:v>9.3</c:v>
                </c:pt>
                <c:pt idx="28">
                  <c:v>3.94</c:v>
                </c:pt>
                <c:pt idx="29">
                  <c:v>-2.9</c:v>
                </c:pt>
                <c:pt idx="30">
                  <c:v>8.48</c:v>
                </c:pt>
                <c:pt idx="31">
                  <c:v>-3.9</c:v>
                </c:pt>
                <c:pt idx="32">
                  <c:v>11.85</c:v>
                </c:pt>
                <c:pt idx="33">
                  <c:v>-13.9</c:v>
                </c:pt>
                <c:pt idx="34">
                  <c:v>0.93</c:v>
                </c:pt>
                <c:pt idx="35">
                  <c:v>-14.05</c:v>
                </c:pt>
                <c:pt idx="36">
                  <c:v>-12.12</c:v>
                </c:pt>
                <c:pt idx="37">
                  <c:v>-21.52</c:v>
                </c:pt>
              </c:numCache>
            </c:numRef>
          </c:yVal>
        </c:ser>
        <c:axId val="546894968"/>
        <c:axId val="546801032"/>
      </c:scatterChart>
      <c:valAx>
        <c:axId val="546894968"/>
        <c:scaling>
          <c:orientation val="minMax"/>
        </c:scaling>
        <c:delete val="1"/>
        <c:axPos val="b"/>
        <c:minorGridlines>
          <c:spPr>
            <a:ln>
              <a:noFill/>
            </a:ln>
          </c:spPr>
        </c:minorGridlines>
        <c:numFmt formatCode="General" sourceLinked="1"/>
        <c:tickLblPos val="nextTo"/>
        <c:crossAx val="546801032"/>
        <c:crosses val="autoZero"/>
        <c:crossBetween val="midCat"/>
      </c:valAx>
      <c:valAx>
        <c:axId val="546801032"/>
        <c:scaling>
          <c:orientation val="minMax"/>
        </c:scaling>
        <c:axPos val="l"/>
        <c:numFmt formatCode="General" sourceLinked="1"/>
        <c:tickLblPos val="nextTo"/>
        <c:crossAx val="5468949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91500705630381"/>
          <c:y val="0.157152137569225"/>
          <c:w val="0.234181346845372"/>
          <c:h val="0.224452676603836"/>
        </c:manualLayout>
      </c:layout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plotArea>
      <c:layout>
        <c:manualLayout>
          <c:layoutTarget val="inner"/>
          <c:xMode val="edge"/>
          <c:yMode val="edge"/>
          <c:x val="0.0325123177931281"/>
          <c:y val="0.0528691413573303"/>
          <c:w val="0.948971952133118"/>
          <c:h val="0.894261717285339"/>
        </c:manualLayout>
      </c:layout>
      <c:scatterChart>
        <c:scatterStyle val="lineMarker"/>
        <c:ser>
          <c:idx val="0"/>
          <c:order val="0"/>
          <c:tx>
            <c:strRef>
              <c:f>Sheet1!$J$1</c:f>
              <c:strCache>
                <c:ptCount val="1"/>
                <c:pt idx="0">
                  <c:v>CC+14R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Sheet1!$J$4:$J$41</c:f>
              <c:numCache>
                <c:formatCode>General</c:formatCode>
                <c:ptCount val="38"/>
                <c:pt idx="0">
                  <c:v>61.14</c:v>
                </c:pt>
                <c:pt idx="1">
                  <c:v>58.63</c:v>
                </c:pt>
                <c:pt idx="2">
                  <c:v>54.51</c:v>
                </c:pt>
                <c:pt idx="3">
                  <c:v>48.91</c:v>
                </c:pt>
                <c:pt idx="4">
                  <c:v>41.98</c:v>
                </c:pt>
                <c:pt idx="5">
                  <c:v>33.9</c:v>
                </c:pt>
                <c:pt idx="6">
                  <c:v>24.9</c:v>
                </c:pt>
                <c:pt idx="7">
                  <c:v>15.22</c:v>
                </c:pt>
                <c:pt idx="8">
                  <c:v>5.119999999999998</c:v>
                </c:pt>
                <c:pt idx="9">
                  <c:v>-5.119999999999998</c:v>
                </c:pt>
                <c:pt idx="10">
                  <c:v>-15.22</c:v>
                </c:pt>
                <c:pt idx="11">
                  <c:v>-24.9</c:v>
                </c:pt>
                <c:pt idx="12">
                  <c:v>-33.9</c:v>
                </c:pt>
                <c:pt idx="13">
                  <c:v>-41.98</c:v>
                </c:pt>
                <c:pt idx="14">
                  <c:v>-48.91</c:v>
                </c:pt>
                <c:pt idx="15">
                  <c:v>-54.51</c:v>
                </c:pt>
                <c:pt idx="16">
                  <c:v>-58.63</c:v>
                </c:pt>
                <c:pt idx="17">
                  <c:v>-61.14</c:v>
                </c:pt>
                <c:pt idx="18">
                  <c:v>-61.98</c:v>
                </c:pt>
                <c:pt idx="19">
                  <c:v>-61.14</c:v>
                </c:pt>
                <c:pt idx="20">
                  <c:v>-58.63</c:v>
                </c:pt>
                <c:pt idx="21">
                  <c:v>-54.51</c:v>
                </c:pt>
                <c:pt idx="22">
                  <c:v>-48.91</c:v>
                </c:pt>
                <c:pt idx="23">
                  <c:v>-41.98</c:v>
                </c:pt>
                <c:pt idx="24">
                  <c:v>-33.9</c:v>
                </c:pt>
                <c:pt idx="25">
                  <c:v>-24.9</c:v>
                </c:pt>
                <c:pt idx="26">
                  <c:v>-15.22</c:v>
                </c:pt>
                <c:pt idx="27">
                  <c:v>-5.119999999999998</c:v>
                </c:pt>
                <c:pt idx="28">
                  <c:v>5.119999999999998</c:v>
                </c:pt>
                <c:pt idx="29">
                  <c:v>15.22</c:v>
                </c:pt>
                <c:pt idx="30">
                  <c:v>24.9</c:v>
                </c:pt>
                <c:pt idx="31">
                  <c:v>33.9</c:v>
                </c:pt>
                <c:pt idx="32">
                  <c:v>41.98</c:v>
                </c:pt>
                <c:pt idx="33">
                  <c:v>48.91</c:v>
                </c:pt>
                <c:pt idx="34">
                  <c:v>54.51</c:v>
                </c:pt>
                <c:pt idx="35">
                  <c:v>58.63</c:v>
                </c:pt>
                <c:pt idx="36">
                  <c:v>61.14</c:v>
                </c:pt>
                <c:pt idx="37">
                  <c:v>61.98</c:v>
                </c:pt>
              </c:numCache>
            </c:numRef>
          </c:xVal>
          <c:yVal>
            <c:numRef>
              <c:f>Sheet1!$K$4:$K$41</c:f>
              <c:numCache>
                <c:formatCode>General</c:formatCode>
                <c:ptCount val="38"/>
                <c:pt idx="0">
                  <c:v>-49.5</c:v>
                </c:pt>
                <c:pt idx="1">
                  <c:v>-45.61</c:v>
                </c:pt>
                <c:pt idx="2">
                  <c:v>-46.73</c:v>
                </c:pt>
                <c:pt idx="3">
                  <c:v>-32.35</c:v>
                </c:pt>
                <c:pt idx="4">
                  <c:v>-40.21</c:v>
                </c:pt>
                <c:pt idx="5">
                  <c:v>-19.98</c:v>
                </c:pt>
                <c:pt idx="6">
                  <c:v>-27.91</c:v>
                </c:pt>
                <c:pt idx="7">
                  <c:v>-19.34</c:v>
                </c:pt>
                <c:pt idx="8">
                  <c:v>-10.08</c:v>
                </c:pt>
                <c:pt idx="9">
                  <c:v>6.57</c:v>
                </c:pt>
                <c:pt idx="10">
                  <c:v>31.92</c:v>
                </c:pt>
                <c:pt idx="11">
                  <c:v>48.4</c:v>
                </c:pt>
                <c:pt idx="12">
                  <c:v>117.91</c:v>
                </c:pt>
                <c:pt idx="13">
                  <c:v>145.47</c:v>
                </c:pt>
                <c:pt idx="14">
                  <c:v>281.72</c:v>
                </c:pt>
                <c:pt idx="15">
                  <c:v>280.67</c:v>
                </c:pt>
                <c:pt idx="16">
                  <c:v>393.17</c:v>
                </c:pt>
                <c:pt idx="17">
                  <c:v>435.16</c:v>
                </c:pt>
                <c:pt idx="18">
                  <c:v>550.26</c:v>
                </c:pt>
                <c:pt idx="19">
                  <c:v>509.66</c:v>
                </c:pt>
                <c:pt idx="20">
                  <c:v>397.4299999999998</c:v>
                </c:pt>
                <c:pt idx="21">
                  <c:v>375.67</c:v>
                </c:pt>
                <c:pt idx="22">
                  <c:v>224.47</c:v>
                </c:pt>
                <c:pt idx="23">
                  <c:v>222.36</c:v>
                </c:pt>
                <c:pt idx="24">
                  <c:v>91.16999999999998</c:v>
                </c:pt>
                <c:pt idx="25">
                  <c:v>77.82</c:v>
                </c:pt>
                <c:pt idx="26">
                  <c:v>36.62</c:v>
                </c:pt>
                <c:pt idx="27">
                  <c:v>16.37</c:v>
                </c:pt>
                <c:pt idx="28">
                  <c:v>-1.89</c:v>
                </c:pt>
                <c:pt idx="29">
                  <c:v>-16.92</c:v>
                </c:pt>
                <c:pt idx="30">
                  <c:v>-15.55</c:v>
                </c:pt>
                <c:pt idx="31">
                  <c:v>-29.74</c:v>
                </c:pt>
                <c:pt idx="32">
                  <c:v>-21.95</c:v>
                </c:pt>
                <c:pt idx="33">
                  <c:v>-42.37</c:v>
                </c:pt>
                <c:pt idx="34">
                  <c:v>-36.29</c:v>
                </c:pt>
                <c:pt idx="35">
                  <c:v>-46.26</c:v>
                </c:pt>
                <c:pt idx="36">
                  <c:v>-46.08</c:v>
                </c:pt>
                <c:pt idx="37">
                  <c:v>-50.72</c:v>
                </c:pt>
              </c:numCache>
            </c:numRef>
          </c:yVal>
        </c:ser>
        <c:ser>
          <c:idx val="1"/>
          <c:order val="1"/>
          <c:tx>
            <c:strRef>
              <c:f>Sheet1!$N$1</c:f>
              <c:strCache>
                <c:ptCount val="1"/>
                <c:pt idx="0">
                  <c:v>CC+100R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</c:marker>
          <c:xVal>
            <c:numRef>
              <c:f>Sheet1!$J$4:$J$41</c:f>
              <c:numCache>
                <c:formatCode>General</c:formatCode>
                <c:ptCount val="38"/>
                <c:pt idx="0">
                  <c:v>61.14</c:v>
                </c:pt>
                <c:pt idx="1">
                  <c:v>58.63</c:v>
                </c:pt>
                <c:pt idx="2">
                  <c:v>54.51</c:v>
                </c:pt>
                <c:pt idx="3">
                  <c:v>48.91</c:v>
                </c:pt>
                <c:pt idx="4">
                  <c:v>41.98</c:v>
                </c:pt>
                <c:pt idx="5">
                  <c:v>33.9</c:v>
                </c:pt>
                <c:pt idx="6">
                  <c:v>24.9</c:v>
                </c:pt>
                <c:pt idx="7">
                  <c:v>15.22</c:v>
                </c:pt>
                <c:pt idx="8">
                  <c:v>5.119999999999998</c:v>
                </c:pt>
                <c:pt idx="9">
                  <c:v>-5.119999999999998</c:v>
                </c:pt>
                <c:pt idx="10">
                  <c:v>-15.22</c:v>
                </c:pt>
                <c:pt idx="11">
                  <c:v>-24.9</c:v>
                </c:pt>
                <c:pt idx="12">
                  <c:v>-33.9</c:v>
                </c:pt>
                <c:pt idx="13">
                  <c:v>-41.98</c:v>
                </c:pt>
                <c:pt idx="14">
                  <c:v>-48.91</c:v>
                </c:pt>
                <c:pt idx="15">
                  <c:v>-54.51</c:v>
                </c:pt>
                <c:pt idx="16">
                  <c:v>-58.63</c:v>
                </c:pt>
                <c:pt idx="17">
                  <c:v>-61.14</c:v>
                </c:pt>
                <c:pt idx="18">
                  <c:v>-61.98</c:v>
                </c:pt>
                <c:pt idx="19">
                  <c:v>-61.14</c:v>
                </c:pt>
                <c:pt idx="20">
                  <c:v>-58.63</c:v>
                </c:pt>
                <c:pt idx="21">
                  <c:v>-54.51</c:v>
                </c:pt>
                <c:pt idx="22">
                  <c:v>-48.91</c:v>
                </c:pt>
                <c:pt idx="23">
                  <c:v>-41.98</c:v>
                </c:pt>
                <c:pt idx="24">
                  <c:v>-33.9</c:v>
                </c:pt>
                <c:pt idx="25">
                  <c:v>-24.9</c:v>
                </c:pt>
                <c:pt idx="26">
                  <c:v>-15.22</c:v>
                </c:pt>
                <c:pt idx="27">
                  <c:v>-5.119999999999998</c:v>
                </c:pt>
                <c:pt idx="28">
                  <c:v>5.119999999999998</c:v>
                </c:pt>
                <c:pt idx="29">
                  <c:v>15.22</c:v>
                </c:pt>
                <c:pt idx="30">
                  <c:v>24.9</c:v>
                </c:pt>
                <c:pt idx="31">
                  <c:v>33.9</c:v>
                </c:pt>
                <c:pt idx="32">
                  <c:v>41.98</c:v>
                </c:pt>
                <c:pt idx="33">
                  <c:v>48.91</c:v>
                </c:pt>
                <c:pt idx="34">
                  <c:v>54.51</c:v>
                </c:pt>
                <c:pt idx="35">
                  <c:v>58.63</c:v>
                </c:pt>
                <c:pt idx="36">
                  <c:v>61.14</c:v>
                </c:pt>
                <c:pt idx="37">
                  <c:v>61.98</c:v>
                </c:pt>
              </c:numCache>
            </c:numRef>
          </c:xVal>
          <c:yVal>
            <c:numRef>
              <c:f>Sheet1!$O$4:$O$41</c:f>
              <c:numCache>
                <c:formatCode>General</c:formatCode>
                <c:ptCount val="38"/>
                <c:pt idx="0">
                  <c:v>-31.61</c:v>
                </c:pt>
                <c:pt idx="1">
                  <c:v>-26.06</c:v>
                </c:pt>
                <c:pt idx="2">
                  <c:v>-29.31</c:v>
                </c:pt>
                <c:pt idx="3">
                  <c:v>-11.38</c:v>
                </c:pt>
                <c:pt idx="4">
                  <c:v>-24.08</c:v>
                </c:pt>
                <c:pt idx="5">
                  <c:v>-1.05</c:v>
                </c:pt>
                <c:pt idx="6">
                  <c:v>-15.21</c:v>
                </c:pt>
                <c:pt idx="7">
                  <c:v>-10.29</c:v>
                </c:pt>
                <c:pt idx="8">
                  <c:v>-6.47</c:v>
                </c:pt>
                <c:pt idx="9">
                  <c:v>2.01</c:v>
                </c:pt>
                <c:pt idx="10">
                  <c:v>13.88</c:v>
                </c:pt>
                <c:pt idx="11">
                  <c:v>14.13</c:v>
                </c:pt>
                <c:pt idx="12">
                  <c:v>44.76</c:v>
                </c:pt>
                <c:pt idx="13">
                  <c:v>38.63</c:v>
                </c:pt>
                <c:pt idx="14">
                  <c:v>82.12</c:v>
                </c:pt>
                <c:pt idx="15">
                  <c:v>49.77</c:v>
                </c:pt>
                <c:pt idx="16">
                  <c:v>67.32</c:v>
                </c:pt>
                <c:pt idx="17">
                  <c:v>60.99</c:v>
                </c:pt>
                <c:pt idx="18">
                  <c:v>86.51</c:v>
                </c:pt>
                <c:pt idx="19">
                  <c:v>80.73</c:v>
                </c:pt>
                <c:pt idx="20">
                  <c:v>66.97</c:v>
                </c:pt>
                <c:pt idx="21">
                  <c:v>87.93</c:v>
                </c:pt>
                <c:pt idx="22">
                  <c:v>52.94</c:v>
                </c:pt>
                <c:pt idx="23">
                  <c:v>84.43</c:v>
                </c:pt>
                <c:pt idx="24">
                  <c:v>27.04</c:v>
                </c:pt>
                <c:pt idx="25">
                  <c:v>35.44</c:v>
                </c:pt>
                <c:pt idx="26">
                  <c:v>18.0</c:v>
                </c:pt>
                <c:pt idx="27">
                  <c:v>11.31</c:v>
                </c:pt>
                <c:pt idx="28">
                  <c:v>2.15</c:v>
                </c:pt>
                <c:pt idx="29">
                  <c:v>-7.5</c:v>
                </c:pt>
                <c:pt idx="30">
                  <c:v>0.13</c:v>
                </c:pt>
                <c:pt idx="31">
                  <c:v>-13.23</c:v>
                </c:pt>
                <c:pt idx="32">
                  <c:v>-0.68</c:v>
                </c:pt>
                <c:pt idx="33">
                  <c:v>-24.8</c:v>
                </c:pt>
                <c:pt idx="34">
                  <c:v>-13.67</c:v>
                </c:pt>
                <c:pt idx="35">
                  <c:v>-26.86</c:v>
                </c:pt>
                <c:pt idx="36">
                  <c:v>-25.77</c:v>
                </c:pt>
                <c:pt idx="37">
                  <c:v>-33.23000000000001</c:v>
                </c:pt>
              </c:numCache>
            </c:numRef>
          </c:yVal>
        </c:ser>
        <c:axId val="546884696"/>
        <c:axId val="546887768"/>
      </c:scatterChart>
      <c:valAx>
        <c:axId val="546884696"/>
        <c:scaling>
          <c:orientation val="minMax"/>
        </c:scaling>
        <c:delete val="1"/>
        <c:axPos val="b"/>
        <c:numFmt formatCode="General" sourceLinked="1"/>
        <c:tickLblPos val="nextTo"/>
        <c:crossAx val="546887768"/>
        <c:crosses val="autoZero"/>
        <c:crossBetween val="midCat"/>
      </c:valAx>
      <c:valAx>
        <c:axId val="546887768"/>
        <c:scaling>
          <c:orientation val="minMax"/>
        </c:scaling>
        <c:axPos val="l"/>
        <c:numFmt formatCode="General" sourceLinked="1"/>
        <c:tickLblPos val="nextTo"/>
        <c:crossAx val="546884696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spPr>
    <a:solidFill>
      <a:schemeClr val="accent2">
        <a:lumMod val="60000"/>
        <a:lumOff val="40000"/>
      </a:schemeClr>
    </a:solidFill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plotArea>
      <c:layout>
        <c:manualLayout>
          <c:layoutTarget val="inner"/>
          <c:xMode val="edge"/>
          <c:yMode val="edge"/>
          <c:x val="0.0590035476334689"/>
          <c:y val="0.0528691413573303"/>
          <c:w val="0.901128435868594"/>
          <c:h val="0.894261717285339"/>
        </c:manualLayout>
      </c:layout>
      <c:scatterChart>
        <c:scatterStyle val="lineMarker"/>
        <c:ser>
          <c:idx val="0"/>
          <c:order val="0"/>
          <c:tx>
            <c:strRef>
              <c:f>Sheet1!$R$1</c:f>
              <c:strCache>
                <c:ptCount val="1"/>
                <c:pt idx="0">
                  <c:v>CC2+14R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Sheet1!$R$4:$R$41</c:f>
              <c:numCache>
                <c:formatCode>General</c:formatCode>
                <c:ptCount val="38"/>
                <c:pt idx="0">
                  <c:v>54.29</c:v>
                </c:pt>
                <c:pt idx="1">
                  <c:v>52.06</c:v>
                </c:pt>
                <c:pt idx="2">
                  <c:v>48.41</c:v>
                </c:pt>
                <c:pt idx="3">
                  <c:v>43.43</c:v>
                </c:pt>
                <c:pt idx="4">
                  <c:v>37.28</c:v>
                </c:pt>
                <c:pt idx="5">
                  <c:v>30.1</c:v>
                </c:pt>
                <c:pt idx="6">
                  <c:v>22.11</c:v>
                </c:pt>
                <c:pt idx="7">
                  <c:v>13.51</c:v>
                </c:pt>
                <c:pt idx="8">
                  <c:v>4.55</c:v>
                </c:pt>
                <c:pt idx="9">
                  <c:v>-4.55</c:v>
                </c:pt>
                <c:pt idx="10">
                  <c:v>-13.51</c:v>
                </c:pt>
                <c:pt idx="11">
                  <c:v>-22.11</c:v>
                </c:pt>
                <c:pt idx="12">
                  <c:v>-30.1</c:v>
                </c:pt>
                <c:pt idx="13">
                  <c:v>-37.28</c:v>
                </c:pt>
                <c:pt idx="14">
                  <c:v>-43.43</c:v>
                </c:pt>
                <c:pt idx="15">
                  <c:v>-48.41</c:v>
                </c:pt>
                <c:pt idx="16">
                  <c:v>-52.06</c:v>
                </c:pt>
                <c:pt idx="17">
                  <c:v>-54.29</c:v>
                </c:pt>
                <c:pt idx="18">
                  <c:v>-55.04</c:v>
                </c:pt>
                <c:pt idx="19">
                  <c:v>-54.29</c:v>
                </c:pt>
                <c:pt idx="20">
                  <c:v>-52.06</c:v>
                </c:pt>
                <c:pt idx="21">
                  <c:v>-48.41</c:v>
                </c:pt>
                <c:pt idx="22">
                  <c:v>-43.43</c:v>
                </c:pt>
                <c:pt idx="23">
                  <c:v>-37.28</c:v>
                </c:pt>
                <c:pt idx="24">
                  <c:v>-30.1</c:v>
                </c:pt>
                <c:pt idx="25">
                  <c:v>-22.11</c:v>
                </c:pt>
                <c:pt idx="26">
                  <c:v>-13.51</c:v>
                </c:pt>
                <c:pt idx="27">
                  <c:v>-4.55</c:v>
                </c:pt>
                <c:pt idx="28">
                  <c:v>4.55</c:v>
                </c:pt>
                <c:pt idx="29">
                  <c:v>13.51</c:v>
                </c:pt>
                <c:pt idx="30">
                  <c:v>22.11</c:v>
                </c:pt>
                <c:pt idx="31">
                  <c:v>30.1</c:v>
                </c:pt>
                <c:pt idx="32">
                  <c:v>37.28</c:v>
                </c:pt>
                <c:pt idx="33">
                  <c:v>43.43</c:v>
                </c:pt>
                <c:pt idx="34">
                  <c:v>48.41</c:v>
                </c:pt>
                <c:pt idx="35">
                  <c:v>52.06</c:v>
                </c:pt>
                <c:pt idx="36">
                  <c:v>54.29</c:v>
                </c:pt>
                <c:pt idx="37">
                  <c:v>55.04</c:v>
                </c:pt>
              </c:numCache>
            </c:numRef>
          </c:xVal>
          <c:yVal>
            <c:numRef>
              <c:f>Sheet1!$S$4:$S$41</c:f>
              <c:numCache>
                <c:formatCode>General</c:formatCode>
                <c:ptCount val="38"/>
                <c:pt idx="0">
                  <c:v>-46.6</c:v>
                </c:pt>
                <c:pt idx="1">
                  <c:v>-42.43</c:v>
                </c:pt>
                <c:pt idx="2">
                  <c:v>-43.86</c:v>
                </c:pt>
                <c:pt idx="3">
                  <c:v>-28.83</c:v>
                </c:pt>
                <c:pt idx="4">
                  <c:v>-37.45</c:v>
                </c:pt>
                <c:pt idx="5">
                  <c:v>-16.64</c:v>
                </c:pt>
                <c:pt idx="6">
                  <c:v>-25.59</c:v>
                </c:pt>
                <c:pt idx="7">
                  <c:v>-17.64</c:v>
                </c:pt>
                <c:pt idx="8">
                  <c:v>-9.36</c:v>
                </c:pt>
                <c:pt idx="9">
                  <c:v>5.6</c:v>
                </c:pt>
                <c:pt idx="10">
                  <c:v>27.77</c:v>
                </c:pt>
                <c:pt idx="11">
                  <c:v>39.83</c:v>
                </c:pt>
                <c:pt idx="12">
                  <c:v>97.82</c:v>
                </c:pt>
                <c:pt idx="13">
                  <c:v>112.9</c:v>
                </c:pt>
                <c:pt idx="14">
                  <c:v>214.71</c:v>
                </c:pt>
                <c:pt idx="15">
                  <c:v>194.53</c:v>
                </c:pt>
                <c:pt idx="16">
                  <c:v>264.32</c:v>
                </c:pt>
                <c:pt idx="17">
                  <c:v>279.42</c:v>
                </c:pt>
                <c:pt idx="18">
                  <c:v>353.19</c:v>
                </c:pt>
                <c:pt idx="19">
                  <c:v>332.19</c:v>
                </c:pt>
                <c:pt idx="20">
                  <c:v>266.48</c:v>
                </c:pt>
                <c:pt idx="21">
                  <c:v>271.47</c:v>
                </c:pt>
                <c:pt idx="22">
                  <c:v>166.28</c:v>
                </c:pt>
                <c:pt idx="23">
                  <c:v>180.61</c:v>
                </c:pt>
                <c:pt idx="24">
                  <c:v>73.47</c:v>
                </c:pt>
                <c:pt idx="25">
                  <c:v>67.23</c:v>
                </c:pt>
                <c:pt idx="26">
                  <c:v>32.34</c:v>
                </c:pt>
                <c:pt idx="27">
                  <c:v>15.29</c:v>
                </c:pt>
                <c:pt idx="28">
                  <c:v>-1.08</c:v>
                </c:pt>
                <c:pt idx="29">
                  <c:v>-15.13</c:v>
                </c:pt>
                <c:pt idx="30">
                  <c:v>-12.69</c:v>
                </c:pt>
                <c:pt idx="31">
                  <c:v>-26.83</c:v>
                </c:pt>
                <c:pt idx="32">
                  <c:v>-18.29</c:v>
                </c:pt>
                <c:pt idx="33">
                  <c:v>-39.42</c:v>
                </c:pt>
                <c:pt idx="34">
                  <c:v>-32.57</c:v>
                </c:pt>
                <c:pt idx="35">
                  <c:v>-43.11</c:v>
                </c:pt>
                <c:pt idx="36">
                  <c:v>-42.82</c:v>
                </c:pt>
                <c:pt idx="37">
                  <c:v>-47.89</c:v>
                </c:pt>
              </c:numCache>
            </c:numRef>
          </c:yVal>
        </c:ser>
        <c:ser>
          <c:idx val="1"/>
          <c:order val="1"/>
          <c:tx>
            <c:strRef>
              <c:f>Sheet1!$V$1</c:f>
              <c:strCache>
                <c:ptCount val="1"/>
                <c:pt idx="0">
                  <c:v>CC2+100R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</c:marker>
          <c:xVal>
            <c:numRef>
              <c:f>Sheet1!$V$4:$V$41</c:f>
              <c:numCache>
                <c:formatCode>General</c:formatCode>
                <c:ptCount val="38"/>
                <c:pt idx="0">
                  <c:v>5.88</c:v>
                </c:pt>
                <c:pt idx="1">
                  <c:v>5.64</c:v>
                </c:pt>
                <c:pt idx="2">
                  <c:v>5.24</c:v>
                </c:pt>
                <c:pt idx="3">
                  <c:v>4.7</c:v>
                </c:pt>
                <c:pt idx="4">
                  <c:v>4.04</c:v>
                </c:pt>
                <c:pt idx="5">
                  <c:v>3.26</c:v>
                </c:pt>
                <c:pt idx="6">
                  <c:v>2.39</c:v>
                </c:pt>
                <c:pt idx="7">
                  <c:v>1.46</c:v>
                </c:pt>
                <c:pt idx="8">
                  <c:v>0.49</c:v>
                </c:pt>
                <c:pt idx="9">
                  <c:v>-0.49</c:v>
                </c:pt>
                <c:pt idx="10">
                  <c:v>-1.46</c:v>
                </c:pt>
                <c:pt idx="11">
                  <c:v>-2.39</c:v>
                </c:pt>
                <c:pt idx="12">
                  <c:v>-3.26</c:v>
                </c:pt>
                <c:pt idx="13">
                  <c:v>-4.04</c:v>
                </c:pt>
                <c:pt idx="14">
                  <c:v>-4.7</c:v>
                </c:pt>
                <c:pt idx="15">
                  <c:v>-5.24</c:v>
                </c:pt>
                <c:pt idx="16">
                  <c:v>-5.64</c:v>
                </c:pt>
                <c:pt idx="17">
                  <c:v>-5.88</c:v>
                </c:pt>
                <c:pt idx="18">
                  <c:v>-5.96</c:v>
                </c:pt>
                <c:pt idx="19">
                  <c:v>-5.88</c:v>
                </c:pt>
                <c:pt idx="20">
                  <c:v>-5.64</c:v>
                </c:pt>
                <c:pt idx="21">
                  <c:v>-5.24</c:v>
                </c:pt>
                <c:pt idx="22">
                  <c:v>-4.7</c:v>
                </c:pt>
                <c:pt idx="23">
                  <c:v>-4.04</c:v>
                </c:pt>
                <c:pt idx="24">
                  <c:v>-3.26</c:v>
                </c:pt>
                <c:pt idx="25">
                  <c:v>-2.39</c:v>
                </c:pt>
                <c:pt idx="26">
                  <c:v>-1.46</c:v>
                </c:pt>
                <c:pt idx="27">
                  <c:v>-0.49</c:v>
                </c:pt>
                <c:pt idx="28">
                  <c:v>0.49</c:v>
                </c:pt>
                <c:pt idx="29">
                  <c:v>1.46</c:v>
                </c:pt>
                <c:pt idx="30">
                  <c:v>2.39</c:v>
                </c:pt>
                <c:pt idx="31">
                  <c:v>3.26</c:v>
                </c:pt>
                <c:pt idx="32">
                  <c:v>4.04</c:v>
                </c:pt>
                <c:pt idx="33">
                  <c:v>4.7</c:v>
                </c:pt>
                <c:pt idx="34">
                  <c:v>5.24</c:v>
                </c:pt>
                <c:pt idx="35">
                  <c:v>5.64</c:v>
                </c:pt>
                <c:pt idx="36">
                  <c:v>5.88</c:v>
                </c:pt>
                <c:pt idx="37">
                  <c:v>5.96</c:v>
                </c:pt>
              </c:numCache>
            </c:numRef>
          </c:xVal>
          <c:yVal>
            <c:numRef>
              <c:f>Sheet1!$W$4:$W$41</c:f>
              <c:numCache>
                <c:formatCode>General</c:formatCode>
                <c:ptCount val="38"/>
                <c:pt idx="0">
                  <c:v>-10.78</c:v>
                </c:pt>
                <c:pt idx="1">
                  <c:v>-3.62</c:v>
                </c:pt>
                <c:pt idx="2">
                  <c:v>-9.93</c:v>
                </c:pt>
                <c:pt idx="3">
                  <c:v>10.85</c:v>
                </c:pt>
                <c:pt idx="4">
                  <c:v>-7.73</c:v>
                </c:pt>
                <c:pt idx="5">
                  <c:v>16.84</c:v>
                </c:pt>
                <c:pt idx="6">
                  <c:v>-4.1</c:v>
                </c:pt>
                <c:pt idx="7">
                  <c:v>-3.05</c:v>
                </c:pt>
                <c:pt idx="8">
                  <c:v>-3.9</c:v>
                </c:pt>
                <c:pt idx="9">
                  <c:v>-0.83</c:v>
                </c:pt>
                <c:pt idx="10">
                  <c:v>4.23</c:v>
                </c:pt>
                <c:pt idx="11">
                  <c:v>-1.37</c:v>
                </c:pt>
                <c:pt idx="12">
                  <c:v>17.32</c:v>
                </c:pt>
                <c:pt idx="13">
                  <c:v>6.01</c:v>
                </c:pt>
                <c:pt idx="14">
                  <c:v>32.17</c:v>
                </c:pt>
                <c:pt idx="15">
                  <c:v>3.85</c:v>
                </c:pt>
                <c:pt idx="16">
                  <c:v>11.76</c:v>
                </c:pt>
                <c:pt idx="17">
                  <c:v>5.03</c:v>
                </c:pt>
                <c:pt idx="18">
                  <c:v>19.3</c:v>
                </c:pt>
                <c:pt idx="19">
                  <c:v>16.02</c:v>
                </c:pt>
                <c:pt idx="20">
                  <c:v>10.83</c:v>
                </c:pt>
                <c:pt idx="21">
                  <c:v>28.54</c:v>
                </c:pt>
                <c:pt idx="22">
                  <c:v>10.68</c:v>
                </c:pt>
                <c:pt idx="23">
                  <c:v>41.54</c:v>
                </c:pt>
                <c:pt idx="24">
                  <c:v>3.17</c:v>
                </c:pt>
                <c:pt idx="25">
                  <c:v>16.27</c:v>
                </c:pt>
                <c:pt idx="26">
                  <c:v>8.02</c:v>
                </c:pt>
                <c:pt idx="27">
                  <c:v>8.16</c:v>
                </c:pt>
                <c:pt idx="28">
                  <c:v>5.02</c:v>
                </c:pt>
                <c:pt idx="29">
                  <c:v>-0.02</c:v>
                </c:pt>
                <c:pt idx="30">
                  <c:v>13.93</c:v>
                </c:pt>
                <c:pt idx="31">
                  <c:v>2.42</c:v>
                </c:pt>
                <c:pt idx="32">
                  <c:v>20.57</c:v>
                </c:pt>
                <c:pt idx="33">
                  <c:v>-6.07</c:v>
                </c:pt>
                <c:pt idx="34">
                  <c:v>11.61</c:v>
                </c:pt>
                <c:pt idx="35">
                  <c:v>-4.49</c:v>
                </c:pt>
                <c:pt idx="36">
                  <c:v>-1.82</c:v>
                </c:pt>
                <c:pt idx="37">
                  <c:v>-12.67</c:v>
                </c:pt>
              </c:numCache>
            </c:numRef>
          </c:yVal>
        </c:ser>
        <c:axId val="460754616"/>
        <c:axId val="460818072"/>
      </c:scatterChart>
      <c:valAx>
        <c:axId val="460754616"/>
        <c:scaling>
          <c:orientation val="minMax"/>
        </c:scaling>
        <c:axPos val="b"/>
        <c:numFmt formatCode="General" sourceLinked="1"/>
        <c:tickLblPos val="nextTo"/>
        <c:crossAx val="460818072"/>
        <c:crosses val="autoZero"/>
        <c:crossBetween val="midCat"/>
      </c:valAx>
      <c:valAx>
        <c:axId val="460818072"/>
        <c:scaling>
          <c:orientation val="minMax"/>
        </c:scaling>
        <c:axPos val="l"/>
        <c:numFmt formatCode="General" sourceLinked="1"/>
        <c:tickLblPos val="nextTo"/>
        <c:crossAx val="460754616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spPr>
    <a:solidFill>
      <a:schemeClr val="accent2">
        <a:lumMod val="40000"/>
        <a:lumOff val="60000"/>
      </a:schemeClr>
    </a:solidFill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0597877219529805"/>
          <c:y val="0.0528691413573303"/>
          <c:w val="0.899814404007265"/>
          <c:h val="0.894261717285339"/>
        </c:manualLayout>
      </c:layout>
      <c:scatterChart>
        <c:scatterStyle val="lineMarker"/>
        <c:ser>
          <c:idx val="0"/>
          <c:order val="0"/>
          <c:tx>
            <c:strRef>
              <c:f>Sheet1!$J$1</c:f>
              <c:strCache>
                <c:ptCount val="1"/>
                <c:pt idx="0">
                  <c:v>CC+14R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Sheet1!$J$4:$J$41</c:f>
              <c:numCache>
                <c:formatCode>General</c:formatCode>
                <c:ptCount val="38"/>
                <c:pt idx="0">
                  <c:v>61.14</c:v>
                </c:pt>
                <c:pt idx="1">
                  <c:v>58.63</c:v>
                </c:pt>
                <c:pt idx="2">
                  <c:v>54.51</c:v>
                </c:pt>
                <c:pt idx="3">
                  <c:v>48.91</c:v>
                </c:pt>
                <c:pt idx="4">
                  <c:v>41.98</c:v>
                </c:pt>
                <c:pt idx="5">
                  <c:v>33.9</c:v>
                </c:pt>
                <c:pt idx="6">
                  <c:v>24.9</c:v>
                </c:pt>
                <c:pt idx="7">
                  <c:v>15.22</c:v>
                </c:pt>
                <c:pt idx="8">
                  <c:v>5.119999999999998</c:v>
                </c:pt>
                <c:pt idx="9">
                  <c:v>-5.119999999999998</c:v>
                </c:pt>
                <c:pt idx="10">
                  <c:v>-15.22</c:v>
                </c:pt>
                <c:pt idx="11">
                  <c:v>-24.9</c:v>
                </c:pt>
                <c:pt idx="12">
                  <c:v>-33.9</c:v>
                </c:pt>
                <c:pt idx="13">
                  <c:v>-41.98</c:v>
                </c:pt>
                <c:pt idx="14">
                  <c:v>-48.91</c:v>
                </c:pt>
                <c:pt idx="15">
                  <c:v>-54.51</c:v>
                </c:pt>
                <c:pt idx="16">
                  <c:v>-58.63</c:v>
                </c:pt>
                <c:pt idx="17">
                  <c:v>-61.14</c:v>
                </c:pt>
                <c:pt idx="18">
                  <c:v>-61.98</c:v>
                </c:pt>
                <c:pt idx="19">
                  <c:v>-61.14</c:v>
                </c:pt>
                <c:pt idx="20">
                  <c:v>-58.63</c:v>
                </c:pt>
                <c:pt idx="21">
                  <c:v>-54.51</c:v>
                </c:pt>
                <c:pt idx="22">
                  <c:v>-48.91</c:v>
                </c:pt>
                <c:pt idx="23">
                  <c:v>-41.98</c:v>
                </c:pt>
                <c:pt idx="24">
                  <c:v>-33.9</c:v>
                </c:pt>
                <c:pt idx="25">
                  <c:v>-24.9</c:v>
                </c:pt>
                <c:pt idx="26">
                  <c:v>-15.22</c:v>
                </c:pt>
                <c:pt idx="27">
                  <c:v>-5.119999999999998</c:v>
                </c:pt>
                <c:pt idx="28">
                  <c:v>5.119999999999998</c:v>
                </c:pt>
                <c:pt idx="29">
                  <c:v>15.22</c:v>
                </c:pt>
                <c:pt idx="30">
                  <c:v>24.9</c:v>
                </c:pt>
                <c:pt idx="31">
                  <c:v>33.9</c:v>
                </c:pt>
                <c:pt idx="32">
                  <c:v>41.98</c:v>
                </c:pt>
                <c:pt idx="33">
                  <c:v>48.91</c:v>
                </c:pt>
                <c:pt idx="34">
                  <c:v>54.51</c:v>
                </c:pt>
                <c:pt idx="35">
                  <c:v>58.63</c:v>
                </c:pt>
                <c:pt idx="36">
                  <c:v>61.14</c:v>
                </c:pt>
                <c:pt idx="37">
                  <c:v>61.98</c:v>
                </c:pt>
              </c:numCache>
            </c:numRef>
          </c:xVal>
          <c:yVal>
            <c:numRef>
              <c:f>Sheet1!$K$4:$K$41</c:f>
              <c:numCache>
                <c:formatCode>General</c:formatCode>
                <c:ptCount val="38"/>
                <c:pt idx="0">
                  <c:v>-49.5</c:v>
                </c:pt>
                <c:pt idx="1">
                  <c:v>-45.61</c:v>
                </c:pt>
                <c:pt idx="2">
                  <c:v>-46.73</c:v>
                </c:pt>
                <c:pt idx="3">
                  <c:v>-32.35</c:v>
                </c:pt>
                <c:pt idx="4">
                  <c:v>-40.21</c:v>
                </c:pt>
                <c:pt idx="5">
                  <c:v>-19.98</c:v>
                </c:pt>
                <c:pt idx="6">
                  <c:v>-27.91</c:v>
                </c:pt>
                <c:pt idx="7">
                  <c:v>-19.34</c:v>
                </c:pt>
                <c:pt idx="8">
                  <c:v>-10.08</c:v>
                </c:pt>
                <c:pt idx="9">
                  <c:v>6.57</c:v>
                </c:pt>
                <c:pt idx="10">
                  <c:v>31.92</c:v>
                </c:pt>
                <c:pt idx="11">
                  <c:v>48.4</c:v>
                </c:pt>
                <c:pt idx="12">
                  <c:v>117.91</c:v>
                </c:pt>
                <c:pt idx="13">
                  <c:v>145.47</c:v>
                </c:pt>
                <c:pt idx="14">
                  <c:v>281.72</c:v>
                </c:pt>
                <c:pt idx="15">
                  <c:v>280.67</c:v>
                </c:pt>
                <c:pt idx="16">
                  <c:v>393.17</c:v>
                </c:pt>
                <c:pt idx="17">
                  <c:v>435.16</c:v>
                </c:pt>
                <c:pt idx="18">
                  <c:v>550.26</c:v>
                </c:pt>
                <c:pt idx="19">
                  <c:v>509.66</c:v>
                </c:pt>
                <c:pt idx="20">
                  <c:v>397.4299999999998</c:v>
                </c:pt>
                <c:pt idx="21">
                  <c:v>375.67</c:v>
                </c:pt>
                <c:pt idx="22">
                  <c:v>224.47</c:v>
                </c:pt>
                <c:pt idx="23">
                  <c:v>222.36</c:v>
                </c:pt>
                <c:pt idx="24">
                  <c:v>91.16999999999998</c:v>
                </c:pt>
                <c:pt idx="25">
                  <c:v>77.82</c:v>
                </c:pt>
                <c:pt idx="26">
                  <c:v>36.62</c:v>
                </c:pt>
                <c:pt idx="27">
                  <c:v>16.37</c:v>
                </c:pt>
                <c:pt idx="28">
                  <c:v>-1.89</c:v>
                </c:pt>
                <c:pt idx="29">
                  <c:v>-16.92</c:v>
                </c:pt>
                <c:pt idx="30">
                  <c:v>-15.55</c:v>
                </c:pt>
                <c:pt idx="31">
                  <c:v>-29.74</c:v>
                </c:pt>
                <c:pt idx="32">
                  <c:v>-21.95</c:v>
                </c:pt>
                <c:pt idx="33">
                  <c:v>-42.37</c:v>
                </c:pt>
                <c:pt idx="34">
                  <c:v>-36.29</c:v>
                </c:pt>
                <c:pt idx="35">
                  <c:v>-46.26</c:v>
                </c:pt>
                <c:pt idx="36">
                  <c:v>-46.08</c:v>
                </c:pt>
                <c:pt idx="37">
                  <c:v>-50.72</c:v>
                </c:pt>
              </c:numCache>
            </c:numRef>
          </c:yVal>
        </c:ser>
        <c:ser>
          <c:idx val="1"/>
          <c:order val="1"/>
          <c:tx>
            <c:strRef>
              <c:f>Sheet1!$N$1</c:f>
              <c:strCache>
                <c:ptCount val="1"/>
                <c:pt idx="0">
                  <c:v>CC+100R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</c:marker>
          <c:xVal>
            <c:numRef>
              <c:f>Sheet1!$N$4:$N$41</c:f>
              <c:numCache>
                <c:formatCode>General</c:formatCode>
                <c:ptCount val="38"/>
                <c:pt idx="0">
                  <c:v>27.99</c:v>
                </c:pt>
                <c:pt idx="1">
                  <c:v>26.84</c:v>
                </c:pt>
                <c:pt idx="2">
                  <c:v>24.96</c:v>
                </c:pt>
                <c:pt idx="3">
                  <c:v>22.39</c:v>
                </c:pt>
                <c:pt idx="4">
                  <c:v>19.22</c:v>
                </c:pt>
                <c:pt idx="5">
                  <c:v>15.52</c:v>
                </c:pt>
                <c:pt idx="6">
                  <c:v>11.4</c:v>
                </c:pt>
                <c:pt idx="7">
                  <c:v>6.97</c:v>
                </c:pt>
                <c:pt idx="8">
                  <c:v>2.34</c:v>
                </c:pt>
                <c:pt idx="9">
                  <c:v>-2.34</c:v>
                </c:pt>
                <c:pt idx="10">
                  <c:v>-6.97</c:v>
                </c:pt>
                <c:pt idx="11">
                  <c:v>-11.4</c:v>
                </c:pt>
                <c:pt idx="12">
                  <c:v>-15.52</c:v>
                </c:pt>
                <c:pt idx="13">
                  <c:v>-19.22</c:v>
                </c:pt>
                <c:pt idx="14">
                  <c:v>-22.39</c:v>
                </c:pt>
                <c:pt idx="15">
                  <c:v>-24.96</c:v>
                </c:pt>
                <c:pt idx="16">
                  <c:v>-26.84</c:v>
                </c:pt>
                <c:pt idx="17">
                  <c:v>-27.99</c:v>
                </c:pt>
                <c:pt idx="18">
                  <c:v>-28.38</c:v>
                </c:pt>
                <c:pt idx="19">
                  <c:v>-27.99</c:v>
                </c:pt>
                <c:pt idx="20">
                  <c:v>-26.84</c:v>
                </c:pt>
                <c:pt idx="21">
                  <c:v>-24.96</c:v>
                </c:pt>
                <c:pt idx="22">
                  <c:v>-22.39</c:v>
                </c:pt>
                <c:pt idx="23">
                  <c:v>-19.22</c:v>
                </c:pt>
                <c:pt idx="24">
                  <c:v>-15.52</c:v>
                </c:pt>
                <c:pt idx="25">
                  <c:v>-11.4</c:v>
                </c:pt>
                <c:pt idx="26">
                  <c:v>-6.97</c:v>
                </c:pt>
                <c:pt idx="27">
                  <c:v>-2.34</c:v>
                </c:pt>
                <c:pt idx="28">
                  <c:v>2.34</c:v>
                </c:pt>
                <c:pt idx="29">
                  <c:v>6.97</c:v>
                </c:pt>
                <c:pt idx="30">
                  <c:v>11.4</c:v>
                </c:pt>
                <c:pt idx="31">
                  <c:v>15.52</c:v>
                </c:pt>
                <c:pt idx="32">
                  <c:v>19.22</c:v>
                </c:pt>
                <c:pt idx="33">
                  <c:v>22.39</c:v>
                </c:pt>
                <c:pt idx="34">
                  <c:v>24.96</c:v>
                </c:pt>
                <c:pt idx="35">
                  <c:v>26.84</c:v>
                </c:pt>
                <c:pt idx="36">
                  <c:v>27.99</c:v>
                </c:pt>
                <c:pt idx="37">
                  <c:v>28.38</c:v>
                </c:pt>
              </c:numCache>
            </c:numRef>
          </c:xVal>
          <c:yVal>
            <c:numRef>
              <c:f>Sheet1!$O$4:$O$41</c:f>
              <c:numCache>
                <c:formatCode>General</c:formatCode>
                <c:ptCount val="38"/>
                <c:pt idx="0">
                  <c:v>-31.61</c:v>
                </c:pt>
                <c:pt idx="1">
                  <c:v>-26.06</c:v>
                </c:pt>
                <c:pt idx="2">
                  <c:v>-29.31</c:v>
                </c:pt>
                <c:pt idx="3">
                  <c:v>-11.38</c:v>
                </c:pt>
                <c:pt idx="4">
                  <c:v>-24.08</c:v>
                </c:pt>
                <c:pt idx="5">
                  <c:v>-1.05</c:v>
                </c:pt>
                <c:pt idx="6">
                  <c:v>-15.21</c:v>
                </c:pt>
                <c:pt idx="7">
                  <c:v>-10.29</c:v>
                </c:pt>
                <c:pt idx="8">
                  <c:v>-6.47</c:v>
                </c:pt>
                <c:pt idx="9">
                  <c:v>2.01</c:v>
                </c:pt>
                <c:pt idx="10">
                  <c:v>13.88</c:v>
                </c:pt>
                <c:pt idx="11">
                  <c:v>14.13</c:v>
                </c:pt>
                <c:pt idx="12">
                  <c:v>44.76</c:v>
                </c:pt>
                <c:pt idx="13">
                  <c:v>38.63</c:v>
                </c:pt>
                <c:pt idx="14">
                  <c:v>82.12</c:v>
                </c:pt>
                <c:pt idx="15">
                  <c:v>49.77</c:v>
                </c:pt>
                <c:pt idx="16">
                  <c:v>67.32</c:v>
                </c:pt>
                <c:pt idx="17">
                  <c:v>60.99</c:v>
                </c:pt>
                <c:pt idx="18">
                  <c:v>86.51</c:v>
                </c:pt>
                <c:pt idx="19">
                  <c:v>80.73</c:v>
                </c:pt>
                <c:pt idx="20">
                  <c:v>66.97</c:v>
                </c:pt>
                <c:pt idx="21">
                  <c:v>87.93</c:v>
                </c:pt>
                <c:pt idx="22">
                  <c:v>52.94</c:v>
                </c:pt>
                <c:pt idx="23">
                  <c:v>84.43</c:v>
                </c:pt>
                <c:pt idx="24">
                  <c:v>27.04</c:v>
                </c:pt>
                <c:pt idx="25">
                  <c:v>35.44</c:v>
                </c:pt>
                <c:pt idx="26">
                  <c:v>18.0</c:v>
                </c:pt>
                <c:pt idx="27">
                  <c:v>11.31</c:v>
                </c:pt>
                <c:pt idx="28">
                  <c:v>2.15</c:v>
                </c:pt>
                <c:pt idx="29">
                  <c:v>-7.5</c:v>
                </c:pt>
                <c:pt idx="30">
                  <c:v>0.13</c:v>
                </c:pt>
                <c:pt idx="31">
                  <c:v>-13.23</c:v>
                </c:pt>
                <c:pt idx="32">
                  <c:v>-0.68</c:v>
                </c:pt>
                <c:pt idx="33">
                  <c:v>-24.8</c:v>
                </c:pt>
                <c:pt idx="34">
                  <c:v>-13.67</c:v>
                </c:pt>
                <c:pt idx="35">
                  <c:v>-26.86</c:v>
                </c:pt>
                <c:pt idx="36">
                  <c:v>-25.77</c:v>
                </c:pt>
                <c:pt idx="37">
                  <c:v>-33.23000000000001</c:v>
                </c:pt>
              </c:numCache>
            </c:numRef>
          </c:yVal>
        </c:ser>
        <c:axId val="460860312"/>
        <c:axId val="460838904"/>
      </c:scatterChart>
      <c:valAx>
        <c:axId val="460860312"/>
        <c:scaling>
          <c:orientation val="minMax"/>
        </c:scaling>
        <c:axPos val="b"/>
        <c:numFmt formatCode="General" sourceLinked="1"/>
        <c:tickLblPos val="nextTo"/>
        <c:crossAx val="460838904"/>
        <c:crosses val="autoZero"/>
        <c:crossBetween val="midCat"/>
      </c:valAx>
      <c:valAx>
        <c:axId val="460838904"/>
        <c:scaling>
          <c:orientation val="minMax"/>
        </c:scaling>
        <c:axPos val="l"/>
        <c:numFmt formatCode="General" sourceLinked="1"/>
        <c:tickLblPos val="nextTo"/>
        <c:crossAx val="460860312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spPr>
    <a:solidFill>
      <a:schemeClr val="accent2">
        <a:lumMod val="60000"/>
        <a:lumOff val="40000"/>
      </a:schemeClr>
    </a:solidFill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0313390313390313"/>
          <c:y val="0.0514005540974045"/>
          <c:w val="0.965058438208045"/>
          <c:h val="0.897198891805191"/>
        </c:manualLayout>
      </c:layout>
      <c:scatterChart>
        <c:scatterStyle val="lineMarker"/>
        <c:ser>
          <c:idx val="0"/>
          <c:order val="0"/>
          <c:tx>
            <c:strRef>
              <c:f>Sheet1!$R$1</c:f>
              <c:strCache>
                <c:ptCount val="1"/>
                <c:pt idx="0">
                  <c:v>CC2+14R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Sheet1!$R$4:$R$41</c:f>
              <c:numCache>
                <c:formatCode>General</c:formatCode>
                <c:ptCount val="38"/>
                <c:pt idx="0">
                  <c:v>54.29</c:v>
                </c:pt>
                <c:pt idx="1">
                  <c:v>52.06</c:v>
                </c:pt>
                <c:pt idx="2">
                  <c:v>48.41</c:v>
                </c:pt>
                <c:pt idx="3">
                  <c:v>43.43</c:v>
                </c:pt>
                <c:pt idx="4">
                  <c:v>37.28</c:v>
                </c:pt>
                <c:pt idx="5">
                  <c:v>30.1</c:v>
                </c:pt>
                <c:pt idx="6">
                  <c:v>22.11</c:v>
                </c:pt>
                <c:pt idx="7">
                  <c:v>13.51</c:v>
                </c:pt>
                <c:pt idx="8">
                  <c:v>4.55</c:v>
                </c:pt>
                <c:pt idx="9">
                  <c:v>-4.55</c:v>
                </c:pt>
                <c:pt idx="10">
                  <c:v>-13.51</c:v>
                </c:pt>
                <c:pt idx="11">
                  <c:v>-22.11</c:v>
                </c:pt>
                <c:pt idx="12">
                  <c:v>-30.1</c:v>
                </c:pt>
                <c:pt idx="13">
                  <c:v>-37.28</c:v>
                </c:pt>
                <c:pt idx="14">
                  <c:v>-43.43</c:v>
                </c:pt>
                <c:pt idx="15">
                  <c:v>-48.41</c:v>
                </c:pt>
                <c:pt idx="16">
                  <c:v>-52.06</c:v>
                </c:pt>
                <c:pt idx="17">
                  <c:v>-54.29</c:v>
                </c:pt>
                <c:pt idx="18">
                  <c:v>-55.04</c:v>
                </c:pt>
                <c:pt idx="19">
                  <c:v>-54.29</c:v>
                </c:pt>
                <c:pt idx="20">
                  <c:v>-52.06</c:v>
                </c:pt>
                <c:pt idx="21">
                  <c:v>-48.41</c:v>
                </c:pt>
                <c:pt idx="22">
                  <c:v>-43.43</c:v>
                </c:pt>
                <c:pt idx="23">
                  <c:v>-37.28</c:v>
                </c:pt>
                <c:pt idx="24">
                  <c:v>-30.1</c:v>
                </c:pt>
                <c:pt idx="25">
                  <c:v>-22.11</c:v>
                </c:pt>
                <c:pt idx="26">
                  <c:v>-13.51</c:v>
                </c:pt>
                <c:pt idx="27">
                  <c:v>-4.55</c:v>
                </c:pt>
                <c:pt idx="28">
                  <c:v>4.55</c:v>
                </c:pt>
                <c:pt idx="29">
                  <c:v>13.51</c:v>
                </c:pt>
                <c:pt idx="30">
                  <c:v>22.11</c:v>
                </c:pt>
                <c:pt idx="31">
                  <c:v>30.1</c:v>
                </c:pt>
                <c:pt idx="32">
                  <c:v>37.28</c:v>
                </c:pt>
                <c:pt idx="33">
                  <c:v>43.43</c:v>
                </c:pt>
                <c:pt idx="34">
                  <c:v>48.41</c:v>
                </c:pt>
                <c:pt idx="35">
                  <c:v>52.06</c:v>
                </c:pt>
                <c:pt idx="36">
                  <c:v>54.29</c:v>
                </c:pt>
                <c:pt idx="37">
                  <c:v>55.04</c:v>
                </c:pt>
              </c:numCache>
            </c:numRef>
          </c:xVal>
          <c:yVal>
            <c:numRef>
              <c:f>Sheet1!$S$4:$S$41</c:f>
              <c:numCache>
                <c:formatCode>General</c:formatCode>
                <c:ptCount val="38"/>
                <c:pt idx="0">
                  <c:v>-46.6</c:v>
                </c:pt>
                <c:pt idx="1">
                  <c:v>-42.43</c:v>
                </c:pt>
                <c:pt idx="2">
                  <c:v>-43.86</c:v>
                </c:pt>
                <c:pt idx="3">
                  <c:v>-28.83</c:v>
                </c:pt>
                <c:pt idx="4">
                  <c:v>-37.45</c:v>
                </c:pt>
                <c:pt idx="5">
                  <c:v>-16.64</c:v>
                </c:pt>
                <c:pt idx="6">
                  <c:v>-25.59</c:v>
                </c:pt>
                <c:pt idx="7">
                  <c:v>-17.64</c:v>
                </c:pt>
                <c:pt idx="8">
                  <c:v>-9.36</c:v>
                </c:pt>
                <c:pt idx="9">
                  <c:v>5.6</c:v>
                </c:pt>
                <c:pt idx="10">
                  <c:v>27.77</c:v>
                </c:pt>
                <c:pt idx="11">
                  <c:v>39.83</c:v>
                </c:pt>
                <c:pt idx="12">
                  <c:v>97.82</c:v>
                </c:pt>
                <c:pt idx="13">
                  <c:v>112.9</c:v>
                </c:pt>
                <c:pt idx="14">
                  <c:v>214.71</c:v>
                </c:pt>
                <c:pt idx="15">
                  <c:v>194.53</c:v>
                </c:pt>
                <c:pt idx="16">
                  <c:v>264.32</c:v>
                </c:pt>
                <c:pt idx="17">
                  <c:v>279.42</c:v>
                </c:pt>
                <c:pt idx="18">
                  <c:v>353.19</c:v>
                </c:pt>
                <c:pt idx="19">
                  <c:v>332.19</c:v>
                </c:pt>
                <c:pt idx="20">
                  <c:v>266.48</c:v>
                </c:pt>
                <c:pt idx="21">
                  <c:v>271.47</c:v>
                </c:pt>
                <c:pt idx="22">
                  <c:v>166.28</c:v>
                </c:pt>
                <c:pt idx="23">
                  <c:v>180.61</c:v>
                </c:pt>
                <c:pt idx="24">
                  <c:v>73.47</c:v>
                </c:pt>
                <c:pt idx="25">
                  <c:v>67.23</c:v>
                </c:pt>
                <c:pt idx="26">
                  <c:v>32.34</c:v>
                </c:pt>
                <c:pt idx="27">
                  <c:v>15.29</c:v>
                </c:pt>
                <c:pt idx="28">
                  <c:v>-1.08</c:v>
                </c:pt>
                <c:pt idx="29">
                  <c:v>-15.13</c:v>
                </c:pt>
                <c:pt idx="30">
                  <c:v>-12.69</c:v>
                </c:pt>
                <c:pt idx="31">
                  <c:v>-26.83</c:v>
                </c:pt>
                <c:pt idx="32">
                  <c:v>-18.29</c:v>
                </c:pt>
                <c:pt idx="33">
                  <c:v>-39.42</c:v>
                </c:pt>
                <c:pt idx="34">
                  <c:v>-32.57</c:v>
                </c:pt>
                <c:pt idx="35">
                  <c:v>-43.11</c:v>
                </c:pt>
                <c:pt idx="36">
                  <c:v>-42.82</c:v>
                </c:pt>
                <c:pt idx="37">
                  <c:v>-47.89</c:v>
                </c:pt>
              </c:numCache>
            </c:numRef>
          </c:yVal>
        </c:ser>
        <c:ser>
          <c:idx val="1"/>
          <c:order val="1"/>
          <c:tx>
            <c:strRef>
              <c:f>Sheet1!$V$1</c:f>
              <c:strCache>
                <c:ptCount val="1"/>
                <c:pt idx="0">
                  <c:v>CC2+100R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</c:marker>
          <c:xVal>
            <c:numRef>
              <c:f>Sheet1!$R$4:$R$41</c:f>
              <c:numCache>
                <c:formatCode>General</c:formatCode>
                <c:ptCount val="38"/>
                <c:pt idx="0">
                  <c:v>54.29</c:v>
                </c:pt>
                <c:pt idx="1">
                  <c:v>52.06</c:v>
                </c:pt>
                <c:pt idx="2">
                  <c:v>48.41</c:v>
                </c:pt>
                <c:pt idx="3">
                  <c:v>43.43</c:v>
                </c:pt>
                <c:pt idx="4">
                  <c:v>37.28</c:v>
                </c:pt>
                <c:pt idx="5">
                  <c:v>30.1</c:v>
                </c:pt>
                <c:pt idx="6">
                  <c:v>22.11</c:v>
                </c:pt>
                <c:pt idx="7">
                  <c:v>13.51</c:v>
                </c:pt>
                <c:pt idx="8">
                  <c:v>4.55</c:v>
                </c:pt>
                <c:pt idx="9">
                  <c:v>-4.55</c:v>
                </c:pt>
                <c:pt idx="10">
                  <c:v>-13.51</c:v>
                </c:pt>
                <c:pt idx="11">
                  <c:v>-22.11</c:v>
                </c:pt>
                <c:pt idx="12">
                  <c:v>-30.1</c:v>
                </c:pt>
                <c:pt idx="13">
                  <c:v>-37.28</c:v>
                </c:pt>
                <c:pt idx="14">
                  <c:v>-43.43</c:v>
                </c:pt>
                <c:pt idx="15">
                  <c:v>-48.41</c:v>
                </c:pt>
                <c:pt idx="16">
                  <c:v>-52.06</c:v>
                </c:pt>
                <c:pt idx="17">
                  <c:v>-54.29</c:v>
                </c:pt>
                <c:pt idx="18">
                  <c:v>-55.04</c:v>
                </c:pt>
                <c:pt idx="19">
                  <c:v>-54.29</c:v>
                </c:pt>
                <c:pt idx="20">
                  <c:v>-52.06</c:v>
                </c:pt>
                <c:pt idx="21">
                  <c:v>-48.41</c:v>
                </c:pt>
                <c:pt idx="22">
                  <c:v>-43.43</c:v>
                </c:pt>
                <c:pt idx="23">
                  <c:v>-37.28</c:v>
                </c:pt>
                <c:pt idx="24">
                  <c:v>-30.1</c:v>
                </c:pt>
                <c:pt idx="25">
                  <c:v>-22.11</c:v>
                </c:pt>
                <c:pt idx="26">
                  <c:v>-13.51</c:v>
                </c:pt>
                <c:pt idx="27">
                  <c:v>-4.55</c:v>
                </c:pt>
                <c:pt idx="28">
                  <c:v>4.55</c:v>
                </c:pt>
                <c:pt idx="29">
                  <c:v>13.51</c:v>
                </c:pt>
                <c:pt idx="30">
                  <c:v>22.11</c:v>
                </c:pt>
                <c:pt idx="31">
                  <c:v>30.1</c:v>
                </c:pt>
                <c:pt idx="32">
                  <c:v>37.28</c:v>
                </c:pt>
                <c:pt idx="33">
                  <c:v>43.43</c:v>
                </c:pt>
                <c:pt idx="34">
                  <c:v>48.41</c:v>
                </c:pt>
                <c:pt idx="35">
                  <c:v>52.06</c:v>
                </c:pt>
                <c:pt idx="36">
                  <c:v>54.29</c:v>
                </c:pt>
                <c:pt idx="37">
                  <c:v>55.04</c:v>
                </c:pt>
              </c:numCache>
            </c:numRef>
          </c:xVal>
          <c:yVal>
            <c:numRef>
              <c:f>Sheet1!$W$4:$W$41</c:f>
              <c:numCache>
                <c:formatCode>General</c:formatCode>
                <c:ptCount val="38"/>
                <c:pt idx="0">
                  <c:v>-10.78</c:v>
                </c:pt>
                <c:pt idx="1">
                  <c:v>-3.62</c:v>
                </c:pt>
                <c:pt idx="2">
                  <c:v>-9.93</c:v>
                </c:pt>
                <c:pt idx="3">
                  <c:v>10.85</c:v>
                </c:pt>
                <c:pt idx="4">
                  <c:v>-7.73</c:v>
                </c:pt>
                <c:pt idx="5">
                  <c:v>16.84</c:v>
                </c:pt>
                <c:pt idx="6">
                  <c:v>-4.1</c:v>
                </c:pt>
                <c:pt idx="7">
                  <c:v>-3.05</c:v>
                </c:pt>
                <c:pt idx="8">
                  <c:v>-3.9</c:v>
                </c:pt>
                <c:pt idx="9">
                  <c:v>-0.83</c:v>
                </c:pt>
                <c:pt idx="10">
                  <c:v>4.23</c:v>
                </c:pt>
                <c:pt idx="11">
                  <c:v>-1.37</c:v>
                </c:pt>
                <c:pt idx="12">
                  <c:v>17.32</c:v>
                </c:pt>
                <c:pt idx="13">
                  <c:v>6.01</c:v>
                </c:pt>
                <c:pt idx="14">
                  <c:v>32.17</c:v>
                </c:pt>
                <c:pt idx="15">
                  <c:v>3.85</c:v>
                </c:pt>
                <c:pt idx="16">
                  <c:v>11.76</c:v>
                </c:pt>
                <c:pt idx="17">
                  <c:v>5.03</c:v>
                </c:pt>
                <c:pt idx="18">
                  <c:v>19.3</c:v>
                </c:pt>
                <c:pt idx="19">
                  <c:v>16.02</c:v>
                </c:pt>
                <c:pt idx="20">
                  <c:v>10.83</c:v>
                </c:pt>
                <c:pt idx="21">
                  <c:v>28.54</c:v>
                </c:pt>
                <c:pt idx="22">
                  <c:v>10.68</c:v>
                </c:pt>
                <c:pt idx="23">
                  <c:v>41.54</c:v>
                </c:pt>
                <c:pt idx="24">
                  <c:v>3.17</c:v>
                </c:pt>
                <c:pt idx="25">
                  <c:v>16.27</c:v>
                </c:pt>
                <c:pt idx="26">
                  <c:v>8.02</c:v>
                </c:pt>
                <c:pt idx="27">
                  <c:v>8.16</c:v>
                </c:pt>
                <c:pt idx="28">
                  <c:v>5.02</c:v>
                </c:pt>
                <c:pt idx="29">
                  <c:v>-0.02</c:v>
                </c:pt>
                <c:pt idx="30">
                  <c:v>13.93</c:v>
                </c:pt>
                <c:pt idx="31">
                  <c:v>2.42</c:v>
                </c:pt>
                <c:pt idx="32">
                  <c:v>20.57</c:v>
                </c:pt>
                <c:pt idx="33">
                  <c:v>-6.07</c:v>
                </c:pt>
                <c:pt idx="34">
                  <c:v>11.61</c:v>
                </c:pt>
                <c:pt idx="35">
                  <c:v>-4.49</c:v>
                </c:pt>
                <c:pt idx="36">
                  <c:v>-1.82</c:v>
                </c:pt>
                <c:pt idx="37">
                  <c:v>-12.67</c:v>
                </c:pt>
              </c:numCache>
            </c:numRef>
          </c:yVal>
        </c:ser>
        <c:axId val="531179160"/>
        <c:axId val="461155320"/>
      </c:scatterChart>
      <c:valAx>
        <c:axId val="531179160"/>
        <c:scaling>
          <c:orientation val="minMax"/>
        </c:scaling>
        <c:delete val="1"/>
        <c:axPos val="b"/>
        <c:numFmt formatCode="General" sourceLinked="1"/>
        <c:tickLblPos val="nextTo"/>
        <c:crossAx val="461155320"/>
        <c:crosses val="autoZero"/>
        <c:crossBetween val="midCat"/>
      </c:valAx>
      <c:valAx>
        <c:axId val="461155320"/>
        <c:scaling>
          <c:orientation val="minMax"/>
        </c:scaling>
        <c:axPos val="l"/>
        <c:numFmt formatCode="General" sourceLinked="1"/>
        <c:tickLblPos val="nextTo"/>
        <c:crossAx val="531179160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spPr>
    <a:solidFill>
      <a:schemeClr val="accent2">
        <a:lumMod val="40000"/>
        <a:lumOff val="60000"/>
      </a:schemeClr>
    </a:solidFill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0860717410323709"/>
          <c:y val="0.0514005540974045"/>
          <c:w val="0.912193569553806"/>
          <c:h val="0.832619568387285"/>
        </c:manualLayout>
      </c:layout>
      <c:barChart>
        <c:barDir val="col"/>
        <c:grouping val="clustered"/>
        <c:ser>
          <c:idx val="1"/>
          <c:order val="0"/>
          <c:tx>
            <c:strRef>
              <c:f>'irrigation table'!$M$59</c:f>
              <c:strCache>
                <c:ptCount val="1"/>
                <c:pt idx="0">
                  <c:v>14R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cat>
            <c:strRef>
              <c:f>'irrigation table'!$L$60:$L$62</c:f>
              <c:strCache>
                <c:ptCount val="3"/>
                <c:pt idx="0">
                  <c:v>NCC</c:v>
                </c:pt>
                <c:pt idx="1">
                  <c:v>CC</c:v>
                </c:pt>
                <c:pt idx="2">
                  <c:v>CC2</c:v>
                </c:pt>
              </c:strCache>
            </c:strRef>
          </c:cat>
          <c:val>
            <c:numRef>
              <c:f>'irrigation table'!$N$60:$N$62</c:f>
              <c:numCache>
                <c:formatCode>General</c:formatCode>
                <c:ptCount val="3"/>
                <c:pt idx="0">
                  <c:v>43.0</c:v>
                </c:pt>
                <c:pt idx="1">
                  <c:v>177.0</c:v>
                </c:pt>
                <c:pt idx="2">
                  <c:v>122.45</c:v>
                </c:pt>
              </c:numCache>
            </c:numRef>
          </c:val>
        </c:ser>
        <c:ser>
          <c:idx val="0"/>
          <c:order val="1"/>
          <c:tx>
            <c:strRef>
              <c:f>'irrigation table'!$O$59</c:f>
              <c:strCache>
                <c:ptCount val="1"/>
                <c:pt idx="0">
                  <c:v>100R</c:v>
                </c:pt>
              </c:strCache>
            </c:strRef>
          </c:tx>
          <c:cat>
            <c:strRef>
              <c:f>'irrigation table'!$L$60:$L$62</c:f>
              <c:strCache>
                <c:ptCount val="3"/>
                <c:pt idx="0">
                  <c:v>NCC</c:v>
                </c:pt>
                <c:pt idx="1">
                  <c:v>CC</c:v>
                </c:pt>
                <c:pt idx="2">
                  <c:v>CC2</c:v>
                </c:pt>
              </c:strCache>
            </c:strRef>
          </c:cat>
          <c:val>
            <c:numRef>
              <c:f>'irrigation table'!$P$60:$P$62</c:f>
              <c:numCache>
                <c:formatCode>General</c:formatCode>
                <c:ptCount val="3"/>
                <c:pt idx="0">
                  <c:v>19.42</c:v>
                </c:pt>
                <c:pt idx="1">
                  <c:v>38.66</c:v>
                </c:pt>
                <c:pt idx="2">
                  <c:v>11.94</c:v>
                </c:pt>
              </c:numCache>
            </c:numRef>
          </c:val>
        </c:ser>
        <c:axId val="546821848"/>
        <c:axId val="546825064"/>
      </c:barChart>
      <c:catAx>
        <c:axId val="5468218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46825064"/>
        <c:crosses val="autoZero"/>
        <c:auto val="1"/>
        <c:lblAlgn val="ctr"/>
        <c:lblOffset val="100"/>
      </c:catAx>
      <c:valAx>
        <c:axId val="54682506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46821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8159864391951"/>
          <c:y val="0.055171697287839"/>
          <c:w val="0.39340135608049"/>
          <c:h val="0.1674343832021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0.08958</cdr:x>
      <cdr:y>0</cdr:y>
    </cdr:from>
    <cdr:to>
      <cdr:x>0.16667</cdr:x>
      <cdr:y>0.63194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9574" y="0"/>
          <a:ext cx="352425" cy="1733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en-US" sz="1400"/>
            <a:t>Corn Price SD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6B442-F34D-954E-A891-53BC7A960CD4}" type="datetimeFigureOut">
              <a:rPr lang="en-US" smtClean="0"/>
              <a:pPr/>
              <a:t>12/13/13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6B670-DF1F-DF4F-8FA5-83DC9BA09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31A97-812A-44E1-B2DE-BB07AAAD6DF3}" type="datetimeFigureOut">
              <a:rPr lang="en-US" smtClean="0"/>
              <a:pPr/>
              <a:t>12/13/13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91684-92F0-4F79-9DAF-BDA99F5B44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18557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0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7786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03430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What we did last year (a reminder from last year, main figure) and then where it led us? Adaptation options.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 concentrated on Policy response options; figure?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In this work we talk about irrigation, it could be new varieties or shift in crop production to north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83235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NASS</a:t>
            </a:r>
            <a:r>
              <a:rPr lang="en-US" baseline="0" dirty="0" smtClean="0"/>
              <a:t> data for Nebraska and corn facts, 3</a:t>
            </a:r>
            <a:r>
              <a:rPr lang="en-US" baseline="30000" dirty="0" smtClean="0"/>
              <a:t>rd</a:t>
            </a:r>
            <a:r>
              <a:rPr lang="en-US" baseline="0" dirty="0" smtClean="0"/>
              <a:t> largest corn producer, big ethanol producer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the metric from previous work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Show differences in irrigated and non-irrigated yield variability metric, to give you a taste of real world differences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Check the sections 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92042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Statistical model equations/derivations and refer to UNL 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35639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77879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But before that show results from last work? Graph with SSA </a:t>
            </a:r>
            <a:r>
              <a:rPr lang="en-US" dirty="0" err="1" smtClean="0"/>
              <a:t>sims</a:t>
            </a:r>
            <a:r>
              <a:rPr lang="en-US" dirty="0" smtClean="0"/>
              <a:t> for yields and corn prices. One with mandate, one without and one in base case?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892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6497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Show some insights on results and derivations, I think there are about 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83641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38204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98171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94754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76347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if can get some results for different mandate and oil price</a:t>
            </a:r>
            <a:r>
              <a:rPr lang="en-US" baseline="0" dirty="0" smtClean="0"/>
              <a:t> scenarios still</a:t>
            </a:r>
          </a:p>
          <a:p>
            <a:r>
              <a:rPr lang="en-US" b="1" u="sng" baseline="0" dirty="0" smtClean="0"/>
              <a:t>*One more graph with same axis comparison, think of a better color scheme to distinguish between present and future climate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413578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48777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91684-92F0-4F79-9DAF-BDA99F5B44A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38BD4-2C37-3244-9DE6-5FDD82F2E769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1244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23DF-B6C5-254F-9603-11ED93C68264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76923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2499-DA91-1F4F-9C55-ECE15D02F65A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594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560F-5C61-C84D-952B-5FD8801BBB74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12885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2C9D-55DC-3142-84ED-26E103798616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92546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A0978-2475-C140-BB48-6CFCFCBC6EC8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4647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BE47-268D-5846-9963-F486F2A31BB2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31877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F068-408B-3740-9F0D-FFB5C4CFB5EB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58709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E75A-2058-7942-AD88-142126492AB5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9349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1EBB1-B2BB-9D49-BE7E-8494945164E7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9014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F4785-0A7A-BD40-A2E3-8663BB6C5E02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9471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C2C5-3280-F647-9CA4-371C414F7EB6}" type="datetime1">
              <a:rPr lang="en-US" smtClean="0"/>
              <a:pPr/>
              <a:t>12/13/13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63556-3696-4D6D-919B-03A8C0B5F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6004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6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Irrigating Corn to Adapt to Climate Change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343400"/>
            <a:ext cx="8534400" cy="1752600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800" dirty="0" smtClean="0"/>
              <a:t>PIAMDDI </a:t>
            </a:r>
            <a:r>
              <a:rPr lang="en-US" sz="2800" dirty="0"/>
              <a:t>Project </a:t>
            </a:r>
            <a:r>
              <a:rPr lang="en-US" sz="2800" dirty="0" smtClean="0"/>
              <a:t>Meeting, December 13, 2013</a:t>
            </a:r>
            <a:endParaRPr lang="en-US" sz="2800" b="1" dirty="0" smtClean="0"/>
          </a:p>
          <a:p>
            <a:r>
              <a:rPr lang="en-US" sz="2800" dirty="0"/>
              <a:t>Stanford </a:t>
            </a:r>
            <a:r>
              <a:rPr lang="en-US" sz="2800" dirty="0" smtClean="0"/>
              <a:t>University</a:t>
            </a:r>
            <a:endParaRPr lang="en-US" sz="2800" dirty="0"/>
          </a:p>
          <a:p>
            <a:r>
              <a:rPr lang="en-US" sz="2800" dirty="0" smtClean="0"/>
              <a:t>(Monika Verma, Noah Diffenbaugh, Tom Hertel)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435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Climate-Energy-Policy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4402"/>
          <a:stretch/>
        </p:blipFill>
        <p:spPr>
          <a:xfrm>
            <a:off x="975285" y="1143000"/>
            <a:ext cx="7127555" cy="47713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5285" y="5715000"/>
            <a:ext cx="6568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missed was Adaptation: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can policy on bio-fuels affect it? Trade?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2781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aseline="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597" b="16031"/>
          <a:stretch/>
        </p:blipFill>
        <p:spPr>
          <a:xfrm>
            <a:off x="3494232" y="304800"/>
            <a:ext cx="5649768" cy="35467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4180" y="4293275"/>
            <a:ext cx="81435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</a:t>
            </a:r>
          </a:p>
          <a:p>
            <a:r>
              <a:rPr lang="en-US" dirty="0"/>
              <a:t>	</a:t>
            </a:r>
            <a:r>
              <a:rPr lang="en-US" dirty="0" smtClean="0"/>
              <a:t>			</a:t>
            </a:r>
            <a:r>
              <a:rPr lang="en-US" dirty="0"/>
              <a:t>What about irrigation as adaptation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Corn price Standard Deviation quadruples due</a:t>
            </a:r>
            <a:r>
              <a:rPr lang="en-US" dirty="0"/>
              <a:t> </a:t>
            </a:r>
            <a:r>
              <a:rPr lang="en-US" dirty="0" smtClean="0"/>
              <a:t>to  doubled SD of US corn yields, driven by Climate change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59666" b="14402"/>
          <a:stretch/>
        </p:blipFill>
        <p:spPr>
          <a:xfrm>
            <a:off x="554180" y="304800"/>
            <a:ext cx="2874820" cy="47713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90800" y="1127879"/>
            <a:ext cx="925368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2698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Irrigation’s Potential Impact</a:t>
            </a:r>
            <a:endParaRPr lang="en-US" dirty="0"/>
          </a:p>
        </p:txBody>
      </p:sp>
      <mc:AlternateContent>
        <mc:Choic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xmlns:mv="urn:schemas-microsoft-com:mac:vml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1054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How irrigation affects yield (model input, US yield SD)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𝑌𝑅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𝑈𝑆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𝑌𝑅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𝑐𝑡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  <a:p>
                <a:r>
                  <a:rPr lang="en-US" dirty="0" smtClean="0"/>
                  <a:t>S&amp;R</a:t>
                </a:r>
                <a:r>
                  <a:rPr lang="en-US" dirty="0"/>
                  <a:t>: effect of temperature much different in East and West, major difference - irrigation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105400"/>
              </a:xfrm>
              <a:blipFill rotWithShape="1">
                <a:blip r:embed="rId3"/>
                <a:stretch>
                  <a:fillRect l="-1630" t="-1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9637" t="17152" r="20870" b="44038"/>
          <a:stretch/>
        </p:blipFill>
        <p:spPr bwMode="auto">
          <a:xfrm>
            <a:off x="838200" y="3581400"/>
            <a:ext cx="747563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6400" y="6324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Schlenker</a:t>
            </a:r>
            <a:r>
              <a:rPr lang="en-US" dirty="0" smtClean="0"/>
              <a:t> and Roberts, PNAS 2009, Fig A10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Yield Variability as input</a:t>
            </a:r>
            <a:endParaRPr lang="en-US" dirty="0"/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28600" y="1295400"/>
            <a:ext cx="8686800" cy="4525963"/>
          </a:xfrm>
          <a:blipFill rotWithShape="1">
            <a:blip r:embed="rId3"/>
            <a:stretch>
              <a:fillRect l="-1825" t="-1752" r="-982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971800" y="5410200"/>
            <a:ext cx="7620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2031274" y="54864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1000" y="59436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Irrigated and non-irrigated corn production shares in county’s corn production</a:t>
            </a:r>
            <a:endParaRPr lang="en-US" sz="2000" dirty="0"/>
          </a:p>
        </p:txBody>
      </p:sp>
      <p:sp>
        <p:nvSpPr>
          <p:cNvPr id="4" name="Right Brace 3"/>
          <p:cNvSpPr/>
          <p:nvPr/>
        </p:nvSpPr>
        <p:spPr>
          <a:xfrm>
            <a:off x="6477000" y="3429000"/>
            <a:ext cx="76200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59961" y="3701534"/>
            <a:ext cx="2207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Same functional form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9466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USDA-NASS </a:t>
            </a:r>
            <a:r>
              <a:rPr lang="en-US" dirty="0"/>
              <a:t>data for Nebraska– irrigated and non-irrigated corn yield/production county data (1990-2012)</a:t>
            </a:r>
          </a:p>
          <a:p>
            <a:endParaRPr lang="en-US" dirty="0"/>
          </a:p>
          <a:p>
            <a:r>
              <a:rPr lang="en-US" dirty="0"/>
              <a:t>Construct the same metric for Nebraska</a:t>
            </a:r>
          </a:p>
          <a:p>
            <a:pPr lvl="1"/>
            <a:r>
              <a:rPr lang="en-US" dirty="0"/>
              <a:t>Yield SD for irrigated corn: 0.12</a:t>
            </a:r>
          </a:p>
          <a:p>
            <a:pPr lvl="1"/>
            <a:r>
              <a:rPr lang="en-US" dirty="0"/>
              <a:t>Yield SD for non-irrigated corn: 0.34 (~ 3 times)</a:t>
            </a:r>
          </a:p>
          <a:p>
            <a:pPr lvl="1"/>
            <a:r>
              <a:rPr lang="en-US" dirty="0"/>
              <a:t>Yield SD: 0.15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1863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3237"/>
            <a:ext cx="8229600" cy="6049963"/>
          </a:xfrm>
        </p:spPr>
        <p:txBody>
          <a:bodyPr>
            <a:normAutofit/>
          </a:bodyPr>
          <a:lstStyle/>
          <a:p>
            <a:pPr marL="171450" indent="-171450">
              <a:defRPr/>
            </a:pPr>
            <a:r>
              <a:rPr lang="en-US" dirty="0" smtClean="0"/>
              <a:t>Question</a:t>
            </a:r>
            <a:r>
              <a:rPr lang="en-US" dirty="0"/>
              <a:t>, what our previous graphs would look like with irrigation. </a:t>
            </a:r>
            <a:endParaRPr lang="en-US" dirty="0" smtClean="0"/>
          </a:p>
          <a:p>
            <a:pPr marL="571500" lvl="1" indent="-171450">
              <a:defRPr/>
            </a:pPr>
            <a:r>
              <a:rPr lang="en-US" dirty="0" smtClean="0"/>
              <a:t> Focus on simple case, leave out policy and oil price scenarios, concentrating on just climate change</a:t>
            </a:r>
            <a:endParaRPr lang="en-US" dirty="0"/>
          </a:p>
          <a:p>
            <a:pPr marL="171450" indent="-171450">
              <a:defRPr/>
            </a:pPr>
            <a:endParaRPr lang="en-US" dirty="0" smtClean="0"/>
          </a:p>
          <a:p>
            <a:pPr marL="0" indent="0">
              <a:buNone/>
              <a:defRPr/>
            </a:pPr>
            <a:r>
              <a:rPr lang="en-US" dirty="0" smtClean="0"/>
              <a:t>		 </a:t>
            </a:r>
            <a:endParaRPr lang="en-US" dirty="0"/>
          </a:p>
          <a:p>
            <a:pPr marL="0" indent="0">
              <a:buNone/>
              <a:defRPr/>
            </a:pPr>
            <a:r>
              <a:rPr lang="en-US" dirty="0" smtClean="0"/>
              <a:t>		+				+ irrigation</a:t>
            </a:r>
          </a:p>
          <a:p>
            <a:pPr marL="171450" indent="-171450">
              <a:defRPr/>
            </a:pPr>
            <a:endParaRPr lang="en-US" dirty="0" smtClean="0"/>
          </a:p>
          <a:p>
            <a:pPr marL="571500" lvl="1" indent="-171450">
              <a:defRPr/>
            </a:pPr>
            <a:r>
              <a:rPr lang="en-US" dirty="0" smtClean="0"/>
              <a:t> How </a:t>
            </a:r>
            <a:r>
              <a:rPr lang="en-US" dirty="0"/>
              <a:t>do we bring in irrigation into our standard model framework, for comparison with earlier </a:t>
            </a:r>
            <a:r>
              <a:rPr lang="en-US" dirty="0" smtClean="0"/>
              <a:t>results?</a:t>
            </a:r>
          </a:p>
          <a:p>
            <a:pPr marL="571500" lvl="1" indent="-171450">
              <a:defRPr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71491" b="28318"/>
          <a:stretch/>
        </p:blipFill>
        <p:spPr>
          <a:xfrm>
            <a:off x="914400" y="2770742"/>
            <a:ext cx="954795" cy="18774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597" b="16031"/>
          <a:stretch/>
        </p:blipFill>
        <p:spPr>
          <a:xfrm>
            <a:off x="3124200" y="2906624"/>
            <a:ext cx="2895600" cy="18177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120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>
        <mc:Choic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xmlns:mv="urn:schemas-microsoft-com:mac:vml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60437"/>
                <a:ext cx="8686800" cy="5516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𝑌𝑅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𝑈𝑆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𝑐𝑛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𝑐𝑖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𝑌𝑅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𝑐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𝑌𝑅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𝑐𝑛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A more generic </a:t>
                </a:r>
                <a:r>
                  <a:rPr lang="en-US" dirty="0" smtClean="0"/>
                  <a:t>version, including irrigation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60437"/>
                <a:ext cx="8686800" cy="5516563"/>
              </a:xfrm>
              <a:blipFill rotWithShape="1">
                <a:blip r:embed="rId3"/>
                <a:stretch>
                  <a:fillRect l="-1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/>
          <p:cNvSpPr/>
          <p:nvPr/>
        </p:nvSpPr>
        <p:spPr>
          <a:xfrm rot="5400000">
            <a:off x="2895600" y="2362199"/>
            <a:ext cx="533400" cy="2362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350520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what </a:t>
            </a:r>
            <a:r>
              <a:rPr lang="en-US" sz="2400" dirty="0"/>
              <a:t>we had </a:t>
            </a:r>
            <a:r>
              <a:rPr lang="en-US" sz="2400" dirty="0" smtClean="0"/>
              <a:t>with our no-irrigation story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Know </a:t>
            </a:r>
            <a:r>
              <a:rPr lang="en-US" sz="2400" dirty="0"/>
              <a:t>its present climate </a:t>
            </a:r>
            <a:r>
              <a:rPr lang="en-US" sz="2400" dirty="0" smtClean="0"/>
              <a:t>SD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Know that it doubles with climate change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85243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mc:AlternateContent>
        <mc:Choic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xmlns:mv="urn:schemas-microsoft-com:mac:vml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3048000"/>
              </a:xfrm>
            </p:spPr>
            <p:txBody>
              <a:bodyPr>
                <a:normAutofit/>
              </a:bodyPr>
              <a:lstStyle/>
              <a:p>
                <a:pPr lvl="0"/>
                <a:r>
                  <a:rPr lang="en-US" dirty="0" smtClean="0"/>
                  <a:t>Case 1: No Irrigation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=0,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𝑌𝑅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𝑈𝑆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 smtClean="0"/>
                  <a:t>Same as NCC work form, with no irrigation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lvl="0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3048000"/>
              </a:xfrm>
              <a:blipFill rotWithShape="1">
                <a:blip r:embed="rId3"/>
                <a:stretch>
                  <a:fillRect l="-1630" t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2996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>
        <mc:Choic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xmlns:mv="urn:schemas-microsoft-com:mac:vml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24839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Case 2: Full Irrigation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=1,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𝑌𝑅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𝑈𝑆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𝑌𝑅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𝑐𝑖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𝑌𝑅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𝑐𝑛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SD with irrigation = 0.42*SD without irrigation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248399"/>
              </a:xfrm>
              <a:blipFill rotWithShape="1">
                <a:blip r:embed="rId3"/>
                <a:stretch>
                  <a:fillRect l="-1630" t="-1951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xmlns:mv="urn:schemas-microsoft-com:mac:vml" Requires="a14">
          <p:sp>
            <p:nvSpPr>
              <p:cNvPr id="4" name="TextBox 3"/>
              <p:cNvSpPr txBox="1"/>
              <p:nvPr/>
            </p:nvSpPr>
            <p:spPr>
              <a:xfrm>
                <a:off x="228600" y="2286000"/>
                <a:ext cx="8382000" cy="3979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US" sz="2000" dirty="0" smtClean="0"/>
                  <a:t>Simplifying assumptions in absence of data –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NE data applies to all counties/states</a:t>
                </a:r>
              </a:p>
              <a:p>
                <a:pPr lvl="1"/>
                <a:endParaRPr lang="en-US" sz="2000" dirty="0" smtClean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UNL </a:t>
                </a:r>
                <a:r>
                  <a:rPr lang="en-US" sz="2000" dirty="0" smtClean="0"/>
                  <a:t>study </a:t>
                </a:r>
                <a:r>
                  <a:rPr lang="en-US" sz="2000" dirty="0"/>
                  <a:t>to approximate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ф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𝑐𝑖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…</m:t>
                                </m:r>
                              </m:sup>
                            </m:sSup>
                          </m:sup>
                        </m:sSup>
                        <m:r>
                          <a:rPr lang="en-US" sz="1400" i="1">
                            <a:latin typeface="Cambria Math"/>
                          </a:rPr>
                          <m:t>.  </m:t>
                        </m:r>
                        <m:sSup>
                          <m:s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𝑐𝑖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…</m:t>
                                </m:r>
                              </m:sup>
                            </m:sSup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ф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𝑐𝑛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…</m:t>
                                </m:r>
                              </m:sup>
                            </m:sSup>
                          </m:sup>
                        </m:sSup>
                        <m:r>
                          <a:rPr lang="en-US" sz="1400" i="1">
                            <a:latin typeface="Cambria Math"/>
                          </a:rPr>
                          <m:t>.  </m:t>
                        </m:r>
                        <m:sSup>
                          <m:s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𝑐𝑛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…</m:t>
                                </m:r>
                              </m:sup>
                            </m:sSup>
                          </m:sup>
                        </m:sSup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𝑌𝑅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𝑐𝑖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𝑌𝑅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𝑐𝑛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 smtClean="0"/>
                  <a:t>	</a:t>
                </a:r>
                <a:r>
                  <a:rPr lang="en-US" sz="2000" dirty="0" smtClean="0"/>
                  <a:t>(</a:t>
                </a:r>
                <a:r>
                  <a:rPr lang="en-US" sz="2000" dirty="0" err="1" smtClean="0"/>
                  <a:t>Grassini</a:t>
                </a:r>
                <a:r>
                  <a:rPr lang="en-US" sz="2000" dirty="0" smtClean="0"/>
                  <a:t>, Yang, </a:t>
                </a:r>
                <a:r>
                  <a:rPr lang="en-US" sz="2000" dirty="0" err="1" smtClean="0"/>
                  <a:t>Cassssman</a:t>
                </a:r>
                <a:r>
                  <a:rPr lang="en-US" sz="2000" dirty="0" smtClean="0"/>
                  <a:t> 2009)</a:t>
                </a:r>
                <a:r>
                  <a:rPr lang="en-US" sz="2000" dirty="0" smtClean="0"/>
                  <a:t>	</a:t>
                </a:r>
                <a:endParaRPr lang="en-US" sz="2000" dirty="0" smtClean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ф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𝑐𝑖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…</m:t>
                                    </m:r>
                                  </m:sup>
                                </m:sSup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ф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𝑐𝑛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…</m:t>
                                    </m:r>
                                  </m:sup>
                                </m:sSup>
                              </m:sup>
                            </m:sSup>
                          </m:den>
                        </m:f>
                        <m:r>
                          <a:rPr lang="en-US" sz="20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−0.32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−0.34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000"/>
                          <m:t> </m:t>
                        </m:r>
                        <m:r>
                          <m:rPr>
                            <m:nor/>
                          </m:rPr>
                          <a:rPr lang="en-US" sz="2000"/>
                          <m:t>and</m:t>
                        </m:r>
                        <m:r>
                          <m:rPr>
                            <m:nor/>
                          </m:rPr>
                          <a:rPr lang="en-US" sz="2000"/>
                          <m:t> </m:t>
                        </m:r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𝑐𝑖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…</m:t>
                                    </m:r>
                                  </m:sup>
                                </m:sSup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𝑐𝑛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…</m:t>
                                    </m:r>
                                  </m:sup>
                                </m:sSup>
                              </m:sup>
                            </m:sSup>
                          </m:den>
                        </m:f>
                        <m:r>
                          <a:rPr lang="en-US" sz="20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0.30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0.67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 smtClean="0"/>
                  <a:t>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𝑌𝑅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𝑐𝑖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𝑌𝑅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𝑐𝑛</m:t>
                            </m:r>
                          </m:sub>
                        </m:sSub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/>
                      </a:rPr>
                      <m:t>0.42</m:t>
                    </m:r>
                    <m:r>
                      <a:rPr lang="en-US" sz="1400" i="1">
                        <a:latin typeface="Cambria Math"/>
                      </a:rPr>
                      <m:t>&lt;1</m:t>
                    </m:r>
                  </m:oMath>
                </a14:m>
                <a:r>
                  <a:rPr lang="en-US" sz="2000" dirty="0" smtClean="0"/>
                  <a:t> implies </a:t>
                </a:r>
              </a:p>
              <a:p>
                <a:pPr lvl="1"/>
                <a:endParaRPr lang="en-US" sz="2000" dirty="0" smtClean="0"/>
              </a:p>
              <a:p>
                <a:pPr lvl="1"/>
                <a:r>
                  <a:rPr lang="en-US" sz="2000" dirty="0" smtClean="0"/>
                  <a:t>“year </a:t>
                </a:r>
                <a:r>
                  <a:rPr lang="en-US" sz="2000" dirty="0"/>
                  <a:t>on year yield ratios for fully irrigated crop are less than those for non-irrigated crop, hence pointing to potential of irrigation as </a:t>
                </a:r>
                <a:r>
                  <a:rPr lang="en-US" sz="2000" dirty="0" smtClean="0"/>
                  <a:t>adaptation”</a:t>
                </a:r>
                <a:endParaRPr lang="en-US" sz="2000" dirty="0"/>
              </a:p>
              <a:p>
                <a:pPr lvl="1"/>
                <a:endParaRPr lang="en-US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286000"/>
                <a:ext cx="8382000" cy="3979679"/>
              </a:xfrm>
              <a:prstGeom prst="rect">
                <a:avLst/>
              </a:prstGeom>
              <a:blipFill rotWithShape="1">
                <a:blip r:embed="rId4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5254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>
        <mc:Choic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xmlns:mv="urn:schemas-microsoft-com:mac:vml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6248400"/>
              </a:xfrm>
            </p:spPr>
            <p:txBody>
              <a:bodyPr>
                <a:normAutofit/>
              </a:bodyPr>
              <a:lstStyle/>
              <a:p>
                <a:pPr lvl="0"/>
                <a:r>
                  <a:rPr lang="en-US" dirty="0" smtClean="0"/>
                  <a:t>Case 3: Partial irrigation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1−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𝑌𝑅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𝑈𝑆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𝑐𝑛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𝑌𝑅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𝑐𝑖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𝑌𝑅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𝑐𝑛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lvl="1"/>
                <a:r>
                  <a:rPr lang="en-US" dirty="0" smtClean="0"/>
                  <a:t>SD is decreasing in share of production under irrigation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6248400"/>
              </a:xfrm>
              <a:blipFill rotWithShape="1">
                <a:blip r:embed="rId3"/>
                <a:stretch>
                  <a:fillRect l="-1630" t="-1171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238290" y="1752600"/>
            <a:ext cx="1915109" cy="826532"/>
            <a:chOff x="6238290" y="1752600"/>
            <a:chExt cx="1915109" cy="826532"/>
          </a:xfrm>
        </p:grpSpPr>
        <p:sp>
          <p:nvSpPr>
            <p:cNvPr id="6" name="Right Brace 5"/>
            <p:cNvSpPr/>
            <p:nvPr/>
          </p:nvSpPr>
          <p:spPr>
            <a:xfrm rot="5400000">
              <a:off x="6929145" y="1061745"/>
              <a:ext cx="533400" cy="1915109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90691" y="2209800"/>
              <a:ext cx="84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0&lt;(.)&lt;1</a:t>
              </a:r>
              <a:endParaRPr lang="en-US" dirty="0"/>
            </a:p>
          </p:txBody>
        </p:sp>
      </p:grpSp>
      <mc:AlternateContent>
        <mc:Choic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xmlns:mv="urn:schemas-microsoft-com:mac:vml"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1993093"/>
                  </p:ext>
                </p:extLst>
              </p:nvPr>
            </p:nvGraphicFramePr>
            <p:xfrm>
              <a:off x="152400" y="4343400"/>
              <a:ext cx="8839200" cy="2022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09800"/>
                    <a:gridCol w="2209800"/>
                    <a:gridCol w="2209800"/>
                    <a:gridCol w="2209800"/>
                  </a:tblGrid>
                  <a:tr h="50485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𝒂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𝑌𝑅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𝑐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𝑌𝑅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𝑐𝑛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Rebased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SD (US yield)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28744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Case1: </a:t>
                          </a:r>
                          <a:r>
                            <a:rPr lang="en-US" dirty="0" smtClean="0"/>
                            <a:t>no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baseline="0" dirty="0" err="1" smtClean="0"/>
                            <a:t>irrig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1.09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23.89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4961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Case3(Base for 2001):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dirty="0" smtClean="0"/>
                            <a:t>0.14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0.92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 smtClean="0"/>
                            <a:t>21.92</a:t>
                          </a:r>
                          <a:endParaRPr lang="en-US" b="1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</a:tr>
                  <a:tr h="28744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Case2: </a:t>
                          </a:r>
                          <a:r>
                            <a:rPr lang="en-US" dirty="0" smtClean="0"/>
                            <a:t>full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baseline="0" dirty="0" err="1" smtClean="0"/>
                            <a:t>irrig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0.42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0.46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10.03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p14="http://schemas.microsoft.com/office/powerpoint/2010/main" xmlns:mv="urn:schemas-microsoft-com:mac:vml" val="1211993093"/>
                  </p:ext>
                </p:extLst>
              </p:nvPr>
            </p:nvGraphicFramePr>
            <p:xfrm>
              <a:off x="152400" y="4343400"/>
              <a:ext cx="8839200" cy="20762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09800"/>
                    <a:gridCol w="2209800"/>
                    <a:gridCol w="2209800"/>
                    <a:gridCol w="2209800"/>
                  </a:tblGrid>
                  <a:tr h="651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673" r="-299449" b="-224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276" t="-4673" r="-200276" b="-224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Rebased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SD (US yield)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Case1: no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baseline="0" dirty="0" err="1" smtClean="0"/>
                            <a:t>irrig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1.09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23.89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Case3(Base for 2001):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dirty="0" smtClean="0"/>
                            <a:t>0.14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0.92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</a:t>
                          </a:r>
                          <a:endParaRPr lang="en-US" b="0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 smtClean="0"/>
                            <a:t>21.92</a:t>
                          </a:r>
                          <a:endParaRPr lang="en-US" b="1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Case2: full</a:t>
                          </a:r>
                          <a:r>
                            <a:rPr lang="en-US" baseline="0" dirty="0" smtClean="0"/>
                            <a:t> </a:t>
                          </a:r>
                          <a:r>
                            <a:rPr lang="en-US" baseline="0" dirty="0" err="1" smtClean="0"/>
                            <a:t>irrig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0.42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0.46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10.03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Right Brace 10"/>
          <p:cNvSpPr/>
          <p:nvPr/>
        </p:nvSpPr>
        <p:spPr>
          <a:xfrm rot="5400000">
            <a:off x="6248400" y="838200"/>
            <a:ext cx="533400" cy="3581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238291" y="290726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0&lt;(.)&lt;1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0576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1371600"/>
            <a:ext cx="8229600" cy="5105400"/>
          </a:xfrm>
          <a:blipFill rotWithShape="1">
            <a:blip r:embed="rId3"/>
            <a:stretch>
              <a:fillRect l="-1630" t="-2506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16180854"/>
              </p:ext>
            </p:extLst>
          </p:nvPr>
        </p:nvGraphicFramePr>
        <p:xfrm>
          <a:off x="0" y="19664"/>
          <a:ext cx="6119342" cy="3409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94210345"/>
              </p:ext>
            </p:extLst>
          </p:nvPr>
        </p:nvGraphicFramePr>
        <p:xfrm>
          <a:off x="2987139" y="3429001"/>
          <a:ext cx="6151946" cy="3414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67400" y="446745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X: corn yield SD</a:t>
            </a:r>
          </a:p>
          <a:p>
            <a:r>
              <a:rPr lang="en-US" dirty="0" smtClean="0"/>
              <a:t>Y: corn price SD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62987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Y: corn price SD</a:t>
            </a:r>
          </a:p>
          <a:p>
            <a:r>
              <a:rPr lang="en-US" dirty="0" smtClean="0"/>
              <a:t>Two points on same vertical line represent same climate realization</a:t>
            </a:r>
          </a:p>
        </p:txBody>
      </p:sp>
      <p:sp>
        <p:nvSpPr>
          <p:cNvPr id="9" name="Right Brace 8"/>
          <p:cNvSpPr/>
          <p:nvPr/>
        </p:nvSpPr>
        <p:spPr>
          <a:xfrm rot="10800000">
            <a:off x="3200400" y="4390104"/>
            <a:ext cx="533400" cy="914400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20329" y="4334470"/>
            <a:ext cx="2780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Vertical distance: difference in price SD coming from irrigation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0493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u="sng" baseline="0" dirty="0" smtClean="0"/>
          </a:p>
          <a:p>
            <a:endParaRPr lang="en-US" b="1" u="sng" dirty="0"/>
          </a:p>
          <a:p>
            <a:endParaRPr lang="en-US" b="1" u="sng" baseline="0" dirty="0" smtClean="0"/>
          </a:p>
          <a:p>
            <a:endParaRPr lang="en-US" b="1" u="sng" dirty="0"/>
          </a:p>
          <a:p>
            <a:endParaRPr lang="en-US" b="1" u="sng" baseline="0" dirty="0" smtClean="0"/>
          </a:p>
          <a:p>
            <a:endParaRPr lang="en-US" b="1" u="sng" dirty="0"/>
          </a:p>
          <a:p>
            <a:endParaRPr lang="en-US" b="1" u="sng" baseline="0" dirty="0" smtClean="0"/>
          </a:p>
          <a:p>
            <a:endParaRPr lang="en-US" b="1" u="sng" baseline="0" dirty="0" smtClean="0"/>
          </a:p>
        </p:txBody>
      </p:sp>
      <p:graphicFrame>
        <p:nvGraphicFramePr>
          <p:cNvPr id="5" name="Char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8807542"/>
              </p:ext>
            </p:extLst>
          </p:nvPr>
        </p:nvGraphicFramePr>
        <p:xfrm>
          <a:off x="-27040" y="2971800"/>
          <a:ext cx="4296833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79945986"/>
              </p:ext>
            </p:extLst>
          </p:nvPr>
        </p:nvGraphicFramePr>
        <p:xfrm>
          <a:off x="4810125" y="228600"/>
          <a:ext cx="4333875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1394942"/>
              </p:ext>
            </p:extLst>
          </p:nvPr>
        </p:nvGraphicFramePr>
        <p:xfrm>
          <a:off x="0" y="228600"/>
          <a:ext cx="4277032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9754037"/>
              </p:ext>
            </p:extLst>
          </p:nvPr>
        </p:nvGraphicFramePr>
        <p:xfrm>
          <a:off x="4800600" y="2971800"/>
          <a:ext cx="433111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Price and Yield SD under different climate and irrigation combinations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76400" y="1752600"/>
            <a:ext cx="5791200" cy="3886200"/>
            <a:chOff x="0" y="0"/>
            <a:chExt cx="4572000" cy="2743200"/>
          </a:xfrm>
        </p:grpSpPr>
        <p:graphicFrame>
          <p:nvGraphicFramePr>
            <p:cNvPr id="6" name="Chart 5"/>
            <p:cNvGraphicFramePr/>
            <p:nvPr>
              <p:extLst>
                <p:ext uri="{D42A27DB-BD31-4B8C-83A1-F6EECF244321}">
  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4584789"/>
                </p:ext>
              </p:extLst>
            </p:nvPr>
          </p:nvGraphicFramePr>
          <p:xfrm>
            <a:off x="0" y="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5"/>
            <p:cNvSpPr txBox="1"/>
            <p:nvPr/>
          </p:nvSpPr>
          <p:spPr>
            <a:xfrm>
              <a:off x="685800" y="1576388"/>
              <a:ext cx="476250" cy="2762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/>
                <a:t>22</a:t>
              </a:r>
            </a:p>
          </p:txBody>
        </p:sp>
        <p:sp>
          <p:nvSpPr>
            <p:cNvPr id="8" name="TextBox 6"/>
            <p:cNvSpPr txBox="1"/>
            <p:nvPr/>
          </p:nvSpPr>
          <p:spPr>
            <a:xfrm>
              <a:off x="1133475" y="1843088"/>
              <a:ext cx="476250" cy="2762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/>
                <a:t>10</a:t>
              </a:r>
            </a:p>
          </p:txBody>
        </p:sp>
        <p:sp>
          <p:nvSpPr>
            <p:cNvPr id="9" name="TextBox 7"/>
            <p:cNvSpPr txBox="1"/>
            <p:nvPr/>
          </p:nvSpPr>
          <p:spPr>
            <a:xfrm>
              <a:off x="2047875" y="100013"/>
              <a:ext cx="476250" cy="2762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/>
                <a:t>44</a:t>
              </a: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2533650" y="1604963"/>
              <a:ext cx="476250" cy="2762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/>
                <a:t>20</a:t>
              </a: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3429000" y="652463"/>
              <a:ext cx="476250" cy="2762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/>
                <a:t>39</a:t>
              </a: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3876675" y="1947863"/>
              <a:ext cx="476250" cy="27622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>
                  <a:solidFill>
                    <a:srgbClr val="FF0000"/>
                  </a:solidFill>
                </a:rPr>
                <a:t>4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846705" y="5562600"/>
            <a:ext cx="434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Climate Scenario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47800" y="60198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Height of Bar indicates Price SD and number next to bar is the yield SD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721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715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Strange result (with irrigation even after climate change we get less variability than under same irrigation % and no climate change)</a:t>
            </a:r>
          </a:p>
          <a:p>
            <a:pPr lvl="1"/>
            <a:r>
              <a:rPr lang="en-US" dirty="0" smtClean="0"/>
              <a:t>Other study: one from Swiss corn (</a:t>
            </a:r>
            <a:r>
              <a:rPr lang="de-DE" dirty="0" smtClean="0"/>
              <a:t>Finger et al 2011, ClimChng</a:t>
            </a:r>
            <a:r>
              <a:rPr lang="en-US" dirty="0" smtClean="0"/>
              <a:t>)</a:t>
            </a:r>
          </a:p>
          <a:p>
            <a:r>
              <a:rPr lang="en-US" dirty="0"/>
              <a:t>Bring in more </a:t>
            </a:r>
            <a:r>
              <a:rPr lang="en-US" dirty="0" smtClean="0"/>
              <a:t>economics: </a:t>
            </a:r>
            <a:r>
              <a:rPr lang="en-US" dirty="0"/>
              <a:t>even if </a:t>
            </a:r>
            <a:r>
              <a:rPr lang="en-US" dirty="0" smtClean="0"/>
              <a:t>irrigation is effective</a:t>
            </a:r>
            <a:r>
              <a:rPr lang="en-US" dirty="0"/>
              <a:t>, under what conditions would it be feasible/viable to </a:t>
            </a:r>
            <a:r>
              <a:rPr lang="en-US" dirty="0" smtClean="0"/>
              <a:t>use </a:t>
            </a:r>
            <a:endParaRPr lang="en-US" dirty="0"/>
          </a:p>
          <a:p>
            <a:pPr lvl="1"/>
            <a:r>
              <a:rPr lang="en-US" dirty="0"/>
              <a:t>One approach would be to take multiple corn price realizations for future and see if its profitable for farmers to use surface, ground water to irrigate</a:t>
            </a:r>
          </a:p>
          <a:p>
            <a:pPr lvl="1"/>
            <a:r>
              <a:rPr lang="en-US" dirty="0"/>
              <a:t>Cost of irrigation, </a:t>
            </a:r>
            <a:r>
              <a:rPr lang="en-US" dirty="0" smtClean="0"/>
              <a:t>infrastructure.</a:t>
            </a:r>
            <a:endParaRPr lang="en-US" dirty="0"/>
          </a:p>
          <a:p>
            <a:r>
              <a:rPr lang="en-US" dirty="0"/>
              <a:t>Collaborate with actual working water model and see if these insights hold, magnitude of impact would likely change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95909" y="973836"/>
            <a:ext cx="7738491" cy="489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3556-3696-4D6D-919B-03A8C0B5F85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671648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4585</TotalTime>
  <Words>714</Words>
  <Application>Microsoft Office PowerPoint</Application>
  <PresentationFormat>On-screen Show (4:3)</PresentationFormat>
  <Paragraphs>143</Paragraphs>
  <Slides>17</Slides>
  <Notes>16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Irrigating Corn to Adapt to Climate Change</vt:lpstr>
      <vt:lpstr>Climate-Energy-Policy Interaction</vt:lpstr>
      <vt:lpstr>Recap</vt:lpstr>
      <vt:lpstr>Irrigation’s Potential Impact</vt:lpstr>
      <vt:lpstr>Yield Variability as input</vt:lpstr>
      <vt:lpstr>Slide 5</vt:lpstr>
      <vt:lpstr>Slide 6</vt:lpstr>
      <vt:lpstr>Slide 7</vt:lpstr>
      <vt:lpstr>Implications</vt:lpstr>
      <vt:lpstr>Slide 9</vt:lpstr>
      <vt:lpstr>Slide 10</vt:lpstr>
      <vt:lpstr>Implementation</vt:lpstr>
      <vt:lpstr>Slide 12</vt:lpstr>
      <vt:lpstr>Slide 13</vt:lpstr>
      <vt:lpstr>Price and Yield SD under different climate and irrigation combinations</vt:lpstr>
      <vt:lpstr>Slide 15</vt:lpstr>
      <vt:lpstr>Slide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Monika</dc:creator>
  <cp:lastModifiedBy>Monika Verma</cp:lastModifiedBy>
  <cp:revision>169</cp:revision>
  <dcterms:created xsi:type="dcterms:W3CDTF">2013-12-13T19:44:35Z</dcterms:created>
  <dcterms:modified xsi:type="dcterms:W3CDTF">2013-12-13T19:50:15Z</dcterms:modified>
</cp:coreProperties>
</file>