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93" r:id="rId3"/>
    <p:sldId id="295" r:id="rId4"/>
    <p:sldId id="296" r:id="rId5"/>
    <p:sldId id="297" r:id="rId6"/>
    <p:sldId id="294" r:id="rId7"/>
    <p:sldId id="292" r:id="rId8"/>
    <p:sldId id="270" r:id="rId9"/>
    <p:sldId id="29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72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28" autoAdjust="0"/>
  </p:normalViewPr>
  <p:slideViewPr>
    <p:cSldViewPr>
      <p:cViewPr varScale="1">
        <p:scale>
          <a:sx n="139" d="100"/>
          <a:sy n="139" d="100"/>
        </p:scale>
        <p:origin x="-15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6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8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97A89-7B2B-4D9F-B219-EE0DE3D9AC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C8C91-B7DC-4AE5-A04B-95D93F67C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1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C8C91-B7DC-4AE5-A04B-95D93F67CD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73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50FF53-E64E-4950-8061-949EF6953712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8419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F219CE6-E724-4D94-BF1D-CC1F56901986}" type="datetimeFigureOut">
              <a:rPr lang="en-US" smtClean="0"/>
              <a:pPr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B59F9AD-7A45-4F8B-9A15-8FB8D74E8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wmf"/><Relationship Id="rId6" Type="http://schemas.openxmlformats.org/officeDocument/2006/relationships/image" Target="../media/image20.png"/><Relationship Id="rId7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8534400" cy="1927225"/>
          </a:xfrm>
        </p:spPr>
        <p:txBody>
          <a:bodyPr/>
          <a:lstStyle/>
          <a:p>
            <a:pPr algn="ctr"/>
            <a:r>
              <a:rPr lang="en-US" sz="3300" dirty="0" smtClean="0"/>
              <a:t>REGIONAL ECONOMIC IMPACTS OF Hurricane DISASTERS</a:t>
            </a:r>
            <a:endParaRPr lang="en-US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696200" cy="2667000"/>
          </a:xfrm>
        </p:spPr>
        <p:txBody>
          <a:bodyPr>
            <a:normAutofit fontScale="92500" lnSpcReduction="10000"/>
          </a:bodyPr>
          <a:lstStyle/>
          <a:p>
            <a:pPr algn="ctr">
              <a:defRPr/>
            </a:pPr>
            <a:r>
              <a:rPr lang="en-US" dirty="0" err="1"/>
              <a:t>Meri</a:t>
            </a:r>
            <a:r>
              <a:rPr lang="en-US" dirty="0"/>
              <a:t> </a:t>
            </a:r>
            <a:r>
              <a:rPr lang="en-US" dirty="0" err="1"/>
              <a:t>Davlasheridze</a:t>
            </a:r>
            <a:endParaRPr lang="en-US" dirty="0"/>
          </a:p>
          <a:p>
            <a:pPr algn="ctr">
              <a:defRPr/>
            </a:pPr>
            <a:r>
              <a:rPr lang="en-US" sz="1600" dirty="0" smtClean="0"/>
              <a:t>Texas A&amp;M University at Galveston</a:t>
            </a:r>
            <a:endParaRPr lang="en-US" sz="1600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r>
              <a:rPr lang="en-US" dirty="0"/>
              <a:t>Karen Fisher-</a:t>
            </a:r>
            <a:r>
              <a:rPr lang="en-US" dirty="0" err="1"/>
              <a:t>Vanden</a:t>
            </a:r>
            <a:endParaRPr lang="en-US" dirty="0"/>
          </a:p>
          <a:p>
            <a:pPr algn="ctr">
              <a:defRPr/>
            </a:pPr>
            <a:r>
              <a:rPr lang="en-US" sz="1600" dirty="0"/>
              <a:t>The Pennsylvania State University</a:t>
            </a:r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r>
              <a:rPr lang="en-US" dirty="0" smtClean="0"/>
              <a:t>Ian Sue-Wing</a:t>
            </a:r>
            <a:endParaRPr lang="en-US" dirty="0"/>
          </a:p>
          <a:p>
            <a:pPr algn="ctr">
              <a:defRPr/>
            </a:pPr>
            <a:r>
              <a:rPr lang="en-US" sz="1600" dirty="0" smtClean="0"/>
              <a:t>Boston University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02826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EMPIRICAL MODEL 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u="sng" dirty="0" smtClean="0">
                    <a:latin typeface="Cambria Math"/>
                  </a:rPr>
                  <a:t>Hurricane Induced Property Losses:</a:t>
                </a:r>
              </a:p>
              <a:p>
                <a:pPr marL="0" indent="0">
                  <a:buNone/>
                </a:pPr>
                <a:endParaRPr lang="en-US" b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𝑃𝑟𝑜𝑝𝑒𝑟𝑡𝑦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𝑙𝑜𝑠𝑠𝑒𝑠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/>
                        </a:rPr>
                        <m:t>𝑛𝑐𝑜𝑚𝑒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/>
                        </a:rPr>
                        <m:t>𝑜𝑝𝑢𝑙𝑎𝑡𝑖𝑜𝑛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/>
                        </a:rPr>
                        <m:t>𝑢𝑠𝑖𝑛𝑒𝑠𝑠𝑒𝑠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i="1" dirty="0">
                    <a:latin typeface="Cambria Math"/>
                  </a:rPr>
                  <a:t>	</a:t>
                </a:r>
                <a:r>
                  <a:rPr lang="en-US" i="1" dirty="0" smtClean="0">
                    <a:latin typeface="Cambria Math"/>
                  </a:rPr>
                  <a:t>		</a:t>
                </a:r>
                <a:r>
                  <a:rPr lang="en-US" b="0" i="1" dirty="0" smtClean="0">
                    <a:latin typeface="Cambria Math"/>
                  </a:rPr>
                  <a:t>Housing and Social </a:t>
                </a:r>
                <a:r>
                  <a:rPr lang="en-US" i="1" dirty="0">
                    <a:latin typeface="Cambria Math"/>
                  </a:rPr>
                  <a:t>V</a:t>
                </a:r>
                <a:r>
                  <a:rPr lang="en-US" b="0" i="1" dirty="0" smtClean="0">
                    <a:latin typeface="Cambria Math"/>
                  </a:rPr>
                  <a:t>ulnerability, </a:t>
                </a:r>
              </a:p>
              <a:p>
                <a:pPr marL="0" indent="0">
                  <a:buNone/>
                </a:pPr>
                <a:r>
                  <a:rPr lang="en-US" i="1" dirty="0">
                    <a:latin typeface="Cambria Math"/>
                  </a:rPr>
                  <a:t>		</a:t>
                </a:r>
                <a:r>
                  <a:rPr lang="en-US" i="1" dirty="0" smtClean="0">
                    <a:latin typeface="Cambria Math"/>
                  </a:rPr>
                  <a:t>	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/>
                      </a:rPr>
                      <m:t>𝑢𝑟𝑟𝑖𝑐𝑎𝑛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𝑒𝑠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i="1" dirty="0">
                    <a:latin typeface="Cambria Math"/>
                  </a:rPr>
                  <a:t>Other Types of Hazards</a:t>
                </a:r>
                <a:r>
                  <a:rPr lang="en-US" i="1" dirty="0" smtClean="0">
                    <a:latin typeface="Cambria Math"/>
                  </a:rPr>
                  <a:t>,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b="0" dirty="0" smtClean="0"/>
                  <a:t>                                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/>
                      </a:rPr>
                      <m:t>𝑇𝑦𝑝𝑒𝑠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𝑜𝑓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𝑃𝑢𝑏𝑙𝑖𝑐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𝐴𝑑𝑎𝑝𝑡𝑖𝑜𝑛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11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77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609161"/>
              </p:ext>
            </p:extLst>
          </p:nvPr>
        </p:nvGraphicFramePr>
        <p:xfrm>
          <a:off x="344277" y="1066800"/>
          <a:ext cx="8418723" cy="54101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7804"/>
                <a:gridCol w="3160612"/>
                <a:gridCol w="1580307"/>
              </a:tblGrid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Variables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Beta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Standard error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Log of per capita income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6769.8***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(2.58)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1 year lag of population change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0.0186***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(0.00)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1 year lag of establishment change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0.395***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(0.03)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per capita vulnerable housing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27833.0***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(145.40)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Unemployment rate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136.5***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(3.43)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1 year lag of cum. Hurricane hits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80.61***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(1.70)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Number of hurricane hits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2116.7***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(73.43)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dummy for major hurricanes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1089.0***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(102.00)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1 year lag of other types of disasters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-302.3***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(13.41)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Coastal county * Tropical storms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252.1***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(48.86)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CRS total credit points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-0.947***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(0.02)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BCEGS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-581.2***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(27.93)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Building Codes &amp; Design studies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-24.24***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(0.64)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Type I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-127.5***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(4.26)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Type II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-10.92***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(1.04)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 Type III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solidFill>
                            <a:srgbClr val="00B050"/>
                          </a:solidFill>
                          <a:effectLst/>
                        </a:rPr>
                        <a:t>-0.151***</a:t>
                      </a:r>
                      <a:endParaRPr lang="en-US" sz="16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(0.03)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Constant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-102917.2***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(26.08)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Number of observations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13040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212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b="1" dirty="0"/>
              <a:t>CONNECTION TO REGIONAL IAM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</p:spPr>
            <p:txBody>
              <a:bodyPr>
                <a:normAutofit lnSpcReduction="10000"/>
              </a:bodyPr>
              <a:lstStyle/>
              <a:p>
                <a:pPr marL="0" lvl="1" indent="0">
                  <a:buNone/>
                </a:pP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Estimate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future regional hurricane property damage from econometric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model:</a:t>
                </a:r>
              </a:p>
              <a:p>
                <a:pPr marL="617220" lvl="2" indent="-342900">
                  <a:buFont typeface="Wingdings" panose="05000000000000000000" pitchFamily="2" charset="2"/>
                  <a:buChar char="q"/>
                </a:pPr>
                <a:r>
                  <a:rPr lang="en-US" sz="22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Baseline </a:t>
                </a:r>
                <a:r>
                  <a:rPr lang="en-US" sz="2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regional estimates of independent variables in the econometric </a:t>
                </a:r>
                <a:r>
                  <a:rPr lang="en-US" sz="22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model</a:t>
                </a:r>
              </a:p>
              <a:p>
                <a:pPr marL="274320" lvl="2" indent="0" algn="ctr">
                  <a:buNone/>
                </a:pP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𝐿𝑜𝑠𝑠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𝐼𝑛𝑐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𝑃𝑜𝑝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+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𝐸𝑠𝑡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</a:p>
              <a:p>
                <a:pPr marL="0" lvl="1" indent="0">
                  <a:buNone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𝑉𝑢𝑙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𝐻𝑜𝑢𝑠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𝑈𝑛𝑒𝑚𝑝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𝑅𝑎𝑡𝑒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 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𝑜𝑓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𝐻𝑢𝑟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</a:p>
              <a:p>
                <a:pPr marL="0" lvl="1" indent="0">
                  <a:buNone/>
                </a:pPr>
                <a:endParaRPr lang="en-US" sz="24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nary>
                      <m:naryPr>
                        <m:chr m:val="∑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=1853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𝐻𝑢𝑟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𝑀𝐻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𝑇𝑆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𝐶𝑜𝑎𝑠𝑡𝑎𝑙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US" sz="2400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𝑂𝑡h𝑒𝑟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𝐷𝑖𝑠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(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4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𝐴𝑑𝑎𝑝𝑡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  <a:blipFill rotWithShape="0">
                <a:blip r:embed="rId2"/>
                <a:stretch>
                  <a:fillRect l="-1081" t="-1750" b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0976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CONNECTION TO REGIONAL IAM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Hurricane projection data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Dynamic Downscaling Model of Knutson et al. (2012) combines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Regional atmospheric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model for seasonal Atlantic simulations (</a:t>
            </a:r>
            <a:r>
              <a:rPr lang="en-US" sz="18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Zetac</a:t>
            </a:r>
            <a:r>
              <a:rPr lang="en-US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Hurricane prediction model (GFDL hurricane model)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Several global climate </a:t>
            </a:r>
            <a:r>
              <a:rPr lang="en-US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model (CMIP3 &amp; CMIP5)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Fewer Atlantic tropical storms in warmer climates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Increase in the frequency of the most intense hurricanes</a:t>
            </a:r>
            <a:endParaRPr lang="en-U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Emanuel, 2013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Downscaling 6 different CMIP5 climate models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ncreased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tropical cyclone activity over the 21st century under RCP8.5 emissions scenario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59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2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492644B-9335-4E17-90AA-08BC995D5847}" type="slidenum">
              <a:rPr lang="en-US" sz="1200" smtClean="0">
                <a:solidFill>
                  <a:schemeClr val="tx1"/>
                </a:solidFill>
              </a:rPr>
              <a:pPr/>
              <a:t>6</a:t>
            </a:fld>
            <a:endParaRPr lang="en-US" sz="1200" smtClean="0">
              <a:solidFill>
                <a:schemeClr val="tx1"/>
              </a:solidFill>
            </a:endParaRPr>
          </a:p>
        </p:txBody>
      </p:sp>
      <p:sp>
        <p:nvSpPr>
          <p:cNvPr id="36922" name="AutoShape 2"/>
          <p:cNvSpPr>
            <a:spLocks noChangeArrowheads="1"/>
          </p:cNvSpPr>
          <p:nvPr/>
        </p:nvSpPr>
        <p:spPr bwMode="auto">
          <a:xfrm>
            <a:off x="152400" y="228600"/>
            <a:ext cx="88392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en-US" sz="3800" b="1" dirty="0" smtClean="0">
                <a:solidFill>
                  <a:schemeClr val="tx2"/>
                </a:solidFill>
              </a:rPr>
              <a:t>CONNECTION TO REGIONAL IAM</a:t>
            </a:r>
            <a:endParaRPr lang="en-US" sz="3800" b="1" dirty="0">
              <a:solidFill>
                <a:schemeClr val="tx2"/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369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36928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36930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grpSp>
        <p:nvGrpSpPr>
          <p:cNvPr id="36938" name="Group 26"/>
          <p:cNvGrpSpPr>
            <a:grpSpLocks/>
          </p:cNvGrpSpPr>
          <p:nvPr/>
        </p:nvGrpSpPr>
        <p:grpSpPr bwMode="auto">
          <a:xfrm>
            <a:off x="304800" y="2467334"/>
            <a:ext cx="5105399" cy="3704866"/>
            <a:chOff x="570" y="2208"/>
            <a:chExt cx="2824" cy="1266"/>
          </a:xfrm>
          <a:noFill/>
        </p:grpSpPr>
        <p:sp>
          <p:nvSpPr>
            <p:cNvPr id="6" name="Rectangle 5"/>
            <p:cNvSpPr/>
            <p:nvPr/>
          </p:nvSpPr>
          <p:spPr>
            <a:xfrm>
              <a:off x="570" y="2208"/>
              <a:ext cx="2824" cy="126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hangingPunct="0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Flowchart: Alternate Process 6"/>
            <p:cNvSpPr/>
            <p:nvPr/>
          </p:nvSpPr>
          <p:spPr>
            <a:xfrm>
              <a:off x="570" y="2213"/>
              <a:ext cx="632" cy="261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b="1" dirty="0" smtClean="0">
                  <a:solidFill>
                    <a:schemeClr val="tx2"/>
                  </a:solidFill>
                </a:rPr>
                <a:t>CGE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6923" name="Rectangle 3"/>
          <p:cNvSpPr txBox="1">
            <a:spLocks noChangeArrowheads="1"/>
          </p:cNvSpPr>
          <p:nvPr/>
        </p:nvSpPr>
        <p:spPr bwMode="auto">
          <a:xfrm>
            <a:off x="152400" y="1524000"/>
            <a:ext cx="8740039" cy="5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 hurricane-induced property damages in the CGE model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705225" y="3048001"/>
            <a:ext cx="1952624" cy="3064392"/>
            <a:chOff x="4551225" y="470799"/>
            <a:chExt cx="1952624" cy="2882444"/>
          </a:xfrm>
        </p:grpSpPr>
        <p:sp>
          <p:nvSpPr>
            <p:cNvPr id="36945" name="Line 40"/>
            <p:cNvSpPr>
              <a:spLocks noChangeShapeType="1"/>
            </p:cNvSpPr>
            <p:nvPr/>
          </p:nvSpPr>
          <p:spPr bwMode="auto">
            <a:xfrm flipH="1">
              <a:off x="5140048" y="470799"/>
              <a:ext cx="1363801" cy="26861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1" name="Oval 35"/>
            <p:cNvSpPr>
              <a:spLocks noChangeArrowheads="1"/>
            </p:cNvSpPr>
            <p:nvPr/>
          </p:nvSpPr>
          <p:spPr bwMode="auto">
            <a:xfrm>
              <a:off x="4551225" y="3062238"/>
              <a:ext cx="588824" cy="291005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2" name="Rectangle 47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80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616701"/>
              </p:ext>
            </p:extLst>
          </p:nvPr>
        </p:nvGraphicFramePr>
        <p:xfrm>
          <a:off x="2023793" y="4953000"/>
          <a:ext cx="17240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4" imgW="1739900" imgH="241300" progId="Equation.DSMT4">
                  <p:embed/>
                </p:oleObj>
              </mc:Choice>
              <mc:Fallback>
                <p:oleObj r:id="rId4" imgW="17399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3793" y="4953000"/>
                        <a:ext cx="1724025" cy="24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8366" y="4935498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stock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99806" y="5257800"/>
                <a:ext cx="4572000" cy="54681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𝑒𝑣𝑜𝑘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𝑟</m:t>
                          </m:r>
                          <m:r>
                            <a:rPr lang="en-US" sz="1400" i="1">
                              <a:latin typeface="Cambria Math"/>
                            </a:rPr>
                            <m:t>,</m:t>
                          </m:r>
                          <m:r>
                            <a:rPr lang="en-US" sz="1400" i="1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𝑒𝑣𝑜𝑘</m:t>
                      </m:r>
                      <m:r>
                        <a:rPr lang="en-US" sz="1400" i="1">
                          <a:latin typeface="Cambria Math"/>
                        </a:rPr>
                        <m:t>0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𝑟</m:t>
                          </m:r>
                          <m:r>
                            <a:rPr lang="en-US" sz="1400" i="1">
                              <a:latin typeface="Cambria Math"/>
                            </a:rPr>
                            <m:t>,</m:t>
                          </m:r>
                          <m:r>
                            <a:rPr lang="en-US" sz="1400" i="1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𝑡𝑝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,"</m:t>
                              </m:r>
                              <m:r>
                                <m:rPr>
                                  <m:nor/>
                                </m:rPr>
                                <a:rPr lang="en-US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tp</m:t>
                              </m:r>
                              <m:r>
                                <m:rPr>
                                  <m:nor/>
                                </m:rPr>
                                <a:rPr lang="en-US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base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year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"</m:t>
                              </m:r>
                            </m:e>
                          </m:d>
                        </m:den>
                      </m:f>
                      <m:r>
                        <a:rPr lang="en-US" sz="1400" i="1">
                          <a:latin typeface="Cambria Math"/>
                        </a:rPr>
                        <m:t>∗</m:t>
                      </m:r>
                      <m:r>
                        <a:rPr lang="en-US" sz="1400" i="1">
                          <a:latin typeface="Cambria Math"/>
                        </a:rPr>
                        <m:t>𝑚𝑓𝑝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06" y="5257800"/>
                <a:ext cx="4572000" cy="546816"/>
              </a:xfrm>
              <a:prstGeom prst="rect">
                <a:avLst/>
              </a:prstGeom>
              <a:blipFill rotWithShape="1">
                <a:blip r:embed="rId6"/>
                <a:stretch>
                  <a:fillRect b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448627" y="5804616"/>
            <a:ext cx="3929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mfp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mfp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*(1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mfp_gr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)**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nyrs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tp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4" name="Table 6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8399817"/>
                  </p:ext>
                </p:extLst>
              </p:nvPr>
            </p:nvGraphicFramePr>
            <p:xfrm>
              <a:off x="5657849" y="3564731"/>
              <a:ext cx="3314078" cy="263771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66246"/>
                    <a:gridCol w="2547832"/>
                  </a:tblGrid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K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Capital stock</a:t>
                          </a:r>
                          <a:endParaRPr lang="en-US" sz="1200" b="0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14:m/>
                          <a:endParaRPr lang="en-US" sz="1200" b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Depreciation rate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I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Investment demand by household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r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Region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h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Households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Year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tp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Time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 period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evok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Capital endowment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evok0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Capital endowment in benchmark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mfp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Multifactor productivity index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4519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mfp_gr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Multifactor productivity growth rate 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nyrs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Number of years per period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4" name="Table 6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8399817"/>
                  </p:ext>
                </p:extLst>
              </p:nvPr>
            </p:nvGraphicFramePr>
            <p:xfrm>
              <a:off x="5657849" y="3564731"/>
              <a:ext cx="3314078" cy="257521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66246"/>
                    <a:gridCol w="2547832"/>
                  </a:tblGrid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K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Capital stock</a:t>
                          </a:r>
                          <a:endParaRPr lang="en-US" sz="1200" b="0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7"/>
                          <a:stretch>
                            <a:fillRect t="-120588" r="-331746" b="-107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Depreciation rate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I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Investment demand by household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r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Region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h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Households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Year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tp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Time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 period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evok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Capital endowment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evok0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Capital endowment in benchmark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mfp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Multifactor productivity index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4519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mfp_gr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Multifactor productivity growth rate 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2118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0" i="1" kern="1200" dirty="0" err="1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nyrs</a:t>
                          </a:r>
                          <a:endParaRPr lang="en-US" sz="1200" b="0" i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SimSun"/>
                              <a:cs typeface="Times New Roman" panose="02020603050405020304" pitchFamily="18" charset="0"/>
                            </a:rPr>
                            <a:t>Number of years per period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1" name="TextBox 30"/>
          <p:cNvSpPr txBox="1"/>
          <p:nvPr/>
        </p:nvSpPr>
        <p:spPr>
          <a:xfrm>
            <a:off x="5657849" y="1976962"/>
            <a:ext cx="3234589" cy="138499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Model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Property damages in the coastal regions (1989-2009)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the negative of capital stock growth rate compared to the base year (i.e. the data year used for calibration)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86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6" name="Group 827"/>
          <p:cNvGrpSpPr>
            <a:grpSpLocks noChangeAspect="1"/>
          </p:cNvGrpSpPr>
          <p:nvPr/>
        </p:nvGrpSpPr>
        <p:grpSpPr bwMode="auto">
          <a:xfrm>
            <a:off x="471138" y="2674106"/>
            <a:ext cx="5139880" cy="2227281"/>
            <a:chOff x="1728" y="1440"/>
            <a:chExt cx="9000" cy="3900"/>
          </a:xfrm>
        </p:grpSpPr>
        <p:sp>
          <p:nvSpPr>
            <p:cNvPr id="37" name="AutoShape 866"/>
            <p:cNvSpPr>
              <a:spLocks noChangeAspect="1" noChangeArrowheads="1" noTextEdit="1"/>
            </p:cNvSpPr>
            <p:nvPr/>
          </p:nvSpPr>
          <p:spPr bwMode="auto">
            <a:xfrm>
              <a:off x="1728" y="1440"/>
              <a:ext cx="9000" cy="3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8" name="Text Box 865"/>
            <p:cNvSpPr txBox="1">
              <a:spLocks noChangeArrowheads="1"/>
            </p:cNvSpPr>
            <p:nvPr/>
          </p:nvSpPr>
          <p:spPr bwMode="auto">
            <a:xfrm>
              <a:off x="5825" y="1440"/>
              <a:ext cx="1498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KLEM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864"/>
            <p:cNvSpPr txBox="1">
              <a:spLocks noChangeArrowheads="1"/>
            </p:cNvSpPr>
            <p:nvPr/>
          </p:nvSpPr>
          <p:spPr bwMode="auto">
            <a:xfrm>
              <a:off x="1818" y="4617"/>
              <a:ext cx="635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M</a:t>
              </a:r>
              <a:r>
                <a:rPr kumimoji="0" lang="en-US" altLang="en-US" sz="9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1</a:t>
              </a: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…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863"/>
            <p:cNvSpPr>
              <a:spLocks noChangeShapeType="1"/>
            </p:cNvSpPr>
            <p:nvPr/>
          </p:nvSpPr>
          <p:spPr bwMode="auto">
            <a:xfrm flipH="1">
              <a:off x="4903" y="1859"/>
              <a:ext cx="1270" cy="5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1" name="Line 862"/>
            <p:cNvSpPr>
              <a:spLocks noChangeShapeType="1"/>
            </p:cNvSpPr>
            <p:nvPr/>
          </p:nvSpPr>
          <p:spPr bwMode="auto">
            <a:xfrm>
              <a:off x="6173" y="1859"/>
              <a:ext cx="1481" cy="4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2" name="Arc 861"/>
            <p:cNvSpPr>
              <a:spLocks/>
            </p:cNvSpPr>
            <p:nvPr/>
          </p:nvSpPr>
          <p:spPr bwMode="auto">
            <a:xfrm rot="-3588249" flipH="1" flipV="1">
              <a:off x="5792" y="1416"/>
              <a:ext cx="846" cy="116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4470"/>
                <a:gd name="T2" fmla="*/ 17347 w 21600"/>
                <a:gd name="T3" fmla="*/ 34470 h 34470"/>
                <a:gd name="T4" fmla="*/ 0 w 21600"/>
                <a:gd name="T5" fmla="*/ 21600 h 34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447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</a:path>
                <a:path w="21600" h="3447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3" name="Text Box 860"/>
            <p:cNvSpPr txBox="1">
              <a:spLocks noChangeArrowheads="1"/>
            </p:cNvSpPr>
            <p:nvPr/>
          </p:nvSpPr>
          <p:spPr bwMode="auto">
            <a:xfrm>
              <a:off x="4268" y="2389"/>
              <a:ext cx="635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EM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859"/>
            <p:cNvSpPr>
              <a:spLocks noChangeShapeType="1"/>
            </p:cNvSpPr>
            <p:nvPr/>
          </p:nvSpPr>
          <p:spPr bwMode="auto">
            <a:xfrm flipH="1">
              <a:off x="3058" y="2885"/>
              <a:ext cx="1164" cy="5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5" name="Line 858"/>
            <p:cNvSpPr>
              <a:spLocks noChangeShapeType="1"/>
            </p:cNvSpPr>
            <p:nvPr/>
          </p:nvSpPr>
          <p:spPr bwMode="auto">
            <a:xfrm>
              <a:off x="4222" y="2885"/>
              <a:ext cx="1164" cy="5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6" name="Arc 857"/>
            <p:cNvSpPr>
              <a:spLocks/>
            </p:cNvSpPr>
            <p:nvPr/>
          </p:nvSpPr>
          <p:spPr bwMode="auto">
            <a:xfrm rot="-3588249" flipH="1" flipV="1">
              <a:off x="3780" y="2442"/>
              <a:ext cx="847" cy="116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4470"/>
                <a:gd name="T2" fmla="*/ 17347 w 21600"/>
                <a:gd name="T3" fmla="*/ 34470 h 34470"/>
                <a:gd name="T4" fmla="*/ 0 w 21600"/>
                <a:gd name="T5" fmla="*/ 21600 h 34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447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</a:path>
                <a:path w="21600" h="3447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7" name="Text Box 856"/>
            <p:cNvSpPr txBox="1">
              <a:spLocks noChangeArrowheads="1"/>
            </p:cNvSpPr>
            <p:nvPr/>
          </p:nvSpPr>
          <p:spPr bwMode="auto">
            <a:xfrm>
              <a:off x="2786" y="3553"/>
              <a:ext cx="63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M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855"/>
            <p:cNvSpPr txBox="1">
              <a:spLocks noChangeArrowheads="1"/>
            </p:cNvSpPr>
            <p:nvPr/>
          </p:nvSpPr>
          <p:spPr bwMode="auto">
            <a:xfrm>
              <a:off x="5567" y="3508"/>
              <a:ext cx="63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E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Text Box 854"/>
            <p:cNvSpPr txBox="1">
              <a:spLocks noChangeArrowheads="1"/>
            </p:cNvSpPr>
            <p:nvPr/>
          </p:nvSpPr>
          <p:spPr bwMode="auto">
            <a:xfrm>
              <a:off x="7761" y="2282"/>
              <a:ext cx="63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KL</a:t>
              </a:r>
              <a:endPara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853"/>
            <p:cNvSpPr>
              <a:spLocks noChangeShapeType="1"/>
            </p:cNvSpPr>
            <p:nvPr/>
          </p:nvSpPr>
          <p:spPr bwMode="auto">
            <a:xfrm flipH="1">
              <a:off x="7440" y="2673"/>
              <a:ext cx="956" cy="6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8" name="Line 852"/>
            <p:cNvSpPr>
              <a:spLocks noChangeShapeType="1"/>
            </p:cNvSpPr>
            <p:nvPr/>
          </p:nvSpPr>
          <p:spPr bwMode="auto">
            <a:xfrm>
              <a:off x="8396" y="2673"/>
              <a:ext cx="949" cy="6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9" name="Arc 851"/>
            <p:cNvSpPr>
              <a:spLocks/>
            </p:cNvSpPr>
            <p:nvPr/>
          </p:nvSpPr>
          <p:spPr bwMode="auto">
            <a:xfrm rot="-3588249" flipH="1" flipV="1">
              <a:off x="8015" y="2229"/>
              <a:ext cx="846" cy="116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4470"/>
                <a:gd name="T2" fmla="*/ 17347 w 21600"/>
                <a:gd name="T3" fmla="*/ 34470 h 34470"/>
                <a:gd name="T4" fmla="*/ 0 w 21600"/>
                <a:gd name="T5" fmla="*/ 21600 h 34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447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</a:path>
                <a:path w="21600" h="3447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0" name="Text Box 850"/>
            <p:cNvSpPr txBox="1">
              <a:spLocks noChangeArrowheads="1"/>
            </p:cNvSpPr>
            <p:nvPr/>
          </p:nvSpPr>
          <p:spPr bwMode="auto">
            <a:xfrm>
              <a:off x="7059" y="3336"/>
              <a:ext cx="847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K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849"/>
            <p:cNvSpPr txBox="1">
              <a:spLocks noChangeArrowheads="1"/>
            </p:cNvSpPr>
            <p:nvPr/>
          </p:nvSpPr>
          <p:spPr bwMode="auto">
            <a:xfrm>
              <a:off x="9263" y="3336"/>
              <a:ext cx="635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L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 Box 848"/>
            <p:cNvSpPr txBox="1">
              <a:spLocks noChangeArrowheads="1"/>
            </p:cNvSpPr>
            <p:nvPr/>
          </p:nvSpPr>
          <p:spPr bwMode="auto">
            <a:xfrm>
              <a:off x="7049" y="1512"/>
              <a:ext cx="1471" cy="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Gulim" pitchFamily="34" charset="-127"/>
                </a:rPr>
                <a:t>σ</a:t>
              </a:r>
              <a:r>
                <a:rPr kumimoji="0" lang="el-GR" altLang="en-US" sz="9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KLEM</a:t>
              </a: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 = 0.6</a:t>
              </a:r>
              <a:endParaRPr kumimoji="0" lang="el-GR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Text Box 847"/>
            <p:cNvSpPr txBox="1">
              <a:spLocks noChangeArrowheads="1"/>
            </p:cNvSpPr>
            <p:nvPr/>
          </p:nvSpPr>
          <p:spPr bwMode="auto">
            <a:xfrm>
              <a:off x="4797" y="2494"/>
              <a:ext cx="1482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Gulim" pitchFamily="34" charset="-127"/>
                </a:rPr>
                <a:t>σ</a:t>
              </a:r>
              <a:r>
                <a:rPr kumimoji="0" lang="el-GR" altLang="en-US" sz="9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EM</a:t>
              </a: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 = 0.7</a:t>
              </a:r>
              <a:endParaRPr kumimoji="0" lang="el-GR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Line 846"/>
            <p:cNvSpPr>
              <a:spLocks noChangeShapeType="1"/>
            </p:cNvSpPr>
            <p:nvPr/>
          </p:nvSpPr>
          <p:spPr bwMode="auto">
            <a:xfrm flipH="1">
              <a:off x="2165" y="4034"/>
              <a:ext cx="639" cy="5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8" name="Line 845"/>
            <p:cNvSpPr>
              <a:spLocks noChangeShapeType="1"/>
            </p:cNvSpPr>
            <p:nvPr/>
          </p:nvSpPr>
          <p:spPr bwMode="auto">
            <a:xfrm>
              <a:off x="2804" y="4034"/>
              <a:ext cx="624" cy="5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9" name="Arc 844"/>
            <p:cNvSpPr>
              <a:spLocks/>
            </p:cNvSpPr>
            <p:nvPr/>
          </p:nvSpPr>
          <p:spPr bwMode="auto">
            <a:xfrm rot="-3588249" flipH="1" flipV="1">
              <a:off x="2423" y="3526"/>
              <a:ext cx="846" cy="116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4470"/>
                <a:gd name="T2" fmla="*/ 17347 w 21600"/>
                <a:gd name="T3" fmla="*/ 34470 h 34470"/>
                <a:gd name="T4" fmla="*/ 0 w 21600"/>
                <a:gd name="T5" fmla="*/ 21600 h 34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447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</a:path>
                <a:path w="21600" h="3447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70" name="Text Box 843"/>
            <p:cNvSpPr txBox="1">
              <a:spLocks noChangeArrowheads="1"/>
            </p:cNvSpPr>
            <p:nvPr/>
          </p:nvSpPr>
          <p:spPr bwMode="auto">
            <a:xfrm>
              <a:off x="3292" y="4615"/>
              <a:ext cx="635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M</a:t>
              </a:r>
              <a:r>
                <a:rPr kumimoji="0" lang="en-US" altLang="en-US" sz="9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27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 Box 842"/>
            <p:cNvSpPr txBox="1">
              <a:spLocks noChangeArrowheads="1"/>
            </p:cNvSpPr>
            <p:nvPr/>
          </p:nvSpPr>
          <p:spPr bwMode="auto">
            <a:xfrm>
              <a:off x="3528" y="3735"/>
              <a:ext cx="1215" cy="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Gulim" pitchFamily="34" charset="-127"/>
                </a:rPr>
                <a:t>σ</a:t>
              </a:r>
              <a:r>
                <a:rPr kumimoji="0" lang="el-GR" altLang="en-US" sz="9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M</a:t>
              </a: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 = 0.6</a:t>
              </a:r>
              <a:endParaRPr kumimoji="0" lang="el-GR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Text Box 841"/>
            <p:cNvSpPr txBox="1">
              <a:spLocks noChangeArrowheads="1"/>
            </p:cNvSpPr>
            <p:nvPr/>
          </p:nvSpPr>
          <p:spPr bwMode="auto">
            <a:xfrm>
              <a:off x="6734" y="3720"/>
              <a:ext cx="1481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Gulim" pitchFamily="34" charset="-127"/>
                </a:rPr>
                <a:t>σ</a:t>
              </a:r>
              <a:r>
                <a:rPr kumimoji="0" lang="el-GR" altLang="en-US" sz="900" b="0" i="0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E</a:t>
              </a:r>
              <a:r>
                <a:rPr kumimoji="0" lang="el-GR" altLang="en-US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 = 0.8</a:t>
              </a:r>
              <a:endParaRPr kumimoji="0" lang="el-GR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 Box 840"/>
            <p:cNvSpPr txBox="1">
              <a:spLocks noChangeArrowheads="1"/>
            </p:cNvSpPr>
            <p:nvPr/>
          </p:nvSpPr>
          <p:spPr bwMode="auto">
            <a:xfrm>
              <a:off x="4681" y="4755"/>
              <a:ext cx="635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C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Line 839"/>
            <p:cNvSpPr>
              <a:spLocks noChangeShapeType="1"/>
            </p:cNvSpPr>
            <p:nvPr/>
          </p:nvSpPr>
          <p:spPr bwMode="auto">
            <a:xfrm flipH="1">
              <a:off x="5046" y="4019"/>
              <a:ext cx="1010" cy="6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75" name="Line 838"/>
            <p:cNvSpPr>
              <a:spLocks noChangeShapeType="1"/>
            </p:cNvSpPr>
            <p:nvPr/>
          </p:nvSpPr>
          <p:spPr bwMode="auto">
            <a:xfrm>
              <a:off x="6056" y="4019"/>
              <a:ext cx="892" cy="6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76" name="Arc 837"/>
            <p:cNvSpPr>
              <a:spLocks/>
            </p:cNvSpPr>
            <p:nvPr/>
          </p:nvSpPr>
          <p:spPr bwMode="auto">
            <a:xfrm rot="-3588249" flipH="1" flipV="1">
              <a:off x="5675" y="3575"/>
              <a:ext cx="846" cy="116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4470"/>
                <a:gd name="T2" fmla="*/ 17347 w 21600"/>
                <a:gd name="T3" fmla="*/ 34470 h 34470"/>
                <a:gd name="T4" fmla="*/ 0 w 21600"/>
                <a:gd name="T5" fmla="*/ 21600 h 34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447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</a:path>
                <a:path w="21600" h="3447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235"/>
                    <a:pt x="20108" y="30747"/>
                    <a:pt x="17347" y="3447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77" name="Line 836"/>
            <p:cNvSpPr>
              <a:spLocks noChangeShapeType="1"/>
            </p:cNvSpPr>
            <p:nvPr/>
          </p:nvSpPr>
          <p:spPr bwMode="auto">
            <a:xfrm flipH="1">
              <a:off x="5633" y="4019"/>
              <a:ext cx="423" cy="6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78" name="Line 835"/>
            <p:cNvSpPr>
              <a:spLocks noChangeShapeType="1"/>
            </p:cNvSpPr>
            <p:nvPr/>
          </p:nvSpPr>
          <p:spPr bwMode="auto">
            <a:xfrm>
              <a:off x="6056" y="4019"/>
              <a:ext cx="349" cy="6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79" name="Text Box 834"/>
            <p:cNvSpPr txBox="1">
              <a:spLocks noChangeArrowheads="1"/>
            </p:cNvSpPr>
            <p:nvPr/>
          </p:nvSpPr>
          <p:spPr bwMode="auto">
            <a:xfrm>
              <a:off x="5330" y="4750"/>
              <a:ext cx="699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PRP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Text Box 833"/>
            <p:cNvSpPr txBox="1">
              <a:spLocks noChangeArrowheads="1"/>
            </p:cNvSpPr>
            <p:nvPr/>
          </p:nvSpPr>
          <p:spPr bwMode="auto">
            <a:xfrm>
              <a:off x="6107" y="4752"/>
              <a:ext cx="946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NGD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Text Box 832"/>
            <p:cNvSpPr txBox="1">
              <a:spLocks noChangeArrowheads="1"/>
            </p:cNvSpPr>
            <p:nvPr/>
          </p:nvSpPr>
          <p:spPr bwMode="auto">
            <a:xfrm>
              <a:off x="6845" y="4736"/>
              <a:ext cx="595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OG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Text Box 831"/>
            <p:cNvSpPr txBox="1">
              <a:spLocks noChangeArrowheads="1"/>
            </p:cNvSpPr>
            <p:nvPr/>
          </p:nvSpPr>
          <p:spPr bwMode="auto">
            <a:xfrm>
              <a:off x="2263" y="4611"/>
              <a:ext cx="97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……….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 Box 830"/>
            <p:cNvSpPr txBox="1">
              <a:spLocks noChangeArrowheads="1"/>
            </p:cNvSpPr>
            <p:nvPr/>
          </p:nvSpPr>
          <p:spPr bwMode="auto">
            <a:xfrm>
              <a:off x="9105" y="2220"/>
              <a:ext cx="1471" cy="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Gulim" pitchFamily="34" charset="-127"/>
                </a:rPr>
                <a:t>σ</a:t>
              </a:r>
              <a:r>
                <a:rPr kumimoji="0" lang="el-GR" altLang="en-US" sz="9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KL</a:t>
              </a:r>
              <a:r>
                <a:rPr kumimoji="0" lang="el-GR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 = 1</a:t>
              </a:r>
              <a:endParaRPr kumimoji="0" lang="el-GR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Line 829"/>
            <p:cNvSpPr>
              <a:spLocks noChangeShapeType="1"/>
            </p:cNvSpPr>
            <p:nvPr/>
          </p:nvSpPr>
          <p:spPr bwMode="auto">
            <a:xfrm>
              <a:off x="6029" y="4019"/>
              <a:ext cx="1732" cy="6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85" name="Text Box 828"/>
            <p:cNvSpPr txBox="1">
              <a:spLocks noChangeArrowheads="1"/>
            </p:cNvSpPr>
            <p:nvPr/>
          </p:nvSpPr>
          <p:spPr bwMode="auto">
            <a:xfrm>
              <a:off x="7654" y="4755"/>
              <a:ext cx="742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467" tIns="40234" rIns="80467" bIns="402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Gulim" pitchFamily="34" charset="-127"/>
                  <a:cs typeface="Times New Roman" pitchFamily="18" charset="0"/>
                </a:rPr>
                <a:t>ELE</a:t>
              </a:r>
              <a:endPara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3499099" y="3680393"/>
            <a:ext cx="357386" cy="27771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2028808" y="4909447"/>
            <a:ext cx="302396" cy="34835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31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990600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/>
              <a:t>CONNECTION TO REGIONAL IAM</a:t>
            </a:r>
            <a:endParaRPr lang="en-US" sz="3600" b="1" dirty="0"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5257800"/>
          </a:xfrm>
        </p:spPr>
        <p:txBody>
          <a:bodyPr>
            <a:normAutofit/>
          </a:bodyPr>
          <a:lstStyle/>
          <a:p>
            <a:pPr marL="574675" lvl="1" indent="-300038">
              <a:buFont typeface="Wingdings" pitchFamily="2" charset="2"/>
              <a:buChar char="q"/>
            </a:pP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Scenario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analysis:</a:t>
            </a:r>
          </a:p>
          <a:p>
            <a:pPr marL="848995" lvl="2" indent="-300038">
              <a:buFont typeface="Wingdings" pitchFamily="2" charset="2"/>
              <a:buChar char="q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Hurricane damages without climate 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change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marL="1123315" lvl="3" indent="-300038">
              <a:buFont typeface="Wingdings" pitchFamily="2" charset="2"/>
              <a:buChar char="q"/>
            </a:pPr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Under different </a:t>
            </a:r>
            <a:r>
              <a:rPr lang="en-US" sz="2200" dirty="0">
                <a:latin typeface="Cambria Math" panose="02040503050406030204" pitchFamily="18" charset="0"/>
                <a:ea typeface="Cambria Math" panose="02040503050406030204" pitchFamily="18" charset="0"/>
              </a:rPr>
              <a:t>adaptation </a:t>
            </a:r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scenarios</a:t>
            </a:r>
          </a:p>
          <a:p>
            <a:pPr marL="823277" lvl="3" indent="0">
              <a:buNone/>
            </a:pPr>
            <a:endParaRPr lang="en-US" sz="2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848995" lvl="2" indent="-300038">
              <a:buFont typeface="Wingdings" pitchFamily="2" charset="2"/>
              <a:buChar char="q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Hurricane damages with climate 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change </a:t>
            </a:r>
          </a:p>
          <a:p>
            <a:pPr marL="1123315" lvl="3" indent="-300038">
              <a:buFont typeface="Wingdings" pitchFamily="2" charset="2"/>
              <a:buChar char="q"/>
            </a:pPr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Under different adaptation scenarios</a:t>
            </a:r>
            <a:endParaRPr lang="en-US" sz="2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848995" lvl="2" indent="-300038">
              <a:buFont typeface="Wingdings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73187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THANK YOU!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8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920" y="304800"/>
            <a:ext cx="8229600" cy="990600"/>
          </a:xfrm>
        </p:spPr>
        <p:txBody>
          <a:bodyPr/>
          <a:lstStyle/>
          <a:p>
            <a:r>
              <a:rPr lang="en-US" dirty="0" smtClean="0"/>
              <a:t>Last email from Tom Knutson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Meri,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The </a:t>
            </a:r>
            <a:r>
              <a:rPr lang="en-US" dirty="0" err="1"/>
              <a:t>Zetac</a:t>
            </a:r>
            <a:r>
              <a:rPr lang="en-US" dirty="0"/>
              <a:t> model tracks we sent you (which can extend </a:t>
            </a:r>
            <a:r>
              <a:rPr lang="en-US" dirty="0" smtClean="0"/>
              <a:t>beyond 5-days </a:t>
            </a:r>
            <a:r>
              <a:rPr lang="en-US" dirty="0"/>
              <a:t>if the storm lasts that long) should give you </a:t>
            </a:r>
            <a:r>
              <a:rPr lang="en-US" dirty="0" err="1" smtClean="0"/>
              <a:t>landfalling</a:t>
            </a:r>
            <a:r>
              <a:rPr lang="en-US" dirty="0" smtClean="0"/>
              <a:t> information </a:t>
            </a:r>
            <a:r>
              <a:rPr lang="en-US" dirty="0"/>
              <a:t>for the storms for both climate change </a:t>
            </a:r>
            <a:r>
              <a:rPr lang="en-US" dirty="0" smtClean="0"/>
              <a:t>and no-warming </a:t>
            </a:r>
            <a:r>
              <a:rPr lang="en-US" dirty="0"/>
              <a:t>scenario you mention.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Unfortunately, the hurricane model downscale of the </a:t>
            </a:r>
            <a:r>
              <a:rPr lang="en-US" dirty="0" smtClean="0"/>
              <a:t>individual cases </a:t>
            </a:r>
            <a:r>
              <a:rPr lang="en-US" dirty="0"/>
              <a:t>typically does not include the landfall time (as they </a:t>
            </a:r>
            <a:r>
              <a:rPr lang="en-US" dirty="0" smtClean="0"/>
              <a:t>are limited </a:t>
            </a:r>
            <a:r>
              <a:rPr lang="en-US" dirty="0"/>
              <a:t>to 5-days maximum), so the intensity information </a:t>
            </a:r>
            <a:r>
              <a:rPr lang="en-US" dirty="0" smtClean="0"/>
              <a:t>you can </a:t>
            </a:r>
            <a:r>
              <a:rPr lang="en-US" dirty="0"/>
              <a:t>derive for </a:t>
            </a:r>
            <a:r>
              <a:rPr lang="en-US" dirty="0" err="1"/>
              <a:t>landfalling</a:t>
            </a:r>
            <a:r>
              <a:rPr lang="en-US" dirty="0"/>
              <a:t> is quite limited, as it is </a:t>
            </a:r>
            <a:r>
              <a:rPr lang="en-US" dirty="0" smtClean="0"/>
              <a:t>coming basically </a:t>
            </a:r>
            <a:r>
              <a:rPr lang="en-US" dirty="0"/>
              <a:t>only from the </a:t>
            </a:r>
            <a:r>
              <a:rPr lang="en-US" dirty="0" err="1"/>
              <a:t>zetac</a:t>
            </a:r>
            <a:r>
              <a:rPr lang="en-US" dirty="0"/>
              <a:t> model, which has </a:t>
            </a:r>
            <a:r>
              <a:rPr lang="en-US" dirty="0" smtClean="0"/>
              <a:t>intensities limited </a:t>
            </a:r>
            <a:r>
              <a:rPr lang="en-US" dirty="0"/>
              <a:t>below 50 m/s in surface winds.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An extension of the cases to include US landfall is a </a:t>
            </a:r>
            <a:r>
              <a:rPr lang="en-US" dirty="0" smtClean="0"/>
              <a:t>relatively big </a:t>
            </a:r>
            <a:r>
              <a:rPr lang="en-US" dirty="0"/>
              <a:t>project which we have talked about doing, but its not at </a:t>
            </a:r>
            <a:r>
              <a:rPr lang="en-US" dirty="0" smtClean="0"/>
              <a:t>the top </a:t>
            </a:r>
            <a:r>
              <a:rPr lang="en-US" dirty="0"/>
              <a:t>of our queue at this time.  </a:t>
            </a:r>
            <a:r>
              <a:rPr lang="en-US" dirty="0">
                <a:solidFill>
                  <a:srgbClr val="00B050"/>
                </a:solidFill>
              </a:rPr>
              <a:t>An alternative might be a </a:t>
            </a:r>
            <a:r>
              <a:rPr lang="en-US" dirty="0" smtClean="0">
                <a:solidFill>
                  <a:srgbClr val="00B050"/>
                </a:solidFill>
              </a:rPr>
              <a:t>statistical downscale </a:t>
            </a:r>
            <a:r>
              <a:rPr lang="en-US" dirty="0">
                <a:solidFill>
                  <a:srgbClr val="00B050"/>
                </a:solidFill>
              </a:rPr>
              <a:t>of the US landfall intensities from the </a:t>
            </a:r>
            <a:r>
              <a:rPr lang="en-US" dirty="0" err="1">
                <a:solidFill>
                  <a:srgbClr val="00B050"/>
                </a:solidFill>
              </a:rPr>
              <a:t>zetac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intensities using </a:t>
            </a:r>
            <a:r>
              <a:rPr lang="en-US" dirty="0">
                <a:solidFill>
                  <a:srgbClr val="00B050"/>
                </a:solidFill>
              </a:rPr>
              <a:t>the method described in the paper.</a:t>
            </a:r>
            <a:r>
              <a:rPr lang="en-US" dirty="0"/>
              <a:t>  Joe could probably </a:t>
            </a:r>
            <a:r>
              <a:rPr lang="en-US" dirty="0" smtClean="0"/>
              <a:t>help with </a:t>
            </a:r>
            <a:r>
              <a:rPr lang="en-US" dirty="0"/>
              <a:t>that.  </a:t>
            </a:r>
            <a:r>
              <a:rPr lang="en-US" dirty="0">
                <a:solidFill>
                  <a:srgbClr val="FF0000"/>
                </a:solidFill>
              </a:rPr>
              <a:t>However, landfall </a:t>
            </a:r>
            <a:r>
              <a:rPr lang="en-US" dirty="0" smtClean="0">
                <a:solidFill>
                  <a:srgbClr val="FF0000"/>
                </a:solidFill>
              </a:rPr>
              <a:t>intensities may </a:t>
            </a:r>
            <a:r>
              <a:rPr lang="en-US" dirty="0">
                <a:solidFill>
                  <a:srgbClr val="FF0000"/>
                </a:solidFill>
              </a:rPr>
              <a:t>have some extra issues that make it trickier to handle (i.e</a:t>
            </a:r>
            <a:r>
              <a:rPr lang="en-US" dirty="0" smtClean="0">
                <a:solidFill>
                  <a:srgbClr val="FF0000"/>
                </a:solidFill>
              </a:rPr>
              <a:t>., we </a:t>
            </a:r>
            <a:r>
              <a:rPr lang="en-US" dirty="0">
                <a:solidFill>
                  <a:srgbClr val="FF0000"/>
                </a:solidFill>
              </a:rPr>
              <a:t>only have 6-hourly data and so can't have apples to </a:t>
            </a:r>
            <a:r>
              <a:rPr lang="en-US" dirty="0" smtClean="0">
                <a:solidFill>
                  <a:srgbClr val="FF0000"/>
                </a:solidFill>
              </a:rPr>
              <a:t>apples comparison </a:t>
            </a:r>
            <a:r>
              <a:rPr lang="en-US" dirty="0">
                <a:solidFill>
                  <a:srgbClr val="FF0000"/>
                </a:solidFill>
              </a:rPr>
              <a:t>of landfall intensity between different cases, as </a:t>
            </a:r>
            <a:r>
              <a:rPr lang="en-US" dirty="0" smtClean="0">
                <a:solidFill>
                  <a:srgbClr val="FF0000"/>
                </a:solidFill>
              </a:rPr>
              <a:t>the 6-hour </a:t>
            </a:r>
            <a:r>
              <a:rPr lang="en-US" dirty="0">
                <a:solidFill>
                  <a:srgbClr val="FF0000"/>
                </a:solidFill>
              </a:rPr>
              <a:t>data can't resolve the true landfall that well).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I hope this information gives you some feel for the issues at hand.</a:t>
            </a:r>
            <a:br>
              <a:rPr lang="en-US" dirty="0"/>
            </a:br>
            <a:r>
              <a:rPr lang="en-US" dirty="0"/>
              <a:t>Joe might have some other thoughts to add.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-- Tom Knutson</a:t>
            </a:r>
          </a:p>
        </p:txBody>
      </p:sp>
    </p:spTree>
    <p:extLst>
      <p:ext uri="{BB962C8B-B14F-4D97-AF65-F5344CB8AC3E}">
        <p14:creationId xmlns:p14="http://schemas.microsoft.com/office/powerpoint/2010/main" val="15478038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2949</TotalTime>
  <Words>800</Words>
  <Application>Microsoft Macintosh PowerPoint</Application>
  <PresentationFormat>On-screen Show (4:3)</PresentationFormat>
  <Paragraphs>165</Paragraphs>
  <Slides>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Clarity</vt:lpstr>
      <vt:lpstr>Equation.DSMT4</vt:lpstr>
      <vt:lpstr>REGIONAL ECONOMIC IMPACTS OF Hurricane DISASTERS</vt:lpstr>
      <vt:lpstr>EMPIRICAL MODEL </vt:lpstr>
      <vt:lpstr>RESULTS</vt:lpstr>
      <vt:lpstr>CONNECTION TO REGIONAL IAM</vt:lpstr>
      <vt:lpstr>CONNECTION TO REGIONAL IAM</vt:lpstr>
      <vt:lpstr>PowerPoint Presentation</vt:lpstr>
      <vt:lpstr>CONNECTION TO REGIONAL IAM</vt:lpstr>
      <vt:lpstr>THANK YOU!</vt:lpstr>
      <vt:lpstr>Last email from Tom Knutson</vt:lpstr>
    </vt:vector>
  </TitlesOfParts>
  <Company>Penn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Effects of adaptation on hurricane induced damages</dc:title>
  <dc:creator>AERS</dc:creator>
  <cp:lastModifiedBy>Arshdeep Kaur</cp:lastModifiedBy>
  <cp:revision>170</cp:revision>
  <dcterms:created xsi:type="dcterms:W3CDTF">2012-04-12T00:37:26Z</dcterms:created>
  <dcterms:modified xsi:type="dcterms:W3CDTF">2014-05-21T19:23:51Z</dcterms:modified>
</cp:coreProperties>
</file>