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
  </p:notesMasterIdLst>
  <p:handoutMasterIdLst>
    <p:handoutMasterId r:id="rId14"/>
  </p:handoutMasterIdLst>
  <p:sldIdLst>
    <p:sldId id="256" r:id="rId2"/>
    <p:sldId id="333" r:id="rId3"/>
    <p:sldId id="344" r:id="rId4"/>
    <p:sldId id="343" r:id="rId5"/>
    <p:sldId id="316" r:id="rId6"/>
    <p:sldId id="340" r:id="rId7"/>
    <p:sldId id="332" r:id="rId8"/>
    <p:sldId id="339" r:id="rId9"/>
    <p:sldId id="281" r:id="rId10"/>
    <p:sldId id="308" r:id="rId11"/>
    <p:sldId id="320" r:id="rId12"/>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01" autoAdjust="0"/>
    <p:restoredTop sz="94660"/>
  </p:normalViewPr>
  <p:slideViewPr>
    <p:cSldViewPr>
      <p:cViewPr>
        <p:scale>
          <a:sx n="72" d="100"/>
          <a:sy n="72" d="100"/>
        </p:scale>
        <p:origin x="-3160" y="-1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14788" y="0"/>
            <a:ext cx="3070225" cy="468313"/>
          </a:xfrm>
          <a:prstGeom prst="rect">
            <a:avLst/>
          </a:prstGeom>
        </p:spPr>
        <p:txBody>
          <a:bodyPr vert="horz" lIns="91440" tIns="45720" rIns="91440" bIns="45720" rtlCol="0"/>
          <a:lstStyle>
            <a:lvl1pPr algn="r">
              <a:defRPr sz="1200"/>
            </a:lvl1pPr>
          </a:lstStyle>
          <a:p>
            <a:fld id="{41A252E4-BCE9-4513-9AA4-60F2EFD9B613}" type="datetimeFigureOut">
              <a:rPr lang="en-US" smtClean="0"/>
              <a:pPr/>
              <a:t>5/21/14</a:t>
            </a:fld>
            <a:endParaRPr lang="en-US"/>
          </a:p>
        </p:txBody>
      </p:sp>
      <p:sp>
        <p:nvSpPr>
          <p:cNvPr id="4" name="Footer Placeholder 3"/>
          <p:cNvSpPr>
            <a:spLocks noGrp="1"/>
          </p:cNvSpPr>
          <p:nvPr>
            <p:ph type="ftr" sz="quarter" idx="2"/>
          </p:nvPr>
        </p:nvSpPr>
        <p:spPr>
          <a:xfrm>
            <a:off x="0" y="8902700"/>
            <a:ext cx="3070225" cy="46831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14788" y="8902700"/>
            <a:ext cx="3070225" cy="468313"/>
          </a:xfrm>
          <a:prstGeom prst="rect">
            <a:avLst/>
          </a:prstGeom>
        </p:spPr>
        <p:txBody>
          <a:bodyPr vert="horz" lIns="91440" tIns="45720" rIns="91440" bIns="45720" rtlCol="0" anchor="b"/>
          <a:lstStyle>
            <a:lvl1pPr algn="r">
              <a:defRPr sz="1200"/>
            </a:lvl1pPr>
          </a:lstStyle>
          <a:p>
            <a:fld id="{F7C49936-78BD-40D9-83B6-9BACF186CCC3}" type="slidenum">
              <a:rPr lang="en-US" smtClean="0"/>
              <a:pPr/>
              <a:t>‹#›</a:t>
            </a:fld>
            <a:endParaRPr lang="en-US"/>
          </a:p>
        </p:txBody>
      </p:sp>
    </p:spTree>
    <p:extLst>
      <p:ext uri="{BB962C8B-B14F-4D97-AF65-F5344CB8AC3E}">
        <p14:creationId xmlns:p14="http://schemas.microsoft.com/office/powerpoint/2010/main" val="3533582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idx="1"/>
          </p:nvPr>
        </p:nvSpPr>
        <p:spPr>
          <a:xfrm>
            <a:off x="4014100" y="0"/>
            <a:ext cx="3070860" cy="468630"/>
          </a:xfrm>
          <a:prstGeom prst="rect">
            <a:avLst/>
          </a:prstGeom>
        </p:spPr>
        <p:txBody>
          <a:bodyPr vert="horz" lIns="94046" tIns="47023" rIns="94046" bIns="47023" rtlCol="0"/>
          <a:lstStyle>
            <a:lvl1pPr algn="r">
              <a:defRPr sz="1200"/>
            </a:lvl1pPr>
          </a:lstStyle>
          <a:p>
            <a:fld id="{0E6B627C-B704-4002-938F-EF7E10BB247F}" type="datetimeFigureOut">
              <a:rPr lang="en-US" smtClean="0"/>
              <a:pPr/>
              <a:t>5/21/14</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6" tIns="47023" rIns="94046" bIns="47023" rtlCol="0" anchor="ctr"/>
          <a:lstStyle/>
          <a:p>
            <a:endParaRPr lang="en-US"/>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4046" tIns="47023" rIns="94046" bIns="47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70860" cy="468630"/>
          </a:xfrm>
          <a:prstGeom prst="rect">
            <a:avLst/>
          </a:prstGeom>
        </p:spPr>
        <p:txBody>
          <a:bodyPr vert="horz" lIns="94046" tIns="47023" rIns="94046" bIns="47023"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3"/>
            <a:ext cx="3070860" cy="468630"/>
          </a:xfrm>
          <a:prstGeom prst="rect">
            <a:avLst/>
          </a:prstGeom>
        </p:spPr>
        <p:txBody>
          <a:bodyPr vert="horz" lIns="94046" tIns="47023" rIns="94046" bIns="47023" rtlCol="0" anchor="b"/>
          <a:lstStyle>
            <a:lvl1pPr algn="r">
              <a:defRPr sz="1200"/>
            </a:lvl1pPr>
          </a:lstStyle>
          <a:p>
            <a:fld id="{2D02260C-3A14-4AF6-A5A3-A2DAF7D1CFD1}" type="slidenum">
              <a:rPr lang="en-US" smtClean="0"/>
              <a:pPr/>
              <a:t>‹#›</a:t>
            </a:fld>
            <a:endParaRPr lang="en-US"/>
          </a:p>
        </p:txBody>
      </p:sp>
    </p:spTree>
    <p:extLst>
      <p:ext uri="{BB962C8B-B14F-4D97-AF65-F5344CB8AC3E}">
        <p14:creationId xmlns:p14="http://schemas.microsoft.com/office/powerpoint/2010/main" val="95725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D02260C-3A14-4AF6-A5A3-A2DAF7D1CFD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groundwater economic system contains interwoven natural and human components. At the surface, precipitation and irrigation pumped</a:t>
            </a:r>
          </a:p>
          <a:p>
            <a:r>
              <a:rPr lang="en-US" sz="1200" b="0" i="0" u="none" strike="noStrike" kern="1200" baseline="0" dirty="0" smtClean="0">
                <a:solidFill>
                  <a:schemeClr val="tx1"/>
                </a:solidFill>
                <a:latin typeface="+mn-lt"/>
                <a:ea typeface="+mn-ea"/>
                <a:cs typeface="+mn-cs"/>
              </a:rPr>
              <a:t>from the aquifer supply water to crops, which </a:t>
            </a:r>
            <a:r>
              <a:rPr lang="en-US" sz="1200" b="0" i="0" u="none" strike="noStrike" kern="1200" baseline="0" dirty="0" err="1" smtClean="0">
                <a:solidFill>
                  <a:schemeClr val="tx1"/>
                </a:solidFill>
                <a:latin typeface="+mn-lt"/>
                <a:ea typeface="+mn-ea"/>
                <a:cs typeface="+mn-cs"/>
              </a:rPr>
              <a:t>evapotranspire</a:t>
            </a:r>
            <a:r>
              <a:rPr lang="en-US" sz="1200" b="0" i="0" u="none" strike="noStrike" kern="1200" baseline="0" dirty="0" smtClean="0">
                <a:solidFill>
                  <a:schemeClr val="tx1"/>
                </a:solidFill>
                <a:latin typeface="+mn-lt"/>
                <a:ea typeface="+mn-ea"/>
                <a:cs typeface="+mn-cs"/>
              </a:rPr>
              <a:t> back to the atmosphere during crop growth. Excess water inputs are lost through runoff or deep percolation past the root zone that eventually recharges the aquifer. The decision to use or not use the water stored in groundwater reservoirs for growing crops is largely based upon economic considerations. High-value crops require irrigation that is</a:t>
            </a:r>
          </a:p>
          <a:p>
            <a:r>
              <a:rPr lang="en-US" sz="1200" b="0" i="0" u="none" strike="noStrike" kern="1200" baseline="0" dirty="0" smtClean="0">
                <a:solidFill>
                  <a:schemeClr val="tx1"/>
                </a:solidFill>
                <a:latin typeface="+mn-lt"/>
                <a:ea typeface="+mn-ea"/>
                <a:cs typeface="+mn-cs"/>
              </a:rPr>
              <a:t>limited by the availability of groundwater and the costs associated with pumping water to the parcel. A natural association exists between groundwater hydrology and agricultural economics through the </a:t>
            </a:r>
            <a:r>
              <a:rPr lang="en-US" sz="1200" b="0" i="0" u="none" strike="noStrike" kern="1200" baseline="0" dirty="0" err="1" smtClean="0">
                <a:solidFill>
                  <a:schemeClr val="tx1"/>
                </a:solidFill>
                <a:latin typeface="+mn-lt"/>
                <a:ea typeface="+mn-ea"/>
                <a:cs typeface="+mn-cs"/>
              </a:rPr>
              <a:t>wellparcel</a:t>
            </a:r>
            <a:r>
              <a:rPr lang="en-US" sz="1200" b="0" i="0" u="none" strike="noStrike" kern="1200" baseline="0" dirty="0" smtClean="0">
                <a:solidFill>
                  <a:schemeClr val="tx1"/>
                </a:solidFill>
                <a:latin typeface="+mn-lt"/>
                <a:ea typeface="+mn-ea"/>
                <a:cs typeface="+mn-cs"/>
              </a:rPr>
              <a:t> relationships. The methods by which the groundwater and economic processes are modeled and linked within an object-oriented framework are described next.</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The cost of extracting groundwater depends on the depth of water table.</a:t>
            </a:r>
            <a:endParaRPr lang="en-US" dirty="0"/>
          </a:p>
        </p:txBody>
      </p:sp>
      <p:sp>
        <p:nvSpPr>
          <p:cNvPr id="4" name="Slide Number Placeholder 3"/>
          <p:cNvSpPr>
            <a:spLocks noGrp="1"/>
          </p:cNvSpPr>
          <p:nvPr>
            <p:ph type="sldNum" sz="quarter" idx="10"/>
          </p:nvPr>
        </p:nvSpPr>
        <p:spPr/>
        <p:txBody>
          <a:bodyPr/>
          <a:lstStyle/>
          <a:p>
            <a:fld id="{2D02260C-3A14-4AF6-A5A3-A2DAF7D1CFD1}" type="slidenum">
              <a:rPr lang="en-US" smtClean="0"/>
              <a:pPr/>
              <a:t>2</a:t>
            </a:fld>
            <a:endParaRPr lang="en-US"/>
          </a:p>
        </p:txBody>
      </p:sp>
    </p:spTree>
    <p:extLst>
      <p:ext uri="{BB962C8B-B14F-4D97-AF65-F5344CB8AC3E}">
        <p14:creationId xmlns:p14="http://schemas.microsoft.com/office/powerpoint/2010/main" val="251610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groundwater economic system contains interwoven natural and human components. At the surface, precipitation and irrigation pumped</a:t>
            </a:r>
          </a:p>
          <a:p>
            <a:r>
              <a:rPr lang="en-US" sz="1200" b="0" i="0" u="none" strike="noStrike" kern="1200" baseline="0" dirty="0" smtClean="0">
                <a:solidFill>
                  <a:schemeClr val="tx1"/>
                </a:solidFill>
                <a:latin typeface="+mn-lt"/>
                <a:ea typeface="+mn-ea"/>
                <a:cs typeface="+mn-cs"/>
              </a:rPr>
              <a:t>from the aquifer supply water to crops, which </a:t>
            </a:r>
            <a:r>
              <a:rPr lang="en-US" sz="1200" b="0" i="0" u="none" strike="noStrike" kern="1200" baseline="0" dirty="0" err="1" smtClean="0">
                <a:solidFill>
                  <a:schemeClr val="tx1"/>
                </a:solidFill>
                <a:latin typeface="+mn-lt"/>
                <a:ea typeface="+mn-ea"/>
                <a:cs typeface="+mn-cs"/>
              </a:rPr>
              <a:t>evapotranspire</a:t>
            </a:r>
            <a:r>
              <a:rPr lang="en-US" sz="1200" b="0" i="0" u="none" strike="noStrike" kern="1200" baseline="0" dirty="0" smtClean="0">
                <a:solidFill>
                  <a:schemeClr val="tx1"/>
                </a:solidFill>
                <a:latin typeface="+mn-lt"/>
                <a:ea typeface="+mn-ea"/>
                <a:cs typeface="+mn-cs"/>
              </a:rPr>
              <a:t> back to the atmosphere during crop growth. Excess water inputs are lost through runoff or deep percolation past the root zone that eventually recharges the aquifer. The decision to use or not use the water stored in groundwater reservoirs for growing crops is largely based upon economic considerations. High-value crops require irrigation that is</a:t>
            </a:r>
          </a:p>
          <a:p>
            <a:r>
              <a:rPr lang="en-US" sz="1200" b="0" i="0" u="none" strike="noStrike" kern="1200" baseline="0" dirty="0" smtClean="0">
                <a:solidFill>
                  <a:schemeClr val="tx1"/>
                </a:solidFill>
                <a:latin typeface="+mn-lt"/>
                <a:ea typeface="+mn-ea"/>
                <a:cs typeface="+mn-cs"/>
              </a:rPr>
              <a:t>limited by the availability of groundwater and the costs associated with pumping water to the parcel. A natural association exists between groundwater hydrology and agricultural economics through the </a:t>
            </a:r>
            <a:r>
              <a:rPr lang="en-US" sz="1200" b="0" i="0" u="none" strike="noStrike" kern="1200" baseline="0" dirty="0" err="1" smtClean="0">
                <a:solidFill>
                  <a:schemeClr val="tx1"/>
                </a:solidFill>
                <a:latin typeface="+mn-lt"/>
                <a:ea typeface="+mn-ea"/>
                <a:cs typeface="+mn-cs"/>
              </a:rPr>
              <a:t>wellparcel</a:t>
            </a:r>
            <a:r>
              <a:rPr lang="en-US" sz="1200" b="0" i="0" u="none" strike="noStrike" kern="1200" baseline="0" dirty="0" smtClean="0">
                <a:solidFill>
                  <a:schemeClr val="tx1"/>
                </a:solidFill>
                <a:latin typeface="+mn-lt"/>
                <a:ea typeface="+mn-ea"/>
                <a:cs typeface="+mn-cs"/>
              </a:rPr>
              <a:t> relationships. The methods by which the groundwater and economic processes are modeled and linked within an object-oriented framework are described next.</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The cost of extracting groundwater depends on the depth of water table.</a:t>
            </a:r>
            <a:endParaRPr lang="en-US" dirty="0"/>
          </a:p>
        </p:txBody>
      </p:sp>
      <p:sp>
        <p:nvSpPr>
          <p:cNvPr id="4" name="Slide Number Placeholder 3"/>
          <p:cNvSpPr>
            <a:spLocks noGrp="1"/>
          </p:cNvSpPr>
          <p:nvPr>
            <p:ph type="sldNum" sz="quarter" idx="10"/>
          </p:nvPr>
        </p:nvSpPr>
        <p:spPr/>
        <p:txBody>
          <a:bodyPr/>
          <a:lstStyle/>
          <a:p>
            <a:fld id="{2D02260C-3A14-4AF6-A5A3-A2DAF7D1CFD1}" type="slidenum">
              <a:rPr lang="en-US" smtClean="0"/>
              <a:pPr/>
              <a:t>3</a:t>
            </a:fld>
            <a:endParaRPr lang="en-US"/>
          </a:p>
        </p:txBody>
      </p:sp>
    </p:spTree>
    <p:extLst>
      <p:ext uri="{BB962C8B-B14F-4D97-AF65-F5344CB8AC3E}">
        <p14:creationId xmlns:p14="http://schemas.microsoft.com/office/powerpoint/2010/main" val="2516105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groundwater economic system contains interwoven natural and human components. At the surface, precipitation and irrigation pumped</a:t>
            </a:r>
          </a:p>
          <a:p>
            <a:r>
              <a:rPr lang="en-US" sz="1200" b="0" i="0" u="none" strike="noStrike" kern="1200" baseline="0" dirty="0" smtClean="0">
                <a:solidFill>
                  <a:schemeClr val="tx1"/>
                </a:solidFill>
                <a:latin typeface="+mn-lt"/>
                <a:ea typeface="+mn-ea"/>
                <a:cs typeface="+mn-cs"/>
              </a:rPr>
              <a:t>from the aquifer supply water to crops, which </a:t>
            </a:r>
            <a:r>
              <a:rPr lang="en-US" sz="1200" b="0" i="0" u="none" strike="noStrike" kern="1200" baseline="0" dirty="0" err="1" smtClean="0">
                <a:solidFill>
                  <a:schemeClr val="tx1"/>
                </a:solidFill>
                <a:latin typeface="+mn-lt"/>
                <a:ea typeface="+mn-ea"/>
                <a:cs typeface="+mn-cs"/>
              </a:rPr>
              <a:t>evapotranspire</a:t>
            </a:r>
            <a:r>
              <a:rPr lang="en-US" sz="1200" b="0" i="0" u="none" strike="noStrike" kern="1200" baseline="0" dirty="0" smtClean="0">
                <a:solidFill>
                  <a:schemeClr val="tx1"/>
                </a:solidFill>
                <a:latin typeface="+mn-lt"/>
                <a:ea typeface="+mn-ea"/>
                <a:cs typeface="+mn-cs"/>
              </a:rPr>
              <a:t> back to the atmosphere during crop growth. Excess water inputs are lost through runoff or deep percolation past the root zone that eventually recharges the aquifer. The decision to use or not use the water stored in groundwater reservoirs for growing crops is largely based upon economic considerations. High-value crops require irrigation that is</a:t>
            </a:r>
          </a:p>
          <a:p>
            <a:r>
              <a:rPr lang="en-US" sz="1200" b="0" i="0" u="none" strike="noStrike" kern="1200" baseline="0" dirty="0" smtClean="0">
                <a:solidFill>
                  <a:schemeClr val="tx1"/>
                </a:solidFill>
                <a:latin typeface="+mn-lt"/>
                <a:ea typeface="+mn-ea"/>
                <a:cs typeface="+mn-cs"/>
              </a:rPr>
              <a:t>limited by the availability of groundwater and the costs associated with pumping water to the parcel. A natural association exists between groundwater hydrology and agricultural economics through the </a:t>
            </a:r>
            <a:r>
              <a:rPr lang="en-US" sz="1200" b="0" i="0" u="none" strike="noStrike" kern="1200" baseline="0" dirty="0" err="1" smtClean="0">
                <a:solidFill>
                  <a:schemeClr val="tx1"/>
                </a:solidFill>
                <a:latin typeface="+mn-lt"/>
                <a:ea typeface="+mn-ea"/>
                <a:cs typeface="+mn-cs"/>
              </a:rPr>
              <a:t>wellparcel</a:t>
            </a:r>
            <a:r>
              <a:rPr lang="en-US" sz="1200" b="0" i="0" u="none" strike="noStrike" kern="1200" baseline="0" dirty="0" smtClean="0">
                <a:solidFill>
                  <a:schemeClr val="tx1"/>
                </a:solidFill>
                <a:latin typeface="+mn-lt"/>
                <a:ea typeface="+mn-ea"/>
                <a:cs typeface="+mn-cs"/>
              </a:rPr>
              <a:t> relationships. The methods by which the groundwater and economic processes are modeled and linked within an object-oriented framework are described next.</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The cost of extracting groundwater depends on the depth of water table.</a:t>
            </a:r>
            <a:endParaRPr lang="en-US" dirty="0"/>
          </a:p>
        </p:txBody>
      </p:sp>
      <p:sp>
        <p:nvSpPr>
          <p:cNvPr id="4" name="Slide Number Placeholder 3"/>
          <p:cNvSpPr>
            <a:spLocks noGrp="1"/>
          </p:cNvSpPr>
          <p:nvPr>
            <p:ph type="sldNum" sz="quarter" idx="10"/>
          </p:nvPr>
        </p:nvSpPr>
        <p:spPr/>
        <p:txBody>
          <a:bodyPr/>
          <a:lstStyle/>
          <a:p>
            <a:fld id="{2D02260C-3A14-4AF6-A5A3-A2DAF7D1CFD1}" type="slidenum">
              <a:rPr lang="en-US" smtClean="0"/>
              <a:pPr/>
              <a:t>4</a:t>
            </a:fld>
            <a:endParaRPr lang="en-US"/>
          </a:p>
        </p:txBody>
      </p:sp>
    </p:spTree>
    <p:extLst>
      <p:ext uri="{BB962C8B-B14F-4D97-AF65-F5344CB8AC3E}">
        <p14:creationId xmlns:p14="http://schemas.microsoft.com/office/powerpoint/2010/main" val="251610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02260C-3A14-4AF6-A5A3-A2DAF7D1CFD1}"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1610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02260C-3A14-4AF6-A5A3-A2DAF7D1CFD1}" type="slidenum">
              <a:rPr lang="en-US" smtClean="0"/>
              <a:pPr/>
              <a:t>11</a:t>
            </a:fld>
            <a:endParaRPr lang="en-US"/>
          </a:p>
        </p:txBody>
      </p:sp>
    </p:spTree>
    <p:extLst>
      <p:ext uri="{BB962C8B-B14F-4D97-AF65-F5344CB8AC3E}">
        <p14:creationId xmlns:p14="http://schemas.microsoft.com/office/powerpoint/2010/main" val="2516105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CFB192-E62A-4F25-99BC-C7F92C8100E4}" type="datetime1">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C6643D-905D-400E-A587-F9F71FCA17F1}" type="datetime1">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D7C91E-92AA-4526-A14A-52FD5EAAA07F}" type="datetime1">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5C3DF8-AE03-4516-A025-902384BBE95E}" type="datetime1">
              <a:rPr lang="en-US" smtClean="0"/>
              <a:pPr/>
              <a:t>5/21/14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1FB3F2-346B-4E08-82BA-DF4BF9FEC280}" type="datetime1">
              <a:rPr lang="en-US" smtClean="0"/>
              <a:pPr/>
              <a:t>5/21/14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2115FC-BBD4-44FE-B690-C1483E98E6AD}" type="datetime1">
              <a:rPr lang="en-US" smtClean="0"/>
              <a:pPr/>
              <a:t>5/21/14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AF0898-0D4D-4786-AC4F-F609FA90323E}" type="datetime1">
              <a:rPr lang="en-US" smtClean="0"/>
              <a:pPr/>
              <a:t>5/21/14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AEB9EC-5518-4DC1-ADE7-92F6C35AB5B0}" type="datetime1">
              <a:rPr lang="en-US" smtClean="0"/>
              <a:pPr/>
              <a:t>5/21/14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FDD5B4-CAF1-4514-9CB0-DBC2F15DC1EE}" type="datetime1">
              <a:rPr lang="en-US" smtClean="0"/>
              <a:pPr/>
              <a:t>5/21/14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5B3F19-9BD3-4D07-9849-81DD7168D196}" type="datetime1">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06E24-2AE5-4A9B-90A1-B896FF27108D}" type="datetime1">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A64D1-DF2B-4478-AB99-48FE2E176D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76C3D-2CD7-48D6-A55F-EF3C6ECD070D}" type="datetime1">
              <a:rPr lang="en-US" smtClean="0"/>
              <a:pPr/>
              <a:t>5/21/14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8A64D1-DF2B-4478-AB99-48FE2E176D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81000" y="1600200"/>
            <a:ext cx="8534400"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752600"/>
            <a:ext cx="7924800" cy="2209800"/>
          </a:xfrm>
        </p:spPr>
        <p:txBody>
          <a:bodyPr>
            <a:normAutofit/>
          </a:bodyPr>
          <a:lstStyle/>
          <a:p>
            <a:r>
              <a:rPr lang="en-US" sz="3600" dirty="0" smtClean="0"/>
              <a:t>Adapting to Monsoon variability in India: the case for Irrigation</a:t>
            </a:r>
            <a:endParaRPr lang="en-US" sz="3600" dirty="0"/>
          </a:p>
        </p:txBody>
      </p:sp>
      <p:sp>
        <p:nvSpPr>
          <p:cNvPr id="13" name="Slide Number Placeholder 12"/>
          <p:cNvSpPr>
            <a:spLocks noGrp="1"/>
          </p:cNvSpPr>
          <p:nvPr>
            <p:ph type="sldNum" sz="quarter" idx="12"/>
          </p:nvPr>
        </p:nvSpPr>
        <p:spPr/>
        <p:txBody>
          <a:bodyPr/>
          <a:lstStyle/>
          <a:p>
            <a:fld id="{A28A64D1-DF2B-4478-AB99-48FE2E176D22}" type="slidenum">
              <a:rPr lang="en-US" smtClean="0"/>
              <a:pPr/>
              <a:t>1</a:t>
            </a:fld>
            <a:endParaRPr lang="en-US" dirty="0"/>
          </a:p>
        </p:txBody>
      </p:sp>
      <p:sp>
        <p:nvSpPr>
          <p:cNvPr id="3" name="TextBox 2"/>
          <p:cNvSpPr txBox="1"/>
          <p:nvPr/>
        </p:nvSpPr>
        <p:spPr>
          <a:xfrm>
            <a:off x="1149626" y="4038600"/>
            <a:ext cx="7010400" cy="2708434"/>
          </a:xfrm>
          <a:prstGeom prst="rect">
            <a:avLst/>
          </a:prstGeom>
          <a:noFill/>
        </p:spPr>
        <p:txBody>
          <a:bodyPr wrap="square" rtlCol="0">
            <a:spAutoFit/>
          </a:bodyPr>
          <a:lstStyle/>
          <a:p>
            <a:pPr algn="ctr"/>
            <a:r>
              <a:rPr lang="en-US" dirty="0" err="1" smtClean="0"/>
              <a:t>Esha</a:t>
            </a:r>
            <a:r>
              <a:rPr lang="en-US" dirty="0" smtClean="0"/>
              <a:t> Zaveri</a:t>
            </a:r>
            <a:r>
              <a:rPr lang="en-US" baseline="30000" dirty="0" smtClean="0"/>
              <a:t>1</a:t>
            </a:r>
            <a:r>
              <a:rPr lang="en-US" dirty="0" smtClean="0"/>
              <a:t> </a:t>
            </a:r>
            <a:r>
              <a:rPr lang="en-US" i="1" dirty="0" smtClean="0"/>
              <a:t/>
            </a:r>
            <a:br>
              <a:rPr lang="en-US" i="1" dirty="0" smtClean="0"/>
            </a:br>
            <a:r>
              <a:rPr lang="en-US" dirty="0" smtClean="0"/>
              <a:t>Karen Fisher-Vanden</a:t>
            </a:r>
            <a:r>
              <a:rPr lang="en-US" baseline="30000" dirty="0" smtClean="0"/>
              <a:t>1</a:t>
            </a:r>
            <a:r>
              <a:rPr lang="en-US" dirty="0" smtClean="0"/>
              <a:t> </a:t>
            </a:r>
          </a:p>
          <a:p>
            <a:pPr algn="ctr"/>
            <a:r>
              <a:rPr lang="en-US" dirty="0" smtClean="0"/>
              <a:t>Danielle Grogan</a:t>
            </a:r>
            <a:r>
              <a:rPr lang="en-US" baseline="30000" dirty="0" smtClean="0"/>
              <a:t>2</a:t>
            </a:r>
            <a:r>
              <a:rPr lang="en-US" dirty="0" smtClean="0"/>
              <a:t> </a:t>
            </a:r>
            <a:br>
              <a:rPr lang="en-US" dirty="0" smtClean="0"/>
            </a:br>
            <a:r>
              <a:rPr lang="en-US" dirty="0" smtClean="0"/>
              <a:t>Rob Nicholas</a:t>
            </a:r>
            <a:r>
              <a:rPr lang="en-US" baseline="30000" dirty="0" smtClean="0"/>
              <a:t>1</a:t>
            </a:r>
            <a:r>
              <a:rPr lang="en-US" dirty="0" smtClean="0"/>
              <a:t> </a:t>
            </a:r>
            <a:br>
              <a:rPr lang="en-US" dirty="0" smtClean="0"/>
            </a:br>
            <a:r>
              <a:rPr lang="en-US" dirty="0" smtClean="0"/>
              <a:t>Douglas Wrenn</a:t>
            </a:r>
            <a:r>
              <a:rPr lang="en-US" baseline="30000" dirty="0" smtClean="0"/>
              <a:t>1</a:t>
            </a:r>
            <a:r>
              <a:rPr lang="en-US" baseline="30000" smtClean="0"/>
              <a:t/>
            </a:r>
            <a:br>
              <a:rPr lang="en-US" baseline="30000" smtClean="0"/>
            </a:br>
            <a:endParaRPr lang="en-US" baseline="30000" dirty="0" smtClean="0"/>
          </a:p>
          <a:p>
            <a:pPr algn="ctr"/>
            <a:endParaRPr lang="en-US" baseline="30000" dirty="0"/>
          </a:p>
          <a:p>
            <a:pPr algn="ctr"/>
            <a:r>
              <a:rPr lang="en-US" sz="1400" baseline="30000" dirty="0" smtClean="0"/>
              <a:t>1</a:t>
            </a:r>
            <a:r>
              <a:rPr lang="en-US" sz="1400" i="1" dirty="0" smtClean="0"/>
              <a:t>Pennsylvania </a:t>
            </a:r>
            <a:r>
              <a:rPr lang="en-US" sz="1400" i="1" dirty="0"/>
              <a:t>State University</a:t>
            </a:r>
            <a:r>
              <a:rPr lang="en-US" sz="1400" dirty="0" smtClean="0"/>
              <a:t> </a:t>
            </a:r>
          </a:p>
          <a:p>
            <a:pPr algn="ctr"/>
            <a:r>
              <a:rPr lang="en-US" sz="1400" i="1" baseline="30000" dirty="0" smtClean="0"/>
              <a:t>2 </a:t>
            </a:r>
            <a:r>
              <a:rPr lang="en-US" sz="1400" i="1" dirty="0" smtClean="0"/>
              <a:t>University </a:t>
            </a:r>
            <a:r>
              <a:rPr lang="en-US" sz="1400" i="1" dirty="0"/>
              <a:t>of New </a:t>
            </a:r>
            <a:r>
              <a:rPr lang="en-US" sz="1400" i="1" dirty="0" smtClean="0"/>
              <a:t>Hampshire</a:t>
            </a:r>
            <a:br>
              <a:rPr lang="en-US" sz="1400" i="1" dirty="0" smtClean="0"/>
            </a:br>
            <a:r>
              <a:rPr lang="en-US" sz="1400" i="1" dirty="0"/>
              <a:t/>
            </a:r>
            <a:br>
              <a:rPr lang="en-US" sz="1400" i="1" dirty="0"/>
            </a:br>
            <a:endParaRPr lang="en-US" sz="1400" i="1"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28601"/>
            <a:ext cx="9144000" cy="761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38100"/>
            <a:ext cx="8229600" cy="1143000"/>
          </a:xfrm>
        </p:spPr>
        <p:txBody>
          <a:bodyPr>
            <a:normAutofit/>
          </a:bodyPr>
          <a:lstStyle/>
          <a:p>
            <a:r>
              <a:rPr lang="en-US" dirty="0" smtClean="0"/>
              <a:t>Background </a:t>
            </a:r>
            <a:endParaRPr lang="en-US" dirty="0"/>
          </a:p>
        </p:txBody>
      </p:sp>
      <p:grpSp>
        <p:nvGrpSpPr>
          <p:cNvPr id="13" name="Group 12"/>
          <p:cNvGrpSpPr/>
          <p:nvPr/>
        </p:nvGrpSpPr>
        <p:grpSpPr>
          <a:xfrm>
            <a:off x="0" y="1"/>
            <a:ext cx="9296400" cy="369332"/>
            <a:chOff x="0" y="0"/>
            <a:chExt cx="9296400" cy="457201"/>
          </a:xfrm>
        </p:grpSpPr>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0"/>
              <a:ext cx="9296400" cy="369332"/>
            </a:xfrm>
            <a:prstGeom prst="rect">
              <a:avLst/>
            </a:prstGeom>
            <a:noFill/>
          </p:spPr>
          <p:txBody>
            <a:bodyPr wrap="square" rtlCol="0">
              <a:spAutoFit/>
            </a:bodyPr>
            <a:lstStyle/>
            <a:p>
              <a:r>
                <a:rPr lang="en-US" dirty="0" smtClean="0">
                  <a:solidFill>
                    <a:schemeClr val="tx1">
                      <a:lumMod val="65000"/>
                      <a:lumOff val="35000"/>
                    </a:schemeClr>
                  </a:solidFill>
                </a:rPr>
                <a:t>        </a:t>
              </a:r>
              <a:endParaRPr lang="en-US" dirty="0"/>
            </a:p>
          </p:txBody>
        </p:sp>
      </p:grpSp>
      <p:sp>
        <p:nvSpPr>
          <p:cNvPr id="14" name="Slide Number Placeholder 13"/>
          <p:cNvSpPr>
            <a:spLocks noGrp="1"/>
          </p:cNvSpPr>
          <p:nvPr>
            <p:ph type="sldNum" sz="quarter" idx="12"/>
          </p:nvPr>
        </p:nvSpPr>
        <p:spPr/>
        <p:txBody>
          <a:bodyPr/>
          <a:lstStyle/>
          <a:p>
            <a:fld id="{A28A64D1-DF2B-4478-AB99-48FE2E176D22}" type="slidenum">
              <a:rPr lang="en-US" smtClean="0"/>
              <a:pPr/>
              <a:t>2</a:t>
            </a:fld>
            <a:endParaRPr lang="en-US" dirty="0"/>
          </a:p>
        </p:txBody>
      </p:sp>
      <p:sp>
        <p:nvSpPr>
          <p:cNvPr id="16" name="TextBox 15"/>
          <p:cNvSpPr txBox="1"/>
          <p:nvPr/>
        </p:nvSpPr>
        <p:spPr>
          <a:xfrm>
            <a:off x="0" y="0"/>
            <a:ext cx="9296400" cy="369332"/>
          </a:xfrm>
          <a:prstGeom prst="rect">
            <a:avLst/>
          </a:prstGeom>
          <a:noFill/>
        </p:spPr>
        <p:txBody>
          <a:bodyPr wrap="square" rtlCol="0">
            <a:spAutoFit/>
          </a:bodyPr>
          <a:lstStyle/>
          <a:p>
            <a:r>
              <a:rPr lang="en-US" b="1" dirty="0" smtClean="0">
                <a:solidFill>
                  <a:prstClr val="black">
                    <a:lumMod val="65000"/>
                    <a:lumOff val="35000"/>
                  </a:prstClr>
                </a:solidFill>
              </a:rPr>
              <a:t>	Empirical Model</a:t>
            </a:r>
            <a:r>
              <a:rPr lang="en-US" dirty="0" smtClean="0">
                <a:solidFill>
                  <a:prstClr val="black">
                    <a:lumMod val="65000"/>
                    <a:lumOff val="35000"/>
                  </a:prstClr>
                </a:solidFill>
              </a:rPr>
              <a:t>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dirty="0" smtClean="0">
                <a:solidFill>
                  <a:prstClr val="black"/>
                </a:solidFill>
              </a:rPr>
              <a:t>	</a:t>
            </a:r>
            <a:endParaRPr lang="en-US" dirty="0">
              <a:solidFill>
                <a:prstClr val="black"/>
              </a:solidFill>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94" y="1981200"/>
            <a:ext cx="7364612" cy="3323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333629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28601"/>
            <a:ext cx="9144000" cy="761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38100"/>
            <a:ext cx="8229600" cy="1143000"/>
          </a:xfrm>
        </p:spPr>
        <p:txBody>
          <a:bodyPr>
            <a:normAutofit/>
          </a:bodyPr>
          <a:lstStyle/>
          <a:p>
            <a:r>
              <a:rPr lang="en-US" dirty="0" smtClean="0"/>
              <a:t>Empirical Model </a:t>
            </a:r>
            <a:endParaRPr lang="en-US" dirty="0"/>
          </a:p>
        </p:txBody>
      </p:sp>
      <p:grpSp>
        <p:nvGrpSpPr>
          <p:cNvPr id="13" name="Group 12"/>
          <p:cNvGrpSpPr/>
          <p:nvPr/>
        </p:nvGrpSpPr>
        <p:grpSpPr>
          <a:xfrm>
            <a:off x="0" y="1"/>
            <a:ext cx="9296400" cy="369332"/>
            <a:chOff x="0" y="0"/>
            <a:chExt cx="9296400" cy="457201"/>
          </a:xfrm>
        </p:grpSpPr>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0"/>
              <a:ext cx="9296400" cy="369332"/>
            </a:xfrm>
            <a:prstGeom prst="rect">
              <a:avLst/>
            </a:prstGeom>
            <a:noFill/>
          </p:spPr>
          <p:txBody>
            <a:bodyPr wrap="square" rtlCol="0">
              <a:spAutoFit/>
            </a:bodyPr>
            <a:lstStyle/>
            <a:p>
              <a:r>
                <a:rPr lang="en-US" dirty="0" smtClean="0">
                  <a:solidFill>
                    <a:schemeClr val="tx1">
                      <a:lumMod val="65000"/>
                      <a:lumOff val="35000"/>
                    </a:schemeClr>
                  </a:solidFill>
                </a:rPr>
                <a:t>        </a:t>
              </a:r>
              <a:endParaRPr lang="en-US" dirty="0"/>
            </a:p>
          </p:txBody>
        </p:sp>
      </p:grpSp>
      <p:sp>
        <p:nvSpPr>
          <p:cNvPr id="14" name="Slide Number Placeholder 13"/>
          <p:cNvSpPr>
            <a:spLocks noGrp="1"/>
          </p:cNvSpPr>
          <p:nvPr>
            <p:ph type="sldNum" sz="quarter" idx="12"/>
          </p:nvPr>
        </p:nvSpPr>
        <p:spPr/>
        <p:txBody>
          <a:bodyPr/>
          <a:lstStyle/>
          <a:p>
            <a:fld id="{A28A64D1-DF2B-4478-AB99-48FE2E176D22}" type="slidenum">
              <a:rPr lang="en-US" smtClean="0"/>
              <a:pPr/>
              <a:t>3</a:t>
            </a:fld>
            <a:endParaRPr lang="en-US" dirty="0"/>
          </a:p>
        </p:txBody>
      </p:sp>
      <p:sp>
        <p:nvSpPr>
          <p:cNvPr id="3" name="TextBox 2"/>
          <p:cNvSpPr txBox="1"/>
          <p:nvPr/>
        </p:nvSpPr>
        <p:spPr>
          <a:xfrm>
            <a:off x="152400" y="1066800"/>
            <a:ext cx="6934200" cy="830997"/>
          </a:xfrm>
          <a:prstGeom prst="rect">
            <a:avLst/>
          </a:prstGeom>
          <a:noFill/>
        </p:spPr>
        <p:txBody>
          <a:bodyPr wrap="square" rtlCol="0">
            <a:spAutoFit/>
          </a:bodyPr>
          <a:lstStyle/>
          <a:p>
            <a:r>
              <a:rPr lang="en-US" sz="2400" dirty="0" smtClean="0"/>
              <a:t>Step 1: How have crop irrigated areas changed in response to monsoon variability in India?  </a:t>
            </a:r>
            <a:endParaRPr lang="en-US" sz="2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088" y="2057401"/>
            <a:ext cx="4848023"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381000" y="6491038"/>
            <a:ext cx="2827184" cy="276999"/>
          </a:xfrm>
          <a:prstGeom prst="rect">
            <a:avLst/>
          </a:prstGeom>
        </p:spPr>
        <p:txBody>
          <a:bodyPr wrap="none">
            <a:spAutoFit/>
          </a:bodyPr>
          <a:lstStyle/>
          <a:p>
            <a:r>
              <a:rPr lang="en-US" sz="1200" dirty="0" smtClean="0"/>
              <a:t>Source: </a:t>
            </a:r>
            <a:r>
              <a:rPr lang="en-US" sz="1200" dirty="0" err="1" smtClean="0"/>
              <a:t>Brouwer</a:t>
            </a:r>
            <a:r>
              <a:rPr lang="en-US" sz="1200" dirty="0" smtClean="0"/>
              <a:t> </a:t>
            </a:r>
            <a:r>
              <a:rPr lang="en-US" sz="1200" dirty="0"/>
              <a:t>and </a:t>
            </a:r>
            <a:r>
              <a:rPr lang="en-US" sz="1200" dirty="0" err="1" smtClean="0"/>
              <a:t>Heibloem</a:t>
            </a:r>
            <a:r>
              <a:rPr lang="en-US" sz="1200" dirty="0" smtClean="0"/>
              <a:t>(FAO,1986)</a:t>
            </a:r>
            <a:endParaRPr lang="en-US" sz="1200" dirty="0"/>
          </a:p>
        </p:txBody>
      </p:sp>
      <p:sp>
        <p:nvSpPr>
          <p:cNvPr id="16" name="TextBox 15"/>
          <p:cNvSpPr txBox="1"/>
          <p:nvPr/>
        </p:nvSpPr>
        <p:spPr>
          <a:xfrm>
            <a:off x="0" y="0"/>
            <a:ext cx="9296400" cy="369332"/>
          </a:xfrm>
          <a:prstGeom prst="rect">
            <a:avLst/>
          </a:prstGeom>
          <a:noFill/>
        </p:spPr>
        <p:txBody>
          <a:bodyPr wrap="square" rtlCol="0">
            <a:spAutoFit/>
          </a:bodyPr>
          <a:lstStyle/>
          <a:p>
            <a:r>
              <a:rPr lang="en-US" b="1" dirty="0" smtClean="0">
                <a:solidFill>
                  <a:prstClr val="black">
                    <a:lumMod val="65000"/>
                    <a:lumOff val="35000"/>
                  </a:prstClr>
                </a:solidFill>
              </a:rPr>
              <a:t>	Empirical Model</a:t>
            </a:r>
            <a:r>
              <a:rPr lang="en-US" dirty="0" smtClean="0">
                <a:solidFill>
                  <a:prstClr val="black">
                    <a:lumMod val="65000"/>
                    <a:lumOff val="35000"/>
                  </a:prstClr>
                </a:solidFill>
              </a:rPr>
              <a:t>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dirty="0" smtClean="0">
                <a:solidFill>
                  <a:prstClr val="black"/>
                </a:solidFill>
              </a:rPr>
              <a:t>	</a:t>
            </a:r>
            <a:endParaRPr lang="en-US" dirty="0">
              <a:solidFill>
                <a:prstClr val="black"/>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1783963807"/>
              </p:ext>
            </p:extLst>
          </p:nvPr>
        </p:nvGraphicFramePr>
        <p:xfrm>
          <a:off x="381000" y="5154840"/>
          <a:ext cx="4343401" cy="1584198"/>
        </p:xfrm>
        <a:graphic>
          <a:graphicData uri="http://schemas.openxmlformats.org/drawingml/2006/table">
            <a:tbl>
              <a:tblPr>
                <a:tableStyleId>{5C22544A-7EE6-4342-B048-85BDC9FD1C3A}</a:tableStyleId>
              </a:tblPr>
              <a:tblGrid>
                <a:gridCol w="859361"/>
                <a:gridCol w="1157279"/>
                <a:gridCol w="1067141"/>
                <a:gridCol w="1259620"/>
              </a:tblGrid>
              <a:tr h="822550">
                <a:tc>
                  <a:txBody>
                    <a:bodyPr/>
                    <a:lstStyle/>
                    <a:p>
                      <a:pPr marL="1828800" marR="0" indent="457200" algn="ctr">
                        <a:lnSpc>
                          <a:spcPct val="115000"/>
                        </a:lnSpc>
                        <a:spcBef>
                          <a:spcPts val="0"/>
                        </a:spcBef>
                        <a:spcAft>
                          <a:spcPts val="0"/>
                        </a:spcAft>
                      </a:pPr>
                      <a:r>
                        <a:rPr lang="en-US" sz="1050" b="1" dirty="0" smtClean="0">
                          <a:effectLst/>
                        </a:rPr>
                        <a:t> </a:t>
                      </a:r>
                    </a:p>
                    <a:p>
                      <a:pPr marL="0" marR="0" algn="ctr">
                        <a:lnSpc>
                          <a:spcPct val="115000"/>
                        </a:lnSpc>
                        <a:spcBef>
                          <a:spcPts val="0"/>
                        </a:spcBef>
                        <a:spcAft>
                          <a:spcPts val="0"/>
                        </a:spcAft>
                      </a:pPr>
                      <a:r>
                        <a:rPr lang="en-US" sz="1050" b="1" dirty="0" smtClean="0">
                          <a:effectLst/>
                        </a:rPr>
                        <a:t>              </a:t>
                      </a:r>
                      <a:endParaRPr lang="en-US" sz="1050" b="1"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1" dirty="0">
                          <a:effectLst/>
                        </a:rPr>
                        <a:t/>
                      </a:r>
                      <a:br>
                        <a:rPr lang="en-US" sz="1050" b="1" dirty="0">
                          <a:effectLst/>
                        </a:rPr>
                      </a:br>
                      <a:r>
                        <a:rPr lang="en-US" sz="1050" b="1" dirty="0" smtClean="0">
                          <a:effectLst/>
                        </a:rPr>
                        <a:t>Season</a:t>
                      </a:r>
                      <a:endParaRPr lang="en-US" sz="1050" b="1"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1" dirty="0">
                          <a:effectLst/>
                        </a:rPr>
                        <a:t/>
                      </a:r>
                      <a:br>
                        <a:rPr lang="en-US" sz="1050" b="1" dirty="0">
                          <a:effectLst/>
                        </a:rPr>
                      </a:br>
                      <a:r>
                        <a:rPr lang="en-US" sz="1050" b="1" dirty="0">
                          <a:effectLst/>
                        </a:rPr>
                        <a:t>Crop water need (mm/total growing period)</a:t>
                      </a:r>
                      <a:br>
                        <a:rPr lang="en-US" sz="1050" b="1" dirty="0">
                          <a:effectLst/>
                        </a:rPr>
                      </a:br>
                      <a:endParaRPr lang="en-US" sz="1050" b="1" dirty="0">
                        <a:effectLst/>
                        <a:latin typeface="Calibri"/>
                        <a:ea typeface="Times New Roman"/>
                        <a:cs typeface="Times New Roman"/>
                      </a:endParaRPr>
                    </a:p>
                  </a:txBody>
                  <a:tcPr marL="68580" marR="68580" marT="0" marB="0"/>
                </a:tc>
                <a:tc>
                  <a:txBody>
                    <a:bodyPr/>
                    <a:lstStyle/>
                    <a:p>
                      <a:pPr marL="258445" marR="0" algn="ctr">
                        <a:lnSpc>
                          <a:spcPct val="115000"/>
                        </a:lnSpc>
                        <a:spcBef>
                          <a:spcPts val="0"/>
                        </a:spcBef>
                        <a:spcAft>
                          <a:spcPts val="0"/>
                        </a:spcAft>
                      </a:pPr>
                      <a:r>
                        <a:rPr lang="en-US" sz="1050" b="1" dirty="0" smtClean="0">
                          <a:effectLst/>
                        </a:rPr>
                        <a:t/>
                      </a:r>
                      <a:br>
                        <a:rPr lang="en-US" sz="1050" b="1" dirty="0" smtClean="0">
                          <a:effectLst/>
                        </a:rPr>
                      </a:br>
                      <a:r>
                        <a:rPr lang="en-US" sz="1050" b="1" dirty="0" smtClean="0">
                          <a:effectLst/>
                        </a:rPr>
                        <a:t>Sensitivity</a:t>
                      </a:r>
                      <a:br>
                        <a:rPr lang="en-US" sz="1050" b="1" dirty="0" smtClean="0">
                          <a:effectLst/>
                        </a:rPr>
                      </a:br>
                      <a:r>
                        <a:rPr lang="en-US" sz="1050" b="1" dirty="0" smtClean="0">
                          <a:effectLst/>
                        </a:rPr>
                        <a:t> </a:t>
                      </a:r>
                      <a:r>
                        <a:rPr lang="en-US" sz="1050" b="1" dirty="0">
                          <a:effectLst/>
                        </a:rPr>
                        <a:t>to </a:t>
                      </a:r>
                      <a:r>
                        <a:rPr lang="en-US" sz="1050" b="1" dirty="0" smtClean="0">
                          <a:effectLst/>
                        </a:rPr>
                        <a:t>drought</a:t>
                      </a:r>
                    </a:p>
                    <a:p>
                      <a:pPr marL="258445" marR="0" algn="ctr">
                        <a:lnSpc>
                          <a:spcPct val="115000"/>
                        </a:lnSpc>
                        <a:spcBef>
                          <a:spcPts val="0"/>
                        </a:spcBef>
                        <a:spcAft>
                          <a:spcPts val="0"/>
                        </a:spcAft>
                      </a:pPr>
                      <a:endParaRPr lang="en-US" sz="1050" b="1" dirty="0">
                        <a:effectLst/>
                        <a:latin typeface="Calibri"/>
                        <a:ea typeface="Times New Roman"/>
                        <a:cs typeface="Times New Roman"/>
                      </a:endParaRPr>
                    </a:p>
                  </a:txBody>
                  <a:tcPr marL="68580" marR="68580" marT="0" marB="0"/>
                </a:tc>
              </a:tr>
              <a:tr h="176391">
                <a:tc>
                  <a:txBody>
                    <a:bodyPr/>
                    <a:lstStyle/>
                    <a:p>
                      <a:pPr marL="0" marR="0" algn="ctr">
                        <a:lnSpc>
                          <a:spcPct val="115000"/>
                        </a:lnSpc>
                        <a:spcBef>
                          <a:spcPts val="0"/>
                        </a:spcBef>
                        <a:spcAft>
                          <a:spcPts val="0"/>
                        </a:spcAft>
                      </a:pPr>
                      <a:r>
                        <a:rPr lang="en-US" sz="1050" b="0" dirty="0">
                          <a:effectLst/>
                        </a:rPr>
                        <a:t>Rice</a:t>
                      </a:r>
                      <a:endParaRPr lang="en-US" sz="1050" b="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a:effectLst/>
                        </a:rPr>
                        <a:t>Kharif, Rabi</a:t>
                      </a:r>
                      <a:endParaRPr lang="en-US" sz="1050" b="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dirty="0">
                          <a:effectLst/>
                        </a:rPr>
                        <a:t>450-700</a:t>
                      </a:r>
                      <a:endParaRPr lang="en-US" sz="1050" b="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dirty="0">
                          <a:effectLst/>
                        </a:rPr>
                        <a:t>high</a:t>
                      </a:r>
                      <a:endParaRPr lang="en-US" sz="1050" b="0" dirty="0">
                        <a:effectLst/>
                        <a:latin typeface="Calibri"/>
                        <a:ea typeface="Times New Roman"/>
                        <a:cs typeface="Times New Roman"/>
                      </a:endParaRPr>
                    </a:p>
                  </a:txBody>
                  <a:tcPr marL="68580" marR="68580" marT="0" marB="0"/>
                </a:tc>
              </a:tr>
              <a:tr h="230075">
                <a:tc>
                  <a:txBody>
                    <a:bodyPr/>
                    <a:lstStyle/>
                    <a:p>
                      <a:pPr marL="0" marR="0" algn="ctr">
                        <a:lnSpc>
                          <a:spcPct val="150000"/>
                        </a:lnSpc>
                        <a:spcBef>
                          <a:spcPts val="0"/>
                        </a:spcBef>
                        <a:spcAft>
                          <a:spcPts val="0"/>
                        </a:spcAft>
                      </a:pPr>
                      <a:r>
                        <a:rPr lang="en-US" sz="1050" b="0" dirty="0">
                          <a:effectLst/>
                        </a:rPr>
                        <a:t>Wheat</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Rabi</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450-650</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low-medium</a:t>
                      </a:r>
                      <a:endParaRPr lang="en-US" sz="1050" b="0" dirty="0">
                        <a:effectLst/>
                        <a:latin typeface="Calibri"/>
                        <a:ea typeface="Times New Roman"/>
                        <a:cs typeface="Times New Roman"/>
                      </a:endParaRPr>
                    </a:p>
                  </a:txBody>
                  <a:tcPr marL="68580" marR="68580" marT="0" marB="0"/>
                </a:tc>
              </a:tr>
              <a:tr h="230075">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Sorghum</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err="1" smtClean="0">
                          <a:effectLst/>
                          <a:latin typeface="Calibri"/>
                          <a:ea typeface="Times New Roman"/>
                          <a:cs typeface="Times New Roman"/>
                        </a:rPr>
                        <a:t>Kharif</a:t>
                      </a:r>
                      <a:r>
                        <a:rPr lang="en-US" sz="1050" b="0" dirty="0" smtClean="0">
                          <a:effectLst/>
                          <a:latin typeface="Calibri"/>
                          <a:ea typeface="Times New Roman"/>
                          <a:cs typeface="Times New Roman"/>
                        </a:rPr>
                        <a:t>,</a:t>
                      </a:r>
                      <a:r>
                        <a:rPr lang="en-US" sz="1050" b="0" baseline="0" dirty="0" smtClean="0">
                          <a:effectLst/>
                          <a:latin typeface="Calibri"/>
                          <a:ea typeface="Times New Roman"/>
                          <a:cs typeface="Times New Roman"/>
                        </a:rPr>
                        <a:t> Rabi</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450-650</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low</a:t>
                      </a:r>
                      <a:endParaRPr lang="en-US" sz="1050" b="0" dirty="0">
                        <a:effectLst/>
                        <a:latin typeface="Calibri"/>
                        <a:ea typeface="Times New Roman"/>
                        <a:cs typeface="Times New Roman"/>
                      </a:endParaRPr>
                    </a:p>
                  </a:txBody>
                  <a:tcPr marL="68580" marR="68580" marT="0" marB="0"/>
                </a:tc>
              </a:tr>
            </a:tbl>
          </a:graphicData>
        </a:graphic>
      </p:graphicFrame>
      <p:sp>
        <p:nvSpPr>
          <p:cNvPr id="19" name="Rectangle 18"/>
          <p:cNvSpPr/>
          <p:nvPr/>
        </p:nvSpPr>
        <p:spPr>
          <a:xfrm>
            <a:off x="4828487" y="6491038"/>
            <a:ext cx="2827184" cy="276999"/>
          </a:xfrm>
          <a:prstGeom prst="rect">
            <a:avLst/>
          </a:prstGeom>
        </p:spPr>
        <p:txBody>
          <a:bodyPr wrap="none">
            <a:spAutoFit/>
          </a:bodyPr>
          <a:lstStyle/>
          <a:p>
            <a:r>
              <a:rPr lang="en-US" sz="1200" dirty="0" smtClean="0"/>
              <a:t>Source: </a:t>
            </a:r>
            <a:r>
              <a:rPr lang="en-US" sz="1200" dirty="0" err="1" smtClean="0"/>
              <a:t>Brouwer</a:t>
            </a:r>
            <a:r>
              <a:rPr lang="en-US" sz="1200" dirty="0" smtClean="0"/>
              <a:t> </a:t>
            </a:r>
            <a:r>
              <a:rPr lang="en-US" sz="1200" dirty="0"/>
              <a:t>and </a:t>
            </a:r>
            <a:r>
              <a:rPr lang="en-US" sz="1200" dirty="0" err="1" smtClean="0"/>
              <a:t>Heibloem</a:t>
            </a:r>
            <a:r>
              <a:rPr lang="en-US" sz="1200" dirty="0" smtClean="0"/>
              <a:t>(FAO,1986)</a:t>
            </a:r>
            <a:endParaRPr lang="en-US" sz="1200" dirty="0"/>
          </a:p>
        </p:txBody>
      </p:sp>
      <p:grpSp>
        <p:nvGrpSpPr>
          <p:cNvPr id="20" name="Group 19"/>
          <p:cNvGrpSpPr/>
          <p:nvPr/>
        </p:nvGrpSpPr>
        <p:grpSpPr>
          <a:xfrm>
            <a:off x="4828487" y="2079860"/>
            <a:ext cx="3705914" cy="3406540"/>
            <a:chOff x="2026942" y="735786"/>
            <a:chExt cx="6073790" cy="5166250"/>
          </a:xfrm>
        </p:grpSpPr>
        <p:grpSp>
          <p:nvGrpSpPr>
            <p:cNvPr id="21" name="Group 20"/>
            <p:cNvGrpSpPr/>
            <p:nvPr/>
          </p:nvGrpSpPr>
          <p:grpSpPr>
            <a:xfrm>
              <a:off x="2026942" y="735786"/>
              <a:ext cx="6073790" cy="5166250"/>
              <a:chOff x="-30458" y="24876"/>
              <a:chExt cx="6073790" cy="5166250"/>
            </a:xfrm>
          </p:grpSpPr>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58" y="24876"/>
                <a:ext cx="6073790" cy="5166250"/>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5575" y="3486150"/>
                <a:ext cx="1219200" cy="1352550"/>
              </a:xfrm>
              <a:prstGeom prst="rect">
                <a:avLst/>
              </a:prstGeom>
            </p:spPr>
          </p:pic>
        </p:grpSp>
        <p:sp>
          <p:nvSpPr>
            <p:cNvPr id="22" name="TextBox 21"/>
            <p:cNvSpPr txBox="1"/>
            <p:nvPr/>
          </p:nvSpPr>
          <p:spPr>
            <a:xfrm>
              <a:off x="4953000" y="838200"/>
              <a:ext cx="3048000" cy="1033746"/>
            </a:xfrm>
            <a:prstGeom prst="rect">
              <a:avLst/>
            </a:prstGeom>
            <a:noFill/>
          </p:spPr>
          <p:txBody>
            <a:bodyPr wrap="square" rtlCol="0">
              <a:spAutoFit/>
            </a:bodyPr>
            <a:lstStyle/>
            <a:p>
              <a:r>
                <a:rPr lang="en-US" sz="1400" b="1" dirty="0" smtClean="0"/>
                <a:t>Percentage change in Monsoon rainfall from 1970  to 2004</a:t>
              </a:r>
              <a:endParaRPr lang="en-US" sz="1400" b="1" dirty="0"/>
            </a:p>
          </p:txBody>
        </p:sp>
      </p:grpSp>
    </p:spTree>
    <p:extLst>
      <p:ext uri="{BB962C8B-B14F-4D97-AF65-F5344CB8AC3E}">
        <p14:creationId xmlns:p14="http://schemas.microsoft.com/office/powerpoint/2010/main" val="35817956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28601"/>
            <a:ext cx="9144000" cy="761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38100"/>
            <a:ext cx="8229600" cy="1143000"/>
          </a:xfrm>
        </p:spPr>
        <p:txBody>
          <a:bodyPr>
            <a:normAutofit/>
          </a:bodyPr>
          <a:lstStyle/>
          <a:p>
            <a:r>
              <a:rPr lang="en-US" dirty="0" smtClean="0"/>
              <a:t>Empirical Model </a:t>
            </a:r>
            <a:endParaRPr lang="en-US" dirty="0"/>
          </a:p>
        </p:txBody>
      </p:sp>
      <p:grpSp>
        <p:nvGrpSpPr>
          <p:cNvPr id="13" name="Group 12"/>
          <p:cNvGrpSpPr/>
          <p:nvPr/>
        </p:nvGrpSpPr>
        <p:grpSpPr>
          <a:xfrm>
            <a:off x="0" y="1"/>
            <a:ext cx="9296400" cy="369332"/>
            <a:chOff x="0" y="0"/>
            <a:chExt cx="9296400" cy="457201"/>
          </a:xfrm>
        </p:grpSpPr>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0"/>
              <a:ext cx="9296400" cy="369332"/>
            </a:xfrm>
            <a:prstGeom prst="rect">
              <a:avLst/>
            </a:prstGeom>
            <a:noFill/>
          </p:spPr>
          <p:txBody>
            <a:bodyPr wrap="square" rtlCol="0">
              <a:spAutoFit/>
            </a:bodyPr>
            <a:lstStyle/>
            <a:p>
              <a:r>
                <a:rPr lang="en-US" dirty="0" smtClean="0">
                  <a:solidFill>
                    <a:schemeClr val="tx1">
                      <a:lumMod val="65000"/>
                      <a:lumOff val="35000"/>
                    </a:schemeClr>
                  </a:solidFill>
                </a:rPr>
                <a:t>        </a:t>
              </a:r>
              <a:endParaRPr lang="en-US" dirty="0"/>
            </a:p>
          </p:txBody>
        </p:sp>
      </p:grpSp>
      <p:sp>
        <p:nvSpPr>
          <p:cNvPr id="14" name="Slide Number Placeholder 13"/>
          <p:cNvSpPr>
            <a:spLocks noGrp="1"/>
          </p:cNvSpPr>
          <p:nvPr>
            <p:ph type="sldNum" sz="quarter" idx="12"/>
          </p:nvPr>
        </p:nvSpPr>
        <p:spPr/>
        <p:txBody>
          <a:bodyPr/>
          <a:lstStyle/>
          <a:p>
            <a:fld id="{A28A64D1-DF2B-4478-AB99-48FE2E176D22}" type="slidenum">
              <a:rPr lang="en-US" smtClean="0"/>
              <a:pPr/>
              <a:t>4</a:t>
            </a:fld>
            <a:endParaRPr lang="en-US" dirty="0"/>
          </a:p>
        </p:txBody>
      </p:sp>
      <p:sp>
        <p:nvSpPr>
          <p:cNvPr id="3" name="TextBox 2"/>
          <p:cNvSpPr txBox="1"/>
          <p:nvPr/>
        </p:nvSpPr>
        <p:spPr>
          <a:xfrm>
            <a:off x="152400" y="1066800"/>
            <a:ext cx="6934200" cy="830997"/>
          </a:xfrm>
          <a:prstGeom prst="rect">
            <a:avLst/>
          </a:prstGeom>
          <a:noFill/>
        </p:spPr>
        <p:txBody>
          <a:bodyPr wrap="square" rtlCol="0">
            <a:spAutoFit/>
          </a:bodyPr>
          <a:lstStyle/>
          <a:p>
            <a:r>
              <a:rPr lang="en-US" sz="2400" dirty="0" smtClean="0"/>
              <a:t>Step 1: How have crop irrigated areas changed in response to monsoon variability in India?  </a:t>
            </a:r>
            <a:endParaRPr lang="en-US" sz="2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088" y="2057401"/>
            <a:ext cx="4848023"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057401"/>
            <a:ext cx="4114800" cy="3512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381000" y="6491038"/>
            <a:ext cx="2827184" cy="276999"/>
          </a:xfrm>
          <a:prstGeom prst="rect">
            <a:avLst/>
          </a:prstGeom>
        </p:spPr>
        <p:txBody>
          <a:bodyPr wrap="none">
            <a:spAutoFit/>
          </a:bodyPr>
          <a:lstStyle/>
          <a:p>
            <a:r>
              <a:rPr lang="en-US" sz="1200" dirty="0" smtClean="0"/>
              <a:t>Source: </a:t>
            </a:r>
            <a:r>
              <a:rPr lang="en-US" sz="1200" dirty="0" err="1" smtClean="0"/>
              <a:t>Brouwer</a:t>
            </a:r>
            <a:r>
              <a:rPr lang="en-US" sz="1200" dirty="0" smtClean="0"/>
              <a:t> </a:t>
            </a:r>
            <a:r>
              <a:rPr lang="en-US" sz="1200" dirty="0"/>
              <a:t>and </a:t>
            </a:r>
            <a:r>
              <a:rPr lang="en-US" sz="1200" dirty="0" err="1" smtClean="0"/>
              <a:t>Heibloem</a:t>
            </a:r>
            <a:r>
              <a:rPr lang="en-US" sz="1200" dirty="0" smtClean="0"/>
              <a:t>(FAO,1986)</a:t>
            </a:r>
            <a:endParaRPr lang="en-US" sz="1200" dirty="0"/>
          </a:p>
        </p:txBody>
      </p:sp>
      <p:sp>
        <p:nvSpPr>
          <p:cNvPr id="16" name="TextBox 15"/>
          <p:cNvSpPr txBox="1"/>
          <p:nvPr/>
        </p:nvSpPr>
        <p:spPr>
          <a:xfrm>
            <a:off x="0" y="0"/>
            <a:ext cx="9296400" cy="369332"/>
          </a:xfrm>
          <a:prstGeom prst="rect">
            <a:avLst/>
          </a:prstGeom>
          <a:noFill/>
        </p:spPr>
        <p:txBody>
          <a:bodyPr wrap="square" rtlCol="0">
            <a:spAutoFit/>
          </a:bodyPr>
          <a:lstStyle/>
          <a:p>
            <a:r>
              <a:rPr lang="en-US" b="1" dirty="0" smtClean="0">
                <a:solidFill>
                  <a:prstClr val="black">
                    <a:lumMod val="65000"/>
                    <a:lumOff val="35000"/>
                  </a:prstClr>
                </a:solidFill>
              </a:rPr>
              <a:t>	Empirical Model</a:t>
            </a:r>
            <a:r>
              <a:rPr lang="en-US" dirty="0" smtClean="0">
                <a:solidFill>
                  <a:prstClr val="black">
                    <a:lumMod val="65000"/>
                    <a:lumOff val="35000"/>
                  </a:prstClr>
                </a:solidFill>
              </a:rPr>
              <a:t>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dirty="0" smtClean="0">
                <a:solidFill>
                  <a:prstClr val="black"/>
                </a:solidFill>
              </a:rPr>
              <a:t>	</a:t>
            </a:r>
            <a:endParaRPr lang="en-US" dirty="0">
              <a:solidFill>
                <a:prstClr val="black"/>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3198576243"/>
              </p:ext>
            </p:extLst>
          </p:nvPr>
        </p:nvGraphicFramePr>
        <p:xfrm>
          <a:off x="381000" y="5154840"/>
          <a:ext cx="4343401" cy="1584198"/>
        </p:xfrm>
        <a:graphic>
          <a:graphicData uri="http://schemas.openxmlformats.org/drawingml/2006/table">
            <a:tbl>
              <a:tblPr>
                <a:tableStyleId>{5C22544A-7EE6-4342-B048-85BDC9FD1C3A}</a:tableStyleId>
              </a:tblPr>
              <a:tblGrid>
                <a:gridCol w="859361"/>
                <a:gridCol w="1157279"/>
                <a:gridCol w="1067141"/>
                <a:gridCol w="1259620"/>
              </a:tblGrid>
              <a:tr h="822550">
                <a:tc>
                  <a:txBody>
                    <a:bodyPr/>
                    <a:lstStyle/>
                    <a:p>
                      <a:pPr marL="1828800" marR="0" indent="457200" algn="ctr">
                        <a:lnSpc>
                          <a:spcPct val="115000"/>
                        </a:lnSpc>
                        <a:spcBef>
                          <a:spcPts val="0"/>
                        </a:spcBef>
                        <a:spcAft>
                          <a:spcPts val="0"/>
                        </a:spcAft>
                      </a:pPr>
                      <a:r>
                        <a:rPr lang="en-US" sz="1050" b="1" dirty="0" smtClean="0">
                          <a:effectLst/>
                        </a:rPr>
                        <a:t> </a:t>
                      </a:r>
                    </a:p>
                    <a:p>
                      <a:pPr marL="0" marR="0" algn="ctr">
                        <a:lnSpc>
                          <a:spcPct val="115000"/>
                        </a:lnSpc>
                        <a:spcBef>
                          <a:spcPts val="0"/>
                        </a:spcBef>
                        <a:spcAft>
                          <a:spcPts val="0"/>
                        </a:spcAft>
                      </a:pPr>
                      <a:r>
                        <a:rPr lang="en-US" sz="1050" b="1" dirty="0" smtClean="0">
                          <a:effectLst/>
                        </a:rPr>
                        <a:t>              </a:t>
                      </a:r>
                      <a:endParaRPr lang="en-US" sz="1050" b="1"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1" dirty="0">
                          <a:effectLst/>
                        </a:rPr>
                        <a:t/>
                      </a:r>
                      <a:br>
                        <a:rPr lang="en-US" sz="1050" b="1" dirty="0">
                          <a:effectLst/>
                        </a:rPr>
                      </a:br>
                      <a:r>
                        <a:rPr lang="en-US" sz="1050" b="1" dirty="0" smtClean="0">
                          <a:effectLst/>
                        </a:rPr>
                        <a:t>Season</a:t>
                      </a:r>
                      <a:endParaRPr lang="en-US" sz="1050" b="1"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1" dirty="0">
                          <a:effectLst/>
                        </a:rPr>
                        <a:t/>
                      </a:r>
                      <a:br>
                        <a:rPr lang="en-US" sz="1050" b="1" dirty="0">
                          <a:effectLst/>
                        </a:rPr>
                      </a:br>
                      <a:r>
                        <a:rPr lang="en-US" sz="1050" b="1" dirty="0">
                          <a:effectLst/>
                        </a:rPr>
                        <a:t>Crop water need (mm/total growing period)</a:t>
                      </a:r>
                      <a:br>
                        <a:rPr lang="en-US" sz="1050" b="1" dirty="0">
                          <a:effectLst/>
                        </a:rPr>
                      </a:br>
                      <a:endParaRPr lang="en-US" sz="1050" b="1" dirty="0">
                        <a:effectLst/>
                        <a:latin typeface="Calibri"/>
                        <a:ea typeface="Times New Roman"/>
                        <a:cs typeface="Times New Roman"/>
                      </a:endParaRPr>
                    </a:p>
                  </a:txBody>
                  <a:tcPr marL="68580" marR="68580" marT="0" marB="0"/>
                </a:tc>
                <a:tc>
                  <a:txBody>
                    <a:bodyPr/>
                    <a:lstStyle/>
                    <a:p>
                      <a:pPr marL="258445" marR="0" algn="ctr">
                        <a:lnSpc>
                          <a:spcPct val="115000"/>
                        </a:lnSpc>
                        <a:spcBef>
                          <a:spcPts val="0"/>
                        </a:spcBef>
                        <a:spcAft>
                          <a:spcPts val="0"/>
                        </a:spcAft>
                      </a:pPr>
                      <a:r>
                        <a:rPr lang="en-US" sz="1050" b="1" dirty="0" smtClean="0">
                          <a:effectLst/>
                        </a:rPr>
                        <a:t/>
                      </a:r>
                      <a:br>
                        <a:rPr lang="en-US" sz="1050" b="1" dirty="0" smtClean="0">
                          <a:effectLst/>
                        </a:rPr>
                      </a:br>
                      <a:r>
                        <a:rPr lang="en-US" sz="1050" b="1" dirty="0" smtClean="0">
                          <a:effectLst/>
                        </a:rPr>
                        <a:t>Sensitivity</a:t>
                      </a:r>
                      <a:br>
                        <a:rPr lang="en-US" sz="1050" b="1" dirty="0" smtClean="0">
                          <a:effectLst/>
                        </a:rPr>
                      </a:br>
                      <a:r>
                        <a:rPr lang="en-US" sz="1050" b="1" dirty="0" smtClean="0">
                          <a:effectLst/>
                        </a:rPr>
                        <a:t> </a:t>
                      </a:r>
                      <a:r>
                        <a:rPr lang="en-US" sz="1050" b="1" dirty="0">
                          <a:effectLst/>
                        </a:rPr>
                        <a:t>to </a:t>
                      </a:r>
                      <a:r>
                        <a:rPr lang="en-US" sz="1050" b="1" dirty="0" smtClean="0">
                          <a:effectLst/>
                        </a:rPr>
                        <a:t>drought</a:t>
                      </a:r>
                    </a:p>
                    <a:p>
                      <a:pPr marL="258445" marR="0" algn="ctr">
                        <a:lnSpc>
                          <a:spcPct val="115000"/>
                        </a:lnSpc>
                        <a:spcBef>
                          <a:spcPts val="0"/>
                        </a:spcBef>
                        <a:spcAft>
                          <a:spcPts val="0"/>
                        </a:spcAft>
                      </a:pPr>
                      <a:endParaRPr lang="en-US" sz="1050" b="1" dirty="0">
                        <a:effectLst/>
                        <a:latin typeface="Calibri"/>
                        <a:ea typeface="Times New Roman"/>
                        <a:cs typeface="Times New Roman"/>
                      </a:endParaRPr>
                    </a:p>
                  </a:txBody>
                  <a:tcPr marL="68580" marR="68580" marT="0" marB="0"/>
                </a:tc>
              </a:tr>
              <a:tr h="176391">
                <a:tc>
                  <a:txBody>
                    <a:bodyPr/>
                    <a:lstStyle/>
                    <a:p>
                      <a:pPr marL="0" marR="0" algn="ctr">
                        <a:lnSpc>
                          <a:spcPct val="115000"/>
                        </a:lnSpc>
                        <a:spcBef>
                          <a:spcPts val="0"/>
                        </a:spcBef>
                        <a:spcAft>
                          <a:spcPts val="0"/>
                        </a:spcAft>
                      </a:pPr>
                      <a:r>
                        <a:rPr lang="en-US" sz="1050" b="0" dirty="0">
                          <a:effectLst/>
                        </a:rPr>
                        <a:t>Rice</a:t>
                      </a:r>
                      <a:endParaRPr lang="en-US" sz="1050" b="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a:effectLst/>
                        </a:rPr>
                        <a:t>Kharif, Rabi</a:t>
                      </a:r>
                      <a:endParaRPr lang="en-US" sz="1050" b="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dirty="0">
                          <a:effectLst/>
                        </a:rPr>
                        <a:t>450-700</a:t>
                      </a:r>
                      <a:endParaRPr lang="en-US" sz="1050" b="0" dirty="0">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050" b="0" dirty="0">
                          <a:effectLst/>
                        </a:rPr>
                        <a:t>high</a:t>
                      </a:r>
                      <a:endParaRPr lang="en-US" sz="1050" b="0" dirty="0">
                        <a:effectLst/>
                        <a:latin typeface="Calibri"/>
                        <a:ea typeface="Times New Roman"/>
                        <a:cs typeface="Times New Roman"/>
                      </a:endParaRPr>
                    </a:p>
                  </a:txBody>
                  <a:tcPr marL="68580" marR="68580" marT="0" marB="0"/>
                </a:tc>
              </a:tr>
              <a:tr h="230075">
                <a:tc>
                  <a:txBody>
                    <a:bodyPr/>
                    <a:lstStyle/>
                    <a:p>
                      <a:pPr marL="0" marR="0" algn="ctr">
                        <a:lnSpc>
                          <a:spcPct val="150000"/>
                        </a:lnSpc>
                        <a:spcBef>
                          <a:spcPts val="0"/>
                        </a:spcBef>
                        <a:spcAft>
                          <a:spcPts val="0"/>
                        </a:spcAft>
                      </a:pPr>
                      <a:r>
                        <a:rPr lang="en-US" sz="1050" b="0" dirty="0">
                          <a:effectLst/>
                        </a:rPr>
                        <a:t>Wheat</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Rabi</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450-650</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a:effectLst/>
                        </a:rPr>
                        <a:t>low-medium</a:t>
                      </a:r>
                      <a:endParaRPr lang="en-US" sz="1050" b="0" dirty="0">
                        <a:effectLst/>
                        <a:latin typeface="Calibri"/>
                        <a:ea typeface="Times New Roman"/>
                        <a:cs typeface="Times New Roman"/>
                      </a:endParaRPr>
                    </a:p>
                  </a:txBody>
                  <a:tcPr marL="68580" marR="68580" marT="0" marB="0"/>
                </a:tc>
              </a:tr>
              <a:tr h="230075">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Sorghum</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err="1" smtClean="0">
                          <a:effectLst/>
                          <a:latin typeface="Calibri"/>
                          <a:ea typeface="Times New Roman"/>
                          <a:cs typeface="Times New Roman"/>
                        </a:rPr>
                        <a:t>Kharif</a:t>
                      </a:r>
                      <a:r>
                        <a:rPr lang="en-US" sz="1050" b="0" dirty="0" smtClean="0">
                          <a:effectLst/>
                          <a:latin typeface="Calibri"/>
                          <a:ea typeface="Times New Roman"/>
                          <a:cs typeface="Times New Roman"/>
                        </a:rPr>
                        <a:t>,</a:t>
                      </a:r>
                      <a:r>
                        <a:rPr lang="en-US" sz="1050" b="0" baseline="0" dirty="0" smtClean="0">
                          <a:effectLst/>
                          <a:latin typeface="Calibri"/>
                          <a:ea typeface="Times New Roman"/>
                          <a:cs typeface="Times New Roman"/>
                        </a:rPr>
                        <a:t> Rabi</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450-650</a:t>
                      </a:r>
                      <a:endParaRPr lang="en-US" sz="1050" b="0" dirty="0">
                        <a:effectLst/>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pPr>
                      <a:r>
                        <a:rPr lang="en-US" sz="1050" b="0" dirty="0" smtClean="0">
                          <a:effectLst/>
                          <a:latin typeface="Calibri"/>
                          <a:ea typeface="Times New Roman"/>
                          <a:cs typeface="Times New Roman"/>
                        </a:rPr>
                        <a:t>low</a:t>
                      </a:r>
                      <a:endParaRPr lang="en-US" sz="1050" b="0" dirty="0">
                        <a:effectLst/>
                        <a:latin typeface="Calibri"/>
                        <a:ea typeface="Times New Roman"/>
                        <a:cs typeface="Times New Roman"/>
                      </a:endParaRPr>
                    </a:p>
                  </a:txBody>
                  <a:tcPr marL="68580" marR="68580" marT="0" marB="0"/>
                </a:tc>
              </a:tr>
            </a:tbl>
          </a:graphicData>
        </a:graphic>
      </p:graphicFrame>
      <p:sp>
        <p:nvSpPr>
          <p:cNvPr id="19" name="Rectangle 18"/>
          <p:cNvSpPr/>
          <p:nvPr/>
        </p:nvSpPr>
        <p:spPr>
          <a:xfrm>
            <a:off x="4828487" y="6491038"/>
            <a:ext cx="2827184" cy="276999"/>
          </a:xfrm>
          <a:prstGeom prst="rect">
            <a:avLst/>
          </a:prstGeom>
        </p:spPr>
        <p:txBody>
          <a:bodyPr wrap="none">
            <a:spAutoFit/>
          </a:bodyPr>
          <a:lstStyle/>
          <a:p>
            <a:r>
              <a:rPr lang="en-US" sz="1200" dirty="0" smtClean="0"/>
              <a:t>Source: </a:t>
            </a:r>
            <a:r>
              <a:rPr lang="en-US" sz="1200" dirty="0" err="1" smtClean="0"/>
              <a:t>Brouwer</a:t>
            </a:r>
            <a:r>
              <a:rPr lang="en-US" sz="1200" dirty="0" smtClean="0"/>
              <a:t> </a:t>
            </a:r>
            <a:r>
              <a:rPr lang="en-US" sz="1200" dirty="0"/>
              <a:t>and </a:t>
            </a:r>
            <a:r>
              <a:rPr lang="en-US" sz="1200" dirty="0" err="1" smtClean="0"/>
              <a:t>Heibloem</a:t>
            </a:r>
            <a:r>
              <a:rPr lang="en-US" sz="1200" dirty="0" smtClean="0"/>
              <a:t>(FAO,1986)</a:t>
            </a:r>
            <a:endParaRPr lang="en-US" sz="1200" dirty="0"/>
          </a:p>
        </p:txBody>
      </p:sp>
    </p:spTree>
    <p:extLst>
      <p:ext uri="{BB962C8B-B14F-4D97-AF65-F5344CB8AC3E}">
        <p14:creationId xmlns:p14="http://schemas.microsoft.com/office/powerpoint/2010/main" val="34247687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7200"/>
            <a:ext cx="9144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04800"/>
            <a:ext cx="8229600" cy="1143000"/>
          </a:xfrm>
        </p:spPr>
        <p:txBody>
          <a:bodyPr/>
          <a:lstStyle/>
          <a:p>
            <a:r>
              <a:rPr lang="en-US" dirty="0" smtClean="0"/>
              <a:t>Empirical model</a:t>
            </a:r>
            <a:endParaRPr lang="en-US" dirty="0"/>
          </a:p>
        </p:txBody>
      </p:sp>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A28A64D1-DF2B-4478-AB99-48FE2E176D22}" type="slidenum">
              <a:rPr lang="en-US" smtClean="0"/>
              <a:pPr/>
              <a:t>5</a:t>
            </a:fld>
            <a:endParaRPr lang="en-US"/>
          </a:p>
        </p:txBody>
      </p:sp>
      <mc:AlternateContent xmlns:mc="http://schemas.openxmlformats.org/markup-compatibility/2006" xmlns:a14="http://schemas.microsoft.com/office/drawing/2010/main">
        <mc:Choice Requires="a14">
          <p:sp>
            <p:nvSpPr>
              <p:cNvPr id="11" name="TextBox 10"/>
              <p:cNvSpPr txBox="1"/>
              <p:nvPr/>
            </p:nvSpPr>
            <p:spPr>
              <a:xfrm>
                <a:off x="-1371600" y="1295400"/>
                <a:ext cx="7315200" cy="2063322"/>
              </a:xfrm>
              <a:prstGeom prst="rect">
                <a:avLst/>
              </a:prstGeom>
              <a:noFill/>
            </p:spPr>
            <p:txBody>
              <a:bodyPr wrap="square" rtlCol="0">
                <a:spAutoFit/>
              </a:bodyPr>
              <a:lstStyle/>
              <a:p>
                <a14:m>
                  <m:oMathPara xmlns:m="http://schemas.openxmlformats.org/officeDocument/2006/math" xmlns="">
                    <m:oMathParaPr>
                      <m:jc m:val="centerGroup"/>
                    </m:oMathParaPr>
                    <m:oMath xmlns:m="http://schemas.openxmlformats.org/officeDocument/2006/math">
                      <m:sSub>
                        <m:sSubPr>
                          <m:ctrlPr>
                            <a:rPr lang="en-US" sz="1200" b="0" i="1" smtClean="0">
                              <a:latin typeface="Cambria Math"/>
                            </a:rPr>
                          </m:ctrlPr>
                        </m:sSubPr>
                        <m:e>
                          <m:r>
                            <a:rPr lang="en-US" sz="1200" b="0" i="1" smtClean="0">
                              <a:latin typeface="Cambria Math"/>
                            </a:rPr>
                            <m:t>𝑌</m:t>
                          </m:r>
                        </m:e>
                        <m:sub>
                          <m:r>
                            <a:rPr lang="en-US" sz="1200" b="0" i="1" smtClean="0">
                              <a:latin typeface="Cambria Math"/>
                            </a:rPr>
                            <m:t>𝑑𝑡</m:t>
                          </m:r>
                        </m:sub>
                      </m:sSub>
                      <m:r>
                        <a:rPr lang="en-US" sz="1200" b="0" i="1" smtClean="0">
                          <a:latin typeface="Cambria Math"/>
                        </a:rPr>
                        <m:t>=</m:t>
                      </m:r>
                      <m:r>
                        <a:rPr lang="en-US" sz="1200" b="0" i="1" smtClean="0">
                          <a:latin typeface="Cambria Math"/>
                        </a:rPr>
                        <m:t>𝑓</m:t>
                      </m:r>
                      <m:d>
                        <m:dPr>
                          <m:ctrlPr>
                            <a:rPr lang="en-US" sz="1200" b="0" i="1" smtClean="0">
                              <a:latin typeface="Cambria Math"/>
                            </a:rPr>
                          </m:ctrlPr>
                        </m:dPr>
                        <m:e>
                          <m:sSub>
                            <m:sSubPr>
                              <m:ctrlPr>
                                <a:rPr lang="en-US" sz="1200" b="0" i="1" smtClean="0">
                                  <a:latin typeface="Cambria Math"/>
                                </a:rPr>
                              </m:ctrlPr>
                            </m:sSubPr>
                            <m:e>
                              <m:r>
                                <a:rPr lang="en-US" sz="1200" b="0" i="1" smtClean="0">
                                  <a:latin typeface="Cambria Math"/>
                                </a:rPr>
                                <m:t>∑</m:t>
                              </m:r>
                              <m:r>
                                <a:rPr lang="en-US" sz="1200" b="0" i="1" smtClean="0">
                                  <a:latin typeface="Cambria Math"/>
                                </a:rPr>
                                <m:t>𝑌</m:t>
                              </m:r>
                            </m:e>
                            <m:sub>
                              <m:r>
                                <a:rPr lang="en-US" sz="1200" b="0" i="1" smtClean="0">
                                  <a:latin typeface="Cambria Math"/>
                                </a:rPr>
                                <m:t>𝑑</m:t>
                              </m:r>
                              <m:r>
                                <a:rPr lang="en-US" sz="1200" b="0" i="1" smtClean="0">
                                  <a:latin typeface="Cambria Math"/>
                                </a:rPr>
                                <m:t>,</m:t>
                              </m:r>
                              <m:r>
                                <a:rPr lang="en-US" sz="1200" b="0" i="1" smtClean="0">
                                  <a:latin typeface="Cambria Math"/>
                                </a:rPr>
                                <m:t>𝑡</m:t>
                              </m:r>
                              <m:r>
                                <a:rPr lang="en-US" sz="1200" b="0" i="1" smtClean="0">
                                  <a:latin typeface="Cambria Math"/>
                                </a:rPr>
                                <m:t>−</m:t>
                              </m:r>
                              <m:r>
                                <a:rPr lang="en-US" sz="1200" b="0" i="1" smtClean="0">
                                  <a:latin typeface="Cambria Math"/>
                                </a:rPr>
                                <m:t>𝑖</m:t>
                              </m:r>
                            </m:sub>
                          </m:sSub>
                          <m:r>
                            <a:rPr lang="en-US" sz="1200" b="0" i="1" smtClean="0">
                              <a:latin typeface="Cambria Math"/>
                            </a:rPr>
                            <m:t>,, </m:t>
                          </m:r>
                          <m:sSub>
                            <m:sSubPr>
                              <m:ctrlPr>
                                <a:rPr lang="en-US" sz="1200" b="1" i="1" smtClean="0">
                                  <a:latin typeface="Cambria Math"/>
                                </a:rPr>
                              </m:ctrlPr>
                            </m:sSubPr>
                            <m:e>
                              <m:r>
                                <a:rPr lang="en-US" sz="1200" b="1" i="1" smtClean="0">
                                  <a:latin typeface="Cambria Math"/>
                                </a:rPr>
                                <m:t>∑</m:t>
                              </m:r>
                              <m:r>
                                <a:rPr lang="en-US" sz="1200" b="1" i="1" smtClean="0">
                                  <a:latin typeface="Cambria Math"/>
                                </a:rPr>
                                <m:t>𝑾</m:t>
                              </m:r>
                            </m:e>
                            <m:sub>
                              <m:r>
                                <a:rPr lang="en-US" sz="1200" b="1" i="1" smtClean="0">
                                  <a:latin typeface="Cambria Math"/>
                                </a:rPr>
                                <m:t>𝒅𝒕</m:t>
                              </m:r>
                              <m:r>
                                <a:rPr lang="en-US" sz="1200" b="1" i="1" smtClean="0">
                                  <a:latin typeface="Cambria Math"/>
                                </a:rPr>
                                <m:t>−</m:t>
                              </m:r>
                              <m:r>
                                <a:rPr lang="en-US" sz="1200" b="1" i="1" smtClean="0">
                                  <a:latin typeface="Cambria Math"/>
                                </a:rPr>
                                <m:t>𝒊</m:t>
                              </m:r>
                            </m:sub>
                          </m:sSub>
                          <m:r>
                            <a:rPr lang="en-US" sz="1200" b="1" i="1" smtClean="0">
                              <a:latin typeface="Cambria Math"/>
                            </a:rPr>
                            <m:t>, </m:t>
                          </m:r>
                          <m:r>
                            <a:rPr lang="en-US" sz="1200" b="0" i="1" smtClean="0">
                              <a:latin typeface="Cambria Math"/>
                            </a:rPr>
                            <m:t>𝑆𝐷</m:t>
                          </m:r>
                          <m:sSub>
                            <m:sSubPr>
                              <m:ctrlPr>
                                <a:rPr lang="en-US" sz="1200" b="0" i="1" smtClean="0">
                                  <a:latin typeface="Cambria Math"/>
                                </a:rPr>
                              </m:ctrlPr>
                            </m:sSubPr>
                            <m:e>
                              <m:r>
                                <a:rPr lang="en-US" sz="1200" b="0" i="1" smtClean="0">
                                  <a:latin typeface="Cambria Math"/>
                                </a:rPr>
                                <m:t>𝐷</m:t>
                              </m:r>
                            </m:e>
                            <m:sub>
                              <m:r>
                                <a:rPr lang="en-US" sz="1200" b="0" i="1" smtClean="0">
                                  <a:latin typeface="Cambria Math"/>
                                </a:rPr>
                                <m:t>𝑑𝑡</m:t>
                              </m:r>
                            </m:sub>
                          </m:sSub>
                          <m:r>
                            <a:rPr lang="en-US" sz="1200" b="0" i="1" smtClean="0">
                              <a:latin typeface="Cambria Math"/>
                            </a:rPr>
                            <m:t>, </m:t>
                          </m:r>
                          <m:r>
                            <a:rPr lang="en-US" sz="1200" b="0" i="1" smtClean="0">
                              <a:latin typeface="Cambria Math"/>
                            </a:rPr>
                            <m:t>𝑐𝑜𝑛𝑡𝑟𝑜𝑙𝑠</m:t>
                          </m:r>
                        </m:e>
                      </m:d>
                      <m:r>
                        <a:rPr lang="en-US" sz="1200" b="0" i="0" smtClean="0">
                          <a:latin typeface="Cambria Math"/>
                        </a:rPr>
                        <m:t>, </m:t>
                      </m:r>
                      <m:r>
                        <m:rPr>
                          <m:sty m:val="p"/>
                        </m:rPr>
                        <a:rPr lang="en-US" sz="1200" b="0" i="0" smtClean="0">
                          <a:latin typeface="Cambria Math"/>
                        </a:rPr>
                        <m:t>i</m:t>
                      </m:r>
                      <m:r>
                        <a:rPr lang="en-US" sz="1200" b="0" i="0" smtClean="0">
                          <a:latin typeface="Cambria Math"/>
                        </a:rPr>
                        <m:t>=0,1,2,..</m:t>
                      </m:r>
                    </m:oMath>
                  </m:oMathPara>
                </a14:m>
                <a:endParaRPr lang="en-US" sz="1200" dirty="0" smtClean="0"/>
              </a:p>
              <a:p>
                <a:r>
                  <a:rPr lang="en-US" sz="1200" i="1" dirty="0" smtClean="0">
                    <a:latin typeface="Cambria Math"/>
                  </a:rPr>
                  <a:t/>
                </a:r>
                <a:br>
                  <a:rPr lang="en-US" sz="1200" i="1" dirty="0" smtClean="0">
                    <a:latin typeface="Cambria Math"/>
                  </a:rPr>
                </a:br>
                <a14:m>
                  <m:oMathPara xmlns:m="http://schemas.openxmlformats.org/officeDocument/2006/math" xmlns="">
                    <m:oMathParaPr>
                      <m:jc m:val="centerGroup"/>
                    </m:oMathParaPr>
                    <m:oMath xmlns:m="http://schemas.openxmlformats.org/officeDocument/2006/math">
                      <m:sSub>
                        <m:sSubPr>
                          <m:ctrlPr>
                            <a:rPr lang="en-US" sz="1200" i="1" smtClean="0">
                              <a:latin typeface="Cambria Math"/>
                            </a:rPr>
                          </m:ctrlPr>
                        </m:sSubPr>
                        <m:e>
                          <m:r>
                            <a:rPr lang="en-US" sz="1200" b="0" i="1" smtClean="0">
                              <a:latin typeface="Cambria Math"/>
                            </a:rPr>
                            <m:t>𝑌</m:t>
                          </m:r>
                        </m:e>
                        <m:sub>
                          <m:r>
                            <a:rPr lang="en-US" sz="1200" b="0" i="1" smtClean="0">
                              <a:latin typeface="Cambria Math"/>
                            </a:rPr>
                            <m:t>𝑑𝑡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𝛼</m:t>
                          </m:r>
                        </m:e>
                        <m:sub>
                          <m:r>
                            <a:rPr lang="en-US" sz="1200" b="0" i="1" smtClean="0">
                              <a:latin typeface="Cambria Math"/>
                            </a:rPr>
                            <m:t>00</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m:t>
                          </m:r>
                          <m:r>
                            <a:rPr lang="en-US" sz="1200" b="0" i="1" smtClean="0">
                              <a:latin typeface="Cambria Math"/>
                            </a:rPr>
                            <m:t>𝛼</m:t>
                          </m:r>
                        </m:e>
                        <m:sub>
                          <m:r>
                            <a:rPr lang="en-US" sz="1200" b="0" i="1" smtClean="0">
                              <a:latin typeface="Cambria Math"/>
                            </a:rPr>
                            <m:t>𝑖</m:t>
                          </m:r>
                        </m:sub>
                      </m:sSub>
                      <m:sSub>
                        <m:sSubPr>
                          <m:ctrlPr>
                            <a:rPr lang="en-US" sz="1200" i="1" smtClean="0">
                              <a:latin typeface="Cambria Math"/>
                            </a:rPr>
                          </m:ctrlPr>
                        </m:sSubPr>
                        <m:e>
                          <m:r>
                            <a:rPr lang="en-US" sz="1200" b="0" i="1" smtClean="0">
                              <a:latin typeface="Cambria Math"/>
                            </a:rPr>
                            <m:t>𝑌</m:t>
                          </m:r>
                        </m:e>
                        <m:sub>
                          <m:r>
                            <a:rPr lang="en-US" sz="1200" b="0" i="1" smtClean="0">
                              <a:latin typeface="Cambria Math"/>
                            </a:rPr>
                            <m:t>𝑑</m:t>
                          </m:r>
                          <m:r>
                            <a:rPr lang="en-US" sz="1200" b="0" i="1" smtClean="0">
                              <a:latin typeface="Cambria Math"/>
                            </a:rPr>
                            <m:t>,</m:t>
                          </m:r>
                          <m:r>
                            <a:rPr lang="en-US" sz="1200" b="0" i="1" smtClean="0">
                              <a:latin typeface="Cambria Math"/>
                            </a:rPr>
                            <m:t>𝑡</m:t>
                          </m:r>
                          <m:r>
                            <a:rPr lang="en-US" sz="1200" b="0" i="1" smtClean="0">
                              <a:latin typeface="Cambria Math"/>
                            </a:rPr>
                            <m:t>−</m:t>
                          </m:r>
                          <m:r>
                            <a:rPr lang="en-US" sz="1200" b="0" i="1" smtClean="0">
                              <a:latin typeface="Cambria Math"/>
                            </a:rPr>
                            <m:t>𝑖</m:t>
                          </m:r>
                        </m:sub>
                      </m:sSub>
                      <m:r>
                        <a:rPr lang="en-US" sz="1200" b="0" i="1" smtClean="0">
                          <a:latin typeface="Cambria Math"/>
                        </a:rPr>
                        <m:t>+∑</m:t>
                      </m:r>
                      <m:sSub>
                        <m:sSubPr>
                          <m:ctrlPr>
                            <a:rPr lang="en-US" sz="1200" b="1" i="1" smtClean="0">
                              <a:latin typeface="Cambria Math"/>
                            </a:rPr>
                          </m:ctrlPr>
                        </m:sSubPr>
                        <m:e>
                          <m:r>
                            <a:rPr lang="en-US" sz="1200" b="1" i="1" smtClean="0">
                              <a:latin typeface="Cambria Math"/>
                            </a:rPr>
                            <m:t>𝜷</m:t>
                          </m:r>
                        </m:e>
                        <m:sub>
                          <m:r>
                            <a:rPr lang="en-US" sz="1200" b="1" i="1" smtClean="0">
                              <a:latin typeface="Cambria Math"/>
                            </a:rPr>
                            <m:t>𝒊</m:t>
                          </m:r>
                        </m:sub>
                      </m:sSub>
                      <m:sSub>
                        <m:sSubPr>
                          <m:ctrlPr>
                            <a:rPr lang="en-US" sz="1200" b="1" i="1" smtClean="0">
                              <a:latin typeface="Cambria Math"/>
                            </a:rPr>
                          </m:ctrlPr>
                        </m:sSubPr>
                        <m:e>
                          <m:r>
                            <a:rPr lang="en-US" sz="1200" b="1" i="1" smtClean="0">
                              <a:latin typeface="Cambria Math"/>
                            </a:rPr>
                            <m:t>𝑾</m:t>
                          </m:r>
                        </m:e>
                        <m:sub>
                          <m:r>
                            <a:rPr lang="en-US" sz="1200" b="1" i="1" smtClean="0">
                              <a:latin typeface="Cambria Math"/>
                            </a:rPr>
                            <m:t>𝒅</m:t>
                          </m:r>
                          <m:r>
                            <a:rPr lang="en-US" sz="1200" b="1" i="1" smtClean="0">
                              <a:latin typeface="Cambria Math"/>
                            </a:rPr>
                            <m:t>,</m:t>
                          </m:r>
                          <m:r>
                            <a:rPr lang="en-US" sz="1200" b="1" i="1" smtClean="0">
                              <a:latin typeface="Cambria Math"/>
                            </a:rPr>
                            <m:t>𝒕</m:t>
                          </m:r>
                          <m:r>
                            <a:rPr lang="en-US" sz="1200" b="1" i="1" smtClean="0">
                              <a:latin typeface="Cambria Math"/>
                            </a:rPr>
                            <m:t>−</m:t>
                          </m:r>
                          <m:r>
                            <a:rPr lang="en-US" sz="1200" b="1" i="1" smtClean="0">
                              <a:latin typeface="Cambria Math"/>
                            </a:rPr>
                            <m:t>𝒊</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𝛽</m:t>
                          </m:r>
                        </m:e>
                        <m:sub>
                          <m:r>
                            <a:rPr lang="en-US" sz="1200" b="0" i="1" smtClean="0">
                              <a:latin typeface="Cambria Math"/>
                            </a:rPr>
                            <m:t>2</m:t>
                          </m:r>
                        </m:sub>
                      </m:sSub>
                      <m:r>
                        <a:rPr lang="en-US" sz="1200" b="0" i="1" smtClean="0">
                          <a:latin typeface="Cambria Math"/>
                        </a:rPr>
                        <m:t>𝑆𝐷</m:t>
                      </m:r>
                      <m:sSub>
                        <m:sSubPr>
                          <m:ctrlPr>
                            <a:rPr lang="en-US" sz="1200" i="1" smtClean="0">
                              <a:latin typeface="Cambria Math"/>
                            </a:rPr>
                          </m:ctrlPr>
                        </m:sSubPr>
                        <m:e>
                          <m:r>
                            <a:rPr lang="en-US" sz="1200" b="0" i="1" smtClean="0">
                              <a:latin typeface="Cambria Math"/>
                            </a:rPr>
                            <m:t>𝐷</m:t>
                          </m:r>
                        </m:e>
                        <m:sub>
                          <m:r>
                            <a:rPr lang="en-US" sz="1200" b="0" i="1" smtClean="0">
                              <a:latin typeface="Cambria Math"/>
                            </a:rPr>
                            <m:t>𝑑𝑡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𝛾</m:t>
                          </m:r>
                        </m:e>
                        <m:sub>
                          <m:r>
                            <a:rPr lang="en-US" sz="1200" b="0" i="1" smtClean="0">
                              <a:latin typeface="Cambria Math"/>
                            </a:rPr>
                            <m:t>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𝜇</m:t>
                          </m:r>
                        </m:e>
                        <m:sub>
                          <m:r>
                            <a:rPr lang="en-US" sz="1200" b="0" i="1" smtClean="0">
                              <a:latin typeface="Cambria Math"/>
                            </a:rPr>
                            <m:t>𝑑</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𝛼</m:t>
                          </m:r>
                        </m:e>
                        <m:sub>
                          <m:r>
                            <a:rPr lang="en-US" sz="1200" b="0" i="1" smtClean="0">
                              <a:latin typeface="Cambria Math"/>
                            </a:rPr>
                            <m:t>𝑠</m:t>
                          </m:r>
                        </m:sub>
                      </m:sSub>
                      <m:r>
                        <a:rPr lang="en-US" sz="1200" b="0" i="1" smtClean="0">
                          <a:latin typeface="Cambria Math"/>
                        </a:rPr>
                        <m:t>𝑡</m:t>
                      </m:r>
                      <m:r>
                        <a:rPr lang="en-US" sz="1200" b="0" i="1" smtClean="0">
                          <a:latin typeface="Cambria Math"/>
                        </a:rPr>
                        <m:t>+</m:t>
                      </m:r>
                      <m:sSub>
                        <m:sSubPr>
                          <m:ctrlPr>
                            <a:rPr lang="en-US" sz="1200" i="1" smtClean="0">
                              <a:latin typeface="Cambria Math"/>
                            </a:rPr>
                          </m:ctrlPr>
                        </m:sSubPr>
                        <m:e>
                          <m:r>
                            <a:rPr lang="en-US" sz="1200" b="0" i="1" smtClean="0">
                              <a:latin typeface="Cambria Math"/>
                            </a:rPr>
                            <m:t>𝜖</m:t>
                          </m:r>
                        </m:e>
                        <m:sub>
                          <m:r>
                            <a:rPr lang="en-US" sz="1200" b="0" i="1" smtClean="0">
                              <a:latin typeface="Cambria Math"/>
                            </a:rPr>
                            <m:t>𝑑𝑡</m:t>
                          </m:r>
                          <m:r>
                            <a:rPr lang="en-US" sz="1200" b="0" i="1" smtClean="0">
                              <a:latin typeface="Cambria Math"/>
                            </a:rPr>
                            <m:t> </m:t>
                          </m:r>
                        </m:sub>
                      </m:sSub>
                    </m:oMath>
                  </m:oMathPara>
                </a14:m>
                <a:endParaRPr lang="en-US" sz="1200" dirty="0" smtClean="0"/>
              </a:p>
              <a:p>
                <a:endParaRPr lang="en-US" sz="1200" dirty="0"/>
              </a:p>
              <a:p>
                <a14:m>
                  <m:oMathPara xmlns:m="http://schemas.openxmlformats.org/officeDocument/2006/math" xmlns="">
                    <m:oMathParaPr>
                      <m:jc m:val="centerGroup"/>
                    </m:oMathParaPr>
                    <m:oMath xmlns:m="http://schemas.openxmlformats.org/officeDocument/2006/math">
                      <m:sSub>
                        <m:sSubPr>
                          <m:ctrlPr>
                            <a:rPr lang="en-US" sz="1200" b="0" i="1" smtClean="0">
                              <a:latin typeface="Cambria Math"/>
                            </a:rPr>
                          </m:ctrlPr>
                        </m:sSubPr>
                        <m:e>
                          <m:r>
                            <a:rPr lang="en-US" sz="1200" b="0" i="1" smtClean="0">
                              <a:latin typeface="Cambria Math"/>
                            </a:rPr>
                            <m:t> </m:t>
                          </m:r>
                          <m:r>
                            <a:rPr lang="en-US" sz="1200" b="0" i="1" smtClean="0">
                              <a:latin typeface="Cambria Math"/>
                            </a:rPr>
                            <m:t>𝑊</m:t>
                          </m:r>
                        </m:e>
                        <m:sub>
                          <m:r>
                            <a:rPr lang="en-US" sz="1200" b="0" i="1" smtClean="0">
                              <a:latin typeface="Cambria Math"/>
                            </a:rPr>
                            <m:t>𝑑𝑡</m:t>
                          </m:r>
                        </m:sub>
                      </m:sSub>
                      <m:r>
                        <a:rPr lang="en-US" sz="1200" b="0" i="1" smtClean="0">
                          <a:latin typeface="Cambria Math"/>
                        </a:rPr>
                        <m:t>=</m:t>
                      </m:r>
                      <m:d>
                        <m:dPr>
                          <m:begChr m:val="{"/>
                          <m:endChr m:val="}"/>
                          <m:ctrlPr>
                            <a:rPr lang="en-US" sz="1200" b="0" i="1" smtClean="0">
                              <a:latin typeface="Cambria Math"/>
                            </a:rPr>
                          </m:ctrlPr>
                        </m:dPr>
                        <m:e>
                          <m:r>
                            <a:rPr lang="en-US" sz="1200" b="0" i="1" smtClean="0">
                              <a:latin typeface="Cambria Math"/>
                            </a:rPr>
                            <m:t>𝑁𝑜</m:t>
                          </m:r>
                          <m:r>
                            <a:rPr lang="en-US" sz="1200" b="0" i="1" smtClean="0">
                              <a:latin typeface="Cambria Math"/>
                            </a:rPr>
                            <m:t>. </m:t>
                          </m:r>
                          <m:r>
                            <a:rPr lang="en-US" sz="1200" b="0" i="1" smtClean="0">
                              <a:latin typeface="Cambria Math"/>
                            </a:rPr>
                            <m:t>𝑜𝑓</m:t>
                          </m:r>
                          <m:r>
                            <a:rPr lang="en-US" sz="1200" b="0" i="1" smtClean="0">
                              <a:latin typeface="Cambria Math"/>
                            </a:rPr>
                            <m:t> </m:t>
                          </m:r>
                          <m:r>
                            <a:rPr lang="en-US" sz="1200" b="0" i="1" smtClean="0">
                              <a:latin typeface="Cambria Math"/>
                            </a:rPr>
                            <m:t>𝑟𝑎𝑖𝑛</m:t>
                          </m:r>
                          <m:r>
                            <a:rPr lang="en-US" sz="1200" b="0" i="1" smtClean="0">
                              <a:latin typeface="Cambria Math"/>
                            </a:rPr>
                            <m:t> </m:t>
                          </m:r>
                          <m:r>
                            <a:rPr lang="en-US" sz="1200" b="0" i="1" smtClean="0">
                              <a:latin typeface="Cambria Math"/>
                            </a:rPr>
                            <m:t>𝑑𝑎𝑦𝑠</m:t>
                          </m:r>
                          <m:r>
                            <a:rPr lang="en-US" sz="1200" b="0" i="1" smtClean="0">
                              <a:latin typeface="Cambria Math"/>
                            </a:rPr>
                            <m:t>, </m:t>
                          </m:r>
                          <m:r>
                            <a:rPr lang="en-US" sz="1200" b="0" i="1" smtClean="0">
                              <a:latin typeface="Cambria Math"/>
                            </a:rPr>
                            <m:t>𝑡𝑜𝑡𝑎𝑙</m:t>
                          </m:r>
                          <m:r>
                            <a:rPr lang="en-US" sz="1200" b="0" i="1" smtClean="0">
                              <a:latin typeface="Cambria Math"/>
                            </a:rPr>
                            <m:t> </m:t>
                          </m:r>
                          <m:r>
                            <a:rPr lang="en-US" sz="1200" b="0" i="1" smtClean="0">
                              <a:latin typeface="Cambria Math"/>
                            </a:rPr>
                            <m:t>𝑝𝑟𝑒𝑐𝑖𝑝𝑖𝑡𝑎𝑡𝑖𝑜𝑛</m:t>
                          </m:r>
                        </m:e>
                      </m:d>
                    </m:oMath>
                  </m:oMathPara>
                </a14:m>
                <a:endParaRPr lang="en-US" sz="1200" b="0" dirty="0" smtClean="0"/>
              </a:p>
              <a:p>
                <a:pPr lvl="2"/>
                <a:r>
                  <a:rPr lang="en-US" sz="1200" dirty="0"/>
                  <a:t>	</a:t>
                </a:r>
                <a:endParaRPr lang="en-US" sz="1200" b="0" dirty="0" smtClean="0"/>
              </a:p>
              <a:p>
                <a:r>
                  <a:rPr lang="en-US" dirty="0"/>
                  <a:t>	</a:t>
                </a:r>
                <a:endParaRPr lang="en-US" b="0" dirty="0" smtClean="0"/>
              </a:p>
              <a:p>
                <a:r>
                  <a:rPr lang="en-US" b="0" dirty="0" smtClean="0"/>
                  <a:t/>
                </a:r>
                <a:br>
                  <a:rPr lang="en-US" b="0" dirty="0" smtClean="0"/>
                </a:br>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1371600" y="1295400"/>
                <a:ext cx="7315200" cy="2063322"/>
              </a:xfrm>
              <a:prstGeom prst="rect">
                <a:avLst/>
              </a:prstGeom>
              <a:blipFill rotWithShape="1">
                <a:blip r:embed="rId2"/>
                <a:stretch>
                  <a:fillRect/>
                </a:stretch>
              </a:blipFill>
            </p:spPr>
            <p:txBody>
              <a:bodyPr/>
              <a:lstStyle/>
              <a:p>
                <a:r>
                  <a:rPr lang="en-US">
                    <a:noFill/>
                  </a:rPr>
                  <a:t> </a:t>
                </a:r>
              </a:p>
            </p:txBody>
          </p:sp>
        </mc:Fallback>
      </mc:AlternateContent>
      <p:grpSp>
        <p:nvGrpSpPr>
          <p:cNvPr id="46" name="Group 45"/>
          <p:cNvGrpSpPr/>
          <p:nvPr/>
        </p:nvGrpSpPr>
        <p:grpSpPr>
          <a:xfrm>
            <a:off x="239816" y="3000732"/>
            <a:ext cx="4495800" cy="3985706"/>
            <a:chOff x="38100" y="1769890"/>
            <a:chExt cx="7848600" cy="4741684"/>
          </a:xfrm>
        </p:grpSpPr>
        <p:grpSp>
          <p:nvGrpSpPr>
            <p:cNvPr id="47" name="Group 46"/>
            <p:cNvGrpSpPr/>
            <p:nvPr/>
          </p:nvGrpSpPr>
          <p:grpSpPr>
            <a:xfrm>
              <a:off x="38100" y="1769890"/>
              <a:ext cx="7848600" cy="4741684"/>
              <a:chOff x="457200" y="1600200"/>
              <a:chExt cx="7848600" cy="4741684"/>
            </a:xfrm>
          </p:grpSpPr>
          <p:grpSp>
            <p:nvGrpSpPr>
              <p:cNvPr id="54" name="Group 53"/>
              <p:cNvGrpSpPr/>
              <p:nvPr/>
            </p:nvGrpSpPr>
            <p:grpSpPr>
              <a:xfrm>
                <a:off x="457200" y="1600200"/>
                <a:ext cx="7239000" cy="4741684"/>
                <a:chOff x="457200" y="1600200"/>
                <a:chExt cx="7239000" cy="4741684"/>
              </a:xfrm>
            </p:grpSpPr>
            <p:grpSp>
              <p:nvGrpSpPr>
                <p:cNvPr id="73" name="Group 72"/>
                <p:cNvGrpSpPr/>
                <p:nvPr/>
              </p:nvGrpSpPr>
              <p:grpSpPr>
                <a:xfrm>
                  <a:off x="457200" y="1600200"/>
                  <a:ext cx="7239000" cy="4741684"/>
                  <a:chOff x="457200" y="1600200"/>
                  <a:chExt cx="7239000" cy="4741684"/>
                </a:xfrm>
              </p:grpSpPr>
              <p:sp>
                <p:nvSpPr>
                  <p:cNvPr id="79" name="TextBox 78"/>
                  <p:cNvSpPr txBox="1"/>
                  <p:nvPr/>
                </p:nvSpPr>
                <p:spPr>
                  <a:xfrm>
                    <a:off x="457200" y="1600200"/>
                    <a:ext cx="7239000" cy="4741684"/>
                  </a:xfrm>
                  <a:prstGeom prst="rect">
                    <a:avLst/>
                  </a:prstGeom>
                  <a:noFill/>
                </p:spPr>
                <p:txBody>
                  <a:bodyPr wrap="square" rtlCol="0">
                    <a:spAutoFit/>
                  </a:bodyPr>
                  <a:lstStyle/>
                  <a:p>
                    <a:r>
                      <a:rPr lang="en-US" sz="1100" b="1" dirty="0" smtClean="0"/>
                      <a:t>Historical period: 1970-2004</a:t>
                    </a:r>
                  </a:p>
                  <a:p>
                    <a:endParaRPr lang="en-US" sz="1100" dirty="0"/>
                  </a:p>
                  <a:p>
                    <a:endParaRPr lang="en-US" sz="1100" dirty="0" smtClean="0"/>
                  </a:p>
                  <a:p>
                    <a:endParaRPr lang="en-US" sz="1100" dirty="0"/>
                  </a:p>
                  <a:p>
                    <a:endParaRPr lang="en-US" sz="1100" dirty="0" smtClean="0"/>
                  </a:p>
                  <a:p>
                    <a:r>
                      <a:rPr lang="en-US" sz="1100" b="1" dirty="0"/>
                      <a:t>1</a:t>
                    </a:r>
                    <a:r>
                      <a:rPr lang="en-US" sz="1100" b="1" dirty="0" smtClean="0"/>
                      <a:t> year:</a:t>
                    </a:r>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smtClean="0"/>
                  </a:p>
                  <a:p>
                    <a:endParaRPr lang="en-US" sz="1100" dirty="0"/>
                  </a:p>
                  <a:p>
                    <a:endParaRPr lang="en-US" sz="1100" dirty="0" smtClean="0"/>
                  </a:p>
                  <a:p>
                    <a:r>
                      <a:rPr lang="en-US" sz="1100" dirty="0" smtClean="0"/>
                      <a:t/>
                    </a:r>
                    <a:br>
                      <a:rPr lang="en-US" sz="1100" dirty="0" smtClean="0"/>
                    </a:br>
                    <a:r>
                      <a:rPr lang="en-US" sz="1100" dirty="0" smtClean="0"/>
                      <a:t>Major Rabi crop</a:t>
                    </a:r>
                    <a:r>
                      <a:rPr lang="en-US" sz="1100" b="1" dirty="0" smtClean="0"/>
                      <a:t>: Wheat </a:t>
                    </a:r>
                    <a:r>
                      <a:rPr lang="en-US" sz="1100" dirty="0" smtClean="0"/>
                      <a:t>, mostly grown in the Rabi season across  states.</a:t>
                    </a:r>
                  </a:p>
                  <a:p>
                    <a:endParaRPr lang="en-US" sz="1100" dirty="0"/>
                  </a:p>
                  <a:p>
                    <a:r>
                      <a:rPr lang="en-US" sz="1100" dirty="0" smtClean="0"/>
                      <a:t>16 states. 311 districts</a:t>
                    </a:r>
                  </a:p>
                  <a:p>
                    <a:r>
                      <a:rPr lang="en-US" sz="1100" dirty="0" smtClean="0"/>
                      <a:t> </a:t>
                    </a:r>
                    <a:endParaRPr lang="en-US" sz="1100" dirty="0"/>
                  </a:p>
                </p:txBody>
              </p:sp>
              <p:grpSp>
                <p:nvGrpSpPr>
                  <p:cNvPr id="80" name="Group 79"/>
                  <p:cNvGrpSpPr/>
                  <p:nvPr/>
                </p:nvGrpSpPr>
                <p:grpSpPr>
                  <a:xfrm>
                    <a:off x="1791649" y="2072862"/>
                    <a:ext cx="1942151" cy="336987"/>
                    <a:chOff x="-890251" y="14287"/>
                    <a:chExt cx="983337" cy="195263"/>
                  </a:xfrm>
                </p:grpSpPr>
                <p:cxnSp>
                  <p:nvCxnSpPr>
                    <p:cNvPr id="81" name="Straight Connector 80"/>
                    <p:cNvCxnSpPr/>
                    <p:nvPr/>
                  </p:nvCxnSpPr>
                  <p:spPr>
                    <a:xfrm>
                      <a:off x="-890251" y="119063"/>
                      <a:ext cx="983337" cy="0"/>
                    </a:xfrm>
                    <a:prstGeom prst="line">
                      <a:avLst/>
                    </a:prstGeom>
                    <a:noFill/>
                    <a:ln w="22225" cap="flat" cmpd="sng" algn="ctr">
                      <a:solidFill>
                        <a:schemeClr val="tx1"/>
                      </a:solidFill>
                      <a:prstDash val="solid"/>
                    </a:ln>
                    <a:effectLst/>
                  </p:spPr>
                </p:cxnSp>
                <p:cxnSp>
                  <p:nvCxnSpPr>
                    <p:cNvPr id="82" name="Straight Connector 81"/>
                    <p:cNvCxnSpPr/>
                    <p:nvPr/>
                  </p:nvCxnSpPr>
                  <p:spPr>
                    <a:xfrm>
                      <a:off x="-890251" y="14287"/>
                      <a:ext cx="0" cy="180975"/>
                    </a:xfrm>
                    <a:prstGeom prst="line">
                      <a:avLst/>
                    </a:prstGeom>
                    <a:noFill/>
                    <a:ln w="22225" cap="flat" cmpd="sng" algn="ctr">
                      <a:solidFill>
                        <a:schemeClr val="tx1"/>
                      </a:solidFill>
                      <a:prstDash val="solid"/>
                    </a:ln>
                    <a:effectLst/>
                  </p:spPr>
                </p:cxnSp>
                <p:cxnSp>
                  <p:nvCxnSpPr>
                    <p:cNvPr id="83" name="Straight Connector 82"/>
                    <p:cNvCxnSpPr/>
                    <p:nvPr/>
                  </p:nvCxnSpPr>
                  <p:spPr>
                    <a:xfrm>
                      <a:off x="-601374" y="28575"/>
                      <a:ext cx="0" cy="180975"/>
                    </a:xfrm>
                    <a:prstGeom prst="line">
                      <a:avLst/>
                    </a:prstGeom>
                    <a:noFill/>
                    <a:ln w="22225" cap="flat" cmpd="sng" algn="ctr">
                      <a:solidFill>
                        <a:schemeClr val="tx1"/>
                      </a:solidFill>
                      <a:prstDash val="solid"/>
                    </a:ln>
                    <a:effectLst/>
                  </p:spPr>
                </p:cxnSp>
              </p:grpSp>
            </p:grpSp>
            <p:cxnSp>
              <p:nvCxnSpPr>
                <p:cNvPr id="74" name="Straight Connector 73"/>
                <p:cNvCxnSpPr/>
                <p:nvPr/>
              </p:nvCxnSpPr>
              <p:spPr>
                <a:xfrm>
                  <a:off x="3719945" y="2097521"/>
                  <a:ext cx="0" cy="312329"/>
                </a:xfrm>
                <a:prstGeom prst="line">
                  <a:avLst/>
                </a:prstGeom>
                <a:noFill/>
                <a:ln w="22225" cap="flat" cmpd="sng" algn="ctr">
                  <a:solidFill>
                    <a:schemeClr val="tx1"/>
                  </a:solidFill>
                  <a:prstDash val="solid"/>
                </a:ln>
                <a:effectLst/>
              </p:spPr>
            </p:cxnSp>
            <p:grpSp>
              <p:nvGrpSpPr>
                <p:cNvPr id="75" name="Group 74"/>
                <p:cNvGrpSpPr/>
                <p:nvPr/>
              </p:nvGrpSpPr>
              <p:grpSpPr>
                <a:xfrm>
                  <a:off x="1844878" y="2072862"/>
                  <a:ext cx="1618758" cy="336988"/>
                  <a:chOff x="1844878" y="2072862"/>
                  <a:chExt cx="1618758" cy="336988"/>
                </a:xfrm>
              </p:grpSpPr>
              <p:cxnSp>
                <p:nvCxnSpPr>
                  <p:cNvPr id="76" name="Straight Connector 75"/>
                  <p:cNvCxnSpPr/>
                  <p:nvPr/>
                </p:nvCxnSpPr>
                <p:spPr>
                  <a:xfrm>
                    <a:off x="2881745" y="2097519"/>
                    <a:ext cx="0" cy="312329"/>
                  </a:xfrm>
                  <a:prstGeom prst="line">
                    <a:avLst/>
                  </a:prstGeom>
                  <a:noFill/>
                  <a:ln w="22225" cap="flat" cmpd="sng" algn="ctr">
                    <a:solidFill>
                      <a:schemeClr val="tx1"/>
                    </a:solidFill>
                    <a:prstDash val="solid"/>
                  </a:ln>
                  <a:effectLst/>
                </p:spPr>
              </p:cxnSp>
              <p:cxnSp>
                <p:nvCxnSpPr>
                  <p:cNvPr id="77" name="Straight Connector 76"/>
                  <p:cNvCxnSpPr/>
                  <p:nvPr/>
                </p:nvCxnSpPr>
                <p:spPr>
                  <a:xfrm>
                    <a:off x="3463636" y="2097521"/>
                    <a:ext cx="0" cy="312329"/>
                  </a:xfrm>
                  <a:prstGeom prst="line">
                    <a:avLst/>
                  </a:prstGeom>
                  <a:noFill/>
                  <a:ln w="22225" cap="flat" cmpd="sng" algn="ctr">
                    <a:solidFill>
                      <a:schemeClr val="tx1"/>
                    </a:solidFill>
                    <a:prstDash val="solid"/>
                  </a:ln>
                  <a:effectLst/>
                </p:spPr>
              </p:cxnSp>
              <p:cxnSp>
                <p:nvCxnSpPr>
                  <p:cNvPr id="78" name="Straight Connector 77"/>
                  <p:cNvCxnSpPr/>
                  <p:nvPr/>
                </p:nvCxnSpPr>
                <p:spPr>
                  <a:xfrm>
                    <a:off x="1844878" y="2072862"/>
                    <a:ext cx="0" cy="312329"/>
                  </a:xfrm>
                  <a:prstGeom prst="line">
                    <a:avLst/>
                  </a:prstGeom>
                  <a:noFill/>
                  <a:ln w="22225" cap="flat" cmpd="sng" algn="ctr">
                    <a:solidFill>
                      <a:srgbClr val="FF0000"/>
                    </a:solidFill>
                    <a:prstDash val="solid"/>
                  </a:ln>
                  <a:effectLst/>
                </p:spPr>
              </p:cxnSp>
            </p:grpSp>
          </p:grpSp>
          <p:sp>
            <p:nvSpPr>
              <p:cNvPr id="55" name="TextBox 54"/>
              <p:cNvSpPr txBox="1"/>
              <p:nvPr/>
            </p:nvSpPr>
            <p:spPr>
              <a:xfrm>
                <a:off x="1295400" y="3092151"/>
                <a:ext cx="7010400" cy="2453227"/>
              </a:xfrm>
              <a:prstGeom prst="rect">
                <a:avLst/>
              </a:prstGeom>
              <a:noFill/>
            </p:spPr>
            <p:txBody>
              <a:bodyPr wrap="square" rtlCol="0">
                <a:spAutoFit/>
              </a:bodyPr>
              <a:lstStyle/>
              <a:p>
                <a:r>
                  <a:rPr lang="en-US" sz="1100" b="1" dirty="0" smtClean="0">
                    <a:solidFill>
                      <a:srgbClr val="FF0000"/>
                    </a:solidFill>
                  </a:rPr>
                  <a:t>May  June                   Sep Oct  Dec      Feb                         June	                      ‘70      ‘70                     ‘70  ‘70                ‘71                          ‘71</a:t>
                </a:r>
                <a:r>
                  <a:rPr lang="en-US" sz="1100" b="1" dirty="0" smtClean="0"/>
                  <a:t>	</a:t>
                </a:r>
              </a:p>
              <a:p>
                <a:r>
                  <a:rPr lang="en-US" sz="1100" dirty="0" smtClean="0"/>
                  <a:t>	</a:t>
                </a:r>
              </a:p>
              <a:p>
                <a:endParaRPr lang="en-US" sz="1100" b="1" dirty="0">
                  <a:solidFill>
                    <a:srgbClr val="00B050"/>
                  </a:solidFill>
                </a:endParaRPr>
              </a:p>
              <a:p>
                <a:r>
                  <a:rPr lang="en-US" sz="1100" b="1" dirty="0" smtClean="0">
                    <a:solidFill>
                      <a:srgbClr val="00B050"/>
                    </a:solidFill>
                  </a:rPr>
                  <a:t>                 </a:t>
                </a:r>
                <a:r>
                  <a:rPr lang="en-US" sz="1100" b="1" dirty="0" err="1" smtClean="0">
                    <a:solidFill>
                      <a:srgbClr val="00B050"/>
                    </a:solidFill>
                  </a:rPr>
                  <a:t>Kharif</a:t>
                </a:r>
                <a:r>
                  <a:rPr lang="en-US" sz="1100" b="1" dirty="0" smtClean="0">
                    <a:solidFill>
                      <a:srgbClr val="00B050"/>
                    </a:solidFill>
                  </a:rPr>
                  <a:t>                          Rabi</a:t>
                </a:r>
              </a:p>
              <a:p>
                <a:r>
                  <a:rPr lang="en-US" sz="1100" b="1" dirty="0">
                    <a:solidFill>
                      <a:srgbClr val="00B050"/>
                    </a:solidFill>
                  </a:rPr>
                  <a:t> </a:t>
                </a:r>
                <a:r>
                  <a:rPr lang="en-US" sz="1100" b="1" dirty="0" smtClean="0">
                    <a:solidFill>
                      <a:srgbClr val="00B050"/>
                    </a:solidFill>
                  </a:rPr>
                  <a:t>               planting</a:t>
                </a:r>
                <a:r>
                  <a:rPr lang="en-US" sz="1100" b="1" dirty="0">
                    <a:solidFill>
                      <a:srgbClr val="00B050"/>
                    </a:solidFill>
                  </a:rPr>
                  <a:t> </a:t>
                </a:r>
                <a:r>
                  <a:rPr lang="en-US" sz="1100" b="1" dirty="0" smtClean="0">
                    <a:solidFill>
                      <a:srgbClr val="00B050"/>
                    </a:solidFill>
                  </a:rPr>
                  <a:t>                     </a:t>
                </a:r>
                <a:r>
                  <a:rPr lang="en-US" sz="1100" b="1" dirty="0" err="1" smtClean="0">
                    <a:solidFill>
                      <a:srgbClr val="00B050"/>
                    </a:solidFill>
                  </a:rPr>
                  <a:t>planting</a:t>
                </a:r>
                <a:r>
                  <a:rPr lang="en-US" sz="1100" b="1" dirty="0" smtClean="0">
                    <a:solidFill>
                      <a:srgbClr val="00B050"/>
                    </a:solidFill>
                  </a:rPr>
                  <a:t>	  </a:t>
                </a:r>
              </a:p>
              <a:p>
                <a:endParaRPr lang="en-US" sz="1100" dirty="0" smtClean="0">
                  <a:solidFill>
                    <a:srgbClr val="00B050"/>
                  </a:solidFill>
                </a:endParaRPr>
              </a:p>
              <a:p>
                <a:r>
                  <a:rPr lang="en-US" sz="1100" b="1" dirty="0" smtClean="0">
                    <a:solidFill>
                      <a:srgbClr val="00B050"/>
                    </a:solidFill>
                  </a:rPr>
                  <a:t>             </a:t>
                </a:r>
              </a:p>
              <a:p>
                <a:r>
                  <a:rPr lang="en-US" sz="1100" b="1" dirty="0">
                    <a:solidFill>
                      <a:srgbClr val="00B050"/>
                    </a:solidFill>
                  </a:rPr>
                  <a:t> </a:t>
                </a:r>
                <a:r>
                  <a:rPr lang="en-US" sz="1100" b="1" dirty="0" smtClean="0">
                    <a:solidFill>
                      <a:srgbClr val="00B050"/>
                    </a:solidFill>
                  </a:rPr>
                  <a:t>         </a:t>
                </a:r>
                <a:br>
                  <a:rPr lang="en-US" sz="1100" b="1" dirty="0" smtClean="0">
                    <a:solidFill>
                      <a:srgbClr val="00B050"/>
                    </a:solidFill>
                  </a:rPr>
                </a:br>
                <a:r>
                  <a:rPr lang="en-US" sz="1100" b="1" dirty="0" smtClean="0">
                    <a:solidFill>
                      <a:srgbClr val="00B050"/>
                    </a:solidFill>
                  </a:rPr>
                  <a:t>          </a:t>
                </a:r>
                <a:r>
                  <a:rPr lang="en-US" sz="1100" b="1" dirty="0" smtClean="0">
                    <a:solidFill>
                      <a:schemeClr val="tx2"/>
                    </a:solidFill>
                  </a:rPr>
                  <a:t>80% monsoon</a:t>
                </a:r>
              </a:p>
              <a:p>
                <a:endParaRPr lang="en-US" dirty="0">
                  <a:solidFill>
                    <a:schemeClr val="tx2"/>
                  </a:solidFill>
                </a:endParaRPr>
              </a:p>
            </p:txBody>
          </p:sp>
          <p:grpSp>
            <p:nvGrpSpPr>
              <p:cNvPr id="56" name="Group 55"/>
              <p:cNvGrpSpPr/>
              <p:nvPr/>
            </p:nvGrpSpPr>
            <p:grpSpPr>
              <a:xfrm>
                <a:off x="1969572" y="3624234"/>
                <a:ext cx="3317911" cy="1266240"/>
                <a:chOff x="1969572" y="3624234"/>
                <a:chExt cx="3317911" cy="1266240"/>
              </a:xfrm>
            </p:grpSpPr>
            <p:grpSp>
              <p:nvGrpSpPr>
                <p:cNvPr id="57" name="Group 56"/>
                <p:cNvGrpSpPr/>
                <p:nvPr/>
              </p:nvGrpSpPr>
              <p:grpSpPr>
                <a:xfrm>
                  <a:off x="2186553" y="3624234"/>
                  <a:ext cx="3075925" cy="338209"/>
                  <a:chOff x="393910" y="223837"/>
                  <a:chExt cx="2015627" cy="195972"/>
                </a:xfrm>
              </p:grpSpPr>
              <p:grpSp>
                <p:nvGrpSpPr>
                  <p:cNvPr id="65" name="Group 64"/>
                  <p:cNvGrpSpPr/>
                  <p:nvPr/>
                </p:nvGrpSpPr>
                <p:grpSpPr>
                  <a:xfrm>
                    <a:off x="393910" y="223837"/>
                    <a:ext cx="992942" cy="191685"/>
                    <a:chOff x="-17815" y="-195263"/>
                    <a:chExt cx="1129228" cy="191685"/>
                  </a:xfrm>
                </p:grpSpPr>
                <p:cxnSp>
                  <p:nvCxnSpPr>
                    <p:cNvPr id="70" name="Straight Connector 69"/>
                    <p:cNvCxnSpPr/>
                    <p:nvPr/>
                  </p:nvCxnSpPr>
                  <p:spPr>
                    <a:xfrm flipV="1">
                      <a:off x="-17815" y="-100087"/>
                      <a:ext cx="1129228" cy="12044"/>
                    </a:xfrm>
                    <a:prstGeom prst="line">
                      <a:avLst/>
                    </a:prstGeom>
                    <a:noFill/>
                    <a:ln w="22225" cap="flat" cmpd="sng" algn="ctr">
                      <a:solidFill>
                        <a:srgbClr val="00B050"/>
                      </a:solidFill>
                      <a:prstDash val="dashDot"/>
                    </a:ln>
                    <a:effectLst/>
                  </p:spPr>
                </p:cxnSp>
                <p:cxnSp>
                  <p:nvCxnSpPr>
                    <p:cNvPr id="71" name="Straight Connector 70"/>
                    <p:cNvCxnSpPr/>
                    <p:nvPr/>
                  </p:nvCxnSpPr>
                  <p:spPr>
                    <a:xfrm>
                      <a:off x="-17815" y="-195263"/>
                      <a:ext cx="0" cy="180975"/>
                    </a:xfrm>
                    <a:prstGeom prst="line">
                      <a:avLst/>
                    </a:prstGeom>
                    <a:noFill/>
                    <a:ln w="22225" cap="flat" cmpd="sng" algn="ctr">
                      <a:solidFill>
                        <a:srgbClr val="00B050"/>
                      </a:solidFill>
                      <a:prstDash val="solid"/>
                    </a:ln>
                    <a:effectLst/>
                  </p:spPr>
                </p:cxnSp>
                <p:cxnSp>
                  <p:nvCxnSpPr>
                    <p:cNvPr id="72" name="Straight Connector 71"/>
                    <p:cNvCxnSpPr/>
                    <p:nvPr/>
                  </p:nvCxnSpPr>
                  <p:spPr>
                    <a:xfrm>
                      <a:off x="1111413" y="-184553"/>
                      <a:ext cx="0" cy="180975"/>
                    </a:xfrm>
                    <a:prstGeom prst="line">
                      <a:avLst/>
                    </a:prstGeom>
                    <a:noFill/>
                    <a:ln w="22225" cap="flat" cmpd="sng" algn="ctr">
                      <a:solidFill>
                        <a:srgbClr val="00B050"/>
                      </a:solidFill>
                      <a:prstDash val="solid"/>
                    </a:ln>
                    <a:effectLst/>
                  </p:spPr>
                </p:cxnSp>
              </p:grpSp>
              <p:grpSp>
                <p:nvGrpSpPr>
                  <p:cNvPr id="66" name="Group 65"/>
                  <p:cNvGrpSpPr/>
                  <p:nvPr/>
                </p:nvGrpSpPr>
                <p:grpSpPr>
                  <a:xfrm>
                    <a:off x="1646490" y="238834"/>
                    <a:ext cx="763047" cy="180975"/>
                    <a:chOff x="-1962" y="-180266"/>
                    <a:chExt cx="1120425" cy="180975"/>
                  </a:xfrm>
                </p:grpSpPr>
                <p:cxnSp>
                  <p:nvCxnSpPr>
                    <p:cNvPr id="67" name="Straight Connector 66"/>
                    <p:cNvCxnSpPr/>
                    <p:nvPr/>
                  </p:nvCxnSpPr>
                  <p:spPr>
                    <a:xfrm>
                      <a:off x="-1962" y="-102033"/>
                      <a:ext cx="1120425" cy="0"/>
                    </a:xfrm>
                    <a:prstGeom prst="line">
                      <a:avLst/>
                    </a:prstGeom>
                    <a:noFill/>
                    <a:ln w="22225" cap="flat" cmpd="sng" algn="ctr">
                      <a:solidFill>
                        <a:srgbClr val="00B050"/>
                      </a:solidFill>
                      <a:prstDash val="dashDot"/>
                    </a:ln>
                    <a:effectLst/>
                  </p:spPr>
                </p:cxnSp>
                <p:cxnSp>
                  <p:nvCxnSpPr>
                    <p:cNvPr id="68" name="Straight Connector 67"/>
                    <p:cNvCxnSpPr/>
                    <p:nvPr/>
                  </p:nvCxnSpPr>
                  <p:spPr>
                    <a:xfrm>
                      <a:off x="-1961" y="-180266"/>
                      <a:ext cx="0" cy="180975"/>
                    </a:xfrm>
                    <a:prstGeom prst="line">
                      <a:avLst/>
                    </a:prstGeom>
                    <a:noFill/>
                    <a:ln w="22225" cap="flat" cmpd="sng" algn="ctr">
                      <a:solidFill>
                        <a:srgbClr val="00B050"/>
                      </a:solidFill>
                      <a:prstDash val="solid"/>
                    </a:ln>
                    <a:effectLst/>
                  </p:spPr>
                </p:cxnSp>
                <p:cxnSp>
                  <p:nvCxnSpPr>
                    <p:cNvPr id="69" name="Straight Connector 68"/>
                    <p:cNvCxnSpPr/>
                    <p:nvPr/>
                  </p:nvCxnSpPr>
                  <p:spPr>
                    <a:xfrm>
                      <a:off x="1118463" y="-180266"/>
                      <a:ext cx="0" cy="180975"/>
                    </a:xfrm>
                    <a:prstGeom prst="line">
                      <a:avLst/>
                    </a:prstGeom>
                    <a:noFill/>
                    <a:ln w="22225" cap="flat" cmpd="sng" algn="ctr">
                      <a:solidFill>
                        <a:srgbClr val="00B050"/>
                      </a:solidFill>
                      <a:prstDash val="solid"/>
                    </a:ln>
                    <a:effectLst/>
                  </p:spPr>
                </p:cxnSp>
              </p:grpSp>
            </p:grpSp>
            <p:grpSp>
              <p:nvGrpSpPr>
                <p:cNvPr id="58" name="Group 57"/>
                <p:cNvGrpSpPr/>
                <p:nvPr/>
              </p:nvGrpSpPr>
              <p:grpSpPr>
                <a:xfrm>
                  <a:off x="1969572" y="4557364"/>
                  <a:ext cx="1764227" cy="333110"/>
                  <a:chOff x="-169707" y="-26330"/>
                  <a:chExt cx="1314761" cy="193017"/>
                </a:xfrm>
              </p:grpSpPr>
              <p:cxnSp>
                <p:nvCxnSpPr>
                  <p:cNvPr id="62" name="Straight Connector 61"/>
                  <p:cNvCxnSpPr/>
                  <p:nvPr/>
                </p:nvCxnSpPr>
                <p:spPr>
                  <a:xfrm flipV="1">
                    <a:off x="-169707" y="70180"/>
                    <a:ext cx="1314761" cy="6022"/>
                  </a:xfrm>
                  <a:prstGeom prst="line">
                    <a:avLst/>
                  </a:prstGeom>
                  <a:noFill/>
                  <a:ln w="22225" cap="flat" cmpd="sng" algn="ctr">
                    <a:solidFill>
                      <a:schemeClr val="tx2"/>
                    </a:solidFill>
                    <a:prstDash val="dashDot"/>
                  </a:ln>
                  <a:effectLst/>
                </p:spPr>
              </p:cxnSp>
              <p:cxnSp>
                <p:nvCxnSpPr>
                  <p:cNvPr id="63" name="Straight Connector 62"/>
                  <p:cNvCxnSpPr/>
                  <p:nvPr/>
                </p:nvCxnSpPr>
                <p:spPr>
                  <a:xfrm>
                    <a:off x="-169707" y="-14288"/>
                    <a:ext cx="0" cy="180975"/>
                  </a:xfrm>
                  <a:prstGeom prst="line">
                    <a:avLst/>
                  </a:prstGeom>
                  <a:noFill/>
                  <a:ln w="22225" cap="flat" cmpd="sng" algn="ctr">
                    <a:solidFill>
                      <a:schemeClr val="tx2"/>
                    </a:solidFill>
                    <a:prstDash val="solid"/>
                  </a:ln>
                  <a:effectLst/>
                </p:spPr>
              </p:cxnSp>
              <p:cxnSp>
                <p:nvCxnSpPr>
                  <p:cNvPr id="64" name="Straight Connector 63"/>
                  <p:cNvCxnSpPr/>
                  <p:nvPr/>
                </p:nvCxnSpPr>
                <p:spPr>
                  <a:xfrm>
                    <a:off x="1121222" y="-26330"/>
                    <a:ext cx="0" cy="180975"/>
                  </a:xfrm>
                  <a:prstGeom prst="line">
                    <a:avLst/>
                  </a:prstGeom>
                  <a:noFill/>
                  <a:ln w="22225" cap="flat" cmpd="sng" algn="ctr">
                    <a:solidFill>
                      <a:schemeClr val="tx2"/>
                    </a:solidFill>
                    <a:prstDash val="solid"/>
                  </a:ln>
                  <a:effectLst/>
                </p:spPr>
              </p:cxnSp>
            </p:grpSp>
            <p:grpSp>
              <p:nvGrpSpPr>
                <p:cNvPr id="59" name="Group 58"/>
                <p:cNvGrpSpPr/>
                <p:nvPr/>
              </p:nvGrpSpPr>
              <p:grpSpPr>
                <a:xfrm>
                  <a:off x="3701820" y="4557364"/>
                  <a:ext cx="1585663" cy="312328"/>
                  <a:chOff x="-212623" y="-32351"/>
                  <a:chExt cx="1181688" cy="180975"/>
                </a:xfrm>
              </p:grpSpPr>
              <p:cxnSp>
                <p:nvCxnSpPr>
                  <p:cNvPr id="60" name="Straight Connector 59"/>
                  <p:cNvCxnSpPr/>
                  <p:nvPr/>
                </p:nvCxnSpPr>
                <p:spPr>
                  <a:xfrm>
                    <a:off x="-212623" y="58137"/>
                    <a:ext cx="1181688" cy="3011"/>
                  </a:xfrm>
                  <a:prstGeom prst="line">
                    <a:avLst/>
                  </a:prstGeom>
                  <a:noFill/>
                  <a:ln w="22225" cap="flat" cmpd="sng" algn="ctr">
                    <a:solidFill>
                      <a:schemeClr val="tx2"/>
                    </a:solidFill>
                    <a:prstDash val="sysDot"/>
                  </a:ln>
                  <a:effectLst/>
                </p:spPr>
              </p:cxnSp>
              <p:cxnSp>
                <p:nvCxnSpPr>
                  <p:cNvPr id="61" name="Straight Connector 60"/>
                  <p:cNvCxnSpPr/>
                  <p:nvPr/>
                </p:nvCxnSpPr>
                <p:spPr>
                  <a:xfrm>
                    <a:off x="969065" y="-32351"/>
                    <a:ext cx="0" cy="180975"/>
                  </a:xfrm>
                  <a:prstGeom prst="line">
                    <a:avLst/>
                  </a:prstGeom>
                  <a:noFill/>
                  <a:ln w="22225" cap="flat" cmpd="sng" algn="ctr">
                    <a:solidFill>
                      <a:schemeClr val="tx2"/>
                    </a:solidFill>
                    <a:prstDash val="sysDot"/>
                  </a:ln>
                  <a:effectLst/>
                </p:spPr>
              </p:cxnSp>
            </p:grpSp>
          </p:grpSp>
        </p:grpSp>
        <p:grpSp>
          <p:nvGrpSpPr>
            <p:cNvPr id="48" name="Group 47"/>
            <p:cNvGrpSpPr/>
            <p:nvPr/>
          </p:nvGrpSpPr>
          <p:grpSpPr>
            <a:xfrm>
              <a:off x="1372549" y="2865487"/>
              <a:ext cx="4872429" cy="343253"/>
              <a:chOff x="414674" y="14287"/>
              <a:chExt cx="2466975" cy="198894"/>
            </a:xfrm>
          </p:grpSpPr>
          <p:cxnSp>
            <p:nvCxnSpPr>
              <p:cNvPr id="49" name="Straight Connector 48"/>
              <p:cNvCxnSpPr/>
              <p:nvPr/>
            </p:nvCxnSpPr>
            <p:spPr>
              <a:xfrm>
                <a:off x="1674068" y="15884"/>
                <a:ext cx="0" cy="180975"/>
              </a:xfrm>
              <a:prstGeom prst="line">
                <a:avLst/>
              </a:prstGeom>
              <a:noFill/>
              <a:ln w="22225" cap="flat" cmpd="sng" algn="ctr">
                <a:solidFill>
                  <a:srgbClr val="FF0000"/>
                </a:solidFill>
                <a:prstDash val="solid"/>
              </a:ln>
              <a:effectLst/>
            </p:spPr>
          </p:cxnSp>
          <p:grpSp>
            <p:nvGrpSpPr>
              <p:cNvPr id="50" name="Group 49"/>
              <p:cNvGrpSpPr/>
              <p:nvPr/>
            </p:nvGrpSpPr>
            <p:grpSpPr>
              <a:xfrm>
                <a:off x="414674" y="14287"/>
                <a:ext cx="2466975" cy="198894"/>
                <a:chOff x="-890251" y="14287"/>
                <a:chExt cx="2466975" cy="198894"/>
              </a:xfrm>
            </p:grpSpPr>
            <p:cxnSp>
              <p:nvCxnSpPr>
                <p:cNvPr id="51" name="Straight Connector 50"/>
                <p:cNvCxnSpPr/>
                <p:nvPr/>
              </p:nvCxnSpPr>
              <p:spPr>
                <a:xfrm>
                  <a:off x="-890251" y="119063"/>
                  <a:ext cx="2466975" cy="0"/>
                </a:xfrm>
                <a:prstGeom prst="line">
                  <a:avLst/>
                </a:prstGeom>
                <a:noFill/>
                <a:ln w="22225" cap="flat" cmpd="sng" algn="ctr">
                  <a:solidFill>
                    <a:srgbClr val="FF0000"/>
                  </a:solidFill>
                  <a:prstDash val="dashDot"/>
                </a:ln>
                <a:effectLst/>
              </p:spPr>
            </p:cxnSp>
            <p:cxnSp>
              <p:nvCxnSpPr>
                <p:cNvPr id="52" name="Straight Connector 51"/>
                <p:cNvCxnSpPr/>
                <p:nvPr/>
              </p:nvCxnSpPr>
              <p:spPr>
                <a:xfrm>
                  <a:off x="-890251" y="14287"/>
                  <a:ext cx="0" cy="180975"/>
                </a:xfrm>
                <a:prstGeom prst="line">
                  <a:avLst/>
                </a:prstGeom>
                <a:noFill/>
                <a:ln w="22225" cap="flat" cmpd="sng" algn="ctr">
                  <a:solidFill>
                    <a:srgbClr val="FF0000"/>
                  </a:solidFill>
                  <a:prstDash val="solid"/>
                </a:ln>
                <a:effectLst/>
              </p:spPr>
            </p:cxnSp>
            <p:cxnSp>
              <p:nvCxnSpPr>
                <p:cNvPr id="53" name="Straight Connector 52"/>
                <p:cNvCxnSpPr/>
                <p:nvPr/>
              </p:nvCxnSpPr>
              <p:spPr>
                <a:xfrm>
                  <a:off x="1571380" y="32206"/>
                  <a:ext cx="0" cy="180975"/>
                </a:xfrm>
                <a:prstGeom prst="line">
                  <a:avLst/>
                </a:prstGeom>
                <a:noFill/>
                <a:ln w="22225" cap="flat" cmpd="sng" algn="ctr">
                  <a:solidFill>
                    <a:srgbClr val="FF0000"/>
                  </a:solidFill>
                  <a:prstDash val="solid"/>
                </a:ln>
                <a:effectLst/>
              </p:spPr>
            </p:cxnSp>
          </p:grpSp>
        </p:grpSp>
      </p:grpSp>
      <p:sp>
        <p:nvSpPr>
          <p:cNvPr id="84" name="TextBox 83"/>
          <p:cNvSpPr txBox="1"/>
          <p:nvPr/>
        </p:nvSpPr>
        <p:spPr>
          <a:xfrm>
            <a:off x="515854" y="3157154"/>
            <a:ext cx="3273312" cy="261610"/>
          </a:xfrm>
          <a:prstGeom prst="rect">
            <a:avLst/>
          </a:prstGeom>
          <a:noFill/>
        </p:spPr>
        <p:txBody>
          <a:bodyPr wrap="square" rtlCol="0">
            <a:spAutoFit/>
          </a:bodyPr>
          <a:lstStyle/>
          <a:p>
            <a:r>
              <a:rPr lang="en-US" sz="1100" dirty="0" smtClean="0"/>
              <a:t>       1970 	             2004</a:t>
            </a:r>
            <a:endParaRPr lang="en-US" sz="1100" dirty="0"/>
          </a:p>
        </p:txBody>
      </p:sp>
      <p:sp>
        <p:nvSpPr>
          <p:cNvPr id="3" name="Rectangle 2"/>
          <p:cNvSpPr/>
          <p:nvPr/>
        </p:nvSpPr>
        <p:spPr>
          <a:xfrm>
            <a:off x="4735616" y="5707368"/>
            <a:ext cx="4191000" cy="861774"/>
          </a:xfrm>
          <a:prstGeom prst="rect">
            <a:avLst/>
          </a:prstGeom>
        </p:spPr>
        <p:txBody>
          <a:bodyPr wrap="square">
            <a:spAutoFit/>
          </a:bodyPr>
          <a:lstStyle/>
          <a:p>
            <a:endParaRPr lang="en-US" sz="2800" dirty="0">
              <a:solidFill>
                <a:srgbClr val="000000"/>
              </a:solidFill>
            </a:endParaRPr>
          </a:p>
          <a:p>
            <a:r>
              <a:rPr lang="en-US" sz="1100" dirty="0"/>
              <a:t>* p&lt;0.05 ** p &lt;0.01 ***p &lt; </a:t>
            </a:r>
            <a:r>
              <a:rPr lang="en-US" sz="1100" dirty="0" smtClean="0"/>
              <a:t>0.001. </a:t>
            </a:r>
            <a:r>
              <a:rPr lang="en-US" sz="1100" dirty="0"/>
              <a:t>All variables are in logarithmic form. Coefficients are </a:t>
            </a:r>
            <a:r>
              <a:rPr lang="en-US" sz="1100" dirty="0" err="1"/>
              <a:t>elasticities</a:t>
            </a:r>
            <a:r>
              <a:rPr lang="en-US" sz="1100" dirty="0"/>
              <a:t>. </a:t>
            </a:r>
            <a:r>
              <a:rPr lang="en-US" sz="1100" dirty="0" smtClean="0"/>
              <a:t> Standard </a:t>
            </a:r>
            <a:r>
              <a:rPr lang="en-US" sz="1100" dirty="0"/>
              <a:t>errors clustered at district level. </a:t>
            </a:r>
          </a:p>
        </p:txBody>
      </p:sp>
      <p:cxnSp>
        <p:nvCxnSpPr>
          <p:cNvPr id="86" name="Straight Arrow Connector 85"/>
          <p:cNvCxnSpPr/>
          <p:nvPr/>
        </p:nvCxnSpPr>
        <p:spPr>
          <a:xfrm flipV="1">
            <a:off x="4469296" y="3947649"/>
            <a:ext cx="304800" cy="687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4495758" y="4304328"/>
            <a:ext cx="2808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0" y="0"/>
            <a:ext cx="9296400" cy="369332"/>
          </a:xfrm>
          <a:prstGeom prst="rect">
            <a:avLst/>
          </a:prstGeom>
          <a:noFill/>
        </p:spPr>
        <p:txBody>
          <a:bodyPr wrap="square" rtlCol="0">
            <a:spAutoFit/>
          </a:bodyPr>
          <a:lstStyle/>
          <a:p>
            <a:r>
              <a:rPr lang="en-US" b="1" dirty="0" smtClean="0">
                <a:solidFill>
                  <a:prstClr val="black">
                    <a:lumMod val="65000"/>
                    <a:lumOff val="35000"/>
                  </a:prstClr>
                </a:solidFill>
              </a:rPr>
              <a:t>	Empirical Model</a:t>
            </a:r>
            <a:r>
              <a:rPr lang="en-US" dirty="0" smtClean="0">
                <a:solidFill>
                  <a:prstClr val="black">
                    <a:lumMod val="65000"/>
                    <a:lumOff val="35000"/>
                  </a:prstClr>
                </a:solidFill>
              </a:rPr>
              <a:t>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dirty="0" smtClean="0">
                <a:solidFill>
                  <a:prstClr val="black"/>
                </a:solidFill>
              </a:rPr>
              <a:t>	</a:t>
            </a:r>
            <a:endParaRPr lang="en-US" dirty="0">
              <a:solidFill>
                <a:prstClr val="black"/>
              </a:solidFill>
            </a:endParaRPr>
          </a:p>
        </p:txBody>
      </p:sp>
      <p:graphicFrame>
        <p:nvGraphicFramePr>
          <p:cNvPr id="85" name="Table 84"/>
          <p:cNvGraphicFramePr>
            <a:graphicFrameLocks noGrp="1"/>
          </p:cNvGraphicFramePr>
          <p:nvPr>
            <p:extLst>
              <p:ext uri="{D42A27DB-BD31-4B8C-83A1-F6EECF244321}">
                <p14:modId xmlns:p14="http://schemas.microsoft.com/office/powerpoint/2010/main" val="4150851850"/>
              </p:ext>
            </p:extLst>
          </p:nvPr>
        </p:nvGraphicFramePr>
        <p:xfrm>
          <a:off x="4800600" y="1295401"/>
          <a:ext cx="4292090" cy="4779008"/>
        </p:xfrm>
        <a:graphic>
          <a:graphicData uri="http://schemas.openxmlformats.org/drawingml/2006/table">
            <a:tbl>
              <a:tblPr firstRow="1" firstCol="1" bandRow="1">
                <a:tableStyleId>{5C22544A-7EE6-4342-B048-85BDC9FD1C3A}</a:tableStyleId>
              </a:tblPr>
              <a:tblGrid>
                <a:gridCol w="1566954"/>
                <a:gridCol w="778610"/>
                <a:gridCol w="681284"/>
                <a:gridCol w="632621"/>
                <a:gridCol w="632621"/>
              </a:tblGrid>
              <a:tr h="360056">
                <a:tc>
                  <a:txBody>
                    <a:bodyPr/>
                    <a:lstStyle/>
                    <a:p>
                      <a:pPr marL="0" marR="0">
                        <a:lnSpc>
                          <a:spcPct val="115000"/>
                        </a:lnSpc>
                        <a:spcBef>
                          <a:spcPts val="0"/>
                        </a:spcBef>
                        <a:spcAft>
                          <a:spcPts val="0"/>
                        </a:spcAft>
                      </a:pPr>
                      <a:r>
                        <a:rPr lang="en-US" sz="1000" dirty="0">
                          <a:effectLst/>
                        </a:rPr>
                        <a:t>Dependent variable: Irrigation ratio</a:t>
                      </a:r>
                      <a:endParaRPr lang="en-US" sz="1000" dirty="0">
                        <a:effectLst/>
                        <a:latin typeface="Calibri"/>
                        <a:ea typeface="宋体"/>
                        <a:cs typeface="Times New Roman"/>
                      </a:endParaRPr>
                    </a:p>
                  </a:txBody>
                  <a:tcPr marL="61924" marR="61924" marT="0" marB="0"/>
                </a:tc>
                <a:tc gridSpan="4">
                  <a:txBody>
                    <a:bodyPr/>
                    <a:lstStyle/>
                    <a:p>
                      <a:pPr marL="0" marR="0" algn="ctr">
                        <a:lnSpc>
                          <a:spcPct val="115000"/>
                        </a:lnSpc>
                        <a:spcBef>
                          <a:spcPts val="0"/>
                        </a:spcBef>
                        <a:spcAft>
                          <a:spcPts val="0"/>
                        </a:spcAft>
                      </a:pPr>
                      <a:r>
                        <a:rPr lang="en-US" sz="1000">
                          <a:effectLst/>
                        </a:rPr>
                        <a:t>Wheat</a:t>
                      </a:r>
                      <a:endParaRPr lang="en-US" sz="1000">
                        <a:effectLst/>
                        <a:latin typeface="Calibri"/>
                        <a:ea typeface="宋体"/>
                        <a:cs typeface="Times New Roman"/>
                      </a:endParaRPr>
                    </a:p>
                  </a:txBody>
                  <a:tcPr marL="61924" marR="61924"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184942">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(1)</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(3)</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dirty="0" smtClean="0">
                          <a:effectLst/>
                        </a:rPr>
                        <a:t>(4)</a:t>
                      </a:r>
                      <a:endParaRPr lang="en-US" sz="1000" dirty="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 </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Lag of irrigation ratio</a:t>
                      </a:r>
                      <a:endParaRPr lang="en-US" sz="1000">
                        <a:effectLst/>
                        <a:latin typeface="Calibri"/>
                        <a:ea typeface="宋体"/>
                        <a:cs typeface="Times New Roman"/>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dirty="0">
                          <a:effectLst/>
                        </a:rPr>
                        <a:t>0.362**</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0.363**</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0.334*</a:t>
                      </a:r>
                      <a:endParaRPr lang="en-US" sz="1000" b="1">
                        <a:effectLst/>
                        <a:latin typeface="Calibri"/>
                        <a:ea typeface="宋体"/>
                        <a:cs typeface="Times New Roman"/>
                      </a:endParaRPr>
                    </a:p>
                  </a:txBody>
                  <a:tcPr marL="61924" marR="61924" marT="0" marB="0" anchor="b"/>
                </a:tc>
              </a:tr>
              <a:tr h="180028">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dirty="0">
                          <a:effectLst/>
                        </a:rPr>
                        <a:t>(0.123)</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(0.123)</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(0.130)</a:t>
                      </a:r>
                      <a:endParaRPr lang="en-US" sz="1000" b="1">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2 year lag of irrigation ratio</a:t>
                      </a:r>
                      <a:endParaRPr lang="en-US" sz="1000">
                        <a:effectLst/>
                        <a:latin typeface="Calibri"/>
                        <a:ea typeface="宋体"/>
                        <a:cs typeface="Times New Roman"/>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a:effectLst/>
                        </a:rPr>
                        <a:t>0.310***</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0.310***</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0.308***</a:t>
                      </a:r>
                      <a:endParaRPr lang="en-US" sz="1000" b="1" dirty="0">
                        <a:effectLst/>
                        <a:latin typeface="Calibri"/>
                        <a:ea typeface="宋体"/>
                        <a:cs typeface="Times New Roman"/>
                      </a:endParaRPr>
                    </a:p>
                  </a:txBody>
                  <a:tcPr marL="61924" marR="61924" marT="0" marB="0" anchor="b"/>
                </a:tc>
              </a:tr>
              <a:tr h="180028">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a:effectLst/>
                        </a:rPr>
                        <a:t>(0.059)</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(0.059)</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(0.087)</a:t>
                      </a:r>
                      <a:endParaRPr lang="en-US" sz="1000" b="1" dirty="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3 year lag of irrigation ratio</a:t>
                      </a:r>
                      <a:endParaRPr lang="en-US" sz="1000">
                        <a:effectLst/>
                        <a:latin typeface="Calibri"/>
                        <a:ea typeface="宋体"/>
                        <a:cs typeface="Times New Roman"/>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0.045</a:t>
                      </a:r>
                      <a:endParaRPr lang="en-US" sz="100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(0.080)</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no. of rain days </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-0.149</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-0.061</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-0.054</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-0.074</a:t>
                      </a:r>
                      <a:endParaRPr lang="en-US" sz="100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(0.092)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(0.066)</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(0.064)</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(0.071)</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Lag of no. of rain days</a:t>
                      </a:r>
                      <a:endParaRPr lang="en-US" sz="1000">
                        <a:effectLst/>
                        <a:latin typeface="Calibri"/>
                        <a:ea typeface="宋体"/>
                        <a:cs typeface="Times New Roman"/>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-0.063</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-0.075</a:t>
                      </a:r>
                      <a:endParaRPr lang="en-US" sz="100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(0.047)</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(0.057)</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Monsoon rain</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dirty="0">
                          <a:effectLst/>
                        </a:rPr>
                        <a:t>-0.044</a:t>
                      </a:r>
                      <a:endParaRPr lang="en-US" sz="1000"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-0.053*</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-0.054*</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-0.061*</a:t>
                      </a:r>
                      <a:endParaRPr lang="en-US" sz="1000" b="1" dirty="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(0.034)</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(0.024)</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(0.024)</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(0.027)</a:t>
                      </a:r>
                      <a:endParaRPr lang="en-US" sz="1000" b="1" dirty="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Lag of monsoon rain</a:t>
                      </a:r>
                      <a:endParaRPr lang="en-US" sz="1000">
                        <a:effectLst/>
                        <a:latin typeface="Calibri"/>
                        <a:ea typeface="宋体"/>
                        <a:cs typeface="Times New Roman"/>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b="1">
                        <a:effectLst/>
                        <a:latin typeface="Calibri"/>
                      </a:endParaRPr>
                    </a:p>
                  </a:txBody>
                  <a:tcPr marL="61924" marR="61924" marT="0" marB="0"/>
                </a:tc>
                <a:tc>
                  <a:txBody>
                    <a:bodyPr/>
                    <a:lstStyle/>
                    <a:p>
                      <a:pPr marL="0" marR="0">
                        <a:lnSpc>
                          <a:spcPct val="115000"/>
                        </a:lnSpc>
                        <a:spcBef>
                          <a:spcPts val="0"/>
                        </a:spcBef>
                        <a:spcAft>
                          <a:spcPts val="0"/>
                        </a:spcAft>
                      </a:pPr>
                      <a:r>
                        <a:rPr lang="en-US" sz="1000" b="1">
                          <a:effectLst/>
                        </a:rPr>
                        <a:t>0.047**</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0.044*</a:t>
                      </a:r>
                      <a:endParaRPr lang="en-US" sz="1000" b="1" dirty="0">
                        <a:effectLst/>
                        <a:latin typeface="Calibri"/>
                        <a:ea typeface="宋体"/>
                        <a:cs typeface="Times New Roman"/>
                      </a:endParaRPr>
                    </a:p>
                  </a:txBody>
                  <a:tcPr marL="61924" marR="61924" marT="0" marB="0" anchor="b"/>
                </a:tc>
              </a:tr>
              <a:tr h="180028">
                <a:tc>
                  <a:txBody>
                    <a:bodyPr/>
                    <a:lstStyle/>
                    <a:p>
                      <a:endParaRPr lang="en-US" sz="1000">
                        <a:effectLst/>
                        <a:latin typeface="Calibri"/>
                      </a:endParaRPr>
                    </a:p>
                  </a:txBody>
                  <a:tcPr marL="61924" marR="61924" marT="0" marB="0"/>
                </a:tc>
                <a:tc>
                  <a:txBody>
                    <a:bodyPr/>
                    <a:lstStyle/>
                    <a:p>
                      <a:endParaRPr lang="en-US" sz="1000">
                        <a:effectLst/>
                        <a:latin typeface="Calibri"/>
                      </a:endParaRPr>
                    </a:p>
                  </a:txBody>
                  <a:tcPr marL="61924" marR="61924" marT="0" marB="0"/>
                </a:tc>
                <a:tc>
                  <a:txBody>
                    <a:bodyPr/>
                    <a:lstStyle/>
                    <a:p>
                      <a:endParaRPr lang="en-US" sz="1000" b="1">
                        <a:effectLst/>
                        <a:latin typeface="Calibri"/>
                      </a:endParaRPr>
                    </a:p>
                  </a:txBody>
                  <a:tcPr marL="61924" marR="61924" marT="0" marB="0"/>
                </a:tc>
                <a:tc>
                  <a:txBody>
                    <a:bodyPr/>
                    <a:lstStyle/>
                    <a:p>
                      <a:pPr marL="0" marR="0">
                        <a:lnSpc>
                          <a:spcPct val="115000"/>
                        </a:lnSpc>
                        <a:spcBef>
                          <a:spcPts val="0"/>
                        </a:spcBef>
                        <a:spcAft>
                          <a:spcPts val="0"/>
                        </a:spcAft>
                      </a:pPr>
                      <a:r>
                        <a:rPr lang="en-US" sz="1000" b="1">
                          <a:effectLst/>
                        </a:rPr>
                        <a:t>(0.018)</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(0.019)</a:t>
                      </a:r>
                      <a:endParaRPr lang="en-US" sz="1000" b="1" dirty="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Rabi degree days</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-0.201***</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-0.130*</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-0.126+</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-0.140*</a:t>
                      </a:r>
                      <a:endParaRPr lang="en-US" sz="1000" b="1" dirty="0">
                        <a:effectLst/>
                        <a:latin typeface="Calibri"/>
                        <a:ea typeface="宋体"/>
                        <a:cs typeface="Times New Roman"/>
                      </a:endParaRPr>
                    </a:p>
                  </a:txBody>
                  <a:tcPr marL="61924" marR="61924" marT="0" marB="0" anchor="b"/>
                </a:tc>
              </a:tr>
              <a:tr h="180028">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a:effectLst/>
                        </a:rPr>
                        <a:t>(0.047)</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(0.063)</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(0.066)</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(0.061)</a:t>
                      </a:r>
                      <a:endParaRPr lang="en-US" sz="1000" b="1" dirty="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Kharif degree days</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-0.246</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-0.358*</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a:effectLst/>
                        </a:rPr>
                        <a:t>-0.363*</a:t>
                      </a:r>
                      <a:endParaRPr lang="en-US" sz="1000" b="1">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-0.692</a:t>
                      </a:r>
                      <a:endParaRPr lang="en-US" sz="100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a:effectLst/>
                        </a:rPr>
                        <a:t>(0.272)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(0.174)</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(0.175)</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(0.588)</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Constant</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b="1" dirty="0">
                          <a:effectLst/>
                        </a:rPr>
                        <a:t>-22.367***</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dirty="0">
                          <a:effectLst/>
                        </a:rPr>
                        <a:t>-3.378</a:t>
                      </a:r>
                      <a:endParaRPr lang="en-US" sz="1000"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-3.517</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0.412</a:t>
                      </a:r>
                      <a:endParaRPr lang="en-US" sz="1000">
                        <a:effectLst/>
                        <a:latin typeface="Calibri"/>
                        <a:ea typeface="宋体"/>
                        <a:cs typeface="Times New Roman"/>
                      </a:endParaRPr>
                    </a:p>
                  </a:txBody>
                  <a:tcPr marL="61924" marR="61924" marT="0" marB="0" anchor="b"/>
                </a:tc>
              </a:tr>
              <a:tr h="184942">
                <a:tc>
                  <a:txBody>
                    <a:bodyPr/>
                    <a:lstStyle/>
                    <a:p>
                      <a:endParaRPr lang="en-US" sz="1000">
                        <a:effectLst/>
                        <a:latin typeface="Calibri"/>
                      </a:endParaRPr>
                    </a:p>
                  </a:txBody>
                  <a:tcPr marL="61924" marR="61924" marT="0" marB="0"/>
                </a:tc>
                <a:tc>
                  <a:txBody>
                    <a:bodyPr/>
                    <a:lstStyle/>
                    <a:p>
                      <a:pPr marL="0" marR="0">
                        <a:lnSpc>
                          <a:spcPct val="115000"/>
                        </a:lnSpc>
                        <a:spcBef>
                          <a:spcPts val="0"/>
                        </a:spcBef>
                        <a:spcAft>
                          <a:spcPts val="0"/>
                        </a:spcAft>
                      </a:pPr>
                      <a:r>
                        <a:rPr lang="en-US" sz="1000" b="1" dirty="0">
                          <a:effectLst/>
                        </a:rPr>
                        <a:t>(1.775)</a:t>
                      </a:r>
                      <a:endParaRPr lang="en-US" sz="1000" b="1"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(2.762)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(2.837)</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(5.405)</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a:effectLst/>
                        </a:rPr>
                        <a:t>N</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7500</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6932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6932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6659</a:t>
                      </a:r>
                      <a:endParaRPr lang="en-US" sz="1000">
                        <a:effectLst/>
                        <a:latin typeface="Calibri"/>
                        <a:ea typeface="宋体"/>
                        <a:cs typeface="Times New Roman"/>
                      </a:endParaRPr>
                    </a:p>
                  </a:txBody>
                  <a:tcPr marL="61924" marR="61924" marT="0" marB="0" anchor="b"/>
                </a:tc>
              </a:tr>
              <a:tr h="184942">
                <a:tc>
                  <a:txBody>
                    <a:bodyPr/>
                    <a:lstStyle/>
                    <a:p>
                      <a:pPr marL="0" marR="0">
                        <a:lnSpc>
                          <a:spcPct val="115000"/>
                        </a:lnSpc>
                        <a:spcBef>
                          <a:spcPts val="0"/>
                        </a:spcBef>
                        <a:spcAft>
                          <a:spcPts val="0"/>
                        </a:spcAft>
                      </a:pPr>
                      <a:r>
                        <a:rPr lang="en-US" sz="1000" dirty="0" smtClean="0">
                          <a:effectLst/>
                        </a:rPr>
                        <a:t>R-</a:t>
                      </a:r>
                      <a:r>
                        <a:rPr lang="en-US" sz="1000" dirty="0" err="1" smtClean="0">
                          <a:effectLst/>
                        </a:rPr>
                        <a:t>sq</a:t>
                      </a:r>
                      <a:r>
                        <a:rPr lang="en-US" sz="1000" dirty="0" smtClean="0">
                          <a:effectLst/>
                        </a:rPr>
                        <a:t> (within)</a:t>
                      </a:r>
                      <a:endParaRPr lang="en-US" sz="1000" dirty="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0.272</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0.517</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a:effectLst/>
                        </a:rPr>
                        <a:t>0.517</a:t>
                      </a:r>
                      <a:endParaRPr lang="en-US" sz="1000">
                        <a:effectLst/>
                        <a:latin typeface="Calibri"/>
                        <a:ea typeface="宋体"/>
                        <a:cs typeface="Times New Roman"/>
                      </a:endParaRPr>
                    </a:p>
                  </a:txBody>
                  <a:tcPr marL="61924" marR="61924" marT="0" marB="0"/>
                </a:tc>
                <a:tc>
                  <a:txBody>
                    <a:bodyPr/>
                    <a:lstStyle/>
                    <a:p>
                      <a:pPr marL="0" marR="0">
                        <a:lnSpc>
                          <a:spcPct val="115000"/>
                        </a:lnSpc>
                        <a:spcBef>
                          <a:spcPts val="0"/>
                        </a:spcBef>
                        <a:spcAft>
                          <a:spcPts val="0"/>
                        </a:spcAft>
                      </a:pPr>
                      <a:r>
                        <a:rPr lang="en-US" sz="1000" dirty="0">
                          <a:effectLst/>
                        </a:rPr>
                        <a:t>0.508</a:t>
                      </a:r>
                      <a:endParaRPr lang="en-US" sz="1000" dirty="0">
                        <a:effectLst/>
                        <a:latin typeface="Calibri"/>
                        <a:ea typeface="宋体"/>
                        <a:cs typeface="Times New Roman"/>
                      </a:endParaRPr>
                    </a:p>
                  </a:txBody>
                  <a:tcPr marL="61924" marR="61924" marT="0" marB="0" anchor="b"/>
                </a:tc>
              </a:tr>
            </a:tbl>
          </a:graphicData>
        </a:graphic>
      </p:graphicFrame>
      <p:sp>
        <p:nvSpPr>
          <p:cNvPr id="4" name="Curved Right Arrow 3"/>
          <p:cNvSpPr/>
          <p:nvPr/>
        </p:nvSpPr>
        <p:spPr>
          <a:xfrm>
            <a:off x="719950" y="3529301"/>
            <a:ext cx="204096" cy="392353"/>
          </a:xfrm>
          <a:prstGeom prst="curved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2197640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7200"/>
            <a:ext cx="9144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04800"/>
            <a:ext cx="8229600" cy="1143000"/>
          </a:xfrm>
        </p:spPr>
        <p:txBody>
          <a:bodyPr/>
          <a:lstStyle/>
          <a:p>
            <a:r>
              <a:rPr lang="en-US" dirty="0" smtClean="0"/>
              <a:t>Empirical model</a:t>
            </a:r>
            <a:endParaRPr lang="en-US" dirty="0"/>
          </a:p>
        </p:txBody>
      </p:sp>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A28A64D1-DF2B-4478-AB99-48FE2E176D22}" type="slidenum">
              <a:rPr lang="en-US" smtClean="0"/>
              <a:pPr/>
              <a:t>6</a:t>
            </a:fld>
            <a:endParaRPr lang="en-US"/>
          </a:p>
        </p:txBody>
      </p:sp>
      <mc:AlternateContent xmlns:mc="http://schemas.openxmlformats.org/markup-compatibility/2006" xmlns:a14="http://schemas.microsoft.com/office/drawing/2010/main">
        <mc:Choice Requires="a14">
          <p:sp>
            <p:nvSpPr>
              <p:cNvPr id="11" name="TextBox 10"/>
              <p:cNvSpPr txBox="1"/>
              <p:nvPr/>
            </p:nvSpPr>
            <p:spPr>
              <a:xfrm>
                <a:off x="-1371600" y="1295400"/>
                <a:ext cx="7315200" cy="2063322"/>
              </a:xfrm>
              <a:prstGeom prst="rect">
                <a:avLst/>
              </a:prstGeom>
              <a:noFill/>
            </p:spPr>
            <p:txBody>
              <a:bodyPr wrap="square" rtlCol="0">
                <a:spAutoFit/>
              </a:bodyPr>
              <a:lstStyle/>
              <a:p>
                <a14:m>
                  <m:oMathPara xmlns:m="http://schemas.openxmlformats.org/officeDocument/2006/math" xmlns="">
                    <m:oMathParaPr>
                      <m:jc m:val="centerGroup"/>
                    </m:oMathParaPr>
                    <m:oMath xmlns:m="http://schemas.openxmlformats.org/officeDocument/2006/math">
                      <m:sSub>
                        <m:sSubPr>
                          <m:ctrlPr>
                            <a:rPr lang="en-US" sz="1200" b="0" i="1" smtClean="0">
                              <a:latin typeface="Cambria Math"/>
                            </a:rPr>
                          </m:ctrlPr>
                        </m:sSubPr>
                        <m:e>
                          <m:r>
                            <a:rPr lang="en-US" sz="1200" b="0" i="1" smtClean="0">
                              <a:latin typeface="Cambria Math"/>
                            </a:rPr>
                            <m:t>𝑌</m:t>
                          </m:r>
                        </m:e>
                        <m:sub>
                          <m:r>
                            <a:rPr lang="en-US" sz="1200" b="0" i="1" smtClean="0">
                              <a:latin typeface="Cambria Math"/>
                            </a:rPr>
                            <m:t>𝑑𝑡</m:t>
                          </m:r>
                        </m:sub>
                      </m:sSub>
                      <m:r>
                        <a:rPr lang="en-US" sz="1200" b="0" i="1" smtClean="0">
                          <a:latin typeface="Cambria Math"/>
                        </a:rPr>
                        <m:t>=</m:t>
                      </m:r>
                      <m:r>
                        <a:rPr lang="en-US" sz="1200" b="0" i="1" smtClean="0">
                          <a:latin typeface="Cambria Math"/>
                        </a:rPr>
                        <m:t>𝑓</m:t>
                      </m:r>
                      <m:d>
                        <m:dPr>
                          <m:ctrlPr>
                            <a:rPr lang="en-US" sz="1200" b="0" i="1" smtClean="0">
                              <a:latin typeface="Cambria Math"/>
                            </a:rPr>
                          </m:ctrlPr>
                        </m:dPr>
                        <m:e>
                          <m:sSub>
                            <m:sSubPr>
                              <m:ctrlPr>
                                <a:rPr lang="en-US" sz="1200" b="0" i="1" smtClean="0">
                                  <a:latin typeface="Cambria Math"/>
                                </a:rPr>
                              </m:ctrlPr>
                            </m:sSubPr>
                            <m:e>
                              <m:r>
                                <a:rPr lang="en-US" sz="1200" b="0" i="1" smtClean="0">
                                  <a:latin typeface="Cambria Math"/>
                                </a:rPr>
                                <m:t>∑</m:t>
                              </m:r>
                              <m:r>
                                <a:rPr lang="en-US" sz="1200" b="0" i="1" smtClean="0">
                                  <a:latin typeface="Cambria Math"/>
                                </a:rPr>
                                <m:t>𝑌</m:t>
                              </m:r>
                            </m:e>
                            <m:sub>
                              <m:r>
                                <a:rPr lang="en-US" sz="1200" b="0" i="1" smtClean="0">
                                  <a:latin typeface="Cambria Math"/>
                                </a:rPr>
                                <m:t>𝑑</m:t>
                              </m:r>
                              <m:r>
                                <a:rPr lang="en-US" sz="1200" b="0" i="1" smtClean="0">
                                  <a:latin typeface="Cambria Math"/>
                                </a:rPr>
                                <m:t>,</m:t>
                              </m:r>
                              <m:r>
                                <a:rPr lang="en-US" sz="1200" b="0" i="1" smtClean="0">
                                  <a:latin typeface="Cambria Math"/>
                                </a:rPr>
                                <m:t>𝑡</m:t>
                              </m:r>
                              <m:r>
                                <a:rPr lang="en-US" sz="1200" b="0" i="1" smtClean="0">
                                  <a:latin typeface="Cambria Math"/>
                                </a:rPr>
                                <m:t>−</m:t>
                              </m:r>
                              <m:r>
                                <a:rPr lang="en-US" sz="1200" b="0" i="1" smtClean="0">
                                  <a:latin typeface="Cambria Math"/>
                                </a:rPr>
                                <m:t>𝑖</m:t>
                              </m:r>
                            </m:sub>
                          </m:sSub>
                          <m:r>
                            <a:rPr lang="en-US" sz="1200" b="0" i="1" smtClean="0">
                              <a:latin typeface="Cambria Math"/>
                            </a:rPr>
                            <m:t>,, </m:t>
                          </m:r>
                          <m:sSub>
                            <m:sSubPr>
                              <m:ctrlPr>
                                <a:rPr lang="en-US" sz="1200" b="1" i="1" smtClean="0">
                                  <a:latin typeface="Cambria Math"/>
                                </a:rPr>
                              </m:ctrlPr>
                            </m:sSubPr>
                            <m:e>
                              <m:r>
                                <a:rPr lang="en-US" sz="1200" b="1" i="1" smtClean="0">
                                  <a:latin typeface="Cambria Math"/>
                                </a:rPr>
                                <m:t>∑</m:t>
                              </m:r>
                              <m:r>
                                <a:rPr lang="en-US" sz="1200" b="1" i="1" smtClean="0">
                                  <a:latin typeface="Cambria Math"/>
                                </a:rPr>
                                <m:t>𝑾</m:t>
                              </m:r>
                            </m:e>
                            <m:sub>
                              <m:r>
                                <a:rPr lang="en-US" sz="1200" b="1" i="1" smtClean="0">
                                  <a:latin typeface="Cambria Math"/>
                                </a:rPr>
                                <m:t>𝒅𝒕</m:t>
                              </m:r>
                              <m:r>
                                <a:rPr lang="en-US" sz="1200" b="1" i="1" smtClean="0">
                                  <a:latin typeface="Cambria Math"/>
                                </a:rPr>
                                <m:t>−</m:t>
                              </m:r>
                              <m:r>
                                <a:rPr lang="en-US" sz="1200" b="1" i="1" smtClean="0">
                                  <a:latin typeface="Cambria Math"/>
                                </a:rPr>
                                <m:t>𝒊</m:t>
                              </m:r>
                            </m:sub>
                          </m:sSub>
                          <m:r>
                            <a:rPr lang="en-US" sz="1200" b="1" i="1" smtClean="0">
                              <a:latin typeface="Cambria Math"/>
                            </a:rPr>
                            <m:t>, </m:t>
                          </m:r>
                          <m:r>
                            <a:rPr lang="en-US" sz="1200" b="0" i="1" smtClean="0">
                              <a:latin typeface="Cambria Math"/>
                            </a:rPr>
                            <m:t>𝑆𝐷</m:t>
                          </m:r>
                          <m:sSub>
                            <m:sSubPr>
                              <m:ctrlPr>
                                <a:rPr lang="en-US" sz="1200" b="0" i="1" smtClean="0">
                                  <a:latin typeface="Cambria Math"/>
                                </a:rPr>
                              </m:ctrlPr>
                            </m:sSubPr>
                            <m:e>
                              <m:r>
                                <a:rPr lang="en-US" sz="1200" b="0" i="1" smtClean="0">
                                  <a:latin typeface="Cambria Math"/>
                                </a:rPr>
                                <m:t>𝐷</m:t>
                              </m:r>
                            </m:e>
                            <m:sub>
                              <m:r>
                                <a:rPr lang="en-US" sz="1200" b="0" i="1" smtClean="0">
                                  <a:latin typeface="Cambria Math"/>
                                </a:rPr>
                                <m:t>𝑑𝑡</m:t>
                              </m:r>
                            </m:sub>
                          </m:sSub>
                          <m:r>
                            <a:rPr lang="en-US" sz="1200" b="0" i="1" smtClean="0">
                              <a:latin typeface="Cambria Math"/>
                            </a:rPr>
                            <m:t>, </m:t>
                          </m:r>
                          <m:r>
                            <a:rPr lang="en-US" sz="1200" b="0" i="1" smtClean="0">
                              <a:latin typeface="Cambria Math"/>
                            </a:rPr>
                            <m:t>𝑐𝑜𝑛𝑡𝑟𝑜𝑙𝑠</m:t>
                          </m:r>
                        </m:e>
                      </m:d>
                      <m:r>
                        <a:rPr lang="en-US" sz="1200" b="0" i="0" smtClean="0">
                          <a:latin typeface="Cambria Math"/>
                        </a:rPr>
                        <m:t>, </m:t>
                      </m:r>
                      <m:r>
                        <m:rPr>
                          <m:sty m:val="p"/>
                        </m:rPr>
                        <a:rPr lang="en-US" sz="1200" b="0" i="0" smtClean="0">
                          <a:latin typeface="Cambria Math"/>
                        </a:rPr>
                        <m:t>i</m:t>
                      </m:r>
                      <m:r>
                        <a:rPr lang="en-US" sz="1200" b="0" i="0" smtClean="0">
                          <a:latin typeface="Cambria Math"/>
                        </a:rPr>
                        <m:t>=0,1,2,..</m:t>
                      </m:r>
                    </m:oMath>
                  </m:oMathPara>
                </a14:m>
                <a:endParaRPr lang="en-US" sz="1200" dirty="0" smtClean="0"/>
              </a:p>
              <a:p>
                <a:r>
                  <a:rPr lang="en-US" sz="1200" i="1" dirty="0" smtClean="0">
                    <a:latin typeface="Cambria Math"/>
                  </a:rPr>
                  <a:t/>
                </a:r>
                <a:br>
                  <a:rPr lang="en-US" sz="1200" i="1" dirty="0" smtClean="0">
                    <a:latin typeface="Cambria Math"/>
                  </a:rPr>
                </a:br>
                <a14:m>
                  <m:oMathPara xmlns:m="http://schemas.openxmlformats.org/officeDocument/2006/math" xmlns="">
                    <m:oMathParaPr>
                      <m:jc m:val="centerGroup"/>
                    </m:oMathParaPr>
                    <m:oMath xmlns:m="http://schemas.openxmlformats.org/officeDocument/2006/math">
                      <m:sSub>
                        <m:sSubPr>
                          <m:ctrlPr>
                            <a:rPr lang="en-US" sz="1200" i="1" smtClean="0">
                              <a:latin typeface="Cambria Math"/>
                            </a:rPr>
                          </m:ctrlPr>
                        </m:sSubPr>
                        <m:e>
                          <m:r>
                            <a:rPr lang="en-US" sz="1200" b="0" i="1" smtClean="0">
                              <a:latin typeface="Cambria Math"/>
                            </a:rPr>
                            <m:t>𝑌</m:t>
                          </m:r>
                        </m:e>
                        <m:sub>
                          <m:r>
                            <a:rPr lang="en-US" sz="1200" b="0" i="1" smtClean="0">
                              <a:latin typeface="Cambria Math"/>
                            </a:rPr>
                            <m:t>𝑑𝑡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𝛼</m:t>
                          </m:r>
                        </m:e>
                        <m:sub>
                          <m:r>
                            <a:rPr lang="en-US" sz="1200" b="0" i="1" smtClean="0">
                              <a:latin typeface="Cambria Math"/>
                            </a:rPr>
                            <m:t>00</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m:t>
                          </m:r>
                          <m:r>
                            <a:rPr lang="en-US" sz="1200" b="0" i="1" smtClean="0">
                              <a:latin typeface="Cambria Math"/>
                            </a:rPr>
                            <m:t>𝛼</m:t>
                          </m:r>
                        </m:e>
                        <m:sub>
                          <m:r>
                            <a:rPr lang="en-US" sz="1200" b="0" i="1" smtClean="0">
                              <a:latin typeface="Cambria Math"/>
                            </a:rPr>
                            <m:t>𝑖</m:t>
                          </m:r>
                        </m:sub>
                      </m:sSub>
                      <m:sSub>
                        <m:sSubPr>
                          <m:ctrlPr>
                            <a:rPr lang="en-US" sz="1200" i="1" smtClean="0">
                              <a:latin typeface="Cambria Math"/>
                            </a:rPr>
                          </m:ctrlPr>
                        </m:sSubPr>
                        <m:e>
                          <m:r>
                            <a:rPr lang="en-US" sz="1200" b="0" i="1" smtClean="0">
                              <a:latin typeface="Cambria Math"/>
                            </a:rPr>
                            <m:t>𝑌</m:t>
                          </m:r>
                        </m:e>
                        <m:sub>
                          <m:r>
                            <a:rPr lang="en-US" sz="1200" b="0" i="1" smtClean="0">
                              <a:latin typeface="Cambria Math"/>
                            </a:rPr>
                            <m:t>𝑑</m:t>
                          </m:r>
                          <m:r>
                            <a:rPr lang="en-US" sz="1200" b="0" i="1" smtClean="0">
                              <a:latin typeface="Cambria Math"/>
                            </a:rPr>
                            <m:t>,</m:t>
                          </m:r>
                          <m:r>
                            <a:rPr lang="en-US" sz="1200" b="0" i="1" smtClean="0">
                              <a:latin typeface="Cambria Math"/>
                            </a:rPr>
                            <m:t>𝑡</m:t>
                          </m:r>
                          <m:r>
                            <a:rPr lang="en-US" sz="1200" b="0" i="1" smtClean="0">
                              <a:latin typeface="Cambria Math"/>
                            </a:rPr>
                            <m:t>−</m:t>
                          </m:r>
                          <m:r>
                            <a:rPr lang="en-US" sz="1200" b="0" i="1" smtClean="0">
                              <a:latin typeface="Cambria Math"/>
                            </a:rPr>
                            <m:t>𝑖</m:t>
                          </m:r>
                        </m:sub>
                      </m:sSub>
                      <m:r>
                        <a:rPr lang="en-US" sz="1200" b="0" i="1" smtClean="0">
                          <a:latin typeface="Cambria Math"/>
                        </a:rPr>
                        <m:t>+∑</m:t>
                      </m:r>
                      <m:sSub>
                        <m:sSubPr>
                          <m:ctrlPr>
                            <a:rPr lang="en-US" sz="1200" b="1" i="1" smtClean="0">
                              <a:latin typeface="Cambria Math"/>
                            </a:rPr>
                          </m:ctrlPr>
                        </m:sSubPr>
                        <m:e>
                          <m:r>
                            <a:rPr lang="en-US" sz="1200" b="1" i="1" smtClean="0">
                              <a:latin typeface="Cambria Math"/>
                            </a:rPr>
                            <m:t>𝜷</m:t>
                          </m:r>
                        </m:e>
                        <m:sub>
                          <m:r>
                            <a:rPr lang="en-US" sz="1200" b="1" i="1" smtClean="0">
                              <a:latin typeface="Cambria Math"/>
                            </a:rPr>
                            <m:t>𝒊</m:t>
                          </m:r>
                        </m:sub>
                      </m:sSub>
                      <m:sSub>
                        <m:sSubPr>
                          <m:ctrlPr>
                            <a:rPr lang="en-US" sz="1200" b="1" i="1" smtClean="0">
                              <a:latin typeface="Cambria Math"/>
                            </a:rPr>
                          </m:ctrlPr>
                        </m:sSubPr>
                        <m:e>
                          <m:r>
                            <a:rPr lang="en-US" sz="1200" b="1" i="1" smtClean="0">
                              <a:latin typeface="Cambria Math"/>
                            </a:rPr>
                            <m:t>𝑾</m:t>
                          </m:r>
                        </m:e>
                        <m:sub>
                          <m:r>
                            <a:rPr lang="en-US" sz="1200" b="1" i="1" smtClean="0">
                              <a:latin typeface="Cambria Math"/>
                            </a:rPr>
                            <m:t>𝒅</m:t>
                          </m:r>
                          <m:r>
                            <a:rPr lang="en-US" sz="1200" b="1" i="1" smtClean="0">
                              <a:latin typeface="Cambria Math"/>
                            </a:rPr>
                            <m:t>,</m:t>
                          </m:r>
                          <m:r>
                            <a:rPr lang="en-US" sz="1200" b="1" i="1" smtClean="0">
                              <a:latin typeface="Cambria Math"/>
                            </a:rPr>
                            <m:t>𝒕</m:t>
                          </m:r>
                          <m:r>
                            <a:rPr lang="en-US" sz="1200" b="1" i="1" smtClean="0">
                              <a:latin typeface="Cambria Math"/>
                            </a:rPr>
                            <m:t>−</m:t>
                          </m:r>
                          <m:r>
                            <a:rPr lang="en-US" sz="1200" b="1" i="1" smtClean="0">
                              <a:latin typeface="Cambria Math"/>
                            </a:rPr>
                            <m:t>𝒊</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𝛽</m:t>
                          </m:r>
                        </m:e>
                        <m:sub>
                          <m:r>
                            <a:rPr lang="en-US" sz="1200" b="0" i="1" smtClean="0">
                              <a:latin typeface="Cambria Math"/>
                            </a:rPr>
                            <m:t>2</m:t>
                          </m:r>
                        </m:sub>
                      </m:sSub>
                      <m:r>
                        <a:rPr lang="en-US" sz="1200" b="0" i="1" smtClean="0">
                          <a:latin typeface="Cambria Math"/>
                        </a:rPr>
                        <m:t>𝑆𝐷</m:t>
                      </m:r>
                      <m:sSub>
                        <m:sSubPr>
                          <m:ctrlPr>
                            <a:rPr lang="en-US" sz="1200" i="1" smtClean="0">
                              <a:latin typeface="Cambria Math"/>
                            </a:rPr>
                          </m:ctrlPr>
                        </m:sSubPr>
                        <m:e>
                          <m:r>
                            <a:rPr lang="en-US" sz="1200" b="0" i="1" smtClean="0">
                              <a:latin typeface="Cambria Math"/>
                            </a:rPr>
                            <m:t>𝐷</m:t>
                          </m:r>
                        </m:e>
                        <m:sub>
                          <m:r>
                            <a:rPr lang="en-US" sz="1200" b="0" i="1" smtClean="0">
                              <a:latin typeface="Cambria Math"/>
                            </a:rPr>
                            <m:t>𝑑𝑡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𝛾</m:t>
                          </m:r>
                        </m:e>
                        <m:sub>
                          <m:r>
                            <a:rPr lang="en-US" sz="1200" b="0" i="1" smtClean="0">
                              <a:latin typeface="Cambria Math"/>
                            </a:rPr>
                            <m:t>𝑡</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𝜇</m:t>
                          </m:r>
                        </m:e>
                        <m:sub>
                          <m:r>
                            <a:rPr lang="en-US" sz="1200" b="0" i="1" smtClean="0">
                              <a:latin typeface="Cambria Math"/>
                            </a:rPr>
                            <m:t>𝑑</m:t>
                          </m:r>
                        </m:sub>
                      </m:sSub>
                      <m:r>
                        <a:rPr lang="en-US" sz="1200" b="0" i="1" smtClean="0">
                          <a:latin typeface="Cambria Math"/>
                        </a:rPr>
                        <m:t>+</m:t>
                      </m:r>
                      <m:sSub>
                        <m:sSubPr>
                          <m:ctrlPr>
                            <a:rPr lang="en-US" sz="1200" i="1" smtClean="0">
                              <a:latin typeface="Cambria Math"/>
                            </a:rPr>
                          </m:ctrlPr>
                        </m:sSubPr>
                        <m:e>
                          <m:r>
                            <a:rPr lang="en-US" sz="1200" b="0" i="1" smtClean="0">
                              <a:latin typeface="Cambria Math"/>
                            </a:rPr>
                            <m:t>𝛼</m:t>
                          </m:r>
                        </m:e>
                        <m:sub>
                          <m:r>
                            <a:rPr lang="en-US" sz="1200" b="0" i="1" smtClean="0">
                              <a:latin typeface="Cambria Math"/>
                            </a:rPr>
                            <m:t>𝑠</m:t>
                          </m:r>
                        </m:sub>
                      </m:sSub>
                      <m:r>
                        <a:rPr lang="en-US" sz="1200" b="0" i="1" smtClean="0">
                          <a:latin typeface="Cambria Math"/>
                        </a:rPr>
                        <m:t>𝑡</m:t>
                      </m:r>
                      <m:r>
                        <a:rPr lang="en-US" sz="1200" b="0" i="1" smtClean="0">
                          <a:latin typeface="Cambria Math"/>
                        </a:rPr>
                        <m:t>+</m:t>
                      </m:r>
                      <m:sSub>
                        <m:sSubPr>
                          <m:ctrlPr>
                            <a:rPr lang="en-US" sz="1200" i="1" smtClean="0">
                              <a:latin typeface="Cambria Math"/>
                            </a:rPr>
                          </m:ctrlPr>
                        </m:sSubPr>
                        <m:e>
                          <m:r>
                            <a:rPr lang="en-US" sz="1200" b="0" i="1" smtClean="0">
                              <a:latin typeface="Cambria Math"/>
                            </a:rPr>
                            <m:t>𝜖</m:t>
                          </m:r>
                        </m:e>
                        <m:sub>
                          <m:r>
                            <a:rPr lang="en-US" sz="1200" b="0" i="1" smtClean="0">
                              <a:latin typeface="Cambria Math"/>
                            </a:rPr>
                            <m:t>𝑑𝑡</m:t>
                          </m:r>
                          <m:r>
                            <a:rPr lang="en-US" sz="1200" b="0" i="1" smtClean="0">
                              <a:latin typeface="Cambria Math"/>
                            </a:rPr>
                            <m:t> </m:t>
                          </m:r>
                        </m:sub>
                      </m:sSub>
                    </m:oMath>
                  </m:oMathPara>
                </a14:m>
                <a:endParaRPr lang="en-US" sz="1200" dirty="0" smtClean="0"/>
              </a:p>
              <a:p>
                <a:endParaRPr lang="en-US" sz="1200" dirty="0"/>
              </a:p>
              <a:p>
                <a14:m>
                  <m:oMathPara xmlns:m="http://schemas.openxmlformats.org/officeDocument/2006/math" xmlns="">
                    <m:oMathParaPr>
                      <m:jc m:val="centerGroup"/>
                    </m:oMathParaPr>
                    <m:oMath xmlns:m="http://schemas.openxmlformats.org/officeDocument/2006/math">
                      <m:sSub>
                        <m:sSubPr>
                          <m:ctrlPr>
                            <a:rPr lang="en-US" sz="1200" b="0" i="1" smtClean="0">
                              <a:latin typeface="Cambria Math"/>
                            </a:rPr>
                          </m:ctrlPr>
                        </m:sSubPr>
                        <m:e>
                          <m:r>
                            <a:rPr lang="en-US" sz="1200" b="0" i="1" smtClean="0">
                              <a:latin typeface="Cambria Math"/>
                            </a:rPr>
                            <m:t> </m:t>
                          </m:r>
                          <m:r>
                            <a:rPr lang="en-US" sz="1200" b="0" i="1" smtClean="0">
                              <a:latin typeface="Cambria Math"/>
                            </a:rPr>
                            <m:t>𝑊</m:t>
                          </m:r>
                        </m:e>
                        <m:sub>
                          <m:r>
                            <a:rPr lang="en-US" sz="1200" b="0" i="1" smtClean="0">
                              <a:latin typeface="Cambria Math"/>
                            </a:rPr>
                            <m:t>𝑑𝑡</m:t>
                          </m:r>
                        </m:sub>
                      </m:sSub>
                      <m:r>
                        <a:rPr lang="en-US" sz="1200" b="0" i="1" smtClean="0">
                          <a:latin typeface="Cambria Math"/>
                        </a:rPr>
                        <m:t>=</m:t>
                      </m:r>
                      <m:d>
                        <m:dPr>
                          <m:begChr m:val="{"/>
                          <m:endChr m:val="}"/>
                          <m:ctrlPr>
                            <a:rPr lang="en-US" sz="1200" b="0" i="1" smtClean="0">
                              <a:latin typeface="Cambria Math"/>
                            </a:rPr>
                          </m:ctrlPr>
                        </m:dPr>
                        <m:e>
                          <m:r>
                            <a:rPr lang="en-US" sz="1200" b="0" i="1" smtClean="0">
                              <a:latin typeface="Cambria Math"/>
                            </a:rPr>
                            <m:t>𝑁𝑜</m:t>
                          </m:r>
                          <m:r>
                            <a:rPr lang="en-US" sz="1200" b="0" i="1" smtClean="0">
                              <a:latin typeface="Cambria Math"/>
                            </a:rPr>
                            <m:t>. </m:t>
                          </m:r>
                          <m:r>
                            <a:rPr lang="en-US" sz="1200" b="0" i="1" smtClean="0">
                              <a:latin typeface="Cambria Math"/>
                            </a:rPr>
                            <m:t>𝑜𝑓</m:t>
                          </m:r>
                          <m:r>
                            <a:rPr lang="en-US" sz="1200" b="0" i="1" smtClean="0">
                              <a:latin typeface="Cambria Math"/>
                            </a:rPr>
                            <m:t> </m:t>
                          </m:r>
                          <m:r>
                            <a:rPr lang="en-US" sz="1200" b="0" i="1" smtClean="0">
                              <a:latin typeface="Cambria Math"/>
                            </a:rPr>
                            <m:t>𝑟𝑎𝑖𝑛</m:t>
                          </m:r>
                          <m:r>
                            <a:rPr lang="en-US" sz="1200" b="0" i="1" smtClean="0">
                              <a:latin typeface="Cambria Math"/>
                            </a:rPr>
                            <m:t> </m:t>
                          </m:r>
                          <m:r>
                            <a:rPr lang="en-US" sz="1200" b="0" i="1" smtClean="0">
                              <a:latin typeface="Cambria Math"/>
                            </a:rPr>
                            <m:t>𝑑𝑎𝑦𝑠</m:t>
                          </m:r>
                          <m:r>
                            <a:rPr lang="en-US" sz="1200" b="0" i="1" smtClean="0">
                              <a:latin typeface="Cambria Math"/>
                            </a:rPr>
                            <m:t>, </m:t>
                          </m:r>
                          <m:r>
                            <a:rPr lang="en-US" sz="1200" b="0" i="1" smtClean="0">
                              <a:latin typeface="Cambria Math"/>
                            </a:rPr>
                            <m:t>𝑡𝑜𝑡𝑎𝑙</m:t>
                          </m:r>
                          <m:r>
                            <a:rPr lang="en-US" sz="1200" b="0" i="1" smtClean="0">
                              <a:latin typeface="Cambria Math"/>
                            </a:rPr>
                            <m:t> </m:t>
                          </m:r>
                          <m:r>
                            <a:rPr lang="en-US" sz="1200" b="0" i="1" smtClean="0">
                              <a:latin typeface="Cambria Math"/>
                            </a:rPr>
                            <m:t>𝑝𝑟𝑒𝑐𝑖𝑝𝑖𝑡𝑎𝑡𝑖𝑜𝑛</m:t>
                          </m:r>
                        </m:e>
                      </m:d>
                    </m:oMath>
                  </m:oMathPara>
                </a14:m>
                <a:endParaRPr lang="en-US" sz="1200" b="0" dirty="0" smtClean="0"/>
              </a:p>
              <a:p>
                <a:pPr lvl="2"/>
                <a:r>
                  <a:rPr lang="en-US" sz="1200" dirty="0"/>
                  <a:t>	</a:t>
                </a:r>
                <a:endParaRPr lang="en-US" sz="1200" b="0" dirty="0" smtClean="0"/>
              </a:p>
              <a:p>
                <a:r>
                  <a:rPr lang="en-US" dirty="0"/>
                  <a:t>	</a:t>
                </a:r>
                <a:endParaRPr lang="en-US" b="0" dirty="0" smtClean="0"/>
              </a:p>
              <a:p>
                <a:r>
                  <a:rPr lang="en-US" b="0" dirty="0" smtClean="0"/>
                  <a:t/>
                </a:r>
                <a:br>
                  <a:rPr lang="en-US" b="0" dirty="0" smtClean="0"/>
                </a:br>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1371600" y="1295400"/>
                <a:ext cx="7315200" cy="2063322"/>
              </a:xfrm>
              <a:prstGeom prst="rect">
                <a:avLst/>
              </a:prstGeom>
              <a:blipFill rotWithShape="1">
                <a:blip r:embed="rId2"/>
                <a:stretch>
                  <a:fillRect/>
                </a:stretch>
              </a:blipFill>
            </p:spPr>
            <p:txBody>
              <a:bodyPr/>
              <a:lstStyle/>
              <a:p>
                <a:r>
                  <a:rPr lang="en-US">
                    <a:noFill/>
                  </a:rPr>
                  <a:t> </a:t>
                </a:r>
              </a:p>
            </p:txBody>
          </p:sp>
        </mc:Fallback>
      </mc:AlternateContent>
      <p:grpSp>
        <p:nvGrpSpPr>
          <p:cNvPr id="46" name="Group 45"/>
          <p:cNvGrpSpPr/>
          <p:nvPr/>
        </p:nvGrpSpPr>
        <p:grpSpPr>
          <a:xfrm>
            <a:off x="239816" y="3000732"/>
            <a:ext cx="4495800" cy="3816429"/>
            <a:chOff x="38100" y="1769890"/>
            <a:chExt cx="7848600" cy="4540300"/>
          </a:xfrm>
        </p:grpSpPr>
        <p:grpSp>
          <p:nvGrpSpPr>
            <p:cNvPr id="47" name="Group 46"/>
            <p:cNvGrpSpPr/>
            <p:nvPr/>
          </p:nvGrpSpPr>
          <p:grpSpPr>
            <a:xfrm>
              <a:off x="38100" y="1769890"/>
              <a:ext cx="7848600" cy="4540300"/>
              <a:chOff x="457200" y="1600200"/>
              <a:chExt cx="7848600" cy="4540300"/>
            </a:xfrm>
          </p:grpSpPr>
          <p:grpSp>
            <p:nvGrpSpPr>
              <p:cNvPr id="54" name="Group 53"/>
              <p:cNvGrpSpPr/>
              <p:nvPr/>
            </p:nvGrpSpPr>
            <p:grpSpPr>
              <a:xfrm>
                <a:off x="457200" y="1600200"/>
                <a:ext cx="7239000" cy="4540300"/>
                <a:chOff x="457200" y="1600200"/>
                <a:chExt cx="7239000" cy="4540300"/>
              </a:xfrm>
            </p:grpSpPr>
            <p:grpSp>
              <p:nvGrpSpPr>
                <p:cNvPr id="73" name="Group 72"/>
                <p:cNvGrpSpPr/>
                <p:nvPr/>
              </p:nvGrpSpPr>
              <p:grpSpPr>
                <a:xfrm>
                  <a:off x="457200" y="1600200"/>
                  <a:ext cx="7239000" cy="4540300"/>
                  <a:chOff x="457200" y="1600200"/>
                  <a:chExt cx="7239000" cy="4540300"/>
                </a:xfrm>
              </p:grpSpPr>
              <p:sp>
                <p:nvSpPr>
                  <p:cNvPr id="79" name="TextBox 78"/>
                  <p:cNvSpPr txBox="1"/>
                  <p:nvPr/>
                </p:nvSpPr>
                <p:spPr>
                  <a:xfrm>
                    <a:off x="457200" y="1600200"/>
                    <a:ext cx="7239000" cy="4540300"/>
                  </a:xfrm>
                  <a:prstGeom prst="rect">
                    <a:avLst/>
                  </a:prstGeom>
                  <a:noFill/>
                </p:spPr>
                <p:txBody>
                  <a:bodyPr wrap="square" rtlCol="0">
                    <a:spAutoFit/>
                  </a:bodyPr>
                  <a:lstStyle/>
                  <a:p>
                    <a:r>
                      <a:rPr lang="en-US" sz="1100" b="1" dirty="0" smtClean="0"/>
                      <a:t>Historical period: 1970-2004</a:t>
                    </a:r>
                  </a:p>
                  <a:p>
                    <a:endParaRPr lang="en-US" sz="1100" dirty="0"/>
                  </a:p>
                  <a:p>
                    <a:endParaRPr lang="en-US" sz="1100" dirty="0" smtClean="0"/>
                  </a:p>
                  <a:p>
                    <a:endParaRPr lang="en-US" sz="1100" dirty="0"/>
                  </a:p>
                  <a:p>
                    <a:endParaRPr lang="en-US" sz="1100" dirty="0" smtClean="0"/>
                  </a:p>
                  <a:p>
                    <a:r>
                      <a:rPr lang="en-US" sz="1100" b="1" dirty="0"/>
                      <a:t>1</a:t>
                    </a:r>
                    <a:r>
                      <a:rPr lang="en-US" sz="1100" b="1" dirty="0" smtClean="0"/>
                      <a:t> year:</a:t>
                    </a:r>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smtClean="0"/>
                  </a:p>
                  <a:p>
                    <a:endParaRPr lang="en-US" sz="1100" dirty="0"/>
                  </a:p>
                  <a:p>
                    <a:endParaRPr lang="en-US" sz="1100" dirty="0" smtClean="0"/>
                  </a:p>
                  <a:p>
                    <a:r>
                      <a:rPr lang="en-US" sz="1100" dirty="0" smtClean="0"/>
                      <a:t/>
                    </a:r>
                    <a:br>
                      <a:rPr lang="en-US" sz="1100" dirty="0" smtClean="0"/>
                    </a:br>
                    <a:r>
                      <a:rPr lang="en-US" sz="1100" dirty="0" smtClean="0"/>
                      <a:t>Major </a:t>
                    </a:r>
                    <a:r>
                      <a:rPr lang="en-US" sz="1100" dirty="0" err="1" smtClean="0"/>
                      <a:t>Kharif</a:t>
                    </a:r>
                    <a:r>
                      <a:rPr lang="en-US" sz="1100" dirty="0" smtClean="0"/>
                      <a:t> crop</a:t>
                    </a:r>
                    <a:r>
                      <a:rPr lang="en-US" sz="1100" b="1" dirty="0" smtClean="0"/>
                      <a:t>:  </a:t>
                    </a:r>
                    <a:r>
                      <a:rPr lang="en-US" sz="1100" b="1" dirty="0" err="1" smtClean="0"/>
                      <a:t>Kharif</a:t>
                    </a:r>
                    <a:r>
                      <a:rPr lang="en-US" sz="1100" b="1" dirty="0" smtClean="0"/>
                      <a:t> Sorghum </a:t>
                    </a:r>
                    <a:r>
                      <a:rPr lang="en-US" sz="1100" dirty="0" smtClean="0"/>
                      <a:t> grown only in the </a:t>
                    </a:r>
                    <a:r>
                      <a:rPr lang="en-US" sz="1100" dirty="0" err="1" smtClean="0"/>
                      <a:t>Kharif</a:t>
                    </a:r>
                    <a:r>
                      <a:rPr lang="en-US" sz="1100" dirty="0" smtClean="0"/>
                      <a:t> season</a:t>
                    </a:r>
                  </a:p>
                  <a:p>
                    <a:endParaRPr lang="en-US" sz="1100" dirty="0"/>
                  </a:p>
                  <a:p>
                    <a:r>
                      <a:rPr lang="en-US" sz="1100" dirty="0" smtClean="0"/>
                      <a:t>16 states. 311 districts</a:t>
                    </a:r>
                  </a:p>
                  <a:p>
                    <a:r>
                      <a:rPr lang="en-US" sz="1100" dirty="0" smtClean="0"/>
                      <a:t> </a:t>
                    </a:r>
                    <a:endParaRPr lang="en-US" sz="1100" dirty="0"/>
                  </a:p>
                </p:txBody>
              </p:sp>
              <p:grpSp>
                <p:nvGrpSpPr>
                  <p:cNvPr id="80" name="Group 79"/>
                  <p:cNvGrpSpPr/>
                  <p:nvPr/>
                </p:nvGrpSpPr>
                <p:grpSpPr>
                  <a:xfrm>
                    <a:off x="1791649" y="2072862"/>
                    <a:ext cx="1942151" cy="336987"/>
                    <a:chOff x="-890251" y="14287"/>
                    <a:chExt cx="983337" cy="195263"/>
                  </a:xfrm>
                </p:grpSpPr>
                <p:cxnSp>
                  <p:nvCxnSpPr>
                    <p:cNvPr id="81" name="Straight Connector 80"/>
                    <p:cNvCxnSpPr/>
                    <p:nvPr/>
                  </p:nvCxnSpPr>
                  <p:spPr>
                    <a:xfrm>
                      <a:off x="-890251" y="119063"/>
                      <a:ext cx="983337" cy="0"/>
                    </a:xfrm>
                    <a:prstGeom prst="line">
                      <a:avLst/>
                    </a:prstGeom>
                    <a:noFill/>
                    <a:ln w="22225" cap="flat" cmpd="sng" algn="ctr">
                      <a:solidFill>
                        <a:schemeClr val="tx1"/>
                      </a:solidFill>
                      <a:prstDash val="solid"/>
                    </a:ln>
                    <a:effectLst/>
                  </p:spPr>
                </p:cxnSp>
                <p:cxnSp>
                  <p:nvCxnSpPr>
                    <p:cNvPr id="82" name="Straight Connector 81"/>
                    <p:cNvCxnSpPr/>
                    <p:nvPr/>
                  </p:nvCxnSpPr>
                  <p:spPr>
                    <a:xfrm>
                      <a:off x="-890251" y="14287"/>
                      <a:ext cx="0" cy="180975"/>
                    </a:xfrm>
                    <a:prstGeom prst="line">
                      <a:avLst/>
                    </a:prstGeom>
                    <a:noFill/>
                    <a:ln w="22225" cap="flat" cmpd="sng" algn="ctr">
                      <a:solidFill>
                        <a:schemeClr val="tx1"/>
                      </a:solidFill>
                      <a:prstDash val="solid"/>
                    </a:ln>
                    <a:effectLst/>
                  </p:spPr>
                </p:cxnSp>
                <p:cxnSp>
                  <p:nvCxnSpPr>
                    <p:cNvPr id="83" name="Straight Connector 82"/>
                    <p:cNvCxnSpPr/>
                    <p:nvPr/>
                  </p:nvCxnSpPr>
                  <p:spPr>
                    <a:xfrm>
                      <a:off x="-601374" y="28575"/>
                      <a:ext cx="0" cy="180975"/>
                    </a:xfrm>
                    <a:prstGeom prst="line">
                      <a:avLst/>
                    </a:prstGeom>
                    <a:noFill/>
                    <a:ln w="22225" cap="flat" cmpd="sng" algn="ctr">
                      <a:solidFill>
                        <a:schemeClr val="tx1"/>
                      </a:solidFill>
                      <a:prstDash val="solid"/>
                    </a:ln>
                    <a:effectLst/>
                  </p:spPr>
                </p:cxnSp>
              </p:grpSp>
            </p:grpSp>
            <p:cxnSp>
              <p:nvCxnSpPr>
                <p:cNvPr id="74" name="Straight Connector 73"/>
                <p:cNvCxnSpPr/>
                <p:nvPr/>
              </p:nvCxnSpPr>
              <p:spPr>
                <a:xfrm>
                  <a:off x="3719945" y="2097521"/>
                  <a:ext cx="0" cy="312329"/>
                </a:xfrm>
                <a:prstGeom prst="line">
                  <a:avLst/>
                </a:prstGeom>
                <a:noFill/>
                <a:ln w="22225" cap="flat" cmpd="sng" algn="ctr">
                  <a:solidFill>
                    <a:schemeClr val="tx1"/>
                  </a:solidFill>
                  <a:prstDash val="solid"/>
                </a:ln>
                <a:effectLst/>
              </p:spPr>
            </p:cxnSp>
            <p:grpSp>
              <p:nvGrpSpPr>
                <p:cNvPr id="75" name="Group 74"/>
                <p:cNvGrpSpPr/>
                <p:nvPr/>
              </p:nvGrpSpPr>
              <p:grpSpPr>
                <a:xfrm>
                  <a:off x="1844878" y="2072862"/>
                  <a:ext cx="1618758" cy="336988"/>
                  <a:chOff x="1844878" y="2072862"/>
                  <a:chExt cx="1618758" cy="336988"/>
                </a:xfrm>
              </p:grpSpPr>
              <p:cxnSp>
                <p:nvCxnSpPr>
                  <p:cNvPr id="76" name="Straight Connector 75"/>
                  <p:cNvCxnSpPr/>
                  <p:nvPr/>
                </p:nvCxnSpPr>
                <p:spPr>
                  <a:xfrm>
                    <a:off x="2881745" y="2097519"/>
                    <a:ext cx="0" cy="312329"/>
                  </a:xfrm>
                  <a:prstGeom prst="line">
                    <a:avLst/>
                  </a:prstGeom>
                  <a:noFill/>
                  <a:ln w="22225" cap="flat" cmpd="sng" algn="ctr">
                    <a:solidFill>
                      <a:schemeClr val="tx1"/>
                    </a:solidFill>
                    <a:prstDash val="solid"/>
                  </a:ln>
                  <a:effectLst/>
                </p:spPr>
              </p:cxnSp>
              <p:cxnSp>
                <p:nvCxnSpPr>
                  <p:cNvPr id="77" name="Straight Connector 76"/>
                  <p:cNvCxnSpPr/>
                  <p:nvPr/>
                </p:nvCxnSpPr>
                <p:spPr>
                  <a:xfrm>
                    <a:off x="3463636" y="2097521"/>
                    <a:ext cx="0" cy="312329"/>
                  </a:xfrm>
                  <a:prstGeom prst="line">
                    <a:avLst/>
                  </a:prstGeom>
                  <a:noFill/>
                  <a:ln w="22225" cap="flat" cmpd="sng" algn="ctr">
                    <a:solidFill>
                      <a:schemeClr val="tx1"/>
                    </a:solidFill>
                    <a:prstDash val="solid"/>
                  </a:ln>
                  <a:effectLst/>
                </p:spPr>
              </p:cxnSp>
              <p:cxnSp>
                <p:nvCxnSpPr>
                  <p:cNvPr id="78" name="Straight Connector 77"/>
                  <p:cNvCxnSpPr/>
                  <p:nvPr/>
                </p:nvCxnSpPr>
                <p:spPr>
                  <a:xfrm>
                    <a:off x="1844878" y="2072862"/>
                    <a:ext cx="0" cy="312329"/>
                  </a:xfrm>
                  <a:prstGeom prst="line">
                    <a:avLst/>
                  </a:prstGeom>
                  <a:noFill/>
                  <a:ln w="22225" cap="flat" cmpd="sng" algn="ctr">
                    <a:solidFill>
                      <a:srgbClr val="FF0000"/>
                    </a:solidFill>
                    <a:prstDash val="solid"/>
                  </a:ln>
                  <a:effectLst/>
                </p:spPr>
              </p:cxnSp>
            </p:grpSp>
          </p:grpSp>
          <p:sp>
            <p:nvSpPr>
              <p:cNvPr id="55" name="TextBox 54"/>
              <p:cNvSpPr txBox="1"/>
              <p:nvPr/>
            </p:nvSpPr>
            <p:spPr>
              <a:xfrm>
                <a:off x="1295400" y="3092151"/>
                <a:ext cx="7010400" cy="2453227"/>
              </a:xfrm>
              <a:prstGeom prst="rect">
                <a:avLst/>
              </a:prstGeom>
              <a:noFill/>
            </p:spPr>
            <p:txBody>
              <a:bodyPr wrap="square" rtlCol="0">
                <a:spAutoFit/>
              </a:bodyPr>
              <a:lstStyle/>
              <a:p>
                <a:r>
                  <a:rPr lang="en-US" sz="1100" b="1" dirty="0" smtClean="0">
                    <a:solidFill>
                      <a:srgbClr val="FF0000"/>
                    </a:solidFill>
                  </a:rPr>
                  <a:t>May  June                   Sep Oct  Dec      Feb                         June	                      ‘70      ‘70                     ‘70  ‘70                ‘71                          ‘71</a:t>
                </a:r>
                <a:r>
                  <a:rPr lang="en-US" sz="1100" b="1" dirty="0" smtClean="0"/>
                  <a:t>	</a:t>
                </a:r>
              </a:p>
              <a:p>
                <a:r>
                  <a:rPr lang="en-US" sz="1100" dirty="0" smtClean="0"/>
                  <a:t>	</a:t>
                </a:r>
              </a:p>
              <a:p>
                <a:endParaRPr lang="en-US" sz="1100" b="1" dirty="0">
                  <a:solidFill>
                    <a:srgbClr val="00B050"/>
                  </a:solidFill>
                </a:endParaRPr>
              </a:p>
              <a:p>
                <a:r>
                  <a:rPr lang="en-US" sz="1100" b="1" dirty="0" smtClean="0">
                    <a:solidFill>
                      <a:srgbClr val="00B050"/>
                    </a:solidFill>
                  </a:rPr>
                  <a:t>                 </a:t>
                </a:r>
                <a:r>
                  <a:rPr lang="en-US" sz="1100" b="1" dirty="0" err="1" smtClean="0">
                    <a:solidFill>
                      <a:srgbClr val="00B050"/>
                    </a:solidFill>
                  </a:rPr>
                  <a:t>Kharif</a:t>
                </a:r>
                <a:r>
                  <a:rPr lang="en-US" sz="1100" b="1" dirty="0" smtClean="0">
                    <a:solidFill>
                      <a:srgbClr val="00B050"/>
                    </a:solidFill>
                  </a:rPr>
                  <a:t>                          Rabi</a:t>
                </a:r>
              </a:p>
              <a:p>
                <a:r>
                  <a:rPr lang="en-US" sz="1100" b="1" dirty="0">
                    <a:solidFill>
                      <a:srgbClr val="00B050"/>
                    </a:solidFill>
                  </a:rPr>
                  <a:t> </a:t>
                </a:r>
                <a:r>
                  <a:rPr lang="en-US" sz="1100" b="1" dirty="0" smtClean="0">
                    <a:solidFill>
                      <a:srgbClr val="00B050"/>
                    </a:solidFill>
                  </a:rPr>
                  <a:t>               planting</a:t>
                </a:r>
                <a:r>
                  <a:rPr lang="en-US" sz="1100" b="1" dirty="0">
                    <a:solidFill>
                      <a:srgbClr val="00B050"/>
                    </a:solidFill>
                  </a:rPr>
                  <a:t> </a:t>
                </a:r>
                <a:r>
                  <a:rPr lang="en-US" sz="1100" b="1" dirty="0" smtClean="0">
                    <a:solidFill>
                      <a:srgbClr val="00B050"/>
                    </a:solidFill>
                  </a:rPr>
                  <a:t>                     </a:t>
                </a:r>
                <a:r>
                  <a:rPr lang="en-US" sz="1100" b="1" dirty="0" err="1" smtClean="0">
                    <a:solidFill>
                      <a:srgbClr val="00B050"/>
                    </a:solidFill>
                  </a:rPr>
                  <a:t>planting</a:t>
                </a:r>
                <a:r>
                  <a:rPr lang="en-US" sz="1100" b="1" dirty="0" smtClean="0">
                    <a:solidFill>
                      <a:srgbClr val="00B050"/>
                    </a:solidFill>
                  </a:rPr>
                  <a:t>	  </a:t>
                </a:r>
              </a:p>
              <a:p>
                <a:endParaRPr lang="en-US" sz="1100" dirty="0" smtClean="0">
                  <a:solidFill>
                    <a:srgbClr val="00B050"/>
                  </a:solidFill>
                </a:endParaRPr>
              </a:p>
              <a:p>
                <a:r>
                  <a:rPr lang="en-US" sz="1100" b="1" dirty="0" smtClean="0">
                    <a:solidFill>
                      <a:srgbClr val="00B050"/>
                    </a:solidFill>
                  </a:rPr>
                  <a:t>             </a:t>
                </a:r>
              </a:p>
              <a:p>
                <a:r>
                  <a:rPr lang="en-US" sz="1100" b="1" dirty="0">
                    <a:solidFill>
                      <a:srgbClr val="00B050"/>
                    </a:solidFill>
                  </a:rPr>
                  <a:t> </a:t>
                </a:r>
                <a:r>
                  <a:rPr lang="en-US" sz="1100" b="1" dirty="0" smtClean="0">
                    <a:solidFill>
                      <a:srgbClr val="00B050"/>
                    </a:solidFill>
                  </a:rPr>
                  <a:t>         </a:t>
                </a:r>
                <a:br>
                  <a:rPr lang="en-US" sz="1100" b="1" dirty="0" smtClean="0">
                    <a:solidFill>
                      <a:srgbClr val="00B050"/>
                    </a:solidFill>
                  </a:rPr>
                </a:br>
                <a:r>
                  <a:rPr lang="en-US" sz="1100" b="1" dirty="0" smtClean="0">
                    <a:solidFill>
                      <a:srgbClr val="00B050"/>
                    </a:solidFill>
                  </a:rPr>
                  <a:t>          </a:t>
                </a:r>
                <a:r>
                  <a:rPr lang="en-US" sz="1100" b="1" dirty="0" smtClean="0">
                    <a:solidFill>
                      <a:schemeClr val="tx2"/>
                    </a:solidFill>
                  </a:rPr>
                  <a:t>80% monsoon</a:t>
                </a:r>
              </a:p>
              <a:p>
                <a:endParaRPr lang="en-US" dirty="0">
                  <a:solidFill>
                    <a:schemeClr val="tx2"/>
                  </a:solidFill>
                </a:endParaRPr>
              </a:p>
            </p:txBody>
          </p:sp>
          <p:grpSp>
            <p:nvGrpSpPr>
              <p:cNvPr id="56" name="Group 55"/>
              <p:cNvGrpSpPr/>
              <p:nvPr/>
            </p:nvGrpSpPr>
            <p:grpSpPr>
              <a:xfrm>
                <a:off x="1969572" y="3624234"/>
                <a:ext cx="3317911" cy="1266240"/>
                <a:chOff x="1969572" y="3624234"/>
                <a:chExt cx="3317911" cy="1266240"/>
              </a:xfrm>
            </p:grpSpPr>
            <p:grpSp>
              <p:nvGrpSpPr>
                <p:cNvPr id="57" name="Group 56"/>
                <p:cNvGrpSpPr/>
                <p:nvPr/>
              </p:nvGrpSpPr>
              <p:grpSpPr>
                <a:xfrm>
                  <a:off x="2186553" y="3624234"/>
                  <a:ext cx="3075925" cy="338209"/>
                  <a:chOff x="393910" y="223837"/>
                  <a:chExt cx="2015627" cy="195972"/>
                </a:xfrm>
              </p:grpSpPr>
              <p:grpSp>
                <p:nvGrpSpPr>
                  <p:cNvPr id="65" name="Group 64"/>
                  <p:cNvGrpSpPr/>
                  <p:nvPr/>
                </p:nvGrpSpPr>
                <p:grpSpPr>
                  <a:xfrm>
                    <a:off x="393910" y="223837"/>
                    <a:ext cx="992942" cy="191685"/>
                    <a:chOff x="-17815" y="-195263"/>
                    <a:chExt cx="1129228" cy="191685"/>
                  </a:xfrm>
                </p:grpSpPr>
                <p:cxnSp>
                  <p:nvCxnSpPr>
                    <p:cNvPr id="70" name="Straight Connector 69"/>
                    <p:cNvCxnSpPr/>
                    <p:nvPr/>
                  </p:nvCxnSpPr>
                  <p:spPr>
                    <a:xfrm flipV="1">
                      <a:off x="-17815" y="-100087"/>
                      <a:ext cx="1129228" cy="12044"/>
                    </a:xfrm>
                    <a:prstGeom prst="line">
                      <a:avLst/>
                    </a:prstGeom>
                    <a:noFill/>
                    <a:ln w="22225" cap="flat" cmpd="sng" algn="ctr">
                      <a:solidFill>
                        <a:srgbClr val="00B050"/>
                      </a:solidFill>
                      <a:prstDash val="dashDot"/>
                    </a:ln>
                    <a:effectLst/>
                  </p:spPr>
                </p:cxnSp>
                <p:cxnSp>
                  <p:nvCxnSpPr>
                    <p:cNvPr id="71" name="Straight Connector 70"/>
                    <p:cNvCxnSpPr/>
                    <p:nvPr/>
                  </p:nvCxnSpPr>
                  <p:spPr>
                    <a:xfrm>
                      <a:off x="-17815" y="-195263"/>
                      <a:ext cx="0" cy="180975"/>
                    </a:xfrm>
                    <a:prstGeom prst="line">
                      <a:avLst/>
                    </a:prstGeom>
                    <a:noFill/>
                    <a:ln w="22225" cap="flat" cmpd="sng" algn="ctr">
                      <a:solidFill>
                        <a:srgbClr val="00B050"/>
                      </a:solidFill>
                      <a:prstDash val="solid"/>
                    </a:ln>
                    <a:effectLst/>
                  </p:spPr>
                </p:cxnSp>
                <p:cxnSp>
                  <p:nvCxnSpPr>
                    <p:cNvPr id="72" name="Straight Connector 71"/>
                    <p:cNvCxnSpPr/>
                    <p:nvPr/>
                  </p:nvCxnSpPr>
                  <p:spPr>
                    <a:xfrm>
                      <a:off x="1111413" y="-184553"/>
                      <a:ext cx="0" cy="180975"/>
                    </a:xfrm>
                    <a:prstGeom prst="line">
                      <a:avLst/>
                    </a:prstGeom>
                    <a:noFill/>
                    <a:ln w="22225" cap="flat" cmpd="sng" algn="ctr">
                      <a:solidFill>
                        <a:srgbClr val="00B050"/>
                      </a:solidFill>
                      <a:prstDash val="solid"/>
                    </a:ln>
                    <a:effectLst/>
                  </p:spPr>
                </p:cxnSp>
              </p:grpSp>
              <p:grpSp>
                <p:nvGrpSpPr>
                  <p:cNvPr id="66" name="Group 65"/>
                  <p:cNvGrpSpPr/>
                  <p:nvPr/>
                </p:nvGrpSpPr>
                <p:grpSpPr>
                  <a:xfrm>
                    <a:off x="1646490" y="238834"/>
                    <a:ext cx="763047" cy="180975"/>
                    <a:chOff x="-1962" y="-180266"/>
                    <a:chExt cx="1120425" cy="180975"/>
                  </a:xfrm>
                </p:grpSpPr>
                <p:cxnSp>
                  <p:nvCxnSpPr>
                    <p:cNvPr id="67" name="Straight Connector 66"/>
                    <p:cNvCxnSpPr/>
                    <p:nvPr/>
                  </p:nvCxnSpPr>
                  <p:spPr>
                    <a:xfrm>
                      <a:off x="-1962" y="-102033"/>
                      <a:ext cx="1120425" cy="0"/>
                    </a:xfrm>
                    <a:prstGeom prst="line">
                      <a:avLst/>
                    </a:prstGeom>
                    <a:noFill/>
                    <a:ln w="22225" cap="flat" cmpd="sng" algn="ctr">
                      <a:solidFill>
                        <a:srgbClr val="00B050"/>
                      </a:solidFill>
                      <a:prstDash val="dashDot"/>
                    </a:ln>
                    <a:effectLst/>
                  </p:spPr>
                </p:cxnSp>
                <p:cxnSp>
                  <p:nvCxnSpPr>
                    <p:cNvPr id="68" name="Straight Connector 67"/>
                    <p:cNvCxnSpPr/>
                    <p:nvPr/>
                  </p:nvCxnSpPr>
                  <p:spPr>
                    <a:xfrm>
                      <a:off x="-1961" y="-180266"/>
                      <a:ext cx="0" cy="180975"/>
                    </a:xfrm>
                    <a:prstGeom prst="line">
                      <a:avLst/>
                    </a:prstGeom>
                    <a:noFill/>
                    <a:ln w="22225" cap="flat" cmpd="sng" algn="ctr">
                      <a:solidFill>
                        <a:srgbClr val="00B050"/>
                      </a:solidFill>
                      <a:prstDash val="solid"/>
                    </a:ln>
                    <a:effectLst/>
                  </p:spPr>
                </p:cxnSp>
                <p:cxnSp>
                  <p:nvCxnSpPr>
                    <p:cNvPr id="69" name="Straight Connector 68"/>
                    <p:cNvCxnSpPr/>
                    <p:nvPr/>
                  </p:nvCxnSpPr>
                  <p:spPr>
                    <a:xfrm>
                      <a:off x="1118463" y="-180266"/>
                      <a:ext cx="0" cy="180975"/>
                    </a:xfrm>
                    <a:prstGeom prst="line">
                      <a:avLst/>
                    </a:prstGeom>
                    <a:noFill/>
                    <a:ln w="22225" cap="flat" cmpd="sng" algn="ctr">
                      <a:solidFill>
                        <a:srgbClr val="00B050"/>
                      </a:solidFill>
                      <a:prstDash val="solid"/>
                    </a:ln>
                    <a:effectLst/>
                  </p:spPr>
                </p:cxnSp>
              </p:grpSp>
            </p:grpSp>
            <p:grpSp>
              <p:nvGrpSpPr>
                <p:cNvPr id="58" name="Group 57"/>
                <p:cNvGrpSpPr/>
                <p:nvPr/>
              </p:nvGrpSpPr>
              <p:grpSpPr>
                <a:xfrm>
                  <a:off x="1969572" y="4557364"/>
                  <a:ext cx="1764227" cy="333110"/>
                  <a:chOff x="-169707" y="-26330"/>
                  <a:chExt cx="1314761" cy="193017"/>
                </a:xfrm>
              </p:grpSpPr>
              <p:cxnSp>
                <p:nvCxnSpPr>
                  <p:cNvPr id="62" name="Straight Connector 61"/>
                  <p:cNvCxnSpPr/>
                  <p:nvPr/>
                </p:nvCxnSpPr>
                <p:spPr>
                  <a:xfrm flipV="1">
                    <a:off x="-169707" y="70180"/>
                    <a:ext cx="1314761" cy="6022"/>
                  </a:xfrm>
                  <a:prstGeom prst="line">
                    <a:avLst/>
                  </a:prstGeom>
                  <a:noFill/>
                  <a:ln w="22225" cap="flat" cmpd="sng" algn="ctr">
                    <a:solidFill>
                      <a:schemeClr val="tx2"/>
                    </a:solidFill>
                    <a:prstDash val="dashDot"/>
                  </a:ln>
                  <a:effectLst/>
                </p:spPr>
              </p:cxnSp>
              <p:cxnSp>
                <p:nvCxnSpPr>
                  <p:cNvPr id="63" name="Straight Connector 62"/>
                  <p:cNvCxnSpPr/>
                  <p:nvPr/>
                </p:nvCxnSpPr>
                <p:spPr>
                  <a:xfrm>
                    <a:off x="-169707" y="-14288"/>
                    <a:ext cx="0" cy="180975"/>
                  </a:xfrm>
                  <a:prstGeom prst="line">
                    <a:avLst/>
                  </a:prstGeom>
                  <a:noFill/>
                  <a:ln w="22225" cap="flat" cmpd="sng" algn="ctr">
                    <a:solidFill>
                      <a:schemeClr val="tx2"/>
                    </a:solidFill>
                    <a:prstDash val="solid"/>
                  </a:ln>
                  <a:effectLst/>
                </p:spPr>
              </p:cxnSp>
              <p:cxnSp>
                <p:nvCxnSpPr>
                  <p:cNvPr id="64" name="Straight Connector 63"/>
                  <p:cNvCxnSpPr/>
                  <p:nvPr/>
                </p:nvCxnSpPr>
                <p:spPr>
                  <a:xfrm>
                    <a:off x="1121222" y="-26330"/>
                    <a:ext cx="0" cy="180975"/>
                  </a:xfrm>
                  <a:prstGeom prst="line">
                    <a:avLst/>
                  </a:prstGeom>
                  <a:noFill/>
                  <a:ln w="22225" cap="flat" cmpd="sng" algn="ctr">
                    <a:solidFill>
                      <a:schemeClr val="tx2"/>
                    </a:solidFill>
                    <a:prstDash val="solid"/>
                  </a:ln>
                  <a:effectLst/>
                </p:spPr>
              </p:cxnSp>
            </p:grpSp>
            <p:grpSp>
              <p:nvGrpSpPr>
                <p:cNvPr id="59" name="Group 58"/>
                <p:cNvGrpSpPr/>
                <p:nvPr/>
              </p:nvGrpSpPr>
              <p:grpSpPr>
                <a:xfrm>
                  <a:off x="3701820" y="4557364"/>
                  <a:ext cx="1585663" cy="312328"/>
                  <a:chOff x="-212623" y="-32351"/>
                  <a:chExt cx="1181688" cy="180975"/>
                </a:xfrm>
              </p:grpSpPr>
              <p:cxnSp>
                <p:nvCxnSpPr>
                  <p:cNvPr id="60" name="Straight Connector 59"/>
                  <p:cNvCxnSpPr/>
                  <p:nvPr/>
                </p:nvCxnSpPr>
                <p:spPr>
                  <a:xfrm>
                    <a:off x="-212623" y="58137"/>
                    <a:ext cx="1181688" cy="3011"/>
                  </a:xfrm>
                  <a:prstGeom prst="line">
                    <a:avLst/>
                  </a:prstGeom>
                  <a:noFill/>
                  <a:ln w="22225" cap="flat" cmpd="sng" algn="ctr">
                    <a:solidFill>
                      <a:schemeClr val="tx2"/>
                    </a:solidFill>
                    <a:prstDash val="sysDot"/>
                  </a:ln>
                  <a:effectLst/>
                </p:spPr>
              </p:cxnSp>
              <p:cxnSp>
                <p:nvCxnSpPr>
                  <p:cNvPr id="61" name="Straight Connector 60"/>
                  <p:cNvCxnSpPr/>
                  <p:nvPr/>
                </p:nvCxnSpPr>
                <p:spPr>
                  <a:xfrm>
                    <a:off x="969065" y="-32351"/>
                    <a:ext cx="0" cy="180975"/>
                  </a:xfrm>
                  <a:prstGeom prst="line">
                    <a:avLst/>
                  </a:prstGeom>
                  <a:noFill/>
                  <a:ln w="22225" cap="flat" cmpd="sng" algn="ctr">
                    <a:solidFill>
                      <a:schemeClr val="tx2"/>
                    </a:solidFill>
                    <a:prstDash val="sysDot"/>
                  </a:ln>
                  <a:effectLst/>
                </p:spPr>
              </p:cxnSp>
            </p:grpSp>
          </p:grpSp>
        </p:grpSp>
        <p:grpSp>
          <p:nvGrpSpPr>
            <p:cNvPr id="48" name="Group 47"/>
            <p:cNvGrpSpPr/>
            <p:nvPr/>
          </p:nvGrpSpPr>
          <p:grpSpPr>
            <a:xfrm>
              <a:off x="1372549" y="2865487"/>
              <a:ext cx="4872429" cy="343253"/>
              <a:chOff x="414674" y="14287"/>
              <a:chExt cx="2466975" cy="198894"/>
            </a:xfrm>
          </p:grpSpPr>
          <p:cxnSp>
            <p:nvCxnSpPr>
              <p:cNvPr id="49" name="Straight Connector 48"/>
              <p:cNvCxnSpPr/>
              <p:nvPr/>
            </p:nvCxnSpPr>
            <p:spPr>
              <a:xfrm>
                <a:off x="1674068" y="15884"/>
                <a:ext cx="0" cy="180975"/>
              </a:xfrm>
              <a:prstGeom prst="line">
                <a:avLst/>
              </a:prstGeom>
              <a:noFill/>
              <a:ln w="22225" cap="flat" cmpd="sng" algn="ctr">
                <a:solidFill>
                  <a:srgbClr val="FF0000"/>
                </a:solidFill>
                <a:prstDash val="solid"/>
              </a:ln>
              <a:effectLst/>
            </p:spPr>
          </p:cxnSp>
          <p:grpSp>
            <p:nvGrpSpPr>
              <p:cNvPr id="50" name="Group 49"/>
              <p:cNvGrpSpPr/>
              <p:nvPr/>
            </p:nvGrpSpPr>
            <p:grpSpPr>
              <a:xfrm>
                <a:off x="414674" y="14287"/>
                <a:ext cx="2466975" cy="198894"/>
                <a:chOff x="-890251" y="14287"/>
                <a:chExt cx="2466975" cy="198894"/>
              </a:xfrm>
            </p:grpSpPr>
            <p:cxnSp>
              <p:nvCxnSpPr>
                <p:cNvPr id="51" name="Straight Connector 50"/>
                <p:cNvCxnSpPr/>
                <p:nvPr/>
              </p:nvCxnSpPr>
              <p:spPr>
                <a:xfrm>
                  <a:off x="-890251" y="119063"/>
                  <a:ext cx="2466975" cy="0"/>
                </a:xfrm>
                <a:prstGeom prst="line">
                  <a:avLst/>
                </a:prstGeom>
                <a:noFill/>
                <a:ln w="22225" cap="flat" cmpd="sng" algn="ctr">
                  <a:solidFill>
                    <a:srgbClr val="FF0000"/>
                  </a:solidFill>
                  <a:prstDash val="dashDot"/>
                </a:ln>
                <a:effectLst/>
              </p:spPr>
            </p:cxnSp>
            <p:cxnSp>
              <p:nvCxnSpPr>
                <p:cNvPr id="52" name="Straight Connector 51"/>
                <p:cNvCxnSpPr/>
                <p:nvPr/>
              </p:nvCxnSpPr>
              <p:spPr>
                <a:xfrm>
                  <a:off x="-890251" y="14287"/>
                  <a:ext cx="0" cy="180975"/>
                </a:xfrm>
                <a:prstGeom prst="line">
                  <a:avLst/>
                </a:prstGeom>
                <a:noFill/>
                <a:ln w="22225" cap="flat" cmpd="sng" algn="ctr">
                  <a:solidFill>
                    <a:srgbClr val="FF0000"/>
                  </a:solidFill>
                  <a:prstDash val="solid"/>
                </a:ln>
                <a:effectLst/>
              </p:spPr>
            </p:cxnSp>
            <p:cxnSp>
              <p:nvCxnSpPr>
                <p:cNvPr id="53" name="Straight Connector 52"/>
                <p:cNvCxnSpPr/>
                <p:nvPr/>
              </p:nvCxnSpPr>
              <p:spPr>
                <a:xfrm>
                  <a:off x="1571380" y="32206"/>
                  <a:ext cx="0" cy="180975"/>
                </a:xfrm>
                <a:prstGeom prst="line">
                  <a:avLst/>
                </a:prstGeom>
                <a:noFill/>
                <a:ln w="22225" cap="flat" cmpd="sng" algn="ctr">
                  <a:solidFill>
                    <a:srgbClr val="FF0000"/>
                  </a:solidFill>
                  <a:prstDash val="solid"/>
                </a:ln>
                <a:effectLst/>
              </p:spPr>
            </p:cxnSp>
          </p:grpSp>
        </p:grpSp>
      </p:grpSp>
      <p:sp>
        <p:nvSpPr>
          <p:cNvPr id="84" name="TextBox 83"/>
          <p:cNvSpPr txBox="1"/>
          <p:nvPr/>
        </p:nvSpPr>
        <p:spPr>
          <a:xfrm>
            <a:off x="515854" y="3157154"/>
            <a:ext cx="3273312" cy="261610"/>
          </a:xfrm>
          <a:prstGeom prst="rect">
            <a:avLst/>
          </a:prstGeom>
          <a:noFill/>
        </p:spPr>
        <p:txBody>
          <a:bodyPr wrap="square" rtlCol="0">
            <a:spAutoFit/>
          </a:bodyPr>
          <a:lstStyle/>
          <a:p>
            <a:r>
              <a:rPr lang="en-US" sz="1100" dirty="0" smtClean="0"/>
              <a:t>       1970 	             2004</a:t>
            </a:r>
            <a:endParaRPr lang="en-US" sz="1100" dirty="0"/>
          </a:p>
        </p:txBody>
      </p:sp>
      <p:sp>
        <p:nvSpPr>
          <p:cNvPr id="3" name="Rectangle 2"/>
          <p:cNvSpPr/>
          <p:nvPr/>
        </p:nvSpPr>
        <p:spPr>
          <a:xfrm>
            <a:off x="4735616" y="5707368"/>
            <a:ext cx="4191000" cy="861774"/>
          </a:xfrm>
          <a:prstGeom prst="rect">
            <a:avLst/>
          </a:prstGeom>
        </p:spPr>
        <p:txBody>
          <a:bodyPr wrap="square">
            <a:spAutoFit/>
          </a:bodyPr>
          <a:lstStyle/>
          <a:p>
            <a:endParaRPr lang="en-US" sz="2800" dirty="0">
              <a:solidFill>
                <a:srgbClr val="000000"/>
              </a:solidFill>
            </a:endParaRPr>
          </a:p>
          <a:p>
            <a:r>
              <a:rPr lang="en-US" sz="1100" dirty="0"/>
              <a:t>* p&lt;0.05 ** p &lt;0.01 ***p &lt; </a:t>
            </a:r>
            <a:r>
              <a:rPr lang="en-US" sz="1100" dirty="0" smtClean="0"/>
              <a:t>0.001. </a:t>
            </a:r>
            <a:r>
              <a:rPr lang="en-US" sz="1100" dirty="0"/>
              <a:t>All variables are in logarithmic form. Coefficients are </a:t>
            </a:r>
            <a:r>
              <a:rPr lang="en-US" sz="1100" dirty="0" err="1"/>
              <a:t>elasticities</a:t>
            </a:r>
            <a:r>
              <a:rPr lang="en-US" sz="1100" dirty="0"/>
              <a:t>. </a:t>
            </a:r>
            <a:r>
              <a:rPr lang="en-US" sz="1100" dirty="0" smtClean="0"/>
              <a:t> Standard </a:t>
            </a:r>
            <a:r>
              <a:rPr lang="en-US" sz="1100" dirty="0"/>
              <a:t>errors clustered at district level. </a:t>
            </a:r>
          </a:p>
        </p:txBody>
      </p:sp>
      <p:cxnSp>
        <p:nvCxnSpPr>
          <p:cNvPr id="86" name="Straight Arrow Connector 85"/>
          <p:cNvCxnSpPr/>
          <p:nvPr/>
        </p:nvCxnSpPr>
        <p:spPr>
          <a:xfrm flipV="1">
            <a:off x="4454008" y="4090668"/>
            <a:ext cx="304800" cy="687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4431554" y="3358722"/>
            <a:ext cx="2808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0" y="0"/>
            <a:ext cx="9296400" cy="369332"/>
          </a:xfrm>
          <a:prstGeom prst="rect">
            <a:avLst/>
          </a:prstGeom>
          <a:noFill/>
        </p:spPr>
        <p:txBody>
          <a:bodyPr wrap="square" rtlCol="0">
            <a:spAutoFit/>
          </a:bodyPr>
          <a:lstStyle/>
          <a:p>
            <a:r>
              <a:rPr lang="en-US" b="1" dirty="0" smtClean="0">
                <a:solidFill>
                  <a:prstClr val="black">
                    <a:lumMod val="65000"/>
                    <a:lumOff val="35000"/>
                  </a:prstClr>
                </a:solidFill>
              </a:rPr>
              <a:t>	Empirical Model</a:t>
            </a:r>
            <a:r>
              <a:rPr lang="en-US" dirty="0" smtClean="0">
                <a:solidFill>
                  <a:prstClr val="black">
                    <a:lumMod val="65000"/>
                    <a:lumOff val="35000"/>
                  </a:prstClr>
                </a:solidFill>
              </a:rPr>
              <a:t>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dirty="0" smtClean="0">
                <a:solidFill>
                  <a:prstClr val="black"/>
                </a:solidFill>
              </a:rPr>
              <a:t>	</a:t>
            </a:r>
            <a:endParaRPr lang="en-US" dirty="0">
              <a:solidFill>
                <a:prstClr val="black"/>
              </a:solidFill>
            </a:endParaRPr>
          </a:p>
        </p:txBody>
      </p:sp>
      <p:sp>
        <p:nvSpPr>
          <p:cNvPr id="4" name="Curved Right Arrow 3"/>
          <p:cNvSpPr/>
          <p:nvPr/>
        </p:nvSpPr>
        <p:spPr>
          <a:xfrm>
            <a:off x="719950" y="3529301"/>
            <a:ext cx="204096" cy="392353"/>
          </a:xfrm>
          <a:prstGeom prst="curved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4180957281"/>
              </p:ext>
            </p:extLst>
          </p:nvPr>
        </p:nvGraphicFramePr>
        <p:xfrm>
          <a:off x="4776651" y="1295406"/>
          <a:ext cx="4291150" cy="4648199"/>
        </p:xfrm>
        <a:graphic>
          <a:graphicData uri="http://schemas.openxmlformats.org/drawingml/2006/table">
            <a:tbl>
              <a:tblPr firstRow="1" firstCol="1" bandRow="1">
                <a:tableStyleId>{5C22544A-7EE6-4342-B048-85BDC9FD1C3A}</a:tableStyleId>
              </a:tblPr>
              <a:tblGrid>
                <a:gridCol w="1566371"/>
                <a:gridCol w="659790"/>
                <a:gridCol w="705118"/>
                <a:gridCol w="705118"/>
                <a:gridCol w="654753"/>
              </a:tblGrid>
              <a:tr h="387643">
                <a:tc>
                  <a:txBody>
                    <a:bodyPr/>
                    <a:lstStyle/>
                    <a:p>
                      <a:pPr marL="0" marR="0">
                        <a:lnSpc>
                          <a:spcPct val="115000"/>
                        </a:lnSpc>
                        <a:spcBef>
                          <a:spcPts val="0"/>
                        </a:spcBef>
                        <a:spcAft>
                          <a:spcPts val="0"/>
                        </a:spcAft>
                      </a:pPr>
                      <a:r>
                        <a:rPr lang="en-US" sz="1000" dirty="0">
                          <a:effectLst/>
                        </a:rPr>
                        <a:t>Dependent variable: irrigation ratio</a:t>
                      </a:r>
                      <a:endParaRPr lang="en-US" sz="1000" dirty="0">
                        <a:effectLst/>
                        <a:latin typeface="Calibri"/>
                        <a:ea typeface="宋体"/>
                        <a:cs typeface="Times New Roman"/>
                      </a:endParaRPr>
                    </a:p>
                  </a:txBody>
                  <a:tcPr marL="61952" marR="61952" marT="0" marB="0"/>
                </a:tc>
                <a:tc gridSpan="4">
                  <a:txBody>
                    <a:bodyPr/>
                    <a:lstStyle/>
                    <a:p>
                      <a:pPr marL="0" marR="0" algn="ctr">
                        <a:lnSpc>
                          <a:spcPct val="115000"/>
                        </a:lnSpc>
                        <a:spcBef>
                          <a:spcPts val="0"/>
                        </a:spcBef>
                        <a:spcAft>
                          <a:spcPts val="0"/>
                        </a:spcAft>
                      </a:pPr>
                      <a:r>
                        <a:rPr lang="en-US" sz="1000">
                          <a:effectLst/>
                        </a:rPr>
                        <a:t>Kharif sorghum</a:t>
                      </a:r>
                      <a:endParaRPr lang="en-US" sz="1000">
                        <a:effectLst/>
                        <a:latin typeface="Calibri"/>
                        <a:ea typeface="宋体"/>
                        <a:cs typeface="Times New Roman"/>
                      </a:endParaRPr>
                    </a:p>
                  </a:txBody>
                  <a:tcPr marL="61952" marR="61952"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193821">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(1)</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(6)</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dirty="0">
                          <a:effectLst/>
                        </a:rPr>
                        <a:t>(7)</a:t>
                      </a:r>
                      <a:endParaRPr lang="en-US" sz="1000" dirty="0">
                        <a:effectLst/>
                        <a:latin typeface="Calibri"/>
                        <a:ea typeface="宋体"/>
                        <a:cs typeface="Times New Roman"/>
                      </a:endParaRPr>
                    </a:p>
                  </a:txBody>
                  <a:tcPr marL="61952" marR="61952" marT="0" marB="0"/>
                </a:tc>
              </a:tr>
              <a:tr h="190315">
                <a:tc>
                  <a:txBody>
                    <a:bodyPr/>
                    <a:lstStyle/>
                    <a:p>
                      <a:endParaRPr lang="en-US" sz="1000" dirty="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r>
              <a:tr h="193821">
                <a:tc>
                  <a:txBody>
                    <a:bodyPr/>
                    <a:lstStyle/>
                    <a:p>
                      <a:pPr marL="0" marR="0">
                        <a:lnSpc>
                          <a:spcPct val="115000"/>
                        </a:lnSpc>
                        <a:spcBef>
                          <a:spcPts val="0"/>
                        </a:spcBef>
                        <a:spcAft>
                          <a:spcPts val="0"/>
                        </a:spcAft>
                      </a:pPr>
                      <a:r>
                        <a:rPr lang="en-US" sz="1000">
                          <a:effectLst/>
                        </a:rPr>
                        <a:t>Lag of irrigation ratio</a:t>
                      </a:r>
                      <a:endParaRPr lang="en-US" sz="1000">
                        <a:effectLst/>
                        <a:latin typeface="Calibri"/>
                        <a:ea typeface="宋体"/>
                        <a:cs typeface="Times New Roman"/>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0.310***</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0.312***</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0.313***</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(0.025)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(0.025)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(0.026)</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2 year lag of irrigation ratio</a:t>
                      </a:r>
                      <a:endParaRPr lang="en-US" sz="1000">
                        <a:effectLst/>
                        <a:latin typeface="Calibri"/>
                        <a:ea typeface="宋体"/>
                        <a:cs typeface="Times New Roman"/>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0.113***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0.112***</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0.086***</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(0.022)</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(0.022)</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(0.023)</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3 year lag of irrigation ratio</a:t>
                      </a:r>
                      <a:endParaRPr lang="en-US" sz="1000">
                        <a:effectLst/>
                        <a:latin typeface="Calibri"/>
                        <a:ea typeface="宋体"/>
                        <a:cs typeface="Times New Roman"/>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0.051*</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(0.025)</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no. of rain days </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-0.931+</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-1.599**</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-1.619**</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-1.747***</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(0.546)</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(0.500)</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dirty="0">
                          <a:effectLst/>
                        </a:rPr>
                        <a:t>(0.494)</a:t>
                      </a:r>
                      <a:endParaRPr lang="en-US" sz="1000" dirty="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(0.511)</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Lag of no. of rain days</a:t>
                      </a:r>
                      <a:endParaRPr lang="en-US" sz="1000">
                        <a:effectLst/>
                        <a:latin typeface="Calibri"/>
                        <a:ea typeface="宋体"/>
                        <a:cs typeface="Times New Roman"/>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0.436</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0.276</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(0.420)</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(0.417)</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Monsoon rain</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-0.948***</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-0.808***</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-0.802***</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-0.863***</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(0.169)</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(0.155)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(0.155)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(0.157)</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Lag of monsoon rain</a:t>
                      </a:r>
                      <a:endParaRPr lang="en-US" sz="1000">
                        <a:effectLst/>
                        <a:latin typeface="Calibri"/>
                        <a:ea typeface="宋体"/>
                        <a:cs typeface="Times New Roman"/>
                      </a:endParaRPr>
                    </a:p>
                  </a:txBody>
                  <a:tcPr marL="61952" marR="61952" marT="0" marB="0"/>
                </a:tc>
                <a:tc>
                  <a:txBody>
                    <a:bodyPr/>
                    <a:lstStyle/>
                    <a:p>
                      <a:endParaRPr lang="en-US" sz="1000">
                        <a:effectLst/>
                        <a:latin typeface="Calibri"/>
                      </a:endParaRPr>
                    </a:p>
                  </a:txBody>
                  <a:tcPr marL="61952" marR="61952" marT="0" marB="0"/>
                </a:tc>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-0.013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-0.066</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endParaRPr lang="en-US" sz="1000" dirty="0">
                        <a:effectLst/>
                        <a:latin typeface="Calibri"/>
                      </a:endParaRPr>
                    </a:p>
                  </a:txBody>
                  <a:tcPr marL="61952" marR="61952" marT="0" marB="0"/>
                </a:tc>
                <a:tc>
                  <a:txBody>
                    <a:bodyPr/>
                    <a:lstStyle/>
                    <a:p>
                      <a:endParaRPr lang="en-US" sz="1000" dirty="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(0.144)</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(0.144)</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Kharif degree days</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1.525**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0.157</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0.158</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-0.622</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(0.467)</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(0.820)</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(0.824)</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(2.654)</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Constant</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-20.627*</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-5.505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-7.051</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3.726</a:t>
                      </a:r>
                      <a:endParaRPr lang="en-US" sz="1000">
                        <a:effectLst/>
                        <a:latin typeface="Calibri"/>
                        <a:ea typeface="宋体"/>
                        <a:cs typeface="Times New Roman"/>
                      </a:endParaRPr>
                    </a:p>
                  </a:txBody>
                  <a:tcPr marL="61952" marR="61952" marT="0" marB="0"/>
                </a:tc>
              </a:tr>
              <a:tr h="193821">
                <a:tc>
                  <a:txBody>
                    <a:bodyPr/>
                    <a:lstStyle/>
                    <a:p>
                      <a:endParaRPr lang="en-US" sz="1000">
                        <a:effectLst/>
                        <a:latin typeface="Calibri"/>
                      </a:endParaRPr>
                    </a:p>
                  </a:txBody>
                  <a:tcPr marL="61952" marR="61952" marT="0" marB="0"/>
                </a:tc>
                <a:tc>
                  <a:txBody>
                    <a:bodyPr/>
                    <a:lstStyle/>
                    <a:p>
                      <a:pPr marL="0" marR="0">
                        <a:lnSpc>
                          <a:spcPct val="115000"/>
                        </a:lnSpc>
                        <a:spcBef>
                          <a:spcPts val="0"/>
                        </a:spcBef>
                        <a:spcAft>
                          <a:spcPts val="0"/>
                        </a:spcAft>
                      </a:pPr>
                      <a:r>
                        <a:rPr lang="en-US" sz="1000">
                          <a:effectLst/>
                        </a:rPr>
                        <a:t>(9.097)</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(7.775)</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(7.993)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(21.106)</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N</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5736</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5353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5353</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5162</a:t>
                      </a:r>
                      <a:endParaRPr lang="en-US" sz="1000">
                        <a:effectLst/>
                        <a:latin typeface="Calibri"/>
                        <a:ea typeface="宋体"/>
                        <a:cs typeface="Times New Roman"/>
                      </a:endParaRPr>
                    </a:p>
                  </a:txBody>
                  <a:tcPr marL="61952" marR="61952" marT="0" marB="0"/>
                </a:tc>
              </a:tr>
              <a:tr h="193821">
                <a:tc>
                  <a:txBody>
                    <a:bodyPr/>
                    <a:lstStyle/>
                    <a:p>
                      <a:pPr marL="0" marR="0">
                        <a:lnSpc>
                          <a:spcPct val="115000"/>
                        </a:lnSpc>
                        <a:spcBef>
                          <a:spcPts val="0"/>
                        </a:spcBef>
                        <a:spcAft>
                          <a:spcPts val="0"/>
                        </a:spcAft>
                      </a:pPr>
                      <a:r>
                        <a:rPr lang="en-US" sz="1000">
                          <a:effectLst/>
                        </a:rPr>
                        <a:t>R-sq (within)</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0.149</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0.271</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a:effectLst/>
                        </a:rPr>
                        <a:t>0.271</a:t>
                      </a:r>
                      <a:endParaRPr lang="en-US" sz="1000">
                        <a:effectLst/>
                        <a:latin typeface="Calibri"/>
                        <a:ea typeface="宋体"/>
                        <a:cs typeface="Times New Roman"/>
                      </a:endParaRPr>
                    </a:p>
                  </a:txBody>
                  <a:tcPr marL="61952" marR="61952" marT="0" marB="0"/>
                </a:tc>
                <a:tc>
                  <a:txBody>
                    <a:bodyPr/>
                    <a:lstStyle/>
                    <a:p>
                      <a:pPr marL="0" marR="0">
                        <a:lnSpc>
                          <a:spcPct val="115000"/>
                        </a:lnSpc>
                        <a:spcBef>
                          <a:spcPts val="0"/>
                        </a:spcBef>
                        <a:spcAft>
                          <a:spcPts val="0"/>
                        </a:spcAft>
                      </a:pPr>
                      <a:r>
                        <a:rPr lang="en-US" sz="1000" dirty="0">
                          <a:effectLst/>
                        </a:rPr>
                        <a:t>0.273</a:t>
                      </a:r>
                      <a:endParaRPr lang="en-US" sz="1000" dirty="0">
                        <a:effectLst/>
                        <a:latin typeface="Calibri"/>
                        <a:ea typeface="宋体"/>
                        <a:cs typeface="Times New Roman"/>
                      </a:endParaRPr>
                    </a:p>
                  </a:txBody>
                  <a:tcPr marL="61952" marR="61952" marT="0" marB="0"/>
                </a:tc>
              </a:tr>
            </a:tbl>
          </a:graphicData>
        </a:graphic>
      </p:graphicFrame>
    </p:spTree>
    <p:extLst>
      <p:ext uri="{BB962C8B-B14F-4D97-AF65-F5344CB8AC3E}">
        <p14:creationId xmlns:p14="http://schemas.microsoft.com/office/powerpoint/2010/main" val="40388454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11134"/>
            <a:ext cx="9144000" cy="10667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57200" y="273033"/>
            <a:ext cx="8229600" cy="1143000"/>
          </a:xfrm>
        </p:spPr>
        <p:txBody>
          <a:bodyPr>
            <a:normAutofit fontScale="90000"/>
          </a:bodyPr>
          <a:lstStyle/>
          <a:p>
            <a:r>
              <a:rPr lang="en-US" dirty="0" smtClean="0"/>
              <a:t>Connection to the Water Balance Model</a:t>
            </a:r>
            <a:endParaRPr lang="en-US" dirty="0"/>
          </a:p>
        </p:txBody>
      </p:sp>
      <p:grpSp>
        <p:nvGrpSpPr>
          <p:cNvPr id="13" name="Group 12"/>
          <p:cNvGrpSpPr/>
          <p:nvPr/>
        </p:nvGrpSpPr>
        <p:grpSpPr>
          <a:xfrm>
            <a:off x="0" y="0"/>
            <a:ext cx="9296400" cy="311134"/>
            <a:chOff x="0" y="0"/>
            <a:chExt cx="9296400" cy="369332"/>
          </a:xfrm>
        </p:grpSpPr>
        <p:sp>
          <p:nvSpPr>
            <p:cNvPr id="5" name="Rectangle 4"/>
            <p:cNvSpPr/>
            <p:nvPr/>
          </p:nvSpPr>
          <p:spPr>
            <a:xfrm>
              <a:off x="0" y="1"/>
              <a:ext cx="9144000" cy="3693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0" y="0"/>
              <a:ext cx="9296400" cy="369332"/>
            </a:xfrm>
            <a:prstGeom prst="rect">
              <a:avLst/>
            </a:prstGeom>
            <a:noFill/>
          </p:spPr>
          <p:txBody>
            <a:bodyPr wrap="square" rtlCol="0">
              <a:spAutoFit/>
            </a:bodyPr>
            <a:lstStyle/>
            <a:p>
              <a:r>
                <a:rPr lang="en-US" dirty="0" smtClean="0">
                  <a:solidFill>
                    <a:prstClr val="black">
                      <a:lumMod val="65000"/>
                      <a:lumOff val="35000"/>
                    </a:prstClr>
                  </a:solidFill>
                </a:rPr>
                <a:t>        </a:t>
              </a:r>
              <a:endParaRPr lang="en-US" dirty="0">
                <a:solidFill>
                  <a:prstClr val="black"/>
                </a:solidFill>
              </a:endParaRPr>
            </a:p>
          </p:txBody>
        </p:sp>
      </p:grpSp>
      <p:sp>
        <p:nvSpPr>
          <p:cNvPr id="14" name="Slide Number Placeholder 13"/>
          <p:cNvSpPr>
            <a:spLocks noGrp="1"/>
          </p:cNvSpPr>
          <p:nvPr>
            <p:ph type="sldNum" sz="quarter" idx="12"/>
          </p:nvPr>
        </p:nvSpPr>
        <p:spPr/>
        <p:txBody>
          <a:bodyPr/>
          <a:lstStyle/>
          <a:p>
            <a:fld id="{A28A64D1-DF2B-4478-AB99-48FE2E176D22}" type="slidenum">
              <a:rPr lang="en-US" smtClean="0">
                <a:solidFill>
                  <a:prstClr val="black">
                    <a:tint val="75000"/>
                  </a:prstClr>
                </a:solidFill>
              </a:rPr>
              <a:pPr/>
              <a:t>7</a:t>
            </a:fld>
            <a:endParaRPr lang="en-US" dirty="0">
              <a:solidFill>
                <a:prstClr val="black">
                  <a:tint val="75000"/>
                </a:prstClr>
              </a:solidFill>
            </a:endParaRPr>
          </a:p>
        </p:txBody>
      </p:sp>
      <p:grpSp>
        <p:nvGrpSpPr>
          <p:cNvPr id="4" name="Group 3"/>
          <p:cNvGrpSpPr/>
          <p:nvPr/>
        </p:nvGrpSpPr>
        <p:grpSpPr>
          <a:xfrm>
            <a:off x="793683" y="1572207"/>
            <a:ext cx="6963878" cy="3342379"/>
            <a:chOff x="808522" y="1512811"/>
            <a:chExt cx="6963878" cy="3342379"/>
          </a:xfrm>
        </p:grpSpPr>
        <p:sp>
          <p:nvSpPr>
            <p:cNvPr id="3" name="TextBox 2"/>
            <p:cNvSpPr txBox="1"/>
            <p:nvPr/>
          </p:nvSpPr>
          <p:spPr>
            <a:xfrm>
              <a:off x="808522" y="2362200"/>
              <a:ext cx="6934200" cy="2492990"/>
            </a:xfrm>
            <a:prstGeom prst="rect">
              <a:avLst/>
            </a:prstGeom>
            <a:noFill/>
          </p:spPr>
          <p:txBody>
            <a:bodyPr wrap="square" rtlCol="0">
              <a:spAutoFit/>
            </a:bodyPr>
            <a:lstStyle/>
            <a:p>
              <a:endParaRPr lang="en-US" sz="2400" dirty="0">
                <a:solidFill>
                  <a:prstClr val="black"/>
                </a:solidFill>
              </a:endParaRPr>
            </a:p>
            <a:p>
              <a:r>
                <a:rPr lang="en-US" sz="2400" b="1" dirty="0" smtClean="0">
                  <a:solidFill>
                    <a:prstClr val="black"/>
                  </a:solidFill>
                </a:rPr>
                <a:t>Step 2: Looking forward: How will future changes in precipitation affect water supply? </a:t>
              </a:r>
              <a:br>
                <a:rPr lang="en-US" sz="2400" b="1" dirty="0" smtClean="0">
                  <a:solidFill>
                    <a:prstClr val="black"/>
                  </a:solidFill>
                </a:rPr>
              </a:br>
              <a:r>
                <a:rPr lang="en-US" sz="2000" dirty="0" smtClean="0">
                  <a:solidFill>
                    <a:prstClr val="black"/>
                  </a:solidFill>
                </a:rPr>
                <a:t/>
              </a:r>
              <a:br>
                <a:rPr lang="en-US" sz="2000" dirty="0" smtClean="0">
                  <a:solidFill>
                    <a:prstClr val="black"/>
                  </a:solidFill>
                </a:rPr>
              </a:br>
              <a:r>
                <a:rPr lang="en-US" sz="2000" dirty="0" smtClean="0">
                  <a:solidFill>
                    <a:prstClr val="black"/>
                  </a:solidFill>
                </a:rPr>
                <a:t>-Use projections of precipitation changes to estimate irrigation responses into the future using estimates from Step 1</a:t>
              </a:r>
            </a:p>
            <a:p>
              <a:endParaRPr lang="en-US" sz="2400" dirty="0">
                <a:solidFill>
                  <a:prstClr val="black"/>
                </a:solidFill>
              </a:endParaRPr>
            </a:p>
          </p:txBody>
        </p:sp>
        <p:sp>
          <p:nvSpPr>
            <p:cNvPr id="9" name="TextBox 8"/>
            <p:cNvSpPr txBox="1"/>
            <p:nvPr/>
          </p:nvSpPr>
          <p:spPr>
            <a:xfrm>
              <a:off x="838200" y="1512811"/>
              <a:ext cx="6934200" cy="830997"/>
            </a:xfrm>
            <a:prstGeom prst="rect">
              <a:avLst/>
            </a:prstGeom>
            <a:noFill/>
          </p:spPr>
          <p:txBody>
            <a:bodyPr wrap="square" rtlCol="0">
              <a:spAutoFit/>
            </a:bodyPr>
            <a:lstStyle/>
            <a:p>
              <a:r>
                <a:rPr lang="en-US" sz="2400" dirty="0" smtClean="0">
                  <a:solidFill>
                    <a:schemeClr val="bg1">
                      <a:lumMod val="65000"/>
                    </a:schemeClr>
                  </a:solidFill>
                </a:rPr>
                <a:t>Step 1: Looking back: How have irrigated areas changed in response to monsoon variability in India?  </a:t>
              </a:r>
              <a:endParaRPr lang="en-US" sz="2400" dirty="0">
                <a:solidFill>
                  <a:schemeClr val="bg1">
                    <a:lumMod val="65000"/>
                  </a:schemeClr>
                </a:solidFill>
              </a:endParaRPr>
            </a:p>
          </p:txBody>
        </p:sp>
      </p:grpSp>
      <p:sp>
        <p:nvSpPr>
          <p:cNvPr id="11" name="TextBox 10"/>
          <p:cNvSpPr txBox="1"/>
          <p:nvPr/>
        </p:nvSpPr>
        <p:spPr>
          <a:xfrm>
            <a:off x="202096" y="1"/>
            <a:ext cx="9296400" cy="369332"/>
          </a:xfrm>
          <a:prstGeom prst="rect">
            <a:avLst/>
          </a:prstGeom>
          <a:noFill/>
        </p:spPr>
        <p:txBody>
          <a:bodyPr wrap="square" rtlCol="0">
            <a:spAutoFit/>
          </a:bodyPr>
          <a:lstStyle/>
          <a:p>
            <a:r>
              <a:rPr lang="en-US" dirty="0" smtClean="0">
                <a:solidFill>
                  <a:prstClr val="black">
                    <a:lumMod val="65000"/>
                    <a:lumOff val="35000"/>
                  </a:prstClr>
                </a:solidFill>
              </a:rPr>
              <a:t>	Empirical Model	</a:t>
            </a:r>
            <a:r>
              <a:rPr lang="en-US" b="1" dirty="0" smtClean="0">
                <a:solidFill>
                  <a:prstClr val="black">
                    <a:lumMod val="65000"/>
                    <a:lumOff val="35000"/>
                  </a:prstClr>
                </a:solidFill>
              </a:rPr>
              <a:t>    Connection to WBM          </a:t>
            </a:r>
            <a:r>
              <a:rPr lang="en-US" dirty="0" smtClean="0">
                <a:solidFill>
                  <a:prstClr val="black">
                    <a:lumMod val="65000"/>
                    <a:lumOff val="35000"/>
                  </a:prstClr>
                </a:solidFill>
              </a:rPr>
              <a:t>Connection to IAM           </a:t>
            </a:r>
            <a:r>
              <a:rPr lang="en-US" dirty="0" smtClean="0">
                <a:solidFill>
                  <a:prstClr val="black"/>
                </a:solidFill>
              </a:rPr>
              <a:t>	</a:t>
            </a:r>
            <a:endParaRPr lang="en-US" dirty="0">
              <a:solidFill>
                <a:prstClr val="black"/>
              </a:solidFill>
            </a:endParaRPr>
          </a:p>
        </p:txBody>
      </p:sp>
    </p:spTree>
    <p:extLst>
      <p:ext uri="{BB962C8B-B14F-4D97-AF65-F5344CB8AC3E}">
        <p14:creationId xmlns:p14="http://schemas.microsoft.com/office/powerpoint/2010/main" val="11845423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7201"/>
            <a:ext cx="9144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57200" y="304800"/>
            <a:ext cx="8229600" cy="1143000"/>
          </a:xfrm>
        </p:spPr>
        <p:txBody>
          <a:bodyPr/>
          <a:lstStyle/>
          <a:p>
            <a:r>
              <a:rPr lang="en-US" dirty="0" smtClean="0"/>
              <a:t>Connection to the IAM</a:t>
            </a:r>
            <a:endParaRPr lang="en-US" dirty="0"/>
          </a:p>
        </p:txBody>
      </p:sp>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Slide Number Placeholder 13"/>
          <p:cNvSpPr>
            <a:spLocks noGrp="1"/>
          </p:cNvSpPr>
          <p:nvPr>
            <p:ph type="sldNum" sz="quarter" idx="12"/>
          </p:nvPr>
        </p:nvSpPr>
        <p:spPr/>
        <p:txBody>
          <a:bodyPr/>
          <a:lstStyle/>
          <a:p>
            <a:fld id="{A28A64D1-DF2B-4478-AB99-48FE2E176D22}" type="slidenum">
              <a:rPr lang="en-US" smtClean="0">
                <a:solidFill>
                  <a:prstClr val="black">
                    <a:tint val="75000"/>
                  </a:prstClr>
                </a:solidFill>
              </a:rPr>
              <a:pPr/>
              <a:t>8</a:t>
            </a:fld>
            <a:endParaRPr lang="en-US">
              <a:solidFill>
                <a:prstClr val="black">
                  <a:tint val="75000"/>
                </a:prstClr>
              </a:solidFill>
            </a:endParaRPr>
          </a:p>
        </p:txBody>
      </p:sp>
      <p:sp>
        <p:nvSpPr>
          <p:cNvPr id="43" name="TextBox 42"/>
          <p:cNvSpPr txBox="1"/>
          <p:nvPr/>
        </p:nvSpPr>
        <p:spPr>
          <a:xfrm>
            <a:off x="0" y="0"/>
            <a:ext cx="9296400" cy="369332"/>
          </a:xfrm>
          <a:prstGeom prst="rect">
            <a:avLst/>
          </a:prstGeom>
          <a:noFill/>
        </p:spPr>
        <p:txBody>
          <a:bodyPr wrap="square" rtlCol="0">
            <a:spAutoFit/>
          </a:bodyPr>
          <a:lstStyle/>
          <a:p>
            <a:r>
              <a:rPr lang="en-US" dirty="0" smtClean="0">
                <a:solidFill>
                  <a:prstClr val="black">
                    <a:lumMod val="65000"/>
                    <a:lumOff val="35000"/>
                  </a:prstClr>
                </a:solidFill>
              </a:rPr>
              <a:t>	Empirical Model	    Connection to WBM          </a:t>
            </a:r>
            <a:r>
              <a:rPr lang="en-US" b="1" dirty="0" smtClean="0">
                <a:solidFill>
                  <a:prstClr val="black">
                    <a:lumMod val="65000"/>
                    <a:lumOff val="35000"/>
                  </a:prstClr>
                </a:solidFill>
              </a:rPr>
              <a:t>Connection to IAM </a:t>
            </a:r>
            <a:r>
              <a:rPr lang="en-US" dirty="0" smtClean="0">
                <a:solidFill>
                  <a:prstClr val="black">
                    <a:lumMod val="65000"/>
                    <a:lumOff val="35000"/>
                  </a:prstClr>
                </a:solidFill>
              </a:rPr>
              <a:t>          </a:t>
            </a:r>
            <a:r>
              <a:rPr lang="en-US" dirty="0" smtClean="0">
                <a:solidFill>
                  <a:prstClr val="black"/>
                </a:solidFill>
              </a:rPr>
              <a:t>	</a:t>
            </a:r>
            <a:endParaRPr lang="en-US" dirty="0">
              <a:solidFill>
                <a:prstClr val="black"/>
              </a:solidFill>
            </a:endParaRPr>
          </a:p>
        </p:txBody>
      </p:sp>
      <p:grpSp>
        <p:nvGrpSpPr>
          <p:cNvPr id="42" name="Group 41"/>
          <p:cNvGrpSpPr/>
          <p:nvPr/>
        </p:nvGrpSpPr>
        <p:grpSpPr>
          <a:xfrm>
            <a:off x="723900" y="1295401"/>
            <a:ext cx="7848600" cy="6297034"/>
            <a:chOff x="808522" y="1512811"/>
            <a:chExt cx="7182623" cy="6297034"/>
          </a:xfrm>
        </p:grpSpPr>
        <p:sp>
          <p:nvSpPr>
            <p:cNvPr id="44" name="TextBox 43"/>
            <p:cNvSpPr txBox="1"/>
            <p:nvPr/>
          </p:nvSpPr>
          <p:spPr>
            <a:xfrm>
              <a:off x="808522" y="2362200"/>
              <a:ext cx="7182623" cy="5447645"/>
            </a:xfrm>
            <a:prstGeom prst="rect">
              <a:avLst/>
            </a:prstGeom>
            <a:noFill/>
          </p:spPr>
          <p:txBody>
            <a:bodyPr wrap="square" rtlCol="0">
              <a:spAutoFit/>
            </a:bodyPr>
            <a:lstStyle/>
            <a:p>
              <a:endParaRPr lang="en-US" sz="2400" dirty="0">
                <a:solidFill>
                  <a:prstClr val="black"/>
                </a:solidFill>
              </a:endParaRPr>
            </a:p>
            <a:p>
              <a:r>
                <a:rPr lang="en-US" sz="2400" dirty="0" smtClean="0">
                  <a:solidFill>
                    <a:schemeClr val="bg1">
                      <a:lumMod val="65000"/>
                    </a:schemeClr>
                  </a:solidFill>
                </a:rPr>
                <a:t>Step 2: Looking forward: </a:t>
              </a:r>
              <a:r>
                <a:rPr lang="en-US" sz="2400" b="1" dirty="0">
                  <a:solidFill>
                    <a:schemeClr val="bg1">
                      <a:lumMod val="65000"/>
                    </a:schemeClr>
                  </a:solidFill>
                </a:rPr>
                <a:t>How will future changes in precipitation affect water supply</a:t>
              </a:r>
              <a:r>
                <a:rPr lang="en-US" sz="2400" dirty="0" smtClean="0">
                  <a:solidFill>
                    <a:schemeClr val="bg1">
                      <a:lumMod val="65000"/>
                    </a:schemeClr>
                  </a:solidFill>
                </a:rPr>
                <a:t>? </a:t>
              </a:r>
              <a:br>
                <a:rPr lang="en-US" sz="2400" dirty="0" smtClean="0">
                  <a:solidFill>
                    <a:schemeClr val="bg1">
                      <a:lumMod val="65000"/>
                    </a:schemeClr>
                  </a:solidFill>
                </a:rPr>
              </a:br>
              <a:r>
                <a:rPr lang="en-US" sz="2000" dirty="0" smtClean="0">
                  <a:solidFill>
                    <a:schemeClr val="bg1">
                      <a:lumMod val="65000"/>
                    </a:schemeClr>
                  </a:solidFill>
                </a:rPr>
                <a:t>-Use projections of precipitation changes to estimate irrigation responses into the future using estimates from Step 1</a:t>
              </a:r>
            </a:p>
            <a:p>
              <a:endParaRPr lang="en-US" sz="2400" b="1" dirty="0">
                <a:solidFill>
                  <a:prstClr val="black"/>
                </a:solidFill>
              </a:endParaRPr>
            </a:p>
            <a:p>
              <a:r>
                <a:rPr lang="en-US" sz="2400" b="1" dirty="0" smtClean="0">
                  <a:solidFill>
                    <a:prstClr val="black"/>
                  </a:solidFill>
                </a:rPr>
                <a:t>Step 3 : What are the future economic impacts?</a:t>
              </a:r>
            </a:p>
            <a:p>
              <a:pPr lvl="0"/>
              <a:r>
                <a:rPr lang="en-US" sz="2000" dirty="0" smtClean="0"/>
                <a:t>-Use empirical estimates </a:t>
              </a:r>
              <a:r>
                <a:rPr lang="en-US" sz="2000" dirty="0"/>
                <a:t>from Step </a:t>
              </a:r>
              <a:r>
                <a:rPr lang="en-US" sz="2000" dirty="0" smtClean="0"/>
                <a:t>1 to inform demand for water in IAM agricultural sector in response to changes in precipitation</a:t>
              </a:r>
            </a:p>
            <a:p>
              <a:pPr lvl="0"/>
              <a:endParaRPr lang="en-US" sz="2000" dirty="0" smtClean="0"/>
            </a:p>
            <a:p>
              <a:pPr lvl="0"/>
              <a:r>
                <a:rPr lang="en-US" sz="2000" dirty="0" smtClean="0"/>
                <a:t>-Use WBM to inform supply side of water resources (fixed factor) in IAM</a:t>
              </a:r>
            </a:p>
            <a:p>
              <a:pPr lvl="0"/>
              <a:endParaRPr lang="en-US" sz="2000" dirty="0"/>
            </a:p>
            <a:p>
              <a:pPr lvl="0"/>
              <a:r>
                <a:rPr lang="en-US" sz="2000" dirty="0" smtClean="0"/>
                <a:t>- Capture changes in crop production and crop trade balance via virtual water trade </a:t>
              </a:r>
              <a:endParaRPr lang="en-US" sz="2000" dirty="0"/>
            </a:p>
            <a:p>
              <a:endParaRPr lang="en-US" sz="2400" b="1" dirty="0">
                <a:solidFill>
                  <a:prstClr val="black"/>
                </a:solidFill>
              </a:endParaRPr>
            </a:p>
            <a:p>
              <a:endParaRPr lang="en-US" sz="2400" b="1" dirty="0">
                <a:solidFill>
                  <a:prstClr val="black"/>
                </a:solidFill>
              </a:endParaRPr>
            </a:p>
          </p:txBody>
        </p:sp>
        <p:sp>
          <p:nvSpPr>
            <p:cNvPr id="45" name="TextBox 44"/>
            <p:cNvSpPr txBox="1"/>
            <p:nvPr/>
          </p:nvSpPr>
          <p:spPr>
            <a:xfrm>
              <a:off x="838200" y="1512811"/>
              <a:ext cx="6934200" cy="830997"/>
            </a:xfrm>
            <a:prstGeom prst="rect">
              <a:avLst/>
            </a:prstGeom>
            <a:noFill/>
          </p:spPr>
          <p:txBody>
            <a:bodyPr wrap="square" rtlCol="0">
              <a:spAutoFit/>
            </a:bodyPr>
            <a:lstStyle/>
            <a:p>
              <a:r>
                <a:rPr lang="en-US" sz="2400" dirty="0" smtClean="0">
                  <a:solidFill>
                    <a:schemeClr val="bg1">
                      <a:lumMod val="65000"/>
                    </a:schemeClr>
                  </a:solidFill>
                </a:rPr>
                <a:t>Step 1: Looking back: How have irrigated areas changed in response to monsoon variability in India?  </a:t>
              </a:r>
              <a:endParaRPr lang="en-US" sz="2400" dirty="0">
                <a:solidFill>
                  <a:schemeClr val="bg1">
                    <a:lumMod val="65000"/>
                  </a:schemeClr>
                </a:solidFill>
              </a:endParaRPr>
            </a:p>
          </p:txBody>
        </p:sp>
      </p:grpSp>
    </p:spTree>
    <p:extLst>
      <p:ext uri="{BB962C8B-B14F-4D97-AF65-F5344CB8AC3E}">
        <p14:creationId xmlns:p14="http://schemas.microsoft.com/office/powerpoint/2010/main" val="28650830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2209800"/>
            <a:ext cx="2286000" cy="914400"/>
          </a:xfrm>
        </p:spPr>
        <p:txBody>
          <a:bodyPr/>
          <a:lstStyle/>
          <a:p>
            <a:pPr>
              <a:buNone/>
            </a:pPr>
            <a:r>
              <a:rPr lang="en-US" dirty="0" smtClean="0"/>
              <a:t>Thank you!</a:t>
            </a:r>
            <a:endParaRPr lang="en-US" dirty="0"/>
          </a:p>
        </p:txBody>
      </p:sp>
      <p:sp>
        <p:nvSpPr>
          <p:cNvPr id="4" name="Slide Number Placeholder 3"/>
          <p:cNvSpPr>
            <a:spLocks noGrp="1"/>
          </p:cNvSpPr>
          <p:nvPr>
            <p:ph type="sldNum" sz="quarter" idx="12"/>
          </p:nvPr>
        </p:nvSpPr>
        <p:spPr/>
        <p:txBody>
          <a:bodyPr/>
          <a:lstStyle/>
          <a:p>
            <a:fld id="{A28A64D1-DF2B-4478-AB99-48FE2E176D22}" type="slidenum">
              <a:rPr lang="en-US" smtClean="0"/>
              <a:pPr/>
              <a:t>9</a:t>
            </a:fld>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7200"/>
            <a:ext cx="9144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04800"/>
            <a:ext cx="8229600" cy="1143000"/>
          </a:xfrm>
        </p:spPr>
        <p:txBody>
          <a:bodyPr/>
          <a:lstStyle/>
          <a:p>
            <a:r>
              <a:rPr lang="en-US" dirty="0" smtClean="0"/>
              <a:t>Further extensions</a:t>
            </a:r>
            <a:endParaRPr lang="en-US" dirty="0"/>
          </a:p>
        </p:txBody>
      </p:sp>
      <p:sp>
        <p:nvSpPr>
          <p:cNvPr id="3" name="Content Placeholder 2"/>
          <p:cNvSpPr>
            <a:spLocks noGrp="1"/>
          </p:cNvSpPr>
          <p:nvPr>
            <p:ph idx="1"/>
          </p:nvPr>
        </p:nvSpPr>
        <p:spPr>
          <a:xfrm>
            <a:off x="304800" y="1600200"/>
            <a:ext cx="8458200" cy="4267200"/>
          </a:xfrm>
        </p:spPr>
        <p:txBody>
          <a:bodyPr>
            <a:normAutofit fontScale="62500" lnSpcReduction="20000"/>
          </a:bodyPr>
          <a:lstStyle/>
          <a:p>
            <a:pPr marL="0" indent="0">
              <a:buNone/>
            </a:pPr>
            <a:r>
              <a:rPr lang="en-US" sz="2400" dirty="0" smtClean="0"/>
              <a:t/>
            </a:r>
            <a:br>
              <a:rPr lang="en-US" sz="2400" dirty="0" smtClean="0"/>
            </a:br>
            <a:endParaRPr lang="en-US" sz="2400" dirty="0" smtClean="0"/>
          </a:p>
          <a:p>
            <a:pPr marL="0" indent="0">
              <a:buNone/>
            </a:pPr>
            <a:r>
              <a:rPr lang="en-US" b="1" dirty="0"/>
              <a:t> </a:t>
            </a:r>
            <a:r>
              <a:rPr lang="en-US" b="1" dirty="0" smtClean="0"/>
              <a:t>                         </a:t>
            </a:r>
            <a:r>
              <a:rPr lang="en-US" sz="2600" b="1" dirty="0" smtClean="0">
                <a:latin typeface="Times New Roman" panose="02020603050405020304" pitchFamily="18" charset="0"/>
                <a:cs typeface="Times New Roman" panose="02020603050405020304" pitchFamily="18" charset="0"/>
              </a:rPr>
              <a:t>Ag Year: July 2002-June 2003</a:t>
            </a:r>
          </a:p>
          <a:p>
            <a:pPr marR="0" indent="0">
              <a:lnSpc>
                <a:spcPct val="150000"/>
              </a:lnSpc>
              <a:spcBef>
                <a:spcPts val="0"/>
              </a:spcBef>
              <a:spcAft>
                <a:spcPts val="1000"/>
              </a:spcAft>
              <a:buNone/>
            </a:pPr>
            <a:r>
              <a:rPr lang="en-US" b="1" dirty="0" smtClean="0">
                <a:latin typeface="Times New Roman"/>
                <a:ea typeface="Calibri"/>
                <a:cs typeface="Times New Roman"/>
              </a:rPr>
              <a:t>          </a:t>
            </a:r>
            <a:br>
              <a:rPr lang="en-US" b="1" dirty="0" smtClean="0">
                <a:latin typeface="Times New Roman"/>
                <a:ea typeface="Calibri"/>
                <a:cs typeface="Times New Roman"/>
              </a:rPr>
            </a:br>
            <a:r>
              <a:rPr lang="en-US" b="1" dirty="0" smtClean="0">
                <a:latin typeface="Times New Roman"/>
                <a:ea typeface="Calibri"/>
                <a:cs typeface="Times New Roman"/>
              </a:rPr>
              <a:t>	</a:t>
            </a:r>
            <a:r>
              <a:rPr lang="en-US" sz="2900" b="1" dirty="0" smtClean="0">
                <a:latin typeface="Times New Roman"/>
                <a:ea typeface="Calibri"/>
                <a:cs typeface="Times New Roman"/>
              </a:rPr>
              <a:t>       2002</a:t>
            </a:r>
            <a:r>
              <a:rPr lang="en-US" sz="2900" dirty="0" smtClean="0">
                <a:latin typeface="Times New Roman"/>
                <a:ea typeface="Calibri"/>
                <a:cs typeface="Times New Roman"/>
              </a:rPr>
              <a:t>			 	</a:t>
            </a:r>
            <a:r>
              <a:rPr lang="en-US" sz="2900" b="1" dirty="0" smtClean="0">
                <a:solidFill>
                  <a:srgbClr val="FF0000"/>
                </a:solidFill>
                <a:latin typeface="Times New Roman"/>
                <a:ea typeface="Calibri"/>
                <a:cs typeface="Times New Roman"/>
              </a:rPr>
              <a:t>2003-time of survey</a:t>
            </a:r>
            <a:endParaRPr lang="en-US" sz="2900" dirty="0" smtClean="0">
              <a:solidFill>
                <a:srgbClr val="FF0000"/>
              </a:solidFill>
              <a:ea typeface="Calibri"/>
              <a:cs typeface="Times New Roman"/>
            </a:endParaRPr>
          </a:p>
          <a:p>
            <a:pPr marL="114300" marR="0" indent="0">
              <a:lnSpc>
                <a:spcPct val="150000"/>
              </a:lnSpc>
              <a:spcBef>
                <a:spcPts val="0"/>
              </a:spcBef>
              <a:spcAft>
                <a:spcPts val="1000"/>
              </a:spcAft>
              <a:buNone/>
            </a:pPr>
            <a:r>
              <a:rPr lang="en-US" sz="2600" b="1" dirty="0" smtClean="0">
                <a:latin typeface="Times New Roman"/>
                <a:ea typeface="Calibri"/>
                <a:cs typeface="Times New Roman"/>
              </a:rPr>
              <a:t>        July  Aug                        Dec  Jan  Feb              June     Aug  Sep                                      Dec     </a:t>
            </a:r>
            <a:endParaRPr lang="en-US" sz="2600" dirty="0" smtClean="0">
              <a:ea typeface="Calibri"/>
              <a:cs typeface="Times New Roman"/>
            </a:endParaRPr>
          </a:p>
          <a:p>
            <a:pPr marL="114300" marR="0" indent="0">
              <a:lnSpc>
                <a:spcPct val="150000"/>
              </a:lnSpc>
              <a:spcBef>
                <a:spcPts val="0"/>
              </a:spcBef>
              <a:spcAft>
                <a:spcPts val="1000"/>
              </a:spcAft>
              <a:buNone/>
            </a:pPr>
            <a:r>
              <a:rPr lang="en-US" b="1" dirty="0" smtClean="0">
                <a:latin typeface="Times New Roman"/>
                <a:ea typeface="Calibri"/>
                <a:cs typeface="Times New Roman"/>
              </a:rPr>
              <a:t>            </a:t>
            </a:r>
            <a:r>
              <a:rPr lang="en-US" sz="2600" b="1" dirty="0" smtClean="0">
                <a:latin typeface="Times New Roman"/>
                <a:ea typeface="Calibri"/>
                <a:cs typeface="Times New Roman"/>
              </a:rPr>
              <a:t>               </a:t>
            </a:r>
            <a:br>
              <a:rPr lang="en-US" sz="2600" b="1" dirty="0" smtClean="0">
                <a:latin typeface="Times New Roman"/>
                <a:ea typeface="Calibri"/>
                <a:cs typeface="Times New Roman"/>
              </a:rPr>
            </a:br>
            <a:r>
              <a:rPr lang="en-US" sz="2600" b="1" dirty="0" smtClean="0">
                <a:latin typeface="Times New Roman"/>
                <a:ea typeface="Calibri"/>
                <a:cs typeface="Times New Roman"/>
              </a:rPr>
              <a:t>	            </a:t>
            </a:r>
            <a:r>
              <a:rPr lang="en-US" sz="2600" b="1" dirty="0" err="1" smtClean="0">
                <a:latin typeface="Times New Roman"/>
                <a:ea typeface="Calibri"/>
                <a:cs typeface="Times New Roman"/>
              </a:rPr>
              <a:t>Kharif</a:t>
            </a:r>
            <a:r>
              <a:rPr lang="en-US" sz="2600" b="1" dirty="0" smtClean="0">
                <a:latin typeface="Times New Roman"/>
                <a:ea typeface="Calibri"/>
                <a:cs typeface="Times New Roman"/>
              </a:rPr>
              <a:t> harvest</a:t>
            </a:r>
            <a:r>
              <a:rPr lang="en-US" sz="2600" b="1" dirty="0">
                <a:latin typeface="Times New Roman"/>
                <a:ea typeface="Calibri"/>
                <a:cs typeface="Times New Roman"/>
              </a:rPr>
              <a:t> </a:t>
            </a:r>
            <a:r>
              <a:rPr lang="en-US" sz="2600" b="1" dirty="0" smtClean="0">
                <a:latin typeface="Times New Roman"/>
                <a:ea typeface="Calibri"/>
                <a:cs typeface="Times New Roman"/>
              </a:rPr>
              <a:t>              Rabi </a:t>
            </a:r>
            <a:r>
              <a:rPr lang="en-US" sz="2600" b="1" dirty="0">
                <a:latin typeface="Times New Roman"/>
                <a:ea typeface="Calibri"/>
                <a:cs typeface="Times New Roman"/>
              </a:rPr>
              <a:t>harvest</a:t>
            </a:r>
            <a:endParaRPr lang="en-US" sz="2600" dirty="0">
              <a:ea typeface="Calibri"/>
              <a:cs typeface="Times New Roman"/>
            </a:endParaRPr>
          </a:p>
          <a:p>
            <a:pPr marR="0" indent="0">
              <a:lnSpc>
                <a:spcPct val="150000"/>
              </a:lnSpc>
              <a:spcBef>
                <a:spcPts val="0"/>
              </a:spcBef>
              <a:spcAft>
                <a:spcPts val="1000"/>
              </a:spcAft>
              <a:buNone/>
            </a:pPr>
            <a:r>
              <a:rPr lang="en-US" dirty="0">
                <a:latin typeface="Times New Roman"/>
                <a:ea typeface="Calibri"/>
                <a:cs typeface="Times New Roman"/>
              </a:rPr>
              <a:t> </a:t>
            </a:r>
            <a:endParaRPr lang="en-US" dirty="0">
              <a:ea typeface="Calibri"/>
              <a:cs typeface="Times New Roman"/>
            </a:endParaRPr>
          </a:p>
          <a:p>
            <a:pPr marL="0" indent="0">
              <a:buNone/>
            </a:pPr>
            <a:r>
              <a:rPr lang="en-US" sz="2600" b="1" dirty="0" smtClean="0">
                <a:latin typeface="Times New Roman"/>
                <a:ea typeface="Calibri"/>
              </a:rPr>
              <a:t>                                                                                     1</a:t>
            </a:r>
            <a:r>
              <a:rPr lang="en-US" sz="2600" b="1" baseline="30000" dirty="0" smtClean="0">
                <a:latin typeface="Times New Roman"/>
                <a:ea typeface="Calibri"/>
              </a:rPr>
              <a:t>st</a:t>
            </a:r>
            <a:r>
              <a:rPr lang="en-US" sz="2600" b="1" dirty="0" smtClean="0">
                <a:latin typeface="Times New Roman"/>
                <a:ea typeface="Calibri"/>
              </a:rPr>
              <a:t> Visit</a:t>
            </a:r>
            <a:r>
              <a:rPr lang="en-US" sz="2600" b="1" dirty="0">
                <a:latin typeface="Times New Roman"/>
                <a:ea typeface="Calibri"/>
              </a:rPr>
              <a:t>		</a:t>
            </a:r>
            <a:r>
              <a:rPr lang="en-US" sz="2600" b="1" dirty="0" smtClean="0">
                <a:latin typeface="Times New Roman"/>
                <a:ea typeface="Calibri"/>
              </a:rPr>
              <a:t>       2</a:t>
            </a:r>
            <a:r>
              <a:rPr lang="en-US" sz="2600" b="1" baseline="30000" dirty="0" smtClean="0">
                <a:latin typeface="Times New Roman"/>
                <a:ea typeface="Calibri"/>
              </a:rPr>
              <a:t>nd</a:t>
            </a:r>
            <a:r>
              <a:rPr lang="en-US" sz="2600" b="1" dirty="0" smtClean="0">
                <a:latin typeface="Times New Roman"/>
                <a:ea typeface="Calibri"/>
              </a:rPr>
              <a:t> Visit</a:t>
            </a:r>
          </a:p>
          <a:p>
            <a:pPr marL="0" indent="0">
              <a:buNone/>
            </a:pPr>
            <a:r>
              <a:rPr lang="en-US" sz="2600" b="1" dirty="0">
                <a:latin typeface="Times New Roman"/>
                <a:ea typeface="Calibri"/>
              </a:rPr>
              <a:t>	</a:t>
            </a:r>
            <a:r>
              <a:rPr lang="en-US" sz="2600" b="1" dirty="0" smtClean="0">
                <a:latin typeface="Times New Roman"/>
                <a:ea typeface="Calibri"/>
              </a:rPr>
              <a:t>		            (</a:t>
            </a:r>
            <a:r>
              <a:rPr lang="en-US" sz="2600" b="1" dirty="0" err="1" smtClean="0">
                <a:latin typeface="Times New Roman"/>
                <a:ea typeface="Calibri"/>
              </a:rPr>
              <a:t>Kharif</a:t>
            </a:r>
            <a:r>
              <a:rPr lang="en-US" sz="2600" b="1" dirty="0" smtClean="0">
                <a:latin typeface="Times New Roman"/>
                <a:ea typeface="Calibri"/>
              </a:rPr>
              <a:t> season holdings )              (Rabi season holdings)</a:t>
            </a:r>
            <a:r>
              <a:rPr lang="en-US" sz="2600" b="1" dirty="0">
                <a:latin typeface="Times New Roman"/>
                <a:ea typeface="Calibri"/>
              </a:rPr>
              <a:t/>
            </a:r>
            <a:br>
              <a:rPr lang="en-US" sz="2600" b="1" dirty="0">
                <a:latin typeface="Times New Roman"/>
                <a:ea typeface="Calibri"/>
              </a:rPr>
            </a:br>
            <a:r>
              <a:rPr lang="en-US" sz="2600" dirty="0">
                <a:latin typeface="Times New Roman"/>
                <a:ea typeface="Calibri"/>
              </a:rPr>
              <a:t> </a:t>
            </a:r>
            <a:r>
              <a:rPr lang="en-US" sz="2600" dirty="0" smtClean="0">
                <a:latin typeface="Times New Roman"/>
                <a:ea typeface="Calibri"/>
              </a:rPr>
              <a:t>			</a:t>
            </a:r>
            <a:endParaRPr lang="en-US" dirty="0"/>
          </a:p>
        </p:txBody>
      </p:sp>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A28A64D1-DF2B-4478-AB99-48FE2E176D22}" type="slidenum">
              <a:rPr lang="en-US" smtClean="0"/>
              <a:pPr/>
              <a:t>10</a:t>
            </a:fld>
            <a:endParaRPr lang="en-US"/>
          </a:p>
        </p:txBody>
      </p:sp>
      <p:grpSp>
        <p:nvGrpSpPr>
          <p:cNvPr id="9" name="Group 8"/>
          <p:cNvGrpSpPr/>
          <p:nvPr/>
        </p:nvGrpSpPr>
        <p:grpSpPr>
          <a:xfrm>
            <a:off x="1009793" y="2918059"/>
            <a:ext cx="7449738" cy="1943937"/>
            <a:chOff x="0" y="0"/>
            <a:chExt cx="3771900" cy="1126393"/>
          </a:xfrm>
        </p:grpSpPr>
        <p:grpSp>
          <p:nvGrpSpPr>
            <p:cNvPr id="11" name="Group 10"/>
            <p:cNvGrpSpPr/>
            <p:nvPr/>
          </p:nvGrpSpPr>
          <p:grpSpPr>
            <a:xfrm>
              <a:off x="0" y="28575"/>
              <a:ext cx="1104900" cy="180975"/>
              <a:chOff x="0" y="0"/>
              <a:chExt cx="1104900" cy="180975"/>
            </a:xfrm>
          </p:grpSpPr>
          <p:cxnSp>
            <p:nvCxnSpPr>
              <p:cNvPr id="34" name="Straight Connector 33"/>
              <p:cNvCxnSpPr/>
              <p:nvPr/>
            </p:nvCxnSpPr>
            <p:spPr>
              <a:xfrm>
                <a:off x="0" y="76200"/>
                <a:ext cx="1104900" cy="0"/>
              </a:xfrm>
              <a:prstGeom prst="line">
                <a:avLst/>
              </a:prstGeom>
              <a:noFill/>
              <a:ln w="22225" cap="flat" cmpd="sng" algn="ctr">
                <a:solidFill>
                  <a:srgbClr val="FF0000"/>
                </a:solidFill>
                <a:prstDash val="dashDot"/>
              </a:ln>
              <a:effectLst/>
            </p:spPr>
          </p:cxnSp>
          <p:cxnSp>
            <p:nvCxnSpPr>
              <p:cNvPr id="35" name="Straight Connector 34"/>
              <p:cNvCxnSpPr/>
              <p:nvPr/>
            </p:nvCxnSpPr>
            <p:spPr>
              <a:xfrm>
                <a:off x="0" y="0"/>
                <a:ext cx="0" cy="180975"/>
              </a:xfrm>
              <a:prstGeom prst="line">
                <a:avLst/>
              </a:prstGeom>
              <a:noFill/>
              <a:ln w="22225" cap="flat" cmpd="sng" algn="ctr">
                <a:solidFill>
                  <a:srgbClr val="FF0000"/>
                </a:solidFill>
                <a:prstDash val="solid"/>
              </a:ln>
              <a:effectLst/>
            </p:spPr>
          </p:cxnSp>
          <p:cxnSp>
            <p:nvCxnSpPr>
              <p:cNvPr id="36" name="Straight Connector 35"/>
              <p:cNvCxnSpPr/>
              <p:nvPr/>
            </p:nvCxnSpPr>
            <p:spPr>
              <a:xfrm>
                <a:off x="1104900" y="0"/>
                <a:ext cx="0" cy="180975"/>
              </a:xfrm>
              <a:prstGeom prst="line">
                <a:avLst/>
              </a:prstGeom>
              <a:noFill/>
              <a:ln w="22225" cap="flat" cmpd="sng" algn="ctr">
                <a:solidFill>
                  <a:srgbClr val="FF0000"/>
                </a:solidFill>
                <a:prstDash val="solid"/>
              </a:ln>
              <a:effectLst/>
            </p:spPr>
          </p:cxnSp>
        </p:grpSp>
        <p:grpSp>
          <p:nvGrpSpPr>
            <p:cNvPr id="12" name="Group 11"/>
            <p:cNvGrpSpPr/>
            <p:nvPr/>
          </p:nvGrpSpPr>
          <p:grpSpPr>
            <a:xfrm>
              <a:off x="1304925" y="0"/>
              <a:ext cx="2466975" cy="209550"/>
              <a:chOff x="0" y="0"/>
              <a:chExt cx="2466975" cy="209550"/>
            </a:xfrm>
          </p:grpSpPr>
          <p:cxnSp>
            <p:nvCxnSpPr>
              <p:cNvPr id="31" name="Straight Connector 30"/>
              <p:cNvCxnSpPr/>
              <p:nvPr/>
            </p:nvCxnSpPr>
            <p:spPr>
              <a:xfrm>
                <a:off x="0" y="104775"/>
                <a:ext cx="2466975" cy="0"/>
              </a:xfrm>
              <a:prstGeom prst="line">
                <a:avLst/>
              </a:prstGeom>
              <a:noFill/>
              <a:ln w="22225" cap="flat" cmpd="sng" algn="ctr">
                <a:solidFill>
                  <a:srgbClr val="FF0000"/>
                </a:solidFill>
                <a:prstDash val="dashDot"/>
              </a:ln>
              <a:effectLst/>
            </p:spPr>
          </p:cxnSp>
          <p:cxnSp>
            <p:nvCxnSpPr>
              <p:cNvPr id="32" name="Straight Connector 31"/>
              <p:cNvCxnSpPr/>
              <p:nvPr/>
            </p:nvCxnSpPr>
            <p:spPr>
              <a:xfrm>
                <a:off x="0" y="0"/>
                <a:ext cx="0" cy="180975"/>
              </a:xfrm>
              <a:prstGeom prst="line">
                <a:avLst/>
              </a:prstGeom>
              <a:noFill/>
              <a:ln w="22225" cap="flat" cmpd="sng" algn="ctr">
                <a:solidFill>
                  <a:srgbClr val="FF0000"/>
                </a:solidFill>
                <a:prstDash val="solid"/>
              </a:ln>
              <a:effectLst/>
            </p:spPr>
          </p:cxnSp>
          <p:cxnSp>
            <p:nvCxnSpPr>
              <p:cNvPr id="33" name="Straight Connector 32"/>
              <p:cNvCxnSpPr/>
              <p:nvPr/>
            </p:nvCxnSpPr>
            <p:spPr>
              <a:xfrm>
                <a:off x="2457450" y="28575"/>
                <a:ext cx="0" cy="180975"/>
              </a:xfrm>
              <a:prstGeom prst="line">
                <a:avLst/>
              </a:prstGeom>
              <a:noFill/>
              <a:ln w="22225" cap="flat" cmpd="sng" algn="ctr">
                <a:solidFill>
                  <a:srgbClr val="FF0000"/>
                </a:solidFill>
                <a:prstDash val="solid"/>
              </a:ln>
              <a:effectLst/>
            </p:spPr>
          </p:cxnSp>
        </p:grpSp>
        <p:grpSp>
          <p:nvGrpSpPr>
            <p:cNvPr id="15" name="Group 14"/>
            <p:cNvGrpSpPr/>
            <p:nvPr/>
          </p:nvGrpSpPr>
          <p:grpSpPr>
            <a:xfrm>
              <a:off x="260350" y="404812"/>
              <a:ext cx="1056493" cy="180975"/>
              <a:chOff x="-169707" y="-14288"/>
              <a:chExt cx="1201502" cy="180975"/>
            </a:xfrm>
          </p:grpSpPr>
          <p:cxnSp>
            <p:nvCxnSpPr>
              <p:cNvPr id="28" name="Straight Connector 27"/>
              <p:cNvCxnSpPr/>
              <p:nvPr/>
            </p:nvCxnSpPr>
            <p:spPr>
              <a:xfrm flipV="1">
                <a:off x="-169707" y="76200"/>
                <a:ext cx="1187948" cy="1"/>
              </a:xfrm>
              <a:prstGeom prst="line">
                <a:avLst/>
              </a:prstGeom>
              <a:noFill/>
              <a:ln w="22225" cap="flat" cmpd="sng" algn="ctr">
                <a:solidFill>
                  <a:srgbClr val="00B050"/>
                </a:solidFill>
                <a:prstDash val="dashDot"/>
              </a:ln>
              <a:effectLst/>
            </p:spPr>
          </p:cxnSp>
          <p:cxnSp>
            <p:nvCxnSpPr>
              <p:cNvPr id="29" name="Straight Connector 28"/>
              <p:cNvCxnSpPr/>
              <p:nvPr/>
            </p:nvCxnSpPr>
            <p:spPr>
              <a:xfrm>
                <a:off x="-169707" y="-14288"/>
                <a:ext cx="0" cy="180975"/>
              </a:xfrm>
              <a:prstGeom prst="line">
                <a:avLst/>
              </a:prstGeom>
              <a:noFill/>
              <a:ln w="22225" cap="flat" cmpd="sng" algn="ctr">
                <a:solidFill>
                  <a:srgbClr val="00B050"/>
                </a:solidFill>
                <a:prstDash val="solid"/>
              </a:ln>
              <a:effectLst/>
            </p:spPr>
          </p:cxnSp>
          <p:cxnSp>
            <p:nvCxnSpPr>
              <p:cNvPr id="30" name="Straight Connector 29"/>
              <p:cNvCxnSpPr/>
              <p:nvPr/>
            </p:nvCxnSpPr>
            <p:spPr>
              <a:xfrm>
                <a:off x="1031795" y="-14288"/>
                <a:ext cx="0" cy="180975"/>
              </a:xfrm>
              <a:prstGeom prst="line">
                <a:avLst/>
              </a:prstGeom>
              <a:noFill/>
              <a:ln w="22225" cap="flat" cmpd="sng" algn="ctr">
                <a:solidFill>
                  <a:srgbClr val="00B050"/>
                </a:solidFill>
                <a:prstDash val="solid"/>
              </a:ln>
              <a:effectLst/>
            </p:spPr>
          </p:cxnSp>
        </p:grpSp>
        <p:grpSp>
          <p:nvGrpSpPr>
            <p:cNvPr id="16" name="Group 15"/>
            <p:cNvGrpSpPr/>
            <p:nvPr/>
          </p:nvGrpSpPr>
          <p:grpSpPr>
            <a:xfrm>
              <a:off x="1456363" y="415128"/>
              <a:ext cx="659135" cy="184947"/>
              <a:chOff x="-281135" y="-3972"/>
              <a:chExt cx="967845" cy="184947"/>
            </a:xfrm>
          </p:grpSpPr>
          <p:cxnSp>
            <p:nvCxnSpPr>
              <p:cNvPr id="25" name="Straight Connector 24"/>
              <p:cNvCxnSpPr/>
              <p:nvPr/>
            </p:nvCxnSpPr>
            <p:spPr>
              <a:xfrm>
                <a:off x="-267079" y="90487"/>
                <a:ext cx="952396" cy="0"/>
              </a:xfrm>
              <a:prstGeom prst="line">
                <a:avLst/>
              </a:prstGeom>
              <a:noFill/>
              <a:ln w="22225" cap="flat" cmpd="sng" algn="ctr">
                <a:solidFill>
                  <a:srgbClr val="00B050"/>
                </a:solidFill>
                <a:prstDash val="dashDot"/>
              </a:ln>
              <a:effectLst/>
            </p:spPr>
          </p:cxnSp>
          <p:cxnSp>
            <p:nvCxnSpPr>
              <p:cNvPr id="26" name="Straight Connector 25"/>
              <p:cNvCxnSpPr/>
              <p:nvPr/>
            </p:nvCxnSpPr>
            <p:spPr>
              <a:xfrm>
                <a:off x="-281135" y="-3972"/>
                <a:ext cx="0" cy="180975"/>
              </a:xfrm>
              <a:prstGeom prst="line">
                <a:avLst/>
              </a:prstGeom>
              <a:noFill/>
              <a:ln w="22225" cap="flat" cmpd="sng" algn="ctr">
                <a:solidFill>
                  <a:srgbClr val="00B050"/>
                </a:solidFill>
                <a:prstDash val="solid"/>
              </a:ln>
              <a:effectLst/>
            </p:spPr>
          </p:cxnSp>
          <p:cxnSp>
            <p:nvCxnSpPr>
              <p:cNvPr id="27" name="Straight Connector 26"/>
              <p:cNvCxnSpPr/>
              <p:nvPr/>
            </p:nvCxnSpPr>
            <p:spPr>
              <a:xfrm>
                <a:off x="686710" y="0"/>
                <a:ext cx="0" cy="180975"/>
              </a:xfrm>
              <a:prstGeom prst="line">
                <a:avLst/>
              </a:prstGeom>
              <a:noFill/>
              <a:ln w="22225" cap="flat" cmpd="sng" algn="ctr">
                <a:solidFill>
                  <a:srgbClr val="00B050"/>
                </a:solidFill>
                <a:prstDash val="solid"/>
              </a:ln>
              <a:effectLst/>
            </p:spPr>
          </p:cxnSp>
        </p:grpSp>
        <p:grpSp>
          <p:nvGrpSpPr>
            <p:cNvPr id="17" name="Group 16"/>
            <p:cNvGrpSpPr/>
            <p:nvPr/>
          </p:nvGrpSpPr>
          <p:grpSpPr>
            <a:xfrm>
              <a:off x="1316843" y="921474"/>
              <a:ext cx="1466850" cy="180975"/>
              <a:chOff x="-48420" y="-78651"/>
              <a:chExt cx="1104900" cy="180975"/>
            </a:xfrm>
          </p:grpSpPr>
          <p:cxnSp>
            <p:nvCxnSpPr>
              <p:cNvPr id="22" name="Straight Connector 21"/>
              <p:cNvCxnSpPr/>
              <p:nvPr/>
            </p:nvCxnSpPr>
            <p:spPr>
              <a:xfrm>
                <a:off x="-48420" y="25441"/>
                <a:ext cx="1104900" cy="0"/>
              </a:xfrm>
              <a:prstGeom prst="line">
                <a:avLst/>
              </a:prstGeom>
              <a:noFill/>
              <a:ln w="22225" cap="flat" cmpd="sng" algn="ctr">
                <a:solidFill>
                  <a:srgbClr val="7030A0"/>
                </a:solidFill>
                <a:prstDash val="dashDot"/>
              </a:ln>
              <a:effectLst/>
            </p:spPr>
          </p:cxnSp>
          <p:cxnSp>
            <p:nvCxnSpPr>
              <p:cNvPr id="23" name="Straight Connector 22"/>
              <p:cNvCxnSpPr/>
              <p:nvPr/>
            </p:nvCxnSpPr>
            <p:spPr>
              <a:xfrm>
                <a:off x="-48420" y="-78651"/>
                <a:ext cx="0" cy="180975"/>
              </a:xfrm>
              <a:prstGeom prst="line">
                <a:avLst/>
              </a:prstGeom>
              <a:noFill/>
              <a:ln w="22225" cap="flat" cmpd="sng" algn="ctr">
                <a:solidFill>
                  <a:srgbClr val="7030A0"/>
                </a:solidFill>
                <a:prstDash val="solid"/>
              </a:ln>
              <a:effectLst/>
            </p:spPr>
          </p:cxnSp>
        </p:grpSp>
        <p:grpSp>
          <p:nvGrpSpPr>
            <p:cNvPr id="18" name="Group 17"/>
            <p:cNvGrpSpPr/>
            <p:nvPr/>
          </p:nvGrpSpPr>
          <p:grpSpPr>
            <a:xfrm>
              <a:off x="2420890" y="921474"/>
              <a:ext cx="1351010" cy="204919"/>
              <a:chOff x="-485705" y="-69126"/>
              <a:chExt cx="1536443" cy="204919"/>
            </a:xfrm>
          </p:grpSpPr>
          <p:cxnSp>
            <p:nvCxnSpPr>
              <p:cNvPr id="19" name="Straight Connector 18"/>
              <p:cNvCxnSpPr/>
              <p:nvPr/>
            </p:nvCxnSpPr>
            <p:spPr>
              <a:xfrm>
                <a:off x="-73106" y="33469"/>
                <a:ext cx="1104900" cy="0"/>
              </a:xfrm>
              <a:prstGeom prst="line">
                <a:avLst/>
              </a:prstGeom>
              <a:noFill/>
              <a:ln w="22225" cap="flat" cmpd="sng" algn="ctr">
                <a:solidFill>
                  <a:srgbClr val="7030A0"/>
                </a:solidFill>
                <a:prstDash val="dashDot"/>
              </a:ln>
              <a:effectLst/>
            </p:spPr>
          </p:cxnSp>
          <p:cxnSp>
            <p:nvCxnSpPr>
              <p:cNvPr id="20" name="Straight Connector 19"/>
              <p:cNvCxnSpPr/>
              <p:nvPr/>
            </p:nvCxnSpPr>
            <p:spPr>
              <a:xfrm>
                <a:off x="-485705" y="-45182"/>
                <a:ext cx="0" cy="180975"/>
              </a:xfrm>
              <a:prstGeom prst="line">
                <a:avLst/>
              </a:prstGeom>
              <a:noFill/>
              <a:ln w="22225" cap="flat" cmpd="sng" algn="ctr">
                <a:solidFill>
                  <a:srgbClr val="7030A0"/>
                </a:solidFill>
                <a:prstDash val="solid"/>
              </a:ln>
              <a:effectLst/>
            </p:spPr>
          </p:cxnSp>
          <p:cxnSp>
            <p:nvCxnSpPr>
              <p:cNvPr id="21" name="Straight Connector 20"/>
              <p:cNvCxnSpPr/>
              <p:nvPr/>
            </p:nvCxnSpPr>
            <p:spPr>
              <a:xfrm>
                <a:off x="1050738" y="-69126"/>
                <a:ext cx="0" cy="180975"/>
              </a:xfrm>
              <a:prstGeom prst="line">
                <a:avLst/>
              </a:prstGeom>
              <a:noFill/>
              <a:ln w="22225" cap="flat" cmpd="sng" algn="ctr">
                <a:solidFill>
                  <a:srgbClr val="7030A0"/>
                </a:solidFill>
                <a:prstDash val="solid"/>
              </a:ln>
              <a:effectLst/>
            </p:spPr>
          </p:cxnSp>
        </p:grpSp>
      </p:grpSp>
      <p:sp>
        <p:nvSpPr>
          <p:cNvPr id="37" name="Right Brace 36"/>
          <p:cNvSpPr/>
          <p:nvPr/>
        </p:nvSpPr>
        <p:spPr>
          <a:xfrm rot="16200000">
            <a:off x="2908776" y="380089"/>
            <a:ext cx="371475" cy="4183295"/>
          </a:xfrm>
          <a:prstGeom prst="rightBrace">
            <a:avLst/>
          </a:prstGeom>
          <a:noFill/>
          <a:ln w="9525" cap="flat" cmpd="sng" algn="ctr">
            <a:solidFill>
              <a:srgbClr val="4F81BD">
                <a:shade val="95000"/>
                <a:satMod val="105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Box 7"/>
          <p:cNvSpPr txBox="1"/>
          <p:nvPr/>
        </p:nvSpPr>
        <p:spPr>
          <a:xfrm>
            <a:off x="533401" y="1447800"/>
            <a:ext cx="7893232" cy="400110"/>
          </a:xfrm>
          <a:prstGeom prst="rect">
            <a:avLst/>
          </a:prstGeom>
          <a:noFill/>
        </p:spPr>
        <p:txBody>
          <a:bodyPr wrap="square" rtlCol="0">
            <a:spAutoFit/>
          </a:bodyPr>
          <a:lstStyle/>
          <a:p>
            <a:r>
              <a:rPr lang="en-US" sz="2000" dirty="0" smtClean="0"/>
              <a:t>1. Use NSS 59</a:t>
            </a:r>
            <a:r>
              <a:rPr lang="en-US" sz="2000" baseline="30000" dirty="0" smtClean="0"/>
              <a:t>th</a:t>
            </a:r>
            <a:r>
              <a:rPr lang="en-US" sz="2000" dirty="0" smtClean="0"/>
              <a:t> Round (plot level data) to analyze irrigation decisions</a:t>
            </a:r>
            <a:endParaRPr lang="en-US" sz="2000" dirty="0"/>
          </a:p>
        </p:txBody>
      </p:sp>
      <p:sp>
        <p:nvSpPr>
          <p:cNvPr id="39" name="TextBox 38"/>
          <p:cNvSpPr txBox="1"/>
          <p:nvPr/>
        </p:nvSpPr>
        <p:spPr>
          <a:xfrm>
            <a:off x="0" y="0"/>
            <a:ext cx="9296400" cy="646331"/>
          </a:xfrm>
          <a:prstGeom prst="rect">
            <a:avLst/>
          </a:prstGeom>
          <a:noFill/>
        </p:spPr>
        <p:txBody>
          <a:bodyPr wrap="square" rtlCol="0">
            <a:spAutoFit/>
          </a:bodyPr>
          <a:lstStyle/>
          <a:p>
            <a:r>
              <a:rPr lang="en-US" dirty="0" smtClean="0">
                <a:solidFill>
                  <a:prstClr val="black">
                    <a:lumMod val="65000"/>
                    <a:lumOff val="35000"/>
                  </a:prstClr>
                </a:solidFill>
              </a:rPr>
              <a:t>Empirical Model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b="1" dirty="0" smtClean="0">
                <a:solidFill>
                  <a:prstClr val="black">
                    <a:lumMod val="65000"/>
                    <a:lumOff val="35000"/>
                  </a:prstClr>
                </a:solidFill>
              </a:rPr>
              <a:t>Further extensions</a:t>
            </a:r>
            <a:r>
              <a:rPr lang="en-US" dirty="0" smtClean="0">
                <a:solidFill>
                  <a:prstClr val="black"/>
                </a:solidFill>
              </a:rPr>
              <a:t>	</a:t>
            </a:r>
            <a:endParaRPr lang="en-US" dirty="0">
              <a:solidFill>
                <a:prstClr val="black"/>
              </a:solidFill>
            </a:endParaRPr>
          </a:p>
        </p:txBody>
      </p:sp>
    </p:spTree>
    <p:extLst>
      <p:ext uri="{BB962C8B-B14F-4D97-AF65-F5344CB8AC3E}">
        <p14:creationId xmlns:p14="http://schemas.microsoft.com/office/powerpoint/2010/main" val="8890404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7200"/>
            <a:ext cx="9144000" cy="83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04800"/>
            <a:ext cx="8229600" cy="1143000"/>
          </a:xfrm>
        </p:spPr>
        <p:txBody>
          <a:bodyPr/>
          <a:lstStyle/>
          <a:p>
            <a:r>
              <a:rPr lang="en-US" dirty="0" smtClean="0"/>
              <a:t>Further extensions</a:t>
            </a:r>
            <a:endParaRPr lang="en-US" dirty="0"/>
          </a:p>
        </p:txBody>
      </p:sp>
      <p:sp>
        <p:nvSpPr>
          <p:cNvPr id="5" name="Rectangle 4"/>
          <p:cNvSpPr/>
          <p:nvPr/>
        </p:nvSpPr>
        <p:spPr>
          <a:xfrm>
            <a:off x="0" y="1"/>
            <a:ext cx="9144000"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A28A64D1-DF2B-4478-AB99-48FE2E176D22}" type="slidenum">
              <a:rPr lang="en-US" smtClean="0"/>
              <a:pPr/>
              <a:t>11</a:t>
            </a:fld>
            <a:endParaRPr lang="en-US"/>
          </a:p>
        </p:txBody>
      </p:sp>
      <p:sp>
        <p:nvSpPr>
          <p:cNvPr id="21" name="TextBox 20"/>
          <p:cNvSpPr txBox="1"/>
          <p:nvPr/>
        </p:nvSpPr>
        <p:spPr>
          <a:xfrm>
            <a:off x="180109" y="1484896"/>
            <a:ext cx="4932218" cy="1384995"/>
          </a:xfrm>
          <a:prstGeom prst="rect">
            <a:avLst/>
          </a:prstGeom>
          <a:noFill/>
        </p:spPr>
        <p:txBody>
          <a:bodyPr wrap="square" rtlCol="0">
            <a:spAutoFit/>
          </a:bodyPr>
          <a:lstStyle/>
          <a:p>
            <a:r>
              <a:rPr lang="en-US" sz="2000" dirty="0" smtClean="0"/>
              <a:t>2. Use hydro-geological maps,</a:t>
            </a:r>
            <a:br>
              <a:rPr lang="en-US" sz="2000" dirty="0" smtClean="0"/>
            </a:br>
            <a:r>
              <a:rPr lang="en-US" sz="2000" dirty="0" smtClean="0"/>
              <a:t>and type of irrigation to further</a:t>
            </a:r>
            <a:br>
              <a:rPr lang="en-US" sz="2000" dirty="0" smtClean="0"/>
            </a:br>
            <a:r>
              <a:rPr lang="en-US" sz="2000" dirty="0" smtClean="0"/>
              <a:t>disaggregate irrigation change</a:t>
            </a:r>
          </a:p>
          <a:p>
            <a:endParaRPr lang="en-US" sz="2400" dirty="0"/>
          </a:p>
        </p:txBody>
      </p:sp>
      <p:sp>
        <p:nvSpPr>
          <p:cNvPr id="9" name="TextBox 8"/>
          <p:cNvSpPr txBox="1"/>
          <p:nvPr/>
        </p:nvSpPr>
        <p:spPr>
          <a:xfrm>
            <a:off x="0" y="0"/>
            <a:ext cx="9296400" cy="646331"/>
          </a:xfrm>
          <a:prstGeom prst="rect">
            <a:avLst/>
          </a:prstGeom>
          <a:noFill/>
        </p:spPr>
        <p:txBody>
          <a:bodyPr wrap="square" rtlCol="0">
            <a:spAutoFit/>
          </a:bodyPr>
          <a:lstStyle/>
          <a:p>
            <a:r>
              <a:rPr lang="en-US" dirty="0" smtClean="0">
                <a:solidFill>
                  <a:prstClr val="black">
                    <a:lumMod val="65000"/>
                    <a:lumOff val="35000"/>
                  </a:prstClr>
                </a:solidFill>
              </a:rPr>
              <a:t>Empirical Model	</a:t>
            </a:r>
            <a:r>
              <a:rPr lang="en-US" b="1" dirty="0" smtClean="0">
                <a:solidFill>
                  <a:prstClr val="black">
                    <a:lumMod val="65000"/>
                    <a:lumOff val="35000"/>
                  </a:prstClr>
                </a:solidFill>
              </a:rPr>
              <a:t>    </a:t>
            </a:r>
            <a:r>
              <a:rPr lang="en-US" dirty="0" smtClean="0">
                <a:solidFill>
                  <a:prstClr val="black">
                    <a:lumMod val="65000"/>
                    <a:lumOff val="35000"/>
                  </a:prstClr>
                </a:solidFill>
              </a:rPr>
              <a:t>Connection to WBM          Connection to IAM           </a:t>
            </a:r>
            <a:r>
              <a:rPr lang="en-US" b="1" dirty="0" smtClean="0">
                <a:solidFill>
                  <a:prstClr val="black">
                    <a:lumMod val="65000"/>
                    <a:lumOff val="35000"/>
                  </a:prstClr>
                </a:solidFill>
              </a:rPr>
              <a:t>Further extensions</a:t>
            </a:r>
            <a:r>
              <a:rPr lang="en-US" dirty="0" smtClean="0">
                <a:solidFill>
                  <a:prstClr val="black"/>
                </a:solidFill>
              </a:rPr>
              <a:t>	</a:t>
            </a:r>
            <a:endParaRPr lang="en-US" dirty="0">
              <a:solidFill>
                <a:prstClr val="black"/>
              </a:solidFill>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1244" y="1327484"/>
            <a:ext cx="5540829" cy="5379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3733800" y="6434235"/>
            <a:ext cx="1828800" cy="307777"/>
          </a:xfrm>
          <a:prstGeom prst="rect">
            <a:avLst/>
          </a:prstGeom>
          <a:noFill/>
        </p:spPr>
        <p:txBody>
          <a:bodyPr wrap="square" rtlCol="0">
            <a:spAutoFit/>
          </a:bodyPr>
          <a:lstStyle/>
          <a:p>
            <a:r>
              <a:rPr lang="en-US" sz="1400" dirty="0" smtClean="0"/>
              <a:t>Source: CGWB</a:t>
            </a:r>
            <a:endParaRPr lang="en-US" sz="1400" dirty="0"/>
          </a:p>
        </p:txBody>
      </p:sp>
    </p:spTree>
    <p:extLst>
      <p:ext uri="{BB962C8B-B14F-4D97-AF65-F5344CB8AC3E}">
        <p14:creationId xmlns:p14="http://schemas.microsoft.com/office/powerpoint/2010/main" val="6174417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13583</TotalTime>
  <Words>1400</Words>
  <Application>Microsoft Macintosh PowerPoint</Application>
  <PresentationFormat>On-screen Show (4:3)</PresentationFormat>
  <Paragraphs>366</Paragraphs>
  <Slides>11</Slides>
  <Notes>6</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Adapting to Monsoon variability in India: the case for Irrigation</vt:lpstr>
      <vt:lpstr>Background </vt:lpstr>
      <vt:lpstr>Empirical Model </vt:lpstr>
      <vt:lpstr>Empirical Model </vt:lpstr>
      <vt:lpstr>Empirical model</vt:lpstr>
      <vt:lpstr>Empirical model</vt:lpstr>
      <vt:lpstr>Connection to the Water Balance Model</vt:lpstr>
      <vt:lpstr>Connection to the IAM</vt:lpstr>
      <vt:lpstr>PowerPoint Presentation</vt:lpstr>
      <vt:lpstr>Further extensions</vt:lpstr>
      <vt:lpstr>Further extensions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and Risk at the industry level: The real effects of financial liberalization</dc:title>
  <dc:creator>Esha</dc:creator>
  <cp:lastModifiedBy>Arshdeep Kaur</cp:lastModifiedBy>
  <cp:revision>385</cp:revision>
  <dcterms:created xsi:type="dcterms:W3CDTF">2010-12-12T05:40:35Z</dcterms:created>
  <dcterms:modified xsi:type="dcterms:W3CDTF">2014-05-21T19:25:41Z</dcterms:modified>
</cp:coreProperties>
</file>