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xlsx" ContentType="application/vnd.openxmlformats-officedocument.spreadsheetml.sheet"/>
  <Default Extension="rels" ContentType="application/vnd.openxmlformats-package.relationships+xml"/>
  <Default Extension="bin" ContentType="application/vnd.openxmlformats-officedocument.presentationml.printerSettings"/>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notesMasterIdLst>
    <p:notesMasterId r:id="rId12"/>
  </p:notesMasterIdLst>
  <p:handoutMasterIdLst>
    <p:handoutMasterId r:id="rId13"/>
  </p:handoutMasterIdLst>
  <p:sldIdLst>
    <p:sldId id="256" r:id="rId2"/>
    <p:sldId id="257" r:id="rId3"/>
    <p:sldId id="267" r:id="rId4"/>
    <p:sldId id="265" r:id="rId5"/>
    <p:sldId id="258" r:id="rId6"/>
    <p:sldId id="266" r:id="rId7"/>
    <p:sldId id="259" r:id="rId8"/>
    <p:sldId id="268" r:id="rId9"/>
    <p:sldId id="269" r:id="rId10"/>
    <p:sldId id="270"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3" autoAdjust="0"/>
    <p:restoredTop sz="87034" autoAdjust="0"/>
  </p:normalViewPr>
  <p:slideViewPr>
    <p:cSldViewPr snapToGrid="0" snapToObjects="1">
      <p:cViewPr>
        <p:scale>
          <a:sx n="66" d="100"/>
          <a:sy n="66" d="100"/>
        </p:scale>
        <p:origin x="-3680" y="-1432"/>
      </p:cViewPr>
      <p:guideLst>
        <p:guide orient="horz" pos="2160"/>
        <p:guide pos="2880"/>
      </p:guideLst>
    </p:cSldViewPr>
  </p:slideViewPr>
  <p:outlineViewPr>
    <p:cViewPr>
      <p:scale>
        <a:sx n="33" d="100"/>
        <a:sy n="33" d="100"/>
      </p:scale>
      <p:origin x="42" y="9516"/>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6375112507772"/>
          <c:y val="0.0290076628753396"/>
          <c:w val="0.596650918635171"/>
          <c:h val="0.878915864683581"/>
        </c:manualLayout>
      </c:layout>
      <c:barChart>
        <c:barDir val="col"/>
        <c:grouping val="clustered"/>
        <c:varyColors val="0"/>
        <c:ser>
          <c:idx val="0"/>
          <c:order val="0"/>
          <c:tx>
            <c:strRef>
              <c:f>Descriptives!$M$19</c:f>
              <c:strCache>
                <c:ptCount val="1"/>
                <c:pt idx="0">
                  <c:v>P(ag-to-ag)</c:v>
                </c:pt>
              </c:strCache>
            </c:strRef>
          </c:tx>
          <c:invertIfNegative val="0"/>
          <c:cat>
            <c:strRef>
              <c:f>Descriptives!$K$20:$K$31</c:f>
              <c:strCache>
                <c:ptCount val="12"/>
                <c:pt idx="0">
                  <c:v>AZ</c:v>
                </c:pt>
                <c:pt idx="1">
                  <c:v>CA</c:v>
                </c:pt>
                <c:pt idx="2">
                  <c:v>CO</c:v>
                </c:pt>
                <c:pt idx="3">
                  <c:v>ID</c:v>
                </c:pt>
                <c:pt idx="4">
                  <c:v>MT</c:v>
                </c:pt>
                <c:pt idx="5">
                  <c:v>NM</c:v>
                </c:pt>
                <c:pt idx="6">
                  <c:v>NV</c:v>
                </c:pt>
                <c:pt idx="7">
                  <c:v>OR</c:v>
                </c:pt>
                <c:pt idx="8">
                  <c:v>TX</c:v>
                </c:pt>
                <c:pt idx="9">
                  <c:v>UT</c:v>
                </c:pt>
                <c:pt idx="10">
                  <c:v>WA</c:v>
                </c:pt>
                <c:pt idx="11">
                  <c:v>WY</c:v>
                </c:pt>
              </c:strCache>
            </c:strRef>
          </c:cat>
          <c:val>
            <c:numRef>
              <c:f>Descriptives!$M$20:$M$31</c:f>
              <c:numCache>
                <c:formatCode>General</c:formatCode>
                <c:ptCount val="12"/>
                <c:pt idx="0">
                  <c:v>32.86</c:v>
                </c:pt>
                <c:pt idx="1">
                  <c:v>67.33</c:v>
                </c:pt>
                <c:pt idx="2">
                  <c:v>135.72</c:v>
                </c:pt>
                <c:pt idx="3">
                  <c:v>9.239999999999998</c:v>
                </c:pt>
                <c:pt idx="4">
                  <c:v>5.4</c:v>
                </c:pt>
                <c:pt idx="5">
                  <c:v>42.89</c:v>
                </c:pt>
                <c:pt idx="6">
                  <c:v>22.65</c:v>
                </c:pt>
                <c:pt idx="7">
                  <c:v>8.05</c:v>
                </c:pt>
                <c:pt idx="8">
                  <c:v>19.6</c:v>
                </c:pt>
                <c:pt idx="9">
                  <c:v>25.26</c:v>
                </c:pt>
                <c:pt idx="10">
                  <c:v>22.8</c:v>
                </c:pt>
                <c:pt idx="11">
                  <c:v>2.46</c:v>
                </c:pt>
              </c:numCache>
            </c:numRef>
          </c:val>
        </c:ser>
        <c:ser>
          <c:idx val="1"/>
          <c:order val="1"/>
          <c:tx>
            <c:strRef>
              <c:f>Descriptives!$O$19</c:f>
              <c:strCache>
                <c:ptCount val="1"/>
                <c:pt idx="0">
                  <c:v>P(ag-to-urb)</c:v>
                </c:pt>
              </c:strCache>
            </c:strRef>
          </c:tx>
          <c:invertIfNegative val="0"/>
          <c:cat>
            <c:strRef>
              <c:f>Descriptives!$K$20:$K$31</c:f>
              <c:strCache>
                <c:ptCount val="12"/>
                <c:pt idx="0">
                  <c:v>AZ</c:v>
                </c:pt>
                <c:pt idx="1">
                  <c:v>CA</c:v>
                </c:pt>
                <c:pt idx="2">
                  <c:v>CO</c:v>
                </c:pt>
                <c:pt idx="3">
                  <c:v>ID</c:v>
                </c:pt>
                <c:pt idx="4">
                  <c:v>MT</c:v>
                </c:pt>
                <c:pt idx="5">
                  <c:v>NM</c:v>
                </c:pt>
                <c:pt idx="6">
                  <c:v>NV</c:v>
                </c:pt>
                <c:pt idx="7">
                  <c:v>OR</c:v>
                </c:pt>
                <c:pt idx="8">
                  <c:v>TX</c:v>
                </c:pt>
                <c:pt idx="9">
                  <c:v>UT</c:v>
                </c:pt>
                <c:pt idx="10">
                  <c:v>WA</c:v>
                </c:pt>
                <c:pt idx="11">
                  <c:v>WY</c:v>
                </c:pt>
              </c:strCache>
            </c:strRef>
          </c:cat>
          <c:val>
            <c:numRef>
              <c:f>Descriptives!$O$20:$O$31</c:f>
              <c:numCache>
                <c:formatCode>General</c:formatCode>
                <c:ptCount val="12"/>
                <c:pt idx="0">
                  <c:v>71.66999999999998</c:v>
                </c:pt>
                <c:pt idx="1">
                  <c:v>114.03</c:v>
                </c:pt>
                <c:pt idx="2">
                  <c:v>264.31</c:v>
                </c:pt>
                <c:pt idx="3">
                  <c:v>7.189999999999999</c:v>
                </c:pt>
                <c:pt idx="4">
                  <c:v>31.98</c:v>
                </c:pt>
                <c:pt idx="5">
                  <c:v>97.0</c:v>
                </c:pt>
                <c:pt idx="6">
                  <c:v>180.19</c:v>
                </c:pt>
                <c:pt idx="7">
                  <c:v>10.09</c:v>
                </c:pt>
                <c:pt idx="8">
                  <c:v>79.14</c:v>
                </c:pt>
                <c:pt idx="9">
                  <c:v>40.99</c:v>
                </c:pt>
                <c:pt idx="10">
                  <c:v>25.4</c:v>
                </c:pt>
                <c:pt idx="11">
                  <c:v>41.13</c:v>
                </c:pt>
              </c:numCache>
            </c:numRef>
          </c:val>
        </c:ser>
        <c:ser>
          <c:idx val="2"/>
          <c:order val="2"/>
          <c:tx>
            <c:strRef>
              <c:f>Descriptives!$Q$19</c:f>
              <c:strCache>
                <c:ptCount val="1"/>
                <c:pt idx="0">
                  <c:v>P(urb-to-urb)</c:v>
                </c:pt>
              </c:strCache>
            </c:strRef>
          </c:tx>
          <c:invertIfNegative val="0"/>
          <c:cat>
            <c:strRef>
              <c:f>Descriptives!$K$20:$K$31</c:f>
              <c:strCache>
                <c:ptCount val="12"/>
                <c:pt idx="0">
                  <c:v>AZ</c:v>
                </c:pt>
                <c:pt idx="1">
                  <c:v>CA</c:v>
                </c:pt>
                <c:pt idx="2">
                  <c:v>CO</c:v>
                </c:pt>
                <c:pt idx="3">
                  <c:v>ID</c:v>
                </c:pt>
                <c:pt idx="4">
                  <c:v>MT</c:v>
                </c:pt>
                <c:pt idx="5">
                  <c:v>NM</c:v>
                </c:pt>
                <c:pt idx="6">
                  <c:v>NV</c:v>
                </c:pt>
                <c:pt idx="7">
                  <c:v>OR</c:v>
                </c:pt>
                <c:pt idx="8">
                  <c:v>TX</c:v>
                </c:pt>
                <c:pt idx="9">
                  <c:v>UT</c:v>
                </c:pt>
                <c:pt idx="10">
                  <c:v>WA</c:v>
                </c:pt>
                <c:pt idx="11">
                  <c:v>WY</c:v>
                </c:pt>
              </c:strCache>
            </c:strRef>
          </c:cat>
          <c:val>
            <c:numRef>
              <c:f>Descriptives!$Q$20:$Q$31</c:f>
              <c:numCache>
                <c:formatCode>General</c:formatCode>
                <c:ptCount val="12"/>
                <c:pt idx="0">
                  <c:v>87.28</c:v>
                </c:pt>
                <c:pt idx="1">
                  <c:v>1602.71</c:v>
                </c:pt>
                <c:pt idx="2">
                  <c:v>253.45</c:v>
                </c:pt>
                <c:pt idx="3">
                  <c:v>24.05</c:v>
                </c:pt>
                <c:pt idx="5">
                  <c:v>63.08</c:v>
                </c:pt>
                <c:pt idx="6">
                  <c:v>169.52</c:v>
                </c:pt>
                <c:pt idx="7">
                  <c:v>29.06</c:v>
                </c:pt>
                <c:pt idx="8">
                  <c:v>69.93</c:v>
                </c:pt>
                <c:pt idx="9">
                  <c:v>61.44</c:v>
                </c:pt>
                <c:pt idx="10">
                  <c:v>211.54</c:v>
                </c:pt>
                <c:pt idx="11">
                  <c:v>53.69</c:v>
                </c:pt>
              </c:numCache>
            </c:numRef>
          </c:val>
        </c:ser>
        <c:dLbls>
          <c:showLegendKey val="0"/>
          <c:showVal val="0"/>
          <c:showCatName val="0"/>
          <c:showSerName val="0"/>
          <c:showPercent val="0"/>
          <c:showBubbleSize val="0"/>
        </c:dLbls>
        <c:gapWidth val="150"/>
        <c:axId val="2131478968"/>
        <c:axId val="2131481944"/>
      </c:barChart>
      <c:catAx>
        <c:axId val="2131478968"/>
        <c:scaling>
          <c:orientation val="minMax"/>
        </c:scaling>
        <c:delete val="0"/>
        <c:axPos val="b"/>
        <c:majorTickMark val="out"/>
        <c:minorTickMark val="none"/>
        <c:tickLblPos val="nextTo"/>
        <c:crossAx val="2131481944"/>
        <c:crosses val="autoZero"/>
        <c:auto val="1"/>
        <c:lblAlgn val="ctr"/>
        <c:lblOffset val="100"/>
        <c:noMultiLvlLbl val="0"/>
      </c:catAx>
      <c:valAx>
        <c:axId val="2131481944"/>
        <c:scaling>
          <c:orientation val="minMax"/>
          <c:max val="400.0"/>
        </c:scaling>
        <c:delete val="0"/>
        <c:axPos val="l"/>
        <c:majorGridlines/>
        <c:title>
          <c:tx>
            <c:rich>
              <a:bodyPr rot="-5400000" vert="horz"/>
              <a:lstStyle/>
              <a:p>
                <a:pPr>
                  <a:defRPr/>
                </a:pPr>
                <a:r>
                  <a:rPr lang="en-US"/>
                  <a:t>Price</a:t>
                </a:r>
              </a:p>
            </c:rich>
          </c:tx>
          <c:overlay val="0"/>
        </c:title>
        <c:numFmt formatCode="General" sourceLinked="1"/>
        <c:majorTickMark val="out"/>
        <c:minorTickMark val="none"/>
        <c:tickLblPos val="nextTo"/>
        <c:crossAx val="2131478968"/>
        <c:crosses val="autoZero"/>
        <c:crossBetween val="between"/>
      </c:valAx>
    </c:plotArea>
    <c:legend>
      <c:legendPos val="r"/>
      <c:overlay val="0"/>
    </c:legend>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1F2B7D9-FAA2-B940-856B-771AD9429CD2}" type="datetimeFigureOut">
              <a:rPr lang="en-US" smtClean="0"/>
              <a:t>5/21/14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1FEBFE-64EE-034E-A264-68B23BC871DC}" type="slidenum">
              <a:rPr lang="en-US" smtClean="0"/>
              <a:t>‹#›</a:t>
            </a:fld>
            <a:endParaRPr lang="en-US" dirty="0"/>
          </a:p>
        </p:txBody>
      </p:sp>
    </p:spTree>
    <p:extLst>
      <p:ext uri="{BB962C8B-B14F-4D97-AF65-F5344CB8AC3E}">
        <p14:creationId xmlns:p14="http://schemas.microsoft.com/office/powerpoint/2010/main" val="5813023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D071B3-EA11-544C-8B03-47C08511A521}" type="datetimeFigureOut">
              <a:rPr lang="en-US" smtClean="0"/>
              <a:t>5/21/14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CB3200-B05F-0A46-BA69-258FE5211256}" type="slidenum">
              <a:rPr lang="en-US" smtClean="0"/>
              <a:t>‹#›</a:t>
            </a:fld>
            <a:endParaRPr lang="en-US" dirty="0"/>
          </a:p>
        </p:txBody>
      </p:sp>
    </p:spTree>
    <p:extLst>
      <p:ext uri="{BB962C8B-B14F-4D97-AF65-F5344CB8AC3E}">
        <p14:creationId xmlns:p14="http://schemas.microsoft.com/office/powerpoint/2010/main" val="26183892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CB3200-B05F-0A46-BA69-258FE5211256}" type="slidenum">
              <a:rPr lang="en-US" smtClean="0"/>
              <a:t>1</a:t>
            </a:fld>
            <a:endParaRPr lang="en-US" dirty="0"/>
          </a:p>
        </p:txBody>
      </p:sp>
    </p:spTree>
    <p:extLst>
      <p:ext uri="{BB962C8B-B14F-4D97-AF65-F5344CB8AC3E}">
        <p14:creationId xmlns:p14="http://schemas.microsoft.com/office/powerpoint/2010/main" val="3470541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Both assumptions are naïve.</a:t>
            </a:r>
          </a:p>
          <a:p>
            <a:pPr lvl="1"/>
            <a:endParaRPr lang="en-US" dirty="0" smtClean="0"/>
          </a:p>
          <a:p>
            <a:pPr lvl="1"/>
            <a:r>
              <a:rPr lang="en-US" dirty="0" smtClean="0"/>
              <a:t>Perfect: dynamically optimal</a:t>
            </a:r>
            <a:r>
              <a:rPr lang="en-US" baseline="0" dirty="0" smtClean="0"/>
              <a:t> adaptation, with water priced at its marginal value, flowing to its highest-valued uses within and across sectors.</a:t>
            </a:r>
          </a:p>
          <a:p>
            <a:pPr lvl="1"/>
            <a:endParaRPr lang="en-US" baseline="0" dirty="0" smtClean="0"/>
          </a:p>
          <a:p>
            <a:pPr lvl="1"/>
            <a:r>
              <a:rPr lang="en-US" baseline="0" dirty="0" smtClean="0"/>
              <a:t>A “no adaptation” scenario is simply not going to happen – people have established irrigation systems to deal with arid climates since the beginning of civilization – just one of many types of institutions that we would expect to support adaptation as the climate changes.  </a:t>
            </a:r>
          </a:p>
          <a:p>
            <a:pPr lvl="1"/>
            <a:endParaRPr lang="en-US" baseline="0" dirty="0" smtClean="0"/>
          </a:p>
          <a:p>
            <a:pPr lvl="1"/>
            <a:r>
              <a:rPr lang="en-US" baseline="0" dirty="0" smtClean="0"/>
              <a:t>But neither is perfect adaptation.</a:t>
            </a:r>
            <a:endParaRPr lang="en-US" dirty="0"/>
          </a:p>
        </p:txBody>
      </p:sp>
      <p:sp>
        <p:nvSpPr>
          <p:cNvPr id="4" name="Slide Number Placeholder 3"/>
          <p:cNvSpPr>
            <a:spLocks noGrp="1"/>
          </p:cNvSpPr>
          <p:nvPr>
            <p:ph type="sldNum" sz="quarter" idx="10"/>
          </p:nvPr>
        </p:nvSpPr>
        <p:spPr/>
        <p:txBody>
          <a:bodyPr/>
          <a:lstStyle/>
          <a:p>
            <a:fld id="{59CB3200-B05F-0A46-BA69-258FE5211256}" type="slidenum">
              <a:rPr lang="en-US" smtClean="0"/>
              <a:t>2</a:t>
            </a:fld>
            <a:endParaRPr lang="en-US" dirty="0"/>
          </a:p>
        </p:txBody>
      </p:sp>
    </p:spTree>
    <p:extLst>
      <p:ext uri="{BB962C8B-B14F-4D97-AF65-F5344CB8AC3E}">
        <p14:creationId xmlns:p14="http://schemas.microsoft.com/office/powerpoint/2010/main" val="2955411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spcBef>
                <a:spcPct val="0"/>
              </a:spcBef>
            </a:pPr>
            <a:r>
              <a:rPr lang="en-US" sz="1200" dirty="0" smtClean="0">
                <a:solidFill>
                  <a:srgbClr val="000000"/>
                </a:solidFill>
                <a:latin typeface="Calibri" charset="0"/>
              </a:rPr>
              <a:t>Bell and Griffin (2008) summarize water prices in 319 U.S. cities in 40 states, 1995-2005 – prices are lowest, on average, in the arid western states.</a:t>
            </a:r>
          </a:p>
          <a:p>
            <a:pPr>
              <a:lnSpc>
                <a:spcPct val="80000"/>
              </a:lnSpc>
              <a:spcBef>
                <a:spcPct val="0"/>
              </a:spcBef>
            </a:pPr>
            <a:endParaRPr lang="en-US" sz="1200" dirty="0" smtClean="0">
              <a:solidFill>
                <a:srgbClr val="000000"/>
              </a:solidFill>
              <a:latin typeface="Calibri" charset="0"/>
            </a:endParaRPr>
          </a:p>
          <a:p>
            <a:pPr>
              <a:lnSpc>
                <a:spcPct val="80000"/>
              </a:lnSpc>
            </a:pPr>
            <a:r>
              <a:rPr lang="en-US" sz="1200" dirty="0" smtClean="0">
                <a:latin typeface="Calibri" charset="0"/>
              </a:rPr>
              <a:t>Five US cities: read them.</a:t>
            </a:r>
          </a:p>
          <a:p>
            <a:pPr>
              <a:lnSpc>
                <a:spcPct val="80000"/>
              </a:lnSpc>
            </a:pPr>
            <a:endParaRPr lang="en-US" sz="1200" dirty="0" smtClean="0">
              <a:latin typeface="Calibri" charset="0"/>
            </a:endParaRPr>
          </a:p>
          <a:p>
            <a:pPr>
              <a:lnSpc>
                <a:spcPct val="80000"/>
              </a:lnSpc>
            </a:pPr>
            <a:r>
              <a:rPr lang="en-US" sz="1200" dirty="0" smtClean="0">
                <a:latin typeface="Calibri" charset="0"/>
              </a:rPr>
              <a:t>Black/red/orange bar is average monthly water bill for family of four using 50, 100, and 150 gallons per person per day (April 2010). (100 is about average for US)</a:t>
            </a:r>
          </a:p>
          <a:p>
            <a:pPr>
              <a:lnSpc>
                <a:spcPct val="80000"/>
              </a:lnSpc>
            </a:pPr>
            <a:endParaRPr lang="en-US" sz="1200" dirty="0" smtClean="0">
              <a:latin typeface="Calibri" charset="0"/>
            </a:endParaRPr>
          </a:p>
          <a:p>
            <a:pPr>
              <a:lnSpc>
                <a:spcPct val="80000"/>
              </a:lnSpc>
            </a:pPr>
            <a:r>
              <a:rPr lang="en-US" sz="1200" dirty="0" smtClean="0">
                <a:latin typeface="Calibri" charset="0"/>
              </a:rPr>
              <a:t>Green bar – average daily per capita residential use (gallons)</a:t>
            </a:r>
          </a:p>
          <a:p>
            <a:pPr>
              <a:lnSpc>
                <a:spcPct val="80000"/>
              </a:lnSpc>
            </a:pPr>
            <a:endParaRPr lang="en-US" sz="1200" dirty="0" smtClean="0">
              <a:latin typeface="Calibri" charset="0"/>
            </a:endParaRPr>
          </a:p>
          <a:p>
            <a:pPr>
              <a:lnSpc>
                <a:spcPct val="80000"/>
              </a:lnSpc>
            </a:pPr>
            <a:r>
              <a:rPr lang="en-US" sz="1200" dirty="0" smtClean="0">
                <a:latin typeface="Calibri" charset="0"/>
              </a:rPr>
              <a:t>Blue bar is average annual precipitation in centimeters.</a:t>
            </a:r>
          </a:p>
          <a:p>
            <a:pPr>
              <a:lnSpc>
                <a:spcPct val="80000"/>
              </a:lnSpc>
            </a:pPr>
            <a:endParaRPr lang="en-US" sz="1200" dirty="0" smtClean="0">
              <a:latin typeface="Calibri" charset="0"/>
            </a:endParaRPr>
          </a:p>
          <a:p>
            <a:pPr>
              <a:lnSpc>
                <a:spcPct val="80000"/>
              </a:lnSpc>
            </a:pPr>
            <a:r>
              <a:rPr lang="en-US" sz="1200" dirty="0" smtClean="0">
                <a:latin typeface="Calibri" charset="0"/>
              </a:rPr>
              <a:t>If we really wanted to understand the relationship between prices, demand and supply, we</a:t>
            </a:r>
            <a:r>
              <a:rPr lang="ja-JP" altLang="en-US" sz="1200" dirty="0" smtClean="0">
                <a:latin typeface="Calibri" charset="0"/>
              </a:rPr>
              <a:t>’</a:t>
            </a:r>
            <a:r>
              <a:rPr lang="en-US" sz="1200" dirty="0" smtClean="0">
                <a:latin typeface="Calibri" charset="0"/>
              </a:rPr>
              <a:t>d develop some much more sophisticated models to put data like these to work, but some of the oddities of water pricing are so obvious that, not only would they pop out from a careful economic model, they pop out in this simple graphic demonstration as well.</a:t>
            </a:r>
          </a:p>
          <a:p>
            <a:pPr>
              <a:lnSpc>
                <a:spcPct val="80000"/>
              </a:lnSpc>
            </a:pPr>
            <a:endParaRPr lang="en-US" sz="1200" dirty="0" smtClean="0">
              <a:latin typeface="Calibri" charset="0"/>
            </a:endParaRPr>
          </a:p>
          <a:p>
            <a:pPr>
              <a:lnSpc>
                <a:spcPct val="80000"/>
              </a:lnSpc>
            </a:pPr>
            <a:r>
              <a:rPr lang="en-US" sz="1200" dirty="0" smtClean="0">
                <a:latin typeface="Calibri" charset="0"/>
              </a:rPr>
              <a:t>If prices were doing their job as that all-important signal, they would be relatively high where supply (blue) was low and demand  (green) was high.  </a:t>
            </a:r>
          </a:p>
          <a:p>
            <a:pPr>
              <a:lnSpc>
                <a:spcPct val="80000"/>
              </a:lnSpc>
            </a:pPr>
            <a:endParaRPr lang="en-US" sz="1200" dirty="0" smtClean="0">
              <a:latin typeface="Calibri" charset="0"/>
            </a:endParaRPr>
          </a:p>
          <a:p>
            <a:pPr>
              <a:lnSpc>
                <a:spcPct val="80000"/>
              </a:lnSpc>
            </a:pPr>
            <a:r>
              <a:rPr lang="en-US" sz="1200" dirty="0" smtClean="0">
                <a:latin typeface="Calibri" charset="0"/>
              </a:rPr>
              <a:t>But look at the first two cities here– that is the case in both Las Vegas and Phoenix, but prices in those cities are extremely low.  How are people to internalize the real value of water in those arid cities?</a:t>
            </a:r>
          </a:p>
          <a:p>
            <a:pPr>
              <a:lnSpc>
                <a:spcPct val="80000"/>
              </a:lnSpc>
            </a:pPr>
            <a:endParaRPr lang="en-US" sz="1200" dirty="0" smtClean="0">
              <a:latin typeface="Calibri" charset="0"/>
            </a:endParaRPr>
          </a:p>
          <a:p>
            <a:pPr>
              <a:lnSpc>
                <a:spcPct val="80000"/>
              </a:lnSpc>
            </a:pPr>
            <a:r>
              <a:rPr lang="en-US" sz="1200" dirty="0" smtClean="0">
                <a:latin typeface="Calibri" charset="0"/>
              </a:rPr>
              <a:t>Santa Fe, on the other end, is doing much better in this regard – high prices help to mitigate that problem of high demand and low supply.</a:t>
            </a:r>
          </a:p>
          <a:p>
            <a:pPr>
              <a:lnSpc>
                <a:spcPct val="80000"/>
              </a:lnSpc>
            </a:pPr>
            <a:endParaRPr lang="en-US" sz="1200" dirty="0" smtClean="0">
              <a:latin typeface="Calibri" charset="0"/>
            </a:endParaRPr>
          </a:p>
          <a:p>
            <a:pPr>
              <a:lnSpc>
                <a:spcPct val="80000"/>
              </a:lnSpc>
            </a:pPr>
            <a:endParaRPr lang="en-US" sz="1200" dirty="0" smtClean="0">
              <a:latin typeface="Calibri" charset="0"/>
            </a:endParaRPr>
          </a:p>
          <a:p>
            <a:pPr>
              <a:lnSpc>
                <a:spcPct val="80000"/>
              </a:lnSpc>
            </a:pPr>
            <a:r>
              <a:rPr lang="en-US" sz="1200" dirty="0" smtClean="0">
                <a:latin typeface="Calibri" charset="0"/>
              </a:rPr>
              <a:t>Obviously, need some rigorous work on this.  But it </a:t>
            </a:r>
            <a:r>
              <a:rPr lang="en-US" sz="1200" dirty="0" err="1" smtClean="0">
                <a:latin typeface="Calibri" charset="0"/>
              </a:rPr>
              <a:t>doesn</a:t>
            </a:r>
            <a:r>
              <a:rPr lang="ja-JP" altLang="en-US" sz="1200" dirty="0" smtClean="0">
                <a:latin typeface="Calibri" charset="0"/>
              </a:rPr>
              <a:t>’</a:t>
            </a:r>
            <a:r>
              <a:rPr lang="en-US" sz="1200" dirty="0" smtClean="0">
                <a:latin typeface="Calibri" charset="0"/>
              </a:rPr>
              <a:t>t look good, with just this anecdotal evidence and the summary statistics from Bell and Griffin (2008).</a:t>
            </a:r>
          </a:p>
          <a:p>
            <a:pPr>
              <a:lnSpc>
                <a:spcPct val="80000"/>
              </a:lnSpc>
            </a:pPr>
            <a:endParaRPr lang="en-US" sz="1200" dirty="0" smtClean="0">
              <a:latin typeface="Calibri" charset="0"/>
            </a:endParaRPr>
          </a:p>
        </p:txBody>
      </p:sp>
      <p:sp>
        <p:nvSpPr>
          <p:cNvPr id="4" name="Slide Number Placeholder 3"/>
          <p:cNvSpPr>
            <a:spLocks noGrp="1"/>
          </p:cNvSpPr>
          <p:nvPr>
            <p:ph type="sldNum" sz="quarter" idx="10"/>
          </p:nvPr>
        </p:nvSpPr>
        <p:spPr/>
        <p:txBody>
          <a:bodyPr/>
          <a:lstStyle/>
          <a:p>
            <a:fld id="{59CB3200-B05F-0A46-BA69-258FE5211256}" type="slidenum">
              <a:rPr lang="en-US" smtClean="0"/>
              <a:t>4</a:t>
            </a:fld>
            <a:endParaRPr lang="en-US" dirty="0"/>
          </a:p>
        </p:txBody>
      </p:sp>
    </p:spTree>
    <p:extLst>
      <p:ext uri="{BB962C8B-B14F-4D97-AF65-F5344CB8AC3E}">
        <p14:creationId xmlns:p14="http://schemas.microsoft.com/office/powerpoint/2010/main" val="1915599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CB3200-B05F-0A46-BA69-258FE5211256}" type="slidenum">
              <a:rPr lang="en-US" smtClean="0"/>
              <a:t>5</a:t>
            </a:fld>
            <a:endParaRPr lang="en-US" dirty="0"/>
          </a:p>
        </p:txBody>
      </p:sp>
    </p:spTree>
    <p:extLst>
      <p:ext uri="{BB962C8B-B14F-4D97-AF65-F5344CB8AC3E}">
        <p14:creationId xmlns:p14="http://schemas.microsoft.com/office/powerpoint/2010/main" val="1915599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80000"/>
              </a:lnSpc>
              <a:spcBef>
                <a:spcPct val="0"/>
              </a:spcBef>
            </a:pPr>
            <a:r>
              <a:rPr lang="en-US" sz="900" dirty="0">
                <a:latin typeface="Calibri" charset="0"/>
              </a:rPr>
              <a:t> Brewer et al. (2008) analyze data available on water trading in the western US from a publication called the </a:t>
            </a:r>
            <a:r>
              <a:rPr lang="en-US" sz="900" i="1" dirty="0">
                <a:latin typeface="Calibri" charset="0"/>
              </a:rPr>
              <a:t>Water Strategist</a:t>
            </a:r>
            <a:r>
              <a:rPr lang="en-US" sz="900" dirty="0">
                <a:latin typeface="Calibri" charset="0"/>
              </a:rPr>
              <a:t>, which reports a bunch of characteristics from all recorded water leases and sales in the west.</a:t>
            </a:r>
          </a:p>
          <a:p>
            <a:pPr>
              <a:lnSpc>
                <a:spcPct val="80000"/>
              </a:lnSpc>
            </a:pPr>
            <a:endParaRPr lang="en-US" sz="900" dirty="0">
              <a:latin typeface="Calibri" charset="0"/>
            </a:endParaRPr>
          </a:p>
          <a:p>
            <a:pPr>
              <a:lnSpc>
                <a:spcPct val="80000"/>
              </a:lnSpc>
            </a:pPr>
            <a:r>
              <a:rPr lang="en-US" sz="900" dirty="0">
                <a:latin typeface="Calibri" charset="0"/>
              </a:rPr>
              <a:t>They look at data from 1987-2005.</a:t>
            </a:r>
          </a:p>
          <a:p>
            <a:pPr>
              <a:lnSpc>
                <a:spcPct val="80000"/>
              </a:lnSpc>
            </a:pPr>
            <a:endParaRPr lang="en-US" sz="900" dirty="0">
              <a:latin typeface="Calibri" charset="0"/>
            </a:endParaRPr>
          </a:p>
          <a:p>
            <a:pPr>
              <a:lnSpc>
                <a:spcPct val="80000"/>
              </a:lnSpc>
            </a:pPr>
            <a:r>
              <a:rPr lang="en-US" sz="900" dirty="0">
                <a:latin typeface="Calibri" charset="0"/>
              </a:rPr>
              <a:t>They show that western states with the most urban growth appear to engage in the most water trading. </a:t>
            </a:r>
          </a:p>
          <a:p>
            <a:pPr>
              <a:lnSpc>
                <a:spcPct val="80000"/>
              </a:lnSpc>
            </a:pPr>
            <a:endParaRPr lang="en-US" sz="900" dirty="0">
              <a:latin typeface="Calibri" charset="0"/>
            </a:endParaRPr>
          </a:p>
          <a:p>
            <a:pPr>
              <a:lnSpc>
                <a:spcPct val="80000"/>
              </a:lnSpc>
            </a:pPr>
            <a:r>
              <a:rPr lang="en-US" sz="900" dirty="0">
                <a:latin typeface="Calibri" charset="0"/>
              </a:rPr>
              <a:t>Colorado, California make up about 2/3 of the market in all transactions here over the 18 years of data.  About 77% of the number of sales, but less than 50% of short-term and long-term leases (so leases relatively more common in other states).</a:t>
            </a:r>
          </a:p>
          <a:p>
            <a:pPr>
              <a:lnSpc>
                <a:spcPct val="80000"/>
              </a:lnSpc>
            </a:pPr>
            <a:endParaRPr lang="en-US" sz="900" dirty="0">
              <a:latin typeface="Calibri" charset="0"/>
            </a:endParaRPr>
          </a:p>
          <a:p>
            <a:pPr>
              <a:lnSpc>
                <a:spcPct val="80000"/>
              </a:lnSpc>
            </a:pPr>
            <a:r>
              <a:rPr lang="en-US" sz="900" dirty="0">
                <a:latin typeface="Calibri" charset="0"/>
              </a:rPr>
              <a:t>Texas also pretty active water marketing, though more leases than sales.</a:t>
            </a:r>
          </a:p>
          <a:p>
            <a:pPr>
              <a:lnSpc>
                <a:spcPct val="80000"/>
              </a:lnSpc>
            </a:pPr>
            <a:endParaRPr lang="en-US" sz="900" dirty="0">
              <a:latin typeface="Calibri" charset="0"/>
            </a:endParaRPr>
          </a:p>
          <a:p>
            <a:pPr>
              <a:lnSpc>
                <a:spcPct val="80000"/>
              </a:lnSpc>
            </a:pPr>
            <a:r>
              <a:rPr lang="en-US" sz="900" dirty="0">
                <a:latin typeface="Calibri" charset="0"/>
              </a:rPr>
              <a:t>As you can see, in terms of the total number of transfers, agriculture-to-urban trading is the most common, then agriculture-to-agriculture.</a:t>
            </a:r>
          </a:p>
          <a:p>
            <a:pPr>
              <a:lnSpc>
                <a:spcPct val="80000"/>
              </a:lnSpc>
            </a:pPr>
            <a:endParaRPr lang="en-US" sz="900" dirty="0">
              <a:latin typeface="Calibri" charset="0"/>
            </a:endParaRPr>
          </a:p>
          <a:p>
            <a:pPr>
              <a:lnSpc>
                <a:spcPct val="80000"/>
              </a:lnSpc>
            </a:pPr>
            <a:r>
              <a:rPr lang="en-US" sz="900" dirty="0">
                <a:latin typeface="Calibri" charset="0"/>
              </a:rPr>
              <a:t>Ag to urban transfers also seem to be increasing over time.</a:t>
            </a:r>
          </a:p>
          <a:p>
            <a:pPr>
              <a:lnSpc>
                <a:spcPct val="80000"/>
              </a:lnSpc>
            </a:pPr>
            <a:endParaRPr lang="en-US" sz="900" dirty="0">
              <a:latin typeface="Calibri" charset="0"/>
            </a:endParaRPr>
          </a:p>
          <a:p>
            <a:pPr>
              <a:lnSpc>
                <a:spcPct val="80000"/>
              </a:lnSpc>
            </a:pPr>
            <a:r>
              <a:rPr lang="en-US" sz="900" dirty="0">
                <a:latin typeface="Calibri" charset="0"/>
              </a:rPr>
              <a:t>This is pretty much true if you look at the AMOUNT of water transferred, as well, though less clear.</a:t>
            </a:r>
          </a:p>
          <a:p>
            <a:pPr>
              <a:lnSpc>
                <a:spcPct val="80000"/>
              </a:lnSpc>
            </a:pPr>
            <a:endParaRPr lang="en-US" sz="900" dirty="0">
              <a:latin typeface="Calibri" charset="0"/>
            </a:endParaRPr>
          </a:p>
          <a:p>
            <a:pPr>
              <a:lnSpc>
                <a:spcPct val="80000"/>
              </a:lnSpc>
            </a:pPr>
            <a:r>
              <a:rPr lang="en-US" sz="900" dirty="0">
                <a:latin typeface="Calibri" charset="0"/>
              </a:rPr>
              <a:t>You get the picture – moving toward a world in which prices at least HELP to determine how water is used and where will bring about significant changes in its distribution.</a:t>
            </a:r>
          </a:p>
          <a:p>
            <a:pPr>
              <a:lnSpc>
                <a:spcPct val="80000"/>
              </a:lnSpc>
            </a:pPr>
            <a:endParaRPr lang="en-US" sz="900" dirty="0">
              <a:latin typeface="Calibri" charset="0"/>
            </a:endParaRPr>
          </a:p>
          <a:p>
            <a:pPr>
              <a:lnSpc>
                <a:spcPct val="80000"/>
              </a:lnSpc>
            </a:pPr>
            <a:r>
              <a:rPr lang="en-US" sz="900" dirty="0">
                <a:latin typeface="Calibri" charset="0"/>
              </a:rPr>
              <a:t>These will be positive changes from an economic perspective.</a:t>
            </a:r>
          </a:p>
          <a:p>
            <a:pPr>
              <a:lnSpc>
                <a:spcPct val="80000"/>
              </a:lnSpc>
            </a:pPr>
            <a:endParaRPr lang="en-US" sz="900" dirty="0">
              <a:latin typeface="Calibri" charset="0"/>
            </a:endParaRPr>
          </a:p>
          <a:p>
            <a:pPr>
              <a:lnSpc>
                <a:spcPct val="80000"/>
              </a:lnSpc>
            </a:pPr>
            <a:r>
              <a:rPr lang="en-US" sz="900" dirty="0">
                <a:latin typeface="Calibri" charset="0"/>
              </a:rPr>
              <a:t>Where will pricing and markets fail to provide efficient solutions to the problem of water allocation?</a:t>
            </a:r>
          </a:p>
          <a:p>
            <a:pPr>
              <a:lnSpc>
                <a:spcPct val="80000"/>
              </a:lnSpc>
            </a:pPr>
            <a:endParaRPr lang="en-US" sz="900" dirty="0">
              <a:latin typeface="Calibri" charset="0"/>
            </a:endParaRPr>
          </a:p>
          <a:p>
            <a:pPr>
              <a:lnSpc>
                <a:spcPct val="80000"/>
              </a:lnSpc>
            </a:pPr>
            <a:endParaRPr lang="en-US" sz="900" dirty="0">
              <a:latin typeface="Calibri" charset="0"/>
            </a:endParaRPr>
          </a:p>
          <a:p>
            <a:pPr>
              <a:lnSpc>
                <a:spcPct val="80000"/>
              </a:lnSpc>
            </a:pPr>
            <a:endParaRPr lang="en-US" sz="900" dirty="0">
              <a:solidFill>
                <a:srgbClr val="000000"/>
              </a:solidFill>
              <a:latin typeface="Calibri" charset="0"/>
            </a:endParaRPr>
          </a:p>
        </p:txBody>
      </p:sp>
      <p:sp>
        <p:nvSpPr>
          <p:cNvPr id="6246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r"/>
            <a:fld id="{2581C4C1-9556-D145-8A1F-A618AABBADF3}" type="slidenum">
              <a:rPr lang="en-US" sz="1200">
                <a:solidFill>
                  <a:srgbClr val="000000"/>
                </a:solidFill>
                <a:latin typeface="Calibri" charset="0"/>
              </a:rPr>
              <a:pPr algn="r"/>
              <a:t>6</a:t>
            </a:fld>
            <a:endParaRPr lang="en-US" sz="1200">
              <a:solidFill>
                <a:srgbClr val="000000"/>
              </a:solidFill>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CB3200-B05F-0A46-BA69-258FE5211256}" type="slidenum">
              <a:rPr lang="en-US" smtClean="0"/>
              <a:t>7</a:t>
            </a:fld>
            <a:endParaRPr lang="en-US" dirty="0"/>
          </a:p>
        </p:txBody>
      </p:sp>
    </p:spTree>
    <p:extLst>
      <p:ext uri="{BB962C8B-B14F-4D97-AF65-F5344CB8AC3E}">
        <p14:creationId xmlns:p14="http://schemas.microsoft.com/office/powerpoint/2010/main" val="1894416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CB3200-B05F-0A46-BA69-258FE5211256}" type="slidenum">
              <a:rPr lang="en-US" smtClean="0"/>
              <a:t>8</a:t>
            </a:fld>
            <a:endParaRPr lang="en-US" dirty="0"/>
          </a:p>
        </p:txBody>
      </p:sp>
    </p:spTree>
    <p:extLst>
      <p:ext uri="{BB962C8B-B14F-4D97-AF65-F5344CB8AC3E}">
        <p14:creationId xmlns:p14="http://schemas.microsoft.com/office/powerpoint/2010/main" val="1894416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CO market is most developed with increasing trades and rising prices that respond to market conditions</a:t>
            </a:r>
          </a:p>
          <a:p>
            <a:endParaRPr lang="en-US" dirty="0"/>
          </a:p>
        </p:txBody>
      </p:sp>
      <p:sp>
        <p:nvSpPr>
          <p:cNvPr id="4" name="Slide Number Placeholder 3"/>
          <p:cNvSpPr>
            <a:spLocks noGrp="1"/>
          </p:cNvSpPr>
          <p:nvPr>
            <p:ph type="sldNum" sz="quarter" idx="10"/>
          </p:nvPr>
        </p:nvSpPr>
        <p:spPr/>
        <p:txBody>
          <a:bodyPr/>
          <a:lstStyle/>
          <a:p>
            <a:fld id="{59CB3200-B05F-0A46-BA69-258FE5211256}" type="slidenum">
              <a:rPr lang="en-US" smtClean="0"/>
              <a:t>9</a:t>
            </a:fld>
            <a:endParaRPr lang="en-US" dirty="0"/>
          </a:p>
        </p:txBody>
      </p:sp>
    </p:spTree>
    <p:extLst>
      <p:ext uri="{BB962C8B-B14F-4D97-AF65-F5344CB8AC3E}">
        <p14:creationId xmlns:p14="http://schemas.microsoft.com/office/powerpoint/2010/main" val="1621528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CB3200-B05F-0A46-BA69-258FE5211256}" type="slidenum">
              <a:rPr lang="en-US" smtClean="0"/>
              <a:t>10</a:t>
            </a:fld>
            <a:endParaRPr lang="en-US" dirty="0"/>
          </a:p>
        </p:txBody>
      </p:sp>
    </p:spTree>
    <p:extLst>
      <p:ext uri="{BB962C8B-B14F-4D97-AF65-F5344CB8AC3E}">
        <p14:creationId xmlns:p14="http://schemas.microsoft.com/office/powerpoint/2010/main" val="4000555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Wednesday, May 21, 14</a:t>
            </a:fld>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t>Wednesday, May 21, 14</a:t>
            </a:fld>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Wednesday, May 21, 14</a:t>
            </a:fld>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Wednesday, May 21, 14</a:t>
            </a:fld>
            <a:endParaRPr lang="en-US" dirty="0"/>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0972B2-CA5C-437D-87D0-8081271A9E4B}" type="datetime2">
              <a:rPr lang="en-US" smtClean="0"/>
              <a:t>Wednesday, May 21, 14</a:t>
            </a:fld>
            <a:endParaRPr lang="en-US" dirty="0"/>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t>Wednesday, May 21, 14</a:t>
            </a:fld>
            <a:endParaRPr lang="en-US" dirty="0"/>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Wednesday, May 21, 14</a:t>
            </a:fld>
            <a:endParaRPr lang="en-US" dirty="0"/>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Wednesday, May 21, 14</a:t>
            </a:fld>
            <a:endParaRPr lang="en-US" dirty="0"/>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EBDC1E59-17DD-41CE-97CA-624A472382D4}" type="datetime2">
              <a:rPr lang="en-US" smtClean="0"/>
              <a:t>Wednesday, May 21, 14</a:t>
            </a:fld>
            <a:endParaRPr lang="en-US" dirty="0"/>
          </a:p>
        </p:txBody>
      </p:sp>
      <p:sp>
        <p:nvSpPr>
          <p:cNvPr id="9" name="Slide Number Placeholder 8"/>
          <p:cNvSpPr>
            <a:spLocks noGrp="1"/>
          </p:cNvSpPr>
          <p:nvPr>
            <p:ph type="sldNum" sz="quarter" idx="11"/>
          </p:nvPr>
        </p:nvSpPr>
        <p:spPr/>
        <p:txBody>
          <a:bodyPr/>
          <a:lstStyle/>
          <a:p>
            <a:fld id="{0CFEC368-1D7A-4F81-ABF6-AE0E36BAF64C}" type="slidenum">
              <a:rPr lang="en-US" smtClean="0"/>
              <a:pPr/>
              <a:t>‹#›</a:t>
            </a:fld>
            <a:endParaRPr lang="en-US" dirty="0"/>
          </a:p>
        </p:txBody>
      </p:sp>
      <p:sp>
        <p:nvSpPr>
          <p:cNvPr id="10" name="Footer Placeholder 9"/>
          <p:cNvSpPr>
            <a:spLocks noGrp="1"/>
          </p:cNvSpPr>
          <p:nvPr>
            <p:ph type="ftr" sz="quarter" idx="12"/>
          </p:nvPr>
        </p:nvSpPr>
        <p:spPr/>
        <p:txBody>
          <a:bodyPr/>
          <a:lstStyle/>
          <a:p>
            <a:pPr algn="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t>Wednesday, May 21, 14</a:t>
            </a:fld>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4549AC-EB31-477F-92A9-B1988E232878}" type="datetime2">
              <a:rPr lang="en-US" smtClean="0"/>
              <a:t>Wednesday, May 21, 14</a:t>
            </a:fld>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Slide Number Placeholder 6"/>
          <p:cNvSpPr>
            <a:spLocks noGrp="1"/>
          </p:cNvSpPr>
          <p:nvPr>
            <p:ph type="sldNum" sz="quarter" idx="10"/>
          </p:nvPr>
        </p:nvSpPr>
        <p:spPr/>
        <p:txBody>
          <a:bodyPr/>
          <a:lstStyle>
            <a:lvl1pPr>
              <a:defRPr/>
            </a:lvl1pPr>
          </a:lstStyle>
          <a:p>
            <a:fld id="{ADFB2A99-D104-1446-A975-BC523B044F5F}" type="slidenum">
              <a:rPr lang="en-US"/>
              <a:pPr/>
              <a:t>‹#›</a:t>
            </a:fld>
            <a:endParaRPr lang="en-US"/>
          </a:p>
        </p:txBody>
      </p:sp>
    </p:spTree>
    <p:extLst>
      <p:ext uri="{BB962C8B-B14F-4D97-AF65-F5344CB8AC3E}">
        <p14:creationId xmlns:p14="http://schemas.microsoft.com/office/powerpoint/2010/main" val="702248655"/>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0CFEC368-1D7A-4F81-ABF6-AE0E36BAF64C}"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pPr algn="r"/>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80CB818-7379-467D-8E76-EF9D9074A26C}" type="datetime2">
              <a:rPr lang="en-US" smtClean="0"/>
              <a:t>Wednesday, May 21, 14</a:t>
            </a:fld>
            <a:endParaRPr lang="en-US" dirty="0"/>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 id="2147484009" r:id="rId12"/>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tif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emf"/><Relationship Id="rId3" Type="http://schemas.openxmlformats.org/officeDocument/2006/relationships/image" Target="../media/image5.tiff"/></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6.jpeg"/><Relationship Id="rId5" Type="http://schemas.openxmlformats.org/officeDocument/2006/relationships/image" Target="../media/image5.tif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tif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4" Type="http://schemas.openxmlformats.org/officeDocument/2006/relationships/image" Target="../media/image4.emf"/><Relationship Id="rId5" Type="http://schemas.openxmlformats.org/officeDocument/2006/relationships/image" Target="../media/image5.tiff"/><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tif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tif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5.tiff"/><Relationship Id="rId4"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tiff"/><Relationship Id="rId5"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15718"/>
            <a:ext cx="7543800" cy="2481873"/>
          </a:xfrm>
        </p:spPr>
        <p:txBody>
          <a:bodyPr/>
          <a:lstStyle/>
          <a:p>
            <a:r>
              <a:rPr lang="en-US" sz="3600" dirty="0" smtClean="0"/>
              <a:t>Adaptation, water resources, and IAMs:</a:t>
            </a:r>
            <a:br>
              <a:rPr lang="en-US" sz="3600" dirty="0" smtClean="0"/>
            </a:br>
            <a:r>
              <a:rPr lang="en-US" sz="3600" dirty="0" smtClean="0"/>
              <a:t>An overview and a new project</a:t>
            </a:r>
            <a:endParaRPr lang="en-US" sz="3600" dirty="0"/>
          </a:p>
        </p:txBody>
      </p:sp>
      <p:sp>
        <p:nvSpPr>
          <p:cNvPr id="3" name="Subtitle 2"/>
          <p:cNvSpPr>
            <a:spLocks noGrp="1"/>
          </p:cNvSpPr>
          <p:nvPr>
            <p:ph type="subTitle" idx="1"/>
          </p:nvPr>
        </p:nvSpPr>
        <p:spPr>
          <a:xfrm>
            <a:off x="685800" y="4026609"/>
            <a:ext cx="6461760" cy="1569857"/>
          </a:xfrm>
        </p:spPr>
        <p:txBody>
          <a:bodyPr>
            <a:noAutofit/>
          </a:bodyPr>
          <a:lstStyle/>
          <a:p>
            <a:r>
              <a:rPr lang="en-US" dirty="0" smtClean="0"/>
              <a:t>Sheila Olmstead, University of Texas at Austin and RFF</a:t>
            </a:r>
          </a:p>
          <a:p>
            <a:r>
              <a:rPr lang="en-US" dirty="0" err="1" smtClean="0"/>
              <a:t>Renata</a:t>
            </a:r>
            <a:r>
              <a:rPr lang="en-US" dirty="0" smtClean="0"/>
              <a:t> </a:t>
            </a:r>
            <a:r>
              <a:rPr lang="en-US" dirty="0" err="1" smtClean="0"/>
              <a:t>Rimsaite</a:t>
            </a:r>
            <a:r>
              <a:rPr lang="en-US" dirty="0" smtClean="0"/>
              <a:t>, Pennsylvania State University</a:t>
            </a:r>
          </a:p>
          <a:p>
            <a:r>
              <a:rPr lang="en-US" dirty="0"/>
              <a:t>Karen Fisher-</a:t>
            </a:r>
            <a:r>
              <a:rPr lang="en-US" dirty="0" err="1"/>
              <a:t>Vanden</a:t>
            </a:r>
            <a:r>
              <a:rPr lang="en-US" dirty="0"/>
              <a:t>, Pennsylvania State </a:t>
            </a:r>
            <a:r>
              <a:rPr lang="en-US" dirty="0" smtClean="0"/>
              <a:t>University</a:t>
            </a:r>
          </a:p>
          <a:p>
            <a:r>
              <a:rPr lang="en-US" dirty="0" smtClean="0"/>
              <a:t>Ian Sue Wing, Boston University</a:t>
            </a:r>
            <a:endParaRPr lang="en-US" dirty="0"/>
          </a:p>
          <a:p>
            <a:endParaRPr lang="en-US" dirty="0"/>
          </a:p>
          <a:p>
            <a:endParaRPr lang="en-US" dirty="0" smtClean="0"/>
          </a:p>
        </p:txBody>
      </p:sp>
      <p:pic>
        <p:nvPicPr>
          <p:cNvPr id="5" name="Picture 4"/>
          <p:cNvPicPr>
            <a:picLocks noChangeAspect="1"/>
          </p:cNvPicPr>
          <p:nvPr/>
        </p:nvPicPr>
        <p:blipFill>
          <a:blip r:embed="rId3"/>
          <a:stretch>
            <a:fillRect/>
          </a:stretch>
        </p:blipFill>
        <p:spPr>
          <a:xfrm>
            <a:off x="7402572" y="5775465"/>
            <a:ext cx="1003300" cy="1028700"/>
          </a:xfrm>
          <a:prstGeom prst="rect">
            <a:avLst/>
          </a:prstGeom>
        </p:spPr>
      </p:pic>
      <p:pic>
        <p:nvPicPr>
          <p:cNvPr id="4" name="Picture 3" descr="file.tif"/>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31233" y="5846064"/>
            <a:ext cx="1426464" cy="1011936"/>
          </a:xfrm>
          <a:prstGeom prst="rect">
            <a:avLst/>
          </a:prstGeom>
        </p:spPr>
      </p:pic>
    </p:spTree>
    <p:extLst>
      <p:ext uri="{BB962C8B-B14F-4D97-AF65-F5344CB8AC3E}">
        <p14:creationId xmlns:p14="http://schemas.microsoft.com/office/powerpoint/2010/main" val="330535257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a:t>
            </a:r>
            <a:r>
              <a:rPr lang="en-US" sz="3600" dirty="0" smtClean="0"/>
              <a:t>daptation and water resources</a:t>
            </a:r>
            <a:endParaRPr lang="en-US" sz="3600" dirty="0"/>
          </a:p>
        </p:txBody>
      </p:sp>
      <p:pic>
        <p:nvPicPr>
          <p:cNvPr id="6" name="Picture 5"/>
          <p:cNvPicPr>
            <a:picLocks noChangeAspect="1"/>
          </p:cNvPicPr>
          <p:nvPr/>
        </p:nvPicPr>
        <p:blipFill>
          <a:blip r:embed="rId3"/>
          <a:stretch>
            <a:fillRect/>
          </a:stretch>
        </p:blipFill>
        <p:spPr>
          <a:xfrm>
            <a:off x="8520125" y="5572604"/>
            <a:ext cx="536111" cy="549683"/>
          </a:xfrm>
          <a:prstGeom prst="rect">
            <a:avLst/>
          </a:prstGeom>
        </p:spPr>
      </p:pic>
      <p:sp>
        <p:nvSpPr>
          <p:cNvPr id="7" name="Content Placeholder 6"/>
          <p:cNvSpPr>
            <a:spLocks noGrp="1"/>
          </p:cNvSpPr>
          <p:nvPr>
            <p:ph idx="1"/>
          </p:nvPr>
        </p:nvSpPr>
        <p:spPr/>
        <p:txBody>
          <a:bodyPr>
            <a:normAutofit/>
          </a:bodyPr>
          <a:lstStyle/>
          <a:p>
            <a:r>
              <a:rPr lang="en-US" sz="2000" dirty="0" smtClean="0">
                <a:solidFill>
                  <a:srgbClr val="000000"/>
                </a:solidFill>
                <a:cs typeface="Arial" charset="0"/>
              </a:rPr>
              <a:t>Water resource </a:t>
            </a:r>
            <a:r>
              <a:rPr lang="en-US" sz="2000" dirty="0">
                <a:solidFill>
                  <a:srgbClr val="000000"/>
                </a:solidFill>
                <a:cs typeface="Arial" charset="0"/>
              </a:rPr>
              <a:t>impacts </a:t>
            </a:r>
            <a:r>
              <a:rPr lang="en-US" sz="2000" dirty="0" smtClean="0">
                <a:solidFill>
                  <a:srgbClr val="000000"/>
                </a:solidFill>
                <a:cs typeface="Arial" charset="0"/>
              </a:rPr>
              <a:t>of climate change will </a:t>
            </a:r>
            <a:r>
              <a:rPr lang="en-US" sz="2000" dirty="0">
                <a:solidFill>
                  <a:srgbClr val="000000"/>
                </a:solidFill>
                <a:cs typeface="Arial" charset="0"/>
              </a:rPr>
              <a:t>affect health, agriculture, urban and industrial use, transport, energy supply and demand, non-</a:t>
            </a:r>
            <a:r>
              <a:rPr lang="en-US" sz="2000" dirty="0" smtClean="0">
                <a:solidFill>
                  <a:srgbClr val="000000"/>
                </a:solidFill>
                <a:cs typeface="Arial" charset="0"/>
              </a:rPr>
              <a:t>market ecosystem </a:t>
            </a:r>
            <a:r>
              <a:rPr lang="en-US" sz="2000" dirty="0">
                <a:solidFill>
                  <a:srgbClr val="000000"/>
                </a:solidFill>
                <a:cs typeface="Arial" charset="0"/>
              </a:rPr>
              <a:t>services, fisheries, forestry, recreation</a:t>
            </a:r>
            <a:r>
              <a:rPr lang="en-US" sz="2000" dirty="0" smtClean="0">
                <a:solidFill>
                  <a:srgbClr val="000000"/>
                </a:solidFill>
                <a:cs typeface="Arial" charset="0"/>
              </a:rPr>
              <a:t>…</a:t>
            </a:r>
          </a:p>
          <a:p>
            <a:endParaRPr lang="en-US" sz="2000" dirty="0">
              <a:solidFill>
                <a:srgbClr val="000000"/>
              </a:solidFill>
              <a:cs typeface="Arial" charset="0"/>
            </a:endParaRPr>
          </a:p>
          <a:p>
            <a:r>
              <a:rPr lang="en-US" sz="2000" dirty="0" smtClean="0"/>
              <a:t>Published estimates of regional and national economic impacts assume: (a) no adaptation; or (b) perfect adaptation.</a:t>
            </a:r>
          </a:p>
          <a:p>
            <a:endParaRPr lang="en-US" sz="2000" dirty="0"/>
          </a:p>
          <a:p>
            <a:r>
              <a:rPr lang="en-US" sz="2000" dirty="0" smtClean="0"/>
              <a:t>Neither scenario is likely correct, given what we know about existing water resource management institutions.</a:t>
            </a:r>
          </a:p>
          <a:p>
            <a:endParaRPr lang="en-US" sz="2000" dirty="0"/>
          </a:p>
          <a:p>
            <a:r>
              <a:rPr lang="en-US" sz="2000" dirty="0" smtClean="0"/>
              <a:t>Research need: </a:t>
            </a:r>
            <a:r>
              <a:rPr lang="en-US" sz="2000" b="1" dirty="0" smtClean="0"/>
              <a:t>model, quantify institutional constraints on adaptation to water impacts, for incorporation into IAMs</a:t>
            </a:r>
            <a:r>
              <a:rPr lang="en-US" sz="2000" dirty="0" smtClean="0"/>
              <a:t>.</a:t>
            </a:r>
            <a:endParaRPr lang="en-US" sz="2000" dirty="0"/>
          </a:p>
        </p:txBody>
      </p:sp>
      <p:pic>
        <p:nvPicPr>
          <p:cNvPr id="8" name="Picture 7" descr="file.tif"/>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520125" y="6227560"/>
            <a:ext cx="598036" cy="424248"/>
          </a:xfrm>
          <a:prstGeom prst="rect">
            <a:avLst/>
          </a:prstGeom>
        </p:spPr>
      </p:pic>
    </p:spTree>
    <p:extLst>
      <p:ext uri="{BB962C8B-B14F-4D97-AF65-F5344CB8AC3E}">
        <p14:creationId xmlns:p14="http://schemas.microsoft.com/office/powerpoint/2010/main" val="1381970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latin typeface="+mn-lt"/>
              </a:rPr>
              <a:t>Important institutions to model</a:t>
            </a:r>
            <a:endParaRPr lang="en-US" sz="3600" dirty="0">
              <a:latin typeface="+mn-lt"/>
            </a:endParaRPr>
          </a:p>
        </p:txBody>
      </p:sp>
      <p:sp>
        <p:nvSpPr>
          <p:cNvPr id="3" name="Content Placeholder 2"/>
          <p:cNvSpPr>
            <a:spLocks noGrp="1"/>
          </p:cNvSpPr>
          <p:nvPr>
            <p:ph idx="1"/>
          </p:nvPr>
        </p:nvSpPr>
        <p:spPr>
          <a:xfrm>
            <a:off x="457200" y="1417638"/>
            <a:ext cx="7620000" cy="4983162"/>
          </a:xfrm>
        </p:spPr>
        <p:txBody>
          <a:bodyPr>
            <a:normAutofit fontScale="92500" lnSpcReduction="10000"/>
          </a:bodyPr>
          <a:lstStyle/>
          <a:p>
            <a:r>
              <a:rPr lang="en-US" dirty="0" smtClean="0"/>
              <a:t>Water pricing institutions</a:t>
            </a:r>
          </a:p>
          <a:p>
            <a:pPr lvl="1"/>
            <a:r>
              <a:rPr lang="en-US" dirty="0" smtClean="0"/>
              <a:t>Administrative tariff schedules</a:t>
            </a:r>
          </a:p>
          <a:p>
            <a:pPr lvl="1"/>
            <a:r>
              <a:rPr lang="en-US" b="1" dirty="0" smtClean="0"/>
              <a:t>Water markets (our first project focuses here)</a:t>
            </a:r>
          </a:p>
          <a:p>
            <a:r>
              <a:rPr lang="en-US" dirty="0" smtClean="0"/>
              <a:t>Direct allocation regimes</a:t>
            </a:r>
          </a:p>
          <a:p>
            <a:pPr lvl="1"/>
            <a:r>
              <a:rPr lang="en-US" dirty="0" smtClean="0"/>
              <a:t>Legal water rights structures</a:t>
            </a:r>
          </a:p>
          <a:p>
            <a:pPr lvl="1"/>
            <a:r>
              <a:rPr lang="en-US" dirty="0" err="1" smtClean="0"/>
              <a:t>Transboundary</a:t>
            </a:r>
            <a:r>
              <a:rPr lang="en-US" dirty="0" smtClean="0"/>
              <a:t> treaties</a:t>
            </a:r>
          </a:p>
          <a:p>
            <a:r>
              <a:rPr lang="en-US" dirty="0" smtClean="0"/>
              <a:t>Water infrastructure investments</a:t>
            </a:r>
          </a:p>
          <a:p>
            <a:pPr lvl="1"/>
            <a:r>
              <a:rPr lang="en-US" dirty="0" smtClean="0"/>
              <a:t>Dams, reservoirs, flood control</a:t>
            </a:r>
          </a:p>
          <a:p>
            <a:r>
              <a:rPr lang="en-US" dirty="0" smtClean="0"/>
              <a:t>Pollution control institutions</a:t>
            </a:r>
          </a:p>
          <a:p>
            <a:endParaRPr lang="en-US" dirty="0"/>
          </a:p>
          <a:p>
            <a:r>
              <a:rPr lang="en-US" dirty="0" smtClean="0"/>
              <a:t>These institutions in current forms constrain efficient allocation, which should be considered in IAMs.</a:t>
            </a:r>
          </a:p>
          <a:p>
            <a:endParaRPr lang="en-US" dirty="0" smtClean="0"/>
          </a:p>
          <a:p>
            <a:r>
              <a:rPr lang="en-US" dirty="0" smtClean="0"/>
              <a:t>And institutions, themselves, may adapt (or “</a:t>
            </a:r>
            <a:r>
              <a:rPr lang="en-US" dirty="0" err="1" smtClean="0"/>
              <a:t>maladapt</a:t>
            </a:r>
            <a:r>
              <a:rPr lang="en-US" dirty="0" smtClean="0"/>
              <a:t>”) to change.</a:t>
            </a:r>
          </a:p>
          <a:p>
            <a:endParaRPr lang="en-US" dirty="0"/>
          </a:p>
          <a:p>
            <a:endParaRPr lang="en-US" dirty="0"/>
          </a:p>
        </p:txBody>
      </p:sp>
      <p:pic>
        <p:nvPicPr>
          <p:cNvPr id="5" name="Picture 4"/>
          <p:cNvPicPr>
            <a:picLocks noChangeAspect="1"/>
          </p:cNvPicPr>
          <p:nvPr/>
        </p:nvPicPr>
        <p:blipFill>
          <a:blip r:embed="rId2"/>
          <a:stretch>
            <a:fillRect/>
          </a:stretch>
        </p:blipFill>
        <p:spPr>
          <a:xfrm>
            <a:off x="8520125" y="5587203"/>
            <a:ext cx="536111" cy="549683"/>
          </a:xfrm>
          <a:prstGeom prst="rect">
            <a:avLst/>
          </a:prstGeom>
        </p:spPr>
      </p:pic>
      <p:pic>
        <p:nvPicPr>
          <p:cNvPr id="6" name="Picture 5" descr="file.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520125" y="6236027"/>
            <a:ext cx="598036" cy="424248"/>
          </a:xfrm>
          <a:prstGeom prst="rect">
            <a:avLst/>
          </a:prstGeom>
        </p:spPr>
      </p:pic>
    </p:spTree>
    <p:extLst>
      <p:ext uri="{BB962C8B-B14F-4D97-AF65-F5344CB8AC3E}">
        <p14:creationId xmlns:p14="http://schemas.microsoft.com/office/powerpoint/2010/main" val="386577116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8520125" y="5572604"/>
            <a:ext cx="536111" cy="549683"/>
          </a:xfrm>
          <a:prstGeom prst="rect">
            <a:avLst/>
          </a:prstGeom>
        </p:spPr>
      </p:pic>
      <p:pic>
        <p:nvPicPr>
          <p:cNvPr id="8" name="Picture 4" descr="BarGraphs5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183" y="1305588"/>
            <a:ext cx="8001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
          <p:cNvSpPr txBox="1"/>
          <p:nvPr/>
        </p:nvSpPr>
        <p:spPr>
          <a:xfrm>
            <a:off x="222183" y="6179726"/>
            <a:ext cx="8458200" cy="581025"/>
          </a:xfrm>
          <a:prstGeom prst="rect">
            <a:avLst/>
          </a:prstGeom>
          <a:noFill/>
        </p:spPr>
        <p:txBody>
          <a:bodyPr>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sz="1600" dirty="0"/>
              <a:t>Source: Walton, Brett. 2010. The price of water: A comparison of water rates, usage in 30 U.S. cities. 26 April. </a:t>
            </a:r>
            <a:r>
              <a:rPr lang="en-US" sz="1600" dirty="0" err="1"/>
              <a:t>www.circleofblue.org</a:t>
            </a:r>
            <a:r>
              <a:rPr lang="en-US" sz="1600" dirty="0"/>
              <a:t>.</a:t>
            </a:r>
          </a:p>
        </p:txBody>
      </p:sp>
      <p:sp>
        <p:nvSpPr>
          <p:cNvPr id="4" name="Title 3"/>
          <p:cNvSpPr>
            <a:spLocks noGrp="1"/>
          </p:cNvSpPr>
          <p:nvPr>
            <p:ph type="title"/>
          </p:nvPr>
        </p:nvSpPr>
        <p:spPr/>
        <p:txBody>
          <a:bodyPr/>
          <a:lstStyle/>
          <a:p>
            <a:r>
              <a:rPr lang="en-US" sz="3600" dirty="0" smtClean="0"/>
              <a:t>Evidence of institutional constraints</a:t>
            </a:r>
            <a:endParaRPr lang="en-US" sz="3600" dirty="0"/>
          </a:p>
        </p:txBody>
      </p:sp>
      <p:pic>
        <p:nvPicPr>
          <p:cNvPr id="7" name="Picture 6" descr="file.tif"/>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520125" y="6236027"/>
            <a:ext cx="598036" cy="424248"/>
          </a:xfrm>
          <a:prstGeom prst="rect">
            <a:avLst/>
          </a:prstGeom>
        </p:spPr>
      </p:pic>
    </p:spTree>
    <p:extLst>
      <p:ext uri="{BB962C8B-B14F-4D97-AF65-F5344CB8AC3E}">
        <p14:creationId xmlns:p14="http://schemas.microsoft.com/office/powerpoint/2010/main" val="391505555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Evidence of institutional constraints, cont.</a:t>
            </a:r>
            <a:endParaRPr lang="en-US" sz="3400" dirty="0"/>
          </a:p>
        </p:txBody>
      </p:sp>
      <p:pic>
        <p:nvPicPr>
          <p:cNvPr id="6" name="Picture 5"/>
          <p:cNvPicPr>
            <a:picLocks noChangeAspect="1"/>
          </p:cNvPicPr>
          <p:nvPr/>
        </p:nvPicPr>
        <p:blipFill>
          <a:blip r:embed="rId3"/>
          <a:stretch>
            <a:fillRect/>
          </a:stretch>
        </p:blipFill>
        <p:spPr>
          <a:xfrm>
            <a:off x="8520125" y="5572604"/>
            <a:ext cx="536111" cy="549683"/>
          </a:xfrm>
          <a:prstGeom prst="rect">
            <a:avLst/>
          </a:prstGeom>
        </p:spPr>
      </p:pic>
      <p:sp>
        <p:nvSpPr>
          <p:cNvPr id="7" name="Content Placeholder 6"/>
          <p:cNvSpPr>
            <a:spLocks noGrp="1"/>
          </p:cNvSpPr>
          <p:nvPr>
            <p:ph idx="1"/>
          </p:nvPr>
        </p:nvSpPr>
        <p:spPr>
          <a:xfrm>
            <a:off x="457200" y="1600200"/>
            <a:ext cx="7620000" cy="4174538"/>
          </a:xfrm>
        </p:spPr>
        <p:txBody>
          <a:bodyPr>
            <a:normAutofit fontScale="92500" lnSpcReduction="10000"/>
          </a:bodyPr>
          <a:lstStyle/>
          <a:p>
            <a:pPr>
              <a:buFont typeface="Arial" charset="0"/>
              <a:buChar char="•"/>
            </a:pPr>
            <a:r>
              <a:rPr lang="en-US" sz="2400" dirty="0">
                <a:solidFill>
                  <a:srgbClr val="000000"/>
                </a:solidFill>
                <a:cs typeface="Arial" charset="0"/>
              </a:rPr>
              <a:t>Stark contrast between real-world water allocation and optimal </a:t>
            </a:r>
            <a:r>
              <a:rPr lang="en-US" sz="2400" dirty="0" smtClean="0">
                <a:solidFill>
                  <a:srgbClr val="000000"/>
                </a:solidFill>
                <a:cs typeface="Arial" charset="0"/>
              </a:rPr>
              <a:t>allocation, in a static setting. </a:t>
            </a:r>
            <a:endParaRPr lang="en-US" sz="2400" dirty="0">
              <a:solidFill>
                <a:srgbClr val="000000"/>
              </a:solidFill>
              <a:cs typeface="Arial" charset="0"/>
            </a:endParaRPr>
          </a:p>
          <a:p>
            <a:pPr>
              <a:buFont typeface="Arial" charset="0"/>
              <a:buChar char="•"/>
            </a:pPr>
            <a:endParaRPr lang="en-US" sz="2400" dirty="0">
              <a:solidFill>
                <a:srgbClr val="000000"/>
              </a:solidFill>
              <a:cs typeface="Arial" charset="0"/>
            </a:endParaRPr>
          </a:p>
          <a:p>
            <a:pPr>
              <a:buFont typeface="Arial" charset="0"/>
              <a:buChar char="•"/>
            </a:pPr>
            <a:r>
              <a:rPr lang="en-US" sz="2400" dirty="0">
                <a:solidFill>
                  <a:srgbClr val="000000"/>
                </a:solidFill>
                <a:cs typeface="Arial" charset="0"/>
              </a:rPr>
              <a:t>Relative prices in the U.S. West </a:t>
            </a:r>
            <a:r>
              <a:rPr lang="en-US" sz="2400" dirty="0" smtClean="0">
                <a:solidFill>
                  <a:srgbClr val="000000"/>
                </a:solidFill>
                <a:cs typeface="Arial" charset="0"/>
              </a:rPr>
              <a:t>provide an example:</a:t>
            </a:r>
            <a:endParaRPr lang="en-US" sz="2400" dirty="0">
              <a:solidFill>
                <a:srgbClr val="000000"/>
              </a:solidFill>
              <a:cs typeface="Arial" charset="0"/>
            </a:endParaRPr>
          </a:p>
          <a:p>
            <a:pPr>
              <a:buFont typeface="Arial" charset="0"/>
              <a:buChar char="•"/>
            </a:pPr>
            <a:endParaRPr lang="en-US" sz="2400" dirty="0">
              <a:solidFill>
                <a:srgbClr val="000000"/>
              </a:solidFill>
              <a:cs typeface="Arial" charset="0"/>
            </a:endParaRPr>
          </a:p>
          <a:p>
            <a:pPr lvl="1">
              <a:buFont typeface="Arial" charset="0"/>
              <a:buChar char="•"/>
            </a:pPr>
            <a:r>
              <a:rPr lang="en-US" dirty="0">
                <a:solidFill>
                  <a:srgbClr val="000000"/>
                </a:solidFill>
                <a:cs typeface="Arial" charset="0"/>
              </a:rPr>
              <a:t>San Diego:  $225/acre-foot (</a:t>
            </a:r>
            <a:r>
              <a:rPr lang="en-US" dirty="0" err="1">
                <a:solidFill>
                  <a:srgbClr val="000000"/>
                </a:solidFill>
                <a:cs typeface="Arial" charset="0"/>
              </a:rPr>
              <a:t>af</a:t>
            </a:r>
            <a:r>
              <a:rPr lang="en-US" dirty="0">
                <a:solidFill>
                  <a:srgbClr val="000000"/>
                </a:solidFill>
                <a:cs typeface="Arial" charset="0"/>
              </a:rPr>
              <a:t>) vs. Central Valley farmers: $15-16/</a:t>
            </a:r>
            <a:r>
              <a:rPr lang="en-US" dirty="0" err="1">
                <a:solidFill>
                  <a:srgbClr val="000000"/>
                </a:solidFill>
                <a:cs typeface="Arial" charset="0"/>
              </a:rPr>
              <a:t>af</a:t>
            </a:r>
            <a:r>
              <a:rPr lang="en-US" dirty="0">
                <a:solidFill>
                  <a:srgbClr val="000000"/>
                </a:solidFill>
                <a:cs typeface="Arial" charset="0"/>
              </a:rPr>
              <a:t>.</a:t>
            </a:r>
          </a:p>
          <a:p>
            <a:pPr lvl="1">
              <a:buFont typeface="Arial" charset="0"/>
              <a:buChar char="•"/>
            </a:pPr>
            <a:endParaRPr lang="en-US" dirty="0">
              <a:solidFill>
                <a:srgbClr val="000000"/>
              </a:solidFill>
              <a:cs typeface="Arial" charset="0"/>
            </a:endParaRPr>
          </a:p>
          <a:p>
            <a:pPr lvl="1">
              <a:buFont typeface="Arial" charset="0"/>
              <a:buChar char="•"/>
            </a:pPr>
            <a:r>
              <a:rPr lang="en-US" dirty="0">
                <a:solidFill>
                  <a:srgbClr val="000000"/>
                </a:solidFill>
                <a:cs typeface="Arial" charset="0"/>
              </a:rPr>
              <a:t>AZ farmers (Pima County): $27/</a:t>
            </a:r>
            <a:r>
              <a:rPr lang="en-US" dirty="0" err="1">
                <a:solidFill>
                  <a:srgbClr val="000000"/>
                </a:solidFill>
                <a:cs typeface="Arial" charset="0"/>
              </a:rPr>
              <a:t>af</a:t>
            </a:r>
            <a:r>
              <a:rPr lang="en-US" dirty="0">
                <a:solidFill>
                  <a:srgbClr val="000000"/>
                </a:solidFill>
                <a:cs typeface="Arial" charset="0"/>
              </a:rPr>
              <a:t> vs. City of Tucson: $479-$3,267/</a:t>
            </a:r>
            <a:r>
              <a:rPr lang="en-US" dirty="0" err="1">
                <a:solidFill>
                  <a:srgbClr val="000000"/>
                </a:solidFill>
                <a:cs typeface="Arial" charset="0"/>
              </a:rPr>
              <a:t>af</a:t>
            </a:r>
            <a:r>
              <a:rPr lang="en-US" dirty="0">
                <a:solidFill>
                  <a:srgbClr val="000000"/>
                </a:solidFill>
                <a:cs typeface="Arial" charset="0"/>
              </a:rPr>
              <a:t>. (Brewer et al. 2008)</a:t>
            </a:r>
          </a:p>
          <a:p>
            <a:pPr lvl="1">
              <a:buFont typeface="Arial" charset="0"/>
              <a:buChar char="•"/>
            </a:pPr>
            <a:endParaRPr lang="en-US" dirty="0">
              <a:solidFill>
                <a:srgbClr val="000000"/>
              </a:solidFill>
              <a:cs typeface="Arial" charset="0"/>
            </a:endParaRPr>
          </a:p>
          <a:p>
            <a:pPr lvl="1">
              <a:buFont typeface="Arial" charset="0"/>
              <a:buChar char="•"/>
            </a:pPr>
            <a:r>
              <a:rPr lang="en-US" dirty="0">
                <a:solidFill>
                  <a:srgbClr val="000000"/>
                </a:solidFill>
                <a:cs typeface="Arial" charset="0"/>
              </a:rPr>
              <a:t>Rio Grande Valley (TX) value of water in agriculture: $300-$2,300/</a:t>
            </a:r>
            <a:r>
              <a:rPr lang="en-US" dirty="0" err="1">
                <a:solidFill>
                  <a:srgbClr val="000000"/>
                </a:solidFill>
                <a:cs typeface="Arial" charset="0"/>
              </a:rPr>
              <a:t>af</a:t>
            </a:r>
            <a:r>
              <a:rPr lang="en-US" dirty="0">
                <a:solidFill>
                  <a:srgbClr val="000000"/>
                </a:solidFill>
                <a:cs typeface="Arial" charset="0"/>
              </a:rPr>
              <a:t>, vs. urban uses: $6,500-$21,000/</a:t>
            </a:r>
            <a:r>
              <a:rPr lang="en-US" dirty="0" err="1">
                <a:solidFill>
                  <a:srgbClr val="000000"/>
                </a:solidFill>
                <a:cs typeface="Arial" charset="0"/>
              </a:rPr>
              <a:t>af</a:t>
            </a:r>
            <a:r>
              <a:rPr lang="en-US" dirty="0">
                <a:solidFill>
                  <a:srgbClr val="000000"/>
                </a:solidFill>
                <a:cs typeface="Arial" charset="0"/>
              </a:rPr>
              <a:t>. (Griffin and </a:t>
            </a:r>
            <a:r>
              <a:rPr lang="en-US" dirty="0" err="1">
                <a:solidFill>
                  <a:srgbClr val="000000"/>
                </a:solidFill>
                <a:cs typeface="Arial" charset="0"/>
              </a:rPr>
              <a:t>Boadu</a:t>
            </a:r>
            <a:r>
              <a:rPr lang="en-US" dirty="0">
                <a:solidFill>
                  <a:srgbClr val="000000"/>
                </a:solidFill>
                <a:cs typeface="Arial" charset="0"/>
              </a:rPr>
              <a:t> 1992)</a:t>
            </a:r>
            <a:endParaRPr lang="en-US" sz="2400" dirty="0">
              <a:solidFill>
                <a:srgbClr val="000000"/>
              </a:solidFill>
              <a:cs typeface="Arial" charset="0"/>
              <a:sym typeface="Symbol" charset="0"/>
            </a:endParaRPr>
          </a:p>
          <a:p>
            <a:endParaRPr lang="en-US" dirty="0"/>
          </a:p>
        </p:txBody>
      </p:sp>
      <p:pic>
        <p:nvPicPr>
          <p:cNvPr id="5" name="Picture 4" descr="file.tif"/>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520125" y="6236027"/>
            <a:ext cx="598036" cy="424248"/>
          </a:xfrm>
          <a:prstGeom prst="rect">
            <a:avLst/>
          </a:prstGeom>
        </p:spPr>
      </p:pic>
    </p:spTree>
    <p:extLst>
      <p:ext uri="{BB962C8B-B14F-4D97-AF65-F5344CB8AC3E}">
        <p14:creationId xmlns:p14="http://schemas.microsoft.com/office/powerpoint/2010/main" val="31986188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3"/>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r"/>
            <a:fld id="{5337EF32-4464-6E4E-8D24-7554D9022BF8}" type="slidenum">
              <a:rPr lang="en-US" sz="1200">
                <a:solidFill>
                  <a:srgbClr val="898989"/>
                </a:solidFill>
              </a:rPr>
              <a:pPr algn="r"/>
              <a:t>6</a:t>
            </a:fld>
            <a:endParaRPr lang="en-US" sz="1200">
              <a:solidFill>
                <a:srgbClr val="898989"/>
              </a:solidFill>
            </a:endParaRPr>
          </a:p>
        </p:txBody>
      </p:sp>
      <p:sp>
        <p:nvSpPr>
          <p:cNvPr id="6" name="Title 4"/>
          <p:cNvSpPr txBox="1">
            <a:spLocks/>
          </p:cNvSpPr>
          <p:nvPr/>
        </p:nvSpPr>
        <p:spPr>
          <a:xfrm>
            <a:off x="304800" y="0"/>
            <a:ext cx="8382000" cy="750888"/>
          </a:xfrm>
          <a:prstGeom prst="rect">
            <a:avLst/>
          </a:prstGeom>
          <a:extLst/>
        </p:spPr>
        <p:txBody>
          <a:bodyPr>
            <a:norm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endParaRPr lang="en-US" sz="2800">
              <a:solidFill>
                <a:srgbClr val="FFFFFF"/>
              </a:solidFill>
              <a:cs typeface="Times New Roman" charset="0"/>
            </a:endParaRPr>
          </a:p>
        </p:txBody>
      </p:sp>
      <p:pic>
        <p:nvPicPr>
          <p:cNvPr id="6144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65376"/>
            <a:ext cx="8394013" cy="39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8" name="Text Box 5"/>
          <p:cNvSpPr txBox="1">
            <a:spLocks noChangeArrowheads="1"/>
          </p:cNvSpPr>
          <p:nvPr/>
        </p:nvSpPr>
        <p:spPr bwMode="auto">
          <a:xfrm>
            <a:off x="228600" y="5854988"/>
            <a:ext cx="8016875"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sz="1600" dirty="0"/>
              <a:t>Brewer J., </a:t>
            </a:r>
            <a:r>
              <a:rPr lang="en-US" sz="1600" dirty="0" err="1"/>
              <a:t>Glennon</a:t>
            </a:r>
            <a:r>
              <a:rPr lang="en-US" sz="1600" dirty="0"/>
              <a:t> R., Ker A., </a:t>
            </a:r>
            <a:r>
              <a:rPr lang="en-US" sz="1600" dirty="0" err="1"/>
              <a:t>Libecap</a:t>
            </a:r>
            <a:r>
              <a:rPr lang="en-US" sz="1600" dirty="0"/>
              <a:t> G. 2008. Water markets in the West: Prices, trading, and contractual forms. </a:t>
            </a:r>
            <a:r>
              <a:rPr lang="en-US" sz="1600" i="1" dirty="0"/>
              <a:t>Economic Inquiry</a:t>
            </a:r>
            <a:r>
              <a:rPr lang="en-US" sz="1600" dirty="0"/>
              <a:t>. 46:91-112.</a:t>
            </a:r>
          </a:p>
        </p:txBody>
      </p:sp>
      <p:sp>
        <p:nvSpPr>
          <p:cNvPr id="3" name="Title 2"/>
          <p:cNvSpPr>
            <a:spLocks noGrp="1"/>
          </p:cNvSpPr>
          <p:nvPr>
            <p:ph type="title"/>
          </p:nvPr>
        </p:nvSpPr>
        <p:spPr/>
        <p:txBody>
          <a:bodyPr/>
          <a:lstStyle/>
          <a:p>
            <a:r>
              <a:rPr lang="en-US" sz="3600" dirty="0" smtClean="0"/>
              <a:t>Markets are adaptive institutions</a:t>
            </a:r>
            <a:endParaRPr lang="en-US" sz="3600" dirty="0"/>
          </a:p>
        </p:txBody>
      </p:sp>
      <p:pic>
        <p:nvPicPr>
          <p:cNvPr id="8" name="Picture 7"/>
          <p:cNvPicPr>
            <a:picLocks noChangeAspect="1"/>
          </p:cNvPicPr>
          <p:nvPr/>
        </p:nvPicPr>
        <p:blipFill>
          <a:blip r:embed="rId4"/>
          <a:stretch>
            <a:fillRect/>
          </a:stretch>
        </p:blipFill>
        <p:spPr>
          <a:xfrm>
            <a:off x="8520125" y="5572604"/>
            <a:ext cx="536111" cy="549683"/>
          </a:xfrm>
          <a:prstGeom prst="rect">
            <a:avLst/>
          </a:prstGeom>
        </p:spPr>
      </p:pic>
      <p:pic>
        <p:nvPicPr>
          <p:cNvPr id="9" name="Picture 8" descr="file.tif"/>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520125" y="6236027"/>
            <a:ext cx="598036" cy="424248"/>
          </a:xfrm>
          <a:prstGeom prst="rect">
            <a:avLst/>
          </a:prstGeom>
        </p:spPr>
      </p:pic>
    </p:spTree>
    <p:extLst>
      <p:ext uri="{BB962C8B-B14F-4D97-AF65-F5344CB8AC3E}">
        <p14:creationId xmlns:p14="http://schemas.microsoft.com/office/powerpoint/2010/main" val="20113133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New project on water markets and adaptation</a:t>
            </a:r>
            <a:endParaRPr lang="en-US" sz="3600" dirty="0"/>
          </a:p>
        </p:txBody>
      </p:sp>
      <p:pic>
        <p:nvPicPr>
          <p:cNvPr id="6" name="Picture 5"/>
          <p:cNvPicPr>
            <a:picLocks noChangeAspect="1"/>
          </p:cNvPicPr>
          <p:nvPr/>
        </p:nvPicPr>
        <p:blipFill>
          <a:blip r:embed="rId3"/>
          <a:stretch>
            <a:fillRect/>
          </a:stretch>
        </p:blipFill>
        <p:spPr>
          <a:xfrm>
            <a:off x="8520125" y="5572604"/>
            <a:ext cx="536111" cy="549683"/>
          </a:xfrm>
          <a:prstGeom prst="rect">
            <a:avLst/>
          </a:prstGeom>
        </p:spPr>
      </p:pic>
      <p:sp>
        <p:nvSpPr>
          <p:cNvPr id="7" name="Content Placeholder 6"/>
          <p:cNvSpPr>
            <a:spLocks noGrp="1"/>
          </p:cNvSpPr>
          <p:nvPr>
            <p:ph idx="1"/>
          </p:nvPr>
        </p:nvSpPr>
        <p:spPr/>
        <p:txBody>
          <a:bodyPr/>
          <a:lstStyle/>
          <a:p>
            <a:r>
              <a:rPr lang="en-US" dirty="0" smtClean="0"/>
              <a:t>Estimate water demand curves by sector in the western U.S.</a:t>
            </a:r>
          </a:p>
          <a:p>
            <a:r>
              <a:rPr lang="en-US" dirty="0" smtClean="0"/>
              <a:t>Estimate historic welfare gains from trading (1987-2010), where trading has been allowed.</a:t>
            </a:r>
          </a:p>
          <a:p>
            <a:r>
              <a:rPr lang="en-US" dirty="0" smtClean="0"/>
              <a:t>Examine how U.S. water markets evolved between 1987-2010, and in the cross-section (do they vary with degree of aridity?).</a:t>
            </a:r>
          </a:p>
          <a:p>
            <a:r>
              <a:rPr lang="en-US" dirty="0"/>
              <a:t>D</a:t>
            </a:r>
            <a:r>
              <a:rPr lang="en-US" dirty="0" smtClean="0"/>
              <a:t>evelop scenarios for different market structures to simulate</a:t>
            </a:r>
          </a:p>
          <a:p>
            <a:pPr lvl="1"/>
            <a:r>
              <a:rPr lang="en-US" dirty="0" smtClean="0"/>
              <a:t>Some less constrained</a:t>
            </a:r>
          </a:p>
          <a:p>
            <a:pPr lvl="1"/>
            <a:r>
              <a:rPr lang="en-US" dirty="0" smtClean="0"/>
              <a:t>Some more constrained?</a:t>
            </a:r>
          </a:p>
          <a:p>
            <a:pPr lvl="1"/>
            <a:r>
              <a:rPr lang="en-US" dirty="0" smtClean="0"/>
              <a:t>Which of these are more likely to occur, based on 1987-2010 and cross-sectional variation?</a:t>
            </a:r>
          </a:p>
          <a:p>
            <a:pPr lvl="1"/>
            <a:r>
              <a:rPr lang="en-US" dirty="0" smtClean="0"/>
              <a:t>What are the welfare implications?</a:t>
            </a:r>
          </a:p>
          <a:p>
            <a:endParaRPr lang="en-US" dirty="0"/>
          </a:p>
        </p:txBody>
      </p:sp>
      <p:pic>
        <p:nvPicPr>
          <p:cNvPr id="5" name="Picture 4" descr="file.tif"/>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520125" y="6236027"/>
            <a:ext cx="598036" cy="424248"/>
          </a:xfrm>
          <a:prstGeom prst="rect">
            <a:avLst/>
          </a:prstGeom>
        </p:spPr>
      </p:pic>
    </p:spTree>
    <p:extLst>
      <p:ext uri="{BB962C8B-B14F-4D97-AF65-F5344CB8AC3E}">
        <p14:creationId xmlns:p14="http://schemas.microsoft.com/office/powerpoint/2010/main" val="248801262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798"/>
            <a:ext cx="7620000" cy="1143000"/>
          </a:xfrm>
        </p:spPr>
        <p:txBody>
          <a:bodyPr/>
          <a:lstStyle/>
          <a:p>
            <a:r>
              <a:rPr lang="en-US" sz="3600" dirty="0" smtClean="0"/>
              <a:t>Connection to IAMs</a:t>
            </a:r>
            <a:endParaRPr lang="en-US" sz="3600" dirty="0"/>
          </a:p>
        </p:txBody>
      </p:sp>
      <p:pic>
        <p:nvPicPr>
          <p:cNvPr id="6" name="Picture 5"/>
          <p:cNvPicPr>
            <a:picLocks noChangeAspect="1"/>
          </p:cNvPicPr>
          <p:nvPr/>
        </p:nvPicPr>
        <p:blipFill>
          <a:blip r:embed="rId3"/>
          <a:stretch>
            <a:fillRect/>
          </a:stretch>
        </p:blipFill>
        <p:spPr>
          <a:xfrm>
            <a:off x="8520125" y="5572604"/>
            <a:ext cx="536111" cy="549683"/>
          </a:xfrm>
          <a:prstGeom prst="rect">
            <a:avLst/>
          </a:prstGeom>
        </p:spPr>
      </p:pic>
      <p:sp>
        <p:nvSpPr>
          <p:cNvPr id="7" name="Content Placeholder 6"/>
          <p:cNvSpPr>
            <a:spLocks noGrp="1"/>
          </p:cNvSpPr>
          <p:nvPr>
            <p:ph idx="1"/>
          </p:nvPr>
        </p:nvSpPr>
        <p:spPr>
          <a:xfrm>
            <a:off x="457200" y="1343259"/>
            <a:ext cx="7620000" cy="4800600"/>
          </a:xfrm>
        </p:spPr>
        <p:txBody>
          <a:bodyPr>
            <a:normAutofit lnSpcReduction="10000"/>
          </a:bodyPr>
          <a:lstStyle/>
          <a:p>
            <a:r>
              <a:rPr lang="en-US" dirty="0" smtClean="0"/>
              <a:t>Above work emphasizes the need to build institutions into IAMs since water is not allocated efficiently</a:t>
            </a:r>
          </a:p>
          <a:p>
            <a:endParaRPr lang="en-US" dirty="0" smtClean="0"/>
          </a:p>
          <a:p>
            <a:r>
              <a:rPr lang="en-US" dirty="0" smtClean="0"/>
              <a:t>Important to capture these inefficiencies in order to more accurately measure implications of climate change on water use and adaptation responses.</a:t>
            </a:r>
          </a:p>
          <a:p>
            <a:endParaRPr lang="en-US" dirty="0" smtClean="0"/>
          </a:p>
          <a:p>
            <a:r>
              <a:rPr lang="en-US" dirty="0" smtClean="0"/>
              <a:t>Can include water resources in IAM (with help from WBM) but will need to distinguish between different end-users (e.g., </a:t>
            </a:r>
            <a:r>
              <a:rPr lang="en-US" dirty="0" err="1" smtClean="0"/>
              <a:t>ag</a:t>
            </a:r>
            <a:r>
              <a:rPr lang="en-US" dirty="0" smtClean="0"/>
              <a:t> and urban) who face very different demand functions for water.</a:t>
            </a:r>
          </a:p>
          <a:p>
            <a:endParaRPr lang="en-US" dirty="0"/>
          </a:p>
          <a:p>
            <a:r>
              <a:rPr lang="en-US" dirty="0" smtClean="0"/>
              <a:t>Will use empirical work from above to parameterize this component of the model.</a:t>
            </a:r>
          </a:p>
          <a:p>
            <a:endParaRPr lang="en-US" dirty="0"/>
          </a:p>
          <a:p>
            <a:endParaRPr lang="en-US" dirty="0" smtClean="0"/>
          </a:p>
          <a:p>
            <a:endParaRPr lang="en-US" dirty="0"/>
          </a:p>
        </p:txBody>
      </p:sp>
      <p:pic>
        <p:nvPicPr>
          <p:cNvPr id="5" name="Picture 4" descr="file.tif"/>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520125" y="6236027"/>
            <a:ext cx="598036" cy="424248"/>
          </a:xfrm>
          <a:prstGeom prst="rect">
            <a:avLst/>
          </a:prstGeom>
        </p:spPr>
      </p:pic>
    </p:spTree>
    <p:extLst>
      <p:ext uri="{BB962C8B-B14F-4D97-AF65-F5344CB8AC3E}">
        <p14:creationId xmlns:p14="http://schemas.microsoft.com/office/powerpoint/2010/main" val="181696298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532"/>
            <a:ext cx="7620000" cy="1143000"/>
          </a:xfrm>
        </p:spPr>
        <p:txBody>
          <a:bodyPr/>
          <a:lstStyle/>
          <a:p>
            <a:r>
              <a:rPr lang="en-US" sz="3600" dirty="0" smtClean="0"/>
              <a:t>Prior research on water markets</a:t>
            </a:r>
            <a:endParaRPr lang="en-US" sz="3600" dirty="0"/>
          </a:p>
        </p:txBody>
      </p:sp>
      <p:sp>
        <p:nvSpPr>
          <p:cNvPr id="3" name="Content Placeholder 2"/>
          <p:cNvSpPr>
            <a:spLocks noGrp="1"/>
          </p:cNvSpPr>
          <p:nvPr>
            <p:ph idx="1"/>
          </p:nvPr>
        </p:nvSpPr>
        <p:spPr>
          <a:xfrm>
            <a:off x="457200" y="1154532"/>
            <a:ext cx="7620000" cy="5246268"/>
          </a:xfrm>
        </p:spPr>
        <p:txBody>
          <a:bodyPr>
            <a:normAutofit lnSpcReduction="10000"/>
          </a:bodyPr>
          <a:lstStyle/>
          <a:p>
            <a:r>
              <a:rPr lang="en-US" dirty="0" smtClean="0"/>
              <a:t>Brookshire et al. (2004) estimate demands for water in AZ, CO,  and NM (1990-2001)via 2SLS:</a:t>
            </a:r>
          </a:p>
          <a:p>
            <a:pPr marL="114300" indent="0">
              <a:buNone/>
            </a:pPr>
            <a:r>
              <a:rPr lang="en-US" sz="2000" dirty="0"/>
              <a:t> </a:t>
            </a:r>
            <a:r>
              <a:rPr lang="en-US" sz="2000" dirty="0" smtClean="0"/>
              <a:t>   </a:t>
            </a:r>
            <a:r>
              <a:rPr lang="en-US" sz="1400" dirty="0" smtClean="0"/>
              <a:t>1) Price = </a:t>
            </a:r>
            <a:r>
              <a:rPr lang="en-US" sz="1400" i="1" dirty="0" smtClean="0"/>
              <a:t>f(State, Buyer, PDSI, Pop. Change, </a:t>
            </a:r>
            <a:r>
              <a:rPr lang="en-US" sz="1400" i="1" dirty="0" err="1" smtClean="0"/>
              <a:t>PerCap</a:t>
            </a:r>
            <a:r>
              <a:rPr lang="en-US" sz="1400" i="1" dirty="0" smtClean="0"/>
              <a:t> Income)</a:t>
            </a:r>
          </a:p>
          <a:p>
            <a:pPr marL="114300" indent="0">
              <a:buNone/>
            </a:pPr>
            <a:r>
              <a:rPr lang="en-US" sz="1400" dirty="0"/>
              <a:t> </a:t>
            </a:r>
            <a:r>
              <a:rPr lang="en-US" sz="1400" dirty="0" smtClean="0"/>
              <a:t>     2) Quantity = </a:t>
            </a:r>
            <a:r>
              <a:rPr lang="en-US" sz="1400" i="1" dirty="0" smtClean="0"/>
              <a:t>f(Price, Value of Ag. Activity, Land price)</a:t>
            </a:r>
          </a:p>
          <a:p>
            <a:pPr marL="114300" indent="0">
              <a:buNone/>
            </a:pPr>
            <a:endParaRPr lang="en-US" sz="1400" i="1" dirty="0" smtClean="0"/>
          </a:p>
          <a:p>
            <a:r>
              <a:rPr lang="en-US" dirty="0" smtClean="0"/>
              <a:t>Their results suggest that:</a:t>
            </a:r>
          </a:p>
          <a:p>
            <a:pPr lvl="1"/>
            <a:r>
              <a:rPr lang="en-US" dirty="0" smtClean="0"/>
              <a:t>All markets are becoming more efficient</a:t>
            </a:r>
          </a:p>
          <a:p>
            <a:pPr lvl="1"/>
            <a:r>
              <a:rPr lang="en-US" dirty="0" smtClean="0"/>
              <a:t>Water is moving from </a:t>
            </a:r>
            <a:r>
              <a:rPr lang="en-US" dirty="0"/>
              <a:t>lower-valued </a:t>
            </a:r>
            <a:r>
              <a:rPr lang="en-US" dirty="0" smtClean="0"/>
              <a:t>to </a:t>
            </a:r>
            <a:r>
              <a:rPr lang="en-US" dirty="0"/>
              <a:t>higher-valued </a:t>
            </a:r>
            <a:r>
              <a:rPr lang="en-US" dirty="0" smtClean="0"/>
              <a:t>uses</a:t>
            </a:r>
          </a:p>
          <a:p>
            <a:pPr lvl="1"/>
            <a:r>
              <a:rPr lang="en-US" dirty="0" smtClean="0"/>
              <a:t>Government pays lower prices, but also has smaller share of  the trades</a:t>
            </a:r>
          </a:p>
          <a:p>
            <a:pPr marL="411480" lvl="1" indent="0">
              <a:buNone/>
            </a:pPr>
            <a:endParaRPr lang="en-US" dirty="0" smtClean="0"/>
          </a:p>
          <a:p>
            <a:r>
              <a:rPr lang="en-US" dirty="0" smtClean="0"/>
              <a:t>First steps of our analysis are similar to their approach</a:t>
            </a:r>
          </a:p>
          <a:p>
            <a:pPr lvl="1"/>
            <a:r>
              <a:rPr lang="en-US" dirty="0" smtClean="0"/>
              <a:t>We seek to estimate water demands</a:t>
            </a:r>
          </a:p>
          <a:p>
            <a:pPr lvl="1"/>
            <a:r>
              <a:rPr lang="en-US" dirty="0" smtClean="0"/>
              <a:t>We can check their future predictions, because we have more data</a:t>
            </a:r>
          </a:p>
          <a:p>
            <a:pPr lvl="1"/>
            <a:r>
              <a:rPr lang="en-US" dirty="0" smtClean="0"/>
              <a:t>This information will be applied in welfare gains analysis</a:t>
            </a:r>
          </a:p>
          <a:p>
            <a:endParaRPr lang="en-US" dirty="0"/>
          </a:p>
          <a:p>
            <a:pPr marL="114300" indent="0">
              <a:buNone/>
            </a:pPr>
            <a:endParaRPr lang="en-US" sz="2000" dirty="0"/>
          </a:p>
        </p:txBody>
      </p:sp>
      <p:pic>
        <p:nvPicPr>
          <p:cNvPr id="4" name="Picture 3" descr="file.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520125" y="6236027"/>
            <a:ext cx="598036" cy="424248"/>
          </a:xfrm>
          <a:prstGeom prst="rect">
            <a:avLst/>
          </a:prstGeom>
        </p:spPr>
      </p:pic>
      <p:pic>
        <p:nvPicPr>
          <p:cNvPr id="5" name="Picture 4"/>
          <p:cNvPicPr>
            <a:picLocks noChangeAspect="1"/>
          </p:cNvPicPr>
          <p:nvPr/>
        </p:nvPicPr>
        <p:blipFill>
          <a:blip r:embed="rId4"/>
          <a:stretch>
            <a:fillRect/>
          </a:stretch>
        </p:blipFill>
        <p:spPr>
          <a:xfrm>
            <a:off x="8520125" y="5572604"/>
            <a:ext cx="536111" cy="549683"/>
          </a:xfrm>
          <a:prstGeom prst="rect">
            <a:avLst/>
          </a:prstGeom>
        </p:spPr>
      </p:pic>
    </p:spTree>
    <p:extLst>
      <p:ext uri="{BB962C8B-B14F-4D97-AF65-F5344CB8AC3E}">
        <p14:creationId xmlns:p14="http://schemas.microsoft.com/office/powerpoint/2010/main" val="360677191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958939"/>
          </a:xfrm>
        </p:spPr>
        <p:txBody>
          <a:bodyPr/>
          <a:lstStyle/>
          <a:p>
            <a:r>
              <a:rPr lang="en-US" sz="3600" dirty="0" smtClean="0"/>
              <a:t>A first look at the data for our study</a:t>
            </a:r>
            <a:endParaRPr lang="en-US" sz="3600" dirty="0"/>
          </a:p>
        </p:txBody>
      </p:sp>
      <p:sp>
        <p:nvSpPr>
          <p:cNvPr id="3" name="Content Placeholder 2"/>
          <p:cNvSpPr>
            <a:spLocks noGrp="1"/>
          </p:cNvSpPr>
          <p:nvPr>
            <p:ph idx="1"/>
          </p:nvPr>
        </p:nvSpPr>
        <p:spPr>
          <a:xfrm>
            <a:off x="457200" y="1233576"/>
            <a:ext cx="7620000" cy="5426699"/>
          </a:xfrm>
        </p:spPr>
        <p:txBody>
          <a:bodyPr>
            <a:normAutofit/>
          </a:bodyPr>
          <a:lstStyle/>
          <a:p>
            <a:r>
              <a:rPr lang="en-US" dirty="0" smtClean="0"/>
              <a:t>Available water rights data -  </a:t>
            </a:r>
            <a:r>
              <a:rPr lang="en-US" i="1" dirty="0" smtClean="0"/>
              <a:t>Water Strategist</a:t>
            </a:r>
          </a:p>
          <a:p>
            <a:pPr lvl="1"/>
            <a:r>
              <a:rPr lang="en-US" sz="1600" dirty="0" smtClean="0"/>
              <a:t>12 states; 1987-2010; Price</a:t>
            </a:r>
            <a:r>
              <a:rPr lang="en-US" sz="1600" dirty="0"/>
              <a:t>;</a:t>
            </a:r>
            <a:r>
              <a:rPr lang="en-US" sz="1600" dirty="0" smtClean="0"/>
              <a:t> Quantity; Seller; Buyer</a:t>
            </a:r>
          </a:p>
          <a:p>
            <a:r>
              <a:rPr lang="en-US" dirty="0" smtClean="0"/>
              <a:t>Figure: Average Price by state by sector (1987-2010)</a:t>
            </a:r>
          </a:p>
          <a:p>
            <a:pPr marL="114300" indent="0">
              <a:buNone/>
            </a:pPr>
            <a:endParaRPr lang="en-US" dirty="0" smtClean="0"/>
          </a:p>
          <a:p>
            <a:pPr marL="411480" lvl="1" indent="0" algn="ctr">
              <a:buNone/>
            </a:pPr>
            <a:endParaRPr lang="en-US" dirty="0"/>
          </a:p>
          <a:p>
            <a:pPr marL="411480" lvl="1" indent="0" algn="ctr">
              <a:buNone/>
            </a:pPr>
            <a:endParaRPr lang="en-US" dirty="0" smtClean="0"/>
          </a:p>
          <a:p>
            <a:pPr marL="411480" lvl="1" indent="0" algn="ctr">
              <a:buNone/>
            </a:pPr>
            <a:endParaRPr lang="en-US" dirty="0"/>
          </a:p>
          <a:p>
            <a:pPr marL="411480" lvl="1" indent="0" algn="ctr">
              <a:buNone/>
            </a:pPr>
            <a:endParaRPr lang="en-US" dirty="0" smtClean="0"/>
          </a:p>
          <a:p>
            <a:pPr marL="411480" lvl="1" indent="0" algn="ctr">
              <a:buNone/>
            </a:pPr>
            <a:endParaRPr lang="en-US" dirty="0"/>
          </a:p>
          <a:p>
            <a:pPr marL="411480" lvl="1" indent="0" algn="ctr">
              <a:buNone/>
            </a:pPr>
            <a:endParaRPr lang="en-US" dirty="0" smtClean="0"/>
          </a:p>
          <a:p>
            <a:pPr lvl="1"/>
            <a:endParaRPr lang="en-US" sz="1700" dirty="0" smtClean="0"/>
          </a:p>
          <a:p>
            <a:pPr lvl="1"/>
            <a:endParaRPr lang="en-US" sz="1600" dirty="0" smtClean="0"/>
          </a:p>
          <a:p>
            <a:pPr lvl="1"/>
            <a:r>
              <a:rPr lang="en-US" sz="1600" dirty="0" smtClean="0"/>
              <a:t>In all states except ID </a:t>
            </a:r>
            <a:r>
              <a:rPr lang="en-US" sz="1600" i="1" dirty="0" err="1" smtClean="0"/>
              <a:t>ag</a:t>
            </a:r>
            <a:r>
              <a:rPr lang="en-US" sz="1600" i="1" dirty="0" smtClean="0"/>
              <a:t>-to-</a:t>
            </a:r>
            <a:r>
              <a:rPr lang="en-US" sz="1600" i="1" dirty="0" err="1" smtClean="0"/>
              <a:t>urb</a:t>
            </a:r>
            <a:r>
              <a:rPr lang="en-US" sz="1600" dirty="0" smtClean="0"/>
              <a:t> transactions are more expensive than </a:t>
            </a:r>
            <a:r>
              <a:rPr lang="en-US" sz="1600" i="1" dirty="0" err="1" smtClean="0"/>
              <a:t>ag</a:t>
            </a:r>
            <a:r>
              <a:rPr lang="en-US" sz="1600" i="1" dirty="0" smtClean="0"/>
              <a:t>-to-</a:t>
            </a:r>
            <a:r>
              <a:rPr lang="en-US" sz="1600" i="1" dirty="0" err="1" smtClean="0"/>
              <a:t>ag</a:t>
            </a:r>
            <a:r>
              <a:rPr lang="en-US" sz="1600" dirty="0" smtClean="0"/>
              <a:t> transactions</a:t>
            </a:r>
          </a:p>
          <a:p>
            <a:pPr lvl="1"/>
            <a:r>
              <a:rPr lang="en-US" sz="1600" dirty="0" smtClean="0"/>
              <a:t>In CO, MT, NM, NV, and TX </a:t>
            </a:r>
            <a:r>
              <a:rPr lang="en-US" sz="1600" i="1" dirty="0" err="1" smtClean="0"/>
              <a:t>ag</a:t>
            </a:r>
            <a:r>
              <a:rPr lang="en-US" sz="1600" i="1" dirty="0" smtClean="0"/>
              <a:t>-to-</a:t>
            </a:r>
            <a:r>
              <a:rPr lang="en-US" sz="1600" i="1" dirty="0" err="1" smtClean="0"/>
              <a:t>urb</a:t>
            </a:r>
            <a:r>
              <a:rPr lang="en-US" sz="1600" dirty="0" smtClean="0"/>
              <a:t> transactions are more expensive than </a:t>
            </a:r>
            <a:r>
              <a:rPr lang="en-US" sz="1600" i="1" dirty="0" err="1" smtClean="0"/>
              <a:t>urb</a:t>
            </a:r>
            <a:r>
              <a:rPr lang="en-US" sz="1600" i="1" dirty="0" smtClean="0"/>
              <a:t>-to-</a:t>
            </a:r>
            <a:r>
              <a:rPr lang="en-US" sz="1600" i="1" dirty="0" err="1" smtClean="0"/>
              <a:t>urb</a:t>
            </a:r>
            <a:r>
              <a:rPr lang="en-US" sz="1600" dirty="0" smtClean="0"/>
              <a:t> transactions</a:t>
            </a:r>
            <a:endParaRPr lang="en-US" sz="1600" dirty="0"/>
          </a:p>
        </p:txBody>
      </p:sp>
      <p:pic>
        <p:nvPicPr>
          <p:cNvPr id="4" name="Picture 3"/>
          <p:cNvPicPr>
            <a:picLocks noChangeAspect="1"/>
          </p:cNvPicPr>
          <p:nvPr/>
        </p:nvPicPr>
        <p:blipFill>
          <a:blip r:embed="rId3"/>
          <a:stretch>
            <a:fillRect/>
          </a:stretch>
        </p:blipFill>
        <p:spPr>
          <a:xfrm>
            <a:off x="8520125" y="5572604"/>
            <a:ext cx="536111" cy="549683"/>
          </a:xfrm>
          <a:prstGeom prst="rect">
            <a:avLst/>
          </a:prstGeom>
        </p:spPr>
      </p:pic>
      <p:pic>
        <p:nvPicPr>
          <p:cNvPr id="5" name="Picture 4" descr="file.tif"/>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520125" y="6236027"/>
            <a:ext cx="598036" cy="424248"/>
          </a:xfrm>
          <a:prstGeom prst="rect">
            <a:avLst/>
          </a:prstGeom>
        </p:spPr>
      </p:pic>
      <p:graphicFrame>
        <p:nvGraphicFramePr>
          <p:cNvPr id="7" name="Chart 6"/>
          <p:cNvGraphicFramePr>
            <a:graphicFrameLocks/>
          </p:cNvGraphicFramePr>
          <p:nvPr>
            <p:extLst>
              <p:ext uri="{D42A27DB-BD31-4B8C-83A1-F6EECF244321}">
                <p14:modId xmlns:p14="http://schemas.microsoft.com/office/powerpoint/2010/main" val="2469799275"/>
              </p:ext>
            </p:extLst>
          </p:nvPr>
        </p:nvGraphicFramePr>
        <p:xfrm>
          <a:off x="1506297" y="2343285"/>
          <a:ext cx="5187801" cy="303959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4990701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Adjacency.thmx</Template>
  <TotalTime>805</TotalTime>
  <Words>1538</Words>
  <Application>Microsoft Macintosh PowerPoint</Application>
  <PresentationFormat>On-screen Show (4:3)</PresentationFormat>
  <Paragraphs>149</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Adjacency</vt:lpstr>
      <vt:lpstr>Adaptation, water resources, and IAMs: An overview and a new project</vt:lpstr>
      <vt:lpstr>Adaptation and water resources</vt:lpstr>
      <vt:lpstr>Important institutions to model</vt:lpstr>
      <vt:lpstr>Evidence of institutional constraints</vt:lpstr>
      <vt:lpstr>Evidence of institutional constraints, cont.</vt:lpstr>
      <vt:lpstr>Markets are adaptive institutions</vt:lpstr>
      <vt:lpstr>New project on water markets and adaptation</vt:lpstr>
      <vt:lpstr>Connection to IAMs</vt:lpstr>
      <vt:lpstr>Prior research on water markets</vt:lpstr>
      <vt:lpstr>A first look at the data for our study</vt:lpstr>
    </vt:vector>
  </TitlesOfParts>
  <Company>Olmstead household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Unconventional oil &amp; gas development  and water resources</dc:title>
  <dc:creator>Sheila Olmstead</dc:creator>
  <cp:lastModifiedBy>Arshdeep Kaur</cp:lastModifiedBy>
  <cp:revision>97</cp:revision>
  <dcterms:created xsi:type="dcterms:W3CDTF">2013-10-31T01:01:33Z</dcterms:created>
  <dcterms:modified xsi:type="dcterms:W3CDTF">2014-05-21T19:26:05Z</dcterms:modified>
</cp:coreProperties>
</file>