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notesSlides/notesSlide6.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7.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notesSlides/notesSlide8.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notesSlides/notesSlide9.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notesSlides/notesSlide1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4.xml" ContentType="application/vnd.openxmlformats-officedocument.presentationml.notesSlide+xml"/>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notesSlides/notesSlide1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16.xml" ContentType="application/vnd.openxmlformats-officedocument.presentationml.notesSlide+xml"/>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notesSlides/notesSlide1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62" r:id="rId2"/>
    <p:sldId id="481" r:id="rId3"/>
    <p:sldId id="485" r:id="rId4"/>
    <p:sldId id="436" r:id="rId5"/>
    <p:sldId id="437" r:id="rId6"/>
    <p:sldId id="462" r:id="rId7"/>
    <p:sldId id="463" r:id="rId8"/>
    <p:sldId id="464" r:id="rId9"/>
    <p:sldId id="475" r:id="rId10"/>
    <p:sldId id="438" r:id="rId11"/>
    <p:sldId id="439" r:id="rId12"/>
    <p:sldId id="440" r:id="rId13"/>
    <p:sldId id="441" r:id="rId14"/>
    <p:sldId id="442" r:id="rId15"/>
    <p:sldId id="470" r:id="rId16"/>
    <p:sldId id="444" r:id="rId17"/>
    <p:sldId id="472" r:id="rId18"/>
    <p:sldId id="448" r:id="rId19"/>
    <p:sldId id="453" r:id="rId20"/>
    <p:sldId id="454" r:id="rId21"/>
    <p:sldId id="455" r:id="rId22"/>
    <p:sldId id="398" r:id="rId23"/>
    <p:sldId id="474" r:id="rId24"/>
    <p:sldId id="476" r:id="rId25"/>
    <p:sldId id="40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592">
          <p15:clr>
            <a:srgbClr val="A4A3A4"/>
          </p15:clr>
        </p15:guide>
        <p15:guide id="2" orient="horz" pos="3840">
          <p15:clr>
            <a:srgbClr val="A4A3A4"/>
          </p15:clr>
        </p15:guide>
        <p15:guide id="3" orient="horz" pos="4032">
          <p15:clr>
            <a:srgbClr val="A4A3A4"/>
          </p15:clr>
        </p15:guide>
        <p15:guide id="4" orient="horz" pos="4176">
          <p15:clr>
            <a:srgbClr val="A4A3A4"/>
          </p15:clr>
        </p15:guide>
        <p15:guide id="5" orient="horz" pos="96">
          <p15:clr>
            <a:srgbClr val="A4A3A4"/>
          </p15:clr>
        </p15:guide>
        <p15:guide id="6" orient="horz" pos="2400">
          <p15:clr>
            <a:srgbClr val="A4A3A4"/>
          </p15:clr>
        </p15:guide>
        <p15:guide id="7" orient="horz" pos="2976">
          <p15:clr>
            <a:srgbClr val="A4A3A4"/>
          </p15:clr>
        </p15:guide>
        <p15:guide id="8" orient="horz" pos="768">
          <p15:clr>
            <a:srgbClr val="A4A3A4"/>
          </p15:clr>
        </p15:guide>
        <p15:guide id="9" orient="horz" pos="864">
          <p15:clr>
            <a:srgbClr val="A4A3A4"/>
          </p15:clr>
        </p15:guide>
        <p15:guide id="10" pos="5616">
          <p15:clr>
            <a:srgbClr val="A4A3A4"/>
          </p15:clr>
        </p15:guide>
        <p15:guide id="11" pos="2880">
          <p15:clr>
            <a:srgbClr val="A4A3A4"/>
          </p15:clr>
        </p15:guide>
        <p15:guide id="12" pos="2592">
          <p15:clr>
            <a:srgbClr val="A4A3A4"/>
          </p15:clr>
        </p15:guide>
        <p15:guide id="13" pos="1488">
          <p15:clr>
            <a:srgbClr val="A4A3A4"/>
          </p15:clr>
        </p15:guide>
        <p15:guide id="14" pos="5472">
          <p15:clr>
            <a:srgbClr val="A4A3A4"/>
          </p15:clr>
        </p15:guide>
        <p15:guide id="15" pos="144">
          <p15:clr>
            <a:srgbClr val="A4A3A4"/>
          </p15:clr>
        </p15:guide>
        <p15:guide id="16">
          <p15:clr>
            <a:srgbClr val="A4A3A4"/>
          </p15:clr>
        </p15:guide>
        <p15:guide id="17" pos="1728">
          <p15:clr>
            <a:srgbClr val="A4A3A4"/>
          </p15:clr>
        </p15:guide>
        <p15:guide id="18" pos="4128">
          <p15:clr>
            <a:srgbClr val="A4A3A4"/>
          </p15:clr>
        </p15:guide>
        <p15:guide id="19" orient="horz" pos="3408">
          <p15:clr>
            <a:srgbClr val="A4A3A4"/>
          </p15:clr>
        </p15:guide>
        <p15:guide id="20" orient="horz" pos="4272">
          <p15:clr>
            <a:srgbClr val="A4A3A4"/>
          </p15:clr>
        </p15:guide>
        <p15:guide id="21" orient="horz" pos="3024">
          <p15:clr>
            <a:srgbClr val="A4A3A4"/>
          </p15:clr>
        </p15:guide>
        <p15:guide id="22" orient="horz"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7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098" autoAdjust="0"/>
    <p:restoredTop sz="91105" autoAdjust="0"/>
  </p:normalViewPr>
  <p:slideViewPr>
    <p:cSldViewPr>
      <p:cViewPr varScale="1">
        <p:scale>
          <a:sx n="147" d="100"/>
          <a:sy n="147" d="100"/>
        </p:scale>
        <p:origin x="-2040" y="-112"/>
      </p:cViewPr>
      <p:guideLst>
        <p:guide orient="horz" pos="2592"/>
        <p:guide orient="horz" pos="3840"/>
        <p:guide orient="horz" pos="4032"/>
        <p:guide orient="horz" pos="4176"/>
        <p:guide orient="horz" pos="96"/>
        <p:guide orient="horz" pos="2400"/>
        <p:guide orient="horz" pos="2976"/>
        <p:guide orient="horz" pos="768"/>
        <p:guide orient="horz" pos="864"/>
        <p:guide orient="horz" pos="3408"/>
        <p:guide orient="horz" pos="4272"/>
        <p:guide orient="horz" pos="3024"/>
        <p:guide orient="horz" pos="816"/>
        <p:guide pos="5616"/>
        <p:guide pos="2880"/>
        <p:guide pos="2592"/>
        <p:guide pos="1488"/>
        <p:guide pos="5472"/>
        <p:guide pos="144"/>
        <p:guide/>
        <p:guide pos="1728"/>
        <p:guide pos="4128"/>
      </p:guideLst>
    </p:cSldViewPr>
  </p:slideViewPr>
  <p:outlineViewPr>
    <p:cViewPr>
      <p:scale>
        <a:sx n="33" d="100"/>
        <a:sy n="33" d="100"/>
      </p:scale>
      <p:origin x="0" y="-208113"/>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D:\sims\IAM-SIMPLE-02-11-13\NCAR-figur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valtheiss\Desktop\Figures-for-pp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228563734236"/>
          <c:y val="0.14879477021894"/>
          <c:w val="0.844309562354065"/>
          <c:h val="0.724067426354315"/>
        </c:manualLayout>
      </c:layout>
      <c:barChart>
        <c:barDir val="col"/>
        <c:grouping val="clustered"/>
        <c:varyColors val="0"/>
        <c:ser>
          <c:idx val="0"/>
          <c:order val="0"/>
          <c:tx>
            <c:strRef>
              <c:f>Sheet2!$B$11</c:f>
              <c:strCache>
                <c:ptCount val="1"/>
                <c:pt idx="0">
                  <c:v>Actual Data</c:v>
                </c:pt>
              </c:strCache>
            </c:strRef>
          </c:tx>
          <c:spPr>
            <a:solidFill>
              <a:srgbClr val="0000FF"/>
            </a:solidFill>
            <a:ln>
              <a:solidFill>
                <a:schemeClr val="tx1"/>
              </a:solidFill>
            </a:ln>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Sheet2!$C$10:$F$10</c:f>
              <c:strCache>
                <c:ptCount val="4"/>
                <c:pt idx="0">
                  <c:v>Crop land</c:v>
                </c:pt>
                <c:pt idx="1">
                  <c:v>Crop Yields</c:v>
                </c:pt>
                <c:pt idx="2">
                  <c:v>Crop Production</c:v>
                </c:pt>
                <c:pt idx="3">
                  <c:v>Crop Price</c:v>
                </c:pt>
              </c:strCache>
            </c:strRef>
          </c:cat>
          <c:val>
            <c:numRef>
              <c:f>Sheet2!$C$11:$F$11</c:f>
              <c:numCache>
                <c:formatCode>General</c:formatCode>
                <c:ptCount val="4"/>
                <c:pt idx="0">
                  <c:v>15.68774625611821</c:v>
                </c:pt>
                <c:pt idx="1">
                  <c:v>180.7449137994197</c:v>
                </c:pt>
                <c:pt idx="2">
                  <c:v>196.4326600555381</c:v>
                </c:pt>
                <c:pt idx="3">
                  <c:v>-28.84636770832394</c:v>
                </c:pt>
              </c:numCache>
            </c:numRef>
          </c:val>
        </c:ser>
        <c:ser>
          <c:idx val="1"/>
          <c:order val="1"/>
          <c:tx>
            <c:strRef>
              <c:f>Sheet2!$B$12</c:f>
              <c:strCache>
                <c:ptCount val="1"/>
                <c:pt idx="0">
                  <c:v>Baseline</c:v>
                </c:pt>
              </c:strCache>
            </c:strRef>
          </c:tx>
          <c:spPr>
            <a:solidFill>
              <a:srgbClr val="C00000"/>
            </a:solidFill>
            <a:ln>
              <a:solidFill>
                <a:schemeClr val="tx1"/>
              </a:solidFill>
            </a:ln>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Sheet2!$C$10:$F$10</c:f>
              <c:strCache>
                <c:ptCount val="4"/>
                <c:pt idx="0">
                  <c:v>Crop land</c:v>
                </c:pt>
                <c:pt idx="1">
                  <c:v>Crop Yields</c:v>
                </c:pt>
                <c:pt idx="2">
                  <c:v>Crop Production</c:v>
                </c:pt>
                <c:pt idx="3">
                  <c:v>Crop Price</c:v>
                </c:pt>
              </c:strCache>
            </c:strRef>
          </c:cat>
          <c:val>
            <c:numRef>
              <c:f>Sheet2!$C$12:$F$12</c:f>
              <c:numCache>
                <c:formatCode>General</c:formatCode>
                <c:ptCount val="4"/>
                <c:pt idx="0">
                  <c:v>16.7</c:v>
                </c:pt>
                <c:pt idx="1">
                  <c:v>162.1</c:v>
                </c:pt>
                <c:pt idx="2">
                  <c:v>206.0</c:v>
                </c:pt>
                <c:pt idx="3">
                  <c:v>-24.0</c:v>
                </c:pt>
              </c:numCache>
            </c:numRef>
          </c:val>
        </c:ser>
        <c:dLbls>
          <c:showLegendKey val="0"/>
          <c:showVal val="0"/>
          <c:showCatName val="0"/>
          <c:showSerName val="0"/>
          <c:showPercent val="0"/>
          <c:showBubbleSize val="0"/>
        </c:dLbls>
        <c:gapWidth val="155"/>
        <c:overlap val="-18"/>
        <c:axId val="2132691400"/>
        <c:axId val="2132694376"/>
      </c:barChart>
      <c:catAx>
        <c:axId val="2132691400"/>
        <c:scaling>
          <c:orientation val="minMax"/>
        </c:scaling>
        <c:delete val="0"/>
        <c:axPos val="b"/>
        <c:numFmt formatCode="General" sourceLinked="1"/>
        <c:majorTickMark val="out"/>
        <c:minorTickMark val="none"/>
        <c:tickLblPos val="low"/>
        <c:crossAx val="2132694376"/>
        <c:crosses val="autoZero"/>
        <c:auto val="1"/>
        <c:lblAlgn val="ctr"/>
        <c:lblOffset val="100"/>
        <c:noMultiLvlLbl val="0"/>
      </c:catAx>
      <c:valAx>
        <c:axId val="2132694376"/>
        <c:scaling>
          <c:orientation val="minMax"/>
          <c:min val="-100.0"/>
        </c:scaling>
        <c:delete val="0"/>
        <c:axPos val="l"/>
        <c:title>
          <c:tx>
            <c:rich>
              <a:bodyPr/>
              <a:lstStyle/>
              <a:p>
                <a:pPr>
                  <a:defRPr/>
                </a:pPr>
                <a:r>
                  <a:rPr lang="en-US"/>
                  <a:t>in % change</a:t>
                </a:r>
              </a:p>
            </c:rich>
          </c:tx>
          <c:overlay val="0"/>
        </c:title>
        <c:numFmt formatCode="0" sourceLinked="0"/>
        <c:majorTickMark val="out"/>
        <c:minorTickMark val="none"/>
        <c:tickLblPos val="low"/>
        <c:crossAx val="2132691400"/>
        <c:crosses val="autoZero"/>
        <c:crossBetween val="between"/>
      </c:valAx>
    </c:plotArea>
    <c:legend>
      <c:legendPos val="t"/>
      <c:layout>
        <c:manualLayout>
          <c:xMode val="edge"/>
          <c:yMode val="edge"/>
          <c:x val="0.118797812535384"/>
          <c:y val="0.0373763062225918"/>
          <c:w val="0.804640998265048"/>
          <c:h val="0.0785378390201225"/>
        </c:manualLayout>
      </c:layout>
      <c:overlay val="0"/>
    </c:legend>
    <c:plotVisOnly val="1"/>
    <c:dispBlanksAs val="gap"/>
    <c:showDLblsOverMax val="0"/>
  </c:chart>
  <c:txPr>
    <a:bodyPr/>
    <a:lstStyle/>
    <a:p>
      <a:pPr>
        <a:defRPr sz="1400">
          <a:latin typeface="Helvetica" pitchFamily="34" charset="0"/>
          <a:cs typeface="Helvetica"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3725"/>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2"/>
          <c:order val="1"/>
          <c:tx>
            <c:strRef>
              <c:f>'Restriction_Econ 1961-06 (2)'!$H$5</c:f>
              <c:strCache>
                <c:ptCount val="1"/>
                <c:pt idx="0">
                  <c:v>Scen. 1</c:v>
                </c:pt>
              </c:strCache>
            </c:strRef>
          </c:tx>
          <c:spPr>
            <a:solidFill>
              <a:srgbClr val="00B050"/>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(2)'!$I$5:$L$5</c:f>
              <c:numCache>
                <c:formatCode>0.00</c:formatCode>
                <c:ptCount val="4"/>
                <c:pt idx="0">
                  <c:v>95.8</c:v>
                </c:pt>
                <c:pt idx="1">
                  <c:v>104.1</c:v>
                </c:pt>
                <c:pt idx="2">
                  <c:v>-4.1</c:v>
                </c:pt>
                <c:pt idx="3">
                  <c:v>-52.9</c:v>
                </c:pt>
              </c:numCache>
            </c:numRef>
          </c:val>
        </c:ser>
        <c:dLbls>
          <c:showLegendKey val="0"/>
          <c:showVal val="0"/>
          <c:showCatName val="0"/>
          <c:showSerName val="0"/>
          <c:showPercent val="0"/>
          <c:showBubbleSize val="0"/>
        </c:dLbls>
        <c:gapWidth val="155"/>
        <c:axId val="2109185272"/>
        <c:axId val="2109189128"/>
      </c:barChart>
      <c:catAx>
        <c:axId val="2109185272"/>
        <c:scaling>
          <c:orientation val="minMax"/>
        </c:scaling>
        <c:delete val="0"/>
        <c:axPos val="b"/>
        <c:numFmt formatCode="General" sourceLinked="1"/>
        <c:majorTickMark val="out"/>
        <c:minorTickMark val="none"/>
        <c:tickLblPos val="low"/>
        <c:spPr>
          <a:ln>
            <a:solidFill>
              <a:sysClr val="windowText" lastClr="000000"/>
            </a:solidFill>
          </a:ln>
        </c:spPr>
        <c:crossAx val="2109189128"/>
        <c:crosses val="autoZero"/>
        <c:auto val="1"/>
        <c:lblAlgn val="ctr"/>
        <c:lblOffset val="100"/>
        <c:noMultiLvlLbl val="0"/>
      </c:catAx>
      <c:valAx>
        <c:axId val="2109189128"/>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09185272"/>
        <c:crosses val="autoZero"/>
        <c:crossBetween val="between"/>
        <c:majorUnit val="50.0"/>
      </c:valAx>
    </c:plotArea>
    <c:legend>
      <c:legendPos val="t"/>
      <c:layout>
        <c:manualLayout>
          <c:xMode val="edge"/>
          <c:yMode val="edge"/>
          <c:x val="0.18700111466859"/>
          <c:y val="0.05"/>
          <c:w val="0.809597461031656"/>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3"/>
          <c:order val="1"/>
          <c:tx>
            <c:strRef>
              <c:f>'Restriction_Econ 1961-06 (2)'!$H$6</c:f>
              <c:strCache>
                <c:ptCount val="1"/>
                <c:pt idx="0">
                  <c:v>Scen. 2</c:v>
                </c:pt>
              </c:strCache>
            </c:strRef>
          </c:tx>
          <c:spPr>
            <a:solidFill>
              <a:schemeClr val="accent6">
                <a:lumMod val="75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(2)'!$I$6:$L$6</c:f>
              <c:numCache>
                <c:formatCode>0.00</c:formatCode>
                <c:ptCount val="4"/>
                <c:pt idx="0">
                  <c:v>235.2</c:v>
                </c:pt>
                <c:pt idx="1">
                  <c:v>175.2</c:v>
                </c:pt>
                <c:pt idx="2">
                  <c:v>21.8</c:v>
                </c:pt>
                <c:pt idx="3">
                  <c:v>-15.8</c:v>
                </c:pt>
              </c:numCache>
            </c:numRef>
          </c:val>
        </c:ser>
        <c:dLbls>
          <c:showLegendKey val="0"/>
          <c:showVal val="0"/>
          <c:showCatName val="0"/>
          <c:showSerName val="0"/>
          <c:showPercent val="0"/>
          <c:showBubbleSize val="0"/>
        </c:dLbls>
        <c:gapWidth val="155"/>
        <c:axId val="2109487288"/>
        <c:axId val="2132911032"/>
      </c:barChart>
      <c:catAx>
        <c:axId val="2109487288"/>
        <c:scaling>
          <c:orientation val="minMax"/>
        </c:scaling>
        <c:delete val="0"/>
        <c:axPos val="b"/>
        <c:numFmt formatCode="General" sourceLinked="1"/>
        <c:majorTickMark val="out"/>
        <c:minorTickMark val="none"/>
        <c:tickLblPos val="low"/>
        <c:spPr>
          <a:ln>
            <a:solidFill>
              <a:sysClr val="windowText" lastClr="000000"/>
            </a:solidFill>
          </a:ln>
        </c:spPr>
        <c:crossAx val="2132911032"/>
        <c:crosses val="autoZero"/>
        <c:auto val="1"/>
        <c:lblAlgn val="ctr"/>
        <c:lblOffset val="100"/>
        <c:noMultiLvlLbl val="0"/>
      </c:catAx>
      <c:valAx>
        <c:axId val="2132911032"/>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09487288"/>
        <c:crosses val="autoZero"/>
        <c:crossBetween val="between"/>
        <c:majorUnit val="50.0"/>
      </c:valAx>
    </c:plotArea>
    <c:legend>
      <c:legendPos val="t"/>
      <c:layout>
        <c:manualLayout>
          <c:xMode val="edge"/>
          <c:yMode val="edge"/>
          <c:x val="0.18700111466859"/>
          <c:y val="0.05"/>
          <c:w val="0.812998821575875"/>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683426743268"/>
          <c:y val="0.136758828941228"/>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4"/>
          <c:order val="1"/>
          <c:tx>
            <c:strRef>
              <c:f>'Restriction_Econ 1961-06 (2)'!$H$7</c:f>
              <c:strCache>
                <c:ptCount val="1"/>
                <c:pt idx="0">
                  <c:v>Scen. 3</c:v>
                </c:pt>
              </c:strCache>
            </c:strRef>
          </c:tx>
          <c:spPr>
            <a:solidFill>
              <a:schemeClr val="accent2">
                <a:lumMod val="60000"/>
                <a:lumOff val="40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(2)'!$I$7:$L$7</c:f>
              <c:numCache>
                <c:formatCode>0.00</c:formatCode>
                <c:ptCount val="4"/>
                <c:pt idx="0">
                  <c:v>187.6</c:v>
                </c:pt>
                <c:pt idx="1">
                  <c:v>104.6</c:v>
                </c:pt>
                <c:pt idx="2">
                  <c:v>40.5</c:v>
                </c:pt>
                <c:pt idx="3">
                  <c:v>-1.3</c:v>
                </c:pt>
              </c:numCache>
            </c:numRef>
          </c:val>
        </c:ser>
        <c:dLbls>
          <c:showLegendKey val="0"/>
          <c:showVal val="0"/>
          <c:showCatName val="0"/>
          <c:showSerName val="0"/>
          <c:showPercent val="0"/>
          <c:showBubbleSize val="0"/>
        </c:dLbls>
        <c:gapWidth val="155"/>
        <c:axId val="2131102024"/>
        <c:axId val="2133228248"/>
      </c:barChart>
      <c:catAx>
        <c:axId val="2131102024"/>
        <c:scaling>
          <c:orientation val="minMax"/>
        </c:scaling>
        <c:delete val="0"/>
        <c:axPos val="b"/>
        <c:numFmt formatCode="General" sourceLinked="1"/>
        <c:majorTickMark val="out"/>
        <c:minorTickMark val="none"/>
        <c:tickLblPos val="low"/>
        <c:spPr>
          <a:ln>
            <a:solidFill>
              <a:sysClr val="windowText" lastClr="000000"/>
            </a:solidFill>
          </a:ln>
        </c:spPr>
        <c:crossAx val="2133228248"/>
        <c:crosses val="autoZero"/>
        <c:auto val="1"/>
        <c:lblAlgn val="ctr"/>
        <c:lblOffset val="100"/>
        <c:noMultiLvlLbl val="0"/>
      </c:catAx>
      <c:valAx>
        <c:axId val="2133228248"/>
        <c:scaling>
          <c:orientation val="minMax"/>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1102024"/>
        <c:crosses val="autoZero"/>
        <c:crossBetween val="between"/>
        <c:majorUnit val="50.0"/>
      </c:valAx>
    </c:plotArea>
    <c:legend>
      <c:legendPos val="t"/>
      <c:layout>
        <c:manualLayout>
          <c:xMode val="edge"/>
          <c:yMode val="edge"/>
          <c:x val="0.18700111466859"/>
          <c:y val="0.05"/>
          <c:w val="0.812998821575875"/>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2"/>
          <c:order val="1"/>
          <c:tx>
            <c:strRef>
              <c:f>'Restriction_Econ 1961-06 (2)'!$H$8</c:f>
              <c:strCache>
                <c:ptCount val="1"/>
                <c:pt idx="0">
                  <c:v>Scen. 4</c:v>
                </c:pt>
              </c:strCache>
            </c:strRef>
          </c:tx>
          <c:spPr>
            <a:solidFill>
              <a:schemeClr val="bg2">
                <a:lumMod val="50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(2)'!$I$8:$L$8</c:f>
              <c:numCache>
                <c:formatCode>General</c:formatCode>
                <c:ptCount val="4"/>
                <c:pt idx="0">
                  <c:v>178.2</c:v>
                </c:pt>
                <c:pt idx="1">
                  <c:v>154.2</c:v>
                </c:pt>
                <c:pt idx="2">
                  <c:v>9.4</c:v>
                </c:pt>
                <c:pt idx="3">
                  <c:v>13.0</c:v>
                </c:pt>
              </c:numCache>
            </c:numRef>
          </c:val>
        </c:ser>
        <c:dLbls>
          <c:showLegendKey val="0"/>
          <c:showVal val="0"/>
          <c:showCatName val="0"/>
          <c:showSerName val="0"/>
          <c:showPercent val="0"/>
          <c:showBubbleSize val="0"/>
        </c:dLbls>
        <c:gapWidth val="155"/>
        <c:axId val="2133687240"/>
        <c:axId val="2130928936"/>
      </c:barChart>
      <c:catAx>
        <c:axId val="2133687240"/>
        <c:scaling>
          <c:orientation val="minMax"/>
        </c:scaling>
        <c:delete val="0"/>
        <c:axPos val="b"/>
        <c:numFmt formatCode="General" sourceLinked="1"/>
        <c:majorTickMark val="out"/>
        <c:minorTickMark val="none"/>
        <c:tickLblPos val="low"/>
        <c:spPr>
          <a:ln>
            <a:solidFill>
              <a:sysClr val="windowText" lastClr="000000"/>
            </a:solidFill>
          </a:ln>
        </c:spPr>
        <c:crossAx val="2130928936"/>
        <c:crosses val="autoZero"/>
        <c:auto val="1"/>
        <c:lblAlgn val="ctr"/>
        <c:lblOffset val="100"/>
        <c:noMultiLvlLbl val="0"/>
      </c:catAx>
      <c:valAx>
        <c:axId val="2130928936"/>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3687240"/>
        <c:crosses val="autoZero"/>
        <c:crossBetween val="between"/>
        <c:majorUnit val="50.0"/>
      </c:valAx>
    </c:plotArea>
    <c:legend>
      <c:legendPos val="t"/>
      <c:layout>
        <c:manualLayout>
          <c:xMode val="edge"/>
          <c:yMode val="edge"/>
          <c:x val="0.18700111466859"/>
          <c:y val="0.05"/>
          <c:w val="0.809597461031656"/>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3725"/>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2"/>
          <c:order val="1"/>
          <c:tx>
            <c:strRef>
              <c:f>'Restriction_Econ 1961-06 (2)'!$H$5</c:f>
              <c:strCache>
                <c:ptCount val="1"/>
                <c:pt idx="0">
                  <c:v>Scen. 1</c:v>
                </c:pt>
              </c:strCache>
            </c:strRef>
          </c:tx>
          <c:spPr>
            <a:solidFill>
              <a:srgbClr val="00B050"/>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(2)'!$I$5:$L$5</c:f>
              <c:numCache>
                <c:formatCode>0.00</c:formatCode>
                <c:ptCount val="4"/>
                <c:pt idx="0">
                  <c:v>95.8</c:v>
                </c:pt>
                <c:pt idx="1">
                  <c:v>104.1</c:v>
                </c:pt>
                <c:pt idx="2">
                  <c:v>-4.1</c:v>
                </c:pt>
                <c:pt idx="3">
                  <c:v>-52.9</c:v>
                </c:pt>
              </c:numCache>
            </c:numRef>
          </c:val>
        </c:ser>
        <c:dLbls>
          <c:showLegendKey val="0"/>
          <c:showVal val="0"/>
          <c:showCatName val="0"/>
          <c:showSerName val="0"/>
          <c:showPercent val="0"/>
          <c:showBubbleSize val="0"/>
        </c:dLbls>
        <c:gapWidth val="155"/>
        <c:axId val="2134369144"/>
        <c:axId val="2134372408"/>
      </c:barChart>
      <c:catAx>
        <c:axId val="2134369144"/>
        <c:scaling>
          <c:orientation val="minMax"/>
        </c:scaling>
        <c:delete val="0"/>
        <c:axPos val="b"/>
        <c:numFmt formatCode="General" sourceLinked="1"/>
        <c:majorTickMark val="out"/>
        <c:minorTickMark val="none"/>
        <c:tickLblPos val="low"/>
        <c:spPr>
          <a:ln>
            <a:solidFill>
              <a:sysClr val="windowText" lastClr="000000"/>
            </a:solidFill>
          </a:ln>
        </c:spPr>
        <c:crossAx val="2134372408"/>
        <c:crosses val="autoZero"/>
        <c:auto val="1"/>
        <c:lblAlgn val="ctr"/>
        <c:lblOffset val="100"/>
        <c:noMultiLvlLbl val="0"/>
      </c:catAx>
      <c:valAx>
        <c:axId val="2134372408"/>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4369144"/>
        <c:crosses val="autoZero"/>
        <c:crossBetween val="between"/>
        <c:majorUnit val="50.0"/>
      </c:valAx>
    </c:plotArea>
    <c:legend>
      <c:legendPos val="t"/>
      <c:layout>
        <c:manualLayout>
          <c:xMode val="edge"/>
          <c:yMode val="edge"/>
          <c:x val="0.18700111466859"/>
          <c:y val="0.05"/>
          <c:w val="0.809597461031656"/>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3"/>
          <c:order val="1"/>
          <c:tx>
            <c:strRef>
              <c:f>'Restriction_Econ 1961-06 (2)'!$H$6</c:f>
              <c:strCache>
                <c:ptCount val="1"/>
                <c:pt idx="0">
                  <c:v>Scen. 2</c:v>
                </c:pt>
              </c:strCache>
            </c:strRef>
          </c:tx>
          <c:spPr>
            <a:solidFill>
              <a:schemeClr val="accent6">
                <a:lumMod val="75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(2)'!$I$6:$L$6</c:f>
              <c:numCache>
                <c:formatCode>0.00</c:formatCode>
                <c:ptCount val="4"/>
                <c:pt idx="0">
                  <c:v>235.2</c:v>
                </c:pt>
                <c:pt idx="1">
                  <c:v>175.2</c:v>
                </c:pt>
                <c:pt idx="2">
                  <c:v>21.8</c:v>
                </c:pt>
                <c:pt idx="3">
                  <c:v>-15.8</c:v>
                </c:pt>
              </c:numCache>
            </c:numRef>
          </c:val>
        </c:ser>
        <c:dLbls>
          <c:showLegendKey val="0"/>
          <c:showVal val="0"/>
          <c:showCatName val="0"/>
          <c:showSerName val="0"/>
          <c:showPercent val="0"/>
          <c:showBubbleSize val="0"/>
        </c:dLbls>
        <c:gapWidth val="155"/>
        <c:axId val="2134405272"/>
        <c:axId val="2134408536"/>
      </c:barChart>
      <c:catAx>
        <c:axId val="2134405272"/>
        <c:scaling>
          <c:orientation val="minMax"/>
        </c:scaling>
        <c:delete val="0"/>
        <c:axPos val="b"/>
        <c:numFmt formatCode="General" sourceLinked="1"/>
        <c:majorTickMark val="out"/>
        <c:minorTickMark val="none"/>
        <c:tickLblPos val="low"/>
        <c:spPr>
          <a:ln>
            <a:solidFill>
              <a:sysClr val="windowText" lastClr="000000"/>
            </a:solidFill>
          </a:ln>
        </c:spPr>
        <c:crossAx val="2134408536"/>
        <c:crosses val="autoZero"/>
        <c:auto val="1"/>
        <c:lblAlgn val="ctr"/>
        <c:lblOffset val="100"/>
        <c:noMultiLvlLbl val="0"/>
      </c:catAx>
      <c:valAx>
        <c:axId val="2134408536"/>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4405272"/>
        <c:crosses val="autoZero"/>
        <c:crossBetween val="between"/>
        <c:majorUnit val="50.0"/>
      </c:valAx>
    </c:plotArea>
    <c:legend>
      <c:legendPos val="t"/>
      <c:layout>
        <c:manualLayout>
          <c:xMode val="edge"/>
          <c:yMode val="edge"/>
          <c:x val="0.18700111466859"/>
          <c:y val="0.05"/>
          <c:w val="0.812998821575875"/>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683426743268"/>
          <c:y val="0.136758828941228"/>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4"/>
          <c:order val="1"/>
          <c:tx>
            <c:strRef>
              <c:f>'Restriction_Econ 1961-06 (2)'!$H$7</c:f>
              <c:strCache>
                <c:ptCount val="1"/>
                <c:pt idx="0">
                  <c:v>Scen. 3</c:v>
                </c:pt>
              </c:strCache>
            </c:strRef>
          </c:tx>
          <c:spPr>
            <a:solidFill>
              <a:schemeClr val="accent2">
                <a:lumMod val="60000"/>
                <a:lumOff val="40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(2)'!$I$7:$L$7</c:f>
              <c:numCache>
                <c:formatCode>0.00</c:formatCode>
                <c:ptCount val="4"/>
                <c:pt idx="0">
                  <c:v>187.6</c:v>
                </c:pt>
                <c:pt idx="1">
                  <c:v>104.6</c:v>
                </c:pt>
                <c:pt idx="2">
                  <c:v>40.5</c:v>
                </c:pt>
                <c:pt idx="3">
                  <c:v>-1.3</c:v>
                </c:pt>
              </c:numCache>
            </c:numRef>
          </c:val>
        </c:ser>
        <c:dLbls>
          <c:showLegendKey val="0"/>
          <c:showVal val="0"/>
          <c:showCatName val="0"/>
          <c:showSerName val="0"/>
          <c:showPercent val="0"/>
          <c:showBubbleSize val="0"/>
        </c:dLbls>
        <c:gapWidth val="155"/>
        <c:axId val="2134441400"/>
        <c:axId val="2134444664"/>
      </c:barChart>
      <c:catAx>
        <c:axId val="2134441400"/>
        <c:scaling>
          <c:orientation val="minMax"/>
        </c:scaling>
        <c:delete val="0"/>
        <c:axPos val="b"/>
        <c:numFmt formatCode="General" sourceLinked="1"/>
        <c:majorTickMark val="out"/>
        <c:minorTickMark val="none"/>
        <c:tickLblPos val="low"/>
        <c:spPr>
          <a:ln>
            <a:solidFill>
              <a:sysClr val="windowText" lastClr="000000"/>
            </a:solidFill>
          </a:ln>
        </c:spPr>
        <c:crossAx val="2134444664"/>
        <c:crosses val="autoZero"/>
        <c:auto val="1"/>
        <c:lblAlgn val="ctr"/>
        <c:lblOffset val="100"/>
        <c:noMultiLvlLbl val="0"/>
      </c:catAx>
      <c:valAx>
        <c:axId val="2134444664"/>
        <c:scaling>
          <c:orientation val="minMax"/>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4441400"/>
        <c:crosses val="autoZero"/>
        <c:crossBetween val="between"/>
        <c:majorUnit val="50.0"/>
      </c:valAx>
    </c:plotArea>
    <c:legend>
      <c:legendPos val="t"/>
      <c:layout>
        <c:manualLayout>
          <c:xMode val="edge"/>
          <c:yMode val="edge"/>
          <c:x val="0.18700111466859"/>
          <c:y val="0.05"/>
          <c:w val="0.812998821575875"/>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2"/>
          <c:order val="1"/>
          <c:tx>
            <c:strRef>
              <c:f>'Restriction_Econ 1961-06 (2)'!$H$8</c:f>
              <c:strCache>
                <c:ptCount val="1"/>
                <c:pt idx="0">
                  <c:v>Scen. 4</c:v>
                </c:pt>
              </c:strCache>
            </c:strRef>
          </c:tx>
          <c:spPr>
            <a:solidFill>
              <a:schemeClr val="bg2">
                <a:lumMod val="50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(2)'!$I$8:$L$8</c:f>
              <c:numCache>
                <c:formatCode>General</c:formatCode>
                <c:ptCount val="4"/>
                <c:pt idx="0">
                  <c:v>178.2</c:v>
                </c:pt>
                <c:pt idx="1">
                  <c:v>154.2</c:v>
                </c:pt>
                <c:pt idx="2">
                  <c:v>9.4</c:v>
                </c:pt>
                <c:pt idx="3">
                  <c:v>13.0</c:v>
                </c:pt>
              </c:numCache>
            </c:numRef>
          </c:val>
        </c:ser>
        <c:dLbls>
          <c:showLegendKey val="0"/>
          <c:showVal val="0"/>
          <c:showCatName val="0"/>
          <c:showSerName val="0"/>
          <c:showPercent val="0"/>
          <c:showBubbleSize val="0"/>
        </c:dLbls>
        <c:gapWidth val="155"/>
        <c:axId val="2134478200"/>
        <c:axId val="2134481464"/>
      </c:barChart>
      <c:catAx>
        <c:axId val="2134478200"/>
        <c:scaling>
          <c:orientation val="minMax"/>
        </c:scaling>
        <c:delete val="0"/>
        <c:axPos val="b"/>
        <c:numFmt formatCode="General" sourceLinked="1"/>
        <c:majorTickMark val="out"/>
        <c:minorTickMark val="none"/>
        <c:tickLblPos val="low"/>
        <c:spPr>
          <a:ln>
            <a:solidFill>
              <a:sysClr val="windowText" lastClr="000000"/>
            </a:solidFill>
          </a:ln>
        </c:spPr>
        <c:crossAx val="2134481464"/>
        <c:crosses val="autoZero"/>
        <c:auto val="1"/>
        <c:lblAlgn val="ctr"/>
        <c:lblOffset val="100"/>
        <c:noMultiLvlLbl val="0"/>
      </c:catAx>
      <c:valAx>
        <c:axId val="2134481464"/>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4478200"/>
        <c:crosses val="autoZero"/>
        <c:crossBetween val="between"/>
        <c:majorUnit val="50.0"/>
      </c:valAx>
    </c:plotArea>
    <c:legend>
      <c:legendPos val="t"/>
      <c:layout>
        <c:manualLayout>
          <c:xMode val="edge"/>
          <c:yMode val="edge"/>
          <c:x val="0.18700111466859"/>
          <c:y val="0.05"/>
          <c:w val="0.809597461031656"/>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3725"/>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2"/>
          <c:order val="1"/>
          <c:tx>
            <c:strRef>
              <c:f>'Restriction_Econ 1961-06 (2)'!$H$5</c:f>
              <c:strCache>
                <c:ptCount val="1"/>
                <c:pt idx="0">
                  <c:v>Scen. 1</c:v>
                </c:pt>
              </c:strCache>
            </c:strRef>
          </c:tx>
          <c:spPr>
            <a:solidFill>
              <a:srgbClr val="00B050"/>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(2)'!$I$5:$L$5</c:f>
              <c:numCache>
                <c:formatCode>0.00</c:formatCode>
                <c:ptCount val="4"/>
                <c:pt idx="0">
                  <c:v>95.8</c:v>
                </c:pt>
                <c:pt idx="1">
                  <c:v>104.1</c:v>
                </c:pt>
                <c:pt idx="2">
                  <c:v>-4.1</c:v>
                </c:pt>
                <c:pt idx="3">
                  <c:v>-52.9</c:v>
                </c:pt>
              </c:numCache>
            </c:numRef>
          </c:val>
        </c:ser>
        <c:dLbls>
          <c:showLegendKey val="0"/>
          <c:showVal val="0"/>
          <c:showCatName val="0"/>
          <c:showSerName val="0"/>
          <c:showPercent val="0"/>
          <c:showBubbleSize val="0"/>
        </c:dLbls>
        <c:gapWidth val="155"/>
        <c:axId val="2132995928"/>
        <c:axId val="2132999160"/>
      </c:barChart>
      <c:catAx>
        <c:axId val="2132995928"/>
        <c:scaling>
          <c:orientation val="minMax"/>
        </c:scaling>
        <c:delete val="0"/>
        <c:axPos val="b"/>
        <c:numFmt formatCode="General" sourceLinked="1"/>
        <c:majorTickMark val="out"/>
        <c:minorTickMark val="none"/>
        <c:tickLblPos val="low"/>
        <c:spPr>
          <a:ln>
            <a:solidFill>
              <a:sysClr val="windowText" lastClr="000000"/>
            </a:solidFill>
          </a:ln>
        </c:spPr>
        <c:crossAx val="2132999160"/>
        <c:crosses val="autoZero"/>
        <c:auto val="1"/>
        <c:lblAlgn val="ctr"/>
        <c:lblOffset val="100"/>
        <c:noMultiLvlLbl val="0"/>
      </c:catAx>
      <c:valAx>
        <c:axId val="2132999160"/>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2995928"/>
        <c:crosses val="autoZero"/>
        <c:crossBetween val="between"/>
        <c:majorUnit val="50.0"/>
      </c:valAx>
    </c:plotArea>
    <c:legend>
      <c:legendPos val="t"/>
      <c:layout>
        <c:manualLayout>
          <c:xMode val="edge"/>
          <c:yMode val="edge"/>
          <c:x val="0.18700111466859"/>
          <c:y val="0.05"/>
          <c:w val="0.809597461031656"/>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3"/>
          <c:order val="1"/>
          <c:tx>
            <c:strRef>
              <c:f>'Restriction_Econ 1961-06 (2)'!$H$6</c:f>
              <c:strCache>
                <c:ptCount val="1"/>
                <c:pt idx="0">
                  <c:v>Scen. 2</c:v>
                </c:pt>
              </c:strCache>
            </c:strRef>
          </c:tx>
          <c:spPr>
            <a:solidFill>
              <a:schemeClr val="accent6">
                <a:lumMod val="75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(2)'!$I$6:$L$6</c:f>
              <c:numCache>
                <c:formatCode>0.00</c:formatCode>
                <c:ptCount val="4"/>
                <c:pt idx="0">
                  <c:v>235.2</c:v>
                </c:pt>
                <c:pt idx="1">
                  <c:v>175.2</c:v>
                </c:pt>
                <c:pt idx="2">
                  <c:v>21.8</c:v>
                </c:pt>
                <c:pt idx="3">
                  <c:v>-15.8</c:v>
                </c:pt>
              </c:numCache>
            </c:numRef>
          </c:val>
        </c:ser>
        <c:dLbls>
          <c:showLegendKey val="0"/>
          <c:showVal val="0"/>
          <c:showCatName val="0"/>
          <c:showSerName val="0"/>
          <c:showPercent val="0"/>
          <c:showBubbleSize val="0"/>
        </c:dLbls>
        <c:gapWidth val="155"/>
        <c:axId val="2133134056"/>
        <c:axId val="2133137288"/>
      </c:barChart>
      <c:catAx>
        <c:axId val="2133134056"/>
        <c:scaling>
          <c:orientation val="minMax"/>
        </c:scaling>
        <c:delete val="0"/>
        <c:axPos val="b"/>
        <c:numFmt formatCode="General" sourceLinked="1"/>
        <c:majorTickMark val="out"/>
        <c:minorTickMark val="none"/>
        <c:tickLblPos val="low"/>
        <c:spPr>
          <a:ln>
            <a:solidFill>
              <a:sysClr val="windowText" lastClr="000000"/>
            </a:solidFill>
          </a:ln>
        </c:spPr>
        <c:crossAx val="2133137288"/>
        <c:crosses val="autoZero"/>
        <c:auto val="1"/>
        <c:lblAlgn val="ctr"/>
        <c:lblOffset val="100"/>
        <c:noMultiLvlLbl val="0"/>
      </c:catAx>
      <c:valAx>
        <c:axId val="2133137288"/>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3134056"/>
        <c:crosses val="autoZero"/>
        <c:crossBetween val="between"/>
        <c:majorUnit val="50.0"/>
      </c:valAx>
    </c:plotArea>
    <c:legend>
      <c:legendPos val="t"/>
      <c:layout>
        <c:manualLayout>
          <c:xMode val="edge"/>
          <c:yMode val="edge"/>
          <c:x val="0.18700111466859"/>
          <c:y val="0.05"/>
          <c:w val="0.812998821575875"/>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683426743268"/>
          <c:y val="0.136758828941228"/>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4"/>
          <c:order val="1"/>
          <c:tx>
            <c:strRef>
              <c:f>'Restriction_Econ 1961-06 (2)'!$H$7</c:f>
              <c:strCache>
                <c:ptCount val="1"/>
                <c:pt idx="0">
                  <c:v>Scen. 3</c:v>
                </c:pt>
              </c:strCache>
            </c:strRef>
          </c:tx>
          <c:spPr>
            <a:solidFill>
              <a:schemeClr val="accent2">
                <a:lumMod val="60000"/>
                <a:lumOff val="40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(2)'!$I$7:$L$7</c:f>
              <c:numCache>
                <c:formatCode>0.00</c:formatCode>
                <c:ptCount val="4"/>
                <c:pt idx="0">
                  <c:v>187.6</c:v>
                </c:pt>
                <c:pt idx="1">
                  <c:v>104.6</c:v>
                </c:pt>
                <c:pt idx="2">
                  <c:v>40.5</c:v>
                </c:pt>
                <c:pt idx="3">
                  <c:v>-1.3</c:v>
                </c:pt>
              </c:numCache>
            </c:numRef>
          </c:val>
        </c:ser>
        <c:dLbls>
          <c:showLegendKey val="0"/>
          <c:showVal val="0"/>
          <c:showCatName val="0"/>
          <c:showSerName val="0"/>
          <c:showPercent val="0"/>
          <c:showBubbleSize val="0"/>
        </c:dLbls>
        <c:gapWidth val="155"/>
        <c:axId val="2130855224"/>
        <c:axId val="2130858456"/>
      </c:barChart>
      <c:catAx>
        <c:axId val="2130855224"/>
        <c:scaling>
          <c:orientation val="minMax"/>
        </c:scaling>
        <c:delete val="0"/>
        <c:axPos val="b"/>
        <c:numFmt formatCode="General" sourceLinked="1"/>
        <c:majorTickMark val="out"/>
        <c:minorTickMark val="none"/>
        <c:tickLblPos val="low"/>
        <c:spPr>
          <a:ln>
            <a:solidFill>
              <a:sysClr val="windowText" lastClr="000000"/>
            </a:solidFill>
          </a:ln>
        </c:spPr>
        <c:crossAx val="2130858456"/>
        <c:crosses val="autoZero"/>
        <c:auto val="1"/>
        <c:lblAlgn val="ctr"/>
        <c:lblOffset val="100"/>
        <c:noMultiLvlLbl val="0"/>
      </c:catAx>
      <c:valAx>
        <c:axId val="2130858456"/>
        <c:scaling>
          <c:orientation val="minMax"/>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0855224"/>
        <c:crosses val="autoZero"/>
        <c:crossBetween val="between"/>
        <c:majorUnit val="50.0"/>
      </c:valAx>
    </c:plotArea>
    <c:legend>
      <c:legendPos val="t"/>
      <c:layout>
        <c:manualLayout>
          <c:xMode val="edge"/>
          <c:yMode val="edge"/>
          <c:x val="0.18700111466859"/>
          <c:y val="0.05"/>
          <c:w val="0.812998821575875"/>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16380703374"/>
          <c:y val="0.167288568095655"/>
          <c:w val="0.767904056419633"/>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2"/>
          <c:order val="1"/>
          <c:tx>
            <c:strRef>
              <c:f>'Restriction_Econ 1961-06 (2)'!$H$8</c:f>
              <c:strCache>
                <c:ptCount val="1"/>
                <c:pt idx="0">
                  <c:v>Scen. 4</c:v>
                </c:pt>
              </c:strCache>
            </c:strRef>
          </c:tx>
          <c:spPr>
            <a:solidFill>
              <a:schemeClr val="bg2">
                <a:lumMod val="50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(2)'!$I$8:$L$8</c:f>
              <c:numCache>
                <c:formatCode>General</c:formatCode>
                <c:ptCount val="4"/>
                <c:pt idx="0">
                  <c:v>178.2</c:v>
                </c:pt>
                <c:pt idx="1">
                  <c:v>154.2</c:v>
                </c:pt>
                <c:pt idx="2">
                  <c:v>9.4</c:v>
                </c:pt>
                <c:pt idx="3">
                  <c:v>13.0</c:v>
                </c:pt>
              </c:numCache>
            </c:numRef>
          </c:val>
        </c:ser>
        <c:dLbls>
          <c:showLegendKey val="0"/>
          <c:showVal val="0"/>
          <c:showCatName val="0"/>
          <c:showSerName val="0"/>
          <c:showPercent val="0"/>
          <c:showBubbleSize val="0"/>
        </c:dLbls>
        <c:gapWidth val="155"/>
        <c:axId val="2133205720"/>
        <c:axId val="2132920824"/>
      </c:barChart>
      <c:catAx>
        <c:axId val="2133205720"/>
        <c:scaling>
          <c:orientation val="minMax"/>
        </c:scaling>
        <c:delete val="0"/>
        <c:axPos val="b"/>
        <c:numFmt formatCode="General" sourceLinked="1"/>
        <c:majorTickMark val="out"/>
        <c:minorTickMark val="none"/>
        <c:tickLblPos val="low"/>
        <c:spPr>
          <a:ln>
            <a:solidFill>
              <a:sysClr val="windowText" lastClr="000000"/>
            </a:solidFill>
          </a:ln>
        </c:spPr>
        <c:crossAx val="2132920824"/>
        <c:crosses val="autoZero"/>
        <c:auto val="1"/>
        <c:lblAlgn val="ctr"/>
        <c:lblOffset val="100"/>
        <c:noMultiLvlLbl val="0"/>
      </c:catAx>
      <c:valAx>
        <c:axId val="2132920824"/>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3205720"/>
        <c:crosses val="autoZero"/>
        <c:crossBetween val="between"/>
        <c:majorUnit val="50.0"/>
      </c:valAx>
    </c:plotArea>
    <c:legend>
      <c:legendPos val="t"/>
      <c:layout>
        <c:manualLayout>
          <c:xMode val="edge"/>
          <c:yMode val="edge"/>
          <c:x val="0.18700111466859"/>
          <c:y val="0.05"/>
          <c:w val="0.809597461031656"/>
          <c:h val="0.0738404053659959"/>
        </c:manualLayout>
      </c:layout>
      <c:overlay val="0"/>
      <c:spPr>
        <a:noFill/>
      </c:spPr>
    </c:legend>
    <c:plotVisOnly val="1"/>
    <c:dispBlanksAs val="gap"/>
    <c:showDLblsOverMax val="0"/>
  </c:chart>
  <c:txPr>
    <a:bodyPr/>
    <a:lstStyle/>
    <a:p>
      <a:pPr>
        <a:defRPr sz="900">
          <a:latin typeface="Helvetica" pitchFamily="34" charset="0"/>
          <a:cs typeface="Helvetica"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10029218314"/>
          <c:y val="0.167288568095655"/>
          <c:w val="0.809720066515262"/>
          <c:h val="0.668799577136193"/>
        </c:manualLayout>
      </c:layout>
      <c:barChart>
        <c:barDir val="col"/>
        <c:grouping val="clustered"/>
        <c:varyColors val="0"/>
        <c:ser>
          <c:idx val="0"/>
          <c:order val="0"/>
          <c:tx>
            <c:strRef>
              <c:f>'Restriction_Econ 1961-06 (2)'!$H$3</c:f>
              <c:strCache>
                <c:ptCount val="1"/>
                <c:pt idx="0">
                  <c:v>Actual Data</c:v>
                </c:pt>
              </c:strCache>
            </c:strRef>
          </c:tx>
          <c:spPr>
            <a:solidFill>
              <a:srgbClr val="0000FF">
                <a:alpha val="94000"/>
              </a:srgbClr>
            </a:solidFill>
            <a:ln>
              <a:noFill/>
              <a:prstDash val="solid"/>
            </a:ln>
          </c:spPr>
          <c:invertIfNegative val="0"/>
          <c:cat>
            <c:strRef>
              <c:f>'Restriction_Econ 1961-06 (2)'!$I$2:$L$2</c:f>
              <c:strCache>
                <c:ptCount val="4"/>
                <c:pt idx="0">
                  <c:v>Crop Production</c:v>
                </c:pt>
                <c:pt idx="1">
                  <c:v>Crop Yields</c:v>
                </c:pt>
                <c:pt idx="2">
                  <c:v>Crop land</c:v>
                </c:pt>
                <c:pt idx="3">
                  <c:v>Crop Price</c:v>
                </c:pt>
              </c:strCache>
            </c:strRef>
          </c:cat>
          <c:val>
            <c:numRef>
              <c:f>'Restriction_Econ 1961-06 (2)'!$I$3:$L$3</c:f>
              <c:numCache>
                <c:formatCode>0.00</c:formatCode>
                <c:ptCount val="4"/>
                <c:pt idx="0">
                  <c:v>196.4326600555381</c:v>
                </c:pt>
                <c:pt idx="1">
                  <c:v>156.2351412735393</c:v>
                </c:pt>
                <c:pt idx="2">
                  <c:v>15.6877462561182</c:v>
                </c:pt>
                <c:pt idx="3">
                  <c:v>-28.84636770832395</c:v>
                </c:pt>
              </c:numCache>
            </c:numRef>
          </c:val>
        </c:ser>
        <c:ser>
          <c:idx val="3"/>
          <c:order val="1"/>
          <c:tx>
            <c:v>Scen. 5</c:v>
          </c:tx>
          <c:spPr>
            <a:solidFill>
              <a:schemeClr val="accent6">
                <a:lumMod val="75000"/>
              </a:schemeClr>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'Restriction_Econ 1961-06 (2)'!$I$2:$L$2</c:f>
              <c:strCache>
                <c:ptCount val="4"/>
                <c:pt idx="0">
                  <c:v>Crop Production</c:v>
                </c:pt>
                <c:pt idx="1">
                  <c:v>Crop Yields</c:v>
                </c:pt>
                <c:pt idx="2">
                  <c:v>Crop land</c:v>
                </c:pt>
                <c:pt idx="3">
                  <c:v>Crop Price</c:v>
                </c:pt>
              </c:strCache>
            </c:strRef>
          </c:cat>
          <c:val>
            <c:numRef>
              <c:f>'Restriction_Econ 1961-06 (2)'!$V$13:$Y$13</c:f>
              <c:numCache>
                <c:formatCode>General</c:formatCode>
                <c:ptCount val="4"/>
                <c:pt idx="0">
                  <c:v>80.0</c:v>
                </c:pt>
                <c:pt idx="1">
                  <c:v>156.2</c:v>
                </c:pt>
                <c:pt idx="2">
                  <c:v>-29.7</c:v>
                </c:pt>
                <c:pt idx="3">
                  <c:v>31.8</c:v>
                </c:pt>
              </c:numCache>
            </c:numRef>
          </c:val>
        </c:ser>
        <c:dLbls>
          <c:showLegendKey val="0"/>
          <c:showVal val="0"/>
          <c:showCatName val="0"/>
          <c:showSerName val="0"/>
          <c:showPercent val="0"/>
          <c:showBubbleSize val="0"/>
        </c:dLbls>
        <c:gapWidth val="155"/>
        <c:axId val="2130763432"/>
        <c:axId val="2130766664"/>
      </c:barChart>
      <c:catAx>
        <c:axId val="2130763432"/>
        <c:scaling>
          <c:orientation val="minMax"/>
        </c:scaling>
        <c:delete val="0"/>
        <c:axPos val="b"/>
        <c:numFmt formatCode="General" sourceLinked="1"/>
        <c:majorTickMark val="out"/>
        <c:minorTickMark val="none"/>
        <c:tickLblPos val="low"/>
        <c:spPr>
          <a:ln>
            <a:solidFill>
              <a:sysClr val="windowText" lastClr="000000"/>
            </a:solidFill>
          </a:ln>
        </c:spPr>
        <c:crossAx val="2130766664"/>
        <c:crosses val="autoZero"/>
        <c:auto val="1"/>
        <c:lblAlgn val="ctr"/>
        <c:lblOffset val="100"/>
        <c:noMultiLvlLbl val="0"/>
      </c:catAx>
      <c:valAx>
        <c:axId val="2130766664"/>
        <c:scaling>
          <c:orientation val="minMax"/>
          <c:max val="250.0"/>
          <c:min val="-100.0"/>
        </c:scaling>
        <c:delete val="0"/>
        <c:axPos val="l"/>
        <c:title>
          <c:tx>
            <c:rich>
              <a:bodyPr/>
              <a:lstStyle/>
              <a:p>
                <a:pPr>
                  <a:defRPr/>
                </a:pPr>
                <a:r>
                  <a:rPr lang="en-US"/>
                  <a:t> % cumulative change: 1961-2006</a:t>
                </a:r>
              </a:p>
            </c:rich>
          </c:tx>
          <c:layout>
            <c:manualLayout>
              <c:xMode val="edge"/>
              <c:yMode val="edge"/>
              <c:x val="0.0311923889531254"/>
              <c:y val="0.127777777777778"/>
            </c:manualLayout>
          </c:layout>
          <c:overlay val="0"/>
        </c:title>
        <c:numFmt formatCode="0" sourceLinked="0"/>
        <c:majorTickMark val="out"/>
        <c:minorTickMark val="none"/>
        <c:tickLblPos val="low"/>
        <c:spPr>
          <a:ln>
            <a:solidFill>
              <a:sysClr val="windowText" lastClr="000000"/>
            </a:solidFill>
          </a:ln>
        </c:spPr>
        <c:crossAx val="2130763432"/>
        <c:crosses val="autoZero"/>
        <c:crossBetween val="between"/>
        <c:majorUnit val="50.0"/>
      </c:valAx>
    </c:plotArea>
    <c:legend>
      <c:legendPos val="t"/>
      <c:layout>
        <c:manualLayout>
          <c:xMode val="edge"/>
          <c:yMode val="edge"/>
          <c:x val="0.18700111466859"/>
          <c:y val="0.05"/>
          <c:w val="0.812998821575875"/>
          <c:h val="0.0738404053659959"/>
        </c:manualLayout>
      </c:layout>
      <c:overlay val="0"/>
      <c:spPr>
        <a:noFill/>
      </c:spPr>
    </c:legend>
    <c:plotVisOnly val="1"/>
    <c:dispBlanksAs val="gap"/>
    <c:showDLblsOverMax val="0"/>
  </c:chart>
  <c:txPr>
    <a:bodyPr/>
    <a:lstStyle/>
    <a:p>
      <a:pPr>
        <a:defRPr sz="1400">
          <a:latin typeface="Helvetica" pitchFamily="34" charset="0"/>
          <a:cs typeface="Helvetica" pitchFamily="34" charset="0"/>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 Id="rId2"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6.wmf"/><Relationship Id="rId5" Type="http://schemas.openxmlformats.org/officeDocument/2006/relationships/image" Target="../media/image7.wmf"/><Relationship Id="rId1" Type="http://schemas.openxmlformats.org/officeDocument/2006/relationships/image" Target="../media/image4.wmf"/><Relationship Id="rId2"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3.wmf"/><Relationship Id="rId5" Type="http://schemas.openxmlformats.org/officeDocument/2006/relationships/image" Target="../media/image4.wmf"/><Relationship Id="rId1" Type="http://schemas.openxmlformats.org/officeDocument/2006/relationships/image" Target="../media/image5.wmf"/><Relationship Id="rId2"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image" Target="../media/image8.wmf"/><Relationship Id="rId7" Type="http://schemas.openxmlformats.org/officeDocument/2006/relationships/image" Target="../media/image9.wmf"/><Relationship Id="rId8" Type="http://schemas.openxmlformats.org/officeDocument/2006/relationships/image" Target="../media/image10.wmf"/><Relationship Id="rId1" Type="http://schemas.openxmlformats.org/officeDocument/2006/relationships/image" Target="../media/image5.wmf"/><Relationship Id="rId2"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image" Target="../media/image9.wmf"/><Relationship Id="rId7" Type="http://schemas.openxmlformats.org/officeDocument/2006/relationships/image" Target="../media/image10.wmf"/><Relationship Id="rId8" Type="http://schemas.openxmlformats.org/officeDocument/2006/relationships/image" Target="../media/image8.wmf"/><Relationship Id="rId1" Type="http://schemas.openxmlformats.org/officeDocument/2006/relationships/image" Target="../media/image5.wmf"/><Relationship Id="rId2"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image" Target="../media/image9.wmf"/><Relationship Id="rId7" Type="http://schemas.openxmlformats.org/officeDocument/2006/relationships/image" Target="../media/image10.wmf"/><Relationship Id="rId8" Type="http://schemas.openxmlformats.org/officeDocument/2006/relationships/image" Target="../media/image8.wmf"/><Relationship Id="rId1" Type="http://schemas.openxmlformats.org/officeDocument/2006/relationships/image" Target="../media/image5.wmf"/><Relationship Id="rId2" Type="http://schemas.openxmlformats.org/officeDocument/2006/relationships/image" Target="../media/image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image" Target="../media/image9.wmf"/><Relationship Id="rId7" Type="http://schemas.openxmlformats.org/officeDocument/2006/relationships/image" Target="../media/image10.wmf"/><Relationship Id="rId8" Type="http://schemas.openxmlformats.org/officeDocument/2006/relationships/image" Target="../media/image8.wmf"/><Relationship Id="rId1" Type="http://schemas.openxmlformats.org/officeDocument/2006/relationships/image" Target="../media/image5.wmf"/><Relationship Id="rId2"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592BA5-3811-4371-92EF-1EB86D4BE6FD}" type="datetimeFigureOut">
              <a:rPr lang="en-US" smtClean="0"/>
              <a:pPr/>
              <a:t>5/21/14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C2FA0B-7B84-40AC-87D4-6C507016348B}" type="slidenum">
              <a:rPr lang="en-US" smtClean="0"/>
              <a:pPr/>
              <a:t>‹#›</a:t>
            </a:fld>
            <a:endParaRPr lang="en-US"/>
          </a:p>
        </p:txBody>
      </p:sp>
    </p:spTree>
    <p:extLst>
      <p:ext uri="{BB962C8B-B14F-4D97-AF65-F5344CB8AC3E}">
        <p14:creationId xmlns:p14="http://schemas.microsoft.com/office/powerpoint/2010/main" val="3746108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C2FA0B-7B84-40AC-87D4-6C507016348B}" type="slidenum">
              <a:rPr lang="en-US" smtClean="0"/>
              <a:pPr/>
              <a:t>1</a:t>
            </a:fld>
            <a:endParaRPr lang="en-US"/>
          </a:p>
        </p:txBody>
      </p:sp>
    </p:spTree>
    <p:extLst>
      <p:ext uri="{BB962C8B-B14F-4D97-AF65-F5344CB8AC3E}">
        <p14:creationId xmlns:p14="http://schemas.microsoft.com/office/powerpoint/2010/main" val="34795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a:t>
            </a:r>
            <a:r>
              <a:rPr lang="en-US" baseline="0" dirty="0" smtClean="0"/>
              <a:t> – designed to be a complement to large scale IAMs. Also a great tool in the classroom – last year at Stanford and this year at Purdue. Simple enough for interdisciplinary students to master and use – even as they learn!</a:t>
            </a:r>
            <a:endParaRPr lang="en-US" dirty="0"/>
          </a:p>
        </p:txBody>
      </p:sp>
      <p:sp>
        <p:nvSpPr>
          <p:cNvPr id="4" name="Slide Number Placeholder 3"/>
          <p:cNvSpPr>
            <a:spLocks noGrp="1"/>
          </p:cNvSpPr>
          <p:nvPr>
            <p:ph type="sldNum" sz="quarter" idx="10"/>
          </p:nvPr>
        </p:nvSpPr>
        <p:spPr/>
        <p:txBody>
          <a:bodyPr/>
          <a:lstStyle/>
          <a:p>
            <a:fld id="{05832833-68B6-4AEA-9CBD-660E7426133E}" type="slidenum">
              <a:rPr lang="en-US" smtClean="0"/>
              <a:pPr/>
              <a:t>2</a:t>
            </a:fld>
            <a:endParaRPr lang="en-US" dirty="0"/>
          </a:p>
        </p:txBody>
      </p:sp>
    </p:spTree>
    <p:extLst>
      <p:ext uri="{BB962C8B-B14F-4D97-AF65-F5344CB8AC3E}">
        <p14:creationId xmlns:p14="http://schemas.microsoft.com/office/powerpoint/2010/main" val="267069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a:t>
            </a:r>
            <a:r>
              <a:rPr lang="en-US" baseline="0" dirty="0" smtClean="0"/>
              <a:t> – designed to be a complement to large scale IAMs. Also a great tool in the classroom – last year at Stanford and this year at Purdue. Simple enough for interdisciplinary students to master and use – even as they learn!</a:t>
            </a:r>
            <a:endParaRPr lang="en-US" dirty="0"/>
          </a:p>
        </p:txBody>
      </p:sp>
      <p:sp>
        <p:nvSpPr>
          <p:cNvPr id="4" name="Slide Number Placeholder 3"/>
          <p:cNvSpPr>
            <a:spLocks noGrp="1"/>
          </p:cNvSpPr>
          <p:nvPr>
            <p:ph type="sldNum" sz="quarter" idx="10"/>
          </p:nvPr>
        </p:nvSpPr>
        <p:spPr/>
        <p:txBody>
          <a:bodyPr/>
          <a:lstStyle/>
          <a:p>
            <a:fld id="{05832833-68B6-4AEA-9CBD-660E7426133E}" type="slidenum">
              <a:rPr lang="en-US" smtClean="0"/>
              <a:pPr/>
              <a:t>3</a:t>
            </a:fld>
            <a:endParaRPr lang="en-US" dirty="0"/>
          </a:p>
        </p:txBody>
      </p:sp>
    </p:spTree>
    <p:extLst>
      <p:ext uri="{BB962C8B-B14F-4D97-AF65-F5344CB8AC3E}">
        <p14:creationId xmlns:p14="http://schemas.microsoft.com/office/powerpoint/2010/main" val="3853827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a:t>
            </a:r>
            <a:r>
              <a:rPr lang="en-US" baseline="0" dirty="0" smtClean="0"/>
              <a:t> – designed to be a complement to large scale IAMs. Also a great tool in the classroom – last year at Stanford and this year at Purdue. Simple enough for interdisciplinary students to master and use – even as they learn!</a:t>
            </a:r>
            <a:endParaRPr lang="en-US" dirty="0"/>
          </a:p>
        </p:txBody>
      </p:sp>
      <p:sp>
        <p:nvSpPr>
          <p:cNvPr id="4" name="Slide Number Placeholder 3"/>
          <p:cNvSpPr>
            <a:spLocks noGrp="1"/>
          </p:cNvSpPr>
          <p:nvPr>
            <p:ph type="sldNum" sz="quarter" idx="10"/>
          </p:nvPr>
        </p:nvSpPr>
        <p:spPr/>
        <p:txBody>
          <a:bodyPr/>
          <a:lstStyle/>
          <a:p>
            <a:fld id="{05832833-68B6-4AEA-9CBD-660E7426133E}" type="slidenum">
              <a:rPr lang="en-US" smtClean="0"/>
              <a:pPr/>
              <a:t>4</a:t>
            </a:fld>
            <a:endParaRPr lang="en-US" dirty="0"/>
          </a:p>
        </p:txBody>
      </p:sp>
    </p:spTree>
    <p:extLst>
      <p:ext uri="{BB962C8B-B14F-4D97-AF65-F5344CB8AC3E}">
        <p14:creationId xmlns:p14="http://schemas.microsoft.com/office/powerpoint/2010/main" val="886449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a:t>
            </a:r>
            <a:r>
              <a:rPr lang="en-US" baseline="0" dirty="0" smtClean="0"/>
              <a:t> this slide you can see that SIMPLE is a relatively simple extension of the earlier conceptual framework. We have now highlighted some of the key parameters which hold the answer to our questions – e.g. price and income elasticities vary with income level of country, emissions factors depend on whether land is moving into crops or out of crops, etc.</a:t>
            </a:r>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5</a:t>
            </a:fld>
            <a:endParaRPr lang="en-US"/>
          </a:p>
        </p:txBody>
      </p:sp>
    </p:spTree>
    <p:extLst>
      <p:ext uri="{BB962C8B-B14F-4D97-AF65-F5344CB8AC3E}">
        <p14:creationId xmlns:p14="http://schemas.microsoft.com/office/powerpoint/2010/main" val="3055540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a:t>
            </a:r>
            <a:r>
              <a:rPr lang="en-US" baseline="0" dirty="0" smtClean="0"/>
              <a:t> this slide you can see that SIMPLE is a relatively simple extension of the earlier conceptual framework. We have now highlighted some of the key parameters which hold the answer to our questions – e.g. price and income elasticities vary with income level of country, emissions factors depend on whether land is moving into crops or out of crops, etc.</a:t>
            </a:r>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6</a:t>
            </a:fld>
            <a:endParaRPr lang="en-US"/>
          </a:p>
        </p:txBody>
      </p:sp>
    </p:spTree>
    <p:extLst>
      <p:ext uri="{BB962C8B-B14F-4D97-AF65-F5344CB8AC3E}">
        <p14:creationId xmlns:p14="http://schemas.microsoft.com/office/powerpoint/2010/main" val="3471954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a:t>
            </a:r>
            <a:r>
              <a:rPr lang="en-US" baseline="0" dirty="0" smtClean="0"/>
              <a:t> this slide you can see that SIMPLE is a relatively simple extension of the earlier conceptual framework. We have now highlighted some of the key parameters which hold the answer to our questions – e.g. price and income elasticities vary with income level of country, emissions factors depend on whether land is moving into crops or out of crops, etc.</a:t>
            </a:r>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7</a:t>
            </a:fld>
            <a:endParaRPr lang="en-US"/>
          </a:p>
        </p:txBody>
      </p:sp>
    </p:spTree>
    <p:extLst>
      <p:ext uri="{BB962C8B-B14F-4D97-AF65-F5344CB8AC3E}">
        <p14:creationId xmlns:p14="http://schemas.microsoft.com/office/powerpoint/2010/main" val="3504671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a:t>
            </a:r>
            <a:r>
              <a:rPr lang="en-US" baseline="0" dirty="0" smtClean="0"/>
              <a:t> this slide you can see that SIMPLE is a relatively simple extension of the earlier conceptual framework. We have now highlighted some of the key parameters which hold the answer to our questions – e.g. price and income elasticities vary with income level of country, emissions factors depend on whether land is moving into crops or out of crops, etc.</a:t>
            </a:r>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8</a:t>
            </a:fld>
            <a:endParaRPr lang="en-US"/>
          </a:p>
        </p:txBody>
      </p:sp>
    </p:spTree>
    <p:extLst>
      <p:ext uri="{BB962C8B-B14F-4D97-AF65-F5344CB8AC3E}">
        <p14:creationId xmlns:p14="http://schemas.microsoft.com/office/powerpoint/2010/main" val="2807679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a:t>
            </a:r>
            <a:r>
              <a:rPr lang="en-US" baseline="0" dirty="0" smtClean="0"/>
              <a:t> this slide you can see that SIMPLE is a relatively simple extension of the earlier conceptual framework. We have now highlighted some of the key parameters which hold the answer to our questions – e.g. price and income elasticities vary with income level of country, emissions factors depend on whether land is moving into crops or out of crops, etc.</a:t>
            </a:r>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9</a:t>
            </a:fld>
            <a:endParaRPr lang="en-US"/>
          </a:p>
        </p:txBody>
      </p:sp>
    </p:spTree>
    <p:extLst>
      <p:ext uri="{BB962C8B-B14F-4D97-AF65-F5344CB8AC3E}">
        <p14:creationId xmlns:p14="http://schemas.microsoft.com/office/powerpoint/2010/main" val="3485721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r>
              <a:rPr lang="en-US" baseline="0" dirty="0" smtClean="0"/>
              <a:t>Before applying SIMPLE to the question of climate adaptation, we need to subject it to some validation tests. </a:t>
            </a:r>
          </a:p>
          <a:p>
            <a:r>
              <a:rPr lang="en-US" baseline="0" dirty="0" smtClean="0"/>
              <a:t>What to choose? In my view the most important development in global land use over the past half century has been the amazing increase in agricultural production which has been achieved with minimal area expansion: output rose by 200% while area rose by just 16% worldwide. It seems to me that when we look ahead to land use in 2050, this is exactly the piece of the puzzle that we need to get right. If we can replicate this experience, we are golden – if we can’t we have a big problem, given the potential GHG emissions from land conversion – particularly in the tropics where most of the population growth will occur.</a:t>
            </a:r>
          </a:p>
          <a:p>
            <a:r>
              <a:rPr lang="en-US" baseline="0" dirty="0" smtClean="0"/>
              <a:t>So you want a model that can do this successfully, but you also want an experiment that can fail. It is not fair to give the model observed yield changes, for example, or to dictate per capita food consumption. These must be endogenous, as they are in SIMPLE where we take observed total factor productivity growth, leaving yields to adjust endogenously.</a:t>
            </a:r>
          </a:p>
          <a:p>
            <a:r>
              <a:rPr lang="en-US" baseline="0" dirty="0" smtClean="0"/>
              <a:t>Based on this chart, you can see that SIMPLE does well in this experiment. Interesting, but that may just be dumb luck – can we do something more with this?</a:t>
            </a:r>
          </a:p>
          <a:p>
            <a:endParaRPr lang="en-US" baseline="0" dirty="0" smtClean="0"/>
          </a:p>
          <a:p>
            <a:endParaRPr lang="en-US" baseline="0" dirty="0" smtClean="0"/>
          </a:p>
        </p:txBody>
      </p:sp>
      <p:sp>
        <p:nvSpPr>
          <p:cNvPr id="4" name="Slide Number Placeholder 3"/>
          <p:cNvSpPr>
            <a:spLocks noGrp="1"/>
          </p:cNvSpPr>
          <p:nvPr>
            <p:ph type="sldNum" sz="quarter" idx="5"/>
          </p:nvPr>
        </p:nvSpPr>
        <p:spPr/>
        <p:txBody>
          <a:bodyPr/>
          <a:lstStyle/>
          <a:p>
            <a:pPr>
              <a:defRPr/>
            </a:pPr>
            <a:fld id="{44543172-B9C9-4922-A9A0-9A6C9DC70208}" type="slidenum">
              <a:rPr lang="en-US" smtClean="0"/>
              <a:pPr>
                <a:defRPr/>
              </a:pPr>
              <a:t>10</a:t>
            </a:fld>
            <a:endParaRPr lang="en-US"/>
          </a:p>
        </p:txBody>
      </p:sp>
    </p:spTree>
    <p:extLst>
      <p:ext uri="{BB962C8B-B14F-4D97-AF65-F5344CB8AC3E}">
        <p14:creationId xmlns:p14="http://schemas.microsoft.com/office/powerpoint/2010/main" val="2343053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thing that has interested me is the</a:t>
            </a:r>
            <a:r>
              <a:rPr lang="en-US" baseline="0" dirty="0" smtClean="0"/>
              <a:t> impact omitting some of these economic factors, as is the case in many of the IAMs being presented at these meetings. Should you worry about this? Or am I nitpicking? Let’s use this </a:t>
            </a:r>
            <a:r>
              <a:rPr lang="en-US" baseline="0" dirty="0" err="1" smtClean="0"/>
              <a:t>backcasting</a:t>
            </a:r>
            <a:r>
              <a:rPr lang="en-US" baseline="0" dirty="0" smtClean="0"/>
              <a:t> experiment as a laboratory to investigate these restrictions.</a:t>
            </a:r>
            <a:endParaRPr lang="en-US" dirty="0"/>
          </a:p>
        </p:txBody>
      </p:sp>
      <p:sp>
        <p:nvSpPr>
          <p:cNvPr id="4" name="Slide Number Placeholder 3"/>
          <p:cNvSpPr>
            <a:spLocks noGrp="1"/>
          </p:cNvSpPr>
          <p:nvPr>
            <p:ph type="sldNum" sz="quarter" idx="10"/>
          </p:nvPr>
        </p:nvSpPr>
        <p:spPr/>
        <p:txBody>
          <a:bodyPr/>
          <a:lstStyle/>
          <a:p>
            <a:fld id="{05832833-68B6-4AEA-9CBD-660E7426133E}" type="slidenum">
              <a:rPr lang="en-US" smtClean="0"/>
              <a:pPr/>
              <a:t>11</a:t>
            </a:fld>
            <a:endParaRPr lang="en-US" dirty="0"/>
          </a:p>
        </p:txBody>
      </p:sp>
    </p:spTree>
    <p:extLst>
      <p:ext uri="{BB962C8B-B14F-4D97-AF65-F5344CB8AC3E}">
        <p14:creationId xmlns:p14="http://schemas.microsoft.com/office/powerpoint/2010/main" val="886449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12</a:t>
            </a:fld>
            <a:endParaRPr lang="en-US"/>
          </a:p>
        </p:txBody>
      </p:sp>
    </p:spTree>
    <p:extLst>
      <p:ext uri="{BB962C8B-B14F-4D97-AF65-F5344CB8AC3E}">
        <p14:creationId xmlns:p14="http://schemas.microsoft.com/office/powerpoint/2010/main" val="613565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baseline="0" dirty="0" smtClean="0"/>
          </a:p>
        </p:txBody>
      </p:sp>
      <p:sp>
        <p:nvSpPr>
          <p:cNvPr id="4" name="Slide Number Placeholder 3"/>
          <p:cNvSpPr>
            <a:spLocks noGrp="1"/>
          </p:cNvSpPr>
          <p:nvPr>
            <p:ph type="sldNum" sz="quarter" idx="5"/>
          </p:nvPr>
        </p:nvSpPr>
        <p:spPr/>
        <p:txBody>
          <a:bodyPr/>
          <a:lstStyle/>
          <a:p>
            <a:pPr>
              <a:defRPr/>
            </a:pPr>
            <a:fld id="{44543172-B9C9-4922-A9A0-9A6C9DC70208}" type="slidenum">
              <a:rPr lang="en-US" smtClean="0"/>
              <a:pPr>
                <a:defRPr/>
              </a:pPr>
              <a:t>13</a:t>
            </a:fld>
            <a:endParaRPr lang="en-US"/>
          </a:p>
        </p:txBody>
      </p:sp>
    </p:spTree>
    <p:extLst>
      <p:ext uri="{BB962C8B-B14F-4D97-AF65-F5344CB8AC3E}">
        <p14:creationId xmlns:p14="http://schemas.microsoft.com/office/powerpoint/2010/main" val="974847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14</a:t>
            </a:fld>
            <a:endParaRPr lang="en-US"/>
          </a:p>
        </p:txBody>
      </p:sp>
    </p:spTree>
    <p:extLst>
      <p:ext uri="{BB962C8B-B14F-4D97-AF65-F5344CB8AC3E}">
        <p14:creationId xmlns:p14="http://schemas.microsoft.com/office/powerpoint/2010/main" val="1475709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baseline="0" dirty="0" smtClean="0"/>
          </a:p>
        </p:txBody>
      </p:sp>
      <p:sp>
        <p:nvSpPr>
          <p:cNvPr id="4" name="Slide Number Placeholder 3"/>
          <p:cNvSpPr>
            <a:spLocks noGrp="1"/>
          </p:cNvSpPr>
          <p:nvPr>
            <p:ph type="sldNum" sz="quarter" idx="5"/>
          </p:nvPr>
        </p:nvSpPr>
        <p:spPr/>
        <p:txBody>
          <a:bodyPr/>
          <a:lstStyle/>
          <a:p>
            <a:pPr>
              <a:defRPr/>
            </a:pPr>
            <a:fld id="{44543172-B9C9-4922-A9A0-9A6C9DC70208}" type="slidenum">
              <a:rPr lang="en-US" smtClean="0"/>
              <a:pPr>
                <a:defRPr/>
              </a:pPr>
              <a:t>15</a:t>
            </a:fld>
            <a:endParaRPr lang="en-US"/>
          </a:p>
        </p:txBody>
      </p:sp>
    </p:spTree>
    <p:extLst>
      <p:ext uri="{BB962C8B-B14F-4D97-AF65-F5344CB8AC3E}">
        <p14:creationId xmlns:p14="http://schemas.microsoft.com/office/powerpoint/2010/main" val="1224475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ADB9BDC-2FC2-489C-BFCD-65A4ED24F3CA}" type="slidenum">
              <a:rPr lang="en-US" smtClean="0"/>
              <a:pPr/>
              <a:t>16</a:t>
            </a:fld>
            <a:endParaRPr lang="en-US"/>
          </a:p>
        </p:txBody>
      </p:sp>
    </p:spTree>
    <p:extLst>
      <p:ext uri="{BB962C8B-B14F-4D97-AF65-F5344CB8AC3E}">
        <p14:creationId xmlns:p14="http://schemas.microsoft.com/office/powerpoint/2010/main" val="3758414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baseline="0" dirty="0" smtClean="0"/>
          </a:p>
        </p:txBody>
      </p:sp>
      <p:sp>
        <p:nvSpPr>
          <p:cNvPr id="4" name="Slide Number Placeholder 3"/>
          <p:cNvSpPr>
            <a:spLocks noGrp="1"/>
          </p:cNvSpPr>
          <p:nvPr>
            <p:ph type="sldNum" sz="quarter" idx="5"/>
          </p:nvPr>
        </p:nvSpPr>
        <p:spPr/>
        <p:txBody>
          <a:bodyPr/>
          <a:lstStyle/>
          <a:p>
            <a:pPr>
              <a:defRPr/>
            </a:pPr>
            <a:fld id="{44543172-B9C9-4922-A9A0-9A6C9DC70208}" type="slidenum">
              <a:rPr lang="en-US" smtClean="0"/>
              <a:pPr>
                <a:defRPr/>
              </a:pPr>
              <a:t>17</a:t>
            </a:fld>
            <a:endParaRPr lang="en-US"/>
          </a:p>
        </p:txBody>
      </p:sp>
    </p:spTree>
    <p:extLst>
      <p:ext uri="{BB962C8B-B14F-4D97-AF65-F5344CB8AC3E}">
        <p14:creationId xmlns:p14="http://schemas.microsoft.com/office/powerpoint/2010/main" val="738771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this be folded into slide 21 on experiment/analysis</a:t>
            </a:r>
            <a:endParaRPr lang="en-US" dirty="0"/>
          </a:p>
        </p:txBody>
      </p:sp>
      <p:sp>
        <p:nvSpPr>
          <p:cNvPr id="4" name="Slide Number Placeholder 3"/>
          <p:cNvSpPr>
            <a:spLocks noGrp="1"/>
          </p:cNvSpPr>
          <p:nvPr>
            <p:ph type="sldNum" sz="quarter" idx="10"/>
          </p:nvPr>
        </p:nvSpPr>
        <p:spPr/>
        <p:txBody>
          <a:bodyPr/>
          <a:lstStyle/>
          <a:p>
            <a:fld id="{D1C2FA0B-7B84-40AC-87D4-6C507016348B}" type="slidenum">
              <a:rPr lang="en-US" smtClean="0"/>
              <a:pPr/>
              <a:t>19</a:t>
            </a:fld>
            <a:endParaRPr lang="en-US"/>
          </a:p>
        </p:txBody>
      </p:sp>
    </p:spTree>
    <p:extLst>
      <p:ext uri="{BB962C8B-B14F-4D97-AF65-F5344CB8AC3E}">
        <p14:creationId xmlns:p14="http://schemas.microsoft.com/office/powerpoint/2010/main" val="3108447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C2FA0B-7B84-40AC-87D4-6C507016348B}" type="slidenum">
              <a:rPr lang="en-US" smtClean="0"/>
              <a:pPr/>
              <a:t>25</a:t>
            </a:fld>
            <a:endParaRPr lang="en-US"/>
          </a:p>
        </p:txBody>
      </p:sp>
    </p:spTree>
    <p:extLst>
      <p:ext uri="{BB962C8B-B14F-4D97-AF65-F5344CB8AC3E}">
        <p14:creationId xmlns:p14="http://schemas.microsoft.com/office/powerpoint/2010/main" val="2609775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563806-8647-4BBF-A6C9-A8EA469AFC73}" type="datetimeFigureOut">
              <a:rPr lang="en-US" smtClean="0"/>
              <a:pPr/>
              <a:t>5/21/14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AF807C-9AAF-4DB8-8D6B-89FB07A15ED0}" type="slidenum">
              <a:rPr lang="en-US" smtClean="0"/>
              <a:pPr/>
              <a:t>‹#›</a:t>
            </a:fld>
            <a:endParaRPr lang="en-US"/>
          </a:p>
        </p:txBody>
      </p:sp>
      <p:pic>
        <p:nvPicPr>
          <p:cNvPr id="7" name="Picture 11" descr="EngMall3"/>
          <p:cNvPicPr>
            <a:picLocks noChangeAspect="1" noChangeArrowheads="1"/>
          </p:cNvPicPr>
          <p:nvPr userDrawn="1"/>
        </p:nvPicPr>
        <p:blipFill>
          <a:blip r:embed="rId2" cstate="print"/>
          <a:srcRect t="5806" b="85374"/>
          <a:stretch>
            <a:fillRect/>
          </a:stretch>
        </p:blipFill>
        <p:spPr bwMode="auto">
          <a:xfrm>
            <a:off x="0" y="0"/>
            <a:ext cx="9151938" cy="458788"/>
          </a:xfrm>
          <a:prstGeom prst="rect">
            <a:avLst/>
          </a:prstGeom>
          <a:noFill/>
          <a:ln w="9525">
            <a:noFill/>
            <a:miter lim="800000"/>
            <a:headEnd/>
            <a:tailEnd/>
          </a:ln>
        </p:spPr>
      </p:pic>
      <p:sp>
        <p:nvSpPr>
          <p:cNvPr id="8" name="Rectangle 72"/>
          <p:cNvSpPr>
            <a:spLocks noChangeArrowheads="1"/>
          </p:cNvSpPr>
          <p:nvPr userDrawn="1"/>
        </p:nvSpPr>
        <p:spPr bwMode="auto">
          <a:xfrm>
            <a:off x="0" y="6324600"/>
            <a:ext cx="9144000" cy="533400"/>
          </a:xfrm>
          <a:prstGeom prst="rect">
            <a:avLst/>
          </a:prstGeom>
          <a:solidFill>
            <a:srgbClr val="000000"/>
          </a:solidFill>
          <a:ln w="9525">
            <a:noFill/>
            <a:miter lim="800000"/>
            <a:headEnd/>
            <a:tailEnd/>
          </a:ln>
          <a:effectLst/>
        </p:spPr>
        <p:txBody>
          <a:bodyPr wrap="none" anchor="ctr"/>
          <a:lstStyle/>
          <a:p>
            <a:pPr algn="ctr" eaLnBrk="0" hangingPunct="0">
              <a:defRPr/>
            </a:pPr>
            <a:endParaRPr lang="en-US"/>
          </a:p>
        </p:txBody>
      </p:sp>
      <p:pic>
        <p:nvPicPr>
          <p:cNvPr id="9" name="Picture 73" descr="PurduelogoWPurGUniv"/>
          <p:cNvPicPr>
            <a:picLocks noChangeAspect="1" noChangeArrowheads="1"/>
          </p:cNvPicPr>
          <p:nvPr userDrawn="1"/>
        </p:nvPicPr>
        <p:blipFill>
          <a:blip r:embed="rId3" cstate="print"/>
          <a:srcRect t="10750" b="8551"/>
          <a:stretch>
            <a:fillRect/>
          </a:stretch>
        </p:blipFill>
        <p:spPr bwMode="auto">
          <a:xfrm>
            <a:off x="0" y="6326188"/>
            <a:ext cx="1447800" cy="5318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062014"/>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228600" y="1357298"/>
            <a:ext cx="8686800" cy="476886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1563806-8647-4BBF-A6C9-A8EA469AFC73}" type="datetimeFigureOut">
              <a:rPr lang="en-US" smtClean="0"/>
              <a:pPr/>
              <a:t>5/21/14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010400" y="5989637"/>
            <a:ext cx="2133600" cy="365125"/>
          </a:xfrm>
        </p:spPr>
        <p:txBody>
          <a:bodyPr/>
          <a:lstStyle/>
          <a:p>
            <a:fld id="{2CAF807C-9AAF-4DB8-8D6B-89FB07A15ED0}"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0668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228600" y="1371600"/>
            <a:ext cx="4267200"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267200"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563806-8647-4BBF-A6C9-A8EA469AFC73}" type="datetimeFigureOut">
              <a:rPr lang="en-US" smtClean="0"/>
              <a:pPr/>
              <a:t>5/21/14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AF807C-9AAF-4DB8-8D6B-89FB07A15ED0}"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1066800"/>
          </a:xfr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01563806-8647-4BBF-A6C9-A8EA469AFC73}" type="datetimeFigureOut">
              <a:rPr lang="en-US" smtClean="0"/>
              <a:pPr/>
              <a:t>5/21/14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AF807C-9AAF-4DB8-8D6B-89FB07A15ED0}"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447800"/>
            <a:ext cx="8229600" cy="4678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63806-8647-4BBF-A6C9-A8EA469AFC73}" type="datetimeFigureOut">
              <a:rPr lang="en-US" smtClean="0"/>
              <a:pPr/>
              <a:t>5/21/14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AF807C-9AAF-4DB8-8D6B-89FB07A15ED0}" type="slidenum">
              <a:rPr lang="en-US" smtClean="0"/>
              <a:pPr/>
              <a:t>‹#›</a:t>
            </a:fld>
            <a:endParaRPr lang="en-US"/>
          </a:p>
        </p:txBody>
      </p:sp>
      <p:sp>
        <p:nvSpPr>
          <p:cNvPr id="11" name="Rectangle 72"/>
          <p:cNvSpPr>
            <a:spLocks noChangeArrowheads="1"/>
          </p:cNvSpPr>
          <p:nvPr userDrawn="1"/>
        </p:nvSpPr>
        <p:spPr bwMode="auto">
          <a:xfrm>
            <a:off x="0" y="6324600"/>
            <a:ext cx="9144000" cy="533400"/>
          </a:xfrm>
          <a:prstGeom prst="rect">
            <a:avLst/>
          </a:prstGeom>
          <a:solidFill>
            <a:srgbClr val="000000"/>
          </a:solidFill>
          <a:ln w="9525">
            <a:noFill/>
            <a:miter lim="800000"/>
            <a:headEnd/>
            <a:tailEnd/>
          </a:ln>
          <a:effectLst/>
        </p:spPr>
        <p:txBody>
          <a:bodyPr wrap="none" anchor="ctr"/>
          <a:lstStyle/>
          <a:p>
            <a:pPr algn="ctr" eaLnBrk="0" hangingPunct="0">
              <a:defRPr/>
            </a:pPr>
            <a:endParaRPr lang="en-US"/>
          </a:p>
        </p:txBody>
      </p:sp>
      <p:pic>
        <p:nvPicPr>
          <p:cNvPr id="12" name="Picture 73" descr="PurduelogoWPurGUniv"/>
          <p:cNvPicPr>
            <a:picLocks noChangeAspect="1" noChangeArrowheads="1"/>
          </p:cNvPicPr>
          <p:nvPr userDrawn="1"/>
        </p:nvPicPr>
        <p:blipFill>
          <a:blip r:embed="rId6" cstate="print"/>
          <a:srcRect t="10750" b="8551"/>
          <a:stretch>
            <a:fillRect/>
          </a:stretch>
        </p:blipFill>
        <p:spPr bwMode="auto">
          <a:xfrm>
            <a:off x="0" y="6326188"/>
            <a:ext cx="1447800" cy="5318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8" r:id="rId3"/>
    <p:sldLayoutId id="2147483690" r:id="rId4"/>
  </p:sldLayoutIdLst>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3.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bin"/><Relationship Id="rId5" Type="http://schemas.openxmlformats.org/officeDocument/2006/relationships/image" Target="../media/image4.wmf"/><Relationship Id="rId6" Type="http://schemas.openxmlformats.org/officeDocument/2006/relationships/oleObject" Target="../embeddings/oleObject3.bin"/><Relationship Id="rId7" Type="http://schemas.openxmlformats.org/officeDocument/2006/relationships/image" Target="../media/image3.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1" Type="http://schemas.openxmlformats.org/officeDocument/2006/relationships/image" Target="../media/image6.wmf"/><Relationship Id="rId12" Type="http://schemas.openxmlformats.org/officeDocument/2006/relationships/oleObject" Target="../embeddings/oleObject8.bin"/><Relationship Id="rId13" Type="http://schemas.openxmlformats.org/officeDocument/2006/relationships/image" Target="../media/image7.wmf"/><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notesSlide" Target="../notesSlides/notesSlide7.xml"/><Relationship Id="rId4" Type="http://schemas.openxmlformats.org/officeDocument/2006/relationships/oleObject" Target="../embeddings/oleObject4.bin"/><Relationship Id="rId5" Type="http://schemas.openxmlformats.org/officeDocument/2006/relationships/image" Target="../media/image4.wmf"/><Relationship Id="rId6" Type="http://schemas.openxmlformats.org/officeDocument/2006/relationships/oleObject" Target="../embeddings/oleObject5.bin"/><Relationship Id="rId7" Type="http://schemas.openxmlformats.org/officeDocument/2006/relationships/image" Target="../media/image5.wmf"/><Relationship Id="rId8" Type="http://schemas.openxmlformats.org/officeDocument/2006/relationships/oleObject" Target="../embeddings/oleObject6.bin"/><Relationship Id="rId9" Type="http://schemas.openxmlformats.org/officeDocument/2006/relationships/image" Target="../media/image3.wmf"/><Relationship Id="rId10"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11" Type="http://schemas.openxmlformats.org/officeDocument/2006/relationships/image" Target="../media/image3.wmf"/><Relationship Id="rId12" Type="http://schemas.openxmlformats.org/officeDocument/2006/relationships/oleObject" Target="../embeddings/oleObject13.bin"/><Relationship Id="rId13" Type="http://schemas.openxmlformats.org/officeDocument/2006/relationships/image" Target="../media/image4.wmf"/><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notesSlide" Target="../notesSlides/notesSlide8.xml"/><Relationship Id="rId4" Type="http://schemas.openxmlformats.org/officeDocument/2006/relationships/oleObject" Target="../embeddings/oleObject9.bin"/><Relationship Id="rId5" Type="http://schemas.openxmlformats.org/officeDocument/2006/relationships/image" Target="../media/image5.wmf"/><Relationship Id="rId6" Type="http://schemas.openxmlformats.org/officeDocument/2006/relationships/oleObject" Target="../embeddings/oleObject10.bin"/><Relationship Id="rId7" Type="http://schemas.openxmlformats.org/officeDocument/2006/relationships/image" Target="../media/image6.wmf"/><Relationship Id="rId8" Type="http://schemas.openxmlformats.org/officeDocument/2006/relationships/oleObject" Target="../embeddings/oleObject11.bin"/><Relationship Id="rId9" Type="http://schemas.openxmlformats.org/officeDocument/2006/relationships/image" Target="../media/image7.wmf"/><Relationship Id="rId10"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11" Type="http://schemas.openxmlformats.org/officeDocument/2006/relationships/image" Target="../media/image3.wmf"/><Relationship Id="rId12" Type="http://schemas.openxmlformats.org/officeDocument/2006/relationships/oleObject" Target="../embeddings/oleObject18.bin"/><Relationship Id="rId13" Type="http://schemas.openxmlformats.org/officeDocument/2006/relationships/image" Target="../media/image4.wmf"/><Relationship Id="rId14" Type="http://schemas.openxmlformats.org/officeDocument/2006/relationships/oleObject" Target="../embeddings/oleObject19.bin"/><Relationship Id="rId15" Type="http://schemas.openxmlformats.org/officeDocument/2006/relationships/image" Target="../media/image8.wmf"/><Relationship Id="rId16" Type="http://schemas.openxmlformats.org/officeDocument/2006/relationships/oleObject" Target="../embeddings/oleObject20.bin"/><Relationship Id="rId17" Type="http://schemas.openxmlformats.org/officeDocument/2006/relationships/image" Target="../media/image9.wmf"/><Relationship Id="rId18" Type="http://schemas.openxmlformats.org/officeDocument/2006/relationships/oleObject" Target="../embeddings/oleObject21.bin"/><Relationship Id="rId19" Type="http://schemas.openxmlformats.org/officeDocument/2006/relationships/image" Target="../media/image10.wmf"/><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notesSlide" Target="../notesSlides/notesSlide9.xml"/><Relationship Id="rId4" Type="http://schemas.openxmlformats.org/officeDocument/2006/relationships/oleObject" Target="../embeddings/oleObject14.bin"/><Relationship Id="rId5" Type="http://schemas.openxmlformats.org/officeDocument/2006/relationships/image" Target="../media/image5.wmf"/><Relationship Id="rId6" Type="http://schemas.openxmlformats.org/officeDocument/2006/relationships/oleObject" Target="../embeddings/oleObject15.bin"/><Relationship Id="rId7" Type="http://schemas.openxmlformats.org/officeDocument/2006/relationships/image" Target="../media/image6.wmf"/><Relationship Id="rId8" Type="http://schemas.openxmlformats.org/officeDocument/2006/relationships/oleObject" Target="../embeddings/oleObject16.bin"/><Relationship Id="rId9" Type="http://schemas.openxmlformats.org/officeDocument/2006/relationships/image" Target="../media/image7.wmf"/><Relationship Id="rId10" Type="http://schemas.openxmlformats.org/officeDocument/2006/relationships/oleObject" Target="../embeddings/oleObject17.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image" Target="../media/image3.wmf"/><Relationship Id="rId12" Type="http://schemas.openxmlformats.org/officeDocument/2006/relationships/oleObject" Target="../embeddings/oleObject26.bin"/><Relationship Id="rId13" Type="http://schemas.openxmlformats.org/officeDocument/2006/relationships/image" Target="../media/image4.wmf"/><Relationship Id="rId14" Type="http://schemas.openxmlformats.org/officeDocument/2006/relationships/oleObject" Target="../embeddings/oleObject27.bin"/><Relationship Id="rId15" Type="http://schemas.openxmlformats.org/officeDocument/2006/relationships/image" Target="../media/image9.wmf"/><Relationship Id="rId16" Type="http://schemas.openxmlformats.org/officeDocument/2006/relationships/oleObject" Target="../embeddings/oleObject28.bin"/><Relationship Id="rId17" Type="http://schemas.openxmlformats.org/officeDocument/2006/relationships/image" Target="../media/image10.wmf"/><Relationship Id="rId18" Type="http://schemas.openxmlformats.org/officeDocument/2006/relationships/oleObject" Target="../embeddings/oleObject29.bin"/><Relationship Id="rId19" Type="http://schemas.openxmlformats.org/officeDocument/2006/relationships/image" Target="../media/image8.wmf"/><Relationship Id="rId1" Type="http://schemas.openxmlformats.org/officeDocument/2006/relationships/vmlDrawing" Target="../drawings/vmlDrawing6.vml"/><Relationship Id="rId2" Type="http://schemas.openxmlformats.org/officeDocument/2006/relationships/slideLayout" Target="../slideLayouts/slideLayout2.xml"/><Relationship Id="rId3" Type="http://schemas.openxmlformats.org/officeDocument/2006/relationships/notesSlide" Target="../notesSlides/notesSlide12.xml"/><Relationship Id="rId4" Type="http://schemas.openxmlformats.org/officeDocument/2006/relationships/oleObject" Target="../embeddings/oleObject22.bin"/><Relationship Id="rId5" Type="http://schemas.openxmlformats.org/officeDocument/2006/relationships/image" Target="../media/image5.wmf"/><Relationship Id="rId6" Type="http://schemas.openxmlformats.org/officeDocument/2006/relationships/oleObject" Target="../embeddings/oleObject23.bin"/><Relationship Id="rId7" Type="http://schemas.openxmlformats.org/officeDocument/2006/relationships/image" Target="../media/image6.wmf"/><Relationship Id="rId8" Type="http://schemas.openxmlformats.org/officeDocument/2006/relationships/oleObject" Target="../embeddings/oleObject24.bin"/><Relationship Id="rId9" Type="http://schemas.openxmlformats.org/officeDocument/2006/relationships/image" Target="../media/image7.wmf"/><Relationship Id="rId10" Type="http://schemas.openxmlformats.org/officeDocument/2006/relationships/oleObject" Target="../embeddings/oleObject25.bin"/></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chart" Target="../charts/chart4.xml"/><Relationship Id="rId6" Type="http://schemas.openxmlformats.org/officeDocument/2006/relationships/chart" Target="../charts/chart5.xml"/><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1" Type="http://schemas.openxmlformats.org/officeDocument/2006/relationships/image" Target="../media/image3.wmf"/><Relationship Id="rId12" Type="http://schemas.openxmlformats.org/officeDocument/2006/relationships/oleObject" Target="../embeddings/oleObject34.bin"/><Relationship Id="rId13" Type="http://schemas.openxmlformats.org/officeDocument/2006/relationships/image" Target="../media/image4.wmf"/><Relationship Id="rId14" Type="http://schemas.openxmlformats.org/officeDocument/2006/relationships/oleObject" Target="../embeddings/oleObject35.bin"/><Relationship Id="rId15" Type="http://schemas.openxmlformats.org/officeDocument/2006/relationships/image" Target="../media/image9.wmf"/><Relationship Id="rId16" Type="http://schemas.openxmlformats.org/officeDocument/2006/relationships/oleObject" Target="../embeddings/oleObject36.bin"/><Relationship Id="rId17" Type="http://schemas.openxmlformats.org/officeDocument/2006/relationships/image" Target="../media/image10.wmf"/><Relationship Id="rId18" Type="http://schemas.openxmlformats.org/officeDocument/2006/relationships/oleObject" Target="../embeddings/oleObject37.bin"/><Relationship Id="rId19" Type="http://schemas.openxmlformats.org/officeDocument/2006/relationships/image" Target="../media/image8.wmf"/><Relationship Id="rId1" Type="http://schemas.openxmlformats.org/officeDocument/2006/relationships/vmlDrawing" Target="../drawings/vmlDrawing7.vml"/><Relationship Id="rId2" Type="http://schemas.openxmlformats.org/officeDocument/2006/relationships/slideLayout" Target="../slideLayouts/slideLayout2.xml"/><Relationship Id="rId3" Type="http://schemas.openxmlformats.org/officeDocument/2006/relationships/notesSlide" Target="../notesSlides/notesSlide14.xml"/><Relationship Id="rId4" Type="http://schemas.openxmlformats.org/officeDocument/2006/relationships/oleObject" Target="../embeddings/oleObject30.bin"/><Relationship Id="rId5" Type="http://schemas.openxmlformats.org/officeDocument/2006/relationships/image" Target="../media/image5.wmf"/><Relationship Id="rId6" Type="http://schemas.openxmlformats.org/officeDocument/2006/relationships/oleObject" Target="../embeddings/oleObject31.bin"/><Relationship Id="rId7" Type="http://schemas.openxmlformats.org/officeDocument/2006/relationships/image" Target="../media/image6.wmf"/><Relationship Id="rId8" Type="http://schemas.openxmlformats.org/officeDocument/2006/relationships/oleObject" Target="../embeddings/oleObject32.bin"/><Relationship Id="rId9" Type="http://schemas.openxmlformats.org/officeDocument/2006/relationships/image" Target="../media/image7.wmf"/><Relationship Id="rId10" Type="http://schemas.openxmlformats.org/officeDocument/2006/relationships/oleObject" Target="../embeddings/oleObject33.bin"/></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5" Type="http://schemas.openxmlformats.org/officeDocument/2006/relationships/chart" Target="../charts/chart8.xml"/><Relationship Id="rId6" Type="http://schemas.openxmlformats.org/officeDocument/2006/relationships/chart" Target="../charts/chart9.xml"/><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1" Type="http://schemas.openxmlformats.org/officeDocument/2006/relationships/image" Target="../media/image3.wmf"/><Relationship Id="rId12" Type="http://schemas.openxmlformats.org/officeDocument/2006/relationships/oleObject" Target="../embeddings/oleObject42.bin"/><Relationship Id="rId13" Type="http://schemas.openxmlformats.org/officeDocument/2006/relationships/image" Target="../media/image4.wmf"/><Relationship Id="rId14" Type="http://schemas.openxmlformats.org/officeDocument/2006/relationships/oleObject" Target="../embeddings/oleObject43.bin"/><Relationship Id="rId15" Type="http://schemas.openxmlformats.org/officeDocument/2006/relationships/image" Target="../media/image9.wmf"/><Relationship Id="rId16" Type="http://schemas.openxmlformats.org/officeDocument/2006/relationships/oleObject" Target="../embeddings/oleObject44.bin"/><Relationship Id="rId17" Type="http://schemas.openxmlformats.org/officeDocument/2006/relationships/image" Target="../media/image10.wmf"/><Relationship Id="rId18" Type="http://schemas.openxmlformats.org/officeDocument/2006/relationships/oleObject" Target="../embeddings/oleObject45.bin"/><Relationship Id="rId19" Type="http://schemas.openxmlformats.org/officeDocument/2006/relationships/image" Target="../media/image8.wmf"/><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notesSlide" Target="../notesSlides/notesSlide16.xml"/><Relationship Id="rId4" Type="http://schemas.openxmlformats.org/officeDocument/2006/relationships/oleObject" Target="../embeddings/oleObject38.bin"/><Relationship Id="rId5" Type="http://schemas.openxmlformats.org/officeDocument/2006/relationships/image" Target="../media/image5.wmf"/><Relationship Id="rId6" Type="http://schemas.openxmlformats.org/officeDocument/2006/relationships/oleObject" Target="../embeddings/oleObject39.bin"/><Relationship Id="rId7" Type="http://schemas.openxmlformats.org/officeDocument/2006/relationships/image" Target="../media/image6.wmf"/><Relationship Id="rId8" Type="http://schemas.openxmlformats.org/officeDocument/2006/relationships/oleObject" Target="../embeddings/oleObject40.bin"/><Relationship Id="rId9" Type="http://schemas.openxmlformats.org/officeDocument/2006/relationships/image" Target="../media/image7.wmf"/><Relationship Id="rId10" Type="http://schemas.openxmlformats.org/officeDocument/2006/relationships/oleObject" Target="../embeddings/oleObject41.bin"/></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chart" Target="../charts/chart11.xml"/><Relationship Id="rId5" Type="http://schemas.openxmlformats.org/officeDocument/2006/relationships/chart" Target="../charts/chart12.xml"/><Relationship Id="rId6" Type="http://schemas.openxmlformats.org/officeDocument/2006/relationships/chart" Target="../charts/chart13.xml"/><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2"/>
          <p:cNvSpPr>
            <a:spLocks noGrp="1"/>
          </p:cNvSpPr>
          <p:nvPr>
            <p:ph type="ctrTitle"/>
          </p:nvPr>
        </p:nvSpPr>
        <p:spPr>
          <a:xfrm>
            <a:off x="228600" y="838200"/>
            <a:ext cx="8686800" cy="2971800"/>
          </a:xfrm>
        </p:spPr>
        <p:txBody>
          <a:bodyPr>
            <a:normAutofit/>
          </a:bodyPr>
          <a:lstStyle/>
          <a:p>
            <a:r>
              <a:rPr lang="en-US" sz="4000" b="1" dirty="0" smtClean="0"/>
              <a:t>Validating (</a:t>
            </a:r>
            <a:r>
              <a:rPr lang="en-US" sz="4000" b="1" i="1" dirty="0" smtClean="0"/>
              <a:t>or Evaluating</a:t>
            </a:r>
            <a:r>
              <a:rPr lang="en-US" sz="4000" b="1" dirty="0" smtClean="0"/>
              <a:t>)</a:t>
            </a:r>
            <a:br>
              <a:rPr lang="en-US" sz="4000" b="1" dirty="0" smtClean="0"/>
            </a:br>
            <a:r>
              <a:rPr lang="en-US" sz="4000" b="1" dirty="0" smtClean="0"/>
              <a:t>Integrated Assessment Models </a:t>
            </a:r>
            <a:br>
              <a:rPr lang="en-US" sz="4000" b="1" dirty="0" smtClean="0"/>
            </a:br>
            <a:r>
              <a:rPr lang="en-US" sz="4000" b="1" dirty="0" smtClean="0"/>
              <a:t>of Global Land Use: </a:t>
            </a:r>
            <a:br>
              <a:rPr lang="en-US" sz="4000" b="1" dirty="0" smtClean="0"/>
            </a:br>
            <a:r>
              <a:rPr lang="en-US" sz="4000" b="1" dirty="0" smtClean="0"/>
              <a:t>An Economic Perspective</a:t>
            </a:r>
            <a:endParaRPr lang="en-US" sz="4000" dirty="0"/>
          </a:p>
        </p:txBody>
      </p:sp>
      <p:sp>
        <p:nvSpPr>
          <p:cNvPr id="5" name="Subtitle 3"/>
          <p:cNvSpPr>
            <a:spLocks noGrp="1"/>
          </p:cNvSpPr>
          <p:nvPr>
            <p:ph type="subTitle" idx="1"/>
          </p:nvPr>
        </p:nvSpPr>
        <p:spPr>
          <a:xfrm>
            <a:off x="723900" y="4038600"/>
            <a:ext cx="7696200" cy="1524000"/>
          </a:xfrm>
        </p:spPr>
        <p:txBody>
          <a:bodyPr>
            <a:noAutofit/>
          </a:bodyPr>
          <a:lstStyle/>
          <a:p>
            <a:r>
              <a:rPr lang="en-US" sz="2600" dirty="0" smtClean="0">
                <a:solidFill>
                  <a:schemeClr val="tx1"/>
                </a:solidFill>
              </a:rPr>
              <a:t>Uris C. Baldos and Thomas W. Hertel</a:t>
            </a:r>
          </a:p>
          <a:p>
            <a:r>
              <a:rPr lang="en-US" sz="2600" dirty="0" smtClean="0">
                <a:solidFill>
                  <a:schemeClr val="tx1"/>
                </a:solidFill>
              </a:rPr>
              <a:t>Purdue University</a:t>
            </a:r>
          </a:p>
          <a:p>
            <a:endParaRPr lang="en-US" sz="1000" dirty="0" smtClean="0">
              <a:solidFill>
                <a:schemeClr val="tx1"/>
              </a:solidFill>
            </a:endParaRPr>
          </a:p>
          <a:p>
            <a:endParaRPr lang="en-US" sz="1000" dirty="0" smtClean="0">
              <a:solidFill>
                <a:schemeClr val="tx1"/>
              </a:solidFill>
            </a:endParaRPr>
          </a:p>
          <a:p>
            <a:endParaRPr lang="en-US" sz="1000" dirty="0" smtClean="0">
              <a:solidFill>
                <a:schemeClr val="tx1"/>
              </a:solidFill>
            </a:endParaRPr>
          </a:p>
          <a:p>
            <a:r>
              <a:rPr lang="en-US" sz="1800" i="1" dirty="0" smtClean="0">
                <a:solidFill>
                  <a:schemeClr val="tx1"/>
                </a:solidFill>
              </a:rPr>
              <a:t>Presentation to the PIAMDDI meeting</a:t>
            </a:r>
          </a:p>
          <a:p>
            <a:r>
              <a:rPr lang="en-US" sz="1800" i="1" dirty="0" smtClean="0">
                <a:solidFill>
                  <a:schemeClr val="tx1"/>
                </a:solidFill>
              </a:rPr>
              <a:t>Stanford, CA, December 14, 2013</a:t>
            </a:r>
          </a:p>
          <a:p>
            <a:r>
              <a:rPr lang="en-US" sz="1800" i="1" dirty="0" smtClean="0">
                <a:solidFill>
                  <a:schemeClr val="tx1"/>
                </a:solidFill>
              </a:rPr>
              <a:t>The authors acknowledge support from the PIAMDDI project</a:t>
            </a:r>
          </a:p>
        </p:txBody>
      </p:sp>
    </p:spTree>
    <p:extLst>
      <p:ext uri="{BB962C8B-B14F-4D97-AF65-F5344CB8AC3E}">
        <p14:creationId xmlns:p14="http://schemas.microsoft.com/office/powerpoint/2010/main" val="11527844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Background and Motivation</a:t>
            </a:r>
          </a:p>
        </p:txBody>
      </p:sp>
      <p:sp>
        <p:nvSpPr>
          <p:cNvPr id="85" name="Content Placeholder 84"/>
          <p:cNvSpPr>
            <a:spLocks noGrp="1"/>
          </p:cNvSpPr>
          <p:nvPr>
            <p:ph idx="1"/>
          </p:nvPr>
        </p:nvSpPr>
        <p:spPr>
          <a:xfrm>
            <a:off x="250825" y="1268414"/>
            <a:ext cx="8435975" cy="5132386"/>
          </a:xfrm>
        </p:spPr>
        <p:txBody>
          <a:bodyPr>
            <a:noAutofit/>
          </a:bodyPr>
          <a:lstStyle/>
          <a:p>
            <a:r>
              <a:rPr lang="en-US" sz="2200" dirty="0" smtClean="0"/>
              <a:t>Land-based activities are a large source of GHG emissions and could potentially offer 50% of efficient global abatement in the near term. IAMs have recently incorporated land use in their analyses. However, little work to date on testing these models against history. </a:t>
            </a:r>
            <a:r>
              <a:rPr lang="en-US" sz="2200" i="1" dirty="0" smtClean="0"/>
              <a:t>We aim to nudge this process ahead.</a:t>
            </a:r>
          </a:p>
          <a:p>
            <a:r>
              <a:rPr lang="en-US" sz="2200" dirty="0" smtClean="0"/>
              <a:t>We pick up on several emerging themes from </a:t>
            </a:r>
            <a:r>
              <a:rPr lang="en-US" sz="2200" dirty="0"/>
              <a:t>PIAMDDI and </a:t>
            </a:r>
            <a:r>
              <a:rPr lang="en-US" sz="2200" dirty="0" smtClean="0"/>
              <a:t>AMPERE:</a:t>
            </a:r>
          </a:p>
          <a:p>
            <a:pPr lvl="1"/>
            <a:r>
              <a:rPr lang="en-US" sz="1800" dirty="0" smtClean="0"/>
              <a:t>Focus on validation </a:t>
            </a:r>
            <a:r>
              <a:rPr lang="en-US" sz="1800" dirty="0" err="1" smtClean="0"/>
              <a:t>wrt</a:t>
            </a:r>
            <a:r>
              <a:rPr lang="en-US" sz="1800" dirty="0" smtClean="0"/>
              <a:t> a key stylized fact for one component of IAM (</a:t>
            </a:r>
            <a:r>
              <a:rPr lang="en-US" sz="1800" dirty="0" err="1" smtClean="0"/>
              <a:t>Schwanitz</a:t>
            </a:r>
            <a:r>
              <a:rPr lang="en-US" sz="1800" dirty="0" smtClean="0"/>
              <a:t>) </a:t>
            </a:r>
          </a:p>
          <a:p>
            <a:pPr lvl="1"/>
            <a:r>
              <a:rPr lang="en-US" sz="1800" dirty="0" smtClean="0"/>
              <a:t>Approach is one of </a:t>
            </a:r>
            <a:r>
              <a:rPr lang="en-US" sz="1800" dirty="0" err="1" smtClean="0"/>
              <a:t>hindcasting</a:t>
            </a:r>
            <a:r>
              <a:rPr lang="en-US" sz="1800" dirty="0" smtClean="0"/>
              <a:t> (Smith et al.)</a:t>
            </a:r>
          </a:p>
          <a:p>
            <a:pPr lvl="1"/>
            <a:r>
              <a:rPr lang="en-US" sz="1800" dirty="0" smtClean="0"/>
              <a:t>Emphasis on global land use change (JGCRI: Wise et al., Calvin et al.; </a:t>
            </a:r>
            <a:r>
              <a:rPr lang="en-US" sz="1800" dirty="0" err="1" smtClean="0"/>
              <a:t>MAgPIE</a:t>
            </a:r>
            <a:r>
              <a:rPr lang="en-US" sz="1800" dirty="0" smtClean="0"/>
              <a:t>)</a:t>
            </a:r>
          </a:p>
          <a:p>
            <a:pPr lvl="1"/>
            <a:r>
              <a:rPr lang="en-US" sz="1800" dirty="0" smtClean="0"/>
              <a:t>Key role for thoughtful experimental design (Karl Taylor: PCMDI)</a:t>
            </a:r>
          </a:p>
          <a:p>
            <a:pPr lvl="1"/>
            <a:r>
              <a:rPr lang="en-US" sz="1800" dirty="0" smtClean="0"/>
              <a:t>Consider presence of ‘error signatures’ in economic models of cropland </a:t>
            </a:r>
          </a:p>
          <a:p>
            <a:r>
              <a:rPr lang="en-US" sz="2200" dirty="0" smtClean="0"/>
              <a:t>We also adhere to the KISS principle of “keep it simple”</a:t>
            </a:r>
            <a:endParaRPr lang="en-US" sz="2200" dirty="0"/>
          </a:p>
        </p:txBody>
      </p:sp>
    </p:spTree>
    <p:extLst>
      <p:ext uri="{BB962C8B-B14F-4D97-AF65-F5344CB8AC3E}">
        <p14:creationId xmlns:p14="http://schemas.microsoft.com/office/powerpoint/2010/main" val="560629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The Key ‘Stylized Fact’ in Global Land Use</a:t>
            </a:r>
            <a:endParaRPr lang="en-US" sz="4000" b="1" dirty="0"/>
          </a:p>
        </p:txBody>
      </p:sp>
      <p:sp>
        <p:nvSpPr>
          <p:cNvPr id="85" name="Content Placeholder 84"/>
          <p:cNvSpPr>
            <a:spLocks noGrp="1"/>
          </p:cNvSpPr>
          <p:nvPr>
            <p:ph idx="1"/>
          </p:nvPr>
        </p:nvSpPr>
        <p:spPr>
          <a:xfrm>
            <a:off x="228600" y="1066800"/>
            <a:ext cx="8435975" cy="5132386"/>
          </a:xfrm>
        </p:spPr>
        <p:txBody>
          <a:bodyPr>
            <a:noAutofit/>
          </a:bodyPr>
          <a:lstStyle/>
          <a:p>
            <a:r>
              <a:rPr lang="en-US" sz="2200" i="1" dirty="0" smtClean="0"/>
              <a:t>Over the past 50 years, global crop output has tripled, yet only a small fraction of this has come from area expansion. 85% of the Expansion has come from intensification: increased yields, cropping intensity. </a:t>
            </a:r>
          </a:p>
          <a:p>
            <a:r>
              <a:rPr lang="en-US" sz="2200" dirty="0" smtClean="0"/>
              <a:t>If the world can reproduce this experience over the next 50 years, then we are ‘in luck’. If we must mostly expand area to feed 2 billion more people and significantly upgrade diets for more several billion additional individuals, currently at low income levels, then we are in trouble</a:t>
            </a:r>
          </a:p>
          <a:p>
            <a:r>
              <a:rPr lang="en-US" sz="2200" dirty="0" smtClean="0"/>
              <a:t>So the key question is: Can this experience be repeated?</a:t>
            </a:r>
          </a:p>
          <a:p>
            <a:r>
              <a:rPr lang="en-US" sz="2200" dirty="0" smtClean="0"/>
              <a:t>We don’t know the answer, but it is clear, if we are using models which cannot reproduce this historical outcome, then there will be little confidence in their projections of the future.</a:t>
            </a:r>
          </a:p>
          <a:p>
            <a:r>
              <a:rPr lang="en-US" sz="2200" dirty="0" smtClean="0"/>
              <a:t>To answer this, developed SIMPLE </a:t>
            </a:r>
            <a:r>
              <a:rPr lang="en-US" sz="2200" dirty="0"/>
              <a:t>= a Simplified International Model of agricultural Prices, Land use and the </a:t>
            </a:r>
            <a:r>
              <a:rPr lang="en-US" sz="2200" dirty="0" smtClean="0"/>
              <a:t>Environment</a:t>
            </a:r>
          </a:p>
          <a:p>
            <a:pPr marL="0" indent="0">
              <a:buNone/>
            </a:pPr>
            <a:endParaRPr lang="en-US" sz="2200" dirty="0"/>
          </a:p>
        </p:txBody>
      </p:sp>
    </p:spTree>
    <p:extLst>
      <p:ext uri="{BB962C8B-B14F-4D97-AF65-F5344CB8AC3E}">
        <p14:creationId xmlns:p14="http://schemas.microsoft.com/office/powerpoint/2010/main" val="21470648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SIMPLE:</a:t>
            </a:r>
            <a:r>
              <a:rPr lang="en-US" sz="4000" dirty="0" smtClean="0"/>
              <a:t> A model of global agriculture</a:t>
            </a:r>
            <a:endParaRPr lang="en-US" sz="4000" dirty="0"/>
          </a:p>
        </p:txBody>
      </p:sp>
      <p:sp>
        <p:nvSpPr>
          <p:cNvPr id="85" name="Content Placeholder 84"/>
          <p:cNvSpPr>
            <a:spLocks noGrp="1"/>
          </p:cNvSpPr>
          <p:nvPr>
            <p:ph idx="1"/>
          </p:nvPr>
        </p:nvSpPr>
        <p:spPr>
          <a:xfrm>
            <a:off x="250825" y="1268414"/>
            <a:ext cx="8435975" cy="4857750"/>
          </a:xfrm>
        </p:spPr>
        <p:txBody>
          <a:bodyPr>
            <a:noAutofit/>
          </a:bodyPr>
          <a:lstStyle/>
          <a:p>
            <a:r>
              <a:rPr lang="en-US" sz="2100" dirty="0" smtClean="0"/>
              <a:t>Global partial equilibrium model</a:t>
            </a:r>
          </a:p>
          <a:p>
            <a:pPr lvl="1">
              <a:buSzPct val="80000"/>
              <a:buFont typeface="Courier New" pitchFamily="49" charset="0"/>
              <a:buChar char="o"/>
            </a:pPr>
            <a:r>
              <a:rPr lang="en-US" sz="1800" dirty="0" smtClean="0"/>
              <a:t>Food sectors  include crop</a:t>
            </a:r>
            <a:r>
              <a:rPr lang="en-US" sz="1800" dirty="0"/>
              <a:t>, livestock, processed </a:t>
            </a:r>
            <a:r>
              <a:rPr lang="en-US" sz="1800" dirty="0" smtClean="0"/>
              <a:t>foods</a:t>
            </a:r>
          </a:p>
          <a:p>
            <a:pPr lvl="1">
              <a:buSzPct val="80000"/>
              <a:buFont typeface="Courier New" pitchFamily="49" charset="0"/>
              <a:buChar char="o"/>
            </a:pPr>
            <a:r>
              <a:rPr lang="en-US" sz="1800" dirty="0" smtClean="0"/>
              <a:t>7 Geographic regions (crop supply and cropland use)</a:t>
            </a:r>
          </a:p>
          <a:p>
            <a:pPr lvl="1">
              <a:buSzPct val="80000"/>
              <a:buFont typeface="Courier New" pitchFamily="49" charset="0"/>
              <a:buChar char="o"/>
            </a:pPr>
            <a:r>
              <a:rPr lang="en-US" sz="1800" dirty="0"/>
              <a:t>Both Land and Non-land inputs are less than perfectly elastic in supply</a:t>
            </a:r>
          </a:p>
          <a:p>
            <a:pPr lvl="1">
              <a:buSzPct val="80000"/>
              <a:buFont typeface="Courier New" pitchFamily="49" charset="0"/>
              <a:buChar char="o"/>
            </a:pPr>
            <a:r>
              <a:rPr lang="en-US" sz="1800" dirty="0" smtClean="0"/>
              <a:t>5 </a:t>
            </a:r>
            <a:r>
              <a:rPr lang="en-US" sz="1800" dirty="0"/>
              <a:t>Income regions </a:t>
            </a:r>
            <a:r>
              <a:rPr lang="en-US" sz="1800" dirty="0" smtClean="0"/>
              <a:t>(derived demands </a:t>
            </a:r>
            <a:r>
              <a:rPr lang="en-US" sz="1800" dirty="0"/>
              <a:t>for </a:t>
            </a:r>
            <a:r>
              <a:rPr lang="en-US" sz="1800" dirty="0" smtClean="0"/>
              <a:t>crops, livestock and </a:t>
            </a:r>
            <a:r>
              <a:rPr lang="en-US" sz="1800" dirty="0"/>
              <a:t>processed </a:t>
            </a:r>
            <a:r>
              <a:rPr lang="en-US" sz="1800" dirty="0" smtClean="0"/>
              <a:t>foods)</a:t>
            </a:r>
          </a:p>
          <a:p>
            <a:endParaRPr lang="en-US" sz="1000" dirty="0" smtClean="0"/>
          </a:p>
          <a:p>
            <a:r>
              <a:rPr lang="en-US" sz="2100" dirty="0" smtClean="0"/>
              <a:t>Global </a:t>
            </a:r>
            <a:r>
              <a:rPr lang="en-US" sz="2100" dirty="0"/>
              <a:t>market clearing condition for </a:t>
            </a:r>
            <a:r>
              <a:rPr lang="en-US" sz="2100" dirty="0" smtClean="0"/>
              <a:t>crops </a:t>
            </a:r>
          </a:p>
          <a:p>
            <a:pPr lvl="1">
              <a:buSzPct val="80000"/>
              <a:buFont typeface="Courier New" pitchFamily="49" charset="0"/>
              <a:buChar char="o"/>
            </a:pPr>
            <a:r>
              <a:rPr lang="en-US" sz="1800" dirty="0" smtClean="0"/>
              <a:t>Single world crop price</a:t>
            </a:r>
          </a:p>
          <a:p>
            <a:pPr lvl="1">
              <a:buSzPct val="80000"/>
              <a:buFont typeface="Courier New" pitchFamily="49" charset="0"/>
              <a:buChar char="o"/>
            </a:pPr>
            <a:r>
              <a:rPr lang="en-US" sz="1800" dirty="0" smtClean="0"/>
              <a:t>Regional market clearing conditions for livestock and processed foods</a:t>
            </a:r>
          </a:p>
          <a:p>
            <a:endParaRPr lang="en-US" sz="1000" dirty="0"/>
          </a:p>
          <a:p>
            <a:r>
              <a:rPr lang="en-US" sz="2100" dirty="0" smtClean="0"/>
              <a:t>Tracks changes in the following:</a:t>
            </a:r>
          </a:p>
          <a:p>
            <a:pPr lvl="1">
              <a:buSzPct val="80000"/>
              <a:buFont typeface="Courier New" pitchFamily="49" charset="0"/>
              <a:buChar char="o"/>
            </a:pPr>
            <a:r>
              <a:rPr lang="en-US" sz="1800" dirty="0" smtClean="0"/>
              <a:t>Cropland use and GHG emissions from cropland change (two types of conversion: cropland to ‘other lands’ &amp; ‘other lands’ </a:t>
            </a:r>
            <a:r>
              <a:rPr lang="en-US" sz="1800" dirty="0"/>
              <a:t>to </a:t>
            </a:r>
            <a:r>
              <a:rPr lang="en-US" sz="1800" dirty="0" smtClean="0"/>
              <a:t>cropland)</a:t>
            </a:r>
          </a:p>
          <a:p>
            <a:pPr lvl="1">
              <a:buSzPct val="80000"/>
              <a:buFont typeface="Courier New" pitchFamily="49" charset="0"/>
              <a:buChar char="o"/>
            </a:pPr>
            <a:r>
              <a:rPr lang="en-US" sz="1800" dirty="0" smtClean="0"/>
              <a:t>Agricultural investments in research &amp; development facilitate adaptation to higher temperatures, changing precipitation</a:t>
            </a:r>
          </a:p>
          <a:p>
            <a:pPr lvl="1">
              <a:buSzPct val="80000"/>
              <a:buFont typeface="Courier New" pitchFamily="49" charset="0"/>
              <a:buChar char="o"/>
            </a:pPr>
            <a:r>
              <a:rPr lang="en-US" sz="1800" dirty="0" smtClean="0"/>
              <a:t>Distribution of nutritional attainment by demand region</a:t>
            </a:r>
          </a:p>
        </p:txBody>
      </p:sp>
    </p:spTree>
    <p:extLst>
      <p:ext uri="{BB962C8B-B14F-4D97-AF65-F5344CB8AC3E}">
        <p14:creationId xmlns:p14="http://schemas.microsoft.com/office/powerpoint/2010/main" val="14481715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10476" y="1371600"/>
            <a:ext cx="4948913" cy="369332"/>
          </a:xfrm>
          <a:prstGeom prst="rect">
            <a:avLst/>
          </a:prstGeom>
          <a:noFill/>
        </p:spPr>
        <p:txBody>
          <a:bodyPr wrap="square" rtlCol="0">
            <a:spAutoFit/>
          </a:bodyPr>
          <a:lstStyle/>
          <a:p>
            <a:r>
              <a:rPr lang="en-US" i="1" dirty="0" smtClean="0"/>
              <a:t>Consumption by 5 Income regions</a:t>
            </a:r>
            <a:endParaRPr lang="en-US" i="1" dirty="0"/>
          </a:p>
        </p:txBody>
      </p:sp>
      <p:sp>
        <p:nvSpPr>
          <p:cNvPr id="63" name="Title 2"/>
          <p:cNvSpPr>
            <a:spLocks noGrp="1"/>
          </p:cNvSpPr>
          <p:nvPr>
            <p:ph type="title"/>
          </p:nvPr>
        </p:nvSpPr>
        <p:spPr>
          <a:xfrm>
            <a:off x="228600" y="152400"/>
            <a:ext cx="8237560" cy="1140728"/>
          </a:xfrm>
        </p:spPr>
        <p:txBody>
          <a:bodyPr>
            <a:normAutofit/>
          </a:bodyPr>
          <a:lstStyle/>
          <a:p>
            <a:r>
              <a:rPr lang="en-US" sz="2200" b="1" i="1" dirty="0" smtClean="0"/>
              <a:t>Exploring SIMPLE (1)</a:t>
            </a:r>
            <a:r>
              <a:rPr lang="en-US" sz="2200" dirty="0" smtClean="0"/>
              <a:t>: </a:t>
            </a:r>
            <a:r>
              <a:rPr lang="en-US" sz="2200" b="1" dirty="0" smtClean="0"/>
              <a:t>Food demand </a:t>
            </a:r>
            <a:r>
              <a:rPr lang="en-US" sz="2200" dirty="0" smtClean="0"/>
              <a:t>is </a:t>
            </a:r>
            <a:r>
              <a:rPr lang="en-US" sz="2200" dirty="0"/>
              <a:t>fueled by </a:t>
            </a:r>
            <a:r>
              <a:rPr lang="en-US" sz="2200" dirty="0" smtClean="0"/>
              <a:t>population &amp; </a:t>
            </a:r>
            <a:r>
              <a:rPr lang="en-US" sz="2200" dirty="0"/>
              <a:t>income </a:t>
            </a:r>
            <a:r>
              <a:rPr lang="en-US" sz="2200" dirty="0" smtClean="0"/>
              <a:t>while </a:t>
            </a:r>
            <a:r>
              <a:rPr lang="en-US" sz="2200" dirty="0"/>
              <a:t>bioenergy </a:t>
            </a:r>
            <a:r>
              <a:rPr lang="en-US" sz="2200" dirty="0" smtClean="0"/>
              <a:t>use place </a:t>
            </a:r>
            <a:r>
              <a:rPr lang="en-US" sz="2200" b="1" dirty="0" smtClean="0"/>
              <a:t>additional demand</a:t>
            </a:r>
            <a:r>
              <a:rPr lang="en-US" sz="2200" dirty="0" smtClean="0"/>
              <a:t> for crops</a:t>
            </a:r>
            <a:endParaRPr lang="en-US" sz="2200" dirty="0"/>
          </a:p>
        </p:txBody>
      </p:sp>
      <p:sp>
        <p:nvSpPr>
          <p:cNvPr id="95" name="TextBox 94"/>
          <p:cNvSpPr txBox="1"/>
          <p:nvPr/>
        </p:nvSpPr>
        <p:spPr>
          <a:xfrm>
            <a:off x="2646494" y="2208087"/>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96" name="TextBox 95"/>
          <p:cNvSpPr txBox="1"/>
          <p:nvPr/>
        </p:nvSpPr>
        <p:spPr>
          <a:xfrm>
            <a:off x="5098600" y="3198666"/>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sp>
        <p:nvSpPr>
          <p:cNvPr id="105" name="TextBox 104"/>
          <p:cNvSpPr txBox="1"/>
          <p:nvPr/>
        </p:nvSpPr>
        <p:spPr>
          <a:xfrm>
            <a:off x="3624411" y="2194191"/>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106" name="TextBox 105"/>
          <p:cNvSpPr txBox="1"/>
          <p:nvPr/>
        </p:nvSpPr>
        <p:spPr>
          <a:xfrm>
            <a:off x="4651342" y="1740234"/>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sp>
        <p:nvSpPr>
          <p:cNvPr id="114" name="TextBox 113"/>
          <p:cNvSpPr txBox="1"/>
          <p:nvPr/>
        </p:nvSpPr>
        <p:spPr>
          <a:xfrm>
            <a:off x="6182833" y="2206891"/>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115" name="TextBox 114"/>
          <p:cNvSpPr txBox="1"/>
          <p:nvPr/>
        </p:nvSpPr>
        <p:spPr>
          <a:xfrm>
            <a:off x="1028506" y="2001063"/>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cxnSp>
        <p:nvCxnSpPr>
          <p:cNvPr id="119" name="Straight Connector 118"/>
          <p:cNvCxnSpPr/>
          <p:nvPr/>
        </p:nvCxnSpPr>
        <p:spPr>
          <a:xfrm flipV="1">
            <a:off x="2265830" y="2131963"/>
            <a:ext cx="356238" cy="25264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5400000">
            <a:off x="5176176" y="2295791"/>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248576" y="2113300"/>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114" idx="2"/>
            <a:endCxn id="96" idx="7"/>
          </p:cNvCxnSpPr>
          <p:nvPr/>
        </p:nvCxnSpPr>
        <p:spPr>
          <a:xfrm flipH="1">
            <a:off x="6145252" y="2636151"/>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27" name="Object 126"/>
          <p:cNvGraphicFramePr>
            <a:graphicFrameLocks noChangeAspect="1"/>
          </p:cNvGraphicFramePr>
          <p:nvPr>
            <p:extLst>
              <p:ext uri="{D42A27DB-BD31-4B8C-83A1-F6EECF244321}">
                <p14:modId xmlns:p14="http://schemas.microsoft.com/office/powerpoint/2010/main" val="3163943622"/>
              </p:ext>
            </p:extLst>
          </p:nvPr>
        </p:nvGraphicFramePr>
        <p:xfrm>
          <a:off x="2741363" y="1952055"/>
          <a:ext cx="520700" cy="228600"/>
        </p:xfrm>
        <a:graphic>
          <a:graphicData uri="http://schemas.openxmlformats.org/presentationml/2006/ole">
            <mc:AlternateContent xmlns:mc="http://schemas.openxmlformats.org/markup-compatibility/2006">
              <mc:Choice xmlns:v="urn:schemas-microsoft-com:vml" Requires="v">
                <p:oleObj spid="_x0000_s1293" name="Equation" r:id="rId4" imgW="520700" imgH="228600" progId="Equation.DSMT4">
                  <p:embed/>
                </p:oleObj>
              </mc:Choice>
              <mc:Fallback>
                <p:oleObj name="Equation" r:id="rId4" imgW="5207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1363" y="1952055"/>
                        <a:ext cx="520700" cy="228600"/>
                      </a:xfrm>
                      <a:prstGeom prst="rect">
                        <a:avLst/>
                      </a:prstGeom>
                      <a:solidFill>
                        <a:srgbClr val="BFBFBF"/>
                      </a:solidFill>
                    </p:spPr>
                  </p:pic>
                </p:oleObj>
              </mc:Fallback>
            </mc:AlternateContent>
          </a:graphicData>
        </a:graphic>
      </p:graphicFrame>
      <p:cxnSp>
        <p:nvCxnSpPr>
          <p:cNvPr id="129" name="Straight Connector 128"/>
          <p:cNvCxnSpPr/>
          <p:nvPr/>
        </p:nvCxnSpPr>
        <p:spPr>
          <a:xfrm flipV="1">
            <a:off x="4384674" y="2420109"/>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6933820" y="3167074"/>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74" name="TextBox 173"/>
          <p:cNvSpPr txBox="1"/>
          <p:nvPr/>
        </p:nvSpPr>
        <p:spPr>
          <a:xfrm>
            <a:off x="7226183" y="1556837"/>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76" name="Straight Connector 175"/>
          <p:cNvCxnSpPr/>
          <p:nvPr/>
        </p:nvCxnSpPr>
        <p:spPr>
          <a:xfrm flipH="1">
            <a:off x="6324829" y="3624433"/>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a:stCxn id="114" idx="3"/>
          </p:cNvCxnSpPr>
          <p:nvPr/>
        </p:nvCxnSpPr>
        <p:spPr>
          <a:xfrm flipV="1">
            <a:off x="7173433" y="2262528"/>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p:cNvCxnSpPr>
            <a:stCxn id="115" idx="0"/>
            <a:endCxn id="127" idx="0"/>
          </p:cNvCxnSpPr>
          <p:nvPr/>
        </p:nvCxnSpPr>
        <p:spPr>
          <a:xfrm rot="5400000" flipH="1" flipV="1">
            <a:off x="2406541" y="1405891"/>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8600" y="1696862"/>
            <a:ext cx="994182" cy="369332"/>
          </a:xfrm>
          <a:prstGeom prst="rect">
            <a:avLst/>
          </a:prstGeom>
          <a:noFill/>
        </p:spPr>
        <p:txBody>
          <a:bodyPr wrap="none" rtlCol="0">
            <a:spAutoFit/>
          </a:bodyPr>
          <a:lstStyle/>
          <a:p>
            <a:pPr algn="ctr"/>
            <a:r>
              <a:rPr lang="en-US" b="1" dirty="0" smtClean="0">
                <a:solidFill>
                  <a:srgbClr val="FF0000"/>
                </a:solidFill>
                <a:cs typeface="Arial" pitchFamily="34" charset="0"/>
              </a:rPr>
              <a:t>Demand</a:t>
            </a:r>
            <a:endParaRPr lang="en-US" dirty="0">
              <a:solidFill>
                <a:srgbClr val="FF0000"/>
              </a:solidFill>
            </a:endParaRPr>
          </a:p>
        </p:txBody>
      </p:sp>
    </p:spTree>
    <p:extLst>
      <p:ext uri="{BB962C8B-B14F-4D97-AF65-F5344CB8AC3E}">
        <p14:creationId xmlns:p14="http://schemas.microsoft.com/office/powerpoint/2010/main" val="420487727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itle 2"/>
          <p:cNvSpPr>
            <a:spLocks noGrp="1"/>
          </p:cNvSpPr>
          <p:nvPr>
            <p:ph type="title"/>
          </p:nvPr>
        </p:nvSpPr>
        <p:spPr>
          <a:xfrm>
            <a:off x="228600" y="150128"/>
            <a:ext cx="8237560" cy="1143000"/>
          </a:xfrm>
        </p:spPr>
        <p:txBody>
          <a:bodyPr>
            <a:normAutofit/>
          </a:bodyPr>
          <a:lstStyle/>
          <a:p>
            <a:r>
              <a:rPr lang="en-US" sz="2200" b="1" i="1" dirty="0" smtClean="0"/>
              <a:t>Exploring SIMPLE (2)</a:t>
            </a:r>
            <a:r>
              <a:rPr lang="en-US" sz="2200" dirty="0" smtClean="0"/>
              <a:t>: </a:t>
            </a:r>
            <a:r>
              <a:rPr lang="en-US" sz="2200" b="1" dirty="0" smtClean="0"/>
              <a:t>Crops </a:t>
            </a:r>
            <a:r>
              <a:rPr lang="en-US" sz="2200" dirty="0" smtClean="0"/>
              <a:t>are produced using land </a:t>
            </a:r>
            <a:r>
              <a:rPr lang="en-US" sz="2200" dirty="0"/>
              <a:t>&amp;</a:t>
            </a:r>
            <a:r>
              <a:rPr lang="en-US" sz="2200" dirty="0" smtClean="0"/>
              <a:t> non-land inputs with the possibility of input substitution</a:t>
            </a:r>
            <a:endParaRPr lang="en-US" sz="2200" dirty="0"/>
          </a:p>
        </p:txBody>
      </p:sp>
      <p:sp>
        <p:nvSpPr>
          <p:cNvPr id="60" name="TextBox 59"/>
          <p:cNvSpPr txBox="1"/>
          <p:nvPr/>
        </p:nvSpPr>
        <p:spPr>
          <a:xfrm>
            <a:off x="210476" y="6465196"/>
            <a:ext cx="4419600" cy="369332"/>
          </a:xfrm>
          <a:prstGeom prst="rect">
            <a:avLst/>
          </a:prstGeom>
          <a:noFill/>
        </p:spPr>
        <p:txBody>
          <a:bodyPr wrap="square" rtlCol="0">
            <a:spAutoFit/>
          </a:bodyPr>
          <a:lstStyle/>
          <a:p>
            <a:r>
              <a:rPr lang="en-US" i="1" dirty="0" smtClean="0"/>
              <a:t>Crop Production </a:t>
            </a:r>
            <a:r>
              <a:rPr lang="en-US" i="1" dirty="0"/>
              <a:t>by </a:t>
            </a:r>
            <a:r>
              <a:rPr lang="en-US" i="1" dirty="0" smtClean="0"/>
              <a:t>7 Geographic regions</a:t>
            </a:r>
            <a:endParaRPr lang="en-US" i="1" dirty="0"/>
          </a:p>
        </p:txBody>
      </p:sp>
      <p:sp>
        <p:nvSpPr>
          <p:cNvPr id="61" name="TextBox 60"/>
          <p:cNvSpPr txBox="1"/>
          <p:nvPr/>
        </p:nvSpPr>
        <p:spPr>
          <a:xfrm>
            <a:off x="3027473" y="4291874"/>
            <a:ext cx="1161939" cy="131330"/>
          </a:xfrm>
          <a:prstGeom prst="rect">
            <a:avLst/>
          </a:prstGeom>
          <a:noFill/>
          <a:ln>
            <a:noFill/>
          </a:ln>
        </p:spPr>
        <p:txBody>
          <a:bodyPr wrap="square" rtlCol="0" anchor="ctr">
            <a:noAutofit/>
          </a:bodyPr>
          <a:lstStyle/>
          <a:p>
            <a:pPr algn="ctr"/>
            <a:r>
              <a:rPr lang="en-US" sz="1000" i="1" dirty="0" smtClean="0">
                <a:latin typeface="+mj-lt"/>
                <a:cs typeface="Arial" pitchFamily="34" charset="0"/>
              </a:rPr>
              <a:t>Input Substitution</a:t>
            </a:r>
            <a:endParaRPr lang="en-US" sz="1000" i="1" dirty="0">
              <a:latin typeface="+mj-lt"/>
              <a:cs typeface="Arial" pitchFamily="34" charset="0"/>
            </a:endParaRPr>
          </a:p>
        </p:txBody>
      </p:sp>
      <p:sp>
        <p:nvSpPr>
          <p:cNvPr id="64" name="TextBox 63"/>
          <p:cNvSpPr txBox="1"/>
          <p:nvPr/>
        </p:nvSpPr>
        <p:spPr>
          <a:xfrm>
            <a:off x="5098600" y="3198666"/>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cxnSp>
        <p:nvCxnSpPr>
          <p:cNvPr id="65" name="Straight Arrow Connector 64"/>
          <p:cNvCxnSpPr/>
          <p:nvPr/>
        </p:nvCxnSpPr>
        <p:spPr>
          <a:xfrm>
            <a:off x="3105600" y="4734486"/>
            <a:ext cx="921417" cy="0"/>
          </a:xfrm>
          <a:prstGeom prst="straightConnector1">
            <a:avLst/>
          </a:prstGeom>
          <a:ln w="9525">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3045748" y="4486474"/>
            <a:ext cx="936717" cy="0"/>
          </a:xfrm>
          <a:prstGeom prst="straightConnector1">
            <a:avLst/>
          </a:prstGeom>
          <a:ln w="9525">
            <a:solidFill>
              <a:schemeClr val="tx1"/>
            </a:solidFill>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73" idx="0"/>
            <a:endCxn id="64" idx="4"/>
          </p:cNvCxnSpPr>
          <p:nvPr/>
        </p:nvCxnSpPr>
        <p:spPr>
          <a:xfrm rot="5400000" flipH="1" flipV="1">
            <a:off x="3925418" y="2609342"/>
            <a:ext cx="387348" cy="3185246"/>
          </a:xfrm>
          <a:prstGeom prst="bentConnector3">
            <a:avLst>
              <a:gd name="adj1" fmla="val 50000"/>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4080461" y="4398234"/>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73" name="TextBox 72"/>
          <p:cNvSpPr txBox="1"/>
          <p:nvPr/>
        </p:nvSpPr>
        <p:spPr>
          <a:xfrm>
            <a:off x="2099261" y="4395639"/>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Non 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graphicFrame>
        <p:nvGraphicFramePr>
          <p:cNvPr id="78" name="Object 77"/>
          <p:cNvGraphicFramePr>
            <a:graphicFrameLocks noChangeAspect="1"/>
          </p:cNvGraphicFramePr>
          <p:nvPr>
            <p:extLst>
              <p:ext uri="{D42A27DB-BD31-4B8C-83A1-F6EECF244321}">
                <p14:modId xmlns:p14="http://schemas.microsoft.com/office/powerpoint/2010/main" val="208398865"/>
              </p:ext>
            </p:extLst>
          </p:nvPr>
        </p:nvGraphicFramePr>
        <p:xfrm>
          <a:off x="3359846" y="4498793"/>
          <a:ext cx="387350" cy="225425"/>
        </p:xfrm>
        <a:graphic>
          <a:graphicData uri="http://schemas.openxmlformats.org/presentationml/2006/ole">
            <mc:AlternateContent xmlns:mc="http://schemas.openxmlformats.org/markup-compatibility/2006">
              <mc:Choice xmlns:v="urn:schemas-microsoft-com:vml" Requires="v">
                <p:oleObj spid="_x0000_s15603" name="Equation" r:id="rId4" imgW="381000" imgH="228600" progId="Equation.DSMT4">
                  <p:embed/>
                </p:oleObj>
              </mc:Choice>
              <mc:Fallback>
                <p:oleObj name="Equation" r:id="rId4" imgW="3810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9846" y="4498793"/>
                        <a:ext cx="387350" cy="225425"/>
                      </a:xfrm>
                      <a:prstGeom prst="rect">
                        <a:avLst/>
                      </a:prstGeom>
                      <a:solidFill>
                        <a:srgbClr val="BFBFBF"/>
                      </a:solidFill>
                    </p:spPr>
                  </p:pic>
                </p:oleObj>
              </mc:Fallback>
            </mc:AlternateContent>
          </a:graphicData>
        </a:graphic>
      </p:graphicFrame>
      <p:cxnSp>
        <p:nvCxnSpPr>
          <p:cNvPr id="84" name="Straight Connector 83"/>
          <p:cNvCxnSpPr/>
          <p:nvPr/>
        </p:nvCxnSpPr>
        <p:spPr>
          <a:xfrm>
            <a:off x="4483329" y="4207362"/>
            <a:ext cx="1" cy="1795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228600" y="6077271"/>
            <a:ext cx="829073" cy="369332"/>
          </a:xfrm>
          <a:prstGeom prst="rect">
            <a:avLst/>
          </a:prstGeom>
          <a:noFill/>
        </p:spPr>
        <p:txBody>
          <a:bodyPr wrap="none" rtlCol="0">
            <a:spAutoFit/>
          </a:bodyPr>
          <a:lstStyle/>
          <a:p>
            <a:pPr algn="ctr"/>
            <a:r>
              <a:rPr lang="en-US" b="1" dirty="0" smtClean="0">
                <a:solidFill>
                  <a:srgbClr val="00B050"/>
                </a:solidFill>
                <a:cs typeface="Arial" pitchFamily="34" charset="0"/>
              </a:rPr>
              <a:t>Supply</a:t>
            </a:r>
            <a:endParaRPr lang="en-US" dirty="0"/>
          </a:p>
        </p:txBody>
      </p:sp>
      <p:sp>
        <p:nvSpPr>
          <p:cNvPr id="93" name="TextBox 92"/>
          <p:cNvSpPr txBox="1"/>
          <p:nvPr/>
        </p:nvSpPr>
        <p:spPr>
          <a:xfrm>
            <a:off x="210476" y="1371600"/>
            <a:ext cx="4948913" cy="369332"/>
          </a:xfrm>
          <a:prstGeom prst="rect">
            <a:avLst/>
          </a:prstGeom>
          <a:noFill/>
        </p:spPr>
        <p:txBody>
          <a:bodyPr wrap="square" rtlCol="0">
            <a:spAutoFit/>
          </a:bodyPr>
          <a:lstStyle/>
          <a:p>
            <a:r>
              <a:rPr lang="en-US" i="1" dirty="0" smtClean="0"/>
              <a:t>Consumption by 5 Income regions</a:t>
            </a:r>
            <a:endParaRPr lang="en-US" i="1" dirty="0"/>
          </a:p>
        </p:txBody>
      </p:sp>
      <p:sp>
        <p:nvSpPr>
          <p:cNvPr id="94" name="TextBox 93"/>
          <p:cNvSpPr txBox="1"/>
          <p:nvPr/>
        </p:nvSpPr>
        <p:spPr>
          <a:xfrm>
            <a:off x="2646494" y="2208087"/>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97" name="TextBox 96"/>
          <p:cNvSpPr txBox="1"/>
          <p:nvPr/>
        </p:nvSpPr>
        <p:spPr>
          <a:xfrm>
            <a:off x="5098600" y="3198666"/>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sp>
        <p:nvSpPr>
          <p:cNvPr id="98" name="TextBox 97"/>
          <p:cNvSpPr txBox="1"/>
          <p:nvPr/>
        </p:nvSpPr>
        <p:spPr>
          <a:xfrm>
            <a:off x="3624411" y="2194191"/>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99" name="TextBox 98"/>
          <p:cNvSpPr txBox="1"/>
          <p:nvPr/>
        </p:nvSpPr>
        <p:spPr>
          <a:xfrm>
            <a:off x="4651342" y="1740234"/>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sp>
        <p:nvSpPr>
          <p:cNvPr id="101" name="TextBox 100"/>
          <p:cNvSpPr txBox="1"/>
          <p:nvPr/>
        </p:nvSpPr>
        <p:spPr>
          <a:xfrm>
            <a:off x="6182833" y="2206891"/>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102" name="TextBox 101"/>
          <p:cNvSpPr txBox="1"/>
          <p:nvPr/>
        </p:nvSpPr>
        <p:spPr>
          <a:xfrm>
            <a:off x="1028506" y="2001063"/>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cxnSp>
        <p:nvCxnSpPr>
          <p:cNvPr id="103" name="Straight Connector 102"/>
          <p:cNvCxnSpPr/>
          <p:nvPr/>
        </p:nvCxnSpPr>
        <p:spPr>
          <a:xfrm flipV="1">
            <a:off x="2265830" y="2131963"/>
            <a:ext cx="356238" cy="25264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rot="5400000">
            <a:off x="5176176" y="2295791"/>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248576" y="2113300"/>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101" idx="2"/>
            <a:endCxn id="97" idx="7"/>
          </p:cNvCxnSpPr>
          <p:nvPr/>
        </p:nvCxnSpPr>
        <p:spPr>
          <a:xfrm flipH="1">
            <a:off x="6145252" y="2636151"/>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1" name="Object 110"/>
          <p:cNvGraphicFramePr>
            <a:graphicFrameLocks noChangeAspect="1"/>
          </p:cNvGraphicFramePr>
          <p:nvPr>
            <p:extLst>
              <p:ext uri="{D42A27DB-BD31-4B8C-83A1-F6EECF244321}">
                <p14:modId xmlns:p14="http://schemas.microsoft.com/office/powerpoint/2010/main" val="2788054782"/>
              </p:ext>
            </p:extLst>
          </p:nvPr>
        </p:nvGraphicFramePr>
        <p:xfrm>
          <a:off x="2741363" y="1952055"/>
          <a:ext cx="520700" cy="228600"/>
        </p:xfrm>
        <a:graphic>
          <a:graphicData uri="http://schemas.openxmlformats.org/presentationml/2006/ole">
            <mc:AlternateContent xmlns:mc="http://schemas.openxmlformats.org/markup-compatibility/2006">
              <mc:Choice xmlns:v="urn:schemas-microsoft-com:vml" Requires="v">
                <p:oleObj spid="_x0000_s15604" name="Equation" r:id="rId6" imgW="520700" imgH="228600" progId="Equation.DSMT4">
                  <p:embed/>
                </p:oleObj>
              </mc:Choice>
              <mc:Fallback>
                <p:oleObj name="Equation" r:id="rId6" imgW="5207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1363" y="1952055"/>
                        <a:ext cx="520700" cy="228600"/>
                      </a:xfrm>
                      <a:prstGeom prst="rect">
                        <a:avLst/>
                      </a:prstGeom>
                      <a:solidFill>
                        <a:srgbClr val="BFBFBF"/>
                      </a:solidFill>
                    </p:spPr>
                  </p:pic>
                </p:oleObj>
              </mc:Fallback>
            </mc:AlternateContent>
          </a:graphicData>
        </a:graphic>
      </p:graphicFrame>
      <p:cxnSp>
        <p:nvCxnSpPr>
          <p:cNvPr id="112" name="Straight Connector 111"/>
          <p:cNvCxnSpPr/>
          <p:nvPr/>
        </p:nvCxnSpPr>
        <p:spPr>
          <a:xfrm flipV="1">
            <a:off x="4384674" y="2420109"/>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TextBox 112"/>
          <p:cNvSpPr txBox="1"/>
          <p:nvPr/>
        </p:nvSpPr>
        <p:spPr>
          <a:xfrm>
            <a:off x="6933820" y="3167074"/>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16" name="TextBox 115"/>
          <p:cNvSpPr txBox="1"/>
          <p:nvPr/>
        </p:nvSpPr>
        <p:spPr>
          <a:xfrm>
            <a:off x="7226183" y="1556837"/>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17" name="Straight Connector 116"/>
          <p:cNvCxnSpPr/>
          <p:nvPr/>
        </p:nvCxnSpPr>
        <p:spPr>
          <a:xfrm flipH="1">
            <a:off x="6324829" y="3624433"/>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101" idx="3"/>
          </p:cNvCxnSpPr>
          <p:nvPr/>
        </p:nvCxnSpPr>
        <p:spPr>
          <a:xfrm flipV="1">
            <a:off x="7173433" y="2262528"/>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Curved Connector 124"/>
          <p:cNvCxnSpPr>
            <a:stCxn id="102" idx="0"/>
            <a:endCxn id="111" idx="0"/>
          </p:cNvCxnSpPr>
          <p:nvPr/>
        </p:nvCxnSpPr>
        <p:spPr>
          <a:xfrm rot="5400000" flipH="1" flipV="1">
            <a:off x="2406541" y="1405891"/>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228600" y="1696862"/>
            <a:ext cx="994182" cy="369332"/>
          </a:xfrm>
          <a:prstGeom prst="rect">
            <a:avLst/>
          </a:prstGeom>
          <a:noFill/>
        </p:spPr>
        <p:txBody>
          <a:bodyPr wrap="none" rtlCol="0">
            <a:spAutoFit/>
          </a:bodyPr>
          <a:lstStyle/>
          <a:p>
            <a:pPr algn="ctr"/>
            <a:r>
              <a:rPr lang="en-US" b="1" dirty="0" smtClean="0">
                <a:solidFill>
                  <a:srgbClr val="FF0000"/>
                </a:solidFill>
                <a:cs typeface="Arial" pitchFamily="34" charset="0"/>
              </a:rPr>
              <a:t>Demand</a:t>
            </a:r>
            <a:endParaRPr lang="en-US" dirty="0">
              <a:solidFill>
                <a:srgbClr val="FF0000"/>
              </a:solidFill>
            </a:endParaRPr>
          </a:p>
        </p:txBody>
      </p:sp>
    </p:spTree>
    <p:extLst>
      <p:ext uri="{BB962C8B-B14F-4D97-AF65-F5344CB8AC3E}">
        <p14:creationId xmlns:p14="http://schemas.microsoft.com/office/powerpoint/2010/main" val="29861427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itle 2"/>
          <p:cNvSpPr>
            <a:spLocks noGrp="1"/>
          </p:cNvSpPr>
          <p:nvPr>
            <p:ph type="title"/>
          </p:nvPr>
        </p:nvSpPr>
        <p:spPr>
          <a:xfrm>
            <a:off x="228600" y="150128"/>
            <a:ext cx="8237560" cy="1143000"/>
          </a:xfrm>
        </p:spPr>
        <p:txBody>
          <a:bodyPr>
            <a:normAutofit/>
          </a:bodyPr>
          <a:lstStyle/>
          <a:p>
            <a:r>
              <a:rPr lang="en-US" sz="2200" b="1" i="1" dirty="0" smtClean="0"/>
              <a:t>Exploring SIMPLE (3)</a:t>
            </a:r>
            <a:r>
              <a:rPr lang="en-US" sz="2200" dirty="0" smtClean="0"/>
              <a:t>: </a:t>
            </a:r>
            <a:r>
              <a:rPr lang="en-US" sz="2200" b="1" dirty="0" smtClean="0"/>
              <a:t>Prices</a:t>
            </a:r>
            <a:r>
              <a:rPr lang="en-US" sz="2200" dirty="0" smtClean="0"/>
              <a:t> mediate food demand, input supply and equilibrate the global market for crops</a:t>
            </a:r>
            <a:endParaRPr lang="en-US" sz="2200" dirty="0"/>
          </a:p>
        </p:txBody>
      </p:sp>
      <p:sp>
        <p:nvSpPr>
          <p:cNvPr id="60" name="TextBox 59"/>
          <p:cNvSpPr txBox="1"/>
          <p:nvPr/>
        </p:nvSpPr>
        <p:spPr>
          <a:xfrm>
            <a:off x="210476" y="6465196"/>
            <a:ext cx="4419600" cy="369332"/>
          </a:xfrm>
          <a:prstGeom prst="rect">
            <a:avLst/>
          </a:prstGeom>
          <a:noFill/>
        </p:spPr>
        <p:txBody>
          <a:bodyPr wrap="square" rtlCol="0">
            <a:spAutoFit/>
          </a:bodyPr>
          <a:lstStyle/>
          <a:p>
            <a:r>
              <a:rPr lang="en-US" i="1" dirty="0" smtClean="0"/>
              <a:t>Crop Production </a:t>
            </a:r>
            <a:r>
              <a:rPr lang="en-US" i="1" dirty="0"/>
              <a:t>by </a:t>
            </a:r>
            <a:r>
              <a:rPr lang="en-US" i="1" dirty="0" smtClean="0"/>
              <a:t>7 Geographic regions</a:t>
            </a:r>
            <a:endParaRPr lang="en-US" i="1" dirty="0"/>
          </a:p>
        </p:txBody>
      </p:sp>
      <p:sp>
        <p:nvSpPr>
          <p:cNvPr id="61" name="TextBox 60"/>
          <p:cNvSpPr txBox="1"/>
          <p:nvPr/>
        </p:nvSpPr>
        <p:spPr>
          <a:xfrm>
            <a:off x="3027473" y="4291874"/>
            <a:ext cx="1161939" cy="131330"/>
          </a:xfrm>
          <a:prstGeom prst="rect">
            <a:avLst/>
          </a:prstGeom>
          <a:noFill/>
          <a:ln>
            <a:noFill/>
          </a:ln>
        </p:spPr>
        <p:txBody>
          <a:bodyPr wrap="square" rtlCol="0" anchor="ctr">
            <a:noAutofit/>
          </a:bodyPr>
          <a:lstStyle/>
          <a:p>
            <a:pPr algn="ctr"/>
            <a:r>
              <a:rPr lang="en-US" sz="1000" i="1" dirty="0" smtClean="0">
                <a:latin typeface="+mj-lt"/>
                <a:cs typeface="Arial" pitchFamily="34" charset="0"/>
              </a:rPr>
              <a:t>Input Substitution</a:t>
            </a:r>
            <a:endParaRPr lang="en-US" sz="1000" i="1" dirty="0">
              <a:latin typeface="+mj-lt"/>
              <a:cs typeface="Arial" pitchFamily="34" charset="0"/>
            </a:endParaRPr>
          </a:p>
        </p:txBody>
      </p:sp>
      <p:sp>
        <p:nvSpPr>
          <p:cNvPr id="64" name="TextBox 63"/>
          <p:cNvSpPr txBox="1"/>
          <p:nvPr/>
        </p:nvSpPr>
        <p:spPr>
          <a:xfrm>
            <a:off x="5098600" y="3198666"/>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cxnSp>
        <p:nvCxnSpPr>
          <p:cNvPr id="65" name="Straight Arrow Connector 64"/>
          <p:cNvCxnSpPr/>
          <p:nvPr/>
        </p:nvCxnSpPr>
        <p:spPr>
          <a:xfrm>
            <a:off x="3105600" y="4734486"/>
            <a:ext cx="921417" cy="0"/>
          </a:xfrm>
          <a:prstGeom prst="straightConnector1">
            <a:avLst/>
          </a:prstGeom>
          <a:ln w="9525">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3045748" y="4486474"/>
            <a:ext cx="936717" cy="0"/>
          </a:xfrm>
          <a:prstGeom prst="straightConnector1">
            <a:avLst/>
          </a:prstGeom>
          <a:ln w="9525">
            <a:solidFill>
              <a:schemeClr val="tx1"/>
            </a:solidFill>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73" idx="0"/>
            <a:endCxn id="64" idx="4"/>
          </p:cNvCxnSpPr>
          <p:nvPr/>
        </p:nvCxnSpPr>
        <p:spPr>
          <a:xfrm rot="5400000" flipH="1" flipV="1">
            <a:off x="3925418" y="2609342"/>
            <a:ext cx="387348" cy="3185246"/>
          </a:xfrm>
          <a:prstGeom prst="bentConnector3">
            <a:avLst>
              <a:gd name="adj1" fmla="val 50000"/>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4080461" y="4398234"/>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73" name="TextBox 72"/>
          <p:cNvSpPr txBox="1"/>
          <p:nvPr/>
        </p:nvSpPr>
        <p:spPr>
          <a:xfrm>
            <a:off x="2099261" y="4395639"/>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Non 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graphicFrame>
        <p:nvGraphicFramePr>
          <p:cNvPr id="78" name="Object 77"/>
          <p:cNvGraphicFramePr>
            <a:graphicFrameLocks noChangeAspect="1"/>
          </p:cNvGraphicFramePr>
          <p:nvPr>
            <p:extLst>
              <p:ext uri="{D42A27DB-BD31-4B8C-83A1-F6EECF244321}">
                <p14:modId xmlns:p14="http://schemas.microsoft.com/office/powerpoint/2010/main" val="3767977539"/>
              </p:ext>
            </p:extLst>
          </p:nvPr>
        </p:nvGraphicFramePr>
        <p:xfrm>
          <a:off x="3359846" y="4498793"/>
          <a:ext cx="387350" cy="225425"/>
        </p:xfrm>
        <a:graphic>
          <a:graphicData uri="http://schemas.openxmlformats.org/presentationml/2006/ole">
            <mc:AlternateContent xmlns:mc="http://schemas.openxmlformats.org/markup-compatibility/2006">
              <mc:Choice xmlns:v="urn:schemas-microsoft-com:vml" Requires="v">
                <p:oleObj spid="_x0000_s16987" name="Equation" r:id="rId4" imgW="381000" imgH="228600" progId="Equation.DSMT4">
                  <p:embed/>
                </p:oleObj>
              </mc:Choice>
              <mc:Fallback>
                <p:oleObj name="Equation" r:id="rId4" imgW="381000" imgH="2286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9846" y="4498793"/>
                        <a:ext cx="387350" cy="225425"/>
                      </a:xfrm>
                      <a:prstGeom prst="rect">
                        <a:avLst/>
                      </a:prstGeom>
                      <a:solidFill>
                        <a:srgbClr val="BFBFBF"/>
                      </a:solidFill>
                    </p:spPr>
                  </p:pic>
                </p:oleObj>
              </mc:Fallback>
            </mc:AlternateContent>
          </a:graphicData>
        </a:graphic>
      </p:graphicFrame>
      <p:cxnSp>
        <p:nvCxnSpPr>
          <p:cNvPr id="84" name="Straight Connector 83"/>
          <p:cNvCxnSpPr/>
          <p:nvPr/>
        </p:nvCxnSpPr>
        <p:spPr>
          <a:xfrm>
            <a:off x="4483329" y="4207362"/>
            <a:ext cx="1" cy="1795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228600" y="6077271"/>
            <a:ext cx="829073" cy="369332"/>
          </a:xfrm>
          <a:prstGeom prst="rect">
            <a:avLst/>
          </a:prstGeom>
          <a:noFill/>
        </p:spPr>
        <p:txBody>
          <a:bodyPr wrap="none" rtlCol="0">
            <a:spAutoFit/>
          </a:bodyPr>
          <a:lstStyle/>
          <a:p>
            <a:pPr algn="ctr"/>
            <a:r>
              <a:rPr lang="en-US" b="1" dirty="0" smtClean="0">
                <a:solidFill>
                  <a:srgbClr val="00B050"/>
                </a:solidFill>
                <a:cs typeface="Arial" pitchFamily="34" charset="0"/>
              </a:rPr>
              <a:t>Supply</a:t>
            </a:r>
            <a:endParaRPr lang="en-US" dirty="0"/>
          </a:p>
        </p:txBody>
      </p:sp>
      <p:sp>
        <p:nvSpPr>
          <p:cNvPr id="93" name="TextBox 92"/>
          <p:cNvSpPr txBox="1"/>
          <p:nvPr/>
        </p:nvSpPr>
        <p:spPr>
          <a:xfrm>
            <a:off x="210476" y="1371600"/>
            <a:ext cx="4948913" cy="369332"/>
          </a:xfrm>
          <a:prstGeom prst="rect">
            <a:avLst/>
          </a:prstGeom>
          <a:noFill/>
        </p:spPr>
        <p:txBody>
          <a:bodyPr wrap="square" rtlCol="0">
            <a:spAutoFit/>
          </a:bodyPr>
          <a:lstStyle/>
          <a:p>
            <a:r>
              <a:rPr lang="en-US" i="1" dirty="0" smtClean="0"/>
              <a:t>Consumption by 5 Income regions</a:t>
            </a:r>
            <a:endParaRPr lang="en-US" i="1" dirty="0"/>
          </a:p>
        </p:txBody>
      </p:sp>
      <p:sp>
        <p:nvSpPr>
          <p:cNvPr id="94" name="TextBox 93"/>
          <p:cNvSpPr txBox="1"/>
          <p:nvPr/>
        </p:nvSpPr>
        <p:spPr>
          <a:xfrm>
            <a:off x="2646494" y="2208087"/>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97" name="TextBox 96"/>
          <p:cNvSpPr txBox="1"/>
          <p:nvPr/>
        </p:nvSpPr>
        <p:spPr>
          <a:xfrm>
            <a:off x="5098600" y="3198666"/>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sp>
        <p:nvSpPr>
          <p:cNvPr id="98" name="TextBox 97"/>
          <p:cNvSpPr txBox="1"/>
          <p:nvPr/>
        </p:nvSpPr>
        <p:spPr>
          <a:xfrm>
            <a:off x="3624411" y="2194191"/>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99" name="TextBox 98"/>
          <p:cNvSpPr txBox="1"/>
          <p:nvPr/>
        </p:nvSpPr>
        <p:spPr>
          <a:xfrm>
            <a:off x="4651342" y="1740234"/>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graphicFrame>
        <p:nvGraphicFramePr>
          <p:cNvPr id="100" name="Object 99"/>
          <p:cNvGraphicFramePr>
            <a:graphicFrameLocks noChangeAspect="1"/>
          </p:cNvGraphicFramePr>
          <p:nvPr>
            <p:extLst>
              <p:ext uri="{D42A27DB-BD31-4B8C-83A1-F6EECF244321}">
                <p14:modId xmlns:p14="http://schemas.microsoft.com/office/powerpoint/2010/main" val="1175461847"/>
              </p:ext>
            </p:extLst>
          </p:nvPr>
        </p:nvGraphicFramePr>
        <p:xfrm>
          <a:off x="2803657" y="2587891"/>
          <a:ext cx="452437" cy="228600"/>
        </p:xfrm>
        <a:graphic>
          <a:graphicData uri="http://schemas.openxmlformats.org/presentationml/2006/ole">
            <mc:AlternateContent xmlns:mc="http://schemas.openxmlformats.org/markup-compatibility/2006">
              <mc:Choice xmlns:v="urn:schemas-microsoft-com:vml" Requires="v">
                <p:oleObj spid="_x0000_s16988" name="Equation" r:id="rId6" imgW="431613" imgH="228501" progId="Equation.DSMT4">
                  <p:embed/>
                </p:oleObj>
              </mc:Choice>
              <mc:Fallback>
                <p:oleObj name="Equation" r:id="rId6" imgW="431613" imgH="228501"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3657" y="2587891"/>
                        <a:ext cx="452437" cy="228600"/>
                      </a:xfrm>
                      <a:prstGeom prst="rect">
                        <a:avLst/>
                      </a:prstGeom>
                      <a:solidFill>
                        <a:srgbClr val="BFBFBF"/>
                      </a:solidFill>
                    </p:spPr>
                  </p:pic>
                </p:oleObj>
              </mc:Fallback>
            </mc:AlternateContent>
          </a:graphicData>
        </a:graphic>
      </p:graphicFrame>
      <p:sp>
        <p:nvSpPr>
          <p:cNvPr id="101" name="TextBox 100"/>
          <p:cNvSpPr txBox="1"/>
          <p:nvPr/>
        </p:nvSpPr>
        <p:spPr>
          <a:xfrm>
            <a:off x="6182833" y="2206891"/>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102" name="TextBox 101"/>
          <p:cNvSpPr txBox="1"/>
          <p:nvPr/>
        </p:nvSpPr>
        <p:spPr>
          <a:xfrm>
            <a:off x="1028506" y="2001063"/>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cxnSp>
        <p:nvCxnSpPr>
          <p:cNvPr id="103" name="Straight Connector 102"/>
          <p:cNvCxnSpPr/>
          <p:nvPr/>
        </p:nvCxnSpPr>
        <p:spPr>
          <a:xfrm flipV="1">
            <a:off x="2265830" y="2131963"/>
            <a:ext cx="356238" cy="25264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rot="5400000">
            <a:off x="5176176" y="2295791"/>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248576" y="2113300"/>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248576" y="2473274"/>
            <a:ext cx="351187" cy="19050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101" idx="2"/>
            <a:endCxn id="97" idx="7"/>
          </p:cNvCxnSpPr>
          <p:nvPr/>
        </p:nvCxnSpPr>
        <p:spPr>
          <a:xfrm flipH="1">
            <a:off x="6145252" y="2636151"/>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1" name="Object 110"/>
          <p:cNvGraphicFramePr>
            <a:graphicFrameLocks noChangeAspect="1"/>
          </p:cNvGraphicFramePr>
          <p:nvPr>
            <p:extLst>
              <p:ext uri="{D42A27DB-BD31-4B8C-83A1-F6EECF244321}">
                <p14:modId xmlns:p14="http://schemas.microsoft.com/office/powerpoint/2010/main" val="2698732838"/>
              </p:ext>
            </p:extLst>
          </p:nvPr>
        </p:nvGraphicFramePr>
        <p:xfrm>
          <a:off x="2741363" y="1952055"/>
          <a:ext cx="520700" cy="228600"/>
        </p:xfrm>
        <a:graphic>
          <a:graphicData uri="http://schemas.openxmlformats.org/presentationml/2006/ole">
            <mc:AlternateContent xmlns:mc="http://schemas.openxmlformats.org/markup-compatibility/2006">
              <mc:Choice xmlns:v="urn:schemas-microsoft-com:vml" Requires="v">
                <p:oleObj spid="_x0000_s16989" name="Equation" r:id="rId8" imgW="520700" imgH="228600" progId="Equation.DSMT4">
                  <p:embed/>
                </p:oleObj>
              </mc:Choice>
              <mc:Fallback>
                <p:oleObj name="Equation" r:id="rId8" imgW="5207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1363" y="1952055"/>
                        <a:ext cx="520700" cy="228600"/>
                      </a:xfrm>
                      <a:prstGeom prst="rect">
                        <a:avLst/>
                      </a:prstGeom>
                      <a:solidFill>
                        <a:srgbClr val="BFBFBF"/>
                      </a:solidFill>
                    </p:spPr>
                  </p:pic>
                </p:oleObj>
              </mc:Fallback>
            </mc:AlternateContent>
          </a:graphicData>
        </a:graphic>
      </p:graphicFrame>
      <p:cxnSp>
        <p:nvCxnSpPr>
          <p:cNvPr id="112" name="Straight Connector 111"/>
          <p:cNvCxnSpPr/>
          <p:nvPr/>
        </p:nvCxnSpPr>
        <p:spPr>
          <a:xfrm flipV="1">
            <a:off x="4384674" y="2420109"/>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TextBox 112"/>
          <p:cNvSpPr txBox="1"/>
          <p:nvPr/>
        </p:nvSpPr>
        <p:spPr>
          <a:xfrm>
            <a:off x="6933820" y="3167074"/>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16" name="TextBox 115"/>
          <p:cNvSpPr txBox="1"/>
          <p:nvPr/>
        </p:nvSpPr>
        <p:spPr>
          <a:xfrm>
            <a:off x="7226183" y="1556837"/>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17" name="Straight Connector 116"/>
          <p:cNvCxnSpPr/>
          <p:nvPr/>
        </p:nvCxnSpPr>
        <p:spPr>
          <a:xfrm flipH="1">
            <a:off x="6324829" y="3624433"/>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101" idx="3"/>
          </p:cNvCxnSpPr>
          <p:nvPr/>
        </p:nvCxnSpPr>
        <p:spPr>
          <a:xfrm flipV="1">
            <a:off x="7173433" y="2262528"/>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Curved Connector 119"/>
          <p:cNvCxnSpPr>
            <a:stCxn id="102" idx="2"/>
            <a:endCxn id="100" idx="2"/>
          </p:cNvCxnSpPr>
          <p:nvPr/>
        </p:nvCxnSpPr>
        <p:spPr>
          <a:xfrm rot="16200000" flipH="1">
            <a:off x="2248042" y="2034658"/>
            <a:ext cx="48348" cy="1515318"/>
          </a:xfrm>
          <a:prstGeom prst="curvedConnector3">
            <a:avLst>
              <a:gd name="adj1" fmla="val 440872"/>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5" name="Curved Connector 124"/>
          <p:cNvCxnSpPr>
            <a:stCxn id="102" idx="0"/>
            <a:endCxn id="111" idx="0"/>
          </p:cNvCxnSpPr>
          <p:nvPr/>
        </p:nvCxnSpPr>
        <p:spPr>
          <a:xfrm rot="5400000" flipH="1" flipV="1">
            <a:off x="2406541" y="1405891"/>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228600" y="1696862"/>
            <a:ext cx="994182" cy="369332"/>
          </a:xfrm>
          <a:prstGeom prst="rect">
            <a:avLst/>
          </a:prstGeom>
          <a:noFill/>
        </p:spPr>
        <p:txBody>
          <a:bodyPr wrap="none" rtlCol="0">
            <a:spAutoFit/>
          </a:bodyPr>
          <a:lstStyle/>
          <a:p>
            <a:pPr algn="ctr"/>
            <a:r>
              <a:rPr lang="en-US" b="1" dirty="0" smtClean="0">
                <a:solidFill>
                  <a:srgbClr val="FF0000"/>
                </a:solidFill>
                <a:cs typeface="Arial" pitchFamily="34" charset="0"/>
              </a:rPr>
              <a:t>Demand</a:t>
            </a:r>
            <a:endParaRPr lang="en-US" dirty="0">
              <a:solidFill>
                <a:srgbClr val="FF0000"/>
              </a:solidFill>
            </a:endParaRPr>
          </a:p>
        </p:txBody>
      </p:sp>
      <p:sp>
        <p:nvSpPr>
          <p:cNvPr id="36" name="TextBox 35"/>
          <p:cNvSpPr txBox="1"/>
          <p:nvPr/>
        </p:nvSpPr>
        <p:spPr>
          <a:xfrm>
            <a:off x="1254074" y="3992733"/>
            <a:ext cx="579804" cy="425450"/>
          </a:xfrm>
          <a:prstGeom prst="rect">
            <a:avLst/>
          </a:prstGeom>
          <a:noFill/>
          <a:ln w="9525">
            <a:solidFill>
              <a:srgbClr val="00B050"/>
            </a:solidFill>
            <a:prstDash val="solid"/>
          </a:ln>
        </p:spPr>
        <p:txBody>
          <a:bodyPr wrap="square" rtlCol="0" anchor="ctr">
            <a:noAutofit/>
          </a:bodyPr>
          <a:lstStyle/>
          <a:p>
            <a:pPr algn="ctr"/>
            <a:r>
              <a:rPr lang="en-US" sz="1100" b="1" dirty="0" smtClean="0">
                <a:latin typeface="+mj-lt"/>
                <a:cs typeface="Arial" pitchFamily="34" charset="0"/>
              </a:rPr>
              <a:t>Input</a:t>
            </a:r>
          </a:p>
          <a:p>
            <a:pPr algn="ctr"/>
            <a:r>
              <a:rPr lang="en-US" sz="1100" b="1" dirty="0" smtClean="0">
                <a:latin typeface="+mj-lt"/>
                <a:cs typeface="Arial" pitchFamily="34" charset="0"/>
              </a:rPr>
              <a:t>Prices</a:t>
            </a:r>
            <a:endParaRPr lang="en-US" sz="1100" b="1" dirty="0">
              <a:latin typeface="+mj-lt"/>
              <a:cs typeface="Arial" pitchFamily="34" charset="0"/>
            </a:endParaRPr>
          </a:p>
        </p:txBody>
      </p:sp>
      <p:sp>
        <p:nvSpPr>
          <p:cNvPr id="37" name="TextBox 36"/>
          <p:cNvSpPr txBox="1"/>
          <p:nvPr/>
        </p:nvSpPr>
        <p:spPr>
          <a:xfrm>
            <a:off x="1105129" y="5438960"/>
            <a:ext cx="863538" cy="409575"/>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Land Rent</a:t>
            </a:r>
          </a:p>
          <a:p>
            <a:pPr algn="ctr"/>
            <a:r>
              <a:rPr lang="en-US" sz="1000" i="1" dirty="0" smtClean="0">
                <a:latin typeface="+mj-lt"/>
                <a:cs typeface="Arial" pitchFamily="34" charset="0"/>
              </a:rPr>
              <a:t>Response</a:t>
            </a:r>
          </a:p>
        </p:txBody>
      </p:sp>
      <p:sp>
        <p:nvSpPr>
          <p:cNvPr id="38" name="TextBox 37"/>
          <p:cNvSpPr txBox="1"/>
          <p:nvPr/>
        </p:nvSpPr>
        <p:spPr>
          <a:xfrm>
            <a:off x="1028506" y="4477150"/>
            <a:ext cx="978323" cy="335416"/>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Non Land Price</a:t>
            </a:r>
          </a:p>
          <a:p>
            <a:pPr algn="ctr"/>
            <a:r>
              <a:rPr lang="en-US" sz="1000" i="1" dirty="0" smtClean="0">
                <a:latin typeface="+mj-lt"/>
                <a:cs typeface="Arial" pitchFamily="34" charset="0"/>
              </a:rPr>
              <a:t>Response</a:t>
            </a:r>
          </a:p>
        </p:txBody>
      </p:sp>
      <p:graphicFrame>
        <p:nvGraphicFramePr>
          <p:cNvPr id="39" name="Object 38"/>
          <p:cNvGraphicFramePr>
            <a:graphicFrameLocks noChangeAspect="1"/>
          </p:cNvGraphicFramePr>
          <p:nvPr>
            <p:extLst>
              <p:ext uri="{D42A27DB-BD31-4B8C-83A1-F6EECF244321}">
                <p14:modId xmlns:p14="http://schemas.microsoft.com/office/powerpoint/2010/main" val="3131371236"/>
              </p:ext>
            </p:extLst>
          </p:nvPr>
        </p:nvGraphicFramePr>
        <p:xfrm>
          <a:off x="1277276" y="5135733"/>
          <a:ext cx="520700" cy="228600"/>
        </p:xfrm>
        <a:graphic>
          <a:graphicData uri="http://schemas.openxmlformats.org/presentationml/2006/ole">
            <mc:AlternateContent xmlns:mc="http://schemas.openxmlformats.org/markup-compatibility/2006">
              <mc:Choice xmlns:v="urn:schemas-microsoft-com:vml" Requires="v">
                <p:oleObj spid="_x0000_s16990" name="Equation" r:id="rId10" imgW="520700" imgH="228600" progId="Equation.DSMT4">
                  <p:embed/>
                </p:oleObj>
              </mc:Choice>
              <mc:Fallback>
                <p:oleObj name="Equation" r:id="rId10" imgW="5207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77276" y="5135733"/>
                        <a:ext cx="520700" cy="228600"/>
                      </a:xfrm>
                      <a:prstGeom prst="rect">
                        <a:avLst/>
                      </a:prstGeom>
                      <a:solidFill>
                        <a:srgbClr val="BFBFBF"/>
                      </a:solidFill>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081026736"/>
              </p:ext>
            </p:extLst>
          </p:nvPr>
        </p:nvGraphicFramePr>
        <p:xfrm>
          <a:off x="1282927" y="4818341"/>
          <a:ext cx="419100" cy="228600"/>
        </p:xfrm>
        <a:graphic>
          <a:graphicData uri="http://schemas.openxmlformats.org/presentationml/2006/ole">
            <mc:AlternateContent xmlns:mc="http://schemas.openxmlformats.org/markup-compatibility/2006">
              <mc:Choice xmlns:v="urn:schemas-microsoft-com:vml" Requires="v">
                <p:oleObj spid="_x0000_s16991" name="Equation" r:id="rId12" imgW="419100" imgH="228600" progId="Equation.DSMT4">
                  <p:embed/>
                </p:oleObj>
              </mc:Choice>
              <mc:Fallback>
                <p:oleObj name="Equation" r:id="rId12" imgW="4191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82927" y="4818341"/>
                        <a:ext cx="419100" cy="228600"/>
                      </a:xfrm>
                      <a:prstGeom prst="rect">
                        <a:avLst/>
                      </a:prstGeom>
                      <a:solidFill>
                        <a:srgbClr val="BFBFBF"/>
                      </a:solidFill>
                    </p:spPr>
                  </p:pic>
                </p:oleObj>
              </mc:Fallback>
            </mc:AlternateContent>
          </a:graphicData>
        </a:graphic>
      </p:graphicFrame>
      <p:sp>
        <p:nvSpPr>
          <p:cNvPr id="41" name="TextBox 40"/>
          <p:cNvSpPr txBox="1"/>
          <p:nvPr/>
        </p:nvSpPr>
        <p:spPr>
          <a:xfrm>
            <a:off x="3487076" y="3446633"/>
            <a:ext cx="854415" cy="355600"/>
          </a:xfrm>
          <a:prstGeom prst="rect">
            <a:avLst/>
          </a:prstGeom>
          <a:noFill/>
          <a:ln w="9525">
            <a:solidFill>
              <a:schemeClr val="bg1">
                <a:lumMod val="65000"/>
              </a:schemeClr>
            </a:solidFill>
            <a:prstDash val="solid"/>
          </a:ln>
        </p:spPr>
        <p:txBody>
          <a:bodyPr wrap="square" lIns="27432" rIns="27432" rtlCol="0" anchor="ctr">
            <a:noAutofit/>
          </a:bodyPr>
          <a:lstStyle/>
          <a:p>
            <a:pPr algn="ctr"/>
            <a:r>
              <a:rPr lang="en-US" sz="1100" b="1" dirty="0" smtClean="0">
                <a:latin typeface="+mj-lt"/>
                <a:cs typeface="Arial" pitchFamily="34" charset="0"/>
              </a:rPr>
              <a:t>Global Crop </a:t>
            </a:r>
          </a:p>
          <a:p>
            <a:pPr algn="ctr"/>
            <a:r>
              <a:rPr lang="en-US" sz="1100" b="1" dirty="0" smtClean="0">
                <a:latin typeface="+mj-lt"/>
                <a:cs typeface="Arial" pitchFamily="34" charset="0"/>
              </a:rPr>
              <a:t>Price</a:t>
            </a:r>
            <a:endParaRPr lang="en-US" sz="1100" b="1" dirty="0">
              <a:latin typeface="+mj-lt"/>
              <a:cs typeface="Arial" pitchFamily="34" charset="0"/>
            </a:endParaRPr>
          </a:p>
        </p:txBody>
      </p:sp>
      <p:cxnSp>
        <p:nvCxnSpPr>
          <p:cNvPr id="42" name="Straight Connector 41"/>
          <p:cNvCxnSpPr/>
          <p:nvPr/>
        </p:nvCxnSpPr>
        <p:spPr>
          <a:xfrm rot="10800000" flipV="1">
            <a:off x="4325276" y="3611733"/>
            <a:ext cx="761998" cy="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1734476" y="4600859"/>
            <a:ext cx="364785" cy="306275"/>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1953551" y="4907133"/>
            <a:ext cx="2057400" cy="38100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455721" y="3316103"/>
            <a:ext cx="567985" cy="349695"/>
          </a:xfrm>
          <a:prstGeom prst="rect">
            <a:avLst/>
          </a:prstGeom>
          <a:noFill/>
          <a:ln w="9525">
            <a:solidFill>
              <a:srgbClr val="FF0000"/>
            </a:solidFill>
            <a:prstDash val="solid"/>
          </a:ln>
        </p:spPr>
        <p:txBody>
          <a:bodyPr wrap="square" lIns="27432" rIns="27432" rtlCol="0" anchor="ctr">
            <a:noAutofit/>
          </a:bodyPr>
          <a:lstStyle/>
          <a:p>
            <a:pPr algn="ctr"/>
            <a:r>
              <a:rPr lang="en-US" sz="1100" b="1" dirty="0" smtClean="0">
                <a:latin typeface="+mj-lt"/>
                <a:cs typeface="Arial" pitchFamily="34" charset="0"/>
              </a:rPr>
              <a:t>Food</a:t>
            </a:r>
          </a:p>
          <a:p>
            <a:pPr algn="ctr"/>
            <a:r>
              <a:rPr lang="en-US" sz="1100" b="1" dirty="0" smtClean="0">
                <a:latin typeface="+mj-lt"/>
                <a:cs typeface="Arial" pitchFamily="34" charset="0"/>
              </a:rPr>
              <a:t>Prices</a:t>
            </a:r>
            <a:endParaRPr lang="en-US" sz="1100" b="1" dirty="0">
              <a:latin typeface="+mj-lt"/>
              <a:cs typeface="Arial" pitchFamily="34" charset="0"/>
            </a:endParaRPr>
          </a:p>
        </p:txBody>
      </p:sp>
      <p:cxnSp>
        <p:nvCxnSpPr>
          <p:cNvPr id="46" name="Straight Connector 45"/>
          <p:cNvCxnSpPr>
            <a:endCxn id="45" idx="3"/>
          </p:cNvCxnSpPr>
          <p:nvPr/>
        </p:nvCxnSpPr>
        <p:spPr>
          <a:xfrm flipH="1" flipV="1">
            <a:off x="2023706" y="3490951"/>
            <a:ext cx="1463373" cy="1207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094614" y="2837460"/>
            <a:ext cx="907099" cy="57870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637083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476" y="1371600"/>
            <a:ext cx="4948913" cy="369332"/>
          </a:xfrm>
          <a:prstGeom prst="rect">
            <a:avLst/>
          </a:prstGeom>
          <a:noFill/>
        </p:spPr>
        <p:txBody>
          <a:bodyPr wrap="square" rtlCol="0">
            <a:spAutoFit/>
          </a:bodyPr>
          <a:lstStyle/>
          <a:p>
            <a:r>
              <a:rPr lang="en-US" i="1" dirty="0" smtClean="0"/>
              <a:t>Consumption by 5 Income regions</a:t>
            </a:r>
            <a:endParaRPr lang="en-US" i="1" dirty="0"/>
          </a:p>
        </p:txBody>
      </p:sp>
      <p:sp>
        <p:nvSpPr>
          <p:cNvPr id="60" name="TextBox 59"/>
          <p:cNvSpPr txBox="1"/>
          <p:nvPr/>
        </p:nvSpPr>
        <p:spPr>
          <a:xfrm>
            <a:off x="210476" y="6465196"/>
            <a:ext cx="4419600" cy="369332"/>
          </a:xfrm>
          <a:prstGeom prst="rect">
            <a:avLst/>
          </a:prstGeom>
          <a:noFill/>
        </p:spPr>
        <p:txBody>
          <a:bodyPr wrap="square" rtlCol="0">
            <a:spAutoFit/>
          </a:bodyPr>
          <a:lstStyle/>
          <a:p>
            <a:r>
              <a:rPr lang="en-US" i="1" dirty="0" smtClean="0"/>
              <a:t>Crop Production </a:t>
            </a:r>
            <a:r>
              <a:rPr lang="en-US" i="1" dirty="0"/>
              <a:t>by </a:t>
            </a:r>
            <a:r>
              <a:rPr lang="en-US" i="1" dirty="0" smtClean="0"/>
              <a:t>7 Geographic regions</a:t>
            </a:r>
            <a:endParaRPr lang="en-US" i="1" dirty="0"/>
          </a:p>
        </p:txBody>
      </p:sp>
      <p:sp>
        <p:nvSpPr>
          <p:cNvPr id="87" name="TextBox 86"/>
          <p:cNvSpPr txBox="1"/>
          <p:nvPr/>
        </p:nvSpPr>
        <p:spPr>
          <a:xfrm>
            <a:off x="3027473" y="4291874"/>
            <a:ext cx="1161939" cy="131330"/>
          </a:xfrm>
          <a:prstGeom prst="rect">
            <a:avLst/>
          </a:prstGeom>
          <a:noFill/>
          <a:ln>
            <a:noFill/>
          </a:ln>
        </p:spPr>
        <p:txBody>
          <a:bodyPr wrap="square" rtlCol="0" anchor="ctr">
            <a:noAutofit/>
          </a:bodyPr>
          <a:lstStyle/>
          <a:p>
            <a:pPr algn="ctr"/>
            <a:r>
              <a:rPr lang="en-US" sz="1000" i="1" dirty="0" smtClean="0">
                <a:latin typeface="+mj-lt"/>
                <a:cs typeface="Arial" pitchFamily="34" charset="0"/>
              </a:rPr>
              <a:t>Input Substitution</a:t>
            </a:r>
            <a:endParaRPr lang="en-US" sz="1000" i="1" dirty="0">
              <a:latin typeface="+mj-lt"/>
              <a:cs typeface="Arial" pitchFamily="34" charset="0"/>
            </a:endParaRPr>
          </a:p>
        </p:txBody>
      </p:sp>
      <p:sp>
        <p:nvSpPr>
          <p:cNvPr id="89" name="TextBox 88"/>
          <p:cNvSpPr txBox="1"/>
          <p:nvPr/>
        </p:nvSpPr>
        <p:spPr>
          <a:xfrm>
            <a:off x="1254074" y="3992733"/>
            <a:ext cx="579804" cy="425450"/>
          </a:xfrm>
          <a:prstGeom prst="rect">
            <a:avLst/>
          </a:prstGeom>
          <a:noFill/>
          <a:ln w="9525">
            <a:solidFill>
              <a:srgbClr val="00B050"/>
            </a:solidFill>
            <a:prstDash val="solid"/>
          </a:ln>
        </p:spPr>
        <p:txBody>
          <a:bodyPr wrap="square" rtlCol="0" anchor="ctr">
            <a:noAutofit/>
          </a:bodyPr>
          <a:lstStyle/>
          <a:p>
            <a:pPr algn="ctr"/>
            <a:r>
              <a:rPr lang="en-US" sz="1100" b="1" dirty="0" smtClean="0">
                <a:latin typeface="+mj-lt"/>
                <a:cs typeface="Arial" pitchFamily="34" charset="0"/>
              </a:rPr>
              <a:t>Input</a:t>
            </a:r>
          </a:p>
          <a:p>
            <a:pPr algn="ctr"/>
            <a:r>
              <a:rPr lang="en-US" sz="1100" b="1" dirty="0" smtClean="0">
                <a:latin typeface="+mj-lt"/>
                <a:cs typeface="Arial" pitchFamily="34" charset="0"/>
              </a:rPr>
              <a:t>Prices</a:t>
            </a:r>
            <a:endParaRPr lang="en-US" sz="1100" b="1" dirty="0">
              <a:latin typeface="+mj-lt"/>
              <a:cs typeface="Arial" pitchFamily="34" charset="0"/>
            </a:endParaRPr>
          </a:p>
        </p:txBody>
      </p:sp>
      <p:sp>
        <p:nvSpPr>
          <p:cNvPr id="95" name="TextBox 94"/>
          <p:cNvSpPr txBox="1"/>
          <p:nvPr/>
        </p:nvSpPr>
        <p:spPr>
          <a:xfrm>
            <a:off x="2646494" y="2208087"/>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96" name="TextBox 95"/>
          <p:cNvSpPr txBox="1"/>
          <p:nvPr/>
        </p:nvSpPr>
        <p:spPr>
          <a:xfrm>
            <a:off x="5098600" y="3198666"/>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cxnSp>
        <p:nvCxnSpPr>
          <p:cNvPr id="102" name="Straight Arrow Connector 101"/>
          <p:cNvCxnSpPr/>
          <p:nvPr/>
        </p:nvCxnSpPr>
        <p:spPr>
          <a:xfrm>
            <a:off x="3105600" y="4734486"/>
            <a:ext cx="921417" cy="0"/>
          </a:xfrm>
          <a:prstGeom prst="straightConnector1">
            <a:avLst/>
          </a:prstGeom>
          <a:ln w="9525">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3045748" y="4486474"/>
            <a:ext cx="936717" cy="0"/>
          </a:xfrm>
          <a:prstGeom prst="straightConnector1">
            <a:avLst/>
          </a:prstGeom>
          <a:ln w="9525">
            <a:solidFill>
              <a:schemeClr val="tx1"/>
            </a:solidFill>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4" name="Elbow Connector 103"/>
          <p:cNvCxnSpPr>
            <a:stCxn id="117" idx="0"/>
            <a:endCxn id="96" idx="4"/>
          </p:cNvCxnSpPr>
          <p:nvPr/>
        </p:nvCxnSpPr>
        <p:spPr>
          <a:xfrm rot="5400000" flipH="1" flipV="1">
            <a:off x="3925418" y="2609342"/>
            <a:ext cx="387348" cy="3185246"/>
          </a:xfrm>
          <a:prstGeom prst="bentConnector3">
            <a:avLst>
              <a:gd name="adj1" fmla="val 50000"/>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3624411" y="2194191"/>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106" name="TextBox 105"/>
          <p:cNvSpPr txBox="1"/>
          <p:nvPr/>
        </p:nvSpPr>
        <p:spPr>
          <a:xfrm>
            <a:off x="4651342" y="1740234"/>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graphicFrame>
        <p:nvGraphicFramePr>
          <p:cNvPr id="107" name="Object 106"/>
          <p:cNvGraphicFramePr>
            <a:graphicFrameLocks noChangeAspect="1"/>
          </p:cNvGraphicFramePr>
          <p:nvPr>
            <p:extLst>
              <p:ext uri="{D42A27DB-BD31-4B8C-83A1-F6EECF244321}">
                <p14:modId xmlns:p14="http://schemas.microsoft.com/office/powerpoint/2010/main" val="2770286659"/>
              </p:ext>
            </p:extLst>
          </p:nvPr>
        </p:nvGraphicFramePr>
        <p:xfrm>
          <a:off x="2803657" y="2587891"/>
          <a:ext cx="452437" cy="228600"/>
        </p:xfrm>
        <a:graphic>
          <a:graphicData uri="http://schemas.openxmlformats.org/presentationml/2006/ole">
            <mc:AlternateContent xmlns:mc="http://schemas.openxmlformats.org/markup-compatibility/2006">
              <mc:Choice xmlns:v="urn:schemas-microsoft-com:vml" Requires="v">
                <p:oleObj spid="_x0000_s18013" name="Equation" r:id="rId4" imgW="431613" imgH="228501" progId="Equation.DSMT4">
                  <p:embed/>
                </p:oleObj>
              </mc:Choice>
              <mc:Fallback>
                <p:oleObj name="Equation" r:id="rId4" imgW="431613" imgH="228501"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3657" y="2587891"/>
                        <a:ext cx="452437" cy="228600"/>
                      </a:xfrm>
                      <a:prstGeom prst="rect">
                        <a:avLst/>
                      </a:prstGeom>
                      <a:solidFill>
                        <a:srgbClr val="BFBFBF"/>
                      </a:solidFill>
                    </p:spPr>
                  </p:pic>
                </p:oleObj>
              </mc:Fallback>
            </mc:AlternateContent>
          </a:graphicData>
        </a:graphic>
      </p:graphicFrame>
      <p:sp>
        <p:nvSpPr>
          <p:cNvPr id="108" name="TextBox 107"/>
          <p:cNvSpPr txBox="1"/>
          <p:nvPr/>
        </p:nvSpPr>
        <p:spPr>
          <a:xfrm>
            <a:off x="1105129" y="5438960"/>
            <a:ext cx="863538" cy="409575"/>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Land Rent</a:t>
            </a:r>
          </a:p>
          <a:p>
            <a:pPr algn="ctr"/>
            <a:r>
              <a:rPr lang="en-US" sz="1000" i="1" dirty="0" smtClean="0">
                <a:latin typeface="+mj-lt"/>
                <a:cs typeface="Arial" pitchFamily="34" charset="0"/>
              </a:rPr>
              <a:t>Response</a:t>
            </a:r>
          </a:p>
        </p:txBody>
      </p:sp>
      <p:sp>
        <p:nvSpPr>
          <p:cNvPr id="109" name="TextBox 108"/>
          <p:cNvSpPr txBox="1"/>
          <p:nvPr/>
        </p:nvSpPr>
        <p:spPr>
          <a:xfrm>
            <a:off x="1028506" y="4477150"/>
            <a:ext cx="978323" cy="335416"/>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Non Land Price</a:t>
            </a:r>
          </a:p>
          <a:p>
            <a:pPr algn="ctr"/>
            <a:r>
              <a:rPr lang="en-US" sz="1000" i="1" dirty="0" smtClean="0">
                <a:latin typeface="+mj-lt"/>
                <a:cs typeface="Arial" pitchFamily="34" charset="0"/>
              </a:rPr>
              <a:t>Response</a:t>
            </a:r>
          </a:p>
        </p:txBody>
      </p:sp>
      <p:graphicFrame>
        <p:nvGraphicFramePr>
          <p:cNvPr id="110" name="Object 109"/>
          <p:cNvGraphicFramePr>
            <a:graphicFrameLocks noChangeAspect="1"/>
          </p:cNvGraphicFramePr>
          <p:nvPr>
            <p:extLst>
              <p:ext uri="{D42A27DB-BD31-4B8C-83A1-F6EECF244321}">
                <p14:modId xmlns:p14="http://schemas.microsoft.com/office/powerpoint/2010/main" val="2981182123"/>
              </p:ext>
            </p:extLst>
          </p:nvPr>
        </p:nvGraphicFramePr>
        <p:xfrm>
          <a:off x="1277276" y="5135733"/>
          <a:ext cx="520700" cy="228600"/>
        </p:xfrm>
        <a:graphic>
          <a:graphicData uri="http://schemas.openxmlformats.org/presentationml/2006/ole">
            <mc:AlternateContent xmlns:mc="http://schemas.openxmlformats.org/markup-compatibility/2006">
              <mc:Choice xmlns:v="urn:schemas-microsoft-com:vml" Requires="v">
                <p:oleObj spid="_x0000_s18014" name="Equation" r:id="rId6" imgW="520700" imgH="228600" progId="Equation.DSMT4">
                  <p:embed/>
                </p:oleObj>
              </mc:Choice>
              <mc:Fallback>
                <p:oleObj name="Equation" r:id="rId6" imgW="5207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7276" y="5135733"/>
                        <a:ext cx="520700" cy="228600"/>
                      </a:xfrm>
                      <a:prstGeom prst="rect">
                        <a:avLst/>
                      </a:prstGeom>
                      <a:solidFill>
                        <a:srgbClr val="BFBFBF"/>
                      </a:solidFill>
                    </p:spPr>
                  </p:pic>
                </p:oleObj>
              </mc:Fallback>
            </mc:AlternateContent>
          </a:graphicData>
        </a:graphic>
      </p:graphicFrame>
      <p:graphicFrame>
        <p:nvGraphicFramePr>
          <p:cNvPr id="112" name="Object 111"/>
          <p:cNvGraphicFramePr>
            <a:graphicFrameLocks noChangeAspect="1"/>
          </p:cNvGraphicFramePr>
          <p:nvPr>
            <p:extLst>
              <p:ext uri="{D42A27DB-BD31-4B8C-83A1-F6EECF244321}">
                <p14:modId xmlns:p14="http://schemas.microsoft.com/office/powerpoint/2010/main" val="2272524190"/>
              </p:ext>
            </p:extLst>
          </p:nvPr>
        </p:nvGraphicFramePr>
        <p:xfrm>
          <a:off x="1282927" y="4818341"/>
          <a:ext cx="419100" cy="228600"/>
        </p:xfrm>
        <a:graphic>
          <a:graphicData uri="http://schemas.openxmlformats.org/presentationml/2006/ole">
            <mc:AlternateContent xmlns:mc="http://schemas.openxmlformats.org/markup-compatibility/2006">
              <mc:Choice xmlns:v="urn:schemas-microsoft-com:vml" Requires="v">
                <p:oleObj spid="_x0000_s18015" name="Equation" r:id="rId8" imgW="419100" imgH="228600" progId="Equation.DSMT4">
                  <p:embed/>
                </p:oleObj>
              </mc:Choice>
              <mc:Fallback>
                <p:oleObj name="Equation" r:id="rId8" imgW="4191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2927" y="4818341"/>
                        <a:ext cx="419100" cy="228600"/>
                      </a:xfrm>
                      <a:prstGeom prst="rect">
                        <a:avLst/>
                      </a:prstGeom>
                      <a:solidFill>
                        <a:srgbClr val="BFBFBF"/>
                      </a:solidFill>
                    </p:spPr>
                  </p:pic>
                </p:oleObj>
              </mc:Fallback>
            </mc:AlternateContent>
          </a:graphicData>
        </a:graphic>
      </p:graphicFrame>
      <p:sp>
        <p:nvSpPr>
          <p:cNvPr id="114" name="TextBox 113"/>
          <p:cNvSpPr txBox="1"/>
          <p:nvPr/>
        </p:nvSpPr>
        <p:spPr>
          <a:xfrm>
            <a:off x="6182833" y="2206891"/>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115" name="TextBox 114"/>
          <p:cNvSpPr txBox="1"/>
          <p:nvPr/>
        </p:nvSpPr>
        <p:spPr>
          <a:xfrm>
            <a:off x="1028506" y="2001063"/>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sp>
        <p:nvSpPr>
          <p:cNvPr id="116" name="TextBox 115"/>
          <p:cNvSpPr txBox="1"/>
          <p:nvPr/>
        </p:nvSpPr>
        <p:spPr>
          <a:xfrm>
            <a:off x="4080461" y="4398234"/>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117" name="TextBox 116"/>
          <p:cNvSpPr txBox="1"/>
          <p:nvPr/>
        </p:nvSpPr>
        <p:spPr>
          <a:xfrm>
            <a:off x="2099261" y="4395639"/>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Non 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118" name="TextBox 117"/>
          <p:cNvSpPr txBox="1"/>
          <p:nvPr/>
        </p:nvSpPr>
        <p:spPr>
          <a:xfrm>
            <a:off x="3487076" y="3446633"/>
            <a:ext cx="854415" cy="355600"/>
          </a:xfrm>
          <a:prstGeom prst="rect">
            <a:avLst/>
          </a:prstGeom>
          <a:noFill/>
          <a:ln w="9525">
            <a:solidFill>
              <a:schemeClr val="bg1">
                <a:lumMod val="65000"/>
              </a:schemeClr>
            </a:solidFill>
            <a:prstDash val="solid"/>
          </a:ln>
        </p:spPr>
        <p:txBody>
          <a:bodyPr wrap="square" lIns="27432" rIns="27432" rtlCol="0" anchor="ctr">
            <a:noAutofit/>
          </a:bodyPr>
          <a:lstStyle/>
          <a:p>
            <a:pPr algn="ctr"/>
            <a:r>
              <a:rPr lang="en-US" sz="1100" b="1" dirty="0" smtClean="0">
                <a:latin typeface="+mj-lt"/>
                <a:cs typeface="Arial" pitchFamily="34" charset="0"/>
              </a:rPr>
              <a:t>Global Crop </a:t>
            </a:r>
          </a:p>
          <a:p>
            <a:pPr algn="ctr"/>
            <a:r>
              <a:rPr lang="en-US" sz="1100" b="1" dirty="0" smtClean="0">
                <a:latin typeface="+mj-lt"/>
                <a:cs typeface="Arial" pitchFamily="34" charset="0"/>
              </a:rPr>
              <a:t>Price</a:t>
            </a:r>
            <a:endParaRPr lang="en-US" sz="1100" b="1" dirty="0">
              <a:latin typeface="+mj-lt"/>
              <a:cs typeface="Arial" pitchFamily="34" charset="0"/>
            </a:endParaRPr>
          </a:p>
        </p:txBody>
      </p:sp>
      <p:cxnSp>
        <p:nvCxnSpPr>
          <p:cNvPr id="119" name="Straight Connector 118"/>
          <p:cNvCxnSpPr/>
          <p:nvPr/>
        </p:nvCxnSpPr>
        <p:spPr>
          <a:xfrm flipV="1">
            <a:off x="2265830" y="2131963"/>
            <a:ext cx="356238" cy="25264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5400000">
            <a:off x="5176176" y="2295791"/>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248576" y="2113300"/>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3248576" y="2473274"/>
            <a:ext cx="351187" cy="19050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114" idx="2"/>
            <a:endCxn id="96" idx="7"/>
          </p:cNvCxnSpPr>
          <p:nvPr/>
        </p:nvCxnSpPr>
        <p:spPr>
          <a:xfrm flipH="1">
            <a:off x="6145252" y="2636151"/>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27" name="Object 126"/>
          <p:cNvGraphicFramePr>
            <a:graphicFrameLocks noChangeAspect="1"/>
          </p:cNvGraphicFramePr>
          <p:nvPr>
            <p:extLst>
              <p:ext uri="{D42A27DB-BD31-4B8C-83A1-F6EECF244321}">
                <p14:modId xmlns:p14="http://schemas.microsoft.com/office/powerpoint/2010/main" val="3346986749"/>
              </p:ext>
            </p:extLst>
          </p:nvPr>
        </p:nvGraphicFramePr>
        <p:xfrm>
          <a:off x="2741363" y="1952055"/>
          <a:ext cx="520700" cy="228600"/>
        </p:xfrm>
        <a:graphic>
          <a:graphicData uri="http://schemas.openxmlformats.org/presentationml/2006/ole">
            <mc:AlternateContent xmlns:mc="http://schemas.openxmlformats.org/markup-compatibility/2006">
              <mc:Choice xmlns:v="urn:schemas-microsoft-com:vml" Requires="v">
                <p:oleObj spid="_x0000_s18016" name="Equation" r:id="rId10" imgW="520700" imgH="228600" progId="Equation.DSMT4">
                  <p:embed/>
                </p:oleObj>
              </mc:Choice>
              <mc:Fallback>
                <p:oleObj name="Equation" r:id="rId10" imgW="5207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1363" y="1952055"/>
                        <a:ext cx="520700" cy="228600"/>
                      </a:xfrm>
                      <a:prstGeom prst="rect">
                        <a:avLst/>
                      </a:prstGeom>
                      <a:solidFill>
                        <a:srgbClr val="BFBFBF"/>
                      </a:solidFill>
                    </p:spPr>
                  </p:pic>
                </p:oleObj>
              </mc:Fallback>
            </mc:AlternateContent>
          </a:graphicData>
        </a:graphic>
      </p:graphicFrame>
      <p:cxnSp>
        <p:nvCxnSpPr>
          <p:cNvPr id="129" name="Straight Connector 128"/>
          <p:cNvCxnSpPr/>
          <p:nvPr/>
        </p:nvCxnSpPr>
        <p:spPr>
          <a:xfrm flipV="1">
            <a:off x="4384674" y="2420109"/>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rot="10800000" flipV="1">
            <a:off x="4325276" y="3611733"/>
            <a:ext cx="761998" cy="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endCxn id="117" idx="1"/>
          </p:cNvCxnSpPr>
          <p:nvPr/>
        </p:nvCxnSpPr>
        <p:spPr>
          <a:xfrm flipV="1">
            <a:off x="1734476" y="4600859"/>
            <a:ext cx="364785" cy="306275"/>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953551" y="4907133"/>
            <a:ext cx="2057400" cy="38100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2" name="Object 141"/>
          <p:cNvGraphicFramePr>
            <a:graphicFrameLocks noChangeAspect="1"/>
          </p:cNvGraphicFramePr>
          <p:nvPr>
            <p:extLst>
              <p:ext uri="{D42A27DB-BD31-4B8C-83A1-F6EECF244321}">
                <p14:modId xmlns:p14="http://schemas.microsoft.com/office/powerpoint/2010/main" val="962331608"/>
              </p:ext>
            </p:extLst>
          </p:nvPr>
        </p:nvGraphicFramePr>
        <p:xfrm>
          <a:off x="3359846" y="4498793"/>
          <a:ext cx="387350" cy="225425"/>
        </p:xfrm>
        <a:graphic>
          <a:graphicData uri="http://schemas.openxmlformats.org/presentationml/2006/ole">
            <mc:AlternateContent xmlns:mc="http://schemas.openxmlformats.org/markup-compatibility/2006">
              <mc:Choice xmlns:v="urn:schemas-microsoft-com:vml" Requires="v">
                <p:oleObj spid="_x0000_s18017" name="Equation" r:id="rId12" imgW="381000" imgH="228600" progId="Equation.DSMT4">
                  <p:embed/>
                </p:oleObj>
              </mc:Choice>
              <mc:Fallback>
                <p:oleObj name="Equation" r:id="rId12" imgW="3810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9846" y="4498793"/>
                        <a:ext cx="387350" cy="225425"/>
                      </a:xfrm>
                      <a:prstGeom prst="rect">
                        <a:avLst/>
                      </a:prstGeom>
                      <a:solidFill>
                        <a:srgbClr val="BFBFBF"/>
                      </a:solidFill>
                    </p:spPr>
                  </p:pic>
                </p:oleObj>
              </mc:Fallback>
            </mc:AlternateContent>
          </a:graphicData>
        </a:graphic>
      </p:graphicFrame>
      <p:cxnSp>
        <p:nvCxnSpPr>
          <p:cNvPr id="155" name="Straight Connector 154"/>
          <p:cNvCxnSpPr/>
          <p:nvPr/>
        </p:nvCxnSpPr>
        <p:spPr>
          <a:xfrm>
            <a:off x="4483329" y="4207362"/>
            <a:ext cx="1" cy="1795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6933820" y="3167074"/>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74" name="TextBox 173"/>
          <p:cNvSpPr txBox="1"/>
          <p:nvPr/>
        </p:nvSpPr>
        <p:spPr>
          <a:xfrm>
            <a:off x="7226183" y="1556837"/>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76" name="Straight Connector 175"/>
          <p:cNvCxnSpPr/>
          <p:nvPr/>
        </p:nvCxnSpPr>
        <p:spPr>
          <a:xfrm flipH="1">
            <a:off x="6324829" y="3624433"/>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a:stCxn id="114" idx="3"/>
          </p:cNvCxnSpPr>
          <p:nvPr/>
        </p:nvCxnSpPr>
        <p:spPr>
          <a:xfrm flipV="1">
            <a:off x="7173433" y="2262528"/>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Curved Connector 178"/>
          <p:cNvCxnSpPr>
            <a:stCxn id="115" idx="2"/>
            <a:endCxn id="107" idx="2"/>
          </p:cNvCxnSpPr>
          <p:nvPr/>
        </p:nvCxnSpPr>
        <p:spPr>
          <a:xfrm rot="16200000" flipH="1">
            <a:off x="2248042" y="2034658"/>
            <a:ext cx="48348" cy="1515318"/>
          </a:xfrm>
          <a:prstGeom prst="curvedConnector3">
            <a:avLst>
              <a:gd name="adj1" fmla="val 440872"/>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p:cNvCxnSpPr>
            <a:stCxn id="115" idx="0"/>
            <a:endCxn id="127" idx="0"/>
          </p:cNvCxnSpPr>
          <p:nvPr/>
        </p:nvCxnSpPr>
        <p:spPr>
          <a:xfrm rot="5400000" flipH="1" flipV="1">
            <a:off x="2406541" y="1405891"/>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sp>
        <p:nvSpPr>
          <p:cNvPr id="181" name="TextBox 180"/>
          <p:cNvSpPr txBox="1"/>
          <p:nvPr/>
        </p:nvSpPr>
        <p:spPr>
          <a:xfrm>
            <a:off x="1455721" y="3316103"/>
            <a:ext cx="567985" cy="349695"/>
          </a:xfrm>
          <a:prstGeom prst="rect">
            <a:avLst/>
          </a:prstGeom>
          <a:noFill/>
          <a:ln w="9525">
            <a:solidFill>
              <a:srgbClr val="FF0000"/>
            </a:solidFill>
            <a:prstDash val="solid"/>
          </a:ln>
        </p:spPr>
        <p:txBody>
          <a:bodyPr wrap="square" lIns="27432" rIns="27432" rtlCol="0" anchor="ctr">
            <a:noAutofit/>
          </a:bodyPr>
          <a:lstStyle/>
          <a:p>
            <a:pPr algn="ctr"/>
            <a:r>
              <a:rPr lang="en-US" sz="1100" b="1" dirty="0" smtClean="0">
                <a:latin typeface="+mj-lt"/>
                <a:cs typeface="Arial" pitchFamily="34" charset="0"/>
              </a:rPr>
              <a:t>Food</a:t>
            </a:r>
          </a:p>
          <a:p>
            <a:pPr algn="ctr"/>
            <a:r>
              <a:rPr lang="en-US" sz="1100" b="1" dirty="0" smtClean="0">
                <a:latin typeface="+mj-lt"/>
                <a:cs typeface="Arial" pitchFamily="34" charset="0"/>
              </a:rPr>
              <a:t>Prices</a:t>
            </a:r>
            <a:endParaRPr lang="en-US" sz="1100" b="1" dirty="0">
              <a:latin typeface="+mj-lt"/>
              <a:cs typeface="Arial" pitchFamily="34" charset="0"/>
            </a:endParaRPr>
          </a:p>
        </p:txBody>
      </p:sp>
      <p:cxnSp>
        <p:nvCxnSpPr>
          <p:cNvPr id="182" name="Straight Connector 181"/>
          <p:cNvCxnSpPr>
            <a:endCxn id="181" idx="3"/>
          </p:cNvCxnSpPr>
          <p:nvPr/>
        </p:nvCxnSpPr>
        <p:spPr>
          <a:xfrm flipH="1" flipV="1">
            <a:off x="2023706" y="3490951"/>
            <a:ext cx="1463373" cy="1207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2094614" y="2837460"/>
            <a:ext cx="907099" cy="57870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8600" y="1696862"/>
            <a:ext cx="994182" cy="369332"/>
          </a:xfrm>
          <a:prstGeom prst="rect">
            <a:avLst/>
          </a:prstGeom>
          <a:noFill/>
        </p:spPr>
        <p:txBody>
          <a:bodyPr wrap="none" rtlCol="0">
            <a:spAutoFit/>
          </a:bodyPr>
          <a:lstStyle/>
          <a:p>
            <a:pPr algn="ctr"/>
            <a:r>
              <a:rPr lang="en-US" b="1" dirty="0" smtClean="0">
                <a:solidFill>
                  <a:srgbClr val="FF0000"/>
                </a:solidFill>
                <a:cs typeface="Arial" pitchFamily="34" charset="0"/>
              </a:rPr>
              <a:t>Demand</a:t>
            </a:r>
            <a:endParaRPr lang="en-US" dirty="0">
              <a:solidFill>
                <a:srgbClr val="FF0000"/>
              </a:solidFill>
            </a:endParaRPr>
          </a:p>
        </p:txBody>
      </p:sp>
      <p:sp>
        <p:nvSpPr>
          <p:cNvPr id="61" name="TextBox 60"/>
          <p:cNvSpPr txBox="1"/>
          <p:nvPr/>
        </p:nvSpPr>
        <p:spPr>
          <a:xfrm>
            <a:off x="228600" y="6077271"/>
            <a:ext cx="829073" cy="369332"/>
          </a:xfrm>
          <a:prstGeom prst="rect">
            <a:avLst/>
          </a:prstGeom>
          <a:noFill/>
        </p:spPr>
        <p:txBody>
          <a:bodyPr wrap="none" rtlCol="0">
            <a:spAutoFit/>
          </a:bodyPr>
          <a:lstStyle/>
          <a:p>
            <a:pPr algn="ctr"/>
            <a:r>
              <a:rPr lang="en-US" b="1" dirty="0" smtClean="0">
                <a:solidFill>
                  <a:srgbClr val="00B050"/>
                </a:solidFill>
                <a:cs typeface="Arial" pitchFamily="34" charset="0"/>
              </a:rPr>
              <a:t>Supply</a:t>
            </a:r>
            <a:endParaRPr lang="en-US" dirty="0"/>
          </a:p>
        </p:txBody>
      </p:sp>
      <p:sp>
        <p:nvSpPr>
          <p:cNvPr id="64" name="Title 2"/>
          <p:cNvSpPr>
            <a:spLocks noGrp="1"/>
          </p:cNvSpPr>
          <p:nvPr>
            <p:ph type="title"/>
          </p:nvPr>
        </p:nvSpPr>
        <p:spPr>
          <a:xfrm>
            <a:off x="228600" y="154898"/>
            <a:ext cx="8458200" cy="1143000"/>
          </a:xfrm>
        </p:spPr>
        <p:txBody>
          <a:bodyPr>
            <a:normAutofit/>
          </a:bodyPr>
          <a:lstStyle/>
          <a:p>
            <a:r>
              <a:rPr lang="en-US" sz="2200" b="1" i="1" dirty="0" smtClean="0"/>
              <a:t>Exploring SIMPLE (4)</a:t>
            </a:r>
            <a:r>
              <a:rPr lang="en-US" sz="2200" dirty="0" smtClean="0"/>
              <a:t>: Economic responses to scarcity </a:t>
            </a:r>
            <a:r>
              <a:rPr lang="en-US" sz="2200" b="1" dirty="0" smtClean="0">
                <a:solidFill>
                  <a:srgbClr val="0000FF"/>
                </a:solidFill>
              </a:rPr>
              <a:t>endogenously</a:t>
            </a:r>
            <a:r>
              <a:rPr lang="en-US" sz="2200" dirty="0" smtClean="0"/>
              <a:t>  mediate cropland use</a:t>
            </a:r>
            <a:endParaRPr lang="en-US" sz="2200" dirty="0"/>
          </a:p>
        </p:txBody>
      </p:sp>
      <p:sp>
        <p:nvSpPr>
          <p:cNvPr id="3" name="Oval 2"/>
          <p:cNvSpPr/>
          <p:nvPr/>
        </p:nvSpPr>
        <p:spPr>
          <a:xfrm>
            <a:off x="2819400" y="4008291"/>
            <a:ext cx="1505876" cy="987742"/>
          </a:xfrm>
          <a:prstGeom prst="ellipse">
            <a:avLst/>
          </a:prstGeom>
          <a:no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200738" y="1933885"/>
            <a:ext cx="1505876" cy="987742"/>
          </a:xfrm>
          <a:prstGeom prst="ellipse">
            <a:avLst/>
          </a:prstGeom>
          <a:no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963304" y="4978027"/>
            <a:ext cx="1154376" cy="987742"/>
          </a:xfrm>
          <a:prstGeom prst="ellipse">
            <a:avLst/>
          </a:prstGeom>
          <a:no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954336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476" y="1371600"/>
            <a:ext cx="4948913" cy="369332"/>
          </a:xfrm>
          <a:prstGeom prst="rect">
            <a:avLst/>
          </a:prstGeom>
          <a:noFill/>
        </p:spPr>
        <p:txBody>
          <a:bodyPr wrap="square" rtlCol="0">
            <a:spAutoFit/>
          </a:bodyPr>
          <a:lstStyle/>
          <a:p>
            <a:r>
              <a:rPr lang="en-US" i="1" dirty="0" smtClean="0"/>
              <a:t>Consumption by 5 Income regions</a:t>
            </a:r>
            <a:endParaRPr lang="en-US" i="1" dirty="0"/>
          </a:p>
        </p:txBody>
      </p:sp>
      <p:sp>
        <p:nvSpPr>
          <p:cNvPr id="60" name="TextBox 59"/>
          <p:cNvSpPr txBox="1"/>
          <p:nvPr/>
        </p:nvSpPr>
        <p:spPr>
          <a:xfrm>
            <a:off x="210476" y="6465196"/>
            <a:ext cx="4419600" cy="369332"/>
          </a:xfrm>
          <a:prstGeom prst="rect">
            <a:avLst/>
          </a:prstGeom>
          <a:noFill/>
        </p:spPr>
        <p:txBody>
          <a:bodyPr wrap="square" rtlCol="0">
            <a:spAutoFit/>
          </a:bodyPr>
          <a:lstStyle/>
          <a:p>
            <a:r>
              <a:rPr lang="en-US" i="1" dirty="0" smtClean="0"/>
              <a:t>Crop Production </a:t>
            </a:r>
            <a:r>
              <a:rPr lang="en-US" i="1" dirty="0"/>
              <a:t>by </a:t>
            </a:r>
            <a:r>
              <a:rPr lang="en-US" i="1" dirty="0" smtClean="0"/>
              <a:t>7 Geographic regions</a:t>
            </a:r>
            <a:endParaRPr lang="en-US" i="1" dirty="0"/>
          </a:p>
        </p:txBody>
      </p:sp>
      <p:sp>
        <p:nvSpPr>
          <p:cNvPr id="87" name="TextBox 86"/>
          <p:cNvSpPr txBox="1"/>
          <p:nvPr/>
        </p:nvSpPr>
        <p:spPr>
          <a:xfrm>
            <a:off x="3027473" y="4291874"/>
            <a:ext cx="1161939" cy="131330"/>
          </a:xfrm>
          <a:prstGeom prst="rect">
            <a:avLst/>
          </a:prstGeom>
          <a:noFill/>
          <a:ln>
            <a:noFill/>
          </a:ln>
        </p:spPr>
        <p:txBody>
          <a:bodyPr wrap="square" rtlCol="0" anchor="ctr">
            <a:noAutofit/>
          </a:bodyPr>
          <a:lstStyle/>
          <a:p>
            <a:pPr algn="ctr"/>
            <a:r>
              <a:rPr lang="en-US" sz="1000" i="1" dirty="0" smtClean="0">
                <a:latin typeface="+mj-lt"/>
                <a:cs typeface="Arial" pitchFamily="34" charset="0"/>
              </a:rPr>
              <a:t>Input Substitution</a:t>
            </a:r>
            <a:endParaRPr lang="en-US" sz="1000" i="1" dirty="0">
              <a:latin typeface="+mj-lt"/>
              <a:cs typeface="Arial" pitchFamily="34" charset="0"/>
            </a:endParaRPr>
          </a:p>
        </p:txBody>
      </p:sp>
      <p:sp>
        <p:nvSpPr>
          <p:cNvPr id="89" name="TextBox 88"/>
          <p:cNvSpPr txBox="1"/>
          <p:nvPr/>
        </p:nvSpPr>
        <p:spPr>
          <a:xfrm>
            <a:off x="1254074" y="3992733"/>
            <a:ext cx="579804" cy="425450"/>
          </a:xfrm>
          <a:prstGeom prst="rect">
            <a:avLst/>
          </a:prstGeom>
          <a:noFill/>
          <a:ln w="9525">
            <a:solidFill>
              <a:srgbClr val="00B050"/>
            </a:solidFill>
            <a:prstDash val="solid"/>
          </a:ln>
        </p:spPr>
        <p:txBody>
          <a:bodyPr wrap="square" rtlCol="0" anchor="ctr">
            <a:noAutofit/>
          </a:bodyPr>
          <a:lstStyle/>
          <a:p>
            <a:pPr algn="ctr"/>
            <a:r>
              <a:rPr lang="en-US" sz="1100" b="1" dirty="0" smtClean="0">
                <a:latin typeface="+mj-lt"/>
                <a:cs typeface="Arial" pitchFamily="34" charset="0"/>
              </a:rPr>
              <a:t>Input</a:t>
            </a:r>
          </a:p>
          <a:p>
            <a:pPr algn="ctr"/>
            <a:r>
              <a:rPr lang="en-US" sz="1100" b="1" dirty="0" smtClean="0">
                <a:latin typeface="+mj-lt"/>
                <a:cs typeface="Arial" pitchFamily="34" charset="0"/>
              </a:rPr>
              <a:t>Prices</a:t>
            </a:r>
            <a:endParaRPr lang="en-US" sz="1100" b="1" dirty="0">
              <a:latin typeface="+mj-lt"/>
              <a:cs typeface="Arial" pitchFamily="34" charset="0"/>
            </a:endParaRPr>
          </a:p>
        </p:txBody>
      </p:sp>
      <p:sp>
        <p:nvSpPr>
          <p:cNvPr id="95" name="TextBox 94"/>
          <p:cNvSpPr txBox="1"/>
          <p:nvPr/>
        </p:nvSpPr>
        <p:spPr>
          <a:xfrm>
            <a:off x="2646494" y="2208087"/>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96" name="TextBox 95"/>
          <p:cNvSpPr txBox="1"/>
          <p:nvPr/>
        </p:nvSpPr>
        <p:spPr>
          <a:xfrm>
            <a:off x="5098600" y="3198666"/>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cxnSp>
        <p:nvCxnSpPr>
          <p:cNvPr id="102" name="Straight Arrow Connector 101"/>
          <p:cNvCxnSpPr/>
          <p:nvPr/>
        </p:nvCxnSpPr>
        <p:spPr>
          <a:xfrm>
            <a:off x="3105600" y="4734486"/>
            <a:ext cx="921417" cy="0"/>
          </a:xfrm>
          <a:prstGeom prst="straightConnector1">
            <a:avLst/>
          </a:prstGeom>
          <a:ln w="9525">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3045748" y="4486474"/>
            <a:ext cx="936717" cy="0"/>
          </a:xfrm>
          <a:prstGeom prst="straightConnector1">
            <a:avLst/>
          </a:prstGeom>
          <a:ln w="9525">
            <a:solidFill>
              <a:schemeClr val="tx1"/>
            </a:solidFill>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4" name="Elbow Connector 103"/>
          <p:cNvCxnSpPr>
            <a:stCxn id="117" idx="0"/>
            <a:endCxn id="96" idx="4"/>
          </p:cNvCxnSpPr>
          <p:nvPr/>
        </p:nvCxnSpPr>
        <p:spPr>
          <a:xfrm rot="5400000" flipH="1" flipV="1">
            <a:off x="3925418" y="2609342"/>
            <a:ext cx="387348" cy="3185246"/>
          </a:xfrm>
          <a:prstGeom prst="bentConnector3">
            <a:avLst>
              <a:gd name="adj1" fmla="val 50000"/>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3624411" y="2194191"/>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106" name="TextBox 105"/>
          <p:cNvSpPr txBox="1"/>
          <p:nvPr/>
        </p:nvSpPr>
        <p:spPr>
          <a:xfrm>
            <a:off x="4651342" y="1740234"/>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graphicFrame>
        <p:nvGraphicFramePr>
          <p:cNvPr id="107" name="Object 106"/>
          <p:cNvGraphicFramePr>
            <a:graphicFrameLocks noChangeAspect="1"/>
          </p:cNvGraphicFramePr>
          <p:nvPr>
            <p:extLst>
              <p:ext uri="{D42A27DB-BD31-4B8C-83A1-F6EECF244321}">
                <p14:modId xmlns:p14="http://schemas.microsoft.com/office/powerpoint/2010/main" val="816320487"/>
              </p:ext>
            </p:extLst>
          </p:nvPr>
        </p:nvGraphicFramePr>
        <p:xfrm>
          <a:off x="2803657" y="2587891"/>
          <a:ext cx="452437" cy="228600"/>
        </p:xfrm>
        <a:graphic>
          <a:graphicData uri="http://schemas.openxmlformats.org/presentationml/2006/ole">
            <mc:AlternateContent xmlns:mc="http://schemas.openxmlformats.org/markup-compatibility/2006">
              <mc:Choice xmlns:v="urn:schemas-microsoft-com:vml" Requires="v">
                <p:oleObj spid="_x0000_s20953" name="Equation" r:id="rId4" imgW="431613" imgH="228501" progId="Equation.DSMT4">
                  <p:embed/>
                </p:oleObj>
              </mc:Choice>
              <mc:Fallback>
                <p:oleObj name="Equation" r:id="rId4" imgW="431613" imgH="228501"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3657" y="2587891"/>
                        <a:ext cx="452437" cy="228600"/>
                      </a:xfrm>
                      <a:prstGeom prst="rect">
                        <a:avLst/>
                      </a:prstGeom>
                      <a:solidFill>
                        <a:srgbClr val="BFBFBF"/>
                      </a:solidFill>
                    </p:spPr>
                  </p:pic>
                </p:oleObj>
              </mc:Fallback>
            </mc:AlternateContent>
          </a:graphicData>
        </a:graphic>
      </p:graphicFrame>
      <p:sp>
        <p:nvSpPr>
          <p:cNvPr id="108" name="TextBox 107"/>
          <p:cNvSpPr txBox="1"/>
          <p:nvPr/>
        </p:nvSpPr>
        <p:spPr>
          <a:xfrm>
            <a:off x="1105129" y="5438960"/>
            <a:ext cx="863538" cy="409575"/>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Land Rent</a:t>
            </a:r>
          </a:p>
          <a:p>
            <a:pPr algn="ctr"/>
            <a:r>
              <a:rPr lang="en-US" sz="1000" i="1" dirty="0" smtClean="0">
                <a:latin typeface="+mj-lt"/>
                <a:cs typeface="Arial" pitchFamily="34" charset="0"/>
              </a:rPr>
              <a:t>Response</a:t>
            </a:r>
          </a:p>
        </p:txBody>
      </p:sp>
      <p:sp>
        <p:nvSpPr>
          <p:cNvPr id="109" name="TextBox 108"/>
          <p:cNvSpPr txBox="1"/>
          <p:nvPr/>
        </p:nvSpPr>
        <p:spPr>
          <a:xfrm>
            <a:off x="1028506" y="4477150"/>
            <a:ext cx="978323" cy="335416"/>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Non Land Price</a:t>
            </a:r>
          </a:p>
          <a:p>
            <a:pPr algn="ctr"/>
            <a:r>
              <a:rPr lang="en-US" sz="1000" i="1" dirty="0" smtClean="0">
                <a:latin typeface="+mj-lt"/>
                <a:cs typeface="Arial" pitchFamily="34" charset="0"/>
              </a:rPr>
              <a:t>Response</a:t>
            </a:r>
          </a:p>
        </p:txBody>
      </p:sp>
      <p:graphicFrame>
        <p:nvGraphicFramePr>
          <p:cNvPr id="110" name="Object 109"/>
          <p:cNvGraphicFramePr>
            <a:graphicFrameLocks noChangeAspect="1"/>
          </p:cNvGraphicFramePr>
          <p:nvPr>
            <p:extLst>
              <p:ext uri="{D42A27DB-BD31-4B8C-83A1-F6EECF244321}">
                <p14:modId xmlns:p14="http://schemas.microsoft.com/office/powerpoint/2010/main" val="4100053286"/>
              </p:ext>
            </p:extLst>
          </p:nvPr>
        </p:nvGraphicFramePr>
        <p:xfrm>
          <a:off x="1277276" y="5135733"/>
          <a:ext cx="520700" cy="228600"/>
        </p:xfrm>
        <a:graphic>
          <a:graphicData uri="http://schemas.openxmlformats.org/presentationml/2006/ole">
            <mc:AlternateContent xmlns:mc="http://schemas.openxmlformats.org/markup-compatibility/2006">
              <mc:Choice xmlns:v="urn:schemas-microsoft-com:vml" Requires="v">
                <p:oleObj spid="_x0000_s20954" name="Equation" r:id="rId6" imgW="520700" imgH="228600" progId="Equation.DSMT4">
                  <p:embed/>
                </p:oleObj>
              </mc:Choice>
              <mc:Fallback>
                <p:oleObj name="Equation" r:id="rId6" imgW="5207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7276" y="5135733"/>
                        <a:ext cx="520700" cy="228600"/>
                      </a:xfrm>
                      <a:prstGeom prst="rect">
                        <a:avLst/>
                      </a:prstGeom>
                      <a:solidFill>
                        <a:srgbClr val="BFBFBF"/>
                      </a:solidFill>
                    </p:spPr>
                  </p:pic>
                </p:oleObj>
              </mc:Fallback>
            </mc:AlternateContent>
          </a:graphicData>
        </a:graphic>
      </p:graphicFrame>
      <p:graphicFrame>
        <p:nvGraphicFramePr>
          <p:cNvPr id="112" name="Object 111"/>
          <p:cNvGraphicFramePr>
            <a:graphicFrameLocks noChangeAspect="1"/>
          </p:cNvGraphicFramePr>
          <p:nvPr>
            <p:extLst>
              <p:ext uri="{D42A27DB-BD31-4B8C-83A1-F6EECF244321}">
                <p14:modId xmlns:p14="http://schemas.microsoft.com/office/powerpoint/2010/main" val="1464794767"/>
              </p:ext>
            </p:extLst>
          </p:nvPr>
        </p:nvGraphicFramePr>
        <p:xfrm>
          <a:off x="1282927" y="4818341"/>
          <a:ext cx="419100" cy="228600"/>
        </p:xfrm>
        <a:graphic>
          <a:graphicData uri="http://schemas.openxmlformats.org/presentationml/2006/ole">
            <mc:AlternateContent xmlns:mc="http://schemas.openxmlformats.org/markup-compatibility/2006">
              <mc:Choice xmlns:v="urn:schemas-microsoft-com:vml" Requires="v">
                <p:oleObj spid="_x0000_s20955" name="Equation" r:id="rId8" imgW="419100" imgH="228600" progId="Equation.DSMT4">
                  <p:embed/>
                </p:oleObj>
              </mc:Choice>
              <mc:Fallback>
                <p:oleObj name="Equation" r:id="rId8" imgW="4191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2927" y="4818341"/>
                        <a:ext cx="419100" cy="228600"/>
                      </a:xfrm>
                      <a:prstGeom prst="rect">
                        <a:avLst/>
                      </a:prstGeom>
                      <a:solidFill>
                        <a:srgbClr val="BFBFBF"/>
                      </a:solidFill>
                    </p:spPr>
                  </p:pic>
                </p:oleObj>
              </mc:Fallback>
            </mc:AlternateContent>
          </a:graphicData>
        </a:graphic>
      </p:graphicFrame>
      <p:sp>
        <p:nvSpPr>
          <p:cNvPr id="114" name="TextBox 113"/>
          <p:cNvSpPr txBox="1"/>
          <p:nvPr/>
        </p:nvSpPr>
        <p:spPr>
          <a:xfrm>
            <a:off x="6182833" y="2206891"/>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115" name="TextBox 114"/>
          <p:cNvSpPr txBox="1"/>
          <p:nvPr/>
        </p:nvSpPr>
        <p:spPr>
          <a:xfrm>
            <a:off x="1028506" y="2001063"/>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sp>
        <p:nvSpPr>
          <p:cNvPr id="116" name="TextBox 115"/>
          <p:cNvSpPr txBox="1"/>
          <p:nvPr/>
        </p:nvSpPr>
        <p:spPr>
          <a:xfrm>
            <a:off x="4080461" y="4398234"/>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117" name="TextBox 116"/>
          <p:cNvSpPr txBox="1"/>
          <p:nvPr/>
        </p:nvSpPr>
        <p:spPr>
          <a:xfrm>
            <a:off x="2099261" y="4395639"/>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Non 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118" name="TextBox 117"/>
          <p:cNvSpPr txBox="1"/>
          <p:nvPr/>
        </p:nvSpPr>
        <p:spPr>
          <a:xfrm>
            <a:off x="3487076" y="3446633"/>
            <a:ext cx="854415" cy="355600"/>
          </a:xfrm>
          <a:prstGeom prst="rect">
            <a:avLst/>
          </a:prstGeom>
          <a:noFill/>
          <a:ln w="9525">
            <a:solidFill>
              <a:schemeClr val="bg1">
                <a:lumMod val="65000"/>
              </a:schemeClr>
            </a:solidFill>
            <a:prstDash val="solid"/>
          </a:ln>
        </p:spPr>
        <p:txBody>
          <a:bodyPr wrap="square" lIns="27432" rIns="27432" rtlCol="0" anchor="ctr">
            <a:noAutofit/>
          </a:bodyPr>
          <a:lstStyle/>
          <a:p>
            <a:pPr algn="ctr"/>
            <a:r>
              <a:rPr lang="en-US" sz="1100" b="1" dirty="0" smtClean="0">
                <a:latin typeface="+mj-lt"/>
                <a:cs typeface="Arial" pitchFamily="34" charset="0"/>
              </a:rPr>
              <a:t>Global Crop </a:t>
            </a:r>
          </a:p>
          <a:p>
            <a:pPr algn="ctr"/>
            <a:r>
              <a:rPr lang="en-US" sz="1100" b="1" dirty="0" smtClean="0">
                <a:latin typeface="+mj-lt"/>
                <a:cs typeface="Arial" pitchFamily="34" charset="0"/>
              </a:rPr>
              <a:t>Price</a:t>
            </a:r>
            <a:endParaRPr lang="en-US" sz="1100" b="1" dirty="0">
              <a:latin typeface="+mj-lt"/>
              <a:cs typeface="Arial" pitchFamily="34" charset="0"/>
            </a:endParaRPr>
          </a:p>
        </p:txBody>
      </p:sp>
      <p:cxnSp>
        <p:nvCxnSpPr>
          <p:cNvPr id="119" name="Straight Connector 118"/>
          <p:cNvCxnSpPr/>
          <p:nvPr/>
        </p:nvCxnSpPr>
        <p:spPr>
          <a:xfrm flipV="1">
            <a:off x="2265830" y="2131963"/>
            <a:ext cx="356238" cy="25264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5400000">
            <a:off x="5176176" y="2295791"/>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248576" y="2113300"/>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3248576" y="2473274"/>
            <a:ext cx="351187" cy="19050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114" idx="2"/>
            <a:endCxn id="96" idx="7"/>
          </p:cNvCxnSpPr>
          <p:nvPr/>
        </p:nvCxnSpPr>
        <p:spPr>
          <a:xfrm flipH="1">
            <a:off x="6145252" y="2636151"/>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5" name="TextBox 124"/>
          <p:cNvSpPr txBox="1"/>
          <p:nvPr/>
        </p:nvSpPr>
        <p:spPr>
          <a:xfrm>
            <a:off x="1905000" y="5534652"/>
            <a:ext cx="1310987" cy="613817"/>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Climate: Temp, </a:t>
            </a:r>
            <a:r>
              <a:rPr lang="en-US" sz="1100" b="1" dirty="0" err="1" smtClean="0">
                <a:latin typeface="+mj-lt"/>
                <a:cs typeface="Arial" pitchFamily="34" charset="0"/>
              </a:rPr>
              <a:t>Precip</a:t>
            </a:r>
            <a:r>
              <a:rPr lang="en-US" sz="1100" b="1" dirty="0" smtClean="0">
                <a:latin typeface="+mj-lt"/>
                <a:cs typeface="Arial" pitchFamily="34" charset="0"/>
              </a:rPr>
              <a:t> &amp; CO</a:t>
            </a:r>
            <a:r>
              <a:rPr lang="en-US" sz="1100" b="1" baseline="-25000" dirty="0" smtClean="0">
                <a:latin typeface="+mj-lt"/>
                <a:cs typeface="Arial" pitchFamily="34" charset="0"/>
              </a:rPr>
              <a:t>2</a:t>
            </a:r>
            <a:endParaRPr lang="en-US" sz="1100" b="1" baseline="-25000" dirty="0">
              <a:latin typeface="+mj-lt"/>
              <a:cs typeface="Arial" pitchFamily="34" charset="0"/>
            </a:endParaRPr>
          </a:p>
        </p:txBody>
      </p:sp>
      <p:sp>
        <p:nvSpPr>
          <p:cNvPr id="126" name="TextBox 125"/>
          <p:cNvSpPr txBox="1"/>
          <p:nvPr/>
        </p:nvSpPr>
        <p:spPr>
          <a:xfrm>
            <a:off x="6361340" y="5632141"/>
            <a:ext cx="1182460" cy="433130"/>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Investments in Ag. R&amp;D</a:t>
            </a:r>
            <a:endParaRPr lang="en-US" sz="1100" b="1" dirty="0">
              <a:latin typeface="+mj-lt"/>
              <a:cs typeface="Arial" pitchFamily="34" charset="0"/>
            </a:endParaRPr>
          </a:p>
        </p:txBody>
      </p:sp>
      <p:graphicFrame>
        <p:nvGraphicFramePr>
          <p:cNvPr id="127" name="Object 126"/>
          <p:cNvGraphicFramePr>
            <a:graphicFrameLocks noChangeAspect="1"/>
          </p:cNvGraphicFramePr>
          <p:nvPr>
            <p:extLst>
              <p:ext uri="{D42A27DB-BD31-4B8C-83A1-F6EECF244321}">
                <p14:modId xmlns:p14="http://schemas.microsoft.com/office/powerpoint/2010/main" val="2871131068"/>
              </p:ext>
            </p:extLst>
          </p:nvPr>
        </p:nvGraphicFramePr>
        <p:xfrm>
          <a:off x="2741363" y="1952055"/>
          <a:ext cx="520700" cy="228600"/>
        </p:xfrm>
        <a:graphic>
          <a:graphicData uri="http://schemas.openxmlformats.org/presentationml/2006/ole">
            <mc:AlternateContent xmlns:mc="http://schemas.openxmlformats.org/markup-compatibility/2006">
              <mc:Choice xmlns:v="urn:schemas-microsoft-com:vml" Requires="v">
                <p:oleObj spid="_x0000_s20956" name="Equation" r:id="rId10" imgW="520700" imgH="228600" progId="Equation.DSMT4">
                  <p:embed/>
                </p:oleObj>
              </mc:Choice>
              <mc:Fallback>
                <p:oleObj name="Equation" r:id="rId10" imgW="5207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1363" y="1952055"/>
                        <a:ext cx="520700" cy="228600"/>
                      </a:xfrm>
                      <a:prstGeom prst="rect">
                        <a:avLst/>
                      </a:prstGeom>
                      <a:solidFill>
                        <a:srgbClr val="BFBFBF"/>
                      </a:solidFill>
                    </p:spPr>
                  </p:pic>
                </p:oleObj>
              </mc:Fallback>
            </mc:AlternateContent>
          </a:graphicData>
        </a:graphic>
      </p:graphicFrame>
      <p:cxnSp>
        <p:nvCxnSpPr>
          <p:cNvPr id="129" name="Straight Connector 128"/>
          <p:cNvCxnSpPr/>
          <p:nvPr/>
        </p:nvCxnSpPr>
        <p:spPr>
          <a:xfrm flipV="1">
            <a:off x="4384674" y="2420109"/>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rot="10800000" flipV="1">
            <a:off x="4325276" y="3611733"/>
            <a:ext cx="761998" cy="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endCxn id="117" idx="1"/>
          </p:cNvCxnSpPr>
          <p:nvPr/>
        </p:nvCxnSpPr>
        <p:spPr>
          <a:xfrm flipV="1">
            <a:off x="1734476" y="4600859"/>
            <a:ext cx="364785" cy="306275"/>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953551" y="4907133"/>
            <a:ext cx="2057400" cy="38100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2" name="Object 141"/>
          <p:cNvGraphicFramePr>
            <a:graphicFrameLocks noChangeAspect="1"/>
          </p:cNvGraphicFramePr>
          <p:nvPr>
            <p:extLst>
              <p:ext uri="{D42A27DB-BD31-4B8C-83A1-F6EECF244321}">
                <p14:modId xmlns:p14="http://schemas.microsoft.com/office/powerpoint/2010/main" val="1160164608"/>
              </p:ext>
            </p:extLst>
          </p:nvPr>
        </p:nvGraphicFramePr>
        <p:xfrm>
          <a:off x="3359846" y="4498793"/>
          <a:ext cx="387350" cy="225425"/>
        </p:xfrm>
        <a:graphic>
          <a:graphicData uri="http://schemas.openxmlformats.org/presentationml/2006/ole">
            <mc:AlternateContent xmlns:mc="http://schemas.openxmlformats.org/markup-compatibility/2006">
              <mc:Choice xmlns:v="urn:schemas-microsoft-com:vml" Requires="v">
                <p:oleObj spid="_x0000_s20957" name="Equation" r:id="rId12" imgW="381000" imgH="228600" progId="Equation.DSMT4">
                  <p:embed/>
                </p:oleObj>
              </mc:Choice>
              <mc:Fallback>
                <p:oleObj name="Equation" r:id="rId12" imgW="3810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9846" y="4498793"/>
                        <a:ext cx="387350" cy="225425"/>
                      </a:xfrm>
                      <a:prstGeom prst="rect">
                        <a:avLst/>
                      </a:prstGeom>
                      <a:solidFill>
                        <a:srgbClr val="BFBFBF"/>
                      </a:solidFill>
                    </p:spPr>
                  </p:pic>
                </p:oleObj>
              </mc:Fallback>
            </mc:AlternateContent>
          </a:graphicData>
        </a:graphic>
      </p:graphicFrame>
      <p:cxnSp>
        <p:nvCxnSpPr>
          <p:cNvPr id="143" name="Straight Connector 142"/>
          <p:cNvCxnSpPr/>
          <p:nvPr/>
        </p:nvCxnSpPr>
        <p:spPr>
          <a:xfrm flipV="1">
            <a:off x="4477676" y="4996033"/>
            <a:ext cx="0" cy="486236"/>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4" name="TextBox 143"/>
          <p:cNvSpPr txBox="1"/>
          <p:nvPr/>
        </p:nvSpPr>
        <p:spPr>
          <a:xfrm>
            <a:off x="3566308" y="5428974"/>
            <a:ext cx="1720415" cy="866050"/>
          </a:xfrm>
          <a:prstGeom prst="irregularSeal1">
            <a:avLst/>
          </a:prstGeom>
          <a:solidFill>
            <a:schemeClr val="bg1"/>
          </a:solidFill>
          <a:ln w="6350">
            <a:solidFill>
              <a:srgbClr val="00B050"/>
            </a:solidFill>
          </a:ln>
        </p:spPr>
        <p:txBody>
          <a:bodyPr wrap="square" rtlCol="0" anchor="ctr">
            <a:noAutofit/>
          </a:bodyPr>
          <a:lstStyle/>
          <a:p>
            <a:pPr algn="ctr"/>
            <a:r>
              <a:rPr lang="en-US" sz="1000" b="1" dirty="0" smtClean="0">
                <a:cs typeface="Arial" pitchFamily="34" charset="0"/>
              </a:rPr>
              <a:t>Crop Productivity Growth</a:t>
            </a:r>
            <a:endParaRPr lang="en-US" sz="1000" b="1" i="1" dirty="0">
              <a:cs typeface="Arial" pitchFamily="34" charset="0"/>
            </a:endParaRPr>
          </a:p>
        </p:txBody>
      </p:sp>
      <p:cxnSp>
        <p:nvCxnSpPr>
          <p:cNvPr id="146" name="Straight Connector 145"/>
          <p:cNvCxnSpPr/>
          <p:nvPr/>
        </p:nvCxnSpPr>
        <p:spPr>
          <a:xfrm>
            <a:off x="3240754" y="5824174"/>
            <a:ext cx="36190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rot="10800000">
            <a:off x="5105400" y="5850108"/>
            <a:ext cx="362647"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4483329" y="4207362"/>
            <a:ext cx="1" cy="1795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56" name="Object 155"/>
          <p:cNvGraphicFramePr>
            <a:graphicFrameLocks noChangeAspect="1"/>
          </p:cNvGraphicFramePr>
          <p:nvPr>
            <p:extLst>
              <p:ext uri="{D42A27DB-BD31-4B8C-83A1-F6EECF244321}">
                <p14:modId xmlns:p14="http://schemas.microsoft.com/office/powerpoint/2010/main" val="3572638254"/>
              </p:ext>
            </p:extLst>
          </p:nvPr>
        </p:nvGraphicFramePr>
        <p:xfrm>
          <a:off x="5535544" y="5778671"/>
          <a:ext cx="419100" cy="168275"/>
        </p:xfrm>
        <a:graphic>
          <a:graphicData uri="http://schemas.openxmlformats.org/presentationml/2006/ole">
            <mc:AlternateContent xmlns:mc="http://schemas.openxmlformats.org/markup-compatibility/2006">
              <mc:Choice xmlns:v="urn:schemas-microsoft-com:vml" Requires="v">
                <p:oleObj spid="_x0000_s20958" name="Equation" r:id="rId14" imgW="418918" imgH="177723" progId="Equation.DSMT4">
                  <p:embed/>
                </p:oleObj>
              </mc:Choice>
              <mc:Fallback>
                <p:oleObj name="Equation" r:id="rId14" imgW="418918" imgH="177723"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535544" y="5778671"/>
                        <a:ext cx="419100" cy="168275"/>
                      </a:xfrm>
                      <a:prstGeom prst="rect">
                        <a:avLst/>
                      </a:prstGeom>
                      <a:solidFill>
                        <a:srgbClr val="BFBFBF"/>
                      </a:solidFill>
                    </p:spPr>
                  </p:pic>
                </p:oleObj>
              </mc:Fallback>
            </mc:AlternateContent>
          </a:graphicData>
        </a:graphic>
      </p:graphicFrame>
      <p:sp>
        <p:nvSpPr>
          <p:cNvPr id="159" name="TextBox 158"/>
          <p:cNvSpPr txBox="1"/>
          <p:nvPr/>
        </p:nvSpPr>
        <p:spPr>
          <a:xfrm>
            <a:off x="5192644" y="6008397"/>
            <a:ext cx="1146652" cy="279861"/>
          </a:xfrm>
          <a:prstGeom prst="rect">
            <a:avLst/>
          </a:prstGeom>
          <a:noFill/>
          <a:ln>
            <a:noFill/>
          </a:ln>
        </p:spPr>
        <p:txBody>
          <a:bodyPr wrap="square" rtlCol="0" anchor="ctr">
            <a:noAutofit/>
          </a:bodyPr>
          <a:lstStyle/>
          <a:p>
            <a:pPr algn="ctr"/>
            <a:r>
              <a:rPr lang="en-US" sz="1000" i="1" dirty="0">
                <a:cs typeface="Arial" pitchFamily="34" charset="0"/>
              </a:rPr>
              <a:t>Investment </a:t>
            </a:r>
            <a:r>
              <a:rPr lang="en-US" sz="1000" i="1" dirty="0" smtClean="0">
                <a:cs typeface="Arial" pitchFamily="34" charset="0"/>
              </a:rPr>
              <a:t>-Y</a:t>
            </a:r>
            <a:r>
              <a:rPr lang="en-US" sz="1000" i="1" dirty="0" smtClean="0">
                <a:latin typeface="+mj-lt"/>
                <a:cs typeface="Arial" pitchFamily="34" charset="0"/>
              </a:rPr>
              <a:t>ield Response</a:t>
            </a:r>
            <a:endParaRPr lang="en-US" sz="1000" i="1" dirty="0">
              <a:latin typeface="+mj-lt"/>
              <a:cs typeface="Arial" pitchFamily="34" charset="0"/>
            </a:endParaRPr>
          </a:p>
        </p:txBody>
      </p:sp>
      <p:cxnSp>
        <p:nvCxnSpPr>
          <p:cNvPr id="168" name="Straight Connector 167"/>
          <p:cNvCxnSpPr/>
          <p:nvPr/>
        </p:nvCxnSpPr>
        <p:spPr>
          <a:xfrm rot="10800000">
            <a:off x="5964866" y="5850108"/>
            <a:ext cx="381000"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6933820" y="3167074"/>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74" name="TextBox 173"/>
          <p:cNvSpPr txBox="1"/>
          <p:nvPr/>
        </p:nvSpPr>
        <p:spPr>
          <a:xfrm>
            <a:off x="7226183" y="1556837"/>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76" name="Straight Connector 175"/>
          <p:cNvCxnSpPr/>
          <p:nvPr/>
        </p:nvCxnSpPr>
        <p:spPr>
          <a:xfrm flipH="1">
            <a:off x="6324829" y="3624433"/>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a:stCxn id="114" idx="3"/>
          </p:cNvCxnSpPr>
          <p:nvPr/>
        </p:nvCxnSpPr>
        <p:spPr>
          <a:xfrm flipV="1">
            <a:off x="7173433" y="2262528"/>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Curved Connector 178"/>
          <p:cNvCxnSpPr>
            <a:stCxn id="115" idx="2"/>
            <a:endCxn id="107" idx="2"/>
          </p:cNvCxnSpPr>
          <p:nvPr/>
        </p:nvCxnSpPr>
        <p:spPr>
          <a:xfrm rot="16200000" flipH="1">
            <a:off x="2248042" y="2034658"/>
            <a:ext cx="48348" cy="1515318"/>
          </a:xfrm>
          <a:prstGeom prst="curvedConnector3">
            <a:avLst>
              <a:gd name="adj1" fmla="val 440872"/>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p:cNvCxnSpPr>
            <a:stCxn id="115" idx="0"/>
            <a:endCxn id="127" idx="0"/>
          </p:cNvCxnSpPr>
          <p:nvPr/>
        </p:nvCxnSpPr>
        <p:spPr>
          <a:xfrm rot="5400000" flipH="1" flipV="1">
            <a:off x="2406541" y="1405891"/>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sp>
        <p:nvSpPr>
          <p:cNvPr id="181" name="TextBox 180"/>
          <p:cNvSpPr txBox="1"/>
          <p:nvPr/>
        </p:nvSpPr>
        <p:spPr>
          <a:xfrm>
            <a:off x="1455721" y="3316103"/>
            <a:ext cx="567985" cy="349695"/>
          </a:xfrm>
          <a:prstGeom prst="rect">
            <a:avLst/>
          </a:prstGeom>
          <a:noFill/>
          <a:ln w="9525">
            <a:solidFill>
              <a:srgbClr val="FF0000"/>
            </a:solidFill>
            <a:prstDash val="solid"/>
          </a:ln>
        </p:spPr>
        <p:txBody>
          <a:bodyPr wrap="square" lIns="27432" rIns="27432" rtlCol="0" anchor="ctr">
            <a:noAutofit/>
          </a:bodyPr>
          <a:lstStyle/>
          <a:p>
            <a:pPr algn="ctr"/>
            <a:r>
              <a:rPr lang="en-US" sz="1100" b="1" dirty="0" smtClean="0">
                <a:latin typeface="+mj-lt"/>
                <a:cs typeface="Arial" pitchFamily="34" charset="0"/>
              </a:rPr>
              <a:t>Food</a:t>
            </a:r>
          </a:p>
          <a:p>
            <a:pPr algn="ctr"/>
            <a:r>
              <a:rPr lang="en-US" sz="1100" b="1" dirty="0" smtClean="0">
                <a:latin typeface="+mj-lt"/>
                <a:cs typeface="Arial" pitchFamily="34" charset="0"/>
              </a:rPr>
              <a:t>Prices</a:t>
            </a:r>
            <a:endParaRPr lang="en-US" sz="1100" b="1" dirty="0">
              <a:latin typeface="+mj-lt"/>
              <a:cs typeface="Arial" pitchFamily="34" charset="0"/>
            </a:endParaRPr>
          </a:p>
        </p:txBody>
      </p:sp>
      <p:cxnSp>
        <p:nvCxnSpPr>
          <p:cNvPr id="182" name="Straight Connector 181"/>
          <p:cNvCxnSpPr>
            <a:endCxn id="181" idx="3"/>
          </p:cNvCxnSpPr>
          <p:nvPr/>
        </p:nvCxnSpPr>
        <p:spPr>
          <a:xfrm flipH="1" flipV="1">
            <a:off x="2023706" y="3490951"/>
            <a:ext cx="1463373" cy="1207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2094614" y="2837460"/>
            <a:ext cx="907099" cy="57870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8600" y="1696862"/>
            <a:ext cx="994182" cy="369332"/>
          </a:xfrm>
          <a:prstGeom prst="rect">
            <a:avLst/>
          </a:prstGeom>
          <a:noFill/>
        </p:spPr>
        <p:txBody>
          <a:bodyPr wrap="none" rtlCol="0">
            <a:spAutoFit/>
          </a:bodyPr>
          <a:lstStyle/>
          <a:p>
            <a:pPr algn="ctr"/>
            <a:r>
              <a:rPr lang="en-US" b="1" dirty="0" smtClean="0">
                <a:solidFill>
                  <a:srgbClr val="FF0000"/>
                </a:solidFill>
                <a:cs typeface="Arial" pitchFamily="34" charset="0"/>
              </a:rPr>
              <a:t>Demand</a:t>
            </a:r>
            <a:endParaRPr lang="en-US" dirty="0">
              <a:solidFill>
                <a:srgbClr val="FF0000"/>
              </a:solidFill>
            </a:endParaRPr>
          </a:p>
        </p:txBody>
      </p:sp>
      <p:sp>
        <p:nvSpPr>
          <p:cNvPr id="61" name="TextBox 60"/>
          <p:cNvSpPr txBox="1"/>
          <p:nvPr/>
        </p:nvSpPr>
        <p:spPr>
          <a:xfrm>
            <a:off x="228600" y="6077271"/>
            <a:ext cx="829073" cy="369332"/>
          </a:xfrm>
          <a:prstGeom prst="rect">
            <a:avLst/>
          </a:prstGeom>
          <a:noFill/>
        </p:spPr>
        <p:txBody>
          <a:bodyPr wrap="none" rtlCol="0">
            <a:spAutoFit/>
          </a:bodyPr>
          <a:lstStyle/>
          <a:p>
            <a:pPr algn="ctr"/>
            <a:r>
              <a:rPr lang="en-US" b="1" dirty="0" smtClean="0">
                <a:solidFill>
                  <a:srgbClr val="00B050"/>
                </a:solidFill>
                <a:cs typeface="Arial" pitchFamily="34" charset="0"/>
              </a:rPr>
              <a:t>Supply</a:t>
            </a:r>
            <a:endParaRPr lang="en-US" dirty="0"/>
          </a:p>
        </p:txBody>
      </p:sp>
      <p:sp>
        <p:nvSpPr>
          <p:cNvPr id="64" name="Title 2"/>
          <p:cNvSpPr>
            <a:spLocks noGrp="1"/>
          </p:cNvSpPr>
          <p:nvPr>
            <p:ph type="title"/>
          </p:nvPr>
        </p:nvSpPr>
        <p:spPr>
          <a:xfrm>
            <a:off x="210476" y="152400"/>
            <a:ext cx="8269332" cy="1143000"/>
          </a:xfrm>
        </p:spPr>
        <p:txBody>
          <a:bodyPr>
            <a:normAutofit/>
          </a:bodyPr>
          <a:lstStyle/>
          <a:p>
            <a:r>
              <a:rPr lang="en-US" sz="2200" b="1" i="1" dirty="0" smtClean="0"/>
              <a:t>Exploring SIMPLE (5)</a:t>
            </a:r>
            <a:r>
              <a:rPr lang="en-US" sz="2200" dirty="0" smtClean="0"/>
              <a:t>: </a:t>
            </a:r>
            <a:r>
              <a:rPr lang="en-US" sz="2200" b="1" dirty="0" smtClean="0"/>
              <a:t>Crop productivity </a:t>
            </a:r>
            <a:r>
              <a:rPr lang="en-US" sz="2200" dirty="0" smtClean="0"/>
              <a:t>is </a:t>
            </a:r>
            <a:r>
              <a:rPr lang="en-US" sz="2200" dirty="0"/>
              <a:t>affected </a:t>
            </a:r>
            <a:r>
              <a:rPr lang="en-US" sz="2200" dirty="0" smtClean="0"/>
              <a:t>by </a:t>
            </a:r>
            <a:r>
              <a:rPr lang="en-US" sz="2200" b="1" dirty="0" smtClean="0">
                <a:solidFill>
                  <a:srgbClr val="00B050"/>
                </a:solidFill>
              </a:rPr>
              <a:t>exogenous</a:t>
            </a:r>
            <a:r>
              <a:rPr lang="en-US" sz="2200" dirty="0" smtClean="0"/>
              <a:t> </a:t>
            </a:r>
            <a:r>
              <a:rPr lang="en-US" sz="2200" dirty="0"/>
              <a:t>technological progress </a:t>
            </a:r>
            <a:r>
              <a:rPr lang="en-US" sz="2200" dirty="0" smtClean="0"/>
              <a:t>&amp; </a:t>
            </a:r>
            <a:r>
              <a:rPr lang="en-US" sz="2200" dirty="0"/>
              <a:t>climate </a:t>
            </a:r>
            <a:r>
              <a:rPr lang="en-US" sz="2200" dirty="0" smtClean="0"/>
              <a:t>change impacts</a:t>
            </a:r>
            <a:endParaRPr lang="en-US" sz="2200" dirty="0"/>
          </a:p>
        </p:txBody>
      </p:sp>
      <p:cxnSp>
        <p:nvCxnSpPr>
          <p:cNvPr id="62" name="Straight Connector 61"/>
          <p:cNvCxnSpPr/>
          <p:nvPr/>
        </p:nvCxnSpPr>
        <p:spPr>
          <a:xfrm flipV="1">
            <a:off x="5036476" y="4602102"/>
            <a:ext cx="934532" cy="23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6077876" y="4145133"/>
            <a:ext cx="1295400" cy="925559"/>
          </a:xfrm>
          <a:prstGeom prst="ellipse">
            <a:avLst/>
          </a:prstGeom>
          <a:solidFill>
            <a:schemeClr val="bg1"/>
          </a:solidFill>
          <a:ln w="15875">
            <a:solidFill>
              <a:srgbClr val="00B050"/>
            </a:solidFill>
            <a:prstDash val="lgDash"/>
          </a:ln>
        </p:spPr>
        <p:txBody>
          <a:bodyPr wrap="square" lIns="27432" rIns="27432" rtlCol="0" anchor="ctr">
            <a:noAutofit/>
          </a:bodyPr>
          <a:lstStyle/>
          <a:p>
            <a:pPr algn="ctr"/>
            <a:r>
              <a:rPr lang="en-US" sz="1100" b="1" dirty="0" smtClean="0">
                <a:latin typeface="+mj-lt"/>
                <a:cs typeface="Arial" pitchFamily="34" charset="0"/>
              </a:rPr>
              <a:t>Land Use GHG Emissions/ Sequestration</a:t>
            </a:r>
          </a:p>
        </p:txBody>
      </p:sp>
      <p:graphicFrame>
        <p:nvGraphicFramePr>
          <p:cNvPr id="67" name="Object 66"/>
          <p:cNvGraphicFramePr>
            <a:graphicFrameLocks noChangeAspect="1"/>
          </p:cNvGraphicFramePr>
          <p:nvPr>
            <p:extLst>
              <p:ext uri="{D42A27DB-BD31-4B8C-83A1-F6EECF244321}">
                <p14:modId xmlns:p14="http://schemas.microsoft.com/office/powerpoint/2010/main" val="1961430533"/>
              </p:ext>
            </p:extLst>
          </p:nvPr>
        </p:nvGraphicFramePr>
        <p:xfrm>
          <a:off x="5118549" y="4637258"/>
          <a:ext cx="812800" cy="287338"/>
        </p:xfrm>
        <a:graphic>
          <a:graphicData uri="http://schemas.openxmlformats.org/presentationml/2006/ole">
            <mc:AlternateContent xmlns:mc="http://schemas.openxmlformats.org/markup-compatibility/2006">
              <mc:Choice xmlns:v="urn:schemas-microsoft-com:vml" Requires="v">
                <p:oleObj spid="_x0000_s20959" name="Equation" r:id="rId16" imgW="812447" imgH="304668" progId="Equation.DSMT4">
                  <p:embed/>
                </p:oleObj>
              </mc:Choice>
              <mc:Fallback>
                <p:oleObj name="Equation" r:id="rId16" imgW="812447" imgH="3046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18549" y="4637258"/>
                        <a:ext cx="812800" cy="287338"/>
                      </a:xfrm>
                      <a:prstGeom prst="rect">
                        <a:avLst/>
                      </a:prstGeom>
                      <a:solidFill>
                        <a:srgbClr val="BFBFBF"/>
                      </a:solidFill>
                    </p:spPr>
                  </p:pic>
                </p:oleObj>
              </mc:Fallback>
            </mc:AlternateContent>
          </a:graphicData>
        </a:graphic>
      </p:graphicFrame>
      <p:sp>
        <p:nvSpPr>
          <p:cNvPr id="68" name="TextBox 67"/>
          <p:cNvSpPr txBox="1"/>
          <p:nvPr/>
        </p:nvSpPr>
        <p:spPr>
          <a:xfrm>
            <a:off x="4956624" y="5202408"/>
            <a:ext cx="1146652" cy="279861"/>
          </a:xfrm>
          <a:prstGeom prst="rect">
            <a:avLst/>
          </a:prstGeom>
          <a:noFill/>
          <a:ln>
            <a:noFill/>
          </a:ln>
        </p:spPr>
        <p:txBody>
          <a:bodyPr wrap="square" rtlCol="0" anchor="ctr">
            <a:noAutofit/>
          </a:bodyPr>
          <a:lstStyle/>
          <a:p>
            <a:pPr algn="ctr"/>
            <a:r>
              <a:rPr lang="en-US" sz="1000" i="1" dirty="0" smtClean="0">
                <a:cs typeface="Arial" pitchFamily="34" charset="0"/>
              </a:rPr>
              <a:t>Emission Factors</a:t>
            </a:r>
            <a:endParaRPr lang="en-US" sz="1000" i="1" dirty="0">
              <a:latin typeface="+mj-lt"/>
              <a:cs typeface="Arial" pitchFamily="34" charset="0"/>
            </a:endParaRPr>
          </a:p>
        </p:txBody>
      </p:sp>
      <p:graphicFrame>
        <p:nvGraphicFramePr>
          <p:cNvPr id="69" name="Object 698"/>
          <p:cNvGraphicFramePr>
            <a:graphicFrameLocks noChangeAspect="1"/>
          </p:cNvGraphicFramePr>
          <p:nvPr>
            <p:extLst>
              <p:ext uri="{D42A27DB-BD31-4B8C-83A1-F6EECF244321}">
                <p14:modId xmlns:p14="http://schemas.microsoft.com/office/powerpoint/2010/main" val="1600737630"/>
              </p:ext>
            </p:extLst>
          </p:nvPr>
        </p:nvGraphicFramePr>
        <p:xfrm>
          <a:off x="5115374" y="4954758"/>
          <a:ext cx="838200" cy="287338"/>
        </p:xfrm>
        <a:graphic>
          <a:graphicData uri="http://schemas.openxmlformats.org/presentationml/2006/ole">
            <mc:AlternateContent xmlns:mc="http://schemas.openxmlformats.org/markup-compatibility/2006">
              <mc:Choice xmlns:v="urn:schemas-microsoft-com:vml" Requires="v">
                <p:oleObj spid="_x0000_s20960" name="Equation" r:id="rId18" imgW="837836" imgH="304668" progId="Equation.DSMT4">
                  <p:embed/>
                </p:oleObj>
              </mc:Choice>
              <mc:Fallback>
                <p:oleObj name="Equation" r:id="rId18" imgW="837836" imgH="304668"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115374" y="4954758"/>
                        <a:ext cx="838200" cy="287338"/>
                      </a:xfrm>
                      <a:prstGeom prst="rect">
                        <a:avLst/>
                      </a:prstGeom>
                      <a:solidFill>
                        <a:srgbClr val="BFBFBF"/>
                      </a:solidFill>
                    </p:spPr>
                  </p:pic>
                </p:oleObj>
              </mc:Fallback>
            </mc:AlternateContent>
          </a:graphicData>
        </a:graphic>
      </p:graphicFrame>
    </p:spTree>
    <p:extLst>
      <p:ext uri="{BB962C8B-B14F-4D97-AF65-F5344CB8AC3E}">
        <p14:creationId xmlns:p14="http://schemas.microsoft.com/office/powerpoint/2010/main" val="329605379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xfrm>
            <a:off x="0" y="152400"/>
            <a:ext cx="9144000" cy="1066800"/>
          </a:xfrm>
          <a:solidFill>
            <a:schemeClr val="bg1">
              <a:alpha val="90195"/>
            </a:schemeClr>
          </a:solidFill>
          <a:ln>
            <a:miter lim="800000"/>
            <a:headEnd/>
            <a:tailEnd/>
          </a:ln>
        </p:spPr>
        <p:txBody>
          <a:bodyPr vert="horz" wrap="square" lIns="91440" tIns="45720" rIns="91440" bIns="45720" numCol="1" compatLnSpc="1">
            <a:prstTxWarp prst="textNoShape">
              <a:avLst/>
            </a:prstTxWarp>
            <a:noAutofit/>
          </a:bodyPr>
          <a:lstStyle/>
          <a:p>
            <a:pPr algn="ctr">
              <a:defRPr/>
            </a:pPr>
            <a:r>
              <a:rPr lang="en-US" sz="3000" b="1" dirty="0" smtClean="0"/>
              <a:t>Validation:</a:t>
            </a:r>
            <a:r>
              <a:rPr lang="en-US" sz="3000" dirty="0" smtClean="0"/>
              <a:t> Can we predict historical changes in output, price &amp; the mix of extensive &amp; intensive contributions?</a:t>
            </a:r>
          </a:p>
        </p:txBody>
      </p:sp>
      <p:sp>
        <p:nvSpPr>
          <p:cNvPr id="2" name="Content Placeholder 1"/>
          <p:cNvSpPr>
            <a:spLocks noGrp="1"/>
          </p:cNvSpPr>
          <p:nvPr>
            <p:ph sz="half" idx="1"/>
          </p:nvPr>
        </p:nvSpPr>
        <p:spPr>
          <a:xfrm>
            <a:off x="511175" y="5181600"/>
            <a:ext cx="8382000" cy="1371600"/>
          </a:xfrm>
        </p:spPr>
        <p:txBody>
          <a:bodyPr>
            <a:noAutofit/>
          </a:bodyPr>
          <a:lstStyle/>
          <a:p>
            <a:r>
              <a:rPr lang="en-US" sz="1800" dirty="0" smtClean="0"/>
              <a:t>Historical validation over a 45-year period (1961-2006)</a:t>
            </a:r>
          </a:p>
          <a:p>
            <a:r>
              <a:rPr lang="en-US" sz="1800" dirty="0" smtClean="0"/>
              <a:t>Exogenous drivers are </a:t>
            </a:r>
            <a:r>
              <a:rPr lang="en-US" sz="1800" b="1" dirty="0" smtClean="0"/>
              <a:t>pop, income </a:t>
            </a:r>
            <a:r>
              <a:rPr lang="en-US" sz="1800" dirty="0" smtClean="0"/>
              <a:t>&amp; estimated</a:t>
            </a:r>
            <a:r>
              <a:rPr lang="en-US" sz="1800" b="1" dirty="0" smtClean="0"/>
              <a:t> </a:t>
            </a:r>
            <a:r>
              <a:rPr lang="en-US" sz="1800" b="1" dirty="0"/>
              <a:t>t</a:t>
            </a:r>
            <a:r>
              <a:rPr lang="en-US" sz="1800" b="1" dirty="0" smtClean="0"/>
              <a:t>otal factor productivity growth</a:t>
            </a:r>
            <a:r>
              <a:rPr lang="en-US" sz="1800" dirty="0" smtClean="0"/>
              <a:t> by region and sector </a:t>
            </a:r>
          </a:p>
          <a:p>
            <a:r>
              <a:rPr lang="en-US" sz="1800" b="1" i="1" dirty="0" smtClean="0"/>
              <a:t>Results at the regional level are less satisfactory for many regions owing to integrated world market assumption</a:t>
            </a:r>
            <a:endParaRPr lang="en-US" sz="1800" dirty="0"/>
          </a:p>
        </p:txBody>
      </p:sp>
      <p:graphicFrame>
        <p:nvGraphicFramePr>
          <p:cNvPr id="8" name="Chart 7"/>
          <p:cNvGraphicFramePr>
            <a:graphicFrameLocks/>
          </p:cNvGraphicFramePr>
          <p:nvPr>
            <p:extLst>
              <p:ext uri="{D42A27DB-BD31-4B8C-83A1-F6EECF244321}">
                <p14:modId xmlns:p14="http://schemas.microsoft.com/office/powerpoint/2010/main" val="696176144"/>
              </p:ext>
            </p:extLst>
          </p:nvPr>
        </p:nvGraphicFramePr>
        <p:xfrm>
          <a:off x="666750" y="1647825"/>
          <a:ext cx="8169275" cy="3409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54593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Using SIMPLE as a </a:t>
            </a:r>
            <a:r>
              <a:rPr lang="en-US" sz="4000" b="1" dirty="0" smtClean="0"/>
              <a:t>laboratory</a:t>
            </a:r>
            <a:r>
              <a:rPr lang="en-US" sz="4000" dirty="0" smtClean="0"/>
              <a:t> to explore </a:t>
            </a:r>
            <a:r>
              <a:rPr lang="en-US" sz="4000" b="1" dirty="0" smtClean="0"/>
              <a:t>economic limitations </a:t>
            </a:r>
            <a:r>
              <a:rPr lang="en-US" sz="4000" dirty="0" smtClean="0"/>
              <a:t>of existing IAMs</a:t>
            </a:r>
            <a:endParaRPr lang="en-US" sz="4000" dirty="0"/>
          </a:p>
        </p:txBody>
      </p:sp>
      <p:sp>
        <p:nvSpPr>
          <p:cNvPr id="85" name="Content Placeholder 84"/>
          <p:cNvSpPr>
            <a:spLocks noGrp="1"/>
          </p:cNvSpPr>
          <p:nvPr>
            <p:ph idx="1"/>
          </p:nvPr>
        </p:nvSpPr>
        <p:spPr>
          <a:xfrm>
            <a:off x="237177" y="1445838"/>
            <a:ext cx="8435975" cy="4857750"/>
          </a:xfrm>
        </p:spPr>
        <p:txBody>
          <a:bodyPr>
            <a:normAutofit lnSpcReduction="10000"/>
          </a:bodyPr>
          <a:lstStyle/>
          <a:p>
            <a:r>
              <a:rPr lang="en-US" sz="2400" dirty="0" smtClean="0"/>
              <a:t>While SIMPLE is simple in its representation of biophysical processes and spatial resolution, it is richer in economic structure than many IAMs – </a:t>
            </a:r>
            <a:r>
              <a:rPr lang="en-US" sz="2400" i="1" dirty="0" smtClean="0"/>
              <a:t>it can be used to explore the implications of omitting key economic factors</a:t>
            </a:r>
            <a:r>
              <a:rPr lang="en-US" sz="2400" dirty="0" smtClean="0"/>
              <a:t>		</a:t>
            </a:r>
          </a:p>
          <a:p>
            <a:endParaRPr lang="en-US" sz="1100" dirty="0" smtClean="0"/>
          </a:p>
          <a:p>
            <a:r>
              <a:rPr lang="en-US" sz="2400" dirty="0" smtClean="0"/>
              <a:t>Revisit historical validation with the restricted model:</a:t>
            </a:r>
          </a:p>
          <a:p>
            <a:pPr lvl="1"/>
            <a:r>
              <a:rPr lang="en-US" sz="2400" b="1" i="1" dirty="0" smtClean="0"/>
              <a:t>Fixed per capita demands</a:t>
            </a:r>
            <a:r>
              <a:rPr lang="en-US" sz="2400" dirty="0" smtClean="0"/>
              <a:t>                                                                  (income and price are no longer drivers of food demand)</a:t>
            </a:r>
          </a:p>
          <a:p>
            <a:pPr lvl="1"/>
            <a:r>
              <a:rPr lang="en-US" sz="2400" b="1" i="1" dirty="0" smtClean="0"/>
              <a:t>Constant income &amp; price responses over time</a:t>
            </a:r>
            <a:r>
              <a:rPr lang="en-US" sz="2400" dirty="0" smtClean="0"/>
              <a:t>                                     (invariant to income level)</a:t>
            </a:r>
          </a:p>
          <a:p>
            <a:pPr lvl="1"/>
            <a:r>
              <a:rPr lang="en-US" sz="2400" b="1" i="1" dirty="0" smtClean="0"/>
              <a:t>Absence of endogenous intensive margin</a:t>
            </a:r>
            <a:r>
              <a:rPr lang="en-US" sz="2400" dirty="0" smtClean="0"/>
              <a:t>                                  (yield is driven by exogenous productivity growth)</a:t>
            </a:r>
          </a:p>
          <a:p>
            <a:pPr lvl="1"/>
            <a:r>
              <a:rPr lang="en-US" sz="2400" b="1" dirty="0" smtClean="0"/>
              <a:t>Purely biophysical approach </a:t>
            </a:r>
            <a:r>
              <a:rPr lang="en-US" sz="2400" dirty="0" smtClean="0"/>
              <a:t>(omit economic responses)</a:t>
            </a:r>
          </a:p>
          <a:p>
            <a:pPr lvl="1"/>
            <a:endParaRPr lang="en-US" sz="1700" dirty="0" smtClean="0"/>
          </a:p>
          <a:p>
            <a:endParaRPr lang="en-US" sz="2100" dirty="0" smtClean="0"/>
          </a:p>
        </p:txBody>
      </p:sp>
    </p:spTree>
    <p:extLst>
      <p:ext uri="{BB962C8B-B14F-4D97-AF65-F5344CB8AC3E}">
        <p14:creationId xmlns:p14="http://schemas.microsoft.com/office/powerpoint/2010/main" val="22178854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Title 2"/>
          <p:cNvSpPr>
            <a:spLocks noGrp="1"/>
          </p:cNvSpPr>
          <p:nvPr>
            <p:ph type="title"/>
          </p:nvPr>
        </p:nvSpPr>
        <p:spPr>
          <a:xfrm>
            <a:off x="228600" y="152400"/>
            <a:ext cx="8305800" cy="1143000"/>
          </a:xfrm>
        </p:spPr>
        <p:txBody>
          <a:bodyPr>
            <a:normAutofit/>
          </a:bodyPr>
          <a:lstStyle/>
          <a:p>
            <a:r>
              <a:rPr lang="en-US" sz="3200" b="1" dirty="0" smtClean="0"/>
              <a:t>SIMPLE w/ Fixed </a:t>
            </a:r>
            <a:r>
              <a:rPr lang="en-US" sz="3200" b="1" dirty="0"/>
              <a:t>per capita </a:t>
            </a:r>
            <a:r>
              <a:rPr lang="en-US" sz="3200" b="1" dirty="0" smtClean="0"/>
              <a:t>demands</a:t>
            </a:r>
            <a:endParaRPr lang="en-US" sz="3200" dirty="0"/>
          </a:p>
        </p:txBody>
      </p:sp>
      <p:sp>
        <p:nvSpPr>
          <p:cNvPr id="66" name="TextBox 65"/>
          <p:cNvSpPr txBox="1"/>
          <p:nvPr/>
        </p:nvSpPr>
        <p:spPr>
          <a:xfrm>
            <a:off x="3027473" y="4086746"/>
            <a:ext cx="1161939" cy="131330"/>
          </a:xfrm>
          <a:prstGeom prst="rect">
            <a:avLst/>
          </a:prstGeom>
          <a:noFill/>
          <a:ln>
            <a:noFill/>
          </a:ln>
        </p:spPr>
        <p:txBody>
          <a:bodyPr wrap="square" rtlCol="0" anchor="ctr">
            <a:noAutofit/>
          </a:bodyPr>
          <a:lstStyle/>
          <a:p>
            <a:pPr algn="ctr"/>
            <a:r>
              <a:rPr lang="en-US" sz="1000" i="1" dirty="0" smtClean="0">
                <a:latin typeface="+mj-lt"/>
                <a:cs typeface="Arial" pitchFamily="34" charset="0"/>
              </a:rPr>
              <a:t>Input Substitution</a:t>
            </a:r>
            <a:endParaRPr lang="en-US" sz="1000" i="1" dirty="0">
              <a:latin typeface="+mj-lt"/>
              <a:cs typeface="Arial" pitchFamily="34" charset="0"/>
            </a:endParaRPr>
          </a:p>
        </p:txBody>
      </p:sp>
      <p:sp>
        <p:nvSpPr>
          <p:cNvPr id="67" name="TextBox 66"/>
          <p:cNvSpPr txBox="1"/>
          <p:nvPr/>
        </p:nvSpPr>
        <p:spPr>
          <a:xfrm>
            <a:off x="1254074" y="3787605"/>
            <a:ext cx="579804" cy="425450"/>
          </a:xfrm>
          <a:prstGeom prst="rect">
            <a:avLst/>
          </a:prstGeom>
          <a:noFill/>
          <a:ln w="9525">
            <a:solidFill>
              <a:srgbClr val="00B050"/>
            </a:solidFill>
            <a:prstDash val="solid"/>
          </a:ln>
        </p:spPr>
        <p:txBody>
          <a:bodyPr wrap="square" rtlCol="0" anchor="ctr">
            <a:noAutofit/>
          </a:bodyPr>
          <a:lstStyle/>
          <a:p>
            <a:pPr algn="ctr"/>
            <a:r>
              <a:rPr lang="en-US" sz="1100" b="1" dirty="0" smtClean="0">
                <a:latin typeface="+mj-lt"/>
                <a:cs typeface="Arial" pitchFamily="34" charset="0"/>
              </a:rPr>
              <a:t>Input</a:t>
            </a:r>
          </a:p>
          <a:p>
            <a:pPr algn="ctr"/>
            <a:r>
              <a:rPr lang="en-US" sz="1100" b="1" dirty="0" smtClean="0">
                <a:latin typeface="+mj-lt"/>
                <a:cs typeface="Arial" pitchFamily="34" charset="0"/>
              </a:rPr>
              <a:t>Prices</a:t>
            </a:r>
            <a:endParaRPr lang="en-US" sz="1100" b="1" dirty="0">
              <a:latin typeface="+mj-lt"/>
              <a:cs typeface="Arial" pitchFamily="34" charset="0"/>
            </a:endParaRPr>
          </a:p>
        </p:txBody>
      </p:sp>
      <p:sp>
        <p:nvSpPr>
          <p:cNvPr id="69" name="TextBox 68"/>
          <p:cNvSpPr txBox="1"/>
          <p:nvPr/>
        </p:nvSpPr>
        <p:spPr>
          <a:xfrm>
            <a:off x="2646494" y="2002959"/>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70" name="TextBox 69"/>
          <p:cNvSpPr txBox="1"/>
          <p:nvPr/>
        </p:nvSpPr>
        <p:spPr>
          <a:xfrm>
            <a:off x="5098600" y="2993538"/>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cxnSp>
        <p:nvCxnSpPr>
          <p:cNvPr id="71" name="Straight Arrow Connector 70"/>
          <p:cNvCxnSpPr/>
          <p:nvPr/>
        </p:nvCxnSpPr>
        <p:spPr>
          <a:xfrm>
            <a:off x="3105600" y="4529358"/>
            <a:ext cx="921417" cy="0"/>
          </a:xfrm>
          <a:prstGeom prst="straightConnector1">
            <a:avLst/>
          </a:prstGeom>
          <a:ln w="9525">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3045748" y="4281346"/>
            <a:ext cx="936717" cy="0"/>
          </a:xfrm>
          <a:prstGeom prst="straightConnector1">
            <a:avLst/>
          </a:prstGeom>
          <a:ln w="9525">
            <a:solidFill>
              <a:schemeClr val="tx1"/>
            </a:solidFill>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90" idx="0"/>
            <a:endCxn id="70" idx="4"/>
          </p:cNvCxnSpPr>
          <p:nvPr/>
        </p:nvCxnSpPr>
        <p:spPr>
          <a:xfrm rot="5400000" flipH="1" flipV="1">
            <a:off x="3925418" y="2404214"/>
            <a:ext cx="387348" cy="3185246"/>
          </a:xfrm>
          <a:prstGeom prst="bentConnector3">
            <a:avLst>
              <a:gd name="adj1" fmla="val 50000"/>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624411" y="1989063"/>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75" name="TextBox 74"/>
          <p:cNvSpPr txBox="1"/>
          <p:nvPr/>
        </p:nvSpPr>
        <p:spPr>
          <a:xfrm>
            <a:off x="4630076" y="1382003"/>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graphicFrame>
        <p:nvGraphicFramePr>
          <p:cNvPr id="76" name="Object 75"/>
          <p:cNvGraphicFramePr>
            <a:graphicFrameLocks noChangeAspect="1"/>
          </p:cNvGraphicFramePr>
          <p:nvPr>
            <p:extLst>
              <p:ext uri="{D42A27DB-BD31-4B8C-83A1-F6EECF244321}">
                <p14:modId xmlns:p14="http://schemas.microsoft.com/office/powerpoint/2010/main" val="128456626"/>
              </p:ext>
            </p:extLst>
          </p:nvPr>
        </p:nvGraphicFramePr>
        <p:xfrm>
          <a:off x="2803657" y="2382763"/>
          <a:ext cx="452437" cy="228600"/>
        </p:xfrm>
        <a:graphic>
          <a:graphicData uri="http://schemas.openxmlformats.org/presentationml/2006/ole">
            <mc:AlternateContent xmlns:mc="http://schemas.openxmlformats.org/markup-compatibility/2006">
              <mc:Choice xmlns:v="urn:schemas-microsoft-com:vml" Requires="v">
                <p:oleObj spid="_x0000_s21595" name="Equation" r:id="rId4" imgW="431613" imgH="228501" progId="Equation.DSMT4">
                  <p:embed/>
                </p:oleObj>
              </mc:Choice>
              <mc:Fallback>
                <p:oleObj name="Equation" r:id="rId4" imgW="431613" imgH="228501"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3657" y="2382763"/>
                        <a:ext cx="452437" cy="228600"/>
                      </a:xfrm>
                      <a:prstGeom prst="rect">
                        <a:avLst/>
                      </a:prstGeom>
                      <a:solidFill>
                        <a:srgbClr val="BFBFBF"/>
                      </a:solidFill>
                    </p:spPr>
                  </p:pic>
                </p:oleObj>
              </mc:Fallback>
            </mc:AlternateContent>
          </a:graphicData>
        </a:graphic>
      </p:graphicFrame>
      <p:sp>
        <p:nvSpPr>
          <p:cNvPr id="77" name="TextBox 76"/>
          <p:cNvSpPr txBox="1"/>
          <p:nvPr/>
        </p:nvSpPr>
        <p:spPr>
          <a:xfrm>
            <a:off x="1105129" y="5233832"/>
            <a:ext cx="863538" cy="409575"/>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Land Rent</a:t>
            </a:r>
          </a:p>
          <a:p>
            <a:pPr algn="ctr"/>
            <a:r>
              <a:rPr lang="en-US" sz="1000" i="1" dirty="0" smtClean="0">
                <a:latin typeface="+mj-lt"/>
                <a:cs typeface="Arial" pitchFamily="34" charset="0"/>
              </a:rPr>
              <a:t>Response</a:t>
            </a:r>
          </a:p>
        </p:txBody>
      </p:sp>
      <p:sp>
        <p:nvSpPr>
          <p:cNvPr id="78" name="TextBox 77"/>
          <p:cNvSpPr txBox="1"/>
          <p:nvPr/>
        </p:nvSpPr>
        <p:spPr>
          <a:xfrm>
            <a:off x="1028506" y="4272022"/>
            <a:ext cx="978323" cy="335416"/>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Non Land Price</a:t>
            </a:r>
          </a:p>
          <a:p>
            <a:pPr algn="ctr"/>
            <a:r>
              <a:rPr lang="en-US" sz="1000" i="1" dirty="0" smtClean="0">
                <a:latin typeface="+mj-lt"/>
                <a:cs typeface="Arial" pitchFamily="34" charset="0"/>
              </a:rPr>
              <a:t>Response</a:t>
            </a:r>
          </a:p>
        </p:txBody>
      </p:sp>
      <p:graphicFrame>
        <p:nvGraphicFramePr>
          <p:cNvPr id="79" name="Object 78"/>
          <p:cNvGraphicFramePr>
            <a:graphicFrameLocks noChangeAspect="1"/>
          </p:cNvGraphicFramePr>
          <p:nvPr>
            <p:extLst>
              <p:ext uri="{D42A27DB-BD31-4B8C-83A1-F6EECF244321}">
                <p14:modId xmlns:p14="http://schemas.microsoft.com/office/powerpoint/2010/main" val="4061321691"/>
              </p:ext>
            </p:extLst>
          </p:nvPr>
        </p:nvGraphicFramePr>
        <p:xfrm>
          <a:off x="1277276" y="4930605"/>
          <a:ext cx="520700" cy="228600"/>
        </p:xfrm>
        <a:graphic>
          <a:graphicData uri="http://schemas.openxmlformats.org/presentationml/2006/ole">
            <mc:AlternateContent xmlns:mc="http://schemas.openxmlformats.org/markup-compatibility/2006">
              <mc:Choice xmlns:v="urn:schemas-microsoft-com:vml" Requires="v">
                <p:oleObj spid="_x0000_s21596" name="Equation" r:id="rId6" imgW="520700" imgH="228600" progId="Equation.DSMT4">
                  <p:embed/>
                </p:oleObj>
              </mc:Choice>
              <mc:Fallback>
                <p:oleObj name="Equation" r:id="rId6" imgW="5207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7276" y="4930605"/>
                        <a:ext cx="520700" cy="228600"/>
                      </a:xfrm>
                      <a:prstGeom prst="rect">
                        <a:avLst/>
                      </a:prstGeom>
                      <a:solidFill>
                        <a:srgbClr val="BFBFBF"/>
                      </a:solidFill>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1716826743"/>
              </p:ext>
            </p:extLst>
          </p:nvPr>
        </p:nvGraphicFramePr>
        <p:xfrm>
          <a:off x="1282927" y="4613213"/>
          <a:ext cx="419100" cy="228600"/>
        </p:xfrm>
        <a:graphic>
          <a:graphicData uri="http://schemas.openxmlformats.org/presentationml/2006/ole">
            <mc:AlternateContent xmlns:mc="http://schemas.openxmlformats.org/markup-compatibility/2006">
              <mc:Choice xmlns:v="urn:schemas-microsoft-com:vml" Requires="v">
                <p:oleObj spid="_x0000_s21597" name="Equation" r:id="rId8" imgW="419100" imgH="228600" progId="Equation.DSMT4">
                  <p:embed/>
                </p:oleObj>
              </mc:Choice>
              <mc:Fallback>
                <p:oleObj name="Equation" r:id="rId8" imgW="4191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2927" y="4613213"/>
                        <a:ext cx="419100" cy="228600"/>
                      </a:xfrm>
                      <a:prstGeom prst="rect">
                        <a:avLst/>
                      </a:prstGeom>
                      <a:solidFill>
                        <a:srgbClr val="BFBFBF"/>
                      </a:solidFill>
                    </p:spPr>
                  </p:pic>
                </p:oleObj>
              </mc:Fallback>
            </mc:AlternateContent>
          </a:graphicData>
        </a:graphic>
      </p:graphicFrame>
      <p:sp>
        <p:nvSpPr>
          <p:cNvPr id="82" name="TextBox 81"/>
          <p:cNvSpPr txBox="1"/>
          <p:nvPr/>
        </p:nvSpPr>
        <p:spPr>
          <a:xfrm>
            <a:off x="6182833" y="2001763"/>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86" name="TextBox 85"/>
          <p:cNvSpPr txBox="1"/>
          <p:nvPr/>
        </p:nvSpPr>
        <p:spPr>
          <a:xfrm>
            <a:off x="1028506" y="1795935"/>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sp>
        <p:nvSpPr>
          <p:cNvPr id="88" name="TextBox 87"/>
          <p:cNvSpPr txBox="1"/>
          <p:nvPr/>
        </p:nvSpPr>
        <p:spPr>
          <a:xfrm>
            <a:off x="4080461" y="4193106"/>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90" name="TextBox 89"/>
          <p:cNvSpPr txBox="1"/>
          <p:nvPr/>
        </p:nvSpPr>
        <p:spPr>
          <a:xfrm>
            <a:off x="2099261" y="4190511"/>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Non 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91" name="TextBox 90"/>
          <p:cNvSpPr txBox="1"/>
          <p:nvPr/>
        </p:nvSpPr>
        <p:spPr>
          <a:xfrm>
            <a:off x="3487076" y="3241505"/>
            <a:ext cx="854415" cy="355600"/>
          </a:xfrm>
          <a:prstGeom prst="rect">
            <a:avLst/>
          </a:prstGeom>
          <a:noFill/>
          <a:ln w="9525">
            <a:solidFill>
              <a:schemeClr val="bg1">
                <a:lumMod val="65000"/>
              </a:schemeClr>
            </a:solidFill>
            <a:prstDash val="solid"/>
          </a:ln>
        </p:spPr>
        <p:txBody>
          <a:bodyPr wrap="square" lIns="27432" rIns="27432" rtlCol="0" anchor="ctr">
            <a:noAutofit/>
          </a:bodyPr>
          <a:lstStyle/>
          <a:p>
            <a:pPr algn="ctr"/>
            <a:r>
              <a:rPr lang="en-US" sz="1100" b="1" dirty="0" smtClean="0">
                <a:latin typeface="+mj-lt"/>
                <a:cs typeface="Arial" pitchFamily="34" charset="0"/>
              </a:rPr>
              <a:t>Global Crop </a:t>
            </a:r>
          </a:p>
          <a:p>
            <a:pPr algn="ctr"/>
            <a:r>
              <a:rPr lang="en-US" sz="1100" b="1" dirty="0" smtClean="0">
                <a:latin typeface="+mj-lt"/>
                <a:cs typeface="Arial" pitchFamily="34" charset="0"/>
              </a:rPr>
              <a:t>Price</a:t>
            </a:r>
            <a:endParaRPr lang="en-US" sz="1100" b="1" dirty="0">
              <a:latin typeface="+mj-lt"/>
              <a:cs typeface="Arial" pitchFamily="34" charset="0"/>
            </a:endParaRPr>
          </a:p>
        </p:txBody>
      </p:sp>
      <p:cxnSp>
        <p:nvCxnSpPr>
          <p:cNvPr id="92" name="Straight Connector 91"/>
          <p:cNvCxnSpPr/>
          <p:nvPr/>
        </p:nvCxnSpPr>
        <p:spPr>
          <a:xfrm flipV="1">
            <a:off x="2335344" y="1926834"/>
            <a:ext cx="286724" cy="25264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a:off x="5176176" y="2090663"/>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248576" y="1908172"/>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3248576" y="2268146"/>
            <a:ext cx="351187" cy="19050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82" idx="2"/>
            <a:endCxn id="70" idx="7"/>
          </p:cNvCxnSpPr>
          <p:nvPr/>
        </p:nvCxnSpPr>
        <p:spPr>
          <a:xfrm flipH="1">
            <a:off x="6145252" y="2431023"/>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1" name="Object 110"/>
          <p:cNvGraphicFramePr>
            <a:graphicFrameLocks noChangeAspect="1"/>
          </p:cNvGraphicFramePr>
          <p:nvPr>
            <p:extLst>
              <p:ext uri="{D42A27DB-BD31-4B8C-83A1-F6EECF244321}">
                <p14:modId xmlns:p14="http://schemas.microsoft.com/office/powerpoint/2010/main" val="1832984294"/>
              </p:ext>
            </p:extLst>
          </p:nvPr>
        </p:nvGraphicFramePr>
        <p:xfrm>
          <a:off x="2741363" y="1746927"/>
          <a:ext cx="520700" cy="228600"/>
        </p:xfrm>
        <a:graphic>
          <a:graphicData uri="http://schemas.openxmlformats.org/presentationml/2006/ole">
            <mc:AlternateContent xmlns:mc="http://schemas.openxmlformats.org/markup-compatibility/2006">
              <mc:Choice xmlns:v="urn:schemas-microsoft-com:vml" Requires="v">
                <p:oleObj spid="_x0000_s21598" name="Equation" r:id="rId10" imgW="520700" imgH="228600" progId="Equation.DSMT4">
                  <p:embed/>
                </p:oleObj>
              </mc:Choice>
              <mc:Fallback>
                <p:oleObj name="Equation" r:id="rId10" imgW="5207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1363" y="1746927"/>
                        <a:ext cx="520700" cy="228600"/>
                      </a:xfrm>
                      <a:prstGeom prst="rect">
                        <a:avLst/>
                      </a:prstGeom>
                      <a:solidFill>
                        <a:srgbClr val="BFBFBF"/>
                      </a:solidFill>
                    </p:spPr>
                  </p:pic>
                </p:oleObj>
              </mc:Fallback>
            </mc:AlternateContent>
          </a:graphicData>
        </a:graphic>
      </p:graphicFrame>
      <p:cxnSp>
        <p:nvCxnSpPr>
          <p:cNvPr id="113" name="Straight Connector 112"/>
          <p:cNvCxnSpPr/>
          <p:nvPr/>
        </p:nvCxnSpPr>
        <p:spPr>
          <a:xfrm flipV="1">
            <a:off x="4384674" y="2214981"/>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10800000" flipV="1">
            <a:off x="4325276" y="3406605"/>
            <a:ext cx="761998" cy="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90" idx="1"/>
          </p:cNvCxnSpPr>
          <p:nvPr/>
        </p:nvCxnSpPr>
        <p:spPr>
          <a:xfrm flipV="1">
            <a:off x="1734476" y="4395731"/>
            <a:ext cx="364785" cy="306275"/>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1953551" y="4702005"/>
            <a:ext cx="2057400" cy="38100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9" name="Object 138"/>
          <p:cNvGraphicFramePr>
            <a:graphicFrameLocks noChangeAspect="1"/>
          </p:cNvGraphicFramePr>
          <p:nvPr>
            <p:extLst>
              <p:ext uri="{D42A27DB-BD31-4B8C-83A1-F6EECF244321}">
                <p14:modId xmlns:p14="http://schemas.microsoft.com/office/powerpoint/2010/main" val="3033558863"/>
              </p:ext>
            </p:extLst>
          </p:nvPr>
        </p:nvGraphicFramePr>
        <p:xfrm>
          <a:off x="3359846" y="4293665"/>
          <a:ext cx="387350" cy="225425"/>
        </p:xfrm>
        <a:graphic>
          <a:graphicData uri="http://schemas.openxmlformats.org/presentationml/2006/ole">
            <mc:AlternateContent xmlns:mc="http://schemas.openxmlformats.org/markup-compatibility/2006">
              <mc:Choice xmlns:v="urn:schemas-microsoft-com:vml" Requires="v">
                <p:oleObj spid="_x0000_s21599" name="Equation" r:id="rId12" imgW="381000" imgH="228600" progId="Equation.DSMT4">
                  <p:embed/>
                </p:oleObj>
              </mc:Choice>
              <mc:Fallback>
                <p:oleObj name="Equation" r:id="rId12" imgW="3810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9846" y="4293665"/>
                        <a:ext cx="387350" cy="225425"/>
                      </a:xfrm>
                      <a:prstGeom prst="rect">
                        <a:avLst/>
                      </a:prstGeom>
                      <a:solidFill>
                        <a:srgbClr val="BFBFBF"/>
                      </a:solidFill>
                    </p:spPr>
                  </p:pic>
                </p:oleObj>
              </mc:Fallback>
            </mc:AlternateContent>
          </a:graphicData>
        </a:graphic>
      </p:graphicFrame>
      <p:cxnSp>
        <p:nvCxnSpPr>
          <p:cNvPr id="140" name="Straight Connector 139"/>
          <p:cNvCxnSpPr/>
          <p:nvPr/>
        </p:nvCxnSpPr>
        <p:spPr>
          <a:xfrm flipV="1">
            <a:off x="4477676" y="4790905"/>
            <a:ext cx="0" cy="486236"/>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036476" y="4396974"/>
            <a:ext cx="934532" cy="23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483329" y="4002234"/>
            <a:ext cx="1" cy="1795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077876" y="3940005"/>
            <a:ext cx="1295400" cy="925559"/>
          </a:xfrm>
          <a:prstGeom prst="ellipse">
            <a:avLst/>
          </a:prstGeom>
          <a:solidFill>
            <a:schemeClr val="bg1"/>
          </a:solidFill>
          <a:ln w="15875">
            <a:solidFill>
              <a:srgbClr val="00B050"/>
            </a:solidFill>
            <a:prstDash val="lgDash"/>
          </a:ln>
        </p:spPr>
        <p:txBody>
          <a:bodyPr wrap="square" lIns="27432" rIns="27432" rtlCol="0" anchor="ctr">
            <a:noAutofit/>
          </a:bodyPr>
          <a:lstStyle/>
          <a:p>
            <a:pPr algn="ctr"/>
            <a:r>
              <a:rPr lang="en-US" sz="1100" b="1" dirty="0" smtClean="0">
                <a:latin typeface="+mj-lt"/>
                <a:cs typeface="Arial" pitchFamily="34" charset="0"/>
              </a:rPr>
              <a:t>Land Use GHG Emissions/ Sequestration</a:t>
            </a:r>
          </a:p>
        </p:txBody>
      </p:sp>
      <p:graphicFrame>
        <p:nvGraphicFramePr>
          <p:cNvPr id="158" name="Object 157"/>
          <p:cNvGraphicFramePr>
            <a:graphicFrameLocks noChangeAspect="1"/>
          </p:cNvGraphicFramePr>
          <p:nvPr>
            <p:extLst>
              <p:ext uri="{D42A27DB-BD31-4B8C-83A1-F6EECF244321}">
                <p14:modId xmlns:p14="http://schemas.microsoft.com/office/powerpoint/2010/main" val="3900760220"/>
              </p:ext>
            </p:extLst>
          </p:nvPr>
        </p:nvGraphicFramePr>
        <p:xfrm>
          <a:off x="5118549" y="4432130"/>
          <a:ext cx="812800" cy="287338"/>
        </p:xfrm>
        <a:graphic>
          <a:graphicData uri="http://schemas.openxmlformats.org/presentationml/2006/ole">
            <mc:AlternateContent xmlns:mc="http://schemas.openxmlformats.org/markup-compatibility/2006">
              <mc:Choice xmlns:v="urn:schemas-microsoft-com:vml" Requires="v">
                <p:oleObj spid="_x0000_s21600" name="Equation" r:id="rId14" imgW="812447" imgH="304668" progId="Equation.DSMT4">
                  <p:embed/>
                </p:oleObj>
              </mc:Choice>
              <mc:Fallback>
                <p:oleObj name="Equation" r:id="rId14" imgW="812447" imgH="304668"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18549" y="4432130"/>
                        <a:ext cx="812800" cy="287338"/>
                      </a:xfrm>
                      <a:prstGeom prst="rect">
                        <a:avLst/>
                      </a:prstGeom>
                      <a:solidFill>
                        <a:srgbClr val="BFBFBF"/>
                      </a:solidFill>
                    </p:spPr>
                  </p:pic>
                </p:oleObj>
              </mc:Fallback>
            </mc:AlternateContent>
          </a:graphicData>
        </a:graphic>
      </p:graphicFrame>
      <p:sp>
        <p:nvSpPr>
          <p:cNvPr id="160" name="TextBox 159"/>
          <p:cNvSpPr txBox="1"/>
          <p:nvPr/>
        </p:nvSpPr>
        <p:spPr>
          <a:xfrm>
            <a:off x="4956624" y="4997280"/>
            <a:ext cx="1146652" cy="279861"/>
          </a:xfrm>
          <a:prstGeom prst="rect">
            <a:avLst/>
          </a:prstGeom>
          <a:noFill/>
          <a:ln>
            <a:noFill/>
          </a:ln>
        </p:spPr>
        <p:txBody>
          <a:bodyPr wrap="square" rtlCol="0" anchor="ctr">
            <a:noAutofit/>
          </a:bodyPr>
          <a:lstStyle/>
          <a:p>
            <a:pPr algn="ctr"/>
            <a:r>
              <a:rPr lang="en-US" sz="1000" i="1" dirty="0" smtClean="0">
                <a:cs typeface="Arial" pitchFamily="34" charset="0"/>
              </a:rPr>
              <a:t>Emission Factors</a:t>
            </a:r>
            <a:endParaRPr lang="en-US" sz="1000" i="1" dirty="0">
              <a:latin typeface="+mj-lt"/>
              <a:cs typeface="Arial" pitchFamily="34" charset="0"/>
            </a:endParaRPr>
          </a:p>
        </p:txBody>
      </p:sp>
      <p:graphicFrame>
        <p:nvGraphicFramePr>
          <p:cNvPr id="162" name="Object 698"/>
          <p:cNvGraphicFramePr>
            <a:graphicFrameLocks noChangeAspect="1"/>
          </p:cNvGraphicFramePr>
          <p:nvPr>
            <p:extLst>
              <p:ext uri="{D42A27DB-BD31-4B8C-83A1-F6EECF244321}">
                <p14:modId xmlns:p14="http://schemas.microsoft.com/office/powerpoint/2010/main" val="2113276501"/>
              </p:ext>
            </p:extLst>
          </p:nvPr>
        </p:nvGraphicFramePr>
        <p:xfrm>
          <a:off x="5115374" y="4749630"/>
          <a:ext cx="838200" cy="287338"/>
        </p:xfrm>
        <a:graphic>
          <a:graphicData uri="http://schemas.openxmlformats.org/presentationml/2006/ole">
            <mc:AlternateContent xmlns:mc="http://schemas.openxmlformats.org/markup-compatibility/2006">
              <mc:Choice xmlns:v="urn:schemas-microsoft-com:vml" Requires="v">
                <p:oleObj spid="_x0000_s21601" name="Equation" r:id="rId16" imgW="837836" imgH="304668" progId="Equation.DSMT4">
                  <p:embed/>
                </p:oleObj>
              </mc:Choice>
              <mc:Fallback>
                <p:oleObj name="Equation" r:id="rId16" imgW="837836" imgH="3046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15374" y="4749630"/>
                        <a:ext cx="838200" cy="287338"/>
                      </a:xfrm>
                      <a:prstGeom prst="rect">
                        <a:avLst/>
                      </a:prstGeom>
                      <a:solidFill>
                        <a:srgbClr val="BFBFBF"/>
                      </a:solidFill>
                    </p:spPr>
                  </p:pic>
                </p:oleObj>
              </mc:Fallback>
            </mc:AlternateContent>
          </a:graphicData>
        </a:graphic>
      </p:graphicFrame>
      <p:sp>
        <p:nvSpPr>
          <p:cNvPr id="164" name="TextBox 163"/>
          <p:cNvSpPr txBox="1"/>
          <p:nvPr/>
        </p:nvSpPr>
        <p:spPr>
          <a:xfrm>
            <a:off x="6933820" y="2961946"/>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67" name="TextBox 166"/>
          <p:cNvSpPr txBox="1"/>
          <p:nvPr/>
        </p:nvSpPr>
        <p:spPr>
          <a:xfrm>
            <a:off x="7226183" y="1351709"/>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69" name="Straight Connector 168"/>
          <p:cNvCxnSpPr/>
          <p:nvPr/>
        </p:nvCxnSpPr>
        <p:spPr>
          <a:xfrm flipH="1">
            <a:off x="6324829" y="3419305"/>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82" idx="3"/>
          </p:cNvCxnSpPr>
          <p:nvPr/>
        </p:nvCxnSpPr>
        <p:spPr>
          <a:xfrm flipV="1">
            <a:off x="7173433" y="2057400"/>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Curved Connector 170"/>
          <p:cNvCxnSpPr>
            <a:stCxn id="86" idx="2"/>
            <a:endCxn id="76" idx="2"/>
          </p:cNvCxnSpPr>
          <p:nvPr/>
        </p:nvCxnSpPr>
        <p:spPr>
          <a:xfrm rot="16200000" flipH="1">
            <a:off x="2248042" y="1829530"/>
            <a:ext cx="48348" cy="1515318"/>
          </a:xfrm>
          <a:prstGeom prst="curvedConnector3">
            <a:avLst>
              <a:gd name="adj1" fmla="val 440872"/>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2" name="Curved Connector 171"/>
          <p:cNvCxnSpPr>
            <a:stCxn id="86" idx="0"/>
            <a:endCxn id="111" idx="0"/>
          </p:cNvCxnSpPr>
          <p:nvPr/>
        </p:nvCxnSpPr>
        <p:spPr>
          <a:xfrm rot="5400000" flipH="1" flipV="1">
            <a:off x="2406541" y="1200763"/>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149643" y="1597287"/>
            <a:ext cx="2345888" cy="1013274"/>
          </a:xfrm>
          <a:prstGeom prst="line">
            <a:avLst/>
          </a:prstGeom>
          <a:ln w="1270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1149643" y="1597288"/>
            <a:ext cx="2283618" cy="1035043"/>
          </a:xfrm>
          <a:prstGeom prst="line">
            <a:avLst/>
          </a:prstGeom>
          <a:ln w="1270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1455721" y="3110975"/>
            <a:ext cx="567985" cy="349695"/>
          </a:xfrm>
          <a:prstGeom prst="rect">
            <a:avLst/>
          </a:prstGeom>
          <a:noFill/>
          <a:ln w="9525">
            <a:solidFill>
              <a:srgbClr val="FF0000"/>
            </a:solidFill>
            <a:prstDash val="solid"/>
          </a:ln>
        </p:spPr>
        <p:txBody>
          <a:bodyPr wrap="square" lIns="27432" rIns="27432" rtlCol="0" anchor="ctr">
            <a:noAutofit/>
          </a:bodyPr>
          <a:lstStyle/>
          <a:p>
            <a:pPr algn="ctr"/>
            <a:r>
              <a:rPr lang="en-US" sz="1100" b="1" dirty="0" smtClean="0">
                <a:latin typeface="+mj-lt"/>
                <a:cs typeface="Arial" pitchFamily="34" charset="0"/>
              </a:rPr>
              <a:t>Food</a:t>
            </a:r>
          </a:p>
          <a:p>
            <a:pPr algn="ctr"/>
            <a:r>
              <a:rPr lang="en-US" sz="1100" b="1" dirty="0" smtClean="0">
                <a:latin typeface="+mj-lt"/>
                <a:cs typeface="Arial" pitchFamily="34" charset="0"/>
              </a:rPr>
              <a:t>Prices</a:t>
            </a:r>
            <a:endParaRPr lang="en-US" sz="1100" b="1" dirty="0">
              <a:latin typeface="+mj-lt"/>
              <a:cs typeface="Arial" pitchFamily="34" charset="0"/>
            </a:endParaRPr>
          </a:p>
        </p:txBody>
      </p:sp>
      <p:cxnSp>
        <p:nvCxnSpPr>
          <p:cNvPr id="176" name="Straight Connector 175"/>
          <p:cNvCxnSpPr>
            <a:endCxn id="175" idx="3"/>
          </p:cNvCxnSpPr>
          <p:nvPr/>
        </p:nvCxnSpPr>
        <p:spPr>
          <a:xfrm flipH="1" flipV="1">
            <a:off x="2023706" y="3285823"/>
            <a:ext cx="1463373" cy="1207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V="1">
            <a:off x="2094614" y="2632332"/>
            <a:ext cx="907099" cy="57870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105129" y="1524000"/>
            <a:ext cx="2412173" cy="1206479"/>
          </a:xfrm>
          <a:prstGeom prst="rect">
            <a:avLst/>
          </a:prstGeom>
          <a:solidFill>
            <a:schemeClr val="accent5">
              <a:lumMod val="60000"/>
              <a:lumOff val="40000"/>
              <a:alpha val="32000"/>
            </a:schemeClr>
          </a:solidFill>
          <a:ln w="1270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1967552" y="5452764"/>
            <a:ext cx="1310987" cy="613817"/>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Climate: Temp, </a:t>
            </a:r>
            <a:r>
              <a:rPr lang="en-US" sz="1100" b="1" dirty="0" err="1" smtClean="0">
                <a:latin typeface="+mj-lt"/>
                <a:cs typeface="Arial" pitchFamily="34" charset="0"/>
              </a:rPr>
              <a:t>Precip</a:t>
            </a:r>
            <a:r>
              <a:rPr lang="en-US" sz="1100" b="1" dirty="0" smtClean="0">
                <a:latin typeface="+mj-lt"/>
                <a:cs typeface="Arial" pitchFamily="34" charset="0"/>
              </a:rPr>
              <a:t> &amp; CO</a:t>
            </a:r>
            <a:r>
              <a:rPr lang="en-US" sz="1100" b="1" baseline="-25000" dirty="0" smtClean="0">
                <a:latin typeface="+mj-lt"/>
                <a:cs typeface="Arial" pitchFamily="34" charset="0"/>
              </a:rPr>
              <a:t>2</a:t>
            </a:r>
            <a:endParaRPr lang="en-US" sz="1100" b="1" baseline="-25000" dirty="0">
              <a:latin typeface="+mj-lt"/>
              <a:cs typeface="Arial" pitchFamily="34" charset="0"/>
            </a:endParaRPr>
          </a:p>
        </p:txBody>
      </p:sp>
      <p:sp>
        <p:nvSpPr>
          <p:cNvPr id="61" name="TextBox 60"/>
          <p:cNvSpPr txBox="1"/>
          <p:nvPr/>
        </p:nvSpPr>
        <p:spPr>
          <a:xfrm>
            <a:off x="6423892" y="5550253"/>
            <a:ext cx="1182460" cy="433130"/>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Investments in Ag. R&amp;D</a:t>
            </a:r>
            <a:endParaRPr lang="en-US" sz="1100" b="1" dirty="0">
              <a:latin typeface="+mj-lt"/>
              <a:cs typeface="Arial" pitchFamily="34" charset="0"/>
            </a:endParaRPr>
          </a:p>
        </p:txBody>
      </p:sp>
      <p:sp>
        <p:nvSpPr>
          <p:cNvPr id="62" name="TextBox 61"/>
          <p:cNvSpPr txBox="1"/>
          <p:nvPr/>
        </p:nvSpPr>
        <p:spPr>
          <a:xfrm>
            <a:off x="3628860" y="5347086"/>
            <a:ext cx="1720415" cy="866050"/>
          </a:xfrm>
          <a:prstGeom prst="irregularSeal1">
            <a:avLst/>
          </a:prstGeom>
          <a:solidFill>
            <a:schemeClr val="bg1"/>
          </a:solidFill>
          <a:ln w="6350">
            <a:solidFill>
              <a:srgbClr val="00B050"/>
            </a:solidFill>
          </a:ln>
        </p:spPr>
        <p:txBody>
          <a:bodyPr wrap="square" rtlCol="0" anchor="ctr">
            <a:noAutofit/>
          </a:bodyPr>
          <a:lstStyle/>
          <a:p>
            <a:pPr algn="ctr"/>
            <a:r>
              <a:rPr lang="en-US" sz="1000" b="1" dirty="0" smtClean="0">
                <a:cs typeface="Arial" pitchFamily="34" charset="0"/>
              </a:rPr>
              <a:t>Crop Productivity Growth</a:t>
            </a:r>
            <a:endParaRPr lang="en-US" sz="1000" b="1" i="1" dirty="0">
              <a:cs typeface="Arial" pitchFamily="34" charset="0"/>
            </a:endParaRPr>
          </a:p>
        </p:txBody>
      </p:sp>
      <p:cxnSp>
        <p:nvCxnSpPr>
          <p:cNvPr id="64" name="Straight Connector 63"/>
          <p:cNvCxnSpPr/>
          <p:nvPr/>
        </p:nvCxnSpPr>
        <p:spPr>
          <a:xfrm>
            <a:off x="3303306" y="5742286"/>
            <a:ext cx="36190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0800000">
            <a:off x="5167952" y="5768220"/>
            <a:ext cx="362647"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8" name="Object 67"/>
          <p:cNvGraphicFramePr>
            <a:graphicFrameLocks noChangeAspect="1"/>
          </p:cNvGraphicFramePr>
          <p:nvPr>
            <p:extLst>
              <p:ext uri="{D42A27DB-BD31-4B8C-83A1-F6EECF244321}">
                <p14:modId xmlns:p14="http://schemas.microsoft.com/office/powerpoint/2010/main" val="4122656841"/>
              </p:ext>
            </p:extLst>
          </p:nvPr>
        </p:nvGraphicFramePr>
        <p:xfrm>
          <a:off x="5598096" y="5696783"/>
          <a:ext cx="419100" cy="168275"/>
        </p:xfrm>
        <a:graphic>
          <a:graphicData uri="http://schemas.openxmlformats.org/presentationml/2006/ole">
            <mc:AlternateContent xmlns:mc="http://schemas.openxmlformats.org/markup-compatibility/2006">
              <mc:Choice xmlns:v="urn:schemas-microsoft-com:vml" Requires="v">
                <p:oleObj spid="_x0000_s21602" name="Equation" r:id="rId18" imgW="418918" imgH="177723" progId="Equation.DSMT4">
                  <p:embed/>
                </p:oleObj>
              </mc:Choice>
              <mc:Fallback>
                <p:oleObj name="Equation" r:id="rId18" imgW="418918" imgH="177723"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598096" y="5696783"/>
                        <a:ext cx="419100" cy="168275"/>
                      </a:xfrm>
                      <a:prstGeom prst="rect">
                        <a:avLst/>
                      </a:prstGeom>
                      <a:solidFill>
                        <a:srgbClr val="BFBFBF"/>
                      </a:solidFill>
                    </p:spPr>
                  </p:pic>
                </p:oleObj>
              </mc:Fallback>
            </mc:AlternateContent>
          </a:graphicData>
        </a:graphic>
      </p:graphicFrame>
      <p:sp>
        <p:nvSpPr>
          <p:cNvPr id="80" name="TextBox 79"/>
          <p:cNvSpPr txBox="1"/>
          <p:nvPr/>
        </p:nvSpPr>
        <p:spPr>
          <a:xfrm>
            <a:off x="5255196" y="5926509"/>
            <a:ext cx="1146652" cy="279861"/>
          </a:xfrm>
          <a:prstGeom prst="rect">
            <a:avLst/>
          </a:prstGeom>
          <a:noFill/>
          <a:ln>
            <a:noFill/>
          </a:ln>
        </p:spPr>
        <p:txBody>
          <a:bodyPr wrap="square" rtlCol="0" anchor="ctr">
            <a:noAutofit/>
          </a:bodyPr>
          <a:lstStyle/>
          <a:p>
            <a:pPr algn="ctr"/>
            <a:r>
              <a:rPr lang="en-US" sz="1000" i="1" dirty="0">
                <a:cs typeface="Arial" pitchFamily="34" charset="0"/>
              </a:rPr>
              <a:t>Investment </a:t>
            </a:r>
            <a:r>
              <a:rPr lang="en-US" sz="1000" i="1" dirty="0" smtClean="0">
                <a:cs typeface="Arial" pitchFamily="34" charset="0"/>
              </a:rPr>
              <a:t>-Y</a:t>
            </a:r>
            <a:r>
              <a:rPr lang="en-US" sz="1000" i="1" dirty="0" smtClean="0">
                <a:latin typeface="+mj-lt"/>
                <a:cs typeface="Arial" pitchFamily="34" charset="0"/>
              </a:rPr>
              <a:t>ield Response</a:t>
            </a:r>
            <a:endParaRPr lang="en-US" sz="1000" i="1" dirty="0">
              <a:latin typeface="+mj-lt"/>
              <a:cs typeface="Arial" pitchFamily="34" charset="0"/>
            </a:endParaRPr>
          </a:p>
        </p:txBody>
      </p:sp>
      <p:cxnSp>
        <p:nvCxnSpPr>
          <p:cNvPr id="83" name="Straight Connector 82"/>
          <p:cNvCxnSpPr/>
          <p:nvPr/>
        </p:nvCxnSpPr>
        <p:spPr>
          <a:xfrm rot="10800000">
            <a:off x="6027418" y="5768220"/>
            <a:ext cx="381000"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096240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556872501"/>
              </p:ext>
            </p:extLst>
          </p:nvPr>
        </p:nvGraphicFramePr>
        <p:xfrm>
          <a:off x="228600" y="1202871"/>
          <a:ext cx="3928383" cy="29119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p:cNvGraphicFramePr>
          <p:nvPr>
            <p:extLst>
              <p:ext uri="{D42A27DB-BD31-4B8C-83A1-F6EECF244321}">
                <p14:modId xmlns:p14="http://schemas.microsoft.com/office/powerpoint/2010/main" val="1067592726"/>
              </p:ext>
            </p:extLst>
          </p:nvPr>
        </p:nvGraphicFramePr>
        <p:xfrm>
          <a:off x="228600" y="4004790"/>
          <a:ext cx="3951247" cy="28108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a:graphicFrameLocks/>
          </p:cNvGraphicFramePr>
          <p:nvPr>
            <p:extLst>
              <p:ext uri="{D42A27DB-BD31-4B8C-83A1-F6EECF244321}">
                <p14:modId xmlns:p14="http://schemas.microsoft.com/office/powerpoint/2010/main" val="165518212"/>
              </p:ext>
            </p:extLst>
          </p:nvPr>
        </p:nvGraphicFramePr>
        <p:xfrm>
          <a:off x="4606017" y="1204043"/>
          <a:ext cx="3928383" cy="29119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p:cNvGraphicFramePr>
            <a:graphicFrameLocks/>
          </p:cNvGraphicFramePr>
          <p:nvPr>
            <p:extLst>
              <p:ext uri="{D42A27DB-BD31-4B8C-83A1-F6EECF244321}">
                <p14:modId xmlns:p14="http://schemas.microsoft.com/office/powerpoint/2010/main" val="1937704147"/>
              </p:ext>
            </p:extLst>
          </p:nvPr>
        </p:nvGraphicFramePr>
        <p:xfrm>
          <a:off x="4572000" y="3946071"/>
          <a:ext cx="3815490" cy="2911929"/>
        </p:xfrm>
        <a:graphic>
          <a:graphicData uri="http://schemas.openxmlformats.org/drawingml/2006/chart">
            <c:chart xmlns:c="http://schemas.openxmlformats.org/drawingml/2006/chart" xmlns:r="http://schemas.openxmlformats.org/officeDocument/2006/relationships" r:id="rId6"/>
          </a:graphicData>
        </a:graphic>
      </p:graphicFrame>
      <p:sp>
        <p:nvSpPr>
          <p:cNvPr id="24578" name="Title 1"/>
          <p:cNvSpPr>
            <a:spLocks noGrp="1"/>
          </p:cNvSpPr>
          <p:nvPr>
            <p:ph type="title"/>
          </p:nvPr>
        </p:nvSpPr>
        <p:spPr bwMode="auto">
          <a:xfrm>
            <a:off x="228600" y="152400"/>
            <a:ext cx="8451574" cy="1143000"/>
          </a:xfrm>
          <a:solidFill>
            <a:schemeClr val="bg1">
              <a:alpha val="90195"/>
            </a:schemeClr>
          </a:solidFill>
          <a:ln>
            <a:miter lim="800000"/>
            <a:headEnd/>
            <a:tailEnd/>
          </a:ln>
        </p:spPr>
        <p:txBody>
          <a:bodyPr vert="horz" wrap="square" lIns="91440" tIns="45720" rIns="91440" bIns="45720" numCol="1" compatLnSpc="1">
            <a:prstTxWarp prst="textNoShape">
              <a:avLst/>
            </a:prstTxWarp>
            <a:noAutofit/>
          </a:bodyPr>
          <a:lstStyle/>
          <a:p>
            <a:pPr>
              <a:defRPr/>
            </a:pPr>
            <a:r>
              <a:rPr lang="en-US" sz="3200" b="1" dirty="0" smtClean="0"/>
              <a:t>Implications of fixed per capita demands</a:t>
            </a:r>
          </a:p>
        </p:txBody>
      </p:sp>
      <p:sp>
        <p:nvSpPr>
          <p:cNvPr id="9" name="Content Placeholder 5"/>
          <p:cNvSpPr>
            <a:spLocks noGrp="1"/>
          </p:cNvSpPr>
          <p:nvPr>
            <p:ph sz="half" idx="1"/>
          </p:nvPr>
        </p:nvSpPr>
        <p:spPr>
          <a:xfrm>
            <a:off x="4253861" y="4085232"/>
            <a:ext cx="4625974" cy="2667000"/>
          </a:xfrm>
          <a:solidFill>
            <a:schemeClr val="bg1"/>
          </a:solidFill>
        </p:spPr>
        <p:txBody>
          <a:bodyPr>
            <a:normAutofit fontScale="85000" lnSpcReduction="20000"/>
          </a:bodyPr>
          <a:lstStyle/>
          <a:p>
            <a:r>
              <a:rPr lang="en-US" sz="3100" b="0" dirty="0" smtClean="0"/>
              <a:t>With fixed per capita consumption, composition of </a:t>
            </a:r>
            <a:r>
              <a:rPr lang="en-US" sz="3100" dirty="0" smtClean="0"/>
              <a:t>diets is unchanging</a:t>
            </a:r>
            <a:endParaRPr lang="en-US" sz="3100" b="0" dirty="0" smtClean="0"/>
          </a:p>
          <a:p>
            <a:endParaRPr lang="en-US" sz="1300" b="0" dirty="0" smtClean="0"/>
          </a:p>
          <a:p>
            <a:r>
              <a:rPr lang="en-US" sz="3100" dirty="0" smtClean="0"/>
              <a:t>Error signature: leads to </a:t>
            </a:r>
            <a:r>
              <a:rPr lang="en-US" sz="3100" b="1" i="1" dirty="0" smtClean="0"/>
              <a:t>underestimation</a:t>
            </a:r>
            <a:r>
              <a:rPr lang="en-US" sz="3100" dirty="0" smtClean="0"/>
              <a:t> of global production, yields and cropland growth rates</a:t>
            </a:r>
            <a:endParaRPr lang="en-US" dirty="0" smtClean="0"/>
          </a:p>
          <a:p>
            <a:pPr marL="457200" lvl="1" indent="0">
              <a:buNone/>
            </a:pPr>
            <a:endParaRPr lang="en-US" dirty="0" smtClean="0"/>
          </a:p>
          <a:p>
            <a:pPr marL="457200" lvl="1" indent="0">
              <a:buNone/>
            </a:pPr>
            <a:endParaRPr lang="en-US" dirty="0"/>
          </a:p>
        </p:txBody>
      </p:sp>
      <p:sp>
        <p:nvSpPr>
          <p:cNvPr id="2" name="Rectangle 1"/>
          <p:cNvSpPr/>
          <p:nvPr/>
        </p:nvSpPr>
        <p:spPr>
          <a:xfrm>
            <a:off x="228600" y="4009292"/>
            <a:ext cx="3886200" cy="2667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10100" y="1332914"/>
            <a:ext cx="3886200" cy="2667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27987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Title 2"/>
          <p:cNvSpPr>
            <a:spLocks noGrp="1"/>
          </p:cNvSpPr>
          <p:nvPr>
            <p:ph type="title"/>
          </p:nvPr>
        </p:nvSpPr>
        <p:spPr>
          <a:xfrm>
            <a:off x="228600" y="152400"/>
            <a:ext cx="8270874" cy="1143000"/>
          </a:xfrm>
        </p:spPr>
        <p:txBody>
          <a:bodyPr>
            <a:normAutofit/>
          </a:bodyPr>
          <a:lstStyle/>
          <a:p>
            <a:r>
              <a:rPr lang="en-US" sz="3200" b="1" dirty="0" smtClean="0"/>
              <a:t>SIMPLE w/ constant </a:t>
            </a:r>
            <a:r>
              <a:rPr lang="en-US" sz="3200" b="1" dirty="0"/>
              <a:t>income </a:t>
            </a:r>
            <a:r>
              <a:rPr lang="en-US" sz="3200" b="1" dirty="0" smtClean="0"/>
              <a:t>&amp; </a:t>
            </a:r>
            <a:r>
              <a:rPr lang="en-US" sz="3200" b="1" dirty="0"/>
              <a:t>price </a:t>
            </a:r>
            <a:r>
              <a:rPr lang="en-US" sz="3200" b="1" dirty="0" smtClean="0"/>
              <a:t>responses</a:t>
            </a:r>
            <a:endParaRPr lang="en-US" sz="3200" dirty="0"/>
          </a:p>
        </p:txBody>
      </p:sp>
      <p:sp>
        <p:nvSpPr>
          <p:cNvPr id="66" name="TextBox 65"/>
          <p:cNvSpPr txBox="1"/>
          <p:nvPr/>
        </p:nvSpPr>
        <p:spPr>
          <a:xfrm>
            <a:off x="3027473" y="4086746"/>
            <a:ext cx="1161939" cy="131330"/>
          </a:xfrm>
          <a:prstGeom prst="rect">
            <a:avLst/>
          </a:prstGeom>
          <a:noFill/>
          <a:ln>
            <a:noFill/>
          </a:ln>
        </p:spPr>
        <p:txBody>
          <a:bodyPr wrap="square" rtlCol="0" anchor="ctr">
            <a:noAutofit/>
          </a:bodyPr>
          <a:lstStyle/>
          <a:p>
            <a:pPr algn="ctr"/>
            <a:r>
              <a:rPr lang="en-US" sz="1000" i="1" dirty="0" smtClean="0">
                <a:latin typeface="+mj-lt"/>
                <a:cs typeface="Arial" pitchFamily="34" charset="0"/>
              </a:rPr>
              <a:t>Input Substitution</a:t>
            </a:r>
            <a:endParaRPr lang="en-US" sz="1000" i="1" dirty="0">
              <a:latin typeface="+mj-lt"/>
              <a:cs typeface="Arial" pitchFamily="34" charset="0"/>
            </a:endParaRPr>
          </a:p>
        </p:txBody>
      </p:sp>
      <p:sp>
        <p:nvSpPr>
          <p:cNvPr id="67" name="TextBox 66"/>
          <p:cNvSpPr txBox="1"/>
          <p:nvPr/>
        </p:nvSpPr>
        <p:spPr>
          <a:xfrm>
            <a:off x="1254074" y="3787605"/>
            <a:ext cx="579804" cy="425450"/>
          </a:xfrm>
          <a:prstGeom prst="rect">
            <a:avLst/>
          </a:prstGeom>
          <a:noFill/>
          <a:ln w="9525">
            <a:solidFill>
              <a:srgbClr val="00B050"/>
            </a:solidFill>
            <a:prstDash val="solid"/>
          </a:ln>
        </p:spPr>
        <p:txBody>
          <a:bodyPr wrap="square" rtlCol="0" anchor="ctr">
            <a:noAutofit/>
          </a:bodyPr>
          <a:lstStyle/>
          <a:p>
            <a:pPr algn="ctr"/>
            <a:r>
              <a:rPr lang="en-US" sz="1100" b="1" dirty="0" smtClean="0">
                <a:latin typeface="+mj-lt"/>
                <a:cs typeface="Arial" pitchFamily="34" charset="0"/>
              </a:rPr>
              <a:t>Input</a:t>
            </a:r>
          </a:p>
          <a:p>
            <a:pPr algn="ctr"/>
            <a:r>
              <a:rPr lang="en-US" sz="1100" b="1" dirty="0" smtClean="0">
                <a:latin typeface="+mj-lt"/>
                <a:cs typeface="Arial" pitchFamily="34" charset="0"/>
              </a:rPr>
              <a:t>Prices</a:t>
            </a:r>
            <a:endParaRPr lang="en-US" sz="1100" b="1" dirty="0">
              <a:latin typeface="+mj-lt"/>
              <a:cs typeface="Arial" pitchFamily="34" charset="0"/>
            </a:endParaRPr>
          </a:p>
        </p:txBody>
      </p:sp>
      <p:sp>
        <p:nvSpPr>
          <p:cNvPr id="68" name="TextBox 67"/>
          <p:cNvSpPr txBox="1"/>
          <p:nvPr/>
        </p:nvSpPr>
        <p:spPr>
          <a:xfrm>
            <a:off x="1455721" y="3110975"/>
            <a:ext cx="567985" cy="349695"/>
          </a:xfrm>
          <a:prstGeom prst="rect">
            <a:avLst/>
          </a:prstGeom>
          <a:noFill/>
          <a:ln w="9525">
            <a:solidFill>
              <a:srgbClr val="FF0000"/>
            </a:solidFill>
            <a:prstDash val="solid"/>
          </a:ln>
        </p:spPr>
        <p:txBody>
          <a:bodyPr wrap="square" lIns="27432" rIns="27432" rtlCol="0" anchor="ctr">
            <a:noAutofit/>
          </a:bodyPr>
          <a:lstStyle/>
          <a:p>
            <a:pPr algn="ctr"/>
            <a:r>
              <a:rPr lang="en-US" sz="1100" b="1" dirty="0" smtClean="0">
                <a:latin typeface="+mj-lt"/>
                <a:cs typeface="Arial" pitchFamily="34" charset="0"/>
              </a:rPr>
              <a:t>Food</a:t>
            </a:r>
          </a:p>
          <a:p>
            <a:pPr algn="ctr"/>
            <a:r>
              <a:rPr lang="en-US" sz="1100" b="1" dirty="0" smtClean="0">
                <a:latin typeface="+mj-lt"/>
                <a:cs typeface="Arial" pitchFamily="34" charset="0"/>
              </a:rPr>
              <a:t>Prices</a:t>
            </a:r>
            <a:endParaRPr lang="en-US" sz="1100" b="1" dirty="0">
              <a:latin typeface="+mj-lt"/>
              <a:cs typeface="Arial" pitchFamily="34" charset="0"/>
            </a:endParaRPr>
          </a:p>
        </p:txBody>
      </p:sp>
      <p:sp>
        <p:nvSpPr>
          <p:cNvPr id="69" name="TextBox 68"/>
          <p:cNvSpPr txBox="1"/>
          <p:nvPr/>
        </p:nvSpPr>
        <p:spPr>
          <a:xfrm>
            <a:off x="2646494" y="2002959"/>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70" name="TextBox 69"/>
          <p:cNvSpPr txBox="1"/>
          <p:nvPr/>
        </p:nvSpPr>
        <p:spPr>
          <a:xfrm>
            <a:off x="5098600" y="2993538"/>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cxnSp>
        <p:nvCxnSpPr>
          <p:cNvPr id="71" name="Straight Arrow Connector 70"/>
          <p:cNvCxnSpPr/>
          <p:nvPr/>
        </p:nvCxnSpPr>
        <p:spPr>
          <a:xfrm>
            <a:off x="3105600" y="4529358"/>
            <a:ext cx="921417" cy="0"/>
          </a:xfrm>
          <a:prstGeom prst="straightConnector1">
            <a:avLst/>
          </a:prstGeom>
          <a:ln w="9525">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3045748" y="4281346"/>
            <a:ext cx="936717" cy="0"/>
          </a:xfrm>
          <a:prstGeom prst="straightConnector1">
            <a:avLst/>
          </a:prstGeom>
          <a:ln w="9525">
            <a:solidFill>
              <a:schemeClr val="tx1"/>
            </a:solidFill>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90" idx="0"/>
            <a:endCxn id="70" idx="4"/>
          </p:cNvCxnSpPr>
          <p:nvPr/>
        </p:nvCxnSpPr>
        <p:spPr>
          <a:xfrm rot="5400000" flipH="1" flipV="1">
            <a:off x="3925418" y="2404214"/>
            <a:ext cx="387348" cy="3185246"/>
          </a:xfrm>
          <a:prstGeom prst="bentConnector3">
            <a:avLst>
              <a:gd name="adj1" fmla="val 50000"/>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624411" y="1989063"/>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75" name="TextBox 74"/>
          <p:cNvSpPr txBox="1"/>
          <p:nvPr/>
        </p:nvSpPr>
        <p:spPr>
          <a:xfrm>
            <a:off x="4630076" y="1382003"/>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graphicFrame>
        <p:nvGraphicFramePr>
          <p:cNvPr id="76" name="Object 75"/>
          <p:cNvGraphicFramePr>
            <a:graphicFrameLocks noChangeAspect="1"/>
          </p:cNvGraphicFramePr>
          <p:nvPr>
            <p:extLst>
              <p:ext uri="{D42A27DB-BD31-4B8C-83A1-F6EECF244321}">
                <p14:modId xmlns:p14="http://schemas.microsoft.com/office/powerpoint/2010/main" val="4072469233"/>
              </p:ext>
            </p:extLst>
          </p:nvPr>
        </p:nvGraphicFramePr>
        <p:xfrm>
          <a:off x="2803657" y="2382763"/>
          <a:ext cx="452437" cy="228600"/>
        </p:xfrm>
        <a:graphic>
          <a:graphicData uri="http://schemas.openxmlformats.org/presentationml/2006/ole">
            <mc:AlternateContent xmlns:mc="http://schemas.openxmlformats.org/markup-compatibility/2006">
              <mc:Choice xmlns:v="urn:schemas-microsoft-com:vml" Requires="v">
                <p:oleObj spid="_x0000_s22619" name="Equation" r:id="rId4" imgW="431613" imgH="228501" progId="Equation.DSMT4">
                  <p:embed/>
                </p:oleObj>
              </mc:Choice>
              <mc:Fallback>
                <p:oleObj name="Equation" r:id="rId4" imgW="431613" imgH="228501"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3657" y="2382763"/>
                        <a:ext cx="452437" cy="228600"/>
                      </a:xfrm>
                      <a:prstGeom prst="rect">
                        <a:avLst/>
                      </a:prstGeom>
                      <a:solidFill>
                        <a:srgbClr val="BFBFBF"/>
                      </a:solidFill>
                    </p:spPr>
                  </p:pic>
                </p:oleObj>
              </mc:Fallback>
            </mc:AlternateContent>
          </a:graphicData>
        </a:graphic>
      </p:graphicFrame>
      <p:sp>
        <p:nvSpPr>
          <p:cNvPr id="77" name="TextBox 76"/>
          <p:cNvSpPr txBox="1"/>
          <p:nvPr/>
        </p:nvSpPr>
        <p:spPr>
          <a:xfrm>
            <a:off x="1105129" y="5233832"/>
            <a:ext cx="863538" cy="409575"/>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Land Rent</a:t>
            </a:r>
          </a:p>
          <a:p>
            <a:pPr algn="ctr"/>
            <a:r>
              <a:rPr lang="en-US" sz="1000" i="1" dirty="0" smtClean="0">
                <a:latin typeface="+mj-lt"/>
                <a:cs typeface="Arial" pitchFamily="34" charset="0"/>
              </a:rPr>
              <a:t>Response</a:t>
            </a:r>
          </a:p>
        </p:txBody>
      </p:sp>
      <p:sp>
        <p:nvSpPr>
          <p:cNvPr id="78" name="TextBox 77"/>
          <p:cNvSpPr txBox="1"/>
          <p:nvPr/>
        </p:nvSpPr>
        <p:spPr>
          <a:xfrm>
            <a:off x="1028506" y="4272022"/>
            <a:ext cx="978323" cy="335416"/>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Non Land Price</a:t>
            </a:r>
          </a:p>
          <a:p>
            <a:pPr algn="ctr"/>
            <a:r>
              <a:rPr lang="en-US" sz="1000" i="1" dirty="0" smtClean="0">
                <a:latin typeface="+mj-lt"/>
                <a:cs typeface="Arial" pitchFamily="34" charset="0"/>
              </a:rPr>
              <a:t>Response</a:t>
            </a:r>
          </a:p>
        </p:txBody>
      </p:sp>
      <p:graphicFrame>
        <p:nvGraphicFramePr>
          <p:cNvPr id="79" name="Object 78"/>
          <p:cNvGraphicFramePr>
            <a:graphicFrameLocks noChangeAspect="1"/>
          </p:cNvGraphicFramePr>
          <p:nvPr>
            <p:extLst>
              <p:ext uri="{D42A27DB-BD31-4B8C-83A1-F6EECF244321}">
                <p14:modId xmlns:p14="http://schemas.microsoft.com/office/powerpoint/2010/main" val="344335785"/>
              </p:ext>
            </p:extLst>
          </p:nvPr>
        </p:nvGraphicFramePr>
        <p:xfrm>
          <a:off x="1277276" y="4930605"/>
          <a:ext cx="520700" cy="228600"/>
        </p:xfrm>
        <a:graphic>
          <a:graphicData uri="http://schemas.openxmlformats.org/presentationml/2006/ole">
            <mc:AlternateContent xmlns:mc="http://schemas.openxmlformats.org/markup-compatibility/2006">
              <mc:Choice xmlns:v="urn:schemas-microsoft-com:vml" Requires="v">
                <p:oleObj spid="_x0000_s22620" name="Equation" r:id="rId6" imgW="520700" imgH="228600" progId="Equation.DSMT4">
                  <p:embed/>
                </p:oleObj>
              </mc:Choice>
              <mc:Fallback>
                <p:oleObj name="Equation" r:id="rId6" imgW="5207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7276" y="4930605"/>
                        <a:ext cx="520700" cy="228600"/>
                      </a:xfrm>
                      <a:prstGeom prst="rect">
                        <a:avLst/>
                      </a:prstGeom>
                      <a:solidFill>
                        <a:srgbClr val="BFBFBF"/>
                      </a:solidFill>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520291418"/>
              </p:ext>
            </p:extLst>
          </p:nvPr>
        </p:nvGraphicFramePr>
        <p:xfrm>
          <a:off x="1282927" y="4613213"/>
          <a:ext cx="419100" cy="228600"/>
        </p:xfrm>
        <a:graphic>
          <a:graphicData uri="http://schemas.openxmlformats.org/presentationml/2006/ole">
            <mc:AlternateContent xmlns:mc="http://schemas.openxmlformats.org/markup-compatibility/2006">
              <mc:Choice xmlns:v="urn:schemas-microsoft-com:vml" Requires="v">
                <p:oleObj spid="_x0000_s22621" name="Equation" r:id="rId8" imgW="419100" imgH="228600" progId="Equation.DSMT4">
                  <p:embed/>
                </p:oleObj>
              </mc:Choice>
              <mc:Fallback>
                <p:oleObj name="Equation" r:id="rId8" imgW="4191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2927" y="4613213"/>
                        <a:ext cx="419100" cy="228600"/>
                      </a:xfrm>
                      <a:prstGeom prst="rect">
                        <a:avLst/>
                      </a:prstGeom>
                      <a:solidFill>
                        <a:srgbClr val="BFBFBF"/>
                      </a:solidFill>
                    </p:spPr>
                  </p:pic>
                </p:oleObj>
              </mc:Fallback>
            </mc:AlternateContent>
          </a:graphicData>
        </a:graphic>
      </p:graphicFrame>
      <p:sp>
        <p:nvSpPr>
          <p:cNvPr id="82" name="TextBox 81"/>
          <p:cNvSpPr txBox="1"/>
          <p:nvPr/>
        </p:nvSpPr>
        <p:spPr>
          <a:xfrm>
            <a:off x="6182833" y="2001763"/>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86" name="TextBox 85"/>
          <p:cNvSpPr txBox="1"/>
          <p:nvPr/>
        </p:nvSpPr>
        <p:spPr>
          <a:xfrm>
            <a:off x="1028506" y="1795935"/>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sp>
        <p:nvSpPr>
          <p:cNvPr id="88" name="TextBox 87"/>
          <p:cNvSpPr txBox="1"/>
          <p:nvPr/>
        </p:nvSpPr>
        <p:spPr>
          <a:xfrm>
            <a:off x="4080461" y="4193106"/>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90" name="TextBox 89"/>
          <p:cNvSpPr txBox="1"/>
          <p:nvPr/>
        </p:nvSpPr>
        <p:spPr>
          <a:xfrm>
            <a:off x="2099261" y="4190511"/>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Non 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91" name="TextBox 90"/>
          <p:cNvSpPr txBox="1"/>
          <p:nvPr/>
        </p:nvSpPr>
        <p:spPr>
          <a:xfrm>
            <a:off x="3487076" y="3241505"/>
            <a:ext cx="854415" cy="355600"/>
          </a:xfrm>
          <a:prstGeom prst="rect">
            <a:avLst/>
          </a:prstGeom>
          <a:noFill/>
          <a:ln w="9525">
            <a:solidFill>
              <a:schemeClr val="bg1">
                <a:lumMod val="65000"/>
              </a:schemeClr>
            </a:solidFill>
            <a:prstDash val="solid"/>
          </a:ln>
        </p:spPr>
        <p:txBody>
          <a:bodyPr wrap="square" lIns="27432" rIns="27432" rtlCol="0" anchor="ctr">
            <a:noAutofit/>
          </a:bodyPr>
          <a:lstStyle/>
          <a:p>
            <a:pPr algn="ctr"/>
            <a:r>
              <a:rPr lang="en-US" sz="1100" b="1" dirty="0" smtClean="0">
                <a:latin typeface="+mj-lt"/>
                <a:cs typeface="Arial" pitchFamily="34" charset="0"/>
              </a:rPr>
              <a:t>Global Crop </a:t>
            </a:r>
          </a:p>
          <a:p>
            <a:pPr algn="ctr"/>
            <a:r>
              <a:rPr lang="en-US" sz="1100" b="1" dirty="0" smtClean="0">
                <a:latin typeface="+mj-lt"/>
                <a:cs typeface="Arial" pitchFamily="34" charset="0"/>
              </a:rPr>
              <a:t>Price</a:t>
            </a:r>
            <a:endParaRPr lang="en-US" sz="1100" b="1" dirty="0">
              <a:latin typeface="+mj-lt"/>
              <a:cs typeface="Arial" pitchFamily="34" charset="0"/>
            </a:endParaRPr>
          </a:p>
        </p:txBody>
      </p:sp>
      <p:cxnSp>
        <p:nvCxnSpPr>
          <p:cNvPr id="92" name="Straight Connector 91"/>
          <p:cNvCxnSpPr/>
          <p:nvPr/>
        </p:nvCxnSpPr>
        <p:spPr>
          <a:xfrm flipV="1">
            <a:off x="2272216" y="1926835"/>
            <a:ext cx="349852" cy="278922"/>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a:off x="5176176" y="2090663"/>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248576" y="1908172"/>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3248576" y="2268146"/>
            <a:ext cx="351187" cy="19050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82" idx="2"/>
            <a:endCxn id="70" idx="7"/>
          </p:cNvCxnSpPr>
          <p:nvPr/>
        </p:nvCxnSpPr>
        <p:spPr>
          <a:xfrm flipH="1">
            <a:off x="6145252" y="2431023"/>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1" name="Object 110"/>
          <p:cNvGraphicFramePr>
            <a:graphicFrameLocks noChangeAspect="1"/>
          </p:cNvGraphicFramePr>
          <p:nvPr>
            <p:extLst>
              <p:ext uri="{D42A27DB-BD31-4B8C-83A1-F6EECF244321}">
                <p14:modId xmlns:p14="http://schemas.microsoft.com/office/powerpoint/2010/main" val="2347887995"/>
              </p:ext>
            </p:extLst>
          </p:nvPr>
        </p:nvGraphicFramePr>
        <p:xfrm>
          <a:off x="2741363" y="1746927"/>
          <a:ext cx="520700" cy="228600"/>
        </p:xfrm>
        <a:graphic>
          <a:graphicData uri="http://schemas.openxmlformats.org/presentationml/2006/ole">
            <mc:AlternateContent xmlns:mc="http://schemas.openxmlformats.org/markup-compatibility/2006">
              <mc:Choice xmlns:v="urn:schemas-microsoft-com:vml" Requires="v">
                <p:oleObj spid="_x0000_s22622" name="Equation" r:id="rId10" imgW="520700" imgH="228600" progId="Equation.DSMT4">
                  <p:embed/>
                </p:oleObj>
              </mc:Choice>
              <mc:Fallback>
                <p:oleObj name="Equation" r:id="rId10" imgW="5207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1363" y="1746927"/>
                        <a:ext cx="520700" cy="228600"/>
                      </a:xfrm>
                      <a:prstGeom prst="rect">
                        <a:avLst/>
                      </a:prstGeom>
                      <a:solidFill>
                        <a:srgbClr val="BFBFBF"/>
                      </a:solidFill>
                    </p:spPr>
                  </p:pic>
                </p:oleObj>
              </mc:Fallback>
            </mc:AlternateContent>
          </a:graphicData>
        </a:graphic>
      </p:graphicFrame>
      <p:cxnSp>
        <p:nvCxnSpPr>
          <p:cNvPr id="113" name="Straight Connector 112"/>
          <p:cNvCxnSpPr/>
          <p:nvPr/>
        </p:nvCxnSpPr>
        <p:spPr>
          <a:xfrm flipV="1">
            <a:off x="4384674" y="2214981"/>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10800000" flipV="1">
            <a:off x="4325276" y="3406605"/>
            <a:ext cx="761998" cy="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68" idx="3"/>
          </p:cNvCxnSpPr>
          <p:nvPr/>
        </p:nvCxnSpPr>
        <p:spPr>
          <a:xfrm flipH="1" flipV="1">
            <a:off x="2023706" y="3285823"/>
            <a:ext cx="1463373" cy="1207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2094614" y="2632332"/>
            <a:ext cx="907099" cy="57870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90" idx="1"/>
          </p:cNvCxnSpPr>
          <p:nvPr/>
        </p:nvCxnSpPr>
        <p:spPr>
          <a:xfrm flipV="1">
            <a:off x="1734476" y="4395731"/>
            <a:ext cx="364785" cy="306275"/>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1953551" y="4702005"/>
            <a:ext cx="2057400" cy="38100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9" name="Object 138"/>
          <p:cNvGraphicFramePr>
            <a:graphicFrameLocks noChangeAspect="1"/>
          </p:cNvGraphicFramePr>
          <p:nvPr>
            <p:extLst>
              <p:ext uri="{D42A27DB-BD31-4B8C-83A1-F6EECF244321}">
                <p14:modId xmlns:p14="http://schemas.microsoft.com/office/powerpoint/2010/main" val="2573272594"/>
              </p:ext>
            </p:extLst>
          </p:nvPr>
        </p:nvGraphicFramePr>
        <p:xfrm>
          <a:off x="3359846" y="4293665"/>
          <a:ext cx="387350" cy="225425"/>
        </p:xfrm>
        <a:graphic>
          <a:graphicData uri="http://schemas.openxmlformats.org/presentationml/2006/ole">
            <mc:AlternateContent xmlns:mc="http://schemas.openxmlformats.org/markup-compatibility/2006">
              <mc:Choice xmlns:v="urn:schemas-microsoft-com:vml" Requires="v">
                <p:oleObj spid="_x0000_s22623" name="Equation" r:id="rId12" imgW="381000" imgH="228600" progId="Equation.DSMT4">
                  <p:embed/>
                </p:oleObj>
              </mc:Choice>
              <mc:Fallback>
                <p:oleObj name="Equation" r:id="rId12" imgW="3810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9846" y="4293665"/>
                        <a:ext cx="387350" cy="225425"/>
                      </a:xfrm>
                      <a:prstGeom prst="rect">
                        <a:avLst/>
                      </a:prstGeom>
                      <a:solidFill>
                        <a:srgbClr val="BFBFBF"/>
                      </a:solidFill>
                    </p:spPr>
                  </p:pic>
                </p:oleObj>
              </mc:Fallback>
            </mc:AlternateContent>
          </a:graphicData>
        </a:graphic>
      </p:graphicFrame>
      <p:cxnSp>
        <p:nvCxnSpPr>
          <p:cNvPr id="140" name="Straight Connector 139"/>
          <p:cNvCxnSpPr/>
          <p:nvPr/>
        </p:nvCxnSpPr>
        <p:spPr>
          <a:xfrm flipV="1">
            <a:off x="4477676" y="4790905"/>
            <a:ext cx="0" cy="486236"/>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036476" y="4396974"/>
            <a:ext cx="934532" cy="23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483329" y="4002234"/>
            <a:ext cx="1" cy="1795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077876" y="3940005"/>
            <a:ext cx="1295400" cy="925559"/>
          </a:xfrm>
          <a:prstGeom prst="ellipse">
            <a:avLst/>
          </a:prstGeom>
          <a:solidFill>
            <a:schemeClr val="bg1"/>
          </a:solidFill>
          <a:ln w="15875">
            <a:solidFill>
              <a:srgbClr val="00B050"/>
            </a:solidFill>
            <a:prstDash val="lgDash"/>
          </a:ln>
        </p:spPr>
        <p:txBody>
          <a:bodyPr wrap="square" lIns="27432" rIns="27432" rtlCol="0" anchor="ctr">
            <a:noAutofit/>
          </a:bodyPr>
          <a:lstStyle/>
          <a:p>
            <a:pPr algn="ctr"/>
            <a:r>
              <a:rPr lang="en-US" sz="1100" b="1" dirty="0" smtClean="0">
                <a:latin typeface="+mj-lt"/>
                <a:cs typeface="Arial" pitchFamily="34" charset="0"/>
              </a:rPr>
              <a:t>Land Use GHG Emissions/ Sequestration</a:t>
            </a:r>
          </a:p>
        </p:txBody>
      </p:sp>
      <p:graphicFrame>
        <p:nvGraphicFramePr>
          <p:cNvPr id="158" name="Object 157"/>
          <p:cNvGraphicFramePr>
            <a:graphicFrameLocks noChangeAspect="1"/>
          </p:cNvGraphicFramePr>
          <p:nvPr>
            <p:extLst>
              <p:ext uri="{D42A27DB-BD31-4B8C-83A1-F6EECF244321}">
                <p14:modId xmlns:p14="http://schemas.microsoft.com/office/powerpoint/2010/main" val="3031081403"/>
              </p:ext>
            </p:extLst>
          </p:nvPr>
        </p:nvGraphicFramePr>
        <p:xfrm>
          <a:off x="5118549" y="4432130"/>
          <a:ext cx="812800" cy="287338"/>
        </p:xfrm>
        <a:graphic>
          <a:graphicData uri="http://schemas.openxmlformats.org/presentationml/2006/ole">
            <mc:AlternateContent xmlns:mc="http://schemas.openxmlformats.org/markup-compatibility/2006">
              <mc:Choice xmlns:v="urn:schemas-microsoft-com:vml" Requires="v">
                <p:oleObj spid="_x0000_s22624" name="Equation" r:id="rId14" imgW="812447" imgH="304668" progId="Equation.DSMT4">
                  <p:embed/>
                </p:oleObj>
              </mc:Choice>
              <mc:Fallback>
                <p:oleObj name="Equation" r:id="rId14" imgW="812447" imgH="304668"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18549" y="4432130"/>
                        <a:ext cx="812800" cy="287338"/>
                      </a:xfrm>
                      <a:prstGeom prst="rect">
                        <a:avLst/>
                      </a:prstGeom>
                      <a:solidFill>
                        <a:srgbClr val="BFBFBF"/>
                      </a:solidFill>
                    </p:spPr>
                  </p:pic>
                </p:oleObj>
              </mc:Fallback>
            </mc:AlternateContent>
          </a:graphicData>
        </a:graphic>
      </p:graphicFrame>
      <p:sp>
        <p:nvSpPr>
          <p:cNvPr id="160" name="TextBox 159"/>
          <p:cNvSpPr txBox="1"/>
          <p:nvPr/>
        </p:nvSpPr>
        <p:spPr>
          <a:xfrm>
            <a:off x="4956624" y="4997280"/>
            <a:ext cx="1146652" cy="279861"/>
          </a:xfrm>
          <a:prstGeom prst="rect">
            <a:avLst/>
          </a:prstGeom>
          <a:noFill/>
          <a:ln>
            <a:noFill/>
          </a:ln>
        </p:spPr>
        <p:txBody>
          <a:bodyPr wrap="square" rtlCol="0" anchor="ctr">
            <a:noAutofit/>
          </a:bodyPr>
          <a:lstStyle/>
          <a:p>
            <a:pPr algn="ctr"/>
            <a:r>
              <a:rPr lang="en-US" sz="1000" i="1" dirty="0" smtClean="0">
                <a:cs typeface="Arial" pitchFamily="34" charset="0"/>
              </a:rPr>
              <a:t>Emission Factors</a:t>
            </a:r>
            <a:endParaRPr lang="en-US" sz="1000" i="1" dirty="0">
              <a:latin typeface="+mj-lt"/>
              <a:cs typeface="Arial" pitchFamily="34" charset="0"/>
            </a:endParaRPr>
          </a:p>
        </p:txBody>
      </p:sp>
      <p:graphicFrame>
        <p:nvGraphicFramePr>
          <p:cNvPr id="162" name="Object 698"/>
          <p:cNvGraphicFramePr>
            <a:graphicFrameLocks noChangeAspect="1"/>
          </p:cNvGraphicFramePr>
          <p:nvPr>
            <p:extLst>
              <p:ext uri="{D42A27DB-BD31-4B8C-83A1-F6EECF244321}">
                <p14:modId xmlns:p14="http://schemas.microsoft.com/office/powerpoint/2010/main" val="1644195196"/>
              </p:ext>
            </p:extLst>
          </p:nvPr>
        </p:nvGraphicFramePr>
        <p:xfrm>
          <a:off x="5115374" y="4749630"/>
          <a:ext cx="838200" cy="287338"/>
        </p:xfrm>
        <a:graphic>
          <a:graphicData uri="http://schemas.openxmlformats.org/presentationml/2006/ole">
            <mc:AlternateContent xmlns:mc="http://schemas.openxmlformats.org/markup-compatibility/2006">
              <mc:Choice xmlns:v="urn:schemas-microsoft-com:vml" Requires="v">
                <p:oleObj spid="_x0000_s22625" name="Equation" r:id="rId16" imgW="837836" imgH="304668" progId="Equation.DSMT4">
                  <p:embed/>
                </p:oleObj>
              </mc:Choice>
              <mc:Fallback>
                <p:oleObj name="Equation" r:id="rId16" imgW="837836" imgH="3046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15374" y="4749630"/>
                        <a:ext cx="838200" cy="287338"/>
                      </a:xfrm>
                      <a:prstGeom prst="rect">
                        <a:avLst/>
                      </a:prstGeom>
                      <a:solidFill>
                        <a:srgbClr val="BFBFBF"/>
                      </a:solidFill>
                    </p:spPr>
                  </p:pic>
                </p:oleObj>
              </mc:Fallback>
            </mc:AlternateContent>
          </a:graphicData>
        </a:graphic>
      </p:graphicFrame>
      <p:sp>
        <p:nvSpPr>
          <p:cNvPr id="164" name="TextBox 163"/>
          <p:cNvSpPr txBox="1"/>
          <p:nvPr/>
        </p:nvSpPr>
        <p:spPr>
          <a:xfrm>
            <a:off x="6933820" y="2961946"/>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67" name="TextBox 166"/>
          <p:cNvSpPr txBox="1"/>
          <p:nvPr/>
        </p:nvSpPr>
        <p:spPr>
          <a:xfrm>
            <a:off x="7226183" y="1351709"/>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69" name="Straight Connector 168"/>
          <p:cNvCxnSpPr/>
          <p:nvPr/>
        </p:nvCxnSpPr>
        <p:spPr>
          <a:xfrm flipH="1">
            <a:off x="6324829" y="3419305"/>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82" idx="3"/>
          </p:cNvCxnSpPr>
          <p:nvPr/>
        </p:nvCxnSpPr>
        <p:spPr>
          <a:xfrm flipV="1">
            <a:off x="7173433" y="2057400"/>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Curved Connector 170"/>
          <p:cNvCxnSpPr>
            <a:stCxn id="86" idx="2"/>
            <a:endCxn id="76" idx="2"/>
          </p:cNvCxnSpPr>
          <p:nvPr/>
        </p:nvCxnSpPr>
        <p:spPr>
          <a:xfrm rot="16200000" flipH="1">
            <a:off x="2248042" y="1829530"/>
            <a:ext cx="48348" cy="1515318"/>
          </a:xfrm>
          <a:prstGeom prst="curvedConnector3">
            <a:avLst>
              <a:gd name="adj1" fmla="val 440872"/>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2" name="Curved Connector 171"/>
          <p:cNvCxnSpPr>
            <a:stCxn id="86" idx="0"/>
            <a:endCxn id="111" idx="0"/>
          </p:cNvCxnSpPr>
          <p:nvPr/>
        </p:nvCxnSpPr>
        <p:spPr>
          <a:xfrm rot="5400000" flipH="1" flipV="1">
            <a:off x="2406541" y="1200763"/>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986818" y="1331915"/>
            <a:ext cx="863538" cy="384172"/>
          </a:xfrm>
          <a:prstGeom prst="rect">
            <a:avLst/>
          </a:prstGeom>
          <a:solidFill>
            <a:schemeClr val="accent5">
              <a:lumMod val="60000"/>
              <a:lumOff val="40000"/>
              <a:alpha val="32000"/>
            </a:schemeClr>
          </a:solidFill>
          <a:ln w="635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2031331" y="1342049"/>
            <a:ext cx="839809" cy="385803"/>
          </a:xfrm>
          <a:prstGeom prst="line">
            <a:avLst/>
          </a:prstGeom>
          <a:ln w="635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1997451" y="1342049"/>
            <a:ext cx="801105" cy="352732"/>
          </a:xfrm>
          <a:prstGeom prst="line">
            <a:avLst/>
          </a:prstGeom>
          <a:ln w="635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1684625" y="2537511"/>
            <a:ext cx="863538" cy="384172"/>
          </a:xfrm>
          <a:prstGeom prst="rect">
            <a:avLst/>
          </a:prstGeom>
          <a:solidFill>
            <a:schemeClr val="accent5">
              <a:lumMod val="60000"/>
              <a:lumOff val="40000"/>
              <a:alpha val="32000"/>
            </a:schemeClr>
          </a:solidFill>
          <a:ln w="635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p:cNvCxnSpPr/>
          <p:nvPr/>
        </p:nvCxnSpPr>
        <p:spPr>
          <a:xfrm>
            <a:off x="1729138" y="2547645"/>
            <a:ext cx="839809" cy="385803"/>
          </a:xfrm>
          <a:prstGeom prst="line">
            <a:avLst/>
          </a:prstGeom>
          <a:ln w="635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1695258" y="2547645"/>
            <a:ext cx="801105" cy="352732"/>
          </a:xfrm>
          <a:prstGeom prst="line">
            <a:avLst/>
          </a:prstGeom>
          <a:ln w="635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967552" y="5452764"/>
            <a:ext cx="1310987" cy="613817"/>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Climate: Temp, </a:t>
            </a:r>
            <a:r>
              <a:rPr lang="en-US" sz="1100" b="1" dirty="0" err="1" smtClean="0">
                <a:latin typeface="+mj-lt"/>
                <a:cs typeface="Arial" pitchFamily="34" charset="0"/>
              </a:rPr>
              <a:t>Precip</a:t>
            </a:r>
            <a:r>
              <a:rPr lang="en-US" sz="1100" b="1" dirty="0" smtClean="0">
                <a:latin typeface="+mj-lt"/>
                <a:cs typeface="Arial" pitchFamily="34" charset="0"/>
              </a:rPr>
              <a:t> &amp; CO</a:t>
            </a:r>
            <a:r>
              <a:rPr lang="en-US" sz="1100" b="1" baseline="-25000" dirty="0" smtClean="0">
                <a:latin typeface="+mj-lt"/>
                <a:cs typeface="Arial" pitchFamily="34" charset="0"/>
              </a:rPr>
              <a:t>2</a:t>
            </a:r>
            <a:endParaRPr lang="en-US" sz="1100" b="1" baseline="-25000" dirty="0">
              <a:latin typeface="+mj-lt"/>
              <a:cs typeface="Arial" pitchFamily="34" charset="0"/>
            </a:endParaRPr>
          </a:p>
        </p:txBody>
      </p:sp>
      <p:sp>
        <p:nvSpPr>
          <p:cNvPr id="65" name="TextBox 64"/>
          <p:cNvSpPr txBox="1"/>
          <p:nvPr/>
        </p:nvSpPr>
        <p:spPr>
          <a:xfrm>
            <a:off x="6423892" y="5550253"/>
            <a:ext cx="1182460" cy="433130"/>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Investments in Ag. R&amp;D</a:t>
            </a:r>
            <a:endParaRPr lang="en-US" sz="1100" b="1" dirty="0">
              <a:latin typeface="+mj-lt"/>
              <a:cs typeface="Arial" pitchFamily="34" charset="0"/>
            </a:endParaRPr>
          </a:p>
        </p:txBody>
      </p:sp>
      <p:sp>
        <p:nvSpPr>
          <p:cNvPr id="80" name="TextBox 79"/>
          <p:cNvSpPr txBox="1"/>
          <p:nvPr/>
        </p:nvSpPr>
        <p:spPr>
          <a:xfrm>
            <a:off x="3628860" y="5347086"/>
            <a:ext cx="1720415" cy="866050"/>
          </a:xfrm>
          <a:prstGeom prst="irregularSeal1">
            <a:avLst/>
          </a:prstGeom>
          <a:solidFill>
            <a:schemeClr val="bg1"/>
          </a:solidFill>
          <a:ln w="6350">
            <a:solidFill>
              <a:srgbClr val="00B050"/>
            </a:solidFill>
          </a:ln>
        </p:spPr>
        <p:txBody>
          <a:bodyPr wrap="square" rtlCol="0" anchor="ctr">
            <a:noAutofit/>
          </a:bodyPr>
          <a:lstStyle/>
          <a:p>
            <a:pPr algn="ctr"/>
            <a:r>
              <a:rPr lang="en-US" sz="1000" b="1" dirty="0" smtClean="0">
                <a:cs typeface="Arial" pitchFamily="34" charset="0"/>
              </a:rPr>
              <a:t>Crop Productivity Growth</a:t>
            </a:r>
            <a:endParaRPr lang="en-US" sz="1000" b="1" i="1" dirty="0">
              <a:cs typeface="Arial" pitchFamily="34" charset="0"/>
            </a:endParaRPr>
          </a:p>
        </p:txBody>
      </p:sp>
      <p:cxnSp>
        <p:nvCxnSpPr>
          <p:cNvPr id="87" name="Straight Connector 86"/>
          <p:cNvCxnSpPr/>
          <p:nvPr/>
        </p:nvCxnSpPr>
        <p:spPr>
          <a:xfrm>
            <a:off x="3303306" y="5742286"/>
            <a:ext cx="36190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a:off x="5167952" y="5768220"/>
            <a:ext cx="362647"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94" name="Object 93"/>
          <p:cNvGraphicFramePr>
            <a:graphicFrameLocks noChangeAspect="1"/>
          </p:cNvGraphicFramePr>
          <p:nvPr>
            <p:extLst>
              <p:ext uri="{D42A27DB-BD31-4B8C-83A1-F6EECF244321}">
                <p14:modId xmlns:p14="http://schemas.microsoft.com/office/powerpoint/2010/main" val="134422009"/>
              </p:ext>
            </p:extLst>
          </p:nvPr>
        </p:nvGraphicFramePr>
        <p:xfrm>
          <a:off x="5598096" y="5696783"/>
          <a:ext cx="419100" cy="168275"/>
        </p:xfrm>
        <a:graphic>
          <a:graphicData uri="http://schemas.openxmlformats.org/presentationml/2006/ole">
            <mc:AlternateContent xmlns:mc="http://schemas.openxmlformats.org/markup-compatibility/2006">
              <mc:Choice xmlns:v="urn:schemas-microsoft-com:vml" Requires="v">
                <p:oleObj spid="_x0000_s22626" name="Equation" r:id="rId18" imgW="418918" imgH="177723" progId="Equation.DSMT4">
                  <p:embed/>
                </p:oleObj>
              </mc:Choice>
              <mc:Fallback>
                <p:oleObj name="Equation" r:id="rId18" imgW="418918" imgH="177723"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598096" y="5696783"/>
                        <a:ext cx="419100" cy="168275"/>
                      </a:xfrm>
                      <a:prstGeom prst="rect">
                        <a:avLst/>
                      </a:prstGeom>
                      <a:solidFill>
                        <a:srgbClr val="BFBFBF"/>
                      </a:solidFill>
                    </p:spPr>
                  </p:pic>
                </p:oleObj>
              </mc:Fallback>
            </mc:AlternateContent>
          </a:graphicData>
        </a:graphic>
      </p:graphicFrame>
      <p:sp>
        <p:nvSpPr>
          <p:cNvPr id="95" name="TextBox 94"/>
          <p:cNvSpPr txBox="1"/>
          <p:nvPr/>
        </p:nvSpPr>
        <p:spPr>
          <a:xfrm>
            <a:off x="5255196" y="5926509"/>
            <a:ext cx="1146652" cy="279861"/>
          </a:xfrm>
          <a:prstGeom prst="rect">
            <a:avLst/>
          </a:prstGeom>
          <a:noFill/>
          <a:ln>
            <a:noFill/>
          </a:ln>
        </p:spPr>
        <p:txBody>
          <a:bodyPr wrap="square" rtlCol="0" anchor="ctr">
            <a:noAutofit/>
          </a:bodyPr>
          <a:lstStyle/>
          <a:p>
            <a:pPr algn="ctr"/>
            <a:r>
              <a:rPr lang="en-US" sz="1000" i="1" dirty="0">
                <a:cs typeface="Arial" pitchFamily="34" charset="0"/>
              </a:rPr>
              <a:t>Investment </a:t>
            </a:r>
            <a:r>
              <a:rPr lang="en-US" sz="1000" i="1" dirty="0" smtClean="0">
                <a:cs typeface="Arial" pitchFamily="34" charset="0"/>
              </a:rPr>
              <a:t>-Y</a:t>
            </a:r>
            <a:r>
              <a:rPr lang="en-US" sz="1000" i="1" dirty="0" smtClean="0">
                <a:latin typeface="+mj-lt"/>
                <a:cs typeface="Arial" pitchFamily="34" charset="0"/>
              </a:rPr>
              <a:t>ield Response</a:t>
            </a:r>
            <a:endParaRPr lang="en-US" sz="1000" i="1" dirty="0">
              <a:latin typeface="+mj-lt"/>
              <a:cs typeface="Arial" pitchFamily="34" charset="0"/>
            </a:endParaRPr>
          </a:p>
        </p:txBody>
      </p:sp>
      <p:cxnSp>
        <p:nvCxnSpPr>
          <p:cNvPr id="96" name="Straight Connector 95"/>
          <p:cNvCxnSpPr/>
          <p:nvPr/>
        </p:nvCxnSpPr>
        <p:spPr>
          <a:xfrm rot="10800000">
            <a:off x="6027418" y="5768220"/>
            <a:ext cx="381000"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990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453254909"/>
              </p:ext>
            </p:extLst>
          </p:nvPr>
        </p:nvGraphicFramePr>
        <p:xfrm>
          <a:off x="228600" y="1202871"/>
          <a:ext cx="3928383" cy="29119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p:cNvGraphicFramePr>
          <p:nvPr>
            <p:extLst>
              <p:ext uri="{D42A27DB-BD31-4B8C-83A1-F6EECF244321}">
                <p14:modId xmlns:p14="http://schemas.microsoft.com/office/powerpoint/2010/main" val="3520925814"/>
              </p:ext>
            </p:extLst>
          </p:nvPr>
        </p:nvGraphicFramePr>
        <p:xfrm>
          <a:off x="228600" y="4004790"/>
          <a:ext cx="3951247" cy="28108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a:graphicFrameLocks/>
          </p:cNvGraphicFramePr>
          <p:nvPr>
            <p:extLst>
              <p:ext uri="{D42A27DB-BD31-4B8C-83A1-F6EECF244321}">
                <p14:modId xmlns:p14="http://schemas.microsoft.com/office/powerpoint/2010/main" val="2608136313"/>
              </p:ext>
            </p:extLst>
          </p:nvPr>
        </p:nvGraphicFramePr>
        <p:xfrm>
          <a:off x="4606017" y="1204043"/>
          <a:ext cx="3928383" cy="29119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p:cNvGraphicFramePr>
            <a:graphicFrameLocks/>
          </p:cNvGraphicFramePr>
          <p:nvPr>
            <p:extLst>
              <p:ext uri="{D42A27DB-BD31-4B8C-83A1-F6EECF244321}">
                <p14:modId xmlns:p14="http://schemas.microsoft.com/office/powerpoint/2010/main" val="4043244747"/>
              </p:ext>
            </p:extLst>
          </p:nvPr>
        </p:nvGraphicFramePr>
        <p:xfrm>
          <a:off x="4572000" y="3946071"/>
          <a:ext cx="3815490" cy="2911929"/>
        </p:xfrm>
        <a:graphic>
          <a:graphicData uri="http://schemas.openxmlformats.org/drawingml/2006/chart">
            <c:chart xmlns:c="http://schemas.openxmlformats.org/drawingml/2006/chart" xmlns:r="http://schemas.openxmlformats.org/officeDocument/2006/relationships" r:id="rId6"/>
          </a:graphicData>
        </a:graphic>
      </p:graphicFrame>
      <p:sp>
        <p:nvSpPr>
          <p:cNvPr id="24578" name="Title 1"/>
          <p:cNvSpPr>
            <a:spLocks noGrp="1"/>
          </p:cNvSpPr>
          <p:nvPr>
            <p:ph type="title"/>
          </p:nvPr>
        </p:nvSpPr>
        <p:spPr bwMode="auto">
          <a:xfrm>
            <a:off x="228600" y="152400"/>
            <a:ext cx="8451574" cy="1143000"/>
          </a:xfrm>
          <a:solidFill>
            <a:schemeClr val="bg1">
              <a:alpha val="90195"/>
            </a:schemeClr>
          </a:solidFill>
          <a:ln>
            <a:miter lim="800000"/>
            <a:headEnd/>
            <a:tailEnd/>
          </a:ln>
        </p:spPr>
        <p:txBody>
          <a:bodyPr vert="horz" wrap="square" lIns="91440" tIns="45720" rIns="91440" bIns="45720" numCol="1" compatLnSpc="1">
            <a:prstTxWarp prst="textNoShape">
              <a:avLst/>
            </a:prstTxWarp>
            <a:noAutofit/>
          </a:bodyPr>
          <a:lstStyle/>
          <a:p>
            <a:pPr>
              <a:defRPr/>
            </a:pPr>
            <a:r>
              <a:rPr lang="en-US" sz="3200" b="1" dirty="0"/>
              <a:t>Implications when </a:t>
            </a:r>
            <a:r>
              <a:rPr lang="en-US" sz="3200" b="1" dirty="0" smtClean="0"/>
              <a:t>demand responses do </a:t>
            </a:r>
            <a:r>
              <a:rPr lang="en-US" sz="3200" b="1" dirty="0"/>
              <a:t>not evolve with income</a:t>
            </a:r>
            <a:endParaRPr lang="en-US" sz="3200" b="1" dirty="0" smtClean="0"/>
          </a:p>
        </p:txBody>
      </p:sp>
      <p:sp>
        <p:nvSpPr>
          <p:cNvPr id="9" name="Content Placeholder 5"/>
          <p:cNvSpPr>
            <a:spLocks noGrp="1"/>
          </p:cNvSpPr>
          <p:nvPr>
            <p:ph sz="half" idx="1"/>
          </p:nvPr>
        </p:nvSpPr>
        <p:spPr>
          <a:xfrm>
            <a:off x="4200716" y="1263555"/>
            <a:ext cx="4625974" cy="2667000"/>
          </a:xfrm>
          <a:solidFill>
            <a:schemeClr val="bg1"/>
          </a:solidFill>
        </p:spPr>
        <p:txBody>
          <a:bodyPr>
            <a:normAutofit fontScale="77500" lnSpcReduction="20000"/>
          </a:bodyPr>
          <a:lstStyle/>
          <a:p>
            <a:r>
              <a:rPr lang="en-US" sz="3100" dirty="0"/>
              <a:t>If demand response does not evolve with income, consumers will spend additional income on the same commodity/food </a:t>
            </a:r>
          </a:p>
          <a:p>
            <a:endParaRPr lang="en-US" sz="1300" dirty="0"/>
          </a:p>
          <a:p>
            <a:r>
              <a:rPr lang="en-US" sz="3100" dirty="0"/>
              <a:t>Error signature: </a:t>
            </a:r>
            <a:r>
              <a:rPr lang="en-US" sz="3100" dirty="0" smtClean="0"/>
              <a:t>leads </a:t>
            </a:r>
            <a:r>
              <a:rPr lang="en-US" sz="3100" dirty="0"/>
              <a:t>to the </a:t>
            </a:r>
            <a:r>
              <a:rPr lang="en-US" sz="3100" b="1" i="1" dirty="0"/>
              <a:t>overestimation</a:t>
            </a:r>
            <a:r>
              <a:rPr lang="en-US" sz="3100" dirty="0"/>
              <a:t> of global </a:t>
            </a:r>
            <a:r>
              <a:rPr lang="en-US" sz="3100" dirty="0" smtClean="0"/>
              <a:t>production, yields </a:t>
            </a:r>
            <a:r>
              <a:rPr lang="en-US" sz="3100" dirty="0"/>
              <a:t>and </a:t>
            </a:r>
            <a:r>
              <a:rPr lang="en-US" sz="3100" dirty="0" smtClean="0"/>
              <a:t>cropland </a:t>
            </a:r>
            <a:endParaRPr lang="en-US" dirty="0"/>
          </a:p>
        </p:txBody>
      </p:sp>
      <p:sp>
        <p:nvSpPr>
          <p:cNvPr id="2" name="Rectangle 1"/>
          <p:cNvSpPr/>
          <p:nvPr/>
        </p:nvSpPr>
        <p:spPr>
          <a:xfrm>
            <a:off x="228600" y="1369308"/>
            <a:ext cx="3886200" cy="2667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10100" y="4076700"/>
            <a:ext cx="3886200" cy="2667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6489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Title 2"/>
          <p:cNvSpPr>
            <a:spLocks noGrp="1"/>
          </p:cNvSpPr>
          <p:nvPr>
            <p:ph type="title"/>
          </p:nvPr>
        </p:nvSpPr>
        <p:spPr>
          <a:xfrm>
            <a:off x="304800" y="152400"/>
            <a:ext cx="8229600" cy="1143000"/>
          </a:xfrm>
        </p:spPr>
        <p:txBody>
          <a:bodyPr>
            <a:normAutofit/>
          </a:bodyPr>
          <a:lstStyle/>
          <a:p>
            <a:r>
              <a:rPr lang="en-US" sz="3200" b="1" dirty="0" smtClean="0"/>
              <a:t>SIMPLE w/o the </a:t>
            </a:r>
            <a:r>
              <a:rPr lang="en-US" sz="3200" b="1" dirty="0"/>
              <a:t>intensive margin of </a:t>
            </a:r>
            <a:r>
              <a:rPr lang="en-US" sz="3200" b="1" dirty="0" smtClean="0"/>
              <a:t>supply</a:t>
            </a:r>
            <a:endParaRPr lang="en-US" sz="3200" dirty="0"/>
          </a:p>
        </p:txBody>
      </p:sp>
      <p:sp>
        <p:nvSpPr>
          <p:cNvPr id="66" name="TextBox 65"/>
          <p:cNvSpPr txBox="1"/>
          <p:nvPr/>
        </p:nvSpPr>
        <p:spPr>
          <a:xfrm>
            <a:off x="3027473" y="4086746"/>
            <a:ext cx="1161939" cy="131330"/>
          </a:xfrm>
          <a:prstGeom prst="rect">
            <a:avLst/>
          </a:prstGeom>
          <a:noFill/>
          <a:ln>
            <a:noFill/>
          </a:ln>
        </p:spPr>
        <p:txBody>
          <a:bodyPr wrap="square" rtlCol="0" anchor="ctr">
            <a:noAutofit/>
          </a:bodyPr>
          <a:lstStyle/>
          <a:p>
            <a:pPr algn="ctr"/>
            <a:r>
              <a:rPr lang="en-US" sz="1000" i="1" dirty="0" smtClean="0">
                <a:latin typeface="+mj-lt"/>
                <a:cs typeface="Arial" pitchFamily="34" charset="0"/>
              </a:rPr>
              <a:t>Input Substitution</a:t>
            </a:r>
            <a:endParaRPr lang="en-US" sz="1000" i="1" dirty="0">
              <a:latin typeface="+mj-lt"/>
              <a:cs typeface="Arial" pitchFamily="34" charset="0"/>
            </a:endParaRPr>
          </a:p>
        </p:txBody>
      </p:sp>
      <p:sp>
        <p:nvSpPr>
          <p:cNvPr id="67" name="TextBox 66"/>
          <p:cNvSpPr txBox="1"/>
          <p:nvPr/>
        </p:nvSpPr>
        <p:spPr>
          <a:xfrm>
            <a:off x="1254074" y="3787605"/>
            <a:ext cx="579804" cy="425450"/>
          </a:xfrm>
          <a:prstGeom prst="rect">
            <a:avLst/>
          </a:prstGeom>
          <a:noFill/>
          <a:ln w="9525">
            <a:solidFill>
              <a:srgbClr val="00B050"/>
            </a:solidFill>
            <a:prstDash val="solid"/>
          </a:ln>
        </p:spPr>
        <p:txBody>
          <a:bodyPr wrap="square" rtlCol="0" anchor="ctr">
            <a:noAutofit/>
          </a:bodyPr>
          <a:lstStyle/>
          <a:p>
            <a:pPr algn="ctr"/>
            <a:r>
              <a:rPr lang="en-US" sz="1100" b="1" dirty="0" smtClean="0">
                <a:latin typeface="+mj-lt"/>
                <a:cs typeface="Arial" pitchFamily="34" charset="0"/>
              </a:rPr>
              <a:t>Input</a:t>
            </a:r>
          </a:p>
          <a:p>
            <a:pPr algn="ctr"/>
            <a:r>
              <a:rPr lang="en-US" sz="1100" b="1" dirty="0" smtClean="0">
                <a:latin typeface="+mj-lt"/>
                <a:cs typeface="Arial" pitchFamily="34" charset="0"/>
              </a:rPr>
              <a:t>Prices</a:t>
            </a:r>
            <a:endParaRPr lang="en-US" sz="1100" b="1" dirty="0">
              <a:latin typeface="+mj-lt"/>
              <a:cs typeface="Arial" pitchFamily="34" charset="0"/>
            </a:endParaRPr>
          </a:p>
        </p:txBody>
      </p:sp>
      <p:sp>
        <p:nvSpPr>
          <p:cNvPr id="69" name="TextBox 68"/>
          <p:cNvSpPr txBox="1"/>
          <p:nvPr/>
        </p:nvSpPr>
        <p:spPr>
          <a:xfrm>
            <a:off x="2646494" y="2002959"/>
            <a:ext cx="762000" cy="346710"/>
          </a:xfrm>
          <a:prstGeom prst="rect">
            <a:avLst/>
          </a:prstGeom>
          <a:noFill/>
          <a:ln>
            <a:noFill/>
            <a:prstDash val="dash"/>
          </a:ln>
        </p:spPr>
        <p:txBody>
          <a:bodyPr wrap="square" rtlCol="0" anchor="ctr">
            <a:noAutofit/>
          </a:bodyPr>
          <a:lstStyle/>
          <a:p>
            <a:pPr algn="ctr"/>
            <a:r>
              <a:rPr lang="en-US" sz="1000" b="1" i="1" dirty="0" smtClean="0">
                <a:latin typeface="+mj-lt"/>
                <a:cs typeface="Arial" pitchFamily="34" charset="0"/>
              </a:rPr>
              <a:t>Demand</a:t>
            </a:r>
          </a:p>
          <a:p>
            <a:pPr algn="ctr"/>
            <a:r>
              <a:rPr lang="en-US" sz="1000" b="1" i="1" dirty="0" smtClean="0">
                <a:latin typeface="+mj-lt"/>
                <a:cs typeface="Arial" pitchFamily="34" charset="0"/>
              </a:rPr>
              <a:t>Response</a:t>
            </a:r>
          </a:p>
        </p:txBody>
      </p:sp>
      <p:sp>
        <p:nvSpPr>
          <p:cNvPr id="70" name="TextBox 69"/>
          <p:cNvSpPr txBox="1"/>
          <p:nvPr/>
        </p:nvSpPr>
        <p:spPr>
          <a:xfrm>
            <a:off x="5098600" y="2993538"/>
            <a:ext cx="1226229" cy="809625"/>
          </a:xfrm>
          <a:prstGeom prst="ellipse">
            <a:avLst/>
          </a:prstGeom>
          <a:noFill/>
          <a:ln w="9525">
            <a:solidFill>
              <a:schemeClr val="bg1">
                <a:lumMod val="50000"/>
              </a:schemeClr>
            </a:solidFill>
          </a:ln>
        </p:spPr>
        <p:txBody>
          <a:bodyPr wrap="square" rtlCol="0" anchor="ctr">
            <a:noAutofit/>
          </a:bodyPr>
          <a:lstStyle/>
          <a:p>
            <a:pPr algn="ctr"/>
            <a:r>
              <a:rPr lang="en-US" sz="1100" b="1" dirty="0" smtClean="0">
                <a:latin typeface="+mj-lt"/>
                <a:cs typeface="Arial" pitchFamily="34" charset="0"/>
              </a:rPr>
              <a:t>Global </a:t>
            </a:r>
          </a:p>
          <a:p>
            <a:pPr algn="ctr"/>
            <a:r>
              <a:rPr lang="en-US" sz="1100" b="1" dirty="0" smtClean="0">
                <a:latin typeface="+mj-lt"/>
                <a:cs typeface="Arial" pitchFamily="34" charset="0"/>
              </a:rPr>
              <a:t>Crop Market</a:t>
            </a:r>
          </a:p>
        </p:txBody>
      </p:sp>
      <p:cxnSp>
        <p:nvCxnSpPr>
          <p:cNvPr id="71" name="Straight Arrow Connector 70"/>
          <p:cNvCxnSpPr/>
          <p:nvPr/>
        </p:nvCxnSpPr>
        <p:spPr>
          <a:xfrm>
            <a:off x="3105600" y="4529358"/>
            <a:ext cx="921417" cy="0"/>
          </a:xfrm>
          <a:prstGeom prst="straightConnector1">
            <a:avLst/>
          </a:prstGeom>
          <a:ln w="9525">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3045748" y="4281346"/>
            <a:ext cx="936717" cy="0"/>
          </a:xfrm>
          <a:prstGeom prst="straightConnector1">
            <a:avLst/>
          </a:prstGeom>
          <a:ln w="9525">
            <a:solidFill>
              <a:schemeClr val="tx1"/>
            </a:solidFill>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90" idx="0"/>
            <a:endCxn id="70" idx="4"/>
          </p:cNvCxnSpPr>
          <p:nvPr/>
        </p:nvCxnSpPr>
        <p:spPr>
          <a:xfrm rot="5400000" flipH="1" flipV="1">
            <a:off x="3925418" y="2404214"/>
            <a:ext cx="387348" cy="3185246"/>
          </a:xfrm>
          <a:prstGeom prst="bentConnector3">
            <a:avLst>
              <a:gd name="adj1" fmla="val 50000"/>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624411" y="1989063"/>
            <a:ext cx="732008" cy="467131"/>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Per Capita</a:t>
            </a:r>
          </a:p>
          <a:p>
            <a:pPr algn="ctr"/>
            <a:r>
              <a:rPr lang="en-US" sz="1100" b="1" dirty="0" smtClean="0">
                <a:latin typeface="+mj-lt"/>
                <a:cs typeface="Arial" pitchFamily="34" charset="0"/>
              </a:rPr>
              <a:t>Demand</a:t>
            </a:r>
            <a:endParaRPr lang="en-US" sz="1100" b="1" dirty="0">
              <a:latin typeface="+mj-lt"/>
              <a:cs typeface="Arial" pitchFamily="34" charset="0"/>
            </a:endParaRPr>
          </a:p>
        </p:txBody>
      </p:sp>
      <p:sp>
        <p:nvSpPr>
          <p:cNvPr id="75" name="TextBox 74"/>
          <p:cNvSpPr txBox="1"/>
          <p:nvPr/>
        </p:nvSpPr>
        <p:spPr>
          <a:xfrm>
            <a:off x="4630076" y="1382003"/>
            <a:ext cx="1295400" cy="61976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Population</a:t>
            </a:r>
          </a:p>
        </p:txBody>
      </p:sp>
      <p:graphicFrame>
        <p:nvGraphicFramePr>
          <p:cNvPr id="76" name="Object 75"/>
          <p:cNvGraphicFramePr>
            <a:graphicFrameLocks noChangeAspect="1"/>
          </p:cNvGraphicFramePr>
          <p:nvPr>
            <p:extLst>
              <p:ext uri="{D42A27DB-BD31-4B8C-83A1-F6EECF244321}">
                <p14:modId xmlns:p14="http://schemas.microsoft.com/office/powerpoint/2010/main" val="4209564576"/>
              </p:ext>
            </p:extLst>
          </p:nvPr>
        </p:nvGraphicFramePr>
        <p:xfrm>
          <a:off x="2803657" y="2382763"/>
          <a:ext cx="452437" cy="228600"/>
        </p:xfrm>
        <a:graphic>
          <a:graphicData uri="http://schemas.openxmlformats.org/presentationml/2006/ole">
            <mc:AlternateContent xmlns:mc="http://schemas.openxmlformats.org/markup-compatibility/2006">
              <mc:Choice xmlns:v="urn:schemas-microsoft-com:vml" Requires="v">
                <p:oleObj spid="_x0000_s23643" name="Equation" r:id="rId4" imgW="431613" imgH="228501" progId="Equation.DSMT4">
                  <p:embed/>
                </p:oleObj>
              </mc:Choice>
              <mc:Fallback>
                <p:oleObj name="Equation" r:id="rId4" imgW="431613" imgH="228501"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3657" y="2382763"/>
                        <a:ext cx="452437" cy="228600"/>
                      </a:xfrm>
                      <a:prstGeom prst="rect">
                        <a:avLst/>
                      </a:prstGeom>
                      <a:solidFill>
                        <a:srgbClr val="BFBFBF"/>
                      </a:solidFill>
                    </p:spPr>
                  </p:pic>
                </p:oleObj>
              </mc:Fallback>
            </mc:AlternateContent>
          </a:graphicData>
        </a:graphic>
      </p:graphicFrame>
      <p:sp>
        <p:nvSpPr>
          <p:cNvPr id="77" name="TextBox 76"/>
          <p:cNvSpPr txBox="1"/>
          <p:nvPr/>
        </p:nvSpPr>
        <p:spPr>
          <a:xfrm>
            <a:off x="1105129" y="5233832"/>
            <a:ext cx="863538" cy="409575"/>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Land Rent</a:t>
            </a:r>
          </a:p>
          <a:p>
            <a:pPr algn="ctr"/>
            <a:r>
              <a:rPr lang="en-US" sz="1000" i="1" dirty="0" smtClean="0">
                <a:latin typeface="+mj-lt"/>
                <a:cs typeface="Arial" pitchFamily="34" charset="0"/>
              </a:rPr>
              <a:t>Response</a:t>
            </a:r>
          </a:p>
        </p:txBody>
      </p:sp>
      <p:sp>
        <p:nvSpPr>
          <p:cNvPr id="78" name="TextBox 77"/>
          <p:cNvSpPr txBox="1"/>
          <p:nvPr/>
        </p:nvSpPr>
        <p:spPr>
          <a:xfrm>
            <a:off x="1028506" y="4272022"/>
            <a:ext cx="978323" cy="335416"/>
          </a:xfrm>
          <a:prstGeom prst="rect">
            <a:avLst/>
          </a:prstGeom>
          <a:noFill/>
          <a:ln>
            <a:noFill/>
            <a:prstDash val="dash"/>
          </a:ln>
        </p:spPr>
        <p:txBody>
          <a:bodyPr wrap="square" rtlCol="0" anchor="ctr">
            <a:noAutofit/>
          </a:bodyPr>
          <a:lstStyle/>
          <a:p>
            <a:pPr algn="ctr"/>
            <a:r>
              <a:rPr lang="en-US" sz="1000" i="1" dirty="0" smtClean="0">
                <a:latin typeface="+mj-lt"/>
                <a:cs typeface="Arial" pitchFamily="34" charset="0"/>
              </a:rPr>
              <a:t>Non Land Price</a:t>
            </a:r>
          </a:p>
          <a:p>
            <a:pPr algn="ctr"/>
            <a:r>
              <a:rPr lang="en-US" sz="1000" i="1" dirty="0" smtClean="0">
                <a:latin typeface="+mj-lt"/>
                <a:cs typeface="Arial" pitchFamily="34" charset="0"/>
              </a:rPr>
              <a:t>Response</a:t>
            </a:r>
          </a:p>
        </p:txBody>
      </p:sp>
      <p:graphicFrame>
        <p:nvGraphicFramePr>
          <p:cNvPr id="79" name="Object 78"/>
          <p:cNvGraphicFramePr>
            <a:graphicFrameLocks noChangeAspect="1"/>
          </p:cNvGraphicFramePr>
          <p:nvPr>
            <p:extLst>
              <p:ext uri="{D42A27DB-BD31-4B8C-83A1-F6EECF244321}">
                <p14:modId xmlns:p14="http://schemas.microsoft.com/office/powerpoint/2010/main" val="2086406172"/>
              </p:ext>
            </p:extLst>
          </p:nvPr>
        </p:nvGraphicFramePr>
        <p:xfrm>
          <a:off x="1277276" y="4930605"/>
          <a:ext cx="520700" cy="228600"/>
        </p:xfrm>
        <a:graphic>
          <a:graphicData uri="http://schemas.openxmlformats.org/presentationml/2006/ole">
            <mc:AlternateContent xmlns:mc="http://schemas.openxmlformats.org/markup-compatibility/2006">
              <mc:Choice xmlns:v="urn:schemas-microsoft-com:vml" Requires="v">
                <p:oleObj spid="_x0000_s23644" name="Equation" r:id="rId6" imgW="520700" imgH="228600" progId="Equation.DSMT4">
                  <p:embed/>
                </p:oleObj>
              </mc:Choice>
              <mc:Fallback>
                <p:oleObj name="Equation" r:id="rId6" imgW="5207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7276" y="4930605"/>
                        <a:ext cx="520700" cy="228600"/>
                      </a:xfrm>
                      <a:prstGeom prst="rect">
                        <a:avLst/>
                      </a:prstGeom>
                      <a:solidFill>
                        <a:srgbClr val="BFBFBF"/>
                      </a:solidFill>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1457630197"/>
              </p:ext>
            </p:extLst>
          </p:nvPr>
        </p:nvGraphicFramePr>
        <p:xfrm>
          <a:off x="1282927" y="4613213"/>
          <a:ext cx="419100" cy="228600"/>
        </p:xfrm>
        <a:graphic>
          <a:graphicData uri="http://schemas.openxmlformats.org/presentationml/2006/ole">
            <mc:AlternateContent xmlns:mc="http://schemas.openxmlformats.org/markup-compatibility/2006">
              <mc:Choice xmlns:v="urn:schemas-microsoft-com:vml" Requires="v">
                <p:oleObj spid="_x0000_s23645" name="Equation" r:id="rId8" imgW="419100" imgH="228600" progId="Equation.DSMT4">
                  <p:embed/>
                </p:oleObj>
              </mc:Choice>
              <mc:Fallback>
                <p:oleObj name="Equation" r:id="rId8" imgW="4191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2927" y="4613213"/>
                        <a:ext cx="419100" cy="228600"/>
                      </a:xfrm>
                      <a:prstGeom prst="rect">
                        <a:avLst/>
                      </a:prstGeom>
                      <a:solidFill>
                        <a:srgbClr val="BFBFBF"/>
                      </a:solidFill>
                    </p:spPr>
                  </p:pic>
                </p:oleObj>
              </mc:Fallback>
            </mc:AlternateContent>
          </a:graphicData>
        </a:graphic>
      </p:graphicFrame>
      <p:sp>
        <p:nvSpPr>
          <p:cNvPr id="82" name="TextBox 81"/>
          <p:cNvSpPr txBox="1"/>
          <p:nvPr/>
        </p:nvSpPr>
        <p:spPr>
          <a:xfrm>
            <a:off x="6182833" y="2001763"/>
            <a:ext cx="990600" cy="429260"/>
          </a:xfrm>
          <a:prstGeom prst="rect">
            <a:avLst/>
          </a:prstGeom>
          <a:noFill/>
          <a:ln w="9525">
            <a:solidFill>
              <a:srgbClr val="FF0000"/>
            </a:solidFill>
          </a:ln>
        </p:spPr>
        <p:txBody>
          <a:bodyPr wrap="square" rtlCol="0" anchor="ctr">
            <a:noAutofit/>
          </a:bodyPr>
          <a:lstStyle/>
          <a:p>
            <a:pPr algn="ctr"/>
            <a:r>
              <a:rPr lang="en-US" sz="1100" b="1" dirty="0" smtClean="0">
                <a:latin typeface="+mj-lt"/>
                <a:cs typeface="Arial" pitchFamily="34" charset="0"/>
              </a:rPr>
              <a:t>Food Consumption</a:t>
            </a:r>
            <a:endParaRPr lang="en-US" sz="1100" b="1" dirty="0">
              <a:latin typeface="+mj-lt"/>
              <a:cs typeface="Arial" pitchFamily="34" charset="0"/>
            </a:endParaRPr>
          </a:p>
        </p:txBody>
      </p:sp>
      <p:sp>
        <p:nvSpPr>
          <p:cNvPr id="86" name="TextBox 85"/>
          <p:cNvSpPr txBox="1"/>
          <p:nvPr/>
        </p:nvSpPr>
        <p:spPr>
          <a:xfrm>
            <a:off x="1028506" y="1795935"/>
            <a:ext cx="1237324" cy="767080"/>
          </a:xfrm>
          <a:prstGeom prst="irregularSeal1">
            <a:avLst/>
          </a:prstGeom>
          <a:no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Income per capita</a:t>
            </a:r>
          </a:p>
        </p:txBody>
      </p:sp>
      <p:sp>
        <p:nvSpPr>
          <p:cNvPr id="88" name="TextBox 87"/>
          <p:cNvSpPr txBox="1"/>
          <p:nvPr/>
        </p:nvSpPr>
        <p:spPr>
          <a:xfrm>
            <a:off x="4080461" y="4193106"/>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90" name="TextBox 89"/>
          <p:cNvSpPr txBox="1"/>
          <p:nvPr/>
        </p:nvSpPr>
        <p:spPr>
          <a:xfrm>
            <a:off x="2099261" y="4190511"/>
            <a:ext cx="854415" cy="410440"/>
          </a:xfrm>
          <a:prstGeom prst="rect">
            <a:avLst/>
          </a:prstGeom>
          <a:noFill/>
          <a:ln w="9525">
            <a:solidFill>
              <a:srgbClr val="00B050"/>
            </a:solidFill>
          </a:ln>
        </p:spPr>
        <p:txBody>
          <a:bodyPr wrap="square" rtlCol="0" anchor="t">
            <a:noAutofit/>
          </a:bodyPr>
          <a:lstStyle/>
          <a:p>
            <a:pPr algn="ctr"/>
            <a:r>
              <a:rPr lang="en-US" sz="1100" b="1" dirty="0" smtClean="0">
                <a:latin typeface="+mj-lt"/>
                <a:cs typeface="Arial" pitchFamily="34" charset="0"/>
              </a:rPr>
              <a:t>Non Land </a:t>
            </a:r>
          </a:p>
          <a:p>
            <a:pPr algn="ctr"/>
            <a:r>
              <a:rPr lang="en-US" sz="1100" b="1" dirty="0" smtClean="0">
                <a:latin typeface="+mj-lt"/>
                <a:cs typeface="Arial" pitchFamily="34" charset="0"/>
              </a:rPr>
              <a:t>Inputs</a:t>
            </a:r>
            <a:endParaRPr lang="en-US" sz="1100" b="1" dirty="0">
              <a:latin typeface="+mj-lt"/>
              <a:cs typeface="Arial" pitchFamily="34" charset="0"/>
            </a:endParaRPr>
          </a:p>
        </p:txBody>
      </p:sp>
      <p:sp>
        <p:nvSpPr>
          <p:cNvPr id="91" name="TextBox 90"/>
          <p:cNvSpPr txBox="1"/>
          <p:nvPr/>
        </p:nvSpPr>
        <p:spPr>
          <a:xfrm>
            <a:off x="3487076" y="3241505"/>
            <a:ext cx="854415" cy="355600"/>
          </a:xfrm>
          <a:prstGeom prst="rect">
            <a:avLst/>
          </a:prstGeom>
          <a:noFill/>
          <a:ln w="9525">
            <a:solidFill>
              <a:schemeClr val="bg1">
                <a:lumMod val="65000"/>
              </a:schemeClr>
            </a:solidFill>
            <a:prstDash val="solid"/>
          </a:ln>
        </p:spPr>
        <p:txBody>
          <a:bodyPr wrap="square" lIns="27432" rIns="27432" rtlCol="0" anchor="ctr">
            <a:noAutofit/>
          </a:bodyPr>
          <a:lstStyle/>
          <a:p>
            <a:pPr algn="ctr"/>
            <a:r>
              <a:rPr lang="en-US" sz="1100" b="1" dirty="0" smtClean="0">
                <a:latin typeface="+mj-lt"/>
                <a:cs typeface="Arial" pitchFamily="34" charset="0"/>
              </a:rPr>
              <a:t>Global Crop </a:t>
            </a:r>
          </a:p>
          <a:p>
            <a:pPr algn="ctr"/>
            <a:r>
              <a:rPr lang="en-US" sz="1100" b="1" dirty="0" smtClean="0">
                <a:latin typeface="+mj-lt"/>
                <a:cs typeface="Arial" pitchFamily="34" charset="0"/>
              </a:rPr>
              <a:t>Price</a:t>
            </a:r>
            <a:endParaRPr lang="en-US" sz="1100" b="1" dirty="0">
              <a:latin typeface="+mj-lt"/>
              <a:cs typeface="Arial" pitchFamily="34" charset="0"/>
            </a:endParaRPr>
          </a:p>
        </p:txBody>
      </p:sp>
      <p:cxnSp>
        <p:nvCxnSpPr>
          <p:cNvPr id="93" name="Straight Connector 92"/>
          <p:cNvCxnSpPr/>
          <p:nvPr/>
        </p:nvCxnSpPr>
        <p:spPr>
          <a:xfrm rot="5400000">
            <a:off x="5176176" y="2090663"/>
            <a:ext cx="2286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248576" y="1908172"/>
            <a:ext cx="351187" cy="174871"/>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3248576" y="2268146"/>
            <a:ext cx="351187" cy="190500"/>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82" idx="2"/>
            <a:endCxn id="70" idx="7"/>
          </p:cNvCxnSpPr>
          <p:nvPr/>
        </p:nvCxnSpPr>
        <p:spPr>
          <a:xfrm flipH="1">
            <a:off x="6145252" y="2431023"/>
            <a:ext cx="532881" cy="6810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1" name="Object 110"/>
          <p:cNvGraphicFramePr>
            <a:graphicFrameLocks noChangeAspect="1"/>
          </p:cNvGraphicFramePr>
          <p:nvPr>
            <p:extLst>
              <p:ext uri="{D42A27DB-BD31-4B8C-83A1-F6EECF244321}">
                <p14:modId xmlns:p14="http://schemas.microsoft.com/office/powerpoint/2010/main" val="660332699"/>
              </p:ext>
            </p:extLst>
          </p:nvPr>
        </p:nvGraphicFramePr>
        <p:xfrm>
          <a:off x="2741363" y="1746927"/>
          <a:ext cx="520700" cy="228600"/>
        </p:xfrm>
        <a:graphic>
          <a:graphicData uri="http://schemas.openxmlformats.org/presentationml/2006/ole">
            <mc:AlternateContent xmlns:mc="http://schemas.openxmlformats.org/markup-compatibility/2006">
              <mc:Choice xmlns:v="urn:schemas-microsoft-com:vml" Requires="v">
                <p:oleObj spid="_x0000_s23646" name="Equation" r:id="rId10" imgW="520700" imgH="228600" progId="Equation.DSMT4">
                  <p:embed/>
                </p:oleObj>
              </mc:Choice>
              <mc:Fallback>
                <p:oleObj name="Equation" r:id="rId10" imgW="5207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1363" y="1746927"/>
                        <a:ext cx="520700" cy="228600"/>
                      </a:xfrm>
                      <a:prstGeom prst="rect">
                        <a:avLst/>
                      </a:prstGeom>
                      <a:solidFill>
                        <a:srgbClr val="BFBFBF"/>
                      </a:solidFill>
                    </p:spPr>
                  </p:pic>
                </p:oleObj>
              </mc:Fallback>
            </mc:AlternateContent>
          </a:graphicData>
        </a:graphic>
      </p:graphicFrame>
      <p:cxnSp>
        <p:nvCxnSpPr>
          <p:cNvPr id="113" name="Straight Connector 112"/>
          <p:cNvCxnSpPr/>
          <p:nvPr/>
        </p:nvCxnSpPr>
        <p:spPr>
          <a:xfrm flipV="1">
            <a:off x="4384674" y="2214981"/>
            <a:ext cx="1806932" cy="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10800000" flipV="1">
            <a:off x="4325276" y="3406605"/>
            <a:ext cx="761998" cy="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90" idx="1"/>
          </p:cNvCxnSpPr>
          <p:nvPr/>
        </p:nvCxnSpPr>
        <p:spPr>
          <a:xfrm flipV="1">
            <a:off x="1734476" y="4395731"/>
            <a:ext cx="364785" cy="306275"/>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1953551" y="4702005"/>
            <a:ext cx="2057400" cy="38100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9" name="Object 138"/>
          <p:cNvGraphicFramePr>
            <a:graphicFrameLocks noChangeAspect="1"/>
          </p:cNvGraphicFramePr>
          <p:nvPr>
            <p:extLst>
              <p:ext uri="{D42A27DB-BD31-4B8C-83A1-F6EECF244321}">
                <p14:modId xmlns:p14="http://schemas.microsoft.com/office/powerpoint/2010/main" val="2612550807"/>
              </p:ext>
            </p:extLst>
          </p:nvPr>
        </p:nvGraphicFramePr>
        <p:xfrm>
          <a:off x="3359846" y="4293665"/>
          <a:ext cx="387350" cy="225425"/>
        </p:xfrm>
        <a:graphic>
          <a:graphicData uri="http://schemas.openxmlformats.org/presentationml/2006/ole">
            <mc:AlternateContent xmlns:mc="http://schemas.openxmlformats.org/markup-compatibility/2006">
              <mc:Choice xmlns:v="urn:schemas-microsoft-com:vml" Requires="v">
                <p:oleObj spid="_x0000_s23647" name="Equation" r:id="rId12" imgW="381000" imgH="228600" progId="Equation.DSMT4">
                  <p:embed/>
                </p:oleObj>
              </mc:Choice>
              <mc:Fallback>
                <p:oleObj name="Equation" r:id="rId12" imgW="3810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9846" y="4293665"/>
                        <a:ext cx="387350" cy="225425"/>
                      </a:xfrm>
                      <a:prstGeom prst="rect">
                        <a:avLst/>
                      </a:prstGeom>
                      <a:solidFill>
                        <a:srgbClr val="BFBFBF"/>
                      </a:solidFill>
                    </p:spPr>
                  </p:pic>
                </p:oleObj>
              </mc:Fallback>
            </mc:AlternateContent>
          </a:graphicData>
        </a:graphic>
      </p:graphicFrame>
      <p:cxnSp>
        <p:nvCxnSpPr>
          <p:cNvPr id="140" name="Straight Connector 139"/>
          <p:cNvCxnSpPr/>
          <p:nvPr/>
        </p:nvCxnSpPr>
        <p:spPr>
          <a:xfrm flipV="1">
            <a:off x="4477676" y="4790905"/>
            <a:ext cx="0" cy="486236"/>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036476" y="4396974"/>
            <a:ext cx="934532" cy="231"/>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483329" y="4002234"/>
            <a:ext cx="1" cy="1795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077876" y="3940005"/>
            <a:ext cx="1295400" cy="925559"/>
          </a:xfrm>
          <a:prstGeom prst="ellipse">
            <a:avLst/>
          </a:prstGeom>
          <a:solidFill>
            <a:schemeClr val="bg1"/>
          </a:solidFill>
          <a:ln w="15875">
            <a:solidFill>
              <a:srgbClr val="00B050"/>
            </a:solidFill>
            <a:prstDash val="lgDash"/>
          </a:ln>
        </p:spPr>
        <p:txBody>
          <a:bodyPr wrap="square" lIns="27432" rIns="27432" rtlCol="0" anchor="ctr">
            <a:noAutofit/>
          </a:bodyPr>
          <a:lstStyle/>
          <a:p>
            <a:pPr algn="ctr"/>
            <a:r>
              <a:rPr lang="en-US" sz="1100" b="1" dirty="0" smtClean="0">
                <a:latin typeface="+mj-lt"/>
                <a:cs typeface="Arial" pitchFamily="34" charset="0"/>
              </a:rPr>
              <a:t>Land Use GHG Emissions/ Sequestration</a:t>
            </a:r>
          </a:p>
        </p:txBody>
      </p:sp>
      <p:graphicFrame>
        <p:nvGraphicFramePr>
          <p:cNvPr id="158" name="Object 157"/>
          <p:cNvGraphicFramePr>
            <a:graphicFrameLocks noChangeAspect="1"/>
          </p:cNvGraphicFramePr>
          <p:nvPr>
            <p:extLst>
              <p:ext uri="{D42A27DB-BD31-4B8C-83A1-F6EECF244321}">
                <p14:modId xmlns:p14="http://schemas.microsoft.com/office/powerpoint/2010/main" val="1719317901"/>
              </p:ext>
            </p:extLst>
          </p:nvPr>
        </p:nvGraphicFramePr>
        <p:xfrm>
          <a:off x="5118549" y="4432130"/>
          <a:ext cx="812800" cy="287338"/>
        </p:xfrm>
        <a:graphic>
          <a:graphicData uri="http://schemas.openxmlformats.org/presentationml/2006/ole">
            <mc:AlternateContent xmlns:mc="http://schemas.openxmlformats.org/markup-compatibility/2006">
              <mc:Choice xmlns:v="urn:schemas-microsoft-com:vml" Requires="v">
                <p:oleObj spid="_x0000_s23648" name="Equation" r:id="rId14" imgW="812447" imgH="304668" progId="Equation.DSMT4">
                  <p:embed/>
                </p:oleObj>
              </mc:Choice>
              <mc:Fallback>
                <p:oleObj name="Equation" r:id="rId14" imgW="812447" imgH="304668"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18549" y="4432130"/>
                        <a:ext cx="812800" cy="287338"/>
                      </a:xfrm>
                      <a:prstGeom prst="rect">
                        <a:avLst/>
                      </a:prstGeom>
                      <a:solidFill>
                        <a:srgbClr val="BFBFBF"/>
                      </a:solidFill>
                    </p:spPr>
                  </p:pic>
                </p:oleObj>
              </mc:Fallback>
            </mc:AlternateContent>
          </a:graphicData>
        </a:graphic>
      </p:graphicFrame>
      <p:sp>
        <p:nvSpPr>
          <p:cNvPr id="160" name="TextBox 159"/>
          <p:cNvSpPr txBox="1"/>
          <p:nvPr/>
        </p:nvSpPr>
        <p:spPr>
          <a:xfrm>
            <a:off x="4956624" y="4997280"/>
            <a:ext cx="1146652" cy="279861"/>
          </a:xfrm>
          <a:prstGeom prst="rect">
            <a:avLst/>
          </a:prstGeom>
          <a:noFill/>
          <a:ln>
            <a:noFill/>
          </a:ln>
        </p:spPr>
        <p:txBody>
          <a:bodyPr wrap="square" rtlCol="0" anchor="ctr">
            <a:noAutofit/>
          </a:bodyPr>
          <a:lstStyle/>
          <a:p>
            <a:pPr algn="ctr"/>
            <a:r>
              <a:rPr lang="en-US" sz="1000" i="1" dirty="0" smtClean="0">
                <a:cs typeface="Arial" pitchFamily="34" charset="0"/>
              </a:rPr>
              <a:t>Emission Factors</a:t>
            </a:r>
            <a:endParaRPr lang="en-US" sz="1000" i="1" dirty="0">
              <a:latin typeface="+mj-lt"/>
              <a:cs typeface="Arial" pitchFamily="34" charset="0"/>
            </a:endParaRPr>
          </a:p>
        </p:txBody>
      </p:sp>
      <p:graphicFrame>
        <p:nvGraphicFramePr>
          <p:cNvPr id="162" name="Object 698"/>
          <p:cNvGraphicFramePr>
            <a:graphicFrameLocks noChangeAspect="1"/>
          </p:cNvGraphicFramePr>
          <p:nvPr>
            <p:extLst>
              <p:ext uri="{D42A27DB-BD31-4B8C-83A1-F6EECF244321}">
                <p14:modId xmlns:p14="http://schemas.microsoft.com/office/powerpoint/2010/main" val="2448470023"/>
              </p:ext>
            </p:extLst>
          </p:nvPr>
        </p:nvGraphicFramePr>
        <p:xfrm>
          <a:off x="5115374" y="4749630"/>
          <a:ext cx="838200" cy="287338"/>
        </p:xfrm>
        <a:graphic>
          <a:graphicData uri="http://schemas.openxmlformats.org/presentationml/2006/ole">
            <mc:AlternateContent xmlns:mc="http://schemas.openxmlformats.org/markup-compatibility/2006">
              <mc:Choice xmlns:v="urn:schemas-microsoft-com:vml" Requires="v">
                <p:oleObj spid="_x0000_s23649" name="Equation" r:id="rId16" imgW="837836" imgH="304668" progId="Equation.DSMT4">
                  <p:embed/>
                </p:oleObj>
              </mc:Choice>
              <mc:Fallback>
                <p:oleObj name="Equation" r:id="rId16" imgW="837836" imgH="304668"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15374" y="4749630"/>
                        <a:ext cx="838200" cy="287338"/>
                      </a:xfrm>
                      <a:prstGeom prst="rect">
                        <a:avLst/>
                      </a:prstGeom>
                      <a:solidFill>
                        <a:srgbClr val="BFBFBF"/>
                      </a:solidFill>
                    </p:spPr>
                  </p:pic>
                </p:oleObj>
              </mc:Fallback>
            </mc:AlternateContent>
          </a:graphicData>
        </a:graphic>
      </p:graphicFrame>
      <p:sp>
        <p:nvSpPr>
          <p:cNvPr id="164" name="TextBox 163"/>
          <p:cNvSpPr txBox="1"/>
          <p:nvPr/>
        </p:nvSpPr>
        <p:spPr>
          <a:xfrm>
            <a:off x="6933820" y="2961946"/>
            <a:ext cx="1366837" cy="914717"/>
          </a:xfrm>
          <a:prstGeom prst="irregularSeal1">
            <a:avLst/>
          </a:prstGeom>
          <a:solidFill>
            <a:schemeClr val="bg1"/>
          </a:solidFill>
          <a:ln w="6350">
            <a:solidFill>
              <a:srgbClr val="FF0000"/>
            </a:solidFill>
          </a:ln>
        </p:spPr>
        <p:txBody>
          <a:bodyPr wrap="square" lIns="27432" rIns="27432" rtlCol="0" anchor="ctr">
            <a:noAutofit/>
          </a:bodyPr>
          <a:lstStyle/>
          <a:p>
            <a:pPr algn="ctr"/>
            <a:r>
              <a:rPr lang="en-US" sz="1000" b="1" dirty="0" smtClean="0">
                <a:latin typeface="+mj-lt"/>
                <a:cs typeface="Arial" pitchFamily="34" charset="0"/>
              </a:rPr>
              <a:t>Global</a:t>
            </a:r>
          </a:p>
          <a:p>
            <a:pPr algn="ctr"/>
            <a:r>
              <a:rPr lang="en-US" sz="1000" b="1" dirty="0" err="1" smtClean="0">
                <a:latin typeface="+mj-lt"/>
                <a:cs typeface="Arial" pitchFamily="34" charset="0"/>
              </a:rPr>
              <a:t>Biofuel</a:t>
            </a:r>
            <a:r>
              <a:rPr lang="en-US" sz="1000" b="1" dirty="0" smtClean="0">
                <a:latin typeface="+mj-lt"/>
                <a:cs typeface="Arial" pitchFamily="34" charset="0"/>
              </a:rPr>
              <a:t> Use</a:t>
            </a:r>
          </a:p>
        </p:txBody>
      </p:sp>
      <p:sp>
        <p:nvSpPr>
          <p:cNvPr id="167" name="TextBox 166"/>
          <p:cNvSpPr txBox="1"/>
          <p:nvPr/>
        </p:nvSpPr>
        <p:spPr>
          <a:xfrm>
            <a:off x="7226183" y="1351709"/>
            <a:ext cx="1074474" cy="619760"/>
          </a:xfrm>
          <a:prstGeom prst="ellipse">
            <a:avLst/>
          </a:prstGeom>
          <a:solidFill>
            <a:schemeClr val="bg1"/>
          </a:solidFill>
          <a:ln w="15875">
            <a:solidFill>
              <a:srgbClr val="FF0000"/>
            </a:solidFill>
            <a:prstDash val="lgDash"/>
          </a:ln>
        </p:spPr>
        <p:txBody>
          <a:bodyPr wrap="square" lIns="27432" rIns="27432" rtlCol="0" anchor="ctr">
            <a:noAutofit/>
          </a:bodyPr>
          <a:lstStyle/>
          <a:p>
            <a:pPr algn="ctr"/>
            <a:r>
              <a:rPr lang="en-US" sz="1100" b="1" dirty="0" smtClean="0">
                <a:latin typeface="+mj-lt"/>
                <a:cs typeface="Arial" pitchFamily="34" charset="0"/>
              </a:rPr>
              <a:t>Food Security</a:t>
            </a:r>
          </a:p>
          <a:p>
            <a:pPr algn="ctr"/>
            <a:r>
              <a:rPr lang="en-US" sz="1100" b="1" dirty="0" smtClean="0">
                <a:latin typeface="+mj-lt"/>
                <a:cs typeface="Arial" pitchFamily="34" charset="0"/>
              </a:rPr>
              <a:t>Outcomes</a:t>
            </a:r>
          </a:p>
        </p:txBody>
      </p:sp>
      <p:cxnSp>
        <p:nvCxnSpPr>
          <p:cNvPr id="169" name="Straight Connector 168"/>
          <p:cNvCxnSpPr/>
          <p:nvPr/>
        </p:nvCxnSpPr>
        <p:spPr>
          <a:xfrm flipH="1">
            <a:off x="6324829" y="3419305"/>
            <a:ext cx="73377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82" idx="3"/>
          </p:cNvCxnSpPr>
          <p:nvPr/>
        </p:nvCxnSpPr>
        <p:spPr>
          <a:xfrm flipV="1">
            <a:off x="7173433" y="2057400"/>
            <a:ext cx="472562" cy="158993"/>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Curved Connector 170"/>
          <p:cNvCxnSpPr>
            <a:stCxn id="86" idx="2"/>
            <a:endCxn id="76" idx="2"/>
          </p:cNvCxnSpPr>
          <p:nvPr/>
        </p:nvCxnSpPr>
        <p:spPr>
          <a:xfrm rot="16200000" flipH="1">
            <a:off x="2248042" y="1829530"/>
            <a:ext cx="48348" cy="1515318"/>
          </a:xfrm>
          <a:prstGeom prst="curvedConnector3">
            <a:avLst>
              <a:gd name="adj1" fmla="val 440872"/>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2" name="Curved Connector 171"/>
          <p:cNvCxnSpPr>
            <a:stCxn id="86" idx="0"/>
            <a:endCxn id="111" idx="0"/>
          </p:cNvCxnSpPr>
          <p:nvPr/>
        </p:nvCxnSpPr>
        <p:spPr>
          <a:xfrm rot="5400000" flipH="1" flipV="1">
            <a:off x="2406541" y="1200763"/>
            <a:ext cx="49008" cy="1141336"/>
          </a:xfrm>
          <a:prstGeom prst="curvedConnector3">
            <a:avLst>
              <a:gd name="adj1" fmla="val 566454"/>
            </a:avLst>
          </a:prstGeom>
          <a:ln>
            <a:solidFill>
              <a:schemeClr val="tx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1455721" y="3110975"/>
            <a:ext cx="567985" cy="349695"/>
          </a:xfrm>
          <a:prstGeom prst="rect">
            <a:avLst/>
          </a:prstGeom>
          <a:noFill/>
          <a:ln w="9525">
            <a:solidFill>
              <a:srgbClr val="FF0000"/>
            </a:solidFill>
            <a:prstDash val="solid"/>
          </a:ln>
        </p:spPr>
        <p:txBody>
          <a:bodyPr wrap="square" lIns="27432" rIns="27432" rtlCol="0" anchor="ctr">
            <a:noAutofit/>
          </a:bodyPr>
          <a:lstStyle/>
          <a:p>
            <a:pPr algn="ctr"/>
            <a:r>
              <a:rPr lang="en-US" sz="1100" b="1" dirty="0" smtClean="0">
                <a:latin typeface="+mj-lt"/>
                <a:cs typeface="Arial" pitchFamily="34" charset="0"/>
              </a:rPr>
              <a:t>Food</a:t>
            </a:r>
          </a:p>
          <a:p>
            <a:pPr algn="ctr"/>
            <a:r>
              <a:rPr lang="en-US" sz="1100" b="1" dirty="0" smtClean="0">
                <a:latin typeface="+mj-lt"/>
                <a:cs typeface="Arial" pitchFamily="34" charset="0"/>
              </a:rPr>
              <a:t>Prices</a:t>
            </a:r>
            <a:endParaRPr lang="en-US" sz="1100" b="1" dirty="0">
              <a:latin typeface="+mj-lt"/>
              <a:cs typeface="Arial" pitchFamily="34" charset="0"/>
            </a:endParaRPr>
          </a:p>
        </p:txBody>
      </p:sp>
      <p:cxnSp>
        <p:nvCxnSpPr>
          <p:cNvPr id="176" name="Straight Connector 175"/>
          <p:cNvCxnSpPr>
            <a:endCxn id="175" idx="3"/>
          </p:cNvCxnSpPr>
          <p:nvPr/>
        </p:nvCxnSpPr>
        <p:spPr>
          <a:xfrm flipH="1" flipV="1">
            <a:off x="2023706" y="3285823"/>
            <a:ext cx="1463373" cy="12078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V="1">
            <a:off x="2094614" y="2632332"/>
            <a:ext cx="907099" cy="578702"/>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3027494" y="4092007"/>
            <a:ext cx="1026453" cy="440053"/>
          </a:xfrm>
          <a:prstGeom prst="rect">
            <a:avLst/>
          </a:prstGeom>
          <a:solidFill>
            <a:schemeClr val="accent5">
              <a:lumMod val="60000"/>
              <a:lumOff val="40000"/>
              <a:alpha val="32000"/>
            </a:schemeClr>
          </a:solidFill>
          <a:ln w="635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p:nvPr/>
        </p:nvCxnSpPr>
        <p:spPr>
          <a:xfrm>
            <a:off x="3072008" y="4102142"/>
            <a:ext cx="981940" cy="474237"/>
          </a:xfrm>
          <a:prstGeom prst="line">
            <a:avLst/>
          </a:prstGeom>
          <a:ln w="635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3072008" y="4102142"/>
            <a:ext cx="981939" cy="429920"/>
          </a:xfrm>
          <a:prstGeom prst="line">
            <a:avLst/>
          </a:prstGeom>
          <a:ln w="635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967552" y="5452764"/>
            <a:ext cx="1310987" cy="613817"/>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Climate: Temp, </a:t>
            </a:r>
            <a:r>
              <a:rPr lang="en-US" sz="1100" b="1" dirty="0" err="1" smtClean="0">
                <a:latin typeface="+mj-lt"/>
                <a:cs typeface="Arial" pitchFamily="34" charset="0"/>
              </a:rPr>
              <a:t>Precip</a:t>
            </a:r>
            <a:r>
              <a:rPr lang="en-US" sz="1100" b="1" dirty="0" smtClean="0">
                <a:latin typeface="+mj-lt"/>
                <a:cs typeface="Arial" pitchFamily="34" charset="0"/>
              </a:rPr>
              <a:t> &amp; CO</a:t>
            </a:r>
            <a:r>
              <a:rPr lang="en-US" sz="1100" b="1" baseline="-25000" dirty="0" smtClean="0">
                <a:latin typeface="+mj-lt"/>
                <a:cs typeface="Arial" pitchFamily="34" charset="0"/>
              </a:rPr>
              <a:t>2</a:t>
            </a:r>
            <a:endParaRPr lang="en-US" sz="1100" b="1" baseline="-25000" dirty="0">
              <a:latin typeface="+mj-lt"/>
              <a:cs typeface="Arial" pitchFamily="34" charset="0"/>
            </a:endParaRPr>
          </a:p>
        </p:txBody>
      </p:sp>
      <p:sp>
        <p:nvSpPr>
          <p:cNvPr id="61" name="TextBox 60"/>
          <p:cNvSpPr txBox="1"/>
          <p:nvPr/>
        </p:nvSpPr>
        <p:spPr>
          <a:xfrm>
            <a:off x="6423892" y="5550253"/>
            <a:ext cx="1182460" cy="433130"/>
          </a:xfrm>
          <a:prstGeom prst="ellipse">
            <a:avLst/>
          </a:prstGeom>
          <a:noFill/>
          <a:ln w="15875">
            <a:solidFill>
              <a:srgbClr val="00B050"/>
            </a:solidFill>
            <a:prstDash val="lgDash"/>
          </a:ln>
        </p:spPr>
        <p:txBody>
          <a:bodyPr wrap="square" lIns="45720" rIns="45720" rtlCol="0" anchor="ctr">
            <a:noAutofit/>
          </a:bodyPr>
          <a:lstStyle/>
          <a:p>
            <a:pPr algn="ctr"/>
            <a:r>
              <a:rPr lang="en-US" sz="1100" b="1" dirty="0" smtClean="0">
                <a:latin typeface="+mj-lt"/>
                <a:cs typeface="Arial" pitchFamily="34" charset="0"/>
              </a:rPr>
              <a:t>Investments in Ag. R&amp;D</a:t>
            </a:r>
            <a:endParaRPr lang="en-US" sz="1100" b="1" dirty="0">
              <a:latin typeface="+mj-lt"/>
              <a:cs typeface="Arial" pitchFamily="34" charset="0"/>
            </a:endParaRPr>
          </a:p>
        </p:txBody>
      </p:sp>
      <p:sp>
        <p:nvSpPr>
          <p:cNvPr id="62" name="TextBox 61"/>
          <p:cNvSpPr txBox="1"/>
          <p:nvPr/>
        </p:nvSpPr>
        <p:spPr>
          <a:xfrm>
            <a:off x="3628860" y="5347086"/>
            <a:ext cx="1720415" cy="866050"/>
          </a:xfrm>
          <a:prstGeom prst="irregularSeal1">
            <a:avLst/>
          </a:prstGeom>
          <a:solidFill>
            <a:schemeClr val="bg1"/>
          </a:solidFill>
          <a:ln w="6350">
            <a:solidFill>
              <a:srgbClr val="00B050"/>
            </a:solidFill>
          </a:ln>
        </p:spPr>
        <p:txBody>
          <a:bodyPr wrap="square" rtlCol="0" anchor="ctr">
            <a:noAutofit/>
          </a:bodyPr>
          <a:lstStyle/>
          <a:p>
            <a:pPr algn="ctr"/>
            <a:r>
              <a:rPr lang="en-US" sz="1000" b="1" dirty="0" smtClean="0">
                <a:cs typeface="Arial" pitchFamily="34" charset="0"/>
              </a:rPr>
              <a:t>Crop Productivity Growth</a:t>
            </a:r>
            <a:endParaRPr lang="en-US" sz="1000" b="1" i="1" dirty="0">
              <a:cs typeface="Arial" pitchFamily="34" charset="0"/>
            </a:endParaRPr>
          </a:p>
        </p:txBody>
      </p:sp>
      <p:cxnSp>
        <p:nvCxnSpPr>
          <p:cNvPr id="64" name="Straight Connector 63"/>
          <p:cNvCxnSpPr/>
          <p:nvPr/>
        </p:nvCxnSpPr>
        <p:spPr>
          <a:xfrm>
            <a:off x="3303306" y="5742286"/>
            <a:ext cx="361903" cy="0"/>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0800000">
            <a:off x="5167952" y="5768220"/>
            <a:ext cx="362647"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8" name="Object 67"/>
          <p:cNvGraphicFramePr>
            <a:graphicFrameLocks noChangeAspect="1"/>
          </p:cNvGraphicFramePr>
          <p:nvPr>
            <p:extLst>
              <p:ext uri="{D42A27DB-BD31-4B8C-83A1-F6EECF244321}">
                <p14:modId xmlns:p14="http://schemas.microsoft.com/office/powerpoint/2010/main" val="134422009"/>
              </p:ext>
            </p:extLst>
          </p:nvPr>
        </p:nvGraphicFramePr>
        <p:xfrm>
          <a:off x="5598096" y="5696783"/>
          <a:ext cx="419100" cy="168275"/>
        </p:xfrm>
        <a:graphic>
          <a:graphicData uri="http://schemas.openxmlformats.org/presentationml/2006/ole">
            <mc:AlternateContent xmlns:mc="http://schemas.openxmlformats.org/markup-compatibility/2006">
              <mc:Choice xmlns:v="urn:schemas-microsoft-com:vml" Requires="v">
                <p:oleObj spid="_x0000_s23650" name="Equation" r:id="rId18" imgW="418918" imgH="177723" progId="Equation.DSMT4">
                  <p:embed/>
                </p:oleObj>
              </mc:Choice>
              <mc:Fallback>
                <p:oleObj name="Equation" r:id="rId18" imgW="418918" imgH="177723"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598096" y="5696783"/>
                        <a:ext cx="419100" cy="168275"/>
                      </a:xfrm>
                      <a:prstGeom prst="rect">
                        <a:avLst/>
                      </a:prstGeom>
                      <a:solidFill>
                        <a:srgbClr val="BFBFBF"/>
                      </a:solidFill>
                    </p:spPr>
                  </p:pic>
                </p:oleObj>
              </mc:Fallback>
            </mc:AlternateContent>
          </a:graphicData>
        </a:graphic>
      </p:graphicFrame>
      <p:sp>
        <p:nvSpPr>
          <p:cNvPr id="85" name="TextBox 84"/>
          <p:cNvSpPr txBox="1"/>
          <p:nvPr/>
        </p:nvSpPr>
        <p:spPr>
          <a:xfrm>
            <a:off x="5255196" y="5926509"/>
            <a:ext cx="1146652" cy="279861"/>
          </a:xfrm>
          <a:prstGeom prst="rect">
            <a:avLst/>
          </a:prstGeom>
          <a:noFill/>
          <a:ln>
            <a:noFill/>
          </a:ln>
        </p:spPr>
        <p:txBody>
          <a:bodyPr wrap="square" rtlCol="0" anchor="ctr">
            <a:noAutofit/>
          </a:bodyPr>
          <a:lstStyle/>
          <a:p>
            <a:pPr algn="ctr"/>
            <a:r>
              <a:rPr lang="en-US" sz="1000" i="1" dirty="0">
                <a:cs typeface="Arial" pitchFamily="34" charset="0"/>
              </a:rPr>
              <a:t>Investment </a:t>
            </a:r>
            <a:r>
              <a:rPr lang="en-US" sz="1000" i="1" dirty="0" smtClean="0">
                <a:cs typeface="Arial" pitchFamily="34" charset="0"/>
              </a:rPr>
              <a:t>-Y</a:t>
            </a:r>
            <a:r>
              <a:rPr lang="en-US" sz="1000" i="1" dirty="0" smtClean="0">
                <a:latin typeface="+mj-lt"/>
                <a:cs typeface="Arial" pitchFamily="34" charset="0"/>
              </a:rPr>
              <a:t>ield Response</a:t>
            </a:r>
            <a:endParaRPr lang="en-US" sz="1000" i="1" dirty="0">
              <a:latin typeface="+mj-lt"/>
              <a:cs typeface="Arial" pitchFamily="34" charset="0"/>
            </a:endParaRPr>
          </a:p>
        </p:txBody>
      </p:sp>
      <p:cxnSp>
        <p:nvCxnSpPr>
          <p:cNvPr id="87" name="Straight Connector 86"/>
          <p:cNvCxnSpPr/>
          <p:nvPr/>
        </p:nvCxnSpPr>
        <p:spPr>
          <a:xfrm rot="10800000">
            <a:off x="6027418" y="5768220"/>
            <a:ext cx="381000" cy="1588"/>
          </a:xfrm>
          <a:prstGeom prst="line">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2272216" y="1926835"/>
            <a:ext cx="349852" cy="278922"/>
          </a:xfrm>
          <a:prstGeom prst="line">
            <a:avLst/>
          </a:prstGeom>
          <a:ln w="63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44221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931834718"/>
              </p:ext>
            </p:extLst>
          </p:nvPr>
        </p:nvGraphicFramePr>
        <p:xfrm>
          <a:off x="228600" y="1202871"/>
          <a:ext cx="3928383" cy="29119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p:cNvGraphicFramePr>
          <p:nvPr>
            <p:extLst>
              <p:ext uri="{D42A27DB-BD31-4B8C-83A1-F6EECF244321}">
                <p14:modId xmlns:p14="http://schemas.microsoft.com/office/powerpoint/2010/main" val="3836637083"/>
              </p:ext>
            </p:extLst>
          </p:nvPr>
        </p:nvGraphicFramePr>
        <p:xfrm>
          <a:off x="228600" y="4004790"/>
          <a:ext cx="3951247" cy="28108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a:graphicFrameLocks/>
          </p:cNvGraphicFramePr>
          <p:nvPr>
            <p:extLst>
              <p:ext uri="{D42A27DB-BD31-4B8C-83A1-F6EECF244321}">
                <p14:modId xmlns:p14="http://schemas.microsoft.com/office/powerpoint/2010/main" val="558629648"/>
              </p:ext>
            </p:extLst>
          </p:nvPr>
        </p:nvGraphicFramePr>
        <p:xfrm>
          <a:off x="4606017" y="1204043"/>
          <a:ext cx="3928383" cy="29119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p:cNvGraphicFramePr>
            <a:graphicFrameLocks/>
          </p:cNvGraphicFramePr>
          <p:nvPr>
            <p:extLst>
              <p:ext uri="{D42A27DB-BD31-4B8C-83A1-F6EECF244321}">
                <p14:modId xmlns:p14="http://schemas.microsoft.com/office/powerpoint/2010/main" val="580428055"/>
              </p:ext>
            </p:extLst>
          </p:nvPr>
        </p:nvGraphicFramePr>
        <p:xfrm>
          <a:off x="1905000" y="4009292"/>
          <a:ext cx="3815490" cy="2911929"/>
        </p:xfrm>
        <a:graphic>
          <a:graphicData uri="http://schemas.openxmlformats.org/drawingml/2006/chart">
            <c:chart xmlns:c="http://schemas.openxmlformats.org/drawingml/2006/chart" xmlns:r="http://schemas.openxmlformats.org/officeDocument/2006/relationships" r:id="rId6"/>
          </a:graphicData>
        </a:graphic>
      </p:graphicFrame>
      <p:sp>
        <p:nvSpPr>
          <p:cNvPr id="24578" name="Title 1"/>
          <p:cNvSpPr>
            <a:spLocks noGrp="1"/>
          </p:cNvSpPr>
          <p:nvPr>
            <p:ph type="title"/>
          </p:nvPr>
        </p:nvSpPr>
        <p:spPr bwMode="auto">
          <a:xfrm>
            <a:off x="228600" y="152400"/>
            <a:ext cx="8451574" cy="1143000"/>
          </a:xfrm>
          <a:solidFill>
            <a:schemeClr val="bg1">
              <a:alpha val="90195"/>
            </a:schemeClr>
          </a:solidFill>
          <a:ln>
            <a:miter lim="800000"/>
            <a:headEnd/>
            <a:tailEnd/>
          </a:ln>
        </p:spPr>
        <p:txBody>
          <a:bodyPr vert="horz" wrap="square" lIns="91440" tIns="45720" rIns="91440" bIns="45720" numCol="1" compatLnSpc="1">
            <a:prstTxWarp prst="textNoShape">
              <a:avLst/>
            </a:prstTxWarp>
            <a:noAutofit/>
          </a:bodyPr>
          <a:lstStyle/>
          <a:p>
            <a:pPr>
              <a:defRPr/>
            </a:pPr>
            <a:r>
              <a:rPr lang="en-US" sz="3200" b="1" dirty="0"/>
              <a:t>Implications of omitting the </a:t>
            </a:r>
            <a:r>
              <a:rPr lang="en-US" sz="3000" b="1" dirty="0"/>
              <a:t>Intensive Margin</a:t>
            </a:r>
            <a:endParaRPr lang="en-US" sz="3200" b="1" dirty="0" smtClean="0"/>
          </a:p>
        </p:txBody>
      </p:sp>
      <p:sp>
        <p:nvSpPr>
          <p:cNvPr id="9" name="Content Placeholder 5"/>
          <p:cNvSpPr>
            <a:spLocks noGrp="1"/>
          </p:cNvSpPr>
          <p:nvPr>
            <p:ph sz="half" idx="1"/>
          </p:nvPr>
        </p:nvSpPr>
        <p:spPr>
          <a:xfrm>
            <a:off x="228600" y="4114800"/>
            <a:ext cx="4625974" cy="2667000"/>
          </a:xfrm>
          <a:solidFill>
            <a:schemeClr val="bg1"/>
          </a:solidFill>
        </p:spPr>
        <p:txBody>
          <a:bodyPr>
            <a:normAutofit fontScale="77500" lnSpcReduction="20000"/>
          </a:bodyPr>
          <a:lstStyle/>
          <a:p>
            <a:r>
              <a:rPr lang="en-US" sz="3100" dirty="0"/>
              <a:t>Without the intensive margin, crop yields will be dictated by our </a:t>
            </a:r>
            <a:r>
              <a:rPr lang="en-US" sz="3100" b="1" i="1" dirty="0"/>
              <a:t>exogenous </a:t>
            </a:r>
            <a:r>
              <a:rPr lang="en-US" sz="3100" dirty="0"/>
              <a:t>productivity growth</a:t>
            </a:r>
          </a:p>
          <a:p>
            <a:endParaRPr lang="en-US" sz="1300" dirty="0"/>
          </a:p>
          <a:p>
            <a:r>
              <a:rPr lang="en-US" sz="3100" dirty="0"/>
              <a:t>Error signature: This leads to the </a:t>
            </a:r>
            <a:r>
              <a:rPr lang="en-US" sz="3100" b="1" i="1" dirty="0"/>
              <a:t>underestimation</a:t>
            </a:r>
            <a:r>
              <a:rPr lang="en-US" sz="3100" dirty="0"/>
              <a:t> of crop yield change and </a:t>
            </a:r>
            <a:r>
              <a:rPr lang="en-US" sz="3100" b="1" i="1" dirty="0"/>
              <a:t>overestimation</a:t>
            </a:r>
            <a:r>
              <a:rPr lang="en-US" sz="3100" dirty="0"/>
              <a:t> of cropland </a:t>
            </a:r>
            <a:r>
              <a:rPr lang="en-US" sz="3100" dirty="0" smtClean="0"/>
              <a:t>use  </a:t>
            </a:r>
            <a:endParaRPr lang="en-US" dirty="0"/>
          </a:p>
          <a:p>
            <a:pPr marL="457200" lvl="1" indent="0">
              <a:buNone/>
            </a:pPr>
            <a:endParaRPr lang="en-US" dirty="0"/>
          </a:p>
        </p:txBody>
      </p:sp>
      <p:sp>
        <p:nvSpPr>
          <p:cNvPr id="2" name="Rectangle 1"/>
          <p:cNvSpPr/>
          <p:nvPr/>
        </p:nvSpPr>
        <p:spPr>
          <a:xfrm>
            <a:off x="4784678" y="4015809"/>
            <a:ext cx="3886200" cy="2667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600" y="1342292"/>
            <a:ext cx="3886200" cy="2667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492641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2999"/>
          </a:xfrm>
        </p:spPr>
        <p:txBody>
          <a:bodyPr>
            <a:normAutofit/>
          </a:bodyPr>
          <a:lstStyle/>
          <a:p>
            <a:r>
              <a:rPr lang="en-US" sz="3200" b="1" dirty="0" smtClean="0"/>
              <a:t>A purely biophysical approach: omit income, price responses in demand, omit intensive margin</a:t>
            </a:r>
            <a:endParaRPr lang="en-US" sz="3200" b="1" dirty="0"/>
          </a:p>
        </p:txBody>
      </p:sp>
      <p:graphicFrame>
        <p:nvGraphicFramePr>
          <p:cNvPr id="3" name="Chart 2"/>
          <p:cNvGraphicFramePr>
            <a:graphicFrameLocks/>
          </p:cNvGraphicFramePr>
          <p:nvPr>
            <p:extLst>
              <p:ext uri="{D42A27DB-BD31-4B8C-83A1-F6EECF244321}">
                <p14:modId xmlns:p14="http://schemas.microsoft.com/office/powerpoint/2010/main" val="3203326575"/>
              </p:ext>
            </p:extLst>
          </p:nvPr>
        </p:nvGraphicFramePr>
        <p:xfrm>
          <a:off x="182887" y="1295400"/>
          <a:ext cx="8503913"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5"/>
          <p:cNvSpPr txBox="1">
            <a:spLocks/>
          </p:cNvSpPr>
          <p:nvPr/>
        </p:nvSpPr>
        <p:spPr>
          <a:xfrm>
            <a:off x="269542" y="5410200"/>
            <a:ext cx="8645857" cy="1219200"/>
          </a:xfrm>
          <a:prstGeom prst="rect">
            <a:avLst/>
          </a:prstGeom>
          <a:solidFill>
            <a:schemeClr val="bg1"/>
          </a:solidFill>
        </p:spPr>
        <p:txBody>
          <a:bodyPr>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“Fixed per capita consumption + No Intensive Margin + Targeted Historical Crop Yield Growth”</a:t>
            </a:r>
          </a:p>
          <a:p>
            <a:r>
              <a:rPr lang="en-US" b="1" i="1" dirty="0" smtClean="0"/>
              <a:t>Simply targeting yields is not adequate: Cropland use is too low</a:t>
            </a:r>
          </a:p>
          <a:p>
            <a:endParaRPr lang="en-US" sz="1300" dirty="0" smtClean="0"/>
          </a:p>
        </p:txBody>
      </p:sp>
    </p:spTree>
    <p:extLst>
      <p:ext uri="{BB962C8B-B14F-4D97-AF65-F5344CB8AC3E}">
        <p14:creationId xmlns:p14="http://schemas.microsoft.com/office/powerpoint/2010/main" val="11085132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normAutofit fontScale="90000"/>
          </a:bodyPr>
          <a:lstStyle/>
          <a:p>
            <a:r>
              <a:rPr lang="en-US" sz="3600" b="1" dirty="0"/>
              <a:t>Having validated </a:t>
            </a:r>
            <a:r>
              <a:rPr lang="en-US" sz="3600" b="1" dirty="0" smtClean="0"/>
              <a:t>SIMPLE, we </a:t>
            </a:r>
            <a:r>
              <a:rPr lang="en-US" sz="3600" b="1" dirty="0"/>
              <a:t>can use it to make projections </a:t>
            </a:r>
            <a:r>
              <a:rPr lang="en-US" sz="3600" b="1" dirty="0" smtClean="0"/>
              <a:t>up to 2051</a:t>
            </a:r>
            <a:endParaRPr lang="en-US" sz="4000" b="1" dirty="0"/>
          </a:p>
        </p:txBody>
      </p:sp>
      <p:sp>
        <p:nvSpPr>
          <p:cNvPr id="3" name="Content Placeholder 2"/>
          <p:cNvSpPr>
            <a:spLocks noGrp="1"/>
          </p:cNvSpPr>
          <p:nvPr>
            <p:ph idx="1"/>
          </p:nvPr>
        </p:nvSpPr>
        <p:spPr>
          <a:xfrm>
            <a:off x="228600" y="1600200"/>
            <a:ext cx="8458200" cy="5029200"/>
          </a:xfrm>
        </p:spPr>
        <p:txBody>
          <a:bodyPr>
            <a:normAutofit lnSpcReduction="10000"/>
          </a:bodyPr>
          <a:lstStyle/>
          <a:p>
            <a:r>
              <a:rPr lang="en-US" sz="2800" dirty="0" smtClean="0"/>
              <a:t>Unlike the past, in the coming decades…</a:t>
            </a:r>
          </a:p>
          <a:p>
            <a:pPr lvl="1"/>
            <a:r>
              <a:rPr lang="en-US" sz="2400" dirty="0" smtClean="0"/>
              <a:t>Population growth RATE will be slowing across the globe</a:t>
            </a:r>
          </a:p>
          <a:p>
            <a:pPr lvl="1"/>
            <a:r>
              <a:rPr lang="en-US" sz="2400" dirty="0" smtClean="0"/>
              <a:t>Income is now growing fastest in low to middle income economies (China, Brazil, India, parts of Africa) – translates into rapid growth per capita food demand and promotes dietary transition</a:t>
            </a:r>
          </a:p>
          <a:p>
            <a:pPr lvl="1"/>
            <a:r>
              <a:rPr lang="en-US" sz="2400" dirty="0" smtClean="0"/>
              <a:t>Global total factor productivity (TFP) growth will still grow but at a slower pace</a:t>
            </a:r>
          </a:p>
          <a:p>
            <a:r>
              <a:rPr lang="en-US" sz="2800" dirty="0" smtClean="0"/>
              <a:t>There will be new drivers of global agriculture</a:t>
            </a:r>
          </a:p>
          <a:p>
            <a:pPr lvl="1"/>
            <a:r>
              <a:rPr lang="en-US" sz="2400" dirty="0" smtClean="0"/>
              <a:t>Expansion of biofuel use</a:t>
            </a:r>
          </a:p>
          <a:p>
            <a:pPr lvl="1"/>
            <a:r>
              <a:rPr lang="en-US" sz="2400" dirty="0" smtClean="0"/>
              <a:t>Climate change impacts: Temperature &amp; Precipitation and CO</a:t>
            </a:r>
            <a:r>
              <a:rPr lang="en-US" sz="2400" baseline="-25000" dirty="0" smtClean="0"/>
              <a:t>2</a:t>
            </a:r>
            <a:r>
              <a:rPr lang="en-US" sz="2400" dirty="0" smtClean="0"/>
              <a:t> fertilization</a:t>
            </a:r>
          </a:p>
          <a:p>
            <a:endParaRPr lang="en-US" sz="2800" dirty="0" smtClean="0"/>
          </a:p>
          <a:p>
            <a:endParaRPr lang="en-US" sz="2800" dirty="0" smtClean="0"/>
          </a:p>
          <a:p>
            <a:pPr lvl="1"/>
            <a:endParaRPr lang="en-US" dirty="0" smtClean="0"/>
          </a:p>
        </p:txBody>
      </p:sp>
    </p:spTree>
    <p:extLst>
      <p:ext uri="{BB962C8B-B14F-4D97-AF65-F5344CB8AC3E}">
        <p14:creationId xmlns:p14="http://schemas.microsoft.com/office/powerpoint/2010/main" val="275907015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1"/>
            <a:ext cx="8915400" cy="1066800"/>
          </a:xfrm>
        </p:spPr>
        <p:txBody>
          <a:bodyPr>
            <a:noAutofit/>
          </a:bodyPr>
          <a:lstStyle/>
          <a:p>
            <a:r>
              <a:rPr lang="en-US" sz="2800" b="1" dirty="0" smtClean="0"/>
              <a:t>Naïve projections of the future based on past trends</a:t>
            </a:r>
            <a:endParaRPr lang="en-US" sz="2800" b="1" dirty="0"/>
          </a:p>
        </p:txBody>
      </p:sp>
      <p:sp>
        <p:nvSpPr>
          <p:cNvPr id="2" name="Rectangle 1"/>
          <p:cNvSpPr/>
          <p:nvPr/>
        </p:nvSpPr>
        <p:spPr>
          <a:xfrm>
            <a:off x="208281" y="5843944"/>
            <a:ext cx="8707120" cy="923330"/>
          </a:xfrm>
          <a:prstGeom prst="rect">
            <a:avLst/>
          </a:prstGeom>
        </p:spPr>
        <p:txBody>
          <a:bodyPr wrap="square">
            <a:spAutoFit/>
          </a:bodyPr>
          <a:lstStyle/>
          <a:p>
            <a:pPr marL="342900" indent="-342900">
              <a:buFont typeface="Arial" pitchFamily="34" charset="0"/>
              <a:buChar char="•"/>
            </a:pPr>
            <a:r>
              <a:rPr lang="en-US" dirty="0"/>
              <a:t>If drivers follow historical trends then </a:t>
            </a:r>
            <a:r>
              <a:rPr lang="en-US" dirty="0" smtClean="0"/>
              <a:t>land use change is very similar</a:t>
            </a:r>
          </a:p>
          <a:p>
            <a:pPr marL="342900" indent="-342900">
              <a:buFont typeface="Arial" pitchFamily="34" charset="0"/>
              <a:buChar char="•"/>
            </a:pPr>
            <a:r>
              <a:rPr lang="en-US" i="1" dirty="0" smtClean="0"/>
              <a:t>Population is the main driver of land use, followed by TFP</a:t>
            </a:r>
          </a:p>
          <a:p>
            <a:pPr marL="342900" indent="-342900">
              <a:buFont typeface="Arial" pitchFamily="34" charset="0"/>
              <a:buChar char="•"/>
            </a:pPr>
            <a:endParaRPr lang="en-US" dirty="0"/>
          </a:p>
        </p:txBody>
      </p:sp>
      <p:sp>
        <p:nvSpPr>
          <p:cNvPr id="5" name="TextBox 4"/>
          <p:cNvSpPr txBox="1"/>
          <p:nvPr/>
        </p:nvSpPr>
        <p:spPr>
          <a:xfrm>
            <a:off x="6929844" y="6547860"/>
            <a:ext cx="2214156" cy="276999"/>
          </a:xfrm>
          <a:prstGeom prst="rect">
            <a:avLst/>
          </a:prstGeom>
          <a:noFill/>
        </p:spPr>
        <p:txBody>
          <a:bodyPr wrap="square" rtlCol="0">
            <a:spAutoFit/>
          </a:bodyPr>
          <a:lstStyle/>
          <a:p>
            <a:pPr algn="r"/>
            <a:r>
              <a:rPr lang="en-US" sz="1200" dirty="0" err="1" smtClean="0"/>
              <a:t>Baldos</a:t>
            </a:r>
            <a:r>
              <a:rPr lang="en-US" sz="1200" dirty="0" smtClean="0"/>
              <a:t> and Hertel (2013)</a:t>
            </a:r>
            <a:endParaRPr lang="en-US" sz="1200" dirty="0"/>
          </a:p>
        </p:txBody>
      </p:sp>
      <p:pic>
        <p:nvPicPr>
          <p:cNvPr id="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423" y="1280011"/>
            <a:ext cx="6448425" cy="443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016258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28599"/>
            <a:ext cx="8686800" cy="990601"/>
          </a:xfrm>
        </p:spPr>
        <p:txBody>
          <a:bodyPr>
            <a:noAutofit/>
          </a:bodyPr>
          <a:lstStyle/>
          <a:p>
            <a:r>
              <a:rPr lang="en-US" sz="2800" b="1" dirty="0" smtClean="0"/>
              <a:t>When we impose future population, incomes and TFP growth rates…</a:t>
            </a:r>
            <a:endParaRPr lang="en-US" sz="2800" b="1" dirty="0"/>
          </a:p>
        </p:txBody>
      </p:sp>
      <p:sp>
        <p:nvSpPr>
          <p:cNvPr id="7" name="Rectangle 6"/>
          <p:cNvSpPr/>
          <p:nvPr/>
        </p:nvSpPr>
        <p:spPr>
          <a:xfrm>
            <a:off x="199292" y="5802782"/>
            <a:ext cx="8716108" cy="923330"/>
          </a:xfrm>
          <a:prstGeom prst="rect">
            <a:avLst/>
          </a:prstGeom>
        </p:spPr>
        <p:txBody>
          <a:bodyPr wrap="square">
            <a:spAutoFit/>
          </a:bodyPr>
          <a:lstStyle/>
          <a:p>
            <a:pPr marL="285750" indent="-285750">
              <a:buFont typeface="Arial" pitchFamily="34" charset="0"/>
              <a:buChar char="•"/>
            </a:pPr>
            <a:r>
              <a:rPr lang="en-US" dirty="0" smtClean="0"/>
              <a:t>Projected </a:t>
            </a:r>
            <a:r>
              <a:rPr lang="en-US" dirty="0"/>
              <a:t>global cropland use </a:t>
            </a:r>
            <a:r>
              <a:rPr lang="en-US" dirty="0" smtClean="0"/>
              <a:t>falls slightly relative to historical trend…</a:t>
            </a:r>
            <a:endParaRPr lang="en-US" dirty="0"/>
          </a:p>
          <a:p>
            <a:pPr marL="285750" indent="-285750">
              <a:buFont typeface="Arial" pitchFamily="34" charset="0"/>
              <a:buChar char="•"/>
            </a:pPr>
            <a:r>
              <a:rPr lang="en-US" i="1" dirty="0" smtClean="0"/>
              <a:t>Unlike the past, the relative contribution of population decreases greatly!                Income is now the main driver of land use</a:t>
            </a:r>
            <a:endParaRPr lang="en-US" i="1"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88" y="1266457"/>
            <a:ext cx="6448425" cy="444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6929844" y="6547860"/>
            <a:ext cx="2214156" cy="276999"/>
          </a:xfrm>
          <a:prstGeom prst="rect">
            <a:avLst/>
          </a:prstGeom>
          <a:noFill/>
        </p:spPr>
        <p:txBody>
          <a:bodyPr wrap="square" rtlCol="0">
            <a:spAutoFit/>
          </a:bodyPr>
          <a:lstStyle/>
          <a:p>
            <a:pPr algn="just"/>
            <a:r>
              <a:rPr lang="en-US" sz="1200" dirty="0" err="1" smtClean="0"/>
              <a:t>Baldos</a:t>
            </a:r>
            <a:r>
              <a:rPr lang="en-US" sz="1200" dirty="0" smtClean="0"/>
              <a:t> and Hertel (2013)</a:t>
            </a:r>
            <a:endParaRPr lang="en-US" sz="1200" dirty="0"/>
          </a:p>
        </p:txBody>
      </p:sp>
    </p:spTree>
    <p:extLst>
      <p:ext uri="{BB962C8B-B14F-4D97-AF65-F5344CB8AC3E}">
        <p14:creationId xmlns:p14="http://schemas.microsoft.com/office/powerpoint/2010/main" val="91874409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152400"/>
            <a:ext cx="8458201" cy="1066800"/>
          </a:xfrm>
        </p:spPr>
        <p:txBody>
          <a:bodyPr>
            <a:noAutofit/>
          </a:bodyPr>
          <a:lstStyle/>
          <a:p>
            <a:r>
              <a:rPr lang="en-US" sz="2800" b="1" dirty="0" smtClean="0"/>
              <a:t>If we add biofuel and climate change impacts in the projections…</a:t>
            </a:r>
            <a:endParaRPr lang="en-US" sz="2800" b="1"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88" y="1197951"/>
            <a:ext cx="6448425"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99292" y="5750030"/>
            <a:ext cx="8716108" cy="923330"/>
          </a:xfrm>
          <a:prstGeom prst="rect">
            <a:avLst/>
          </a:prstGeom>
        </p:spPr>
        <p:txBody>
          <a:bodyPr wrap="square">
            <a:spAutoFit/>
          </a:bodyPr>
          <a:lstStyle/>
          <a:p>
            <a:pPr marL="285750" indent="-285750">
              <a:buFont typeface="Arial" pitchFamily="34" charset="0"/>
              <a:buChar char="•"/>
            </a:pPr>
            <a:r>
              <a:rPr lang="en-US" dirty="0" smtClean="0"/>
              <a:t>Increased biofuel use and adverse climate change impacts from temp. &amp; </a:t>
            </a:r>
            <a:r>
              <a:rPr lang="en-US" dirty="0" err="1" smtClean="0"/>
              <a:t>precip</a:t>
            </a:r>
            <a:r>
              <a:rPr lang="en-US" dirty="0" smtClean="0"/>
              <a:t>. place more pressure to expand land use</a:t>
            </a:r>
          </a:p>
          <a:p>
            <a:pPr marL="285750" indent="-285750">
              <a:buFont typeface="Arial" pitchFamily="34" charset="0"/>
              <a:buChar char="•"/>
            </a:pPr>
            <a:r>
              <a:rPr lang="en-US" dirty="0" smtClean="0"/>
              <a:t>But CO</a:t>
            </a:r>
            <a:r>
              <a:rPr lang="en-US" baseline="-25000" dirty="0" smtClean="0"/>
              <a:t>2 </a:t>
            </a:r>
            <a:r>
              <a:rPr lang="en-US" dirty="0" smtClean="0"/>
              <a:t>fertilization might be large enough to completely offset these pressures</a:t>
            </a:r>
            <a:endParaRPr lang="en-US" dirty="0"/>
          </a:p>
        </p:txBody>
      </p:sp>
      <p:sp>
        <p:nvSpPr>
          <p:cNvPr id="11" name="TextBox 10"/>
          <p:cNvSpPr txBox="1"/>
          <p:nvPr/>
        </p:nvSpPr>
        <p:spPr>
          <a:xfrm>
            <a:off x="6929844" y="6547860"/>
            <a:ext cx="2214156" cy="276999"/>
          </a:xfrm>
          <a:prstGeom prst="rect">
            <a:avLst/>
          </a:prstGeom>
          <a:noFill/>
        </p:spPr>
        <p:txBody>
          <a:bodyPr wrap="square" rtlCol="0">
            <a:spAutoFit/>
          </a:bodyPr>
          <a:lstStyle/>
          <a:p>
            <a:pPr algn="r"/>
            <a:r>
              <a:rPr lang="en-US" sz="1200" dirty="0" err="1" smtClean="0"/>
              <a:t>Baldos</a:t>
            </a:r>
            <a:r>
              <a:rPr lang="en-US" sz="1200" dirty="0" smtClean="0"/>
              <a:t> and Hertel (2013)</a:t>
            </a:r>
            <a:endParaRPr lang="en-US" sz="1200" dirty="0"/>
          </a:p>
        </p:txBody>
      </p:sp>
    </p:spTree>
    <p:extLst>
      <p:ext uri="{BB962C8B-B14F-4D97-AF65-F5344CB8AC3E}">
        <p14:creationId xmlns:p14="http://schemas.microsoft.com/office/powerpoint/2010/main" val="221219303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152400"/>
            <a:ext cx="8458201" cy="1066800"/>
          </a:xfrm>
        </p:spPr>
        <p:txBody>
          <a:bodyPr>
            <a:noAutofit/>
          </a:bodyPr>
          <a:lstStyle/>
          <a:p>
            <a:r>
              <a:rPr lang="en-US" sz="2800" b="1" dirty="0" smtClean="0"/>
              <a:t>But projections on climate change impacts are quite uncertain…</a:t>
            </a:r>
            <a:endParaRPr lang="en-US" sz="2800" b="1" dirty="0"/>
          </a:p>
        </p:txBody>
      </p:sp>
      <p:sp>
        <p:nvSpPr>
          <p:cNvPr id="11" name="TextBox 10"/>
          <p:cNvSpPr txBox="1"/>
          <p:nvPr/>
        </p:nvSpPr>
        <p:spPr>
          <a:xfrm>
            <a:off x="6929844" y="6547860"/>
            <a:ext cx="2214156" cy="276999"/>
          </a:xfrm>
          <a:prstGeom prst="rect">
            <a:avLst/>
          </a:prstGeom>
          <a:noFill/>
        </p:spPr>
        <p:txBody>
          <a:bodyPr wrap="square" rtlCol="0">
            <a:spAutoFit/>
          </a:bodyPr>
          <a:lstStyle/>
          <a:p>
            <a:pPr algn="r"/>
            <a:r>
              <a:rPr lang="en-US" sz="1200" dirty="0" err="1" smtClean="0"/>
              <a:t>Baldos</a:t>
            </a:r>
            <a:r>
              <a:rPr lang="en-US" sz="1200" dirty="0" smtClean="0"/>
              <a:t> and Hertel (2013)</a:t>
            </a:r>
            <a:endParaRPr lang="en-US" sz="1200" dirty="0"/>
          </a:p>
        </p:txBody>
      </p:sp>
      <p:sp>
        <p:nvSpPr>
          <p:cNvPr id="12" name="Rectangle 11"/>
          <p:cNvSpPr/>
          <p:nvPr/>
        </p:nvSpPr>
        <p:spPr>
          <a:xfrm>
            <a:off x="199292" y="5881910"/>
            <a:ext cx="8716108" cy="646331"/>
          </a:xfrm>
          <a:prstGeom prst="rect">
            <a:avLst/>
          </a:prstGeom>
        </p:spPr>
        <p:txBody>
          <a:bodyPr wrap="square">
            <a:spAutoFit/>
          </a:bodyPr>
          <a:lstStyle/>
          <a:p>
            <a:pPr marL="285750" indent="-285750">
              <a:buFont typeface="Arial" pitchFamily="34" charset="0"/>
              <a:buChar char="•"/>
            </a:pPr>
            <a:r>
              <a:rPr lang="en-US" dirty="0" smtClean="0"/>
              <a:t>Crop land expansion might be </a:t>
            </a:r>
            <a:r>
              <a:rPr lang="en-US" b="1" i="1" dirty="0" smtClean="0"/>
              <a:t>flat</a:t>
            </a:r>
            <a:r>
              <a:rPr lang="en-US" dirty="0" smtClean="0"/>
              <a:t> if T&amp;P impacts are small and CO</a:t>
            </a:r>
            <a:r>
              <a:rPr lang="en-US" baseline="-25000" dirty="0" smtClean="0"/>
              <a:t>2</a:t>
            </a:r>
            <a:r>
              <a:rPr lang="en-US" dirty="0" smtClean="0"/>
              <a:t> fertilization effect is significantly large – draw from </a:t>
            </a:r>
            <a:r>
              <a:rPr lang="en-US" dirty="0" err="1" smtClean="0"/>
              <a:t>Lobell</a:t>
            </a:r>
            <a:r>
              <a:rPr lang="en-US" dirty="0" smtClean="0"/>
              <a:t> and </a:t>
            </a:r>
            <a:r>
              <a:rPr lang="en-US" dirty="0" err="1" smtClean="0"/>
              <a:t>Gourdji</a:t>
            </a:r>
            <a:r>
              <a:rPr lang="en-US" dirty="0" smtClean="0"/>
              <a:t> (2012) for uncertainties.</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88" y="1198209"/>
            <a:ext cx="6448425"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87593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152400"/>
            <a:ext cx="8458201" cy="1066800"/>
          </a:xfrm>
        </p:spPr>
        <p:txBody>
          <a:bodyPr>
            <a:noAutofit/>
          </a:bodyPr>
          <a:lstStyle/>
          <a:p>
            <a:r>
              <a:rPr lang="en-US" sz="2800" b="1" dirty="0" smtClean="0"/>
              <a:t>But projections on climate change impacts are quite uncertain…</a:t>
            </a:r>
            <a:endParaRPr lang="en-US" sz="2800" b="1"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88" y="1197951"/>
            <a:ext cx="6448425"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6929844" y="6547860"/>
            <a:ext cx="2214156" cy="276999"/>
          </a:xfrm>
          <a:prstGeom prst="rect">
            <a:avLst/>
          </a:prstGeom>
          <a:noFill/>
        </p:spPr>
        <p:txBody>
          <a:bodyPr wrap="square" rtlCol="0">
            <a:spAutoFit/>
          </a:bodyPr>
          <a:lstStyle/>
          <a:p>
            <a:pPr algn="r"/>
            <a:r>
              <a:rPr lang="en-US" sz="1200" dirty="0" err="1" smtClean="0"/>
              <a:t>Baldos</a:t>
            </a:r>
            <a:r>
              <a:rPr lang="en-US" sz="1200" dirty="0" smtClean="0"/>
              <a:t> and Hertel (2013)</a:t>
            </a:r>
            <a:endParaRPr lang="en-US" sz="1200" dirty="0"/>
          </a:p>
        </p:txBody>
      </p:sp>
      <p:sp>
        <p:nvSpPr>
          <p:cNvPr id="6" name="Rectangle 5"/>
          <p:cNvSpPr/>
          <p:nvPr/>
        </p:nvSpPr>
        <p:spPr>
          <a:xfrm>
            <a:off x="199292" y="5881910"/>
            <a:ext cx="8716108" cy="923330"/>
          </a:xfrm>
          <a:prstGeom prst="rect">
            <a:avLst/>
          </a:prstGeom>
        </p:spPr>
        <p:txBody>
          <a:bodyPr wrap="square">
            <a:spAutoFit/>
          </a:bodyPr>
          <a:lstStyle/>
          <a:p>
            <a:pPr marL="285750" indent="-285750">
              <a:buFont typeface="Arial" pitchFamily="34" charset="0"/>
              <a:buChar char="•"/>
            </a:pPr>
            <a:r>
              <a:rPr lang="en-US" dirty="0" smtClean="0"/>
              <a:t>Or, crop land expansion might </a:t>
            </a:r>
            <a:r>
              <a:rPr lang="en-US" b="1" i="1" dirty="0" smtClean="0"/>
              <a:t>exceed</a:t>
            </a:r>
            <a:r>
              <a:rPr lang="en-US" dirty="0" smtClean="0"/>
              <a:t> historical trends if T&amp;P impacts are large and CO</a:t>
            </a:r>
            <a:r>
              <a:rPr lang="en-US" baseline="-25000" dirty="0" smtClean="0"/>
              <a:t>2</a:t>
            </a:r>
            <a:r>
              <a:rPr lang="en-US" dirty="0" smtClean="0"/>
              <a:t> fertilization effect is significantly </a:t>
            </a:r>
            <a:r>
              <a:rPr lang="en-US" dirty="0"/>
              <a:t>small </a:t>
            </a:r>
            <a:r>
              <a:rPr lang="en-US" dirty="0" smtClean="0"/>
              <a:t>-- draw </a:t>
            </a:r>
            <a:r>
              <a:rPr lang="en-US" dirty="0"/>
              <a:t>from </a:t>
            </a:r>
            <a:r>
              <a:rPr lang="en-US" dirty="0" err="1"/>
              <a:t>Lobell</a:t>
            </a:r>
            <a:r>
              <a:rPr lang="en-US" dirty="0"/>
              <a:t> and </a:t>
            </a:r>
            <a:r>
              <a:rPr lang="en-US" dirty="0" err="1"/>
              <a:t>Gourdji</a:t>
            </a:r>
            <a:r>
              <a:rPr lang="en-US" dirty="0"/>
              <a:t> (2012) for uncertainties</a:t>
            </a:r>
            <a:endParaRPr lang="en-US" dirty="0" smtClean="0"/>
          </a:p>
        </p:txBody>
      </p:sp>
    </p:spTree>
    <p:extLst>
      <p:ext uri="{BB962C8B-B14F-4D97-AF65-F5344CB8AC3E}">
        <p14:creationId xmlns:p14="http://schemas.microsoft.com/office/powerpoint/2010/main" val="119669124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Implications for Model Validation/Evaluation</a:t>
            </a:r>
            <a:endParaRPr lang="en-US" sz="3600" b="1" dirty="0"/>
          </a:p>
        </p:txBody>
      </p:sp>
      <p:sp>
        <p:nvSpPr>
          <p:cNvPr id="3" name="Content Placeholder 2"/>
          <p:cNvSpPr>
            <a:spLocks noGrp="1"/>
          </p:cNvSpPr>
          <p:nvPr>
            <p:ph idx="1"/>
          </p:nvPr>
        </p:nvSpPr>
        <p:spPr>
          <a:xfrm>
            <a:off x="228600" y="1239814"/>
            <a:ext cx="8686800" cy="4768865"/>
          </a:xfrm>
        </p:spPr>
        <p:txBody>
          <a:bodyPr>
            <a:normAutofit fontScale="62500" lnSpcReduction="20000"/>
          </a:bodyPr>
          <a:lstStyle/>
          <a:p>
            <a:r>
              <a:rPr lang="en-US" dirty="0" smtClean="0"/>
              <a:t>Differing treatment of economic behavior amongst IAMs have sharply different implications for historical land use – also sharply different error signatures</a:t>
            </a:r>
          </a:p>
          <a:p>
            <a:r>
              <a:rPr lang="en-US" dirty="0" smtClean="0"/>
              <a:t>SIMPLE offers a useful vehicle for exploring these differences. Might this also be useful in other areas of IAMs? Is this already being done?</a:t>
            </a:r>
          </a:p>
          <a:p>
            <a:r>
              <a:rPr lang="en-US" dirty="0" smtClean="0"/>
              <a:t>Next step is to incorporate these ideas into large scale IAMs</a:t>
            </a:r>
          </a:p>
          <a:p>
            <a:r>
              <a:rPr lang="en-US" dirty="0" smtClean="0"/>
              <a:t>IAM Community would benefit from </a:t>
            </a:r>
            <a:r>
              <a:rPr lang="en-US" i="1" dirty="0" smtClean="0"/>
              <a:t>historical</a:t>
            </a:r>
            <a:r>
              <a:rPr lang="en-US" dirty="0" smtClean="0"/>
              <a:t> model comparison study focused on </a:t>
            </a:r>
            <a:r>
              <a:rPr lang="en-US" dirty="0" err="1" smtClean="0"/>
              <a:t>agr</a:t>
            </a:r>
            <a:r>
              <a:rPr lang="en-US" dirty="0" smtClean="0"/>
              <a:t> land use. </a:t>
            </a:r>
          </a:p>
          <a:p>
            <a:pPr lvl="1"/>
            <a:r>
              <a:rPr lang="en-US" dirty="0" err="1" smtClean="0"/>
              <a:t>MAgPIE</a:t>
            </a:r>
            <a:r>
              <a:rPr lang="en-US" dirty="0" smtClean="0"/>
              <a:t> has such an effort underway</a:t>
            </a:r>
          </a:p>
          <a:p>
            <a:pPr lvl="1"/>
            <a:r>
              <a:rPr lang="en-US" dirty="0" err="1" smtClean="0"/>
              <a:t>AgMIP</a:t>
            </a:r>
            <a:r>
              <a:rPr lang="en-US" dirty="0" smtClean="0"/>
              <a:t> is starting down this path; would benefit from PCMDI/PIAMDDI insights:</a:t>
            </a:r>
          </a:p>
          <a:p>
            <a:pPr lvl="2"/>
            <a:r>
              <a:rPr lang="en-US" dirty="0" smtClean="0"/>
              <a:t>Have not focused on narrowly designed experiments (analogue of </a:t>
            </a:r>
            <a:r>
              <a:rPr lang="en-US" dirty="0" err="1" smtClean="0"/>
              <a:t>exogenizing</a:t>
            </a:r>
            <a:r>
              <a:rPr lang="en-US" dirty="0" smtClean="0"/>
              <a:t> SST to focus on atmosphere in PCMDI might be to neutralize supply side of model, focus solely on demand response or vice versa)</a:t>
            </a:r>
          </a:p>
          <a:p>
            <a:pPr lvl="2"/>
            <a:r>
              <a:rPr lang="en-US" dirty="0" smtClean="0"/>
              <a:t>Have avoided historical validation/evaluation</a:t>
            </a:r>
          </a:p>
          <a:p>
            <a:r>
              <a:rPr lang="en-US" dirty="0" smtClean="0"/>
              <a:t>In land use arena, model validation also hinges on critically on data; seek to improve consistency with GEOSHARE</a:t>
            </a:r>
            <a:endParaRPr lang="en-US" i="1" dirty="0" smtClean="0"/>
          </a:p>
          <a:p>
            <a:pPr marL="0" indent="0">
              <a:buNone/>
            </a:pPr>
            <a:r>
              <a:rPr lang="en-US" i="1" dirty="0"/>
              <a:t>	</a:t>
            </a:r>
            <a:r>
              <a:rPr lang="en-US" i="1" dirty="0" smtClean="0"/>
              <a:t>	</a:t>
            </a:r>
            <a:endParaRPr lang="en-US" i="1" dirty="0"/>
          </a:p>
        </p:txBody>
      </p:sp>
    </p:spTree>
    <p:extLst>
      <p:ext uri="{BB962C8B-B14F-4D97-AF65-F5344CB8AC3E}">
        <p14:creationId xmlns:p14="http://schemas.microsoft.com/office/powerpoint/2010/main" val="394131436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11336</TotalTime>
  <Words>2775</Words>
  <Application>Microsoft Macintosh PowerPoint</Application>
  <PresentationFormat>On-screen Show (4:3)</PresentationFormat>
  <Paragraphs>404</Paragraphs>
  <Slides>25</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Equation</vt:lpstr>
      <vt:lpstr>Validating (or Evaluating) Integrated Assessment Models  of Global Land Use:  An Economic Perspective</vt:lpstr>
      <vt:lpstr>Background and Motivation</vt:lpstr>
      <vt:lpstr>The Key ‘Stylized Fact’ in Global Land Use</vt:lpstr>
      <vt:lpstr>SIMPLE: A model of global agriculture</vt:lpstr>
      <vt:lpstr>Exploring SIMPLE (1): Food demand is fueled by population &amp; income while bioenergy use place additional demand for crops</vt:lpstr>
      <vt:lpstr>Exploring SIMPLE (2): Crops are produced using land &amp; non-land inputs with the possibility of input substitution</vt:lpstr>
      <vt:lpstr>Exploring SIMPLE (3): Prices mediate food demand, input supply and equilibrate the global market for crops</vt:lpstr>
      <vt:lpstr>Exploring SIMPLE (4): Economic responses to scarcity endogenously  mediate cropland use</vt:lpstr>
      <vt:lpstr>Exploring SIMPLE (5): Crop productivity is affected by exogenous technological progress &amp; climate change impacts</vt:lpstr>
      <vt:lpstr>Validation: Can we predict historical changes in output, price &amp; the mix of extensive &amp; intensive contributions?</vt:lpstr>
      <vt:lpstr>Using SIMPLE as a laboratory to explore economic limitations of existing IAMs</vt:lpstr>
      <vt:lpstr>SIMPLE w/ Fixed per capita demands</vt:lpstr>
      <vt:lpstr>Implications of fixed per capita demands</vt:lpstr>
      <vt:lpstr>SIMPLE w/ constant income &amp; price responses</vt:lpstr>
      <vt:lpstr>Implications when demand responses do not evolve with income</vt:lpstr>
      <vt:lpstr>SIMPLE w/o the intensive margin of supply</vt:lpstr>
      <vt:lpstr>Implications of omitting the Intensive Margin</vt:lpstr>
      <vt:lpstr>A purely biophysical approach: omit income, price responses in demand, omit intensive margin</vt:lpstr>
      <vt:lpstr>Having validated SIMPLE, we can use it to make projections up to 2051</vt:lpstr>
      <vt:lpstr>Naïve projections of the future based on past trends</vt:lpstr>
      <vt:lpstr>When we impose future population, incomes and TFP growth rates…</vt:lpstr>
      <vt:lpstr>If we add biofuel and climate change impacts in the projections…</vt:lpstr>
      <vt:lpstr>But projections on climate change impacts are quite uncertain…</vt:lpstr>
      <vt:lpstr>But projections on climate change impacts are quite uncertain…</vt:lpstr>
      <vt:lpstr>Implications for Model Validation/Evaluation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Lobell</dc:creator>
  <cp:lastModifiedBy>Arshdeep Kaur</cp:lastModifiedBy>
  <cp:revision>593</cp:revision>
  <dcterms:created xsi:type="dcterms:W3CDTF">2012-04-25T23:22:51Z</dcterms:created>
  <dcterms:modified xsi:type="dcterms:W3CDTF">2014-05-21T19:26:27Z</dcterms:modified>
</cp:coreProperties>
</file>