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8" r:id="rId2"/>
    <p:sldId id="353" r:id="rId3"/>
    <p:sldId id="321" r:id="rId4"/>
    <p:sldId id="257" r:id="rId5"/>
    <p:sldId id="322" r:id="rId6"/>
    <p:sldId id="259" r:id="rId7"/>
    <p:sldId id="324" r:id="rId8"/>
    <p:sldId id="355" r:id="rId9"/>
    <p:sldId id="356" r:id="rId10"/>
    <p:sldId id="357" r:id="rId11"/>
    <p:sldId id="325" r:id="rId12"/>
    <p:sldId id="326" r:id="rId13"/>
    <p:sldId id="327" r:id="rId14"/>
    <p:sldId id="328" r:id="rId15"/>
    <p:sldId id="329" r:id="rId16"/>
    <p:sldId id="330" r:id="rId17"/>
    <p:sldId id="332" r:id="rId18"/>
    <p:sldId id="333" r:id="rId19"/>
    <p:sldId id="336" r:id="rId20"/>
    <p:sldId id="338" r:id="rId21"/>
    <p:sldId id="339" r:id="rId22"/>
    <p:sldId id="341" r:id="rId23"/>
    <p:sldId id="358" r:id="rId24"/>
    <p:sldId id="354" r:id="rId25"/>
    <p:sldId id="340" r:id="rId26"/>
    <p:sldId id="343" r:id="rId27"/>
    <p:sldId id="346" r:id="rId28"/>
    <p:sldId id="342" r:id="rId29"/>
    <p:sldId id="334" r:id="rId30"/>
    <p:sldId id="335" r:id="rId31"/>
    <p:sldId id="331" r:id="rId32"/>
    <p:sldId id="344" r:id="rId33"/>
    <p:sldId id="345" r:id="rId34"/>
    <p:sldId id="337" r:id="rId35"/>
    <p:sldId id="347" r:id="rId36"/>
    <p:sldId id="348" r:id="rId37"/>
    <p:sldId id="349" r:id="rId38"/>
    <p:sldId id="350" r:id="rId39"/>
    <p:sldId id="351" r:id="rId40"/>
    <p:sldId id="289" r:id="rId41"/>
    <p:sldId id="290" r:id="rId42"/>
    <p:sldId id="291" r:id="rId43"/>
    <p:sldId id="295" r:id="rId44"/>
    <p:sldId id="296" r:id="rId45"/>
    <p:sldId id="297" r:id="rId46"/>
    <p:sldId id="298" r:id="rId47"/>
    <p:sldId id="299" r:id="rId48"/>
    <p:sldId id="300" r:id="rId49"/>
    <p:sldId id="301" r:id="rId50"/>
    <p:sldId id="303" r:id="rId51"/>
    <p:sldId id="304" r:id="rId52"/>
    <p:sldId id="305" r:id="rId53"/>
    <p:sldId id="306" r:id="rId54"/>
    <p:sldId id="307" r:id="rId55"/>
    <p:sldId id="308" r:id="rId56"/>
    <p:sldId id="310" r:id="rId57"/>
    <p:sldId id="311" r:id="rId58"/>
    <p:sldId id="312" r:id="rId59"/>
    <p:sldId id="313" r:id="rId60"/>
    <p:sldId id="314" r:id="rId61"/>
    <p:sldId id="315" r:id="rId62"/>
    <p:sldId id="316" r:id="rId63"/>
    <p:sldId id="320" r:id="rId64"/>
    <p:sldId id="280" r:id="rId65"/>
    <p:sldId id="281" r:id="rId66"/>
    <p:sldId id="282" r:id="rId67"/>
    <p:sldId id="283" r:id="rId68"/>
    <p:sldId id="284" r:id="rId69"/>
    <p:sldId id="285" r:id="rId70"/>
    <p:sldId id="286" r:id="rId71"/>
    <p:sldId id="287" r:id="rId72"/>
    <p:sldId id="288" r:id="rId73"/>
    <p:sldId id="323" r:id="rId74"/>
    <p:sldId id="319" r:id="rId75"/>
    <p:sldId id="292" r:id="rId76"/>
    <p:sldId id="293" r:id="rId77"/>
    <p:sldId id="294" r:id="rId78"/>
    <p:sldId id="302" r:id="rId79"/>
    <p:sldId id="309" r:id="rId80"/>
    <p:sldId id="317" r:id="rId81"/>
    <p:sldId id="318"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90" d="100"/>
          <a:sy n="90" d="100"/>
        </p:scale>
        <p:origin x="-119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F25365-743A-43D0-A0B4-E16B8E62D00B}" type="datetimeFigureOut">
              <a:rPr lang="en-US" smtClean="0"/>
              <a:t>12/13/2013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59963D-1799-4D9B-8081-84702BA4FAF3}" type="slidenum">
              <a:rPr lang="en-US" smtClean="0"/>
              <a:t>‹#›</a:t>
            </a:fld>
            <a:endParaRPr lang="en-US"/>
          </a:p>
        </p:txBody>
      </p:sp>
    </p:spTree>
    <p:extLst>
      <p:ext uri="{BB962C8B-B14F-4D97-AF65-F5344CB8AC3E}">
        <p14:creationId xmlns:p14="http://schemas.microsoft.com/office/powerpoint/2010/main" val="1838812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BE52CB-92BD-4D29-8B3B-3BE2885E29DC}" type="slidenum">
              <a:rPr lang="en-US" smtClean="0"/>
              <a:t>2</a:t>
            </a:fld>
            <a:endParaRPr lang="en-US"/>
          </a:p>
        </p:txBody>
      </p:sp>
    </p:spTree>
    <p:extLst>
      <p:ext uri="{BB962C8B-B14F-4D97-AF65-F5344CB8AC3E}">
        <p14:creationId xmlns:p14="http://schemas.microsoft.com/office/powerpoint/2010/main" val="2784967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2228"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charset="0"/>
              </a:defRPr>
            </a:lvl1pPr>
            <a:lvl2pPr marL="702756" indent="-270291" eaLnBrk="0" hangingPunct="0">
              <a:spcBef>
                <a:spcPct val="30000"/>
              </a:spcBef>
              <a:defRPr sz="1100">
                <a:solidFill>
                  <a:schemeClr val="tx1"/>
                </a:solidFill>
                <a:latin typeface="Arial" charset="0"/>
              </a:defRPr>
            </a:lvl2pPr>
            <a:lvl3pPr marL="1081164" indent="-216233" eaLnBrk="0" hangingPunct="0">
              <a:spcBef>
                <a:spcPct val="30000"/>
              </a:spcBef>
              <a:defRPr sz="1100">
                <a:solidFill>
                  <a:schemeClr val="tx1"/>
                </a:solidFill>
                <a:latin typeface="Arial" charset="0"/>
              </a:defRPr>
            </a:lvl3pPr>
            <a:lvl4pPr marL="1513629" indent="-216233" eaLnBrk="0" hangingPunct="0">
              <a:spcBef>
                <a:spcPct val="30000"/>
              </a:spcBef>
              <a:defRPr sz="1100">
                <a:solidFill>
                  <a:schemeClr val="tx1"/>
                </a:solidFill>
                <a:latin typeface="Arial" charset="0"/>
              </a:defRPr>
            </a:lvl4pPr>
            <a:lvl5pPr marL="1946095" indent="-216233" eaLnBrk="0" hangingPunct="0">
              <a:spcBef>
                <a:spcPct val="30000"/>
              </a:spcBef>
              <a:defRPr sz="1100">
                <a:solidFill>
                  <a:schemeClr val="tx1"/>
                </a:solidFill>
                <a:latin typeface="Arial" charset="0"/>
              </a:defRPr>
            </a:lvl5pPr>
            <a:lvl6pPr marL="2378560" indent="-216233" eaLnBrk="0" fontAlgn="base" hangingPunct="0">
              <a:spcBef>
                <a:spcPct val="30000"/>
              </a:spcBef>
              <a:spcAft>
                <a:spcPct val="0"/>
              </a:spcAft>
              <a:defRPr sz="1100">
                <a:solidFill>
                  <a:schemeClr val="tx1"/>
                </a:solidFill>
                <a:latin typeface="Arial" charset="0"/>
              </a:defRPr>
            </a:lvl6pPr>
            <a:lvl7pPr marL="2811026" indent="-216233" eaLnBrk="0" fontAlgn="base" hangingPunct="0">
              <a:spcBef>
                <a:spcPct val="30000"/>
              </a:spcBef>
              <a:spcAft>
                <a:spcPct val="0"/>
              </a:spcAft>
              <a:defRPr sz="1100">
                <a:solidFill>
                  <a:schemeClr val="tx1"/>
                </a:solidFill>
                <a:latin typeface="Arial" charset="0"/>
              </a:defRPr>
            </a:lvl7pPr>
            <a:lvl8pPr marL="3243491" indent="-216233" eaLnBrk="0" fontAlgn="base" hangingPunct="0">
              <a:spcBef>
                <a:spcPct val="30000"/>
              </a:spcBef>
              <a:spcAft>
                <a:spcPct val="0"/>
              </a:spcAft>
              <a:defRPr sz="1100">
                <a:solidFill>
                  <a:schemeClr val="tx1"/>
                </a:solidFill>
                <a:latin typeface="Arial" charset="0"/>
              </a:defRPr>
            </a:lvl8pPr>
            <a:lvl9pPr marL="3675957" indent="-21623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8A7FC391-EB4A-4ACC-959E-3ABF67EF213F}" type="slidenum">
              <a:rPr lang="en-US" altLang="en-US" smtClean="0">
                <a:solidFill>
                  <a:srgbClr val="000000"/>
                </a:solidFill>
              </a:rPr>
              <a:pPr eaLnBrk="1" hangingPunct="1">
                <a:spcBef>
                  <a:spcPct val="0"/>
                </a:spcBef>
              </a:pPr>
              <a:t>4</a:t>
            </a:fld>
            <a:endParaRPr lang="en-US" altLang="en-US"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68612"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F6F00079-85AD-4A0A-A719-73ADDB7034E0}" type="slidenum">
              <a:rPr lang="en-US" altLang="en-US" smtClean="0">
                <a:solidFill>
                  <a:srgbClr val="000000"/>
                </a:solidFill>
              </a:rPr>
              <a:pPr eaLnBrk="1" hangingPunct="1">
                <a:spcBef>
                  <a:spcPct val="0"/>
                </a:spcBef>
              </a:pPr>
              <a:t>18</a:t>
            </a:fld>
            <a:endParaRPr lang="en-US" altLang="en-US"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itchFamily="34" charset="0"/>
            </a:endParaRPr>
          </a:p>
        </p:txBody>
      </p:sp>
      <p:sp>
        <p:nvSpPr>
          <p:cNvPr id="71684"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080D1261-9315-46FD-990A-934E7BAC65B4}" type="slidenum">
              <a:rPr lang="en-US" altLang="en-US" smtClean="0"/>
              <a:pPr eaLnBrk="1" hangingPunct="1">
                <a:spcBef>
                  <a:spcPct val="0"/>
                </a:spcBef>
              </a:pPr>
              <a:t>19</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72708"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4ED91C70-6D83-4CC8-AEE9-29817242EC76}" type="slidenum">
              <a:rPr lang="en-US" altLang="en-US" smtClean="0">
                <a:solidFill>
                  <a:srgbClr val="000000"/>
                </a:solidFill>
              </a:rPr>
              <a:pPr eaLnBrk="1" hangingPunct="1">
                <a:spcBef>
                  <a:spcPct val="0"/>
                </a:spcBef>
              </a:pPr>
              <a:t>21</a:t>
            </a:fld>
            <a:endParaRPr lang="en-US" altLang="en-US"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73732"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591562C4-4FC3-4359-9B10-8DDFA8EE0798}" type="slidenum">
              <a:rPr lang="en-US" altLang="en-US" smtClean="0">
                <a:solidFill>
                  <a:srgbClr val="000000"/>
                </a:solidFill>
              </a:rPr>
              <a:pPr eaLnBrk="1" hangingPunct="1">
                <a:spcBef>
                  <a:spcPct val="0"/>
                </a:spcBef>
              </a:pPr>
              <a:t>22</a:t>
            </a:fld>
            <a:endParaRPr lang="en-US" altLang="en-US"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r>
              <a:rPr lang="en-US" altLang="en-US" smtClean="0">
                <a:latin typeface="Arial" pitchFamily="34" charset="0"/>
              </a:rPr>
              <a:t>Da die vorigen Folien Einzelmodell-Ergebnisse zeigen, koennte man hier kurz darauf eingehen, dass die Ergebnisse verschiedener Modelle eine gewisse Bandbreite abdecken, und dass die klimatischen und wirtschaftlichen Folgen eines bestimmten Szenarios sich besser mittels eines Ensembles von Modellen untersuchen lassen.</a:t>
            </a:r>
          </a:p>
          <a:p>
            <a:endParaRPr lang="en-US" altLang="en-US" smtClean="0">
              <a:latin typeface="Arial" pitchFamily="34" charset="0"/>
            </a:endParaRPr>
          </a:p>
          <a:p>
            <a:endParaRPr lang="en-US" altLang="en-US" smtClean="0">
              <a:latin typeface="Arial" pitchFamily="34" charset="0"/>
            </a:endParaRPr>
          </a:p>
          <a:p>
            <a:endParaRPr lang="en-US" altLang="en-US" smtClean="0">
              <a:latin typeface="Arial" pitchFamily="34" charset="0"/>
            </a:endParaRPr>
          </a:p>
        </p:txBody>
      </p:sp>
      <p:sp>
        <p:nvSpPr>
          <p:cNvPr id="74756" name="Slide Number Placeholder 3"/>
          <p:cNvSpPr>
            <a:spLocks noGrp="1"/>
          </p:cNvSpPr>
          <p:nvPr>
            <p:ph type="sldNum" sz="quarter" idx="5"/>
          </p:nvPr>
        </p:nvSpPr>
        <p:spPr>
          <a:noFill/>
        </p:spPr>
        <p:txBody>
          <a:bodyPr/>
          <a:lstStyle>
            <a:lvl1pPr eaLnBrk="0" hangingPunct="0">
              <a:defRPr>
                <a:solidFill>
                  <a:schemeClr val="tx1"/>
                </a:solidFill>
                <a:latin typeface="Calibri" pitchFamily="34" charset="0"/>
              </a:defRPr>
            </a:lvl1pPr>
            <a:lvl2pPr marL="702756" indent="-270291" eaLnBrk="0" hangingPunct="0">
              <a:defRPr>
                <a:solidFill>
                  <a:schemeClr val="tx1"/>
                </a:solidFill>
                <a:latin typeface="Calibri" pitchFamily="34" charset="0"/>
              </a:defRPr>
            </a:lvl2pPr>
            <a:lvl3pPr marL="1081164" indent="-216233" eaLnBrk="0" hangingPunct="0">
              <a:defRPr>
                <a:solidFill>
                  <a:schemeClr val="tx1"/>
                </a:solidFill>
                <a:latin typeface="Calibri" pitchFamily="34" charset="0"/>
              </a:defRPr>
            </a:lvl3pPr>
            <a:lvl4pPr marL="1513629" indent="-216233" eaLnBrk="0" hangingPunct="0">
              <a:defRPr>
                <a:solidFill>
                  <a:schemeClr val="tx1"/>
                </a:solidFill>
                <a:latin typeface="Calibri" pitchFamily="34" charset="0"/>
              </a:defRPr>
            </a:lvl4pPr>
            <a:lvl5pPr marL="1946095" indent="-216233" eaLnBrk="0" hangingPunct="0">
              <a:defRPr>
                <a:solidFill>
                  <a:schemeClr val="tx1"/>
                </a:solidFill>
                <a:latin typeface="Calibri" pitchFamily="34" charset="0"/>
              </a:defRPr>
            </a:lvl5pPr>
            <a:lvl6pPr marL="2378560" indent="-216233" eaLnBrk="0" fontAlgn="base" hangingPunct="0">
              <a:spcBef>
                <a:spcPct val="0"/>
              </a:spcBef>
              <a:spcAft>
                <a:spcPct val="0"/>
              </a:spcAft>
              <a:defRPr>
                <a:solidFill>
                  <a:schemeClr val="tx1"/>
                </a:solidFill>
                <a:latin typeface="Calibri" pitchFamily="34" charset="0"/>
              </a:defRPr>
            </a:lvl6pPr>
            <a:lvl7pPr marL="2811026" indent="-216233" eaLnBrk="0" fontAlgn="base" hangingPunct="0">
              <a:spcBef>
                <a:spcPct val="0"/>
              </a:spcBef>
              <a:spcAft>
                <a:spcPct val="0"/>
              </a:spcAft>
              <a:defRPr>
                <a:solidFill>
                  <a:schemeClr val="tx1"/>
                </a:solidFill>
                <a:latin typeface="Calibri" pitchFamily="34" charset="0"/>
              </a:defRPr>
            </a:lvl7pPr>
            <a:lvl8pPr marL="3243491" indent="-216233" eaLnBrk="0" fontAlgn="base" hangingPunct="0">
              <a:spcBef>
                <a:spcPct val="0"/>
              </a:spcBef>
              <a:spcAft>
                <a:spcPct val="0"/>
              </a:spcAft>
              <a:defRPr>
                <a:solidFill>
                  <a:schemeClr val="tx1"/>
                </a:solidFill>
                <a:latin typeface="Calibri" pitchFamily="34" charset="0"/>
              </a:defRPr>
            </a:lvl8pPr>
            <a:lvl9pPr marL="3675957" indent="-216233" eaLnBrk="0" fontAlgn="base" hangingPunct="0">
              <a:spcBef>
                <a:spcPct val="0"/>
              </a:spcBef>
              <a:spcAft>
                <a:spcPct val="0"/>
              </a:spcAft>
              <a:defRPr>
                <a:solidFill>
                  <a:schemeClr val="tx1"/>
                </a:solidFill>
                <a:latin typeface="Calibri" pitchFamily="34" charset="0"/>
              </a:defRPr>
            </a:lvl9pPr>
          </a:lstStyle>
          <a:p>
            <a:pPr eaLnBrk="1" hangingPunct="1"/>
            <a:fld id="{6D530D88-B3DD-4194-9CFE-0354B986ADA3}" type="slidenum">
              <a:rPr lang="en-US" altLang="en-US" smtClean="0">
                <a:latin typeface="Arial" pitchFamily="34" charset="0"/>
              </a:rPr>
              <a:pPr eaLnBrk="1" hangingPunct="1"/>
              <a:t>28</a:t>
            </a:fld>
            <a:endParaRPr lang="en-US" alt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69636"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A4020784-3F3D-4851-A743-F79E94DB1732}" type="slidenum">
              <a:rPr lang="en-US" altLang="en-US" smtClean="0">
                <a:solidFill>
                  <a:srgbClr val="000000"/>
                </a:solidFill>
              </a:rPr>
              <a:pPr eaLnBrk="1" hangingPunct="1">
                <a:spcBef>
                  <a:spcPct val="0"/>
                </a:spcBef>
              </a:pPr>
              <a:t>29</a:t>
            </a:fld>
            <a:endParaRPr lang="en-US" altLang="en-US"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itchFamily="34" charset="0"/>
            </a:endParaRPr>
          </a:p>
        </p:txBody>
      </p:sp>
      <p:sp>
        <p:nvSpPr>
          <p:cNvPr id="70660"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72AFB6B1-F7D2-4049-BCD0-D3648D42C9BB}" type="slidenum">
              <a:rPr lang="en-US" altLang="en-US" smtClean="0"/>
              <a:pPr eaLnBrk="1" hangingPunct="1">
                <a:spcBef>
                  <a:spcPct val="0"/>
                </a:spcBef>
              </a:pPr>
              <a:t>30</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02756" indent="-270291" eaLnBrk="0" hangingPunct="0">
              <a:defRPr>
                <a:solidFill>
                  <a:schemeClr val="tx1"/>
                </a:solidFill>
                <a:latin typeface="Calibri" pitchFamily="34" charset="0"/>
              </a:defRPr>
            </a:lvl2pPr>
            <a:lvl3pPr marL="1081164" indent="-216233" eaLnBrk="0" hangingPunct="0">
              <a:defRPr>
                <a:solidFill>
                  <a:schemeClr val="tx1"/>
                </a:solidFill>
                <a:latin typeface="Calibri" pitchFamily="34" charset="0"/>
              </a:defRPr>
            </a:lvl3pPr>
            <a:lvl4pPr marL="1513629" indent="-216233" eaLnBrk="0" hangingPunct="0">
              <a:defRPr>
                <a:solidFill>
                  <a:schemeClr val="tx1"/>
                </a:solidFill>
                <a:latin typeface="Calibri" pitchFamily="34" charset="0"/>
              </a:defRPr>
            </a:lvl4pPr>
            <a:lvl5pPr marL="1946095" indent="-216233" eaLnBrk="0" hangingPunct="0">
              <a:defRPr>
                <a:solidFill>
                  <a:schemeClr val="tx1"/>
                </a:solidFill>
                <a:latin typeface="Calibri" pitchFamily="34" charset="0"/>
              </a:defRPr>
            </a:lvl5pPr>
            <a:lvl6pPr marL="2378560" indent="-216233" eaLnBrk="0" fontAlgn="base" hangingPunct="0">
              <a:spcBef>
                <a:spcPct val="0"/>
              </a:spcBef>
              <a:spcAft>
                <a:spcPct val="0"/>
              </a:spcAft>
              <a:defRPr>
                <a:solidFill>
                  <a:schemeClr val="tx1"/>
                </a:solidFill>
                <a:latin typeface="Calibri" pitchFamily="34" charset="0"/>
              </a:defRPr>
            </a:lvl6pPr>
            <a:lvl7pPr marL="2811026" indent="-216233" eaLnBrk="0" fontAlgn="base" hangingPunct="0">
              <a:spcBef>
                <a:spcPct val="0"/>
              </a:spcBef>
              <a:spcAft>
                <a:spcPct val="0"/>
              </a:spcAft>
              <a:defRPr>
                <a:solidFill>
                  <a:schemeClr val="tx1"/>
                </a:solidFill>
                <a:latin typeface="Calibri" pitchFamily="34" charset="0"/>
              </a:defRPr>
            </a:lvl7pPr>
            <a:lvl8pPr marL="3243491" indent="-216233" eaLnBrk="0" fontAlgn="base" hangingPunct="0">
              <a:spcBef>
                <a:spcPct val="0"/>
              </a:spcBef>
              <a:spcAft>
                <a:spcPct val="0"/>
              </a:spcAft>
              <a:defRPr>
                <a:solidFill>
                  <a:schemeClr val="tx1"/>
                </a:solidFill>
                <a:latin typeface="Calibri" pitchFamily="34" charset="0"/>
              </a:defRPr>
            </a:lvl8pPr>
            <a:lvl9pPr marL="3675957" indent="-216233" eaLnBrk="0" fontAlgn="base" hangingPunct="0">
              <a:spcBef>
                <a:spcPct val="0"/>
              </a:spcBef>
              <a:spcAft>
                <a:spcPct val="0"/>
              </a:spcAft>
              <a:defRPr>
                <a:solidFill>
                  <a:schemeClr val="tx1"/>
                </a:solidFill>
                <a:latin typeface="Calibri" pitchFamily="34" charset="0"/>
              </a:defRPr>
            </a:lvl9pPr>
          </a:lstStyle>
          <a:p>
            <a:pPr eaLnBrk="1" hangingPunct="1"/>
            <a:fld id="{FDEBA821-A1D2-4CF5-B5AF-AA8130CFFD50}" type="slidenum">
              <a:rPr lang="en-US" altLang="en-US" smtClean="0">
                <a:solidFill>
                  <a:srgbClr val="000000"/>
                </a:solidFill>
                <a:latin typeface="Arial" pitchFamily="34" charset="0"/>
              </a:rPr>
              <a:pPr eaLnBrk="1" hangingPunct="1"/>
              <a:t>32</a:t>
            </a:fld>
            <a:endParaRPr lang="en-US" altLang="en-US" smtClean="0">
              <a:solidFill>
                <a:srgbClr val="000000"/>
              </a:solidFill>
              <a:latin typeface="Arial" pitchFamily="34" charset="0"/>
            </a:endParaRPr>
          </a:p>
        </p:txBody>
      </p:sp>
      <p:sp>
        <p:nvSpPr>
          <p:cNvPr id="75779" name="Rectangle 1"/>
          <p:cNvSpPr>
            <a:spLocks noGrp="1" noRot="1" noChangeAspect="1" noChangeArrowheads="1" noTextEdit="1"/>
          </p:cNvSpPr>
          <p:nvPr>
            <p:ph type="sldImg"/>
          </p:nvPr>
        </p:nvSpPr>
        <p:spPr>
          <a:xfrm>
            <a:off x="1143000" y="684213"/>
            <a:ext cx="4573588" cy="3430587"/>
          </a:xfrm>
          <a:solidFill>
            <a:srgbClr val="FFFFFF"/>
          </a:solidFill>
          <a:ln/>
        </p:spPr>
      </p:sp>
      <p:sp>
        <p:nvSpPr>
          <p:cNvPr id="75780"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76804"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DF0B5A1F-2B83-4FCC-BAD9-2A6682DDE834}" type="slidenum">
              <a:rPr lang="en-US" altLang="en-US" smtClean="0">
                <a:solidFill>
                  <a:srgbClr val="000000"/>
                </a:solidFill>
              </a:rPr>
              <a:pPr eaLnBrk="1" hangingPunct="1">
                <a:spcBef>
                  <a:spcPct val="0"/>
                </a:spcBef>
              </a:pPr>
              <a:t>37</a:t>
            </a:fld>
            <a:endParaRPr lang="en-US" altLang="en-US"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latin typeface="Arial" pitchFamily="34" charset="0"/>
            </a:endParaRPr>
          </a:p>
        </p:txBody>
      </p:sp>
      <p:sp>
        <p:nvSpPr>
          <p:cNvPr id="77828" name="Slide Number Placeholder 3"/>
          <p:cNvSpPr>
            <a:spLocks noGrp="1"/>
          </p:cNvSpPr>
          <p:nvPr>
            <p:ph type="sldNum" sz="quarter" idx="5"/>
          </p:nvPr>
        </p:nvSpPr>
        <p:spPr>
          <a:noFill/>
        </p:spPr>
        <p:txBody>
          <a:bodyPr/>
          <a:lstStyle>
            <a:lvl1pPr eaLnBrk="0" hangingPunct="0">
              <a:spcBef>
                <a:spcPct val="30000"/>
              </a:spcBef>
              <a:defRPr sz="1100">
                <a:solidFill>
                  <a:schemeClr val="tx1"/>
                </a:solidFill>
                <a:latin typeface="Arial" pitchFamily="34" charset="0"/>
              </a:defRPr>
            </a:lvl1pPr>
            <a:lvl2pPr marL="702756" indent="-270291" eaLnBrk="0" hangingPunct="0">
              <a:spcBef>
                <a:spcPct val="30000"/>
              </a:spcBef>
              <a:defRPr sz="1100">
                <a:solidFill>
                  <a:schemeClr val="tx1"/>
                </a:solidFill>
                <a:latin typeface="Arial" pitchFamily="34" charset="0"/>
              </a:defRPr>
            </a:lvl2pPr>
            <a:lvl3pPr marL="1081164" indent="-216233" eaLnBrk="0" hangingPunct="0">
              <a:spcBef>
                <a:spcPct val="30000"/>
              </a:spcBef>
              <a:defRPr sz="1100">
                <a:solidFill>
                  <a:schemeClr val="tx1"/>
                </a:solidFill>
                <a:latin typeface="Arial" pitchFamily="34" charset="0"/>
              </a:defRPr>
            </a:lvl3pPr>
            <a:lvl4pPr marL="1513629" indent="-216233" eaLnBrk="0" hangingPunct="0">
              <a:spcBef>
                <a:spcPct val="30000"/>
              </a:spcBef>
              <a:defRPr sz="1100">
                <a:solidFill>
                  <a:schemeClr val="tx1"/>
                </a:solidFill>
                <a:latin typeface="Arial" pitchFamily="34" charset="0"/>
              </a:defRPr>
            </a:lvl4pPr>
            <a:lvl5pPr marL="1946095" indent="-216233" eaLnBrk="0" hangingPunct="0">
              <a:spcBef>
                <a:spcPct val="30000"/>
              </a:spcBef>
              <a:defRPr sz="1100">
                <a:solidFill>
                  <a:schemeClr val="tx1"/>
                </a:solidFill>
                <a:latin typeface="Arial" pitchFamily="34" charset="0"/>
              </a:defRPr>
            </a:lvl5pPr>
            <a:lvl6pPr marL="2378560" indent="-216233" eaLnBrk="0" fontAlgn="base" hangingPunct="0">
              <a:spcBef>
                <a:spcPct val="30000"/>
              </a:spcBef>
              <a:spcAft>
                <a:spcPct val="0"/>
              </a:spcAft>
              <a:defRPr sz="1100">
                <a:solidFill>
                  <a:schemeClr val="tx1"/>
                </a:solidFill>
                <a:latin typeface="Arial" pitchFamily="34" charset="0"/>
              </a:defRPr>
            </a:lvl6pPr>
            <a:lvl7pPr marL="2811026" indent="-216233" eaLnBrk="0" fontAlgn="base" hangingPunct="0">
              <a:spcBef>
                <a:spcPct val="30000"/>
              </a:spcBef>
              <a:spcAft>
                <a:spcPct val="0"/>
              </a:spcAft>
              <a:defRPr sz="1100">
                <a:solidFill>
                  <a:schemeClr val="tx1"/>
                </a:solidFill>
                <a:latin typeface="Arial" pitchFamily="34" charset="0"/>
              </a:defRPr>
            </a:lvl7pPr>
            <a:lvl8pPr marL="3243491" indent="-216233" eaLnBrk="0" fontAlgn="base" hangingPunct="0">
              <a:spcBef>
                <a:spcPct val="30000"/>
              </a:spcBef>
              <a:spcAft>
                <a:spcPct val="0"/>
              </a:spcAft>
              <a:defRPr sz="1100">
                <a:solidFill>
                  <a:schemeClr val="tx1"/>
                </a:solidFill>
                <a:latin typeface="Arial" pitchFamily="34" charset="0"/>
              </a:defRPr>
            </a:lvl8pPr>
            <a:lvl9pPr marL="3675957" indent="-21623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B2F4F08A-63B6-43D1-A4C6-1F444B58BCA6}" type="slidenum">
              <a:rPr lang="en-US" altLang="en-US" smtClean="0"/>
              <a:pPr eaLnBrk="1" hangingPunct="1">
                <a:spcBef>
                  <a:spcPct val="0"/>
                </a:spcBef>
              </a:pPr>
              <a:t>38</a:t>
            </a:fld>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49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59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60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61</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62</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63</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74</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75</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76</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77</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78</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79</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80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069ADB9-98F6-4A6F-8F51-706C316D7821}" type="slidenum">
              <a:rPr lang="en-US" smtClean="0"/>
              <a:pPr>
                <a:defRPr/>
              </a:pPr>
              <a:t>81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D082E9-4335-434D-A0F2-B49AA20F4837}" type="datetimeFigureOut">
              <a:rPr lang="en-US" smtClean="0"/>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2109471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D082E9-4335-434D-A0F2-B49AA20F4837}" type="datetimeFigureOut">
              <a:rPr lang="en-US" smtClean="0"/>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1709409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D082E9-4335-434D-A0F2-B49AA20F4837}" type="datetimeFigureOut">
              <a:rPr lang="en-US" smtClean="0"/>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2783077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D082E9-4335-434D-A0F2-B49AA20F4837}" type="datetimeFigureOut">
              <a:rPr lang="en-US" smtClean="0"/>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308543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D082E9-4335-434D-A0F2-B49AA20F4837}" type="datetimeFigureOut">
              <a:rPr lang="en-US" smtClean="0"/>
              <a:t>12/13/2013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1010827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D082E9-4335-434D-A0F2-B49AA20F4837}" type="datetimeFigureOut">
              <a:rPr lang="en-US" smtClean="0"/>
              <a:t>12/13/2013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264855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D082E9-4335-434D-A0F2-B49AA20F4837}" type="datetimeFigureOut">
              <a:rPr lang="en-US" smtClean="0"/>
              <a:t>12/13/2013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397736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D082E9-4335-434D-A0F2-B49AA20F4837}" type="datetimeFigureOut">
              <a:rPr lang="en-US" smtClean="0"/>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4105823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D082E9-4335-434D-A0F2-B49AA20F4837}" type="datetimeFigureOut">
              <a:rPr lang="en-US" smtClean="0"/>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857746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D082E9-4335-434D-A0F2-B49AA20F4837}" type="datetimeFigureOut">
              <a:rPr lang="en-US" smtClean="0"/>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3850408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D082E9-4335-434D-A0F2-B49AA20F4837}" type="datetimeFigureOut">
              <a:rPr lang="en-US" smtClean="0"/>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23CFA-913D-4384-BB5E-C1715CA3224D}" type="slidenum">
              <a:rPr lang="en-US" smtClean="0"/>
              <a:t>‹#›</a:t>
            </a:fld>
            <a:endParaRPr lang="en-US"/>
          </a:p>
        </p:txBody>
      </p:sp>
    </p:spTree>
    <p:extLst>
      <p:ext uri="{BB962C8B-B14F-4D97-AF65-F5344CB8AC3E}">
        <p14:creationId xmlns:p14="http://schemas.microsoft.com/office/powerpoint/2010/main" val="1492310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ory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0101" y="838200"/>
            <a:ext cx="7772400" cy="4876800"/>
          </a:xfrm>
        </p:spPr>
        <p:txBody>
          <a:bodyPr anchor="ctr">
            <a:normAutofit/>
          </a:bodyPr>
          <a:lstStyle>
            <a:lvl1pPr algn="l">
              <a:defRPr sz="4000" b="1" cap="none">
                <a:solidFill>
                  <a:srgbClr val="990000"/>
                </a:solidFill>
              </a:defRPr>
            </a:lvl1pPr>
          </a:lstStyle>
          <a:p>
            <a:r>
              <a:rPr lang="en-US" dirty="0" smtClean="0"/>
              <a:t>Click to edit master 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5A5B5DE9-A470-4CE1-83C0-7DED06D09B7A}" type="datetimeFigureOut">
              <a:rPr lang="en-US"/>
              <a:pPr>
                <a:defRPr/>
              </a:pPr>
              <a:t>12/13/2013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5DDCD0-D1A6-48E5-B754-7C5B1BBDE3E8}" type="slidenum">
              <a:rPr lang="en-US"/>
              <a:pPr>
                <a:defRPr/>
              </a:pPr>
              <a:t>‹#›</a:t>
            </a:fld>
            <a:endParaRPr lang="en-US"/>
          </a:p>
        </p:txBody>
      </p:sp>
    </p:spTree>
    <p:extLst>
      <p:ext uri="{BB962C8B-B14F-4D97-AF65-F5344CB8AC3E}">
        <p14:creationId xmlns:p14="http://schemas.microsoft.com/office/powerpoint/2010/main" val="1371448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D082E9-4335-434D-A0F2-B49AA20F4837}" type="datetimeFigureOut">
              <a:rPr lang="en-US" smtClean="0"/>
              <a:t>12/13/2013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23CFA-913D-4384-BB5E-C1715CA3224D}" type="slidenum">
              <a:rPr lang="en-US" smtClean="0"/>
              <a:t>‹#›</a:t>
            </a:fld>
            <a:endParaRPr lang="en-US"/>
          </a:p>
        </p:txBody>
      </p:sp>
    </p:spTree>
    <p:extLst>
      <p:ext uri="{BB962C8B-B14F-4D97-AF65-F5344CB8AC3E}">
        <p14:creationId xmlns:p14="http://schemas.microsoft.com/office/powerpoint/2010/main" val="3732064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www.rose-project.or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4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4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4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48.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4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5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5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5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3.e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6.emf"/></Relationships>
</file>

<file path=ppt/slides/_rels/slide5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7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67.emf"/></Relationships>
</file>

<file path=ppt/slides/_rels/slide8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91086" y="1713897"/>
            <a:ext cx="77724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latin typeface="Arial Black" pitchFamily="34" charset="0"/>
              </a:rPr>
              <a:t>Lessons From Recent Model Comparison Studies</a:t>
            </a:r>
          </a:p>
        </p:txBody>
      </p:sp>
      <p:sp>
        <p:nvSpPr>
          <p:cNvPr id="3" name="Subtitle 2"/>
          <p:cNvSpPr txBox="1">
            <a:spLocks/>
          </p:cNvSpPr>
          <p:nvPr/>
        </p:nvSpPr>
        <p:spPr>
          <a:xfrm>
            <a:off x="444838" y="3501008"/>
            <a:ext cx="8064896" cy="3096344"/>
          </a:xfrm>
          <a:prstGeom prst="rect">
            <a:avLst/>
          </a:prstGeom>
        </p:spPr>
        <p:txBody>
          <a:bodyPr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defRPr/>
            </a:pPr>
            <a:r>
              <a:rPr lang="en-US" b="1" dirty="0" smtClean="0">
                <a:solidFill>
                  <a:schemeClr val="accent6"/>
                </a:solidFill>
                <a:latin typeface="Arial" pitchFamily="34" charset="0"/>
                <a:cs typeface="Arial" pitchFamily="34" charset="0"/>
              </a:rPr>
              <a:t>Massimo Tavoni (FEEM), Elmar Kriegler (PIK),</a:t>
            </a:r>
          </a:p>
          <a:p>
            <a:pPr algn="ctr">
              <a:buFont typeface="Arial" panose="020B0604020202020204" pitchFamily="34" charset="0"/>
              <a:buNone/>
              <a:defRPr/>
            </a:pPr>
            <a:r>
              <a:rPr lang="en-US" b="1" dirty="0" smtClean="0">
                <a:solidFill>
                  <a:schemeClr val="accent6"/>
                </a:solidFill>
                <a:latin typeface="Arial" pitchFamily="34" charset="0"/>
                <a:cs typeface="Arial" pitchFamily="34" charset="0"/>
              </a:rPr>
              <a:t> John Weyant (EMF)</a:t>
            </a:r>
          </a:p>
          <a:p>
            <a:pPr algn="ctr">
              <a:buFont typeface="Arial" panose="020B0604020202020204" pitchFamily="34" charset="0"/>
              <a:buNone/>
              <a:defRPr/>
            </a:pPr>
            <a:r>
              <a:rPr lang="en-US" sz="3800" b="1" dirty="0" smtClean="0">
                <a:latin typeface="Times New Roman" pitchFamily="18" charset="0"/>
                <a:cs typeface="Times New Roman" pitchFamily="18" charset="0"/>
              </a:rPr>
              <a:t>December 13, 2013</a:t>
            </a:r>
          </a:p>
          <a:p>
            <a:pPr algn="ctr">
              <a:buFont typeface="Arial" panose="020B0604020202020204" pitchFamily="34" charset="0"/>
              <a:buNone/>
              <a:defRPr/>
            </a:pPr>
            <a:r>
              <a:rPr lang="en-US" sz="3800" b="1" dirty="0" smtClean="0">
                <a:latin typeface="Times New Roman" pitchFamily="18" charset="0"/>
                <a:cs typeface="Times New Roman" pitchFamily="18" charset="0"/>
              </a:rPr>
              <a:t>PIAMDDI Fall PI Meeting </a:t>
            </a:r>
          </a:p>
          <a:p>
            <a:pPr algn="ctr">
              <a:buFont typeface="Arial" panose="020B0604020202020204" pitchFamily="34" charset="0"/>
              <a:buNone/>
              <a:defRPr/>
            </a:pPr>
            <a:r>
              <a:rPr lang="en-US" sz="3800" b="1" dirty="0" smtClean="0">
                <a:latin typeface="Times New Roman" pitchFamily="18" charset="0"/>
                <a:cs typeface="Times New Roman" pitchFamily="18" charset="0"/>
              </a:rPr>
              <a:t>Bechtel Conference Center</a:t>
            </a:r>
          </a:p>
          <a:p>
            <a:pPr algn="ctr">
              <a:buFont typeface="Arial" panose="020B0604020202020204" pitchFamily="34" charset="0"/>
              <a:buNone/>
              <a:defRPr/>
            </a:pPr>
            <a:r>
              <a:rPr lang="en-US" sz="3800" b="1" dirty="0" smtClean="0">
                <a:latin typeface="Times New Roman" pitchFamily="18" charset="0"/>
                <a:cs typeface="Times New Roman" pitchFamily="18" charset="0"/>
              </a:rPr>
              <a:t>Stanford University</a:t>
            </a:r>
          </a:p>
        </p:txBody>
      </p:sp>
    </p:spTree>
    <p:extLst>
      <p:ext uri="{BB962C8B-B14F-4D97-AF65-F5344CB8AC3E}">
        <p14:creationId xmlns:p14="http://schemas.microsoft.com/office/powerpoint/2010/main" val="147110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Katniss</a:t>
            </a:r>
            <a:r>
              <a:rPr lang="en-US" dirty="0" smtClean="0"/>
              <a:t>/Karen Returns</a:t>
            </a:r>
            <a:endParaRPr lang="en-US" dirty="0"/>
          </a:p>
        </p:txBody>
      </p:sp>
      <p:sp>
        <p:nvSpPr>
          <p:cNvPr id="3" name="AutoShape 2" descr="data:image/jpeg;base64,/9j/4AAQSkZJRgABAQAAAQABAAD/2wCEAAkGBxQSEhUUExQWFhUXGB4bGBgYFxwaHRwYGhgWHBwYHxgYHSggHholHBccIjEhJiksLi4uHCA0ODMsNygtLisBCgoKDg0OGxAQGywkICQtLCw0NCwsLCwsLDAsLywsLywsLCwsLCwsLCwsLywsLCwsLCwsLCwsLCwsLCwsLCwsLP/AABEIARUAtgMBEQACEQEDEQH/xAAcAAABBQEBAQAAAAAAAAAAAAAFAAIDBAYHAQj/xAA+EAACAQIEAwUFBwQABgMBAAABAhEAAwQSITEFQVEGEyJhcTKBkaGxBxRCUsHR8CNicuEVM4KSsvEkosJT/8QAGgEAAgMBAQAAAAAAAAAAAAAAAwQAAQIFBv/EADYRAAEEAAQDBgYCAwACAwEAAAEAAgMRBBIhMUFRYRNxgZGx8AUiMqHB0eHxFCNCM1I0YqIV/9oADAMBAAIRAxEAPwDh1RRKoolUUSqKJy1RW2L2qWkjVqjsvJqKXokomoVGjMaUxEetY3TBAYK4pparpYLiAvM1SlWelbtpoKETquhGz5AosSMulaZrqgYkCP5QreBujMA3skDnG1Claa0TeGkGYB2xARPEYwKkDVY0JOs89+VLMit2u66E2IDWabV4rNOZrpBeZebNptWsptWsJy9aorTdNSnrrWSiN1XhGtWqINrX9luH2mDG7BAAAB6nWflXIx0z2kBi9Pg8NTNQsZXZXkkqiiVRRKoonJVFbYnVS2mk1ayTom1aGpsONzWHpnDjcpXwQajapXOHB1pIwIqEG1GOaW0V7atZj5VRdQVxxF7geCuZgOetColdHM1mt6qG8s6n3VtprQJSZpcS5y9tW9lnU6f6qieK1GygGE6qxj8QrDKDAEj1E0OJhBso2Ila9uQGqQ2mVzdimkVaHSeludeVUXIjIr1Oy9KVVrfZ2n27dZJRI4+SmNrKQTudh086zmsJl0PZuBO526dU84oqxis9mCEQ4x8choobTK4iVRRKoornBsYLN+1dZcwturFeoUgxWXtzNI5q2miCtbhe2tuGz2rilrKWyyXTmDK91iwuOS5nvNAxMQBqKVdhzwPHl3I7JLUeH7XWlicMGIti33hIzlRB10icwJLb6xtUMBPFEzdE/H9r7Nxrp+7vcS6ADbu3JVQGLeAjxJyMg7gctKjYHADXbksF13ovcV23tPaup3BBuK48JCrL2UtzlGmhUsNDE6RVjDuBBv3drJlFHRTXe2Vq5ee6lq7qhXI11gq5rtpyUKEMhK2yuhA9nSJBGYC1oBI8k3hv9hJCHt2kFrFYi73SuLniRWAhbgYNbeOeUjUcwTW2x5mAWrxTcj8qsWO11nOD90TIt626I2uS2igZVIjxEyZMjXao6F1fVwQYg1x1CWN7TJdsNaCXR/SVApZe7BVkJuBQubMch5/iNYERab6+KZYS51AaBR4HtOypYV1LraF3MGOjhkKpI6LP1iKt0Ys1xpWxhPvgr3Du1NsWirWWt5kVZsNkylHxDSMxJ1F4bk6r6Rh8Zzb+fh+lcbHFgKGcB48iYe5h8twO7Fle2+U+woynqNOc70SWPUPOyFG4ySZW+CLDtZZVzcbDAN3gkocpIWzfthTAjODdnOIkKJ1AND7JxAAPD8hEcwNBJ328UPTtZbW4CbHegXzdBvNmdTlsqADzACOAGkaoTJXUvYkjetK08Uofq1HFD7/FWvWVs5QDnYs0DMbUg27RaJIRi596/lFaIDTm93xKPBh3SEDzR+x2rtIlxDZY5lAENlGmHtWtYidbebWd+Wsg7Mkg37u0Z8RBpYxrdMgqnR1sphC71jVyZGWHUpneSZq8tCkPtc7sxTMgY1qyAh9myRxQ+mFxkqiiVRRKoopLQ39P1FUUWMb++ITp/n8+tZW79+/VPNr+mzdGUf8AcLh//NS9ffRZd9J7x+VXFaQhVFF+z/Drl4sLdtnIiQqk/Sl53AUut8MDadmNbLV4b7N8XeeX7vDg7d8wBI5kW1l9PSgtmDW0tYt7XSlzdQveJfZ4bAPeYqzIkjLqTA9kKTP0rIxJJ0b9/wCEMNaRv9v5QXh2CssYNzYgHw9dgIPPbXmat7pBwT0cmHAI3Kjv8PGViDqYA/x577a/WoHkEWFoMjeHZTvQ60npgGNljoApA+M86GZQJB1TZw/+kgaUm8D4SwuITG4meUmD7o51rEYhrmkJbBYF0RznhqlxK2Gv3G/CHbKo26R7gup6++rYcsYaN69++SzHEZZTK/YE137fjfmhT4fSY3J+FMB/BKOgsZgOJU2Et671iQprCRi7tS6ZjpOtZ4IxAc4il41nLJPXwj9TUD82gVHD9k0vf4D8qti96JHsk8Xq5ROIFbGpQHjKxRq0VohAa7KFVoqQSqKJVFEqiimwqySNduXqKy80EfDtDnEHlwVlra/rpt7uo+YoYJTbo2b+P9cxz4jqrBsj7tcga99ZA1ndMTp57CDUDjnF8j+EvK1obpz9+HI/pa7gH2epbQYjiNxrVoDN3YABbaBmYjQ84B9RQ5J+DQpFCTqiOD4g2NJt4TDjC4K1LXGSAWVT7RLe0x9wE6zQjHWrtSjteBo3z/Sqdo+2qE9zgcyJu13LF1m5lmJJPLWBtWmwcXIZlA71lr+Kv4hwS7kD8bEkwNeZmOZpgNa3gglzncVHbstItoGIB3I3Pwmaw4galGjvYBOxYFowQxYroZAyyQSZ6wI6VTfmRHO7M9Ue7PcTS5auWbgClogz0mZmddaQxUJaQ9q7GDxXajK7+7/KdxZctqxctglEZs4BBJbMAmY8gR/J1GYAczmu3P25+K3iZDbHNvKDtzPDw91yrpwy5ezi+O7a3lOVdJBjSPKd96jp2Q12et80VkMmJH+7TXSjv75qji8CQGgqCiZspb8BYAEDnvNMRuvU8UGcsb8kZsgbDgEOwIEnrGlGluggYMAk3vSsrpIjWaEdU+z5bFa2n4nDAoSWhly+GN85aNeWik1I3a++H9pbGGyGXrufHb0KHtqT0o2wSrqe81sm3rRIMDRRJ9CQPqRWmkIGIbpQVIijJAhQ1tKpVFEqiiVRRS4Y6+76a/pWXbI0B+b33q0x/f8A3I/8h76GPfv8Jtx9/n9OHitZ2P4gcNhcbfAUujWMuYDwsxurmA5OA0gjyNAlbme0d6oOyg379+RWa4xxa5irrXbru5J0zsWMdAeQ30GmtMNaGhLufm22V/h+OxCKFm73P4kBMFTyg6H30NwbfVGGetRohVy4ysckpOkDTTppRR1QHNo6LwX266dBPzMT86ugsgkK3a426arE7bafDmfMz6UMwtO6KJ3N2VS/jHumWJJrYaG7LBeX7qvbuZWkbjY+fWtEWKWWuyusLS8D7Q5bqBvEJ1BGYEiCDHM+EUlLhgWkhdiHH5iGOWmvqb5vXbJnvW8bkaJMtAH4n8MdBXPLmx1nG2w79vBdQNdK0Ma6hz6DQ1198FQ4h2fItl5VEMA3LrwWJG5Ztz6UWKWRzhmBW5BhYISxhA5n9lBrmBtpaRrdzOzXHUwPDkQWyGE66szCf7TTZd/7JHDNLiOz25+K9NqDt5n37KP7m+k0EEnQe/6XRnIjOm+5PIfsqhjn1IO5Odo2mIUDyC6j/KmWitu79/f0XBDs7i49/wCvsqtpT7R0UfPyHn9K248OKplh2bYD3SlusyyHkF4MdFGoHz+VTKOHBUJMxt3/AFt3D39kPc60UJR5NqCiJNKoolUUSqKKTD+18fLkedZdsiw/X5+it/z3/ofLY1hNm/fvQ9Nir6WycJcA0DX7Q+CYgx89jtWbp/gfwsObmAA5+/64IxwDhiCCRJpaSQldKLDNY210js/grbEBgKVJUkWyu9j8JeSHsoZ5gQfiKMwkcVz3yG1yD7QuwlnDOTZJA3gmdxy980xHMdiqMQcLC5retQYpoFKubRSt2zPh3qKgOSdBg+HXmelRXwU+CvG2yXVkMpke7Q/EVh7cwLSjxOyFrxwXRMNxpRZDYe2LjR4Qw8Knp3Y9ppO2g051y2RBj/n3XdkxDpY7YdPenv7KhxLhr3rQu3me5eYwTehcgjdUnKq7gAc42qNncZq2aOXHxV9hEyA0C5x/9uB51sm43A5AqfhRQqjyEkmfMksfWgifOSea7mFw7IYQ3khz3A5LAyonlEvzPXRSAI2JTzpyNvZszHfYe/uVwsS84mbsmcdT3D3So/c5l3MDmfP8oHX6VfabNainCBm6ZZUXCWMBE0CxILfl8+rH0GhYUZo7Ntndc6S8RL2TNvQKlxUHNmPPWa3CQQVn4hEYnNrZVomibJbLm1VSirnJVFEqiiVRRT4T2h/ORrD9kfD1nAKtR/I+XmP7dxyrHv3+02R7979WnUcEe4ZaDYN53F4NO+i2m58xB9aBI6njuRsOwOdZ4a+XXj6opgGg0uV0ZFquCY4g0NwSzguhcH4iWFUClJGBC+2nDhetlsskD+CtNdRUYNKXA+M4Tu2aZ305+ldGN2YJWZuUoKz9KMlrVnCYlgYzQDEkGCQPPafWskLbXFQ3FAJAOYciNPkdR6VayrXCsTkb2ys6SJj35SKFKzMNrTeFlDHamvfRaHiOKItALmJbQGc07id/L3aUmxlvsrqSPIYQ29dPfviq9nFXLlsYcPJ1OZuQAJIz8kABJO2nx0IG9pnA981s4lzcOWl2vvRWSLaopDf09Qv5mysZJB2YkknpIXXKKzK4vkytG3u0fABkEBkcfmcfKuH7Q+5da+4UeFQJPRFnU+Z2HViQOdFiiDBZSmJxjpHBjdSVJxIKpyWie6UeGT11JJ6k7n9AAMteX6uCZGGGHaQ13CyffAIdftnLmf8AGPCPIEQ/odY+O0ScCqpc10xmLs2o/PMLzCWAdGbLp0/3WZHkbC0bDwtOjjWiE02uClUUSqKJVFFdtYfwJdHJ8jDzOoPoRI91BL/mLDytNxx21sg50fUfrwT/AOe7r5jz3FRHO3v2R13HFazsvetJh7/fZoZbgUBZJcrZC7abMTPlSuIBLhXT8pjDWHX58605b943TcFclQR9OdYdoaXQ+tthWv8AjxtGBaLEc5gVBFm4pJ7yDQCPdnO3t4HK5sgec/pVOiDdrQ8ufeluU42L4Hsz/aZHzFBKrIWrLdvOx6XUN1RlcCZHP1FFhlLDR2WHsEgriuM4yxE6QRv/ADrXTBtc5zaUCJO3+6sqgE63cy6j41RFrQdlU/dag/hJgEcidjH1rNogbrfBFeCXvattMzoN9gf55zSs7dnBdLBP3jdurdq0wDZVhWAz9SAZyzOiyATG5A6RUDzVArT4xnDncOH7P6UOKQwCYBPXQQIEDTSJn9OuowBoszyk6qS2Ldu0stqSZSPGxGgbaANTHQE7kkkcj3vdlaNOfBM4JsUDTLLq4/Ye+Pl1hw2CN94bw2wRprGpgFiNSJ5aE8oEsLL2wts6lCeybHPyt0aPL+StCezYu3WtreUquneMsajQADzA0jTYDSKSGKP1EaldX/GZHCBl08z32saddSPSdK6I5LluFmyPPRCqbXn0qiiVRReiorCvYVGVCYMEgzrAgH96A8gupP4ZrmNzVxB8rUP3n1+nv8j586JkQTiB7979ePEIvwzHl7dvDqDP3jMxHMOEtxHqPiRQnx/MXHl6arccxHzN4eh0/tXhauWMT3C5jlc27gYyC6kgsDPX0oLsjmZk9C+ZkgbrR3vztaXtN2LxVu2t0DOpXWOU0OJ44qTPzkhpWdXgPfC2oslGXRmU6NruTG8Ux2wCTOHJPJdV7C9mTaALMzAfmiknOzlMOdlbSO9ocQoUr5UMq4xxXBu1nCmtXWZVhG26V0YJLbRSuIjp1hZnNGximUnsnAwfr0qloGiraMcjADSNveNR6GscQjgksICn4fo1u4Tzg+6dD6x8qHJqC1MYcU5khPRa+5jLYQBEJY8zqJPMRqfl+6DQb1XYkbYsIUOHsJuXDl/uMTGux2GnTXzpi8wr3/KRBETs3HmfxwCGXrqsyhFZvJRJYTM7H4xHrtRh8o1/pAcc7uOvLUn+Oq3uK43hMMFFqGTLOUjM0kAkOxI8YiNDyrjOws8shO/U/pdmOeKGINccp6e/VVk44l9O+s2ntLaBzNlkHNAUySZOremlbdhnRnKSCTwRMPjGy3mvKeJ08qWabEWiYVZ88s+W1Mhkg1cfutOlicaaL8Fka668UlUUSqKKzgsG1wkLyE/6ockgYNUzhsM+Z2nBbvsfwBb9jGBi2cWgFCnwlm7zKx/xK/M+VJOeC8HqutJEYmZTxBB981zuuiuAtD2Mi3ft3XUG2LtkEnr39ptPPKje6aXndpQ31P2KbgiJaXHY0PGx/a0/BrX3jiBLRNxy3qSxn6ikdowAvRTNyOPQD7afpdR7SY+5YUsJNoeHUadPhWALNLmMDT3rJ4TGoXzCB5VZBRS1ai32iVUyiqooRj1tBsbjzcapS1VIT2mW0cPF1ggLRJEiSDE9B51uLNeiHJVarkvErSI8IwZeoMj4102EkarmShod8qrVpYUuGv5DPLp5GsubYRI5Cw2psFejMIBUjVTz6QeorL23qiwvABG4PA+90W4RcObKjlTvDafPUGl5hpZC6GFcScoPgURxmGa639QlsoHhYnKB1CrE+80GN9Cga9fumJoWuOYgnpw8hv5qrjcciIQsHkQsAT5xE/XSitis6/dBfiCGW2hrWn5S7JX8PdxSpigSraIxIyq8yJU6FTtr5aVeIa8RHIaKWglaZRmF9+1+/vS6V2jtWreGuK6DNkKgAaZoLrA5DMJ8oFcOAu7Qa8V23Zng5dRuuULiWtzl0nnz9PSu0WB/1IJldF9PFAafXlkqii9FRWBZWj7PoUUvGp9kdRz089q52KdmOVem+FwFsReeO3cui8S4nYwGAu9ypF7EIGYlpOZhHPkFkgedZhBdVpOf6iSdASffouN2LRdgAJYmAOpNdFzg0WdguSxpkdoLJRHjeAawwBYxsOWo3I8p50CCUSAlO43DmEN105cka4Txko1q+o8QMGDHiI15HmAffSz4iCWeK7TMQ2fDskI1+k+X5oea6JgRjcVYdr94NYcwEynMAJ0mYFLktbVbpVzWteRQ6LO4rBNZaAZXkaKCCqtT2LzGKvRYKM4MhdTQzqsFZ3tmwvYe4By8XwP+6NCcrwhTNzMK5gK6S5KdbPKqK0DwUvdrB19KzZW8oIKYiHTzPzqyVTQVZsuwPtHTb9qw4AhHjc8O32Wos3w8M4Z0A9lTkkf5b8q55aWmhoV287XNzE2OiEYnhAOqyPKQ3odwYPpTTJXbHX7LmywMOosff8obdwbKCymQsTpBE7H/ANE0cOvQpNzS3UHZdBwnGxiMLbuXG8QHdvJPtIBr/wBSlT6hulcTE4ZzJfkGi9R8LxDZYSXbhZvjFgKVMRI5CBz8qbw7iQRavFtaKKytdReOSqKIhwnA940TH7ayf51peeXI210vh+EM0lFbZ+EwiAQAIk7ACRJJ8523M6bVyoZc8htegxZ7OLs2ewhHazF95azCYLgT0AByr02199dOIfMuDiDURroFs+zPZJbGCtYhFN29ct95GgyhlWIzECfaAk8zS+MDn/KPfUqYGZsbTf8AJ6LMdqsBeW29y+ih7oVtHVonLlChSYXl761C0hwHAX+UzM+J0DtbcQOfQUFkuG4ru2KkSGj3MrAqf099NyMzC+S5+FnMTi3ga8wbHvqtdguJ41NEcWwd9XP/ANSYpMti90uue3O4b5H9orbxl4/8xhcB5hMkH4mawQ3gsU4b/b+ypvvSrrtVUhuVHG8XJ0HurQasFFcDw/PYcHmD9KHm+a1ojSlyW+mVmXoSPhXWBsWuK4USE071FXFSLHOqWxXFTKwyleW5nfQ8uUj96zxWwRVKzhcKSEjZ2ifOhveBfRMxREgdSjWGutb8ICAgkw089dDEbk7xSjgHa6+C6TbaKFcd1JxdL1uwL2dfFEqqnwBgSAW9nly/erhfG6TJrogYlkjI85IWQuXWJMk67610QAuMXGyi3Z67Iu2fzrnX/O3J/wDAv8qWxIqne9V0PhkhDyzn799yjxd0mAT7Igekk/U1UbQLpOYl5sAnZCabXBUlhMxA/mkmsuNC0WFmd4atz2M4Q5y3Gt/0yBB5ux5Dy864uPmbq0HX0XqPh7THGNALaDfFEL+I+94m4gOXD2Z8I0zZARE/3NOvQ1uGIQsb/wCzvf2SZkdNmJNgK59pmC7rhmGVoW4buZrYjwSh8Gmmmg9Z601AWmT5Vz5yXRuNaaLc/Z9cw93hmGv3jC2rGVszEKosveBYwdoWdeVEkJDqCUbeVA8Bws8Zvd84OE4cH/pAHI99kBbMCR4UAUnTaCBzI0TkHVSydAuWdrOHomKxC28oti6wt5SWBQGAQxJJmN53mtMcaCOYrHvkiPC8erlWA2ADjowEEjyJE++OVLStyml1cI90zNdSNCj9/tAir7IAigBhJR3RZRblkuJcdzE5R+1NsiPFc+Wdg+nVR8LvFmlqkgAGixC4uNldN7NXAUg7EUi7Qphy5b20wHc4q4I0Jke+unh3ZmLk4ltPtAwaOgL0VStWcNrppsfj0rDkVmqJYV8qRJybgjdTpQHizfFOxOytrh6K3bBuuozBXJCht1aTHl/qhVlG1j0TQOfUmj9itPgsCUwmOwl5DnZBcRlMrKyynyltCfdyrIkbmDh/Ky6FzmEd/mfdrmdzeuiFxXbqzw693d22/IMJ9DoflNDlbmYQjQOyStd1Vy9hyGYb5WK/An9qAHigea6/ZF19DSDmnFwEbwODU2SwI3IJO5JEZQOQifjSUshEgau9gsMx2HLr6dbrYeB/hbXhjJbsC87GFTwQZIYDkOcGfhXIkzOlyAcV3XOHZVsMuvdXqsJdxrWdLbTrObWTBBB8tga7gYJNXBeYfiH4YZIyD1TDib2JJUl7jtAVRLEsWAgDckzWmxsjrKKQX4qWdj854Du3C7B2F7M3jgXweIBBN2WVXGtnwM1ouhMEuvLUBnGk0vJKM9tVMhOT5tPVbrjGD+8YDFYcAd4LZCpbHswsIqJyWBEDeT1obH2dVbmiNzSNl858U4kbgVTai3aGQfhcBR7POCTJOhMk6021gHHVW+Rzho2ggecgysj36/ERRqBGqTzFptthOtsWYSSfUz9ayRQ0RY3FzxmNqyUodpotV/h5ihv1W49Ctt2dx3Sk3tTVghFuP9nExydHA0YDb18q1C97T8oS8zGOFOWB4j9nPEbWow73V5Nai5I/xWWHwrotkB30XMczKdNVmMTh3tsUuKyMN1YFSPUHWtoaWHbxD1qnbLbDqr+FJE66Dfy6e7pQngJuInXkilvDG2VIGZX8JHKTO3qJpVz81g7hdJkfZEEag+q1fZTGhsVZRmbUNZ13CZS4ViRrDAjXlFCyk/x6hXIWgWPfRc64rgzavPbP4WK/9pK/UV02G2griyNp5pV7q6VYOqp7flXRMFw8XUR1ScyBm0B8TakwR8/IV598jmuLb2NeS9lAI+za7mL81zUV6JeHARvgl0G1ettHsF1P9wgEe8H5Gk8Q352vHOl2sBNUL4TxBP4P4+6mxXEGt4YWonPOpmYnl8aHHCHzGTkmsXiHQYVsQ/6B8lBjcEr2Fu22ByEIykBXltQ3QiSRvyo0T3B5a4denJc7GiN7GPi7jehvdWOz9wWLb3QSL7MbagCCiQM7TyZpy+QzdRWpTmOXhuh4WOml/gj/AA/j6tYuK9+6LiKDbSycrAIGLlmYBfZA2LHcxpS5hIOg801JiW7A8Nef6UfZLtviUvrcBdyNCPaJXoSBqY51uSANGiHFOJhkcF0ztR2aw/FcNcxX3drGJCFwQMpuZROVh+KQIBOu3KhslcNFh0TY3AE2F89X2BJyzlnSd4p9oNapGVwLjl24Ih2f4BicZcyYa01xhqSNFUdWcwqjTmaskAarDbuwuj4f7O8Mly1bxOLfO7BSLNoZQzEADO5kiTE5aAGmk6/EXsFBxbsxwy1iGwwx92zdQwReQOhMAgd6gULIPPqKmUkIYmPFCeLW72CMJ3bqCPFqd9pURE8jJB6zIGRCDq5EdiXVTRSgwH2g4m0y57dt1U7AFTHQMCR8QaNkHBLZ3cV2jsL2ls4y3nsNBVvFbYjOgI5gDVd4I0/QLmkK7sLVcU4Phsbby4mzbuj+4AkctG3U+YIqg4hYIXFvtE+x/uFa/gMzKurWCczBeZRt2A/KdfM7URk1mnKZeIXK8JiChkbHQzsQeRrbm5hSJHIWGwi3Cr4Drbf2Q4Yc+R0895FKzstpc3eqXRwsgzCN213/AB+losBCYq3cU6HELGvKf2J186Ua4loB4BPyRtonmfwg3bPDhcbf83Zvi7H9aehcSxc6WMXfQIFdSVPkBRgaKXezM3wXWOzNy3awtnvgzFrawqbx4tddNNPjXnpq7Z56r0UTJXRMDaFD8DT3yXG7Yk16UrybGgnVEsAoLxyyttz8DR7ppeUnL4j1XSw1ZtOR9E3jN2WUclWB8/2FXh200nmVXxSS5Gt5NU/C7GdrVszF26i6dJKt/wCfyrT3UD0/tLNb8zev9LrPFOEcHsYo3sZduG6wBOGSSJGzPk8o0LAHzmk4S7s8o/pFe2Rz8zdB5A1xpcvt4BUul8qmGJye0sTt56UyXktpbZhxnzVa7BwPt/hrdtV7sIYgxoPgBSRBtOOwhdsVcP2hW3ZUsjO56VRDqulluFbxKocX+zrB4nELjcQy4WyyjvLQIt572ZpMn2VZYnLqTO29NwSuc2lyZogx9DVaa7xDBYax3eGyNbQT3Vo5R65Eh3PUyT1olHisALm/GvtLVDOFtWVYbOUJYeYZjINby81azWO7M4q+hxV27aa9cU3O5LAXXQDVlSNSAPZHT3VMwGihaUIv8SZVsn2otlWU7FczDKfIqB79d9a0qVPGWArQDKkBkPVTt7wZB8waiqkS7EdoGwGLS8pIWctwDmjbn3e0PMedRwsKhoV9TcKxQuW0adSonSDI0PzpUrRFFWsQPD6Vh2yjd188fbL2VXDYhcVaWLGIPiA2W7En/uEn1DeVMRPzCuIV1RWHR8yiPaCmPVDI/UVRFHX3abY62/LvX3GoWiw7mbEqZa9bI1G8DTX03pJo+YgHgfVdaUnswSNzf2VPtLL4xwRBmGEzqruDrty5UxH8saSd80lcwPReWuFsbD3I9sJl05F0JPlpI9xrHajtA3kT+UUwnsS5u5APhoSrfZ/Ek2lRiNpBYmenLlSuKYBIXD7LqYB8pgabG3G7WMtGPh9a7JXkmK7gGifNSOm8c6DILpP4Zp1I5Kpiz4zPl9KLH9KUxZPbG+notB2ADXOIYVVyyjFhmmJAZ9Y5aUOUANJ5qRuLiByB+/8Aa2HH+DnE4zGNcKKbLWpKK2V89rP+I6RHvnypJ7xEAR/1a6eEPb/63D6fPu8FkuJXvFkteEHd229wo0Y0t3kjYh9HJEK6n8ItwXhOAQ//ACXu3jGsMVX5a/OqdJIdgAg/4jRpmJPUo5c7RYXDsowlpUg6afXmTQsjnauRg1jBkJ8kY7acfvthcJcci2l4srwGOiwwYCY2LiD60WA7hc/ERsZJQKw3FrL3VN9D4mLuMpOltRImQBJ3AhT4hofwnD6NFBMZqwgVi13xssd3u93c8zKHN6lWM/4+dbLqvuWGsL676Vu7xI3Ma+Jk5LTZgR+RDFtB/lAEebVnZobxKurcXcB7+6F8UBYJdhQlwGFXZcpjL0nWffW2nUjksSN0DuBXtl8+HI52mBH+FzQj3OFI/wA2qHR3eqaLaen5VQ7/AM61pZI1X0v2HxscPwhZsxNlCx5jTfzEmfUik3n5itgEhafE4n+hcPRT9NPrQyVbW/MFzv7XMQr8IuAiWW7bjyztmDf9pK++t4f61Jm14/hcP4Iue4i8llvpp/POjYg5WEpnAN7SVreWq02AM3bKnULdBBmNFMHX050g4ABx5hdp1kADgT+QhePY3sY2U+1ckE6CGJfMT0AaSadrLH4LktJMnj9kbPH0yXLFtSVKbnSEsW7rAepIBPmTQIoHZ8xRcVO0R03fb34CkFtLCrJiEUe8qD+9ZcbJ7yuvhxkiYDyHos1brpFeTj3RzhGCNwwCo6AnU+4UlPLk1XoMBB2nEIbxi1kvOvQ/oKZw7s0YK43xEViXjqj32cXBbxoulSwt23bKIk/02AXXQSSBJrGJPygcyrwjfrI4AeoW/wCzeIOIHErnsh7qaRJAi7aGvWErn4wGNjb2G6dwLg6YkcfwsNxm5btswUM/LYAfv8qYizOHJdDEuZHu0knyQexiSWhhlX+0a/Fp+lMFoA0XMZI5zqIodN/v+ldu92GBtBvViSfiawCSPmR3RtaQWA+NronabiiXuz9tn9uzdQADQkEspE8gUZqFCKkypTFtLX5+Bpc4wWKuWBftgAd6g8J8RdczAABZBMsZ+Igijup9HkVhrSwuBHDvTLI7tbSZgHYs+8hS4CLJExABY+tUXZiTWg/Gp/SYji7MBp+o2fE6DyGpVbit22qd1ZMopksRBd49ryUDQLynqa3FmJzO39EDFZI2dmw9/UqvhsUFS5bYEqyeETs8qQ3wEVtzbIIS7HhrXMdsRp38F7w4Qt2SAGtxqeedCv8A9lqP3Hergb8riSNvyK+6dbwwJA7xeXx8tddqmY8lrsmk/UOC7p2evdzh7NqZNu2oBGzKBqvrP18xXOdJZJTPYVotPjcTGEfXfKPjJA+AFU59NVRxXKB3rkn2q9pHAGEQeC5YtNdJG8EFQOmqAz7qYw0dntEHEPAuKtiVheAp4iegn4A0XEnSkf4az5i7lr6o9w9SXLEFhbtsT0zbe7Ur8aUePkocSB4J8vySCz9LT4lCLDDvWk6NKz5HQ/KdOlMvByDolI8vaHqi/FMCLT4g2oyNaVUP915raR6lBcrGHktmvC/tqs42E9o1o/6/pUsZcG3KT9Y+gFCjaV3XlrN1mrddIryMY4rY9kTZYgfjAkyPjHWBXIxwkGvBep+GyQlga36uKB9rx/8AMu+qn4otPYH/AOO33xXnviYrFP8AD0CMdhlVEe62rO4RBP5FNx5Hme6Uf5npRJi0b8EPDZzeXp56gev2Wn+yLFhbuJwdwyHUGRJOdG29BmYnoWpXE0+OyN/YTMIMUuh+n2UL+0sDD4gIq22DLOaDMyQdJgcqDgWZgQXag0ujiMe5rQMo1HHX3wWGuY1+segFdIRN5LlSY6fg6u4BX8LiSYk++gPYBsunh8S54GdW+LcenCjDKZGfOx32BAHzJ+FXDEQ7MUt8SxEbgGsNnigTYnWRMxG/lBM+cmmAxc4z1t792md8f5vV5Qs9u7h/KjLTV0hFxO6sXMM8ZokHmNdKwHtuky/DShuetDxGqiAJEAHz0reiAA8igCi3BMIUcO26+JRE6jnS80gIoLqYLBOBzP7wFuuC8YlwDooM/uu+1ISNyhdcQZxotBx/ttbw+DZSM9662ZUmABEBmPIeXP50OGMykt4JTExmB4cBsKXHMRdvYp7lxiXYLmY/lRYHuUSAB6V1wGxgNC4b3F7nOO5TuEIc0HbTUeexrE5+W03gWnPlO372K0a4ru8PeGveXGXUDTIsnMPPOEEeVLN+sdPynZWONnf+FnlXWmb0SmXVa65aX7laZj4+8zRzK2w6qfTM7j1Fc8vLXlo2P8LrxQiUtcd2evLw0Wfu2c3uowdSYlhMngs+groFeQYLCK8GtsGzCdP1BpXEOFUV2vhkT82cDZO7V3e8vhggXMg0G0iRz8gKvBio66lLfF43DEC+IH6WiwHDrtnD2jBN55TDodIZwWa5ryRCf+pz+WhWJnm/pHv7n0Vkf48TQPqOvvuCx2B4jcsuHtOyONmBg/H606WBwornCVzar374qzxPjFzEw11izLPiJ18RH6ihRwNjJy8UzLijMwWPp/NIeBm/nuo2yW+vZWVwwzQSYBAJJgSQTv0/3VXYtaLA12W9AvMS4AhT7UEgLAAiY11O+/lz0qwsPIGyp1pCSqKJVFFe4dxA2zBEr0/n0oMsWfUbro4HHnDnK4W3l79EXW9aeCLgB6NG3SDSxD27hdtsuGmoteAetbeP8qa1lT8ax6j61h1u4JiPs4tS8V3j1STi1sHwmT8h76owvrVT/wDo4e8sZs/bz/SiWw2JYw2ZjqdIA8yeQj6Vq+zGyUkLZbty94ndWzaOHsGVYg3bg07wrsg/sEz660SO3uzu8Oi5kzGsFBC8MpkkDlA9eVEeRsVcMbrLgO78I5xy8My21OiLHv6/Et8qWgacuY8U7Mfmyjh7/aE6k5VEsfCBzkkAD1J+tMgDfgk5H13onjLsMwBlbYFpDyIte248muFm99AfqQPHz/QTnw22sdIeJ9N/M+iHd+etayBE/wAhxG6FWUJ2ptxAXAhY5xAAWgsXSqrbGke175rnuaCS8r1MLixrYRpW61+H4CmMfCEgKloRcH5gFBZj6kCR/caTZiSzM0blDx2FFte43V/fYKbj/HbRVrlu3FxS1m0X039qAfZUCWJ3OcH/ABehZlaGeJXElcS7OeOy51ggtsFnCvAO+wJBybaksRMbwOUyHDZd71SgAawnj6fyfRCwNDROKCAcpKfhmhvXT5iqdsiQup3vmEStk5SYALMWzOdN22Hqh16iOcVmlouJvr+0Mv3i7FmMk/oIHyFbAQCbKjq1SVRRKoolUUU2Hwzv7Kk/T47VlzgN1tjHO2CvjgpX/mXET1OvwMfKsdrewWzDX1Fe5cNbHttcPMKIHxMae81VPd0WmvYwaWUrvGXKFVARPyrz9Tz+VZ7EXZ1RxiSG2rdrDsbahkCqxkudwFAJ/wDIfSgueGusHw710Yo3SMAcKG5PIb2o/vMnOngt24y6TLcvfEn3CtNjoU7UlDlxOc/69Gt26+91Xw98g5uczr/PKiOaCKQYZCDa0/Yfgf3trrAkXEB7s8u8YHKfVT4vUClMXOYaHAo0UccjCX3v5deqB4633c2wQcnhkc4Jk+8yaJGc5zHjqnZaiiDG7AUhxbpR6XNLydArVsCMxK21Gijdj6AfMn/VDN3Qsn7e+iOwhoBdTBwG58h9yUR4SvePoT7429BS05yN2XXwLhI7MCSjnF+O/d7LC3cHfXGCFliLdq3rl0EZ3YR5w2tDw0Gd1uGgHmSkfieJqgDpZ9/rx5LE4/iL32USYHhUEzExPxOsV1WMDAvPvldK4eQWy7BcOwrYnu76h2UTlf2cx/EynQnyO0idornYmeQAFugK7EWEiylp1eKNdP3z4gUEu11lLGHuWHtrmzBrD5R/yy2ZlzD8rSoHRk6aVhS6R7X30P4PisYloYx8dabjuvbz/Cx/B8C99mS0ha5lLKqiSSsEjf8AKGiJJMDnXQkcG1a58AzNdQ2F/cKvccZdjOoJO252How99ECA7S1VrSElUUSqKL0CdBUVgEmgriW0t6v4m5L+9DJLtkwGNjFv1PJK7xO4dFOQdF0+dQRt46rDpnOVImiISQqKKzZtZjFCc7KLTkUXauyhGuMuqhbSFoCAuW5sdYEfh2ilYAXEvcO5dbGyZG9i06ceqDLdgRuJnTkY/mnlTdarj56FHUKUawBrPTWfLTnVd6JyA4rp/CMK+EwFth4DdZi5G5gAQDvqefRR1rg4iTtZT9l6LA4drXZHbgAnvP62XNuJMM7AbSfrXZhHyhcz4g8GQgHiVTD0Wlz89KO1LMOZrbqAQIcz5ANytZwG2FlZ1kZvMazHyHvrlYg5iCV7DCNEMZaN+Pvoqlng1zF32tWvEYLFtlETLEidJkAga8tKaMrYIw5y848f5MhA99T3pvHMCcBkRAM7LJvbmdiqD8MddzO42rMEgxVuOw4fvn6KTsdgSAzc/wDXHuHLv313QXhuPazdW6p1B+I5g+tNSxNkYWFJ4fEOhlEg8evNFO2XGBiryspJUW1Anrqx09Wj3UHBwmKOnb2Ux8RmbLLbDpQQ/gnFbmFv279ow9tgw6GNwfIjSmJGB7cpSLXFpsKTj2PF6/ecABXuM6gCBDsTEe/asxNLWAFFncC4gbIbRUBKoolUUV4KLSyR4zyPKh/UeiaAETbO5VJ2JMneiJYkk2V5UVJVFaQqlAr+GED1oL9SupB8kdqXiF1mdy5zeKCdPw+HlsIFVGAGilUhJLidr5qbhWFzuAdAfLlWJpMjdEfBQGWQXoFv+CcDw+GJGJ8Ba4VtQJdlCgtETCgky3L4Vy5ppJW206VryXTjDI3ZYQL1q+X9pnbXtLbuKtnDgrbsLlBbSZjUddBVYfDkuDncUZhdA2R7z8x35LmN19a7jQvLyvskqEmt0ly5EOG2IJboIHmaXmfYDV1/huHLHOl4AUOpRrCqUtxMPc1J/Kg+h1+fUClyQXZuA9U04Pc3s+Lt+7l+TyFc1qOFWBhkUIQCfahtQ0bNHTaJ02rnTvdI63Lp4XDRxMytHea3/jkrXa5f+IYaAqi5bhgw3LHSP+r661MLL2El8DulMX8OEkZaDrwvouRFSDB0PSvRWvJ0bopGqVleCoqXpFWoQvKipKoorXDrWZ/TX9vnWHmgjQNt18lFibuZieXL0rTRQWJH53EqMCrWAL2TkUTBn3CflVErYbZpeMpFS1RYQpbNmay5yYigJOqNWsTNruGnIJZQirrdjw5ydSvXypXLT+0G/Xl0XTksxiJvvvQ42dY3J5DmTyowdxSrosoy8UTs4y3YJzjPciCB7KAfh09pydCAYHXegPjfKPl0H3P6HukzDi4sO63au26NHLqT5DnutHY4iSrXr/hud3kRQAFRN8oH5mO+mgpF7R/42bX5rswsdpPIKJ4cR/JWT4riy2hNPwRgLm/EMSXfKhDGmwuC4pk1pDtaHA2xpocq6+p6e80hIT4leniIY0NaNB6/yprt4kk8+Z9NgPIfX3RitKRo2FpLnb+9P316UrOExuhB0J18p/3QXxa6JyGexroVZx3F8kMoPmAfaJ5k/SsxwZ9CrnxAgGarWc4sBdJuqsE+0BrrG/70/BbB2bivP/EImzH/ACIhXMfn9+aE02uKlUVJ/WqW914iEmBUJA3UYxzzTUnQgwagNqPYWGipcPfyhh1Gnz/eqItWx+UFQVpDU2E9qsP2TOE/8oCI3D3R1GsUuP8AYNCuu9ww31BR9+jctq1leOKCJ4JDdIrhuFk2e8Ohb2R5daUfiAJMnJdKHC5ojJVXsqtxBbHmaM0l5QJKhZpuoMNi1tszn2gpyD+8iAfQST6gUR8ZeA0bfj+UgJ2xkvO9aDqdvLfyRLgnDUw4F6+Jfe3bP4ejMOvly9dgzzmT5I9uJTGB+H9nU03gPyfeneo8fxIsN/kP/dZihpO4jF2NEDuvJp1opcGV+YqFqIEu4plWhLUWl2Uev7n9K5jjxXsoo9QPfU/gKtjbkHKu/PyrcYsWULFyFpyM39FFZfbzrbggwvJonioMVfKtodqIxgI1SmKndG+mHZeYS8Cwgxrr0qSNICzhZ2ueKNa68lFxSwqN4Y16bVuB5c3VL/E8OyGX5Nj5KlRlzV7NRXat4A0GVdHAEBS8RsiAymetZhedii/EIGkB7PFUVtE+lGLgFzWwudrwUyWl5msFzuATLIYdnORrh3CFUrccwJ0WdT+wpObEk2xq7OE+Fsa4SFXu0+HDAMoEc6XwT8pIcnPikRkjFINhsINB1p18h3XOgwjWtrmjtvE+DLsFED0ApAx/Nm5ruwubkLeACz1983urotFLzszs502CscO7tfEYZyZk8ukUObO75RoE1gGYeMdo7Vx17u5QY7iJZjrW4oA0JXF/EM7iqD3ZpgNXLdMSoy1apCL14TVrBK8qKkewt8+Nz0/XYeQpB7Bo0L1WHneM8zuXvwCoK5JHmdfMftTBAAXMEhe8Dmdev8cuamvXe6ETrJgdNd6w1uc2jzTf4rMt62aHLr+lStXyrBlJBBmec0YtBFFcoSEuzBa232lt99g2LsbdtbXfDKTLofEYO58+dI/4pDXgDU3Xcm24hpqzwHnxTcHx7DKlwG2EJu2GBGZsy27pZ/aJy+HlzrYgk53oeXELEszSBfT7JvbfjVrEA9zflM891kcc2hpcaEAxAMVvDxFh1b6JeaQOGhQ+1xWwMFZtPaW7cW7dYgl1hWW1lOZCJ1VtOXvohjf2hINeSwHtyAEWjvF+N4PEjEKLvdZsQlxCbTGVGH7sr4RIObrQWxPbWl6Vv1TDJ2tcTful7j+0+FIuKLYvI9y1IK5DkTDLbZ0aJR86yOoOoIJrIhf3UD6rbZgDbeKKpxzDZCLV17YjDgObepW0jq6HLMElhqNNJoGR104c0+Y3OaHDqnN2jwtu5efvW/qWrKqzBvaRnLCbYDxBGp351oRue0NA2JS0sfYnO47++CEYftfbtLdD3bl5nvWyGtzbbugl0MAXU6glRB391EOFuqFacUA4wnc+S8xXaOxdxIcZmHeKWkeEogtgeE65zlYtOknShHDOa2108JjM7TF0NfdEOLcbstbvJ37uztKDKwABuKwUhhAAUHUa+6htidYNe6VNDmSAUqXF+K4Y4ZrClkCqO6YqNbgnMTl1HeSd9vD0rUUUnaB2/P30UnfJEwusDNomv2lwgxFq4bfiQ21z5fD3YVMzFIk3AQyqehnkKyMJMYi297069/LiUm6drCAfYUWK4/ZbDIlu93bBIbwXN8zHYeEyCBO9W3CyCUuc2xfMf2hnENyAA15qIccw/chS8EW8sKrgzlI2IKb8589Kn+LN2lgcb1r+1f8AkR5KJ4df6WOvZdMvQTvvz3rrtvW1znVwUdaWUqiiVRRXFuM2Zjt05afoOnOgloFALpNkkkDpHbcuGn4HLii3ZTBpdvhbnikExMbelLYyRzIyWo2FAzAu1JThi8IbsXcMQsnM4vOTA55aoxYgMtj/AAoIJmhe+5Gb7nMSqnBuGJicV3akrZksxO4tLqTrzjT1NMTTdjFndv6nklYoe1kyt29BzRbjnCbFzDjE4NCio5t3UzM0a+B/ESYII+IpXDzSh/ZTGzQI99Dp5JqSKMjPEKF178NUT7P4fBYm3iWOBVTYtd4AL945jroZfTasSumjc0Z9zWw/SvJGQbbtruf2hfZrD4XHcQw1r7sLNpswdFu3GzQjsDmYyNgNDTMxkihc7NZ04DmlIwySQCqCns8S4WL5t3eHZbYYhnXEXmICzqFnXaqLMRlsPs9wV5os1Fv3K87Kdn7GLt8RKJmNtQcMXfJlzM8ZiWCzAHtaVc0zo3MvjuqjjDw6vBXexfYRmxMYu3ba1kYwuItk5gPCYtXM1DnxYy/ITd8v2ESGEg6+qpcMwVpuF4zEMs3bTWgjSdA7gHQGDoeYqOJ7drOBtOOxBEdjkidzslhsRhMJ3dzusZetF1Dscl4hiCkkwj7RyPTmMjEOY91i2g+SXlb2oBvVAsVwBbPDLly7aZMSmNFo5iwITuc2XLOXfWY98Uds2acNB0Lb+6WLKjvjdLQ43hmEw93DYe3gPvF25h0uZmxL2yWYNIico9knlSYkkexz3SUASPpB/lORtDHjKNa5+wqfbHhy2bdpxhDhnfMGHfd6pIKwVbMTIB12GvlUw0pe4tzZgK4UnTo0vP1FUOwfDreKxgtX1zoEdsuYjxKNNVINEx0joYc7DRsJVr+1cGu4ap3H0tYeO94WtouDlJxNx5IiT4X5ZhvUgzy/RNdf/UD8JaUtGr2UT1J/KqPwqyOG2L+T+q+JyM2ZtUhtImOW8TVjESf5b470Db8dFXZN7Br+JNI1xrgNu3cKWuH50AEP94cTKgnQtyJpHDYt72Znz0eWUfpOS4drXU2KxzzFA8RwuyMYtoL4CklcxMNlYxMzuBTzcRIcMXk63y6pZ0EfbhlaUq3ELFu1JOHETAPfE9Y0GvKixOe/QP8A/wArEjWs3Z90ENOpNeVFFZe7IAGgA+J5mhhtEkpx82ZrWN0A+6t8I4i2Hui4oBIB0PQ0KeISsyFbhkLHZhwVuz2gtI4uLhUDgyGzvv1iYoL8JI9pa6Q0egUbio2OzNYLHUqPBcfa0L7KMt26QQ67jxAlPIbmfICtS4RshaHagcPysxYoxBxG54/hW+G9sb6hxeJv23UqUc9eYIGh/nKsOwEQcHRjKQeHotsxkhaQ82OvqqvCOPnDLiFVAwv28hkxlGuo670aTD9oWkn6UMzZQaG6q9nOMNg8TbxCqGNsnwnQGVKnbyNFniErCw8UtG/I7MjuE7X4e1eF+3w+0LqsWDd9dPiMyYJg77Uu7Cvc3K6Q13BFE7Qcwbr3lDsF2na2mNXu1P3weIyRl8TNoPVvlRTACWG/p+6wJdHCt1D2U4+cDf75UDnKywTHtCJkVqeHtW5bpVHJkNpYHjxt4PEYTICt9kJadVyMCIHOYqOhDpGyXsoJCGFvNLifHTfs4a0UC/d0KAg6tLZp8qpkOVznXutiWwG8le4t2wv4nBphb0PkcMLp9shVZQrfm9r2t6HHhWMlMjeW3BbdIXNyuV+92wtXu7+8YO1cdLa28/eXF8KzHhUxzNA/w3NvI8gE3sE3HPTuCqdpO0IxFm1at2ltW7OYqFZm1cgnVjO4rWGw3ZvLibJ/CJiJDlLgbQzsvx04K/3yoHOVlgkgeLnpR8VhhPHkJrW1zIpjG7NuhFMoKLtx0nCW8NkEW7veZp1JgiI6a0oMIO3dNe4pMdv/AKxHWxtOx3aK4+JOIUBGIAKgyCAoEGd5AqosExkPYnUeyrfinOl7QaKta4kEvC6lsLv4QTEkEadBrtRHQF0fZudfVZEwbJnaK6L25j7bEk2Fk6+0371BC8f9nyChlYf+PuUPNMIC8qKKxZSd6G40nIYw4aqVbOd1SQJ3PumqBoWpPuGBaThlg2lNrRjJJ1jpp86G83qsNFaJr4AMMpRCxzDNAnc6kxMiflUzUplUlo+FNMuo0J2ys4j0M/CKo7lWOCbka27QoYsCYmIywCZI38Q+FTQhWbCa9ke0yIwZYWQCRHPUHrV2s1zTsHZbvGyooQOI1gBgiyIjSd5qnEVqo0G9FLmljIEnTfYidfnU4K+KZhrmV1UxJXMASdZnbTcZas6i1Q0NJgtsj5zByWZidCAcxPrAipdiuqlUb6J+Ed2dz3YEaSTIkwcoIG8ODVGgBqoLJOi9ymHcAeKOewEjpsJqdFfVSXr2UZmgDNuSYGZo109kTVAXooTxSsIyquggAiZ3y6ztp7PzFQ0StBxDaSdGZgRl8MyCd40PLy3qaALOpTUuFjcaBoyp7zGsxH46valN7SbDk66eEAHXoJ6edS1KTVxEXGUhZiRr11003E/KpWlqr1XuHsMEUeHwgE67gr+lQkWrANINx2wznMIgLJ12lZ+gosZAQnglA6KhJVFFYtmP0/ehnVORnIPfmmM5DSNxWhsgyn5ytHf45YOoWDAJhY8WnntpQRG5aMjVDieLWSsKHBzKQQIIAIzazuRNaDHWsl7aRNmDKHFliuWdlAjxGYzbDQ0PjVot6XSrX8rd34WBJEGQAQDL6hoMqNjzrQ0tZJuleJWczJK5tvCBOo08W8g1jxV+CrYu4LVsF1YGVJOmvI7HXSBPpWhqdFRNDVTlZZ07lwwjcKsShM5i0RCPrtpQhI2g7Np4++IWi02RSr3sOcve90WUKQrKUuaucqwUYn25HrHXUgeCav1HqskcaV29gWDrNqMxyKpuWpZzcKQF7zXWR00PLWshwrf7H9LWx29E7D4ZnzsLFwKrurFiiAOmrA53HshRJ5RFUXAceSngorOHu21Y37KC0Ccr95a8QIDiSbkN4XSInetFzSflOvcf0six9Q0UeKwuS13b2yWJFn2rTEXWU5VaLhymVzaxtUDwTYPXjt5KEaVXTgq+PcpaLKk5QHBzIVKZgs+BzIzaQNp86jXNLqvpsd9+SjgQLpT3bqhA3dMBAJICezv+fWd/U1YGu6hOmyhNwf8A83E6HwjxN4SDvvFXXVVfRNwz3Q5DWptlpB0LRmWR7URGkelQ1W6gu9k/GYi2kO1plAgDMFnWNIzTyNRoJ0BVuIGtKpY4xYCxD5jBJOusGYk6CY+FaMbrWQ9tKDF8VtG1kUNmyxJ66TrMxvVhjrsqi9tUEBoyClUUU+bnWK4JrMfqURrSAvKipeohOwqiQN1pkbnmmhSX7JWJqmuB2RZ4HRgZlDW0sr3/ABe9EZzEzsN/hWMjVrO5R4jiNy4CHaQfIciT08zVhgGyhcTuiOD7SXVLZjKlmaMoIDMHUjX8JDtpO9AdhWGq5V5V+kQTu4q5a7ThHVrZa3kVkULbQCGOYmCTqGAYHqAan+OKo6+KvtddE+12pC27VvUiyVNssikgq+cH24mSdY2NQwWSeartBVKTB9s3tx/UuuQoUZ1U6BWUCQwOzHXeTNU7Dg8FYlpTP2ua8ro4zI8Eg2xEhUX8+uiLEyQRM1nsA2iN0WMOk7lFj+NtfjvWe4Fud4AyqQCfwxMZP7Tty51TWNbtpYpHOHe7qhHF+M3LjOSFGZcmiwSuZWHP+0eQosULGgVehv8ACVmL2n5u5Nucec2zbyrGXLzmI9aJ2Yu0LtDVIbZvMhlSQeorZFrANKb/AIhd/OarKFeYpl3FuwhmJHSrDQFRJKgq1SVRRKoolUUUrHSKyEcnSkyrQ0hUVir1Vy3i1UbUExkrox4yONugULXs7DMco8hMe6thuUaJSSczO+fQeigPlREsei8qKkqiiVRRKoolUUUlsDc1kngEWNoHzOVzhthrz5Rt5dKDM8Rtsp7BMfiJK2CdxW8VfIpgLyHWqgaHNzHit/EMQ6OTsozQCoXLhO9MBtLnSSl+6ZVoSVRRKoolUUSqKJVFEqiiVRRPNZRV4atUUqipeVFS9K6A1V60tFlNDuabVrCVRRKrUSqKL2KpXlSioplWoTg6W7dsnxNcUMSdInkB+tcs4pz3uGwBpemw2BjjhDjqXI7wfhyWcPevKJYKT8BSOImfLM2M7WnYIWQMLmjmVz2+xLEnc6n316FoAFBeOmcXPLjudfNR1pDSqKJVFEqiiVRRKoolUUSqKJVF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2" name="Picture 4" descr="https://encrypted-tbn2.gstatic.com/images?q=tbn:ANd9GcTBFRBeIkjDzPs4WGn7GrFP2qD479LAHKOQjWW4ovUu11Wb71b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360" y="2276872"/>
            <a:ext cx="3844280" cy="366761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2057400" y="914400"/>
            <a:ext cx="16002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0962" name="Picture 2" descr="https://encrypted-tbn2.gstatic.com/images?q=tbn:ANd9GcSxyG41QsdK9vn6yQEdhqN_ptfV7J_Dy6L3qU6jwgVUIamsVyz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2276873"/>
            <a:ext cx="3096344" cy="366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70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DE" dirty="0" err="1" smtClean="0">
                <a:solidFill>
                  <a:srgbClr val="C00000"/>
                </a:solidFill>
              </a:rPr>
              <a:t>Recent</a:t>
            </a:r>
            <a:r>
              <a:rPr lang="de-DE" dirty="0" smtClean="0">
                <a:solidFill>
                  <a:srgbClr val="C00000"/>
                </a:solidFill>
              </a:rPr>
              <a:t> MIP </a:t>
            </a:r>
            <a:r>
              <a:rPr lang="de-DE" dirty="0" err="1" smtClean="0">
                <a:solidFill>
                  <a:srgbClr val="C00000"/>
                </a:solidFill>
              </a:rPr>
              <a:t>contribution</a:t>
            </a:r>
            <a:r>
              <a:rPr lang="de-DE" dirty="0" smtClean="0">
                <a:solidFill>
                  <a:srgbClr val="C00000"/>
                </a:solidFill>
              </a:rPr>
              <a:t> </a:t>
            </a:r>
            <a:r>
              <a:rPr lang="de-DE" dirty="0" err="1" smtClean="0">
                <a:solidFill>
                  <a:srgbClr val="C00000"/>
                </a:solidFill>
              </a:rPr>
              <a:t>to</a:t>
            </a:r>
            <a:r>
              <a:rPr lang="de-DE" dirty="0" smtClean="0">
                <a:solidFill>
                  <a:srgbClr val="C00000"/>
                </a:solidFill>
              </a:rPr>
              <a:t> </a:t>
            </a:r>
            <a:r>
              <a:rPr lang="de-DE" dirty="0" err="1" smtClean="0">
                <a:solidFill>
                  <a:srgbClr val="C00000"/>
                </a:solidFill>
              </a:rPr>
              <a:t>literature</a:t>
            </a:r>
            <a:endParaRPr lang="en-US" dirty="0">
              <a:solidFill>
                <a:srgbClr val="C00000"/>
              </a:solidFill>
            </a:endParaRPr>
          </a:p>
        </p:txBody>
      </p:sp>
      <p:sp>
        <p:nvSpPr>
          <p:cNvPr id="3" name="Content Placeholder 2"/>
          <p:cNvSpPr>
            <a:spLocks noGrp="1"/>
          </p:cNvSpPr>
          <p:nvPr>
            <p:ph idx="1"/>
          </p:nvPr>
        </p:nvSpPr>
        <p:spPr>
          <a:xfrm>
            <a:off x="107504" y="1600200"/>
            <a:ext cx="8928992" cy="4525963"/>
          </a:xfrm>
        </p:spPr>
        <p:txBody>
          <a:bodyPr>
            <a:normAutofit/>
          </a:bodyPr>
          <a:lstStyle/>
          <a:p>
            <a:pPr marL="0" indent="0">
              <a:buNone/>
            </a:pPr>
            <a:r>
              <a:rPr lang="de-DE" b="1" dirty="0" smtClean="0"/>
              <a:t>Forthcoming special issues</a:t>
            </a:r>
          </a:p>
          <a:p>
            <a:r>
              <a:rPr lang="de-DE" dirty="0" smtClean="0"/>
              <a:t>EMF27: 28 </a:t>
            </a:r>
            <a:r>
              <a:rPr lang="de-DE" dirty="0" err="1" smtClean="0"/>
              <a:t>papers</a:t>
            </a:r>
            <a:r>
              <a:rPr lang="de-DE" dirty="0" smtClean="0"/>
              <a:t> (</a:t>
            </a:r>
            <a:r>
              <a:rPr lang="de-DE" dirty="0" err="1" smtClean="0"/>
              <a:t>Climatic</a:t>
            </a:r>
            <a:r>
              <a:rPr lang="de-DE" dirty="0" smtClean="0"/>
              <a:t> Change)</a:t>
            </a:r>
          </a:p>
          <a:p>
            <a:r>
              <a:rPr lang="de-DE" dirty="0" smtClean="0"/>
              <a:t>AMPERE: 18 </a:t>
            </a:r>
            <a:r>
              <a:rPr lang="de-DE" dirty="0" err="1" smtClean="0"/>
              <a:t>papers</a:t>
            </a:r>
            <a:r>
              <a:rPr lang="de-DE" dirty="0" smtClean="0"/>
              <a:t> (Tech. </a:t>
            </a:r>
            <a:r>
              <a:rPr lang="de-DE" dirty="0" err="1" smtClean="0"/>
              <a:t>Forc</a:t>
            </a:r>
            <a:r>
              <a:rPr lang="de-DE" dirty="0" smtClean="0"/>
              <a:t>. &amp; </a:t>
            </a:r>
            <a:r>
              <a:rPr lang="de-DE" dirty="0" err="1" smtClean="0"/>
              <a:t>Social</a:t>
            </a:r>
            <a:r>
              <a:rPr lang="de-DE" dirty="0" smtClean="0"/>
              <a:t> Change)</a:t>
            </a:r>
          </a:p>
          <a:p>
            <a:r>
              <a:rPr lang="de-DE" dirty="0" smtClean="0"/>
              <a:t>LIMITS: 12 </a:t>
            </a:r>
            <a:r>
              <a:rPr lang="de-DE" dirty="0" err="1" smtClean="0"/>
              <a:t>papers</a:t>
            </a:r>
            <a:r>
              <a:rPr lang="de-DE" dirty="0" smtClean="0"/>
              <a:t> (</a:t>
            </a:r>
            <a:r>
              <a:rPr lang="de-DE" dirty="0" err="1" smtClean="0"/>
              <a:t>Climate</a:t>
            </a:r>
            <a:r>
              <a:rPr lang="de-DE" dirty="0" smtClean="0"/>
              <a:t> Change Economics) </a:t>
            </a:r>
          </a:p>
          <a:p>
            <a:r>
              <a:rPr lang="de-DE" dirty="0" smtClean="0"/>
              <a:t>ROSE: 9 </a:t>
            </a:r>
            <a:r>
              <a:rPr lang="de-DE" dirty="0" err="1" smtClean="0"/>
              <a:t>papers</a:t>
            </a:r>
            <a:r>
              <a:rPr lang="de-DE" dirty="0" smtClean="0"/>
              <a:t> (</a:t>
            </a:r>
            <a:r>
              <a:rPr lang="de-DE" dirty="0" err="1" smtClean="0"/>
              <a:t>Climatic</a:t>
            </a:r>
            <a:r>
              <a:rPr lang="de-DE" dirty="0" smtClean="0"/>
              <a:t> Change)  </a:t>
            </a:r>
          </a:p>
          <a:p>
            <a:r>
              <a:rPr lang="de-DE" dirty="0" smtClean="0"/>
              <a:t>EMF24-US: </a:t>
            </a:r>
            <a:r>
              <a:rPr lang="de-DE" dirty="0" smtClean="0"/>
              <a:t>11 papers (The Energy Journal)</a:t>
            </a:r>
          </a:p>
          <a:p>
            <a:r>
              <a:rPr lang="de-DE" dirty="0" smtClean="0"/>
              <a:t>EMF28_EU: </a:t>
            </a:r>
            <a:r>
              <a:rPr lang="de-DE" dirty="0" smtClean="0"/>
              <a:t>17 papers (Climate Change Economcs)</a:t>
            </a:r>
            <a:endParaRPr lang="en-US" dirty="0" smtClean="0"/>
          </a:p>
          <a:p>
            <a:endParaRPr lang="de-DE" dirty="0" smtClean="0"/>
          </a:p>
        </p:txBody>
      </p:sp>
    </p:spTree>
    <p:extLst>
      <p:ext uri="{BB962C8B-B14F-4D97-AF65-F5344CB8AC3E}">
        <p14:creationId xmlns:p14="http://schemas.microsoft.com/office/powerpoint/2010/main" val="2906151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3">
            <a:extLst>
              <a:ext uri="{28A0092B-C50C-407E-A947-70E740481C1C}">
                <a14:useLocalDpi xmlns:a14="http://schemas.microsoft.com/office/drawing/2010/main" val="0"/>
              </a:ext>
            </a:extLst>
          </a:blip>
          <a:srcRect l="-20" t="7956" r="20" b="-169"/>
          <a:stretch>
            <a:fillRect/>
          </a:stretch>
        </p:blipFill>
        <p:spPr bwMode="auto">
          <a:xfrm>
            <a:off x="250825" y="814388"/>
            <a:ext cx="8713788" cy="54848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2" name="Rectangle 2"/>
          <p:cNvSpPr>
            <a:spLocks noGrp="1" noChangeArrowheads="1"/>
          </p:cNvSpPr>
          <p:nvPr>
            <p:ph type="title"/>
          </p:nvPr>
        </p:nvSpPr>
        <p:spPr>
          <a:xfrm>
            <a:off x="250825" y="187871"/>
            <a:ext cx="8569325" cy="504825"/>
          </a:xfrm>
        </p:spPr>
        <p:txBody>
          <a:bodyPr>
            <a:noAutofit/>
          </a:bodyPr>
          <a:lstStyle/>
          <a:p>
            <a:pPr>
              <a:defRPr/>
            </a:pPr>
            <a:r>
              <a:rPr lang="de-DE" sz="3600" dirty="0" err="1" smtClean="0">
                <a:effectLst>
                  <a:outerShdw blurRad="38100" dist="38100" dir="2700000" algn="tl">
                    <a:srgbClr val="C0C0C0"/>
                  </a:outerShdw>
                </a:effectLst>
              </a:rPr>
              <a:t>Exploring</a:t>
            </a:r>
            <a:r>
              <a:rPr lang="de-DE" sz="3600" dirty="0" smtClean="0">
                <a:effectLst>
                  <a:outerShdw blurRad="38100" dist="38100" dir="2700000" algn="tl">
                    <a:srgbClr val="C0C0C0"/>
                  </a:outerShdw>
                </a:effectLst>
              </a:rPr>
              <a:t> </a:t>
            </a:r>
            <a:r>
              <a:rPr lang="de-DE" sz="3600" dirty="0" err="1" smtClean="0">
                <a:effectLst>
                  <a:outerShdw blurRad="38100" dist="38100" dir="2700000" algn="tl">
                    <a:srgbClr val="C0C0C0"/>
                  </a:outerShdw>
                </a:effectLst>
              </a:rPr>
              <a:t>mitigation</a:t>
            </a:r>
            <a:r>
              <a:rPr lang="de-DE" sz="3600" dirty="0" smtClean="0">
                <a:effectLst>
                  <a:outerShdw blurRad="38100" dist="38100" dir="2700000" algn="tl">
                    <a:srgbClr val="C0C0C0"/>
                  </a:outerShdw>
                </a:effectLst>
              </a:rPr>
              <a:t> </a:t>
            </a:r>
            <a:r>
              <a:rPr lang="de-DE" sz="3600" dirty="0" err="1" smtClean="0">
                <a:effectLst>
                  <a:outerShdw blurRad="38100" dist="38100" dir="2700000" algn="tl">
                    <a:srgbClr val="C0C0C0"/>
                  </a:outerShdw>
                </a:effectLst>
              </a:rPr>
              <a:t>pathways</a:t>
            </a:r>
            <a:r>
              <a:rPr lang="de-DE" sz="3600" dirty="0" smtClean="0">
                <a:effectLst>
                  <a:outerShdw blurRad="38100" dist="38100" dir="2700000" algn="tl">
                    <a:srgbClr val="C0C0C0"/>
                  </a:outerShdw>
                </a:effectLst>
              </a:rPr>
              <a:t> </a:t>
            </a:r>
            <a:r>
              <a:rPr lang="de-DE" sz="3600" dirty="0" err="1" smtClean="0">
                <a:effectLst>
                  <a:outerShdw blurRad="38100" dist="38100" dir="2700000" algn="tl">
                    <a:srgbClr val="C0C0C0"/>
                  </a:outerShdw>
                </a:effectLst>
              </a:rPr>
              <a:t>for</a:t>
            </a:r>
            <a:r>
              <a:rPr lang="de-DE" sz="3600" dirty="0" smtClean="0">
                <a:effectLst>
                  <a:outerShdw blurRad="38100" dist="38100" dir="2700000" algn="tl">
                    <a:srgbClr val="C0C0C0"/>
                  </a:outerShdw>
                </a:effectLst>
              </a:rPr>
              <a:t> AR5</a:t>
            </a:r>
            <a:endParaRPr lang="en-US" sz="3600" dirty="0">
              <a:effectLst>
                <a:outerShdw blurRad="38100" dist="38100" dir="2700000" algn="tl">
                  <a:srgbClr val="C0C0C0"/>
                </a:outerShdw>
              </a:effectLst>
            </a:endParaRPr>
          </a:p>
        </p:txBody>
      </p:sp>
      <p:grpSp>
        <p:nvGrpSpPr>
          <p:cNvPr id="25604" name="Group 104"/>
          <p:cNvGrpSpPr>
            <a:grpSpLocks/>
          </p:cNvGrpSpPr>
          <p:nvPr/>
        </p:nvGrpSpPr>
        <p:grpSpPr bwMode="auto">
          <a:xfrm>
            <a:off x="381000" y="1914525"/>
            <a:ext cx="8440738" cy="4373563"/>
            <a:chOff x="240" y="1207"/>
            <a:chExt cx="5317" cy="2755"/>
          </a:xfrm>
        </p:grpSpPr>
        <p:sp>
          <p:nvSpPr>
            <p:cNvPr id="25611" name="AutoShape 59"/>
            <p:cNvSpPr>
              <a:spLocks noChangeAspect="1" noChangeArrowheads="1" noTextEdit="1"/>
            </p:cNvSpPr>
            <p:nvPr/>
          </p:nvSpPr>
          <p:spPr bwMode="auto">
            <a:xfrm>
              <a:off x="240" y="1207"/>
              <a:ext cx="5184" cy="2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5612" name="Line 58"/>
            <p:cNvSpPr>
              <a:spLocks noChangeShapeType="1"/>
            </p:cNvSpPr>
            <p:nvPr/>
          </p:nvSpPr>
          <p:spPr bwMode="auto">
            <a:xfrm flipV="1">
              <a:off x="1157" y="2548"/>
              <a:ext cx="2721" cy="1019"/>
            </a:xfrm>
            <a:prstGeom prst="line">
              <a:avLst/>
            </a:prstGeom>
            <a:noFill/>
            <a:ln w="3175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3" name="Line 55"/>
            <p:cNvSpPr>
              <a:spLocks noChangeShapeType="1"/>
            </p:cNvSpPr>
            <p:nvPr/>
          </p:nvSpPr>
          <p:spPr bwMode="auto">
            <a:xfrm flipV="1">
              <a:off x="1157" y="3567"/>
              <a:ext cx="2585" cy="0"/>
            </a:xfrm>
            <a:prstGeom prst="line">
              <a:avLst/>
            </a:prstGeom>
            <a:noFill/>
            <a:ln w="3175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4" name="Line 54"/>
            <p:cNvSpPr>
              <a:spLocks noChangeShapeType="1"/>
            </p:cNvSpPr>
            <p:nvPr/>
          </p:nvSpPr>
          <p:spPr bwMode="auto">
            <a:xfrm flipV="1">
              <a:off x="1157" y="1616"/>
              <a:ext cx="12" cy="1951"/>
            </a:xfrm>
            <a:prstGeom prst="line">
              <a:avLst/>
            </a:prstGeom>
            <a:noFill/>
            <a:ln w="3175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04" name="Text Box 53"/>
            <p:cNvSpPr txBox="1">
              <a:spLocks noChangeArrowheads="1"/>
            </p:cNvSpPr>
            <p:nvPr/>
          </p:nvSpPr>
          <p:spPr bwMode="auto">
            <a:xfrm>
              <a:off x="1520" y="3612"/>
              <a:ext cx="3186"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defRPr>
                  <a:solidFill>
                    <a:schemeClr val="tx1"/>
                  </a:solidFill>
                  <a:latin typeface="Arial" pitchFamily="34" charset="0"/>
                  <a:ea typeface="ヒラギノ角ゴ Pro W3" pitchFamily="-16" charset="-128"/>
                </a:defRPr>
              </a:lvl1pPr>
              <a:lvl2pPr marL="742950" indent="-285750" eaLnBrk="0" hangingPunct="0">
                <a:defRPr>
                  <a:solidFill>
                    <a:schemeClr val="tx1"/>
                  </a:solidFill>
                  <a:latin typeface="Arial" pitchFamily="34" charset="0"/>
                  <a:ea typeface="ヒラギノ角ゴ Pro W3" pitchFamily="-16" charset="-128"/>
                </a:defRPr>
              </a:lvl2pPr>
              <a:lvl3pPr marL="1143000" indent="-228600" eaLnBrk="0" hangingPunct="0">
                <a:defRPr>
                  <a:solidFill>
                    <a:schemeClr val="tx1"/>
                  </a:solidFill>
                  <a:latin typeface="Arial" pitchFamily="34" charset="0"/>
                  <a:ea typeface="ヒラギノ角ゴ Pro W3" pitchFamily="-16" charset="-128"/>
                </a:defRPr>
              </a:lvl3pPr>
              <a:lvl4pPr marL="1600200" indent="-228600" eaLnBrk="0" hangingPunct="0">
                <a:defRPr>
                  <a:solidFill>
                    <a:schemeClr val="tx1"/>
                  </a:solidFill>
                  <a:latin typeface="Arial" pitchFamily="34" charset="0"/>
                  <a:ea typeface="ヒラギノ角ゴ Pro W3" pitchFamily="-16" charset="-128"/>
                </a:defRPr>
              </a:lvl4pPr>
              <a:lvl5pPr marL="2057400" indent="-228600" eaLnBrk="0" hangingPunct="0">
                <a:defRPr>
                  <a:solidFill>
                    <a:schemeClr val="tx1"/>
                  </a:solidFill>
                  <a:latin typeface="Arial" pitchFamily="34" charset="0"/>
                  <a:ea typeface="ヒラギノ角ゴ Pro W3" pitchFamily="-16" charset="-128"/>
                </a:defRPr>
              </a:lvl5pPr>
              <a:lvl6pPr marL="2514600" indent="-228600" eaLnBrk="0" fontAlgn="base" hangingPunct="0">
                <a:spcBef>
                  <a:spcPct val="0"/>
                </a:spcBef>
                <a:spcAft>
                  <a:spcPct val="0"/>
                </a:spcAft>
                <a:defRPr>
                  <a:solidFill>
                    <a:schemeClr val="tx1"/>
                  </a:solidFill>
                  <a:latin typeface="Arial" pitchFamily="34" charset="0"/>
                  <a:ea typeface="ヒラギノ角ゴ Pro W3" pitchFamily="-16" charset="-128"/>
                </a:defRPr>
              </a:lvl6pPr>
              <a:lvl7pPr marL="2971800" indent="-228600" eaLnBrk="0" fontAlgn="base" hangingPunct="0">
                <a:spcBef>
                  <a:spcPct val="0"/>
                </a:spcBef>
                <a:spcAft>
                  <a:spcPct val="0"/>
                </a:spcAft>
                <a:defRPr>
                  <a:solidFill>
                    <a:schemeClr val="tx1"/>
                  </a:solidFill>
                  <a:latin typeface="Arial" pitchFamily="34" charset="0"/>
                  <a:ea typeface="ヒラギノ角ゴ Pro W3" pitchFamily="-16" charset="-128"/>
                </a:defRPr>
              </a:lvl7pPr>
              <a:lvl8pPr marL="3429000" indent="-228600" eaLnBrk="0" fontAlgn="base" hangingPunct="0">
                <a:spcBef>
                  <a:spcPct val="0"/>
                </a:spcBef>
                <a:spcAft>
                  <a:spcPct val="0"/>
                </a:spcAft>
                <a:defRPr>
                  <a:solidFill>
                    <a:schemeClr val="tx1"/>
                  </a:solidFill>
                  <a:latin typeface="Arial" pitchFamily="34" charset="0"/>
                  <a:ea typeface="ヒラギノ角ゴ Pro W3" pitchFamily="-16" charset="-128"/>
                </a:defRPr>
              </a:lvl8pPr>
              <a:lvl9pPr marL="3886200" indent="-228600" eaLnBrk="0" fontAlgn="base" hangingPunct="0">
                <a:spcBef>
                  <a:spcPct val="0"/>
                </a:spcBef>
                <a:spcAft>
                  <a:spcPct val="0"/>
                </a:spcAft>
                <a:defRPr>
                  <a:solidFill>
                    <a:schemeClr val="tx1"/>
                  </a:solidFill>
                  <a:latin typeface="Arial" pitchFamily="34" charset="0"/>
                  <a:ea typeface="ヒラギノ角ゴ Pro W3" pitchFamily="-16" charset="-128"/>
                </a:defRPr>
              </a:lvl9pPr>
            </a:lstStyle>
            <a:p>
              <a:pPr>
                <a:defRPr/>
              </a:pPr>
              <a:r>
                <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rPr>
                <a:t>Variation </a:t>
              </a:r>
              <a:r>
                <a:rPr lang="de-DE" sz="1400" b="1" dirty="0" err="1" smtClean="0">
                  <a:solidFill>
                    <a:srgbClr val="FFFF00"/>
                  </a:solidFill>
                  <a:effectLst>
                    <a:outerShdw blurRad="38100" dist="38100" dir="2700000" algn="tl">
                      <a:srgbClr val="000000">
                        <a:alpha val="43137"/>
                      </a:srgbClr>
                    </a:outerShdw>
                  </a:effectLst>
                  <a:ea typeface="ＭＳ Ｐゴシック"/>
                  <a:cs typeface="Arial" pitchFamily="34" charset="0"/>
                </a:rPr>
                <a:t>of</a:t>
              </a:r>
              <a:r>
                <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rPr>
                <a:t> </a:t>
              </a:r>
              <a:r>
                <a:rPr lang="de-DE" sz="1400" b="1" dirty="0" err="1" smtClean="0">
                  <a:solidFill>
                    <a:srgbClr val="FFFF00"/>
                  </a:solidFill>
                  <a:effectLst>
                    <a:outerShdw blurRad="38100" dist="38100" dir="2700000" algn="tl">
                      <a:srgbClr val="000000">
                        <a:alpha val="43137"/>
                      </a:srgbClr>
                    </a:outerShdw>
                  </a:effectLst>
                  <a:ea typeface="ＭＳ Ｐゴシック"/>
                  <a:cs typeface="Arial" pitchFamily="34" charset="0"/>
                </a:rPr>
                <a:t>model</a:t>
              </a:r>
              <a:r>
                <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rPr>
                <a:t> </a:t>
              </a:r>
              <a:r>
                <a:rPr lang="de-DE" sz="1400" b="1" dirty="0" err="1" smtClean="0">
                  <a:solidFill>
                    <a:srgbClr val="FFFF00"/>
                  </a:solidFill>
                  <a:effectLst>
                    <a:outerShdw blurRad="38100" dist="38100" dir="2700000" algn="tl">
                      <a:srgbClr val="000000">
                        <a:alpha val="43137"/>
                      </a:srgbClr>
                    </a:outerShdw>
                  </a:effectLst>
                  <a:ea typeface="ＭＳ Ｐゴシック"/>
                  <a:cs typeface="Arial" pitchFamily="34" charset="0"/>
                </a:rPr>
                <a:t>baseline</a:t>
              </a:r>
              <a:r>
                <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rPr>
                <a:t> </a:t>
              </a:r>
              <a:r>
                <a:rPr lang="de-DE" sz="1400" b="1" dirty="0" err="1" smtClean="0">
                  <a:solidFill>
                    <a:srgbClr val="FFFF00"/>
                  </a:solidFill>
                  <a:effectLst>
                    <a:outerShdw blurRad="38100" dist="38100" dir="2700000" algn="tl">
                      <a:srgbClr val="000000">
                        <a:alpha val="43137"/>
                      </a:srgbClr>
                    </a:outerShdw>
                  </a:effectLst>
                  <a:ea typeface="ＭＳ Ｐゴシック"/>
                  <a:cs typeface="Arial" pitchFamily="34" charset="0"/>
                </a:rPr>
                <a:t>assumptions</a:t>
              </a:r>
              <a:endPar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endParaRPr>
            </a:p>
            <a:p>
              <a:pPr>
                <a:defRPr/>
              </a:pPr>
              <a:r>
                <a:rPr lang="de-DE" sz="1400" dirty="0" smtClean="0">
                  <a:solidFill>
                    <a:srgbClr val="FFFFFF"/>
                  </a:solidFill>
                  <a:ea typeface="ＭＳ Ｐゴシック"/>
                  <a:cs typeface="Arial" pitchFamily="34" charset="0"/>
                </a:rPr>
                <a:t>e.g. </a:t>
              </a:r>
              <a:r>
                <a:rPr lang="de-DE" sz="1400" dirty="0" err="1" smtClean="0">
                  <a:solidFill>
                    <a:srgbClr val="FFFFFF"/>
                  </a:solidFill>
                  <a:ea typeface="ＭＳ Ｐゴシック"/>
                  <a:cs typeface="Arial" pitchFamily="34" charset="0"/>
                </a:rPr>
                <a:t>population</a:t>
              </a:r>
              <a:r>
                <a:rPr lang="de-DE" sz="1400" dirty="0" smtClean="0">
                  <a:solidFill>
                    <a:srgbClr val="FFFFFF"/>
                  </a:solidFill>
                  <a:ea typeface="ＭＳ Ｐゴシック"/>
                  <a:cs typeface="Arial" pitchFamily="34" charset="0"/>
                </a:rPr>
                <a:t>, </a:t>
              </a:r>
              <a:r>
                <a:rPr lang="de-DE" sz="1400" dirty="0" err="1" smtClean="0">
                  <a:solidFill>
                    <a:srgbClr val="FFFFFF"/>
                  </a:solidFill>
                  <a:ea typeface="ＭＳ Ｐゴシック"/>
                  <a:cs typeface="Arial" pitchFamily="34" charset="0"/>
                </a:rPr>
                <a:t>economic</a:t>
              </a:r>
              <a:r>
                <a:rPr lang="de-DE" sz="1400" dirty="0" smtClean="0">
                  <a:solidFill>
                    <a:srgbClr val="FFFFFF"/>
                  </a:solidFill>
                  <a:ea typeface="ＭＳ Ｐゴシック"/>
                  <a:cs typeface="Arial" pitchFamily="34" charset="0"/>
                </a:rPr>
                <a:t> </a:t>
              </a:r>
              <a:r>
                <a:rPr lang="de-DE" sz="1400" dirty="0" err="1" smtClean="0">
                  <a:solidFill>
                    <a:srgbClr val="FFFFFF"/>
                  </a:solidFill>
                  <a:ea typeface="ＭＳ Ｐゴシック"/>
                  <a:cs typeface="Arial" pitchFamily="34" charset="0"/>
                </a:rPr>
                <a:t>growth</a:t>
              </a:r>
              <a:r>
                <a:rPr lang="de-DE" sz="1400" dirty="0" smtClean="0">
                  <a:solidFill>
                    <a:srgbClr val="FFFFFF"/>
                  </a:solidFill>
                  <a:ea typeface="ＭＳ Ｐゴシック"/>
                  <a:cs typeface="Arial" pitchFamily="34" charset="0"/>
                </a:rPr>
                <a:t>, fossil </a:t>
              </a:r>
              <a:r>
                <a:rPr lang="de-DE" sz="1400" dirty="0" err="1" smtClean="0">
                  <a:solidFill>
                    <a:srgbClr val="FFFFFF"/>
                  </a:solidFill>
                  <a:ea typeface="ＭＳ Ｐゴシック"/>
                  <a:cs typeface="Arial" pitchFamily="34" charset="0"/>
                </a:rPr>
                <a:t>fuel</a:t>
              </a:r>
              <a:r>
                <a:rPr lang="de-DE" sz="1400" dirty="0" smtClean="0">
                  <a:solidFill>
                    <a:srgbClr val="FFFFFF"/>
                  </a:solidFill>
                  <a:ea typeface="ＭＳ Ｐゴシック"/>
                  <a:cs typeface="Arial" pitchFamily="34" charset="0"/>
                </a:rPr>
                <a:t> </a:t>
              </a:r>
              <a:r>
                <a:rPr lang="de-DE" sz="1400" dirty="0" err="1" smtClean="0">
                  <a:solidFill>
                    <a:srgbClr val="FFFFFF"/>
                  </a:solidFill>
                  <a:ea typeface="ＭＳ Ｐゴシック"/>
                  <a:cs typeface="Arial" pitchFamily="34" charset="0"/>
                </a:rPr>
                <a:t>resources</a:t>
              </a:r>
              <a:endParaRPr lang="en-US" sz="1400" dirty="0" smtClean="0">
                <a:solidFill>
                  <a:srgbClr val="FFFFFF"/>
                </a:solidFill>
                <a:ea typeface="ＭＳ Ｐゴシック"/>
                <a:cs typeface="Arial" pitchFamily="34" charset="0"/>
              </a:endParaRPr>
            </a:p>
          </p:txBody>
        </p:sp>
        <p:sp>
          <p:nvSpPr>
            <p:cNvPr id="8205" name="Text Box 52"/>
            <p:cNvSpPr txBox="1">
              <a:spLocks noChangeArrowheads="1"/>
            </p:cNvSpPr>
            <p:nvPr/>
          </p:nvSpPr>
          <p:spPr bwMode="auto">
            <a:xfrm>
              <a:off x="250" y="1735"/>
              <a:ext cx="1143"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defRPr>
                  <a:solidFill>
                    <a:schemeClr val="tx1"/>
                  </a:solidFill>
                  <a:latin typeface="Arial" pitchFamily="34" charset="0"/>
                  <a:ea typeface="ヒラギノ角ゴ Pro W3" pitchFamily="-16" charset="-128"/>
                </a:defRPr>
              </a:lvl1pPr>
              <a:lvl2pPr marL="742950" indent="-285750" eaLnBrk="0" hangingPunct="0">
                <a:defRPr>
                  <a:solidFill>
                    <a:schemeClr val="tx1"/>
                  </a:solidFill>
                  <a:latin typeface="Arial" pitchFamily="34" charset="0"/>
                  <a:ea typeface="ヒラギノ角ゴ Pro W3" pitchFamily="-16" charset="-128"/>
                </a:defRPr>
              </a:lvl2pPr>
              <a:lvl3pPr marL="1143000" indent="-228600" eaLnBrk="0" hangingPunct="0">
                <a:defRPr>
                  <a:solidFill>
                    <a:schemeClr val="tx1"/>
                  </a:solidFill>
                  <a:latin typeface="Arial" pitchFamily="34" charset="0"/>
                  <a:ea typeface="ヒラギノ角ゴ Pro W3" pitchFamily="-16" charset="-128"/>
                </a:defRPr>
              </a:lvl3pPr>
              <a:lvl4pPr marL="1600200" indent="-228600" eaLnBrk="0" hangingPunct="0">
                <a:defRPr>
                  <a:solidFill>
                    <a:schemeClr val="tx1"/>
                  </a:solidFill>
                  <a:latin typeface="Arial" pitchFamily="34" charset="0"/>
                  <a:ea typeface="ヒラギノ角ゴ Pro W3" pitchFamily="-16" charset="-128"/>
                </a:defRPr>
              </a:lvl4pPr>
              <a:lvl5pPr marL="2057400" indent="-228600" eaLnBrk="0" hangingPunct="0">
                <a:defRPr>
                  <a:solidFill>
                    <a:schemeClr val="tx1"/>
                  </a:solidFill>
                  <a:latin typeface="Arial" pitchFamily="34" charset="0"/>
                  <a:ea typeface="ヒラギノ角ゴ Pro W3" pitchFamily="-16" charset="-128"/>
                </a:defRPr>
              </a:lvl5pPr>
              <a:lvl6pPr marL="2514600" indent="-228600" eaLnBrk="0" fontAlgn="base" hangingPunct="0">
                <a:spcBef>
                  <a:spcPct val="0"/>
                </a:spcBef>
                <a:spcAft>
                  <a:spcPct val="0"/>
                </a:spcAft>
                <a:defRPr>
                  <a:solidFill>
                    <a:schemeClr val="tx1"/>
                  </a:solidFill>
                  <a:latin typeface="Arial" pitchFamily="34" charset="0"/>
                  <a:ea typeface="ヒラギノ角ゴ Pro W3" pitchFamily="-16" charset="-128"/>
                </a:defRPr>
              </a:lvl6pPr>
              <a:lvl7pPr marL="2971800" indent="-228600" eaLnBrk="0" fontAlgn="base" hangingPunct="0">
                <a:spcBef>
                  <a:spcPct val="0"/>
                </a:spcBef>
                <a:spcAft>
                  <a:spcPct val="0"/>
                </a:spcAft>
                <a:defRPr>
                  <a:solidFill>
                    <a:schemeClr val="tx1"/>
                  </a:solidFill>
                  <a:latin typeface="Arial" pitchFamily="34" charset="0"/>
                  <a:ea typeface="ヒラギノ角ゴ Pro W3" pitchFamily="-16" charset="-128"/>
                </a:defRPr>
              </a:lvl7pPr>
              <a:lvl8pPr marL="3429000" indent="-228600" eaLnBrk="0" fontAlgn="base" hangingPunct="0">
                <a:spcBef>
                  <a:spcPct val="0"/>
                </a:spcBef>
                <a:spcAft>
                  <a:spcPct val="0"/>
                </a:spcAft>
                <a:defRPr>
                  <a:solidFill>
                    <a:schemeClr val="tx1"/>
                  </a:solidFill>
                  <a:latin typeface="Arial" pitchFamily="34" charset="0"/>
                  <a:ea typeface="ヒラギノ角ゴ Pro W3" pitchFamily="-16" charset="-128"/>
                </a:defRPr>
              </a:lvl8pPr>
              <a:lvl9pPr marL="3886200" indent="-228600" eaLnBrk="0" fontAlgn="base" hangingPunct="0">
                <a:spcBef>
                  <a:spcPct val="0"/>
                </a:spcBef>
                <a:spcAft>
                  <a:spcPct val="0"/>
                </a:spcAft>
                <a:defRPr>
                  <a:solidFill>
                    <a:schemeClr val="tx1"/>
                  </a:solidFill>
                  <a:latin typeface="Arial" pitchFamily="34" charset="0"/>
                  <a:ea typeface="ヒラギノ角ゴ Pro W3" pitchFamily="-16" charset="-128"/>
                </a:defRPr>
              </a:lvl9pPr>
            </a:lstStyle>
            <a:p>
              <a:pPr>
                <a:defRPr/>
              </a:pPr>
              <a:r>
                <a:rPr lang="de-DE" sz="1400" b="1" dirty="0" err="1" smtClean="0">
                  <a:solidFill>
                    <a:srgbClr val="FFFF00"/>
                  </a:solidFill>
                  <a:effectLst>
                    <a:outerShdw blurRad="38100" dist="38100" dir="2700000" algn="tl">
                      <a:srgbClr val="000000">
                        <a:alpha val="43137"/>
                      </a:srgbClr>
                    </a:outerShdw>
                  </a:effectLst>
                  <a:ea typeface="ＭＳ Ｐゴシック"/>
                  <a:cs typeface="Arial" pitchFamily="34" charset="0"/>
                </a:rPr>
                <a:t>Climate</a:t>
              </a:r>
              <a:r>
                <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rPr>
                <a:t> </a:t>
              </a:r>
              <a:r>
                <a:rPr lang="de-DE" sz="1400" b="1" dirty="0" err="1" smtClean="0">
                  <a:solidFill>
                    <a:srgbClr val="FFFF00"/>
                  </a:solidFill>
                  <a:effectLst>
                    <a:outerShdw blurRad="38100" dist="38100" dir="2700000" algn="tl">
                      <a:srgbClr val="000000">
                        <a:alpha val="43137"/>
                      </a:srgbClr>
                    </a:outerShdw>
                  </a:effectLst>
                  <a:ea typeface="ＭＳ Ｐゴシック"/>
                  <a:cs typeface="Arial" pitchFamily="34" charset="0"/>
                </a:rPr>
                <a:t>policy</a:t>
              </a:r>
              <a:endParaRPr lang="de-DE" sz="1400" b="1" dirty="0" smtClean="0">
                <a:solidFill>
                  <a:srgbClr val="FFFF00"/>
                </a:solidFill>
                <a:effectLst>
                  <a:outerShdw blurRad="38100" dist="38100" dir="2700000" algn="tl">
                    <a:srgbClr val="000000">
                      <a:alpha val="43137"/>
                    </a:srgbClr>
                  </a:outerShdw>
                </a:effectLst>
                <a:ea typeface="ＭＳ Ｐゴシック"/>
                <a:cs typeface="Arial" pitchFamily="34" charset="0"/>
              </a:endParaRPr>
            </a:p>
          </p:txBody>
        </p:sp>
        <p:sp>
          <p:nvSpPr>
            <p:cNvPr id="25617" name="Text Box 50"/>
            <p:cNvSpPr txBox="1">
              <a:spLocks noChangeArrowheads="1"/>
            </p:cNvSpPr>
            <p:nvPr/>
          </p:nvSpPr>
          <p:spPr bwMode="auto">
            <a:xfrm>
              <a:off x="608" y="3023"/>
              <a:ext cx="109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a:spcBef>
                  <a:spcPct val="0"/>
                </a:spcBef>
                <a:buFontTx/>
                <a:buNone/>
              </a:pPr>
              <a:r>
                <a:rPr lang="de-DE" altLang="en-US" sz="1400">
                  <a:solidFill>
                    <a:srgbClr val="FFFFFF"/>
                  </a:solidFill>
                  <a:ea typeface="ＭＳ Ｐゴシック" pitchFamily="34" charset="-128"/>
                  <a:cs typeface="Arial" charset="0"/>
                </a:rPr>
                <a:t>No policy </a:t>
              </a:r>
            </a:p>
          </p:txBody>
        </p:sp>
        <p:sp>
          <p:nvSpPr>
            <p:cNvPr id="25618" name="Text Box 48"/>
            <p:cNvSpPr txBox="1">
              <a:spLocks noChangeArrowheads="1"/>
            </p:cNvSpPr>
            <p:nvPr/>
          </p:nvSpPr>
          <p:spPr bwMode="auto">
            <a:xfrm>
              <a:off x="311" y="2490"/>
              <a:ext cx="982"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a:spcBef>
                  <a:spcPct val="0"/>
                </a:spcBef>
                <a:buFontTx/>
                <a:buNone/>
              </a:pPr>
              <a:r>
                <a:rPr lang="de-DE" altLang="en-US" sz="1400">
                  <a:solidFill>
                    <a:srgbClr val="FFFFFF"/>
                  </a:solidFill>
                  <a:ea typeface="ＭＳ Ｐゴシック" pitchFamily="34" charset="-128"/>
                  <a:cs typeface="Arial" charset="0"/>
                </a:rPr>
                <a:t>550ppm CO</a:t>
              </a:r>
              <a:r>
                <a:rPr lang="de-DE" altLang="en-US" sz="1400" baseline="-30000">
                  <a:solidFill>
                    <a:srgbClr val="FFFFFF"/>
                  </a:solidFill>
                  <a:ea typeface="ＭＳ Ｐゴシック" pitchFamily="34" charset="-128"/>
                  <a:cs typeface="Arial" charset="0"/>
                </a:rPr>
                <a:t>2</a:t>
              </a:r>
              <a:r>
                <a:rPr lang="de-DE" altLang="en-US" sz="1400">
                  <a:solidFill>
                    <a:srgbClr val="FFFFFF"/>
                  </a:solidFill>
                  <a:ea typeface="ＭＳ Ｐゴシック" pitchFamily="34" charset="-128"/>
                  <a:cs typeface="Arial" charset="0"/>
                </a:rPr>
                <a:t>eq</a:t>
              </a:r>
            </a:p>
          </p:txBody>
        </p:sp>
        <p:sp>
          <p:nvSpPr>
            <p:cNvPr id="25619" name="Text Box 46"/>
            <p:cNvSpPr txBox="1">
              <a:spLocks noChangeArrowheads="1"/>
            </p:cNvSpPr>
            <p:nvPr/>
          </p:nvSpPr>
          <p:spPr bwMode="auto">
            <a:xfrm>
              <a:off x="313" y="2218"/>
              <a:ext cx="1025"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a:spcBef>
                  <a:spcPct val="0"/>
                </a:spcBef>
                <a:buFontTx/>
                <a:buNone/>
              </a:pPr>
              <a:r>
                <a:rPr lang="de-DE" altLang="en-US" sz="1400">
                  <a:solidFill>
                    <a:srgbClr val="FFFFFF"/>
                  </a:solidFill>
                  <a:ea typeface="ＭＳ Ｐゴシック" pitchFamily="34" charset="-128"/>
                  <a:cs typeface="Arial" charset="0"/>
                </a:rPr>
                <a:t>450ppm CO</a:t>
              </a:r>
              <a:r>
                <a:rPr lang="de-DE" altLang="en-US" sz="1400" baseline="-30000">
                  <a:solidFill>
                    <a:srgbClr val="FFFFFF"/>
                  </a:solidFill>
                  <a:ea typeface="ＭＳ Ｐゴシック" pitchFamily="34" charset="-128"/>
                  <a:cs typeface="Arial" charset="0"/>
                </a:rPr>
                <a:t>2</a:t>
              </a:r>
              <a:r>
                <a:rPr lang="de-DE" altLang="en-US" sz="1400">
                  <a:solidFill>
                    <a:srgbClr val="FFFFFF"/>
                  </a:solidFill>
                  <a:ea typeface="ＭＳ Ｐゴシック" pitchFamily="34" charset="-128"/>
                  <a:cs typeface="Arial" charset="0"/>
                </a:rPr>
                <a:t>eq</a:t>
              </a:r>
            </a:p>
          </p:txBody>
        </p:sp>
        <p:sp>
          <p:nvSpPr>
            <p:cNvPr id="8214" name="Text Box 11"/>
            <p:cNvSpPr txBox="1">
              <a:spLocks noChangeArrowheads="1"/>
            </p:cNvSpPr>
            <p:nvPr/>
          </p:nvSpPr>
          <p:spPr bwMode="auto">
            <a:xfrm>
              <a:off x="3924" y="2433"/>
              <a:ext cx="1633"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defRPr>
                  <a:solidFill>
                    <a:schemeClr val="tx1"/>
                  </a:solidFill>
                  <a:latin typeface="Arial" pitchFamily="34" charset="0"/>
                  <a:ea typeface="ヒラギノ角ゴ Pro W3" pitchFamily="-16" charset="-128"/>
                </a:defRPr>
              </a:lvl1pPr>
              <a:lvl2pPr marL="742950" indent="-285750" eaLnBrk="0" hangingPunct="0">
                <a:defRPr>
                  <a:solidFill>
                    <a:schemeClr val="tx1"/>
                  </a:solidFill>
                  <a:latin typeface="Arial" pitchFamily="34" charset="0"/>
                  <a:ea typeface="ヒラギノ角ゴ Pro W3" pitchFamily="-16" charset="-128"/>
                </a:defRPr>
              </a:lvl2pPr>
              <a:lvl3pPr marL="1143000" indent="-228600" eaLnBrk="0" hangingPunct="0">
                <a:defRPr>
                  <a:solidFill>
                    <a:schemeClr val="tx1"/>
                  </a:solidFill>
                  <a:latin typeface="Arial" pitchFamily="34" charset="0"/>
                  <a:ea typeface="ヒラギノ角ゴ Pro W3" pitchFamily="-16" charset="-128"/>
                </a:defRPr>
              </a:lvl3pPr>
              <a:lvl4pPr marL="1600200" indent="-228600" eaLnBrk="0" hangingPunct="0">
                <a:defRPr>
                  <a:solidFill>
                    <a:schemeClr val="tx1"/>
                  </a:solidFill>
                  <a:latin typeface="Arial" pitchFamily="34" charset="0"/>
                  <a:ea typeface="ヒラギノ角ゴ Pro W3" pitchFamily="-16" charset="-128"/>
                </a:defRPr>
              </a:lvl4pPr>
              <a:lvl5pPr marL="2057400" indent="-228600" eaLnBrk="0" hangingPunct="0">
                <a:defRPr>
                  <a:solidFill>
                    <a:schemeClr val="tx1"/>
                  </a:solidFill>
                  <a:latin typeface="Arial" pitchFamily="34" charset="0"/>
                  <a:ea typeface="ヒラギノ角ゴ Pro W3" pitchFamily="-16" charset="-128"/>
                </a:defRPr>
              </a:lvl5pPr>
              <a:lvl6pPr marL="2514600" indent="-228600" eaLnBrk="0" fontAlgn="base" hangingPunct="0">
                <a:spcBef>
                  <a:spcPct val="0"/>
                </a:spcBef>
                <a:spcAft>
                  <a:spcPct val="0"/>
                </a:spcAft>
                <a:defRPr>
                  <a:solidFill>
                    <a:schemeClr val="tx1"/>
                  </a:solidFill>
                  <a:latin typeface="Arial" pitchFamily="34" charset="0"/>
                  <a:ea typeface="ヒラギノ角ゴ Pro W3" pitchFamily="-16" charset="-128"/>
                </a:defRPr>
              </a:lvl6pPr>
              <a:lvl7pPr marL="2971800" indent="-228600" eaLnBrk="0" fontAlgn="base" hangingPunct="0">
                <a:spcBef>
                  <a:spcPct val="0"/>
                </a:spcBef>
                <a:spcAft>
                  <a:spcPct val="0"/>
                </a:spcAft>
                <a:defRPr>
                  <a:solidFill>
                    <a:schemeClr val="tx1"/>
                  </a:solidFill>
                  <a:latin typeface="Arial" pitchFamily="34" charset="0"/>
                  <a:ea typeface="ヒラギノ角ゴ Pro W3" pitchFamily="-16" charset="-128"/>
                </a:defRPr>
              </a:lvl7pPr>
              <a:lvl8pPr marL="3429000" indent="-228600" eaLnBrk="0" fontAlgn="base" hangingPunct="0">
                <a:spcBef>
                  <a:spcPct val="0"/>
                </a:spcBef>
                <a:spcAft>
                  <a:spcPct val="0"/>
                </a:spcAft>
                <a:defRPr>
                  <a:solidFill>
                    <a:schemeClr val="tx1"/>
                  </a:solidFill>
                  <a:latin typeface="Arial" pitchFamily="34" charset="0"/>
                  <a:ea typeface="ヒラギノ角ゴ Pro W3" pitchFamily="-16" charset="-128"/>
                </a:defRPr>
              </a:lvl8pPr>
              <a:lvl9pPr marL="3886200" indent="-228600" eaLnBrk="0" fontAlgn="base" hangingPunct="0">
                <a:spcBef>
                  <a:spcPct val="0"/>
                </a:spcBef>
                <a:spcAft>
                  <a:spcPct val="0"/>
                </a:spcAft>
                <a:defRPr>
                  <a:solidFill>
                    <a:schemeClr val="tx1"/>
                  </a:solidFill>
                  <a:latin typeface="Arial" pitchFamily="34" charset="0"/>
                  <a:ea typeface="ヒラギノ角ゴ Pro W3" pitchFamily="-16" charset="-128"/>
                </a:defRPr>
              </a:lvl9pPr>
            </a:lstStyle>
            <a:p>
              <a:pPr>
                <a:defRPr/>
              </a:pPr>
              <a:r>
                <a:rPr lang="en-US" sz="1400" b="1" dirty="0" smtClean="0">
                  <a:solidFill>
                    <a:srgbClr val="FFFF00"/>
                  </a:solidFill>
                  <a:effectLst>
                    <a:outerShdw blurRad="38100" dist="38100" dir="2700000" algn="tl">
                      <a:srgbClr val="000000">
                        <a:alpha val="43137"/>
                      </a:srgbClr>
                    </a:outerShdw>
                  </a:effectLst>
                  <a:ea typeface="ＭＳ Ｐゴシック"/>
                  <a:cs typeface="Arial" pitchFamily="34" charset="0"/>
                </a:rPr>
                <a:t>Technology variation  </a:t>
              </a:r>
            </a:p>
            <a:p>
              <a:pPr>
                <a:defRPr/>
              </a:pPr>
              <a:r>
                <a:rPr lang="de-DE" sz="1400" dirty="0" smtClean="0">
                  <a:solidFill>
                    <a:srgbClr val="FFFFFF"/>
                  </a:solidFill>
                  <a:ea typeface="ＭＳ Ｐゴシック"/>
                  <a:cs typeface="Arial" pitchFamily="34" charset="0"/>
                </a:rPr>
                <a:t>e.g. </a:t>
              </a:r>
              <a:r>
                <a:rPr lang="de-DE" sz="1400" dirty="0" err="1" smtClean="0">
                  <a:solidFill>
                    <a:srgbClr val="FFFFFF"/>
                  </a:solidFill>
                  <a:ea typeface="ＭＳ Ｐゴシック"/>
                  <a:cs typeface="Arial" pitchFamily="34" charset="0"/>
                </a:rPr>
                <a:t>No</a:t>
              </a:r>
              <a:r>
                <a:rPr lang="de-DE" sz="1400" dirty="0" smtClean="0">
                  <a:solidFill>
                    <a:srgbClr val="FFFFFF"/>
                  </a:solidFill>
                  <a:ea typeface="ＭＳ Ｐゴシック"/>
                  <a:cs typeface="Arial" pitchFamily="34" charset="0"/>
                </a:rPr>
                <a:t> CCS, limited </a:t>
              </a:r>
              <a:r>
                <a:rPr lang="de-DE" sz="1400" dirty="0" err="1" smtClean="0">
                  <a:solidFill>
                    <a:srgbClr val="FFFFFF"/>
                  </a:solidFill>
                  <a:ea typeface="ＭＳ Ｐゴシック"/>
                  <a:cs typeface="Arial" pitchFamily="34" charset="0"/>
                </a:rPr>
                <a:t>bioenergy</a:t>
              </a:r>
              <a:r>
                <a:rPr lang="de-DE" sz="1400" dirty="0" smtClean="0">
                  <a:solidFill>
                    <a:srgbClr val="FFFFFF"/>
                  </a:solidFill>
                  <a:ea typeface="ＭＳ Ｐゴシック"/>
                  <a:cs typeface="Arial" pitchFamily="34" charset="0"/>
                </a:rPr>
                <a:t>, </a:t>
              </a:r>
              <a:r>
                <a:rPr lang="de-DE" sz="1400" dirty="0" err="1" smtClean="0">
                  <a:solidFill>
                    <a:srgbClr val="FFFFFF"/>
                  </a:solidFill>
                  <a:ea typeface="ＭＳ Ｐゴシック"/>
                  <a:cs typeface="Arial" pitchFamily="34" charset="0"/>
                </a:rPr>
                <a:t>Nuclear</a:t>
              </a:r>
              <a:r>
                <a:rPr lang="de-DE" sz="1400" dirty="0" smtClean="0">
                  <a:solidFill>
                    <a:srgbClr val="FFFFFF"/>
                  </a:solidFill>
                  <a:ea typeface="ＭＳ Ｐゴシック"/>
                  <a:cs typeface="Arial" pitchFamily="34" charset="0"/>
                </a:rPr>
                <a:t> </a:t>
              </a:r>
              <a:r>
                <a:rPr lang="de-DE" sz="1400" dirty="0" err="1" smtClean="0">
                  <a:solidFill>
                    <a:srgbClr val="FFFFFF"/>
                  </a:solidFill>
                  <a:ea typeface="ＭＳ Ｐゴシック"/>
                  <a:cs typeface="Arial" pitchFamily="34" charset="0"/>
                </a:rPr>
                <a:t>phase</a:t>
              </a:r>
              <a:r>
                <a:rPr lang="de-DE" sz="1400" dirty="0" smtClean="0">
                  <a:solidFill>
                    <a:srgbClr val="FFFFFF"/>
                  </a:solidFill>
                  <a:ea typeface="ＭＳ Ｐゴシック"/>
                  <a:cs typeface="Arial" pitchFamily="34" charset="0"/>
                </a:rPr>
                <a:t> out</a:t>
              </a:r>
            </a:p>
          </p:txBody>
        </p:sp>
      </p:grpSp>
      <p:sp>
        <p:nvSpPr>
          <p:cNvPr id="25605" name="Text Box 50"/>
          <p:cNvSpPr txBox="1">
            <a:spLocks noChangeArrowheads="1"/>
          </p:cNvSpPr>
          <p:nvPr/>
        </p:nvSpPr>
        <p:spPr bwMode="auto">
          <a:xfrm>
            <a:off x="179388" y="4343400"/>
            <a:ext cx="16557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7" tIns="28804" rIns="57607" bIns="28804"/>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algn="r">
              <a:spcBef>
                <a:spcPct val="0"/>
              </a:spcBef>
              <a:buFontTx/>
              <a:buNone/>
            </a:pPr>
            <a:r>
              <a:rPr lang="de-DE" altLang="en-US" sz="1400">
                <a:solidFill>
                  <a:srgbClr val="FFFFFF"/>
                </a:solidFill>
                <a:ea typeface="ＭＳ Ｐゴシック" pitchFamily="34" charset="-128"/>
                <a:cs typeface="Arial" charset="0"/>
              </a:rPr>
              <a:t>Weak policy action</a:t>
            </a:r>
          </a:p>
        </p:txBody>
      </p:sp>
      <p:sp>
        <p:nvSpPr>
          <p:cNvPr id="25606" name="TextBox 1"/>
          <p:cNvSpPr txBox="1">
            <a:spLocks noChangeArrowheads="1"/>
          </p:cNvSpPr>
          <p:nvPr/>
        </p:nvSpPr>
        <p:spPr bwMode="auto">
          <a:xfrm>
            <a:off x="250825" y="836613"/>
            <a:ext cx="4617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800" dirty="0">
                <a:solidFill>
                  <a:srgbClr val="000000"/>
                </a:solidFill>
              </a:rPr>
              <a:t>Large </a:t>
            </a:r>
            <a:r>
              <a:rPr lang="de-DE" altLang="en-US" sz="1800" dirty="0" err="1" smtClean="0">
                <a:solidFill>
                  <a:srgbClr val="000000"/>
                </a:solidFill>
              </a:rPr>
              <a:t>scale</a:t>
            </a:r>
            <a:r>
              <a:rPr lang="de-DE" altLang="en-US" sz="1800" dirty="0" smtClean="0">
                <a:solidFill>
                  <a:srgbClr val="000000"/>
                </a:solidFill>
              </a:rPr>
              <a:t> </a:t>
            </a:r>
            <a:r>
              <a:rPr lang="de-DE" altLang="en-US" sz="1800" dirty="0" err="1" smtClean="0">
                <a:solidFill>
                  <a:srgbClr val="000000"/>
                </a:solidFill>
              </a:rPr>
              <a:t>model</a:t>
            </a:r>
            <a:r>
              <a:rPr lang="de-DE" altLang="en-US" sz="1800" dirty="0" smtClean="0">
                <a:solidFill>
                  <a:srgbClr val="000000"/>
                </a:solidFill>
              </a:rPr>
              <a:t> inter-</a:t>
            </a:r>
            <a:r>
              <a:rPr lang="de-DE" altLang="en-US" sz="1800" dirty="0" err="1" smtClean="0">
                <a:solidFill>
                  <a:srgbClr val="000000"/>
                </a:solidFill>
              </a:rPr>
              <a:t>comparison</a:t>
            </a:r>
            <a:r>
              <a:rPr lang="de-DE" altLang="en-US" sz="1800" dirty="0" smtClean="0">
                <a:solidFill>
                  <a:srgbClr val="000000"/>
                </a:solidFill>
              </a:rPr>
              <a:t> </a:t>
            </a:r>
            <a:r>
              <a:rPr lang="de-DE" altLang="en-US" sz="1800" dirty="0" err="1" smtClean="0">
                <a:solidFill>
                  <a:srgbClr val="000000"/>
                </a:solidFill>
              </a:rPr>
              <a:t>efforts</a:t>
            </a:r>
            <a:r>
              <a:rPr lang="de-DE" altLang="en-US" sz="1800" dirty="0" smtClean="0">
                <a:solidFill>
                  <a:srgbClr val="000000"/>
                </a:solidFill>
              </a:rPr>
              <a:t> </a:t>
            </a:r>
            <a:endParaRPr lang="en-US" altLang="en-US" sz="1800" dirty="0">
              <a:solidFill>
                <a:srgbClr val="000000"/>
              </a:solidFill>
            </a:endParaRPr>
          </a:p>
        </p:txBody>
      </p:sp>
      <p:sp>
        <p:nvSpPr>
          <p:cNvPr id="3" name="TextBox 2"/>
          <p:cNvSpPr txBox="1">
            <a:spLocks noChangeArrowheads="1"/>
          </p:cNvSpPr>
          <p:nvPr/>
        </p:nvSpPr>
        <p:spPr bwMode="auto">
          <a:xfrm>
            <a:off x="468313" y="1341438"/>
            <a:ext cx="7891462" cy="860425"/>
          </a:xfrm>
          <a:prstGeom prst="rect">
            <a:avLst/>
          </a:prstGeom>
          <a:solidFill>
            <a:schemeClr val="accent1"/>
          </a:solidFill>
          <a:ln w="9525">
            <a:solidFill>
              <a:schemeClr val="tx1"/>
            </a:solidFill>
            <a:miter lim="800000"/>
            <a:headEnd/>
            <a:tailEnd/>
          </a:ln>
        </p:spPr>
        <p:txBody>
          <a:bodyPr wrap="none">
            <a:spAutoFit/>
          </a:bodyPr>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800" b="1" dirty="0">
                <a:solidFill>
                  <a:srgbClr val="000000"/>
                </a:solidFill>
              </a:rPr>
              <a:t>AMPERE</a:t>
            </a:r>
            <a:r>
              <a:rPr lang="de-DE" altLang="en-US" sz="1800" dirty="0">
                <a:solidFill>
                  <a:srgbClr val="000000"/>
                </a:solidFill>
              </a:rPr>
              <a:t> – </a:t>
            </a:r>
            <a:r>
              <a:rPr lang="en-US" altLang="en-US" sz="1800" dirty="0">
                <a:solidFill>
                  <a:srgbClr val="000000"/>
                </a:solidFill>
              </a:rPr>
              <a:t>Are short-term climate actions consistent with long-term goals? </a:t>
            </a:r>
          </a:p>
          <a:p>
            <a:pPr eaLnBrk="1" hangingPunct="1">
              <a:spcBef>
                <a:spcPct val="0"/>
              </a:spcBef>
              <a:buFontTx/>
              <a:buNone/>
            </a:pPr>
            <a:r>
              <a:rPr lang="en-US" altLang="en-US" sz="1600" dirty="0">
                <a:solidFill>
                  <a:srgbClr val="000000"/>
                </a:solidFill>
              </a:rPr>
              <a:t>Comparison study with 12 models (PIK &amp; IIASA) </a:t>
            </a:r>
            <a:endParaRPr lang="de-DE" altLang="en-US" sz="1600" dirty="0">
              <a:solidFill>
                <a:srgbClr val="000000"/>
              </a:solidFill>
            </a:endParaRPr>
          </a:p>
          <a:p>
            <a:pPr eaLnBrk="1" hangingPunct="1">
              <a:spcBef>
                <a:spcPct val="0"/>
              </a:spcBef>
              <a:buFontTx/>
              <a:buNone/>
            </a:pPr>
            <a:r>
              <a:rPr lang="de-DE" altLang="en-US" sz="1600" b="1" i="1" dirty="0">
                <a:solidFill>
                  <a:srgbClr val="000000"/>
                </a:solidFill>
              </a:rPr>
              <a:t>Special </a:t>
            </a:r>
            <a:r>
              <a:rPr lang="de-DE" altLang="en-US" sz="1600" b="1" i="1" dirty="0" err="1">
                <a:solidFill>
                  <a:srgbClr val="000000"/>
                </a:solidFill>
              </a:rPr>
              <a:t>Issue</a:t>
            </a:r>
            <a:r>
              <a:rPr lang="de-DE" altLang="en-US" sz="1600" b="1" i="1" dirty="0">
                <a:solidFill>
                  <a:srgbClr val="000000"/>
                </a:solidFill>
              </a:rPr>
              <a:t> </a:t>
            </a:r>
            <a:r>
              <a:rPr lang="de-DE" altLang="en-US" sz="1600" b="1" i="1" dirty="0" smtClean="0">
                <a:solidFill>
                  <a:srgbClr val="000000"/>
                </a:solidFill>
              </a:rPr>
              <a:t>in </a:t>
            </a:r>
            <a:r>
              <a:rPr lang="de-DE" altLang="en-US" sz="1600" b="1" i="1" dirty="0">
                <a:solidFill>
                  <a:srgbClr val="000000"/>
                </a:solidFill>
              </a:rPr>
              <a:t>Technological </a:t>
            </a:r>
            <a:r>
              <a:rPr lang="de-DE" altLang="en-US" sz="1600" b="1" i="1" dirty="0" err="1">
                <a:solidFill>
                  <a:srgbClr val="000000"/>
                </a:solidFill>
              </a:rPr>
              <a:t>Forecasting</a:t>
            </a:r>
            <a:r>
              <a:rPr lang="de-DE" altLang="en-US" sz="1600" b="1" i="1" dirty="0">
                <a:solidFill>
                  <a:srgbClr val="000000"/>
                </a:solidFill>
              </a:rPr>
              <a:t> </a:t>
            </a:r>
            <a:r>
              <a:rPr lang="de-DE" altLang="en-US" sz="1600" b="1" i="1" dirty="0" err="1">
                <a:solidFill>
                  <a:srgbClr val="000000"/>
                </a:solidFill>
              </a:rPr>
              <a:t>and</a:t>
            </a:r>
            <a:r>
              <a:rPr lang="de-DE" altLang="en-US" sz="1600" b="1" i="1" dirty="0">
                <a:solidFill>
                  <a:srgbClr val="000000"/>
                </a:solidFill>
              </a:rPr>
              <a:t> </a:t>
            </a:r>
            <a:r>
              <a:rPr lang="de-DE" altLang="en-US" sz="1600" b="1" i="1" dirty="0" err="1">
                <a:solidFill>
                  <a:srgbClr val="000000"/>
                </a:solidFill>
              </a:rPr>
              <a:t>Social</a:t>
            </a:r>
            <a:r>
              <a:rPr lang="de-DE" altLang="en-US" sz="1600" b="1" i="1" dirty="0">
                <a:solidFill>
                  <a:srgbClr val="000000"/>
                </a:solidFill>
              </a:rPr>
              <a:t> C</a:t>
            </a:r>
            <a:r>
              <a:rPr lang="en-US" altLang="en-US" sz="1600" b="1" i="1" dirty="0" err="1">
                <a:solidFill>
                  <a:srgbClr val="000000"/>
                </a:solidFill>
              </a:rPr>
              <a:t>hange</a:t>
            </a:r>
            <a:endParaRPr lang="de-DE" altLang="en-US" sz="1600" b="1" i="1" dirty="0">
              <a:solidFill>
                <a:srgbClr val="000000"/>
              </a:solidFill>
            </a:endParaRPr>
          </a:p>
        </p:txBody>
      </p:sp>
      <p:sp>
        <p:nvSpPr>
          <p:cNvPr id="29" name="TextBox 28"/>
          <p:cNvSpPr txBox="1">
            <a:spLocks noChangeArrowheads="1"/>
          </p:cNvSpPr>
          <p:nvPr/>
        </p:nvSpPr>
        <p:spPr bwMode="auto">
          <a:xfrm>
            <a:off x="5292725" y="2349500"/>
            <a:ext cx="3671888" cy="1414463"/>
          </a:xfrm>
          <a:prstGeom prst="rect">
            <a:avLst/>
          </a:prstGeom>
          <a:solidFill>
            <a:srgbClr val="FFC000"/>
          </a:solidFill>
          <a:ln w="9525">
            <a:solidFill>
              <a:schemeClr val="tx1"/>
            </a:solidFill>
            <a:miter lim="800000"/>
            <a:headEnd/>
            <a:tailEnd/>
          </a:ln>
        </p:spPr>
        <p:txBody>
          <a:bodyPr>
            <a:spAutoFit/>
          </a:bodyPr>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800" b="1" dirty="0">
                <a:solidFill>
                  <a:srgbClr val="000000"/>
                </a:solidFill>
              </a:rPr>
              <a:t>EMF27</a:t>
            </a:r>
            <a:r>
              <a:rPr lang="de-DE" altLang="en-US" sz="1800" dirty="0">
                <a:solidFill>
                  <a:srgbClr val="000000"/>
                </a:solidFill>
              </a:rPr>
              <a:t> – </a:t>
            </a:r>
            <a:r>
              <a:rPr lang="en-US" altLang="en-US" sz="1800" dirty="0">
                <a:solidFill>
                  <a:srgbClr val="000000"/>
                </a:solidFill>
              </a:rPr>
              <a:t>The Role of Technology for Climate Stabilization </a:t>
            </a:r>
            <a:r>
              <a:rPr lang="en-US" altLang="en-US" sz="1600" dirty="0">
                <a:solidFill>
                  <a:srgbClr val="000000"/>
                </a:solidFill>
              </a:rPr>
              <a:t>Comparison study with 19 models </a:t>
            </a:r>
            <a:r>
              <a:rPr lang="en-US" altLang="en-US" sz="1600" dirty="0" smtClean="0">
                <a:solidFill>
                  <a:srgbClr val="000000"/>
                </a:solidFill>
              </a:rPr>
              <a:t>(Stanford &amp; PIK), </a:t>
            </a:r>
          </a:p>
          <a:p>
            <a:pPr eaLnBrk="1" hangingPunct="1">
              <a:spcBef>
                <a:spcPct val="0"/>
              </a:spcBef>
              <a:buFontTx/>
              <a:buNone/>
            </a:pPr>
            <a:r>
              <a:rPr lang="de-DE" altLang="en-US" sz="1600" b="1" i="1" dirty="0" smtClean="0">
                <a:solidFill>
                  <a:srgbClr val="000000"/>
                </a:solidFill>
              </a:rPr>
              <a:t>Special </a:t>
            </a:r>
            <a:r>
              <a:rPr lang="de-DE" altLang="en-US" sz="1600" b="1" i="1" dirty="0" err="1" smtClean="0">
                <a:solidFill>
                  <a:srgbClr val="000000"/>
                </a:solidFill>
              </a:rPr>
              <a:t>Issue</a:t>
            </a:r>
            <a:r>
              <a:rPr lang="de-DE" altLang="en-US" sz="1600" b="1" i="1" dirty="0" smtClean="0">
                <a:solidFill>
                  <a:srgbClr val="000000"/>
                </a:solidFill>
              </a:rPr>
              <a:t> in </a:t>
            </a:r>
            <a:r>
              <a:rPr lang="de-DE" altLang="en-US" sz="1600" b="1" i="1" dirty="0" err="1">
                <a:solidFill>
                  <a:srgbClr val="000000"/>
                </a:solidFill>
              </a:rPr>
              <a:t>Climatic</a:t>
            </a:r>
            <a:r>
              <a:rPr lang="de-DE" altLang="en-US" sz="1600" b="1" i="1" dirty="0">
                <a:solidFill>
                  <a:srgbClr val="000000"/>
                </a:solidFill>
              </a:rPr>
              <a:t> Change</a:t>
            </a:r>
            <a:endParaRPr lang="en-US" altLang="en-US" sz="1600" b="1" i="1" dirty="0">
              <a:solidFill>
                <a:srgbClr val="000000"/>
              </a:solidFill>
            </a:endParaRPr>
          </a:p>
        </p:txBody>
      </p:sp>
      <p:sp>
        <p:nvSpPr>
          <p:cNvPr id="30" name="TextBox 29"/>
          <p:cNvSpPr txBox="1">
            <a:spLocks noChangeArrowheads="1"/>
          </p:cNvSpPr>
          <p:nvPr/>
        </p:nvSpPr>
        <p:spPr bwMode="auto">
          <a:xfrm>
            <a:off x="1979613" y="2324100"/>
            <a:ext cx="3097212" cy="2184400"/>
          </a:xfrm>
          <a:prstGeom prst="rect">
            <a:avLst/>
          </a:prstGeom>
          <a:solidFill>
            <a:srgbClr val="92D050"/>
          </a:solidFill>
          <a:ln w="9525">
            <a:solidFill>
              <a:schemeClr val="tx1"/>
            </a:solidFill>
            <a:miter lim="800000"/>
            <a:headEnd/>
            <a:tailEnd/>
          </a:ln>
        </p:spPr>
        <p:txBody>
          <a:bodyPr>
            <a:spAutoFit/>
          </a:bodyPr>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800" b="1" dirty="0">
                <a:solidFill>
                  <a:srgbClr val="000000"/>
                </a:solidFill>
              </a:rPr>
              <a:t>LIMITS</a:t>
            </a:r>
            <a:r>
              <a:rPr lang="de-DE" altLang="en-US" sz="1800" dirty="0">
                <a:solidFill>
                  <a:srgbClr val="000000"/>
                </a:solidFill>
              </a:rPr>
              <a:t> – </a:t>
            </a:r>
            <a:r>
              <a:rPr lang="en-US" altLang="en-US" sz="1800" dirty="0">
                <a:solidFill>
                  <a:srgbClr val="000000"/>
                </a:solidFill>
              </a:rPr>
              <a:t>Implementing 2 degree climate policies: An assessment of Durban P</a:t>
            </a:r>
            <a:r>
              <a:rPr lang="en-US" altLang="en-US" sz="1800" dirty="0" smtClean="0">
                <a:solidFill>
                  <a:srgbClr val="000000"/>
                </a:solidFill>
              </a:rPr>
              <a:t>latform </a:t>
            </a:r>
            <a:r>
              <a:rPr lang="en-US" altLang="en-US" sz="1800" dirty="0">
                <a:solidFill>
                  <a:srgbClr val="000000"/>
                </a:solidFill>
              </a:rPr>
              <a:t>architectures</a:t>
            </a:r>
          </a:p>
          <a:p>
            <a:pPr eaLnBrk="1" hangingPunct="1">
              <a:spcBef>
                <a:spcPct val="0"/>
              </a:spcBef>
              <a:buFontTx/>
              <a:buNone/>
            </a:pPr>
            <a:r>
              <a:rPr lang="en-US" altLang="en-US" sz="1600" dirty="0">
                <a:solidFill>
                  <a:srgbClr val="000000"/>
                </a:solidFill>
              </a:rPr>
              <a:t>Comparison study with 7 models </a:t>
            </a:r>
            <a:r>
              <a:rPr lang="en-US" altLang="en-US" sz="1600" dirty="0" smtClean="0">
                <a:solidFill>
                  <a:srgbClr val="000000"/>
                </a:solidFill>
              </a:rPr>
              <a:t>(FEEM &amp; PIK), </a:t>
            </a:r>
          </a:p>
          <a:p>
            <a:pPr eaLnBrk="1" hangingPunct="1">
              <a:spcBef>
                <a:spcPct val="0"/>
              </a:spcBef>
              <a:buFontTx/>
              <a:buNone/>
            </a:pPr>
            <a:r>
              <a:rPr lang="de-DE" altLang="en-US" sz="1600" b="1" i="1" dirty="0" smtClean="0">
                <a:solidFill>
                  <a:srgbClr val="000000"/>
                </a:solidFill>
              </a:rPr>
              <a:t>Special </a:t>
            </a:r>
            <a:r>
              <a:rPr lang="de-DE" altLang="en-US" sz="1600" b="1" i="1" dirty="0" err="1">
                <a:solidFill>
                  <a:srgbClr val="000000"/>
                </a:solidFill>
              </a:rPr>
              <a:t>Issue</a:t>
            </a:r>
            <a:r>
              <a:rPr lang="de-DE" altLang="en-US" sz="1600" b="1" i="1" dirty="0">
                <a:solidFill>
                  <a:srgbClr val="000000"/>
                </a:solidFill>
              </a:rPr>
              <a:t> </a:t>
            </a:r>
            <a:r>
              <a:rPr lang="de-DE" altLang="en-US" sz="1600" b="1" i="1" dirty="0" smtClean="0">
                <a:solidFill>
                  <a:srgbClr val="000000"/>
                </a:solidFill>
              </a:rPr>
              <a:t>in </a:t>
            </a:r>
          </a:p>
          <a:p>
            <a:pPr eaLnBrk="1" hangingPunct="1">
              <a:spcBef>
                <a:spcPct val="0"/>
              </a:spcBef>
              <a:buFontTx/>
              <a:buNone/>
            </a:pPr>
            <a:r>
              <a:rPr lang="de-DE" altLang="en-US" sz="1600" b="1" i="1" dirty="0" err="1" smtClean="0">
                <a:solidFill>
                  <a:srgbClr val="000000"/>
                </a:solidFill>
              </a:rPr>
              <a:t>Climate</a:t>
            </a:r>
            <a:r>
              <a:rPr lang="de-DE" altLang="en-US" sz="1600" b="1" i="1" dirty="0" smtClean="0">
                <a:solidFill>
                  <a:srgbClr val="000000"/>
                </a:solidFill>
              </a:rPr>
              <a:t> </a:t>
            </a:r>
            <a:r>
              <a:rPr lang="de-DE" altLang="en-US" sz="1600" b="1" i="1" dirty="0">
                <a:solidFill>
                  <a:srgbClr val="000000"/>
                </a:solidFill>
              </a:rPr>
              <a:t>Change Economics</a:t>
            </a:r>
            <a:endParaRPr lang="en-US" altLang="en-US" sz="1600" b="1" i="1" dirty="0">
              <a:solidFill>
                <a:srgbClr val="000000"/>
              </a:solidFill>
            </a:endParaRPr>
          </a:p>
        </p:txBody>
      </p:sp>
      <p:sp>
        <p:nvSpPr>
          <p:cNvPr id="31" name="TextBox 30"/>
          <p:cNvSpPr txBox="1">
            <a:spLocks noChangeArrowheads="1"/>
          </p:cNvSpPr>
          <p:nvPr/>
        </p:nvSpPr>
        <p:spPr bwMode="auto">
          <a:xfrm>
            <a:off x="1979613" y="4724400"/>
            <a:ext cx="6985000" cy="893763"/>
          </a:xfrm>
          <a:prstGeom prst="rect">
            <a:avLst/>
          </a:prstGeom>
          <a:solidFill>
            <a:srgbClr val="FF9966"/>
          </a:solidFill>
          <a:ln w="9525">
            <a:solidFill>
              <a:schemeClr val="tx1"/>
            </a:solidFill>
            <a:miter lim="800000"/>
            <a:headEnd/>
            <a:tailEnd/>
          </a:ln>
        </p:spPr>
        <p:txBody>
          <a:bodyPr>
            <a:spAutoFit/>
          </a:bodyPr>
          <a:lstStyle>
            <a:lvl1pPr eaLnBrk="0" hangingPunct="0">
              <a:spcBef>
                <a:spcPct val="20000"/>
              </a:spcBef>
              <a:buChar char="•"/>
              <a:defRPr sz="2400">
                <a:solidFill>
                  <a:schemeClr val="tx1"/>
                </a:solidFill>
                <a:latin typeface="Arial" charset="0"/>
                <a:ea typeface="ヒラギノ角ゴ Pro W3" pitchFamily="-16" charset="-128"/>
              </a:defRPr>
            </a:lvl1pPr>
            <a:lvl2pPr marL="742950" indent="-285750" eaLnBrk="0" hangingPunct="0">
              <a:spcBef>
                <a:spcPct val="20000"/>
              </a:spcBef>
              <a:buChar char="–"/>
              <a:defRPr sz="2000">
                <a:solidFill>
                  <a:schemeClr val="tx1"/>
                </a:solidFill>
                <a:latin typeface="Arial" charset="0"/>
                <a:ea typeface="ヒラギノ角ゴ Pro W3" pitchFamily="-16" charset="-128"/>
              </a:defRPr>
            </a:lvl2pPr>
            <a:lvl3pPr marL="1143000" indent="-228600" eaLnBrk="0" hangingPunct="0">
              <a:spcBef>
                <a:spcPct val="20000"/>
              </a:spcBef>
              <a:buChar char="•"/>
              <a:defRPr>
                <a:solidFill>
                  <a:schemeClr val="tx1"/>
                </a:solidFill>
                <a:latin typeface="Arial" charset="0"/>
                <a:ea typeface="ヒラギノ角ゴ Pro W3" pitchFamily="-16" charset="-128"/>
              </a:defRPr>
            </a:lvl3pPr>
            <a:lvl4pPr marL="1600200" indent="-228600" eaLnBrk="0" hangingPunct="0">
              <a:spcBef>
                <a:spcPct val="20000"/>
              </a:spcBef>
              <a:buChar char="–"/>
              <a:defRPr sz="1600">
                <a:solidFill>
                  <a:schemeClr val="tx1"/>
                </a:solidFill>
                <a:latin typeface="Arial" charset="0"/>
                <a:ea typeface="ヒラギノ角ゴ Pro W3" pitchFamily="-16" charset="-128"/>
              </a:defRPr>
            </a:lvl4pPr>
            <a:lvl5pPr marL="2057400" indent="-228600" eaLnBrk="0" hangingPunct="0">
              <a:spcBef>
                <a:spcPct val="20000"/>
              </a:spcBef>
              <a:buChar char="»"/>
              <a:defRPr sz="1600">
                <a:solidFill>
                  <a:schemeClr val="tx1"/>
                </a:solidFill>
                <a:latin typeface="Arial" charset="0"/>
                <a:ea typeface="ヒラギノ角ゴ Pro W3" pitchFamily="-16"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pitchFamily="-16" charset="-128"/>
              </a:defRPr>
            </a:lvl9pPr>
          </a:lstStyle>
          <a:p>
            <a:pPr eaLnBrk="1" hangingPunct="1">
              <a:spcBef>
                <a:spcPct val="0"/>
              </a:spcBef>
              <a:buFontTx/>
              <a:buNone/>
            </a:pPr>
            <a:r>
              <a:rPr lang="de-DE" altLang="en-US" sz="1800" b="1" dirty="0" err="1">
                <a:solidFill>
                  <a:srgbClr val="000000"/>
                </a:solidFill>
              </a:rPr>
              <a:t>RoSE</a:t>
            </a:r>
            <a:r>
              <a:rPr lang="de-DE" altLang="en-US" sz="1800" dirty="0">
                <a:solidFill>
                  <a:srgbClr val="000000"/>
                </a:solidFill>
              </a:rPr>
              <a:t> – </a:t>
            </a:r>
            <a:r>
              <a:rPr lang="en-GB" altLang="en-US" sz="1800" dirty="0">
                <a:solidFill>
                  <a:srgbClr val="000000"/>
                </a:solidFill>
              </a:rPr>
              <a:t>The impact of economic growth and fossil fuel availability on climate </a:t>
            </a:r>
            <a:r>
              <a:rPr lang="en-GB" altLang="en-US" sz="1800" dirty="0" smtClean="0">
                <a:solidFill>
                  <a:srgbClr val="000000"/>
                </a:solidFill>
              </a:rPr>
              <a:t>protection</a:t>
            </a:r>
            <a:r>
              <a:rPr lang="en-US" altLang="en-US" sz="1800" dirty="0" smtClean="0">
                <a:solidFill>
                  <a:srgbClr val="000000"/>
                </a:solidFill>
              </a:rPr>
              <a:t>. </a:t>
            </a:r>
            <a:r>
              <a:rPr lang="en-US" altLang="en-US" sz="1600" dirty="0">
                <a:solidFill>
                  <a:srgbClr val="000000"/>
                </a:solidFill>
              </a:rPr>
              <a:t>Comparison study with 5 models (PIK); </a:t>
            </a:r>
          </a:p>
          <a:p>
            <a:pPr eaLnBrk="1" hangingPunct="1">
              <a:spcBef>
                <a:spcPct val="0"/>
              </a:spcBef>
              <a:buFontTx/>
              <a:buNone/>
            </a:pPr>
            <a:r>
              <a:rPr lang="de-DE" altLang="en-US" sz="1600" b="1" i="1" dirty="0">
                <a:solidFill>
                  <a:srgbClr val="000000"/>
                </a:solidFill>
              </a:rPr>
              <a:t>Special </a:t>
            </a:r>
            <a:r>
              <a:rPr lang="de-DE" altLang="en-US" sz="1600" b="1" i="1" dirty="0" err="1">
                <a:solidFill>
                  <a:srgbClr val="000000"/>
                </a:solidFill>
              </a:rPr>
              <a:t>Issue</a:t>
            </a:r>
            <a:r>
              <a:rPr lang="de-DE" altLang="en-US" sz="1600" b="1" i="1" dirty="0">
                <a:solidFill>
                  <a:srgbClr val="000000"/>
                </a:solidFill>
              </a:rPr>
              <a:t> </a:t>
            </a:r>
            <a:r>
              <a:rPr lang="de-DE" altLang="en-US" sz="1600" b="1" i="1" dirty="0" smtClean="0">
                <a:solidFill>
                  <a:srgbClr val="000000"/>
                </a:solidFill>
              </a:rPr>
              <a:t>in </a:t>
            </a:r>
            <a:r>
              <a:rPr lang="de-DE" altLang="en-US" sz="1600" b="1" i="1" dirty="0" err="1">
                <a:solidFill>
                  <a:srgbClr val="000000"/>
                </a:solidFill>
              </a:rPr>
              <a:t>Climatic</a:t>
            </a:r>
            <a:r>
              <a:rPr lang="de-DE" altLang="en-US" sz="1600" b="1" i="1" dirty="0">
                <a:solidFill>
                  <a:srgbClr val="000000"/>
                </a:solidFill>
              </a:rPr>
              <a:t> Change</a:t>
            </a:r>
          </a:p>
        </p:txBody>
      </p:sp>
    </p:spTree>
    <p:extLst>
      <p:ext uri="{BB962C8B-B14F-4D97-AF65-F5344CB8AC3E}">
        <p14:creationId xmlns:p14="http://schemas.microsoft.com/office/powerpoint/2010/main" val="2896132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9" grpId="0" animBg="1"/>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980728"/>
            <a:ext cx="5688632"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88640"/>
            <a:ext cx="8229600" cy="706090"/>
          </a:xfrm>
        </p:spPr>
        <p:txBody>
          <a:bodyPr>
            <a:normAutofit/>
          </a:bodyPr>
          <a:lstStyle/>
          <a:p>
            <a:r>
              <a:rPr lang="de-DE" sz="3600" dirty="0" smtClean="0"/>
              <a:t>MIP </a:t>
            </a:r>
            <a:r>
              <a:rPr lang="de-DE" sz="3600" dirty="0" err="1" smtClean="0"/>
              <a:t>contribution</a:t>
            </a:r>
            <a:r>
              <a:rPr lang="de-DE" sz="3600" dirty="0" smtClean="0"/>
              <a:t> </a:t>
            </a:r>
            <a:r>
              <a:rPr lang="de-DE" sz="3600" dirty="0" err="1" smtClean="0"/>
              <a:t>to</a:t>
            </a:r>
            <a:r>
              <a:rPr lang="de-DE" sz="3600" dirty="0" smtClean="0"/>
              <a:t> AR5 </a:t>
            </a:r>
            <a:r>
              <a:rPr lang="de-DE" sz="3600" dirty="0" err="1" smtClean="0"/>
              <a:t>scenario</a:t>
            </a:r>
            <a:r>
              <a:rPr lang="de-DE" sz="3600" dirty="0" smtClean="0"/>
              <a:t> </a:t>
            </a:r>
            <a:r>
              <a:rPr lang="de-DE" sz="3600" dirty="0" err="1" smtClean="0"/>
              <a:t>database</a:t>
            </a:r>
            <a:endParaRPr lang="en-US" sz="3600" dirty="0"/>
          </a:p>
        </p:txBody>
      </p:sp>
      <p:sp>
        <p:nvSpPr>
          <p:cNvPr id="3" name="Content Placeholder 2"/>
          <p:cNvSpPr>
            <a:spLocks noGrp="1"/>
          </p:cNvSpPr>
          <p:nvPr>
            <p:ph idx="1"/>
          </p:nvPr>
        </p:nvSpPr>
        <p:spPr>
          <a:xfrm>
            <a:off x="323528" y="987585"/>
            <a:ext cx="3600400" cy="5472608"/>
          </a:xfrm>
        </p:spPr>
        <p:txBody>
          <a:bodyPr>
            <a:normAutofit fontScale="92500" lnSpcReduction="20000"/>
          </a:bodyPr>
          <a:lstStyle/>
          <a:p>
            <a:pPr marL="0" indent="0">
              <a:spcAft>
                <a:spcPts val="1200"/>
              </a:spcAft>
              <a:buNone/>
            </a:pPr>
            <a:r>
              <a:rPr lang="de-DE" b="1" dirty="0" smtClean="0"/>
              <a:t>AR5 </a:t>
            </a:r>
            <a:r>
              <a:rPr lang="de-DE" b="1" dirty="0" err="1" smtClean="0"/>
              <a:t>scenario</a:t>
            </a:r>
            <a:r>
              <a:rPr lang="de-DE" b="1" dirty="0" smtClean="0"/>
              <a:t> </a:t>
            </a:r>
            <a:r>
              <a:rPr lang="de-DE" b="1" dirty="0" err="1" smtClean="0"/>
              <a:t>database</a:t>
            </a:r>
            <a:r>
              <a:rPr lang="de-DE" b="1" dirty="0" smtClean="0"/>
              <a:t>: </a:t>
            </a:r>
            <a:r>
              <a:rPr lang="de-DE" dirty="0" smtClean="0"/>
              <a:t>Open </a:t>
            </a:r>
            <a:r>
              <a:rPr lang="de-DE" dirty="0" err="1" smtClean="0"/>
              <a:t>community</a:t>
            </a:r>
            <a:r>
              <a:rPr lang="de-DE" dirty="0" smtClean="0"/>
              <a:t> </a:t>
            </a:r>
            <a:r>
              <a:rPr lang="de-DE" dirty="0" err="1" smtClean="0"/>
              <a:t>call</a:t>
            </a:r>
            <a:r>
              <a:rPr lang="de-DE" dirty="0" smtClean="0"/>
              <a:t> </a:t>
            </a:r>
            <a:r>
              <a:rPr lang="de-DE" dirty="0" err="1" smtClean="0"/>
              <a:t>to</a:t>
            </a:r>
            <a:r>
              <a:rPr lang="de-DE" dirty="0" smtClean="0"/>
              <a:t> </a:t>
            </a:r>
            <a:r>
              <a:rPr lang="de-DE" dirty="0" err="1" smtClean="0"/>
              <a:t>submit</a:t>
            </a:r>
            <a:r>
              <a:rPr lang="de-DE" dirty="0" smtClean="0"/>
              <a:t> </a:t>
            </a:r>
            <a:r>
              <a:rPr lang="de-DE" dirty="0" err="1" smtClean="0"/>
              <a:t>published</a:t>
            </a:r>
            <a:r>
              <a:rPr lang="de-DE" dirty="0" smtClean="0"/>
              <a:t> (in press) </a:t>
            </a:r>
            <a:r>
              <a:rPr lang="de-DE" dirty="0" err="1" smtClean="0"/>
              <a:t>mitigation</a:t>
            </a:r>
            <a:r>
              <a:rPr lang="de-DE" dirty="0" smtClean="0"/>
              <a:t> </a:t>
            </a:r>
            <a:r>
              <a:rPr lang="de-DE" dirty="0" err="1" smtClean="0"/>
              <a:t>pathways</a:t>
            </a:r>
            <a:r>
              <a:rPr lang="de-DE" dirty="0" smtClean="0"/>
              <a:t> </a:t>
            </a:r>
            <a:r>
              <a:rPr lang="de-DE" dirty="0" err="1" smtClean="0"/>
              <a:t>for</a:t>
            </a:r>
            <a:r>
              <a:rPr lang="de-DE" dirty="0" smtClean="0"/>
              <a:t> quantitative </a:t>
            </a:r>
            <a:r>
              <a:rPr lang="de-DE" dirty="0" err="1" smtClean="0"/>
              <a:t>analysis</a:t>
            </a:r>
            <a:r>
              <a:rPr lang="de-DE" dirty="0" smtClean="0"/>
              <a:t> </a:t>
            </a:r>
            <a:r>
              <a:rPr lang="de-DE" dirty="0" err="1" smtClean="0"/>
              <a:t>by</a:t>
            </a:r>
            <a:r>
              <a:rPr lang="de-DE" dirty="0" smtClean="0"/>
              <a:t> AR5 </a:t>
            </a:r>
            <a:r>
              <a:rPr lang="de-DE" dirty="0" err="1" smtClean="0"/>
              <a:t>authors</a:t>
            </a:r>
            <a:r>
              <a:rPr lang="de-DE" dirty="0" smtClean="0"/>
              <a:t> (April 2012-May 2013)</a:t>
            </a:r>
          </a:p>
          <a:p>
            <a:pPr marL="0" indent="0">
              <a:buNone/>
            </a:pPr>
            <a:r>
              <a:rPr lang="de-DE" dirty="0" smtClean="0"/>
              <a:t>1230 </a:t>
            </a:r>
            <a:r>
              <a:rPr lang="de-DE" dirty="0" err="1" smtClean="0"/>
              <a:t>scenarios</a:t>
            </a:r>
            <a:r>
              <a:rPr lang="de-DE" dirty="0" smtClean="0"/>
              <a:t> </a:t>
            </a:r>
            <a:r>
              <a:rPr lang="de-DE" dirty="0" err="1" smtClean="0"/>
              <a:t>from</a:t>
            </a:r>
            <a:r>
              <a:rPr lang="de-DE" dirty="0" smtClean="0"/>
              <a:t> 34 </a:t>
            </a:r>
            <a:r>
              <a:rPr lang="de-DE" dirty="0" err="1" smtClean="0"/>
              <a:t>modeling</a:t>
            </a:r>
            <a:r>
              <a:rPr lang="de-DE" dirty="0" smtClean="0"/>
              <a:t> </a:t>
            </a:r>
            <a:r>
              <a:rPr lang="de-DE" dirty="0" err="1" smtClean="0"/>
              <a:t>teams</a:t>
            </a:r>
            <a:r>
              <a:rPr lang="de-DE" dirty="0" smtClean="0"/>
              <a:t>, 9 </a:t>
            </a:r>
            <a:r>
              <a:rPr lang="de-DE" dirty="0" err="1" smtClean="0"/>
              <a:t>comparative</a:t>
            </a:r>
            <a:r>
              <a:rPr lang="de-DE" dirty="0" smtClean="0"/>
              <a:t> </a:t>
            </a:r>
            <a:r>
              <a:rPr lang="de-DE" dirty="0" err="1" smtClean="0"/>
              <a:t>and</a:t>
            </a:r>
            <a:r>
              <a:rPr lang="de-DE" dirty="0" smtClean="0"/>
              <a:t> 3 individual </a:t>
            </a:r>
            <a:r>
              <a:rPr lang="de-DE" dirty="0" err="1" smtClean="0"/>
              <a:t>studies</a:t>
            </a:r>
            <a:r>
              <a:rPr lang="de-DE" dirty="0" smtClean="0"/>
              <a:t> </a:t>
            </a:r>
            <a:r>
              <a:rPr lang="de-DE" dirty="0" err="1" smtClean="0"/>
              <a:t>were</a:t>
            </a:r>
            <a:r>
              <a:rPr lang="de-DE" dirty="0" smtClean="0"/>
              <a:t> </a:t>
            </a:r>
            <a:r>
              <a:rPr lang="de-DE" dirty="0" err="1" smtClean="0"/>
              <a:t>submitted</a:t>
            </a:r>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3736628"/>
            <a:ext cx="5040560" cy="3121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061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7772400" cy="1143000"/>
          </a:xfrm>
        </p:spPr>
        <p:txBody>
          <a:bodyPr/>
          <a:lstStyle/>
          <a:p>
            <a:r>
              <a:rPr lang="en-US" sz="6600" dirty="0" smtClean="0">
                <a:solidFill>
                  <a:srgbClr val="C00000"/>
                </a:solidFill>
              </a:rPr>
              <a:t>Current EMF Studies</a:t>
            </a:r>
            <a:endParaRPr lang="en-US" sz="6600" dirty="0">
              <a:solidFill>
                <a:srgbClr val="C00000"/>
              </a:solidFill>
            </a:endParaRPr>
          </a:p>
        </p:txBody>
      </p:sp>
      <p:sp>
        <p:nvSpPr>
          <p:cNvPr id="3" name="Content Placeholder 2"/>
          <p:cNvSpPr>
            <a:spLocks noGrp="1"/>
          </p:cNvSpPr>
          <p:nvPr>
            <p:ph idx="1"/>
          </p:nvPr>
        </p:nvSpPr>
        <p:spPr>
          <a:xfrm>
            <a:off x="228600" y="1353344"/>
            <a:ext cx="8915400" cy="5486400"/>
          </a:xfrm>
        </p:spPr>
        <p:txBody>
          <a:bodyPr/>
          <a:lstStyle/>
          <a:p>
            <a:r>
              <a:rPr lang="en-US" sz="3600" dirty="0" smtClean="0"/>
              <a:t>EMF 24, EMF 27, EMF 28 (two) on CC</a:t>
            </a:r>
          </a:p>
          <a:p>
            <a:r>
              <a:rPr lang="en-US" sz="3600" dirty="0" smtClean="0"/>
              <a:t>EMF 29: Border Carbon Adjustments</a:t>
            </a:r>
          </a:p>
          <a:p>
            <a:r>
              <a:rPr lang="en-US" sz="3600" dirty="0" smtClean="0"/>
              <a:t>EMF 26/31: Shale Gas</a:t>
            </a:r>
          </a:p>
          <a:p>
            <a:r>
              <a:rPr lang="en-US" sz="3600" dirty="0" smtClean="0"/>
              <a:t>EMF 30: Non-Kyoto Forcing, Air Pollution,</a:t>
            </a:r>
          </a:p>
          <a:p>
            <a:pPr marL="1371600" lvl="3" indent="0">
              <a:buNone/>
            </a:pPr>
            <a:r>
              <a:rPr lang="en-US" sz="3600" dirty="0" smtClean="0"/>
              <a:t>Bio-Energy &amp; Land Use</a:t>
            </a:r>
          </a:p>
          <a:p>
            <a:pPr marL="457200" lvl="1" indent="0">
              <a:buNone/>
            </a:pPr>
            <a:endParaRPr lang="en-US" dirty="0"/>
          </a:p>
          <a:p>
            <a:pPr lvl="3"/>
            <a:endParaRPr lang="en-US" dirty="0" smtClean="0"/>
          </a:p>
          <a:p>
            <a:pPr lvl="2"/>
            <a:endParaRPr lang="en-US" dirty="0" smtClean="0"/>
          </a:p>
          <a:p>
            <a:endParaRPr lang="en-US" dirty="0" smtClean="0"/>
          </a:p>
          <a:p>
            <a:endParaRPr lang="en-US" dirty="0"/>
          </a:p>
        </p:txBody>
      </p:sp>
    </p:spTree>
    <p:extLst>
      <p:ext uri="{BB962C8B-B14F-4D97-AF65-F5344CB8AC3E}">
        <p14:creationId xmlns:p14="http://schemas.microsoft.com/office/powerpoint/2010/main" val="3648861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95288" y="228600"/>
            <a:ext cx="8424862" cy="706438"/>
          </a:xfrm>
        </p:spPr>
        <p:txBody>
          <a:bodyPr>
            <a:noAutofit/>
          </a:bodyPr>
          <a:lstStyle/>
          <a:p>
            <a:r>
              <a:rPr lang="de-DE" altLang="en-US" sz="3200" dirty="0" smtClean="0"/>
              <a:t>EMF27 Study on </a:t>
            </a:r>
            <a:br>
              <a:rPr lang="de-DE" altLang="en-US" sz="3200" dirty="0" smtClean="0"/>
            </a:br>
            <a:r>
              <a:rPr lang="de-DE" altLang="en-US" sz="3200" dirty="0" smtClean="0"/>
              <a:t>Global Technology and Climate Policy Strategies </a:t>
            </a:r>
            <a:endParaRPr lang="en-US" altLang="en-US" sz="3200" dirty="0" smtClean="0"/>
          </a:p>
        </p:txBody>
      </p:sp>
      <p:sp>
        <p:nvSpPr>
          <p:cNvPr id="24579" name="Content Placeholder 2"/>
          <p:cNvSpPr>
            <a:spLocks noGrp="1"/>
          </p:cNvSpPr>
          <p:nvPr>
            <p:ph idx="1"/>
          </p:nvPr>
        </p:nvSpPr>
        <p:spPr>
          <a:xfrm>
            <a:off x="179512" y="1143000"/>
            <a:ext cx="8888288" cy="3341688"/>
          </a:xfrm>
        </p:spPr>
        <p:txBody>
          <a:bodyPr>
            <a:normAutofit lnSpcReduction="10000"/>
          </a:bodyPr>
          <a:lstStyle/>
          <a:p>
            <a:pPr marL="0" indent="0">
              <a:buFontTx/>
              <a:buNone/>
              <a:defRPr/>
            </a:pPr>
            <a:r>
              <a:rPr lang="de-DE" altLang="en-US" dirty="0" smtClean="0"/>
              <a:t>Special </a:t>
            </a:r>
            <a:r>
              <a:rPr lang="de-DE" altLang="en-US" dirty="0" err="1" smtClean="0"/>
              <a:t>issue</a:t>
            </a:r>
            <a:r>
              <a:rPr lang="de-DE" altLang="en-US" dirty="0" smtClean="0"/>
              <a:t> in </a:t>
            </a:r>
            <a:r>
              <a:rPr lang="de-DE" altLang="en-US" dirty="0" err="1" smtClean="0"/>
              <a:t>Climatic</a:t>
            </a:r>
            <a:r>
              <a:rPr lang="de-DE" altLang="en-US" dirty="0" smtClean="0"/>
              <a:t> Change </a:t>
            </a:r>
          </a:p>
          <a:p>
            <a:pPr>
              <a:defRPr/>
            </a:pPr>
            <a:r>
              <a:rPr lang="de-DE" altLang="en-US" sz="1800" b="0" dirty="0" smtClean="0"/>
              <a:t>Synthesis (Kriegler, Weyant et al.), Policy</a:t>
            </a:r>
            <a:r>
              <a:rPr lang="de-DE" altLang="en-US" sz="1800" b="0" dirty="0"/>
              <a:t> </a:t>
            </a:r>
            <a:r>
              <a:rPr lang="de-DE" altLang="en-US" sz="1800" b="0" dirty="0" smtClean="0"/>
              <a:t>Overview (Blanford et al.), Technology Overview</a:t>
            </a:r>
            <a:r>
              <a:rPr lang="de-DE" altLang="en-US" sz="1800" b="0" dirty="0"/>
              <a:t> </a:t>
            </a:r>
            <a:r>
              <a:rPr lang="de-DE" altLang="en-US" sz="1800" b="0" dirty="0" smtClean="0"/>
              <a:t>(Krey et al.) </a:t>
            </a:r>
          </a:p>
          <a:p>
            <a:pPr>
              <a:defRPr/>
            </a:pPr>
            <a:r>
              <a:rPr lang="de-DE" altLang="en-US" sz="1800" b="0" dirty="0" smtClean="0"/>
              <a:t>X-cuts on </a:t>
            </a:r>
            <a:r>
              <a:rPr lang="de-DE" altLang="en-US" sz="1800" b="0" dirty="0" err="1" smtClean="0"/>
              <a:t>Energy</a:t>
            </a:r>
            <a:r>
              <a:rPr lang="de-DE" altLang="en-US" sz="1800" b="0" dirty="0" smtClean="0"/>
              <a:t> Efficiency (</a:t>
            </a:r>
            <a:r>
              <a:rPr lang="de-DE" altLang="en-US" sz="1800" b="0" dirty="0" err="1" smtClean="0"/>
              <a:t>Sugiyama</a:t>
            </a:r>
            <a:r>
              <a:rPr lang="de-DE" altLang="en-US" sz="1800" b="0" dirty="0" smtClean="0"/>
              <a:t> et al.), CCS (</a:t>
            </a:r>
            <a:r>
              <a:rPr lang="de-DE" altLang="en-US" sz="1800" b="0" dirty="0" err="1" smtClean="0"/>
              <a:t>Koelbl</a:t>
            </a:r>
            <a:r>
              <a:rPr lang="de-DE" altLang="en-US" sz="1800" b="0" dirty="0" smtClean="0"/>
              <a:t> et al.), </a:t>
            </a:r>
            <a:r>
              <a:rPr lang="de-DE" altLang="en-US" sz="1800" b="0" dirty="0" err="1" smtClean="0"/>
              <a:t>Nuclear</a:t>
            </a:r>
            <a:r>
              <a:rPr lang="de-DE" altLang="en-US" sz="1800" b="0" dirty="0" smtClean="0"/>
              <a:t> (Kim et al.), Non-Bio </a:t>
            </a:r>
            <a:r>
              <a:rPr lang="de-DE" altLang="en-US" sz="1800" b="0" dirty="0" err="1" smtClean="0"/>
              <a:t>Renewables</a:t>
            </a:r>
            <a:r>
              <a:rPr lang="de-DE" altLang="en-US" sz="1800" b="0" dirty="0" smtClean="0"/>
              <a:t> (</a:t>
            </a:r>
            <a:r>
              <a:rPr lang="de-DE" altLang="en-US" sz="1800" b="0" dirty="0" err="1" smtClean="0"/>
              <a:t>Luderer</a:t>
            </a:r>
            <a:r>
              <a:rPr lang="de-DE" altLang="en-US" sz="1800" b="0" dirty="0" smtClean="0"/>
              <a:t> et al.), </a:t>
            </a:r>
            <a:r>
              <a:rPr lang="de-DE" altLang="en-US" sz="1800" b="0" dirty="0" err="1" smtClean="0"/>
              <a:t>Bioenergy</a:t>
            </a:r>
            <a:r>
              <a:rPr lang="de-DE" altLang="en-US" sz="1800" b="0" dirty="0" smtClean="0"/>
              <a:t> (Rose et al.), Land </a:t>
            </a:r>
            <a:r>
              <a:rPr lang="de-DE" altLang="en-US" sz="1800" b="0" dirty="0" err="1" smtClean="0"/>
              <a:t>use</a:t>
            </a:r>
            <a:r>
              <a:rPr lang="de-DE" altLang="en-US" sz="1800" b="0" dirty="0" smtClean="0"/>
              <a:t> (Popp et al.), Resources (</a:t>
            </a:r>
            <a:r>
              <a:rPr lang="de-DE" altLang="en-US" sz="1800" b="0" dirty="0" err="1" smtClean="0"/>
              <a:t>McCollum</a:t>
            </a:r>
            <a:r>
              <a:rPr lang="de-DE" altLang="en-US" sz="1800" b="0" dirty="0" smtClean="0"/>
              <a:t> et al.), Non-Kyoto </a:t>
            </a:r>
            <a:r>
              <a:rPr lang="de-DE" altLang="en-US" sz="1800" b="0" dirty="0" err="1" smtClean="0"/>
              <a:t>forcing</a:t>
            </a:r>
            <a:r>
              <a:rPr lang="de-DE" altLang="en-US" sz="1800" b="0" dirty="0" smtClean="0"/>
              <a:t> (Rose et al.)</a:t>
            </a:r>
          </a:p>
          <a:p>
            <a:pPr>
              <a:defRPr/>
            </a:pPr>
            <a:r>
              <a:rPr lang="de-DE" altLang="en-US" sz="1800" b="0" dirty="0" smtClean="0"/>
              <a:t>17 </a:t>
            </a:r>
            <a:r>
              <a:rPr lang="de-DE" altLang="en-US" sz="1800" b="0" dirty="0" err="1" smtClean="0"/>
              <a:t>modeling</a:t>
            </a:r>
            <a:r>
              <a:rPr lang="de-DE" altLang="en-US" sz="1800" b="0" dirty="0" smtClean="0"/>
              <a:t> </a:t>
            </a:r>
            <a:r>
              <a:rPr lang="de-DE" altLang="en-US" sz="1800" b="0" dirty="0" err="1" smtClean="0"/>
              <a:t>team</a:t>
            </a:r>
            <a:r>
              <a:rPr lang="de-DE" altLang="en-US" sz="1800" b="0" dirty="0" smtClean="0"/>
              <a:t> </a:t>
            </a:r>
            <a:r>
              <a:rPr lang="de-DE" altLang="en-US" sz="1800" b="0" dirty="0" err="1" smtClean="0"/>
              <a:t>papers</a:t>
            </a:r>
            <a:endParaRPr lang="de-DE" altLang="en-US" sz="1800" b="0" dirty="0" smtClean="0"/>
          </a:p>
          <a:p>
            <a:pPr marL="0" indent="0">
              <a:buFontTx/>
              <a:buNone/>
              <a:defRPr/>
            </a:pPr>
            <a:r>
              <a:rPr lang="de-DE" altLang="en-US" dirty="0" smtClean="0"/>
              <a:t>18 </a:t>
            </a:r>
            <a:r>
              <a:rPr lang="de-DE" altLang="en-US" dirty="0" err="1" smtClean="0"/>
              <a:t>participating</a:t>
            </a:r>
            <a:r>
              <a:rPr lang="de-DE" altLang="en-US" dirty="0" smtClean="0"/>
              <a:t> </a:t>
            </a:r>
            <a:r>
              <a:rPr lang="de-DE" altLang="en-US" dirty="0" err="1" smtClean="0"/>
              <a:t>models</a:t>
            </a:r>
            <a:r>
              <a:rPr lang="de-DE" altLang="en-US" dirty="0" smtClean="0"/>
              <a:t> (17 x global, 1 x </a:t>
            </a:r>
            <a:r>
              <a:rPr lang="de-DE" altLang="en-US" dirty="0" err="1" smtClean="0"/>
              <a:t>India</a:t>
            </a:r>
            <a:r>
              <a:rPr lang="de-DE" altLang="en-US" dirty="0" smtClean="0"/>
              <a:t>) </a:t>
            </a:r>
          </a:p>
          <a:p>
            <a:pPr marL="0" indent="0">
              <a:buFontTx/>
              <a:buNone/>
              <a:defRPr/>
            </a:pPr>
            <a:r>
              <a:rPr lang="de-DE" altLang="en-US" sz="1800" b="0" dirty="0" smtClean="0"/>
              <a:t>AIM-</a:t>
            </a:r>
            <a:r>
              <a:rPr lang="de-DE" altLang="en-US" sz="1800" b="0" dirty="0" err="1" smtClean="0"/>
              <a:t>Enduse</a:t>
            </a:r>
            <a:r>
              <a:rPr lang="de-DE" altLang="en-US" sz="1800" b="0" dirty="0" smtClean="0"/>
              <a:t>, BET, DNE21+, EC-IAM, ENV-</a:t>
            </a:r>
            <a:r>
              <a:rPr lang="de-DE" altLang="en-US" sz="1800" b="0" dirty="0" err="1" smtClean="0"/>
              <a:t>Linkages</a:t>
            </a:r>
            <a:r>
              <a:rPr lang="de-DE" altLang="en-US" sz="1800" b="0" dirty="0" smtClean="0"/>
              <a:t>, FARM, GCAM, GCAM-IIM, GRAPE, IMACLIM, IMAGE, MERGE, MESSAGE, Phoenix, POLES, REMIND-</a:t>
            </a:r>
            <a:r>
              <a:rPr lang="de-DE" altLang="en-US" sz="1800" b="0" dirty="0" err="1" smtClean="0"/>
              <a:t>MAgPIE</a:t>
            </a:r>
            <a:r>
              <a:rPr lang="de-DE" altLang="en-US" sz="1800" b="0" dirty="0" smtClean="0"/>
              <a:t>, TIAM-ECN, WITCH</a:t>
            </a:r>
            <a:endParaRPr lang="en-US" altLang="en-US" sz="1800" b="0" dirty="0" smtClean="0"/>
          </a:p>
        </p:txBody>
      </p:sp>
      <p:graphicFrame>
        <p:nvGraphicFramePr>
          <p:cNvPr id="5" name="Table 4"/>
          <p:cNvGraphicFramePr>
            <a:graphicFrameLocks noGrp="1"/>
          </p:cNvGraphicFramePr>
          <p:nvPr/>
        </p:nvGraphicFramePr>
        <p:xfrm>
          <a:off x="304800" y="4716463"/>
          <a:ext cx="8610602" cy="1836738"/>
        </p:xfrm>
        <a:graphic>
          <a:graphicData uri="http://schemas.openxmlformats.org/drawingml/2006/table">
            <a:tbl>
              <a:tblPr firstRow="1" firstCol="1" bandRow="1"/>
              <a:tblGrid>
                <a:gridCol w="1121100"/>
                <a:gridCol w="931667"/>
                <a:gridCol w="781842"/>
                <a:gridCol w="833507"/>
                <a:gridCol w="823174"/>
                <a:gridCol w="826618"/>
                <a:gridCol w="814563"/>
                <a:gridCol w="766344"/>
                <a:gridCol w="780120"/>
                <a:gridCol w="931667"/>
              </a:tblGrid>
              <a:tr h="411612">
                <a:tc>
                  <a:txBody>
                    <a:bodyPr/>
                    <a:lstStyle/>
                    <a:p>
                      <a:pPr algn="ctr">
                        <a:lnSpc>
                          <a:spcPct val="150000"/>
                        </a:lnSpc>
                        <a:spcAft>
                          <a:spcPts val="0"/>
                        </a:spcAft>
                      </a:pPr>
                      <a:r>
                        <a:rPr lang="en-US" sz="1800" dirty="0">
                          <a:effectLst/>
                          <a:latin typeface="Calibri"/>
                          <a:ea typeface="Cambria"/>
                          <a:cs typeface="Arial"/>
                        </a:rPr>
                        <a:t> </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FullTech</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LowEI</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NoCCS</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NucOff</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LimSW</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LimBio</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Conv</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a:effectLst/>
                          <a:latin typeface="Calibri"/>
                          <a:ea typeface="Cambria"/>
                          <a:cs typeface="Arial"/>
                        </a:rPr>
                        <a:t>EERE</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0"/>
                        </a:spcAft>
                      </a:pPr>
                      <a:r>
                        <a:rPr lang="en-US" sz="1800" b="1" dirty="0" err="1">
                          <a:effectLst/>
                          <a:latin typeface="Calibri"/>
                          <a:ea typeface="Cambria"/>
                          <a:cs typeface="Arial"/>
                        </a:rPr>
                        <a:t>LimTech</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75042">
                <a:tc>
                  <a:txBody>
                    <a:bodyPr/>
                    <a:lstStyle/>
                    <a:p>
                      <a:pPr algn="ctr">
                        <a:lnSpc>
                          <a:spcPct val="150000"/>
                        </a:lnSpc>
                        <a:spcAft>
                          <a:spcPts val="0"/>
                        </a:spcAft>
                      </a:pPr>
                      <a:r>
                        <a:rPr lang="en-US" sz="1800" b="1" dirty="0">
                          <a:effectLst/>
                          <a:latin typeface="Calibri"/>
                          <a:ea typeface="Cambria"/>
                          <a:cs typeface="Arial"/>
                        </a:rPr>
                        <a:t>Baseline</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a:effectLst/>
                          <a:latin typeface="Calibri"/>
                          <a:ea typeface="Cambria"/>
                          <a:cs typeface="Arial"/>
                        </a:rPr>
                        <a:t> </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11/11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11/11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c>
                  <a:txBody>
                    <a:bodyPr/>
                    <a:lstStyle/>
                    <a:p>
                      <a:pPr algn="ctr">
                        <a:lnSpc>
                          <a:spcPct val="150000"/>
                        </a:lnSpc>
                        <a:spcAft>
                          <a:spcPts val="0"/>
                        </a:spcAft>
                      </a:pPr>
                      <a:r>
                        <a:rPr lang="en-US" sz="1800" dirty="0" smtClean="0">
                          <a:effectLst/>
                          <a:latin typeface="Calibri"/>
                          <a:ea typeface="Cambria"/>
                          <a:cs typeface="Arial"/>
                        </a:rPr>
                        <a:t>11/11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85000"/>
                      </a:schemeClr>
                    </a:solidFill>
                  </a:tcPr>
                </a:tc>
              </a:tr>
              <a:tr h="475042">
                <a:tc>
                  <a:txBody>
                    <a:bodyPr/>
                    <a:lstStyle/>
                    <a:p>
                      <a:pPr algn="ctr">
                        <a:lnSpc>
                          <a:spcPct val="150000"/>
                        </a:lnSpc>
                        <a:spcAft>
                          <a:spcPts val="0"/>
                        </a:spcAft>
                      </a:pPr>
                      <a:r>
                        <a:rPr lang="en-US" sz="1800" b="1" dirty="0">
                          <a:effectLst/>
                          <a:latin typeface="Calibri"/>
                          <a:ea typeface="Cambria"/>
                          <a:cs typeface="Arial"/>
                        </a:rPr>
                        <a:t>550 ppm</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12/12</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11/11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11/11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13/13</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12/12</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1800" dirty="0" smtClean="0">
                          <a:effectLst/>
                          <a:latin typeface="Calibri"/>
                          <a:ea typeface="Cambria"/>
                          <a:cs typeface="Arial"/>
                        </a:rPr>
                        <a:t>6/9</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r>
              <a:tr h="475042">
                <a:tc>
                  <a:txBody>
                    <a:bodyPr/>
                    <a:lstStyle/>
                    <a:p>
                      <a:pPr algn="ctr">
                        <a:lnSpc>
                          <a:spcPct val="150000"/>
                        </a:lnSpc>
                        <a:spcAft>
                          <a:spcPts val="0"/>
                        </a:spcAft>
                      </a:pPr>
                      <a:r>
                        <a:rPr lang="en-US" sz="1800" b="1" dirty="0">
                          <a:effectLst/>
                          <a:latin typeface="Calibri"/>
                          <a:ea typeface="Cambria"/>
                          <a:cs typeface="Arial"/>
                        </a:rPr>
                        <a:t>450 ppm</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1800" dirty="0" smtClean="0">
                          <a:effectLst/>
                          <a:latin typeface="Calibri"/>
                          <a:ea typeface="Cambria"/>
                          <a:cs typeface="Arial"/>
                        </a:rPr>
                        <a:t>10/11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1800" dirty="0" smtClean="0">
                          <a:effectLst/>
                          <a:latin typeface="Calibri"/>
                          <a:ea typeface="Cambria"/>
                          <a:cs typeface="Arial"/>
                        </a:rPr>
                        <a:t>9/10</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1800" dirty="0" smtClean="0">
                          <a:effectLst/>
                          <a:latin typeface="Calibri"/>
                          <a:ea typeface="Cambria"/>
                          <a:cs typeface="Arial"/>
                        </a:rPr>
                        <a:t>4/11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7222"/>
                    </a:solidFill>
                  </a:tcPr>
                </a:tc>
                <a:tc>
                  <a:txBody>
                    <a:bodyPr/>
                    <a:lstStyle/>
                    <a:p>
                      <a:pPr algn="ctr">
                        <a:lnSpc>
                          <a:spcPct val="150000"/>
                        </a:lnSpc>
                        <a:spcAft>
                          <a:spcPts val="0"/>
                        </a:spcAft>
                      </a:pPr>
                      <a:r>
                        <a:rPr lang="en-US" sz="1800" dirty="0" smtClean="0">
                          <a:effectLst/>
                          <a:latin typeface="Calibri"/>
                          <a:ea typeface="Cambria"/>
                          <a:cs typeface="Arial"/>
                        </a:rPr>
                        <a:t>9/10</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1800" dirty="0" smtClean="0">
                          <a:effectLst/>
                          <a:latin typeface="Calibri"/>
                          <a:ea typeface="Cambria"/>
                          <a:cs typeface="Arial"/>
                        </a:rPr>
                        <a:t>9/10</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Aft>
                          <a:spcPts val="0"/>
                        </a:spcAft>
                      </a:pPr>
                      <a:r>
                        <a:rPr lang="en-US" sz="1800" dirty="0" smtClean="0">
                          <a:effectLst/>
                          <a:latin typeface="Calibri"/>
                          <a:ea typeface="Cambria"/>
                          <a:cs typeface="Arial"/>
                        </a:rPr>
                        <a:t>9/11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50000"/>
                        </a:lnSpc>
                        <a:spcAft>
                          <a:spcPts val="0"/>
                        </a:spcAft>
                      </a:pPr>
                      <a:r>
                        <a:rPr lang="en-US" sz="1800" dirty="0" smtClean="0">
                          <a:effectLst/>
                          <a:latin typeface="Calibri"/>
                          <a:ea typeface="Cambria"/>
                          <a:cs typeface="Arial"/>
                        </a:rPr>
                        <a:t>8/11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50000"/>
                        </a:lnSpc>
                        <a:spcAft>
                          <a:spcPts val="0"/>
                        </a:spcAft>
                      </a:pPr>
                      <a:r>
                        <a:rPr lang="en-US" sz="1800" dirty="0" smtClean="0">
                          <a:effectLst/>
                          <a:latin typeface="Calibri"/>
                          <a:ea typeface="Cambria"/>
                          <a:cs typeface="Arial"/>
                        </a:rPr>
                        <a:t>6/11</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7222"/>
                    </a:solidFill>
                  </a:tcPr>
                </a:tc>
                <a:tc>
                  <a:txBody>
                    <a:bodyPr/>
                    <a:lstStyle/>
                    <a:p>
                      <a:pPr algn="ctr">
                        <a:lnSpc>
                          <a:spcPct val="150000"/>
                        </a:lnSpc>
                        <a:spcAft>
                          <a:spcPts val="0"/>
                        </a:spcAft>
                      </a:pPr>
                      <a:r>
                        <a:rPr lang="en-US" sz="1800" dirty="0" smtClean="0">
                          <a:effectLst/>
                          <a:latin typeface="Calibri"/>
                          <a:ea typeface="Cambria"/>
                          <a:cs typeface="Arial"/>
                        </a:rPr>
                        <a:t>0/10</a:t>
                      </a:r>
                      <a:endParaRPr lang="en-US" sz="1800" dirty="0">
                        <a:effectLst/>
                        <a:latin typeface="Calibri"/>
                        <a:ea typeface="Cambria"/>
                        <a:cs typeface="Times New Roman"/>
                      </a:endParaRPr>
                    </a:p>
                  </a:txBody>
                  <a:tcPr marL="64758" marR="64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sp>
        <p:nvSpPr>
          <p:cNvPr id="4" name="Slide Number Placeholder 3"/>
          <p:cNvSpPr>
            <a:spLocks noGrp="1"/>
          </p:cNvSpPr>
          <p:nvPr>
            <p:ph type="sldNum" sz="quarter" idx="10"/>
          </p:nvPr>
        </p:nvSpPr>
        <p:spPr/>
        <p:txBody>
          <a:bodyPr/>
          <a:lstStyle/>
          <a:p>
            <a:pPr>
              <a:defRPr/>
            </a:pPr>
            <a:fld id="{409BB54A-E7D2-4947-9D21-B6264EF0A7AC}" type="slidenum">
              <a:rPr lang="en-US" smtClean="0"/>
              <a:pPr>
                <a:defRPr/>
              </a:pPr>
              <a:t>7</a:t>
            </a:fld>
            <a:endParaRPr lang="en-US"/>
          </a:p>
        </p:txBody>
      </p:sp>
    </p:spTree>
    <p:extLst>
      <p:ext uri="{BB962C8B-B14F-4D97-AF65-F5344CB8AC3E}">
        <p14:creationId xmlns:p14="http://schemas.microsoft.com/office/powerpoint/2010/main" val="3654417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0" y="260350"/>
            <a:ext cx="9144000" cy="1143000"/>
          </a:xfrm>
        </p:spPr>
        <p:txBody>
          <a:bodyPr>
            <a:normAutofit fontScale="90000"/>
          </a:bodyPr>
          <a:lstStyle/>
          <a:p>
            <a:r>
              <a:rPr lang="de-DE" sz="3600" dirty="0" smtClean="0">
                <a:solidFill>
                  <a:srgbClr val="800000"/>
                </a:solidFill>
              </a:rPr>
              <a:t>EMF 27 Global Technology and </a:t>
            </a:r>
            <a:br>
              <a:rPr lang="de-DE" sz="3600" dirty="0" smtClean="0">
                <a:solidFill>
                  <a:srgbClr val="800000"/>
                </a:solidFill>
              </a:rPr>
            </a:br>
            <a:r>
              <a:rPr lang="de-DE" sz="3600" dirty="0" smtClean="0">
                <a:solidFill>
                  <a:srgbClr val="800000"/>
                </a:solidFill>
              </a:rPr>
              <a:t>GHG</a:t>
            </a:r>
            <a:r>
              <a:rPr lang="de-DE" sz="3600" dirty="0">
                <a:solidFill>
                  <a:srgbClr val="800000"/>
                </a:solidFill>
              </a:rPr>
              <a:t> </a:t>
            </a:r>
            <a:r>
              <a:rPr lang="de-DE" sz="3600" dirty="0" smtClean="0">
                <a:solidFill>
                  <a:srgbClr val="800000"/>
                </a:solidFill>
              </a:rPr>
              <a:t>Mitigation Scenario Matrix</a:t>
            </a:r>
            <a:endParaRPr lang="en-US" sz="3600" dirty="0" smtClean="0">
              <a:solidFill>
                <a:srgbClr val="80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621209" y="1752600"/>
            <a:ext cx="7760791" cy="3081337"/>
          </a:xfrm>
          <a:prstGeom prst="rect">
            <a:avLst/>
          </a:prstGeom>
          <a:noFill/>
          <a:ln w="9525">
            <a:noFill/>
            <a:miter lim="800000"/>
            <a:headEnd/>
            <a:tailEnd/>
          </a:ln>
        </p:spPr>
      </p:pic>
    </p:spTree>
    <p:extLst>
      <p:ext uri="{BB962C8B-B14F-4D97-AF65-F5344CB8AC3E}">
        <p14:creationId xmlns:p14="http://schemas.microsoft.com/office/powerpoint/2010/main" val="3147327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0" y="533400"/>
            <a:ext cx="9144000" cy="1143000"/>
          </a:xfrm>
          <a:prstGeom prst="rect">
            <a:avLst/>
          </a:prstGeom>
        </p:spPr>
        <p:txBody>
          <a:bodyPr/>
          <a:lstStyle/>
          <a:p>
            <a:pPr algn="ctr" eaLnBrk="0" hangingPunct="0">
              <a:defRPr/>
            </a:pPr>
            <a:r>
              <a:rPr lang="en-US" sz="4000" b="1" kern="0" dirty="0">
                <a:solidFill>
                  <a:srgbClr val="800000"/>
                </a:solidFill>
                <a:latin typeface="+mj-lt"/>
                <a:ea typeface="+mj-ea"/>
                <a:cs typeface="+mj-cs"/>
              </a:rPr>
              <a:t>EMF 27: Participating Global </a:t>
            </a:r>
            <a:r>
              <a:rPr lang="en-US" sz="4000" b="1" kern="0" dirty="0" smtClean="0">
                <a:solidFill>
                  <a:srgbClr val="800000"/>
                </a:solidFill>
                <a:latin typeface="+mj-lt"/>
                <a:ea typeface="+mj-ea"/>
                <a:cs typeface="+mj-cs"/>
              </a:rPr>
              <a:t>Models</a:t>
            </a:r>
            <a:endParaRPr lang="en-US" sz="4000" b="1" kern="0" dirty="0">
              <a:solidFill>
                <a:srgbClr val="800000"/>
              </a:solidFill>
              <a:latin typeface="+mj-lt"/>
              <a:ea typeface="+mj-ea"/>
              <a:cs typeface="+mj-cs"/>
            </a:endParaRPr>
          </a:p>
        </p:txBody>
      </p:sp>
      <p:sp>
        <p:nvSpPr>
          <p:cNvPr id="3" name="Content Placeholder 5"/>
          <p:cNvSpPr txBox="1">
            <a:spLocks/>
          </p:cNvSpPr>
          <p:nvPr/>
        </p:nvSpPr>
        <p:spPr>
          <a:xfrm>
            <a:off x="547687" y="1722437"/>
            <a:ext cx="4038600" cy="4525963"/>
          </a:xfrm>
          <a:prstGeom prst="rect">
            <a:avLst/>
          </a:prstGeom>
        </p:spPr>
        <p:txBody>
          <a:bodyPr/>
          <a:lstStyle/>
          <a:p>
            <a:pPr marL="342900" indent="-342900" eaLnBrk="0" hangingPunct="0">
              <a:spcBef>
                <a:spcPct val="20000"/>
              </a:spcBef>
              <a:buFontTx/>
              <a:buChar char="•"/>
              <a:defRPr/>
            </a:pPr>
            <a:r>
              <a:rPr lang="en-US" sz="2400" kern="0" dirty="0" smtClean="0">
                <a:latin typeface="+mn-lt"/>
                <a:cs typeface="+mn-cs"/>
              </a:rPr>
              <a:t>AIM/End </a:t>
            </a:r>
            <a:r>
              <a:rPr lang="en-US" sz="2400" kern="0" dirty="0">
                <a:latin typeface="+mn-lt"/>
                <a:cs typeface="+mn-cs"/>
              </a:rPr>
              <a:t>Use (Japan)</a:t>
            </a:r>
          </a:p>
          <a:p>
            <a:pPr marL="342900" indent="-342900" eaLnBrk="0" hangingPunct="0">
              <a:spcBef>
                <a:spcPct val="20000"/>
              </a:spcBef>
              <a:buFontTx/>
              <a:buChar char="•"/>
              <a:defRPr/>
            </a:pPr>
            <a:r>
              <a:rPr lang="en-US" sz="2400" kern="0" dirty="0">
                <a:latin typeface="+mn-lt"/>
                <a:cs typeface="+mn-cs"/>
              </a:rPr>
              <a:t>BET (Japan)</a:t>
            </a:r>
          </a:p>
          <a:p>
            <a:pPr marL="342900" indent="-342900" eaLnBrk="0" hangingPunct="0">
              <a:spcBef>
                <a:spcPct val="20000"/>
              </a:spcBef>
              <a:buFontTx/>
              <a:buChar char="•"/>
              <a:defRPr/>
            </a:pPr>
            <a:r>
              <a:rPr lang="en-US" sz="2400" kern="0" dirty="0">
                <a:latin typeface="+mn-lt"/>
                <a:cs typeface="+mn-cs"/>
              </a:rPr>
              <a:t>DNE 2100 (Japan)</a:t>
            </a:r>
          </a:p>
          <a:p>
            <a:pPr marL="342900" indent="-342900" eaLnBrk="0" hangingPunct="0">
              <a:spcBef>
                <a:spcPct val="20000"/>
              </a:spcBef>
              <a:buFontTx/>
              <a:buChar char="•"/>
              <a:defRPr/>
            </a:pPr>
            <a:r>
              <a:rPr lang="en-US" sz="2400" kern="0" dirty="0">
                <a:latin typeface="+mn-lt"/>
                <a:cs typeface="+mn-cs"/>
              </a:rPr>
              <a:t>EC-IAM (Canada)</a:t>
            </a:r>
          </a:p>
          <a:p>
            <a:pPr marL="342900" indent="-342900" eaLnBrk="0" hangingPunct="0">
              <a:spcBef>
                <a:spcPct val="20000"/>
              </a:spcBef>
              <a:buFontTx/>
              <a:buChar char="•"/>
              <a:defRPr/>
            </a:pPr>
            <a:r>
              <a:rPr lang="en-US" sz="2400" kern="0" dirty="0">
                <a:latin typeface="+mn-lt"/>
                <a:cs typeface="+mn-cs"/>
              </a:rPr>
              <a:t>ENV-Linkages(OECD)</a:t>
            </a:r>
          </a:p>
          <a:p>
            <a:pPr marL="342900" indent="-342900" eaLnBrk="0" hangingPunct="0">
              <a:spcBef>
                <a:spcPct val="20000"/>
              </a:spcBef>
              <a:buFontTx/>
              <a:buChar char="•"/>
              <a:defRPr/>
            </a:pPr>
            <a:r>
              <a:rPr lang="en-US" sz="2400" kern="0" dirty="0">
                <a:latin typeface="+mn-lt"/>
                <a:cs typeface="+mn-cs"/>
              </a:rPr>
              <a:t>FARM (US)</a:t>
            </a:r>
          </a:p>
          <a:p>
            <a:pPr marL="342900" indent="-342900" eaLnBrk="0" hangingPunct="0">
              <a:spcBef>
                <a:spcPct val="20000"/>
              </a:spcBef>
              <a:buFontTx/>
              <a:buChar char="•"/>
              <a:defRPr/>
            </a:pPr>
            <a:r>
              <a:rPr lang="en-US" sz="2400" kern="0" dirty="0">
                <a:latin typeface="+mn-lt"/>
                <a:cs typeface="+mn-cs"/>
              </a:rPr>
              <a:t>GCAM (U.S.)</a:t>
            </a:r>
          </a:p>
          <a:p>
            <a:pPr marL="342900" indent="-342900" eaLnBrk="0" hangingPunct="0">
              <a:spcBef>
                <a:spcPct val="20000"/>
              </a:spcBef>
              <a:buFontTx/>
              <a:buChar char="•"/>
              <a:defRPr/>
            </a:pPr>
            <a:r>
              <a:rPr lang="en-US" sz="2400" kern="0" dirty="0">
                <a:solidFill>
                  <a:schemeClr val="tx1"/>
                </a:solidFill>
                <a:latin typeface="+mn-lt"/>
                <a:cs typeface="+mn-cs"/>
              </a:rPr>
              <a:t>GCAM-IIM (India</a:t>
            </a:r>
            <a:r>
              <a:rPr lang="en-US" sz="2400" kern="0" dirty="0" smtClean="0">
                <a:solidFill>
                  <a:schemeClr val="tx1"/>
                </a:solidFill>
                <a:latin typeface="+mn-lt"/>
                <a:cs typeface="+mn-cs"/>
              </a:rPr>
              <a:t>)</a:t>
            </a:r>
          </a:p>
          <a:p>
            <a:pPr marL="342900" indent="-342900" eaLnBrk="0" hangingPunct="0">
              <a:spcBef>
                <a:spcPct val="20000"/>
              </a:spcBef>
              <a:buFontTx/>
              <a:buChar char="•"/>
              <a:defRPr/>
            </a:pPr>
            <a:r>
              <a:rPr lang="en-US" sz="2400" kern="0" dirty="0"/>
              <a:t>GRAPE (Japan)</a:t>
            </a:r>
          </a:p>
          <a:p>
            <a:pPr marL="342900" indent="-342900" eaLnBrk="0" hangingPunct="0">
              <a:spcBef>
                <a:spcPct val="20000"/>
              </a:spcBef>
              <a:buFontTx/>
              <a:buChar char="•"/>
              <a:defRPr/>
            </a:pPr>
            <a:endParaRPr lang="en-US" sz="2400" kern="0" dirty="0">
              <a:solidFill>
                <a:schemeClr val="tx1"/>
              </a:solidFill>
              <a:latin typeface="+mn-lt"/>
              <a:cs typeface="+mn-cs"/>
            </a:endParaRPr>
          </a:p>
          <a:p>
            <a:pPr marL="342900" indent="-342900" eaLnBrk="0" hangingPunct="0">
              <a:spcBef>
                <a:spcPct val="20000"/>
              </a:spcBef>
              <a:buFontTx/>
              <a:buChar char="•"/>
              <a:defRPr/>
            </a:pPr>
            <a:endParaRPr lang="en-US" sz="2400" kern="0" dirty="0">
              <a:solidFill>
                <a:schemeClr val="accent1">
                  <a:lumMod val="50000"/>
                </a:schemeClr>
              </a:solidFill>
              <a:latin typeface="+mn-lt"/>
              <a:cs typeface="+mn-cs"/>
            </a:endParaRPr>
          </a:p>
          <a:p>
            <a:pPr marL="342900" indent="-342900" eaLnBrk="0" hangingPunct="0">
              <a:spcBef>
                <a:spcPct val="20000"/>
              </a:spcBef>
              <a:defRPr/>
            </a:pPr>
            <a:endParaRPr lang="en-US" sz="3200" kern="0" dirty="0">
              <a:solidFill>
                <a:schemeClr val="tx1"/>
              </a:solidFill>
              <a:latin typeface="+mn-lt"/>
              <a:cs typeface="+mn-cs"/>
            </a:endParaRPr>
          </a:p>
        </p:txBody>
      </p:sp>
      <p:sp>
        <p:nvSpPr>
          <p:cNvPr id="4" name="Content Placeholder 6"/>
          <p:cNvSpPr txBox="1">
            <a:spLocks/>
          </p:cNvSpPr>
          <p:nvPr/>
        </p:nvSpPr>
        <p:spPr>
          <a:xfrm>
            <a:off x="4724400" y="1722437"/>
            <a:ext cx="4038600" cy="4525963"/>
          </a:xfrm>
          <a:prstGeom prst="rect">
            <a:avLst/>
          </a:prstGeom>
        </p:spPr>
        <p:txBody>
          <a:bodyPr/>
          <a:lstStyle/>
          <a:p>
            <a:pPr marL="342900" indent="-342900" eaLnBrk="0" hangingPunct="0">
              <a:spcBef>
                <a:spcPct val="20000"/>
              </a:spcBef>
              <a:buFontTx/>
              <a:buChar char="•"/>
              <a:defRPr/>
            </a:pPr>
            <a:r>
              <a:rPr lang="en-US" sz="2400" kern="0" dirty="0" smtClean="0">
                <a:latin typeface="+mn-lt"/>
                <a:cs typeface="+mn-cs"/>
              </a:rPr>
              <a:t>IMACLIM </a:t>
            </a:r>
            <a:r>
              <a:rPr lang="en-US" sz="2400" kern="0" dirty="0">
                <a:latin typeface="+mn-lt"/>
                <a:cs typeface="+mn-cs"/>
              </a:rPr>
              <a:t>(France)</a:t>
            </a:r>
          </a:p>
          <a:p>
            <a:pPr marL="342900" indent="-342900" eaLnBrk="0" hangingPunct="0">
              <a:spcBef>
                <a:spcPct val="20000"/>
              </a:spcBef>
              <a:buFontTx/>
              <a:buChar char="•"/>
              <a:defRPr/>
            </a:pPr>
            <a:r>
              <a:rPr lang="en-US" sz="2400" kern="0" dirty="0">
                <a:latin typeface="+mn-lt"/>
                <a:cs typeface="+mn-cs"/>
              </a:rPr>
              <a:t>IMAGE (Netherlands)</a:t>
            </a:r>
          </a:p>
          <a:p>
            <a:pPr marL="342900" indent="-342900" eaLnBrk="0" hangingPunct="0">
              <a:spcBef>
                <a:spcPct val="20000"/>
              </a:spcBef>
              <a:buFontTx/>
              <a:buChar char="•"/>
              <a:defRPr/>
            </a:pPr>
            <a:r>
              <a:rPr lang="en-US" sz="2400" kern="0" dirty="0" smtClean="0">
                <a:latin typeface="+mn-lt"/>
                <a:cs typeface="+mn-cs"/>
              </a:rPr>
              <a:t>MERGE </a:t>
            </a:r>
            <a:r>
              <a:rPr lang="en-US" sz="2400" kern="0" dirty="0">
                <a:latin typeface="+mn-lt"/>
                <a:cs typeface="+mn-cs"/>
              </a:rPr>
              <a:t>(U.S.)</a:t>
            </a:r>
          </a:p>
          <a:p>
            <a:pPr marL="342900" indent="-342900" eaLnBrk="0" hangingPunct="0">
              <a:spcBef>
                <a:spcPct val="20000"/>
              </a:spcBef>
              <a:buFontTx/>
              <a:buChar char="•"/>
              <a:defRPr/>
            </a:pPr>
            <a:r>
              <a:rPr lang="en-US" sz="2400" kern="0" dirty="0">
                <a:latin typeface="+mn-lt"/>
                <a:cs typeface="+mn-cs"/>
              </a:rPr>
              <a:t>MESSAGE (IIASA)</a:t>
            </a:r>
          </a:p>
          <a:p>
            <a:pPr marL="342900" indent="-342900" eaLnBrk="0" hangingPunct="0">
              <a:spcBef>
                <a:spcPct val="20000"/>
              </a:spcBef>
              <a:buFontTx/>
              <a:buChar char="•"/>
              <a:defRPr/>
            </a:pPr>
            <a:r>
              <a:rPr lang="en-US" sz="2400" kern="0" dirty="0">
                <a:latin typeface="+mn-lt"/>
                <a:cs typeface="+mn-cs"/>
              </a:rPr>
              <a:t>Phoenix (US)</a:t>
            </a:r>
          </a:p>
          <a:p>
            <a:pPr marL="342900" indent="-342900" eaLnBrk="0" hangingPunct="0">
              <a:spcBef>
                <a:spcPct val="20000"/>
              </a:spcBef>
              <a:buFontTx/>
              <a:buChar char="•"/>
              <a:defRPr/>
            </a:pPr>
            <a:r>
              <a:rPr lang="en-US" sz="2400" kern="0" dirty="0">
                <a:latin typeface="+mn-lt"/>
                <a:cs typeface="+mn-cs"/>
              </a:rPr>
              <a:t>POLES (France)</a:t>
            </a:r>
          </a:p>
          <a:p>
            <a:pPr marL="342900" indent="-342900" eaLnBrk="0" hangingPunct="0">
              <a:spcBef>
                <a:spcPct val="20000"/>
              </a:spcBef>
              <a:buFontTx/>
              <a:buChar char="•"/>
              <a:defRPr/>
            </a:pPr>
            <a:r>
              <a:rPr lang="en-US" sz="2400" kern="0" dirty="0">
                <a:latin typeface="+mn-lt"/>
                <a:cs typeface="+mn-cs"/>
              </a:rPr>
              <a:t>REMIND (Germany)</a:t>
            </a:r>
          </a:p>
          <a:p>
            <a:pPr marL="342900" indent="-342900" eaLnBrk="0" hangingPunct="0">
              <a:spcBef>
                <a:spcPct val="20000"/>
              </a:spcBef>
              <a:buFontTx/>
              <a:buChar char="•"/>
              <a:defRPr/>
            </a:pPr>
            <a:r>
              <a:rPr lang="en-US" sz="2400" kern="0" dirty="0">
                <a:latin typeface="+mn-lt"/>
                <a:cs typeface="+mn-cs"/>
              </a:rPr>
              <a:t>TIAM-World (Canada)</a:t>
            </a:r>
            <a:endParaRPr lang="en-US" sz="3200" kern="0" dirty="0">
              <a:latin typeface="+mn-lt"/>
              <a:cs typeface="+mn-cs"/>
            </a:endParaRPr>
          </a:p>
          <a:p>
            <a:pPr marL="342900" indent="-342900" eaLnBrk="0" hangingPunct="0">
              <a:spcBef>
                <a:spcPct val="20000"/>
              </a:spcBef>
              <a:buFontTx/>
              <a:buChar char="•"/>
              <a:defRPr/>
            </a:pPr>
            <a:r>
              <a:rPr lang="en-US" sz="2400" kern="0" dirty="0">
                <a:latin typeface="+mn-lt"/>
                <a:cs typeface="+mn-cs"/>
              </a:rPr>
              <a:t>WITCH (Italy)</a:t>
            </a:r>
          </a:p>
          <a:p>
            <a:pPr marL="342900" indent="-342900" eaLnBrk="0" hangingPunct="0">
              <a:spcBef>
                <a:spcPct val="20000"/>
              </a:spcBef>
              <a:buFontTx/>
              <a:buChar char="•"/>
              <a:defRPr/>
            </a:pPr>
            <a:endParaRPr lang="en-US" sz="3200" kern="0" dirty="0">
              <a:solidFill>
                <a:schemeClr val="tx1"/>
              </a:solidFill>
              <a:latin typeface="+mn-lt"/>
              <a:cs typeface="+mn-cs"/>
            </a:endParaRPr>
          </a:p>
          <a:p>
            <a:pPr marL="342900" indent="-342900" eaLnBrk="0" hangingPunct="0">
              <a:spcBef>
                <a:spcPct val="20000"/>
              </a:spcBef>
              <a:buFontTx/>
              <a:buChar char="•"/>
              <a:defRPr/>
            </a:pPr>
            <a:endParaRPr lang="en-US" sz="3200" kern="0" dirty="0">
              <a:solidFill>
                <a:schemeClr val="tx1"/>
              </a:solidFill>
              <a:latin typeface="+mn-lt"/>
              <a:cs typeface="+mn-cs"/>
            </a:endParaRPr>
          </a:p>
        </p:txBody>
      </p:sp>
    </p:spTree>
    <p:extLst>
      <p:ext uri="{BB962C8B-B14F-4D97-AF65-F5344CB8AC3E}">
        <p14:creationId xmlns:p14="http://schemas.microsoft.com/office/powerpoint/2010/main" val="1683865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1692477551"/>
              </p:ext>
            </p:extLst>
          </p:nvPr>
        </p:nvGraphicFramePr>
        <p:xfrm>
          <a:off x="457200" y="1503646"/>
          <a:ext cx="8305800" cy="4516154"/>
        </p:xfrm>
        <a:graphic>
          <a:graphicData uri="http://schemas.openxmlformats.org/drawingml/2006/table">
            <a:tbl>
              <a:tblPr firstRow="1" bandRow="1">
                <a:tableStyleId>{5C22544A-7EE6-4342-B048-85BDC9FD1C3A}</a:tableStyleId>
              </a:tblPr>
              <a:tblGrid>
                <a:gridCol w="1905000"/>
                <a:gridCol w="1600200"/>
                <a:gridCol w="1828800"/>
                <a:gridCol w="2971800"/>
              </a:tblGrid>
              <a:tr h="683149">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smtClean="0">
                          <a:solidFill>
                            <a:schemeClr val="tx1"/>
                          </a:solidFill>
                        </a:rPr>
                        <a:t>Overview of Overviews</a:t>
                      </a:r>
                    </a:p>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solidFill>
                            <a:schemeClr val="tx1"/>
                          </a:solidFill>
                        </a:rPr>
                        <a:t>(Kriegler, Weyant)</a:t>
                      </a:r>
                      <a:endParaRPr lang="en-US" b="0" dirty="0">
                        <a:solidFill>
                          <a:schemeClr val="tx1"/>
                        </a:solidFill>
                      </a:endParaRPr>
                    </a:p>
                  </a:txBody>
                  <a:tcPr>
                    <a:solidFill>
                      <a:schemeClr val="accent1">
                        <a:lumMod val="20000"/>
                        <a:lumOff val="80000"/>
                      </a:schemeClr>
                    </a:solidFill>
                  </a:tcPr>
                </a:tc>
                <a:tc hMerge="1">
                  <a:txBody>
                    <a:bodyPr/>
                    <a:lstStyle/>
                    <a:p>
                      <a:endParaRPr lang="en-US" dirty="0"/>
                    </a:p>
                  </a:txBody>
                  <a:tcPr>
                    <a:solidFill>
                      <a:schemeClr val="bg1"/>
                    </a:solidFill>
                  </a:tcPr>
                </a:tc>
                <a:tc hMerge="1">
                  <a:txBody>
                    <a:bodyPr/>
                    <a:lstStyle/>
                    <a:p>
                      <a:endParaRPr lang="en-US" dirty="0"/>
                    </a:p>
                  </a:txBody>
                  <a:tcPr>
                    <a:solidFill>
                      <a:schemeClr val="accent1">
                        <a:lumMod val="40000"/>
                        <a:lumOff val="60000"/>
                      </a:schemeClr>
                    </a:solidFill>
                  </a:tcPr>
                </a:tc>
                <a:tc hMerge="1">
                  <a:txBody>
                    <a:bodyPr/>
                    <a:lstStyle/>
                    <a:p>
                      <a:endParaRPr lang="en-US" dirty="0"/>
                    </a:p>
                  </a:txBody>
                  <a:tcPr/>
                </a:tc>
              </a:tr>
              <a:tr h="722497">
                <a:tc gridSpan="2">
                  <a:txBody>
                    <a:bodyPr/>
                    <a:lstStyle/>
                    <a:p>
                      <a:pPr algn="ctr"/>
                      <a:r>
                        <a:rPr lang="en-US" sz="2000" dirty="0" smtClean="0"/>
                        <a:t>Policy Overview</a:t>
                      </a:r>
                    </a:p>
                    <a:p>
                      <a:pPr algn="ctr"/>
                      <a:r>
                        <a:rPr lang="en-US" dirty="0" smtClean="0"/>
                        <a:t>(Blanford</a:t>
                      </a:r>
                      <a:r>
                        <a:rPr lang="en-US" baseline="0" dirty="0" smtClean="0"/>
                        <a:t> </a:t>
                      </a:r>
                      <a:r>
                        <a:rPr lang="en-US" dirty="0" smtClean="0"/>
                        <a:t>et al.)</a:t>
                      </a:r>
                      <a:endParaRPr lang="en-US" dirty="0"/>
                    </a:p>
                  </a:txBody>
                  <a:tcPr/>
                </a:tc>
                <a:tc hMerge="1">
                  <a:txBody>
                    <a:bodyPr/>
                    <a:lstStyle/>
                    <a:p>
                      <a:pPr algn="l"/>
                      <a:endParaRPr lang="en-US" dirty="0"/>
                    </a:p>
                  </a:txBody>
                  <a:tcPr/>
                </a:tc>
                <a:tc gridSpan="2">
                  <a:txBody>
                    <a:bodyPr/>
                    <a:lstStyle/>
                    <a:p>
                      <a:pPr algn="ctr"/>
                      <a:r>
                        <a:rPr lang="en-US" sz="2000" dirty="0" smtClean="0"/>
                        <a:t>Technology Overview</a:t>
                      </a:r>
                    </a:p>
                    <a:p>
                      <a:pPr algn="ctr"/>
                      <a:r>
                        <a:rPr lang="en-US" dirty="0" smtClean="0"/>
                        <a:t>(Krey et al.)</a:t>
                      </a:r>
                      <a:endParaRPr lang="en-US" dirty="0"/>
                    </a:p>
                  </a:txBody>
                  <a:tcPr/>
                </a:tc>
                <a:tc hMerge="1">
                  <a:txBody>
                    <a:bodyPr/>
                    <a:lstStyle/>
                    <a:p>
                      <a:endParaRPr lang="en-US" dirty="0"/>
                    </a:p>
                  </a:txBody>
                  <a:tcPr/>
                </a:tc>
              </a:tr>
              <a:tr h="1907497">
                <a:tc>
                  <a:txBody>
                    <a:bodyPr/>
                    <a:lstStyle/>
                    <a:p>
                      <a:pPr algn="ctr"/>
                      <a:r>
                        <a:rPr lang="en-US" sz="2000" b="0" i="0" u="sng" baseline="0" dirty="0" smtClean="0"/>
                        <a:t>Resources</a:t>
                      </a:r>
                    </a:p>
                    <a:p>
                      <a:pPr algn="ctr"/>
                      <a:r>
                        <a:rPr lang="en-US" sz="1800" b="0" i="0" baseline="0" dirty="0" smtClean="0"/>
                        <a:t>(</a:t>
                      </a:r>
                      <a:r>
                        <a:rPr lang="en-US" sz="1800" b="0" i="0" kern="1200" baseline="0" dirty="0" smtClean="0">
                          <a:solidFill>
                            <a:schemeClr val="dk1"/>
                          </a:solidFill>
                          <a:latin typeface="+mn-lt"/>
                          <a:ea typeface="+mn-ea"/>
                          <a:cs typeface="+mn-cs"/>
                        </a:rPr>
                        <a:t>McCollum et al.)</a:t>
                      </a:r>
                      <a:endParaRPr lang="en-US" sz="1800" b="0" i="0" baseline="0" dirty="0" smtClean="0"/>
                    </a:p>
                  </a:txBody>
                  <a:tcPr>
                    <a:solidFill>
                      <a:schemeClr val="accent5">
                        <a:lumMod val="40000"/>
                        <a:lumOff val="60000"/>
                      </a:schemeClr>
                    </a:solidFill>
                  </a:tcPr>
                </a:tc>
                <a:tc>
                  <a:txBody>
                    <a:bodyPr/>
                    <a:lstStyle/>
                    <a:p>
                      <a:pPr algn="ctr"/>
                      <a:r>
                        <a:rPr lang="en-US" sz="2000" u="sng" dirty="0" err="1" smtClean="0"/>
                        <a:t>Renewable</a:t>
                      </a:r>
                      <a:r>
                        <a:rPr lang="en-US" sz="2000" dirty="0" err="1" smtClean="0"/>
                        <a:t>s</a:t>
                      </a:r>
                      <a:endParaRPr lang="en-US" sz="2000" dirty="0" smtClean="0"/>
                    </a:p>
                    <a:p>
                      <a:pPr algn="ctr"/>
                      <a:r>
                        <a:rPr lang="en-US" dirty="0" smtClean="0"/>
                        <a:t>(</a:t>
                      </a:r>
                      <a:r>
                        <a:rPr lang="en-US" sz="1800" kern="1200" baseline="0" dirty="0" smtClean="0">
                          <a:solidFill>
                            <a:schemeClr val="dk1"/>
                          </a:solidFill>
                          <a:latin typeface="+mn-lt"/>
                          <a:ea typeface="+mn-ea"/>
                          <a:cs typeface="+mn-cs"/>
                        </a:rPr>
                        <a:t>Luderer et al.</a:t>
                      </a:r>
                      <a:r>
                        <a:rPr lang="en-US" dirty="0" smtClean="0"/>
                        <a:t>)</a:t>
                      </a:r>
                    </a:p>
                  </a:txBody>
                  <a:tcPr>
                    <a:solidFill>
                      <a:schemeClr val="accent5">
                        <a:lumMod val="40000"/>
                        <a:lumOff val="60000"/>
                      </a:schemeClr>
                    </a:solidFill>
                  </a:tcPr>
                </a:tc>
                <a:tc>
                  <a:txBody>
                    <a:bodyPr/>
                    <a:lstStyle/>
                    <a:p>
                      <a:pPr algn="ctr"/>
                      <a:r>
                        <a:rPr lang="en-US" sz="2000" u="sng" dirty="0" smtClean="0"/>
                        <a:t>Bioenergy</a:t>
                      </a:r>
                    </a:p>
                    <a:p>
                      <a:pPr algn="ctr"/>
                      <a:r>
                        <a:rPr lang="en-US" dirty="0" smtClean="0"/>
                        <a:t>(Rose et al.)</a:t>
                      </a:r>
                    </a:p>
                    <a:p>
                      <a:pPr algn="ctr"/>
                      <a:r>
                        <a:rPr lang="en-US" sz="2000" b="0" u="sng" dirty="0" smtClean="0"/>
                        <a:t>Land Use</a:t>
                      </a:r>
                    </a:p>
                    <a:p>
                      <a:pPr algn="ctr"/>
                      <a:r>
                        <a:rPr lang="en-US" sz="1800" b="0" u="none" dirty="0" smtClean="0"/>
                        <a:t>(Popp, et al.)</a:t>
                      </a:r>
                    </a:p>
                    <a:p>
                      <a:pPr algn="ctr"/>
                      <a:r>
                        <a:rPr lang="en-US" sz="2000" u="sng" dirty="0" smtClean="0"/>
                        <a:t>Nuclear Energy</a:t>
                      </a:r>
                    </a:p>
                    <a:p>
                      <a:pPr algn="ctr"/>
                      <a:r>
                        <a:rPr lang="en-US" dirty="0" smtClean="0"/>
                        <a:t>(Kim et al.</a:t>
                      </a:r>
                      <a:r>
                        <a:rPr lang="en-US" baseline="0" dirty="0" smtClean="0"/>
                        <a:t>)</a:t>
                      </a:r>
                      <a:endParaRPr lang="en-US" dirty="0" smtClean="0"/>
                    </a:p>
                  </a:txBody>
                  <a:tcPr/>
                </a:tc>
                <a:tc>
                  <a:txBody>
                    <a:bodyPr/>
                    <a:lstStyle/>
                    <a:p>
                      <a:pPr algn="ctr"/>
                      <a:r>
                        <a:rPr lang="en-US" sz="2000" u="sng" dirty="0" smtClean="0"/>
                        <a:t>Energy Efficiency    </a:t>
                      </a:r>
                    </a:p>
                    <a:p>
                      <a:pPr algn="ctr"/>
                      <a:r>
                        <a:rPr lang="en-US" sz="1800" dirty="0" smtClean="0"/>
                        <a:t>(Sugiyama et al.)</a:t>
                      </a:r>
                    </a:p>
                    <a:p>
                      <a:pPr algn="ctr"/>
                      <a:r>
                        <a:rPr lang="en-US" sz="2000" u="sng" dirty="0" smtClean="0"/>
                        <a:t>Carbon </a:t>
                      </a:r>
                      <a:r>
                        <a:rPr lang="en-US" sz="2000" u="sng" baseline="0" dirty="0" smtClean="0"/>
                        <a:t>Capture &amp; Storage</a:t>
                      </a:r>
                    </a:p>
                    <a:p>
                      <a:pPr algn="ctr"/>
                      <a:r>
                        <a:rPr lang="en-US" sz="1800" u="none" baseline="0" dirty="0" smtClean="0"/>
                        <a:t>(</a:t>
                      </a:r>
                      <a:r>
                        <a:rPr lang="en-US" sz="1800" u="none" baseline="0" dirty="0" err="1" smtClean="0"/>
                        <a:t>Koebl</a:t>
                      </a:r>
                      <a:r>
                        <a:rPr lang="en-US" sz="1800" u="none" baseline="0" dirty="0" smtClean="0"/>
                        <a:t>, van </a:t>
                      </a:r>
                      <a:r>
                        <a:rPr lang="en-US" sz="1800" u="none" baseline="0" dirty="0" err="1" smtClean="0"/>
                        <a:t>Vuuren</a:t>
                      </a:r>
                      <a:r>
                        <a:rPr lang="en-US" sz="1800" u="none" baseline="0" dirty="0" smtClean="0"/>
                        <a:t>)</a:t>
                      </a:r>
                      <a:endParaRPr lang="en-US" sz="1800" u="none" dirty="0" smtClean="0"/>
                    </a:p>
                  </a:txBody>
                  <a:tcPr/>
                </a:tc>
              </a:tr>
              <a:tr h="683149">
                <a:tc gridSpan="4">
                  <a:txBody>
                    <a:bodyPr/>
                    <a:lstStyle/>
                    <a:p>
                      <a:pPr algn="ctr"/>
                      <a:r>
                        <a:rPr lang="en-US" sz="2000" dirty="0" smtClean="0"/>
                        <a:t>Non-CO2 Forcing</a:t>
                      </a:r>
                    </a:p>
                    <a:p>
                      <a:pPr algn="ctr"/>
                      <a:r>
                        <a:rPr lang="en-US" dirty="0" smtClean="0"/>
                        <a:t> (Rose et al.</a:t>
                      </a:r>
                      <a:r>
                        <a:rPr lang="en-US" baseline="0" dirty="0" smtClean="0"/>
                        <a:t>)</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519862">
                <a:tc gridSpan="4">
                  <a:txBody>
                    <a:bodyPr/>
                    <a:lstStyle/>
                    <a:p>
                      <a:pPr algn="ctr"/>
                      <a:r>
                        <a:rPr lang="en-US" sz="2000" dirty="0" smtClean="0"/>
                        <a:t>Individual Modeling Team</a:t>
                      </a:r>
                      <a:r>
                        <a:rPr lang="en-US" sz="2000" baseline="0" dirty="0" smtClean="0"/>
                        <a:t> </a:t>
                      </a:r>
                      <a:r>
                        <a:rPr lang="en-US" sz="2000" dirty="0" smtClean="0"/>
                        <a:t>Papers (17)</a:t>
                      </a:r>
                      <a:endParaRPr lang="en-US" sz="20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bl>
          </a:graphicData>
        </a:graphic>
      </p:graphicFrame>
      <p:sp>
        <p:nvSpPr>
          <p:cNvPr id="16" name="Title 15"/>
          <p:cNvSpPr>
            <a:spLocks noGrp="1"/>
          </p:cNvSpPr>
          <p:nvPr>
            <p:ph type="title"/>
          </p:nvPr>
        </p:nvSpPr>
        <p:spPr>
          <a:xfrm>
            <a:off x="533400" y="26299"/>
            <a:ext cx="8229600" cy="1143000"/>
          </a:xfrm>
        </p:spPr>
        <p:txBody>
          <a:bodyPr>
            <a:normAutofit fontScale="90000"/>
          </a:bodyPr>
          <a:lstStyle/>
          <a:p>
            <a:r>
              <a:rPr lang="en-US" dirty="0" smtClean="0">
                <a:solidFill>
                  <a:srgbClr val="C00000"/>
                </a:solidFill>
              </a:rPr>
              <a:t>Structure of EMF 27 Special Issue</a:t>
            </a:r>
            <a:br>
              <a:rPr lang="en-US" dirty="0" smtClean="0">
                <a:solidFill>
                  <a:srgbClr val="C00000"/>
                </a:solidFill>
              </a:rPr>
            </a:br>
            <a:r>
              <a:rPr lang="en-US" dirty="0" smtClean="0">
                <a:solidFill>
                  <a:srgbClr val="C00000"/>
                </a:solidFill>
              </a:rPr>
              <a:t>(Special Issue of Climatic Change)</a:t>
            </a:r>
            <a:endParaRPr lang="en-US" dirty="0">
              <a:solidFill>
                <a:srgbClr val="C00000"/>
              </a:solidFill>
            </a:endParaRPr>
          </a:p>
        </p:txBody>
      </p:sp>
      <p:cxnSp>
        <p:nvCxnSpPr>
          <p:cNvPr id="6" name="Straight Connector 5"/>
          <p:cNvCxnSpPr/>
          <p:nvPr/>
        </p:nvCxnSpPr>
        <p:spPr bwMode="auto">
          <a:xfrm flipV="1">
            <a:off x="267789" y="2919549"/>
            <a:ext cx="0" cy="2566851"/>
          </a:xfrm>
          <a:prstGeom prst="line">
            <a:avLst/>
          </a:prstGeom>
          <a:solidFill>
            <a:srgbClr val="FFFFFF"/>
          </a:solidFill>
          <a:ln w="9525" cap="flat" cmpd="sng" algn="ctr">
            <a:solidFill>
              <a:srgbClr val="000000"/>
            </a:solidFill>
            <a:prstDash val="solid"/>
            <a:round/>
            <a:headEnd type="none" w="med" len="med"/>
            <a:tailEnd type="none" w="med" len="med"/>
          </a:ln>
          <a:effectLst/>
        </p:spPr>
      </p:cxnSp>
      <p:cxnSp>
        <p:nvCxnSpPr>
          <p:cNvPr id="8" name="Straight Connector 7"/>
          <p:cNvCxnSpPr/>
          <p:nvPr/>
        </p:nvCxnSpPr>
        <p:spPr bwMode="auto">
          <a:xfrm>
            <a:off x="76200" y="2919548"/>
            <a:ext cx="381000" cy="0"/>
          </a:xfrm>
          <a:prstGeom prst="line">
            <a:avLst/>
          </a:prstGeom>
          <a:solidFill>
            <a:srgbClr val="FFFFFF"/>
          </a:solidFill>
          <a:ln w="9525" cap="flat" cmpd="sng" algn="ctr">
            <a:solidFill>
              <a:srgbClr val="000000"/>
            </a:solidFill>
            <a:prstDash val="solid"/>
            <a:round/>
            <a:headEnd type="none" w="med" len="med"/>
            <a:tailEnd type="none" w="med" len="med"/>
          </a:ln>
          <a:effectLst/>
        </p:spPr>
      </p:cxnSp>
      <p:cxnSp>
        <p:nvCxnSpPr>
          <p:cNvPr id="9" name="Straight Connector 8"/>
          <p:cNvCxnSpPr/>
          <p:nvPr/>
        </p:nvCxnSpPr>
        <p:spPr bwMode="auto">
          <a:xfrm>
            <a:off x="76200" y="5499463"/>
            <a:ext cx="381000" cy="0"/>
          </a:xfrm>
          <a:prstGeom prst="line">
            <a:avLst/>
          </a:prstGeom>
          <a:solidFill>
            <a:srgbClr val="FFFFFF"/>
          </a:solidFill>
          <a:ln w="9525" cap="flat" cmpd="sng" algn="ctr">
            <a:solidFill>
              <a:srgbClr val="000000"/>
            </a:solidFill>
            <a:prstDash val="solid"/>
            <a:round/>
            <a:headEnd type="none" w="med" len="med"/>
            <a:tailEnd type="none" w="med" len="med"/>
          </a:ln>
          <a:effectLst/>
        </p:spPr>
      </p:cxnSp>
      <p:sp>
        <p:nvSpPr>
          <p:cNvPr id="4" name="TextBox 3"/>
          <p:cNvSpPr txBox="1"/>
          <p:nvPr/>
        </p:nvSpPr>
        <p:spPr>
          <a:xfrm rot="16200000">
            <a:off x="-524800" y="4025535"/>
            <a:ext cx="1502334" cy="461665"/>
          </a:xfrm>
          <a:prstGeom prst="rect">
            <a:avLst/>
          </a:prstGeom>
          <a:solidFill>
            <a:schemeClr val="bg1"/>
          </a:solidFill>
        </p:spPr>
        <p:txBody>
          <a:bodyPr wrap="none" rtlCol="0">
            <a:spAutoFit/>
          </a:bodyPr>
          <a:lstStyle/>
          <a:p>
            <a:r>
              <a:rPr lang="en-US" sz="2400" dirty="0" smtClean="0"/>
              <a:t>Subgroups</a:t>
            </a:r>
            <a:endParaRPr lang="en-US" sz="2400" dirty="0"/>
          </a:p>
        </p:txBody>
      </p:sp>
    </p:spTree>
    <p:extLst>
      <p:ext uri="{BB962C8B-B14F-4D97-AF65-F5344CB8AC3E}">
        <p14:creationId xmlns:p14="http://schemas.microsoft.com/office/powerpoint/2010/main" val="1966389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de-DE" altLang="en-US" smtClean="0"/>
              <a:t>EMF27 emissions scenarios </a:t>
            </a:r>
            <a:endParaRPr lang="en-US" altLang="en-US" smtClean="0"/>
          </a:p>
        </p:txBody>
      </p:sp>
      <p:sp>
        <p:nvSpPr>
          <p:cNvPr id="39939" name="Content Placeholder 2"/>
          <p:cNvSpPr>
            <a:spLocks noGrp="1"/>
          </p:cNvSpPr>
          <p:nvPr>
            <p:ph idx="1"/>
          </p:nvPr>
        </p:nvSpPr>
        <p:spPr>
          <a:xfrm>
            <a:off x="1538288" y="5181600"/>
            <a:ext cx="6081712" cy="400050"/>
          </a:xfrm>
        </p:spPr>
        <p:txBody>
          <a:bodyPr/>
          <a:lstStyle/>
          <a:p>
            <a:pPr marL="0" indent="0">
              <a:buFontTx/>
              <a:buNone/>
            </a:pPr>
            <a:r>
              <a:rPr lang="de-DE" altLang="en-US" sz="2000" b="0" smtClean="0"/>
              <a:t>Shown are FF&amp;I CO2 emissions and radiative forcing</a:t>
            </a:r>
            <a:endParaRPr lang="en-US" altLang="en-US" sz="2000" b="0" smtClean="0"/>
          </a:p>
        </p:txBody>
      </p:sp>
      <p:sp>
        <p:nvSpPr>
          <p:cNvPr id="4" name="Slide Number Placeholder 3"/>
          <p:cNvSpPr>
            <a:spLocks noGrp="1"/>
          </p:cNvSpPr>
          <p:nvPr>
            <p:ph type="sldNum" sz="quarter" idx="10"/>
          </p:nvPr>
        </p:nvSpPr>
        <p:spPr/>
        <p:txBody>
          <a:bodyPr/>
          <a:lstStyle/>
          <a:p>
            <a:pPr>
              <a:defRPr/>
            </a:pPr>
            <a:fld id="{408993C5-E31A-4F6D-A22C-F523EEB0242F}" type="slidenum">
              <a:rPr lang="en-US" smtClean="0"/>
              <a:pPr>
                <a:defRPr/>
              </a:pPr>
              <a:t>11</a:t>
            </a:fld>
            <a:endParaRPr lang="en-US"/>
          </a:p>
        </p:txBody>
      </p:sp>
      <p:pic>
        <p:nvPicPr>
          <p:cNvPr id="39941"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050" y="1066800"/>
            <a:ext cx="7804150"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1"/>
          <p:cNvSpPr txBox="1">
            <a:spLocks noChangeArrowheads="1"/>
          </p:cNvSpPr>
          <p:nvPr/>
        </p:nvSpPr>
        <p:spPr bwMode="auto">
          <a:xfrm>
            <a:off x="609600" y="5715000"/>
            <a:ext cx="3962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Blanford, Kriegler, Tavoni, Climatic Change, forthcoming</a:t>
            </a:r>
            <a:endParaRPr lang="en-US" altLang="en-US" sz="1200" b="0">
              <a:solidFill>
                <a:srgbClr val="000000"/>
              </a:solidFill>
              <a:latin typeface="Arial" pitchFamily="34" charset="0"/>
            </a:endParaRPr>
          </a:p>
        </p:txBody>
      </p:sp>
      <p:sp>
        <p:nvSpPr>
          <p:cNvPr id="39943" name="TextBox 11"/>
          <p:cNvSpPr txBox="1">
            <a:spLocks noChangeArrowheads="1"/>
          </p:cNvSpPr>
          <p:nvPr/>
        </p:nvSpPr>
        <p:spPr bwMode="auto">
          <a:xfrm>
            <a:off x="4800600" y="5715000"/>
            <a:ext cx="373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Weyant et al, Climatic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3227470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75" y="255588"/>
            <a:ext cx="9001125" cy="568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itle 1"/>
          <p:cNvSpPr>
            <a:spLocks noGrp="1"/>
          </p:cNvSpPr>
          <p:nvPr>
            <p:ph type="title"/>
          </p:nvPr>
        </p:nvSpPr>
        <p:spPr/>
        <p:txBody>
          <a:bodyPr>
            <a:normAutofit fontScale="90000"/>
          </a:bodyPr>
          <a:lstStyle/>
          <a:p>
            <a:r>
              <a:rPr lang="de-DE" altLang="en-US" smtClean="0"/>
              <a:t>                     Sectoral emissions reductions</a:t>
            </a:r>
            <a:endParaRPr lang="en-US" altLang="en-US" smtClean="0"/>
          </a:p>
        </p:txBody>
      </p:sp>
      <p:sp>
        <p:nvSpPr>
          <p:cNvPr id="4" name="Slide Number Placeholder 3"/>
          <p:cNvSpPr>
            <a:spLocks noGrp="1"/>
          </p:cNvSpPr>
          <p:nvPr>
            <p:ph type="sldNum" sz="quarter" idx="10"/>
          </p:nvPr>
        </p:nvSpPr>
        <p:spPr/>
        <p:txBody>
          <a:bodyPr/>
          <a:lstStyle/>
          <a:p>
            <a:pPr>
              <a:defRPr/>
            </a:pPr>
            <a:fld id="{57C6F1C2-86AD-45AE-BA8A-70D884913224}" type="slidenum">
              <a:rPr lang="en-US" smtClean="0"/>
              <a:pPr>
                <a:defRPr/>
              </a:pPr>
              <a:t>12</a:t>
            </a:fld>
            <a:endParaRPr lang="en-US"/>
          </a:p>
        </p:txBody>
      </p:sp>
      <p:sp>
        <p:nvSpPr>
          <p:cNvPr id="40965" name="TextBox 11"/>
          <p:cNvSpPr txBox="1">
            <a:spLocks noChangeArrowheads="1"/>
          </p:cNvSpPr>
          <p:nvPr/>
        </p:nvSpPr>
        <p:spPr bwMode="auto">
          <a:xfrm>
            <a:off x="3276600" y="1600200"/>
            <a:ext cx="3962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Blanford, Kriegler, Tavoni, Climatic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4151259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14338" y="116632"/>
            <a:ext cx="8424862" cy="706438"/>
          </a:xfrm>
        </p:spPr>
        <p:txBody>
          <a:bodyPr>
            <a:normAutofit fontScale="90000"/>
          </a:bodyPr>
          <a:lstStyle/>
          <a:p>
            <a:r>
              <a:rPr lang="de-DE" altLang="en-US" dirty="0" smtClean="0">
                <a:solidFill>
                  <a:srgbClr val="C00000"/>
                </a:solidFill>
              </a:rPr>
              <a:t>Regional emissions reductions and policy costs</a:t>
            </a:r>
            <a:endParaRPr lang="en-US" altLang="en-US" dirty="0" smtClean="0">
              <a:solidFill>
                <a:srgbClr val="C00000"/>
              </a:solidFill>
            </a:endParaRPr>
          </a:p>
        </p:txBody>
      </p:sp>
      <p:sp>
        <p:nvSpPr>
          <p:cNvPr id="41987" name="Content Placeholder 2"/>
          <p:cNvSpPr>
            <a:spLocks noGrp="1"/>
          </p:cNvSpPr>
          <p:nvPr>
            <p:ph idx="1"/>
          </p:nvPr>
        </p:nvSpPr>
        <p:spPr>
          <a:xfrm>
            <a:off x="414338" y="1062038"/>
            <a:ext cx="8424862" cy="461962"/>
          </a:xfrm>
        </p:spPr>
        <p:txBody>
          <a:bodyPr>
            <a:normAutofit fontScale="92500" lnSpcReduction="20000"/>
          </a:bodyPr>
          <a:lstStyle/>
          <a:p>
            <a:pPr marL="0" indent="0" algn="ctr">
              <a:buFontTx/>
              <a:buNone/>
            </a:pPr>
            <a:r>
              <a:rPr lang="de-DE" altLang="en-US" b="0" dirty="0" smtClean="0"/>
              <a:t>550 ppm CO2e scenario</a:t>
            </a:r>
            <a:endParaRPr lang="en-US" altLang="en-US" b="0" dirty="0" smtClean="0"/>
          </a:p>
        </p:txBody>
      </p:sp>
      <p:sp>
        <p:nvSpPr>
          <p:cNvPr id="4" name="Slide Number Placeholder 3"/>
          <p:cNvSpPr>
            <a:spLocks noGrp="1"/>
          </p:cNvSpPr>
          <p:nvPr>
            <p:ph type="sldNum" sz="quarter" idx="10"/>
          </p:nvPr>
        </p:nvSpPr>
        <p:spPr/>
        <p:txBody>
          <a:bodyPr/>
          <a:lstStyle/>
          <a:p>
            <a:pPr>
              <a:defRPr/>
            </a:pPr>
            <a:fld id="{7A0B5F51-E318-4951-9B33-7DFE33B8E808}" type="slidenum">
              <a:rPr lang="en-US" smtClean="0"/>
              <a:pPr>
                <a:defRPr/>
              </a:pPr>
              <a:t>13</a:t>
            </a:fld>
            <a:endParaRPr lang="en-US"/>
          </a:p>
        </p:txBody>
      </p:sp>
      <p:pic>
        <p:nvPicPr>
          <p:cNvPr id="41989"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063" y="1600200"/>
            <a:ext cx="4529137" cy="392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1600200"/>
            <a:ext cx="4529138" cy="392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Box 11"/>
          <p:cNvSpPr txBox="1">
            <a:spLocks noChangeArrowheads="1"/>
          </p:cNvSpPr>
          <p:nvPr/>
        </p:nvSpPr>
        <p:spPr bwMode="auto">
          <a:xfrm>
            <a:off x="4876800" y="5715000"/>
            <a:ext cx="3962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Blanford, Kriegler, Tavoni, Climatic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26659580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nilspet\My Documents\My Docs\EMF27\Overview of Overviews\IMAGES Oct 2013\EMF27_Figure1-5\Fig4\Fig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263" y="304800"/>
            <a:ext cx="6053137" cy="6129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3011" name="TextBox 11"/>
          <p:cNvSpPr txBox="1">
            <a:spLocks noChangeArrowheads="1"/>
          </p:cNvSpPr>
          <p:nvPr/>
        </p:nvSpPr>
        <p:spPr bwMode="auto">
          <a:xfrm>
            <a:off x="228600" y="2819400"/>
            <a:ext cx="2209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Krey, Luderer et al, </a:t>
            </a:r>
          </a:p>
          <a:p>
            <a:pPr eaLnBrk="1" hangingPunct="1">
              <a:spcBef>
                <a:spcPct val="0"/>
              </a:spcBef>
              <a:buFontTx/>
              <a:buNone/>
            </a:pPr>
            <a:r>
              <a:rPr lang="de-DE" altLang="en-US" sz="1200" b="0">
                <a:solidFill>
                  <a:srgbClr val="000000"/>
                </a:solidFill>
                <a:latin typeface="Arial" pitchFamily="34" charset="0"/>
              </a:rPr>
              <a:t>Climatic Change, forthcoming</a:t>
            </a:r>
            <a:endParaRPr lang="en-US" altLang="en-US" sz="1200" b="0">
              <a:solidFill>
                <a:srgbClr val="000000"/>
              </a:solidFill>
              <a:latin typeface="Arial" pitchFamily="34" charset="0"/>
            </a:endParaRPr>
          </a:p>
        </p:txBody>
      </p:sp>
      <p:sp>
        <p:nvSpPr>
          <p:cNvPr id="43012" name="TextBox 11"/>
          <p:cNvSpPr txBox="1">
            <a:spLocks noChangeArrowheads="1"/>
          </p:cNvSpPr>
          <p:nvPr/>
        </p:nvSpPr>
        <p:spPr bwMode="auto">
          <a:xfrm>
            <a:off x="228600" y="2057400"/>
            <a:ext cx="2633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Weyant et al, </a:t>
            </a:r>
          </a:p>
          <a:p>
            <a:pPr eaLnBrk="1" hangingPunct="1">
              <a:spcBef>
                <a:spcPct val="0"/>
              </a:spcBef>
              <a:buFontTx/>
              <a:buNone/>
            </a:pPr>
            <a:r>
              <a:rPr lang="de-DE" altLang="en-US" sz="1200" b="0">
                <a:solidFill>
                  <a:srgbClr val="000000"/>
                </a:solidFill>
                <a:latin typeface="Arial" pitchFamily="34" charset="0"/>
              </a:rPr>
              <a:t>Climatic Change, forthcoming</a:t>
            </a:r>
            <a:endParaRPr lang="en-US" altLang="en-US" sz="1200" b="0">
              <a:solidFill>
                <a:srgbClr val="000000"/>
              </a:solidFill>
              <a:latin typeface="Arial" pitchFamily="34" charset="0"/>
            </a:endParaRPr>
          </a:p>
        </p:txBody>
      </p:sp>
      <p:sp>
        <p:nvSpPr>
          <p:cNvPr id="43013" name="Title 1"/>
          <p:cNvSpPr>
            <a:spLocks noGrp="1"/>
          </p:cNvSpPr>
          <p:nvPr>
            <p:ph type="title"/>
          </p:nvPr>
        </p:nvSpPr>
        <p:spPr>
          <a:xfrm>
            <a:off x="-2545810" y="304800"/>
            <a:ext cx="8424863" cy="706437"/>
          </a:xfrm>
        </p:spPr>
        <p:txBody>
          <a:bodyPr>
            <a:normAutofit fontScale="90000"/>
          </a:bodyPr>
          <a:lstStyle/>
          <a:p>
            <a:r>
              <a:rPr lang="de-DE" altLang="en-US" dirty="0" smtClean="0"/>
              <a:t>Energy system</a:t>
            </a:r>
            <a:br>
              <a:rPr lang="de-DE" altLang="en-US" dirty="0" smtClean="0"/>
            </a:br>
            <a:r>
              <a:rPr lang="de-DE" altLang="en-US" dirty="0" smtClean="0"/>
              <a:t>transformation</a:t>
            </a:r>
            <a:endParaRPr lang="en-US" altLang="en-US" dirty="0" smtClean="0"/>
          </a:p>
        </p:txBody>
      </p:sp>
    </p:spTree>
    <p:extLst>
      <p:ext uri="{BB962C8B-B14F-4D97-AF65-F5344CB8AC3E}">
        <p14:creationId xmlns:p14="http://schemas.microsoft.com/office/powerpoint/2010/main" val="564187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nilspet\My Documents\My Docs\EMF27\Overview of Overviews\IMAGES Oct 2013\EMF27_Figure1-5\Fig5 new\Fig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88" y="1600200"/>
            <a:ext cx="8037512" cy="437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1"/>
          <p:cNvSpPr>
            <a:spLocks noGrp="1"/>
          </p:cNvSpPr>
          <p:nvPr>
            <p:ph type="title"/>
          </p:nvPr>
        </p:nvSpPr>
        <p:spPr>
          <a:xfrm>
            <a:off x="107504" y="116632"/>
            <a:ext cx="8884096" cy="1143000"/>
          </a:xfrm>
        </p:spPr>
        <p:txBody>
          <a:bodyPr>
            <a:noAutofit/>
          </a:bodyPr>
          <a:lstStyle/>
          <a:p>
            <a:r>
              <a:rPr lang="de-DE" altLang="en-US" sz="3600" dirty="0" smtClean="0"/>
              <a:t>EMF27 – The role of technology for mitigation</a:t>
            </a:r>
            <a:endParaRPr lang="en-US" altLang="en-US" sz="3600" dirty="0" smtClean="0"/>
          </a:p>
        </p:txBody>
      </p:sp>
      <p:sp>
        <p:nvSpPr>
          <p:cNvPr id="4" name="Slide Number Placeholder 3"/>
          <p:cNvSpPr>
            <a:spLocks noGrp="1"/>
          </p:cNvSpPr>
          <p:nvPr>
            <p:ph type="sldNum" sz="quarter" idx="10"/>
          </p:nvPr>
        </p:nvSpPr>
        <p:spPr/>
        <p:txBody>
          <a:bodyPr/>
          <a:lstStyle/>
          <a:p>
            <a:pPr>
              <a:defRPr/>
            </a:pPr>
            <a:fld id="{B7D82A9E-32E8-4D5E-A66E-7737A1157DE6}" type="slidenum">
              <a:rPr lang="en-US" smtClean="0"/>
              <a:pPr>
                <a:defRPr/>
              </a:pPr>
              <a:t>15</a:t>
            </a:fld>
            <a:endParaRPr lang="en-US"/>
          </a:p>
        </p:txBody>
      </p:sp>
      <p:cxnSp>
        <p:nvCxnSpPr>
          <p:cNvPr id="44037" name="Straight Connector 7"/>
          <p:cNvCxnSpPr>
            <a:cxnSpLocks noChangeShapeType="1"/>
          </p:cNvCxnSpPr>
          <p:nvPr/>
        </p:nvCxnSpPr>
        <p:spPr bwMode="auto">
          <a:xfrm>
            <a:off x="971550" y="4652963"/>
            <a:ext cx="7056438"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038" name="Oval 8"/>
          <p:cNvSpPr>
            <a:spLocks noChangeArrowheads="1"/>
          </p:cNvSpPr>
          <p:nvPr/>
        </p:nvSpPr>
        <p:spPr bwMode="auto">
          <a:xfrm>
            <a:off x="2124075" y="2133600"/>
            <a:ext cx="1152525" cy="266382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a:spcBef>
                <a:spcPct val="0"/>
              </a:spcBef>
              <a:buFontTx/>
              <a:buNone/>
            </a:pPr>
            <a:endParaRPr lang="en-US" altLang="en-US" b="0">
              <a:solidFill>
                <a:srgbClr val="000000"/>
              </a:solidFill>
              <a:latin typeface="Arial" pitchFamily="34" charset="0"/>
            </a:endParaRPr>
          </a:p>
        </p:txBody>
      </p:sp>
      <p:sp>
        <p:nvSpPr>
          <p:cNvPr id="44039" name="Oval 9"/>
          <p:cNvSpPr>
            <a:spLocks noChangeArrowheads="1"/>
          </p:cNvSpPr>
          <p:nvPr/>
        </p:nvSpPr>
        <p:spPr bwMode="auto">
          <a:xfrm>
            <a:off x="4638675" y="2209800"/>
            <a:ext cx="1152525" cy="266382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a:spcBef>
                <a:spcPct val="0"/>
              </a:spcBef>
              <a:buFontTx/>
              <a:buNone/>
            </a:pPr>
            <a:endParaRPr lang="en-US" altLang="en-US" b="0">
              <a:solidFill>
                <a:srgbClr val="000000"/>
              </a:solidFill>
              <a:latin typeface="Arial" pitchFamily="34" charset="0"/>
            </a:endParaRPr>
          </a:p>
        </p:txBody>
      </p:sp>
      <p:sp>
        <p:nvSpPr>
          <p:cNvPr id="44040" name="TextBox 11"/>
          <p:cNvSpPr txBox="1">
            <a:spLocks noChangeArrowheads="1"/>
          </p:cNvSpPr>
          <p:nvPr/>
        </p:nvSpPr>
        <p:spPr bwMode="auto">
          <a:xfrm>
            <a:off x="5257800" y="5867400"/>
            <a:ext cx="373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Weyant et al, Climatic Change, forthcoming</a:t>
            </a:r>
            <a:endParaRPr lang="en-US" altLang="en-US" sz="1200" b="0">
              <a:solidFill>
                <a:srgbClr val="000000"/>
              </a:solidFill>
              <a:latin typeface="Arial" pitchFamily="34" charset="0"/>
            </a:endParaRPr>
          </a:p>
        </p:txBody>
      </p:sp>
      <p:sp>
        <p:nvSpPr>
          <p:cNvPr id="44041" name="TextBox 11"/>
          <p:cNvSpPr txBox="1">
            <a:spLocks noChangeArrowheads="1"/>
          </p:cNvSpPr>
          <p:nvPr/>
        </p:nvSpPr>
        <p:spPr bwMode="auto">
          <a:xfrm>
            <a:off x="1676400" y="5876925"/>
            <a:ext cx="36036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Krey, Luderer et al, Climatic Change, forthcoming</a:t>
            </a:r>
            <a:endParaRPr lang="en-US" altLang="en-US" sz="1200" b="0">
              <a:solidFill>
                <a:srgbClr val="000000"/>
              </a:solidFill>
              <a:latin typeface="Arial" pitchFamily="34" charset="0"/>
            </a:endParaRPr>
          </a:p>
        </p:txBody>
      </p:sp>
      <p:sp>
        <p:nvSpPr>
          <p:cNvPr id="44042" name="Content Placeholder 12"/>
          <p:cNvSpPr>
            <a:spLocks noGrp="1"/>
          </p:cNvSpPr>
          <p:nvPr>
            <p:ph idx="1"/>
          </p:nvPr>
        </p:nvSpPr>
        <p:spPr>
          <a:xfrm>
            <a:off x="395288" y="1054100"/>
            <a:ext cx="8424862" cy="430213"/>
          </a:xfrm>
        </p:spPr>
        <p:txBody>
          <a:bodyPr/>
          <a:lstStyle/>
          <a:p>
            <a:pPr marL="0" indent="0">
              <a:buFontTx/>
              <a:buNone/>
            </a:pPr>
            <a:r>
              <a:rPr lang="de-DE" altLang="en-US" sz="2200" b="0" dirty="0" smtClean="0"/>
              <a:t>BECCS is very valuable mitigation strategy, particular for 450 ppm</a:t>
            </a:r>
            <a:endParaRPr lang="en-US" altLang="en-US" sz="2200" b="0" dirty="0" smtClean="0"/>
          </a:p>
        </p:txBody>
      </p:sp>
    </p:spTree>
    <p:extLst>
      <p:ext uri="{BB962C8B-B14F-4D97-AF65-F5344CB8AC3E}">
        <p14:creationId xmlns:p14="http://schemas.microsoft.com/office/powerpoint/2010/main" val="28085178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r>
              <a:rPr lang="de-DE" altLang="en-US" smtClean="0"/>
              <a:t>Impact of technology on emissions profile</a:t>
            </a:r>
            <a:endParaRPr lang="en-US" altLang="en-US" smtClean="0"/>
          </a:p>
        </p:txBody>
      </p:sp>
      <p:sp>
        <p:nvSpPr>
          <p:cNvPr id="45059" name="Content Placeholder 2"/>
          <p:cNvSpPr>
            <a:spLocks noGrp="1"/>
          </p:cNvSpPr>
          <p:nvPr>
            <p:ph idx="1"/>
          </p:nvPr>
        </p:nvSpPr>
        <p:spPr/>
        <p:txBody>
          <a:bodyPr/>
          <a:lstStyle/>
          <a:p>
            <a:endParaRPr lang="en-US" altLang="en-US" smtClean="0"/>
          </a:p>
        </p:txBody>
      </p:sp>
      <p:sp>
        <p:nvSpPr>
          <p:cNvPr id="4" name="Slide Number Placeholder 3"/>
          <p:cNvSpPr>
            <a:spLocks noGrp="1"/>
          </p:cNvSpPr>
          <p:nvPr>
            <p:ph type="sldNum" sz="quarter" idx="10"/>
          </p:nvPr>
        </p:nvSpPr>
        <p:spPr/>
        <p:txBody>
          <a:bodyPr/>
          <a:lstStyle/>
          <a:p>
            <a:pPr>
              <a:defRPr/>
            </a:pPr>
            <a:fld id="{6EE2A6D1-8219-459A-9A01-B9B0ECE196B4}" type="slidenum">
              <a:rPr lang="en-US" smtClean="0"/>
              <a:pPr>
                <a:defRPr/>
              </a:pPr>
              <a:t>16</a:t>
            </a:fld>
            <a:endParaRPr lang="en-US"/>
          </a:p>
        </p:txBody>
      </p:sp>
      <p:pic>
        <p:nvPicPr>
          <p:cNvPr id="4506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86706"/>
            <a:ext cx="85725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TextBox 11"/>
          <p:cNvSpPr txBox="1">
            <a:spLocks noChangeArrowheads="1"/>
          </p:cNvSpPr>
          <p:nvPr/>
        </p:nvSpPr>
        <p:spPr bwMode="auto">
          <a:xfrm>
            <a:off x="685800" y="4876800"/>
            <a:ext cx="36036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Krey, Luderer et al, Climatic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917485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395288" y="588963"/>
            <a:ext cx="8424862" cy="706437"/>
          </a:xfrm>
        </p:spPr>
        <p:txBody>
          <a:bodyPr>
            <a:noAutofit/>
          </a:bodyPr>
          <a:lstStyle/>
          <a:p>
            <a:r>
              <a:rPr lang="de-DE" altLang="en-US" sz="3200" dirty="0" smtClean="0">
                <a:solidFill>
                  <a:srgbClr val="C00000"/>
                </a:solidFill>
              </a:rPr>
              <a:t>ROSE study on the role of population, economic growth, fossil fuel availability and delayed action for achieving concentration targets </a:t>
            </a:r>
            <a:endParaRPr lang="en-US" altLang="en-US" sz="3200" dirty="0" smtClean="0">
              <a:solidFill>
                <a:srgbClr val="C00000"/>
              </a:solidFill>
            </a:endParaRPr>
          </a:p>
        </p:txBody>
      </p:sp>
      <p:sp>
        <p:nvSpPr>
          <p:cNvPr id="4" name="Slide Number Placeholder 3"/>
          <p:cNvSpPr>
            <a:spLocks noGrp="1"/>
          </p:cNvSpPr>
          <p:nvPr>
            <p:ph type="sldNum" sz="quarter" idx="10"/>
          </p:nvPr>
        </p:nvSpPr>
        <p:spPr/>
        <p:txBody>
          <a:bodyPr/>
          <a:lstStyle/>
          <a:p>
            <a:pPr>
              <a:defRPr/>
            </a:pPr>
            <a:fld id="{1B55B6BA-79CA-40FF-B242-1A0FD22274E9}" type="slidenum">
              <a:rPr lang="en-US" smtClean="0"/>
              <a:pPr>
                <a:defRPr/>
              </a:pPr>
              <a:t>17</a:t>
            </a:fld>
            <a:endParaRPr lang="en-US"/>
          </a:p>
        </p:txBody>
      </p:sp>
      <p:sp>
        <p:nvSpPr>
          <p:cNvPr id="5" name="Content Placeholder 2"/>
          <p:cNvSpPr txBox="1">
            <a:spLocks/>
          </p:cNvSpPr>
          <p:nvPr/>
        </p:nvSpPr>
        <p:spPr bwMode="auto">
          <a:xfrm>
            <a:off x="395288" y="2047875"/>
            <a:ext cx="8424862"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rtl="0" eaLnBrk="0" fontAlgn="base" hangingPunct="0">
              <a:spcBef>
                <a:spcPct val="20000"/>
              </a:spcBef>
              <a:spcAft>
                <a:spcPct val="0"/>
              </a:spcAft>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b="1">
                <a:solidFill>
                  <a:schemeClr val="tx1"/>
                </a:solidFill>
                <a:latin typeface="+mn-lt"/>
                <a:ea typeface="+mn-ea"/>
              </a:defRPr>
            </a:lvl2pPr>
            <a:lvl3pPr marL="1143000" indent="-228600" algn="l" rtl="0" eaLnBrk="0" fontAlgn="base" hangingPunct="0">
              <a:spcBef>
                <a:spcPct val="20000"/>
              </a:spcBef>
              <a:spcAft>
                <a:spcPct val="0"/>
              </a:spcAft>
              <a:buChar char="•"/>
              <a:defRPr sz="2200" b="1">
                <a:solidFill>
                  <a:schemeClr val="tx1"/>
                </a:solidFill>
                <a:latin typeface="+mn-lt"/>
                <a:ea typeface="+mn-ea"/>
              </a:defRPr>
            </a:lvl3pPr>
            <a:lvl4pPr marL="1600200" indent="-228600" algn="l" rtl="0" eaLnBrk="0" fontAlgn="base" hangingPunct="0">
              <a:spcBef>
                <a:spcPct val="20000"/>
              </a:spcBef>
              <a:spcAft>
                <a:spcPct val="0"/>
              </a:spcAft>
              <a:buChar char="–"/>
              <a:defRPr sz="2200">
                <a:solidFill>
                  <a:schemeClr val="tx1"/>
                </a:solidFill>
                <a:latin typeface="+mn-lt"/>
                <a:ea typeface="+mn-ea"/>
              </a:defRPr>
            </a:lvl4pPr>
            <a:lvl5pPr marL="2057400" indent="-228600" algn="l" rtl="0" eaLnBrk="0" fontAlgn="base" hangingPunct="0">
              <a:spcBef>
                <a:spcPct val="20000"/>
              </a:spcBef>
              <a:spcAft>
                <a:spcPct val="0"/>
              </a:spcAft>
              <a:buChar char="»"/>
              <a:defRPr sz="1400">
                <a:solidFill>
                  <a:schemeClr val="tx1"/>
                </a:solidFill>
                <a:latin typeface="Arial" charset="0"/>
                <a:ea typeface="+mn-ea"/>
              </a:defRPr>
            </a:lvl5pPr>
            <a:lvl6pPr marL="2514600" indent="-228600" algn="l" rtl="0" fontAlgn="base">
              <a:spcBef>
                <a:spcPct val="20000"/>
              </a:spcBef>
              <a:spcAft>
                <a:spcPct val="0"/>
              </a:spcAft>
              <a:buChar char="»"/>
              <a:defRPr sz="1400">
                <a:solidFill>
                  <a:schemeClr val="tx1"/>
                </a:solidFill>
                <a:latin typeface="Arial" charset="0"/>
                <a:ea typeface="+mn-ea"/>
              </a:defRPr>
            </a:lvl6pPr>
            <a:lvl7pPr marL="2971800" indent="-228600" algn="l" rtl="0" fontAlgn="base">
              <a:spcBef>
                <a:spcPct val="20000"/>
              </a:spcBef>
              <a:spcAft>
                <a:spcPct val="0"/>
              </a:spcAft>
              <a:buChar char="»"/>
              <a:defRPr sz="1400">
                <a:solidFill>
                  <a:schemeClr val="tx1"/>
                </a:solidFill>
                <a:latin typeface="Arial" charset="0"/>
                <a:ea typeface="+mn-ea"/>
              </a:defRPr>
            </a:lvl7pPr>
            <a:lvl8pPr marL="3429000" indent="-228600" algn="l" rtl="0" fontAlgn="base">
              <a:spcBef>
                <a:spcPct val="20000"/>
              </a:spcBef>
              <a:spcAft>
                <a:spcPct val="0"/>
              </a:spcAft>
              <a:buChar char="»"/>
              <a:defRPr sz="1400">
                <a:solidFill>
                  <a:schemeClr val="tx1"/>
                </a:solidFill>
                <a:latin typeface="Arial" charset="0"/>
                <a:ea typeface="+mn-ea"/>
              </a:defRPr>
            </a:lvl8pPr>
            <a:lvl9pPr marL="3886200" indent="-228600" algn="l" rtl="0" fontAlgn="base">
              <a:spcBef>
                <a:spcPct val="20000"/>
              </a:spcBef>
              <a:spcAft>
                <a:spcPct val="0"/>
              </a:spcAft>
              <a:buChar char="»"/>
              <a:defRPr sz="1400">
                <a:solidFill>
                  <a:schemeClr val="tx1"/>
                </a:solidFill>
                <a:latin typeface="Arial" charset="0"/>
                <a:ea typeface="+mn-ea"/>
              </a:defRPr>
            </a:lvl9pPr>
          </a:lstStyle>
          <a:p>
            <a:pPr marL="0" indent="0">
              <a:spcAft>
                <a:spcPts val="600"/>
              </a:spcAft>
              <a:buFontTx/>
              <a:buNone/>
              <a:defRPr/>
            </a:pPr>
            <a:r>
              <a:rPr lang="de-DE" altLang="en-US" kern="0" dirty="0">
                <a:cs typeface="Calibri" pitchFamily="34" charset="0"/>
              </a:rPr>
              <a:t>S</a:t>
            </a:r>
            <a:r>
              <a:rPr lang="de-DE" altLang="en-US" kern="0" dirty="0" smtClean="0">
                <a:cs typeface="Calibri" pitchFamily="34" charset="0"/>
              </a:rPr>
              <a:t>pecial </a:t>
            </a:r>
            <a:r>
              <a:rPr lang="de-DE" altLang="en-US" kern="0" dirty="0" err="1" smtClean="0">
                <a:cs typeface="Calibri" pitchFamily="34" charset="0"/>
              </a:rPr>
              <a:t>issue</a:t>
            </a:r>
            <a:r>
              <a:rPr lang="de-DE" altLang="en-US" kern="0" dirty="0" smtClean="0">
                <a:cs typeface="Calibri" pitchFamily="34" charset="0"/>
              </a:rPr>
              <a:t> in </a:t>
            </a:r>
            <a:r>
              <a:rPr lang="de-DE" altLang="en-US" kern="0" dirty="0" err="1" smtClean="0">
                <a:cs typeface="Calibri" pitchFamily="34" charset="0"/>
              </a:rPr>
              <a:t>Climate</a:t>
            </a:r>
            <a:r>
              <a:rPr lang="de-DE" altLang="en-US" kern="0" dirty="0" smtClean="0">
                <a:cs typeface="Calibri" pitchFamily="34" charset="0"/>
              </a:rPr>
              <a:t> Change </a:t>
            </a:r>
          </a:p>
          <a:p>
            <a:pPr marL="0" indent="0">
              <a:spcAft>
                <a:spcPts val="600"/>
              </a:spcAft>
              <a:buFontTx/>
              <a:buNone/>
              <a:defRPr/>
            </a:pPr>
            <a:r>
              <a:rPr lang="de-DE" altLang="en-US" sz="1800" b="0" kern="0" dirty="0" err="1" smtClean="0">
                <a:cs typeface="Calibri" pitchFamily="34" charset="0"/>
              </a:rPr>
              <a:t>Delayed</a:t>
            </a:r>
            <a:r>
              <a:rPr lang="de-DE" altLang="en-US" sz="1800" b="0" kern="0" dirty="0" smtClean="0">
                <a:cs typeface="Calibri" pitchFamily="34" charset="0"/>
              </a:rPr>
              <a:t> </a:t>
            </a:r>
            <a:r>
              <a:rPr lang="de-DE" altLang="en-US" sz="1800" b="0" kern="0" dirty="0" err="1" smtClean="0">
                <a:cs typeface="Calibri" pitchFamily="34" charset="0"/>
              </a:rPr>
              <a:t>action</a:t>
            </a:r>
            <a:r>
              <a:rPr lang="de-DE" altLang="en-US" sz="1800" b="0" kern="0" dirty="0" smtClean="0">
                <a:cs typeface="Calibri" pitchFamily="34" charset="0"/>
              </a:rPr>
              <a:t> (</a:t>
            </a:r>
            <a:r>
              <a:rPr lang="de-DE" altLang="en-US" sz="1800" b="0" kern="0" dirty="0" err="1" smtClean="0">
                <a:cs typeface="Calibri" pitchFamily="34" charset="0"/>
              </a:rPr>
              <a:t>Luderer</a:t>
            </a:r>
            <a:r>
              <a:rPr lang="de-DE" altLang="en-US" sz="1800" b="0" kern="0" dirty="0" smtClean="0">
                <a:cs typeface="Calibri" pitchFamily="34" charset="0"/>
              </a:rPr>
              <a:t> et al.), </a:t>
            </a:r>
            <a:r>
              <a:rPr lang="de-DE" altLang="en-US" sz="1800" b="0" kern="0" dirty="0" err="1" smtClean="0">
                <a:cs typeface="Calibri" pitchFamily="34" charset="0"/>
              </a:rPr>
              <a:t>Energy</a:t>
            </a:r>
            <a:r>
              <a:rPr lang="de-DE" altLang="en-US" sz="1800" b="0" kern="0" dirty="0" smtClean="0">
                <a:cs typeface="Calibri" pitchFamily="34" charset="0"/>
              </a:rPr>
              <a:t> </a:t>
            </a:r>
            <a:r>
              <a:rPr lang="de-DE" altLang="en-US" sz="1800" b="0" kern="0" dirty="0" err="1" smtClean="0">
                <a:cs typeface="Calibri" pitchFamily="34" charset="0"/>
              </a:rPr>
              <a:t>security</a:t>
            </a:r>
            <a:r>
              <a:rPr lang="de-DE" altLang="en-US" sz="1800" b="0" kern="0" dirty="0" smtClean="0">
                <a:cs typeface="Calibri" pitchFamily="34" charset="0"/>
              </a:rPr>
              <a:t> (</a:t>
            </a:r>
            <a:r>
              <a:rPr lang="de-DE" altLang="en-US" sz="1800" b="0" kern="0" dirty="0" err="1" smtClean="0">
                <a:cs typeface="Calibri" pitchFamily="34" charset="0"/>
              </a:rPr>
              <a:t>Cherp</a:t>
            </a:r>
            <a:r>
              <a:rPr lang="de-DE" altLang="en-US" sz="1800" b="0" kern="0" dirty="0" smtClean="0">
                <a:cs typeface="Calibri" pitchFamily="34" charset="0"/>
              </a:rPr>
              <a:t> et al.), African </a:t>
            </a:r>
            <a:r>
              <a:rPr lang="de-DE" altLang="en-US" sz="1800" b="0" kern="0" dirty="0" err="1" smtClean="0">
                <a:cs typeface="Calibri" pitchFamily="34" charset="0"/>
              </a:rPr>
              <a:t>development</a:t>
            </a:r>
            <a:r>
              <a:rPr lang="de-DE" altLang="en-US" sz="1800" b="0" kern="0" dirty="0" smtClean="0">
                <a:cs typeface="Calibri" pitchFamily="34" charset="0"/>
              </a:rPr>
              <a:t> &amp; </a:t>
            </a:r>
            <a:r>
              <a:rPr lang="de-DE" altLang="en-US" sz="1800" b="0" kern="0" dirty="0" err="1" smtClean="0">
                <a:cs typeface="Calibri" pitchFamily="34" charset="0"/>
              </a:rPr>
              <a:t>emissions</a:t>
            </a:r>
            <a:r>
              <a:rPr lang="de-DE" altLang="en-US" sz="1800" b="0" kern="0" dirty="0" smtClean="0">
                <a:cs typeface="Calibri" pitchFamily="34" charset="0"/>
              </a:rPr>
              <a:t> (Calvin et al.), Fossil </a:t>
            </a:r>
            <a:r>
              <a:rPr lang="de-DE" altLang="en-US" sz="1800" b="0" kern="0" dirty="0" err="1" smtClean="0">
                <a:cs typeface="Calibri" pitchFamily="34" charset="0"/>
              </a:rPr>
              <a:t>fuel</a:t>
            </a:r>
            <a:r>
              <a:rPr lang="de-DE" altLang="en-US" sz="1800" b="0" kern="0" dirty="0" smtClean="0">
                <a:cs typeface="Calibri" pitchFamily="34" charset="0"/>
              </a:rPr>
              <a:t> </a:t>
            </a:r>
            <a:r>
              <a:rPr lang="de-DE" altLang="en-US" sz="1800" b="0" kern="0" dirty="0" err="1" smtClean="0">
                <a:cs typeface="Calibri" pitchFamily="34" charset="0"/>
              </a:rPr>
              <a:t>markets</a:t>
            </a:r>
            <a:r>
              <a:rPr lang="de-DE" altLang="en-US" sz="1800" b="0" kern="0" dirty="0" smtClean="0">
                <a:cs typeface="Calibri" pitchFamily="34" charset="0"/>
              </a:rPr>
              <a:t> (Bauer et al.), Fossil </a:t>
            </a:r>
            <a:r>
              <a:rPr lang="de-DE" altLang="en-US" sz="1800" b="0" kern="0" dirty="0" err="1" smtClean="0">
                <a:cs typeface="Calibri" pitchFamily="34" charset="0"/>
              </a:rPr>
              <a:t>fuel</a:t>
            </a:r>
            <a:r>
              <a:rPr lang="de-DE" altLang="en-US" sz="1800" b="0" kern="0" dirty="0" smtClean="0">
                <a:cs typeface="Calibri" pitchFamily="34" charset="0"/>
              </a:rPr>
              <a:t> </a:t>
            </a:r>
            <a:r>
              <a:rPr lang="de-DE" altLang="en-US" sz="1800" b="0" kern="0" dirty="0" err="1" smtClean="0">
                <a:cs typeface="Calibri" pitchFamily="34" charset="0"/>
              </a:rPr>
              <a:t>and</a:t>
            </a:r>
            <a:r>
              <a:rPr lang="de-DE" altLang="en-US" sz="1800" b="0" kern="0" dirty="0" smtClean="0">
                <a:cs typeface="Calibri" pitchFamily="34" charset="0"/>
              </a:rPr>
              <a:t> </a:t>
            </a:r>
            <a:r>
              <a:rPr lang="de-DE" altLang="en-US" sz="1800" b="0" kern="0" dirty="0" err="1" smtClean="0">
                <a:cs typeface="Calibri" pitchFamily="34" charset="0"/>
              </a:rPr>
              <a:t>biofuel</a:t>
            </a:r>
            <a:r>
              <a:rPr lang="de-DE" altLang="en-US" sz="1800" b="0" kern="0" dirty="0" smtClean="0">
                <a:cs typeface="Calibri" pitchFamily="34" charset="0"/>
              </a:rPr>
              <a:t> </a:t>
            </a:r>
            <a:r>
              <a:rPr lang="de-DE" altLang="en-US" sz="1800" b="0" kern="0" dirty="0" err="1" smtClean="0">
                <a:cs typeface="Calibri" pitchFamily="34" charset="0"/>
              </a:rPr>
              <a:t>interactions</a:t>
            </a:r>
            <a:r>
              <a:rPr lang="de-DE" altLang="en-US" sz="1800" b="0" kern="0" dirty="0" smtClean="0">
                <a:cs typeface="Calibri" pitchFamily="34" charset="0"/>
              </a:rPr>
              <a:t> (Calvin et al.), Drivers </a:t>
            </a:r>
            <a:r>
              <a:rPr lang="de-DE" altLang="en-US" sz="1800" b="0" kern="0" dirty="0" err="1" smtClean="0">
                <a:cs typeface="Calibri" pitchFamily="34" charset="0"/>
              </a:rPr>
              <a:t>of</a:t>
            </a:r>
            <a:r>
              <a:rPr lang="de-DE" altLang="en-US" sz="1800" b="0" kern="0" dirty="0" smtClean="0">
                <a:cs typeface="Calibri" pitchFamily="34" charset="0"/>
              </a:rPr>
              <a:t> </a:t>
            </a:r>
            <a:r>
              <a:rPr lang="de-DE" altLang="en-US" sz="1800" b="0" kern="0" dirty="0" err="1" smtClean="0">
                <a:cs typeface="Calibri" pitchFamily="34" charset="0"/>
              </a:rPr>
              <a:t>energy</a:t>
            </a:r>
            <a:r>
              <a:rPr lang="de-DE" altLang="en-US" sz="1800" b="0" kern="0" dirty="0" smtClean="0">
                <a:cs typeface="Calibri" pitchFamily="34" charset="0"/>
              </a:rPr>
              <a:t> </a:t>
            </a:r>
            <a:r>
              <a:rPr lang="de-DE" altLang="en-US" sz="1800" b="0" kern="0" dirty="0" err="1" smtClean="0">
                <a:cs typeface="Calibri" pitchFamily="34" charset="0"/>
              </a:rPr>
              <a:t>investment</a:t>
            </a:r>
            <a:r>
              <a:rPr lang="de-DE" altLang="en-US" sz="1800" b="0" kern="0" dirty="0" smtClean="0">
                <a:cs typeface="Calibri" pitchFamily="34" charset="0"/>
              </a:rPr>
              <a:t> (</a:t>
            </a:r>
            <a:r>
              <a:rPr lang="de-DE" altLang="en-US" sz="1800" b="0" kern="0" dirty="0" err="1" smtClean="0">
                <a:cs typeface="Calibri" pitchFamily="34" charset="0"/>
              </a:rPr>
              <a:t>DeCian</a:t>
            </a:r>
            <a:r>
              <a:rPr lang="de-DE" altLang="en-US" sz="1800" b="0" kern="0" dirty="0" smtClean="0">
                <a:cs typeface="Calibri" pitchFamily="34" charset="0"/>
              </a:rPr>
              <a:t> et al.), China </a:t>
            </a:r>
            <a:r>
              <a:rPr lang="de-DE" altLang="en-US" sz="1800" b="0" kern="0" dirty="0" err="1" smtClean="0">
                <a:cs typeface="Calibri" pitchFamily="34" charset="0"/>
              </a:rPr>
              <a:t>energy</a:t>
            </a:r>
            <a:r>
              <a:rPr lang="de-DE" altLang="en-US" sz="1800" b="0" kern="0" dirty="0" smtClean="0">
                <a:cs typeface="Calibri" pitchFamily="34" charset="0"/>
              </a:rPr>
              <a:t> </a:t>
            </a:r>
            <a:r>
              <a:rPr lang="de-DE" altLang="en-US" sz="1800" b="0" kern="0" dirty="0" err="1" smtClean="0">
                <a:cs typeface="Calibri" pitchFamily="34" charset="0"/>
              </a:rPr>
              <a:t>transformation</a:t>
            </a:r>
            <a:r>
              <a:rPr lang="de-DE" altLang="en-US" sz="1800" b="0" kern="0" dirty="0" smtClean="0">
                <a:cs typeface="Calibri" pitchFamily="34" charset="0"/>
              </a:rPr>
              <a:t> (Chen et al.)</a:t>
            </a:r>
          </a:p>
          <a:p>
            <a:pPr marL="0" indent="0">
              <a:spcAft>
                <a:spcPts val="600"/>
              </a:spcAft>
              <a:buFontTx/>
              <a:buNone/>
              <a:defRPr/>
            </a:pPr>
            <a:r>
              <a:rPr lang="de-DE" altLang="en-US" kern="0" dirty="0" smtClean="0">
                <a:cs typeface="Calibri" pitchFamily="34" charset="0"/>
              </a:rPr>
              <a:t>5 </a:t>
            </a:r>
            <a:r>
              <a:rPr lang="de-DE" altLang="en-US" kern="0" dirty="0" err="1" smtClean="0">
                <a:cs typeface="Calibri" pitchFamily="34" charset="0"/>
              </a:rPr>
              <a:t>participating</a:t>
            </a:r>
            <a:r>
              <a:rPr lang="de-DE" altLang="en-US" kern="0" dirty="0" smtClean="0">
                <a:cs typeface="Calibri" pitchFamily="34" charset="0"/>
              </a:rPr>
              <a:t> </a:t>
            </a:r>
            <a:r>
              <a:rPr lang="de-DE" altLang="en-US" kern="0" dirty="0" err="1" smtClean="0">
                <a:cs typeface="Calibri" pitchFamily="34" charset="0"/>
              </a:rPr>
              <a:t>models</a:t>
            </a:r>
            <a:r>
              <a:rPr lang="de-DE" altLang="en-US" kern="0" dirty="0" smtClean="0">
                <a:cs typeface="Calibri" pitchFamily="34" charset="0"/>
              </a:rPr>
              <a:t> (4 x global, 1 x China)</a:t>
            </a:r>
          </a:p>
          <a:p>
            <a:pPr marL="0" indent="0">
              <a:spcAft>
                <a:spcPts val="600"/>
              </a:spcAft>
              <a:buFontTx/>
              <a:buNone/>
              <a:defRPr/>
            </a:pPr>
            <a:r>
              <a:rPr lang="de-DE" altLang="en-US" sz="1800" b="0" kern="0" dirty="0" smtClean="0">
                <a:cs typeface="Calibri" pitchFamily="34" charset="0"/>
              </a:rPr>
              <a:t>GCAM, IPAC, REMIND, WITCH, China-TIMES </a:t>
            </a:r>
            <a:endParaRPr lang="de-DE" altLang="en-US" kern="0" dirty="0" smtClean="0">
              <a:cs typeface="Calibri" pitchFamily="34" charset="0"/>
            </a:endParaRPr>
          </a:p>
          <a:p>
            <a:pPr>
              <a:buFontTx/>
              <a:buNone/>
              <a:defRPr/>
            </a:pPr>
            <a:r>
              <a:rPr lang="de-DE" altLang="en-US" kern="0" dirty="0" err="1" smtClean="0">
                <a:cs typeface="Calibri" pitchFamily="34" charset="0"/>
              </a:rPr>
              <a:t>For</a:t>
            </a:r>
            <a:r>
              <a:rPr lang="de-DE" altLang="en-US" kern="0" dirty="0" smtClean="0">
                <a:cs typeface="Calibri" pitchFamily="34" charset="0"/>
              </a:rPr>
              <a:t> </a:t>
            </a:r>
            <a:r>
              <a:rPr lang="de-DE" altLang="en-US" kern="0" dirty="0" err="1" smtClean="0">
                <a:cs typeface="Calibri" pitchFamily="34" charset="0"/>
              </a:rPr>
              <a:t>more</a:t>
            </a:r>
            <a:r>
              <a:rPr lang="de-DE" altLang="en-US" kern="0" dirty="0" smtClean="0">
                <a:cs typeface="Calibri" pitchFamily="34" charset="0"/>
              </a:rPr>
              <a:t> </a:t>
            </a:r>
            <a:r>
              <a:rPr lang="de-DE" altLang="en-US" kern="0" dirty="0" err="1" smtClean="0">
                <a:cs typeface="Calibri" pitchFamily="34" charset="0"/>
              </a:rPr>
              <a:t>information</a:t>
            </a:r>
            <a:r>
              <a:rPr lang="de-DE" altLang="en-US" kern="0" dirty="0" smtClean="0">
                <a:cs typeface="Calibri" pitchFamily="34" charset="0"/>
              </a:rPr>
              <a:t> on </a:t>
            </a:r>
            <a:r>
              <a:rPr lang="de-DE" altLang="en-US" kern="0" dirty="0" err="1" smtClean="0">
                <a:cs typeface="Calibri" pitchFamily="34" charset="0"/>
              </a:rPr>
              <a:t>the</a:t>
            </a:r>
            <a:r>
              <a:rPr lang="de-DE" altLang="en-US" kern="0" dirty="0" smtClean="0">
                <a:cs typeface="Calibri" pitchFamily="34" charset="0"/>
              </a:rPr>
              <a:t> </a:t>
            </a:r>
            <a:r>
              <a:rPr lang="de-DE" altLang="en-US" kern="0" dirty="0" err="1" smtClean="0">
                <a:cs typeface="Calibri" pitchFamily="34" charset="0"/>
              </a:rPr>
              <a:t>RoSE</a:t>
            </a:r>
            <a:r>
              <a:rPr lang="de-DE" altLang="en-US" kern="0" dirty="0" smtClean="0">
                <a:cs typeface="Calibri" pitchFamily="34" charset="0"/>
              </a:rPr>
              <a:t> </a:t>
            </a:r>
            <a:r>
              <a:rPr lang="de-DE" altLang="en-US" kern="0" dirty="0" err="1" smtClean="0">
                <a:cs typeface="Calibri" pitchFamily="34" charset="0"/>
              </a:rPr>
              <a:t>study</a:t>
            </a:r>
            <a:r>
              <a:rPr lang="de-DE" altLang="en-US" kern="0" dirty="0" smtClean="0">
                <a:cs typeface="Calibri" pitchFamily="34" charset="0"/>
              </a:rPr>
              <a:t>: </a:t>
            </a:r>
            <a:r>
              <a:rPr lang="de-DE" altLang="en-US" kern="0" dirty="0" smtClean="0">
                <a:cs typeface="Calibri" pitchFamily="34" charset="0"/>
                <a:hlinkClick r:id="rId2"/>
              </a:rPr>
              <a:t>www.rose-project.org</a:t>
            </a:r>
            <a:endParaRPr lang="de-DE" altLang="en-US" kern="0" dirty="0" smtClean="0">
              <a:cs typeface="Calibri" pitchFamily="34" charset="0"/>
            </a:endParaRPr>
          </a:p>
          <a:p>
            <a:pPr>
              <a:buFontTx/>
              <a:buNone/>
              <a:defRPr/>
            </a:pPr>
            <a:endParaRPr lang="de-DE" altLang="en-US" sz="800" kern="0" dirty="0" smtClean="0">
              <a:cs typeface="Calibri" pitchFamily="34" charset="0"/>
            </a:endParaRPr>
          </a:p>
          <a:p>
            <a:pPr>
              <a:buFontTx/>
              <a:buNone/>
              <a:defRPr/>
            </a:pPr>
            <a:r>
              <a:rPr lang="de-DE" altLang="en-US" kern="0" dirty="0" err="1" smtClean="0">
                <a:cs typeface="Calibri" pitchFamily="34" charset="0"/>
              </a:rPr>
              <a:t>Funded</a:t>
            </a:r>
            <a:r>
              <a:rPr lang="de-DE" altLang="en-US" kern="0" dirty="0" smtClean="0">
                <a:cs typeface="Calibri" pitchFamily="34" charset="0"/>
              </a:rPr>
              <a:t> </a:t>
            </a:r>
            <a:r>
              <a:rPr lang="de-DE" altLang="en-US" kern="0" dirty="0" err="1" smtClean="0">
                <a:cs typeface="Calibri" pitchFamily="34" charset="0"/>
              </a:rPr>
              <a:t>by</a:t>
            </a:r>
            <a:r>
              <a:rPr lang="de-DE" altLang="en-US" kern="0" dirty="0" smtClean="0">
                <a:cs typeface="Calibri" pitchFamily="34" charset="0"/>
              </a:rPr>
              <a:t> </a:t>
            </a:r>
            <a:endParaRPr lang="en-US" altLang="en-US" kern="0" dirty="0" smtClean="0">
              <a:cs typeface="Calibri" pitchFamily="34" charset="0"/>
            </a:endParaRPr>
          </a:p>
        </p:txBody>
      </p:sp>
      <p:pic>
        <p:nvPicPr>
          <p:cNvPr id="4710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5349875"/>
            <a:ext cx="16795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7475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50825" y="187325"/>
            <a:ext cx="8642350" cy="504825"/>
          </a:xfrm>
        </p:spPr>
        <p:txBody>
          <a:bodyPr>
            <a:normAutofit fontScale="90000"/>
          </a:bodyPr>
          <a:lstStyle/>
          <a:p>
            <a:pPr>
              <a:defRPr/>
            </a:pPr>
            <a:r>
              <a:rPr lang="de-DE" sz="2800" dirty="0" err="1" smtClean="0">
                <a:effectLst>
                  <a:outerShdw blurRad="38100" dist="38100" dir="2700000" algn="tl">
                    <a:srgbClr val="C0C0C0"/>
                  </a:outerShdw>
                </a:effectLst>
              </a:rPr>
              <a:t>Climate</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stabilization</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requires</a:t>
            </a:r>
            <a:r>
              <a:rPr lang="de-DE" sz="2800" dirty="0" smtClean="0">
                <a:effectLst>
                  <a:outerShdw blurRad="38100" dist="38100" dir="2700000" algn="tl">
                    <a:srgbClr val="C0C0C0"/>
                  </a:outerShdw>
                </a:effectLst>
              </a:rPr>
              <a:t> strong </a:t>
            </a:r>
            <a:r>
              <a:rPr lang="de-DE" sz="2800" dirty="0" err="1" smtClean="0">
                <a:effectLst>
                  <a:outerShdw blurRad="38100" dist="38100" dir="2700000" algn="tl">
                    <a:srgbClr val="C0C0C0"/>
                  </a:outerShdw>
                </a:effectLst>
              </a:rPr>
              <a:t>climate</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policy</a:t>
            </a:r>
            <a:endParaRPr lang="en-US" sz="2800" dirty="0">
              <a:effectLst>
                <a:outerShdw blurRad="38100" dist="38100" dir="2700000" algn="tl">
                  <a:srgbClr val="C0C0C0"/>
                </a:outerShdw>
              </a:effectLst>
            </a:endParaRPr>
          </a:p>
        </p:txBody>
      </p:sp>
      <p:sp>
        <p:nvSpPr>
          <p:cNvPr id="48131" name="Content Placeholder 1"/>
          <p:cNvSpPr>
            <a:spLocks noGrp="1"/>
          </p:cNvSpPr>
          <p:nvPr>
            <p:ph idx="1"/>
          </p:nvPr>
        </p:nvSpPr>
        <p:spPr>
          <a:xfrm>
            <a:off x="250825" y="817563"/>
            <a:ext cx="8713788" cy="738187"/>
          </a:xfrm>
        </p:spPr>
        <p:txBody>
          <a:bodyPr/>
          <a:lstStyle/>
          <a:p>
            <a:pPr marL="0" indent="0">
              <a:buFontTx/>
              <a:buNone/>
            </a:pPr>
            <a:r>
              <a:rPr lang="de-DE" altLang="en-US" sz="2100" smtClean="0"/>
              <a:t>In the absence of climate policy and with current trends in energy intensity, energy demand and CO</a:t>
            </a:r>
            <a:r>
              <a:rPr lang="de-DE" altLang="en-US" sz="2100" baseline="-25000" smtClean="0"/>
              <a:t>2</a:t>
            </a:r>
            <a:r>
              <a:rPr lang="de-DE" altLang="en-US" sz="2100" smtClean="0"/>
              <a:t> emissions will increase with per capita income</a:t>
            </a:r>
            <a:endParaRPr lang="en-US" altLang="en-US" sz="2100" smtClean="0"/>
          </a:p>
        </p:txBody>
      </p:sp>
      <p:pic>
        <p:nvPicPr>
          <p:cNvPr id="481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1844675"/>
            <a:ext cx="9401175" cy="415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4424363"/>
            <a:ext cx="1181100"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2338" y="4424363"/>
            <a:ext cx="1181100"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308850" y="4437063"/>
            <a:ext cx="1609725" cy="692150"/>
          </a:xfrm>
          <a:prstGeom prst="rect">
            <a:avLst/>
          </a:prstGeom>
          <a:noFill/>
        </p:spPr>
        <p:txBody>
          <a:bodyPr wrap="none">
            <a:spAutoFit/>
          </a:bodyPr>
          <a:lstStyle/>
          <a:p>
            <a:pPr>
              <a:defRPr/>
            </a:pPr>
            <a:r>
              <a:rPr lang="de-DE" sz="1300" dirty="0">
                <a:latin typeface="Arial" pitchFamily="34" charset="0"/>
                <a:cs typeface="ヒラギノ角ゴ Pro W3"/>
              </a:rPr>
              <a:t>~</a:t>
            </a:r>
            <a:r>
              <a:rPr lang="de-DE" sz="1300" dirty="0">
                <a:solidFill>
                  <a:srgbClr val="00B050"/>
                </a:solidFill>
                <a:latin typeface="Arial" pitchFamily="34" charset="0"/>
                <a:cs typeface="ヒラギノ角ゴ Pro W3"/>
              </a:rPr>
              <a:t>12 x </a:t>
            </a:r>
            <a:r>
              <a:rPr lang="de-DE" sz="1300" dirty="0" err="1">
                <a:solidFill>
                  <a:srgbClr val="00B050"/>
                </a:solidFill>
                <a:latin typeface="Arial" pitchFamily="34" charset="0"/>
                <a:cs typeface="ヒラギノ角ゴ Pro W3"/>
              </a:rPr>
              <a:t>current</a:t>
            </a:r>
            <a:r>
              <a:rPr lang="de-DE" sz="1300" dirty="0">
                <a:solidFill>
                  <a:srgbClr val="00B050"/>
                </a:solidFill>
                <a:latin typeface="Arial" pitchFamily="34" charset="0"/>
                <a:cs typeface="ヒラギノ角ゴ Pro W3"/>
              </a:rPr>
              <a:t> GWP</a:t>
            </a:r>
          </a:p>
          <a:p>
            <a:pPr>
              <a:defRPr/>
            </a:pPr>
            <a:r>
              <a:rPr lang="de-DE" sz="1300" dirty="0">
                <a:solidFill>
                  <a:srgbClr val="FF6600"/>
                </a:solidFill>
                <a:latin typeface="Arial" pitchFamily="34" charset="0"/>
                <a:cs typeface="ヒラギノ角ゴ Pro W3"/>
              </a:rPr>
              <a:t>  ~8 x </a:t>
            </a:r>
            <a:r>
              <a:rPr lang="de-DE" sz="1300" dirty="0" err="1">
                <a:solidFill>
                  <a:srgbClr val="FF6600"/>
                </a:solidFill>
                <a:latin typeface="Arial" pitchFamily="34" charset="0"/>
                <a:cs typeface="ヒラギノ角ゴ Pro W3"/>
              </a:rPr>
              <a:t>current</a:t>
            </a:r>
            <a:r>
              <a:rPr lang="de-DE" sz="1300" dirty="0">
                <a:solidFill>
                  <a:srgbClr val="FF6600"/>
                </a:solidFill>
                <a:latin typeface="Arial" pitchFamily="34" charset="0"/>
                <a:cs typeface="ヒラギノ角ゴ Pro W3"/>
              </a:rPr>
              <a:t> GWP</a:t>
            </a:r>
          </a:p>
          <a:p>
            <a:pPr>
              <a:defRPr/>
            </a:pPr>
            <a:r>
              <a:rPr lang="de-DE" sz="1300" dirty="0">
                <a:solidFill>
                  <a:schemeClr val="accent2">
                    <a:lumMod val="60000"/>
                    <a:lumOff val="40000"/>
                  </a:schemeClr>
                </a:solidFill>
                <a:latin typeface="Arial" pitchFamily="34" charset="0"/>
                <a:cs typeface="ヒラギノ角ゴ Pro W3"/>
              </a:rPr>
              <a:t>  ~4 x </a:t>
            </a:r>
            <a:r>
              <a:rPr lang="de-DE" sz="1300" dirty="0" err="1">
                <a:solidFill>
                  <a:schemeClr val="accent2">
                    <a:lumMod val="60000"/>
                    <a:lumOff val="40000"/>
                  </a:schemeClr>
                </a:solidFill>
                <a:latin typeface="Arial" pitchFamily="34" charset="0"/>
                <a:cs typeface="ヒラギノ角ゴ Pro W3"/>
              </a:rPr>
              <a:t>current</a:t>
            </a:r>
            <a:r>
              <a:rPr lang="de-DE" sz="1300" dirty="0">
                <a:solidFill>
                  <a:schemeClr val="accent2">
                    <a:lumMod val="60000"/>
                    <a:lumOff val="40000"/>
                  </a:schemeClr>
                </a:solidFill>
                <a:latin typeface="Arial" pitchFamily="34" charset="0"/>
                <a:cs typeface="ヒラギノ角ゴ Pro W3"/>
              </a:rPr>
              <a:t> GWP</a:t>
            </a:r>
            <a:endParaRPr lang="en-US" sz="1300" dirty="0">
              <a:solidFill>
                <a:schemeClr val="accent2">
                  <a:lumMod val="60000"/>
                  <a:lumOff val="40000"/>
                </a:schemeClr>
              </a:solidFill>
              <a:latin typeface="Arial" pitchFamily="34" charset="0"/>
              <a:cs typeface="ヒラギノ角ゴ Pro W3"/>
            </a:endParaRPr>
          </a:p>
        </p:txBody>
      </p:sp>
    </p:spTree>
    <p:extLst>
      <p:ext uri="{BB962C8B-B14F-4D97-AF65-F5344CB8AC3E}">
        <p14:creationId xmlns:p14="http://schemas.microsoft.com/office/powerpoint/2010/main" val="3272933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3429000"/>
            <a:ext cx="3971925"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03" name="Title 2"/>
          <p:cNvSpPr>
            <a:spLocks noGrp="1"/>
          </p:cNvSpPr>
          <p:nvPr>
            <p:ph type="title"/>
          </p:nvPr>
        </p:nvSpPr>
        <p:spPr>
          <a:xfrm>
            <a:off x="-108520" y="200025"/>
            <a:ext cx="5400675" cy="504825"/>
          </a:xfrm>
        </p:spPr>
        <p:txBody>
          <a:bodyPr>
            <a:normAutofit fontScale="90000"/>
          </a:bodyPr>
          <a:lstStyle/>
          <a:p>
            <a:r>
              <a:rPr lang="de-DE" altLang="en-US" dirty="0" smtClean="0">
                <a:solidFill>
                  <a:srgbClr val="C00000"/>
                </a:solidFill>
              </a:rPr>
              <a:t>Economic impact of later action</a:t>
            </a:r>
            <a:endParaRPr lang="en-US" altLang="en-US" dirty="0" smtClean="0">
              <a:solidFill>
                <a:srgbClr val="C00000"/>
              </a:solidFill>
            </a:endParaRPr>
          </a:p>
        </p:txBody>
      </p:sp>
      <p:sp>
        <p:nvSpPr>
          <p:cNvPr id="51204" name="Slide Number Placeholder 1"/>
          <p:cNvSpPr>
            <a:spLocks noGrp="1"/>
          </p:cNvSpPr>
          <p:nvPr>
            <p:ph type="sldNum" sz="quarter" idx="10"/>
          </p:nvPr>
        </p:nvSpPr>
        <p:spPr>
          <a:xfrm>
            <a:off x="8388350" y="6459538"/>
            <a:ext cx="473075" cy="28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algn="r" eaLnBrk="1" hangingPunct="1">
              <a:spcBef>
                <a:spcPct val="0"/>
              </a:spcBef>
              <a:buFontTx/>
              <a:buNone/>
            </a:pPr>
            <a:fld id="{5851135E-5D0C-4292-8923-8B05B2951976}" type="slidenum">
              <a:rPr lang="en-US" altLang="en-US" sz="1200" b="0" smtClean="0">
                <a:solidFill>
                  <a:srgbClr val="000000"/>
                </a:solidFill>
                <a:cs typeface="Arial" pitchFamily="34" charset="0"/>
              </a:rPr>
              <a:pPr algn="r" eaLnBrk="1" hangingPunct="1">
                <a:spcBef>
                  <a:spcPct val="0"/>
                </a:spcBef>
                <a:buFontTx/>
                <a:buNone/>
              </a:pPr>
              <a:t>19</a:t>
            </a:fld>
            <a:endParaRPr lang="en-US" altLang="en-US" sz="1200" b="0" smtClean="0">
              <a:solidFill>
                <a:srgbClr val="000000"/>
              </a:solidFill>
              <a:cs typeface="Arial" pitchFamily="34" charset="0"/>
            </a:endParaRPr>
          </a:p>
        </p:txBody>
      </p:sp>
      <p:sp>
        <p:nvSpPr>
          <p:cNvPr id="51205" name="Content Placeholder 1"/>
          <p:cNvSpPr>
            <a:spLocks noGrp="1"/>
          </p:cNvSpPr>
          <p:nvPr>
            <p:ph idx="1"/>
          </p:nvPr>
        </p:nvSpPr>
        <p:spPr>
          <a:xfrm>
            <a:off x="250825" y="1341438"/>
            <a:ext cx="4321175" cy="1293812"/>
          </a:xfrm>
        </p:spPr>
        <p:txBody>
          <a:bodyPr>
            <a:normAutofit fontScale="77500" lnSpcReduction="20000"/>
          </a:bodyPr>
          <a:lstStyle/>
          <a:p>
            <a:pPr>
              <a:buFont typeface="Wingdings" pitchFamily="2" charset="2"/>
              <a:buChar char="Ø"/>
            </a:pPr>
            <a:r>
              <a:rPr lang="de-DE" altLang="en-US" smtClean="0"/>
              <a:t>Later action implies greater economic and institutional challenges for reaching 2</a:t>
            </a:r>
            <a:r>
              <a:rPr lang="de-DE" altLang="en-US" baseline="30000" smtClean="0"/>
              <a:t>o</a:t>
            </a:r>
            <a:r>
              <a:rPr lang="de-DE" altLang="en-US" smtClean="0"/>
              <a:t>C</a:t>
            </a:r>
            <a:endParaRPr lang="en-US" altLang="en-US" smtClean="0"/>
          </a:p>
        </p:txBody>
      </p:sp>
      <p:pic>
        <p:nvPicPr>
          <p:cNvPr id="5120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7625" y="254000"/>
            <a:ext cx="3981450" cy="634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4054475"/>
            <a:ext cx="8572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6550" y="4054475"/>
            <a:ext cx="8572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5925" y="333375"/>
            <a:ext cx="8572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10" name="TextBox 9"/>
          <p:cNvSpPr txBox="1">
            <a:spLocks noChangeArrowheads="1"/>
          </p:cNvSpPr>
          <p:nvPr/>
        </p:nvSpPr>
        <p:spPr bwMode="auto">
          <a:xfrm>
            <a:off x="303213" y="2740025"/>
            <a:ext cx="3278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b="0">
                <a:latin typeface="Arial" pitchFamily="34" charset="0"/>
              </a:rPr>
              <a:t>Luderer et al., Climatic Change, online </a:t>
            </a:r>
            <a:endParaRPr lang="en-US" altLang="en-US" sz="1400" b="0">
              <a:latin typeface="Arial" pitchFamily="34" charset="0"/>
            </a:endParaRPr>
          </a:p>
        </p:txBody>
      </p:sp>
    </p:spTree>
    <p:extLst>
      <p:ext uri="{BB962C8B-B14F-4D97-AF65-F5344CB8AC3E}">
        <p14:creationId xmlns:p14="http://schemas.microsoft.com/office/powerpoint/2010/main" val="292114959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395288" y="0"/>
            <a:ext cx="8424862" cy="706438"/>
          </a:xfrm>
        </p:spPr>
        <p:txBody>
          <a:bodyPr>
            <a:normAutofit fontScale="90000"/>
          </a:bodyPr>
          <a:lstStyle/>
          <a:p>
            <a:r>
              <a:rPr lang="de-DE" altLang="en-US" dirty="0" smtClean="0">
                <a:solidFill>
                  <a:srgbClr val="C00000"/>
                </a:solidFill>
              </a:rPr>
              <a:t>AMPERE Project on ...  a lot of things </a:t>
            </a:r>
            <a:endParaRPr lang="en-US" altLang="en-US" dirty="0" smtClean="0">
              <a:solidFill>
                <a:srgbClr val="C00000"/>
              </a:solidFill>
            </a:endParaRPr>
          </a:p>
        </p:txBody>
      </p:sp>
      <p:sp>
        <p:nvSpPr>
          <p:cNvPr id="37891" name="Content Placeholder 2"/>
          <p:cNvSpPr>
            <a:spLocks noGrp="1"/>
          </p:cNvSpPr>
          <p:nvPr>
            <p:ph idx="1"/>
          </p:nvPr>
        </p:nvSpPr>
        <p:spPr>
          <a:xfrm>
            <a:off x="395288" y="762000"/>
            <a:ext cx="8424862" cy="6075363"/>
          </a:xfrm>
          <a:solidFill>
            <a:schemeClr val="bg1"/>
          </a:solidFill>
        </p:spPr>
        <p:txBody>
          <a:bodyPr>
            <a:normAutofit fontScale="92500" lnSpcReduction="10000"/>
          </a:bodyPr>
          <a:lstStyle/>
          <a:p>
            <a:pPr marL="0" indent="0">
              <a:buFontTx/>
              <a:buNone/>
              <a:defRPr/>
            </a:pPr>
            <a:r>
              <a:rPr lang="de-DE" altLang="en-US" dirty="0" err="1" smtClean="0"/>
              <a:t>Established</a:t>
            </a:r>
            <a:r>
              <a:rPr lang="de-DE" altLang="en-US" dirty="0" smtClean="0"/>
              <a:t> a European Modeling </a:t>
            </a:r>
            <a:r>
              <a:rPr lang="de-DE" altLang="en-US" dirty="0" err="1" smtClean="0"/>
              <a:t>Platform</a:t>
            </a:r>
            <a:endParaRPr lang="de-DE" altLang="en-US" dirty="0" smtClean="0"/>
          </a:p>
          <a:p>
            <a:pPr>
              <a:defRPr/>
            </a:pPr>
            <a:r>
              <a:rPr lang="de-DE" altLang="en-US" sz="1800" dirty="0" smtClean="0"/>
              <a:t>Global </a:t>
            </a:r>
            <a:r>
              <a:rPr lang="de-DE" altLang="en-US" sz="1800" dirty="0" err="1" smtClean="0"/>
              <a:t>models</a:t>
            </a:r>
            <a:r>
              <a:rPr lang="de-DE" altLang="en-US" sz="1800" dirty="0" smtClean="0"/>
              <a:t> </a:t>
            </a:r>
            <a:r>
              <a:rPr lang="de-DE" altLang="en-US" sz="1800" dirty="0" err="1" smtClean="0"/>
              <a:t>from</a:t>
            </a:r>
            <a:r>
              <a:rPr lang="de-DE" altLang="en-US" sz="1800" dirty="0" smtClean="0"/>
              <a:t> </a:t>
            </a:r>
            <a:r>
              <a:rPr lang="de-DE" altLang="en-US" sz="1800" dirty="0" err="1" smtClean="0"/>
              <a:t>the</a:t>
            </a:r>
            <a:r>
              <a:rPr lang="de-DE" altLang="en-US" sz="1800" dirty="0" smtClean="0"/>
              <a:t> EU: </a:t>
            </a:r>
            <a:r>
              <a:rPr lang="de-DE" altLang="en-US" sz="1800" b="0" dirty="0" smtClean="0"/>
              <a:t>GEM-E3, IMACLIM, IMAGE, MERGE-ETL, MESSAGE, POLES, REMIND, WITCH, </a:t>
            </a:r>
            <a:r>
              <a:rPr lang="de-DE" altLang="en-US" sz="1800" b="0" dirty="0" err="1" smtClean="0"/>
              <a:t>WorldScan</a:t>
            </a:r>
            <a:endParaRPr lang="de-DE" altLang="en-US" sz="1800" b="0" dirty="0" smtClean="0"/>
          </a:p>
          <a:p>
            <a:pPr>
              <a:defRPr/>
            </a:pPr>
            <a:r>
              <a:rPr lang="de-DE" altLang="en-US" sz="1800" dirty="0" smtClean="0"/>
              <a:t>EU </a:t>
            </a:r>
            <a:r>
              <a:rPr lang="de-DE" altLang="en-US" sz="1800" dirty="0" err="1" smtClean="0"/>
              <a:t>models</a:t>
            </a:r>
            <a:r>
              <a:rPr lang="de-DE" altLang="en-US" sz="1800" dirty="0" smtClean="0"/>
              <a:t>:</a:t>
            </a:r>
            <a:r>
              <a:rPr lang="de-DE" altLang="en-US" sz="1800" b="0" dirty="0" smtClean="0"/>
              <a:t> Green-X, PRIMES, NEMESIS, TIMES-</a:t>
            </a:r>
            <a:r>
              <a:rPr lang="de-DE" altLang="en-US" sz="1800" b="0" dirty="0" err="1" smtClean="0"/>
              <a:t>PanEU</a:t>
            </a:r>
            <a:endParaRPr lang="de-DE" altLang="en-US" sz="1800" b="0" dirty="0" smtClean="0"/>
          </a:p>
          <a:p>
            <a:pPr>
              <a:defRPr/>
            </a:pPr>
            <a:r>
              <a:rPr lang="de-DE" altLang="en-US" sz="1800" dirty="0" smtClean="0"/>
              <a:t>International </a:t>
            </a:r>
            <a:r>
              <a:rPr lang="de-DE" altLang="en-US" sz="1800" dirty="0" err="1" smtClean="0"/>
              <a:t>partner</a:t>
            </a:r>
            <a:r>
              <a:rPr lang="de-DE" altLang="en-US" sz="1800" dirty="0" smtClean="0"/>
              <a:t> </a:t>
            </a:r>
            <a:r>
              <a:rPr lang="de-DE" altLang="en-US" sz="1800" dirty="0" err="1" smtClean="0"/>
              <a:t>models</a:t>
            </a:r>
            <a:r>
              <a:rPr lang="de-DE" altLang="en-US" sz="1800" dirty="0" smtClean="0"/>
              <a:t>: </a:t>
            </a:r>
            <a:r>
              <a:rPr lang="de-DE" altLang="en-US" sz="1800" b="0" dirty="0" smtClean="0"/>
              <a:t>AIM-</a:t>
            </a:r>
            <a:r>
              <a:rPr lang="de-DE" altLang="en-US" sz="1800" b="0" dirty="0" err="1" smtClean="0"/>
              <a:t>Enduse</a:t>
            </a:r>
            <a:r>
              <a:rPr lang="de-DE" altLang="en-US" sz="1800" b="0" dirty="0" smtClean="0"/>
              <a:t>, DNE21+, GCAM</a:t>
            </a:r>
          </a:p>
          <a:p>
            <a:pPr marL="0" indent="0">
              <a:buFontTx/>
              <a:buNone/>
              <a:defRPr/>
            </a:pPr>
            <a:endParaRPr lang="de-DE" altLang="en-US" sz="1400" b="0" dirty="0"/>
          </a:p>
          <a:p>
            <a:pPr marL="0" indent="0">
              <a:buFontTx/>
              <a:buNone/>
              <a:defRPr/>
            </a:pPr>
            <a:r>
              <a:rPr lang="de-DE" altLang="en-US" dirty="0" smtClean="0"/>
              <a:t>Special </a:t>
            </a:r>
            <a:r>
              <a:rPr lang="de-DE" altLang="en-US" dirty="0" err="1" smtClean="0"/>
              <a:t>issue</a:t>
            </a:r>
            <a:r>
              <a:rPr lang="de-DE" altLang="en-US" dirty="0" smtClean="0"/>
              <a:t> in Technological </a:t>
            </a:r>
            <a:r>
              <a:rPr lang="de-DE" altLang="en-US" dirty="0" err="1" smtClean="0"/>
              <a:t>Forecasting</a:t>
            </a:r>
            <a:r>
              <a:rPr lang="de-DE" altLang="en-US" dirty="0" smtClean="0"/>
              <a:t> </a:t>
            </a:r>
            <a:r>
              <a:rPr lang="de-DE" altLang="en-US" dirty="0" err="1" smtClean="0"/>
              <a:t>and</a:t>
            </a:r>
            <a:r>
              <a:rPr lang="de-DE" altLang="en-US" dirty="0" smtClean="0"/>
              <a:t> </a:t>
            </a:r>
            <a:r>
              <a:rPr lang="de-DE" altLang="en-US" dirty="0" err="1" smtClean="0"/>
              <a:t>Social</a:t>
            </a:r>
            <a:r>
              <a:rPr lang="de-DE" altLang="en-US" dirty="0" smtClean="0"/>
              <a:t> Change on </a:t>
            </a:r>
            <a:r>
              <a:rPr lang="de-DE" altLang="en-US" dirty="0" err="1" smtClean="0"/>
              <a:t>delayed</a:t>
            </a:r>
            <a:r>
              <a:rPr lang="de-DE" altLang="en-US" dirty="0" smtClean="0"/>
              <a:t> </a:t>
            </a:r>
            <a:r>
              <a:rPr lang="de-DE" altLang="en-US" dirty="0" err="1" smtClean="0"/>
              <a:t>and</a:t>
            </a:r>
            <a:r>
              <a:rPr lang="de-DE" altLang="en-US" dirty="0"/>
              <a:t> </a:t>
            </a:r>
            <a:r>
              <a:rPr lang="de-DE" altLang="en-US" dirty="0" err="1" smtClean="0"/>
              <a:t>fragmented</a:t>
            </a:r>
            <a:r>
              <a:rPr lang="de-DE" altLang="en-US" dirty="0" smtClean="0"/>
              <a:t> </a:t>
            </a:r>
            <a:r>
              <a:rPr lang="de-DE" altLang="en-US" dirty="0" err="1" smtClean="0"/>
              <a:t>action</a:t>
            </a:r>
            <a:r>
              <a:rPr lang="de-DE" altLang="en-US" dirty="0" smtClean="0"/>
              <a:t> </a:t>
            </a:r>
            <a:r>
              <a:rPr lang="de-DE" altLang="en-US" dirty="0" err="1" smtClean="0"/>
              <a:t>scenarios</a:t>
            </a:r>
            <a:r>
              <a:rPr lang="de-DE" altLang="en-US" dirty="0" smtClean="0"/>
              <a:t> </a:t>
            </a:r>
            <a:r>
              <a:rPr lang="de-DE" altLang="en-US" dirty="0" err="1" smtClean="0"/>
              <a:t>of</a:t>
            </a:r>
            <a:r>
              <a:rPr lang="de-DE" altLang="en-US" dirty="0" smtClean="0"/>
              <a:t> </a:t>
            </a:r>
            <a:r>
              <a:rPr lang="de-DE" altLang="en-US" dirty="0" err="1" smtClean="0"/>
              <a:t>climate</a:t>
            </a:r>
            <a:r>
              <a:rPr lang="de-DE" altLang="en-US" dirty="0" smtClean="0"/>
              <a:t> </a:t>
            </a:r>
            <a:r>
              <a:rPr lang="de-DE" altLang="en-US" dirty="0" err="1" smtClean="0"/>
              <a:t>policy</a:t>
            </a:r>
            <a:r>
              <a:rPr lang="de-DE" altLang="en-US" dirty="0" smtClean="0"/>
              <a:t> </a:t>
            </a:r>
          </a:p>
          <a:p>
            <a:pPr>
              <a:defRPr/>
            </a:pPr>
            <a:r>
              <a:rPr lang="de-DE" altLang="en-US" sz="1800" b="0" dirty="0" err="1" smtClean="0"/>
              <a:t>Implications</a:t>
            </a:r>
            <a:r>
              <a:rPr lang="de-DE" altLang="en-US" sz="1800" b="0" dirty="0" smtClean="0"/>
              <a:t> </a:t>
            </a:r>
            <a:r>
              <a:rPr lang="de-DE" altLang="en-US" sz="1800" b="0" dirty="0" err="1" smtClean="0"/>
              <a:t>of</a:t>
            </a:r>
            <a:r>
              <a:rPr lang="de-DE" altLang="en-US" sz="1800" b="0" dirty="0" smtClean="0"/>
              <a:t> </a:t>
            </a:r>
            <a:r>
              <a:rPr lang="de-DE" altLang="en-US" sz="1800" b="0" dirty="0" err="1" smtClean="0"/>
              <a:t>short</a:t>
            </a:r>
            <a:r>
              <a:rPr lang="de-DE" altLang="en-US" sz="1800" b="0" dirty="0" smtClean="0"/>
              <a:t> </a:t>
            </a:r>
            <a:r>
              <a:rPr lang="de-DE" altLang="en-US" sz="1800" b="0" dirty="0" err="1" smtClean="0"/>
              <a:t>term</a:t>
            </a:r>
            <a:r>
              <a:rPr lang="de-DE" altLang="en-US" sz="1800" b="0" dirty="0" smtClean="0"/>
              <a:t> </a:t>
            </a:r>
            <a:r>
              <a:rPr lang="de-DE" altLang="en-US" sz="1800" b="0" dirty="0" err="1" smtClean="0"/>
              <a:t>targets</a:t>
            </a:r>
            <a:r>
              <a:rPr lang="de-DE" altLang="en-US" sz="1800" b="0" dirty="0" smtClean="0"/>
              <a:t> </a:t>
            </a:r>
            <a:r>
              <a:rPr lang="de-DE" altLang="en-US" sz="1800" b="0" dirty="0" err="1" smtClean="0"/>
              <a:t>for</a:t>
            </a:r>
            <a:r>
              <a:rPr lang="de-DE" altLang="en-US" sz="1800" b="0" dirty="0" smtClean="0"/>
              <a:t> </a:t>
            </a:r>
            <a:r>
              <a:rPr lang="de-DE" altLang="en-US" sz="1800" b="0" dirty="0" err="1" smtClean="0"/>
              <a:t>the</a:t>
            </a:r>
            <a:r>
              <a:rPr lang="de-DE" altLang="en-US" sz="1800" b="0" dirty="0" smtClean="0"/>
              <a:t> </a:t>
            </a:r>
            <a:r>
              <a:rPr lang="de-DE" altLang="en-US" sz="1800" b="0" dirty="0" err="1" smtClean="0"/>
              <a:t>costs</a:t>
            </a:r>
            <a:r>
              <a:rPr lang="de-DE" altLang="en-US" sz="1800" b="0" dirty="0" smtClean="0"/>
              <a:t> </a:t>
            </a:r>
            <a:r>
              <a:rPr lang="de-DE" altLang="en-US" sz="1800" b="0" dirty="0" err="1" smtClean="0"/>
              <a:t>and</a:t>
            </a:r>
            <a:r>
              <a:rPr lang="de-DE" altLang="en-US" sz="1800" b="0" dirty="0" smtClean="0"/>
              <a:t> </a:t>
            </a:r>
            <a:r>
              <a:rPr lang="de-DE" altLang="en-US" sz="1800" b="0" dirty="0" err="1" smtClean="0"/>
              <a:t>feasibility</a:t>
            </a:r>
            <a:r>
              <a:rPr lang="de-DE" altLang="en-US" sz="1800" b="0" dirty="0" smtClean="0"/>
              <a:t> </a:t>
            </a:r>
            <a:r>
              <a:rPr lang="de-DE" altLang="en-US" sz="1800" b="0" dirty="0" err="1" smtClean="0"/>
              <a:t>of</a:t>
            </a:r>
            <a:r>
              <a:rPr lang="de-DE" altLang="en-US" sz="1800" b="0" dirty="0" smtClean="0"/>
              <a:t> </a:t>
            </a:r>
            <a:r>
              <a:rPr lang="de-DE" altLang="en-US" sz="1800" b="0" dirty="0" err="1" smtClean="0"/>
              <a:t>long</a:t>
            </a:r>
            <a:r>
              <a:rPr lang="de-DE" altLang="en-US" sz="1800" b="0" dirty="0" smtClean="0"/>
              <a:t> </a:t>
            </a:r>
            <a:r>
              <a:rPr lang="de-DE" altLang="en-US" sz="1800" b="0" dirty="0" err="1" smtClean="0"/>
              <a:t>term</a:t>
            </a:r>
            <a:r>
              <a:rPr lang="de-DE" altLang="en-US" sz="1800" b="0" dirty="0" smtClean="0"/>
              <a:t> </a:t>
            </a:r>
            <a:r>
              <a:rPr lang="de-DE" altLang="en-US" sz="1800" b="0" dirty="0" err="1" smtClean="0"/>
              <a:t>targets</a:t>
            </a:r>
            <a:r>
              <a:rPr lang="de-DE" altLang="en-US" sz="1800" b="0" dirty="0" smtClean="0"/>
              <a:t> (</a:t>
            </a:r>
            <a:r>
              <a:rPr lang="de-DE" altLang="en-US" sz="1800" b="0" dirty="0" err="1" smtClean="0"/>
              <a:t>Riahi</a:t>
            </a:r>
            <a:r>
              <a:rPr lang="de-DE" altLang="en-US" sz="1800" b="0" dirty="0" smtClean="0"/>
              <a:t> et al., Bertram et al., </a:t>
            </a:r>
            <a:r>
              <a:rPr lang="de-DE" altLang="en-US" sz="1800" b="0" dirty="0" err="1" smtClean="0"/>
              <a:t>Eom</a:t>
            </a:r>
            <a:r>
              <a:rPr lang="de-DE" altLang="en-US" sz="1800" b="0" dirty="0" smtClean="0"/>
              <a:t> et al.)</a:t>
            </a:r>
          </a:p>
          <a:p>
            <a:pPr>
              <a:defRPr/>
            </a:pPr>
            <a:r>
              <a:rPr lang="de-DE" altLang="en-US" sz="1800" b="0" dirty="0" err="1" smtClean="0"/>
              <a:t>Staged</a:t>
            </a:r>
            <a:r>
              <a:rPr lang="de-DE" altLang="en-US" sz="1800" b="0" dirty="0" smtClean="0"/>
              <a:t> </a:t>
            </a:r>
            <a:r>
              <a:rPr lang="de-DE" altLang="en-US" sz="1800" b="0" dirty="0" err="1" smtClean="0"/>
              <a:t>accession</a:t>
            </a:r>
            <a:r>
              <a:rPr lang="de-DE" altLang="en-US" sz="1800" b="0" dirty="0" smtClean="0"/>
              <a:t> </a:t>
            </a:r>
            <a:r>
              <a:rPr lang="de-DE" altLang="en-US" sz="1800" b="0" dirty="0" err="1" smtClean="0"/>
              <a:t>to</a:t>
            </a:r>
            <a:r>
              <a:rPr lang="de-DE" altLang="en-US" sz="1800" b="0" dirty="0" smtClean="0"/>
              <a:t> global </a:t>
            </a:r>
            <a:r>
              <a:rPr lang="de-DE" altLang="en-US" sz="1800" b="0" dirty="0" err="1" smtClean="0"/>
              <a:t>climate</a:t>
            </a:r>
            <a:r>
              <a:rPr lang="de-DE" altLang="en-US" sz="1800" b="0" dirty="0" smtClean="0"/>
              <a:t> </a:t>
            </a:r>
            <a:r>
              <a:rPr lang="de-DE" altLang="en-US" sz="1800" b="0" dirty="0" err="1" smtClean="0"/>
              <a:t>regime</a:t>
            </a:r>
            <a:r>
              <a:rPr lang="de-DE" altLang="en-US" sz="1800" b="0" dirty="0"/>
              <a:t> </a:t>
            </a:r>
            <a:r>
              <a:rPr lang="de-DE" altLang="en-US" sz="1800" b="0" dirty="0" smtClean="0"/>
              <a:t>(Kriegler et al.)</a:t>
            </a:r>
          </a:p>
          <a:p>
            <a:pPr>
              <a:defRPr/>
            </a:pPr>
            <a:r>
              <a:rPr lang="de-DE" altLang="en-US" sz="1800" b="0" dirty="0" smtClean="0"/>
              <a:t>X-cuts on </a:t>
            </a:r>
            <a:r>
              <a:rPr lang="de-DE" altLang="en-US" sz="1800" b="0" dirty="0" err="1" smtClean="0"/>
              <a:t>climate</a:t>
            </a:r>
            <a:r>
              <a:rPr lang="de-DE" altLang="en-US" sz="1800" b="0" dirty="0" smtClean="0"/>
              <a:t> </a:t>
            </a:r>
            <a:r>
              <a:rPr lang="de-DE" altLang="en-US" sz="1800" b="0" dirty="0" err="1" smtClean="0"/>
              <a:t>outcomes</a:t>
            </a:r>
            <a:r>
              <a:rPr lang="de-DE" altLang="en-US" sz="1800" b="0" dirty="0" smtClean="0"/>
              <a:t> (Schaeffer et al.), </a:t>
            </a:r>
            <a:r>
              <a:rPr lang="de-DE" altLang="en-US" sz="1800" b="0" dirty="0" err="1" smtClean="0"/>
              <a:t>impact</a:t>
            </a:r>
            <a:r>
              <a:rPr lang="de-DE" altLang="en-US" sz="1800" b="0" dirty="0" smtClean="0"/>
              <a:t> </a:t>
            </a:r>
            <a:r>
              <a:rPr lang="de-DE" altLang="en-US" sz="1800" b="0" dirty="0" err="1" smtClean="0"/>
              <a:t>of</a:t>
            </a:r>
            <a:r>
              <a:rPr lang="de-DE" altLang="en-US" sz="1800" b="0" dirty="0" smtClean="0"/>
              <a:t> </a:t>
            </a:r>
            <a:r>
              <a:rPr lang="de-DE" altLang="en-US" sz="1800" b="0" dirty="0" err="1" smtClean="0"/>
              <a:t>delay</a:t>
            </a:r>
            <a:r>
              <a:rPr lang="de-DE" altLang="en-US" sz="1800" b="0" dirty="0" smtClean="0"/>
              <a:t> </a:t>
            </a:r>
            <a:r>
              <a:rPr lang="de-DE" altLang="en-US" sz="1800" b="0" dirty="0" err="1" smtClean="0"/>
              <a:t>and</a:t>
            </a:r>
            <a:r>
              <a:rPr lang="de-DE" altLang="en-US" sz="1800" b="0" dirty="0" smtClean="0"/>
              <a:t> </a:t>
            </a:r>
            <a:r>
              <a:rPr lang="de-DE" altLang="en-US" sz="1800" b="0" dirty="0" err="1" smtClean="0"/>
              <a:t>fragmentation</a:t>
            </a:r>
            <a:r>
              <a:rPr lang="de-DE" altLang="en-US" sz="1800" b="0" dirty="0" smtClean="0"/>
              <a:t> on fossil </a:t>
            </a:r>
            <a:r>
              <a:rPr lang="de-DE" altLang="en-US" sz="1800" b="0" dirty="0" err="1" smtClean="0"/>
              <a:t>fuel</a:t>
            </a:r>
            <a:r>
              <a:rPr lang="de-DE" altLang="en-US" sz="1800" b="0" dirty="0" smtClean="0"/>
              <a:t> </a:t>
            </a:r>
            <a:r>
              <a:rPr lang="de-DE" altLang="en-US" sz="1800" b="0" dirty="0" err="1" smtClean="0"/>
              <a:t>markets</a:t>
            </a:r>
            <a:r>
              <a:rPr lang="de-DE" altLang="en-US" sz="1800" b="0" dirty="0" smtClean="0"/>
              <a:t>  (Bauer et al.), EU </a:t>
            </a:r>
            <a:r>
              <a:rPr lang="de-DE" altLang="en-US" sz="1800" b="0" dirty="0" err="1" smtClean="0"/>
              <a:t>roadmap</a:t>
            </a:r>
            <a:r>
              <a:rPr lang="de-DE" altLang="en-US" sz="1800" b="0" dirty="0" smtClean="0"/>
              <a:t> (Schwanitz et al.)</a:t>
            </a:r>
          </a:p>
          <a:p>
            <a:pPr>
              <a:defRPr/>
            </a:pPr>
            <a:r>
              <a:rPr lang="de-DE" altLang="en-US" sz="1800" b="0" dirty="0" err="1" smtClean="0"/>
              <a:t>Diagnostic</a:t>
            </a:r>
            <a:r>
              <a:rPr lang="de-DE" altLang="en-US" sz="1800" b="0" dirty="0" smtClean="0"/>
              <a:t> </a:t>
            </a:r>
            <a:r>
              <a:rPr lang="de-DE" altLang="en-US" sz="1800" b="0" dirty="0" err="1" smtClean="0"/>
              <a:t>indicators</a:t>
            </a:r>
            <a:r>
              <a:rPr lang="de-DE" altLang="en-US" sz="1800" b="0" dirty="0" smtClean="0"/>
              <a:t> </a:t>
            </a:r>
            <a:r>
              <a:rPr lang="de-DE" altLang="en-US" sz="1800" b="0" dirty="0" err="1" smtClean="0"/>
              <a:t>for</a:t>
            </a:r>
            <a:r>
              <a:rPr lang="de-DE" altLang="en-US" sz="1800" b="0" dirty="0" smtClean="0"/>
              <a:t> </a:t>
            </a:r>
            <a:r>
              <a:rPr lang="de-DE" altLang="en-US" sz="1800" b="0" dirty="0" err="1" smtClean="0"/>
              <a:t>integrated</a:t>
            </a:r>
            <a:r>
              <a:rPr lang="de-DE" altLang="en-US" sz="1800" b="0" dirty="0" smtClean="0"/>
              <a:t> </a:t>
            </a:r>
            <a:r>
              <a:rPr lang="de-DE" altLang="en-US" sz="1800" b="0" dirty="0" err="1" smtClean="0"/>
              <a:t>assessment</a:t>
            </a:r>
            <a:r>
              <a:rPr lang="de-DE" altLang="en-US" sz="1800" b="0" dirty="0" smtClean="0"/>
              <a:t> </a:t>
            </a:r>
            <a:r>
              <a:rPr lang="de-DE" altLang="en-US" sz="1800" b="0" dirty="0" err="1" smtClean="0"/>
              <a:t>models</a:t>
            </a:r>
            <a:r>
              <a:rPr lang="de-DE" altLang="en-US" sz="1800" b="0" dirty="0" smtClean="0"/>
              <a:t> (Kriegler et al.)</a:t>
            </a:r>
          </a:p>
          <a:p>
            <a:pPr>
              <a:defRPr/>
            </a:pPr>
            <a:r>
              <a:rPr lang="de-DE" altLang="en-US" sz="1800" b="0" dirty="0" smtClean="0"/>
              <a:t>Individual </a:t>
            </a:r>
            <a:r>
              <a:rPr lang="de-DE" altLang="en-US" sz="1800" b="0" dirty="0" err="1" smtClean="0"/>
              <a:t>modeling</a:t>
            </a:r>
            <a:r>
              <a:rPr lang="de-DE" altLang="en-US" sz="1800" b="0" dirty="0" smtClean="0"/>
              <a:t> </a:t>
            </a:r>
            <a:r>
              <a:rPr lang="de-DE" altLang="en-US" sz="1800" b="0" dirty="0" err="1" smtClean="0"/>
              <a:t>team</a:t>
            </a:r>
            <a:r>
              <a:rPr lang="de-DE" altLang="en-US" sz="1800" b="0" dirty="0" smtClean="0"/>
              <a:t> </a:t>
            </a:r>
            <a:r>
              <a:rPr lang="de-DE" altLang="en-US" sz="1800" b="0" dirty="0" err="1" smtClean="0"/>
              <a:t>papers</a:t>
            </a:r>
            <a:r>
              <a:rPr lang="de-DE" altLang="en-US" sz="1800" b="0" dirty="0" smtClean="0"/>
              <a:t> on </a:t>
            </a:r>
            <a:r>
              <a:rPr lang="de-DE" altLang="en-US" sz="1800" b="0" dirty="0" err="1" smtClean="0"/>
              <a:t>carbon</a:t>
            </a:r>
            <a:r>
              <a:rPr lang="de-DE" altLang="en-US" sz="1800" b="0" dirty="0" smtClean="0"/>
              <a:t> </a:t>
            </a:r>
            <a:r>
              <a:rPr lang="de-DE" altLang="en-US" sz="1800" b="0" dirty="0" err="1" smtClean="0"/>
              <a:t>leakage</a:t>
            </a:r>
            <a:r>
              <a:rPr lang="de-DE" altLang="en-US" sz="1800" b="0" dirty="0" smtClean="0"/>
              <a:t> (</a:t>
            </a:r>
            <a:r>
              <a:rPr lang="de-DE" altLang="en-US" sz="1800" b="0" dirty="0" err="1" smtClean="0"/>
              <a:t>industry</a:t>
            </a:r>
            <a:r>
              <a:rPr lang="de-DE" altLang="en-US" sz="1800" b="0" dirty="0" smtClean="0"/>
              <a:t>, </a:t>
            </a:r>
            <a:r>
              <a:rPr lang="de-DE" altLang="en-US" sz="1800" b="0" dirty="0" err="1" smtClean="0"/>
              <a:t>land</a:t>
            </a:r>
            <a:r>
              <a:rPr lang="de-DE" altLang="en-US" sz="1800" b="0" dirty="0" smtClean="0"/>
              <a:t> </a:t>
            </a:r>
            <a:r>
              <a:rPr lang="de-DE" altLang="en-US" sz="1800" b="0" dirty="0" err="1" smtClean="0"/>
              <a:t>use</a:t>
            </a:r>
            <a:r>
              <a:rPr lang="de-DE" altLang="en-US" sz="1800" b="0" dirty="0" smtClean="0"/>
              <a:t>, </a:t>
            </a:r>
            <a:r>
              <a:rPr lang="de-DE" altLang="en-US" sz="1800" b="0" dirty="0" err="1" smtClean="0"/>
              <a:t>energy</a:t>
            </a:r>
            <a:r>
              <a:rPr lang="de-DE" altLang="en-US" sz="1800" b="0" dirty="0" smtClean="0"/>
              <a:t> </a:t>
            </a:r>
            <a:r>
              <a:rPr lang="de-DE" altLang="en-US" sz="1800" b="0" dirty="0" err="1" smtClean="0"/>
              <a:t>channel</a:t>
            </a:r>
            <a:r>
              <a:rPr lang="de-DE" altLang="en-US" sz="1800" b="0" dirty="0" smtClean="0"/>
              <a:t>), </a:t>
            </a:r>
            <a:r>
              <a:rPr lang="de-DE" altLang="en-US" sz="1800" b="0" dirty="0" err="1" smtClean="0"/>
              <a:t>technology</a:t>
            </a:r>
            <a:r>
              <a:rPr lang="de-DE" altLang="en-US" sz="1800" b="0" dirty="0" smtClean="0"/>
              <a:t> </a:t>
            </a:r>
            <a:r>
              <a:rPr lang="de-DE" altLang="en-US" sz="1800" b="0" dirty="0" err="1" smtClean="0"/>
              <a:t>diffusion</a:t>
            </a:r>
            <a:r>
              <a:rPr lang="de-DE" altLang="en-US" sz="1800" b="0" dirty="0" smtClean="0"/>
              <a:t>, </a:t>
            </a:r>
            <a:r>
              <a:rPr lang="de-DE" altLang="en-US" sz="1800" b="0" dirty="0" err="1" smtClean="0"/>
              <a:t>energy</a:t>
            </a:r>
            <a:r>
              <a:rPr lang="de-DE" altLang="en-US" sz="1800" b="0" dirty="0" smtClean="0"/>
              <a:t> </a:t>
            </a:r>
            <a:r>
              <a:rPr lang="de-DE" altLang="en-US" sz="1800" b="0" dirty="0" err="1" smtClean="0"/>
              <a:t>efficiency</a:t>
            </a:r>
            <a:r>
              <a:rPr lang="de-DE" altLang="en-US" sz="1800" b="0" dirty="0" smtClean="0"/>
              <a:t>, </a:t>
            </a:r>
            <a:r>
              <a:rPr lang="de-DE" altLang="en-US" sz="1800" b="0" dirty="0" err="1" smtClean="0"/>
              <a:t>energy</a:t>
            </a:r>
            <a:r>
              <a:rPr lang="de-DE" altLang="en-US" sz="1800" b="0" dirty="0" smtClean="0"/>
              <a:t> </a:t>
            </a:r>
            <a:r>
              <a:rPr lang="de-DE" altLang="en-US" sz="1800" b="0" dirty="0" err="1" smtClean="0"/>
              <a:t>system</a:t>
            </a:r>
            <a:r>
              <a:rPr lang="de-DE" altLang="en-US" sz="1800" b="0" dirty="0" smtClean="0"/>
              <a:t> </a:t>
            </a:r>
            <a:r>
              <a:rPr lang="de-DE" altLang="en-US" sz="1800" b="0" dirty="0" err="1" smtClean="0"/>
              <a:t>transformation</a:t>
            </a:r>
            <a:endParaRPr lang="de-DE" altLang="en-US" sz="1800" b="0" dirty="0"/>
          </a:p>
          <a:p>
            <a:pPr>
              <a:defRPr/>
            </a:pPr>
            <a:endParaRPr lang="de-DE" altLang="en-US" sz="1400" b="0" dirty="0" smtClean="0"/>
          </a:p>
          <a:p>
            <a:pPr marL="0" indent="0">
              <a:buFontTx/>
              <a:buNone/>
              <a:defRPr/>
            </a:pPr>
            <a:r>
              <a:rPr lang="de-DE" altLang="en-US" dirty="0" err="1" smtClean="0"/>
              <a:t>Funded</a:t>
            </a:r>
            <a:r>
              <a:rPr lang="de-DE" altLang="en-US" dirty="0" smtClean="0"/>
              <a:t> </a:t>
            </a:r>
            <a:r>
              <a:rPr lang="de-DE" altLang="en-US" dirty="0" err="1" smtClean="0"/>
              <a:t>by</a:t>
            </a:r>
            <a:r>
              <a:rPr lang="de-DE" altLang="en-US" dirty="0" smtClean="0"/>
              <a:t> </a:t>
            </a:r>
            <a:r>
              <a:rPr lang="de-DE" altLang="en-US" dirty="0" err="1" smtClean="0"/>
              <a:t>the</a:t>
            </a:r>
            <a:r>
              <a:rPr lang="de-DE" altLang="en-US" dirty="0" smtClean="0"/>
              <a:t> EU 7th Framework Programme</a:t>
            </a:r>
          </a:p>
        </p:txBody>
      </p:sp>
      <p:sp>
        <p:nvSpPr>
          <p:cNvPr id="4" name="Slide Number Placeholder 3"/>
          <p:cNvSpPr>
            <a:spLocks noGrp="1"/>
          </p:cNvSpPr>
          <p:nvPr>
            <p:ph type="sldNum" sz="quarter" idx="10"/>
          </p:nvPr>
        </p:nvSpPr>
        <p:spPr/>
        <p:txBody>
          <a:bodyPr/>
          <a:lstStyle/>
          <a:p>
            <a:pPr>
              <a:defRPr/>
            </a:pPr>
            <a:fld id="{45012541-5D61-4F82-A80D-11135C476419}" type="slidenum">
              <a:rPr lang="en-US" smtClean="0"/>
              <a:pPr>
                <a:defRPr/>
              </a:pPr>
              <a:t>20</a:t>
            </a:fld>
            <a:endParaRPr lang="en-US"/>
          </a:p>
        </p:txBody>
      </p:sp>
      <p:pic>
        <p:nvPicPr>
          <p:cNvPr id="532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9863" y="6172200"/>
            <a:ext cx="71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172200"/>
            <a:ext cx="7191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249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Group -1024"/>
          <p:cNvGrpSpPr>
            <a:grpSpLocks/>
          </p:cNvGrpSpPr>
          <p:nvPr/>
        </p:nvGrpSpPr>
        <p:grpSpPr bwMode="auto">
          <a:xfrm>
            <a:off x="277813" y="-3270250"/>
            <a:ext cx="8345487" cy="11560175"/>
            <a:chOff x="175" y="-2060"/>
            <a:chExt cx="5257" cy="7282"/>
          </a:xfrm>
        </p:grpSpPr>
        <p:sp>
          <p:nvSpPr>
            <p:cNvPr id="54296" name="Freeform 4"/>
            <p:cNvSpPr>
              <a:spLocks noChangeArrowheads="1"/>
            </p:cNvSpPr>
            <p:nvPr/>
          </p:nvSpPr>
          <p:spPr bwMode="auto">
            <a:xfrm>
              <a:off x="632" y="1128"/>
              <a:ext cx="4656" cy="2736"/>
            </a:xfrm>
            <a:custGeom>
              <a:avLst/>
              <a:gdLst>
                <a:gd name="T0" fmla="*/ 0 w 4656"/>
                <a:gd name="T1" fmla="*/ 0 h 2736"/>
                <a:gd name="T2" fmla="*/ 4656 w 4656"/>
                <a:gd name="T3" fmla="*/ 0 h 2736"/>
                <a:gd name="T4" fmla="*/ 4656 w 4656"/>
                <a:gd name="T5" fmla="*/ 2736 h 2736"/>
                <a:gd name="T6" fmla="*/ 0 w 4656"/>
                <a:gd name="T7" fmla="*/ 2736 h 2736"/>
                <a:gd name="T8" fmla="*/ 0 w 4656"/>
                <a:gd name="T9" fmla="*/ 0 h 2736"/>
                <a:gd name="T10" fmla="*/ 0 w 4656"/>
                <a:gd name="T11" fmla="*/ 0 h 27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56" h="2736">
                  <a:moveTo>
                    <a:pt x="0" y="0"/>
                  </a:moveTo>
                  <a:lnTo>
                    <a:pt x="4656" y="0"/>
                  </a:lnTo>
                  <a:lnTo>
                    <a:pt x="4656" y="2736"/>
                  </a:lnTo>
                  <a:lnTo>
                    <a:pt x="0" y="2736"/>
                  </a:lnTo>
                  <a:lnTo>
                    <a:pt x="0" y="0"/>
                  </a:lnTo>
                  <a:close/>
                </a:path>
              </a:pathLst>
            </a:custGeom>
            <a:solidFill>
              <a:srgbClr val="FCFAE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7" name="Text Box 5"/>
            <p:cNvSpPr txBox="1">
              <a:spLocks noChangeArrowheads="1"/>
            </p:cNvSpPr>
            <p:nvPr/>
          </p:nvSpPr>
          <p:spPr bwMode="auto">
            <a:xfrm>
              <a:off x="488" y="3862"/>
              <a:ext cx="2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2000</a:t>
              </a:r>
            </a:p>
          </p:txBody>
        </p:sp>
        <p:sp>
          <p:nvSpPr>
            <p:cNvPr id="54298" name="Freeform 6"/>
            <p:cNvSpPr>
              <a:spLocks/>
            </p:cNvSpPr>
            <p:nvPr/>
          </p:nvSpPr>
          <p:spPr bwMode="auto">
            <a:xfrm>
              <a:off x="632" y="3864"/>
              <a:ext cx="0" cy="32"/>
            </a:xfrm>
            <a:custGeom>
              <a:avLst/>
              <a:gdLst>
                <a:gd name="T0" fmla="*/ 0 h 32"/>
                <a:gd name="T1" fmla="*/ 32 h 32"/>
                <a:gd name="T2" fmla="*/ 0 60000 65536"/>
                <a:gd name="T3" fmla="*/ 0 60000 65536"/>
              </a:gdLst>
              <a:ahLst/>
              <a:cxnLst>
                <a:cxn ang="T2">
                  <a:pos x="0" y="T0"/>
                </a:cxn>
                <a:cxn ang="T3">
                  <a:pos x="0" y="T1"/>
                </a:cxn>
              </a:cxnLst>
              <a:rect l="0" t="0" r="r" b="b"/>
              <a:pathLst>
                <a:path h="32">
                  <a:moveTo>
                    <a:pt x="0" y="0"/>
                  </a:moveTo>
                  <a:lnTo>
                    <a:pt x="0" y="32"/>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9" name="Text Box 7"/>
            <p:cNvSpPr txBox="1">
              <a:spLocks noChangeArrowheads="1"/>
            </p:cNvSpPr>
            <p:nvPr/>
          </p:nvSpPr>
          <p:spPr bwMode="auto">
            <a:xfrm>
              <a:off x="1416" y="3862"/>
              <a:ext cx="2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2020</a:t>
              </a:r>
            </a:p>
          </p:txBody>
        </p:sp>
        <p:sp>
          <p:nvSpPr>
            <p:cNvPr id="54300" name="Freeform 8"/>
            <p:cNvSpPr>
              <a:spLocks/>
            </p:cNvSpPr>
            <p:nvPr/>
          </p:nvSpPr>
          <p:spPr bwMode="auto">
            <a:xfrm>
              <a:off x="1560" y="3864"/>
              <a:ext cx="0" cy="32"/>
            </a:xfrm>
            <a:custGeom>
              <a:avLst/>
              <a:gdLst>
                <a:gd name="T0" fmla="*/ 0 h 32"/>
                <a:gd name="T1" fmla="*/ 32 h 32"/>
                <a:gd name="T2" fmla="*/ 0 60000 65536"/>
                <a:gd name="T3" fmla="*/ 0 60000 65536"/>
              </a:gdLst>
              <a:ahLst/>
              <a:cxnLst>
                <a:cxn ang="T2">
                  <a:pos x="0" y="T0"/>
                </a:cxn>
                <a:cxn ang="T3">
                  <a:pos x="0" y="T1"/>
                </a:cxn>
              </a:cxnLst>
              <a:rect l="0" t="0" r="r" b="b"/>
              <a:pathLst>
                <a:path h="32">
                  <a:moveTo>
                    <a:pt x="0" y="0"/>
                  </a:moveTo>
                  <a:lnTo>
                    <a:pt x="0" y="32"/>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1" name="Text Box 9"/>
            <p:cNvSpPr txBox="1">
              <a:spLocks noChangeArrowheads="1"/>
            </p:cNvSpPr>
            <p:nvPr/>
          </p:nvSpPr>
          <p:spPr bwMode="auto">
            <a:xfrm>
              <a:off x="2344" y="3862"/>
              <a:ext cx="2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2040</a:t>
              </a:r>
            </a:p>
          </p:txBody>
        </p:sp>
        <p:sp>
          <p:nvSpPr>
            <p:cNvPr id="54302" name="Freeform 10"/>
            <p:cNvSpPr>
              <a:spLocks/>
            </p:cNvSpPr>
            <p:nvPr/>
          </p:nvSpPr>
          <p:spPr bwMode="auto">
            <a:xfrm>
              <a:off x="2488" y="3864"/>
              <a:ext cx="0" cy="32"/>
            </a:xfrm>
            <a:custGeom>
              <a:avLst/>
              <a:gdLst>
                <a:gd name="T0" fmla="*/ 0 h 32"/>
                <a:gd name="T1" fmla="*/ 32 h 32"/>
                <a:gd name="T2" fmla="*/ 0 60000 65536"/>
                <a:gd name="T3" fmla="*/ 0 60000 65536"/>
              </a:gdLst>
              <a:ahLst/>
              <a:cxnLst>
                <a:cxn ang="T2">
                  <a:pos x="0" y="T0"/>
                </a:cxn>
                <a:cxn ang="T3">
                  <a:pos x="0" y="T1"/>
                </a:cxn>
              </a:cxnLst>
              <a:rect l="0" t="0" r="r" b="b"/>
              <a:pathLst>
                <a:path h="32">
                  <a:moveTo>
                    <a:pt x="0" y="0"/>
                  </a:moveTo>
                  <a:lnTo>
                    <a:pt x="0" y="32"/>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3" name="Text Box 11"/>
            <p:cNvSpPr txBox="1">
              <a:spLocks noChangeArrowheads="1"/>
            </p:cNvSpPr>
            <p:nvPr/>
          </p:nvSpPr>
          <p:spPr bwMode="auto">
            <a:xfrm>
              <a:off x="3280" y="3862"/>
              <a:ext cx="2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2060</a:t>
              </a:r>
            </a:p>
          </p:txBody>
        </p:sp>
        <p:sp>
          <p:nvSpPr>
            <p:cNvPr id="54304" name="Freeform 12"/>
            <p:cNvSpPr>
              <a:spLocks/>
            </p:cNvSpPr>
            <p:nvPr/>
          </p:nvSpPr>
          <p:spPr bwMode="auto">
            <a:xfrm>
              <a:off x="3424" y="3864"/>
              <a:ext cx="0" cy="32"/>
            </a:xfrm>
            <a:custGeom>
              <a:avLst/>
              <a:gdLst>
                <a:gd name="T0" fmla="*/ 0 h 32"/>
                <a:gd name="T1" fmla="*/ 32 h 32"/>
                <a:gd name="T2" fmla="*/ 0 60000 65536"/>
                <a:gd name="T3" fmla="*/ 0 60000 65536"/>
              </a:gdLst>
              <a:ahLst/>
              <a:cxnLst>
                <a:cxn ang="T2">
                  <a:pos x="0" y="T0"/>
                </a:cxn>
                <a:cxn ang="T3">
                  <a:pos x="0" y="T1"/>
                </a:cxn>
              </a:cxnLst>
              <a:rect l="0" t="0" r="r" b="b"/>
              <a:pathLst>
                <a:path h="32">
                  <a:moveTo>
                    <a:pt x="0" y="0"/>
                  </a:moveTo>
                  <a:lnTo>
                    <a:pt x="0" y="32"/>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5" name="Text Box 13"/>
            <p:cNvSpPr txBox="1">
              <a:spLocks noChangeArrowheads="1"/>
            </p:cNvSpPr>
            <p:nvPr/>
          </p:nvSpPr>
          <p:spPr bwMode="auto">
            <a:xfrm>
              <a:off x="4208" y="3862"/>
              <a:ext cx="2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2080</a:t>
              </a:r>
            </a:p>
          </p:txBody>
        </p:sp>
        <p:sp>
          <p:nvSpPr>
            <p:cNvPr id="54306" name="Freeform 14"/>
            <p:cNvSpPr>
              <a:spLocks/>
            </p:cNvSpPr>
            <p:nvPr/>
          </p:nvSpPr>
          <p:spPr bwMode="auto">
            <a:xfrm>
              <a:off x="4352" y="3864"/>
              <a:ext cx="0" cy="32"/>
            </a:xfrm>
            <a:custGeom>
              <a:avLst/>
              <a:gdLst>
                <a:gd name="T0" fmla="*/ 0 h 32"/>
                <a:gd name="T1" fmla="*/ 32 h 32"/>
                <a:gd name="T2" fmla="*/ 0 60000 65536"/>
                <a:gd name="T3" fmla="*/ 0 60000 65536"/>
              </a:gdLst>
              <a:ahLst/>
              <a:cxnLst>
                <a:cxn ang="T2">
                  <a:pos x="0" y="T0"/>
                </a:cxn>
                <a:cxn ang="T3">
                  <a:pos x="0" y="T1"/>
                </a:cxn>
              </a:cxnLst>
              <a:rect l="0" t="0" r="r" b="b"/>
              <a:pathLst>
                <a:path h="32">
                  <a:moveTo>
                    <a:pt x="0" y="0"/>
                  </a:moveTo>
                  <a:lnTo>
                    <a:pt x="0" y="32"/>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7" name="Text Box 15"/>
            <p:cNvSpPr txBox="1">
              <a:spLocks noChangeArrowheads="1"/>
            </p:cNvSpPr>
            <p:nvPr/>
          </p:nvSpPr>
          <p:spPr bwMode="auto">
            <a:xfrm>
              <a:off x="5144" y="3862"/>
              <a:ext cx="288"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2100</a:t>
              </a:r>
            </a:p>
          </p:txBody>
        </p:sp>
        <p:sp>
          <p:nvSpPr>
            <p:cNvPr id="54308" name="Freeform 16"/>
            <p:cNvSpPr>
              <a:spLocks/>
            </p:cNvSpPr>
            <p:nvPr/>
          </p:nvSpPr>
          <p:spPr bwMode="auto">
            <a:xfrm>
              <a:off x="5288" y="3864"/>
              <a:ext cx="0" cy="32"/>
            </a:xfrm>
            <a:custGeom>
              <a:avLst/>
              <a:gdLst>
                <a:gd name="T0" fmla="*/ 0 h 32"/>
                <a:gd name="T1" fmla="*/ 32 h 32"/>
                <a:gd name="T2" fmla="*/ 0 60000 65536"/>
                <a:gd name="T3" fmla="*/ 0 60000 65536"/>
              </a:gdLst>
              <a:ahLst/>
              <a:cxnLst>
                <a:cxn ang="T2">
                  <a:pos x="0" y="T0"/>
                </a:cxn>
                <a:cxn ang="T3">
                  <a:pos x="0" y="T1"/>
                </a:cxn>
              </a:cxnLst>
              <a:rect l="0" t="0" r="r" b="b"/>
              <a:pathLst>
                <a:path h="32">
                  <a:moveTo>
                    <a:pt x="0" y="0"/>
                  </a:moveTo>
                  <a:lnTo>
                    <a:pt x="0" y="32"/>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9" name="Text Box 17"/>
            <p:cNvSpPr txBox="1">
              <a:spLocks noChangeArrowheads="1"/>
            </p:cNvSpPr>
            <p:nvPr/>
          </p:nvSpPr>
          <p:spPr bwMode="auto">
            <a:xfrm rot="-5400000">
              <a:off x="-500" y="2379"/>
              <a:ext cx="1576" cy="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400">
                  <a:solidFill>
                    <a:srgbClr val="000000"/>
                  </a:solidFill>
                  <a:latin typeface="Dialog"/>
                </a:rPr>
                <a:t>GHG emissions (GtCO2 equiv.)</a:t>
              </a:r>
            </a:p>
          </p:txBody>
        </p:sp>
        <p:sp>
          <p:nvSpPr>
            <p:cNvPr id="54310" name="Text Box 18"/>
            <p:cNvSpPr txBox="1">
              <a:spLocks noChangeArrowheads="1"/>
            </p:cNvSpPr>
            <p:nvPr/>
          </p:nvSpPr>
          <p:spPr bwMode="auto">
            <a:xfrm>
              <a:off x="504" y="3726"/>
              <a:ext cx="72"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0</a:t>
              </a:r>
            </a:p>
          </p:txBody>
        </p:sp>
        <p:sp>
          <p:nvSpPr>
            <p:cNvPr id="54311" name="Freeform 19"/>
            <p:cNvSpPr>
              <a:spLocks/>
            </p:cNvSpPr>
            <p:nvPr/>
          </p:nvSpPr>
          <p:spPr bwMode="auto">
            <a:xfrm>
              <a:off x="600" y="3864"/>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12" name="Text Box 20"/>
            <p:cNvSpPr txBox="1">
              <a:spLocks noChangeArrowheads="1"/>
            </p:cNvSpPr>
            <p:nvPr/>
          </p:nvSpPr>
          <p:spPr bwMode="auto">
            <a:xfrm>
              <a:off x="432" y="3382"/>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10</a:t>
              </a:r>
            </a:p>
          </p:txBody>
        </p:sp>
        <p:sp>
          <p:nvSpPr>
            <p:cNvPr id="54313" name="Freeform 21"/>
            <p:cNvSpPr>
              <a:spLocks/>
            </p:cNvSpPr>
            <p:nvPr/>
          </p:nvSpPr>
          <p:spPr bwMode="auto">
            <a:xfrm>
              <a:off x="600" y="3520"/>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14" name="Text Box 22"/>
            <p:cNvSpPr txBox="1">
              <a:spLocks noChangeArrowheads="1"/>
            </p:cNvSpPr>
            <p:nvPr/>
          </p:nvSpPr>
          <p:spPr bwMode="auto">
            <a:xfrm>
              <a:off x="432" y="3038"/>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20</a:t>
              </a:r>
            </a:p>
          </p:txBody>
        </p:sp>
        <p:sp>
          <p:nvSpPr>
            <p:cNvPr id="54315" name="Freeform 23"/>
            <p:cNvSpPr>
              <a:spLocks/>
            </p:cNvSpPr>
            <p:nvPr/>
          </p:nvSpPr>
          <p:spPr bwMode="auto">
            <a:xfrm>
              <a:off x="600" y="3176"/>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16" name="Text Box 24"/>
            <p:cNvSpPr txBox="1">
              <a:spLocks noChangeArrowheads="1"/>
            </p:cNvSpPr>
            <p:nvPr/>
          </p:nvSpPr>
          <p:spPr bwMode="auto">
            <a:xfrm>
              <a:off x="432" y="2694"/>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30</a:t>
              </a:r>
            </a:p>
          </p:txBody>
        </p:sp>
        <p:sp>
          <p:nvSpPr>
            <p:cNvPr id="54317" name="Freeform 25"/>
            <p:cNvSpPr>
              <a:spLocks/>
            </p:cNvSpPr>
            <p:nvPr/>
          </p:nvSpPr>
          <p:spPr bwMode="auto">
            <a:xfrm>
              <a:off x="600" y="2832"/>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18" name="Text Box 26"/>
            <p:cNvSpPr txBox="1">
              <a:spLocks noChangeArrowheads="1"/>
            </p:cNvSpPr>
            <p:nvPr/>
          </p:nvSpPr>
          <p:spPr bwMode="auto">
            <a:xfrm>
              <a:off x="432" y="2358"/>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40</a:t>
              </a:r>
            </a:p>
          </p:txBody>
        </p:sp>
        <p:sp>
          <p:nvSpPr>
            <p:cNvPr id="54319" name="Freeform 27"/>
            <p:cNvSpPr>
              <a:spLocks/>
            </p:cNvSpPr>
            <p:nvPr/>
          </p:nvSpPr>
          <p:spPr bwMode="auto">
            <a:xfrm>
              <a:off x="600" y="2496"/>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0" name="Text Box 28"/>
            <p:cNvSpPr txBox="1">
              <a:spLocks noChangeArrowheads="1"/>
            </p:cNvSpPr>
            <p:nvPr/>
          </p:nvSpPr>
          <p:spPr bwMode="auto">
            <a:xfrm>
              <a:off x="432" y="2014"/>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50</a:t>
              </a:r>
            </a:p>
          </p:txBody>
        </p:sp>
        <p:sp>
          <p:nvSpPr>
            <p:cNvPr id="54321" name="Freeform 29"/>
            <p:cNvSpPr>
              <a:spLocks/>
            </p:cNvSpPr>
            <p:nvPr/>
          </p:nvSpPr>
          <p:spPr bwMode="auto">
            <a:xfrm>
              <a:off x="600" y="2152"/>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2" name="Text Box 30"/>
            <p:cNvSpPr txBox="1">
              <a:spLocks noChangeArrowheads="1"/>
            </p:cNvSpPr>
            <p:nvPr/>
          </p:nvSpPr>
          <p:spPr bwMode="auto">
            <a:xfrm>
              <a:off x="432" y="1670"/>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60</a:t>
              </a:r>
            </a:p>
          </p:txBody>
        </p:sp>
        <p:sp>
          <p:nvSpPr>
            <p:cNvPr id="54323" name="Freeform 31"/>
            <p:cNvSpPr>
              <a:spLocks/>
            </p:cNvSpPr>
            <p:nvPr/>
          </p:nvSpPr>
          <p:spPr bwMode="auto">
            <a:xfrm>
              <a:off x="600" y="1808"/>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4" name="Text Box 32"/>
            <p:cNvSpPr txBox="1">
              <a:spLocks noChangeArrowheads="1"/>
            </p:cNvSpPr>
            <p:nvPr/>
          </p:nvSpPr>
          <p:spPr bwMode="auto">
            <a:xfrm>
              <a:off x="432" y="1326"/>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70</a:t>
              </a:r>
            </a:p>
          </p:txBody>
        </p:sp>
        <p:sp>
          <p:nvSpPr>
            <p:cNvPr id="54325" name="Freeform 33"/>
            <p:cNvSpPr>
              <a:spLocks/>
            </p:cNvSpPr>
            <p:nvPr/>
          </p:nvSpPr>
          <p:spPr bwMode="auto">
            <a:xfrm>
              <a:off x="600" y="1464"/>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6" name="Text Box 34"/>
            <p:cNvSpPr txBox="1">
              <a:spLocks noChangeArrowheads="1"/>
            </p:cNvSpPr>
            <p:nvPr/>
          </p:nvSpPr>
          <p:spPr bwMode="auto">
            <a:xfrm>
              <a:off x="432" y="990"/>
              <a:ext cx="144"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000000"/>
                  </a:solidFill>
                  <a:latin typeface="Dialog"/>
                </a:rPr>
                <a:t>80</a:t>
              </a:r>
            </a:p>
          </p:txBody>
        </p:sp>
        <p:sp>
          <p:nvSpPr>
            <p:cNvPr id="54327" name="Freeform 35"/>
            <p:cNvSpPr>
              <a:spLocks/>
            </p:cNvSpPr>
            <p:nvPr/>
          </p:nvSpPr>
          <p:spPr bwMode="auto">
            <a:xfrm>
              <a:off x="600" y="1128"/>
              <a:ext cx="32" cy="0"/>
            </a:xfrm>
            <a:custGeom>
              <a:avLst/>
              <a:gdLst>
                <a:gd name="T0" fmla="*/ 32 w 32"/>
                <a:gd name="T1" fmla="*/ 0 w 32"/>
                <a:gd name="T2" fmla="*/ 0 60000 65536"/>
                <a:gd name="T3" fmla="*/ 0 60000 65536"/>
              </a:gdLst>
              <a:ahLst/>
              <a:cxnLst>
                <a:cxn ang="T2">
                  <a:pos x="T0" y="0"/>
                </a:cxn>
                <a:cxn ang="T3">
                  <a:pos x="T1" y="0"/>
                </a:cxn>
              </a:cxnLst>
              <a:rect l="0" t="0" r="r" b="b"/>
              <a:pathLst>
                <a:path w="32">
                  <a:moveTo>
                    <a:pt x="32" y="0"/>
                  </a:moveTo>
                  <a:lnTo>
                    <a:pt x="0" y="0"/>
                  </a:lnTo>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8" name="Freeform 36"/>
            <p:cNvSpPr>
              <a:spLocks/>
            </p:cNvSpPr>
            <p:nvPr/>
          </p:nvSpPr>
          <p:spPr bwMode="auto">
            <a:xfrm>
              <a:off x="632" y="1128"/>
              <a:ext cx="4656" cy="2736"/>
            </a:xfrm>
            <a:custGeom>
              <a:avLst/>
              <a:gdLst>
                <a:gd name="T0" fmla="*/ 0 w 4656"/>
                <a:gd name="T1" fmla="*/ 0 h 2736"/>
                <a:gd name="T2" fmla="*/ 4656 w 4656"/>
                <a:gd name="T3" fmla="*/ 0 h 2736"/>
                <a:gd name="T4" fmla="*/ 4656 w 4656"/>
                <a:gd name="T5" fmla="*/ 2736 h 2736"/>
                <a:gd name="T6" fmla="*/ 0 w 4656"/>
                <a:gd name="T7" fmla="*/ 2736 h 2736"/>
                <a:gd name="T8" fmla="*/ 0 w 4656"/>
                <a:gd name="T9" fmla="*/ 0 h 2736"/>
                <a:gd name="T10" fmla="*/ 0 w 4656"/>
                <a:gd name="T11" fmla="*/ 0 h 27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56" h="2736">
                  <a:moveTo>
                    <a:pt x="0" y="0"/>
                  </a:moveTo>
                  <a:lnTo>
                    <a:pt x="4656" y="0"/>
                  </a:lnTo>
                  <a:lnTo>
                    <a:pt x="4656" y="2736"/>
                  </a:lnTo>
                  <a:lnTo>
                    <a:pt x="0" y="2736"/>
                  </a:lnTo>
                  <a:lnTo>
                    <a:pt x="0" y="0"/>
                  </a:lnTo>
                  <a:close/>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9" name="Freeform 37"/>
            <p:cNvSpPr>
              <a:spLocks noChangeArrowheads="1"/>
            </p:cNvSpPr>
            <p:nvPr/>
          </p:nvSpPr>
          <p:spPr bwMode="auto">
            <a:xfrm>
              <a:off x="864" y="2072"/>
              <a:ext cx="4424" cy="1848"/>
            </a:xfrm>
            <a:custGeom>
              <a:avLst/>
              <a:gdLst>
                <a:gd name="T0" fmla="*/ 139 w 4423"/>
                <a:gd name="T1" fmla="*/ 211 h 1847"/>
                <a:gd name="T2" fmla="*/ 325 w 4423"/>
                <a:gd name="T3" fmla="*/ 183 h 1847"/>
                <a:gd name="T4" fmla="*/ 512 w 4423"/>
                <a:gd name="T5" fmla="*/ 346 h 1847"/>
                <a:gd name="T6" fmla="*/ 698 w 4423"/>
                <a:gd name="T7" fmla="*/ 378 h 1847"/>
                <a:gd name="T8" fmla="*/ 884 w 4423"/>
                <a:gd name="T9" fmla="*/ 456 h 1847"/>
                <a:gd name="T10" fmla="*/ 1070 w 4423"/>
                <a:gd name="T11" fmla="*/ 543 h 1847"/>
                <a:gd name="T12" fmla="*/ 1257 w 4423"/>
                <a:gd name="T13" fmla="*/ 612 h 1847"/>
                <a:gd name="T14" fmla="*/ 1443 w 4423"/>
                <a:gd name="T15" fmla="*/ 668 h 1847"/>
                <a:gd name="T16" fmla="*/ 1629 w 4423"/>
                <a:gd name="T17" fmla="*/ 744 h 1847"/>
                <a:gd name="T18" fmla="*/ 1815 w 4423"/>
                <a:gd name="T19" fmla="*/ 823 h 1847"/>
                <a:gd name="T20" fmla="*/ 2002 w 4423"/>
                <a:gd name="T21" fmla="*/ 900 h 1847"/>
                <a:gd name="T22" fmla="*/ 2188 w 4423"/>
                <a:gd name="T23" fmla="*/ 976 h 1847"/>
                <a:gd name="T24" fmla="*/ 2376 w 4423"/>
                <a:gd name="T25" fmla="*/ 1048 h 1847"/>
                <a:gd name="T26" fmla="*/ 2562 w 4423"/>
                <a:gd name="T27" fmla="*/ 1166 h 1847"/>
                <a:gd name="T28" fmla="*/ 2749 w 4423"/>
                <a:gd name="T29" fmla="*/ 1261 h 1847"/>
                <a:gd name="T30" fmla="*/ 2935 w 4423"/>
                <a:gd name="T31" fmla="*/ 1370 h 1847"/>
                <a:gd name="T32" fmla="*/ 3121 w 4423"/>
                <a:gd name="T33" fmla="*/ 1448 h 1847"/>
                <a:gd name="T34" fmla="*/ 3307 w 4423"/>
                <a:gd name="T35" fmla="*/ 1494 h 1847"/>
                <a:gd name="T36" fmla="*/ 3493 w 4423"/>
                <a:gd name="T37" fmla="*/ 1548 h 1847"/>
                <a:gd name="T38" fmla="*/ 3680 w 4423"/>
                <a:gd name="T39" fmla="*/ 1620 h 1847"/>
                <a:gd name="T40" fmla="*/ 3866 w 4423"/>
                <a:gd name="T41" fmla="*/ 1692 h 1847"/>
                <a:gd name="T42" fmla="*/ 4052 w 4423"/>
                <a:gd name="T43" fmla="*/ 1752 h 1847"/>
                <a:gd name="T44" fmla="*/ 4238 w 4423"/>
                <a:gd name="T45" fmla="*/ 1800 h 1847"/>
                <a:gd name="T46" fmla="*/ 4425 w 4423"/>
                <a:gd name="T47" fmla="*/ 1849 h 1847"/>
                <a:gd name="T48" fmla="*/ 4285 w 4423"/>
                <a:gd name="T49" fmla="*/ 1621 h 1847"/>
                <a:gd name="T50" fmla="*/ 4099 w 4423"/>
                <a:gd name="T51" fmla="*/ 1601 h 1847"/>
                <a:gd name="T52" fmla="*/ 3913 w 4423"/>
                <a:gd name="T53" fmla="*/ 1572 h 1847"/>
                <a:gd name="T54" fmla="*/ 3726 w 4423"/>
                <a:gd name="T55" fmla="*/ 1536 h 1847"/>
                <a:gd name="T56" fmla="*/ 3540 w 4423"/>
                <a:gd name="T57" fmla="*/ 1497 h 1847"/>
                <a:gd name="T58" fmla="*/ 3354 w 4423"/>
                <a:gd name="T59" fmla="*/ 1454 h 1847"/>
                <a:gd name="T60" fmla="*/ 3168 w 4423"/>
                <a:gd name="T61" fmla="*/ 1399 h 1847"/>
                <a:gd name="T62" fmla="*/ 2981 w 4423"/>
                <a:gd name="T63" fmla="*/ 1311 h 1847"/>
                <a:gd name="T64" fmla="*/ 2795 w 4423"/>
                <a:gd name="T65" fmla="*/ 1198 h 1847"/>
                <a:gd name="T66" fmla="*/ 2609 w 4423"/>
                <a:gd name="T67" fmla="*/ 1084 h 1847"/>
                <a:gd name="T68" fmla="*/ 2423 w 4423"/>
                <a:gd name="T69" fmla="*/ 946 h 1847"/>
                <a:gd name="T70" fmla="*/ 2236 w 4423"/>
                <a:gd name="T71" fmla="*/ 799 h 1847"/>
                <a:gd name="T72" fmla="*/ 2048 w 4423"/>
                <a:gd name="T73" fmla="*/ 659 h 1847"/>
                <a:gd name="T74" fmla="*/ 1862 w 4423"/>
                <a:gd name="T75" fmla="*/ 536 h 1847"/>
                <a:gd name="T76" fmla="*/ 1676 w 4423"/>
                <a:gd name="T77" fmla="*/ 380 h 1847"/>
                <a:gd name="T78" fmla="*/ 1489 w 4423"/>
                <a:gd name="T79" fmla="*/ 244 h 1847"/>
                <a:gd name="T80" fmla="*/ 1303 w 4423"/>
                <a:gd name="T81" fmla="*/ 124 h 1847"/>
                <a:gd name="T82" fmla="*/ 1117 w 4423"/>
                <a:gd name="T83" fmla="*/ 31 h 1847"/>
                <a:gd name="T84" fmla="*/ 931 w 4423"/>
                <a:gd name="T85" fmla="*/ 17 h 1847"/>
                <a:gd name="T86" fmla="*/ 744 w 4423"/>
                <a:gd name="T87" fmla="*/ 3 h 1847"/>
                <a:gd name="T88" fmla="*/ 558 w 4423"/>
                <a:gd name="T89" fmla="*/ 28 h 1847"/>
                <a:gd name="T90" fmla="*/ 372 w 4423"/>
                <a:gd name="T91" fmla="*/ 42 h 1847"/>
                <a:gd name="T92" fmla="*/ 186 w 4423"/>
                <a:gd name="T93" fmla="*/ 71 h 1847"/>
                <a:gd name="T94" fmla="*/ 0 w 4423"/>
                <a:gd name="T95" fmla="*/ 188 h 184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1847">
                  <a:moveTo>
                    <a:pt x="0" y="303"/>
                  </a:moveTo>
                  <a:lnTo>
                    <a:pt x="46" y="272"/>
                  </a:lnTo>
                  <a:lnTo>
                    <a:pt x="93" y="241"/>
                  </a:lnTo>
                  <a:lnTo>
                    <a:pt x="139" y="211"/>
                  </a:lnTo>
                  <a:lnTo>
                    <a:pt x="186" y="180"/>
                  </a:lnTo>
                  <a:lnTo>
                    <a:pt x="232" y="149"/>
                  </a:lnTo>
                  <a:lnTo>
                    <a:pt x="279" y="148"/>
                  </a:lnTo>
                  <a:lnTo>
                    <a:pt x="325" y="183"/>
                  </a:lnTo>
                  <a:lnTo>
                    <a:pt x="372" y="235"/>
                  </a:lnTo>
                  <a:lnTo>
                    <a:pt x="419" y="287"/>
                  </a:lnTo>
                  <a:lnTo>
                    <a:pt x="465" y="338"/>
                  </a:lnTo>
                  <a:lnTo>
                    <a:pt x="512" y="346"/>
                  </a:lnTo>
                  <a:lnTo>
                    <a:pt x="558" y="354"/>
                  </a:lnTo>
                  <a:lnTo>
                    <a:pt x="605" y="362"/>
                  </a:lnTo>
                  <a:lnTo>
                    <a:pt x="651" y="370"/>
                  </a:lnTo>
                  <a:lnTo>
                    <a:pt x="698" y="378"/>
                  </a:lnTo>
                  <a:lnTo>
                    <a:pt x="744" y="397"/>
                  </a:lnTo>
                  <a:lnTo>
                    <a:pt x="791" y="417"/>
                  </a:lnTo>
                  <a:lnTo>
                    <a:pt x="838" y="436"/>
                  </a:lnTo>
                  <a:lnTo>
                    <a:pt x="884" y="456"/>
                  </a:lnTo>
                  <a:lnTo>
                    <a:pt x="931" y="475"/>
                  </a:lnTo>
                  <a:lnTo>
                    <a:pt x="977" y="498"/>
                  </a:lnTo>
                  <a:lnTo>
                    <a:pt x="1024" y="520"/>
                  </a:lnTo>
                  <a:lnTo>
                    <a:pt x="1070" y="543"/>
                  </a:lnTo>
                  <a:lnTo>
                    <a:pt x="1117" y="565"/>
                  </a:lnTo>
                  <a:lnTo>
                    <a:pt x="1164" y="588"/>
                  </a:lnTo>
                  <a:lnTo>
                    <a:pt x="1210" y="600"/>
                  </a:lnTo>
                  <a:lnTo>
                    <a:pt x="1257" y="612"/>
                  </a:lnTo>
                  <a:lnTo>
                    <a:pt x="1303" y="624"/>
                  </a:lnTo>
                  <a:lnTo>
                    <a:pt x="1350" y="636"/>
                  </a:lnTo>
                  <a:lnTo>
                    <a:pt x="1396" y="648"/>
                  </a:lnTo>
                  <a:lnTo>
                    <a:pt x="1443" y="668"/>
                  </a:lnTo>
                  <a:lnTo>
                    <a:pt x="1489" y="687"/>
                  </a:lnTo>
                  <a:lnTo>
                    <a:pt x="1536" y="706"/>
                  </a:lnTo>
                  <a:lnTo>
                    <a:pt x="1583" y="725"/>
                  </a:lnTo>
                  <a:lnTo>
                    <a:pt x="1629" y="744"/>
                  </a:lnTo>
                  <a:lnTo>
                    <a:pt x="1676" y="764"/>
                  </a:lnTo>
                  <a:lnTo>
                    <a:pt x="1722" y="784"/>
                  </a:lnTo>
                  <a:lnTo>
                    <a:pt x="1769" y="804"/>
                  </a:lnTo>
                  <a:lnTo>
                    <a:pt x="1815" y="823"/>
                  </a:lnTo>
                  <a:lnTo>
                    <a:pt x="1862" y="843"/>
                  </a:lnTo>
                  <a:lnTo>
                    <a:pt x="1908" y="862"/>
                  </a:lnTo>
                  <a:lnTo>
                    <a:pt x="1955" y="881"/>
                  </a:lnTo>
                  <a:lnTo>
                    <a:pt x="2002" y="900"/>
                  </a:lnTo>
                  <a:lnTo>
                    <a:pt x="2048" y="919"/>
                  </a:lnTo>
                  <a:lnTo>
                    <a:pt x="2095" y="939"/>
                  </a:lnTo>
                  <a:lnTo>
                    <a:pt x="2141" y="956"/>
                  </a:lnTo>
                  <a:lnTo>
                    <a:pt x="2188" y="974"/>
                  </a:lnTo>
                  <a:lnTo>
                    <a:pt x="2234" y="992"/>
                  </a:lnTo>
                  <a:lnTo>
                    <a:pt x="2281" y="1010"/>
                  </a:lnTo>
                  <a:lnTo>
                    <a:pt x="2328" y="1028"/>
                  </a:lnTo>
                  <a:lnTo>
                    <a:pt x="2374" y="1046"/>
                  </a:lnTo>
                  <a:lnTo>
                    <a:pt x="2421" y="1063"/>
                  </a:lnTo>
                  <a:lnTo>
                    <a:pt x="2467" y="1093"/>
                  </a:lnTo>
                  <a:lnTo>
                    <a:pt x="2514" y="1128"/>
                  </a:lnTo>
                  <a:lnTo>
                    <a:pt x="2560" y="1164"/>
                  </a:lnTo>
                  <a:lnTo>
                    <a:pt x="2607" y="1187"/>
                  </a:lnTo>
                  <a:lnTo>
                    <a:pt x="2653" y="1210"/>
                  </a:lnTo>
                  <a:lnTo>
                    <a:pt x="2700" y="1233"/>
                  </a:lnTo>
                  <a:lnTo>
                    <a:pt x="2747" y="1259"/>
                  </a:lnTo>
                  <a:lnTo>
                    <a:pt x="2793" y="1286"/>
                  </a:lnTo>
                  <a:lnTo>
                    <a:pt x="2840" y="1313"/>
                  </a:lnTo>
                  <a:lnTo>
                    <a:pt x="2886" y="1341"/>
                  </a:lnTo>
                  <a:lnTo>
                    <a:pt x="2933" y="1368"/>
                  </a:lnTo>
                  <a:lnTo>
                    <a:pt x="2979" y="1395"/>
                  </a:lnTo>
                  <a:lnTo>
                    <a:pt x="3026" y="1423"/>
                  </a:lnTo>
                  <a:lnTo>
                    <a:pt x="3072" y="1434"/>
                  </a:lnTo>
                  <a:lnTo>
                    <a:pt x="3119" y="1446"/>
                  </a:lnTo>
                  <a:lnTo>
                    <a:pt x="3166" y="1457"/>
                  </a:lnTo>
                  <a:lnTo>
                    <a:pt x="3212" y="1469"/>
                  </a:lnTo>
                  <a:lnTo>
                    <a:pt x="3259" y="1481"/>
                  </a:lnTo>
                  <a:lnTo>
                    <a:pt x="3305" y="1492"/>
                  </a:lnTo>
                  <a:lnTo>
                    <a:pt x="3352" y="1504"/>
                  </a:lnTo>
                  <a:lnTo>
                    <a:pt x="3398" y="1515"/>
                  </a:lnTo>
                  <a:lnTo>
                    <a:pt x="3445" y="1527"/>
                  </a:lnTo>
                  <a:lnTo>
                    <a:pt x="3491" y="1546"/>
                  </a:lnTo>
                  <a:lnTo>
                    <a:pt x="3538" y="1564"/>
                  </a:lnTo>
                  <a:lnTo>
                    <a:pt x="3585" y="1582"/>
                  </a:lnTo>
                  <a:lnTo>
                    <a:pt x="3631" y="1600"/>
                  </a:lnTo>
                  <a:lnTo>
                    <a:pt x="3678" y="1618"/>
                  </a:lnTo>
                  <a:lnTo>
                    <a:pt x="3724" y="1636"/>
                  </a:lnTo>
                  <a:lnTo>
                    <a:pt x="3771" y="1654"/>
                  </a:lnTo>
                  <a:lnTo>
                    <a:pt x="3817" y="1672"/>
                  </a:lnTo>
                  <a:lnTo>
                    <a:pt x="3864" y="1690"/>
                  </a:lnTo>
                  <a:lnTo>
                    <a:pt x="3911" y="1708"/>
                  </a:lnTo>
                  <a:lnTo>
                    <a:pt x="3957" y="1726"/>
                  </a:lnTo>
                  <a:lnTo>
                    <a:pt x="4004" y="1738"/>
                  </a:lnTo>
                  <a:lnTo>
                    <a:pt x="4050" y="1750"/>
                  </a:lnTo>
                  <a:lnTo>
                    <a:pt x="4097" y="1762"/>
                  </a:lnTo>
                  <a:lnTo>
                    <a:pt x="4143" y="1774"/>
                  </a:lnTo>
                  <a:lnTo>
                    <a:pt x="4190" y="1786"/>
                  </a:lnTo>
                  <a:lnTo>
                    <a:pt x="4236" y="1798"/>
                  </a:lnTo>
                  <a:lnTo>
                    <a:pt x="4283" y="1811"/>
                  </a:lnTo>
                  <a:lnTo>
                    <a:pt x="4330" y="1823"/>
                  </a:lnTo>
                  <a:lnTo>
                    <a:pt x="4376" y="1835"/>
                  </a:lnTo>
                  <a:lnTo>
                    <a:pt x="4423" y="1847"/>
                  </a:lnTo>
                  <a:lnTo>
                    <a:pt x="4423" y="1628"/>
                  </a:lnTo>
                  <a:lnTo>
                    <a:pt x="4376" y="1625"/>
                  </a:lnTo>
                  <a:lnTo>
                    <a:pt x="4330" y="1622"/>
                  </a:lnTo>
                  <a:lnTo>
                    <a:pt x="4283" y="1619"/>
                  </a:lnTo>
                  <a:lnTo>
                    <a:pt x="4236" y="1616"/>
                  </a:lnTo>
                  <a:lnTo>
                    <a:pt x="4190" y="1613"/>
                  </a:lnTo>
                  <a:lnTo>
                    <a:pt x="4143" y="1606"/>
                  </a:lnTo>
                  <a:lnTo>
                    <a:pt x="4097" y="1599"/>
                  </a:lnTo>
                  <a:lnTo>
                    <a:pt x="4050" y="1593"/>
                  </a:lnTo>
                  <a:lnTo>
                    <a:pt x="4004" y="1586"/>
                  </a:lnTo>
                  <a:lnTo>
                    <a:pt x="3957" y="1579"/>
                  </a:lnTo>
                  <a:lnTo>
                    <a:pt x="3911" y="1570"/>
                  </a:lnTo>
                  <a:lnTo>
                    <a:pt x="3864" y="1561"/>
                  </a:lnTo>
                  <a:lnTo>
                    <a:pt x="3817" y="1552"/>
                  </a:lnTo>
                  <a:lnTo>
                    <a:pt x="3771" y="1543"/>
                  </a:lnTo>
                  <a:lnTo>
                    <a:pt x="3724" y="1534"/>
                  </a:lnTo>
                  <a:lnTo>
                    <a:pt x="3678" y="1524"/>
                  </a:lnTo>
                  <a:lnTo>
                    <a:pt x="3631" y="1514"/>
                  </a:lnTo>
                  <a:lnTo>
                    <a:pt x="3585" y="1505"/>
                  </a:lnTo>
                  <a:lnTo>
                    <a:pt x="3538" y="1495"/>
                  </a:lnTo>
                  <a:lnTo>
                    <a:pt x="3491" y="1486"/>
                  </a:lnTo>
                  <a:lnTo>
                    <a:pt x="3445" y="1475"/>
                  </a:lnTo>
                  <a:lnTo>
                    <a:pt x="3398" y="1464"/>
                  </a:lnTo>
                  <a:lnTo>
                    <a:pt x="3352" y="1452"/>
                  </a:lnTo>
                  <a:lnTo>
                    <a:pt x="3305" y="1441"/>
                  </a:lnTo>
                  <a:lnTo>
                    <a:pt x="3259" y="1430"/>
                  </a:lnTo>
                  <a:lnTo>
                    <a:pt x="3212" y="1414"/>
                  </a:lnTo>
                  <a:lnTo>
                    <a:pt x="3166" y="1397"/>
                  </a:lnTo>
                  <a:lnTo>
                    <a:pt x="3119" y="1380"/>
                  </a:lnTo>
                  <a:lnTo>
                    <a:pt x="3072" y="1359"/>
                  </a:lnTo>
                  <a:lnTo>
                    <a:pt x="3026" y="1338"/>
                  </a:lnTo>
                  <a:lnTo>
                    <a:pt x="2979" y="1309"/>
                  </a:lnTo>
                  <a:lnTo>
                    <a:pt x="2933" y="1281"/>
                  </a:lnTo>
                  <a:lnTo>
                    <a:pt x="2886" y="1253"/>
                  </a:lnTo>
                  <a:lnTo>
                    <a:pt x="2840" y="1224"/>
                  </a:lnTo>
                  <a:lnTo>
                    <a:pt x="2793" y="1196"/>
                  </a:lnTo>
                  <a:lnTo>
                    <a:pt x="2747" y="1167"/>
                  </a:lnTo>
                  <a:lnTo>
                    <a:pt x="2700" y="1139"/>
                  </a:lnTo>
                  <a:lnTo>
                    <a:pt x="2653" y="1110"/>
                  </a:lnTo>
                  <a:lnTo>
                    <a:pt x="2607" y="1082"/>
                  </a:lnTo>
                  <a:lnTo>
                    <a:pt x="2560" y="1054"/>
                  </a:lnTo>
                  <a:lnTo>
                    <a:pt x="2514" y="1017"/>
                  </a:lnTo>
                  <a:lnTo>
                    <a:pt x="2467" y="981"/>
                  </a:lnTo>
                  <a:lnTo>
                    <a:pt x="2421" y="944"/>
                  </a:lnTo>
                  <a:lnTo>
                    <a:pt x="2374" y="908"/>
                  </a:lnTo>
                  <a:lnTo>
                    <a:pt x="2328" y="872"/>
                  </a:lnTo>
                  <a:lnTo>
                    <a:pt x="2281" y="835"/>
                  </a:lnTo>
                  <a:lnTo>
                    <a:pt x="2234" y="799"/>
                  </a:lnTo>
                  <a:lnTo>
                    <a:pt x="2188" y="762"/>
                  </a:lnTo>
                  <a:lnTo>
                    <a:pt x="2141" y="726"/>
                  </a:lnTo>
                  <a:lnTo>
                    <a:pt x="2095" y="690"/>
                  </a:lnTo>
                  <a:lnTo>
                    <a:pt x="2048" y="659"/>
                  </a:lnTo>
                  <a:lnTo>
                    <a:pt x="2002" y="628"/>
                  </a:lnTo>
                  <a:lnTo>
                    <a:pt x="1955" y="597"/>
                  </a:lnTo>
                  <a:lnTo>
                    <a:pt x="1908" y="566"/>
                  </a:lnTo>
                  <a:lnTo>
                    <a:pt x="1862" y="536"/>
                  </a:lnTo>
                  <a:lnTo>
                    <a:pt x="1815" y="505"/>
                  </a:lnTo>
                  <a:lnTo>
                    <a:pt x="1769" y="471"/>
                  </a:lnTo>
                  <a:lnTo>
                    <a:pt x="1722" y="425"/>
                  </a:lnTo>
                  <a:lnTo>
                    <a:pt x="1676" y="380"/>
                  </a:lnTo>
                  <a:lnTo>
                    <a:pt x="1629" y="334"/>
                  </a:lnTo>
                  <a:lnTo>
                    <a:pt x="1583" y="304"/>
                  </a:lnTo>
                  <a:lnTo>
                    <a:pt x="1536" y="274"/>
                  </a:lnTo>
                  <a:lnTo>
                    <a:pt x="1489" y="244"/>
                  </a:lnTo>
                  <a:lnTo>
                    <a:pt x="1443" y="214"/>
                  </a:lnTo>
                  <a:lnTo>
                    <a:pt x="1396" y="184"/>
                  </a:lnTo>
                  <a:lnTo>
                    <a:pt x="1350" y="154"/>
                  </a:lnTo>
                  <a:lnTo>
                    <a:pt x="1303" y="124"/>
                  </a:lnTo>
                  <a:lnTo>
                    <a:pt x="1257" y="94"/>
                  </a:lnTo>
                  <a:lnTo>
                    <a:pt x="1210" y="64"/>
                  </a:lnTo>
                  <a:lnTo>
                    <a:pt x="1164" y="34"/>
                  </a:lnTo>
                  <a:lnTo>
                    <a:pt x="1117" y="31"/>
                  </a:lnTo>
                  <a:lnTo>
                    <a:pt x="1070" y="27"/>
                  </a:lnTo>
                  <a:lnTo>
                    <a:pt x="1024" y="24"/>
                  </a:lnTo>
                  <a:lnTo>
                    <a:pt x="977" y="20"/>
                  </a:lnTo>
                  <a:lnTo>
                    <a:pt x="931" y="17"/>
                  </a:lnTo>
                  <a:lnTo>
                    <a:pt x="884" y="13"/>
                  </a:lnTo>
                  <a:lnTo>
                    <a:pt x="838" y="10"/>
                  </a:lnTo>
                  <a:lnTo>
                    <a:pt x="791" y="6"/>
                  </a:lnTo>
                  <a:lnTo>
                    <a:pt x="744" y="3"/>
                  </a:lnTo>
                  <a:lnTo>
                    <a:pt x="698" y="0"/>
                  </a:lnTo>
                  <a:lnTo>
                    <a:pt x="651" y="9"/>
                  </a:lnTo>
                  <a:lnTo>
                    <a:pt x="605" y="19"/>
                  </a:lnTo>
                  <a:lnTo>
                    <a:pt x="558" y="28"/>
                  </a:lnTo>
                  <a:lnTo>
                    <a:pt x="512" y="38"/>
                  </a:lnTo>
                  <a:lnTo>
                    <a:pt x="465" y="47"/>
                  </a:lnTo>
                  <a:lnTo>
                    <a:pt x="419" y="45"/>
                  </a:lnTo>
                  <a:lnTo>
                    <a:pt x="372" y="42"/>
                  </a:lnTo>
                  <a:lnTo>
                    <a:pt x="325" y="40"/>
                  </a:lnTo>
                  <a:lnTo>
                    <a:pt x="279" y="38"/>
                  </a:lnTo>
                  <a:lnTo>
                    <a:pt x="232" y="36"/>
                  </a:lnTo>
                  <a:lnTo>
                    <a:pt x="186" y="71"/>
                  </a:lnTo>
                  <a:lnTo>
                    <a:pt x="139" y="106"/>
                  </a:lnTo>
                  <a:lnTo>
                    <a:pt x="93" y="141"/>
                  </a:lnTo>
                  <a:lnTo>
                    <a:pt x="46" y="170"/>
                  </a:lnTo>
                  <a:lnTo>
                    <a:pt x="0" y="188"/>
                  </a:lnTo>
                  <a:lnTo>
                    <a:pt x="0" y="303"/>
                  </a:lnTo>
                  <a:close/>
                </a:path>
              </a:pathLst>
            </a:custGeom>
            <a:solidFill>
              <a:srgbClr val="92CF5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0" name="Freeform 38"/>
            <p:cNvSpPr>
              <a:spLocks/>
            </p:cNvSpPr>
            <p:nvPr/>
          </p:nvSpPr>
          <p:spPr bwMode="auto">
            <a:xfrm>
              <a:off x="864" y="2072"/>
              <a:ext cx="4424" cy="1848"/>
            </a:xfrm>
            <a:custGeom>
              <a:avLst/>
              <a:gdLst>
                <a:gd name="T0" fmla="*/ 139 w 4423"/>
                <a:gd name="T1" fmla="*/ 211 h 1847"/>
                <a:gd name="T2" fmla="*/ 325 w 4423"/>
                <a:gd name="T3" fmla="*/ 183 h 1847"/>
                <a:gd name="T4" fmla="*/ 512 w 4423"/>
                <a:gd name="T5" fmla="*/ 346 h 1847"/>
                <a:gd name="T6" fmla="*/ 698 w 4423"/>
                <a:gd name="T7" fmla="*/ 378 h 1847"/>
                <a:gd name="T8" fmla="*/ 884 w 4423"/>
                <a:gd name="T9" fmla="*/ 456 h 1847"/>
                <a:gd name="T10" fmla="*/ 1070 w 4423"/>
                <a:gd name="T11" fmla="*/ 543 h 1847"/>
                <a:gd name="T12" fmla="*/ 1257 w 4423"/>
                <a:gd name="T13" fmla="*/ 612 h 1847"/>
                <a:gd name="T14" fmla="*/ 1443 w 4423"/>
                <a:gd name="T15" fmla="*/ 668 h 1847"/>
                <a:gd name="T16" fmla="*/ 1629 w 4423"/>
                <a:gd name="T17" fmla="*/ 744 h 1847"/>
                <a:gd name="T18" fmla="*/ 1815 w 4423"/>
                <a:gd name="T19" fmla="*/ 823 h 1847"/>
                <a:gd name="T20" fmla="*/ 2002 w 4423"/>
                <a:gd name="T21" fmla="*/ 900 h 1847"/>
                <a:gd name="T22" fmla="*/ 2188 w 4423"/>
                <a:gd name="T23" fmla="*/ 976 h 1847"/>
                <a:gd name="T24" fmla="*/ 2376 w 4423"/>
                <a:gd name="T25" fmla="*/ 1048 h 1847"/>
                <a:gd name="T26" fmla="*/ 2562 w 4423"/>
                <a:gd name="T27" fmla="*/ 1166 h 1847"/>
                <a:gd name="T28" fmla="*/ 2749 w 4423"/>
                <a:gd name="T29" fmla="*/ 1261 h 1847"/>
                <a:gd name="T30" fmla="*/ 2935 w 4423"/>
                <a:gd name="T31" fmla="*/ 1370 h 1847"/>
                <a:gd name="T32" fmla="*/ 3121 w 4423"/>
                <a:gd name="T33" fmla="*/ 1448 h 1847"/>
                <a:gd name="T34" fmla="*/ 3307 w 4423"/>
                <a:gd name="T35" fmla="*/ 1494 h 1847"/>
                <a:gd name="T36" fmla="*/ 3493 w 4423"/>
                <a:gd name="T37" fmla="*/ 1548 h 1847"/>
                <a:gd name="T38" fmla="*/ 3680 w 4423"/>
                <a:gd name="T39" fmla="*/ 1620 h 1847"/>
                <a:gd name="T40" fmla="*/ 3866 w 4423"/>
                <a:gd name="T41" fmla="*/ 1692 h 1847"/>
                <a:gd name="T42" fmla="*/ 4052 w 4423"/>
                <a:gd name="T43" fmla="*/ 1752 h 1847"/>
                <a:gd name="T44" fmla="*/ 4238 w 4423"/>
                <a:gd name="T45" fmla="*/ 1800 h 1847"/>
                <a:gd name="T46" fmla="*/ 4425 w 4423"/>
                <a:gd name="T47" fmla="*/ 1849 h 1847"/>
                <a:gd name="T48" fmla="*/ 4285 w 4423"/>
                <a:gd name="T49" fmla="*/ 1621 h 1847"/>
                <a:gd name="T50" fmla="*/ 4099 w 4423"/>
                <a:gd name="T51" fmla="*/ 1601 h 1847"/>
                <a:gd name="T52" fmla="*/ 3913 w 4423"/>
                <a:gd name="T53" fmla="*/ 1572 h 1847"/>
                <a:gd name="T54" fmla="*/ 3726 w 4423"/>
                <a:gd name="T55" fmla="*/ 1536 h 1847"/>
                <a:gd name="T56" fmla="*/ 3540 w 4423"/>
                <a:gd name="T57" fmla="*/ 1497 h 1847"/>
                <a:gd name="T58" fmla="*/ 3354 w 4423"/>
                <a:gd name="T59" fmla="*/ 1454 h 1847"/>
                <a:gd name="T60" fmla="*/ 3168 w 4423"/>
                <a:gd name="T61" fmla="*/ 1399 h 1847"/>
                <a:gd name="T62" fmla="*/ 2981 w 4423"/>
                <a:gd name="T63" fmla="*/ 1311 h 1847"/>
                <a:gd name="T64" fmla="*/ 2795 w 4423"/>
                <a:gd name="T65" fmla="*/ 1198 h 1847"/>
                <a:gd name="T66" fmla="*/ 2609 w 4423"/>
                <a:gd name="T67" fmla="*/ 1084 h 1847"/>
                <a:gd name="T68" fmla="*/ 2423 w 4423"/>
                <a:gd name="T69" fmla="*/ 946 h 1847"/>
                <a:gd name="T70" fmla="*/ 2236 w 4423"/>
                <a:gd name="T71" fmla="*/ 799 h 1847"/>
                <a:gd name="T72" fmla="*/ 2048 w 4423"/>
                <a:gd name="T73" fmla="*/ 659 h 1847"/>
                <a:gd name="T74" fmla="*/ 1862 w 4423"/>
                <a:gd name="T75" fmla="*/ 536 h 1847"/>
                <a:gd name="T76" fmla="*/ 1676 w 4423"/>
                <a:gd name="T77" fmla="*/ 380 h 1847"/>
                <a:gd name="T78" fmla="*/ 1489 w 4423"/>
                <a:gd name="T79" fmla="*/ 244 h 1847"/>
                <a:gd name="T80" fmla="*/ 1303 w 4423"/>
                <a:gd name="T81" fmla="*/ 124 h 1847"/>
                <a:gd name="T82" fmla="*/ 1117 w 4423"/>
                <a:gd name="T83" fmla="*/ 31 h 1847"/>
                <a:gd name="T84" fmla="*/ 931 w 4423"/>
                <a:gd name="T85" fmla="*/ 17 h 1847"/>
                <a:gd name="T86" fmla="*/ 744 w 4423"/>
                <a:gd name="T87" fmla="*/ 3 h 1847"/>
                <a:gd name="T88" fmla="*/ 558 w 4423"/>
                <a:gd name="T89" fmla="*/ 28 h 1847"/>
                <a:gd name="T90" fmla="*/ 372 w 4423"/>
                <a:gd name="T91" fmla="*/ 42 h 1847"/>
                <a:gd name="T92" fmla="*/ 186 w 4423"/>
                <a:gd name="T93" fmla="*/ 71 h 1847"/>
                <a:gd name="T94" fmla="*/ 0 w 4423"/>
                <a:gd name="T95" fmla="*/ 188 h 184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1847">
                  <a:moveTo>
                    <a:pt x="0" y="303"/>
                  </a:moveTo>
                  <a:lnTo>
                    <a:pt x="46" y="272"/>
                  </a:lnTo>
                  <a:lnTo>
                    <a:pt x="93" y="241"/>
                  </a:lnTo>
                  <a:lnTo>
                    <a:pt x="139" y="211"/>
                  </a:lnTo>
                  <a:lnTo>
                    <a:pt x="186" y="180"/>
                  </a:lnTo>
                  <a:lnTo>
                    <a:pt x="232" y="149"/>
                  </a:lnTo>
                  <a:lnTo>
                    <a:pt x="279" y="148"/>
                  </a:lnTo>
                  <a:lnTo>
                    <a:pt x="325" y="183"/>
                  </a:lnTo>
                  <a:lnTo>
                    <a:pt x="372" y="235"/>
                  </a:lnTo>
                  <a:lnTo>
                    <a:pt x="419" y="287"/>
                  </a:lnTo>
                  <a:lnTo>
                    <a:pt x="465" y="338"/>
                  </a:lnTo>
                  <a:lnTo>
                    <a:pt x="512" y="346"/>
                  </a:lnTo>
                  <a:lnTo>
                    <a:pt x="558" y="354"/>
                  </a:lnTo>
                  <a:lnTo>
                    <a:pt x="605" y="362"/>
                  </a:lnTo>
                  <a:lnTo>
                    <a:pt x="651" y="370"/>
                  </a:lnTo>
                  <a:lnTo>
                    <a:pt x="698" y="378"/>
                  </a:lnTo>
                  <a:lnTo>
                    <a:pt x="744" y="397"/>
                  </a:lnTo>
                  <a:lnTo>
                    <a:pt x="791" y="417"/>
                  </a:lnTo>
                  <a:lnTo>
                    <a:pt x="838" y="436"/>
                  </a:lnTo>
                  <a:lnTo>
                    <a:pt x="884" y="456"/>
                  </a:lnTo>
                  <a:lnTo>
                    <a:pt x="931" y="475"/>
                  </a:lnTo>
                  <a:lnTo>
                    <a:pt x="977" y="498"/>
                  </a:lnTo>
                  <a:lnTo>
                    <a:pt x="1024" y="520"/>
                  </a:lnTo>
                  <a:lnTo>
                    <a:pt x="1070" y="543"/>
                  </a:lnTo>
                  <a:lnTo>
                    <a:pt x="1117" y="565"/>
                  </a:lnTo>
                  <a:lnTo>
                    <a:pt x="1164" y="588"/>
                  </a:lnTo>
                  <a:lnTo>
                    <a:pt x="1210" y="600"/>
                  </a:lnTo>
                  <a:lnTo>
                    <a:pt x="1257" y="612"/>
                  </a:lnTo>
                  <a:lnTo>
                    <a:pt x="1303" y="624"/>
                  </a:lnTo>
                  <a:lnTo>
                    <a:pt x="1350" y="636"/>
                  </a:lnTo>
                  <a:lnTo>
                    <a:pt x="1396" y="648"/>
                  </a:lnTo>
                  <a:lnTo>
                    <a:pt x="1443" y="668"/>
                  </a:lnTo>
                  <a:lnTo>
                    <a:pt x="1489" y="687"/>
                  </a:lnTo>
                  <a:lnTo>
                    <a:pt x="1536" y="706"/>
                  </a:lnTo>
                  <a:lnTo>
                    <a:pt x="1583" y="725"/>
                  </a:lnTo>
                  <a:lnTo>
                    <a:pt x="1629" y="744"/>
                  </a:lnTo>
                  <a:lnTo>
                    <a:pt x="1676" y="764"/>
                  </a:lnTo>
                  <a:lnTo>
                    <a:pt x="1722" y="784"/>
                  </a:lnTo>
                  <a:lnTo>
                    <a:pt x="1769" y="804"/>
                  </a:lnTo>
                  <a:lnTo>
                    <a:pt x="1815" y="823"/>
                  </a:lnTo>
                  <a:lnTo>
                    <a:pt x="1862" y="843"/>
                  </a:lnTo>
                  <a:lnTo>
                    <a:pt x="1908" y="862"/>
                  </a:lnTo>
                  <a:lnTo>
                    <a:pt x="1955" y="881"/>
                  </a:lnTo>
                  <a:lnTo>
                    <a:pt x="2002" y="900"/>
                  </a:lnTo>
                  <a:lnTo>
                    <a:pt x="2048" y="919"/>
                  </a:lnTo>
                  <a:lnTo>
                    <a:pt x="2095" y="939"/>
                  </a:lnTo>
                  <a:lnTo>
                    <a:pt x="2141" y="956"/>
                  </a:lnTo>
                  <a:lnTo>
                    <a:pt x="2188" y="974"/>
                  </a:lnTo>
                  <a:lnTo>
                    <a:pt x="2234" y="992"/>
                  </a:lnTo>
                  <a:lnTo>
                    <a:pt x="2281" y="1010"/>
                  </a:lnTo>
                  <a:lnTo>
                    <a:pt x="2328" y="1028"/>
                  </a:lnTo>
                  <a:lnTo>
                    <a:pt x="2374" y="1046"/>
                  </a:lnTo>
                  <a:lnTo>
                    <a:pt x="2421" y="1063"/>
                  </a:lnTo>
                  <a:lnTo>
                    <a:pt x="2467" y="1093"/>
                  </a:lnTo>
                  <a:lnTo>
                    <a:pt x="2514" y="1128"/>
                  </a:lnTo>
                  <a:lnTo>
                    <a:pt x="2560" y="1164"/>
                  </a:lnTo>
                  <a:lnTo>
                    <a:pt x="2607" y="1187"/>
                  </a:lnTo>
                  <a:lnTo>
                    <a:pt x="2653" y="1210"/>
                  </a:lnTo>
                  <a:lnTo>
                    <a:pt x="2700" y="1233"/>
                  </a:lnTo>
                  <a:lnTo>
                    <a:pt x="2747" y="1259"/>
                  </a:lnTo>
                  <a:lnTo>
                    <a:pt x="2793" y="1286"/>
                  </a:lnTo>
                  <a:lnTo>
                    <a:pt x="2840" y="1313"/>
                  </a:lnTo>
                  <a:lnTo>
                    <a:pt x="2886" y="1341"/>
                  </a:lnTo>
                  <a:lnTo>
                    <a:pt x="2933" y="1368"/>
                  </a:lnTo>
                  <a:lnTo>
                    <a:pt x="2979" y="1395"/>
                  </a:lnTo>
                  <a:lnTo>
                    <a:pt x="3026" y="1423"/>
                  </a:lnTo>
                  <a:lnTo>
                    <a:pt x="3072" y="1434"/>
                  </a:lnTo>
                  <a:lnTo>
                    <a:pt x="3119" y="1446"/>
                  </a:lnTo>
                  <a:lnTo>
                    <a:pt x="3166" y="1457"/>
                  </a:lnTo>
                  <a:lnTo>
                    <a:pt x="3212" y="1469"/>
                  </a:lnTo>
                  <a:lnTo>
                    <a:pt x="3259" y="1481"/>
                  </a:lnTo>
                  <a:lnTo>
                    <a:pt x="3305" y="1492"/>
                  </a:lnTo>
                  <a:lnTo>
                    <a:pt x="3352" y="1504"/>
                  </a:lnTo>
                  <a:lnTo>
                    <a:pt x="3398" y="1515"/>
                  </a:lnTo>
                  <a:lnTo>
                    <a:pt x="3445" y="1527"/>
                  </a:lnTo>
                  <a:lnTo>
                    <a:pt x="3491" y="1546"/>
                  </a:lnTo>
                  <a:lnTo>
                    <a:pt x="3538" y="1564"/>
                  </a:lnTo>
                  <a:lnTo>
                    <a:pt x="3585" y="1582"/>
                  </a:lnTo>
                  <a:lnTo>
                    <a:pt x="3631" y="1600"/>
                  </a:lnTo>
                  <a:lnTo>
                    <a:pt x="3678" y="1618"/>
                  </a:lnTo>
                  <a:lnTo>
                    <a:pt x="3724" y="1636"/>
                  </a:lnTo>
                  <a:lnTo>
                    <a:pt x="3771" y="1654"/>
                  </a:lnTo>
                  <a:lnTo>
                    <a:pt x="3817" y="1672"/>
                  </a:lnTo>
                  <a:lnTo>
                    <a:pt x="3864" y="1690"/>
                  </a:lnTo>
                  <a:lnTo>
                    <a:pt x="3911" y="1708"/>
                  </a:lnTo>
                  <a:lnTo>
                    <a:pt x="3957" y="1726"/>
                  </a:lnTo>
                  <a:lnTo>
                    <a:pt x="4004" y="1738"/>
                  </a:lnTo>
                  <a:lnTo>
                    <a:pt x="4050" y="1750"/>
                  </a:lnTo>
                  <a:lnTo>
                    <a:pt x="4097" y="1762"/>
                  </a:lnTo>
                  <a:lnTo>
                    <a:pt x="4143" y="1774"/>
                  </a:lnTo>
                  <a:lnTo>
                    <a:pt x="4190" y="1786"/>
                  </a:lnTo>
                  <a:lnTo>
                    <a:pt x="4236" y="1798"/>
                  </a:lnTo>
                  <a:lnTo>
                    <a:pt x="4283" y="1811"/>
                  </a:lnTo>
                  <a:lnTo>
                    <a:pt x="4330" y="1823"/>
                  </a:lnTo>
                  <a:lnTo>
                    <a:pt x="4376" y="1835"/>
                  </a:lnTo>
                  <a:lnTo>
                    <a:pt x="4423" y="1847"/>
                  </a:lnTo>
                  <a:lnTo>
                    <a:pt x="4423" y="1628"/>
                  </a:lnTo>
                  <a:lnTo>
                    <a:pt x="4376" y="1625"/>
                  </a:lnTo>
                  <a:lnTo>
                    <a:pt x="4330" y="1622"/>
                  </a:lnTo>
                  <a:lnTo>
                    <a:pt x="4283" y="1619"/>
                  </a:lnTo>
                  <a:lnTo>
                    <a:pt x="4236" y="1616"/>
                  </a:lnTo>
                  <a:lnTo>
                    <a:pt x="4190" y="1613"/>
                  </a:lnTo>
                  <a:lnTo>
                    <a:pt x="4143" y="1606"/>
                  </a:lnTo>
                  <a:lnTo>
                    <a:pt x="4097" y="1599"/>
                  </a:lnTo>
                  <a:lnTo>
                    <a:pt x="4050" y="1593"/>
                  </a:lnTo>
                  <a:lnTo>
                    <a:pt x="4004" y="1586"/>
                  </a:lnTo>
                  <a:lnTo>
                    <a:pt x="3957" y="1579"/>
                  </a:lnTo>
                  <a:lnTo>
                    <a:pt x="3911" y="1570"/>
                  </a:lnTo>
                  <a:lnTo>
                    <a:pt x="3864" y="1561"/>
                  </a:lnTo>
                  <a:lnTo>
                    <a:pt x="3817" y="1552"/>
                  </a:lnTo>
                  <a:lnTo>
                    <a:pt x="3771" y="1543"/>
                  </a:lnTo>
                  <a:lnTo>
                    <a:pt x="3724" y="1534"/>
                  </a:lnTo>
                  <a:lnTo>
                    <a:pt x="3678" y="1524"/>
                  </a:lnTo>
                  <a:lnTo>
                    <a:pt x="3631" y="1514"/>
                  </a:lnTo>
                  <a:lnTo>
                    <a:pt x="3585" y="1505"/>
                  </a:lnTo>
                  <a:lnTo>
                    <a:pt x="3538" y="1495"/>
                  </a:lnTo>
                  <a:lnTo>
                    <a:pt x="3491" y="1486"/>
                  </a:lnTo>
                  <a:lnTo>
                    <a:pt x="3445" y="1475"/>
                  </a:lnTo>
                  <a:lnTo>
                    <a:pt x="3398" y="1464"/>
                  </a:lnTo>
                  <a:lnTo>
                    <a:pt x="3352" y="1452"/>
                  </a:lnTo>
                  <a:lnTo>
                    <a:pt x="3305" y="1441"/>
                  </a:lnTo>
                  <a:lnTo>
                    <a:pt x="3259" y="1430"/>
                  </a:lnTo>
                  <a:lnTo>
                    <a:pt x="3212" y="1414"/>
                  </a:lnTo>
                  <a:lnTo>
                    <a:pt x="3166" y="1397"/>
                  </a:lnTo>
                  <a:lnTo>
                    <a:pt x="3119" y="1380"/>
                  </a:lnTo>
                  <a:lnTo>
                    <a:pt x="3072" y="1359"/>
                  </a:lnTo>
                  <a:lnTo>
                    <a:pt x="3026" y="1338"/>
                  </a:lnTo>
                  <a:lnTo>
                    <a:pt x="2979" y="1309"/>
                  </a:lnTo>
                  <a:lnTo>
                    <a:pt x="2933" y="1281"/>
                  </a:lnTo>
                  <a:lnTo>
                    <a:pt x="2886" y="1253"/>
                  </a:lnTo>
                  <a:lnTo>
                    <a:pt x="2840" y="1224"/>
                  </a:lnTo>
                  <a:lnTo>
                    <a:pt x="2793" y="1196"/>
                  </a:lnTo>
                  <a:lnTo>
                    <a:pt x="2747" y="1167"/>
                  </a:lnTo>
                  <a:lnTo>
                    <a:pt x="2700" y="1139"/>
                  </a:lnTo>
                  <a:lnTo>
                    <a:pt x="2653" y="1110"/>
                  </a:lnTo>
                  <a:lnTo>
                    <a:pt x="2607" y="1082"/>
                  </a:lnTo>
                  <a:lnTo>
                    <a:pt x="2560" y="1054"/>
                  </a:lnTo>
                  <a:lnTo>
                    <a:pt x="2514" y="1017"/>
                  </a:lnTo>
                  <a:lnTo>
                    <a:pt x="2467" y="981"/>
                  </a:lnTo>
                  <a:lnTo>
                    <a:pt x="2421" y="944"/>
                  </a:lnTo>
                  <a:lnTo>
                    <a:pt x="2374" y="908"/>
                  </a:lnTo>
                  <a:lnTo>
                    <a:pt x="2328" y="872"/>
                  </a:lnTo>
                  <a:lnTo>
                    <a:pt x="2281" y="835"/>
                  </a:lnTo>
                  <a:lnTo>
                    <a:pt x="2234" y="799"/>
                  </a:lnTo>
                  <a:lnTo>
                    <a:pt x="2188" y="762"/>
                  </a:lnTo>
                  <a:lnTo>
                    <a:pt x="2141" y="726"/>
                  </a:lnTo>
                  <a:lnTo>
                    <a:pt x="2095" y="690"/>
                  </a:lnTo>
                  <a:lnTo>
                    <a:pt x="2048" y="659"/>
                  </a:lnTo>
                  <a:lnTo>
                    <a:pt x="2002" y="628"/>
                  </a:lnTo>
                  <a:lnTo>
                    <a:pt x="1955" y="597"/>
                  </a:lnTo>
                  <a:lnTo>
                    <a:pt x="1908" y="566"/>
                  </a:lnTo>
                  <a:lnTo>
                    <a:pt x="1862" y="536"/>
                  </a:lnTo>
                  <a:lnTo>
                    <a:pt x="1815" y="505"/>
                  </a:lnTo>
                  <a:lnTo>
                    <a:pt x="1769" y="471"/>
                  </a:lnTo>
                  <a:lnTo>
                    <a:pt x="1722" y="425"/>
                  </a:lnTo>
                  <a:lnTo>
                    <a:pt x="1676" y="380"/>
                  </a:lnTo>
                  <a:lnTo>
                    <a:pt x="1629" y="334"/>
                  </a:lnTo>
                  <a:lnTo>
                    <a:pt x="1583" y="304"/>
                  </a:lnTo>
                  <a:lnTo>
                    <a:pt x="1536" y="274"/>
                  </a:lnTo>
                  <a:lnTo>
                    <a:pt x="1489" y="244"/>
                  </a:lnTo>
                  <a:lnTo>
                    <a:pt x="1443" y="214"/>
                  </a:lnTo>
                  <a:lnTo>
                    <a:pt x="1396" y="184"/>
                  </a:lnTo>
                  <a:lnTo>
                    <a:pt x="1350" y="154"/>
                  </a:lnTo>
                  <a:lnTo>
                    <a:pt x="1303" y="124"/>
                  </a:lnTo>
                  <a:lnTo>
                    <a:pt x="1257" y="94"/>
                  </a:lnTo>
                  <a:lnTo>
                    <a:pt x="1210" y="64"/>
                  </a:lnTo>
                  <a:lnTo>
                    <a:pt x="1164" y="34"/>
                  </a:lnTo>
                  <a:lnTo>
                    <a:pt x="1117" y="31"/>
                  </a:lnTo>
                  <a:lnTo>
                    <a:pt x="1070" y="27"/>
                  </a:lnTo>
                  <a:lnTo>
                    <a:pt x="1024" y="24"/>
                  </a:lnTo>
                  <a:lnTo>
                    <a:pt x="977" y="20"/>
                  </a:lnTo>
                  <a:lnTo>
                    <a:pt x="931" y="17"/>
                  </a:lnTo>
                  <a:lnTo>
                    <a:pt x="884" y="13"/>
                  </a:lnTo>
                  <a:lnTo>
                    <a:pt x="838" y="10"/>
                  </a:lnTo>
                  <a:lnTo>
                    <a:pt x="791" y="6"/>
                  </a:lnTo>
                  <a:lnTo>
                    <a:pt x="744" y="3"/>
                  </a:lnTo>
                  <a:lnTo>
                    <a:pt x="698" y="0"/>
                  </a:lnTo>
                  <a:lnTo>
                    <a:pt x="651" y="9"/>
                  </a:lnTo>
                  <a:lnTo>
                    <a:pt x="605" y="19"/>
                  </a:lnTo>
                  <a:lnTo>
                    <a:pt x="558" y="28"/>
                  </a:lnTo>
                  <a:lnTo>
                    <a:pt x="512" y="38"/>
                  </a:lnTo>
                  <a:lnTo>
                    <a:pt x="465" y="47"/>
                  </a:lnTo>
                  <a:lnTo>
                    <a:pt x="419" y="45"/>
                  </a:lnTo>
                  <a:lnTo>
                    <a:pt x="372" y="42"/>
                  </a:lnTo>
                  <a:lnTo>
                    <a:pt x="325" y="40"/>
                  </a:lnTo>
                  <a:lnTo>
                    <a:pt x="279" y="38"/>
                  </a:lnTo>
                  <a:lnTo>
                    <a:pt x="232" y="36"/>
                  </a:lnTo>
                  <a:lnTo>
                    <a:pt x="186" y="71"/>
                  </a:lnTo>
                  <a:lnTo>
                    <a:pt x="139" y="106"/>
                  </a:lnTo>
                  <a:lnTo>
                    <a:pt x="93" y="141"/>
                  </a:lnTo>
                  <a:lnTo>
                    <a:pt x="46" y="170"/>
                  </a:lnTo>
                  <a:lnTo>
                    <a:pt x="0" y="188"/>
                  </a:lnTo>
                  <a:lnTo>
                    <a:pt x="0" y="303"/>
                  </a:lnTo>
                  <a:close/>
                </a:path>
              </a:pathLst>
            </a:custGeom>
            <a:noFill/>
            <a:ln w="3175">
              <a:solidFill>
                <a:srgbClr val="92CF50"/>
              </a:solidFill>
              <a:round/>
              <a:headEnd/>
              <a:tailEnd/>
            </a:ln>
            <a:effectLst/>
            <a:extLst>
              <a:ext uri="{909E8E84-426E-40DD-AFC4-6F175D3DCCD1}">
                <a14:hiddenFill xmlns:a14="http://schemas.microsoft.com/office/drawing/2010/main">
                  <a:solidFill>
                    <a:srgbClr val="92CF50">
                      <a:alpha val="50195"/>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1" name="Freeform 40"/>
            <p:cNvSpPr>
              <a:spLocks/>
            </p:cNvSpPr>
            <p:nvPr/>
          </p:nvSpPr>
          <p:spPr bwMode="auto">
            <a:xfrm>
              <a:off x="864" y="2038"/>
              <a:ext cx="4424" cy="1832"/>
            </a:xfrm>
            <a:custGeom>
              <a:avLst/>
              <a:gdLst>
                <a:gd name="T0" fmla="*/ 139 w 4423"/>
                <a:gd name="T1" fmla="*/ 274 h 1831"/>
                <a:gd name="T2" fmla="*/ 325 w 4423"/>
                <a:gd name="T3" fmla="*/ 201 h 1831"/>
                <a:gd name="T4" fmla="*/ 512 w 4423"/>
                <a:gd name="T5" fmla="*/ 141 h 1831"/>
                <a:gd name="T6" fmla="*/ 698 w 4423"/>
                <a:gd name="T7" fmla="*/ 80 h 1831"/>
                <a:gd name="T8" fmla="*/ 884 w 4423"/>
                <a:gd name="T9" fmla="*/ 56 h 1831"/>
                <a:gd name="T10" fmla="*/ 1070 w 4423"/>
                <a:gd name="T11" fmla="*/ 31 h 1831"/>
                <a:gd name="T12" fmla="*/ 1257 w 4423"/>
                <a:gd name="T13" fmla="*/ 311 h 1831"/>
                <a:gd name="T14" fmla="*/ 1443 w 4423"/>
                <a:gd name="T15" fmla="*/ 806 h 1831"/>
                <a:gd name="T16" fmla="*/ 1629 w 4423"/>
                <a:gd name="T17" fmla="*/ 915 h 1831"/>
                <a:gd name="T18" fmla="*/ 1815 w 4423"/>
                <a:gd name="T19" fmla="*/ 1005 h 1831"/>
                <a:gd name="T20" fmla="*/ 2002 w 4423"/>
                <a:gd name="T21" fmla="*/ 1082 h 1831"/>
                <a:gd name="T22" fmla="*/ 2188 w 4423"/>
                <a:gd name="T23" fmla="*/ 1164 h 1831"/>
                <a:gd name="T24" fmla="*/ 2376 w 4423"/>
                <a:gd name="T25" fmla="*/ 1253 h 1831"/>
                <a:gd name="T26" fmla="*/ 2562 w 4423"/>
                <a:gd name="T27" fmla="*/ 1335 h 1831"/>
                <a:gd name="T28" fmla="*/ 2749 w 4423"/>
                <a:gd name="T29" fmla="*/ 1411 h 1831"/>
                <a:gd name="T30" fmla="*/ 2935 w 4423"/>
                <a:gd name="T31" fmla="*/ 1494 h 1831"/>
                <a:gd name="T32" fmla="*/ 3121 w 4423"/>
                <a:gd name="T33" fmla="*/ 1562 h 1831"/>
                <a:gd name="T34" fmla="*/ 3307 w 4423"/>
                <a:gd name="T35" fmla="*/ 1617 h 1831"/>
                <a:gd name="T36" fmla="*/ 3493 w 4423"/>
                <a:gd name="T37" fmla="*/ 1671 h 1831"/>
                <a:gd name="T38" fmla="*/ 3680 w 4423"/>
                <a:gd name="T39" fmla="*/ 1712 h 1831"/>
                <a:gd name="T40" fmla="*/ 3866 w 4423"/>
                <a:gd name="T41" fmla="*/ 1752 h 1831"/>
                <a:gd name="T42" fmla="*/ 4052 w 4423"/>
                <a:gd name="T43" fmla="*/ 1784 h 1831"/>
                <a:gd name="T44" fmla="*/ 4238 w 4423"/>
                <a:gd name="T45" fmla="*/ 1809 h 1831"/>
                <a:gd name="T46" fmla="*/ 4425 w 4423"/>
                <a:gd name="T47" fmla="*/ 1833 h 1831"/>
                <a:gd name="T48" fmla="*/ 4285 w 4423"/>
                <a:gd name="T49" fmla="*/ 1704 h 1831"/>
                <a:gd name="T50" fmla="*/ 4099 w 4423"/>
                <a:gd name="T51" fmla="*/ 1691 h 1831"/>
                <a:gd name="T52" fmla="*/ 3913 w 4423"/>
                <a:gd name="T53" fmla="*/ 1672 h 1831"/>
                <a:gd name="T54" fmla="*/ 3726 w 4423"/>
                <a:gd name="T55" fmla="*/ 1638 h 1831"/>
                <a:gd name="T56" fmla="*/ 3540 w 4423"/>
                <a:gd name="T57" fmla="*/ 1588 h 1831"/>
                <a:gd name="T58" fmla="*/ 3354 w 4423"/>
                <a:gd name="T59" fmla="*/ 1534 h 1831"/>
                <a:gd name="T60" fmla="*/ 3168 w 4423"/>
                <a:gd name="T61" fmla="*/ 1477 h 1831"/>
                <a:gd name="T62" fmla="*/ 2981 w 4423"/>
                <a:gd name="T63" fmla="*/ 1401 h 1831"/>
                <a:gd name="T64" fmla="*/ 2795 w 4423"/>
                <a:gd name="T65" fmla="*/ 1310 h 1831"/>
                <a:gd name="T66" fmla="*/ 2609 w 4423"/>
                <a:gd name="T67" fmla="*/ 1218 h 1831"/>
                <a:gd name="T68" fmla="*/ 2423 w 4423"/>
                <a:gd name="T69" fmla="*/ 1103 h 1831"/>
                <a:gd name="T70" fmla="*/ 2236 w 4423"/>
                <a:gd name="T71" fmla="*/ 958 h 1831"/>
                <a:gd name="T72" fmla="*/ 2048 w 4423"/>
                <a:gd name="T73" fmla="*/ 794 h 1831"/>
                <a:gd name="T74" fmla="*/ 1862 w 4423"/>
                <a:gd name="T75" fmla="*/ 599 h 1831"/>
                <a:gd name="T76" fmla="*/ 1676 w 4423"/>
                <a:gd name="T77" fmla="*/ 403 h 1831"/>
                <a:gd name="T78" fmla="*/ 1489 w 4423"/>
                <a:gd name="T79" fmla="*/ 253 h 1831"/>
                <a:gd name="T80" fmla="*/ 1303 w 4423"/>
                <a:gd name="T81" fmla="*/ 117 h 1831"/>
                <a:gd name="T82" fmla="*/ 1117 w 4423"/>
                <a:gd name="T83" fmla="*/ 0 h 1831"/>
                <a:gd name="T84" fmla="*/ 931 w 4423"/>
                <a:gd name="T85" fmla="*/ 1 h 1831"/>
                <a:gd name="T86" fmla="*/ 744 w 4423"/>
                <a:gd name="T87" fmla="*/ 8 h 1831"/>
                <a:gd name="T88" fmla="*/ 558 w 4423"/>
                <a:gd name="T89" fmla="*/ 44 h 1831"/>
                <a:gd name="T90" fmla="*/ 372 w 4423"/>
                <a:gd name="T91" fmla="*/ 61 h 1831"/>
                <a:gd name="T92" fmla="*/ 186 w 4423"/>
                <a:gd name="T93" fmla="*/ 110 h 1831"/>
                <a:gd name="T94" fmla="*/ 0 w 4423"/>
                <a:gd name="T95" fmla="*/ 222 h 18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1831">
                  <a:moveTo>
                    <a:pt x="0" y="337"/>
                  </a:moveTo>
                  <a:lnTo>
                    <a:pt x="46" y="316"/>
                  </a:lnTo>
                  <a:lnTo>
                    <a:pt x="93" y="295"/>
                  </a:lnTo>
                  <a:lnTo>
                    <a:pt x="139" y="274"/>
                  </a:lnTo>
                  <a:lnTo>
                    <a:pt x="186" y="253"/>
                  </a:lnTo>
                  <a:lnTo>
                    <a:pt x="232" y="232"/>
                  </a:lnTo>
                  <a:lnTo>
                    <a:pt x="279" y="217"/>
                  </a:lnTo>
                  <a:lnTo>
                    <a:pt x="325" y="201"/>
                  </a:lnTo>
                  <a:lnTo>
                    <a:pt x="372" y="186"/>
                  </a:lnTo>
                  <a:lnTo>
                    <a:pt x="419" y="171"/>
                  </a:lnTo>
                  <a:lnTo>
                    <a:pt x="465" y="156"/>
                  </a:lnTo>
                  <a:lnTo>
                    <a:pt x="512" y="141"/>
                  </a:lnTo>
                  <a:lnTo>
                    <a:pt x="558" y="126"/>
                  </a:lnTo>
                  <a:lnTo>
                    <a:pt x="605" y="111"/>
                  </a:lnTo>
                  <a:lnTo>
                    <a:pt x="651" y="95"/>
                  </a:lnTo>
                  <a:lnTo>
                    <a:pt x="698" y="80"/>
                  </a:lnTo>
                  <a:lnTo>
                    <a:pt x="744" y="74"/>
                  </a:lnTo>
                  <a:lnTo>
                    <a:pt x="791" y="68"/>
                  </a:lnTo>
                  <a:lnTo>
                    <a:pt x="838" y="62"/>
                  </a:lnTo>
                  <a:lnTo>
                    <a:pt x="884" y="56"/>
                  </a:lnTo>
                  <a:lnTo>
                    <a:pt x="931" y="50"/>
                  </a:lnTo>
                  <a:lnTo>
                    <a:pt x="977" y="43"/>
                  </a:lnTo>
                  <a:lnTo>
                    <a:pt x="1024" y="37"/>
                  </a:lnTo>
                  <a:lnTo>
                    <a:pt x="1070" y="31"/>
                  </a:lnTo>
                  <a:lnTo>
                    <a:pt x="1117" y="25"/>
                  </a:lnTo>
                  <a:lnTo>
                    <a:pt x="1164" y="19"/>
                  </a:lnTo>
                  <a:lnTo>
                    <a:pt x="1210" y="155"/>
                  </a:lnTo>
                  <a:lnTo>
                    <a:pt x="1257" y="311"/>
                  </a:lnTo>
                  <a:lnTo>
                    <a:pt x="1303" y="467"/>
                  </a:lnTo>
                  <a:lnTo>
                    <a:pt x="1350" y="622"/>
                  </a:lnTo>
                  <a:lnTo>
                    <a:pt x="1396" y="778"/>
                  </a:lnTo>
                  <a:lnTo>
                    <a:pt x="1443" y="806"/>
                  </a:lnTo>
                  <a:lnTo>
                    <a:pt x="1489" y="833"/>
                  </a:lnTo>
                  <a:lnTo>
                    <a:pt x="1536" y="860"/>
                  </a:lnTo>
                  <a:lnTo>
                    <a:pt x="1583" y="888"/>
                  </a:lnTo>
                  <a:lnTo>
                    <a:pt x="1629" y="915"/>
                  </a:lnTo>
                  <a:lnTo>
                    <a:pt x="1676" y="937"/>
                  </a:lnTo>
                  <a:lnTo>
                    <a:pt x="1722" y="959"/>
                  </a:lnTo>
                  <a:lnTo>
                    <a:pt x="1769" y="981"/>
                  </a:lnTo>
                  <a:lnTo>
                    <a:pt x="1815" y="1003"/>
                  </a:lnTo>
                  <a:lnTo>
                    <a:pt x="1862" y="1026"/>
                  </a:lnTo>
                  <a:lnTo>
                    <a:pt x="1908" y="1044"/>
                  </a:lnTo>
                  <a:lnTo>
                    <a:pt x="1955" y="1062"/>
                  </a:lnTo>
                  <a:lnTo>
                    <a:pt x="2002" y="1080"/>
                  </a:lnTo>
                  <a:lnTo>
                    <a:pt x="2048" y="1098"/>
                  </a:lnTo>
                  <a:lnTo>
                    <a:pt x="2095" y="1117"/>
                  </a:lnTo>
                  <a:lnTo>
                    <a:pt x="2141" y="1139"/>
                  </a:lnTo>
                  <a:lnTo>
                    <a:pt x="2188" y="1162"/>
                  </a:lnTo>
                  <a:lnTo>
                    <a:pt x="2234" y="1185"/>
                  </a:lnTo>
                  <a:lnTo>
                    <a:pt x="2281" y="1208"/>
                  </a:lnTo>
                  <a:lnTo>
                    <a:pt x="2328" y="1231"/>
                  </a:lnTo>
                  <a:lnTo>
                    <a:pt x="2374" y="1251"/>
                  </a:lnTo>
                  <a:lnTo>
                    <a:pt x="2421" y="1272"/>
                  </a:lnTo>
                  <a:lnTo>
                    <a:pt x="2467" y="1292"/>
                  </a:lnTo>
                  <a:lnTo>
                    <a:pt x="2514" y="1313"/>
                  </a:lnTo>
                  <a:lnTo>
                    <a:pt x="2560" y="1333"/>
                  </a:lnTo>
                  <a:lnTo>
                    <a:pt x="2607" y="1351"/>
                  </a:lnTo>
                  <a:lnTo>
                    <a:pt x="2653" y="1368"/>
                  </a:lnTo>
                  <a:lnTo>
                    <a:pt x="2700" y="1388"/>
                  </a:lnTo>
                  <a:lnTo>
                    <a:pt x="2747" y="1409"/>
                  </a:lnTo>
                  <a:lnTo>
                    <a:pt x="2793" y="1430"/>
                  </a:lnTo>
                  <a:lnTo>
                    <a:pt x="2840" y="1450"/>
                  </a:lnTo>
                  <a:lnTo>
                    <a:pt x="2886" y="1471"/>
                  </a:lnTo>
                  <a:lnTo>
                    <a:pt x="2933" y="1492"/>
                  </a:lnTo>
                  <a:lnTo>
                    <a:pt x="2979" y="1512"/>
                  </a:lnTo>
                  <a:lnTo>
                    <a:pt x="3026" y="1533"/>
                  </a:lnTo>
                  <a:lnTo>
                    <a:pt x="3072" y="1547"/>
                  </a:lnTo>
                  <a:lnTo>
                    <a:pt x="3119" y="1560"/>
                  </a:lnTo>
                  <a:lnTo>
                    <a:pt x="3166" y="1574"/>
                  </a:lnTo>
                  <a:lnTo>
                    <a:pt x="3212" y="1587"/>
                  </a:lnTo>
                  <a:lnTo>
                    <a:pt x="3259" y="1601"/>
                  </a:lnTo>
                  <a:lnTo>
                    <a:pt x="3305" y="1615"/>
                  </a:lnTo>
                  <a:lnTo>
                    <a:pt x="3352" y="1628"/>
                  </a:lnTo>
                  <a:lnTo>
                    <a:pt x="3398" y="1642"/>
                  </a:lnTo>
                  <a:lnTo>
                    <a:pt x="3445" y="1655"/>
                  </a:lnTo>
                  <a:lnTo>
                    <a:pt x="3491" y="1669"/>
                  </a:lnTo>
                  <a:lnTo>
                    <a:pt x="3538" y="1679"/>
                  </a:lnTo>
                  <a:lnTo>
                    <a:pt x="3585" y="1689"/>
                  </a:lnTo>
                  <a:lnTo>
                    <a:pt x="3631" y="1699"/>
                  </a:lnTo>
                  <a:lnTo>
                    <a:pt x="3678" y="1710"/>
                  </a:lnTo>
                  <a:lnTo>
                    <a:pt x="3724" y="1720"/>
                  </a:lnTo>
                  <a:lnTo>
                    <a:pt x="3771" y="1730"/>
                  </a:lnTo>
                  <a:lnTo>
                    <a:pt x="3817" y="1740"/>
                  </a:lnTo>
                  <a:lnTo>
                    <a:pt x="3864" y="1750"/>
                  </a:lnTo>
                  <a:lnTo>
                    <a:pt x="3911" y="1760"/>
                  </a:lnTo>
                  <a:lnTo>
                    <a:pt x="3957" y="1770"/>
                  </a:lnTo>
                  <a:lnTo>
                    <a:pt x="4004" y="1776"/>
                  </a:lnTo>
                  <a:lnTo>
                    <a:pt x="4050" y="1782"/>
                  </a:lnTo>
                  <a:lnTo>
                    <a:pt x="4097" y="1789"/>
                  </a:lnTo>
                  <a:lnTo>
                    <a:pt x="4143" y="1795"/>
                  </a:lnTo>
                  <a:lnTo>
                    <a:pt x="4190" y="1801"/>
                  </a:lnTo>
                  <a:lnTo>
                    <a:pt x="4236" y="1807"/>
                  </a:lnTo>
                  <a:lnTo>
                    <a:pt x="4283" y="1813"/>
                  </a:lnTo>
                  <a:lnTo>
                    <a:pt x="4330" y="1819"/>
                  </a:lnTo>
                  <a:lnTo>
                    <a:pt x="4376" y="1825"/>
                  </a:lnTo>
                  <a:lnTo>
                    <a:pt x="4423" y="1831"/>
                  </a:lnTo>
                  <a:lnTo>
                    <a:pt x="4423" y="1710"/>
                  </a:lnTo>
                  <a:lnTo>
                    <a:pt x="4376" y="1707"/>
                  </a:lnTo>
                  <a:lnTo>
                    <a:pt x="4330" y="1704"/>
                  </a:lnTo>
                  <a:lnTo>
                    <a:pt x="4283" y="1702"/>
                  </a:lnTo>
                  <a:lnTo>
                    <a:pt x="4236" y="1699"/>
                  </a:lnTo>
                  <a:lnTo>
                    <a:pt x="4190" y="1696"/>
                  </a:lnTo>
                  <a:lnTo>
                    <a:pt x="4143" y="1693"/>
                  </a:lnTo>
                  <a:lnTo>
                    <a:pt x="4097" y="1689"/>
                  </a:lnTo>
                  <a:lnTo>
                    <a:pt x="4050" y="1685"/>
                  </a:lnTo>
                  <a:lnTo>
                    <a:pt x="4004" y="1681"/>
                  </a:lnTo>
                  <a:lnTo>
                    <a:pt x="3957" y="1677"/>
                  </a:lnTo>
                  <a:lnTo>
                    <a:pt x="3911" y="1670"/>
                  </a:lnTo>
                  <a:lnTo>
                    <a:pt x="3864" y="1664"/>
                  </a:lnTo>
                  <a:lnTo>
                    <a:pt x="3817" y="1657"/>
                  </a:lnTo>
                  <a:lnTo>
                    <a:pt x="3771" y="1648"/>
                  </a:lnTo>
                  <a:lnTo>
                    <a:pt x="3724" y="1636"/>
                  </a:lnTo>
                  <a:lnTo>
                    <a:pt x="3678" y="1624"/>
                  </a:lnTo>
                  <a:lnTo>
                    <a:pt x="3631" y="1611"/>
                  </a:lnTo>
                  <a:lnTo>
                    <a:pt x="3585" y="1599"/>
                  </a:lnTo>
                  <a:lnTo>
                    <a:pt x="3538" y="1586"/>
                  </a:lnTo>
                  <a:lnTo>
                    <a:pt x="3491" y="1574"/>
                  </a:lnTo>
                  <a:lnTo>
                    <a:pt x="3445" y="1560"/>
                  </a:lnTo>
                  <a:lnTo>
                    <a:pt x="3398" y="1546"/>
                  </a:lnTo>
                  <a:lnTo>
                    <a:pt x="3352" y="1532"/>
                  </a:lnTo>
                  <a:lnTo>
                    <a:pt x="3305" y="1517"/>
                  </a:lnTo>
                  <a:lnTo>
                    <a:pt x="3259" y="1503"/>
                  </a:lnTo>
                  <a:lnTo>
                    <a:pt x="3212" y="1489"/>
                  </a:lnTo>
                  <a:lnTo>
                    <a:pt x="3166" y="1475"/>
                  </a:lnTo>
                  <a:lnTo>
                    <a:pt x="3119" y="1460"/>
                  </a:lnTo>
                  <a:lnTo>
                    <a:pt x="3072" y="1441"/>
                  </a:lnTo>
                  <a:lnTo>
                    <a:pt x="3026" y="1422"/>
                  </a:lnTo>
                  <a:lnTo>
                    <a:pt x="2979" y="1399"/>
                  </a:lnTo>
                  <a:lnTo>
                    <a:pt x="2933" y="1376"/>
                  </a:lnTo>
                  <a:lnTo>
                    <a:pt x="2886" y="1354"/>
                  </a:lnTo>
                  <a:lnTo>
                    <a:pt x="2840" y="1331"/>
                  </a:lnTo>
                  <a:lnTo>
                    <a:pt x="2793" y="1308"/>
                  </a:lnTo>
                  <a:lnTo>
                    <a:pt x="2747" y="1285"/>
                  </a:lnTo>
                  <a:lnTo>
                    <a:pt x="2700" y="1262"/>
                  </a:lnTo>
                  <a:lnTo>
                    <a:pt x="2653" y="1239"/>
                  </a:lnTo>
                  <a:lnTo>
                    <a:pt x="2607" y="1216"/>
                  </a:lnTo>
                  <a:lnTo>
                    <a:pt x="2560" y="1193"/>
                  </a:lnTo>
                  <a:lnTo>
                    <a:pt x="2514" y="1162"/>
                  </a:lnTo>
                  <a:lnTo>
                    <a:pt x="2467" y="1132"/>
                  </a:lnTo>
                  <a:lnTo>
                    <a:pt x="2421" y="1101"/>
                  </a:lnTo>
                  <a:lnTo>
                    <a:pt x="2374" y="1069"/>
                  </a:lnTo>
                  <a:lnTo>
                    <a:pt x="2328" y="1031"/>
                  </a:lnTo>
                  <a:lnTo>
                    <a:pt x="2281" y="993"/>
                  </a:lnTo>
                  <a:lnTo>
                    <a:pt x="2234" y="956"/>
                  </a:lnTo>
                  <a:lnTo>
                    <a:pt x="2188" y="918"/>
                  </a:lnTo>
                  <a:lnTo>
                    <a:pt x="2141" y="880"/>
                  </a:lnTo>
                  <a:lnTo>
                    <a:pt x="2095" y="843"/>
                  </a:lnTo>
                  <a:lnTo>
                    <a:pt x="2048" y="794"/>
                  </a:lnTo>
                  <a:lnTo>
                    <a:pt x="2002" y="745"/>
                  </a:lnTo>
                  <a:lnTo>
                    <a:pt x="1955" y="696"/>
                  </a:lnTo>
                  <a:lnTo>
                    <a:pt x="1908" y="647"/>
                  </a:lnTo>
                  <a:lnTo>
                    <a:pt x="1862" y="599"/>
                  </a:lnTo>
                  <a:lnTo>
                    <a:pt x="1815" y="550"/>
                  </a:lnTo>
                  <a:lnTo>
                    <a:pt x="1769" y="501"/>
                  </a:lnTo>
                  <a:lnTo>
                    <a:pt x="1722" y="452"/>
                  </a:lnTo>
                  <a:lnTo>
                    <a:pt x="1676" y="403"/>
                  </a:lnTo>
                  <a:lnTo>
                    <a:pt x="1629" y="355"/>
                  </a:lnTo>
                  <a:lnTo>
                    <a:pt x="1583" y="321"/>
                  </a:lnTo>
                  <a:lnTo>
                    <a:pt x="1536" y="287"/>
                  </a:lnTo>
                  <a:lnTo>
                    <a:pt x="1489" y="253"/>
                  </a:lnTo>
                  <a:lnTo>
                    <a:pt x="1443" y="219"/>
                  </a:lnTo>
                  <a:lnTo>
                    <a:pt x="1396" y="185"/>
                  </a:lnTo>
                  <a:lnTo>
                    <a:pt x="1350" y="151"/>
                  </a:lnTo>
                  <a:lnTo>
                    <a:pt x="1303" y="117"/>
                  </a:lnTo>
                  <a:lnTo>
                    <a:pt x="1257" y="81"/>
                  </a:lnTo>
                  <a:lnTo>
                    <a:pt x="1210" y="41"/>
                  </a:lnTo>
                  <a:lnTo>
                    <a:pt x="1164" y="0"/>
                  </a:lnTo>
                  <a:lnTo>
                    <a:pt x="1117" y="0"/>
                  </a:lnTo>
                  <a:lnTo>
                    <a:pt x="1070" y="1"/>
                  </a:lnTo>
                  <a:lnTo>
                    <a:pt x="1024" y="1"/>
                  </a:lnTo>
                  <a:lnTo>
                    <a:pt x="977" y="1"/>
                  </a:lnTo>
                  <a:lnTo>
                    <a:pt x="931" y="1"/>
                  </a:lnTo>
                  <a:lnTo>
                    <a:pt x="884" y="9"/>
                  </a:lnTo>
                  <a:lnTo>
                    <a:pt x="838" y="10"/>
                  </a:lnTo>
                  <a:lnTo>
                    <a:pt x="791" y="9"/>
                  </a:lnTo>
                  <a:lnTo>
                    <a:pt x="744" y="8"/>
                  </a:lnTo>
                  <a:lnTo>
                    <a:pt x="698" y="8"/>
                  </a:lnTo>
                  <a:lnTo>
                    <a:pt x="651" y="20"/>
                  </a:lnTo>
                  <a:lnTo>
                    <a:pt x="605" y="32"/>
                  </a:lnTo>
                  <a:lnTo>
                    <a:pt x="558" y="44"/>
                  </a:lnTo>
                  <a:lnTo>
                    <a:pt x="512" y="48"/>
                  </a:lnTo>
                  <a:lnTo>
                    <a:pt x="465" y="51"/>
                  </a:lnTo>
                  <a:lnTo>
                    <a:pt x="419" y="56"/>
                  </a:lnTo>
                  <a:lnTo>
                    <a:pt x="372" y="61"/>
                  </a:lnTo>
                  <a:lnTo>
                    <a:pt x="325" y="66"/>
                  </a:lnTo>
                  <a:lnTo>
                    <a:pt x="279" y="71"/>
                  </a:lnTo>
                  <a:lnTo>
                    <a:pt x="232" y="76"/>
                  </a:lnTo>
                  <a:lnTo>
                    <a:pt x="186" y="110"/>
                  </a:lnTo>
                  <a:lnTo>
                    <a:pt x="139" y="144"/>
                  </a:lnTo>
                  <a:lnTo>
                    <a:pt x="93" y="178"/>
                  </a:lnTo>
                  <a:lnTo>
                    <a:pt x="46" y="204"/>
                  </a:lnTo>
                  <a:lnTo>
                    <a:pt x="0" y="222"/>
                  </a:lnTo>
                  <a:lnTo>
                    <a:pt x="0" y="337"/>
                  </a:lnTo>
                  <a:close/>
                </a:path>
              </a:pathLst>
            </a:custGeom>
            <a:noFill/>
            <a:ln w="3175">
              <a:solidFill>
                <a:srgbClr val="00B0F0"/>
              </a:solidFill>
              <a:round/>
              <a:headEnd/>
              <a:tailEnd/>
            </a:ln>
            <a:effectLst/>
            <a:extLst>
              <a:ext uri="{909E8E84-426E-40DD-AFC4-6F175D3DCCD1}">
                <a14:hiddenFill xmlns:a14="http://schemas.microsoft.com/office/drawing/2010/main">
                  <a:solidFill>
                    <a:srgbClr val="00B0F0">
                      <a:alpha val="50195"/>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2" name="Freeform 41"/>
            <p:cNvSpPr>
              <a:spLocks noChangeArrowheads="1"/>
            </p:cNvSpPr>
            <p:nvPr/>
          </p:nvSpPr>
          <p:spPr bwMode="auto">
            <a:xfrm>
              <a:off x="864" y="1778"/>
              <a:ext cx="4424" cy="2129"/>
            </a:xfrm>
            <a:custGeom>
              <a:avLst/>
              <a:gdLst>
                <a:gd name="T0" fmla="*/ 139 w 4423"/>
                <a:gd name="T1" fmla="*/ 528 h 2128"/>
                <a:gd name="T2" fmla="*/ 325 w 4423"/>
                <a:gd name="T3" fmla="*/ 429 h 2128"/>
                <a:gd name="T4" fmla="*/ 512 w 4423"/>
                <a:gd name="T5" fmla="*/ 323 h 2128"/>
                <a:gd name="T6" fmla="*/ 698 w 4423"/>
                <a:gd name="T7" fmla="*/ 217 h 2128"/>
                <a:gd name="T8" fmla="*/ 884 w 4423"/>
                <a:gd name="T9" fmla="*/ 133 h 2128"/>
                <a:gd name="T10" fmla="*/ 1070 w 4423"/>
                <a:gd name="T11" fmla="*/ 48 h 2128"/>
                <a:gd name="T12" fmla="*/ 1257 w 4423"/>
                <a:gd name="T13" fmla="*/ 455 h 2128"/>
                <a:gd name="T14" fmla="*/ 1443 w 4423"/>
                <a:gd name="T15" fmla="*/ 1155 h 2128"/>
                <a:gd name="T16" fmla="*/ 1629 w 4423"/>
                <a:gd name="T17" fmla="*/ 1253 h 2128"/>
                <a:gd name="T18" fmla="*/ 1815 w 4423"/>
                <a:gd name="T19" fmla="*/ 1338 h 2128"/>
                <a:gd name="T20" fmla="*/ 2002 w 4423"/>
                <a:gd name="T21" fmla="*/ 1427 h 2128"/>
                <a:gd name="T22" fmla="*/ 2188 w 4423"/>
                <a:gd name="T23" fmla="*/ 1510 h 2128"/>
                <a:gd name="T24" fmla="*/ 2376 w 4423"/>
                <a:gd name="T25" fmla="*/ 1583 h 2128"/>
                <a:gd name="T26" fmla="*/ 2562 w 4423"/>
                <a:gd name="T27" fmla="*/ 1712 h 2128"/>
                <a:gd name="T28" fmla="*/ 2749 w 4423"/>
                <a:gd name="T29" fmla="*/ 1780 h 2128"/>
                <a:gd name="T30" fmla="*/ 2935 w 4423"/>
                <a:gd name="T31" fmla="*/ 1848 h 2128"/>
                <a:gd name="T32" fmla="*/ 3121 w 4423"/>
                <a:gd name="T33" fmla="*/ 1906 h 2128"/>
                <a:gd name="T34" fmla="*/ 3307 w 4423"/>
                <a:gd name="T35" fmla="*/ 1952 h 2128"/>
                <a:gd name="T36" fmla="*/ 3493 w 4423"/>
                <a:gd name="T37" fmla="*/ 1998 h 2128"/>
                <a:gd name="T38" fmla="*/ 3680 w 4423"/>
                <a:gd name="T39" fmla="*/ 2031 h 2128"/>
                <a:gd name="T40" fmla="*/ 3866 w 4423"/>
                <a:gd name="T41" fmla="*/ 2063 h 2128"/>
                <a:gd name="T42" fmla="*/ 4052 w 4423"/>
                <a:gd name="T43" fmla="*/ 2089 h 2128"/>
                <a:gd name="T44" fmla="*/ 4238 w 4423"/>
                <a:gd name="T45" fmla="*/ 2110 h 2128"/>
                <a:gd name="T46" fmla="*/ 4425 w 4423"/>
                <a:gd name="T47" fmla="*/ 2130 h 2128"/>
                <a:gd name="T48" fmla="*/ 4285 w 4423"/>
                <a:gd name="T49" fmla="*/ 1967 h 2128"/>
                <a:gd name="T50" fmla="*/ 4099 w 4423"/>
                <a:gd name="T51" fmla="*/ 1956 h 2128"/>
                <a:gd name="T52" fmla="*/ 3913 w 4423"/>
                <a:gd name="T53" fmla="*/ 1941 h 2128"/>
                <a:gd name="T54" fmla="*/ 3726 w 4423"/>
                <a:gd name="T55" fmla="*/ 1922 h 2128"/>
                <a:gd name="T56" fmla="*/ 3540 w 4423"/>
                <a:gd name="T57" fmla="*/ 1893 h 2128"/>
                <a:gd name="T58" fmla="*/ 3354 w 4423"/>
                <a:gd name="T59" fmla="*/ 1867 h 2128"/>
                <a:gd name="T60" fmla="*/ 3168 w 4423"/>
                <a:gd name="T61" fmla="*/ 1829 h 2128"/>
                <a:gd name="T62" fmla="*/ 2981 w 4423"/>
                <a:gd name="T63" fmla="*/ 1779 h 2128"/>
                <a:gd name="T64" fmla="*/ 2795 w 4423"/>
                <a:gd name="T65" fmla="*/ 1703 h 2128"/>
                <a:gd name="T66" fmla="*/ 2609 w 4423"/>
                <a:gd name="T67" fmla="*/ 1627 h 2128"/>
                <a:gd name="T68" fmla="*/ 2423 w 4423"/>
                <a:gd name="T69" fmla="*/ 1468 h 2128"/>
                <a:gd name="T70" fmla="*/ 2236 w 4423"/>
                <a:gd name="T71" fmla="*/ 1283 h 2128"/>
                <a:gd name="T72" fmla="*/ 2048 w 4423"/>
                <a:gd name="T73" fmla="*/ 1084 h 2128"/>
                <a:gd name="T74" fmla="*/ 1862 w 4423"/>
                <a:gd name="T75" fmla="*/ 843 h 2128"/>
                <a:gd name="T76" fmla="*/ 1676 w 4423"/>
                <a:gd name="T77" fmla="*/ 604 h 2128"/>
                <a:gd name="T78" fmla="*/ 1489 w 4423"/>
                <a:gd name="T79" fmla="*/ 383 h 2128"/>
                <a:gd name="T80" fmla="*/ 1303 w 4423"/>
                <a:gd name="T81" fmla="*/ 161 h 2128"/>
                <a:gd name="T82" fmla="*/ 1117 w 4423"/>
                <a:gd name="T83" fmla="*/ 15 h 2128"/>
                <a:gd name="T84" fmla="*/ 931 w 4423"/>
                <a:gd name="T85" fmla="*/ 79 h 2128"/>
                <a:gd name="T86" fmla="*/ 744 w 4423"/>
                <a:gd name="T87" fmla="*/ 144 h 2128"/>
                <a:gd name="T88" fmla="*/ 558 w 4423"/>
                <a:gd name="T89" fmla="*/ 228 h 2128"/>
                <a:gd name="T90" fmla="*/ 372 w 4423"/>
                <a:gd name="T91" fmla="*/ 289 h 2128"/>
                <a:gd name="T92" fmla="*/ 186 w 4423"/>
                <a:gd name="T93" fmla="*/ 370 h 2128"/>
                <a:gd name="T94" fmla="*/ 0 w 4423"/>
                <a:gd name="T95" fmla="*/ 482 h 212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2128">
                  <a:moveTo>
                    <a:pt x="0" y="597"/>
                  </a:moveTo>
                  <a:lnTo>
                    <a:pt x="46" y="574"/>
                  </a:lnTo>
                  <a:lnTo>
                    <a:pt x="93" y="551"/>
                  </a:lnTo>
                  <a:lnTo>
                    <a:pt x="139" y="528"/>
                  </a:lnTo>
                  <a:lnTo>
                    <a:pt x="186" y="505"/>
                  </a:lnTo>
                  <a:lnTo>
                    <a:pt x="232" y="482"/>
                  </a:lnTo>
                  <a:lnTo>
                    <a:pt x="279" y="455"/>
                  </a:lnTo>
                  <a:lnTo>
                    <a:pt x="325" y="429"/>
                  </a:lnTo>
                  <a:lnTo>
                    <a:pt x="372" y="402"/>
                  </a:lnTo>
                  <a:lnTo>
                    <a:pt x="419" y="376"/>
                  </a:lnTo>
                  <a:lnTo>
                    <a:pt x="465" y="350"/>
                  </a:lnTo>
                  <a:lnTo>
                    <a:pt x="512" y="323"/>
                  </a:lnTo>
                  <a:lnTo>
                    <a:pt x="558" y="297"/>
                  </a:lnTo>
                  <a:lnTo>
                    <a:pt x="605" y="270"/>
                  </a:lnTo>
                  <a:lnTo>
                    <a:pt x="651" y="244"/>
                  </a:lnTo>
                  <a:lnTo>
                    <a:pt x="698" y="217"/>
                  </a:lnTo>
                  <a:lnTo>
                    <a:pt x="744" y="196"/>
                  </a:lnTo>
                  <a:lnTo>
                    <a:pt x="791" y="175"/>
                  </a:lnTo>
                  <a:lnTo>
                    <a:pt x="838" y="154"/>
                  </a:lnTo>
                  <a:lnTo>
                    <a:pt x="884" y="133"/>
                  </a:lnTo>
                  <a:lnTo>
                    <a:pt x="931" y="111"/>
                  </a:lnTo>
                  <a:lnTo>
                    <a:pt x="977" y="90"/>
                  </a:lnTo>
                  <a:lnTo>
                    <a:pt x="1024" y="69"/>
                  </a:lnTo>
                  <a:lnTo>
                    <a:pt x="1070" y="48"/>
                  </a:lnTo>
                  <a:lnTo>
                    <a:pt x="1117" y="27"/>
                  </a:lnTo>
                  <a:lnTo>
                    <a:pt x="1164" y="7"/>
                  </a:lnTo>
                  <a:lnTo>
                    <a:pt x="1210" y="231"/>
                  </a:lnTo>
                  <a:lnTo>
                    <a:pt x="1257" y="455"/>
                  </a:lnTo>
                  <a:lnTo>
                    <a:pt x="1303" y="680"/>
                  </a:lnTo>
                  <a:lnTo>
                    <a:pt x="1350" y="904"/>
                  </a:lnTo>
                  <a:lnTo>
                    <a:pt x="1396" y="1128"/>
                  </a:lnTo>
                  <a:lnTo>
                    <a:pt x="1443" y="1153"/>
                  </a:lnTo>
                  <a:lnTo>
                    <a:pt x="1489" y="1177"/>
                  </a:lnTo>
                  <a:lnTo>
                    <a:pt x="1536" y="1202"/>
                  </a:lnTo>
                  <a:lnTo>
                    <a:pt x="1583" y="1227"/>
                  </a:lnTo>
                  <a:lnTo>
                    <a:pt x="1629" y="1251"/>
                  </a:lnTo>
                  <a:lnTo>
                    <a:pt x="1676" y="1272"/>
                  </a:lnTo>
                  <a:lnTo>
                    <a:pt x="1722" y="1294"/>
                  </a:lnTo>
                  <a:lnTo>
                    <a:pt x="1769" y="1315"/>
                  </a:lnTo>
                  <a:lnTo>
                    <a:pt x="1815" y="1336"/>
                  </a:lnTo>
                  <a:lnTo>
                    <a:pt x="1862" y="1357"/>
                  </a:lnTo>
                  <a:lnTo>
                    <a:pt x="1908" y="1380"/>
                  </a:lnTo>
                  <a:lnTo>
                    <a:pt x="1955" y="1402"/>
                  </a:lnTo>
                  <a:lnTo>
                    <a:pt x="2002" y="1425"/>
                  </a:lnTo>
                  <a:lnTo>
                    <a:pt x="2048" y="1447"/>
                  </a:lnTo>
                  <a:lnTo>
                    <a:pt x="2095" y="1470"/>
                  </a:lnTo>
                  <a:lnTo>
                    <a:pt x="2141" y="1489"/>
                  </a:lnTo>
                  <a:lnTo>
                    <a:pt x="2188" y="1508"/>
                  </a:lnTo>
                  <a:lnTo>
                    <a:pt x="2234" y="1527"/>
                  </a:lnTo>
                  <a:lnTo>
                    <a:pt x="2281" y="1546"/>
                  </a:lnTo>
                  <a:lnTo>
                    <a:pt x="2328" y="1565"/>
                  </a:lnTo>
                  <a:lnTo>
                    <a:pt x="2374" y="1581"/>
                  </a:lnTo>
                  <a:lnTo>
                    <a:pt x="2421" y="1597"/>
                  </a:lnTo>
                  <a:lnTo>
                    <a:pt x="2467" y="1619"/>
                  </a:lnTo>
                  <a:lnTo>
                    <a:pt x="2514" y="1664"/>
                  </a:lnTo>
                  <a:lnTo>
                    <a:pt x="2560" y="1710"/>
                  </a:lnTo>
                  <a:lnTo>
                    <a:pt x="2607" y="1727"/>
                  </a:lnTo>
                  <a:lnTo>
                    <a:pt x="2653" y="1744"/>
                  </a:lnTo>
                  <a:lnTo>
                    <a:pt x="2700" y="1761"/>
                  </a:lnTo>
                  <a:lnTo>
                    <a:pt x="2747" y="1778"/>
                  </a:lnTo>
                  <a:lnTo>
                    <a:pt x="2793" y="1795"/>
                  </a:lnTo>
                  <a:lnTo>
                    <a:pt x="2840" y="1812"/>
                  </a:lnTo>
                  <a:lnTo>
                    <a:pt x="2886" y="1829"/>
                  </a:lnTo>
                  <a:lnTo>
                    <a:pt x="2933" y="1846"/>
                  </a:lnTo>
                  <a:lnTo>
                    <a:pt x="2979" y="1863"/>
                  </a:lnTo>
                  <a:lnTo>
                    <a:pt x="3026" y="1880"/>
                  </a:lnTo>
                  <a:lnTo>
                    <a:pt x="3072" y="1892"/>
                  </a:lnTo>
                  <a:lnTo>
                    <a:pt x="3119" y="1904"/>
                  </a:lnTo>
                  <a:lnTo>
                    <a:pt x="3166" y="1915"/>
                  </a:lnTo>
                  <a:lnTo>
                    <a:pt x="3212" y="1927"/>
                  </a:lnTo>
                  <a:lnTo>
                    <a:pt x="3259" y="1938"/>
                  </a:lnTo>
                  <a:lnTo>
                    <a:pt x="3305" y="1950"/>
                  </a:lnTo>
                  <a:lnTo>
                    <a:pt x="3352" y="1962"/>
                  </a:lnTo>
                  <a:lnTo>
                    <a:pt x="3398" y="1973"/>
                  </a:lnTo>
                  <a:lnTo>
                    <a:pt x="3445" y="1985"/>
                  </a:lnTo>
                  <a:lnTo>
                    <a:pt x="3491" y="1996"/>
                  </a:lnTo>
                  <a:lnTo>
                    <a:pt x="3538" y="2004"/>
                  </a:lnTo>
                  <a:lnTo>
                    <a:pt x="3585" y="2012"/>
                  </a:lnTo>
                  <a:lnTo>
                    <a:pt x="3631" y="2021"/>
                  </a:lnTo>
                  <a:lnTo>
                    <a:pt x="3678" y="2029"/>
                  </a:lnTo>
                  <a:lnTo>
                    <a:pt x="3724" y="2037"/>
                  </a:lnTo>
                  <a:lnTo>
                    <a:pt x="3771" y="2045"/>
                  </a:lnTo>
                  <a:lnTo>
                    <a:pt x="3817" y="2053"/>
                  </a:lnTo>
                  <a:lnTo>
                    <a:pt x="3864" y="2061"/>
                  </a:lnTo>
                  <a:lnTo>
                    <a:pt x="3911" y="2069"/>
                  </a:lnTo>
                  <a:lnTo>
                    <a:pt x="3957" y="2077"/>
                  </a:lnTo>
                  <a:lnTo>
                    <a:pt x="4004" y="2082"/>
                  </a:lnTo>
                  <a:lnTo>
                    <a:pt x="4050" y="2087"/>
                  </a:lnTo>
                  <a:lnTo>
                    <a:pt x="4097" y="2092"/>
                  </a:lnTo>
                  <a:lnTo>
                    <a:pt x="4143" y="2098"/>
                  </a:lnTo>
                  <a:lnTo>
                    <a:pt x="4190" y="2103"/>
                  </a:lnTo>
                  <a:lnTo>
                    <a:pt x="4236" y="2108"/>
                  </a:lnTo>
                  <a:lnTo>
                    <a:pt x="4283" y="2113"/>
                  </a:lnTo>
                  <a:lnTo>
                    <a:pt x="4330" y="2118"/>
                  </a:lnTo>
                  <a:lnTo>
                    <a:pt x="4376" y="2123"/>
                  </a:lnTo>
                  <a:lnTo>
                    <a:pt x="4423" y="2128"/>
                  </a:lnTo>
                  <a:lnTo>
                    <a:pt x="4423" y="1973"/>
                  </a:lnTo>
                  <a:lnTo>
                    <a:pt x="4376" y="1970"/>
                  </a:lnTo>
                  <a:lnTo>
                    <a:pt x="4330" y="1968"/>
                  </a:lnTo>
                  <a:lnTo>
                    <a:pt x="4283" y="1965"/>
                  </a:lnTo>
                  <a:lnTo>
                    <a:pt x="4236" y="1963"/>
                  </a:lnTo>
                  <a:lnTo>
                    <a:pt x="4190" y="1960"/>
                  </a:lnTo>
                  <a:lnTo>
                    <a:pt x="4143" y="1957"/>
                  </a:lnTo>
                  <a:lnTo>
                    <a:pt x="4097" y="1954"/>
                  </a:lnTo>
                  <a:lnTo>
                    <a:pt x="4050" y="1951"/>
                  </a:lnTo>
                  <a:lnTo>
                    <a:pt x="4004" y="1947"/>
                  </a:lnTo>
                  <a:lnTo>
                    <a:pt x="3957" y="1944"/>
                  </a:lnTo>
                  <a:lnTo>
                    <a:pt x="3911" y="1939"/>
                  </a:lnTo>
                  <a:lnTo>
                    <a:pt x="3864" y="1934"/>
                  </a:lnTo>
                  <a:lnTo>
                    <a:pt x="3817" y="1929"/>
                  </a:lnTo>
                  <a:lnTo>
                    <a:pt x="3771" y="1925"/>
                  </a:lnTo>
                  <a:lnTo>
                    <a:pt x="3724" y="1920"/>
                  </a:lnTo>
                  <a:lnTo>
                    <a:pt x="3678" y="1913"/>
                  </a:lnTo>
                  <a:lnTo>
                    <a:pt x="3631" y="1906"/>
                  </a:lnTo>
                  <a:lnTo>
                    <a:pt x="3585" y="1899"/>
                  </a:lnTo>
                  <a:lnTo>
                    <a:pt x="3538" y="1891"/>
                  </a:lnTo>
                  <a:lnTo>
                    <a:pt x="3491" y="1884"/>
                  </a:lnTo>
                  <a:lnTo>
                    <a:pt x="3445" y="1878"/>
                  </a:lnTo>
                  <a:lnTo>
                    <a:pt x="3398" y="1872"/>
                  </a:lnTo>
                  <a:lnTo>
                    <a:pt x="3352" y="1865"/>
                  </a:lnTo>
                  <a:lnTo>
                    <a:pt x="3305" y="1859"/>
                  </a:lnTo>
                  <a:lnTo>
                    <a:pt x="3259" y="1850"/>
                  </a:lnTo>
                  <a:lnTo>
                    <a:pt x="3212" y="1838"/>
                  </a:lnTo>
                  <a:lnTo>
                    <a:pt x="3166" y="1827"/>
                  </a:lnTo>
                  <a:lnTo>
                    <a:pt x="3119" y="1816"/>
                  </a:lnTo>
                  <a:lnTo>
                    <a:pt x="3072" y="1804"/>
                  </a:lnTo>
                  <a:lnTo>
                    <a:pt x="3026" y="1793"/>
                  </a:lnTo>
                  <a:lnTo>
                    <a:pt x="2979" y="1777"/>
                  </a:lnTo>
                  <a:lnTo>
                    <a:pt x="2933" y="1758"/>
                  </a:lnTo>
                  <a:lnTo>
                    <a:pt x="2886" y="1739"/>
                  </a:lnTo>
                  <a:lnTo>
                    <a:pt x="2840" y="1720"/>
                  </a:lnTo>
                  <a:lnTo>
                    <a:pt x="2793" y="1701"/>
                  </a:lnTo>
                  <a:lnTo>
                    <a:pt x="2747" y="1682"/>
                  </a:lnTo>
                  <a:lnTo>
                    <a:pt x="2700" y="1663"/>
                  </a:lnTo>
                  <a:lnTo>
                    <a:pt x="2653" y="1644"/>
                  </a:lnTo>
                  <a:lnTo>
                    <a:pt x="2607" y="1625"/>
                  </a:lnTo>
                  <a:lnTo>
                    <a:pt x="2560" y="1606"/>
                  </a:lnTo>
                  <a:lnTo>
                    <a:pt x="2514" y="1559"/>
                  </a:lnTo>
                  <a:lnTo>
                    <a:pt x="2467" y="1513"/>
                  </a:lnTo>
                  <a:lnTo>
                    <a:pt x="2421" y="1466"/>
                  </a:lnTo>
                  <a:lnTo>
                    <a:pt x="2374" y="1420"/>
                  </a:lnTo>
                  <a:lnTo>
                    <a:pt x="2328" y="1374"/>
                  </a:lnTo>
                  <a:lnTo>
                    <a:pt x="2281" y="1327"/>
                  </a:lnTo>
                  <a:lnTo>
                    <a:pt x="2234" y="1281"/>
                  </a:lnTo>
                  <a:lnTo>
                    <a:pt x="2188" y="1234"/>
                  </a:lnTo>
                  <a:lnTo>
                    <a:pt x="2141" y="1188"/>
                  </a:lnTo>
                  <a:lnTo>
                    <a:pt x="2095" y="1141"/>
                  </a:lnTo>
                  <a:lnTo>
                    <a:pt x="2048" y="1082"/>
                  </a:lnTo>
                  <a:lnTo>
                    <a:pt x="2002" y="1022"/>
                  </a:lnTo>
                  <a:lnTo>
                    <a:pt x="1955" y="962"/>
                  </a:lnTo>
                  <a:lnTo>
                    <a:pt x="1908" y="903"/>
                  </a:lnTo>
                  <a:lnTo>
                    <a:pt x="1862" y="843"/>
                  </a:lnTo>
                  <a:lnTo>
                    <a:pt x="1815" y="783"/>
                  </a:lnTo>
                  <a:lnTo>
                    <a:pt x="1769" y="723"/>
                  </a:lnTo>
                  <a:lnTo>
                    <a:pt x="1722" y="664"/>
                  </a:lnTo>
                  <a:lnTo>
                    <a:pt x="1676" y="604"/>
                  </a:lnTo>
                  <a:lnTo>
                    <a:pt x="1629" y="544"/>
                  </a:lnTo>
                  <a:lnTo>
                    <a:pt x="1583" y="490"/>
                  </a:lnTo>
                  <a:lnTo>
                    <a:pt x="1536" y="437"/>
                  </a:lnTo>
                  <a:lnTo>
                    <a:pt x="1489" y="383"/>
                  </a:lnTo>
                  <a:lnTo>
                    <a:pt x="1443" y="329"/>
                  </a:lnTo>
                  <a:lnTo>
                    <a:pt x="1396" y="269"/>
                  </a:lnTo>
                  <a:lnTo>
                    <a:pt x="1350" y="215"/>
                  </a:lnTo>
                  <a:lnTo>
                    <a:pt x="1303" y="161"/>
                  </a:lnTo>
                  <a:lnTo>
                    <a:pt x="1257" y="107"/>
                  </a:lnTo>
                  <a:lnTo>
                    <a:pt x="1210" y="53"/>
                  </a:lnTo>
                  <a:lnTo>
                    <a:pt x="1164" y="0"/>
                  </a:lnTo>
                  <a:lnTo>
                    <a:pt x="1117" y="15"/>
                  </a:lnTo>
                  <a:lnTo>
                    <a:pt x="1070" y="31"/>
                  </a:lnTo>
                  <a:lnTo>
                    <a:pt x="1024" y="47"/>
                  </a:lnTo>
                  <a:lnTo>
                    <a:pt x="977" y="63"/>
                  </a:lnTo>
                  <a:lnTo>
                    <a:pt x="931" y="79"/>
                  </a:lnTo>
                  <a:lnTo>
                    <a:pt x="884" y="98"/>
                  </a:lnTo>
                  <a:lnTo>
                    <a:pt x="838" y="113"/>
                  </a:lnTo>
                  <a:lnTo>
                    <a:pt x="791" y="128"/>
                  </a:lnTo>
                  <a:lnTo>
                    <a:pt x="744" y="144"/>
                  </a:lnTo>
                  <a:lnTo>
                    <a:pt x="698" y="159"/>
                  </a:lnTo>
                  <a:lnTo>
                    <a:pt x="651" y="182"/>
                  </a:lnTo>
                  <a:lnTo>
                    <a:pt x="605" y="205"/>
                  </a:lnTo>
                  <a:lnTo>
                    <a:pt x="558" y="228"/>
                  </a:lnTo>
                  <a:lnTo>
                    <a:pt x="512" y="243"/>
                  </a:lnTo>
                  <a:lnTo>
                    <a:pt x="465" y="257"/>
                  </a:lnTo>
                  <a:lnTo>
                    <a:pt x="419" y="273"/>
                  </a:lnTo>
                  <a:lnTo>
                    <a:pt x="372" y="289"/>
                  </a:lnTo>
                  <a:lnTo>
                    <a:pt x="325" y="304"/>
                  </a:lnTo>
                  <a:lnTo>
                    <a:pt x="279" y="320"/>
                  </a:lnTo>
                  <a:lnTo>
                    <a:pt x="232" y="336"/>
                  </a:lnTo>
                  <a:lnTo>
                    <a:pt x="186" y="370"/>
                  </a:lnTo>
                  <a:lnTo>
                    <a:pt x="139" y="404"/>
                  </a:lnTo>
                  <a:lnTo>
                    <a:pt x="93" y="438"/>
                  </a:lnTo>
                  <a:lnTo>
                    <a:pt x="46" y="464"/>
                  </a:lnTo>
                  <a:lnTo>
                    <a:pt x="0" y="482"/>
                  </a:lnTo>
                  <a:lnTo>
                    <a:pt x="0" y="597"/>
                  </a:lnTo>
                  <a:close/>
                </a:path>
              </a:pathLst>
            </a:custGeom>
            <a:solidFill>
              <a:srgbClr val="FF505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3" name="Freeform 42"/>
            <p:cNvSpPr>
              <a:spLocks/>
            </p:cNvSpPr>
            <p:nvPr/>
          </p:nvSpPr>
          <p:spPr bwMode="auto">
            <a:xfrm>
              <a:off x="864" y="1778"/>
              <a:ext cx="4424" cy="2129"/>
            </a:xfrm>
            <a:custGeom>
              <a:avLst/>
              <a:gdLst>
                <a:gd name="T0" fmla="*/ 139 w 4423"/>
                <a:gd name="T1" fmla="*/ 528 h 2128"/>
                <a:gd name="T2" fmla="*/ 325 w 4423"/>
                <a:gd name="T3" fmla="*/ 429 h 2128"/>
                <a:gd name="T4" fmla="*/ 512 w 4423"/>
                <a:gd name="T5" fmla="*/ 323 h 2128"/>
                <a:gd name="T6" fmla="*/ 698 w 4423"/>
                <a:gd name="T7" fmla="*/ 217 h 2128"/>
                <a:gd name="T8" fmla="*/ 884 w 4423"/>
                <a:gd name="T9" fmla="*/ 133 h 2128"/>
                <a:gd name="T10" fmla="*/ 1070 w 4423"/>
                <a:gd name="T11" fmla="*/ 48 h 2128"/>
                <a:gd name="T12" fmla="*/ 1257 w 4423"/>
                <a:gd name="T13" fmla="*/ 455 h 2128"/>
                <a:gd name="T14" fmla="*/ 1443 w 4423"/>
                <a:gd name="T15" fmla="*/ 1155 h 2128"/>
                <a:gd name="T16" fmla="*/ 1629 w 4423"/>
                <a:gd name="T17" fmla="*/ 1253 h 2128"/>
                <a:gd name="T18" fmla="*/ 1815 w 4423"/>
                <a:gd name="T19" fmla="*/ 1338 h 2128"/>
                <a:gd name="T20" fmla="*/ 2002 w 4423"/>
                <a:gd name="T21" fmla="*/ 1427 h 2128"/>
                <a:gd name="T22" fmla="*/ 2188 w 4423"/>
                <a:gd name="T23" fmla="*/ 1510 h 2128"/>
                <a:gd name="T24" fmla="*/ 2376 w 4423"/>
                <a:gd name="T25" fmla="*/ 1583 h 2128"/>
                <a:gd name="T26" fmla="*/ 2562 w 4423"/>
                <a:gd name="T27" fmla="*/ 1712 h 2128"/>
                <a:gd name="T28" fmla="*/ 2749 w 4423"/>
                <a:gd name="T29" fmla="*/ 1780 h 2128"/>
                <a:gd name="T30" fmla="*/ 2935 w 4423"/>
                <a:gd name="T31" fmla="*/ 1848 h 2128"/>
                <a:gd name="T32" fmla="*/ 3121 w 4423"/>
                <a:gd name="T33" fmla="*/ 1906 h 2128"/>
                <a:gd name="T34" fmla="*/ 3307 w 4423"/>
                <a:gd name="T35" fmla="*/ 1952 h 2128"/>
                <a:gd name="T36" fmla="*/ 3493 w 4423"/>
                <a:gd name="T37" fmla="*/ 1998 h 2128"/>
                <a:gd name="T38" fmla="*/ 3680 w 4423"/>
                <a:gd name="T39" fmla="*/ 2031 h 2128"/>
                <a:gd name="T40" fmla="*/ 3866 w 4423"/>
                <a:gd name="T41" fmla="*/ 2063 h 2128"/>
                <a:gd name="T42" fmla="*/ 4052 w 4423"/>
                <a:gd name="T43" fmla="*/ 2089 h 2128"/>
                <a:gd name="T44" fmla="*/ 4238 w 4423"/>
                <a:gd name="T45" fmla="*/ 2110 h 2128"/>
                <a:gd name="T46" fmla="*/ 4425 w 4423"/>
                <a:gd name="T47" fmla="*/ 2130 h 2128"/>
                <a:gd name="T48" fmla="*/ 4285 w 4423"/>
                <a:gd name="T49" fmla="*/ 1967 h 2128"/>
                <a:gd name="T50" fmla="*/ 4099 w 4423"/>
                <a:gd name="T51" fmla="*/ 1956 h 2128"/>
                <a:gd name="T52" fmla="*/ 3913 w 4423"/>
                <a:gd name="T53" fmla="*/ 1941 h 2128"/>
                <a:gd name="T54" fmla="*/ 3726 w 4423"/>
                <a:gd name="T55" fmla="*/ 1922 h 2128"/>
                <a:gd name="T56" fmla="*/ 3540 w 4423"/>
                <a:gd name="T57" fmla="*/ 1893 h 2128"/>
                <a:gd name="T58" fmla="*/ 3354 w 4423"/>
                <a:gd name="T59" fmla="*/ 1867 h 2128"/>
                <a:gd name="T60" fmla="*/ 3168 w 4423"/>
                <a:gd name="T61" fmla="*/ 1829 h 2128"/>
                <a:gd name="T62" fmla="*/ 2981 w 4423"/>
                <a:gd name="T63" fmla="*/ 1779 h 2128"/>
                <a:gd name="T64" fmla="*/ 2795 w 4423"/>
                <a:gd name="T65" fmla="*/ 1703 h 2128"/>
                <a:gd name="T66" fmla="*/ 2609 w 4423"/>
                <a:gd name="T67" fmla="*/ 1627 h 2128"/>
                <a:gd name="T68" fmla="*/ 2423 w 4423"/>
                <a:gd name="T69" fmla="*/ 1468 h 2128"/>
                <a:gd name="T70" fmla="*/ 2236 w 4423"/>
                <a:gd name="T71" fmla="*/ 1283 h 2128"/>
                <a:gd name="T72" fmla="*/ 2048 w 4423"/>
                <a:gd name="T73" fmla="*/ 1084 h 2128"/>
                <a:gd name="T74" fmla="*/ 1862 w 4423"/>
                <a:gd name="T75" fmla="*/ 843 h 2128"/>
                <a:gd name="T76" fmla="*/ 1676 w 4423"/>
                <a:gd name="T77" fmla="*/ 604 h 2128"/>
                <a:gd name="T78" fmla="*/ 1489 w 4423"/>
                <a:gd name="T79" fmla="*/ 383 h 2128"/>
                <a:gd name="T80" fmla="*/ 1303 w 4423"/>
                <a:gd name="T81" fmla="*/ 161 h 2128"/>
                <a:gd name="T82" fmla="*/ 1117 w 4423"/>
                <a:gd name="T83" fmla="*/ 15 h 2128"/>
                <a:gd name="T84" fmla="*/ 931 w 4423"/>
                <a:gd name="T85" fmla="*/ 79 h 2128"/>
                <a:gd name="T86" fmla="*/ 744 w 4423"/>
                <a:gd name="T87" fmla="*/ 144 h 2128"/>
                <a:gd name="T88" fmla="*/ 558 w 4423"/>
                <a:gd name="T89" fmla="*/ 228 h 2128"/>
                <a:gd name="T90" fmla="*/ 372 w 4423"/>
                <a:gd name="T91" fmla="*/ 289 h 2128"/>
                <a:gd name="T92" fmla="*/ 186 w 4423"/>
                <a:gd name="T93" fmla="*/ 370 h 2128"/>
                <a:gd name="T94" fmla="*/ 0 w 4423"/>
                <a:gd name="T95" fmla="*/ 482 h 212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2128">
                  <a:moveTo>
                    <a:pt x="0" y="597"/>
                  </a:moveTo>
                  <a:lnTo>
                    <a:pt x="46" y="574"/>
                  </a:lnTo>
                  <a:lnTo>
                    <a:pt x="93" y="551"/>
                  </a:lnTo>
                  <a:lnTo>
                    <a:pt x="139" y="528"/>
                  </a:lnTo>
                  <a:lnTo>
                    <a:pt x="186" y="505"/>
                  </a:lnTo>
                  <a:lnTo>
                    <a:pt x="232" y="482"/>
                  </a:lnTo>
                  <a:lnTo>
                    <a:pt x="279" y="455"/>
                  </a:lnTo>
                  <a:lnTo>
                    <a:pt x="325" y="429"/>
                  </a:lnTo>
                  <a:lnTo>
                    <a:pt x="372" y="402"/>
                  </a:lnTo>
                  <a:lnTo>
                    <a:pt x="419" y="376"/>
                  </a:lnTo>
                  <a:lnTo>
                    <a:pt x="465" y="350"/>
                  </a:lnTo>
                  <a:lnTo>
                    <a:pt x="512" y="323"/>
                  </a:lnTo>
                  <a:lnTo>
                    <a:pt x="558" y="297"/>
                  </a:lnTo>
                  <a:lnTo>
                    <a:pt x="605" y="270"/>
                  </a:lnTo>
                  <a:lnTo>
                    <a:pt x="651" y="244"/>
                  </a:lnTo>
                  <a:lnTo>
                    <a:pt x="698" y="217"/>
                  </a:lnTo>
                  <a:lnTo>
                    <a:pt x="744" y="196"/>
                  </a:lnTo>
                  <a:lnTo>
                    <a:pt x="791" y="175"/>
                  </a:lnTo>
                  <a:lnTo>
                    <a:pt x="838" y="154"/>
                  </a:lnTo>
                  <a:lnTo>
                    <a:pt x="884" y="133"/>
                  </a:lnTo>
                  <a:lnTo>
                    <a:pt x="931" y="111"/>
                  </a:lnTo>
                  <a:lnTo>
                    <a:pt x="977" y="90"/>
                  </a:lnTo>
                  <a:lnTo>
                    <a:pt x="1024" y="69"/>
                  </a:lnTo>
                  <a:lnTo>
                    <a:pt x="1070" y="48"/>
                  </a:lnTo>
                  <a:lnTo>
                    <a:pt x="1117" y="27"/>
                  </a:lnTo>
                  <a:lnTo>
                    <a:pt x="1164" y="7"/>
                  </a:lnTo>
                  <a:lnTo>
                    <a:pt x="1210" y="231"/>
                  </a:lnTo>
                  <a:lnTo>
                    <a:pt x="1257" y="455"/>
                  </a:lnTo>
                  <a:lnTo>
                    <a:pt x="1303" y="680"/>
                  </a:lnTo>
                  <a:lnTo>
                    <a:pt x="1350" y="904"/>
                  </a:lnTo>
                  <a:lnTo>
                    <a:pt x="1396" y="1128"/>
                  </a:lnTo>
                  <a:lnTo>
                    <a:pt x="1443" y="1153"/>
                  </a:lnTo>
                  <a:lnTo>
                    <a:pt x="1489" y="1177"/>
                  </a:lnTo>
                  <a:lnTo>
                    <a:pt x="1536" y="1202"/>
                  </a:lnTo>
                  <a:lnTo>
                    <a:pt x="1583" y="1227"/>
                  </a:lnTo>
                  <a:lnTo>
                    <a:pt x="1629" y="1251"/>
                  </a:lnTo>
                  <a:lnTo>
                    <a:pt x="1676" y="1272"/>
                  </a:lnTo>
                  <a:lnTo>
                    <a:pt x="1722" y="1294"/>
                  </a:lnTo>
                  <a:lnTo>
                    <a:pt x="1769" y="1315"/>
                  </a:lnTo>
                  <a:lnTo>
                    <a:pt x="1815" y="1336"/>
                  </a:lnTo>
                  <a:lnTo>
                    <a:pt x="1862" y="1357"/>
                  </a:lnTo>
                  <a:lnTo>
                    <a:pt x="1908" y="1380"/>
                  </a:lnTo>
                  <a:lnTo>
                    <a:pt x="1955" y="1402"/>
                  </a:lnTo>
                  <a:lnTo>
                    <a:pt x="2002" y="1425"/>
                  </a:lnTo>
                  <a:lnTo>
                    <a:pt x="2048" y="1447"/>
                  </a:lnTo>
                  <a:lnTo>
                    <a:pt x="2095" y="1470"/>
                  </a:lnTo>
                  <a:lnTo>
                    <a:pt x="2141" y="1489"/>
                  </a:lnTo>
                  <a:lnTo>
                    <a:pt x="2188" y="1508"/>
                  </a:lnTo>
                  <a:lnTo>
                    <a:pt x="2234" y="1527"/>
                  </a:lnTo>
                  <a:lnTo>
                    <a:pt x="2281" y="1546"/>
                  </a:lnTo>
                  <a:lnTo>
                    <a:pt x="2328" y="1565"/>
                  </a:lnTo>
                  <a:lnTo>
                    <a:pt x="2374" y="1581"/>
                  </a:lnTo>
                  <a:lnTo>
                    <a:pt x="2421" y="1597"/>
                  </a:lnTo>
                  <a:lnTo>
                    <a:pt x="2467" y="1619"/>
                  </a:lnTo>
                  <a:lnTo>
                    <a:pt x="2514" y="1664"/>
                  </a:lnTo>
                  <a:lnTo>
                    <a:pt x="2560" y="1710"/>
                  </a:lnTo>
                  <a:lnTo>
                    <a:pt x="2607" y="1727"/>
                  </a:lnTo>
                  <a:lnTo>
                    <a:pt x="2653" y="1744"/>
                  </a:lnTo>
                  <a:lnTo>
                    <a:pt x="2700" y="1761"/>
                  </a:lnTo>
                  <a:lnTo>
                    <a:pt x="2747" y="1778"/>
                  </a:lnTo>
                  <a:lnTo>
                    <a:pt x="2793" y="1795"/>
                  </a:lnTo>
                  <a:lnTo>
                    <a:pt x="2840" y="1812"/>
                  </a:lnTo>
                  <a:lnTo>
                    <a:pt x="2886" y="1829"/>
                  </a:lnTo>
                  <a:lnTo>
                    <a:pt x="2933" y="1846"/>
                  </a:lnTo>
                  <a:lnTo>
                    <a:pt x="2979" y="1863"/>
                  </a:lnTo>
                  <a:lnTo>
                    <a:pt x="3026" y="1880"/>
                  </a:lnTo>
                  <a:lnTo>
                    <a:pt x="3072" y="1892"/>
                  </a:lnTo>
                  <a:lnTo>
                    <a:pt x="3119" y="1904"/>
                  </a:lnTo>
                  <a:lnTo>
                    <a:pt x="3166" y="1915"/>
                  </a:lnTo>
                  <a:lnTo>
                    <a:pt x="3212" y="1927"/>
                  </a:lnTo>
                  <a:lnTo>
                    <a:pt x="3259" y="1938"/>
                  </a:lnTo>
                  <a:lnTo>
                    <a:pt x="3305" y="1950"/>
                  </a:lnTo>
                  <a:lnTo>
                    <a:pt x="3352" y="1962"/>
                  </a:lnTo>
                  <a:lnTo>
                    <a:pt x="3398" y="1973"/>
                  </a:lnTo>
                  <a:lnTo>
                    <a:pt x="3445" y="1985"/>
                  </a:lnTo>
                  <a:lnTo>
                    <a:pt x="3491" y="1996"/>
                  </a:lnTo>
                  <a:lnTo>
                    <a:pt x="3538" y="2004"/>
                  </a:lnTo>
                  <a:lnTo>
                    <a:pt x="3585" y="2012"/>
                  </a:lnTo>
                  <a:lnTo>
                    <a:pt x="3631" y="2021"/>
                  </a:lnTo>
                  <a:lnTo>
                    <a:pt x="3678" y="2029"/>
                  </a:lnTo>
                  <a:lnTo>
                    <a:pt x="3724" y="2037"/>
                  </a:lnTo>
                  <a:lnTo>
                    <a:pt x="3771" y="2045"/>
                  </a:lnTo>
                  <a:lnTo>
                    <a:pt x="3817" y="2053"/>
                  </a:lnTo>
                  <a:lnTo>
                    <a:pt x="3864" y="2061"/>
                  </a:lnTo>
                  <a:lnTo>
                    <a:pt x="3911" y="2069"/>
                  </a:lnTo>
                  <a:lnTo>
                    <a:pt x="3957" y="2077"/>
                  </a:lnTo>
                  <a:lnTo>
                    <a:pt x="4004" y="2082"/>
                  </a:lnTo>
                  <a:lnTo>
                    <a:pt x="4050" y="2087"/>
                  </a:lnTo>
                  <a:lnTo>
                    <a:pt x="4097" y="2092"/>
                  </a:lnTo>
                  <a:lnTo>
                    <a:pt x="4143" y="2098"/>
                  </a:lnTo>
                  <a:lnTo>
                    <a:pt x="4190" y="2103"/>
                  </a:lnTo>
                  <a:lnTo>
                    <a:pt x="4236" y="2108"/>
                  </a:lnTo>
                  <a:lnTo>
                    <a:pt x="4283" y="2113"/>
                  </a:lnTo>
                  <a:lnTo>
                    <a:pt x="4330" y="2118"/>
                  </a:lnTo>
                  <a:lnTo>
                    <a:pt x="4376" y="2123"/>
                  </a:lnTo>
                  <a:lnTo>
                    <a:pt x="4423" y="2128"/>
                  </a:lnTo>
                  <a:lnTo>
                    <a:pt x="4423" y="1973"/>
                  </a:lnTo>
                  <a:lnTo>
                    <a:pt x="4376" y="1970"/>
                  </a:lnTo>
                  <a:lnTo>
                    <a:pt x="4330" y="1968"/>
                  </a:lnTo>
                  <a:lnTo>
                    <a:pt x="4283" y="1965"/>
                  </a:lnTo>
                  <a:lnTo>
                    <a:pt x="4236" y="1963"/>
                  </a:lnTo>
                  <a:lnTo>
                    <a:pt x="4190" y="1960"/>
                  </a:lnTo>
                  <a:lnTo>
                    <a:pt x="4143" y="1957"/>
                  </a:lnTo>
                  <a:lnTo>
                    <a:pt x="4097" y="1954"/>
                  </a:lnTo>
                  <a:lnTo>
                    <a:pt x="4050" y="1951"/>
                  </a:lnTo>
                  <a:lnTo>
                    <a:pt x="4004" y="1947"/>
                  </a:lnTo>
                  <a:lnTo>
                    <a:pt x="3957" y="1944"/>
                  </a:lnTo>
                  <a:lnTo>
                    <a:pt x="3911" y="1939"/>
                  </a:lnTo>
                  <a:lnTo>
                    <a:pt x="3864" y="1934"/>
                  </a:lnTo>
                  <a:lnTo>
                    <a:pt x="3817" y="1929"/>
                  </a:lnTo>
                  <a:lnTo>
                    <a:pt x="3771" y="1925"/>
                  </a:lnTo>
                  <a:lnTo>
                    <a:pt x="3724" y="1920"/>
                  </a:lnTo>
                  <a:lnTo>
                    <a:pt x="3678" y="1913"/>
                  </a:lnTo>
                  <a:lnTo>
                    <a:pt x="3631" y="1906"/>
                  </a:lnTo>
                  <a:lnTo>
                    <a:pt x="3585" y="1899"/>
                  </a:lnTo>
                  <a:lnTo>
                    <a:pt x="3538" y="1891"/>
                  </a:lnTo>
                  <a:lnTo>
                    <a:pt x="3491" y="1884"/>
                  </a:lnTo>
                  <a:lnTo>
                    <a:pt x="3445" y="1878"/>
                  </a:lnTo>
                  <a:lnTo>
                    <a:pt x="3398" y="1872"/>
                  </a:lnTo>
                  <a:lnTo>
                    <a:pt x="3352" y="1865"/>
                  </a:lnTo>
                  <a:lnTo>
                    <a:pt x="3305" y="1859"/>
                  </a:lnTo>
                  <a:lnTo>
                    <a:pt x="3259" y="1850"/>
                  </a:lnTo>
                  <a:lnTo>
                    <a:pt x="3212" y="1838"/>
                  </a:lnTo>
                  <a:lnTo>
                    <a:pt x="3166" y="1827"/>
                  </a:lnTo>
                  <a:lnTo>
                    <a:pt x="3119" y="1816"/>
                  </a:lnTo>
                  <a:lnTo>
                    <a:pt x="3072" y="1804"/>
                  </a:lnTo>
                  <a:lnTo>
                    <a:pt x="3026" y="1793"/>
                  </a:lnTo>
                  <a:lnTo>
                    <a:pt x="2979" y="1777"/>
                  </a:lnTo>
                  <a:lnTo>
                    <a:pt x="2933" y="1758"/>
                  </a:lnTo>
                  <a:lnTo>
                    <a:pt x="2886" y="1739"/>
                  </a:lnTo>
                  <a:lnTo>
                    <a:pt x="2840" y="1720"/>
                  </a:lnTo>
                  <a:lnTo>
                    <a:pt x="2793" y="1701"/>
                  </a:lnTo>
                  <a:lnTo>
                    <a:pt x="2747" y="1682"/>
                  </a:lnTo>
                  <a:lnTo>
                    <a:pt x="2700" y="1663"/>
                  </a:lnTo>
                  <a:lnTo>
                    <a:pt x="2653" y="1644"/>
                  </a:lnTo>
                  <a:lnTo>
                    <a:pt x="2607" y="1625"/>
                  </a:lnTo>
                  <a:lnTo>
                    <a:pt x="2560" y="1606"/>
                  </a:lnTo>
                  <a:lnTo>
                    <a:pt x="2514" y="1559"/>
                  </a:lnTo>
                  <a:lnTo>
                    <a:pt x="2467" y="1513"/>
                  </a:lnTo>
                  <a:lnTo>
                    <a:pt x="2421" y="1466"/>
                  </a:lnTo>
                  <a:lnTo>
                    <a:pt x="2374" y="1420"/>
                  </a:lnTo>
                  <a:lnTo>
                    <a:pt x="2328" y="1374"/>
                  </a:lnTo>
                  <a:lnTo>
                    <a:pt x="2281" y="1327"/>
                  </a:lnTo>
                  <a:lnTo>
                    <a:pt x="2234" y="1281"/>
                  </a:lnTo>
                  <a:lnTo>
                    <a:pt x="2188" y="1234"/>
                  </a:lnTo>
                  <a:lnTo>
                    <a:pt x="2141" y="1188"/>
                  </a:lnTo>
                  <a:lnTo>
                    <a:pt x="2095" y="1141"/>
                  </a:lnTo>
                  <a:lnTo>
                    <a:pt x="2048" y="1082"/>
                  </a:lnTo>
                  <a:lnTo>
                    <a:pt x="2002" y="1022"/>
                  </a:lnTo>
                  <a:lnTo>
                    <a:pt x="1955" y="962"/>
                  </a:lnTo>
                  <a:lnTo>
                    <a:pt x="1908" y="903"/>
                  </a:lnTo>
                  <a:lnTo>
                    <a:pt x="1862" y="843"/>
                  </a:lnTo>
                  <a:lnTo>
                    <a:pt x="1815" y="783"/>
                  </a:lnTo>
                  <a:lnTo>
                    <a:pt x="1769" y="723"/>
                  </a:lnTo>
                  <a:lnTo>
                    <a:pt x="1722" y="664"/>
                  </a:lnTo>
                  <a:lnTo>
                    <a:pt x="1676" y="604"/>
                  </a:lnTo>
                  <a:lnTo>
                    <a:pt x="1629" y="544"/>
                  </a:lnTo>
                  <a:lnTo>
                    <a:pt x="1583" y="490"/>
                  </a:lnTo>
                  <a:lnTo>
                    <a:pt x="1536" y="437"/>
                  </a:lnTo>
                  <a:lnTo>
                    <a:pt x="1489" y="383"/>
                  </a:lnTo>
                  <a:lnTo>
                    <a:pt x="1443" y="329"/>
                  </a:lnTo>
                  <a:lnTo>
                    <a:pt x="1396" y="269"/>
                  </a:lnTo>
                  <a:lnTo>
                    <a:pt x="1350" y="215"/>
                  </a:lnTo>
                  <a:lnTo>
                    <a:pt x="1303" y="161"/>
                  </a:lnTo>
                  <a:lnTo>
                    <a:pt x="1257" y="107"/>
                  </a:lnTo>
                  <a:lnTo>
                    <a:pt x="1210" y="53"/>
                  </a:lnTo>
                  <a:lnTo>
                    <a:pt x="1164" y="0"/>
                  </a:lnTo>
                  <a:lnTo>
                    <a:pt x="1117" y="15"/>
                  </a:lnTo>
                  <a:lnTo>
                    <a:pt x="1070" y="31"/>
                  </a:lnTo>
                  <a:lnTo>
                    <a:pt x="1024" y="47"/>
                  </a:lnTo>
                  <a:lnTo>
                    <a:pt x="977" y="63"/>
                  </a:lnTo>
                  <a:lnTo>
                    <a:pt x="931" y="79"/>
                  </a:lnTo>
                  <a:lnTo>
                    <a:pt x="884" y="98"/>
                  </a:lnTo>
                  <a:lnTo>
                    <a:pt x="838" y="113"/>
                  </a:lnTo>
                  <a:lnTo>
                    <a:pt x="791" y="128"/>
                  </a:lnTo>
                  <a:lnTo>
                    <a:pt x="744" y="144"/>
                  </a:lnTo>
                  <a:lnTo>
                    <a:pt x="698" y="159"/>
                  </a:lnTo>
                  <a:lnTo>
                    <a:pt x="651" y="182"/>
                  </a:lnTo>
                  <a:lnTo>
                    <a:pt x="605" y="205"/>
                  </a:lnTo>
                  <a:lnTo>
                    <a:pt x="558" y="228"/>
                  </a:lnTo>
                  <a:lnTo>
                    <a:pt x="512" y="243"/>
                  </a:lnTo>
                  <a:lnTo>
                    <a:pt x="465" y="257"/>
                  </a:lnTo>
                  <a:lnTo>
                    <a:pt x="419" y="273"/>
                  </a:lnTo>
                  <a:lnTo>
                    <a:pt x="372" y="289"/>
                  </a:lnTo>
                  <a:lnTo>
                    <a:pt x="325" y="304"/>
                  </a:lnTo>
                  <a:lnTo>
                    <a:pt x="279" y="320"/>
                  </a:lnTo>
                  <a:lnTo>
                    <a:pt x="232" y="336"/>
                  </a:lnTo>
                  <a:lnTo>
                    <a:pt x="186" y="370"/>
                  </a:lnTo>
                  <a:lnTo>
                    <a:pt x="139" y="404"/>
                  </a:lnTo>
                  <a:lnTo>
                    <a:pt x="93" y="438"/>
                  </a:lnTo>
                  <a:lnTo>
                    <a:pt x="46" y="464"/>
                  </a:lnTo>
                  <a:lnTo>
                    <a:pt x="0" y="482"/>
                  </a:lnTo>
                  <a:lnTo>
                    <a:pt x="0" y="597"/>
                  </a:lnTo>
                  <a:close/>
                </a:path>
              </a:pathLst>
            </a:custGeom>
            <a:noFill/>
            <a:ln w="3175">
              <a:solidFill>
                <a:srgbClr val="FF5050"/>
              </a:solidFill>
              <a:round/>
              <a:headEnd/>
              <a:tailEnd/>
            </a:ln>
            <a:effectLst/>
            <a:extLst>
              <a:ext uri="{909E8E84-426E-40DD-AFC4-6F175D3DCCD1}">
                <a14:hiddenFill xmlns:a14="http://schemas.microsoft.com/office/drawing/2010/main">
                  <a:solidFill>
                    <a:srgbClr val="FF5050">
                      <a:alpha val="50195"/>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4" name="Freeform 43"/>
            <p:cNvSpPr>
              <a:spLocks noChangeArrowheads="1"/>
            </p:cNvSpPr>
            <p:nvPr/>
          </p:nvSpPr>
          <p:spPr bwMode="auto">
            <a:xfrm>
              <a:off x="864" y="-2060"/>
              <a:ext cx="4424" cy="4436"/>
            </a:xfrm>
            <a:custGeom>
              <a:avLst/>
              <a:gdLst>
                <a:gd name="T0" fmla="*/ 139 w 4423"/>
                <a:gd name="T1" fmla="*/ 4342 h 4437"/>
                <a:gd name="T2" fmla="*/ 325 w 4423"/>
                <a:gd name="T3" fmla="*/ 4192 h 4437"/>
                <a:gd name="T4" fmla="*/ 512 w 4423"/>
                <a:gd name="T5" fmla="*/ 4076 h 4437"/>
                <a:gd name="T6" fmla="*/ 698 w 4423"/>
                <a:gd name="T7" fmla="*/ 3906 h 4437"/>
                <a:gd name="T8" fmla="*/ 884 w 4423"/>
                <a:gd name="T9" fmla="*/ 3756 h 4437"/>
                <a:gd name="T10" fmla="*/ 1070 w 4423"/>
                <a:gd name="T11" fmla="*/ 3655 h 4437"/>
                <a:gd name="T12" fmla="*/ 1257 w 4423"/>
                <a:gd name="T13" fmla="*/ 3539 h 4437"/>
                <a:gd name="T14" fmla="*/ 1443 w 4423"/>
                <a:gd name="T15" fmla="*/ 3418 h 4437"/>
                <a:gd name="T16" fmla="*/ 1629 w 4423"/>
                <a:gd name="T17" fmla="*/ 3377 h 4437"/>
                <a:gd name="T18" fmla="*/ 1815 w 4423"/>
                <a:gd name="T19" fmla="*/ 3224 h 4437"/>
                <a:gd name="T20" fmla="*/ 2002 w 4423"/>
                <a:gd name="T21" fmla="*/ 3084 h 4437"/>
                <a:gd name="T22" fmla="*/ 2188 w 4423"/>
                <a:gd name="T23" fmla="*/ 2972 h 4437"/>
                <a:gd name="T24" fmla="*/ 2376 w 4423"/>
                <a:gd name="T25" fmla="*/ 2883 h 4437"/>
                <a:gd name="T26" fmla="*/ 2562 w 4423"/>
                <a:gd name="T27" fmla="*/ 2794 h 4437"/>
                <a:gd name="T28" fmla="*/ 2749 w 4423"/>
                <a:gd name="T29" fmla="*/ 2712 h 4437"/>
                <a:gd name="T30" fmla="*/ 2935 w 4423"/>
                <a:gd name="T31" fmla="*/ 2630 h 4437"/>
                <a:gd name="T32" fmla="*/ 3121 w 4423"/>
                <a:gd name="T33" fmla="*/ 2570 h 4437"/>
                <a:gd name="T34" fmla="*/ 3307 w 4423"/>
                <a:gd name="T35" fmla="*/ 2511 h 4437"/>
                <a:gd name="T36" fmla="*/ 3493 w 4423"/>
                <a:gd name="T37" fmla="*/ 2453 h 4437"/>
                <a:gd name="T38" fmla="*/ 3680 w 4423"/>
                <a:gd name="T39" fmla="*/ 2419 h 4437"/>
                <a:gd name="T40" fmla="*/ 3866 w 4423"/>
                <a:gd name="T41" fmla="*/ 2524 h 4437"/>
                <a:gd name="T42" fmla="*/ 4052 w 4423"/>
                <a:gd name="T43" fmla="*/ 2674 h 4437"/>
                <a:gd name="T44" fmla="*/ 4238 w 4423"/>
                <a:gd name="T45" fmla="*/ 2807 h 4437"/>
                <a:gd name="T46" fmla="*/ 4425 w 4423"/>
                <a:gd name="T47" fmla="*/ 2940 h 4437"/>
                <a:gd name="T48" fmla="*/ 4285 w 4423"/>
                <a:gd name="T49" fmla="*/ 143 h 4437"/>
                <a:gd name="T50" fmla="*/ 4099 w 4423"/>
                <a:gd name="T51" fmla="*/ 334 h 4437"/>
                <a:gd name="T52" fmla="*/ 3913 w 4423"/>
                <a:gd name="T53" fmla="*/ 515 h 4437"/>
                <a:gd name="T54" fmla="*/ 3726 w 4423"/>
                <a:gd name="T55" fmla="*/ 662 h 4437"/>
                <a:gd name="T56" fmla="*/ 3540 w 4423"/>
                <a:gd name="T57" fmla="*/ 810 h 4437"/>
                <a:gd name="T58" fmla="*/ 3354 w 4423"/>
                <a:gd name="T59" fmla="*/ 942 h 4437"/>
                <a:gd name="T60" fmla="*/ 3168 w 4423"/>
                <a:gd name="T61" fmla="*/ 1069 h 4437"/>
                <a:gd name="T62" fmla="*/ 2981 w 4423"/>
                <a:gd name="T63" fmla="*/ 1218 h 4437"/>
                <a:gd name="T64" fmla="*/ 2795 w 4423"/>
                <a:gd name="T65" fmla="*/ 1435 h 4437"/>
                <a:gd name="T66" fmla="*/ 2609 w 4423"/>
                <a:gd name="T67" fmla="*/ 1652 h 4437"/>
                <a:gd name="T68" fmla="*/ 2423 w 4423"/>
                <a:gd name="T69" fmla="*/ 1842 h 4437"/>
                <a:gd name="T70" fmla="*/ 2236 w 4423"/>
                <a:gd name="T71" fmla="*/ 2024 h 4437"/>
                <a:gd name="T72" fmla="*/ 2048 w 4423"/>
                <a:gd name="T73" fmla="*/ 2217 h 4437"/>
                <a:gd name="T74" fmla="*/ 1862 w 4423"/>
                <a:gd name="T75" fmla="*/ 2443 h 4437"/>
                <a:gd name="T76" fmla="*/ 1676 w 4423"/>
                <a:gd name="T77" fmla="*/ 2670 h 4437"/>
                <a:gd name="T78" fmla="*/ 1489 w 4423"/>
                <a:gd name="T79" fmla="*/ 2836 h 4437"/>
                <a:gd name="T80" fmla="*/ 1303 w 4423"/>
                <a:gd name="T81" fmla="*/ 2980 h 4437"/>
                <a:gd name="T82" fmla="*/ 1117 w 4423"/>
                <a:gd name="T83" fmla="*/ 3146 h 4437"/>
                <a:gd name="T84" fmla="*/ 931 w 4423"/>
                <a:gd name="T85" fmla="*/ 3376 h 4437"/>
                <a:gd name="T86" fmla="*/ 744 w 4423"/>
                <a:gd name="T87" fmla="*/ 3606 h 4437"/>
                <a:gd name="T88" fmla="*/ 558 w 4423"/>
                <a:gd name="T89" fmla="*/ 3849 h 4437"/>
                <a:gd name="T90" fmla="*/ 372 w 4423"/>
                <a:gd name="T91" fmla="*/ 4077 h 4437"/>
                <a:gd name="T92" fmla="*/ 186 w 4423"/>
                <a:gd name="T93" fmla="*/ 4205 h 4437"/>
                <a:gd name="T94" fmla="*/ 0 w 4423"/>
                <a:gd name="T95" fmla="*/ 4320 h 44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4437">
                  <a:moveTo>
                    <a:pt x="0" y="4437"/>
                  </a:moveTo>
                  <a:lnTo>
                    <a:pt x="46" y="4406"/>
                  </a:lnTo>
                  <a:lnTo>
                    <a:pt x="93" y="4375"/>
                  </a:lnTo>
                  <a:lnTo>
                    <a:pt x="139" y="4344"/>
                  </a:lnTo>
                  <a:lnTo>
                    <a:pt x="186" y="4313"/>
                  </a:lnTo>
                  <a:lnTo>
                    <a:pt x="232" y="4283"/>
                  </a:lnTo>
                  <a:lnTo>
                    <a:pt x="279" y="4221"/>
                  </a:lnTo>
                  <a:lnTo>
                    <a:pt x="325" y="4194"/>
                  </a:lnTo>
                  <a:lnTo>
                    <a:pt x="372" y="4169"/>
                  </a:lnTo>
                  <a:lnTo>
                    <a:pt x="419" y="4145"/>
                  </a:lnTo>
                  <a:lnTo>
                    <a:pt x="465" y="4120"/>
                  </a:lnTo>
                  <a:lnTo>
                    <a:pt x="512" y="4078"/>
                  </a:lnTo>
                  <a:lnTo>
                    <a:pt x="558" y="4035"/>
                  </a:lnTo>
                  <a:lnTo>
                    <a:pt x="605" y="3993"/>
                  </a:lnTo>
                  <a:lnTo>
                    <a:pt x="651" y="3950"/>
                  </a:lnTo>
                  <a:lnTo>
                    <a:pt x="698" y="3908"/>
                  </a:lnTo>
                  <a:lnTo>
                    <a:pt x="744" y="3870"/>
                  </a:lnTo>
                  <a:lnTo>
                    <a:pt x="791" y="3833"/>
                  </a:lnTo>
                  <a:lnTo>
                    <a:pt x="838" y="3795"/>
                  </a:lnTo>
                  <a:lnTo>
                    <a:pt x="884" y="3758"/>
                  </a:lnTo>
                  <a:lnTo>
                    <a:pt x="931" y="3724"/>
                  </a:lnTo>
                  <a:lnTo>
                    <a:pt x="977" y="3699"/>
                  </a:lnTo>
                  <a:lnTo>
                    <a:pt x="1024" y="3678"/>
                  </a:lnTo>
                  <a:lnTo>
                    <a:pt x="1070" y="3657"/>
                  </a:lnTo>
                  <a:lnTo>
                    <a:pt x="1117" y="3635"/>
                  </a:lnTo>
                  <a:lnTo>
                    <a:pt x="1164" y="3614"/>
                  </a:lnTo>
                  <a:lnTo>
                    <a:pt x="1210" y="3577"/>
                  </a:lnTo>
                  <a:lnTo>
                    <a:pt x="1257" y="3541"/>
                  </a:lnTo>
                  <a:lnTo>
                    <a:pt x="1303" y="3504"/>
                  </a:lnTo>
                  <a:lnTo>
                    <a:pt x="1350" y="3467"/>
                  </a:lnTo>
                  <a:lnTo>
                    <a:pt x="1396" y="3431"/>
                  </a:lnTo>
                  <a:lnTo>
                    <a:pt x="1443" y="3420"/>
                  </a:lnTo>
                  <a:lnTo>
                    <a:pt x="1489" y="3410"/>
                  </a:lnTo>
                  <a:lnTo>
                    <a:pt x="1536" y="3400"/>
                  </a:lnTo>
                  <a:lnTo>
                    <a:pt x="1583" y="3389"/>
                  </a:lnTo>
                  <a:lnTo>
                    <a:pt x="1629" y="3379"/>
                  </a:lnTo>
                  <a:lnTo>
                    <a:pt x="1676" y="3341"/>
                  </a:lnTo>
                  <a:lnTo>
                    <a:pt x="1722" y="3302"/>
                  </a:lnTo>
                  <a:lnTo>
                    <a:pt x="1769" y="3264"/>
                  </a:lnTo>
                  <a:lnTo>
                    <a:pt x="1815" y="3226"/>
                  </a:lnTo>
                  <a:lnTo>
                    <a:pt x="1862" y="3187"/>
                  </a:lnTo>
                  <a:lnTo>
                    <a:pt x="1908" y="3153"/>
                  </a:lnTo>
                  <a:lnTo>
                    <a:pt x="1955" y="3120"/>
                  </a:lnTo>
                  <a:lnTo>
                    <a:pt x="2002" y="3086"/>
                  </a:lnTo>
                  <a:lnTo>
                    <a:pt x="2048" y="3052"/>
                  </a:lnTo>
                  <a:lnTo>
                    <a:pt x="2095" y="3018"/>
                  </a:lnTo>
                  <a:lnTo>
                    <a:pt x="2141" y="2996"/>
                  </a:lnTo>
                  <a:lnTo>
                    <a:pt x="2188" y="2974"/>
                  </a:lnTo>
                  <a:lnTo>
                    <a:pt x="2234" y="2952"/>
                  </a:lnTo>
                  <a:lnTo>
                    <a:pt x="2281" y="2930"/>
                  </a:lnTo>
                  <a:lnTo>
                    <a:pt x="2328" y="2907"/>
                  </a:lnTo>
                  <a:lnTo>
                    <a:pt x="2374" y="2885"/>
                  </a:lnTo>
                  <a:lnTo>
                    <a:pt x="2421" y="2863"/>
                  </a:lnTo>
                  <a:lnTo>
                    <a:pt x="2467" y="2841"/>
                  </a:lnTo>
                  <a:lnTo>
                    <a:pt x="2514" y="2819"/>
                  </a:lnTo>
                  <a:lnTo>
                    <a:pt x="2560" y="2796"/>
                  </a:lnTo>
                  <a:lnTo>
                    <a:pt x="2607" y="2776"/>
                  </a:lnTo>
                  <a:lnTo>
                    <a:pt x="2653" y="2755"/>
                  </a:lnTo>
                  <a:lnTo>
                    <a:pt x="2700" y="2735"/>
                  </a:lnTo>
                  <a:lnTo>
                    <a:pt x="2747" y="2714"/>
                  </a:lnTo>
                  <a:lnTo>
                    <a:pt x="2793" y="2693"/>
                  </a:lnTo>
                  <a:lnTo>
                    <a:pt x="2840" y="2673"/>
                  </a:lnTo>
                  <a:lnTo>
                    <a:pt x="2886" y="2652"/>
                  </a:lnTo>
                  <a:lnTo>
                    <a:pt x="2933" y="2632"/>
                  </a:lnTo>
                  <a:lnTo>
                    <a:pt x="2979" y="2613"/>
                  </a:lnTo>
                  <a:lnTo>
                    <a:pt x="3026" y="2602"/>
                  </a:lnTo>
                  <a:lnTo>
                    <a:pt x="3072" y="2587"/>
                  </a:lnTo>
                  <a:lnTo>
                    <a:pt x="3119" y="2572"/>
                  </a:lnTo>
                  <a:lnTo>
                    <a:pt x="3166" y="2557"/>
                  </a:lnTo>
                  <a:lnTo>
                    <a:pt x="3212" y="2543"/>
                  </a:lnTo>
                  <a:lnTo>
                    <a:pt x="3259" y="2528"/>
                  </a:lnTo>
                  <a:lnTo>
                    <a:pt x="3305" y="2513"/>
                  </a:lnTo>
                  <a:lnTo>
                    <a:pt x="3352" y="2499"/>
                  </a:lnTo>
                  <a:lnTo>
                    <a:pt x="3398" y="2484"/>
                  </a:lnTo>
                  <a:lnTo>
                    <a:pt x="3445" y="2469"/>
                  </a:lnTo>
                  <a:lnTo>
                    <a:pt x="3491" y="2455"/>
                  </a:lnTo>
                  <a:lnTo>
                    <a:pt x="3538" y="2446"/>
                  </a:lnTo>
                  <a:lnTo>
                    <a:pt x="3585" y="2438"/>
                  </a:lnTo>
                  <a:lnTo>
                    <a:pt x="3631" y="2430"/>
                  </a:lnTo>
                  <a:lnTo>
                    <a:pt x="3678" y="2421"/>
                  </a:lnTo>
                  <a:lnTo>
                    <a:pt x="3724" y="2413"/>
                  </a:lnTo>
                  <a:lnTo>
                    <a:pt x="3771" y="2442"/>
                  </a:lnTo>
                  <a:lnTo>
                    <a:pt x="3817" y="2484"/>
                  </a:lnTo>
                  <a:lnTo>
                    <a:pt x="3864" y="2526"/>
                  </a:lnTo>
                  <a:lnTo>
                    <a:pt x="3911" y="2567"/>
                  </a:lnTo>
                  <a:lnTo>
                    <a:pt x="3957" y="2609"/>
                  </a:lnTo>
                  <a:lnTo>
                    <a:pt x="4004" y="2642"/>
                  </a:lnTo>
                  <a:lnTo>
                    <a:pt x="4050" y="2676"/>
                  </a:lnTo>
                  <a:lnTo>
                    <a:pt x="4097" y="2709"/>
                  </a:lnTo>
                  <a:lnTo>
                    <a:pt x="4143" y="2742"/>
                  </a:lnTo>
                  <a:lnTo>
                    <a:pt x="4190" y="2776"/>
                  </a:lnTo>
                  <a:lnTo>
                    <a:pt x="4236" y="2809"/>
                  </a:lnTo>
                  <a:lnTo>
                    <a:pt x="4283" y="2842"/>
                  </a:lnTo>
                  <a:lnTo>
                    <a:pt x="4330" y="2876"/>
                  </a:lnTo>
                  <a:lnTo>
                    <a:pt x="4376" y="2909"/>
                  </a:lnTo>
                  <a:lnTo>
                    <a:pt x="4423" y="2942"/>
                  </a:lnTo>
                  <a:lnTo>
                    <a:pt x="4423" y="0"/>
                  </a:lnTo>
                  <a:lnTo>
                    <a:pt x="4376" y="47"/>
                  </a:lnTo>
                  <a:lnTo>
                    <a:pt x="4330" y="95"/>
                  </a:lnTo>
                  <a:lnTo>
                    <a:pt x="4283" y="143"/>
                  </a:lnTo>
                  <a:lnTo>
                    <a:pt x="4236" y="191"/>
                  </a:lnTo>
                  <a:lnTo>
                    <a:pt x="4190" y="239"/>
                  </a:lnTo>
                  <a:lnTo>
                    <a:pt x="4143" y="286"/>
                  </a:lnTo>
                  <a:lnTo>
                    <a:pt x="4097" y="334"/>
                  </a:lnTo>
                  <a:lnTo>
                    <a:pt x="4050" y="382"/>
                  </a:lnTo>
                  <a:lnTo>
                    <a:pt x="4004" y="430"/>
                  </a:lnTo>
                  <a:lnTo>
                    <a:pt x="3957" y="478"/>
                  </a:lnTo>
                  <a:lnTo>
                    <a:pt x="3911" y="515"/>
                  </a:lnTo>
                  <a:lnTo>
                    <a:pt x="3864" y="552"/>
                  </a:lnTo>
                  <a:lnTo>
                    <a:pt x="3817" y="588"/>
                  </a:lnTo>
                  <a:lnTo>
                    <a:pt x="3771" y="625"/>
                  </a:lnTo>
                  <a:lnTo>
                    <a:pt x="3724" y="662"/>
                  </a:lnTo>
                  <a:lnTo>
                    <a:pt x="3678" y="699"/>
                  </a:lnTo>
                  <a:lnTo>
                    <a:pt x="3631" y="736"/>
                  </a:lnTo>
                  <a:lnTo>
                    <a:pt x="3585" y="773"/>
                  </a:lnTo>
                  <a:lnTo>
                    <a:pt x="3538" y="810"/>
                  </a:lnTo>
                  <a:lnTo>
                    <a:pt x="3491" y="847"/>
                  </a:lnTo>
                  <a:lnTo>
                    <a:pt x="3445" y="879"/>
                  </a:lnTo>
                  <a:lnTo>
                    <a:pt x="3398" y="910"/>
                  </a:lnTo>
                  <a:lnTo>
                    <a:pt x="3352" y="942"/>
                  </a:lnTo>
                  <a:lnTo>
                    <a:pt x="3305" y="974"/>
                  </a:lnTo>
                  <a:lnTo>
                    <a:pt x="3259" y="1005"/>
                  </a:lnTo>
                  <a:lnTo>
                    <a:pt x="3212" y="1037"/>
                  </a:lnTo>
                  <a:lnTo>
                    <a:pt x="3166" y="1069"/>
                  </a:lnTo>
                  <a:lnTo>
                    <a:pt x="3119" y="1100"/>
                  </a:lnTo>
                  <a:lnTo>
                    <a:pt x="3072" y="1132"/>
                  </a:lnTo>
                  <a:lnTo>
                    <a:pt x="3026" y="1163"/>
                  </a:lnTo>
                  <a:lnTo>
                    <a:pt x="2979" y="1218"/>
                  </a:lnTo>
                  <a:lnTo>
                    <a:pt x="2933" y="1272"/>
                  </a:lnTo>
                  <a:lnTo>
                    <a:pt x="2886" y="1326"/>
                  </a:lnTo>
                  <a:lnTo>
                    <a:pt x="2840" y="1380"/>
                  </a:lnTo>
                  <a:lnTo>
                    <a:pt x="2793" y="1435"/>
                  </a:lnTo>
                  <a:lnTo>
                    <a:pt x="2747" y="1489"/>
                  </a:lnTo>
                  <a:lnTo>
                    <a:pt x="2700" y="1543"/>
                  </a:lnTo>
                  <a:lnTo>
                    <a:pt x="2653" y="1597"/>
                  </a:lnTo>
                  <a:lnTo>
                    <a:pt x="2607" y="1652"/>
                  </a:lnTo>
                  <a:lnTo>
                    <a:pt x="2560" y="1706"/>
                  </a:lnTo>
                  <a:lnTo>
                    <a:pt x="2514" y="1751"/>
                  </a:lnTo>
                  <a:lnTo>
                    <a:pt x="2467" y="1797"/>
                  </a:lnTo>
                  <a:lnTo>
                    <a:pt x="2421" y="1842"/>
                  </a:lnTo>
                  <a:lnTo>
                    <a:pt x="2374" y="1888"/>
                  </a:lnTo>
                  <a:lnTo>
                    <a:pt x="2328" y="1933"/>
                  </a:lnTo>
                  <a:lnTo>
                    <a:pt x="2281" y="1978"/>
                  </a:lnTo>
                  <a:lnTo>
                    <a:pt x="2234" y="2024"/>
                  </a:lnTo>
                  <a:lnTo>
                    <a:pt x="2188" y="2069"/>
                  </a:lnTo>
                  <a:lnTo>
                    <a:pt x="2141" y="2115"/>
                  </a:lnTo>
                  <a:lnTo>
                    <a:pt x="2095" y="2160"/>
                  </a:lnTo>
                  <a:lnTo>
                    <a:pt x="2048" y="2217"/>
                  </a:lnTo>
                  <a:lnTo>
                    <a:pt x="2002" y="2274"/>
                  </a:lnTo>
                  <a:lnTo>
                    <a:pt x="1955" y="2331"/>
                  </a:lnTo>
                  <a:lnTo>
                    <a:pt x="1908" y="2388"/>
                  </a:lnTo>
                  <a:lnTo>
                    <a:pt x="1862" y="2445"/>
                  </a:lnTo>
                  <a:lnTo>
                    <a:pt x="1815" y="2501"/>
                  </a:lnTo>
                  <a:lnTo>
                    <a:pt x="1769" y="2558"/>
                  </a:lnTo>
                  <a:lnTo>
                    <a:pt x="1722" y="2615"/>
                  </a:lnTo>
                  <a:lnTo>
                    <a:pt x="1676" y="2672"/>
                  </a:lnTo>
                  <a:lnTo>
                    <a:pt x="1629" y="2729"/>
                  </a:lnTo>
                  <a:lnTo>
                    <a:pt x="1583" y="2765"/>
                  </a:lnTo>
                  <a:lnTo>
                    <a:pt x="1536" y="2801"/>
                  </a:lnTo>
                  <a:lnTo>
                    <a:pt x="1489" y="2838"/>
                  </a:lnTo>
                  <a:lnTo>
                    <a:pt x="1443" y="2874"/>
                  </a:lnTo>
                  <a:lnTo>
                    <a:pt x="1396" y="2910"/>
                  </a:lnTo>
                  <a:lnTo>
                    <a:pt x="1350" y="2946"/>
                  </a:lnTo>
                  <a:lnTo>
                    <a:pt x="1303" y="2982"/>
                  </a:lnTo>
                  <a:lnTo>
                    <a:pt x="1257" y="3018"/>
                  </a:lnTo>
                  <a:lnTo>
                    <a:pt x="1210" y="3055"/>
                  </a:lnTo>
                  <a:lnTo>
                    <a:pt x="1164" y="3091"/>
                  </a:lnTo>
                  <a:lnTo>
                    <a:pt x="1117" y="3148"/>
                  </a:lnTo>
                  <a:lnTo>
                    <a:pt x="1070" y="3206"/>
                  </a:lnTo>
                  <a:lnTo>
                    <a:pt x="1024" y="3263"/>
                  </a:lnTo>
                  <a:lnTo>
                    <a:pt x="977" y="3321"/>
                  </a:lnTo>
                  <a:lnTo>
                    <a:pt x="931" y="3378"/>
                  </a:lnTo>
                  <a:lnTo>
                    <a:pt x="884" y="3436"/>
                  </a:lnTo>
                  <a:lnTo>
                    <a:pt x="838" y="3493"/>
                  </a:lnTo>
                  <a:lnTo>
                    <a:pt x="791" y="3550"/>
                  </a:lnTo>
                  <a:lnTo>
                    <a:pt x="744" y="3608"/>
                  </a:lnTo>
                  <a:lnTo>
                    <a:pt x="698" y="3665"/>
                  </a:lnTo>
                  <a:lnTo>
                    <a:pt x="651" y="3727"/>
                  </a:lnTo>
                  <a:lnTo>
                    <a:pt x="605" y="3789"/>
                  </a:lnTo>
                  <a:lnTo>
                    <a:pt x="558" y="3851"/>
                  </a:lnTo>
                  <a:lnTo>
                    <a:pt x="512" y="3912"/>
                  </a:lnTo>
                  <a:lnTo>
                    <a:pt x="465" y="3974"/>
                  </a:lnTo>
                  <a:lnTo>
                    <a:pt x="419" y="4036"/>
                  </a:lnTo>
                  <a:lnTo>
                    <a:pt x="372" y="4079"/>
                  </a:lnTo>
                  <a:lnTo>
                    <a:pt x="325" y="4110"/>
                  </a:lnTo>
                  <a:lnTo>
                    <a:pt x="279" y="4141"/>
                  </a:lnTo>
                  <a:lnTo>
                    <a:pt x="232" y="4172"/>
                  </a:lnTo>
                  <a:lnTo>
                    <a:pt x="186" y="4207"/>
                  </a:lnTo>
                  <a:lnTo>
                    <a:pt x="139" y="4242"/>
                  </a:lnTo>
                  <a:lnTo>
                    <a:pt x="93" y="4276"/>
                  </a:lnTo>
                  <a:lnTo>
                    <a:pt x="46" y="4303"/>
                  </a:lnTo>
                  <a:lnTo>
                    <a:pt x="0" y="4322"/>
                  </a:lnTo>
                  <a:lnTo>
                    <a:pt x="0" y="4437"/>
                  </a:lnTo>
                  <a:close/>
                </a:path>
              </a:pathLst>
            </a:custGeom>
            <a:solidFill>
              <a:srgbClr val="808080">
                <a:alpha val="50195"/>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5" name="Freeform 44"/>
            <p:cNvSpPr>
              <a:spLocks/>
            </p:cNvSpPr>
            <p:nvPr/>
          </p:nvSpPr>
          <p:spPr bwMode="auto">
            <a:xfrm>
              <a:off x="864" y="-2060"/>
              <a:ext cx="4424" cy="4436"/>
            </a:xfrm>
            <a:custGeom>
              <a:avLst/>
              <a:gdLst>
                <a:gd name="T0" fmla="*/ 139 w 4423"/>
                <a:gd name="T1" fmla="*/ 4342 h 4437"/>
                <a:gd name="T2" fmla="*/ 325 w 4423"/>
                <a:gd name="T3" fmla="*/ 4192 h 4437"/>
                <a:gd name="T4" fmla="*/ 512 w 4423"/>
                <a:gd name="T5" fmla="*/ 4076 h 4437"/>
                <a:gd name="T6" fmla="*/ 698 w 4423"/>
                <a:gd name="T7" fmla="*/ 3906 h 4437"/>
                <a:gd name="T8" fmla="*/ 884 w 4423"/>
                <a:gd name="T9" fmla="*/ 3756 h 4437"/>
                <a:gd name="T10" fmla="*/ 1070 w 4423"/>
                <a:gd name="T11" fmla="*/ 3655 h 4437"/>
                <a:gd name="T12" fmla="*/ 1257 w 4423"/>
                <a:gd name="T13" fmla="*/ 3539 h 4437"/>
                <a:gd name="T14" fmla="*/ 1443 w 4423"/>
                <a:gd name="T15" fmla="*/ 3418 h 4437"/>
                <a:gd name="T16" fmla="*/ 1629 w 4423"/>
                <a:gd name="T17" fmla="*/ 3377 h 4437"/>
                <a:gd name="T18" fmla="*/ 1815 w 4423"/>
                <a:gd name="T19" fmla="*/ 3224 h 4437"/>
                <a:gd name="T20" fmla="*/ 2002 w 4423"/>
                <a:gd name="T21" fmla="*/ 3084 h 4437"/>
                <a:gd name="T22" fmla="*/ 2188 w 4423"/>
                <a:gd name="T23" fmla="*/ 2972 h 4437"/>
                <a:gd name="T24" fmla="*/ 2376 w 4423"/>
                <a:gd name="T25" fmla="*/ 2883 h 4437"/>
                <a:gd name="T26" fmla="*/ 2562 w 4423"/>
                <a:gd name="T27" fmla="*/ 2794 h 4437"/>
                <a:gd name="T28" fmla="*/ 2749 w 4423"/>
                <a:gd name="T29" fmla="*/ 2712 h 4437"/>
                <a:gd name="T30" fmla="*/ 2935 w 4423"/>
                <a:gd name="T31" fmla="*/ 2630 h 4437"/>
                <a:gd name="T32" fmla="*/ 3121 w 4423"/>
                <a:gd name="T33" fmla="*/ 2570 h 4437"/>
                <a:gd name="T34" fmla="*/ 3307 w 4423"/>
                <a:gd name="T35" fmla="*/ 2511 h 4437"/>
                <a:gd name="T36" fmla="*/ 3493 w 4423"/>
                <a:gd name="T37" fmla="*/ 2453 h 4437"/>
                <a:gd name="T38" fmla="*/ 3680 w 4423"/>
                <a:gd name="T39" fmla="*/ 2419 h 4437"/>
                <a:gd name="T40" fmla="*/ 3866 w 4423"/>
                <a:gd name="T41" fmla="*/ 2524 h 4437"/>
                <a:gd name="T42" fmla="*/ 4052 w 4423"/>
                <a:gd name="T43" fmla="*/ 2674 h 4437"/>
                <a:gd name="T44" fmla="*/ 4238 w 4423"/>
                <a:gd name="T45" fmla="*/ 2807 h 4437"/>
                <a:gd name="T46" fmla="*/ 4425 w 4423"/>
                <a:gd name="T47" fmla="*/ 2940 h 4437"/>
                <a:gd name="T48" fmla="*/ 4285 w 4423"/>
                <a:gd name="T49" fmla="*/ 143 h 4437"/>
                <a:gd name="T50" fmla="*/ 4099 w 4423"/>
                <a:gd name="T51" fmla="*/ 334 h 4437"/>
                <a:gd name="T52" fmla="*/ 3913 w 4423"/>
                <a:gd name="T53" fmla="*/ 515 h 4437"/>
                <a:gd name="T54" fmla="*/ 3726 w 4423"/>
                <a:gd name="T55" fmla="*/ 662 h 4437"/>
                <a:gd name="T56" fmla="*/ 3540 w 4423"/>
                <a:gd name="T57" fmla="*/ 810 h 4437"/>
                <a:gd name="T58" fmla="*/ 3354 w 4423"/>
                <a:gd name="T59" fmla="*/ 942 h 4437"/>
                <a:gd name="T60" fmla="*/ 3168 w 4423"/>
                <a:gd name="T61" fmla="*/ 1069 h 4437"/>
                <a:gd name="T62" fmla="*/ 2981 w 4423"/>
                <a:gd name="T63" fmla="*/ 1218 h 4437"/>
                <a:gd name="T64" fmla="*/ 2795 w 4423"/>
                <a:gd name="T65" fmla="*/ 1435 h 4437"/>
                <a:gd name="T66" fmla="*/ 2609 w 4423"/>
                <a:gd name="T67" fmla="*/ 1652 h 4437"/>
                <a:gd name="T68" fmla="*/ 2423 w 4423"/>
                <a:gd name="T69" fmla="*/ 1842 h 4437"/>
                <a:gd name="T70" fmla="*/ 2236 w 4423"/>
                <a:gd name="T71" fmla="*/ 2024 h 4437"/>
                <a:gd name="T72" fmla="*/ 2048 w 4423"/>
                <a:gd name="T73" fmla="*/ 2217 h 4437"/>
                <a:gd name="T74" fmla="*/ 1862 w 4423"/>
                <a:gd name="T75" fmla="*/ 2443 h 4437"/>
                <a:gd name="T76" fmla="*/ 1676 w 4423"/>
                <a:gd name="T77" fmla="*/ 2670 h 4437"/>
                <a:gd name="T78" fmla="*/ 1489 w 4423"/>
                <a:gd name="T79" fmla="*/ 2836 h 4437"/>
                <a:gd name="T80" fmla="*/ 1303 w 4423"/>
                <a:gd name="T81" fmla="*/ 2980 h 4437"/>
                <a:gd name="T82" fmla="*/ 1117 w 4423"/>
                <a:gd name="T83" fmla="*/ 3146 h 4437"/>
                <a:gd name="T84" fmla="*/ 931 w 4423"/>
                <a:gd name="T85" fmla="*/ 3376 h 4437"/>
                <a:gd name="T86" fmla="*/ 744 w 4423"/>
                <a:gd name="T87" fmla="*/ 3606 h 4437"/>
                <a:gd name="T88" fmla="*/ 558 w 4423"/>
                <a:gd name="T89" fmla="*/ 3849 h 4437"/>
                <a:gd name="T90" fmla="*/ 372 w 4423"/>
                <a:gd name="T91" fmla="*/ 4077 h 4437"/>
                <a:gd name="T92" fmla="*/ 186 w 4423"/>
                <a:gd name="T93" fmla="*/ 4205 h 4437"/>
                <a:gd name="T94" fmla="*/ 0 w 4423"/>
                <a:gd name="T95" fmla="*/ 4320 h 44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23" h="4437">
                  <a:moveTo>
                    <a:pt x="0" y="4437"/>
                  </a:moveTo>
                  <a:lnTo>
                    <a:pt x="46" y="4406"/>
                  </a:lnTo>
                  <a:lnTo>
                    <a:pt x="93" y="4375"/>
                  </a:lnTo>
                  <a:lnTo>
                    <a:pt x="139" y="4344"/>
                  </a:lnTo>
                  <a:lnTo>
                    <a:pt x="186" y="4313"/>
                  </a:lnTo>
                  <a:lnTo>
                    <a:pt x="232" y="4283"/>
                  </a:lnTo>
                  <a:lnTo>
                    <a:pt x="279" y="4221"/>
                  </a:lnTo>
                  <a:lnTo>
                    <a:pt x="325" y="4194"/>
                  </a:lnTo>
                  <a:lnTo>
                    <a:pt x="372" y="4169"/>
                  </a:lnTo>
                  <a:lnTo>
                    <a:pt x="419" y="4145"/>
                  </a:lnTo>
                  <a:lnTo>
                    <a:pt x="465" y="4120"/>
                  </a:lnTo>
                  <a:lnTo>
                    <a:pt x="512" y="4078"/>
                  </a:lnTo>
                  <a:lnTo>
                    <a:pt x="558" y="4035"/>
                  </a:lnTo>
                  <a:lnTo>
                    <a:pt x="605" y="3993"/>
                  </a:lnTo>
                  <a:lnTo>
                    <a:pt x="651" y="3950"/>
                  </a:lnTo>
                  <a:lnTo>
                    <a:pt x="698" y="3908"/>
                  </a:lnTo>
                  <a:lnTo>
                    <a:pt x="744" y="3870"/>
                  </a:lnTo>
                  <a:lnTo>
                    <a:pt x="791" y="3833"/>
                  </a:lnTo>
                  <a:lnTo>
                    <a:pt x="838" y="3795"/>
                  </a:lnTo>
                  <a:lnTo>
                    <a:pt x="884" y="3758"/>
                  </a:lnTo>
                  <a:lnTo>
                    <a:pt x="931" y="3724"/>
                  </a:lnTo>
                  <a:lnTo>
                    <a:pt x="977" y="3699"/>
                  </a:lnTo>
                  <a:lnTo>
                    <a:pt x="1024" y="3678"/>
                  </a:lnTo>
                  <a:lnTo>
                    <a:pt x="1070" y="3657"/>
                  </a:lnTo>
                  <a:lnTo>
                    <a:pt x="1117" y="3635"/>
                  </a:lnTo>
                  <a:lnTo>
                    <a:pt x="1164" y="3614"/>
                  </a:lnTo>
                  <a:lnTo>
                    <a:pt x="1210" y="3577"/>
                  </a:lnTo>
                  <a:lnTo>
                    <a:pt x="1257" y="3541"/>
                  </a:lnTo>
                  <a:lnTo>
                    <a:pt x="1303" y="3504"/>
                  </a:lnTo>
                  <a:lnTo>
                    <a:pt x="1350" y="3467"/>
                  </a:lnTo>
                  <a:lnTo>
                    <a:pt x="1396" y="3431"/>
                  </a:lnTo>
                  <a:lnTo>
                    <a:pt x="1443" y="3420"/>
                  </a:lnTo>
                  <a:lnTo>
                    <a:pt x="1489" y="3410"/>
                  </a:lnTo>
                  <a:lnTo>
                    <a:pt x="1536" y="3400"/>
                  </a:lnTo>
                  <a:lnTo>
                    <a:pt x="1583" y="3389"/>
                  </a:lnTo>
                  <a:lnTo>
                    <a:pt x="1629" y="3379"/>
                  </a:lnTo>
                  <a:lnTo>
                    <a:pt x="1676" y="3341"/>
                  </a:lnTo>
                  <a:lnTo>
                    <a:pt x="1722" y="3302"/>
                  </a:lnTo>
                  <a:lnTo>
                    <a:pt x="1769" y="3264"/>
                  </a:lnTo>
                  <a:lnTo>
                    <a:pt x="1815" y="3226"/>
                  </a:lnTo>
                  <a:lnTo>
                    <a:pt x="1862" y="3187"/>
                  </a:lnTo>
                  <a:lnTo>
                    <a:pt x="1908" y="3153"/>
                  </a:lnTo>
                  <a:lnTo>
                    <a:pt x="1955" y="3120"/>
                  </a:lnTo>
                  <a:lnTo>
                    <a:pt x="2002" y="3086"/>
                  </a:lnTo>
                  <a:lnTo>
                    <a:pt x="2048" y="3052"/>
                  </a:lnTo>
                  <a:lnTo>
                    <a:pt x="2095" y="3018"/>
                  </a:lnTo>
                  <a:lnTo>
                    <a:pt x="2141" y="2996"/>
                  </a:lnTo>
                  <a:lnTo>
                    <a:pt x="2188" y="2974"/>
                  </a:lnTo>
                  <a:lnTo>
                    <a:pt x="2234" y="2952"/>
                  </a:lnTo>
                  <a:lnTo>
                    <a:pt x="2281" y="2930"/>
                  </a:lnTo>
                  <a:lnTo>
                    <a:pt x="2328" y="2907"/>
                  </a:lnTo>
                  <a:lnTo>
                    <a:pt x="2374" y="2885"/>
                  </a:lnTo>
                  <a:lnTo>
                    <a:pt x="2421" y="2863"/>
                  </a:lnTo>
                  <a:lnTo>
                    <a:pt x="2467" y="2841"/>
                  </a:lnTo>
                  <a:lnTo>
                    <a:pt x="2514" y="2819"/>
                  </a:lnTo>
                  <a:lnTo>
                    <a:pt x="2560" y="2796"/>
                  </a:lnTo>
                  <a:lnTo>
                    <a:pt x="2607" y="2776"/>
                  </a:lnTo>
                  <a:lnTo>
                    <a:pt x="2653" y="2755"/>
                  </a:lnTo>
                  <a:lnTo>
                    <a:pt x="2700" y="2735"/>
                  </a:lnTo>
                  <a:lnTo>
                    <a:pt x="2747" y="2714"/>
                  </a:lnTo>
                  <a:lnTo>
                    <a:pt x="2793" y="2693"/>
                  </a:lnTo>
                  <a:lnTo>
                    <a:pt x="2840" y="2673"/>
                  </a:lnTo>
                  <a:lnTo>
                    <a:pt x="2886" y="2652"/>
                  </a:lnTo>
                  <a:lnTo>
                    <a:pt x="2933" y="2632"/>
                  </a:lnTo>
                  <a:lnTo>
                    <a:pt x="2979" y="2613"/>
                  </a:lnTo>
                  <a:lnTo>
                    <a:pt x="3026" y="2602"/>
                  </a:lnTo>
                  <a:lnTo>
                    <a:pt x="3072" y="2587"/>
                  </a:lnTo>
                  <a:lnTo>
                    <a:pt x="3119" y="2572"/>
                  </a:lnTo>
                  <a:lnTo>
                    <a:pt x="3166" y="2557"/>
                  </a:lnTo>
                  <a:lnTo>
                    <a:pt x="3212" y="2543"/>
                  </a:lnTo>
                  <a:lnTo>
                    <a:pt x="3259" y="2528"/>
                  </a:lnTo>
                  <a:lnTo>
                    <a:pt x="3305" y="2513"/>
                  </a:lnTo>
                  <a:lnTo>
                    <a:pt x="3352" y="2499"/>
                  </a:lnTo>
                  <a:lnTo>
                    <a:pt x="3398" y="2484"/>
                  </a:lnTo>
                  <a:lnTo>
                    <a:pt x="3445" y="2469"/>
                  </a:lnTo>
                  <a:lnTo>
                    <a:pt x="3491" y="2455"/>
                  </a:lnTo>
                  <a:lnTo>
                    <a:pt x="3538" y="2446"/>
                  </a:lnTo>
                  <a:lnTo>
                    <a:pt x="3585" y="2438"/>
                  </a:lnTo>
                  <a:lnTo>
                    <a:pt x="3631" y="2430"/>
                  </a:lnTo>
                  <a:lnTo>
                    <a:pt x="3678" y="2421"/>
                  </a:lnTo>
                  <a:lnTo>
                    <a:pt x="3724" y="2413"/>
                  </a:lnTo>
                  <a:lnTo>
                    <a:pt x="3771" y="2442"/>
                  </a:lnTo>
                  <a:lnTo>
                    <a:pt x="3817" y="2484"/>
                  </a:lnTo>
                  <a:lnTo>
                    <a:pt x="3864" y="2526"/>
                  </a:lnTo>
                  <a:lnTo>
                    <a:pt x="3911" y="2567"/>
                  </a:lnTo>
                  <a:lnTo>
                    <a:pt x="3957" y="2609"/>
                  </a:lnTo>
                  <a:lnTo>
                    <a:pt x="4004" y="2642"/>
                  </a:lnTo>
                  <a:lnTo>
                    <a:pt x="4050" y="2676"/>
                  </a:lnTo>
                  <a:lnTo>
                    <a:pt x="4097" y="2709"/>
                  </a:lnTo>
                  <a:lnTo>
                    <a:pt x="4143" y="2742"/>
                  </a:lnTo>
                  <a:lnTo>
                    <a:pt x="4190" y="2776"/>
                  </a:lnTo>
                  <a:lnTo>
                    <a:pt x="4236" y="2809"/>
                  </a:lnTo>
                  <a:lnTo>
                    <a:pt x="4283" y="2842"/>
                  </a:lnTo>
                  <a:lnTo>
                    <a:pt x="4330" y="2876"/>
                  </a:lnTo>
                  <a:lnTo>
                    <a:pt x="4376" y="2909"/>
                  </a:lnTo>
                  <a:lnTo>
                    <a:pt x="4423" y="2942"/>
                  </a:lnTo>
                  <a:lnTo>
                    <a:pt x="4423" y="0"/>
                  </a:lnTo>
                  <a:lnTo>
                    <a:pt x="4376" y="47"/>
                  </a:lnTo>
                  <a:lnTo>
                    <a:pt x="4330" y="95"/>
                  </a:lnTo>
                  <a:lnTo>
                    <a:pt x="4283" y="143"/>
                  </a:lnTo>
                  <a:lnTo>
                    <a:pt x="4236" y="191"/>
                  </a:lnTo>
                  <a:lnTo>
                    <a:pt x="4190" y="239"/>
                  </a:lnTo>
                  <a:lnTo>
                    <a:pt x="4143" y="286"/>
                  </a:lnTo>
                  <a:lnTo>
                    <a:pt x="4097" y="334"/>
                  </a:lnTo>
                  <a:lnTo>
                    <a:pt x="4050" y="382"/>
                  </a:lnTo>
                  <a:lnTo>
                    <a:pt x="4004" y="430"/>
                  </a:lnTo>
                  <a:lnTo>
                    <a:pt x="3957" y="478"/>
                  </a:lnTo>
                  <a:lnTo>
                    <a:pt x="3911" y="515"/>
                  </a:lnTo>
                  <a:lnTo>
                    <a:pt x="3864" y="552"/>
                  </a:lnTo>
                  <a:lnTo>
                    <a:pt x="3817" y="588"/>
                  </a:lnTo>
                  <a:lnTo>
                    <a:pt x="3771" y="625"/>
                  </a:lnTo>
                  <a:lnTo>
                    <a:pt x="3724" y="662"/>
                  </a:lnTo>
                  <a:lnTo>
                    <a:pt x="3678" y="699"/>
                  </a:lnTo>
                  <a:lnTo>
                    <a:pt x="3631" y="736"/>
                  </a:lnTo>
                  <a:lnTo>
                    <a:pt x="3585" y="773"/>
                  </a:lnTo>
                  <a:lnTo>
                    <a:pt x="3538" y="810"/>
                  </a:lnTo>
                  <a:lnTo>
                    <a:pt x="3491" y="847"/>
                  </a:lnTo>
                  <a:lnTo>
                    <a:pt x="3445" y="879"/>
                  </a:lnTo>
                  <a:lnTo>
                    <a:pt x="3398" y="910"/>
                  </a:lnTo>
                  <a:lnTo>
                    <a:pt x="3352" y="942"/>
                  </a:lnTo>
                  <a:lnTo>
                    <a:pt x="3305" y="974"/>
                  </a:lnTo>
                  <a:lnTo>
                    <a:pt x="3259" y="1005"/>
                  </a:lnTo>
                  <a:lnTo>
                    <a:pt x="3212" y="1037"/>
                  </a:lnTo>
                  <a:lnTo>
                    <a:pt x="3166" y="1069"/>
                  </a:lnTo>
                  <a:lnTo>
                    <a:pt x="3119" y="1100"/>
                  </a:lnTo>
                  <a:lnTo>
                    <a:pt x="3072" y="1132"/>
                  </a:lnTo>
                  <a:lnTo>
                    <a:pt x="3026" y="1163"/>
                  </a:lnTo>
                  <a:lnTo>
                    <a:pt x="2979" y="1218"/>
                  </a:lnTo>
                  <a:lnTo>
                    <a:pt x="2933" y="1272"/>
                  </a:lnTo>
                  <a:lnTo>
                    <a:pt x="2886" y="1326"/>
                  </a:lnTo>
                  <a:lnTo>
                    <a:pt x="2840" y="1380"/>
                  </a:lnTo>
                  <a:lnTo>
                    <a:pt x="2793" y="1435"/>
                  </a:lnTo>
                  <a:lnTo>
                    <a:pt x="2747" y="1489"/>
                  </a:lnTo>
                  <a:lnTo>
                    <a:pt x="2700" y="1543"/>
                  </a:lnTo>
                  <a:lnTo>
                    <a:pt x="2653" y="1597"/>
                  </a:lnTo>
                  <a:lnTo>
                    <a:pt x="2607" y="1652"/>
                  </a:lnTo>
                  <a:lnTo>
                    <a:pt x="2560" y="1706"/>
                  </a:lnTo>
                  <a:lnTo>
                    <a:pt x="2514" y="1751"/>
                  </a:lnTo>
                  <a:lnTo>
                    <a:pt x="2467" y="1797"/>
                  </a:lnTo>
                  <a:lnTo>
                    <a:pt x="2421" y="1842"/>
                  </a:lnTo>
                  <a:lnTo>
                    <a:pt x="2374" y="1888"/>
                  </a:lnTo>
                  <a:lnTo>
                    <a:pt x="2328" y="1933"/>
                  </a:lnTo>
                  <a:lnTo>
                    <a:pt x="2281" y="1978"/>
                  </a:lnTo>
                  <a:lnTo>
                    <a:pt x="2234" y="2024"/>
                  </a:lnTo>
                  <a:lnTo>
                    <a:pt x="2188" y="2069"/>
                  </a:lnTo>
                  <a:lnTo>
                    <a:pt x="2141" y="2115"/>
                  </a:lnTo>
                  <a:lnTo>
                    <a:pt x="2095" y="2160"/>
                  </a:lnTo>
                  <a:lnTo>
                    <a:pt x="2048" y="2217"/>
                  </a:lnTo>
                  <a:lnTo>
                    <a:pt x="2002" y="2274"/>
                  </a:lnTo>
                  <a:lnTo>
                    <a:pt x="1955" y="2331"/>
                  </a:lnTo>
                  <a:lnTo>
                    <a:pt x="1908" y="2388"/>
                  </a:lnTo>
                  <a:lnTo>
                    <a:pt x="1862" y="2445"/>
                  </a:lnTo>
                  <a:lnTo>
                    <a:pt x="1815" y="2501"/>
                  </a:lnTo>
                  <a:lnTo>
                    <a:pt x="1769" y="2558"/>
                  </a:lnTo>
                  <a:lnTo>
                    <a:pt x="1722" y="2615"/>
                  </a:lnTo>
                  <a:lnTo>
                    <a:pt x="1676" y="2672"/>
                  </a:lnTo>
                  <a:lnTo>
                    <a:pt x="1629" y="2729"/>
                  </a:lnTo>
                  <a:lnTo>
                    <a:pt x="1583" y="2765"/>
                  </a:lnTo>
                  <a:lnTo>
                    <a:pt x="1536" y="2801"/>
                  </a:lnTo>
                  <a:lnTo>
                    <a:pt x="1489" y="2838"/>
                  </a:lnTo>
                  <a:lnTo>
                    <a:pt x="1443" y="2874"/>
                  </a:lnTo>
                  <a:lnTo>
                    <a:pt x="1396" y="2910"/>
                  </a:lnTo>
                  <a:lnTo>
                    <a:pt x="1350" y="2946"/>
                  </a:lnTo>
                  <a:lnTo>
                    <a:pt x="1303" y="2982"/>
                  </a:lnTo>
                  <a:lnTo>
                    <a:pt x="1257" y="3018"/>
                  </a:lnTo>
                  <a:lnTo>
                    <a:pt x="1210" y="3055"/>
                  </a:lnTo>
                  <a:lnTo>
                    <a:pt x="1164" y="3091"/>
                  </a:lnTo>
                  <a:lnTo>
                    <a:pt x="1117" y="3148"/>
                  </a:lnTo>
                  <a:lnTo>
                    <a:pt x="1070" y="3206"/>
                  </a:lnTo>
                  <a:lnTo>
                    <a:pt x="1024" y="3263"/>
                  </a:lnTo>
                  <a:lnTo>
                    <a:pt x="977" y="3321"/>
                  </a:lnTo>
                  <a:lnTo>
                    <a:pt x="931" y="3378"/>
                  </a:lnTo>
                  <a:lnTo>
                    <a:pt x="884" y="3436"/>
                  </a:lnTo>
                  <a:lnTo>
                    <a:pt x="838" y="3493"/>
                  </a:lnTo>
                  <a:lnTo>
                    <a:pt x="791" y="3550"/>
                  </a:lnTo>
                  <a:lnTo>
                    <a:pt x="744" y="3608"/>
                  </a:lnTo>
                  <a:lnTo>
                    <a:pt x="698" y="3665"/>
                  </a:lnTo>
                  <a:lnTo>
                    <a:pt x="651" y="3727"/>
                  </a:lnTo>
                  <a:lnTo>
                    <a:pt x="605" y="3789"/>
                  </a:lnTo>
                  <a:lnTo>
                    <a:pt x="558" y="3851"/>
                  </a:lnTo>
                  <a:lnTo>
                    <a:pt x="512" y="3912"/>
                  </a:lnTo>
                  <a:lnTo>
                    <a:pt x="465" y="3974"/>
                  </a:lnTo>
                  <a:lnTo>
                    <a:pt x="419" y="4036"/>
                  </a:lnTo>
                  <a:lnTo>
                    <a:pt x="372" y="4079"/>
                  </a:lnTo>
                  <a:lnTo>
                    <a:pt x="325" y="4110"/>
                  </a:lnTo>
                  <a:lnTo>
                    <a:pt x="279" y="4141"/>
                  </a:lnTo>
                  <a:lnTo>
                    <a:pt x="232" y="4172"/>
                  </a:lnTo>
                  <a:lnTo>
                    <a:pt x="186" y="4207"/>
                  </a:lnTo>
                  <a:lnTo>
                    <a:pt x="139" y="4242"/>
                  </a:lnTo>
                  <a:lnTo>
                    <a:pt x="93" y="4276"/>
                  </a:lnTo>
                  <a:lnTo>
                    <a:pt x="46" y="4303"/>
                  </a:lnTo>
                  <a:lnTo>
                    <a:pt x="0" y="4322"/>
                  </a:lnTo>
                  <a:lnTo>
                    <a:pt x="0" y="4437"/>
                  </a:lnTo>
                  <a:close/>
                </a:path>
              </a:pathLst>
            </a:custGeom>
            <a:noFill/>
            <a:ln w="3175">
              <a:solidFill>
                <a:srgbClr val="808080"/>
              </a:solidFill>
              <a:round/>
              <a:headEnd/>
              <a:tailEnd/>
            </a:ln>
            <a:effectLst/>
            <a:extLst>
              <a:ext uri="{909E8E84-426E-40DD-AFC4-6F175D3DCCD1}">
                <a14:hiddenFill xmlns:a14="http://schemas.microsoft.com/office/drawing/2010/main">
                  <a:solidFill>
                    <a:srgbClr val="808080">
                      <a:alpha val="50195"/>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6" name="Freeform 45"/>
            <p:cNvSpPr>
              <a:spLocks/>
            </p:cNvSpPr>
            <p:nvPr/>
          </p:nvSpPr>
          <p:spPr bwMode="auto">
            <a:xfrm>
              <a:off x="632" y="3864"/>
              <a:ext cx="4656" cy="0"/>
            </a:xfrm>
            <a:custGeom>
              <a:avLst/>
              <a:gdLst>
                <a:gd name="T0" fmla="*/ 0 w 4656"/>
                <a:gd name="T1" fmla="*/ 4656 w 4656"/>
                <a:gd name="T2" fmla="*/ 0 60000 65536"/>
                <a:gd name="T3" fmla="*/ 0 60000 65536"/>
              </a:gdLst>
              <a:ahLst/>
              <a:cxnLst>
                <a:cxn ang="T2">
                  <a:pos x="T0" y="0"/>
                </a:cxn>
                <a:cxn ang="T3">
                  <a:pos x="T1" y="0"/>
                </a:cxn>
              </a:cxnLst>
              <a:rect l="0" t="0" r="r" b="b"/>
              <a:pathLst>
                <a:path w="4656">
                  <a:moveTo>
                    <a:pt x="0" y="0"/>
                  </a:moveTo>
                  <a:lnTo>
                    <a:pt x="4656" y="0"/>
                  </a:lnTo>
                </a:path>
              </a:pathLst>
            </a:custGeom>
            <a:noFill/>
            <a:ln w="19050">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7" name="Freeform 46"/>
            <p:cNvSpPr>
              <a:spLocks/>
            </p:cNvSpPr>
            <p:nvPr/>
          </p:nvSpPr>
          <p:spPr bwMode="auto">
            <a:xfrm>
              <a:off x="864" y="2152"/>
              <a:ext cx="4424" cy="1549"/>
            </a:xfrm>
            <a:custGeom>
              <a:avLst/>
              <a:gdLst>
                <a:gd name="T0" fmla="*/ 0 w 4423"/>
                <a:gd name="T1" fmla="*/ 152 h 1548"/>
                <a:gd name="T2" fmla="*/ 232 w 4423"/>
                <a:gd name="T3" fmla="*/ 0 h 1548"/>
                <a:gd name="T4" fmla="*/ 465 w 4423"/>
                <a:gd name="T5" fmla="*/ 258 h 1548"/>
                <a:gd name="T6" fmla="*/ 698 w 4423"/>
                <a:gd name="T7" fmla="*/ 297 h 1548"/>
                <a:gd name="T8" fmla="*/ 931 w 4423"/>
                <a:gd name="T9" fmla="*/ 395 h 1548"/>
                <a:gd name="T10" fmla="*/ 1164 w 4423"/>
                <a:gd name="T11" fmla="*/ 508 h 1548"/>
                <a:gd name="T12" fmla="*/ 1396 w 4423"/>
                <a:gd name="T13" fmla="*/ 568 h 1548"/>
                <a:gd name="T14" fmla="*/ 1629 w 4423"/>
                <a:gd name="T15" fmla="*/ 664 h 1548"/>
                <a:gd name="T16" fmla="*/ 1862 w 4423"/>
                <a:gd name="T17" fmla="*/ 763 h 1548"/>
                <a:gd name="T18" fmla="*/ 2095 w 4423"/>
                <a:gd name="T19" fmla="*/ 860 h 1548"/>
                <a:gd name="T20" fmla="*/ 2330 w 4423"/>
                <a:gd name="T21" fmla="*/ 950 h 1548"/>
                <a:gd name="T22" fmla="*/ 2562 w 4423"/>
                <a:gd name="T23" fmla="*/ 1037 h 1548"/>
                <a:gd name="T24" fmla="*/ 2795 w 4423"/>
                <a:gd name="T25" fmla="*/ 1168 h 1548"/>
                <a:gd name="T26" fmla="*/ 3028 w 4423"/>
                <a:gd name="T27" fmla="*/ 1270 h 1548"/>
                <a:gd name="T28" fmla="*/ 3261 w 4423"/>
                <a:gd name="T29" fmla="*/ 1352 h 1548"/>
                <a:gd name="T30" fmla="*/ 3493 w 4423"/>
                <a:gd name="T31" fmla="*/ 1408 h 1548"/>
                <a:gd name="T32" fmla="*/ 3726 w 4423"/>
                <a:gd name="T33" fmla="*/ 1456 h 1548"/>
                <a:gd name="T34" fmla="*/ 3959 w 4423"/>
                <a:gd name="T35" fmla="*/ 1501 h 1548"/>
                <a:gd name="T36" fmla="*/ 4192 w 4423"/>
                <a:gd name="T37" fmla="*/ 1535 h 1548"/>
                <a:gd name="T38" fmla="*/ 4425 w 4423"/>
                <a:gd name="T39" fmla="*/ 1550 h 15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1548">
                  <a:moveTo>
                    <a:pt x="0" y="152"/>
                  </a:moveTo>
                  <a:lnTo>
                    <a:pt x="232" y="0"/>
                  </a:lnTo>
                  <a:lnTo>
                    <a:pt x="465" y="258"/>
                  </a:lnTo>
                  <a:lnTo>
                    <a:pt x="698" y="297"/>
                  </a:lnTo>
                  <a:lnTo>
                    <a:pt x="931" y="395"/>
                  </a:lnTo>
                  <a:lnTo>
                    <a:pt x="1164" y="508"/>
                  </a:lnTo>
                  <a:lnTo>
                    <a:pt x="1396" y="568"/>
                  </a:lnTo>
                  <a:lnTo>
                    <a:pt x="1629" y="664"/>
                  </a:lnTo>
                  <a:lnTo>
                    <a:pt x="1862" y="763"/>
                  </a:lnTo>
                  <a:lnTo>
                    <a:pt x="2095" y="858"/>
                  </a:lnTo>
                  <a:lnTo>
                    <a:pt x="2328" y="948"/>
                  </a:lnTo>
                  <a:lnTo>
                    <a:pt x="2560" y="1035"/>
                  </a:lnTo>
                  <a:lnTo>
                    <a:pt x="2793" y="1166"/>
                  </a:lnTo>
                  <a:lnTo>
                    <a:pt x="3026" y="1268"/>
                  </a:lnTo>
                  <a:lnTo>
                    <a:pt x="3259" y="1350"/>
                  </a:lnTo>
                  <a:lnTo>
                    <a:pt x="3491" y="1406"/>
                  </a:lnTo>
                  <a:lnTo>
                    <a:pt x="3724" y="1454"/>
                  </a:lnTo>
                  <a:lnTo>
                    <a:pt x="3957" y="1499"/>
                  </a:lnTo>
                  <a:lnTo>
                    <a:pt x="4190" y="1533"/>
                  </a:lnTo>
                  <a:lnTo>
                    <a:pt x="4423" y="1548"/>
                  </a:lnTo>
                </a:path>
              </a:pathLst>
            </a:custGeom>
            <a:noFill/>
            <a:ln w="19050">
              <a:solidFill>
                <a:srgbClr val="92CF50"/>
              </a:solidFill>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8" name="Freeform 47"/>
            <p:cNvSpPr>
              <a:spLocks/>
            </p:cNvSpPr>
            <p:nvPr/>
          </p:nvSpPr>
          <p:spPr bwMode="auto">
            <a:xfrm>
              <a:off x="864" y="2108"/>
              <a:ext cx="4424" cy="1714"/>
            </a:xfrm>
            <a:custGeom>
              <a:avLst/>
              <a:gdLst>
                <a:gd name="T0" fmla="*/ 0 w 4423"/>
                <a:gd name="T1" fmla="*/ 176 h 1713"/>
                <a:gd name="T2" fmla="*/ 232 w 4423"/>
                <a:gd name="T3" fmla="*/ 0 h 1713"/>
                <a:gd name="T4" fmla="*/ 465 w 4423"/>
                <a:gd name="T5" fmla="*/ 11 h 1713"/>
                <a:gd name="T6" fmla="*/ 698 w 4423"/>
                <a:gd name="T7" fmla="*/ 56 h 1713"/>
                <a:gd name="T8" fmla="*/ 931 w 4423"/>
                <a:gd name="T9" fmla="*/ 113 h 1713"/>
                <a:gd name="T10" fmla="*/ 1164 w 4423"/>
                <a:gd name="T11" fmla="*/ 192 h 1713"/>
                <a:gd name="T12" fmla="*/ 1396 w 4423"/>
                <a:gd name="T13" fmla="*/ 305 h 1713"/>
                <a:gd name="T14" fmla="*/ 1629 w 4423"/>
                <a:gd name="T15" fmla="*/ 438 h 1713"/>
                <a:gd name="T16" fmla="*/ 1862 w 4423"/>
                <a:gd name="T17" fmla="*/ 588 h 1713"/>
                <a:gd name="T18" fmla="*/ 2095 w 4423"/>
                <a:gd name="T19" fmla="*/ 775 h 1713"/>
                <a:gd name="T20" fmla="*/ 2562 w 4423"/>
                <a:gd name="T21" fmla="*/ 1130 h 1713"/>
                <a:gd name="T22" fmla="*/ 3028 w 4423"/>
                <a:gd name="T23" fmla="*/ 1362 h 1713"/>
                <a:gd name="T24" fmla="*/ 3493 w 4423"/>
                <a:gd name="T25" fmla="*/ 1506 h 1713"/>
                <a:gd name="T26" fmla="*/ 3959 w 4423"/>
                <a:gd name="T27" fmla="*/ 1625 h 1713"/>
                <a:gd name="T28" fmla="*/ 4425 w 4423"/>
                <a:gd name="T29" fmla="*/ 1715 h 17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23" h="1713">
                  <a:moveTo>
                    <a:pt x="0" y="176"/>
                  </a:moveTo>
                  <a:lnTo>
                    <a:pt x="232" y="0"/>
                  </a:lnTo>
                  <a:lnTo>
                    <a:pt x="465" y="11"/>
                  </a:lnTo>
                  <a:lnTo>
                    <a:pt x="698" y="56"/>
                  </a:lnTo>
                  <a:lnTo>
                    <a:pt x="931" y="113"/>
                  </a:lnTo>
                  <a:lnTo>
                    <a:pt x="1164" y="192"/>
                  </a:lnTo>
                  <a:lnTo>
                    <a:pt x="1396" y="305"/>
                  </a:lnTo>
                  <a:lnTo>
                    <a:pt x="1629" y="438"/>
                  </a:lnTo>
                  <a:lnTo>
                    <a:pt x="1862" y="588"/>
                  </a:lnTo>
                  <a:lnTo>
                    <a:pt x="2095" y="775"/>
                  </a:lnTo>
                  <a:lnTo>
                    <a:pt x="2560" y="1128"/>
                  </a:lnTo>
                  <a:lnTo>
                    <a:pt x="3026" y="1360"/>
                  </a:lnTo>
                  <a:lnTo>
                    <a:pt x="3491" y="1504"/>
                  </a:lnTo>
                  <a:lnTo>
                    <a:pt x="3957" y="1623"/>
                  </a:lnTo>
                  <a:lnTo>
                    <a:pt x="4423" y="1713"/>
                  </a:lnTo>
                </a:path>
              </a:pathLst>
            </a:custGeom>
            <a:noFill/>
            <a:ln w="19050">
              <a:solidFill>
                <a:srgbClr val="92CF50"/>
              </a:solidFill>
              <a:prstDash val="sysDot"/>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39" name="Freeform 48"/>
            <p:cNvSpPr>
              <a:spLocks/>
            </p:cNvSpPr>
            <p:nvPr/>
          </p:nvSpPr>
          <p:spPr bwMode="auto">
            <a:xfrm>
              <a:off x="864" y="2072"/>
              <a:ext cx="4424" cy="1737"/>
            </a:xfrm>
            <a:custGeom>
              <a:avLst/>
              <a:gdLst>
                <a:gd name="T0" fmla="*/ 0 w 4423"/>
                <a:gd name="T1" fmla="*/ 188 h 1737"/>
                <a:gd name="T2" fmla="*/ 232 w 4423"/>
                <a:gd name="T3" fmla="*/ 96 h 1737"/>
                <a:gd name="T4" fmla="*/ 698 w 4423"/>
                <a:gd name="T5" fmla="*/ 0 h 1737"/>
                <a:gd name="T6" fmla="*/ 1164 w 4423"/>
                <a:gd name="T7" fmla="*/ 34 h 1737"/>
                <a:gd name="T8" fmla="*/ 1629 w 4423"/>
                <a:gd name="T9" fmla="*/ 334 h 1737"/>
                <a:gd name="T10" fmla="*/ 2095 w 4423"/>
                <a:gd name="T11" fmla="*/ 793 h 1737"/>
                <a:gd name="T12" fmla="*/ 2562 w 4423"/>
                <a:gd name="T13" fmla="*/ 1160 h 1737"/>
                <a:gd name="T14" fmla="*/ 3028 w 4423"/>
                <a:gd name="T15" fmla="*/ 1375 h 1737"/>
                <a:gd name="T16" fmla="*/ 3493 w 4423"/>
                <a:gd name="T17" fmla="*/ 1516 h 1737"/>
                <a:gd name="T18" fmla="*/ 3959 w 4423"/>
                <a:gd name="T19" fmla="*/ 1639 h 1737"/>
                <a:gd name="T20" fmla="*/ 4425 w 4423"/>
                <a:gd name="T21" fmla="*/ 1737 h 17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1737">
                  <a:moveTo>
                    <a:pt x="0" y="188"/>
                  </a:moveTo>
                  <a:lnTo>
                    <a:pt x="232" y="96"/>
                  </a:lnTo>
                  <a:lnTo>
                    <a:pt x="698" y="0"/>
                  </a:lnTo>
                  <a:lnTo>
                    <a:pt x="1164" y="34"/>
                  </a:lnTo>
                  <a:lnTo>
                    <a:pt x="1629" y="334"/>
                  </a:lnTo>
                  <a:lnTo>
                    <a:pt x="2095" y="793"/>
                  </a:lnTo>
                  <a:lnTo>
                    <a:pt x="2560" y="1160"/>
                  </a:lnTo>
                  <a:lnTo>
                    <a:pt x="3026" y="1375"/>
                  </a:lnTo>
                  <a:lnTo>
                    <a:pt x="3491" y="1516"/>
                  </a:lnTo>
                  <a:lnTo>
                    <a:pt x="3957" y="1639"/>
                  </a:lnTo>
                  <a:lnTo>
                    <a:pt x="4423" y="1737"/>
                  </a:lnTo>
                </a:path>
              </a:pathLst>
            </a:custGeom>
            <a:noFill/>
            <a:ln w="19050">
              <a:solidFill>
                <a:srgbClr val="92CF50"/>
              </a:solidFill>
              <a:prstDash val="lgDashDotDot"/>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0" name="Freeform 49"/>
            <p:cNvSpPr>
              <a:spLocks/>
            </p:cNvSpPr>
            <p:nvPr/>
          </p:nvSpPr>
          <p:spPr bwMode="auto">
            <a:xfrm>
              <a:off x="864" y="2214"/>
              <a:ext cx="4424" cy="1706"/>
            </a:xfrm>
            <a:custGeom>
              <a:avLst/>
              <a:gdLst>
                <a:gd name="T0" fmla="*/ 0 w 4423"/>
                <a:gd name="T1" fmla="*/ 161 h 1705"/>
                <a:gd name="T2" fmla="*/ 232 w 4423"/>
                <a:gd name="T3" fmla="*/ 8 h 1705"/>
                <a:gd name="T4" fmla="*/ 698 w 4423"/>
                <a:gd name="T5" fmla="*/ 0 h 1705"/>
                <a:gd name="T6" fmla="*/ 1164 w 4423"/>
                <a:gd name="T7" fmla="*/ 33 h 1705"/>
                <a:gd name="T8" fmla="*/ 1629 w 4423"/>
                <a:gd name="T9" fmla="*/ 240 h 1705"/>
                <a:gd name="T10" fmla="*/ 2095 w 4423"/>
                <a:gd name="T11" fmla="*/ 548 h 1705"/>
                <a:gd name="T12" fmla="*/ 2562 w 4423"/>
                <a:gd name="T13" fmla="*/ 914 h 1705"/>
                <a:gd name="T14" fmla="*/ 3028 w 4423"/>
                <a:gd name="T15" fmla="*/ 1198 h 1705"/>
                <a:gd name="T16" fmla="*/ 3493 w 4423"/>
                <a:gd name="T17" fmla="*/ 1407 h 1705"/>
                <a:gd name="T18" fmla="*/ 3959 w 4423"/>
                <a:gd name="T19" fmla="*/ 1586 h 1705"/>
                <a:gd name="T20" fmla="*/ 4425 w 4423"/>
                <a:gd name="T21" fmla="*/ 1707 h 17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1705">
                  <a:moveTo>
                    <a:pt x="0" y="161"/>
                  </a:moveTo>
                  <a:lnTo>
                    <a:pt x="232" y="8"/>
                  </a:lnTo>
                  <a:lnTo>
                    <a:pt x="698" y="0"/>
                  </a:lnTo>
                  <a:lnTo>
                    <a:pt x="1164" y="33"/>
                  </a:lnTo>
                  <a:lnTo>
                    <a:pt x="1629" y="240"/>
                  </a:lnTo>
                  <a:lnTo>
                    <a:pt x="2095" y="548"/>
                  </a:lnTo>
                  <a:lnTo>
                    <a:pt x="2560" y="912"/>
                  </a:lnTo>
                  <a:lnTo>
                    <a:pt x="3026" y="1196"/>
                  </a:lnTo>
                  <a:lnTo>
                    <a:pt x="3491" y="1405"/>
                  </a:lnTo>
                  <a:lnTo>
                    <a:pt x="3957" y="1584"/>
                  </a:lnTo>
                  <a:lnTo>
                    <a:pt x="4423" y="1705"/>
                  </a:lnTo>
                </a:path>
              </a:pathLst>
            </a:custGeom>
            <a:noFill/>
            <a:ln w="19050">
              <a:solidFill>
                <a:srgbClr val="92CF50"/>
              </a:solidFill>
              <a:prstDash val="dash"/>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1" name="Freeform 50"/>
            <p:cNvSpPr>
              <a:spLocks/>
            </p:cNvSpPr>
            <p:nvPr/>
          </p:nvSpPr>
          <p:spPr bwMode="auto">
            <a:xfrm>
              <a:off x="864" y="2190"/>
              <a:ext cx="4424" cy="1666"/>
            </a:xfrm>
            <a:custGeom>
              <a:avLst/>
              <a:gdLst>
                <a:gd name="T0" fmla="*/ 0 w 4423"/>
                <a:gd name="T1" fmla="*/ 75 h 1666"/>
                <a:gd name="T2" fmla="*/ 232 w 4423"/>
                <a:gd name="T3" fmla="*/ 0 h 1666"/>
                <a:gd name="T4" fmla="*/ 465 w 4423"/>
                <a:gd name="T5" fmla="*/ 8 h 1666"/>
                <a:gd name="T6" fmla="*/ 698 w 4423"/>
                <a:gd name="T7" fmla="*/ 16 h 1666"/>
                <a:gd name="T8" fmla="*/ 931 w 4423"/>
                <a:gd name="T9" fmla="*/ 83 h 1666"/>
                <a:gd name="T10" fmla="*/ 1164 w 4423"/>
                <a:gd name="T11" fmla="*/ 185 h 1666"/>
                <a:gd name="T12" fmla="*/ 1396 w 4423"/>
                <a:gd name="T13" fmla="*/ 329 h 1666"/>
                <a:gd name="T14" fmla="*/ 1629 w 4423"/>
                <a:gd name="T15" fmla="*/ 565 h 1666"/>
                <a:gd name="T16" fmla="*/ 1862 w 4423"/>
                <a:gd name="T17" fmla="*/ 644 h 1666"/>
                <a:gd name="T18" fmla="*/ 2095 w 4423"/>
                <a:gd name="T19" fmla="*/ 737 h 1666"/>
                <a:gd name="T20" fmla="*/ 2562 w 4423"/>
                <a:gd name="T21" fmla="*/ 1032 h 1666"/>
                <a:gd name="T22" fmla="*/ 3028 w 4423"/>
                <a:gd name="T23" fmla="*/ 1305 h 1666"/>
                <a:gd name="T24" fmla="*/ 3493 w 4423"/>
                <a:gd name="T25" fmla="*/ 1421 h 1666"/>
                <a:gd name="T26" fmla="*/ 3959 w 4423"/>
                <a:gd name="T27" fmla="*/ 1604 h 1666"/>
                <a:gd name="T28" fmla="*/ 4425 w 4423"/>
                <a:gd name="T29" fmla="*/ 1666 h 16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23" h="1666">
                  <a:moveTo>
                    <a:pt x="0" y="75"/>
                  </a:moveTo>
                  <a:lnTo>
                    <a:pt x="232" y="0"/>
                  </a:lnTo>
                  <a:lnTo>
                    <a:pt x="465" y="8"/>
                  </a:lnTo>
                  <a:lnTo>
                    <a:pt x="698" y="16"/>
                  </a:lnTo>
                  <a:lnTo>
                    <a:pt x="931" y="83"/>
                  </a:lnTo>
                  <a:lnTo>
                    <a:pt x="1164" y="185"/>
                  </a:lnTo>
                  <a:lnTo>
                    <a:pt x="1396" y="329"/>
                  </a:lnTo>
                  <a:lnTo>
                    <a:pt x="1629" y="565"/>
                  </a:lnTo>
                  <a:lnTo>
                    <a:pt x="1862" y="644"/>
                  </a:lnTo>
                  <a:lnTo>
                    <a:pt x="2095" y="737"/>
                  </a:lnTo>
                  <a:lnTo>
                    <a:pt x="2560" y="1032"/>
                  </a:lnTo>
                  <a:lnTo>
                    <a:pt x="3026" y="1305"/>
                  </a:lnTo>
                  <a:lnTo>
                    <a:pt x="3491" y="1421"/>
                  </a:lnTo>
                  <a:lnTo>
                    <a:pt x="3957" y="1604"/>
                  </a:lnTo>
                  <a:lnTo>
                    <a:pt x="4423" y="1666"/>
                  </a:lnTo>
                </a:path>
              </a:pathLst>
            </a:custGeom>
            <a:noFill/>
            <a:ln w="19050">
              <a:solidFill>
                <a:srgbClr val="92CF50"/>
              </a:solidFill>
              <a:prstDash val="sysDashDot"/>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2" name="Freeform 51"/>
            <p:cNvSpPr>
              <a:spLocks/>
            </p:cNvSpPr>
            <p:nvPr/>
          </p:nvSpPr>
          <p:spPr bwMode="auto">
            <a:xfrm>
              <a:off x="864" y="1755"/>
              <a:ext cx="4424" cy="3458"/>
            </a:xfrm>
            <a:custGeom>
              <a:avLst/>
              <a:gdLst>
                <a:gd name="T0" fmla="*/ 0 w 4423"/>
                <a:gd name="T1" fmla="*/ 604 h 3457"/>
                <a:gd name="T2" fmla="*/ 232 w 4423"/>
                <a:gd name="T3" fmla="*/ 587 h 3457"/>
                <a:gd name="T4" fmla="*/ 465 w 4423"/>
                <a:gd name="T5" fmla="*/ 377 h 3457"/>
                <a:gd name="T6" fmla="*/ 698 w 4423"/>
                <a:gd name="T7" fmla="*/ 327 h 3457"/>
                <a:gd name="T8" fmla="*/ 931 w 4423"/>
                <a:gd name="T9" fmla="*/ 163 h 3457"/>
                <a:gd name="T10" fmla="*/ 1164 w 4423"/>
                <a:gd name="T11" fmla="*/ 54 h 3457"/>
                <a:gd name="T12" fmla="*/ 1396 w 4423"/>
                <a:gd name="T13" fmla="*/ 0 h 3457"/>
                <a:gd name="T14" fmla="*/ 1629 w 4423"/>
                <a:gd name="T15" fmla="*/ 14 h 3457"/>
                <a:gd name="T16" fmla="*/ 1862 w 4423"/>
                <a:gd name="T17" fmla="*/ 107 h 3457"/>
                <a:gd name="T18" fmla="*/ 2095 w 4423"/>
                <a:gd name="T19" fmla="*/ 289 h 3457"/>
                <a:gd name="T20" fmla="*/ 2330 w 4423"/>
                <a:gd name="T21" fmla="*/ 573 h 3457"/>
                <a:gd name="T22" fmla="*/ 2562 w 4423"/>
                <a:gd name="T23" fmla="*/ 842 h 3457"/>
                <a:gd name="T24" fmla="*/ 2795 w 4423"/>
                <a:gd name="T25" fmla="*/ 1145 h 3457"/>
                <a:gd name="T26" fmla="*/ 3028 w 4423"/>
                <a:gd name="T27" fmla="*/ 1464 h 3457"/>
                <a:gd name="T28" fmla="*/ 3261 w 4423"/>
                <a:gd name="T29" fmla="*/ 1801 h 3457"/>
                <a:gd name="T30" fmla="*/ 3493 w 4423"/>
                <a:gd name="T31" fmla="*/ 2107 h 3457"/>
                <a:gd name="T32" fmla="*/ 3726 w 4423"/>
                <a:gd name="T33" fmla="*/ 2409 h 3457"/>
                <a:gd name="T34" fmla="*/ 3959 w 4423"/>
                <a:gd name="T35" fmla="*/ 2733 h 3457"/>
                <a:gd name="T36" fmla="*/ 4192 w 4423"/>
                <a:gd name="T37" fmla="*/ 3096 h 3457"/>
                <a:gd name="T38" fmla="*/ 4425 w 4423"/>
                <a:gd name="T39" fmla="*/ 3459 h 345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3457">
                  <a:moveTo>
                    <a:pt x="0" y="604"/>
                  </a:moveTo>
                  <a:lnTo>
                    <a:pt x="232" y="587"/>
                  </a:lnTo>
                  <a:lnTo>
                    <a:pt x="465" y="377"/>
                  </a:lnTo>
                  <a:lnTo>
                    <a:pt x="698" y="327"/>
                  </a:lnTo>
                  <a:lnTo>
                    <a:pt x="931" y="163"/>
                  </a:lnTo>
                  <a:lnTo>
                    <a:pt x="1164" y="54"/>
                  </a:lnTo>
                  <a:lnTo>
                    <a:pt x="1396" y="0"/>
                  </a:lnTo>
                  <a:lnTo>
                    <a:pt x="1629" y="14"/>
                  </a:lnTo>
                  <a:lnTo>
                    <a:pt x="1862" y="107"/>
                  </a:lnTo>
                  <a:lnTo>
                    <a:pt x="2095" y="289"/>
                  </a:lnTo>
                  <a:lnTo>
                    <a:pt x="2328" y="573"/>
                  </a:lnTo>
                  <a:lnTo>
                    <a:pt x="2560" y="842"/>
                  </a:lnTo>
                  <a:lnTo>
                    <a:pt x="2793" y="1145"/>
                  </a:lnTo>
                  <a:lnTo>
                    <a:pt x="3026" y="1464"/>
                  </a:lnTo>
                  <a:lnTo>
                    <a:pt x="3259" y="1799"/>
                  </a:lnTo>
                  <a:lnTo>
                    <a:pt x="3491" y="2105"/>
                  </a:lnTo>
                  <a:lnTo>
                    <a:pt x="3724" y="2407"/>
                  </a:lnTo>
                  <a:lnTo>
                    <a:pt x="3957" y="2731"/>
                  </a:lnTo>
                  <a:lnTo>
                    <a:pt x="4190" y="3094"/>
                  </a:lnTo>
                  <a:lnTo>
                    <a:pt x="4423" y="3457"/>
                  </a:lnTo>
                </a:path>
              </a:pathLst>
            </a:custGeom>
            <a:noFill/>
            <a:ln w="19050">
              <a:solidFill>
                <a:srgbClr val="92CF50"/>
              </a:solidFill>
              <a:prstDash val="dot"/>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3" name="Freeform 52"/>
            <p:cNvSpPr>
              <a:spLocks/>
            </p:cNvSpPr>
            <p:nvPr/>
          </p:nvSpPr>
          <p:spPr bwMode="auto">
            <a:xfrm>
              <a:off x="864" y="2223"/>
              <a:ext cx="2095" cy="701"/>
            </a:xfrm>
            <a:custGeom>
              <a:avLst/>
              <a:gdLst>
                <a:gd name="T0" fmla="*/ 0 w 2095"/>
                <a:gd name="T1" fmla="*/ 134 h 701"/>
                <a:gd name="T2" fmla="*/ 232 w 2095"/>
                <a:gd name="T3" fmla="*/ 0 h 701"/>
                <a:gd name="T4" fmla="*/ 465 w 2095"/>
                <a:gd name="T5" fmla="*/ 56 h 701"/>
                <a:gd name="T6" fmla="*/ 698 w 2095"/>
                <a:gd name="T7" fmla="*/ 60 h 701"/>
                <a:gd name="T8" fmla="*/ 931 w 2095"/>
                <a:gd name="T9" fmla="*/ 173 h 701"/>
                <a:gd name="T10" fmla="*/ 1164 w 2095"/>
                <a:gd name="T11" fmla="*/ 312 h 701"/>
                <a:gd name="T12" fmla="*/ 1629 w 2095"/>
                <a:gd name="T13" fmla="*/ 517 h 701"/>
                <a:gd name="T14" fmla="*/ 2095 w 2095"/>
                <a:gd name="T15" fmla="*/ 701 h 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95" h="701">
                  <a:moveTo>
                    <a:pt x="0" y="134"/>
                  </a:moveTo>
                  <a:lnTo>
                    <a:pt x="232" y="0"/>
                  </a:lnTo>
                  <a:lnTo>
                    <a:pt x="465" y="56"/>
                  </a:lnTo>
                  <a:lnTo>
                    <a:pt x="698" y="60"/>
                  </a:lnTo>
                  <a:lnTo>
                    <a:pt x="931" y="173"/>
                  </a:lnTo>
                  <a:lnTo>
                    <a:pt x="1164" y="312"/>
                  </a:lnTo>
                  <a:lnTo>
                    <a:pt x="1629" y="517"/>
                  </a:lnTo>
                  <a:lnTo>
                    <a:pt x="2095" y="701"/>
                  </a:lnTo>
                </a:path>
              </a:pathLst>
            </a:custGeom>
            <a:noFill/>
            <a:ln w="19050">
              <a:solidFill>
                <a:srgbClr val="92CF50"/>
              </a:solidFill>
              <a:prstDash val="sysDashDotDot"/>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4" name="Freeform 53"/>
            <p:cNvSpPr>
              <a:spLocks/>
            </p:cNvSpPr>
            <p:nvPr/>
          </p:nvSpPr>
          <p:spPr bwMode="auto">
            <a:xfrm>
              <a:off x="864" y="2272"/>
              <a:ext cx="2095" cy="603"/>
            </a:xfrm>
            <a:custGeom>
              <a:avLst/>
              <a:gdLst>
                <a:gd name="T0" fmla="*/ 0 w 2095"/>
                <a:gd name="T1" fmla="*/ 12 h 603"/>
                <a:gd name="T2" fmla="*/ 232 w 2095"/>
                <a:gd name="T3" fmla="*/ 0 h 603"/>
                <a:gd name="T4" fmla="*/ 465 w 2095"/>
                <a:gd name="T5" fmla="*/ 7 h 603"/>
                <a:gd name="T6" fmla="*/ 698 w 2095"/>
                <a:gd name="T7" fmla="*/ 78 h 603"/>
                <a:gd name="T8" fmla="*/ 931 w 2095"/>
                <a:gd name="T9" fmla="*/ 127 h 603"/>
                <a:gd name="T10" fmla="*/ 1164 w 2095"/>
                <a:gd name="T11" fmla="*/ 174 h 603"/>
                <a:gd name="T12" fmla="*/ 1396 w 2095"/>
                <a:gd name="T13" fmla="*/ 269 h 603"/>
                <a:gd name="T14" fmla="*/ 1629 w 2095"/>
                <a:gd name="T15" fmla="*/ 400 h 603"/>
                <a:gd name="T16" fmla="*/ 1862 w 2095"/>
                <a:gd name="T17" fmla="*/ 522 h 603"/>
                <a:gd name="T18" fmla="*/ 2095 w 2095"/>
                <a:gd name="T19" fmla="*/ 603 h 6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95" h="603">
                  <a:moveTo>
                    <a:pt x="0" y="12"/>
                  </a:moveTo>
                  <a:lnTo>
                    <a:pt x="232" y="0"/>
                  </a:lnTo>
                  <a:lnTo>
                    <a:pt x="465" y="7"/>
                  </a:lnTo>
                  <a:lnTo>
                    <a:pt x="698" y="78"/>
                  </a:lnTo>
                  <a:lnTo>
                    <a:pt x="931" y="127"/>
                  </a:lnTo>
                  <a:lnTo>
                    <a:pt x="1164" y="174"/>
                  </a:lnTo>
                  <a:lnTo>
                    <a:pt x="1396" y="269"/>
                  </a:lnTo>
                  <a:lnTo>
                    <a:pt x="1629" y="400"/>
                  </a:lnTo>
                  <a:lnTo>
                    <a:pt x="1862" y="522"/>
                  </a:lnTo>
                  <a:lnTo>
                    <a:pt x="2095" y="603"/>
                  </a:lnTo>
                </a:path>
              </a:pathLst>
            </a:custGeom>
            <a:noFill/>
            <a:ln w="19050">
              <a:solidFill>
                <a:srgbClr val="92CF50"/>
              </a:solidFill>
              <a:prstDash val="lgDash"/>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5" name="Freeform 54"/>
            <p:cNvSpPr>
              <a:spLocks/>
            </p:cNvSpPr>
            <p:nvPr/>
          </p:nvSpPr>
          <p:spPr bwMode="auto">
            <a:xfrm>
              <a:off x="864" y="2038"/>
              <a:ext cx="4424" cy="1711"/>
            </a:xfrm>
            <a:custGeom>
              <a:avLst/>
              <a:gdLst>
                <a:gd name="T0" fmla="*/ 0 w 4423"/>
                <a:gd name="T1" fmla="*/ 267 h 1710"/>
                <a:gd name="T2" fmla="*/ 232 w 4423"/>
                <a:gd name="T3" fmla="*/ 110 h 1710"/>
                <a:gd name="T4" fmla="*/ 465 w 4423"/>
                <a:gd name="T5" fmla="*/ 119 h 1710"/>
                <a:gd name="T6" fmla="*/ 698 w 4423"/>
                <a:gd name="T7" fmla="*/ 57 h 1710"/>
                <a:gd name="T8" fmla="*/ 931 w 4423"/>
                <a:gd name="T9" fmla="*/ 33 h 1710"/>
                <a:gd name="T10" fmla="*/ 1164 w 4423"/>
                <a:gd name="T11" fmla="*/ 0 h 1710"/>
                <a:gd name="T12" fmla="*/ 1396 w 4423"/>
                <a:gd name="T13" fmla="*/ 778 h 1710"/>
                <a:gd name="T14" fmla="*/ 1629 w 4423"/>
                <a:gd name="T15" fmla="*/ 917 h 1710"/>
                <a:gd name="T16" fmla="*/ 1862 w 4423"/>
                <a:gd name="T17" fmla="*/ 1028 h 1710"/>
                <a:gd name="T18" fmla="*/ 2095 w 4423"/>
                <a:gd name="T19" fmla="*/ 1119 h 1710"/>
                <a:gd name="T20" fmla="*/ 2330 w 4423"/>
                <a:gd name="T21" fmla="*/ 1233 h 1710"/>
                <a:gd name="T22" fmla="*/ 2562 w 4423"/>
                <a:gd name="T23" fmla="*/ 1335 h 1710"/>
                <a:gd name="T24" fmla="*/ 2795 w 4423"/>
                <a:gd name="T25" fmla="*/ 1423 h 1710"/>
                <a:gd name="T26" fmla="*/ 3028 w 4423"/>
                <a:gd name="T27" fmla="*/ 1507 h 1710"/>
                <a:gd name="T28" fmla="*/ 3261 w 4423"/>
                <a:gd name="T29" fmla="*/ 1569 h 1710"/>
                <a:gd name="T30" fmla="*/ 3493 w 4423"/>
                <a:gd name="T31" fmla="*/ 1612 h 1710"/>
                <a:gd name="T32" fmla="*/ 3726 w 4423"/>
                <a:gd name="T33" fmla="*/ 1645 h 1710"/>
                <a:gd name="T34" fmla="*/ 3959 w 4423"/>
                <a:gd name="T35" fmla="*/ 1679 h 1710"/>
                <a:gd name="T36" fmla="*/ 4192 w 4423"/>
                <a:gd name="T37" fmla="*/ 1698 h 1710"/>
                <a:gd name="T38" fmla="*/ 4425 w 4423"/>
                <a:gd name="T39" fmla="*/ 1712 h 17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1710">
                  <a:moveTo>
                    <a:pt x="0" y="267"/>
                  </a:moveTo>
                  <a:lnTo>
                    <a:pt x="232" y="110"/>
                  </a:lnTo>
                  <a:lnTo>
                    <a:pt x="465" y="119"/>
                  </a:lnTo>
                  <a:lnTo>
                    <a:pt x="698" y="57"/>
                  </a:lnTo>
                  <a:lnTo>
                    <a:pt x="931" y="33"/>
                  </a:lnTo>
                  <a:lnTo>
                    <a:pt x="1164" y="0"/>
                  </a:lnTo>
                  <a:lnTo>
                    <a:pt x="1396" y="778"/>
                  </a:lnTo>
                  <a:lnTo>
                    <a:pt x="1629" y="915"/>
                  </a:lnTo>
                  <a:lnTo>
                    <a:pt x="1862" y="1026"/>
                  </a:lnTo>
                  <a:lnTo>
                    <a:pt x="2095" y="1117"/>
                  </a:lnTo>
                  <a:lnTo>
                    <a:pt x="2328" y="1231"/>
                  </a:lnTo>
                  <a:lnTo>
                    <a:pt x="2560" y="1333"/>
                  </a:lnTo>
                  <a:lnTo>
                    <a:pt x="2793" y="1421"/>
                  </a:lnTo>
                  <a:lnTo>
                    <a:pt x="3026" y="1505"/>
                  </a:lnTo>
                  <a:lnTo>
                    <a:pt x="3259" y="1567"/>
                  </a:lnTo>
                  <a:lnTo>
                    <a:pt x="3491" y="1610"/>
                  </a:lnTo>
                  <a:lnTo>
                    <a:pt x="3724" y="1643"/>
                  </a:lnTo>
                  <a:lnTo>
                    <a:pt x="3957" y="1677"/>
                  </a:lnTo>
                  <a:lnTo>
                    <a:pt x="4190" y="1696"/>
                  </a:lnTo>
                  <a:lnTo>
                    <a:pt x="4423" y="1710"/>
                  </a:lnTo>
                </a:path>
              </a:pathLst>
            </a:custGeom>
            <a:noFill/>
            <a:ln w="19050">
              <a:solidFill>
                <a:srgbClr val="00B0F0"/>
              </a:solidFill>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6" name="Freeform 55"/>
            <p:cNvSpPr>
              <a:spLocks/>
            </p:cNvSpPr>
            <p:nvPr/>
          </p:nvSpPr>
          <p:spPr bwMode="auto">
            <a:xfrm>
              <a:off x="864" y="2039"/>
              <a:ext cx="4424" cy="1831"/>
            </a:xfrm>
            <a:custGeom>
              <a:avLst/>
              <a:gdLst>
                <a:gd name="T0" fmla="*/ 0 w 4423"/>
                <a:gd name="T1" fmla="*/ 245 h 1830"/>
                <a:gd name="T2" fmla="*/ 232 w 4423"/>
                <a:gd name="T3" fmla="*/ 75 h 1830"/>
                <a:gd name="T4" fmla="*/ 465 w 4423"/>
                <a:gd name="T5" fmla="*/ 50 h 1830"/>
                <a:gd name="T6" fmla="*/ 698 w 4423"/>
                <a:gd name="T7" fmla="*/ 38 h 1830"/>
                <a:gd name="T8" fmla="*/ 931 w 4423"/>
                <a:gd name="T9" fmla="*/ 0 h 1830"/>
                <a:gd name="T10" fmla="*/ 1164 w 4423"/>
                <a:gd name="T11" fmla="*/ 0 h 1830"/>
                <a:gd name="T12" fmla="*/ 1396 w 4423"/>
                <a:gd name="T13" fmla="*/ 201 h 1830"/>
                <a:gd name="T14" fmla="*/ 1629 w 4423"/>
                <a:gd name="T15" fmla="*/ 414 h 1830"/>
                <a:gd name="T16" fmla="*/ 1862 w 4423"/>
                <a:gd name="T17" fmla="*/ 660 h 1830"/>
                <a:gd name="T18" fmla="*/ 2095 w 4423"/>
                <a:gd name="T19" fmla="*/ 926 h 1830"/>
                <a:gd name="T20" fmla="*/ 2562 w 4423"/>
                <a:gd name="T21" fmla="*/ 1328 h 1830"/>
                <a:gd name="T22" fmla="*/ 3028 w 4423"/>
                <a:gd name="T23" fmla="*/ 1534 h 1830"/>
                <a:gd name="T24" fmla="*/ 3493 w 4423"/>
                <a:gd name="T25" fmla="*/ 1670 h 1830"/>
                <a:gd name="T26" fmla="*/ 3959 w 4423"/>
                <a:gd name="T27" fmla="*/ 1772 h 1830"/>
                <a:gd name="T28" fmla="*/ 4425 w 4423"/>
                <a:gd name="T29" fmla="*/ 1832 h 18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23" h="1830">
                  <a:moveTo>
                    <a:pt x="0" y="245"/>
                  </a:moveTo>
                  <a:lnTo>
                    <a:pt x="232" y="75"/>
                  </a:lnTo>
                  <a:lnTo>
                    <a:pt x="465" y="50"/>
                  </a:lnTo>
                  <a:lnTo>
                    <a:pt x="698" y="38"/>
                  </a:lnTo>
                  <a:lnTo>
                    <a:pt x="931" y="0"/>
                  </a:lnTo>
                  <a:lnTo>
                    <a:pt x="1164" y="0"/>
                  </a:lnTo>
                  <a:lnTo>
                    <a:pt x="1396" y="201"/>
                  </a:lnTo>
                  <a:lnTo>
                    <a:pt x="1629" y="414"/>
                  </a:lnTo>
                  <a:lnTo>
                    <a:pt x="1862" y="660"/>
                  </a:lnTo>
                  <a:lnTo>
                    <a:pt x="2095" y="924"/>
                  </a:lnTo>
                  <a:lnTo>
                    <a:pt x="2560" y="1326"/>
                  </a:lnTo>
                  <a:lnTo>
                    <a:pt x="3026" y="1532"/>
                  </a:lnTo>
                  <a:lnTo>
                    <a:pt x="3491" y="1668"/>
                  </a:lnTo>
                  <a:lnTo>
                    <a:pt x="3957" y="1770"/>
                  </a:lnTo>
                  <a:lnTo>
                    <a:pt x="4423" y="1830"/>
                  </a:lnTo>
                </a:path>
              </a:pathLst>
            </a:custGeom>
            <a:noFill/>
            <a:ln w="19050">
              <a:solidFill>
                <a:srgbClr val="00B0F0"/>
              </a:solidFill>
              <a:prstDash val="sysDot"/>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7" name="Freeform 56"/>
            <p:cNvSpPr>
              <a:spLocks/>
            </p:cNvSpPr>
            <p:nvPr/>
          </p:nvSpPr>
          <p:spPr bwMode="auto">
            <a:xfrm>
              <a:off x="864" y="2047"/>
              <a:ext cx="4424" cy="1782"/>
            </a:xfrm>
            <a:custGeom>
              <a:avLst/>
              <a:gdLst>
                <a:gd name="T0" fmla="*/ 0 w 4423"/>
                <a:gd name="T1" fmla="*/ 214 h 1782"/>
                <a:gd name="T2" fmla="*/ 232 w 4423"/>
                <a:gd name="T3" fmla="*/ 122 h 1782"/>
                <a:gd name="T4" fmla="*/ 698 w 4423"/>
                <a:gd name="T5" fmla="*/ 0 h 1782"/>
                <a:gd name="T6" fmla="*/ 1164 w 4423"/>
                <a:gd name="T7" fmla="*/ 7 h 1782"/>
                <a:gd name="T8" fmla="*/ 1629 w 4423"/>
                <a:gd name="T9" fmla="*/ 347 h 1782"/>
                <a:gd name="T10" fmla="*/ 2095 w 4423"/>
                <a:gd name="T11" fmla="*/ 834 h 1782"/>
                <a:gd name="T12" fmla="*/ 2562 w 4423"/>
                <a:gd name="T13" fmla="*/ 1211 h 1782"/>
                <a:gd name="T14" fmla="*/ 3028 w 4423"/>
                <a:gd name="T15" fmla="*/ 1424 h 1782"/>
                <a:gd name="T16" fmla="*/ 3493 w 4423"/>
                <a:gd name="T17" fmla="*/ 1566 h 1782"/>
                <a:gd name="T18" fmla="*/ 3959 w 4423"/>
                <a:gd name="T19" fmla="*/ 1690 h 1782"/>
                <a:gd name="T20" fmla="*/ 4425 w 4423"/>
                <a:gd name="T21" fmla="*/ 1782 h 17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1782">
                  <a:moveTo>
                    <a:pt x="0" y="214"/>
                  </a:moveTo>
                  <a:lnTo>
                    <a:pt x="232" y="122"/>
                  </a:lnTo>
                  <a:lnTo>
                    <a:pt x="698" y="0"/>
                  </a:lnTo>
                  <a:lnTo>
                    <a:pt x="1164" y="7"/>
                  </a:lnTo>
                  <a:lnTo>
                    <a:pt x="1629" y="347"/>
                  </a:lnTo>
                  <a:lnTo>
                    <a:pt x="2095" y="834"/>
                  </a:lnTo>
                  <a:lnTo>
                    <a:pt x="2560" y="1211"/>
                  </a:lnTo>
                  <a:lnTo>
                    <a:pt x="3026" y="1424"/>
                  </a:lnTo>
                  <a:lnTo>
                    <a:pt x="3491" y="1566"/>
                  </a:lnTo>
                  <a:lnTo>
                    <a:pt x="3957" y="1690"/>
                  </a:lnTo>
                  <a:lnTo>
                    <a:pt x="4423" y="1782"/>
                  </a:lnTo>
                </a:path>
              </a:pathLst>
            </a:custGeom>
            <a:noFill/>
            <a:ln w="19050">
              <a:solidFill>
                <a:srgbClr val="00B0F0"/>
              </a:solidFill>
              <a:prstDash val="lgDashDotDot"/>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8" name="Freeform 57"/>
            <p:cNvSpPr>
              <a:spLocks/>
            </p:cNvSpPr>
            <p:nvPr/>
          </p:nvSpPr>
          <p:spPr bwMode="auto">
            <a:xfrm>
              <a:off x="864" y="2058"/>
              <a:ext cx="4424" cy="1791"/>
            </a:xfrm>
            <a:custGeom>
              <a:avLst/>
              <a:gdLst>
                <a:gd name="T0" fmla="*/ 0 w 4423"/>
                <a:gd name="T1" fmla="*/ 318 h 1790"/>
                <a:gd name="T2" fmla="*/ 232 w 4423"/>
                <a:gd name="T3" fmla="*/ 212 h 1790"/>
                <a:gd name="T4" fmla="*/ 698 w 4423"/>
                <a:gd name="T5" fmla="*/ 61 h 1790"/>
                <a:gd name="T6" fmla="*/ 1164 w 4423"/>
                <a:gd name="T7" fmla="*/ 0 h 1790"/>
                <a:gd name="T8" fmla="*/ 1629 w 4423"/>
                <a:gd name="T9" fmla="*/ 342 h 1790"/>
                <a:gd name="T10" fmla="*/ 2095 w 4423"/>
                <a:gd name="T11" fmla="*/ 867 h 1790"/>
                <a:gd name="T12" fmla="*/ 2562 w 4423"/>
                <a:gd name="T13" fmla="*/ 1176 h 1790"/>
                <a:gd name="T14" fmla="*/ 3028 w 4423"/>
                <a:gd name="T15" fmla="*/ 1405 h 1790"/>
                <a:gd name="T16" fmla="*/ 3493 w 4423"/>
                <a:gd name="T17" fmla="*/ 1592 h 1790"/>
                <a:gd name="T18" fmla="*/ 3959 w 4423"/>
                <a:gd name="T19" fmla="*/ 1718 h 1790"/>
                <a:gd name="T20" fmla="*/ 4425 w 4423"/>
                <a:gd name="T21" fmla="*/ 1792 h 17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1790">
                  <a:moveTo>
                    <a:pt x="0" y="318"/>
                  </a:moveTo>
                  <a:lnTo>
                    <a:pt x="232" y="212"/>
                  </a:lnTo>
                  <a:lnTo>
                    <a:pt x="698" y="61"/>
                  </a:lnTo>
                  <a:lnTo>
                    <a:pt x="1164" y="0"/>
                  </a:lnTo>
                  <a:lnTo>
                    <a:pt x="1629" y="342"/>
                  </a:lnTo>
                  <a:lnTo>
                    <a:pt x="2095" y="867"/>
                  </a:lnTo>
                  <a:lnTo>
                    <a:pt x="2560" y="1174"/>
                  </a:lnTo>
                  <a:lnTo>
                    <a:pt x="3026" y="1403"/>
                  </a:lnTo>
                  <a:lnTo>
                    <a:pt x="3491" y="1590"/>
                  </a:lnTo>
                  <a:lnTo>
                    <a:pt x="3957" y="1716"/>
                  </a:lnTo>
                  <a:lnTo>
                    <a:pt x="4423" y="1790"/>
                  </a:lnTo>
                </a:path>
              </a:pathLst>
            </a:custGeom>
            <a:noFill/>
            <a:ln w="19050">
              <a:solidFill>
                <a:srgbClr val="00B0F0"/>
              </a:solidFill>
              <a:prstDash val="dash"/>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49" name="Freeform 58"/>
            <p:cNvSpPr>
              <a:spLocks/>
            </p:cNvSpPr>
            <p:nvPr/>
          </p:nvSpPr>
          <p:spPr bwMode="auto">
            <a:xfrm>
              <a:off x="864" y="1799"/>
              <a:ext cx="4424" cy="3362"/>
            </a:xfrm>
            <a:custGeom>
              <a:avLst/>
              <a:gdLst>
                <a:gd name="T0" fmla="*/ 0 w 4423"/>
                <a:gd name="T1" fmla="*/ 560 h 3361"/>
                <a:gd name="T2" fmla="*/ 232 w 4423"/>
                <a:gd name="T3" fmla="*/ 543 h 3361"/>
                <a:gd name="T4" fmla="*/ 465 w 4423"/>
                <a:gd name="T5" fmla="*/ 333 h 3361"/>
                <a:gd name="T6" fmla="*/ 698 w 4423"/>
                <a:gd name="T7" fmla="*/ 320 h 3361"/>
                <a:gd name="T8" fmla="*/ 931 w 4423"/>
                <a:gd name="T9" fmla="*/ 289 h 3361"/>
                <a:gd name="T10" fmla="*/ 1164 w 4423"/>
                <a:gd name="T11" fmla="*/ 258 h 3361"/>
                <a:gd name="T12" fmla="*/ 1396 w 4423"/>
                <a:gd name="T13" fmla="*/ 10 h 3361"/>
                <a:gd name="T14" fmla="*/ 1629 w 4423"/>
                <a:gd name="T15" fmla="*/ 0 h 3361"/>
                <a:gd name="T16" fmla="*/ 1862 w 4423"/>
                <a:gd name="T17" fmla="*/ 71 h 3361"/>
                <a:gd name="T18" fmla="*/ 2095 w 4423"/>
                <a:gd name="T19" fmla="*/ 230 h 3361"/>
                <a:gd name="T20" fmla="*/ 2330 w 4423"/>
                <a:gd name="T21" fmla="*/ 496 h 3361"/>
                <a:gd name="T22" fmla="*/ 2562 w 4423"/>
                <a:gd name="T23" fmla="*/ 758 h 3361"/>
                <a:gd name="T24" fmla="*/ 2795 w 4423"/>
                <a:gd name="T25" fmla="*/ 1047 h 3361"/>
                <a:gd name="T26" fmla="*/ 3028 w 4423"/>
                <a:gd name="T27" fmla="*/ 1362 h 3361"/>
                <a:gd name="T28" fmla="*/ 3261 w 4423"/>
                <a:gd name="T29" fmla="*/ 1704 h 3361"/>
                <a:gd name="T30" fmla="*/ 3493 w 4423"/>
                <a:gd name="T31" fmla="*/ 2018 h 3361"/>
                <a:gd name="T32" fmla="*/ 3726 w 4423"/>
                <a:gd name="T33" fmla="*/ 2316 h 3361"/>
                <a:gd name="T34" fmla="*/ 3959 w 4423"/>
                <a:gd name="T35" fmla="*/ 2643 h 3361"/>
                <a:gd name="T36" fmla="*/ 4192 w 4423"/>
                <a:gd name="T37" fmla="*/ 3003 h 3361"/>
                <a:gd name="T38" fmla="*/ 4425 w 4423"/>
                <a:gd name="T39" fmla="*/ 3363 h 33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3361">
                  <a:moveTo>
                    <a:pt x="0" y="560"/>
                  </a:moveTo>
                  <a:lnTo>
                    <a:pt x="232" y="543"/>
                  </a:lnTo>
                  <a:lnTo>
                    <a:pt x="465" y="333"/>
                  </a:lnTo>
                  <a:lnTo>
                    <a:pt x="698" y="320"/>
                  </a:lnTo>
                  <a:lnTo>
                    <a:pt x="931" y="289"/>
                  </a:lnTo>
                  <a:lnTo>
                    <a:pt x="1164" y="258"/>
                  </a:lnTo>
                  <a:lnTo>
                    <a:pt x="1396" y="10"/>
                  </a:lnTo>
                  <a:lnTo>
                    <a:pt x="1629" y="0"/>
                  </a:lnTo>
                  <a:lnTo>
                    <a:pt x="1862" y="71"/>
                  </a:lnTo>
                  <a:lnTo>
                    <a:pt x="2095" y="230"/>
                  </a:lnTo>
                  <a:lnTo>
                    <a:pt x="2328" y="496"/>
                  </a:lnTo>
                  <a:lnTo>
                    <a:pt x="2560" y="758"/>
                  </a:lnTo>
                  <a:lnTo>
                    <a:pt x="2793" y="1047"/>
                  </a:lnTo>
                  <a:lnTo>
                    <a:pt x="3026" y="1362"/>
                  </a:lnTo>
                  <a:lnTo>
                    <a:pt x="3259" y="1702"/>
                  </a:lnTo>
                  <a:lnTo>
                    <a:pt x="3491" y="2016"/>
                  </a:lnTo>
                  <a:lnTo>
                    <a:pt x="3724" y="2314"/>
                  </a:lnTo>
                  <a:lnTo>
                    <a:pt x="3957" y="2641"/>
                  </a:lnTo>
                  <a:lnTo>
                    <a:pt x="4190" y="3001"/>
                  </a:lnTo>
                  <a:lnTo>
                    <a:pt x="4423" y="3361"/>
                  </a:lnTo>
                </a:path>
              </a:pathLst>
            </a:custGeom>
            <a:noFill/>
            <a:ln w="19050">
              <a:solidFill>
                <a:srgbClr val="00B0F0"/>
              </a:solidFill>
              <a:prstDash val="dot"/>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0" name="Freeform 59"/>
            <p:cNvSpPr>
              <a:spLocks/>
            </p:cNvSpPr>
            <p:nvPr/>
          </p:nvSpPr>
          <p:spPr bwMode="auto">
            <a:xfrm>
              <a:off x="864" y="2054"/>
              <a:ext cx="2095" cy="1240"/>
            </a:xfrm>
            <a:custGeom>
              <a:avLst/>
              <a:gdLst>
                <a:gd name="T0" fmla="*/ 0 w 2095"/>
                <a:gd name="T1" fmla="*/ 303 h 1239"/>
                <a:gd name="T2" fmla="*/ 232 w 2095"/>
                <a:gd name="T3" fmla="*/ 168 h 1239"/>
                <a:gd name="T4" fmla="*/ 465 w 2095"/>
                <a:gd name="T5" fmla="*/ 147 h 1239"/>
                <a:gd name="T6" fmla="*/ 698 w 2095"/>
                <a:gd name="T7" fmla="*/ 71 h 1239"/>
                <a:gd name="T8" fmla="*/ 931 w 2095"/>
                <a:gd name="T9" fmla="*/ 29 h 1239"/>
                <a:gd name="T10" fmla="*/ 1164 w 2095"/>
                <a:gd name="T11" fmla="*/ 0 h 1239"/>
                <a:gd name="T12" fmla="*/ 1629 w 2095"/>
                <a:gd name="T13" fmla="*/ 1131 h 1239"/>
                <a:gd name="T14" fmla="*/ 2095 w 2095"/>
                <a:gd name="T15" fmla="*/ 1241 h 123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95" h="1239">
                  <a:moveTo>
                    <a:pt x="0" y="303"/>
                  </a:moveTo>
                  <a:lnTo>
                    <a:pt x="232" y="168"/>
                  </a:lnTo>
                  <a:lnTo>
                    <a:pt x="465" y="147"/>
                  </a:lnTo>
                  <a:lnTo>
                    <a:pt x="698" y="71"/>
                  </a:lnTo>
                  <a:lnTo>
                    <a:pt x="931" y="29"/>
                  </a:lnTo>
                  <a:lnTo>
                    <a:pt x="1164" y="0"/>
                  </a:lnTo>
                  <a:lnTo>
                    <a:pt x="1629" y="1129"/>
                  </a:lnTo>
                  <a:lnTo>
                    <a:pt x="2095" y="1239"/>
                  </a:lnTo>
                </a:path>
              </a:pathLst>
            </a:custGeom>
            <a:noFill/>
            <a:ln w="19050">
              <a:solidFill>
                <a:srgbClr val="00B0F0"/>
              </a:solidFill>
              <a:prstDash val="sysDashDotDot"/>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1" name="Freeform 60"/>
            <p:cNvSpPr>
              <a:spLocks/>
            </p:cNvSpPr>
            <p:nvPr/>
          </p:nvSpPr>
          <p:spPr bwMode="auto">
            <a:xfrm>
              <a:off x="864" y="1997"/>
              <a:ext cx="2095" cy="1391"/>
            </a:xfrm>
            <a:custGeom>
              <a:avLst/>
              <a:gdLst>
                <a:gd name="T0" fmla="*/ 0 w 2095"/>
                <a:gd name="T1" fmla="*/ 287 h 1391"/>
                <a:gd name="T2" fmla="*/ 232 w 2095"/>
                <a:gd name="T3" fmla="*/ 277 h 1391"/>
                <a:gd name="T4" fmla="*/ 465 w 2095"/>
                <a:gd name="T5" fmla="*/ 196 h 1391"/>
                <a:gd name="T6" fmla="*/ 698 w 2095"/>
                <a:gd name="T7" fmla="*/ 59 h 1391"/>
                <a:gd name="T8" fmla="*/ 931 w 2095"/>
                <a:gd name="T9" fmla="*/ 29 h 1391"/>
                <a:gd name="T10" fmla="*/ 1164 w 2095"/>
                <a:gd name="T11" fmla="*/ 0 h 1391"/>
                <a:gd name="T12" fmla="*/ 1396 w 2095"/>
                <a:gd name="T13" fmla="*/ 614 h 1391"/>
                <a:gd name="T14" fmla="*/ 1629 w 2095"/>
                <a:gd name="T15" fmla="*/ 900 h 1391"/>
                <a:gd name="T16" fmla="*/ 1862 w 2095"/>
                <a:gd name="T17" fmla="*/ 1216 h 1391"/>
                <a:gd name="T18" fmla="*/ 2095 w 2095"/>
                <a:gd name="T19" fmla="*/ 1391 h 13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95" h="1391">
                  <a:moveTo>
                    <a:pt x="0" y="287"/>
                  </a:moveTo>
                  <a:lnTo>
                    <a:pt x="232" y="277"/>
                  </a:lnTo>
                  <a:lnTo>
                    <a:pt x="465" y="196"/>
                  </a:lnTo>
                  <a:lnTo>
                    <a:pt x="698" y="59"/>
                  </a:lnTo>
                  <a:lnTo>
                    <a:pt x="931" y="29"/>
                  </a:lnTo>
                  <a:lnTo>
                    <a:pt x="1164" y="0"/>
                  </a:lnTo>
                  <a:lnTo>
                    <a:pt x="1396" y="614"/>
                  </a:lnTo>
                  <a:lnTo>
                    <a:pt x="1629" y="900"/>
                  </a:lnTo>
                  <a:lnTo>
                    <a:pt x="1862" y="1216"/>
                  </a:lnTo>
                  <a:lnTo>
                    <a:pt x="2095" y="1391"/>
                  </a:lnTo>
                </a:path>
              </a:pathLst>
            </a:custGeom>
            <a:noFill/>
            <a:ln w="19050">
              <a:solidFill>
                <a:srgbClr val="00B0F0"/>
              </a:solidFill>
              <a:prstDash val="lgDash"/>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2" name="Freeform 61"/>
            <p:cNvSpPr>
              <a:spLocks/>
            </p:cNvSpPr>
            <p:nvPr/>
          </p:nvSpPr>
          <p:spPr bwMode="auto">
            <a:xfrm>
              <a:off x="864" y="1786"/>
              <a:ext cx="4424" cy="1965"/>
            </a:xfrm>
            <a:custGeom>
              <a:avLst/>
              <a:gdLst>
                <a:gd name="T0" fmla="*/ 0 w 4423"/>
                <a:gd name="T1" fmla="*/ 520 h 1965"/>
                <a:gd name="T2" fmla="*/ 232 w 4423"/>
                <a:gd name="T3" fmla="*/ 363 h 1965"/>
                <a:gd name="T4" fmla="*/ 465 w 4423"/>
                <a:gd name="T5" fmla="*/ 307 h 1965"/>
                <a:gd name="T6" fmla="*/ 698 w 4423"/>
                <a:gd name="T7" fmla="*/ 210 h 1965"/>
                <a:gd name="T8" fmla="*/ 931 w 4423"/>
                <a:gd name="T9" fmla="*/ 97 h 1965"/>
                <a:gd name="T10" fmla="*/ 1164 w 4423"/>
                <a:gd name="T11" fmla="*/ 0 h 1965"/>
                <a:gd name="T12" fmla="*/ 1396 w 4423"/>
                <a:gd name="T13" fmla="*/ 1121 h 1965"/>
                <a:gd name="T14" fmla="*/ 1629 w 4423"/>
                <a:gd name="T15" fmla="*/ 1244 h 1965"/>
                <a:gd name="T16" fmla="*/ 1862 w 4423"/>
                <a:gd name="T17" fmla="*/ 1350 h 1965"/>
                <a:gd name="T18" fmla="*/ 2095 w 4423"/>
                <a:gd name="T19" fmla="*/ 1462 h 1965"/>
                <a:gd name="T20" fmla="*/ 2330 w 4423"/>
                <a:gd name="T21" fmla="*/ 1558 h 1965"/>
                <a:gd name="T22" fmla="*/ 2562 w 4423"/>
                <a:gd name="T23" fmla="*/ 1637 h 1965"/>
                <a:gd name="T24" fmla="*/ 2795 w 4423"/>
                <a:gd name="T25" fmla="*/ 1720 h 1965"/>
                <a:gd name="T26" fmla="*/ 3028 w 4423"/>
                <a:gd name="T27" fmla="*/ 1794 h 1965"/>
                <a:gd name="T28" fmla="*/ 3261 w 4423"/>
                <a:gd name="T29" fmla="*/ 1845 h 1965"/>
                <a:gd name="T30" fmla="*/ 3493 w 4423"/>
                <a:gd name="T31" fmla="*/ 1877 h 1965"/>
                <a:gd name="T32" fmla="*/ 3726 w 4423"/>
                <a:gd name="T33" fmla="*/ 1912 h 1965"/>
                <a:gd name="T34" fmla="*/ 3959 w 4423"/>
                <a:gd name="T35" fmla="*/ 1937 h 1965"/>
                <a:gd name="T36" fmla="*/ 4192 w 4423"/>
                <a:gd name="T37" fmla="*/ 1953 h 1965"/>
                <a:gd name="T38" fmla="*/ 4425 w 4423"/>
                <a:gd name="T39" fmla="*/ 1965 h 19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1965">
                  <a:moveTo>
                    <a:pt x="0" y="520"/>
                  </a:moveTo>
                  <a:lnTo>
                    <a:pt x="232" y="363"/>
                  </a:lnTo>
                  <a:lnTo>
                    <a:pt x="465" y="307"/>
                  </a:lnTo>
                  <a:lnTo>
                    <a:pt x="698" y="210"/>
                  </a:lnTo>
                  <a:lnTo>
                    <a:pt x="931" y="97"/>
                  </a:lnTo>
                  <a:lnTo>
                    <a:pt x="1164" y="0"/>
                  </a:lnTo>
                  <a:lnTo>
                    <a:pt x="1396" y="1121"/>
                  </a:lnTo>
                  <a:lnTo>
                    <a:pt x="1629" y="1244"/>
                  </a:lnTo>
                  <a:lnTo>
                    <a:pt x="1862" y="1350"/>
                  </a:lnTo>
                  <a:lnTo>
                    <a:pt x="2095" y="1462"/>
                  </a:lnTo>
                  <a:lnTo>
                    <a:pt x="2328" y="1558"/>
                  </a:lnTo>
                  <a:lnTo>
                    <a:pt x="2560" y="1637"/>
                  </a:lnTo>
                  <a:lnTo>
                    <a:pt x="2793" y="1720"/>
                  </a:lnTo>
                  <a:lnTo>
                    <a:pt x="3026" y="1794"/>
                  </a:lnTo>
                  <a:lnTo>
                    <a:pt x="3259" y="1845"/>
                  </a:lnTo>
                  <a:lnTo>
                    <a:pt x="3491" y="1877"/>
                  </a:lnTo>
                  <a:lnTo>
                    <a:pt x="3724" y="1912"/>
                  </a:lnTo>
                  <a:lnTo>
                    <a:pt x="3957" y="1937"/>
                  </a:lnTo>
                  <a:lnTo>
                    <a:pt x="4190" y="1953"/>
                  </a:lnTo>
                  <a:lnTo>
                    <a:pt x="4423" y="1965"/>
                  </a:lnTo>
                </a:path>
              </a:pathLst>
            </a:custGeom>
            <a:noFill/>
            <a:ln w="19050">
              <a:solidFill>
                <a:srgbClr val="FF5050"/>
              </a:solidFill>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3" name="Freeform 62"/>
            <p:cNvSpPr>
              <a:spLocks/>
            </p:cNvSpPr>
            <p:nvPr/>
          </p:nvSpPr>
          <p:spPr bwMode="auto">
            <a:xfrm>
              <a:off x="864" y="1778"/>
              <a:ext cx="4424" cy="2129"/>
            </a:xfrm>
            <a:custGeom>
              <a:avLst/>
              <a:gdLst>
                <a:gd name="T0" fmla="*/ 0 w 4423"/>
                <a:gd name="T1" fmla="*/ 506 h 2128"/>
                <a:gd name="T2" fmla="*/ 232 w 4423"/>
                <a:gd name="T3" fmla="*/ 336 h 2128"/>
                <a:gd name="T4" fmla="*/ 465 w 4423"/>
                <a:gd name="T5" fmla="*/ 257 h 2128"/>
                <a:gd name="T6" fmla="*/ 698 w 4423"/>
                <a:gd name="T7" fmla="*/ 183 h 2128"/>
                <a:gd name="T8" fmla="*/ 931 w 4423"/>
                <a:gd name="T9" fmla="*/ 79 h 2128"/>
                <a:gd name="T10" fmla="*/ 1164 w 4423"/>
                <a:gd name="T11" fmla="*/ 0 h 2128"/>
                <a:gd name="T12" fmla="*/ 1396 w 4423"/>
                <a:gd name="T13" fmla="*/ 269 h 2128"/>
                <a:gd name="T14" fmla="*/ 1629 w 4423"/>
                <a:gd name="T15" fmla="*/ 571 h 2128"/>
                <a:gd name="T16" fmla="*/ 1862 w 4423"/>
                <a:gd name="T17" fmla="*/ 907 h 2128"/>
                <a:gd name="T18" fmla="*/ 2095 w 4423"/>
                <a:gd name="T19" fmla="*/ 1259 h 2128"/>
                <a:gd name="T20" fmla="*/ 2562 w 4423"/>
                <a:gd name="T21" fmla="*/ 1712 h 2128"/>
                <a:gd name="T22" fmla="*/ 3028 w 4423"/>
                <a:gd name="T23" fmla="*/ 1882 h 2128"/>
                <a:gd name="T24" fmla="*/ 3493 w 4423"/>
                <a:gd name="T25" fmla="*/ 1998 h 2128"/>
                <a:gd name="T26" fmla="*/ 3959 w 4423"/>
                <a:gd name="T27" fmla="*/ 2079 h 2128"/>
                <a:gd name="T28" fmla="*/ 4425 w 4423"/>
                <a:gd name="T29" fmla="*/ 2130 h 21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23" h="2128">
                  <a:moveTo>
                    <a:pt x="0" y="506"/>
                  </a:moveTo>
                  <a:lnTo>
                    <a:pt x="232" y="336"/>
                  </a:lnTo>
                  <a:lnTo>
                    <a:pt x="465" y="257"/>
                  </a:lnTo>
                  <a:lnTo>
                    <a:pt x="698" y="183"/>
                  </a:lnTo>
                  <a:lnTo>
                    <a:pt x="931" y="79"/>
                  </a:lnTo>
                  <a:lnTo>
                    <a:pt x="1164" y="0"/>
                  </a:lnTo>
                  <a:lnTo>
                    <a:pt x="1396" y="269"/>
                  </a:lnTo>
                  <a:lnTo>
                    <a:pt x="1629" y="571"/>
                  </a:lnTo>
                  <a:lnTo>
                    <a:pt x="1862" y="907"/>
                  </a:lnTo>
                  <a:lnTo>
                    <a:pt x="2095" y="1257"/>
                  </a:lnTo>
                  <a:lnTo>
                    <a:pt x="2560" y="1710"/>
                  </a:lnTo>
                  <a:lnTo>
                    <a:pt x="3026" y="1880"/>
                  </a:lnTo>
                  <a:lnTo>
                    <a:pt x="3491" y="1996"/>
                  </a:lnTo>
                  <a:lnTo>
                    <a:pt x="3957" y="2077"/>
                  </a:lnTo>
                  <a:lnTo>
                    <a:pt x="4423" y="2128"/>
                  </a:lnTo>
                </a:path>
              </a:pathLst>
            </a:custGeom>
            <a:noFill/>
            <a:ln w="19050">
              <a:solidFill>
                <a:srgbClr val="FF5050"/>
              </a:solidFill>
              <a:prstDash val="sysDot"/>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4" name="Freeform 63"/>
            <p:cNvSpPr>
              <a:spLocks/>
            </p:cNvSpPr>
            <p:nvPr/>
          </p:nvSpPr>
          <p:spPr bwMode="auto">
            <a:xfrm>
              <a:off x="864" y="1786"/>
              <a:ext cx="4424" cy="2114"/>
            </a:xfrm>
            <a:custGeom>
              <a:avLst/>
              <a:gdLst>
                <a:gd name="T0" fmla="*/ 0 w 4423"/>
                <a:gd name="T1" fmla="*/ 475 h 2114"/>
                <a:gd name="T2" fmla="*/ 232 w 4423"/>
                <a:gd name="T3" fmla="*/ 383 h 2114"/>
                <a:gd name="T4" fmla="*/ 698 w 4423"/>
                <a:gd name="T5" fmla="*/ 151 h 2114"/>
                <a:gd name="T6" fmla="*/ 1164 w 4423"/>
                <a:gd name="T7" fmla="*/ 0 h 2114"/>
                <a:gd name="T8" fmla="*/ 1629 w 4423"/>
                <a:gd name="T9" fmla="*/ 537 h 2114"/>
                <a:gd name="T10" fmla="*/ 2095 w 4423"/>
                <a:gd name="T11" fmla="*/ 1134 h 2114"/>
                <a:gd name="T12" fmla="*/ 2562 w 4423"/>
                <a:gd name="T13" fmla="*/ 1598 h 2114"/>
                <a:gd name="T14" fmla="*/ 3028 w 4423"/>
                <a:gd name="T15" fmla="*/ 1788 h 2114"/>
                <a:gd name="T16" fmla="*/ 3493 w 4423"/>
                <a:gd name="T17" fmla="*/ 1930 h 2114"/>
                <a:gd name="T18" fmla="*/ 3959 w 4423"/>
                <a:gd name="T19" fmla="*/ 2047 h 2114"/>
                <a:gd name="T20" fmla="*/ 4425 w 4423"/>
                <a:gd name="T21" fmla="*/ 2114 h 2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2114">
                  <a:moveTo>
                    <a:pt x="0" y="475"/>
                  </a:moveTo>
                  <a:lnTo>
                    <a:pt x="232" y="383"/>
                  </a:lnTo>
                  <a:lnTo>
                    <a:pt x="698" y="151"/>
                  </a:lnTo>
                  <a:lnTo>
                    <a:pt x="1164" y="0"/>
                  </a:lnTo>
                  <a:lnTo>
                    <a:pt x="1629" y="537"/>
                  </a:lnTo>
                  <a:lnTo>
                    <a:pt x="2095" y="1134"/>
                  </a:lnTo>
                  <a:lnTo>
                    <a:pt x="2560" y="1598"/>
                  </a:lnTo>
                  <a:lnTo>
                    <a:pt x="3026" y="1788"/>
                  </a:lnTo>
                  <a:lnTo>
                    <a:pt x="3491" y="1930"/>
                  </a:lnTo>
                  <a:lnTo>
                    <a:pt x="3957" y="2047"/>
                  </a:lnTo>
                  <a:lnTo>
                    <a:pt x="4423" y="2114"/>
                  </a:lnTo>
                </a:path>
              </a:pathLst>
            </a:custGeom>
            <a:noFill/>
            <a:ln w="19050">
              <a:solidFill>
                <a:srgbClr val="FF5050"/>
              </a:solidFill>
              <a:prstDash val="lgDashDotDot"/>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5" name="Freeform 64"/>
            <p:cNvSpPr>
              <a:spLocks/>
            </p:cNvSpPr>
            <p:nvPr/>
          </p:nvSpPr>
          <p:spPr bwMode="auto">
            <a:xfrm>
              <a:off x="864" y="1784"/>
              <a:ext cx="4424" cy="2081"/>
            </a:xfrm>
            <a:custGeom>
              <a:avLst/>
              <a:gdLst>
                <a:gd name="T0" fmla="*/ 0 w 4423"/>
                <a:gd name="T1" fmla="*/ 591 h 2080"/>
                <a:gd name="T2" fmla="*/ 232 w 4423"/>
                <a:gd name="T3" fmla="*/ 476 h 2080"/>
                <a:gd name="T4" fmla="*/ 698 w 4423"/>
                <a:gd name="T5" fmla="*/ 212 h 2080"/>
                <a:gd name="T6" fmla="*/ 1164 w 4423"/>
                <a:gd name="T7" fmla="*/ 0 h 2080"/>
                <a:gd name="T8" fmla="*/ 1629 w 4423"/>
                <a:gd name="T9" fmla="*/ 615 h 2080"/>
                <a:gd name="T10" fmla="*/ 2095 w 4423"/>
                <a:gd name="T11" fmla="*/ 1243 h 2080"/>
                <a:gd name="T12" fmla="*/ 2562 w 4423"/>
                <a:gd name="T13" fmla="*/ 1648 h 2080"/>
                <a:gd name="T14" fmla="*/ 3028 w 4423"/>
                <a:gd name="T15" fmla="*/ 1789 h 2080"/>
                <a:gd name="T16" fmla="*/ 3493 w 4423"/>
                <a:gd name="T17" fmla="*/ 1903 h 2080"/>
                <a:gd name="T18" fmla="*/ 3959 w 4423"/>
                <a:gd name="T19" fmla="*/ 1999 h 2080"/>
                <a:gd name="T20" fmla="*/ 4425 w 4423"/>
                <a:gd name="T21" fmla="*/ 2082 h 20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2080">
                  <a:moveTo>
                    <a:pt x="0" y="591"/>
                  </a:moveTo>
                  <a:lnTo>
                    <a:pt x="232" y="476"/>
                  </a:lnTo>
                  <a:lnTo>
                    <a:pt x="698" y="212"/>
                  </a:lnTo>
                  <a:lnTo>
                    <a:pt x="1164" y="0"/>
                  </a:lnTo>
                  <a:lnTo>
                    <a:pt x="1629" y="615"/>
                  </a:lnTo>
                  <a:lnTo>
                    <a:pt x="2095" y="1241"/>
                  </a:lnTo>
                  <a:lnTo>
                    <a:pt x="2560" y="1646"/>
                  </a:lnTo>
                  <a:lnTo>
                    <a:pt x="3026" y="1787"/>
                  </a:lnTo>
                  <a:lnTo>
                    <a:pt x="3491" y="1901"/>
                  </a:lnTo>
                  <a:lnTo>
                    <a:pt x="3957" y="1997"/>
                  </a:lnTo>
                  <a:lnTo>
                    <a:pt x="4423" y="2080"/>
                  </a:lnTo>
                </a:path>
              </a:pathLst>
            </a:custGeom>
            <a:noFill/>
            <a:ln w="19050">
              <a:solidFill>
                <a:srgbClr val="FF5050"/>
              </a:solidFill>
              <a:prstDash val="dash"/>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6" name="Freeform 65"/>
            <p:cNvSpPr>
              <a:spLocks/>
            </p:cNvSpPr>
            <p:nvPr/>
          </p:nvSpPr>
          <p:spPr bwMode="auto">
            <a:xfrm>
              <a:off x="864" y="1747"/>
              <a:ext cx="4424" cy="3475"/>
            </a:xfrm>
            <a:custGeom>
              <a:avLst/>
              <a:gdLst>
                <a:gd name="T0" fmla="*/ 0 w 4423"/>
                <a:gd name="T1" fmla="*/ 612 h 3475"/>
                <a:gd name="T2" fmla="*/ 232 w 4423"/>
                <a:gd name="T3" fmla="*/ 595 h 3475"/>
                <a:gd name="T4" fmla="*/ 465 w 4423"/>
                <a:gd name="T5" fmla="*/ 385 h 3475"/>
                <a:gd name="T6" fmla="*/ 698 w 4423"/>
                <a:gd name="T7" fmla="*/ 249 h 3475"/>
                <a:gd name="T8" fmla="*/ 931 w 4423"/>
                <a:gd name="T9" fmla="*/ 143 h 3475"/>
                <a:gd name="T10" fmla="*/ 1164 w 4423"/>
                <a:gd name="T11" fmla="*/ 37 h 3475"/>
                <a:gd name="T12" fmla="*/ 1396 w 4423"/>
                <a:gd name="T13" fmla="*/ 0 h 3475"/>
                <a:gd name="T14" fmla="*/ 1629 w 4423"/>
                <a:gd name="T15" fmla="*/ 19 h 3475"/>
                <a:gd name="T16" fmla="*/ 1862 w 4423"/>
                <a:gd name="T17" fmla="*/ 119 h 3475"/>
                <a:gd name="T18" fmla="*/ 2095 w 4423"/>
                <a:gd name="T19" fmla="*/ 308 h 3475"/>
                <a:gd name="T20" fmla="*/ 2330 w 4423"/>
                <a:gd name="T21" fmla="*/ 599 h 3475"/>
                <a:gd name="T22" fmla="*/ 2562 w 4423"/>
                <a:gd name="T23" fmla="*/ 869 h 3475"/>
                <a:gd name="T24" fmla="*/ 2795 w 4423"/>
                <a:gd name="T25" fmla="*/ 1176 h 3475"/>
                <a:gd name="T26" fmla="*/ 3028 w 4423"/>
                <a:gd name="T27" fmla="*/ 1495 h 3475"/>
                <a:gd name="T28" fmla="*/ 3261 w 4423"/>
                <a:gd name="T29" fmla="*/ 1829 h 3475"/>
                <a:gd name="T30" fmla="*/ 3493 w 4423"/>
                <a:gd name="T31" fmla="*/ 2132 h 3475"/>
                <a:gd name="T32" fmla="*/ 3726 w 4423"/>
                <a:gd name="T33" fmla="*/ 2434 h 3475"/>
                <a:gd name="T34" fmla="*/ 3959 w 4423"/>
                <a:gd name="T35" fmla="*/ 2760 h 3475"/>
                <a:gd name="T36" fmla="*/ 4192 w 4423"/>
                <a:gd name="T37" fmla="*/ 3118 h 3475"/>
                <a:gd name="T38" fmla="*/ 4425 w 4423"/>
                <a:gd name="T39" fmla="*/ 3475 h 34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3475">
                  <a:moveTo>
                    <a:pt x="0" y="612"/>
                  </a:moveTo>
                  <a:lnTo>
                    <a:pt x="232" y="595"/>
                  </a:lnTo>
                  <a:lnTo>
                    <a:pt x="465" y="385"/>
                  </a:lnTo>
                  <a:lnTo>
                    <a:pt x="698" y="249"/>
                  </a:lnTo>
                  <a:lnTo>
                    <a:pt x="931" y="143"/>
                  </a:lnTo>
                  <a:lnTo>
                    <a:pt x="1164" y="37"/>
                  </a:lnTo>
                  <a:lnTo>
                    <a:pt x="1396" y="0"/>
                  </a:lnTo>
                  <a:lnTo>
                    <a:pt x="1629" y="19"/>
                  </a:lnTo>
                  <a:lnTo>
                    <a:pt x="1862" y="119"/>
                  </a:lnTo>
                  <a:lnTo>
                    <a:pt x="2095" y="308"/>
                  </a:lnTo>
                  <a:lnTo>
                    <a:pt x="2328" y="599"/>
                  </a:lnTo>
                  <a:lnTo>
                    <a:pt x="2560" y="869"/>
                  </a:lnTo>
                  <a:lnTo>
                    <a:pt x="2793" y="1176"/>
                  </a:lnTo>
                  <a:lnTo>
                    <a:pt x="3026" y="1495"/>
                  </a:lnTo>
                  <a:lnTo>
                    <a:pt x="3259" y="1829"/>
                  </a:lnTo>
                  <a:lnTo>
                    <a:pt x="3491" y="2132"/>
                  </a:lnTo>
                  <a:lnTo>
                    <a:pt x="3724" y="2434"/>
                  </a:lnTo>
                  <a:lnTo>
                    <a:pt x="3957" y="2760"/>
                  </a:lnTo>
                  <a:lnTo>
                    <a:pt x="4190" y="3118"/>
                  </a:lnTo>
                  <a:lnTo>
                    <a:pt x="4423" y="3475"/>
                  </a:lnTo>
                </a:path>
              </a:pathLst>
            </a:custGeom>
            <a:noFill/>
            <a:ln w="19050">
              <a:solidFill>
                <a:srgbClr val="FF5050"/>
              </a:solidFill>
              <a:prstDash val="dot"/>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7" name="Freeform 66"/>
            <p:cNvSpPr>
              <a:spLocks/>
            </p:cNvSpPr>
            <p:nvPr/>
          </p:nvSpPr>
          <p:spPr bwMode="auto">
            <a:xfrm>
              <a:off x="864" y="1798"/>
              <a:ext cx="2095" cy="1621"/>
            </a:xfrm>
            <a:custGeom>
              <a:avLst/>
              <a:gdLst>
                <a:gd name="T0" fmla="*/ 0 w 2095"/>
                <a:gd name="T1" fmla="*/ 559 h 1621"/>
                <a:gd name="T2" fmla="*/ 232 w 2095"/>
                <a:gd name="T3" fmla="*/ 424 h 1621"/>
                <a:gd name="T4" fmla="*/ 465 w 2095"/>
                <a:gd name="T5" fmla="*/ 341 h 1621"/>
                <a:gd name="T6" fmla="*/ 698 w 2095"/>
                <a:gd name="T7" fmla="*/ 201 h 1621"/>
                <a:gd name="T8" fmla="*/ 931 w 2095"/>
                <a:gd name="T9" fmla="*/ 73 h 1621"/>
                <a:gd name="T10" fmla="*/ 1164 w 2095"/>
                <a:gd name="T11" fmla="*/ 0 h 1621"/>
                <a:gd name="T12" fmla="*/ 1629 w 2095"/>
                <a:gd name="T13" fmla="*/ 1517 h 1621"/>
                <a:gd name="T14" fmla="*/ 2095 w 2095"/>
                <a:gd name="T15" fmla="*/ 1621 h 16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95" h="1621">
                  <a:moveTo>
                    <a:pt x="0" y="559"/>
                  </a:moveTo>
                  <a:lnTo>
                    <a:pt x="232" y="424"/>
                  </a:lnTo>
                  <a:lnTo>
                    <a:pt x="465" y="341"/>
                  </a:lnTo>
                  <a:lnTo>
                    <a:pt x="698" y="201"/>
                  </a:lnTo>
                  <a:lnTo>
                    <a:pt x="931" y="73"/>
                  </a:lnTo>
                  <a:lnTo>
                    <a:pt x="1164" y="0"/>
                  </a:lnTo>
                  <a:lnTo>
                    <a:pt x="1629" y="1517"/>
                  </a:lnTo>
                  <a:lnTo>
                    <a:pt x="2095" y="1621"/>
                  </a:lnTo>
                </a:path>
              </a:pathLst>
            </a:custGeom>
            <a:noFill/>
            <a:ln w="19050">
              <a:solidFill>
                <a:srgbClr val="FF5050"/>
              </a:solidFill>
              <a:prstDash val="sysDashDotDot"/>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8" name="Freeform 67"/>
            <p:cNvSpPr>
              <a:spLocks/>
            </p:cNvSpPr>
            <p:nvPr/>
          </p:nvSpPr>
          <p:spPr bwMode="auto">
            <a:xfrm>
              <a:off x="864" y="1805"/>
              <a:ext cx="2095" cy="1605"/>
            </a:xfrm>
            <a:custGeom>
              <a:avLst/>
              <a:gdLst>
                <a:gd name="T0" fmla="*/ 0 w 2095"/>
                <a:gd name="T1" fmla="*/ 479 h 1605"/>
                <a:gd name="T2" fmla="*/ 232 w 2095"/>
                <a:gd name="T3" fmla="*/ 468 h 1605"/>
                <a:gd name="T4" fmla="*/ 465 w 2095"/>
                <a:gd name="T5" fmla="*/ 388 h 1605"/>
                <a:gd name="T6" fmla="*/ 698 w 2095"/>
                <a:gd name="T7" fmla="*/ 232 h 1605"/>
                <a:gd name="T8" fmla="*/ 931 w 2095"/>
                <a:gd name="T9" fmla="*/ 114 h 1605"/>
                <a:gd name="T10" fmla="*/ 1164 w 2095"/>
                <a:gd name="T11" fmla="*/ 0 h 1605"/>
                <a:gd name="T12" fmla="*/ 1396 w 2095"/>
                <a:gd name="T13" fmla="*/ 903 h 1605"/>
                <a:gd name="T14" fmla="*/ 1629 w 2095"/>
                <a:gd name="T15" fmla="*/ 1164 h 1605"/>
                <a:gd name="T16" fmla="*/ 1862 w 2095"/>
                <a:gd name="T17" fmla="*/ 1449 h 1605"/>
                <a:gd name="T18" fmla="*/ 2095 w 2095"/>
                <a:gd name="T19" fmla="*/ 1605 h 16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95" h="1605">
                  <a:moveTo>
                    <a:pt x="0" y="479"/>
                  </a:moveTo>
                  <a:lnTo>
                    <a:pt x="232" y="468"/>
                  </a:lnTo>
                  <a:lnTo>
                    <a:pt x="465" y="388"/>
                  </a:lnTo>
                  <a:lnTo>
                    <a:pt x="698" y="232"/>
                  </a:lnTo>
                  <a:lnTo>
                    <a:pt x="931" y="114"/>
                  </a:lnTo>
                  <a:lnTo>
                    <a:pt x="1164" y="0"/>
                  </a:lnTo>
                  <a:lnTo>
                    <a:pt x="1396" y="903"/>
                  </a:lnTo>
                  <a:lnTo>
                    <a:pt x="1629" y="1164"/>
                  </a:lnTo>
                  <a:lnTo>
                    <a:pt x="1862" y="1449"/>
                  </a:lnTo>
                  <a:lnTo>
                    <a:pt x="2095" y="1605"/>
                  </a:lnTo>
                </a:path>
              </a:pathLst>
            </a:custGeom>
            <a:noFill/>
            <a:ln w="19050">
              <a:solidFill>
                <a:srgbClr val="FF5050"/>
              </a:solidFill>
              <a:prstDash val="lgDash"/>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59" name="Freeform 68"/>
            <p:cNvSpPr>
              <a:spLocks/>
            </p:cNvSpPr>
            <p:nvPr/>
          </p:nvSpPr>
          <p:spPr bwMode="auto">
            <a:xfrm>
              <a:off x="864" y="-5"/>
              <a:ext cx="4424" cy="2310"/>
            </a:xfrm>
            <a:custGeom>
              <a:avLst/>
              <a:gdLst>
                <a:gd name="T0" fmla="*/ 0 w 4423"/>
                <a:gd name="T1" fmla="*/ 2309 h 2311"/>
                <a:gd name="T2" fmla="*/ 232 w 4423"/>
                <a:gd name="T3" fmla="*/ 2151 h 2311"/>
                <a:gd name="T4" fmla="*/ 465 w 4423"/>
                <a:gd name="T5" fmla="*/ 1991 h 2311"/>
                <a:gd name="T6" fmla="*/ 698 w 4423"/>
                <a:gd name="T7" fmla="*/ 1811 h 2311"/>
                <a:gd name="T8" fmla="*/ 931 w 4423"/>
                <a:gd name="T9" fmla="*/ 1624 h 2311"/>
                <a:gd name="T10" fmla="*/ 1164 w 4423"/>
                <a:gd name="T11" fmla="*/ 1440 h 2311"/>
                <a:gd name="T12" fmla="*/ 1396 w 4423"/>
                <a:gd name="T13" fmla="*/ 1254 h 2311"/>
                <a:gd name="T14" fmla="*/ 1629 w 4423"/>
                <a:gd name="T15" fmla="*/ 1079 h 2311"/>
                <a:gd name="T16" fmla="*/ 1862 w 4423"/>
                <a:gd name="T17" fmla="*/ 917 h 2311"/>
                <a:gd name="T18" fmla="*/ 2095 w 4423"/>
                <a:gd name="T19" fmla="*/ 771 h 2311"/>
                <a:gd name="T20" fmla="*/ 2330 w 4423"/>
                <a:gd name="T21" fmla="*/ 665 h 2311"/>
                <a:gd name="T22" fmla="*/ 2562 w 4423"/>
                <a:gd name="T23" fmla="*/ 567 h 2311"/>
                <a:gd name="T24" fmla="*/ 2795 w 4423"/>
                <a:gd name="T25" fmla="*/ 485 h 2311"/>
                <a:gd name="T26" fmla="*/ 3028 w 4423"/>
                <a:gd name="T27" fmla="*/ 395 h 2311"/>
                <a:gd name="T28" fmla="*/ 3261 w 4423"/>
                <a:gd name="T29" fmla="*/ 318 h 2311"/>
                <a:gd name="T30" fmla="*/ 3493 w 4423"/>
                <a:gd name="T31" fmla="*/ 246 h 2311"/>
                <a:gd name="T32" fmla="*/ 3726 w 4423"/>
                <a:gd name="T33" fmla="*/ 179 h 2311"/>
                <a:gd name="T34" fmla="*/ 3959 w 4423"/>
                <a:gd name="T35" fmla="*/ 110 h 2311"/>
                <a:gd name="T36" fmla="*/ 4192 w 4423"/>
                <a:gd name="T37" fmla="*/ 53 h 2311"/>
                <a:gd name="T38" fmla="*/ 4425 w 4423"/>
                <a:gd name="T39" fmla="*/ 0 h 23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2311">
                  <a:moveTo>
                    <a:pt x="0" y="2311"/>
                  </a:moveTo>
                  <a:lnTo>
                    <a:pt x="232" y="2153"/>
                  </a:lnTo>
                  <a:lnTo>
                    <a:pt x="465" y="1993"/>
                  </a:lnTo>
                  <a:lnTo>
                    <a:pt x="698" y="1813"/>
                  </a:lnTo>
                  <a:lnTo>
                    <a:pt x="931" y="1626"/>
                  </a:lnTo>
                  <a:lnTo>
                    <a:pt x="1164" y="1442"/>
                  </a:lnTo>
                  <a:lnTo>
                    <a:pt x="1396" y="1256"/>
                  </a:lnTo>
                  <a:lnTo>
                    <a:pt x="1629" y="1079"/>
                  </a:lnTo>
                  <a:lnTo>
                    <a:pt x="1862" y="917"/>
                  </a:lnTo>
                  <a:lnTo>
                    <a:pt x="2095" y="771"/>
                  </a:lnTo>
                  <a:lnTo>
                    <a:pt x="2328" y="665"/>
                  </a:lnTo>
                  <a:lnTo>
                    <a:pt x="2560" y="567"/>
                  </a:lnTo>
                  <a:lnTo>
                    <a:pt x="2793" y="485"/>
                  </a:lnTo>
                  <a:lnTo>
                    <a:pt x="3026" y="395"/>
                  </a:lnTo>
                  <a:lnTo>
                    <a:pt x="3259" y="318"/>
                  </a:lnTo>
                  <a:lnTo>
                    <a:pt x="3491" y="246"/>
                  </a:lnTo>
                  <a:lnTo>
                    <a:pt x="3724" y="179"/>
                  </a:lnTo>
                  <a:lnTo>
                    <a:pt x="3957" y="110"/>
                  </a:lnTo>
                  <a:lnTo>
                    <a:pt x="4190" y="53"/>
                  </a:lnTo>
                  <a:lnTo>
                    <a:pt x="4423" y="0"/>
                  </a:lnTo>
                </a:path>
              </a:pathLst>
            </a:custGeom>
            <a:noFill/>
            <a:ln w="19050">
              <a:solidFill>
                <a:srgbClr val="808080"/>
              </a:solidFill>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0" name="Freeform 69"/>
            <p:cNvSpPr>
              <a:spLocks/>
            </p:cNvSpPr>
            <p:nvPr/>
          </p:nvSpPr>
          <p:spPr bwMode="auto">
            <a:xfrm>
              <a:off x="864" y="11"/>
              <a:ext cx="4424" cy="2274"/>
            </a:xfrm>
            <a:custGeom>
              <a:avLst/>
              <a:gdLst>
                <a:gd name="T0" fmla="*/ 0 w 4423"/>
                <a:gd name="T1" fmla="*/ 2275 h 2273"/>
                <a:gd name="T2" fmla="*/ 232 w 4423"/>
                <a:gd name="T3" fmla="*/ 2102 h 2273"/>
                <a:gd name="T4" fmla="*/ 465 w 4423"/>
                <a:gd name="T5" fmla="*/ 1947 h 2273"/>
                <a:gd name="T6" fmla="*/ 698 w 4423"/>
                <a:gd name="T7" fmla="*/ 1781 h 2273"/>
                <a:gd name="T8" fmla="*/ 931 w 4423"/>
                <a:gd name="T9" fmla="*/ 1592 h 2273"/>
                <a:gd name="T10" fmla="*/ 1164 w 4423"/>
                <a:gd name="T11" fmla="*/ 1451 h 2273"/>
                <a:gd name="T12" fmla="*/ 1396 w 4423"/>
                <a:gd name="T13" fmla="*/ 1299 h 2273"/>
                <a:gd name="T14" fmla="*/ 1629 w 4423"/>
                <a:gd name="T15" fmla="*/ 1097 h 2273"/>
                <a:gd name="T16" fmla="*/ 1862 w 4423"/>
                <a:gd name="T17" fmla="*/ 868 h 2273"/>
                <a:gd name="T18" fmla="*/ 2095 w 4423"/>
                <a:gd name="T19" fmla="*/ 622 h 2273"/>
                <a:gd name="T20" fmla="*/ 2562 w 4423"/>
                <a:gd name="T21" fmla="*/ 198 h 2273"/>
                <a:gd name="T22" fmla="*/ 3028 w 4423"/>
                <a:gd name="T23" fmla="*/ 0 h 2273"/>
                <a:gd name="T24" fmla="*/ 3493 w 4423"/>
                <a:gd name="T25" fmla="*/ 120 h 2273"/>
                <a:gd name="T26" fmla="*/ 3959 w 4423"/>
                <a:gd name="T27" fmla="*/ 537 h 2273"/>
                <a:gd name="T28" fmla="*/ 4425 w 4423"/>
                <a:gd name="T29" fmla="*/ 870 h 22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23" h="2273">
                  <a:moveTo>
                    <a:pt x="0" y="2273"/>
                  </a:moveTo>
                  <a:lnTo>
                    <a:pt x="232" y="2100"/>
                  </a:lnTo>
                  <a:lnTo>
                    <a:pt x="465" y="1945"/>
                  </a:lnTo>
                  <a:lnTo>
                    <a:pt x="698" y="1779"/>
                  </a:lnTo>
                  <a:lnTo>
                    <a:pt x="931" y="1590"/>
                  </a:lnTo>
                  <a:lnTo>
                    <a:pt x="1164" y="1449"/>
                  </a:lnTo>
                  <a:lnTo>
                    <a:pt x="1396" y="1297"/>
                  </a:lnTo>
                  <a:lnTo>
                    <a:pt x="1629" y="1097"/>
                  </a:lnTo>
                  <a:lnTo>
                    <a:pt x="1862" y="868"/>
                  </a:lnTo>
                  <a:lnTo>
                    <a:pt x="2095" y="622"/>
                  </a:lnTo>
                  <a:lnTo>
                    <a:pt x="2560" y="198"/>
                  </a:lnTo>
                  <a:lnTo>
                    <a:pt x="3026" y="0"/>
                  </a:lnTo>
                  <a:lnTo>
                    <a:pt x="3491" y="120"/>
                  </a:lnTo>
                  <a:lnTo>
                    <a:pt x="3957" y="537"/>
                  </a:lnTo>
                  <a:lnTo>
                    <a:pt x="4423" y="870"/>
                  </a:lnTo>
                </a:path>
              </a:pathLst>
            </a:custGeom>
            <a:noFill/>
            <a:ln w="19050">
              <a:solidFill>
                <a:srgbClr val="808080"/>
              </a:solidFill>
              <a:prstDash val="sysDot"/>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1" name="Freeform 70"/>
            <p:cNvSpPr>
              <a:spLocks/>
            </p:cNvSpPr>
            <p:nvPr/>
          </p:nvSpPr>
          <p:spPr bwMode="auto">
            <a:xfrm>
              <a:off x="864" y="194"/>
              <a:ext cx="4424" cy="2067"/>
            </a:xfrm>
            <a:custGeom>
              <a:avLst/>
              <a:gdLst>
                <a:gd name="T0" fmla="*/ 0 w 4423"/>
                <a:gd name="T1" fmla="*/ 2068 h 2066"/>
                <a:gd name="T2" fmla="*/ 232 w 4423"/>
                <a:gd name="T3" fmla="*/ 1976 h 2066"/>
                <a:gd name="T4" fmla="*/ 698 w 4423"/>
                <a:gd name="T5" fmla="*/ 1635 h 2066"/>
                <a:gd name="T6" fmla="*/ 1164 w 4423"/>
                <a:gd name="T7" fmla="*/ 1306 h 2066"/>
                <a:gd name="T8" fmla="*/ 1629 w 4423"/>
                <a:gd name="T9" fmla="*/ 954 h 2066"/>
                <a:gd name="T10" fmla="*/ 2095 w 4423"/>
                <a:gd name="T11" fmla="*/ 661 h 2066"/>
                <a:gd name="T12" fmla="*/ 2562 w 4423"/>
                <a:gd name="T13" fmla="*/ 456 h 2066"/>
                <a:gd name="T14" fmla="*/ 3028 w 4423"/>
                <a:gd name="T15" fmla="*/ 346 h 2066"/>
                <a:gd name="T16" fmla="*/ 3493 w 4423"/>
                <a:gd name="T17" fmla="*/ 199 h 2066"/>
                <a:gd name="T18" fmla="*/ 3959 w 4423"/>
                <a:gd name="T19" fmla="*/ 115 h 2066"/>
                <a:gd name="T20" fmla="*/ 4425 w 4423"/>
                <a:gd name="T21" fmla="*/ 0 h 20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2066">
                  <a:moveTo>
                    <a:pt x="0" y="2066"/>
                  </a:moveTo>
                  <a:lnTo>
                    <a:pt x="232" y="1974"/>
                  </a:lnTo>
                  <a:lnTo>
                    <a:pt x="698" y="1633"/>
                  </a:lnTo>
                  <a:lnTo>
                    <a:pt x="1164" y="1304"/>
                  </a:lnTo>
                  <a:lnTo>
                    <a:pt x="1629" y="954"/>
                  </a:lnTo>
                  <a:lnTo>
                    <a:pt x="2095" y="661"/>
                  </a:lnTo>
                  <a:lnTo>
                    <a:pt x="2560" y="456"/>
                  </a:lnTo>
                  <a:lnTo>
                    <a:pt x="3026" y="346"/>
                  </a:lnTo>
                  <a:lnTo>
                    <a:pt x="3491" y="199"/>
                  </a:lnTo>
                  <a:lnTo>
                    <a:pt x="3957" y="115"/>
                  </a:lnTo>
                  <a:lnTo>
                    <a:pt x="4423" y="0"/>
                  </a:lnTo>
                </a:path>
              </a:pathLst>
            </a:custGeom>
            <a:noFill/>
            <a:ln w="19050">
              <a:solidFill>
                <a:srgbClr val="808080"/>
              </a:solidFill>
              <a:prstDash val="lgDashDotDot"/>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2" name="Freeform 71"/>
            <p:cNvSpPr>
              <a:spLocks/>
            </p:cNvSpPr>
            <p:nvPr/>
          </p:nvSpPr>
          <p:spPr bwMode="auto">
            <a:xfrm>
              <a:off x="864" y="-2060"/>
              <a:ext cx="4424" cy="4436"/>
            </a:xfrm>
            <a:custGeom>
              <a:avLst/>
              <a:gdLst>
                <a:gd name="T0" fmla="*/ 0 w 4423"/>
                <a:gd name="T1" fmla="*/ 4435 h 4437"/>
                <a:gd name="T2" fmla="*/ 232 w 4423"/>
                <a:gd name="T3" fmla="*/ 4281 h 4437"/>
                <a:gd name="T4" fmla="*/ 698 w 4423"/>
                <a:gd name="T5" fmla="*/ 3663 h 4437"/>
                <a:gd name="T6" fmla="*/ 1164 w 4423"/>
                <a:gd name="T7" fmla="*/ 3089 h 4437"/>
                <a:gd name="T8" fmla="*/ 1629 w 4423"/>
                <a:gd name="T9" fmla="*/ 2727 h 4437"/>
                <a:gd name="T10" fmla="*/ 2095 w 4423"/>
                <a:gd name="T11" fmla="*/ 2160 h 4437"/>
                <a:gd name="T12" fmla="*/ 2562 w 4423"/>
                <a:gd name="T13" fmla="*/ 1706 h 4437"/>
                <a:gd name="T14" fmla="*/ 3028 w 4423"/>
                <a:gd name="T15" fmla="*/ 1163 h 4437"/>
                <a:gd name="T16" fmla="*/ 3493 w 4423"/>
                <a:gd name="T17" fmla="*/ 847 h 4437"/>
                <a:gd name="T18" fmla="*/ 3959 w 4423"/>
                <a:gd name="T19" fmla="*/ 478 h 4437"/>
                <a:gd name="T20" fmla="*/ 4425 w 4423"/>
                <a:gd name="T21" fmla="*/ 0 h 44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23" h="4437">
                  <a:moveTo>
                    <a:pt x="0" y="4437"/>
                  </a:moveTo>
                  <a:lnTo>
                    <a:pt x="232" y="4283"/>
                  </a:lnTo>
                  <a:lnTo>
                    <a:pt x="698" y="3665"/>
                  </a:lnTo>
                  <a:lnTo>
                    <a:pt x="1164" y="3091"/>
                  </a:lnTo>
                  <a:lnTo>
                    <a:pt x="1629" y="2729"/>
                  </a:lnTo>
                  <a:lnTo>
                    <a:pt x="2095" y="2160"/>
                  </a:lnTo>
                  <a:lnTo>
                    <a:pt x="2560" y="1706"/>
                  </a:lnTo>
                  <a:lnTo>
                    <a:pt x="3026" y="1163"/>
                  </a:lnTo>
                  <a:lnTo>
                    <a:pt x="3491" y="847"/>
                  </a:lnTo>
                  <a:lnTo>
                    <a:pt x="3957" y="478"/>
                  </a:lnTo>
                  <a:lnTo>
                    <a:pt x="4423" y="0"/>
                  </a:lnTo>
                </a:path>
              </a:pathLst>
            </a:custGeom>
            <a:noFill/>
            <a:ln w="19050">
              <a:solidFill>
                <a:srgbClr val="808080"/>
              </a:solidFill>
              <a:prstDash val="dash"/>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3" name="Freeform 72"/>
            <p:cNvSpPr>
              <a:spLocks/>
            </p:cNvSpPr>
            <p:nvPr/>
          </p:nvSpPr>
          <p:spPr bwMode="auto">
            <a:xfrm>
              <a:off x="864" y="-484"/>
              <a:ext cx="4424" cy="2750"/>
            </a:xfrm>
            <a:custGeom>
              <a:avLst/>
              <a:gdLst>
                <a:gd name="T0" fmla="*/ 0 w 4423"/>
                <a:gd name="T1" fmla="*/ 2750 h 2750"/>
                <a:gd name="T2" fmla="*/ 232 w 4423"/>
                <a:gd name="T3" fmla="*/ 2666 h 2750"/>
                <a:gd name="T4" fmla="*/ 465 w 4423"/>
                <a:gd name="T5" fmla="*/ 2544 h 2750"/>
                <a:gd name="T6" fmla="*/ 698 w 4423"/>
                <a:gd name="T7" fmla="*/ 2332 h 2750"/>
                <a:gd name="T8" fmla="*/ 931 w 4423"/>
                <a:gd name="T9" fmla="*/ 2144 h 2750"/>
                <a:gd name="T10" fmla="*/ 1164 w 4423"/>
                <a:gd name="T11" fmla="*/ 2038 h 2750"/>
                <a:gd name="T12" fmla="*/ 1396 w 4423"/>
                <a:gd name="T13" fmla="*/ 1854 h 2750"/>
                <a:gd name="T14" fmla="*/ 1629 w 4423"/>
                <a:gd name="T15" fmla="*/ 1803 h 2750"/>
                <a:gd name="T16" fmla="*/ 1862 w 4423"/>
                <a:gd name="T17" fmla="*/ 1611 h 2750"/>
                <a:gd name="T18" fmla="*/ 2095 w 4423"/>
                <a:gd name="T19" fmla="*/ 1442 h 2750"/>
                <a:gd name="T20" fmla="*/ 2562 w 4423"/>
                <a:gd name="T21" fmla="*/ 1220 h 2750"/>
                <a:gd name="T22" fmla="*/ 3028 w 4423"/>
                <a:gd name="T23" fmla="*/ 1014 h 2750"/>
                <a:gd name="T24" fmla="*/ 3493 w 4423"/>
                <a:gd name="T25" fmla="*/ 668 h 2750"/>
                <a:gd name="T26" fmla="*/ 3959 w 4423"/>
                <a:gd name="T27" fmla="*/ 333 h 2750"/>
                <a:gd name="T28" fmla="*/ 4425 w 4423"/>
                <a:gd name="T29" fmla="*/ 0 h 27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23" h="2750">
                  <a:moveTo>
                    <a:pt x="0" y="2750"/>
                  </a:moveTo>
                  <a:lnTo>
                    <a:pt x="232" y="2666"/>
                  </a:lnTo>
                  <a:lnTo>
                    <a:pt x="465" y="2544"/>
                  </a:lnTo>
                  <a:lnTo>
                    <a:pt x="698" y="2332"/>
                  </a:lnTo>
                  <a:lnTo>
                    <a:pt x="931" y="2144"/>
                  </a:lnTo>
                  <a:lnTo>
                    <a:pt x="1164" y="2038"/>
                  </a:lnTo>
                  <a:lnTo>
                    <a:pt x="1396" y="1854"/>
                  </a:lnTo>
                  <a:lnTo>
                    <a:pt x="1629" y="1803"/>
                  </a:lnTo>
                  <a:lnTo>
                    <a:pt x="1862" y="1611"/>
                  </a:lnTo>
                  <a:lnTo>
                    <a:pt x="2095" y="1442"/>
                  </a:lnTo>
                  <a:lnTo>
                    <a:pt x="2560" y="1220"/>
                  </a:lnTo>
                  <a:lnTo>
                    <a:pt x="3026" y="1014"/>
                  </a:lnTo>
                  <a:lnTo>
                    <a:pt x="3491" y="668"/>
                  </a:lnTo>
                  <a:lnTo>
                    <a:pt x="3957" y="333"/>
                  </a:lnTo>
                  <a:lnTo>
                    <a:pt x="4423" y="0"/>
                  </a:lnTo>
                </a:path>
              </a:pathLst>
            </a:custGeom>
            <a:noFill/>
            <a:ln w="19050">
              <a:solidFill>
                <a:srgbClr val="808080"/>
              </a:solidFill>
              <a:prstDash val="sysDashDot"/>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4" name="Freeform 73"/>
            <p:cNvSpPr>
              <a:spLocks/>
            </p:cNvSpPr>
            <p:nvPr/>
          </p:nvSpPr>
          <p:spPr bwMode="auto">
            <a:xfrm>
              <a:off x="864" y="148"/>
              <a:ext cx="4424" cy="2212"/>
            </a:xfrm>
            <a:custGeom>
              <a:avLst/>
              <a:gdLst>
                <a:gd name="T0" fmla="*/ 0 w 4423"/>
                <a:gd name="T1" fmla="*/ 2213 h 2211"/>
                <a:gd name="T2" fmla="*/ 232 w 4423"/>
                <a:gd name="T3" fmla="*/ 2196 h 2211"/>
                <a:gd name="T4" fmla="*/ 465 w 4423"/>
                <a:gd name="T5" fmla="*/ 1986 h 2211"/>
                <a:gd name="T6" fmla="*/ 698 w 4423"/>
                <a:gd name="T7" fmla="*/ 1762 h 2211"/>
                <a:gd name="T8" fmla="*/ 931 w 4423"/>
                <a:gd name="T9" fmla="*/ 1520 h 2211"/>
                <a:gd name="T10" fmla="*/ 1164 w 4423"/>
                <a:gd name="T11" fmla="*/ 1294 h 2211"/>
                <a:gd name="T12" fmla="*/ 1396 w 4423"/>
                <a:gd name="T13" fmla="*/ 1074 h 2211"/>
                <a:gd name="T14" fmla="*/ 1629 w 4423"/>
                <a:gd name="T15" fmla="*/ 883 h 2211"/>
                <a:gd name="T16" fmla="*/ 1862 w 4423"/>
                <a:gd name="T17" fmla="*/ 691 h 2211"/>
                <a:gd name="T18" fmla="*/ 2095 w 4423"/>
                <a:gd name="T19" fmla="*/ 494 h 2211"/>
                <a:gd name="T20" fmla="*/ 2330 w 4423"/>
                <a:gd name="T21" fmla="*/ 401 h 2211"/>
                <a:gd name="T22" fmla="*/ 2562 w 4423"/>
                <a:gd name="T23" fmla="*/ 302 h 2211"/>
                <a:gd name="T24" fmla="*/ 2795 w 4423"/>
                <a:gd name="T25" fmla="*/ 210 h 2211"/>
                <a:gd name="T26" fmla="*/ 3028 w 4423"/>
                <a:gd name="T27" fmla="*/ 161 h 2211"/>
                <a:gd name="T28" fmla="*/ 3261 w 4423"/>
                <a:gd name="T29" fmla="*/ 120 h 2211"/>
                <a:gd name="T30" fmla="*/ 3493 w 4423"/>
                <a:gd name="T31" fmla="*/ 95 h 2211"/>
                <a:gd name="T32" fmla="*/ 3726 w 4423"/>
                <a:gd name="T33" fmla="*/ 75 h 2211"/>
                <a:gd name="T34" fmla="*/ 3959 w 4423"/>
                <a:gd name="T35" fmla="*/ 61 h 2211"/>
                <a:gd name="T36" fmla="*/ 4192 w 4423"/>
                <a:gd name="T37" fmla="*/ 30 h 2211"/>
                <a:gd name="T38" fmla="*/ 4425 w 4423"/>
                <a:gd name="T39" fmla="*/ 0 h 22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23" h="2211">
                  <a:moveTo>
                    <a:pt x="0" y="2211"/>
                  </a:moveTo>
                  <a:lnTo>
                    <a:pt x="232" y="2194"/>
                  </a:lnTo>
                  <a:lnTo>
                    <a:pt x="465" y="1984"/>
                  </a:lnTo>
                  <a:lnTo>
                    <a:pt x="698" y="1760"/>
                  </a:lnTo>
                  <a:lnTo>
                    <a:pt x="931" y="1518"/>
                  </a:lnTo>
                  <a:lnTo>
                    <a:pt x="1164" y="1292"/>
                  </a:lnTo>
                  <a:lnTo>
                    <a:pt x="1396" y="1074"/>
                  </a:lnTo>
                  <a:lnTo>
                    <a:pt x="1629" y="883"/>
                  </a:lnTo>
                  <a:lnTo>
                    <a:pt x="1862" y="691"/>
                  </a:lnTo>
                  <a:lnTo>
                    <a:pt x="2095" y="494"/>
                  </a:lnTo>
                  <a:lnTo>
                    <a:pt x="2328" y="401"/>
                  </a:lnTo>
                  <a:lnTo>
                    <a:pt x="2560" y="302"/>
                  </a:lnTo>
                  <a:lnTo>
                    <a:pt x="2793" y="210"/>
                  </a:lnTo>
                  <a:lnTo>
                    <a:pt x="3026" y="161"/>
                  </a:lnTo>
                  <a:lnTo>
                    <a:pt x="3259" y="120"/>
                  </a:lnTo>
                  <a:lnTo>
                    <a:pt x="3491" y="95"/>
                  </a:lnTo>
                  <a:lnTo>
                    <a:pt x="3724" y="75"/>
                  </a:lnTo>
                  <a:lnTo>
                    <a:pt x="3957" y="61"/>
                  </a:lnTo>
                  <a:lnTo>
                    <a:pt x="4190" y="30"/>
                  </a:lnTo>
                  <a:lnTo>
                    <a:pt x="4423" y="0"/>
                  </a:lnTo>
                </a:path>
              </a:pathLst>
            </a:custGeom>
            <a:noFill/>
            <a:ln w="19050">
              <a:solidFill>
                <a:srgbClr val="808080"/>
              </a:solidFill>
              <a:prstDash val="dot"/>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5" name="Freeform 74"/>
            <p:cNvSpPr>
              <a:spLocks/>
            </p:cNvSpPr>
            <p:nvPr/>
          </p:nvSpPr>
          <p:spPr bwMode="auto">
            <a:xfrm>
              <a:off x="864" y="834"/>
              <a:ext cx="2095" cy="1523"/>
            </a:xfrm>
            <a:custGeom>
              <a:avLst/>
              <a:gdLst>
                <a:gd name="T0" fmla="*/ 0 w 2095"/>
                <a:gd name="T1" fmla="*/ 1523 h 1523"/>
                <a:gd name="T2" fmla="*/ 232 w 2095"/>
                <a:gd name="T3" fmla="*/ 1312 h 1523"/>
                <a:gd name="T4" fmla="*/ 465 w 2095"/>
                <a:gd name="T5" fmla="*/ 1121 h 1523"/>
                <a:gd name="T6" fmla="*/ 698 w 2095"/>
                <a:gd name="T7" fmla="*/ 905 h 1523"/>
                <a:gd name="T8" fmla="*/ 931 w 2095"/>
                <a:gd name="T9" fmla="*/ 693 h 1523"/>
                <a:gd name="T10" fmla="*/ 1164 w 2095"/>
                <a:gd name="T11" fmla="*/ 509 h 1523"/>
                <a:gd name="T12" fmla="*/ 1629 w 2095"/>
                <a:gd name="T13" fmla="*/ 129 h 1523"/>
                <a:gd name="T14" fmla="*/ 2095 w 2095"/>
                <a:gd name="T15" fmla="*/ 0 h 15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95" h="1523">
                  <a:moveTo>
                    <a:pt x="0" y="1523"/>
                  </a:moveTo>
                  <a:lnTo>
                    <a:pt x="232" y="1312"/>
                  </a:lnTo>
                  <a:lnTo>
                    <a:pt x="465" y="1121"/>
                  </a:lnTo>
                  <a:lnTo>
                    <a:pt x="698" y="905"/>
                  </a:lnTo>
                  <a:lnTo>
                    <a:pt x="931" y="693"/>
                  </a:lnTo>
                  <a:lnTo>
                    <a:pt x="1164" y="509"/>
                  </a:lnTo>
                  <a:lnTo>
                    <a:pt x="1629" y="129"/>
                  </a:lnTo>
                  <a:lnTo>
                    <a:pt x="2095" y="0"/>
                  </a:lnTo>
                </a:path>
              </a:pathLst>
            </a:custGeom>
            <a:noFill/>
            <a:ln w="19050">
              <a:solidFill>
                <a:srgbClr val="808080"/>
              </a:solidFill>
              <a:prstDash val="sysDashDotDot"/>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6" name="Freeform 75"/>
            <p:cNvSpPr>
              <a:spLocks/>
            </p:cNvSpPr>
            <p:nvPr/>
          </p:nvSpPr>
          <p:spPr bwMode="auto">
            <a:xfrm>
              <a:off x="864" y="1527"/>
              <a:ext cx="2095" cy="757"/>
            </a:xfrm>
            <a:custGeom>
              <a:avLst/>
              <a:gdLst>
                <a:gd name="T0" fmla="*/ 0 w 2095"/>
                <a:gd name="T1" fmla="*/ 757 h 757"/>
                <a:gd name="T2" fmla="*/ 232 w 2095"/>
                <a:gd name="T3" fmla="*/ 745 h 757"/>
                <a:gd name="T4" fmla="*/ 465 w 2095"/>
                <a:gd name="T5" fmla="*/ 662 h 757"/>
                <a:gd name="T6" fmla="*/ 698 w 2095"/>
                <a:gd name="T7" fmla="*/ 504 h 757"/>
                <a:gd name="T8" fmla="*/ 931 w 2095"/>
                <a:gd name="T9" fmla="*/ 377 h 757"/>
                <a:gd name="T10" fmla="*/ 1164 w 2095"/>
                <a:gd name="T11" fmla="*/ 263 h 757"/>
                <a:gd name="T12" fmla="*/ 1396 w 2095"/>
                <a:gd name="T13" fmla="*/ 181 h 757"/>
                <a:gd name="T14" fmla="*/ 1629 w 2095"/>
                <a:gd name="T15" fmla="*/ 115 h 757"/>
                <a:gd name="T16" fmla="*/ 1862 w 2095"/>
                <a:gd name="T17" fmla="*/ 51 h 757"/>
                <a:gd name="T18" fmla="*/ 2095 w 2095"/>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95" h="757">
                  <a:moveTo>
                    <a:pt x="0" y="757"/>
                  </a:moveTo>
                  <a:lnTo>
                    <a:pt x="232" y="745"/>
                  </a:lnTo>
                  <a:lnTo>
                    <a:pt x="465" y="662"/>
                  </a:lnTo>
                  <a:lnTo>
                    <a:pt x="698" y="504"/>
                  </a:lnTo>
                  <a:lnTo>
                    <a:pt x="931" y="377"/>
                  </a:lnTo>
                  <a:lnTo>
                    <a:pt x="1164" y="263"/>
                  </a:lnTo>
                  <a:lnTo>
                    <a:pt x="1396" y="181"/>
                  </a:lnTo>
                  <a:lnTo>
                    <a:pt x="1629" y="115"/>
                  </a:lnTo>
                  <a:lnTo>
                    <a:pt x="1862" y="51"/>
                  </a:lnTo>
                  <a:lnTo>
                    <a:pt x="2095" y="0"/>
                  </a:lnTo>
                </a:path>
              </a:pathLst>
            </a:custGeom>
            <a:noFill/>
            <a:ln w="19050">
              <a:solidFill>
                <a:srgbClr val="808080"/>
              </a:solidFill>
              <a:prstDash val="lgDash"/>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7" name="Freeform 76"/>
            <p:cNvSpPr>
              <a:spLocks noChangeArrowheads="1"/>
            </p:cNvSpPr>
            <p:nvPr/>
          </p:nvSpPr>
          <p:spPr bwMode="auto">
            <a:xfrm>
              <a:off x="4408" y="1184"/>
              <a:ext cx="824" cy="1400"/>
            </a:xfrm>
            <a:custGeom>
              <a:avLst/>
              <a:gdLst>
                <a:gd name="T0" fmla="*/ 0 w 824"/>
                <a:gd name="T1" fmla="*/ 4 h 1400"/>
                <a:gd name="T2" fmla="*/ 0 w 824"/>
                <a:gd name="T3" fmla="*/ 1396 h 1400"/>
                <a:gd name="T4" fmla="*/ 4 w 824"/>
                <a:gd name="T5" fmla="*/ 1400 h 1400"/>
                <a:gd name="T6" fmla="*/ 820 w 824"/>
                <a:gd name="T7" fmla="*/ 1400 h 1400"/>
                <a:gd name="T8" fmla="*/ 824 w 824"/>
                <a:gd name="T9" fmla="*/ 1396 h 1400"/>
                <a:gd name="T10" fmla="*/ 824 w 824"/>
                <a:gd name="T11" fmla="*/ 4 h 1400"/>
                <a:gd name="T12" fmla="*/ 820 w 824"/>
                <a:gd name="T13" fmla="*/ 0 h 1400"/>
                <a:gd name="T14" fmla="*/ 4 w 824"/>
                <a:gd name="T15" fmla="*/ 0 h 1400"/>
                <a:gd name="T16" fmla="*/ 0 w 824"/>
                <a:gd name="T17" fmla="*/ 4 h 1400"/>
                <a:gd name="T18" fmla="*/ 0 w 824"/>
                <a:gd name="T19" fmla="*/ 4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4" h="1400">
                  <a:moveTo>
                    <a:pt x="0" y="4"/>
                  </a:moveTo>
                  <a:lnTo>
                    <a:pt x="0" y="1396"/>
                  </a:lnTo>
                  <a:cubicBezTo>
                    <a:pt x="0" y="1398"/>
                    <a:pt x="1" y="1400"/>
                    <a:pt x="4" y="1400"/>
                  </a:cubicBezTo>
                  <a:lnTo>
                    <a:pt x="820" y="1400"/>
                  </a:lnTo>
                  <a:cubicBezTo>
                    <a:pt x="822" y="1400"/>
                    <a:pt x="824" y="1398"/>
                    <a:pt x="824" y="1396"/>
                  </a:cubicBezTo>
                  <a:lnTo>
                    <a:pt x="824" y="4"/>
                  </a:lnTo>
                  <a:cubicBezTo>
                    <a:pt x="824" y="1"/>
                    <a:pt x="822" y="0"/>
                    <a:pt x="820" y="0"/>
                  </a:cubicBezTo>
                  <a:lnTo>
                    <a:pt x="4" y="0"/>
                  </a:lnTo>
                  <a:cubicBezTo>
                    <a:pt x="1" y="0"/>
                    <a:pt x="0" y="1"/>
                    <a:pt x="0" y="4"/>
                  </a:cubicBezTo>
                  <a:close/>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8" name="Freeform 77"/>
            <p:cNvSpPr>
              <a:spLocks/>
            </p:cNvSpPr>
            <p:nvPr/>
          </p:nvSpPr>
          <p:spPr bwMode="auto">
            <a:xfrm>
              <a:off x="4408" y="1184"/>
              <a:ext cx="824" cy="1400"/>
            </a:xfrm>
            <a:custGeom>
              <a:avLst/>
              <a:gdLst>
                <a:gd name="T0" fmla="*/ 0 w 824"/>
                <a:gd name="T1" fmla="*/ 4 h 1400"/>
                <a:gd name="T2" fmla="*/ 0 w 824"/>
                <a:gd name="T3" fmla="*/ 1396 h 1400"/>
                <a:gd name="T4" fmla="*/ 4 w 824"/>
                <a:gd name="T5" fmla="*/ 1400 h 1400"/>
                <a:gd name="T6" fmla="*/ 820 w 824"/>
                <a:gd name="T7" fmla="*/ 1400 h 1400"/>
                <a:gd name="T8" fmla="*/ 824 w 824"/>
                <a:gd name="T9" fmla="*/ 1396 h 1400"/>
                <a:gd name="T10" fmla="*/ 824 w 824"/>
                <a:gd name="T11" fmla="*/ 4 h 1400"/>
                <a:gd name="T12" fmla="*/ 820 w 824"/>
                <a:gd name="T13" fmla="*/ 0 h 1400"/>
                <a:gd name="T14" fmla="*/ 4 w 824"/>
                <a:gd name="T15" fmla="*/ 0 h 1400"/>
                <a:gd name="T16" fmla="*/ 0 w 824"/>
                <a:gd name="T17" fmla="*/ 4 h 1400"/>
                <a:gd name="T18" fmla="*/ 0 w 824"/>
                <a:gd name="T19" fmla="*/ 4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4" h="1400">
                  <a:moveTo>
                    <a:pt x="0" y="4"/>
                  </a:moveTo>
                  <a:lnTo>
                    <a:pt x="0" y="1396"/>
                  </a:lnTo>
                  <a:cubicBezTo>
                    <a:pt x="0" y="1398"/>
                    <a:pt x="1" y="1400"/>
                    <a:pt x="4" y="1400"/>
                  </a:cubicBezTo>
                  <a:lnTo>
                    <a:pt x="820" y="1400"/>
                  </a:lnTo>
                  <a:cubicBezTo>
                    <a:pt x="822" y="1400"/>
                    <a:pt x="824" y="1398"/>
                    <a:pt x="824" y="1396"/>
                  </a:cubicBezTo>
                  <a:lnTo>
                    <a:pt x="824" y="4"/>
                  </a:lnTo>
                  <a:cubicBezTo>
                    <a:pt x="824" y="1"/>
                    <a:pt x="822" y="0"/>
                    <a:pt x="820" y="0"/>
                  </a:cubicBezTo>
                  <a:lnTo>
                    <a:pt x="4" y="0"/>
                  </a:lnTo>
                  <a:cubicBezTo>
                    <a:pt x="1" y="0"/>
                    <a:pt x="0" y="1"/>
                    <a:pt x="0" y="4"/>
                  </a:cubicBezTo>
                  <a:close/>
                </a:path>
              </a:pathLst>
            </a:custGeom>
            <a:noFill/>
            <a:ln w="317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69" name="Text Box 79"/>
            <p:cNvSpPr txBox="1">
              <a:spLocks noChangeArrowheads="1"/>
            </p:cNvSpPr>
            <p:nvPr/>
          </p:nvSpPr>
          <p:spPr bwMode="auto">
            <a:xfrm>
              <a:off x="4712" y="1175"/>
              <a:ext cx="456"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AIM-Enduse</a:t>
              </a:r>
            </a:p>
          </p:txBody>
        </p:sp>
        <p:sp>
          <p:nvSpPr>
            <p:cNvPr id="54370" name="Text Box 81"/>
            <p:cNvSpPr txBox="1">
              <a:spLocks noChangeArrowheads="1"/>
            </p:cNvSpPr>
            <p:nvPr/>
          </p:nvSpPr>
          <p:spPr bwMode="auto">
            <a:xfrm>
              <a:off x="4712" y="1287"/>
              <a:ext cx="264"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DNE21</a:t>
              </a:r>
            </a:p>
          </p:txBody>
        </p:sp>
        <p:sp>
          <p:nvSpPr>
            <p:cNvPr id="54371" name="Text Box 83"/>
            <p:cNvSpPr txBox="1">
              <a:spLocks noChangeArrowheads="1"/>
            </p:cNvSpPr>
            <p:nvPr/>
          </p:nvSpPr>
          <p:spPr bwMode="auto">
            <a:xfrm>
              <a:off x="4712" y="1399"/>
              <a:ext cx="248"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GCAM</a:t>
              </a:r>
            </a:p>
          </p:txBody>
        </p:sp>
        <p:sp>
          <p:nvSpPr>
            <p:cNvPr id="54372" name="Text Box 85"/>
            <p:cNvSpPr txBox="1">
              <a:spLocks noChangeArrowheads="1"/>
            </p:cNvSpPr>
            <p:nvPr/>
          </p:nvSpPr>
          <p:spPr bwMode="auto">
            <a:xfrm>
              <a:off x="4712" y="1511"/>
              <a:ext cx="272"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IMAGE</a:t>
              </a:r>
            </a:p>
          </p:txBody>
        </p:sp>
        <p:sp>
          <p:nvSpPr>
            <p:cNvPr id="54373" name="Text Box 87"/>
            <p:cNvSpPr txBox="1">
              <a:spLocks noChangeArrowheads="1"/>
            </p:cNvSpPr>
            <p:nvPr/>
          </p:nvSpPr>
          <p:spPr bwMode="auto">
            <a:xfrm>
              <a:off x="4712" y="1623"/>
              <a:ext cx="488"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MERGE-ETL</a:t>
              </a:r>
            </a:p>
          </p:txBody>
        </p:sp>
        <p:sp>
          <p:nvSpPr>
            <p:cNvPr id="54374" name="Text Box 89"/>
            <p:cNvSpPr txBox="1">
              <a:spLocks noChangeArrowheads="1"/>
            </p:cNvSpPr>
            <p:nvPr/>
          </p:nvSpPr>
          <p:spPr bwMode="auto">
            <a:xfrm>
              <a:off x="4712" y="1735"/>
              <a:ext cx="416"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MESSAGE</a:t>
              </a:r>
            </a:p>
          </p:txBody>
        </p:sp>
        <p:sp>
          <p:nvSpPr>
            <p:cNvPr id="54375" name="Text Box 91"/>
            <p:cNvSpPr txBox="1">
              <a:spLocks noChangeArrowheads="1"/>
            </p:cNvSpPr>
            <p:nvPr/>
          </p:nvSpPr>
          <p:spPr bwMode="auto">
            <a:xfrm>
              <a:off x="4712" y="1847"/>
              <a:ext cx="320"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REMIND</a:t>
              </a:r>
            </a:p>
          </p:txBody>
        </p:sp>
        <p:sp>
          <p:nvSpPr>
            <p:cNvPr id="54376" name="Text Box 93"/>
            <p:cNvSpPr txBox="1">
              <a:spLocks noChangeArrowheads="1"/>
            </p:cNvSpPr>
            <p:nvPr/>
          </p:nvSpPr>
          <p:spPr bwMode="auto">
            <a:xfrm>
              <a:off x="4712" y="1959"/>
              <a:ext cx="264"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WITCH</a:t>
              </a:r>
            </a:p>
          </p:txBody>
        </p:sp>
        <p:sp>
          <p:nvSpPr>
            <p:cNvPr id="54377" name="Freeform 94"/>
            <p:cNvSpPr>
              <a:spLocks/>
            </p:cNvSpPr>
            <p:nvPr/>
          </p:nvSpPr>
          <p:spPr bwMode="auto">
            <a:xfrm>
              <a:off x="4432" y="2160"/>
              <a:ext cx="256" cy="0"/>
            </a:xfrm>
            <a:custGeom>
              <a:avLst/>
              <a:gdLst>
                <a:gd name="T0" fmla="*/ 0 w 256"/>
                <a:gd name="T1" fmla="*/ 256 w 256"/>
                <a:gd name="T2" fmla="*/ 0 60000 65536"/>
                <a:gd name="T3" fmla="*/ 0 60000 65536"/>
              </a:gdLst>
              <a:ahLst/>
              <a:cxnLst>
                <a:cxn ang="T2">
                  <a:pos x="T0" y="0"/>
                </a:cxn>
                <a:cxn ang="T3">
                  <a:pos x="T1" y="0"/>
                </a:cxn>
              </a:cxnLst>
              <a:rect l="0" t="0" r="r" b="b"/>
              <a:pathLst>
                <a:path w="256">
                  <a:moveTo>
                    <a:pt x="0" y="0"/>
                  </a:moveTo>
                  <a:lnTo>
                    <a:pt x="256" y="0"/>
                  </a:lnTo>
                </a:path>
              </a:pathLst>
            </a:custGeom>
            <a:noFill/>
            <a:ln w="19050">
              <a:solidFill>
                <a:srgbClr val="808080"/>
              </a:solidFill>
              <a:round/>
              <a:headEnd/>
              <a:tailEnd/>
            </a:ln>
            <a:effectLst/>
            <a:extLst>
              <a:ext uri="{909E8E84-426E-40DD-AFC4-6F175D3DCCD1}">
                <a14:hiddenFill xmlns:a14="http://schemas.microsoft.com/office/drawing/2010/main">
                  <a:solidFill>
                    <a:srgbClr val="8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78" name="Text Box 95"/>
            <p:cNvSpPr txBox="1">
              <a:spLocks noChangeArrowheads="1"/>
            </p:cNvSpPr>
            <p:nvPr/>
          </p:nvSpPr>
          <p:spPr bwMode="auto">
            <a:xfrm>
              <a:off x="4712" y="2071"/>
              <a:ext cx="328"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Baseline</a:t>
              </a:r>
            </a:p>
          </p:txBody>
        </p:sp>
        <p:sp>
          <p:nvSpPr>
            <p:cNvPr id="54379" name="Freeform 96"/>
            <p:cNvSpPr>
              <a:spLocks/>
            </p:cNvSpPr>
            <p:nvPr/>
          </p:nvSpPr>
          <p:spPr bwMode="auto">
            <a:xfrm>
              <a:off x="4432" y="2272"/>
              <a:ext cx="256" cy="0"/>
            </a:xfrm>
            <a:custGeom>
              <a:avLst/>
              <a:gdLst>
                <a:gd name="T0" fmla="*/ 0 w 256"/>
                <a:gd name="T1" fmla="*/ 256 w 256"/>
                <a:gd name="T2" fmla="*/ 0 60000 65536"/>
                <a:gd name="T3" fmla="*/ 0 60000 65536"/>
              </a:gdLst>
              <a:ahLst/>
              <a:cxnLst>
                <a:cxn ang="T2">
                  <a:pos x="T0" y="0"/>
                </a:cxn>
                <a:cxn ang="T3">
                  <a:pos x="T1" y="0"/>
                </a:cxn>
              </a:cxnLst>
              <a:rect l="0" t="0" r="r" b="b"/>
              <a:pathLst>
                <a:path w="256">
                  <a:moveTo>
                    <a:pt x="0" y="0"/>
                  </a:moveTo>
                  <a:lnTo>
                    <a:pt x="256" y="0"/>
                  </a:lnTo>
                </a:path>
              </a:pathLst>
            </a:custGeom>
            <a:noFill/>
            <a:ln w="19050">
              <a:solidFill>
                <a:srgbClr val="FF5050"/>
              </a:solidFill>
              <a:round/>
              <a:headEnd/>
              <a:tailEnd/>
            </a:ln>
            <a:effectLst/>
            <a:extLst>
              <a:ext uri="{909E8E84-426E-40DD-AFC4-6F175D3DCCD1}">
                <a14:hiddenFill xmlns:a14="http://schemas.microsoft.com/office/drawing/2010/main">
                  <a:solidFill>
                    <a:srgbClr val="FF50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80" name="Text Box 97"/>
            <p:cNvSpPr txBox="1">
              <a:spLocks noChangeArrowheads="1"/>
            </p:cNvSpPr>
            <p:nvPr/>
          </p:nvSpPr>
          <p:spPr bwMode="auto">
            <a:xfrm>
              <a:off x="4712" y="2183"/>
              <a:ext cx="392"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High 2030</a:t>
              </a:r>
            </a:p>
          </p:txBody>
        </p:sp>
        <p:sp>
          <p:nvSpPr>
            <p:cNvPr id="54381" name="Freeform 98"/>
            <p:cNvSpPr>
              <a:spLocks/>
            </p:cNvSpPr>
            <p:nvPr/>
          </p:nvSpPr>
          <p:spPr bwMode="auto">
            <a:xfrm>
              <a:off x="4432" y="2384"/>
              <a:ext cx="256" cy="0"/>
            </a:xfrm>
            <a:custGeom>
              <a:avLst/>
              <a:gdLst>
                <a:gd name="T0" fmla="*/ 0 w 256"/>
                <a:gd name="T1" fmla="*/ 256 w 256"/>
                <a:gd name="T2" fmla="*/ 0 60000 65536"/>
                <a:gd name="T3" fmla="*/ 0 60000 65536"/>
              </a:gdLst>
              <a:ahLst/>
              <a:cxnLst>
                <a:cxn ang="T2">
                  <a:pos x="T0" y="0"/>
                </a:cxn>
                <a:cxn ang="T3">
                  <a:pos x="T1" y="0"/>
                </a:cxn>
              </a:cxnLst>
              <a:rect l="0" t="0" r="r" b="b"/>
              <a:pathLst>
                <a:path w="256">
                  <a:moveTo>
                    <a:pt x="0" y="0"/>
                  </a:moveTo>
                  <a:lnTo>
                    <a:pt x="256" y="0"/>
                  </a:lnTo>
                </a:path>
              </a:pathLst>
            </a:custGeom>
            <a:noFill/>
            <a:ln w="19050">
              <a:solidFill>
                <a:srgbClr val="00B0F0"/>
              </a:solidFill>
              <a:round/>
              <a:headEnd/>
              <a:tailEnd/>
            </a:ln>
            <a:effectLst/>
            <a:extLst>
              <a:ext uri="{909E8E84-426E-40DD-AFC4-6F175D3DCCD1}">
                <a14:hiddenFill xmlns:a14="http://schemas.microsoft.com/office/drawing/2010/main">
                  <a:solidFill>
                    <a:srgbClr val="00B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82" name="Text Box 99"/>
            <p:cNvSpPr txBox="1">
              <a:spLocks noChangeArrowheads="1"/>
            </p:cNvSpPr>
            <p:nvPr/>
          </p:nvSpPr>
          <p:spPr bwMode="auto">
            <a:xfrm>
              <a:off x="4712" y="2295"/>
              <a:ext cx="368"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Low 2030</a:t>
              </a:r>
            </a:p>
          </p:txBody>
        </p:sp>
        <p:sp>
          <p:nvSpPr>
            <p:cNvPr id="54383" name="Freeform 100"/>
            <p:cNvSpPr>
              <a:spLocks/>
            </p:cNvSpPr>
            <p:nvPr/>
          </p:nvSpPr>
          <p:spPr bwMode="auto">
            <a:xfrm>
              <a:off x="4432" y="2496"/>
              <a:ext cx="256" cy="0"/>
            </a:xfrm>
            <a:custGeom>
              <a:avLst/>
              <a:gdLst>
                <a:gd name="T0" fmla="*/ 0 w 256"/>
                <a:gd name="T1" fmla="*/ 256 w 256"/>
                <a:gd name="T2" fmla="*/ 0 60000 65536"/>
                <a:gd name="T3" fmla="*/ 0 60000 65536"/>
              </a:gdLst>
              <a:ahLst/>
              <a:cxnLst>
                <a:cxn ang="T2">
                  <a:pos x="T0" y="0"/>
                </a:cxn>
                <a:cxn ang="T3">
                  <a:pos x="T1" y="0"/>
                </a:cxn>
              </a:cxnLst>
              <a:rect l="0" t="0" r="r" b="b"/>
              <a:pathLst>
                <a:path w="256">
                  <a:moveTo>
                    <a:pt x="0" y="0"/>
                  </a:moveTo>
                  <a:lnTo>
                    <a:pt x="256" y="0"/>
                  </a:lnTo>
                </a:path>
              </a:pathLst>
            </a:custGeom>
            <a:noFill/>
            <a:ln w="19050">
              <a:solidFill>
                <a:srgbClr val="92CF50"/>
              </a:solidFill>
              <a:round/>
              <a:headEnd/>
              <a:tailEnd/>
            </a:ln>
            <a:effectLst/>
            <a:extLst>
              <a:ext uri="{909E8E84-426E-40DD-AFC4-6F175D3DCCD1}">
                <a14:hiddenFill xmlns:a14="http://schemas.microsoft.com/office/drawing/2010/main">
                  <a:solidFill>
                    <a:srgbClr val="92CF5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84" name="Text Box 101"/>
            <p:cNvSpPr txBox="1">
              <a:spLocks noChangeArrowheads="1"/>
            </p:cNvSpPr>
            <p:nvPr/>
          </p:nvSpPr>
          <p:spPr bwMode="auto">
            <a:xfrm>
              <a:off x="4712" y="2407"/>
              <a:ext cx="304" cy="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0000"/>
                  </a:solidFill>
                  <a:latin typeface="Dialog"/>
                </a:rPr>
                <a:t>Optimal</a:t>
              </a:r>
            </a:p>
          </p:txBody>
        </p:sp>
      </p:grpSp>
      <p:sp>
        <p:nvSpPr>
          <p:cNvPr id="2" name="Rectangle 1"/>
          <p:cNvSpPr/>
          <p:nvPr/>
        </p:nvSpPr>
        <p:spPr>
          <a:xfrm>
            <a:off x="7480300" y="1935163"/>
            <a:ext cx="774700" cy="122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03" name="Straight Arrow Connector 102"/>
          <p:cNvCxnSpPr/>
          <p:nvPr/>
        </p:nvCxnSpPr>
        <p:spPr>
          <a:xfrm flipV="1">
            <a:off x="2233613" y="4467225"/>
            <a:ext cx="222250" cy="5873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5" name="Oval 104"/>
          <p:cNvSpPr/>
          <p:nvPr/>
        </p:nvSpPr>
        <p:spPr>
          <a:xfrm>
            <a:off x="1854200" y="2952750"/>
            <a:ext cx="1646238" cy="14493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8" name="TextBox 107"/>
          <p:cNvSpPr txBox="1">
            <a:spLocks noChangeArrowheads="1"/>
          </p:cNvSpPr>
          <p:nvPr/>
        </p:nvSpPr>
        <p:spPr bwMode="auto">
          <a:xfrm>
            <a:off x="1044575" y="5043488"/>
            <a:ext cx="2733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0000"/>
                </a:solidFill>
                <a:latin typeface="Arial" pitchFamily="34" charset="0"/>
              </a:rPr>
              <a:t>Lack of short-term reductions (2030)</a:t>
            </a:r>
            <a:endParaRPr lang="en-US" altLang="en-US" sz="1200" b="1">
              <a:solidFill>
                <a:srgbClr val="000000"/>
              </a:solidFill>
              <a:latin typeface="Arial" pitchFamily="34" charset="0"/>
            </a:endParaRPr>
          </a:p>
        </p:txBody>
      </p:sp>
      <p:cxnSp>
        <p:nvCxnSpPr>
          <p:cNvPr id="109" name="Straight Arrow Connector 108"/>
          <p:cNvCxnSpPr/>
          <p:nvPr/>
        </p:nvCxnSpPr>
        <p:spPr>
          <a:xfrm flipH="1">
            <a:off x="6084888" y="5010150"/>
            <a:ext cx="268287" cy="596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0" name="TextBox 109"/>
          <p:cNvSpPr txBox="1">
            <a:spLocks noChangeArrowheads="1"/>
          </p:cNvSpPr>
          <p:nvPr/>
        </p:nvSpPr>
        <p:spPr bwMode="auto">
          <a:xfrm rot="1013443">
            <a:off x="5678488" y="4533900"/>
            <a:ext cx="2733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0000"/>
                </a:solidFill>
                <a:latin typeface="Arial" pitchFamily="34" charset="0"/>
              </a:rPr>
              <a:t>More stringent policies in the long term</a:t>
            </a:r>
            <a:endParaRPr lang="en-US" altLang="en-US" sz="1200" b="1">
              <a:solidFill>
                <a:srgbClr val="000000"/>
              </a:solidFill>
              <a:latin typeface="Arial" pitchFamily="34" charset="0"/>
            </a:endParaRPr>
          </a:p>
        </p:txBody>
      </p:sp>
      <p:cxnSp>
        <p:nvCxnSpPr>
          <p:cNvPr id="113" name="Straight Arrow Connector 112"/>
          <p:cNvCxnSpPr/>
          <p:nvPr/>
        </p:nvCxnSpPr>
        <p:spPr>
          <a:xfrm flipH="1">
            <a:off x="6475413" y="5119688"/>
            <a:ext cx="268287" cy="596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4" name="Straight Arrow Connector 113"/>
          <p:cNvCxnSpPr/>
          <p:nvPr/>
        </p:nvCxnSpPr>
        <p:spPr>
          <a:xfrm flipH="1">
            <a:off x="6948488" y="5186363"/>
            <a:ext cx="268287" cy="596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5" name="Straight Arrow Connector 114"/>
          <p:cNvCxnSpPr/>
          <p:nvPr/>
        </p:nvCxnSpPr>
        <p:spPr>
          <a:xfrm flipH="1">
            <a:off x="5651500" y="4816475"/>
            <a:ext cx="268288" cy="596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6" name="Straight Arrow Connector 115"/>
          <p:cNvCxnSpPr/>
          <p:nvPr/>
        </p:nvCxnSpPr>
        <p:spPr>
          <a:xfrm flipH="1">
            <a:off x="7451725" y="5300663"/>
            <a:ext cx="268288" cy="5969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9" name="TextBox 118"/>
          <p:cNvSpPr txBox="1">
            <a:spLocks noChangeArrowheads="1"/>
          </p:cNvSpPr>
          <p:nvPr/>
        </p:nvSpPr>
        <p:spPr bwMode="auto">
          <a:xfrm rot="3032479">
            <a:off x="3438525" y="2900363"/>
            <a:ext cx="2733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0000"/>
                </a:solidFill>
                <a:latin typeface="Arial" pitchFamily="34" charset="0"/>
              </a:rPr>
              <a:t>Rapid reductions</a:t>
            </a:r>
          </a:p>
          <a:p>
            <a:pPr algn="ctr" eaLnBrk="1" hangingPunct="1">
              <a:spcBef>
                <a:spcPct val="0"/>
              </a:spcBef>
              <a:buFontTx/>
              <a:buNone/>
            </a:pPr>
            <a:r>
              <a:rPr lang="en-US" altLang="en-US" sz="1600" b="1">
                <a:solidFill>
                  <a:srgbClr val="000000"/>
                </a:solidFill>
                <a:latin typeface="Arial" pitchFamily="34" charset="0"/>
              </a:rPr>
              <a:t> in the medium term</a:t>
            </a:r>
            <a:endParaRPr lang="en-US" altLang="en-US" sz="1200" b="1">
              <a:solidFill>
                <a:srgbClr val="000000"/>
              </a:solidFill>
              <a:latin typeface="Arial" pitchFamily="34" charset="0"/>
            </a:endParaRPr>
          </a:p>
        </p:txBody>
      </p:sp>
      <p:cxnSp>
        <p:nvCxnSpPr>
          <p:cNvPr id="121" name="Straight Arrow Connector 120"/>
          <p:cNvCxnSpPr/>
          <p:nvPr/>
        </p:nvCxnSpPr>
        <p:spPr>
          <a:xfrm flipH="1">
            <a:off x="3417888" y="2571750"/>
            <a:ext cx="496887" cy="420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6" name="Straight Arrow Connector 125"/>
          <p:cNvCxnSpPr/>
          <p:nvPr/>
        </p:nvCxnSpPr>
        <p:spPr>
          <a:xfrm flipH="1">
            <a:off x="3741738" y="2943225"/>
            <a:ext cx="496887" cy="420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7" name="Straight Arrow Connector 126"/>
          <p:cNvCxnSpPr/>
          <p:nvPr/>
        </p:nvCxnSpPr>
        <p:spPr>
          <a:xfrm flipH="1">
            <a:off x="4056063" y="3257550"/>
            <a:ext cx="496887" cy="420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8" name="Straight Arrow Connector 127"/>
          <p:cNvCxnSpPr/>
          <p:nvPr/>
        </p:nvCxnSpPr>
        <p:spPr>
          <a:xfrm flipH="1">
            <a:off x="4294188" y="3600450"/>
            <a:ext cx="496887" cy="420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9" name="Straight Arrow Connector 128"/>
          <p:cNvCxnSpPr/>
          <p:nvPr/>
        </p:nvCxnSpPr>
        <p:spPr>
          <a:xfrm flipH="1">
            <a:off x="4560888" y="3933825"/>
            <a:ext cx="496887" cy="4206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4291" name="Text Box 2"/>
          <p:cNvSpPr txBox="1">
            <a:spLocks noChangeArrowheads="1"/>
          </p:cNvSpPr>
          <p:nvPr/>
        </p:nvSpPr>
        <p:spPr bwMode="auto">
          <a:xfrm>
            <a:off x="746125" y="982663"/>
            <a:ext cx="777240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400" b="1">
                <a:solidFill>
                  <a:srgbClr val="003399"/>
                </a:solidFill>
              </a:rPr>
              <a:t>World GHG emissions</a:t>
            </a:r>
          </a:p>
        </p:txBody>
      </p:sp>
      <p:sp>
        <p:nvSpPr>
          <p:cNvPr id="111" name="Down Arrow 110"/>
          <p:cNvSpPr/>
          <p:nvPr/>
        </p:nvSpPr>
        <p:spPr>
          <a:xfrm>
            <a:off x="1876425" y="636588"/>
            <a:ext cx="2735263" cy="216058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b="1" dirty="0">
                <a:solidFill>
                  <a:prstClr val="white"/>
                </a:solidFill>
              </a:rPr>
              <a:t>Focus on 2030</a:t>
            </a:r>
          </a:p>
          <a:p>
            <a:pPr algn="ctr">
              <a:defRPr/>
            </a:pPr>
            <a:endParaRPr lang="en-US" dirty="0">
              <a:solidFill>
                <a:prstClr val="white"/>
              </a:solidFill>
            </a:endParaRPr>
          </a:p>
          <a:p>
            <a:pPr algn="ctr">
              <a:defRPr/>
            </a:pPr>
            <a:r>
              <a:rPr lang="en-US" dirty="0">
                <a:solidFill>
                  <a:prstClr val="white"/>
                </a:solidFill>
              </a:rPr>
              <a:t>(extension of “pledge effort”)</a:t>
            </a:r>
          </a:p>
        </p:txBody>
      </p:sp>
      <p:sp>
        <p:nvSpPr>
          <p:cNvPr id="112" name="Rectangle 111"/>
          <p:cNvSpPr/>
          <p:nvPr/>
        </p:nvSpPr>
        <p:spPr>
          <a:xfrm>
            <a:off x="5364163" y="1676400"/>
            <a:ext cx="3529012" cy="1871663"/>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sz="2600" dirty="0">
                <a:solidFill>
                  <a:prstClr val="white"/>
                </a:solidFill>
              </a:rPr>
              <a:t>Implications for costs, technology needs, and attainability of long-term stabilization goals?</a:t>
            </a:r>
          </a:p>
        </p:txBody>
      </p:sp>
      <p:sp>
        <p:nvSpPr>
          <p:cNvPr id="54294" name="Title 1"/>
          <p:cNvSpPr txBox="1">
            <a:spLocks/>
          </p:cNvSpPr>
          <p:nvPr/>
        </p:nvSpPr>
        <p:spPr bwMode="auto">
          <a:xfrm>
            <a:off x="395288" y="152400"/>
            <a:ext cx="842486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de-DE" altLang="en-US" sz="4400"/>
              <a:t>AMPERE WP2 Study (Riahi et al.)</a:t>
            </a:r>
            <a:endParaRPr lang="en-US" altLang="en-US" sz="4400"/>
          </a:p>
        </p:txBody>
      </p:sp>
    </p:spTree>
    <p:extLst>
      <p:ext uri="{BB962C8B-B14F-4D97-AF65-F5344CB8AC3E}">
        <p14:creationId xmlns:p14="http://schemas.microsoft.com/office/powerpoint/2010/main" val="147722202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8" grpId="0"/>
      <p:bldP spid="110" grpId="0"/>
      <p:bldP spid="119" grpId="0"/>
      <p:bldP spid="111" grpId="0" animBg="1"/>
      <p:bldP spid="1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3"/>
          <p:cNvSpPr>
            <a:spLocks noGrp="1"/>
          </p:cNvSpPr>
          <p:nvPr>
            <p:ph type="title"/>
          </p:nvPr>
        </p:nvSpPr>
        <p:spPr>
          <a:xfrm>
            <a:off x="2987824" y="-99392"/>
            <a:ext cx="3389312" cy="1143000"/>
          </a:xfrm>
        </p:spPr>
        <p:txBody>
          <a:bodyPr/>
          <a:lstStyle/>
          <a:p>
            <a:pPr eaLnBrk="1" hangingPunct="1"/>
            <a:r>
              <a:rPr lang="en-US" altLang="en-US" dirty="0" smtClean="0">
                <a:solidFill>
                  <a:srgbClr val="C00000"/>
                </a:solidFill>
              </a:rPr>
              <a:t>Key findings</a:t>
            </a:r>
          </a:p>
        </p:txBody>
      </p:sp>
      <p:sp>
        <p:nvSpPr>
          <p:cNvPr id="55299" name="Content Placeholder 4"/>
          <p:cNvSpPr>
            <a:spLocks noGrp="1"/>
          </p:cNvSpPr>
          <p:nvPr>
            <p:ph idx="1"/>
          </p:nvPr>
        </p:nvSpPr>
        <p:spPr>
          <a:xfrm>
            <a:off x="684213" y="836613"/>
            <a:ext cx="7997825" cy="5113337"/>
          </a:xfrm>
        </p:spPr>
        <p:txBody>
          <a:bodyPr>
            <a:normAutofit lnSpcReduction="10000"/>
          </a:bodyPr>
          <a:lstStyle/>
          <a:p>
            <a:pPr eaLnBrk="1" hangingPunct="1"/>
            <a:r>
              <a:rPr lang="en-US" altLang="en-US" sz="2800" b="1" smtClean="0"/>
              <a:t>High 2030 emissions (~60 GtCO2e) pose a triple-challenge:</a:t>
            </a:r>
          </a:p>
          <a:p>
            <a:pPr lvl="1" eaLnBrk="1" hangingPunct="1"/>
            <a:r>
              <a:rPr lang="en-US" altLang="en-US" sz="2000" smtClean="0"/>
              <a:t>Fossil fuel lock-in (+50% compared to today by 2030)</a:t>
            </a:r>
          </a:p>
          <a:p>
            <a:pPr lvl="1" eaLnBrk="1" hangingPunct="1"/>
            <a:r>
              <a:rPr lang="en-US" altLang="en-US" sz="2000" smtClean="0"/>
              <a:t>Stranded assets (100s of coal power plants globally)</a:t>
            </a:r>
          </a:p>
          <a:p>
            <a:pPr lvl="1" eaLnBrk="1" hangingPunct="1"/>
            <a:r>
              <a:rPr lang="en-US" altLang="en-US" sz="2000" smtClean="0"/>
              <a:t>Requires doubling the “upscaling pace” of low-carbon energy</a:t>
            </a:r>
          </a:p>
          <a:p>
            <a:pPr eaLnBrk="1" hangingPunct="1"/>
            <a:r>
              <a:rPr lang="en-US" altLang="en-US" sz="2800" b="1" smtClean="0"/>
              <a:t>Implications for the transformation:</a:t>
            </a:r>
          </a:p>
          <a:p>
            <a:pPr lvl="1" eaLnBrk="1" hangingPunct="1"/>
            <a:r>
              <a:rPr lang="en-US" altLang="en-US" sz="2000" smtClean="0"/>
              <a:t>Increased risks that low stabilization targets become unattainable</a:t>
            </a:r>
          </a:p>
          <a:p>
            <a:pPr lvl="1" eaLnBrk="1" hangingPunct="1"/>
            <a:r>
              <a:rPr lang="en-US" altLang="en-US" sz="2000" smtClean="0"/>
              <a:t>Higher costs (particularly in the medium term)</a:t>
            </a:r>
          </a:p>
          <a:p>
            <a:pPr lvl="1" eaLnBrk="1" hangingPunct="1"/>
            <a:r>
              <a:rPr lang="en-US" altLang="en-US" sz="2000" smtClean="0"/>
              <a:t>“Overshoot” reduces chances to stay below 2C</a:t>
            </a:r>
          </a:p>
          <a:p>
            <a:pPr eaLnBrk="1" hangingPunct="1"/>
            <a:r>
              <a:rPr lang="en-US" altLang="en-US" sz="2800" b="1" u="sng" smtClean="0"/>
              <a:t>Energy Efficiency </a:t>
            </a:r>
            <a:r>
              <a:rPr lang="en-US" altLang="en-US" sz="2800" b="1" smtClean="0"/>
              <a:t>critical for keeping options open</a:t>
            </a:r>
          </a:p>
          <a:p>
            <a:pPr eaLnBrk="1" hangingPunct="1"/>
            <a:r>
              <a:rPr lang="en-US" altLang="en-US" sz="2800" b="1" smtClean="0"/>
              <a:t>Results are being published as a Special Issue of TFSC and open-access databases </a:t>
            </a:r>
          </a:p>
          <a:p>
            <a:pPr eaLnBrk="1" hangingPunct="1">
              <a:buFontTx/>
              <a:buNone/>
            </a:pPr>
            <a:r>
              <a:rPr lang="en-US" altLang="en-US" sz="1000" smtClean="0"/>
              <a:t>          (https://secure.iiasa.ac.at/web-apps/ene/AMPEREDB)</a:t>
            </a:r>
            <a:endParaRPr lang="en-US" altLang="en-US" sz="1000" b="1" smtClean="0"/>
          </a:p>
        </p:txBody>
      </p:sp>
    </p:spTree>
    <p:extLst>
      <p:ext uri="{BB962C8B-B14F-4D97-AF65-F5344CB8AC3E}">
        <p14:creationId xmlns:p14="http://schemas.microsoft.com/office/powerpoint/2010/main" val="31772340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US" sz="6000" b="0" dirty="0">
                <a:solidFill>
                  <a:srgbClr val="C00000"/>
                </a:solidFill>
              </a:rPr>
              <a:t>Thank You</a:t>
            </a:r>
            <a:br>
              <a:rPr lang="en-US" sz="6000" b="0" dirty="0">
                <a:solidFill>
                  <a:srgbClr val="C00000"/>
                </a:solidFill>
              </a:rPr>
            </a:br>
            <a:endParaRPr lang="en-US" sz="6000" b="0" dirty="0">
              <a:solidFill>
                <a:srgbClr val="C00000"/>
              </a:solidFill>
            </a:endParaRPr>
          </a:p>
        </p:txBody>
      </p:sp>
      <p:sp>
        <p:nvSpPr>
          <p:cNvPr id="5" name="Text Placeholder 4"/>
          <p:cNvSpPr>
            <a:spLocks noGrp="1"/>
          </p:cNvSpPr>
          <p:nvPr>
            <p:ph type="body" idx="1"/>
          </p:nvPr>
        </p:nvSpPr>
        <p:spPr>
          <a:xfrm>
            <a:off x="971600" y="2996952"/>
            <a:ext cx="7772400" cy="1500187"/>
          </a:xfrm>
        </p:spPr>
        <p:txBody>
          <a:bodyPr>
            <a:normAutofit/>
          </a:bodyPr>
          <a:lstStyle/>
          <a:p>
            <a:pPr algn="ctr"/>
            <a:r>
              <a:rPr lang="en-US" sz="6600" dirty="0" smtClean="0">
                <a:solidFill>
                  <a:srgbClr val="C00000"/>
                </a:solidFill>
              </a:rPr>
              <a:t>The End	</a:t>
            </a:r>
            <a:endParaRPr lang="en-US" sz="6600" dirty="0">
              <a:solidFill>
                <a:srgbClr val="C00000"/>
              </a:solidFill>
            </a:endParaRPr>
          </a:p>
        </p:txBody>
      </p:sp>
    </p:spTree>
    <p:extLst>
      <p:ext uri="{BB962C8B-B14F-4D97-AF65-F5344CB8AC3E}">
        <p14:creationId xmlns:p14="http://schemas.microsoft.com/office/powerpoint/2010/main" val="18374585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8666" y="404664"/>
            <a:ext cx="91440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rgbClr val="C00000"/>
                </a:solidFill>
              </a:rPr>
              <a:t>Simple Snowmass Rules &amp; Regulations</a:t>
            </a:r>
          </a:p>
          <a:p>
            <a:r>
              <a:rPr lang="en-US" sz="3600" dirty="0" smtClean="0">
                <a:solidFill>
                  <a:srgbClr val="C00000"/>
                </a:solidFill>
              </a:rPr>
              <a:t>(aka </a:t>
            </a:r>
            <a:r>
              <a:rPr lang="en-US" sz="3600" dirty="0" err="1" smtClean="0">
                <a:solidFill>
                  <a:srgbClr val="C00000"/>
                </a:solidFill>
              </a:rPr>
              <a:t>theWeyant</a:t>
            </a:r>
            <a:r>
              <a:rPr lang="en-US" sz="3600" dirty="0" smtClean="0">
                <a:solidFill>
                  <a:srgbClr val="C00000"/>
                </a:solidFill>
              </a:rPr>
              <a:t> rules)</a:t>
            </a:r>
            <a:br>
              <a:rPr lang="en-US" sz="3600" dirty="0" smtClean="0">
                <a:solidFill>
                  <a:srgbClr val="C00000"/>
                </a:solidFill>
              </a:rPr>
            </a:br>
            <a:endParaRPr lang="en-US" sz="3600" dirty="0">
              <a:solidFill>
                <a:srgbClr val="C00000"/>
              </a:solidFill>
            </a:endParaRPr>
          </a:p>
        </p:txBody>
      </p:sp>
      <p:sp>
        <p:nvSpPr>
          <p:cNvPr id="6" name="Content Placeholder 2"/>
          <p:cNvSpPr txBox="1">
            <a:spLocks/>
          </p:cNvSpPr>
          <p:nvPr/>
        </p:nvSpPr>
        <p:spPr>
          <a:xfrm>
            <a:off x="196850" y="1628800"/>
            <a:ext cx="8712968"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smtClean="0"/>
              <a:t>No whining (aka the Janetos rule)</a:t>
            </a:r>
          </a:p>
          <a:p>
            <a:pPr marL="514350" indent="-514350">
              <a:buFont typeface="+mj-lt"/>
              <a:buAutoNum type="arabicPeriod"/>
            </a:pPr>
            <a:r>
              <a:rPr lang="en-US" dirty="0" smtClean="0"/>
              <a:t>No BS (aka the </a:t>
            </a:r>
            <a:r>
              <a:rPr lang="en-US" dirty="0" err="1" smtClean="0"/>
              <a:t>Pavarini</a:t>
            </a:r>
            <a:r>
              <a:rPr lang="en-US" dirty="0" smtClean="0"/>
              <a:t> rule) </a:t>
            </a:r>
          </a:p>
          <a:p>
            <a:pPr marL="514350" indent="-514350">
              <a:buFont typeface="+mj-lt"/>
              <a:buAutoNum type="arabicPeriod"/>
            </a:pPr>
            <a:r>
              <a:rPr lang="en-US" dirty="0" smtClean="0"/>
              <a:t>No grand standing (aka the </a:t>
            </a:r>
            <a:r>
              <a:rPr lang="en-US" dirty="0"/>
              <a:t>S</a:t>
            </a:r>
            <a:r>
              <a:rPr lang="en-US" dirty="0" smtClean="0"/>
              <a:t>utton rule) </a:t>
            </a:r>
          </a:p>
          <a:p>
            <a:pPr marL="514350" indent="-514350">
              <a:buFont typeface="+mj-lt"/>
              <a:buAutoNum type="arabicPeriod"/>
            </a:pPr>
            <a:r>
              <a:rPr lang="en-US" dirty="0" smtClean="0"/>
              <a:t>Admit your discipline has more than a few limitations (aka the Schneider rule)</a:t>
            </a:r>
          </a:p>
          <a:p>
            <a:pPr marL="514350" indent="-514350">
              <a:buFont typeface="+mj-lt"/>
              <a:buAutoNum type="arabicPeriod" startAt="5"/>
            </a:pPr>
            <a:r>
              <a:rPr lang="en-US" dirty="0" smtClean="0"/>
              <a:t>This is </a:t>
            </a:r>
            <a:r>
              <a:rPr lang="en-US" dirty="0" smtClean="0">
                <a:solidFill>
                  <a:srgbClr val="FF0000"/>
                </a:solidFill>
              </a:rPr>
              <a:t>NOT</a:t>
            </a:r>
            <a:r>
              <a:rPr lang="en-US" dirty="0" smtClean="0"/>
              <a:t> all about you (aka the </a:t>
            </a:r>
            <a:r>
              <a:rPr lang="en-US" dirty="0" err="1"/>
              <a:t>Pindyck</a:t>
            </a:r>
            <a:r>
              <a:rPr lang="en-US" dirty="0"/>
              <a:t> rule</a:t>
            </a:r>
            <a:r>
              <a:rPr lang="en-US" dirty="0" smtClean="0"/>
              <a:t>)</a:t>
            </a:r>
          </a:p>
          <a:p>
            <a:pPr marL="0" indent="0">
              <a:buNone/>
            </a:pPr>
            <a:r>
              <a:rPr lang="en-US" dirty="0" smtClean="0"/>
              <a:t>Why Obey These Rules? Because …..(Next Slide)</a:t>
            </a:r>
          </a:p>
        </p:txBody>
      </p:sp>
    </p:spTree>
    <p:extLst>
      <p:ext uri="{BB962C8B-B14F-4D97-AF65-F5344CB8AC3E}">
        <p14:creationId xmlns:p14="http://schemas.microsoft.com/office/powerpoint/2010/main" val="120194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fontScale="90000"/>
          </a:bodyPr>
          <a:lstStyle/>
          <a:p>
            <a:r>
              <a:rPr lang="de-DE" altLang="en-US" dirty="0" smtClean="0">
                <a:solidFill>
                  <a:srgbClr val="C00000"/>
                </a:solidFill>
              </a:rPr>
              <a:t>AMPERE WP3 study on </a:t>
            </a:r>
            <a:br>
              <a:rPr lang="de-DE" altLang="en-US" dirty="0" smtClean="0">
                <a:solidFill>
                  <a:srgbClr val="C00000"/>
                </a:solidFill>
              </a:rPr>
            </a:br>
            <a:r>
              <a:rPr lang="de-DE" altLang="en-US" dirty="0" smtClean="0">
                <a:solidFill>
                  <a:srgbClr val="C00000"/>
                </a:solidFill>
              </a:rPr>
              <a:t>fragmented action and staged </a:t>
            </a:r>
            <a:r>
              <a:rPr lang="de-DE" altLang="en-US" dirty="0" smtClean="0"/>
              <a:t>accession </a:t>
            </a:r>
            <a:endParaRPr lang="en-US" altLang="en-US" dirty="0" smtClean="0"/>
          </a:p>
        </p:txBody>
      </p:sp>
      <p:sp>
        <p:nvSpPr>
          <p:cNvPr id="4" name="Slide Number Placeholder 3"/>
          <p:cNvSpPr>
            <a:spLocks noGrp="1"/>
          </p:cNvSpPr>
          <p:nvPr>
            <p:ph type="sldNum" sz="quarter" idx="10"/>
          </p:nvPr>
        </p:nvSpPr>
        <p:spPr/>
        <p:txBody>
          <a:bodyPr/>
          <a:lstStyle/>
          <a:p>
            <a:pPr>
              <a:defRPr/>
            </a:pPr>
            <a:fld id="{6123D603-C150-40AF-A10E-B748F5F069B3}" type="slidenum">
              <a:rPr lang="en-US" smtClean="0"/>
              <a:pPr>
                <a:defRPr/>
              </a:pPr>
              <a:t>25</a:t>
            </a:fld>
            <a:endParaRPr lang="en-US" dirty="0"/>
          </a:p>
        </p:txBody>
      </p:sp>
      <p:sp>
        <p:nvSpPr>
          <p:cNvPr id="5" name="Content Placeholder 2"/>
          <p:cNvSpPr txBox="1">
            <a:spLocks/>
          </p:cNvSpPr>
          <p:nvPr/>
        </p:nvSpPr>
        <p:spPr bwMode="auto">
          <a:xfrm>
            <a:off x="395288" y="1371600"/>
            <a:ext cx="8424862" cy="2259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marL="341313" indent="-341313" algn="l" rtl="0" eaLnBrk="0" fontAlgn="base" hangingPunct="0">
              <a:spcBef>
                <a:spcPct val="20000"/>
              </a:spcBef>
              <a:spcAft>
                <a:spcPct val="0"/>
              </a:spcAft>
              <a:buChar char="•"/>
              <a:defRPr sz="2400" b="1">
                <a:solidFill>
                  <a:schemeClr val="tx1"/>
                </a:solidFill>
                <a:latin typeface="+mn-lt"/>
                <a:ea typeface="+mn-ea"/>
                <a:cs typeface="+mn-cs"/>
              </a:defRPr>
            </a:lvl1pPr>
            <a:lvl2pPr marL="741363" indent="-284163" algn="l" rtl="0" eaLnBrk="0" fontAlgn="base" hangingPunct="0">
              <a:spcBef>
                <a:spcPct val="20000"/>
              </a:spcBef>
              <a:spcAft>
                <a:spcPct val="0"/>
              </a:spcAft>
              <a:buChar char="•"/>
              <a:defRPr sz="2200" b="1">
                <a:solidFill>
                  <a:schemeClr val="tx1"/>
                </a:solidFill>
                <a:latin typeface="+mn-lt"/>
                <a:ea typeface="+mn-ea"/>
              </a:defRPr>
            </a:lvl2pPr>
            <a:lvl3pPr marL="1141413" indent="-227013" algn="l" rtl="0" eaLnBrk="0" fontAlgn="base" hangingPunct="0">
              <a:spcBef>
                <a:spcPct val="20000"/>
              </a:spcBef>
              <a:spcAft>
                <a:spcPct val="0"/>
              </a:spcAft>
              <a:buChar char="•"/>
              <a:defRPr sz="2200" b="1">
                <a:solidFill>
                  <a:schemeClr val="tx1"/>
                </a:solidFill>
                <a:latin typeface="+mn-lt"/>
                <a:ea typeface="+mn-ea"/>
              </a:defRPr>
            </a:lvl3pPr>
            <a:lvl4pPr marL="1598613" indent="-227013" algn="l" rtl="0" eaLnBrk="0" fontAlgn="base" hangingPunct="0">
              <a:spcBef>
                <a:spcPct val="20000"/>
              </a:spcBef>
              <a:spcAft>
                <a:spcPct val="0"/>
              </a:spcAft>
              <a:buChar char="–"/>
              <a:defRPr sz="2200">
                <a:solidFill>
                  <a:schemeClr val="tx1"/>
                </a:solidFill>
                <a:latin typeface="+mn-lt"/>
                <a:ea typeface="+mn-ea"/>
              </a:defRPr>
            </a:lvl4pPr>
            <a:lvl5pPr marL="2055813" indent="-227013" algn="l" rtl="0" eaLnBrk="0" fontAlgn="base" hangingPunct="0">
              <a:spcBef>
                <a:spcPct val="20000"/>
              </a:spcBef>
              <a:spcAft>
                <a:spcPct val="0"/>
              </a:spcAft>
              <a:buChar char="»"/>
              <a:defRPr sz="1400">
                <a:solidFill>
                  <a:schemeClr val="tx1"/>
                </a:solidFill>
                <a:latin typeface="Arial" charset="0"/>
                <a:ea typeface="+mn-ea"/>
              </a:defRPr>
            </a:lvl5pPr>
            <a:lvl6pPr marL="2514340" indent="-228577" algn="l" rtl="0" fontAlgn="base">
              <a:spcBef>
                <a:spcPct val="20000"/>
              </a:spcBef>
              <a:spcAft>
                <a:spcPct val="0"/>
              </a:spcAft>
              <a:buChar char="»"/>
              <a:defRPr sz="1400">
                <a:solidFill>
                  <a:schemeClr val="tx1"/>
                </a:solidFill>
                <a:latin typeface="Arial" charset="0"/>
                <a:ea typeface="+mn-ea"/>
              </a:defRPr>
            </a:lvl6pPr>
            <a:lvl7pPr marL="2971492" indent="-228577" algn="l" rtl="0" fontAlgn="base">
              <a:spcBef>
                <a:spcPct val="20000"/>
              </a:spcBef>
              <a:spcAft>
                <a:spcPct val="0"/>
              </a:spcAft>
              <a:buChar char="»"/>
              <a:defRPr sz="1400">
                <a:solidFill>
                  <a:schemeClr val="tx1"/>
                </a:solidFill>
                <a:latin typeface="Arial" charset="0"/>
                <a:ea typeface="+mn-ea"/>
              </a:defRPr>
            </a:lvl7pPr>
            <a:lvl8pPr marL="3428645" indent="-228577" algn="l" rtl="0" fontAlgn="base">
              <a:spcBef>
                <a:spcPct val="20000"/>
              </a:spcBef>
              <a:spcAft>
                <a:spcPct val="0"/>
              </a:spcAft>
              <a:buChar char="»"/>
              <a:defRPr sz="1400">
                <a:solidFill>
                  <a:schemeClr val="tx1"/>
                </a:solidFill>
                <a:latin typeface="Arial" charset="0"/>
                <a:ea typeface="+mn-ea"/>
              </a:defRPr>
            </a:lvl8pPr>
            <a:lvl9pPr marL="3885797" indent="-228577" algn="l" rtl="0" fontAlgn="base">
              <a:spcBef>
                <a:spcPct val="20000"/>
              </a:spcBef>
              <a:spcAft>
                <a:spcPct val="0"/>
              </a:spcAft>
              <a:buChar char="»"/>
              <a:defRPr sz="1400">
                <a:solidFill>
                  <a:schemeClr val="tx1"/>
                </a:solidFill>
                <a:latin typeface="Arial" charset="0"/>
                <a:ea typeface="+mn-ea"/>
              </a:defRPr>
            </a:lvl9pPr>
          </a:lstStyle>
          <a:p>
            <a:pPr marL="0" indent="0">
              <a:buFontTx/>
              <a:buNone/>
              <a:defRPr/>
            </a:pPr>
            <a:r>
              <a:rPr lang="de-DE" sz="2200" kern="0" dirty="0" err="1" smtClean="0"/>
              <a:t>What</a:t>
            </a:r>
            <a:r>
              <a:rPr lang="de-DE" sz="2200" kern="0" dirty="0" smtClean="0"/>
              <a:t> </a:t>
            </a:r>
            <a:r>
              <a:rPr lang="de-DE" sz="2200" kern="0" dirty="0" err="1" smtClean="0"/>
              <a:t>implications</a:t>
            </a:r>
            <a:r>
              <a:rPr lang="de-DE" sz="2200" kern="0" dirty="0" smtClean="0"/>
              <a:t> </a:t>
            </a:r>
            <a:r>
              <a:rPr lang="de-DE" sz="2200" kern="0" dirty="0" err="1" smtClean="0"/>
              <a:t>for</a:t>
            </a:r>
            <a:r>
              <a:rPr lang="de-DE" sz="2200" kern="0" dirty="0" smtClean="0"/>
              <a:t> front </a:t>
            </a:r>
            <a:r>
              <a:rPr lang="de-DE" sz="2200" kern="0" dirty="0" err="1" smtClean="0"/>
              <a:t>runners</a:t>
            </a:r>
            <a:r>
              <a:rPr lang="de-DE" sz="2200" kern="0" dirty="0" smtClean="0"/>
              <a:t> (EU27; EU27 &amp; China) </a:t>
            </a:r>
            <a:r>
              <a:rPr lang="de-DE" sz="2200" kern="0" dirty="0" err="1" smtClean="0"/>
              <a:t>and</a:t>
            </a:r>
            <a:r>
              <a:rPr lang="de-DE" sz="2200" kern="0" dirty="0" smtClean="0"/>
              <a:t> </a:t>
            </a:r>
            <a:r>
              <a:rPr lang="de-DE" sz="2200" kern="0" dirty="0" err="1" smtClean="0"/>
              <a:t>late</a:t>
            </a:r>
            <a:r>
              <a:rPr lang="de-DE" sz="2200" kern="0" dirty="0"/>
              <a:t> </a:t>
            </a:r>
            <a:r>
              <a:rPr lang="de-DE" sz="2200" kern="0" dirty="0" err="1" smtClean="0"/>
              <a:t>adopters</a:t>
            </a:r>
            <a:r>
              <a:rPr lang="de-DE" sz="2200" kern="0" dirty="0" smtClean="0"/>
              <a:t> in an international </a:t>
            </a:r>
            <a:r>
              <a:rPr lang="de-DE" sz="2200" kern="0" dirty="0" err="1" smtClean="0"/>
              <a:t>climate</a:t>
            </a:r>
            <a:r>
              <a:rPr lang="de-DE" sz="2200" kern="0" dirty="0" smtClean="0"/>
              <a:t> </a:t>
            </a:r>
            <a:r>
              <a:rPr lang="de-DE" sz="2200" kern="0" dirty="0" err="1" smtClean="0"/>
              <a:t>policy</a:t>
            </a:r>
            <a:r>
              <a:rPr lang="de-DE" sz="2200" kern="0" dirty="0" smtClean="0"/>
              <a:t> </a:t>
            </a:r>
            <a:r>
              <a:rPr lang="de-DE" sz="2200" kern="0" dirty="0" err="1" smtClean="0"/>
              <a:t>regime</a:t>
            </a:r>
            <a:r>
              <a:rPr lang="de-DE" sz="2200" kern="0" dirty="0" smtClean="0"/>
              <a:t>?</a:t>
            </a:r>
            <a:endParaRPr lang="de-DE" sz="2200" b="0" dirty="0"/>
          </a:p>
          <a:p>
            <a:pPr>
              <a:defRPr/>
            </a:pPr>
            <a:r>
              <a:rPr lang="de-DE" sz="2200" b="0" dirty="0" err="1"/>
              <a:t>What</a:t>
            </a:r>
            <a:r>
              <a:rPr lang="de-DE" sz="2200" b="0" dirty="0"/>
              <a:t> </a:t>
            </a:r>
            <a:r>
              <a:rPr lang="de-DE" sz="2200" b="0" dirty="0" err="1"/>
              <a:t>climate</a:t>
            </a:r>
            <a:r>
              <a:rPr lang="de-DE" sz="2200" b="0" dirty="0"/>
              <a:t> </a:t>
            </a:r>
            <a:r>
              <a:rPr lang="de-DE" sz="2200" b="0" dirty="0" err="1"/>
              <a:t>outcome</a:t>
            </a:r>
            <a:r>
              <a:rPr lang="de-DE" sz="2200" b="0" dirty="0"/>
              <a:t> </a:t>
            </a:r>
            <a:r>
              <a:rPr lang="de-DE" sz="2200" b="0" dirty="0" err="1"/>
              <a:t>can</a:t>
            </a:r>
            <a:r>
              <a:rPr lang="de-DE" sz="2200" b="0" dirty="0"/>
              <a:t> still </a:t>
            </a:r>
            <a:r>
              <a:rPr lang="de-DE" sz="2200" b="0" dirty="0" err="1"/>
              <a:t>be</a:t>
            </a:r>
            <a:r>
              <a:rPr lang="de-DE" sz="2200" b="0" dirty="0"/>
              <a:t> </a:t>
            </a:r>
            <a:r>
              <a:rPr lang="de-DE" sz="2200" b="0" dirty="0" err="1"/>
              <a:t>achieved</a:t>
            </a:r>
            <a:r>
              <a:rPr lang="de-DE" sz="2200" b="0" dirty="0"/>
              <a:t> </a:t>
            </a:r>
            <a:r>
              <a:rPr lang="de-DE" sz="2200" b="0" dirty="0" err="1"/>
              <a:t>if</a:t>
            </a:r>
            <a:r>
              <a:rPr lang="de-DE" sz="2200" b="0" dirty="0"/>
              <a:t> </a:t>
            </a:r>
            <a:r>
              <a:rPr lang="de-DE" sz="2200" b="0" dirty="0" err="1"/>
              <a:t>early</a:t>
            </a:r>
            <a:r>
              <a:rPr lang="de-DE" sz="2200" b="0" dirty="0"/>
              <a:t> </a:t>
            </a:r>
            <a:r>
              <a:rPr lang="de-DE" sz="2200" b="0" dirty="0" err="1"/>
              <a:t>movers</a:t>
            </a:r>
            <a:r>
              <a:rPr lang="de-DE" sz="2200" b="0" dirty="0"/>
              <a:t> </a:t>
            </a:r>
            <a:r>
              <a:rPr lang="de-DE" sz="2200" b="0" dirty="0" err="1"/>
              <a:t>are</a:t>
            </a:r>
            <a:r>
              <a:rPr lang="de-DE" sz="2200" b="0" dirty="0"/>
              <a:t> </a:t>
            </a:r>
            <a:r>
              <a:rPr lang="de-DE" sz="2200" b="0" dirty="0" err="1"/>
              <a:t>joined</a:t>
            </a:r>
            <a:r>
              <a:rPr lang="de-DE" sz="2200" b="0" dirty="0"/>
              <a:t> </a:t>
            </a:r>
            <a:r>
              <a:rPr lang="de-DE" sz="2200" b="0" dirty="0" err="1"/>
              <a:t>by</a:t>
            </a:r>
            <a:r>
              <a:rPr lang="de-DE" sz="2200" b="0" dirty="0"/>
              <a:t> </a:t>
            </a:r>
            <a:r>
              <a:rPr lang="de-DE" sz="2200" b="0" dirty="0" err="1"/>
              <a:t>the</a:t>
            </a:r>
            <a:r>
              <a:rPr lang="de-DE" sz="2200" b="0" dirty="0"/>
              <a:t> </a:t>
            </a:r>
            <a:r>
              <a:rPr lang="de-DE" sz="2200" b="0" dirty="0" err="1"/>
              <a:t>rest</a:t>
            </a:r>
            <a:r>
              <a:rPr lang="de-DE" sz="2200" b="0" dirty="0"/>
              <a:t> </a:t>
            </a:r>
            <a:r>
              <a:rPr lang="de-DE" sz="2200" b="0" dirty="0" err="1"/>
              <a:t>of</a:t>
            </a:r>
            <a:r>
              <a:rPr lang="de-DE" sz="2200" b="0" dirty="0"/>
              <a:t> </a:t>
            </a:r>
            <a:r>
              <a:rPr lang="de-DE" sz="2200" b="0" dirty="0" err="1"/>
              <a:t>the</a:t>
            </a:r>
            <a:r>
              <a:rPr lang="de-DE" sz="2200" b="0" dirty="0"/>
              <a:t> </a:t>
            </a:r>
            <a:r>
              <a:rPr lang="de-DE" sz="2200" b="0" dirty="0" err="1"/>
              <a:t>world</a:t>
            </a:r>
            <a:r>
              <a:rPr lang="de-DE" sz="2200" b="0" dirty="0"/>
              <a:t> after 2030</a:t>
            </a:r>
            <a:r>
              <a:rPr lang="de-DE" sz="2200" b="0" dirty="0" smtClean="0"/>
              <a:t>?</a:t>
            </a:r>
          </a:p>
          <a:p>
            <a:pPr>
              <a:defRPr/>
            </a:pPr>
            <a:r>
              <a:rPr lang="de-DE" sz="2200" b="0" dirty="0" err="1"/>
              <a:t>How</a:t>
            </a:r>
            <a:r>
              <a:rPr lang="de-DE" sz="2200" b="0" dirty="0"/>
              <a:t> large </a:t>
            </a:r>
            <a:r>
              <a:rPr lang="de-DE" sz="2200" b="0" dirty="0" err="1"/>
              <a:t>are</a:t>
            </a:r>
            <a:r>
              <a:rPr lang="de-DE" sz="2200" b="0" dirty="0"/>
              <a:t> </a:t>
            </a:r>
            <a:r>
              <a:rPr lang="de-DE" sz="2200" b="0" dirty="0" err="1"/>
              <a:t>inefficiencies</a:t>
            </a:r>
            <a:r>
              <a:rPr lang="de-DE" sz="2200" b="0" dirty="0"/>
              <a:t>, e.g. </a:t>
            </a:r>
            <a:r>
              <a:rPr lang="de-DE" sz="2200" b="0" dirty="0" err="1"/>
              <a:t>from</a:t>
            </a:r>
            <a:r>
              <a:rPr lang="de-DE" sz="2200" b="0" dirty="0"/>
              <a:t> </a:t>
            </a:r>
            <a:r>
              <a:rPr lang="de-DE" sz="2200" b="0" dirty="0" err="1"/>
              <a:t>carbon</a:t>
            </a:r>
            <a:r>
              <a:rPr lang="de-DE" sz="2200" b="0" dirty="0"/>
              <a:t> </a:t>
            </a:r>
            <a:r>
              <a:rPr lang="de-DE" sz="2200" b="0" dirty="0" err="1"/>
              <a:t>leakage</a:t>
            </a:r>
            <a:r>
              <a:rPr lang="de-DE" sz="2200" b="0" dirty="0"/>
              <a:t>, in </a:t>
            </a:r>
            <a:r>
              <a:rPr lang="de-DE" sz="2200" b="0" dirty="0" err="1"/>
              <a:t>the</a:t>
            </a:r>
            <a:r>
              <a:rPr lang="de-DE" sz="2200" b="0" dirty="0"/>
              <a:t> </a:t>
            </a:r>
            <a:r>
              <a:rPr lang="de-DE" sz="2200" b="0" dirty="0" err="1"/>
              <a:t>initial</a:t>
            </a:r>
            <a:r>
              <a:rPr lang="de-DE" sz="2200" b="0" dirty="0"/>
              <a:t> </a:t>
            </a:r>
            <a:r>
              <a:rPr lang="de-DE" sz="2200" b="0" dirty="0" err="1"/>
              <a:t>period</a:t>
            </a:r>
            <a:r>
              <a:rPr lang="de-DE" sz="2200" b="0" dirty="0"/>
              <a:t> </a:t>
            </a:r>
            <a:r>
              <a:rPr lang="de-DE" sz="2200" b="0" dirty="0" err="1"/>
              <a:t>of</a:t>
            </a:r>
            <a:r>
              <a:rPr lang="de-DE" sz="2200" b="0" dirty="0"/>
              <a:t>  </a:t>
            </a:r>
            <a:r>
              <a:rPr lang="de-DE" sz="2200" b="0" dirty="0" err="1"/>
              <a:t>fragmented</a:t>
            </a:r>
            <a:r>
              <a:rPr lang="de-DE" sz="2200" b="0" dirty="0"/>
              <a:t> </a:t>
            </a:r>
            <a:r>
              <a:rPr lang="de-DE" sz="2200" b="0" dirty="0" err="1"/>
              <a:t>action</a:t>
            </a:r>
            <a:r>
              <a:rPr lang="de-DE" sz="2200" b="0" dirty="0" smtClean="0"/>
              <a:t>?</a:t>
            </a:r>
            <a:endParaRPr lang="de-DE" sz="2200" b="0" dirty="0"/>
          </a:p>
        </p:txBody>
      </p:sp>
      <p:pic>
        <p:nvPicPr>
          <p:cNvPr id="563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6663" y="3706813"/>
            <a:ext cx="5138737" cy="2922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6326" name="Content Placeholder 6"/>
          <p:cNvSpPr>
            <a:spLocks noGrp="1"/>
          </p:cNvSpPr>
          <p:nvPr>
            <p:ph idx="1"/>
          </p:nvPr>
        </p:nvSpPr>
        <p:spPr>
          <a:xfrm>
            <a:off x="304800" y="3810000"/>
            <a:ext cx="3381375" cy="1077913"/>
          </a:xfrm>
        </p:spPr>
        <p:txBody>
          <a:bodyPr/>
          <a:lstStyle/>
          <a:p>
            <a:pPr marL="0" indent="0">
              <a:spcBef>
                <a:spcPct val="0"/>
              </a:spcBef>
              <a:buFontTx/>
              <a:buNone/>
              <a:tabLst>
                <a:tab pos="2149475" algn="l"/>
                <a:tab pos="2505075" algn="l"/>
              </a:tabLst>
            </a:pPr>
            <a:r>
              <a:rPr lang="de-DE" altLang="en-US" sz="1600" smtClean="0"/>
              <a:t>Study design: </a:t>
            </a:r>
          </a:p>
          <a:p>
            <a:pPr marL="0" indent="0">
              <a:spcBef>
                <a:spcPct val="0"/>
              </a:spcBef>
              <a:buFontTx/>
              <a:buNone/>
              <a:tabLst>
                <a:tab pos="2149475" algn="l"/>
                <a:tab pos="2505075" algn="l"/>
              </a:tabLst>
            </a:pPr>
            <a:r>
              <a:rPr lang="de-DE" altLang="en-US" sz="1600" b="0" smtClean="0"/>
              <a:t>Excess emissions until 2050 are not compensated in the 2nd half of the century</a:t>
            </a:r>
          </a:p>
        </p:txBody>
      </p:sp>
      <p:sp>
        <p:nvSpPr>
          <p:cNvPr id="9" name="Content Placeholder 2"/>
          <p:cNvSpPr txBox="1">
            <a:spLocks/>
          </p:cNvSpPr>
          <p:nvPr/>
        </p:nvSpPr>
        <p:spPr>
          <a:xfrm>
            <a:off x="304800" y="5048250"/>
            <a:ext cx="3657600" cy="361950"/>
          </a:xfrm>
          <a:prstGeom prst="rect">
            <a:avLst/>
          </a:prstGeom>
        </p:spPr>
        <p:txBody>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buNone/>
            </a:pPr>
            <a:endParaRPr lang="en-US" altLang="en-US" sz="3200" b="0" dirty="0"/>
          </a:p>
        </p:txBody>
      </p:sp>
    </p:spTree>
    <p:extLst>
      <p:ext uri="{BB962C8B-B14F-4D97-AF65-F5344CB8AC3E}">
        <p14:creationId xmlns:p14="http://schemas.microsoft.com/office/powerpoint/2010/main" val="272700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7325" y="914400"/>
            <a:ext cx="8936038" cy="4156075"/>
          </a:xfrm>
        </p:spPr>
      </p:pic>
      <p:sp>
        <p:nvSpPr>
          <p:cNvPr id="58371" name="Title 1"/>
          <p:cNvSpPr>
            <a:spLocks noGrp="1"/>
          </p:cNvSpPr>
          <p:nvPr>
            <p:ph type="title"/>
          </p:nvPr>
        </p:nvSpPr>
        <p:spPr>
          <a:xfrm>
            <a:off x="198437" y="44624"/>
            <a:ext cx="8672513" cy="706438"/>
          </a:xfrm>
        </p:spPr>
        <p:txBody>
          <a:bodyPr>
            <a:normAutofit/>
          </a:bodyPr>
          <a:lstStyle/>
          <a:p>
            <a:r>
              <a:rPr lang="de-DE" altLang="en-US" sz="3200" dirty="0" smtClean="0">
                <a:solidFill>
                  <a:srgbClr val="C00000"/>
                </a:solidFill>
              </a:rPr>
              <a:t>Mitigation costs for early movers &amp; late adopters</a:t>
            </a:r>
            <a:endParaRPr lang="en-US" altLang="en-US" sz="3200" dirty="0" smtClean="0">
              <a:solidFill>
                <a:srgbClr val="C00000"/>
              </a:solidFill>
            </a:endParaRPr>
          </a:p>
        </p:txBody>
      </p:sp>
      <p:sp>
        <p:nvSpPr>
          <p:cNvPr id="4" name="Slide Number Placeholder 3"/>
          <p:cNvSpPr>
            <a:spLocks noGrp="1"/>
          </p:cNvSpPr>
          <p:nvPr>
            <p:ph type="sldNum" sz="quarter" idx="10"/>
          </p:nvPr>
        </p:nvSpPr>
        <p:spPr/>
        <p:txBody>
          <a:bodyPr/>
          <a:lstStyle/>
          <a:p>
            <a:pPr>
              <a:defRPr/>
            </a:pPr>
            <a:fld id="{C2994C8D-55B5-4881-B4E8-465B152AB6C0}" type="slidenum">
              <a:rPr lang="en-US" smtClean="0"/>
              <a:pPr>
                <a:defRPr/>
              </a:pPr>
              <a:t>26</a:t>
            </a:fld>
            <a:endParaRPr lang="en-US"/>
          </a:p>
        </p:txBody>
      </p:sp>
      <p:sp>
        <p:nvSpPr>
          <p:cNvPr id="58373" name="TextBox 5"/>
          <p:cNvSpPr txBox="1">
            <a:spLocks noChangeArrowheads="1"/>
          </p:cNvSpPr>
          <p:nvPr/>
        </p:nvSpPr>
        <p:spPr bwMode="auto">
          <a:xfrm>
            <a:off x="4814888" y="3276600"/>
            <a:ext cx="26527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de-DE" altLang="en-US" sz="1600"/>
              <a:t>NPV costs, 5 %/yr discounting</a:t>
            </a:r>
            <a:endParaRPr lang="en-US" altLang="en-US" sz="1600"/>
          </a:p>
        </p:txBody>
      </p:sp>
      <p:sp>
        <p:nvSpPr>
          <p:cNvPr id="58374" name="TextBox 8"/>
          <p:cNvSpPr txBox="1">
            <a:spLocks noChangeArrowheads="1"/>
          </p:cNvSpPr>
          <p:nvPr/>
        </p:nvSpPr>
        <p:spPr bwMode="auto">
          <a:xfrm>
            <a:off x="382588" y="5235575"/>
            <a:ext cx="8304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spcAft>
                <a:spcPts val="600"/>
              </a:spcAft>
            </a:pPr>
            <a:r>
              <a:rPr lang="de-DE" altLang="en-US" sz="2000"/>
              <a:t>Reference policy (20-30-40% reduction in 2020-30-50) costs for EU significant portion of 450 ppm policy costs</a:t>
            </a:r>
            <a:endParaRPr lang="en-US" altLang="en-US" sz="2000"/>
          </a:p>
        </p:txBody>
      </p:sp>
      <p:sp>
        <p:nvSpPr>
          <p:cNvPr id="58375" name="TextBox 5"/>
          <p:cNvSpPr txBox="1">
            <a:spLocks noChangeArrowheads="1"/>
          </p:cNvSpPr>
          <p:nvPr/>
        </p:nvSpPr>
        <p:spPr bwMode="auto">
          <a:xfrm>
            <a:off x="4419600" y="5867400"/>
            <a:ext cx="45720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et al., Tech. Forecasting &amp; Social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23430628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de-DE" altLang="en-US" smtClean="0"/>
              <a:t>Backup slides</a:t>
            </a:r>
            <a:endParaRPr lang="en-US" altLang="en-US" smtClean="0"/>
          </a:p>
        </p:txBody>
      </p:sp>
      <p:sp>
        <p:nvSpPr>
          <p:cNvPr id="4" name="Slide Number Placeholder 3"/>
          <p:cNvSpPr>
            <a:spLocks noGrp="1"/>
          </p:cNvSpPr>
          <p:nvPr>
            <p:ph type="sldNum" sz="quarter" idx="10"/>
          </p:nvPr>
        </p:nvSpPr>
        <p:spPr/>
        <p:txBody>
          <a:bodyPr/>
          <a:lstStyle/>
          <a:p>
            <a:pPr>
              <a:defRPr/>
            </a:pPr>
            <a:fld id="{B6FC4C0F-6288-4299-9382-0EEB951B0B1F}" type="slidenum">
              <a:rPr lang="en-US" smtClean="0"/>
              <a:pPr>
                <a:defRPr/>
              </a:pPr>
              <a:t>27</a:t>
            </a:fld>
            <a:endParaRPr lang="en-US"/>
          </a:p>
        </p:txBody>
      </p:sp>
      <p:sp>
        <p:nvSpPr>
          <p:cNvPr id="61444" name="Content Placeholder 1"/>
          <p:cNvSpPr>
            <a:spLocks noGrp="1"/>
          </p:cNvSpPr>
          <p:nvPr>
            <p:ph idx="1"/>
          </p:nvPr>
        </p:nvSpPr>
        <p:spPr/>
        <p:txBody>
          <a:bodyPr/>
          <a:lstStyle/>
          <a:p>
            <a:endParaRPr lang="en-US" altLang="en-US" smtClean="0"/>
          </a:p>
        </p:txBody>
      </p:sp>
    </p:spTree>
    <p:extLst>
      <p:ext uri="{BB962C8B-B14F-4D97-AF65-F5344CB8AC3E}">
        <p14:creationId xmlns:p14="http://schemas.microsoft.com/office/powerpoint/2010/main" val="2994113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r>
              <a:rPr lang="de-DE" altLang="en-US" smtClean="0"/>
              <a:t>Climate outcome of accession scenario</a:t>
            </a:r>
            <a:endParaRPr lang="en-US" altLang="en-US" smtClean="0"/>
          </a:p>
        </p:txBody>
      </p:sp>
      <p:sp>
        <p:nvSpPr>
          <p:cNvPr id="4" name="Slide Number Placeholder 3"/>
          <p:cNvSpPr>
            <a:spLocks noGrp="1"/>
          </p:cNvSpPr>
          <p:nvPr>
            <p:ph type="sldNum" sz="quarter" idx="10"/>
          </p:nvPr>
        </p:nvSpPr>
        <p:spPr/>
        <p:txBody>
          <a:bodyPr/>
          <a:lstStyle/>
          <a:p>
            <a:pPr>
              <a:defRPr/>
            </a:pPr>
            <a:fld id="{44568E88-C1EF-4532-B2A7-47AF4CAA72C9}" type="slidenum">
              <a:rPr lang="en-US" smtClean="0"/>
              <a:pPr>
                <a:defRPr/>
              </a:pPr>
              <a:t>28</a:t>
            </a:fld>
            <a:endParaRPr lang="en-US"/>
          </a:p>
        </p:txBody>
      </p:sp>
      <p:pic>
        <p:nvPicPr>
          <p:cNvPr id="573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763" y="0"/>
            <a:ext cx="8377237"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7349" name="TextBox 5"/>
          <p:cNvSpPr txBox="1">
            <a:spLocks noChangeArrowheads="1"/>
          </p:cNvSpPr>
          <p:nvPr/>
        </p:nvSpPr>
        <p:spPr bwMode="auto">
          <a:xfrm>
            <a:off x="6784975" y="573088"/>
            <a:ext cx="2359025"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et al., Schaeffer et al., </a:t>
            </a:r>
          </a:p>
          <a:p>
            <a:pPr eaLnBrk="1" hangingPunct="1">
              <a:spcBef>
                <a:spcPct val="0"/>
              </a:spcBef>
              <a:buFontTx/>
              <a:buNone/>
            </a:pPr>
            <a:r>
              <a:rPr lang="de-DE" altLang="en-US" sz="1200" b="0">
                <a:solidFill>
                  <a:srgbClr val="000000"/>
                </a:solidFill>
                <a:latin typeface="Arial" pitchFamily="34" charset="0"/>
              </a:rPr>
              <a:t>Tech. Forecasting &amp; Social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34988016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50825" y="188913"/>
            <a:ext cx="8642350" cy="504825"/>
          </a:xfrm>
        </p:spPr>
        <p:txBody>
          <a:bodyPr>
            <a:normAutofit fontScale="90000"/>
          </a:bodyPr>
          <a:lstStyle/>
          <a:p>
            <a:pPr>
              <a:defRPr/>
            </a:pPr>
            <a:r>
              <a:rPr lang="de-DE" sz="2800" dirty="0" err="1">
                <a:effectLst>
                  <a:outerShdw blurRad="38100" dist="38100" dir="2700000" algn="tl">
                    <a:srgbClr val="C0C0C0"/>
                  </a:outerShdw>
                </a:effectLst>
              </a:rPr>
              <a:t>Climate</a:t>
            </a:r>
            <a:r>
              <a:rPr lang="de-DE" sz="2800" dirty="0">
                <a:effectLst>
                  <a:outerShdw blurRad="38100" dist="38100" dir="2700000" algn="tl">
                    <a:srgbClr val="C0C0C0"/>
                  </a:outerShdw>
                </a:effectLst>
              </a:rPr>
              <a:t> </a:t>
            </a:r>
            <a:r>
              <a:rPr lang="de-DE" sz="2800" dirty="0" err="1">
                <a:effectLst>
                  <a:outerShdw blurRad="38100" dist="38100" dir="2700000" algn="tl">
                    <a:srgbClr val="C0C0C0"/>
                  </a:outerShdw>
                </a:effectLst>
              </a:rPr>
              <a:t>stabilization</a:t>
            </a:r>
            <a:r>
              <a:rPr lang="de-DE" sz="2800" dirty="0">
                <a:effectLst>
                  <a:outerShdw blurRad="38100" dist="38100" dir="2700000" algn="tl">
                    <a:srgbClr val="C0C0C0"/>
                  </a:outerShdw>
                </a:effectLst>
              </a:rPr>
              <a:t> </a:t>
            </a:r>
            <a:r>
              <a:rPr lang="de-DE" sz="2800" dirty="0" err="1">
                <a:effectLst>
                  <a:outerShdw blurRad="38100" dist="38100" dir="2700000" algn="tl">
                    <a:srgbClr val="C0C0C0"/>
                  </a:outerShdw>
                </a:effectLst>
              </a:rPr>
              <a:t>requires</a:t>
            </a:r>
            <a:r>
              <a:rPr lang="de-DE" sz="2800" dirty="0">
                <a:effectLst>
                  <a:outerShdw blurRad="38100" dist="38100" dir="2700000" algn="tl">
                    <a:srgbClr val="C0C0C0"/>
                  </a:outerShdw>
                </a:effectLst>
              </a:rPr>
              <a:t> strong </a:t>
            </a:r>
            <a:r>
              <a:rPr lang="de-DE" sz="2800" dirty="0" err="1">
                <a:effectLst>
                  <a:outerShdw blurRad="38100" dist="38100" dir="2700000" algn="tl">
                    <a:srgbClr val="C0C0C0"/>
                  </a:outerShdw>
                </a:effectLst>
              </a:rPr>
              <a:t>climate</a:t>
            </a:r>
            <a:r>
              <a:rPr lang="de-DE" sz="2800" dirty="0">
                <a:effectLst>
                  <a:outerShdw blurRad="38100" dist="38100" dir="2700000" algn="tl">
                    <a:srgbClr val="C0C0C0"/>
                  </a:outerShdw>
                </a:effectLst>
              </a:rPr>
              <a:t> </a:t>
            </a:r>
            <a:r>
              <a:rPr lang="de-DE" sz="2800" dirty="0" err="1" smtClean="0">
                <a:effectLst>
                  <a:outerShdw blurRad="38100" dist="38100" dir="2700000" algn="tl">
                    <a:srgbClr val="C0C0C0"/>
                  </a:outerShdw>
                </a:effectLst>
              </a:rPr>
              <a:t>policy</a:t>
            </a:r>
            <a:endParaRPr lang="en-US" sz="2800" dirty="0">
              <a:effectLst>
                <a:outerShdw blurRad="38100" dist="38100" dir="2700000" algn="tl">
                  <a:srgbClr val="C0C0C0"/>
                </a:outerShdw>
              </a:effectLst>
            </a:endParaRPr>
          </a:p>
        </p:txBody>
      </p:sp>
      <p:sp>
        <p:nvSpPr>
          <p:cNvPr id="49155" name="Content Placeholder 1"/>
          <p:cNvSpPr>
            <a:spLocks noGrp="1"/>
          </p:cNvSpPr>
          <p:nvPr>
            <p:ph idx="1"/>
          </p:nvPr>
        </p:nvSpPr>
        <p:spPr>
          <a:xfrm>
            <a:off x="250825" y="990600"/>
            <a:ext cx="8713788" cy="461963"/>
          </a:xfrm>
        </p:spPr>
        <p:txBody>
          <a:bodyPr>
            <a:normAutofit fontScale="77500" lnSpcReduction="20000"/>
          </a:bodyPr>
          <a:lstStyle/>
          <a:p>
            <a:pPr marL="0" indent="0">
              <a:buFontTx/>
              <a:buNone/>
            </a:pPr>
            <a:r>
              <a:rPr lang="de-DE" altLang="en-US" smtClean="0"/>
              <a:t>Fossil fuel scarcity alone is not sufficient to reduce CO</a:t>
            </a:r>
            <a:r>
              <a:rPr lang="de-DE" altLang="en-US" baseline="-25000" smtClean="0"/>
              <a:t>2</a:t>
            </a:r>
            <a:r>
              <a:rPr lang="de-DE" altLang="en-US" smtClean="0"/>
              <a:t> emissions</a:t>
            </a:r>
            <a:endParaRPr lang="en-US" altLang="en-US" smtClean="0"/>
          </a:p>
        </p:txBody>
      </p:sp>
      <p:pic>
        <p:nvPicPr>
          <p:cNvPr id="491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1773238"/>
            <a:ext cx="916622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2463" y="4076700"/>
            <a:ext cx="10191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4076700"/>
            <a:ext cx="10191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159" name="TextBox 6"/>
          <p:cNvSpPr txBox="1">
            <a:spLocks noChangeArrowheads="1"/>
          </p:cNvSpPr>
          <p:nvPr/>
        </p:nvSpPr>
        <p:spPr bwMode="auto">
          <a:xfrm>
            <a:off x="7667625" y="4048125"/>
            <a:ext cx="84613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300" b="0">
                <a:solidFill>
                  <a:srgbClr val="FF6600"/>
                </a:solidFill>
                <a:latin typeface="Arial" pitchFamily="34" charset="0"/>
              </a:rPr>
              <a:t>69-73 ZJ</a:t>
            </a:r>
          </a:p>
          <a:p>
            <a:pPr eaLnBrk="1" hangingPunct="1">
              <a:spcBef>
                <a:spcPct val="0"/>
              </a:spcBef>
              <a:buFontTx/>
              <a:buNone/>
            </a:pPr>
            <a:r>
              <a:rPr lang="de-DE" altLang="en-US" sz="1300" b="0">
                <a:solidFill>
                  <a:srgbClr val="002060"/>
                </a:solidFill>
                <a:latin typeface="Arial" pitchFamily="34" charset="0"/>
              </a:rPr>
              <a:t>72-84 ZJ</a:t>
            </a:r>
          </a:p>
          <a:p>
            <a:pPr eaLnBrk="1" hangingPunct="1">
              <a:spcBef>
                <a:spcPct val="0"/>
              </a:spcBef>
              <a:buFontTx/>
              <a:buNone/>
            </a:pPr>
            <a:r>
              <a:rPr lang="de-DE" altLang="en-US" sz="1300" b="0">
                <a:solidFill>
                  <a:srgbClr val="CC0000"/>
                </a:solidFill>
                <a:latin typeface="Arial" pitchFamily="34" charset="0"/>
              </a:rPr>
              <a:t>54-61 ZJ</a:t>
            </a:r>
          </a:p>
          <a:p>
            <a:pPr eaLnBrk="1" hangingPunct="1">
              <a:spcBef>
                <a:spcPct val="0"/>
              </a:spcBef>
              <a:buFontTx/>
              <a:buNone/>
            </a:pPr>
            <a:r>
              <a:rPr lang="de-DE" altLang="en-US" sz="1300" b="0">
                <a:solidFill>
                  <a:srgbClr val="00B050"/>
                </a:solidFill>
                <a:latin typeface="Arial" pitchFamily="34" charset="0"/>
              </a:rPr>
              <a:t>67-83 ZJ</a:t>
            </a:r>
          </a:p>
        </p:txBody>
      </p:sp>
      <p:sp>
        <p:nvSpPr>
          <p:cNvPr id="49160" name="TextBox 7"/>
          <p:cNvSpPr txBox="1">
            <a:spLocks noChangeArrowheads="1"/>
          </p:cNvSpPr>
          <p:nvPr/>
        </p:nvSpPr>
        <p:spPr bwMode="auto">
          <a:xfrm>
            <a:off x="2286000" y="5589588"/>
            <a:ext cx="34766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b="0">
                <a:latin typeface="Arial" pitchFamily="34" charset="0"/>
              </a:rPr>
              <a:t>ca. 19 ZJ of fossil fuels burned until today</a:t>
            </a:r>
          </a:p>
          <a:p>
            <a:pPr eaLnBrk="1" hangingPunct="1">
              <a:spcBef>
                <a:spcPct val="0"/>
              </a:spcBef>
              <a:buFontTx/>
              <a:buNone/>
            </a:pPr>
            <a:r>
              <a:rPr lang="de-DE" altLang="en-US" sz="1400" b="0">
                <a:latin typeface="Arial" pitchFamily="34" charset="0"/>
              </a:rPr>
              <a:t>ca. 36 ZJ of proven reserves today</a:t>
            </a:r>
          </a:p>
        </p:txBody>
      </p:sp>
    </p:spTree>
    <p:extLst>
      <p:ext uri="{BB962C8B-B14F-4D97-AF65-F5344CB8AC3E}">
        <p14:creationId xmlns:p14="http://schemas.microsoft.com/office/powerpoint/2010/main" val="24686751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1"/>
          <p:cNvSpPr>
            <a:spLocks noGrp="1"/>
          </p:cNvSpPr>
          <p:nvPr>
            <p:ph type="sldNum" sz="quarter" idx="10"/>
          </p:nvPr>
        </p:nvSpPr>
        <p:spPr>
          <a:xfrm>
            <a:off x="8388350" y="6459538"/>
            <a:ext cx="473075" cy="28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algn="r" eaLnBrk="1" hangingPunct="1">
              <a:spcBef>
                <a:spcPct val="0"/>
              </a:spcBef>
              <a:buFontTx/>
              <a:buNone/>
            </a:pPr>
            <a:fld id="{B2BCACE1-B3E5-4BB8-8473-7234BE5D33CB}" type="slidenum">
              <a:rPr lang="en-US" altLang="en-US" sz="1200" b="0" smtClean="0">
                <a:solidFill>
                  <a:srgbClr val="000000"/>
                </a:solidFill>
                <a:cs typeface="Arial" pitchFamily="34" charset="0"/>
              </a:rPr>
              <a:pPr algn="r" eaLnBrk="1" hangingPunct="1">
                <a:spcBef>
                  <a:spcPct val="0"/>
                </a:spcBef>
                <a:buFontTx/>
                <a:buNone/>
              </a:pPr>
              <a:t>30</a:t>
            </a:fld>
            <a:endParaRPr lang="en-US" altLang="en-US" sz="1200" b="0" smtClean="0">
              <a:solidFill>
                <a:srgbClr val="000000"/>
              </a:solidFill>
              <a:cs typeface="Arial" pitchFamily="34" charset="0"/>
            </a:endParaRPr>
          </a:p>
        </p:txBody>
      </p:sp>
      <p:sp>
        <p:nvSpPr>
          <p:cNvPr id="11" name="Content Placeholder 1"/>
          <p:cNvSpPr txBox="1">
            <a:spLocks/>
          </p:cNvSpPr>
          <p:nvPr/>
        </p:nvSpPr>
        <p:spPr bwMode="auto">
          <a:xfrm>
            <a:off x="179388" y="2133600"/>
            <a:ext cx="864076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000">
                <a:solidFill>
                  <a:schemeClr val="tx1"/>
                </a:solidFill>
                <a:latin typeface="Calibri" pitchFamily="34" charset="0"/>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cs typeface="Calibri" pitchFamily="34" charset="0"/>
              </a:defRPr>
            </a:lvl3pPr>
            <a:lvl4pPr marL="1600200" indent="-228600" algn="l" rtl="0" eaLnBrk="0" fontAlgn="base" hangingPunct="0">
              <a:spcBef>
                <a:spcPct val="20000"/>
              </a:spcBef>
              <a:spcAft>
                <a:spcPct val="0"/>
              </a:spcAft>
              <a:buChar char="–"/>
              <a:defRPr sz="1600">
                <a:solidFill>
                  <a:schemeClr val="tx1"/>
                </a:solidFill>
                <a:latin typeface="Calibri" pitchFamily="34" charset="0"/>
                <a:cs typeface="Calibri" pitchFamily="34" charset="0"/>
              </a:defRPr>
            </a:lvl4pPr>
            <a:lvl5pPr marL="2057400" indent="-228600" algn="l" rtl="0" eaLnBrk="0" fontAlgn="base" hangingPunct="0">
              <a:spcBef>
                <a:spcPct val="20000"/>
              </a:spcBef>
              <a:spcAft>
                <a:spcPct val="0"/>
              </a:spcAft>
              <a:buChar char="»"/>
              <a:defRPr sz="1600">
                <a:solidFill>
                  <a:schemeClr val="tx1"/>
                </a:solidFill>
                <a:latin typeface="Calibri" pitchFamily="34" charset="0"/>
                <a:cs typeface="Calibri" pitchFamily="34"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a:buFont typeface="Wingdings" pitchFamily="2" charset="2"/>
              <a:buChar char="Ø"/>
              <a:defRPr/>
            </a:pPr>
            <a:r>
              <a:rPr lang="de-DE" kern="0" dirty="0" err="1" smtClean="0"/>
              <a:t>Mitigation</a:t>
            </a:r>
            <a:r>
              <a:rPr lang="de-DE" kern="0" dirty="0" smtClean="0"/>
              <a:t> </a:t>
            </a:r>
            <a:r>
              <a:rPr lang="de-DE" kern="0" dirty="0" err="1" smtClean="0"/>
              <a:t>reduces</a:t>
            </a:r>
            <a:r>
              <a:rPr lang="de-DE" kern="0" dirty="0" smtClean="0"/>
              <a:t> fossil </a:t>
            </a:r>
            <a:r>
              <a:rPr lang="de-DE" kern="0" dirty="0" err="1" smtClean="0"/>
              <a:t>fuel</a:t>
            </a:r>
            <a:r>
              <a:rPr lang="de-DE" kern="0" dirty="0" smtClean="0"/>
              <a:t> </a:t>
            </a:r>
            <a:r>
              <a:rPr lang="de-DE" kern="0" dirty="0" err="1" smtClean="0"/>
              <a:t>rents</a:t>
            </a:r>
            <a:r>
              <a:rPr lang="de-DE" kern="0" dirty="0" smtClean="0"/>
              <a:t>. </a:t>
            </a:r>
          </a:p>
          <a:p>
            <a:pPr>
              <a:spcAft>
                <a:spcPts val="600"/>
              </a:spcAft>
              <a:buFont typeface="Wingdings" pitchFamily="2" charset="2"/>
              <a:buChar char="Ø"/>
              <a:defRPr/>
            </a:pPr>
            <a:r>
              <a:rPr lang="de-DE" kern="0" dirty="0" smtClean="0"/>
              <a:t>This </a:t>
            </a:r>
            <a:r>
              <a:rPr lang="de-DE" kern="0" dirty="0" err="1" smtClean="0"/>
              <a:t>is</a:t>
            </a:r>
            <a:r>
              <a:rPr lang="de-DE" kern="0" dirty="0" smtClean="0"/>
              <a:t> </a:t>
            </a:r>
            <a:r>
              <a:rPr lang="de-DE" kern="0" dirty="0" err="1" smtClean="0"/>
              <a:t>overcompensated</a:t>
            </a:r>
            <a:r>
              <a:rPr lang="de-DE" kern="0" dirty="0" smtClean="0"/>
              <a:t> </a:t>
            </a:r>
            <a:r>
              <a:rPr lang="de-DE" kern="0" dirty="0" err="1" smtClean="0"/>
              <a:t>by</a:t>
            </a:r>
            <a:r>
              <a:rPr lang="de-DE" kern="0" dirty="0" smtClean="0"/>
              <a:t> </a:t>
            </a:r>
            <a:r>
              <a:rPr lang="de-DE" kern="0" dirty="0" err="1" smtClean="0"/>
              <a:t>the</a:t>
            </a:r>
            <a:r>
              <a:rPr lang="de-DE" kern="0" dirty="0"/>
              <a:t> </a:t>
            </a:r>
            <a:r>
              <a:rPr lang="de-DE" kern="0" dirty="0" err="1" smtClean="0"/>
              <a:t>emerging</a:t>
            </a:r>
            <a:r>
              <a:rPr lang="de-DE" kern="0" dirty="0" smtClean="0"/>
              <a:t> </a:t>
            </a:r>
            <a:r>
              <a:rPr lang="de-DE" kern="0" dirty="0" err="1" smtClean="0"/>
              <a:t>carbon</a:t>
            </a:r>
            <a:r>
              <a:rPr lang="de-DE" kern="0" dirty="0" smtClean="0"/>
              <a:t> </a:t>
            </a:r>
            <a:r>
              <a:rPr lang="de-DE" kern="0" dirty="0" err="1" smtClean="0"/>
              <a:t>rent</a:t>
            </a:r>
            <a:r>
              <a:rPr lang="de-DE" kern="0" dirty="0" smtClean="0"/>
              <a:t>.</a:t>
            </a:r>
          </a:p>
          <a:p>
            <a:pPr marL="0" indent="0">
              <a:buFontTx/>
              <a:buNone/>
              <a:defRPr/>
            </a:pPr>
            <a:r>
              <a:rPr lang="de-DE" sz="1600" kern="0" dirty="0" smtClean="0">
                <a:solidFill>
                  <a:srgbClr val="000000"/>
                </a:solidFill>
                <a:latin typeface="Arial"/>
              </a:rPr>
              <a:t>Fossil </a:t>
            </a:r>
            <a:r>
              <a:rPr lang="de-DE" sz="1600" kern="0" dirty="0" err="1">
                <a:solidFill>
                  <a:srgbClr val="000000"/>
                </a:solidFill>
                <a:latin typeface="Arial"/>
              </a:rPr>
              <a:t>fuel</a:t>
            </a:r>
            <a:r>
              <a:rPr lang="de-DE" sz="1600" kern="0" dirty="0">
                <a:solidFill>
                  <a:srgbClr val="000000"/>
                </a:solidFill>
                <a:latin typeface="Arial"/>
              </a:rPr>
              <a:t> </a:t>
            </a:r>
            <a:r>
              <a:rPr lang="de-DE" sz="1600" kern="0" dirty="0" err="1">
                <a:solidFill>
                  <a:srgbClr val="000000"/>
                </a:solidFill>
                <a:latin typeface="Arial"/>
              </a:rPr>
              <a:t>rent</a:t>
            </a:r>
            <a:r>
              <a:rPr lang="de-DE" sz="1600" kern="0" dirty="0">
                <a:solidFill>
                  <a:srgbClr val="000000"/>
                </a:solidFill>
                <a:latin typeface="Arial"/>
              </a:rPr>
              <a:t> = (Price - </a:t>
            </a:r>
            <a:r>
              <a:rPr lang="de-DE" sz="1600" kern="0" dirty="0" err="1">
                <a:solidFill>
                  <a:srgbClr val="000000"/>
                </a:solidFill>
                <a:latin typeface="Arial"/>
              </a:rPr>
              <a:t>Production</a:t>
            </a:r>
            <a:r>
              <a:rPr lang="de-DE" sz="1600" kern="0" dirty="0">
                <a:solidFill>
                  <a:srgbClr val="000000"/>
                </a:solidFill>
                <a:latin typeface="Arial"/>
              </a:rPr>
              <a:t> </a:t>
            </a:r>
            <a:r>
              <a:rPr lang="de-DE" sz="1600" kern="0" dirty="0" err="1">
                <a:solidFill>
                  <a:srgbClr val="000000"/>
                </a:solidFill>
                <a:latin typeface="Arial"/>
              </a:rPr>
              <a:t>costs</a:t>
            </a:r>
            <a:r>
              <a:rPr lang="de-DE" sz="1600" kern="0" dirty="0">
                <a:solidFill>
                  <a:srgbClr val="000000"/>
                </a:solidFill>
                <a:latin typeface="Arial"/>
              </a:rPr>
              <a:t>) * Fuel;  </a:t>
            </a:r>
            <a:r>
              <a:rPr lang="de-DE" sz="1600" kern="0" dirty="0" err="1">
                <a:solidFill>
                  <a:srgbClr val="000000"/>
                </a:solidFill>
                <a:latin typeface="Arial"/>
              </a:rPr>
              <a:t>Carbon</a:t>
            </a:r>
            <a:r>
              <a:rPr lang="de-DE" sz="1600" kern="0" dirty="0">
                <a:solidFill>
                  <a:srgbClr val="000000"/>
                </a:solidFill>
                <a:latin typeface="Arial"/>
              </a:rPr>
              <a:t> </a:t>
            </a:r>
            <a:r>
              <a:rPr lang="de-DE" sz="1600" kern="0" dirty="0" err="1">
                <a:solidFill>
                  <a:srgbClr val="000000"/>
                </a:solidFill>
                <a:latin typeface="Arial"/>
              </a:rPr>
              <a:t>rent</a:t>
            </a:r>
            <a:r>
              <a:rPr lang="de-DE" sz="1600" kern="0" dirty="0">
                <a:solidFill>
                  <a:srgbClr val="000000"/>
                </a:solidFill>
                <a:latin typeface="Arial"/>
              </a:rPr>
              <a:t> = CO</a:t>
            </a:r>
            <a:r>
              <a:rPr lang="de-DE" sz="1600" kern="0" baseline="-25000" dirty="0">
                <a:solidFill>
                  <a:srgbClr val="000000"/>
                </a:solidFill>
                <a:latin typeface="Arial"/>
              </a:rPr>
              <a:t>2</a:t>
            </a:r>
            <a:r>
              <a:rPr lang="de-DE" sz="1600" kern="0" dirty="0">
                <a:solidFill>
                  <a:srgbClr val="000000"/>
                </a:solidFill>
                <a:latin typeface="Arial"/>
              </a:rPr>
              <a:t> </a:t>
            </a:r>
            <a:r>
              <a:rPr lang="de-DE" sz="1600" kern="0" dirty="0" err="1">
                <a:solidFill>
                  <a:srgbClr val="000000"/>
                </a:solidFill>
                <a:latin typeface="Arial"/>
              </a:rPr>
              <a:t>price</a:t>
            </a:r>
            <a:r>
              <a:rPr lang="de-DE" sz="1600" kern="0" dirty="0">
                <a:solidFill>
                  <a:srgbClr val="000000"/>
                </a:solidFill>
                <a:latin typeface="Arial"/>
              </a:rPr>
              <a:t> * </a:t>
            </a:r>
            <a:r>
              <a:rPr lang="de-DE" sz="1600" kern="0" dirty="0" err="1">
                <a:solidFill>
                  <a:srgbClr val="000000"/>
                </a:solidFill>
                <a:latin typeface="Arial"/>
              </a:rPr>
              <a:t>Emissions</a:t>
            </a:r>
            <a:r>
              <a:rPr lang="de-DE" sz="1600" kern="0" dirty="0">
                <a:solidFill>
                  <a:srgbClr val="000000"/>
                </a:solidFill>
                <a:latin typeface="Arial"/>
              </a:rPr>
              <a:t> </a:t>
            </a:r>
            <a:endParaRPr lang="en-US" sz="1600" kern="0" dirty="0">
              <a:solidFill>
                <a:srgbClr val="000000"/>
              </a:solidFill>
              <a:latin typeface="Arial"/>
            </a:endParaRPr>
          </a:p>
          <a:p>
            <a:pPr marL="0" indent="0">
              <a:buFontTx/>
              <a:buNone/>
              <a:defRPr/>
            </a:pPr>
            <a:endParaRPr lang="en-US" kern="0" dirty="0"/>
          </a:p>
        </p:txBody>
      </p:sp>
      <p:pic>
        <p:nvPicPr>
          <p:cNvPr id="5018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902075"/>
            <a:ext cx="7553325"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181" name="TextBox 2"/>
          <p:cNvSpPr txBox="1">
            <a:spLocks noChangeArrowheads="1"/>
          </p:cNvSpPr>
          <p:nvPr/>
        </p:nvSpPr>
        <p:spPr bwMode="auto">
          <a:xfrm>
            <a:off x="7380288" y="5570538"/>
            <a:ext cx="15382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b="0">
                <a:latin typeface="Arial" pitchFamily="34" charset="0"/>
              </a:rPr>
              <a:t>Results from the </a:t>
            </a:r>
          </a:p>
          <a:p>
            <a:pPr eaLnBrk="1" hangingPunct="1">
              <a:spcBef>
                <a:spcPct val="0"/>
              </a:spcBef>
              <a:buFontTx/>
              <a:buNone/>
            </a:pPr>
            <a:r>
              <a:rPr lang="de-DE" altLang="en-US" sz="1400" b="0">
                <a:latin typeface="Arial" pitchFamily="34" charset="0"/>
              </a:rPr>
              <a:t>ReMIND model </a:t>
            </a:r>
            <a:endParaRPr lang="en-US" altLang="en-US" sz="1400" b="0">
              <a:latin typeface="Arial" pitchFamily="34" charset="0"/>
            </a:endParaRPr>
          </a:p>
        </p:txBody>
      </p:sp>
      <p:sp>
        <p:nvSpPr>
          <p:cNvPr id="50182" name="TextBox 11"/>
          <p:cNvSpPr txBox="1">
            <a:spLocks noChangeArrowheads="1"/>
          </p:cNvSpPr>
          <p:nvPr/>
        </p:nvSpPr>
        <p:spPr bwMode="auto">
          <a:xfrm>
            <a:off x="179388" y="5495925"/>
            <a:ext cx="28686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b="0">
                <a:latin typeface="Arial" pitchFamily="34" charset="0"/>
              </a:rPr>
              <a:t>Bauer et al., Climatic Change, forthcoming</a:t>
            </a:r>
            <a:endParaRPr lang="en-US" altLang="en-US" sz="1400" b="0">
              <a:latin typeface="Arial" pitchFamily="34" charset="0"/>
            </a:endParaRPr>
          </a:p>
        </p:txBody>
      </p:sp>
      <p:pic>
        <p:nvPicPr>
          <p:cNvPr id="5018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1050" y="3789363"/>
            <a:ext cx="1905000"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2"/>
          <p:cNvSpPr txBox="1">
            <a:spLocks noChangeArrowheads="1"/>
          </p:cNvSpPr>
          <p:nvPr/>
        </p:nvSpPr>
        <p:spPr bwMode="auto">
          <a:xfrm>
            <a:off x="179388" y="260350"/>
            <a:ext cx="88566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gn="ctr" rtl="0" eaLnBrk="0" fontAlgn="base" hangingPunct="0">
              <a:spcBef>
                <a:spcPct val="0"/>
              </a:spcBef>
              <a:spcAft>
                <a:spcPct val="0"/>
              </a:spcAft>
              <a:defRPr sz="2400" b="1">
                <a:solidFill>
                  <a:srgbClr val="FF6600"/>
                </a:solidFill>
                <a:latin typeface="+mj-lt"/>
                <a:ea typeface="+mj-ea"/>
                <a:cs typeface="ヒラギノ角ゴ Pro W3"/>
              </a:defRPr>
            </a:lvl1pPr>
            <a:lvl2pPr algn="ctr" rtl="0" eaLnBrk="0" fontAlgn="base" hangingPunct="0">
              <a:spcBef>
                <a:spcPct val="0"/>
              </a:spcBef>
              <a:spcAft>
                <a:spcPct val="0"/>
              </a:spcAft>
              <a:defRPr sz="2400" b="1">
                <a:solidFill>
                  <a:srgbClr val="FF6600"/>
                </a:solidFill>
                <a:latin typeface="Arial" charset="0"/>
                <a:ea typeface="ヒラギノ角ゴ Pro W3" pitchFamily="-16" charset="-128"/>
                <a:cs typeface="ヒラギノ角ゴ Pro W3"/>
              </a:defRPr>
            </a:lvl2pPr>
            <a:lvl3pPr algn="ctr" rtl="0" eaLnBrk="0" fontAlgn="base" hangingPunct="0">
              <a:spcBef>
                <a:spcPct val="0"/>
              </a:spcBef>
              <a:spcAft>
                <a:spcPct val="0"/>
              </a:spcAft>
              <a:defRPr sz="2400" b="1">
                <a:solidFill>
                  <a:srgbClr val="FF6600"/>
                </a:solidFill>
                <a:latin typeface="Arial" charset="0"/>
                <a:ea typeface="ヒラギノ角ゴ Pro W3" pitchFamily="-16" charset="-128"/>
                <a:cs typeface="ヒラギノ角ゴ Pro W3"/>
              </a:defRPr>
            </a:lvl3pPr>
            <a:lvl4pPr algn="ctr" rtl="0" eaLnBrk="0" fontAlgn="base" hangingPunct="0">
              <a:spcBef>
                <a:spcPct val="0"/>
              </a:spcBef>
              <a:spcAft>
                <a:spcPct val="0"/>
              </a:spcAft>
              <a:defRPr sz="2400" b="1">
                <a:solidFill>
                  <a:srgbClr val="FF6600"/>
                </a:solidFill>
                <a:latin typeface="Arial" charset="0"/>
                <a:ea typeface="ヒラギノ角ゴ Pro W3" pitchFamily="-16" charset="-128"/>
                <a:cs typeface="ヒラギノ角ゴ Pro W3"/>
              </a:defRPr>
            </a:lvl4pPr>
            <a:lvl5pPr algn="ctr" rtl="0" eaLnBrk="0" fontAlgn="base" hangingPunct="0">
              <a:spcBef>
                <a:spcPct val="0"/>
              </a:spcBef>
              <a:spcAft>
                <a:spcPct val="0"/>
              </a:spcAft>
              <a:defRPr sz="2400" b="1">
                <a:solidFill>
                  <a:srgbClr val="FF6600"/>
                </a:solidFill>
                <a:latin typeface="Arial" charset="0"/>
                <a:ea typeface="ヒラギノ角ゴ Pro W3" pitchFamily="-16" charset="-128"/>
                <a:cs typeface="ヒラギノ角ゴ Pro W3"/>
              </a:defRPr>
            </a:lvl5pPr>
            <a:lvl6pPr marL="457200" algn="ctr" rtl="0" fontAlgn="base">
              <a:spcBef>
                <a:spcPct val="0"/>
              </a:spcBef>
              <a:spcAft>
                <a:spcPct val="0"/>
              </a:spcAft>
              <a:defRPr sz="2400" b="1">
                <a:solidFill>
                  <a:srgbClr val="FF6600"/>
                </a:solidFill>
                <a:latin typeface="Arial" charset="0"/>
                <a:ea typeface="ヒラギノ角ゴ Pro W3" pitchFamily="-16" charset="-128"/>
              </a:defRPr>
            </a:lvl6pPr>
            <a:lvl7pPr marL="914400" algn="ctr" rtl="0" fontAlgn="base">
              <a:spcBef>
                <a:spcPct val="0"/>
              </a:spcBef>
              <a:spcAft>
                <a:spcPct val="0"/>
              </a:spcAft>
              <a:defRPr sz="2400" b="1">
                <a:solidFill>
                  <a:srgbClr val="FF6600"/>
                </a:solidFill>
                <a:latin typeface="Arial" charset="0"/>
                <a:ea typeface="ヒラギノ角ゴ Pro W3" pitchFamily="-16" charset="-128"/>
              </a:defRPr>
            </a:lvl7pPr>
            <a:lvl8pPr marL="1371600" algn="ctr" rtl="0" fontAlgn="base">
              <a:spcBef>
                <a:spcPct val="0"/>
              </a:spcBef>
              <a:spcAft>
                <a:spcPct val="0"/>
              </a:spcAft>
              <a:defRPr sz="2400" b="1">
                <a:solidFill>
                  <a:srgbClr val="FF6600"/>
                </a:solidFill>
                <a:latin typeface="Arial" charset="0"/>
                <a:ea typeface="ヒラギノ角ゴ Pro W3" pitchFamily="-16" charset="-128"/>
              </a:defRPr>
            </a:lvl8pPr>
            <a:lvl9pPr marL="1828800" algn="ctr" rtl="0" fontAlgn="base">
              <a:spcBef>
                <a:spcPct val="0"/>
              </a:spcBef>
              <a:spcAft>
                <a:spcPct val="0"/>
              </a:spcAft>
              <a:defRPr sz="2400" b="1">
                <a:solidFill>
                  <a:srgbClr val="FF6600"/>
                </a:solidFill>
                <a:latin typeface="Arial" charset="0"/>
                <a:ea typeface="ヒラギノ角ゴ Pro W3" pitchFamily="-16" charset="-128"/>
              </a:defRPr>
            </a:lvl9pPr>
          </a:lstStyle>
          <a:p>
            <a:pPr algn="l">
              <a:defRPr/>
            </a:pPr>
            <a:r>
              <a:rPr lang="de-DE" sz="2800" kern="0" dirty="0" err="1" smtClean="0">
                <a:effectLst>
                  <a:outerShdw blurRad="38100" dist="38100" dir="2700000" algn="tl">
                    <a:srgbClr val="C0C0C0"/>
                  </a:outerShdw>
                </a:effectLst>
                <a:cs typeface="+mj-cs"/>
              </a:rPr>
              <a:t>Mitigation</a:t>
            </a:r>
            <a:r>
              <a:rPr lang="de-DE" sz="2800" kern="0" dirty="0" smtClean="0">
                <a:effectLst>
                  <a:outerShdw blurRad="38100" dist="38100" dir="2700000" algn="tl">
                    <a:srgbClr val="C0C0C0"/>
                  </a:outerShdw>
                </a:effectLst>
                <a:cs typeface="+mj-cs"/>
              </a:rPr>
              <a:t> </a:t>
            </a:r>
            <a:r>
              <a:rPr lang="de-DE" sz="2800" kern="0" dirty="0" err="1" smtClean="0">
                <a:effectLst>
                  <a:outerShdw blurRad="38100" dist="38100" dir="2700000" algn="tl">
                    <a:srgbClr val="C0C0C0"/>
                  </a:outerShdw>
                </a:effectLst>
                <a:cs typeface="+mj-cs"/>
              </a:rPr>
              <a:t>strongly</a:t>
            </a:r>
            <a:r>
              <a:rPr lang="de-DE" sz="2800" kern="0" dirty="0" smtClean="0">
                <a:effectLst>
                  <a:outerShdw blurRad="38100" dist="38100" dir="2700000" algn="tl">
                    <a:srgbClr val="C0C0C0"/>
                  </a:outerShdw>
                </a:effectLst>
                <a:cs typeface="+mj-cs"/>
              </a:rPr>
              <a:t> </a:t>
            </a:r>
            <a:r>
              <a:rPr lang="de-DE" sz="2800" kern="0" dirty="0" err="1" smtClean="0">
                <a:effectLst>
                  <a:outerShdw blurRad="38100" dist="38100" dir="2700000" algn="tl">
                    <a:srgbClr val="C0C0C0"/>
                  </a:outerShdw>
                </a:effectLst>
                <a:cs typeface="+mj-cs"/>
              </a:rPr>
              <a:t>impacts</a:t>
            </a:r>
            <a:r>
              <a:rPr lang="de-DE" sz="2800" kern="0" dirty="0" smtClean="0">
                <a:effectLst>
                  <a:outerShdw blurRad="38100" dist="38100" dir="2700000" algn="tl">
                    <a:srgbClr val="C0C0C0"/>
                  </a:outerShdw>
                </a:effectLst>
                <a:cs typeface="+mj-cs"/>
              </a:rPr>
              <a:t> fossil </a:t>
            </a:r>
            <a:r>
              <a:rPr lang="de-DE" sz="2800" kern="0" dirty="0" err="1" smtClean="0">
                <a:effectLst>
                  <a:outerShdw blurRad="38100" dist="38100" dir="2700000" algn="tl">
                    <a:srgbClr val="C0C0C0"/>
                  </a:outerShdw>
                </a:effectLst>
                <a:cs typeface="+mj-cs"/>
              </a:rPr>
              <a:t>fuel</a:t>
            </a:r>
            <a:r>
              <a:rPr lang="de-DE" sz="2800" kern="0" dirty="0" smtClean="0">
                <a:effectLst>
                  <a:outerShdw blurRad="38100" dist="38100" dir="2700000" algn="tl">
                    <a:srgbClr val="C0C0C0"/>
                  </a:outerShdw>
                </a:effectLst>
                <a:cs typeface="+mj-cs"/>
              </a:rPr>
              <a:t> </a:t>
            </a:r>
            <a:r>
              <a:rPr lang="de-DE" sz="2800" kern="0" dirty="0" err="1" smtClean="0">
                <a:effectLst>
                  <a:outerShdw blurRad="38100" dist="38100" dir="2700000" algn="tl">
                    <a:srgbClr val="C0C0C0"/>
                  </a:outerShdw>
                </a:effectLst>
                <a:cs typeface="+mj-cs"/>
              </a:rPr>
              <a:t>markets</a:t>
            </a:r>
            <a:r>
              <a:rPr lang="de-DE" sz="2800" kern="0" dirty="0" smtClean="0">
                <a:effectLst>
                  <a:outerShdw blurRad="38100" dist="38100" dir="2700000" algn="tl">
                    <a:srgbClr val="C0C0C0"/>
                  </a:outerShdw>
                </a:effectLst>
                <a:cs typeface="+mj-cs"/>
              </a:rPr>
              <a:t> </a:t>
            </a:r>
            <a:endParaRPr lang="en-US" sz="2800" kern="0" dirty="0">
              <a:effectLst>
                <a:outerShdw blurRad="38100" dist="38100" dir="2700000" algn="tl">
                  <a:srgbClr val="C0C0C0"/>
                </a:outerShdw>
              </a:effectLst>
              <a:cs typeface="+mj-cs"/>
            </a:endParaRPr>
          </a:p>
        </p:txBody>
      </p:sp>
      <p:sp>
        <p:nvSpPr>
          <p:cNvPr id="50185" name="TextBox 3"/>
          <p:cNvSpPr txBox="1">
            <a:spLocks noChangeArrowheads="1"/>
          </p:cNvSpPr>
          <p:nvPr/>
        </p:nvSpPr>
        <p:spPr bwMode="auto">
          <a:xfrm>
            <a:off x="3132138" y="5784850"/>
            <a:ext cx="2328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a:t>2010-2100, discounted at 5%</a:t>
            </a:r>
            <a:endParaRPr lang="en-US" altLang="en-US" sz="1400"/>
          </a:p>
        </p:txBody>
      </p:sp>
      <p:sp>
        <p:nvSpPr>
          <p:cNvPr id="50186" name="TextBox 4"/>
          <p:cNvSpPr txBox="1">
            <a:spLocks noChangeArrowheads="1"/>
          </p:cNvSpPr>
          <p:nvPr/>
        </p:nvSpPr>
        <p:spPr bwMode="auto">
          <a:xfrm>
            <a:off x="168275" y="1125538"/>
            <a:ext cx="86518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 typeface="Wingdings" pitchFamily="2" charset="2"/>
              <a:buChar char="Ø"/>
            </a:pPr>
            <a:r>
              <a:rPr lang="de-DE" altLang="en-US" b="0"/>
              <a:t>Mitigation improves energy security by diversifying energy supply </a:t>
            </a:r>
            <a:r>
              <a:rPr lang="de-DE" altLang="en-US" sz="1400" b="0">
                <a:latin typeface="Arial" pitchFamily="34" charset="0"/>
              </a:rPr>
              <a:t>Cherp et al., Climatic Change, forthcoming</a:t>
            </a:r>
            <a:endParaRPr lang="en-US" altLang="en-US" sz="1400" b="0">
              <a:latin typeface="Arial" pitchFamily="34" charset="0"/>
            </a:endParaRPr>
          </a:p>
        </p:txBody>
      </p:sp>
    </p:spTree>
    <p:extLst>
      <p:ext uri="{BB962C8B-B14F-4D97-AF65-F5344CB8AC3E}">
        <p14:creationId xmlns:p14="http://schemas.microsoft.com/office/powerpoint/2010/main" val="1830598980"/>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67544" y="116632"/>
            <a:ext cx="8229600" cy="1143000"/>
          </a:xfrm>
        </p:spPr>
        <p:txBody>
          <a:bodyPr/>
          <a:lstStyle/>
          <a:p>
            <a:r>
              <a:rPr lang="de-DE" altLang="en-US" dirty="0" smtClean="0"/>
              <a:t>Sectoral emissions response</a:t>
            </a:r>
            <a:endParaRPr lang="en-US" altLang="en-US" dirty="0" smtClean="0"/>
          </a:p>
        </p:txBody>
      </p:sp>
      <p:sp>
        <p:nvSpPr>
          <p:cNvPr id="46083" name="Content Placeholder 2"/>
          <p:cNvSpPr>
            <a:spLocks noGrp="1"/>
          </p:cNvSpPr>
          <p:nvPr>
            <p:ph idx="1"/>
          </p:nvPr>
        </p:nvSpPr>
        <p:spPr/>
        <p:txBody>
          <a:bodyPr/>
          <a:lstStyle/>
          <a:p>
            <a:endParaRPr lang="en-US" altLang="en-US" smtClean="0"/>
          </a:p>
        </p:txBody>
      </p:sp>
      <p:sp>
        <p:nvSpPr>
          <p:cNvPr id="4" name="Slide Number Placeholder 3"/>
          <p:cNvSpPr>
            <a:spLocks noGrp="1"/>
          </p:cNvSpPr>
          <p:nvPr>
            <p:ph type="sldNum" sz="quarter" idx="10"/>
          </p:nvPr>
        </p:nvSpPr>
        <p:spPr/>
        <p:txBody>
          <a:bodyPr/>
          <a:lstStyle/>
          <a:p>
            <a:pPr>
              <a:defRPr/>
            </a:pPr>
            <a:fld id="{2BC27813-C494-4FE2-B44A-19ABA8089A31}" type="slidenum">
              <a:rPr lang="en-US" smtClean="0"/>
              <a:pPr>
                <a:defRPr/>
              </a:pPr>
              <a:t>31</a:t>
            </a:fld>
            <a:endParaRPr lang="en-US"/>
          </a:p>
        </p:txBody>
      </p:sp>
      <p:pic>
        <p:nvPicPr>
          <p:cNvPr id="4608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6042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Box 11"/>
          <p:cNvSpPr txBox="1">
            <a:spLocks noChangeArrowheads="1"/>
          </p:cNvSpPr>
          <p:nvPr/>
        </p:nvSpPr>
        <p:spPr bwMode="auto">
          <a:xfrm>
            <a:off x="2133600" y="6400800"/>
            <a:ext cx="3603625" cy="277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Krey, Luderer et al, Climatic Change, forthcoming</a:t>
            </a:r>
            <a:endParaRPr lang="en-US" altLang="en-US" sz="1200" b="0">
              <a:solidFill>
                <a:srgbClr val="000000"/>
              </a:solidFill>
              <a:latin typeface="Arial" pitchFamily="34" charset="0"/>
            </a:endParaRPr>
          </a:p>
        </p:txBody>
      </p:sp>
      <p:cxnSp>
        <p:nvCxnSpPr>
          <p:cNvPr id="8" name="Straight Arrow Connector 7"/>
          <p:cNvCxnSpPr>
            <a:cxnSpLocks noChangeShapeType="1"/>
          </p:cNvCxnSpPr>
          <p:nvPr/>
        </p:nvCxnSpPr>
        <p:spPr bwMode="auto">
          <a:xfrm flipV="1">
            <a:off x="4191000" y="3124200"/>
            <a:ext cx="3962400" cy="762000"/>
          </a:xfrm>
          <a:prstGeom prst="straightConnector1">
            <a:avLst/>
          </a:prstGeom>
          <a:noFill/>
          <a:ln w="25400" algn="ctr">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a:cxnSpLocks noChangeShapeType="1"/>
          </p:cNvCxnSpPr>
          <p:nvPr/>
        </p:nvCxnSpPr>
        <p:spPr bwMode="auto">
          <a:xfrm>
            <a:off x="4038600" y="2438400"/>
            <a:ext cx="3886200" cy="381000"/>
          </a:xfrm>
          <a:prstGeom prst="straightConnector1">
            <a:avLst/>
          </a:prstGeom>
          <a:noFill/>
          <a:ln w="25400" algn="ctr">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23862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317500" y="5943600"/>
            <a:ext cx="87503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936" tIns="41469" rIns="82936" bIns="41469"/>
          <a:lstStyle>
            <a:lvl1pPr marL="342900" indent="-342900" defTabSz="414338"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1pPr>
            <a:lvl2pPr marL="742950" indent="-285750" defTabSz="414338"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2pPr>
            <a:lvl3pPr marL="1143000" indent="-228600" defTabSz="414338"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3pPr>
            <a:lvl4pPr marL="1600200" indent="-228600" defTabSz="414338"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4pPr>
            <a:lvl5pPr marL="2057400" indent="-228600" defTabSz="414338"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5pPr>
            <a:lvl6pPr marL="2514600" indent="-228600" defTabSz="414338"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6pPr>
            <a:lvl7pPr marL="2971800" indent="-228600" defTabSz="414338"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7pPr>
            <a:lvl8pPr marL="3429000" indent="-228600" defTabSz="414338"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8pPr>
            <a:lvl9pPr marL="3886200" indent="-228600" defTabSz="414338"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itchFamily="34" charset="0"/>
              </a:defRPr>
            </a:lvl9pPr>
          </a:lstStyle>
          <a:p>
            <a:pPr eaLnBrk="1" hangingPunct="1">
              <a:spcBef>
                <a:spcPts val="413"/>
              </a:spcBef>
              <a:buSzPct val="100000"/>
              <a:buFont typeface="Arial" pitchFamily="34" charset="0"/>
              <a:buChar char="•"/>
            </a:pPr>
            <a:r>
              <a:rPr lang="nl-NL" altLang="en-US" sz="2000">
                <a:solidFill>
                  <a:srgbClr val="000000"/>
                </a:solidFill>
                <a:cs typeface="DejaVu Sans" pitchFamily="34" charset="0"/>
              </a:rPr>
              <a:t>Excess emissions after 2030 exceed those before 2030</a:t>
            </a:r>
          </a:p>
          <a:p>
            <a:pPr eaLnBrk="1" hangingPunct="1">
              <a:spcBef>
                <a:spcPts val="413"/>
              </a:spcBef>
              <a:buSzPct val="100000"/>
              <a:buFont typeface="Arial" pitchFamily="34" charset="0"/>
              <a:buChar char="•"/>
            </a:pPr>
            <a:r>
              <a:rPr lang="nl-NL" altLang="en-US" sz="2000">
                <a:solidFill>
                  <a:srgbClr val="000000"/>
                </a:solidFill>
                <a:cs typeface="DejaVu Sans" pitchFamily="34" charset="0"/>
              </a:rPr>
              <a:t>Lower short term costs, but higher transitional costs due to carbon lock-ins </a:t>
            </a:r>
          </a:p>
        </p:txBody>
      </p:sp>
      <p:sp>
        <p:nvSpPr>
          <p:cNvPr id="4" name="Title 1"/>
          <p:cNvSpPr txBox="1">
            <a:spLocks/>
          </p:cNvSpPr>
          <p:nvPr/>
        </p:nvSpPr>
        <p:spPr>
          <a:xfrm>
            <a:off x="395288" y="55563"/>
            <a:ext cx="8424862" cy="706437"/>
          </a:xfrm>
          <a:prstGeom prst="rect">
            <a:avLst/>
          </a:prstGeom>
        </p:spPr>
        <p:txBody>
          <a:bodyPr/>
          <a:lstStyle>
            <a:lvl1pPr algn="l" rtl="0" eaLnBrk="0" fontAlgn="base" hangingPunct="0">
              <a:spcBef>
                <a:spcPct val="0"/>
              </a:spcBef>
              <a:spcAft>
                <a:spcPct val="0"/>
              </a:spcAft>
              <a:defRPr sz="3200" b="1">
                <a:solidFill>
                  <a:srgbClr val="FF9933"/>
                </a:solidFill>
                <a:latin typeface="+mj-lt"/>
                <a:ea typeface="+mj-ea"/>
                <a:cs typeface="+mj-cs"/>
              </a:defRPr>
            </a:lvl1pPr>
            <a:lvl2pPr algn="l" rtl="0" eaLnBrk="0" fontAlgn="base" hangingPunct="0">
              <a:spcBef>
                <a:spcPct val="0"/>
              </a:spcBef>
              <a:spcAft>
                <a:spcPct val="0"/>
              </a:spcAft>
              <a:defRPr sz="3200" b="1">
                <a:solidFill>
                  <a:srgbClr val="FF9933"/>
                </a:solidFill>
                <a:latin typeface="Calibri" pitchFamily="34" charset="0"/>
                <a:ea typeface="ヒラギノ角ゴ Pro W3" pitchFamily="48" charset="-128"/>
              </a:defRPr>
            </a:lvl2pPr>
            <a:lvl3pPr algn="l" rtl="0" eaLnBrk="0" fontAlgn="base" hangingPunct="0">
              <a:spcBef>
                <a:spcPct val="0"/>
              </a:spcBef>
              <a:spcAft>
                <a:spcPct val="0"/>
              </a:spcAft>
              <a:defRPr sz="3200" b="1">
                <a:solidFill>
                  <a:srgbClr val="FF9933"/>
                </a:solidFill>
                <a:latin typeface="Calibri" pitchFamily="34" charset="0"/>
                <a:ea typeface="ヒラギノ角ゴ Pro W3" pitchFamily="48" charset="-128"/>
              </a:defRPr>
            </a:lvl3pPr>
            <a:lvl4pPr algn="l" rtl="0" eaLnBrk="0" fontAlgn="base" hangingPunct="0">
              <a:spcBef>
                <a:spcPct val="0"/>
              </a:spcBef>
              <a:spcAft>
                <a:spcPct val="0"/>
              </a:spcAft>
              <a:defRPr sz="3200" b="1">
                <a:solidFill>
                  <a:srgbClr val="FF9933"/>
                </a:solidFill>
                <a:latin typeface="Calibri" pitchFamily="34" charset="0"/>
                <a:ea typeface="ヒラギノ角ゴ Pro W3" pitchFamily="48" charset="-128"/>
              </a:defRPr>
            </a:lvl4pPr>
            <a:lvl5pPr algn="l" rtl="0" eaLnBrk="0" fontAlgn="base" hangingPunct="0">
              <a:spcBef>
                <a:spcPct val="0"/>
              </a:spcBef>
              <a:spcAft>
                <a:spcPct val="0"/>
              </a:spcAft>
              <a:defRPr sz="3200" b="1">
                <a:solidFill>
                  <a:srgbClr val="FF9933"/>
                </a:solidFill>
                <a:latin typeface="Calibri" pitchFamily="34" charset="0"/>
                <a:ea typeface="ヒラギノ角ゴ Pro W3" pitchFamily="48" charset="-128"/>
              </a:defRPr>
            </a:lvl5pPr>
            <a:lvl6pPr marL="457153" algn="l" rtl="0" fontAlgn="base">
              <a:spcBef>
                <a:spcPct val="0"/>
              </a:spcBef>
              <a:spcAft>
                <a:spcPct val="0"/>
              </a:spcAft>
              <a:defRPr sz="3200" b="1">
                <a:solidFill>
                  <a:srgbClr val="FF9933"/>
                </a:solidFill>
                <a:latin typeface="Calibri" pitchFamily="34" charset="0"/>
                <a:ea typeface="ヒラギノ角ゴ Pro W3" pitchFamily="48" charset="-128"/>
              </a:defRPr>
            </a:lvl6pPr>
            <a:lvl7pPr marL="914305" algn="l" rtl="0" fontAlgn="base">
              <a:spcBef>
                <a:spcPct val="0"/>
              </a:spcBef>
              <a:spcAft>
                <a:spcPct val="0"/>
              </a:spcAft>
              <a:defRPr sz="3200" b="1">
                <a:solidFill>
                  <a:srgbClr val="FF9933"/>
                </a:solidFill>
                <a:latin typeface="Calibri" pitchFamily="34" charset="0"/>
                <a:ea typeface="ヒラギノ角ゴ Pro W3" pitchFamily="48" charset="-128"/>
              </a:defRPr>
            </a:lvl7pPr>
            <a:lvl8pPr marL="1371458" algn="l" rtl="0" fontAlgn="base">
              <a:spcBef>
                <a:spcPct val="0"/>
              </a:spcBef>
              <a:spcAft>
                <a:spcPct val="0"/>
              </a:spcAft>
              <a:defRPr sz="3200" b="1">
                <a:solidFill>
                  <a:srgbClr val="FF9933"/>
                </a:solidFill>
                <a:latin typeface="Calibri" pitchFamily="34" charset="0"/>
                <a:ea typeface="ヒラギノ角ゴ Pro W3" pitchFamily="48" charset="-128"/>
              </a:defRPr>
            </a:lvl8pPr>
            <a:lvl9pPr marL="1828610" algn="l" rtl="0" fontAlgn="base">
              <a:spcBef>
                <a:spcPct val="0"/>
              </a:spcBef>
              <a:spcAft>
                <a:spcPct val="0"/>
              </a:spcAft>
              <a:defRPr sz="3200" b="1">
                <a:solidFill>
                  <a:srgbClr val="FF9933"/>
                </a:solidFill>
                <a:latin typeface="Calibri" pitchFamily="34" charset="0"/>
                <a:ea typeface="ヒラギノ角ゴ Pro W3" pitchFamily="48" charset="-128"/>
              </a:defRPr>
            </a:lvl9pPr>
          </a:lstStyle>
          <a:p>
            <a:pPr>
              <a:defRPr/>
            </a:pPr>
            <a:r>
              <a:rPr lang="de-DE" kern="0" dirty="0" err="1" smtClean="0"/>
              <a:t>Carbon</a:t>
            </a:r>
            <a:r>
              <a:rPr lang="de-DE" kern="0" dirty="0" smtClean="0"/>
              <a:t> lock-in </a:t>
            </a:r>
            <a:r>
              <a:rPr lang="de-DE" kern="0" dirty="0" err="1" smtClean="0"/>
              <a:t>for</a:t>
            </a:r>
            <a:r>
              <a:rPr lang="de-DE" kern="0" dirty="0" smtClean="0"/>
              <a:t> </a:t>
            </a:r>
            <a:r>
              <a:rPr lang="de-DE" kern="0" dirty="0" err="1" smtClean="0"/>
              <a:t>late</a:t>
            </a:r>
            <a:r>
              <a:rPr lang="de-DE" kern="0" dirty="0" smtClean="0"/>
              <a:t> </a:t>
            </a:r>
            <a:r>
              <a:rPr lang="de-DE" kern="0" dirty="0" err="1" smtClean="0"/>
              <a:t>adopters</a:t>
            </a:r>
            <a:r>
              <a:rPr lang="de-DE" kern="0" dirty="0" smtClean="0"/>
              <a:t> </a:t>
            </a:r>
            <a:endParaRPr lang="en-US" kern="0" dirty="0"/>
          </a:p>
        </p:txBody>
      </p:sp>
      <p:pic>
        <p:nvPicPr>
          <p:cNvPr id="5939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1975" y="725488"/>
            <a:ext cx="6850063" cy="514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838200"/>
            <a:ext cx="2019300"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398" name="TextBox 5"/>
          <p:cNvSpPr txBox="1">
            <a:spLocks noChangeArrowheads="1"/>
          </p:cNvSpPr>
          <p:nvPr/>
        </p:nvSpPr>
        <p:spPr bwMode="auto">
          <a:xfrm>
            <a:off x="6324600" y="3805238"/>
            <a:ext cx="257175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et al., Tech. Forecasting &amp; Social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38778690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228600" y="76200"/>
            <a:ext cx="8839200" cy="706438"/>
          </a:xfrm>
        </p:spPr>
        <p:txBody>
          <a:bodyPr>
            <a:normAutofit fontScale="90000"/>
          </a:bodyPr>
          <a:lstStyle/>
          <a:p>
            <a:r>
              <a:rPr lang="de-DE" altLang="en-US" smtClean="0"/>
              <a:t>Fossil fuel market impact of delay &amp; fragmentation </a:t>
            </a:r>
            <a:endParaRPr lang="en-US" altLang="en-US" smtClean="0"/>
          </a:p>
        </p:txBody>
      </p:sp>
      <p:sp>
        <p:nvSpPr>
          <p:cNvPr id="4" name="Slide Number Placeholder 3"/>
          <p:cNvSpPr>
            <a:spLocks noGrp="1"/>
          </p:cNvSpPr>
          <p:nvPr>
            <p:ph type="sldNum" sz="quarter" idx="10"/>
          </p:nvPr>
        </p:nvSpPr>
        <p:spPr/>
        <p:txBody>
          <a:bodyPr/>
          <a:lstStyle/>
          <a:p>
            <a:pPr>
              <a:defRPr/>
            </a:pPr>
            <a:fld id="{FE5A70C2-2575-4FC1-AA15-B0A4DD4C1A30}" type="slidenum">
              <a:rPr lang="en-US" smtClean="0"/>
              <a:pPr>
                <a:defRPr/>
              </a:pPr>
              <a:t>33</a:t>
            </a:fld>
            <a:endParaRPr lang="en-US"/>
          </a:p>
        </p:txBody>
      </p:sp>
      <p:sp>
        <p:nvSpPr>
          <p:cNvPr id="2" name="Content Placeholder 1"/>
          <p:cNvSpPr>
            <a:spLocks noGrp="1"/>
          </p:cNvSpPr>
          <p:nvPr>
            <p:ph idx="1"/>
          </p:nvPr>
        </p:nvSpPr>
        <p:spPr>
          <a:xfrm>
            <a:off x="395288" y="838200"/>
            <a:ext cx="8424862" cy="2012950"/>
          </a:xfrm>
        </p:spPr>
        <p:txBody>
          <a:bodyPr>
            <a:normAutofit fontScale="77500" lnSpcReduction="20000"/>
          </a:bodyPr>
          <a:lstStyle/>
          <a:p>
            <a:pPr marL="0" indent="0">
              <a:buFontTx/>
              <a:buNone/>
              <a:defRPr/>
            </a:pPr>
            <a:r>
              <a:rPr lang="de-DE" dirty="0" err="1" smtClean="0"/>
              <a:t>Fragmentation</a:t>
            </a:r>
            <a:r>
              <a:rPr lang="de-DE" dirty="0" smtClean="0"/>
              <a:t> in </a:t>
            </a:r>
            <a:r>
              <a:rPr lang="de-DE" dirty="0" err="1" smtClean="0"/>
              <a:t>staged</a:t>
            </a:r>
            <a:r>
              <a:rPr lang="de-DE" dirty="0" smtClean="0"/>
              <a:t> </a:t>
            </a:r>
            <a:r>
              <a:rPr lang="de-DE" dirty="0" err="1" smtClean="0"/>
              <a:t>accession</a:t>
            </a:r>
            <a:r>
              <a:rPr lang="de-DE" dirty="0" smtClean="0"/>
              <a:t> </a:t>
            </a:r>
            <a:r>
              <a:rPr lang="de-DE" dirty="0" err="1" smtClean="0"/>
              <a:t>scenarios</a:t>
            </a:r>
            <a:r>
              <a:rPr lang="de-DE" dirty="0" smtClean="0"/>
              <a:t> (AMPERE WP3)</a:t>
            </a:r>
          </a:p>
          <a:p>
            <a:pPr>
              <a:buFont typeface="Wingdings" pitchFamily="2" charset="2"/>
              <a:buChar char="è"/>
              <a:defRPr/>
            </a:pPr>
            <a:r>
              <a:rPr lang="de-DE" sz="2200" b="0" dirty="0" err="1" smtClean="0">
                <a:sym typeface="Wingdings" panose="05000000000000000000" pitchFamily="2" charset="2"/>
              </a:rPr>
              <a:t>Carbon</a:t>
            </a:r>
            <a:r>
              <a:rPr lang="de-DE" sz="2200" b="0" dirty="0" smtClean="0">
                <a:sym typeface="Wingdings" panose="05000000000000000000" pitchFamily="2" charset="2"/>
              </a:rPr>
              <a:t> </a:t>
            </a:r>
            <a:r>
              <a:rPr lang="de-DE" sz="2200" b="0" dirty="0" err="1" smtClean="0">
                <a:sym typeface="Wingdings" panose="05000000000000000000" pitchFamily="2" charset="2"/>
              </a:rPr>
              <a:t>leakage</a:t>
            </a:r>
            <a:r>
              <a:rPr lang="de-DE" sz="2200" b="0" dirty="0" smtClean="0">
                <a:sym typeface="Wingdings" panose="05000000000000000000" pitchFamily="2" charset="2"/>
              </a:rPr>
              <a:t> </a:t>
            </a:r>
            <a:r>
              <a:rPr lang="de-DE" sz="2200" b="0" dirty="0" err="1" smtClean="0">
                <a:sym typeface="Wingdings" panose="05000000000000000000" pitchFamily="2" charset="2"/>
              </a:rPr>
              <a:t>effects</a:t>
            </a:r>
            <a:r>
              <a:rPr lang="de-DE" sz="2200" b="0" dirty="0" smtClean="0">
                <a:sym typeface="Wingdings" panose="05000000000000000000" pitchFamily="2" charset="2"/>
              </a:rPr>
              <a:t> limited (</a:t>
            </a:r>
            <a:r>
              <a:rPr lang="de-DE" sz="2200" b="0" dirty="0" err="1" smtClean="0">
                <a:sym typeface="Wingdings" panose="05000000000000000000" pitchFamily="2" charset="2"/>
              </a:rPr>
              <a:t>leakage</a:t>
            </a:r>
            <a:r>
              <a:rPr lang="de-DE" sz="2200" b="0" dirty="0" smtClean="0">
                <a:sym typeface="Wingdings" panose="05000000000000000000" pitchFamily="2" charset="2"/>
              </a:rPr>
              <a:t> rate &lt; 20% in </a:t>
            </a:r>
            <a:r>
              <a:rPr lang="de-DE" sz="2200" b="0" dirty="0" err="1" smtClean="0">
                <a:sym typeface="Wingdings" panose="05000000000000000000" pitchFamily="2" charset="2"/>
              </a:rPr>
              <a:t>most</a:t>
            </a:r>
            <a:r>
              <a:rPr lang="de-DE" sz="2200" b="0" dirty="0" smtClean="0">
                <a:sym typeface="Wingdings" panose="05000000000000000000" pitchFamily="2" charset="2"/>
              </a:rPr>
              <a:t> </a:t>
            </a:r>
            <a:r>
              <a:rPr lang="de-DE" sz="2200" b="0" dirty="0" err="1" smtClean="0">
                <a:sym typeface="Wingdings" panose="05000000000000000000" pitchFamily="2" charset="2"/>
              </a:rPr>
              <a:t>cases</a:t>
            </a:r>
            <a:r>
              <a:rPr lang="de-DE" sz="2200" b="0" dirty="0" smtClean="0">
                <a:sym typeface="Wingdings" panose="05000000000000000000" pitchFamily="2" charset="2"/>
              </a:rPr>
              <a:t>)</a:t>
            </a:r>
          </a:p>
          <a:p>
            <a:pPr>
              <a:buFont typeface="Wingdings" pitchFamily="2" charset="2"/>
              <a:buChar char="è"/>
              <a:defRPr/>
            </a:pPr>
            <a:endParaRPr lang="de-DE" sz="1400" b="0" dirty="0" smtClean="0">
              <a:sym typeface="Wingdings" panose="05000000000000000000" pitchFamily="2" charset="2"/>
            </a:endParaRPr>
          </a:p>
          <a:p>
            <a:pPr marL="0" indent="0">
              <a:buFontTx/>
              <a:buNone/>
              <a:defRPr/>
            </a:pPr>
            <a:r>
              <a:rPr lang="de-DE" dirty="0" err="1" smtClean="0">
                <a:sym typeface="Wingdings" panose="05000000000000000000" pitchFamily="2" charset="2"/>
              </a:rPr>
              <a:t>Delayed</a:t>
            </a:r>
            <a:r>
              <a:rPr lang="de-DE" dirty="0" smtClean="0">
                <a:sym typeface="Wingdings" panose="05000000000000000000" pitchFamily="2" charset="2"/>
              </a:rPr>
              <a:t> </a:t>
            </a:r>
            <a:r>
              <a:rPr lang="de-DE" dirty="0" err="1" smtClean="0">
                <a:sym typeface="Wingdings" panose="05000000000000000000" pitchFamily="2" charset="2"/>
              </a:rPr>
              <a:t>action</a:t>
            </a:r>
            <a:r>
              <a:rPr lang="de-DE" dirty="0" smtClean="0">
                <a:sym typeface="Wingdings" panose="05000000000000000000" pitchFamily="2" charset="2"/>
              </a:rPr>
              <a:t> in </a:t>
            </a:r>
            <a:r>
              <a:rPr lang="de-DE" dirty="0" err="1" smtClean="0">
                <a:sym typeface="Wingdings" panose="05000000000000000000" pitchFamily="2" charset="2"/>
              </a:rPr>
              <a:t>reaching</a:t>
            </a:r>
            <a:r>
              <a:rPr lang="de-DE" dirty="0" smtClean="0">
                <a:sym typeface="Wingdings" panose="05000000000000000000" pitchFamily="2" charset="2"/>
              </a:rPr>
              <a:t> </a:t>
            </a:r>
            <a:r>
              <a:rPr lang="de-DE" dirty="0" err="1" smtClean="0">
                <a:sym typeface="Wingdings" panose="05000000000000000000" pitchFamily="2" charset="2"/>
              </a:rPr>
              <a:t>long</a:t>
            </a:r>
            <a:r>
              <a:rPr lang="de-DE" dirty="0" smtClean="0">
                <a:sym typeface="Wingdings" panose="05000000000000000000" pitchFamily="2" charset="2"/>
              </a:rPr>
              <a:t> </a:t>
            </a:r>
            <a:r>
              <a:rPr lang="de-DE" dirty="0" err="1" smtClean="0">
                <a:sym typeface="Wingdings" panose="05000000000000000000" pitchFamily="2" charset="2"/>
              </a:rPr>
              <a:t>term</a:t>
            </a:r>
            <a:r>
              <a:rPr lang="de-DE" dirty="0" smtClean="0">
                <a:sym typeface="Wingdings" panose="05000000000000000000" pitchFamily="2" charset="2"/>
              </a:rPr>
              <a:t> </a:t>
            </a:r>
            <a:r>
              <a:rPr lang="de-DE" dirty="0" err="1" smtClean="0">
                <a:sym typeface="Wingdings" panose="05000000000000000000" pitchFamily="2" charset="2"/>
              </a:rPr>
              <a:t>targets</a:t>
            </a:r>
            <a:r>
              <a:rPr lang="de-DE" dirty="0" smtClean="0">
                <a:sym typeface="Wingdings" panose="05000000000000000000" pitchFamily="2" charset="2"/>
              </a:rPr>
              <a:t> (AMPERE WP2)</a:t>
            </a:r>
          </a:p>
          <a:p>
            <a:pPr marL="0" indent="0">
              <a:buFontTx/>
              <a:buNone/>
              <a:defRPr/>
            </a:pPr>
            <a:r>
              <a:rPr lang="de-DE" sz="2200" dirty="0" smtClean="0">
                <a:sym typeface="Wingdings" panose="05000000000000000000" pitchFamily="2" charset="2"/>
              </a:rPr>
              <a:t> </a:t>
            </a:r>
            <a:r>
              <a:rPr lang="de-DE" sz="2200" b="0" dirty="0" err="1" smtClean="0">
                <a:sym typeface="Wingdings" panose="05000000000000000000" pitchFamily="2" charset="2"/>
              </a:rPr>
              <a:t>Less</a:t>
            </a:r>
            <a:r>
              <a:rPr lang="de-DE" sz="2200" b="0" dirty="0" smtClean="0">
                <a:sym typeface="Wingdings" panose="05000000000000000000" pitchFamily="2" charset="2"/>
              </a:rPr>
              <a:t> </a:t>
            </a:r>
            <a:r>
              <a:rPr lang="de-DE" sz="2200" b="0" dirty="0" err="1" smtClean="0">
                <a:sym typeface="Wingdings" panose="05000000000000000000" pitchFamily="2" charset="2"/>
              </a:rPr>
              <a:t>cumulative</a:t>
            </a:r>
            <a:r>
              <a:rPr lang="de-DE" sz="2200" b="0" dirty="0" smtClean="0">
                <a:sym typeface="Wingdings" panose="05000000000000000000" pitchFamily="2" charset="2"/>
              </a:rPr>
              <a:t> fossil </a:t>
            </a:r>
            <a:r>
              <a:rPr lang="de-DE" sz="2200" b="0" dirty="0" err="1" smtClean="0">
                <a:sym typeface="Wingdings" panose="05000000000000000000" pitchFamily="2" charset="2"/>
              </a:rPr>
              <a:t>fuel</a:t>
            </a:r>
            <a:r>
              <a:rPr lang="de-DE" sz="2200" b="0" dirty="0" smtClean="0">
                <a:sym typeface="Wingdings" panose="05000000000000000000" pitchFamily="2" charset="2"/>
              </a:rPr>
              <a:t> </a:t>
            </a:r>
            <a:r>
              <a:rPr lang="de-DE" sz="2200" b="0" dirty="0" err="1" smtClean="0">
                <a:sym typeface="Wingdings" panose="05000000000000000000" pitchFamily="2" charset="2"/>
              </a:rPr>
              <a:t>use</a:t>
            </a:r>
            <a:r>
              <a:rPr lang="de-DE" sz="2200" b="0" dirty="0" smtClean="0">
                <a:sym typeface="Wingdings" panose="05000000000000000000" pitchFamily="2" charset="2"/>
              </a:rPr>
              <a:t> (2010-2100) in </a:t>
            </a:r>
            <a:r>
              <a:rPr lang="de-DE" sz="2200" b="0" dirty="0" err="1" smtClean="0">
                <a:sym typeface="Wingdings" panose="05000000000000000000" pitchFamily="2" charset="2"/>
              </a:rPr>
              <a:t>the</a:t>
            </a:r>
            <a:r>
              <a:rPr lang="de-DE" sz="2200" b="0" dirty="0" smtClean="0">
                <a:sym typeface="Wingdings" panose="05000000000000000000" pitchFamily="2" charset="2"/>
              </a:rPr>
              <a:t> </a:t>
            </a:r>
            <a:r>
              <a:rPr lang="de-DE" sz="2200" b="0" dirty="0" err="1" smtClean="0">
                <a:sym typeface="Wingdings" panose="05000000000000000000" pitchFamily="2" charset="2"/>
              </a:rPr>
              <a:t>case</a:t>
            </a:r>
            <a:r>
              <a:rPr lang="de-DE" sz="2200" b="0" dirty="0" smtClean="0">
                <a:sym typeface="Wingdings" panose="05000000000000000000" pitchFamily="2" charset="2"/>
              </a:rPr>
              <a:t> </a:t>
            </a:r>
            <a:r>
              <a:rPr lang="de-DE" sz="2200" b="0" dirty="0" err="1" smtClean="0">
                <a:sym typeface="Wingdings" panose="05000000000000000000" pitchFamily="2" charset="2"/>
              </a:rPr>
              <a:t>of</a:t>
            </a:r>
            <a:r>
              <a:rPr lang="de-DE" sz="2200" b="0" dirty="0" smtClean="0">
                <a:sym typeface="Wingdings" panose="05000000000000000000" pitchFamily="2" charset="2"/>
              </a:rPr>
              <a:t> </a:t>
            </a:r>
            <a:r>
              <a:rPr lang="de-DE" sz="2200" b="0" dirty="0" err="1" smtClean="0">
                <a:sym typeface="Wingdings" panose="05000000000000000000" pitchFamily="2" charset="2"/>
              </a:rPr>
              <a:t>delay</a:t>
            </a:r>
            <a:endParaRPr lang="de-DE" sz="2200" b="0" dirty="0">
              <a:sym typeface="Wingdings" panose="05000000000000000000" pitchFamily="2" charset="2"/>
            </a:endParaRPr>
          </a:p>
        </p:txBody>
      </p:sp>
      <p:pic>
        <p:nvPicPr>
          <p:cNvPr id="60421" name="Picture 6" descr="D:\projekte\ampere\resource_SI\analy\resubmission\bar_misAlloc_hatch.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908300"/>
            <a:ext cx="7702550"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Box 5"/>
          <p:cNvSpPr txBox="1">
            <a:spLocks noChangeArrowheads="1"/>
          </p:cNvSpPr>
          <p:nvPr/>
        </p:nvSpPr>
        <p:spPr bwMode="auto">
          <a:xfrm>
            <a:off x="228600" y="2967038"/>
            <a:ext cx="257175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Bauer et al., Tech. Forecasting &amp; Social Change, forthcoming</a:t>
            </a:r>
            <a:endParaRPr lang="en-US" altLang="en-US" sz="1200" b="0">
              <a:solidFill>
                <a:srgbClr val="000000"/>
              </a:solidFill>
              <a:latin typeface="Arial" pitchFamily="34" charset="0"/>
            </a:endParaRPr>
          </a:p>
        </p:txBody>
      </p:sp>
      <p:pic>
        <p:nvPicPr>
          <p:cNvPr id="60423" name="Picture 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6408738"/>
            <a:ext cx="5254625" cy="525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424" name="Rectangle 2"/>
          <p:cNvSpPr>
            <a:spLocks noChangeArrowheads="1"/>
          </p:cNvSpPr>
          <p:nvPr/>
        </p:nvSpPr>
        <p:spPr bwMode="auto">
          <a:xfrm>
            <a:off x="1371600" y="6477000"/>
            <a:ext cx="1831975" cy="14478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n-US" altLang="en-US" sz="2400">
              <a:latin typeface="Arial" pitchFamily="34" charset="0"/>
            </a:endParaRPr>
          </a:p>
        </p:txBody>
      </p:sp>
      <p:sp>
        <p:nvSpPr>
          <p:cNvPr id="60425" name="Rectangle 9"/>
          <p:cNvSpPr>
            <a:spLocks noChangeArrowheads="1"/>
          </p:cNvSpPr>
          <p:nvPr/>
        </p:nvSpPr>
        <p:spPr bwMode="auto">
          <a:xfrm>
            <a:off x="2362200" y="6858000"/>
            <a:ext cx="6629400" cy="1295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n-US" altLang="en-US" sz="2400">
              <a:latin typeface="Arial" pitchFamily="34" charset="0"/>
            </a:endParaRPr>
          </a:p>
        </p:txBody>
      </p:sp>
    </p:spTree>
    <p:extLst>
      <p:ext uri="{BB962C8B-B14F-4D97-AF65-F5344CB8AC3E}">
        <p14:creationId xmlns:p14="http://schemas.microsoft.com/office/powerpoint/2010/main" val="14688944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395288" y="152400"/>
            <a:ext cx="8424862" cy="706438"/>
          </a:xfrm>
        </p:spPr>
        <p:txBody>
          <a:bodyPr>
            <a:normAutofit fontScale="90000"/>
          </a:bodyPr>
          <a:lstStyle/>
          <a:p>
            <a:r>
              <a:rPr lang="de-DE" altLang="en-US" smtClean="0"/>
              <a:t>China energy transformation</a:t>
            </a:r>
            <a:endParaRPr lang="en-US" altLang="en-US" smtClean="0"/>
          </a:p>
        </p:txBody>
      </p:sp>
      <p:sp>
        <p:nvSpPr>
          <p:cNvPr id="52227" name="Content Placeholder 2"/>
          <p:cNvSpPr>
            <a:spLocks noGrp="1"/>
          </p:cNvSpPr>
          <p:nvPr>
            <p:ph idx="1"/>
          </p:nvPr>
        </p:nvSpPr>
        <p:spPr>
          <a:xfrm>
            <a:off x="395288" y="1052513"/>
            <a:ext cx="8424862" cy="461962"/>
          </a:xfrm>
        </p:spPr>
        <p:txBody>
          <a:bodyPr>
            <a:normAutofit fontScale="92500" lnSpcReduction="20000"/>
          </a:bodyPr>
          <a:lstStyle/>
          <a:p>
            <a:r>
              <a:rPr lang="de-DE" altLang="en-US" smtClean="0"/>
              <a:t>...</a:t>
            </a:r>
            <a:endParaRPr lang="en-US" altLang="en-US" smtClean="0"/>
          </a:p>
        </p:txBody>
      </p:sp>
      <p:sp>
        <p:nvSpPr>
          <p:cNvPr id="4" name="Slide Number Placeholder 3"/>
          <p:cNvSpPr>
            <a:spLocks noGrp="1"/>
          </p:cNvSpPr>
          <p:nvPr>
            <p:ph type="sldNum" sz="quarter" idx="10"/>
          </p:nvPr>
        </p:nvSpPr>
        <p:spPr/>
        <p:txBody>
          <a:bodyPr/>
          <a:lstStyle/>
          <a:p>
            <a:pPr>
              <a:defRPr/>
            </a:pPr>
            <a:fld id="{00431E33-FE0A-4535-9CBD-97694B479182}" type="slidenum">
              <a:rPr lang="en-US" smtClean="0"/>
              <a:pPr>
                <a:defRPr/>
              </a:pPr>
              <a:t>34</a:t>
            </a:fld>
            <a:endParaRPr lang="en-US"/>
          </a:p>
        </p:txBody>
      </p:sp>
      <p:pic>
        <p:nvPicPr>
          <p:cNvPr id="522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066800"/>
            <a:ext cx="8353425" cy="54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230" name="TextBox 11"/>
          <p:cNvSpPr txBox="1">
            <a:spLocks noChangeArrowheads="1"/>
          </p:cNvSpPr>
          <p:nvPr/>
        </p:nvSpPr>
        <p:spPr bwMode="auto">
          <a:xfrm>
            <a:off x="1524000" y="6397625"/>
            <a:ext cx="41910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b="0">
                <a:latin typeface="Arial" pitchFamily="34" charset="0"/>
              </a:rPr>
              <a:t>Chen et al., Climatic Change, published</a:t>
            </a:r>
            <a:endParaRPr lang="en-US" altLang="en-US" sz="1400" b="0">
              <a:latin typeface="Arial" pitchFamily="34" charset="0"/>
            </a:endParaRPr>
          </a:p>
        </p:txBody>
      </p:sp>
      <p:sp>
        <p:nvSpPr>
          <p:cNvPr id="8" name="Content Placeholder 1"/>
          <p:cNvSpPr txBox="1">
            <a:spLocks/>
          </p:cNvSpPr>
          <p:nvPr/>
        </p:nvSpPr>
        <p:spPr bwMode="auto">
          <a:xfrm>
            <a:off x="457200" y="879475"/>
            <a:ext cx="6096000"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rtl="0" eaLnBrk="0" fontAlgn="base" hangingPunct="0">
              <a:spcBef>
                <a:spcPct val="20000"/>
              </a:spcBef>
              <a:spcAft>
                <a:spcPct val="0"/>
              </a:spcAft>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b="1">
                <a:solidFill>
                  <a:schemeClr val="tx1"/>
                </a:solidFill>
                <a:latin typeface="+mn-lt"/>
                <a:ea typeface="+mn-ea"/>
              </a:defRPr>
            </a:lvl2pPr>
            <a:lvl3pPr marL="1143000" indent="-228600" algn="l" rtl="0" eaLnBrk="0" fontAlgn="base" hangingPunct="0">
              <a:spcBef>
                <a:spcPct val="20000"/>
              </a:spcBef>
              <a:spcAft>
                <a:spcPct val="0"/>
              </a:spcAft>
              <a:buChar char="•"/>
              <a:defRPr sz="2200" b="1">
                <a:solidFill>
                  <a:schemeClr val="tx1"/>
                </a:solidFill>
                <a:latin typeface="+mn-lt"/>
                <a:ea typeface="+mn-ea"/>
              </a:defRPr>
            </a:lvl3pPr>
            <a:lvl4pPr marL="1600200" indent="-228600" algn="l" rtl="0" eaLnBrk="0" fontAlgn="base" hangingPunct="0">
              <a:spcBef>
                <a:spcPct val="20000"/>
              </a:spcBef>
              <a:spcAft>
                <a:spcPct val="0"/>
              </a:spcAft>
              <a:buChar char="–"/>
              <a:defRPr sz="2200">
                <a:solidFill>
                  <a:schemeClr val="tx1"/>
                </a:solidFill>
                <a:latin typeface="+mn-lt"/>
                <a:ea typeface="+mn-ea"/>
              </a:defRPr>
            </a:lvl4pPr>
            <a:lvl5pPr marL="2057400" indent="-228600" algn="l" rtl="0" eaLnBrk="0" fontAlgn="base" hangingPunct="0">
              <a:spcBef>
                <a:spcPct val="20000"/>
              </a:spcBef>
              <a:spcAft>
                <a:spcPct val="0"/>
              </a:spcAft>
              <a:buChar char="»"/>
              <a:defRPr sz="1400">
                <a:solidFill>
                  <a:schemeClr val="tx1"/>
                </a:solidFill>
                <a:latin typeface="Arial" charset="0"/>
                <a:ea typeface="+mn-ea"/>
              </a:defRPr>
            </a:lvl5pPr>
            <a:lvl6pPr marL="2514600" indent="-228600" algn="l" rtl="0" fontAlgn="base">
              <a:spcBef>
                <a:spcPct val="20000"/>
              </a:spcBef>
              <a:spcAft>
                <a:spcPct val="0"/>
              </a:spcAft>
              <a:buChar char="»"/>
              <a:defRPr sz="1400">
                <a:solidFill>
                  <a:schemeClr val="tx1"/>
                </a:solidFill>
                <a:latin typeface="Arial" charset="0"/>
                <a:ea typeface="+mn-ea"/>
              </a:defRPr>
            </a:lvl6pPr>
            <a:lvl7pPr marL="2971800" indent="-228600" algn="l" rtl="0" fontAlgn="base">
              <a:spcBef>
                <a:spcPct val="20000"/>
              </a:spcBef>
              <a:spcAft>
                <a:spcPct val="0"/>
              </a:spcAft>
              <a:buChar char="»"/>
              <a:defRPr sz="1400">
                <a:solidFill>
                  <a:schemeClr val="tx1"/>
                </a:solidFill>
                <a:latin typeface="Arial" charset="0"/>
                <a:ea typeface="+mn-ea"/>
              </a:defRPr>
            </a:lvl7pPr>
            <a:lvl8pPr marL="3429000" indent="-228600" algn="l" rtl="0" fontAlgn="base">
              <a:spcBef>
                <a:spcPct val="20000"/>
              </a:spcBef>
              <a:spcAft>
                <a:spcPct val="0"/>
              </a:spcAft>
              <a:buChar char="»"/>
              <a:defRPr sz="1400">
                <a:solidFill>
                  <a:schemeClr val="tx1"/>
                </a:solidFill>
                <a:latin typeface="Arial" charset="0"/>
                <a:ea typeface="+mn-ea"/>
              </a:defRPr>
            </a:lvl8pPr>
            <a:lvl9pPr marL="3886200" indent="-228600" algn="l" rtl="0" fontAlgn="base">
              <a:spcBef>
                <a:spcPct val="20000"/>
              </a:spcBef>
              <a:spcAft>
                <a:spcPct val="0"/>
              </a:spcAft>
              <a:buChar char="»"/>
              <a:defRPr sz="1400">
                <a:solidFill>
                  <a:schemeClr val="tx1"/>
                </a:solidFill>
                <a:latin typeface="Arial" charset="0"/>
                <a:ea typeface="+mn-ea"/>
              </a:defRPr>
            </a:lvl9pPr>
          </a:lstStyle>
          <a:p>
            <a:pPr marL="0" indent="0">
              <a:buFontTx/>
              <a:buNone/>
              <a:defRPr/>
            </a:pPr>
            <a:r>
              <a:rPr lang="de-DE" altLang="en-US" sz="2100" kern="0" dirty="0" err="1" smtClean="0">
                <a:cs typeface="Calibri" pitchFamily="34" charset="0"/>
              </a:rPr>
              <a:t>Comparison</a:t>
            </a:r>
            <a:r>
              <a:rPr lang="de-DE" altLang="en-US" sz="2100" kern="0" dirty="0" smtClean="0">
                <a:cs typeface="Calibri" pitchFamily="34" charset="0"/>
              </a:rPr>
              <a:t> </a:t>
            </a:r>
            <a:r>
              <a:rPr lang="de-DE" altLang="en-US" sz="2100" kern="0" dirty="0" err="1" smtClean="0">
                <a:cs typeface="Calibri" pitchFamily="34" charset="0"/>
              </a:rPr>
              <a:t>of</a:t>
            </a:r>
            <a:r>
              <a:rPr lang="de-DE" altLang="en-US" sz="2100" kern="0" dirty="0" smtClean="0">
                <a:cs typeface="Calibri" pitchFamily="34" charset="0"/>
              </a:rPr>
              <a:t> global </a:t>
            </a:r>
            <a:r>
              <a:rPr lang="de-DE" altLang="en-US" sz="2100" kern="0" dirty="0" err="1" smtClean="0">
                <a:cs typeface="Calibri" pitchFamily="34" charset="0"/>
              </a:rPr>
              <a:t>models</a:t>
            </a:r>
            <a:r>
              <a:rPr lang="de-DE" altLang="en-US" sz="2100" kern="0" dirty="0" smtClean="0">
                <a:cs typeface="Calibri" pitchFamily="34" charset="0"/>
              </a:rPr>
              <a:t> </a:t>
            </a:r>
            <a:r>
              <a:rPr lang="de-DE" altLang="en-US" sz="2100" kern="0" dirty="0" err="1" smtClean="0">
                <a:cs typeface="Calibri" pitchFamily="34" charset="0"/>
              </a:rPr>
              <a:t>with</a:t>
            </a:r>
            <a:r>
              <a:rPr lang="de-DE" altLang="en-US" sz="2100" kern="0" dirty="0" smtClean="0">
                <a:cs typeface="Calibri" pitchFamily="34" charset="0"/>
              </a:rPr>
              <a:t> China-TIMES</a:t>
            </a:r>
            <a:endParaRPr lang="en-US" altLang="en-US" sz="2100" kern="0" dirty="0" smtClean="0">
              <a:cs typeface="Calibri" pitchFamily="34" charset="0"/>
            </a:endParaRPr>
          </a:p>
        </p:txBody>
      </p:sp>
    </p:spTree>
    <p:extLst>
      <p:ext uri="{BB962C8B-B14F-4D97-AF65-F5344CB8AC3E}">
        <p14:creationId xmlns:p14="http://schemas.microsoft.com/office/powerpoint/2010/main" val="15792216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nilspet\My Documents\My Docs\EMF27\Overview of Overviews\IMAGES Oct 2013\EMF27_Figure1-5\Fig1\Fi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6813" y="187325"/>
            <a:ext cx="7596187" cy="598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Box 11"/>
          <p:cNvSpPr txBox="1">
            <a:spLocks noChangeArrowheads="1"/>
          </p:cNvSpPr>
          <p:nvPr/>
        </p:nvSpPr>
        <p:spPr bwMode="auto">
          <a:xfrm>
            <a:off x="76200" y="2674938"/>
            <a:ext cx="1447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Weyant et al., </a:t>
            </a:r>
          </a:p>
          <a:p>
            <a:pPr eaLnBrk="1" hangingPunct="1">
              <a:spcBef>
                <a:spcPct val="0"/>
              </a:spcBef>
              <a:buFontTx/>
              <a:buNone/>
            </a:pPr>
            <a:r>
              <a:rPr lang="de-DE" altLang="en-US" sz="1200" b="0">
                <a:solidFill>
                  <a:srgbClr val="000000"/>
                </a:solidFill>
                <a:latin typeface="Arial" pitchFamily="34" charset="0"/>
              </a:rPr>
              <a:t>Climatic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32472576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nilspet\My Documents\My Docs\EMF27\Overview of Overviews\IMAGES Oct 2013\EMF27_Figure1-5\Fig2\Fig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254000"/>
            <a:ext cx="6673850" cy="6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11"/>
          <p:cNvSpPr txBox="1">
            <a:spLocks noChangeArrowheads="1"/>
          </p:cNvSpPr>
          <p:nvPr/>
        </p:nvSpPr>
        <p:spPr bwMode="auto">
          <a:xfrm>
            <a:off x="381000" y="3163888"/>
            <a:ext cx="1752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Kriegler, Weyant et al., Climatic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4415792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713" y="44450"/>
            <a:ext cx="4008437" cy="676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866" name="Rectangle 2"/>
          <p:cNvSpPr>
            <a:spLocks noGrp="1" noChangeArrowheads="1"/>
          </p:cNvSpPr>
          <p:nvPr>
            <p:ph type="title"/>
          </p:nvPr>
        </p:nvSpPr>
        <p:spPr>
          <a:xfrm>
            <a:off x="179388" y="476250"/>
            <a:ext cx="4897437" cy="504825"/>
          </a:xfrm>
        </p:spPr>
        <p:txBody>
          <a:bodyPr>
            <a:normAutofit fontScale="90000"/>
          </a:bodyPr>
          <a:lstStyle/>
          <a:p>
            <a:pPr>
              <a:defRPr/>
            </a:pPr>
            <a:r>
              <a:rPr lang="de-DE" sz="2800" dirty="0" err="1" smtClean="0">
                <a:effectLst>
                  <a:outerShdw blurRad="38100" dist="38100" dir="2700000" algn="tl">
                    <a:srgbClr val="C0C0C0"/>
                  </a:outerShdw>
                </a:effectLst>
              </a:rPr>
              <a:t>Mitigation</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strongly</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impacts</a:t>
            </a:r>
            <a:r>
              <a:rPr lang="de-DE" sz="2800" dirty="0" smtClean="0">
                <a:effectLst>
                  <a:outerShdw blurRad="38100" dist="38100" dir="2700000" algn="tl">
                    <a:srgbClr val="C0C0C0"/>
                  </a:outerShdw>
                </a:effectLst>
              </a:rPr>
              <a:t> fossil </a:t>
            </a:r>
            <a:r>
              <a:rPr lang="de-DE" sz="2800" dirty="0" err="1" smtClean="0">
                <a:effectLst>
                  <a:outerShdw blurRad="38100" dist="38100" dir="2700000" algn="tl">
                    <a:srgbClr val="C0C0C0"/>
                  </a:outerShdw>
                </a:effectLst>
              </a:rPr>
              <a:t>fuel</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markets</a:t>
            </a:r>
            <a:r>
              <a:rPr lang="de-DE" sz="2800" dirty="0" smtClean="0">
                <a:effectLst>
                  <a:outerShdw blurRad="38100" dist="38100" dir="2700000" algn="tl">
                    <a:srgbClr val="C0C0C0"/>
                  </a:outerShdw>
                </a:effectLst>
              </a:rPr>
              <a:t> </a:t>
            </a:r>
            <a:endParaRPr lang="en-US" sz="2800" dirty="0">
              <a:effectLst>
                <a:outerShdw blurRad="38100" dist="38100" dir="2700000" algn="tl">
                  <a:srgbClr val="C0C0C0"/>
                </a:outerShdw>
              </a:effectLst>
            </a:endParaRPr>
          </a:p>
        </p:txBody>
      </p:sp>
      <p:sp>
        <p:nvSpPr>
          <p:cNvPr id="13315" name="Content Placeholder 1"/>
          <p:cNvSpPr>
            <a:spLocks noGrp="1"/>
          </p:cNvSpPr>
          <p:nvPr>
            <p:ph idx="1"/>
          </p:nvPr>
        </p:nvSpPr>
        <p:spPr>
          <a:xfrm>
            <a:off x="323850" y="1557338"/>
            <a:ext cx="4176713" cy="503237"/>
          </a:xfrm>
        </p:spPr>
        <p:txBody>
          <a:bodyPr>
            <a:normAutofit fontScale="25000" lnSpcReduction="20000"/>
          </a:bodyPr>
          <a:lstStyle/>
          <a:p>
            <a:pPr>
              <a:spcAft>
                <a:spcPts val="600"/>
              </a:spcAft>
              <a:buFont typeface="Wingdings" pitchFamily="2" charset="2"/>
              <a:buChar char="Ø"/>
              <a:defRPr/>
            </a:pPr>
            <a:r>
              <a:rPr lang="de-DE" sz="2000" dirty="0" smtClean="0"/>
              <a:t>Strong </a:t>
            </a:r>
            <a:r>
              <a:rPr lang="de-DE" sz="2000" dirty="0" err="1" smtClean="0"/>
              <a:t>reduction</a:t>
            </a:r>
            <a:r>
              <a:rPr lang="de-DE" sz="2000" dirty="0" smtClean="0"/>
              <a:t> </a:t>
            </a:r>
            <a:r>
              <a:rPr lang="de-DE" sz="2000" dirty="0" err="1" smtClean="0"/>
              <a:t>of</a:t>
            </a:r>
            <a:r>
              <a:rPr lang="de-DE" sz="2000" dirty="0" smtClean="0"/>
              <a:t> </a:t>
            </a:r>
            <a:r>
              <a:rPr lang="de-DE" sz="2000" dirty="0" err="1" smtClean="0"/>
              <a:t>coal</a:t>
            </a:r>
            <a:r>
              <a:rPr lang="de-DE" sz="2000" dirty="0" smtClean="0"/>
              <a:t> </a:t>
            </a:r>
            <a:r>
              <a:rPr lang="de-DE" sz="2000" dirty="0" err="1" smtClean="0"/>
              <a:t>use</a:t>
            </a:r>
            <a:endParaRPr lang="de-DE" sz="2000" dirty="0" smtClean="0"/>
          </a:p>
          <a:p>
            <a:pPr>
              <a:spcAft>
                <a:spcPts val="600"/>
              </a:spcAft>
              <a:buFont typeface="Wingdings" pitchFamily="2" charset="2"/>
              <a:buChar char="Ø"/>
              <a:defRPr/>
            </a:pPr>
            <a:r>
              <a:rPr lang="de-DE" sz="2000" dirty="0" err="1" smtClean="0"/>
              <a:t>Only</a:t>
            </a:r>
            <a:r>
              <a:rPr lang="de-DE" sz="2000" dirty="0" smtClean="0"/>
              <a:t> moderate </a:t>
            </a:r>
            <a:r>
              <a:rPr lang="de-DE" sz="2000" dirty="0" err="1" smtClean="0"/>
              <a:t>reduction</a:t>
            </a:r>
            <a:r>
              <a:rPr lang="de-DE" sz="2000" dirty="0"/>
              <a:t> </a:t>
            </a:r>
            <a:r>
              <a:rPr lang="de-DE" sz="2000" dirty="0" err="1" smtClean="0"/>
              <a:t>of</a:t>
            </a:r>
            <a:r>
              <a:rPr lang="de-DE" sz="2000" dirty="0" smtClean="0"/>
              <a:t> </a:t>
            </a:r>
            <a:r>
              <a:rPr lang="de-DE" sz="2000" dirty="0" err="1" smtClean="0"/>
              <a:t>oil</a:t>
            </a:r>
            <a:r>
              <a:rPr lang="de-DE" sz="2000" dirty="0" smtClean="0"/>
              <a:t> </a:t>
            </a:r>
            <a:r>
              <a:rPr lang="de-DE" sz="2000" dirty="0" err="1" smtClean="0"/>
              <a:t>use</a:t>
            </a:r>
            <a:r>
              <a:rPr lang="de-DE" sz="2000" dirty="0"/>
              <a:t> </a:t>
            </a:r>
            <a:r>
              <a:rPr lang="de-DE" sz="2000" dirty="0" smtClean="0"/>
              <a:t>(</a:t>
            </a:r>
            <a:r>
              <a:rPr lang="de-DE" sz="2000" dirty="0" err="1" smtClean="0"/>
              <a:t>conventional</a:t>
            </a:r>
            <a:r>
              <a:rPr lang="de-DE" sz="2000" dirty="0" smtClean="0"/>
              <a:t> </a:t>
            </a:r>
            <a:r>
              <a:rPr lang="de-DE" sz="2000" dirty="0" err="1" smtClean="0"/>
              <a:t>reserves</a:t>
            </a:r>
            <a:r>
              <a:rPr lang="de-DE" sz="2000" dirty="0" smtClean="0"/>
              <a:t> &amp; </a:t>
            </a:r>
            <a:r>
              <a:rPr lang="de-DE" sz="2000" dirty="0" err="1" smtClean="0"/>
              <a:t>resources</a:t>
            </a:r>
            <a:r>
              <a:rPr lang="de-DE" sz="2000" dirty="0" smtClean="0"/>
              <a:t> </a:t>
            </a:r>
            <a:r>
              <a:rPr lang="de-DE" sz="2000" dirty="0" err="1" smtClean="0"/>
              <a:t>are</a:t>
            </a:r>
            <a:r>
              <a:rPr lang="de-DE" sz="2000" dirty="0" smtClean="0"/>
              <a:t> still </a:t>
            </a:r>
            <a:r>
              <a:rPr lang="de-DE" sz="2000" dirty="0" err="1" smtClean="0"/>
              <a:t>being</a:t>
            </a:r>
            <a:r>
              <a:rPr lang="de-DE" sz="2000" dirty="0" smtClean="0"/>
              <a:t> </a:t>
            </a:r>
            <a:r>
              <a:rPr lang="de-DE" sz="2000" dirty="0" err="1" smtClean="0"/>
              <a:t>used</a:t>
            </a:r>
            <a:r>
              <a:rPr lang="de-DE" sz="2000" dirty="0" smtClean="0"/>
              <a:t>) </a:t>
            </a:r>
          </a:p>
          <a:p>
            <a:pPr>
              <a:spcAft>
                <a:spcPts val="600"/>
              </a:spcAft>
              <a:buFont typeface="Wingdings" pitchFamily="2" charset="2"/>
              <a:buChar char="Ø"/>
              <a:defRPr/>
            </a:pPr>
            <a:r>
              <a:rPr lang="de-DE" sz="2000" dirty="0" err="1" smtClean="0"/>
              <a:t>Climate</a:t>
            </a:r>
            <a:r>
              <a:rPr lang="de-DE" sz="2000" dirty="0" smtClean="0"/>
              <a:t> </a:t>
            </a:r>
            <a:r>
              <a:rPr lang="de-DE" sz="2000" dirty="0" err="1" smtClean="0"/>
              <a:t>mitigation</a:t>
            </a:r>
            <a:r>
              <a:rPr lang="de-DE" sz="2000" dirty="0" smtClean="0"/>
              <a:t> </a:t>
            </a:r>
            <a:r>
              <a:rPr lang="de-DE" sz="2000" dirty="0" err="1" smtClean="0"/>
              <a:t>effectively</a:t>
            </a:r>
            <a:r>
              <a:rPr lang="de-DE" sz="2000" dirty="0" smtClean="0"/>
              <a:t> </a:t>
            </a:r>
            <a:r>
              <a:rPr lang="de-DE" sz="2000" dirty="0" err="1" smtClean="0"/>
              <a:t>limits</a:t>
            </a:r>
            <a:r>
              <a:rPr lang="de-DE" sz="2000" dirty="0" smtClean="0"/>
              <a:t> </a:t>
            </a:r>
            <a:r>
              <a:rPr lang="de-DE" sz="2000" dirty="0" err="1" smtClean="0"/>
              <a:t>uncertainty</a:t>
            </a:r>
            <a:r>
              <a:rPr lang="de-DE" sz="2000" dirty="0" smtClean="0"/>
              <a:t> </a:t>
            </a:r>
            <a:r>
              <a:rPr lang="de-DE" sz="2000" dirty="0" err="1" smtClean="0"/>
              <a:t>about</a:t>
            </a:r>
            <a:r>
              <a:rPr lang="de-DE" sz="2000" dirty="0" smtClean="0"/>
              <a:t> </a:t>
            </a:r>
            <a:r>
              <a:rPr lang="de-DE" sz="2000" dirty="0" err="1" smtClean="0"/>
              <a:t>future</a:t>
            </a:r>
            <a:r>
              <a:rPr lang="de-DE" sz="2000" dirty="0" smtClean="0"/>
              <a:t> fossil </a:t>
            </a:r>
            <a:r>
              <a:rPr lang="de-DE" sz="2000" dirty="0" err="1" smtClean="0"/>
              <a:t>fuel</a:t>
            </a:r>
            <a:r>
              <a:rPr lang="de-DE" sz="2000" dirty="0" smtClean="0"/>
              <a:t> </a:t>
            </a:r>
            <a:r>
              <a:rPr lang="de-DE" sz="2000" dirty="0" err="1" smtClean="0"/>
              <a:t>use</a:t>
            </a:r>
            <a:endParaRPr lang="de-DE" sz="2000" dirty="0" smtClean="0"/>
          </a:p>
          <a:p>
            <a:pPr marL="0" indent="0">
              <a:buFontTx/>
              <a:buNone/>
              <a:defRPr/>
            </a:pPr>
            <a:endParaRPr lang="de-DE" sz="2000" dirty="0" smtClean="0"/>
          </a:p>
        </p:txBody>
      </p:sp>
      <p:pic>
        <p:nvPicPr>
          <p:cNvPr id="645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4275" y="4330700"/>
            <a:ext cx="1476375"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5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2675" y="620713"/>
            <a:ext cx="33337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519" name="TextBox 6"/>
          <p:cNvSpPr txBox="1">
            <a:spLocks noChangeArrowheads="1"/>
          </p:cNvSpPr>
          <p:nvPr/>
        </p:nvSpPr>
        <p:spPr bwMode="auto">
          <a:xfrm>
            <a:off x="762000" y="5562600"/>
            <a:ext cx="3548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400" b="0">
                <a:latin typeface="Arial" pitchFamily="34" charset="0"/>
              </a:rPr>
              <a:t>Bauer et al., Climatic Change, forthcoming</a:t>
            </a:r>
            <a:endParaRPr lang="en-US" altLang="en-US" sz="1400" b="0">
              <a:latin typeface="Arial" pitchFamily="34" charset="0"/>
            </a:endParaRPr>
          </a:p>
        </p:txBody>
      </p:sp>
    </p:spTree>
    <p:extLst>
      <p:ext uri="{BB962C8B-B14F-4D97-AF65-F5344CB8AC3E}">
        <p14:creationId xmlns:p14="http://schemas.microsoft.com/office/powerpoint/2010/main" val="4194133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1"/>
          <p:cNvSpPr>
            <a:spLocks noGrp="1"/>
          </p:cNvSpPr>
          <p:nvPr>
            <p:ph type="sldNum" sz="quarter" idx="10"/>
          </p:nvPr>
        </p:nvSpPr>
        <p:spPr>
          <a:xfrm>
            <a:off x="8388350" y="6459538"/>
            <a:ext cx="473075" cy="28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algn="r" eaLnBrk="1" hangingPunct="1">
              <a:spcBef>
                <a:spcPct val="0"/>
              </a:spcBef>
              <a:buFontTx/>
              <a:buNone/>
            </a:pPr>
            <a:fld id="{A7B29270-69BC-4864-A2B1-84C8803A5632}" type="slidenum">
              <a:rPr lang="en-US" altLang="en-US" sz="1200" b="0" smtClean="0">
                <a:solidFill>
                  <a:srgbClr val="000000"/>
                </a:solidFill>
                <a:cs typeface="Arial" pitchFamily="34" charset="0"/>
              </a:rPr>
              <a:pPr algn="r" eaLnBrk="1" hangingPunct="1">
                <a:spcBef>
                  <a:spcPct val="0"/>
                </a:spcBef>
                <a:buFontTx/>
                <a:buNone/>
              </a:pPr>
              <a:t>38</a:t>
            </a:fld>
            <a:endParaRPr lang="en-US" altLang="en-US" sz="1200" b="0" smtClean="0">
              <a:solidFill>
                <a:srgbClr val="000000"/>
              </a:solidFill>
              <a:cs typeface="Arial" pitchFamily="34" charset="0"/>
            </a:endParaRPr>
          </a:p>
        </p:txBody>
      </p:sp>
      <p:sp>
        <p:nvSpPr>
          <p:cNvPr id="12292" name="Content Placeholder 1"/>
          <p:cNvSpPr>
            <a:spLocks noGrp="1"/>
          </p:cNvSpPr>
          <p:nvPr>
            <p:ph idx="1"/>
          </p:nvPr>
        </p:nvSpPr>
        <p:spPr>
          <a:xfrm>
            <a:off x="323850" y="836613"/>
            <a:ext cx="8642350" cy="576262"/>
          </a:xfrm>
        </p:spPr>
        <p:txBody>
          <a:bodyPr>
            <a:normAutofit fontScale="25000" lnSpcReduction="20000"/>
          </a:bodyPr>
          <a:lstStyle/>
          <a:p>
            <a:pPr>
              <a:defRPr/>
            </a:pPr>
            <a:r>
              <a:rPr lang="de-DE" dirty="0" err="1" smtClean="0">
                <a:solidFill>
                  <a:srgbClr val="7030A0"/>
                </a:solidFill>
                <a:cs typeface="Calibri" pitchFamily="34" charset="0"/>
              </a:rPr>
              <a:t>Estimates</a:t>
            </a:r>
            <a:r>
              <a:rPr lang="de-DE" dirty="0" smtClean="0">
                <a:solidFill>
                  <a:srgbClr val="7030A0"/>
                </a:solidFill>
                <a:cs typeface="Calibri" pitchFamily="34" charset="0"/>
              </a:rPr>
              <a:t> </a:t>
            </a:r>
            <a:r>
              <a:rPr lang="de-DE" dirty="0" err="1" smtClean="0">
                <a:solidFill>
                  <a:srgbClr val="7030A0"/>
                </a:solidFill>
                <a:cs typeface="Calibri" pitchFamily="34" charset="0"/>
              </a:rPr>
              <a:t>for</a:t>
            </a:r>
            <a:r>
              <a:rPr lang="de-DE" dirty="0" smtClean="0">
                <a:solidFill>
                  <a:srgbClr val="7030A0"/>
                </a:solidFill>
                <a:cs typeface="Calibri" pitchFamily="34" charset="0"/>
              </a:rPr>
              <a:t> „</a:t>
            </a:r>
            <a:r>
              <a:rPr lang="de-DE" dirty="0" err="1" smtClean="0">
                <a:solidFill>
                  <a:srgbClr val="7030A0"/>
                </a:solidFill>
                <a:cs typeface="Calibri" pitchFamily="34" charset="0"/>
              </a:rPr>
              <a:t>idealized</a:t>
            </a:r>
            <a:r>
              <a:rPr lang="de-DE" dirty="0" smtClean="0">
                <a:solidFill>
                  <a:srgbClr val="7030A0"/>
                </a:solidFill>
                <a:cs typeface="Calibri" pitchFamily="34" charset="0"/>
              </a:rPr>
              <a:t> immediate global </a:t>
            </a:r>
            <a:r>
              <a:rPr lang="de-DE" dirty="0" err="1" smtClean="0">
                <a:solidFill>
                  <a:srgbClr val="7030A0"/>
                </a:solidFill>
                <a:cs typeface="Calibri" pitchFamily="34" charset="0"/>
              </a:rPr>
              <a:t>action</a:t>
            </a:r>
            <a:r>
              <a:rPr lang="de-DE" dirty="0" smtClean="0">
                <a:solidFill>
                  <a:srgbClr val="7030A0"/>
                </a:solidFill>
                <a:cs typeface="Calibri" pitchFamily="34" charset="0"/>
              </a:rPr>
              <a:t> </a:t>
            </a:r>
            <a:r>
              <a:rPr lang="de-DE" dirty="0" err="1" smtClean="0">
                <a:solidFill>
                  <a:srgbClr val="7030A0"/>
                </a:solidFill>
                <a:cs typeface="Calibri" pitchFamily="34" charset="0"/>
              </a:rPr>
              <a:t>scenarios</a:t>
            </a:r>
            <a:r>
              <a:rPr lang="de-DE" dirty="0" smtClean="0">
                <a:solidFill>
                  <a:srgbClr val="7030A0"/>
                </a:solidFill>
                <a:cs typeface="Calibri" pitchFamily="34" charset="0"/>
              </a:rPr>
              <a:t>“!</a:t>
            </a:r>
          </a:p>
          <a:p>
            <a:pPr>
              <a:defRPr/>
            </a:pPr>
            <a:r>
              <a:rPr lang="de-DE" dirty="0" err="1" smtClean="0">
                <a:solidFill>
                  <a:srgbClr val="7030A0"/>
                </a:solidFill>
                <a:cs typeface="Calibri" pitchFamily="34" charset="0"/>
              </a:rPr>
              <a:t>Only</a:t>
            </a:r>
            <a:r>
              <a:rPr lang="de-DE" dirty="0" smtClean="0">
                <a:solidFill>
                  <a:srgbClr val="7030A0"/>
                </a:solidFill>
                <a:cs typeface="Calibri" pitchFamily="34" charset="0"/>
              </a:rPr>
              <a:t> </a:t>
            </a:r>
            <a:r>
              <a:rPr lang="de-DE" dirty="0" err="1" smtClean="0">
                <a:solidFill>
                  <a:srgbClr val="7030A0"/>
                </a:solidFill>
                <a:cs typeface="Calibri" pitchFamily="34" charset="0"/>
              </a:rPr>
              <a:t>direct</a:t>
            </a:r>
            <a:r>
              <a:rPr lang="de-DE" dirty="0" smtClean="0">
                <a:solidFill>
                  <a:srgbClr val="7030A0"/>
                </a:solidFill>
                <a:cs typeface="Calibri" pitchFamily="34" charset="0"/>
              </a:rPr>
              <a:t> </a:t>
            </a:r>
            <a:r>
              <a:rPr lang="de-DE" dirty="0" err="1" smtClean="0">
                <a:solidFill>
                  <a:srgbClr val="7030A0"/>
                </a:solidFill>
                <a:cs typeface="Calibri" pitchFamily="34" charset="0"/>
              </a:rPr>
              <a:t>costs</a:t>
            </a:r>
            <a:r>
              <a:rPr lang="de-DE" dirty="0" smtClean="0">
                <a:solidFill>
                  <a:srgbClr val="7030A0"/>
                </a:solidFill>
                <a:cs typeface="Calibri" pitchFamily="34" charset="0"/>
              </a:rPr>
              <a:t> </a:t>
            </a:r>
            <a:r>
              <a:rPr lang="de-DE" dirty="0" err="1" smtClean="0">
                <a:solidFill>
                  <a:srgbClr val="7030A0"/>
                </a:solidFill>
                <a:cs typeface="Calibri" pitchFamily="34" charset="0"/>
              </a:rPr>
              <a:t>of</a:t>
            </a:r>
            <a:r>
              <a:rPr lang="de-DE" dirty="0" smtClean="0">
                <a:solidFill>
                  <a:srgbClr val="7030A0"/>
                </a:solidFill>
                <a:cs typeface="Calibri" pitchFamily="34" charset="0"/>
              </a:rPr>
              <a:t> </a:t>
            </a:r>
            <a:r>
              <a:rPr lang="de-DE" dirty="0" err="1" smtClean="0">
                <a:solidFill>
                  <a:srgbClr val="7030A0"/>
                </a:solidFill>
                <a:cs typeface="Calibri" pitchFamily="34" charset="0"/>
              </a:rPr>
              <a:t>climate</a:t>
            </a:r>
            <a:r>
              <a:rPr lang="de-DE" dirty="0" smtClean="0">
                <a:solidFill>
                  <a:srgbClr val="7030A0"/>
                </a:solidFill>
                <a:cs typeface="Calibri" pitchFamily="34" charset="0"/>
              </a:rPr>
              <a:t> </a:t>
            </a:r>
            <a:r>
              <a:rPr lang="de-DE" dirty="0" err="1" smtClean="0">
                <a:solidFill>
                  <a:srgbClr val="7030A0"/>
                </a:solidFill>
                <a:cs typeface="Calibri" pitchFamily="34" charset="0"/>
              </a:rPr>
              <a:t>mitigation</a:t>
            </a:r>
            <a:r>
              <a:rPr lang="de-DE" dirty="0" smtClean="0">
                <a:solidFill>
                  <a:srgbClr val="7030A0"/>
                </a:solidFill>
                <a:cs typeface="Calibri" pitchFamily="34" charset="0"/>
              </a:rPr>
              <a:t>. </a:t>
            </a:r>
            <a:r>
              <a:rPr lang="de-DE" dirty="0" err="1" smtClean="0">
                <a:solidFill>
                  <a:srgbClr val="7030A0"/>
                </a:solidFill>
                <a:cs typeface="Calibri" pitchFamily="34" charset="0"/>
              </a:rPr>
              <a:t>No</a:t>
            </a:r>
            <a:r>
              <a:rPr lang="de-DE" dirty="0" smtClean="0">
                <a:solidFill>
                  <a:srgbClr val="7030A0"/>
                </a:solidFill>
                <a:cs typeface="Calibri" pitchFamily="34" charset="0"/>
              </a:rPr>
              <a:t> </a:t>
            </a:r>
            <a:r>
              <a:rPr lang="de-DE" dirty="0" err="1" smtClean="0">
                <a:solidFill>
                  <a:srgbClr val="7030A0"/>
                </a:solidFill>
                <a:cs typeface="Calibri" pitchFamily="34" charset="0"/>
              </a:rPr>
              <a:t>benefits</a:t>
            </a:r>
            <a:r>
              <a:rPr lang="de-DE" dirty="0" smtClean="0">
                <a:solidFill>
                  <a:srgbClr val="7030A0"/>
                </a:solidFill>
                <a:cs typeface="Calibri" pitchFamily="34" charset="0"/>
              </a:rPr>
              <a:t>, </a:t>
            </a:r>
            <a:r>
              <a:rPr lang="de-DE" dirty="0" err="1" smtClean="0">
                <a:solidFill>
                  <a:srgbClr val="7030A0"/>
                </a:solidFill>
                <a:cs typeface="Calibri" pitchFamily="34" charset="0"/>
              </a:rPr>
              <a:t>co-benefits</a:t>
            </a:r>
            <a:r>
              <a:rPr lang="de-DE" dirty="0" smtClean="0">
                <a:solidFill>
                  <a:srgbClr val="7030A0"/>
                </a:solidFill>
                <a:cs typeface="Calibri" pitchFamily="34" charset="0"/>
              </a:rPr>
              <a:t> </a:t>
            </a:r>
            <a:r>
              <a:rPr lang="de-DE" dirty="0" err="1" smtClean="0">
                <a:solidFill>
                  <a:srgbClr val="7030A0"/>
                </a:solidFill>
                <a:cs typeface="Calibri" pitchFamily="34" charset="0"/>
              </a:rPr>
              <a:t>or</a:t>
            </a:r>
            <a:r>
              <a:rPr lang="de-DE" dirty="0" smtClean="0">
                <a:solidFill>
                  <a:srgbClr val="7030A0"/>
                </a:solidFill>
                <a:cs typeface="Calibri" pitchFamily="34" charset="0"/>
              </a:rPr>
              <a:t> </a:t>
            </a:r>
            <a:r>
              <a:rPr lang="de-DE" dirty="0" err="1" smtClean="0">
                <a:solidFill>
                  <a:srgbClr val="7030A0"/>
                </a:solidFill>
                <a:cs typeface="Calibri" pitchFamily="34" charset="0"/>
              </a:rPr>
              <a:t>adverse</a:t>
            </a:r>
            <a:r>
              <a:rPr lang="de-DE" dirty="0" smtClean="0">
                <a:solidFill>
                  <a:srgbClr val="7030A0"/>
                </a:solidFill>
                <a:cs typeface="Calibri" pitchFamily="34" charset="0"/>
              </a:rPr>
              <a:t> </a:t>
            </a:r>
            <a:r>
              <a:rPr lang="de-DE" dirty="0" err="1" smtClean="0">
                <a:solidFill>
                  <a:srgbClr val="7030A0"/>
                </a:solidFill>
                <a:cs typeface="Calibri" pitchFamily="34" charset="0"/>
              </a:rPr>
              <a:t>side-effects</a:t>
            </a:r>
            <a:r>
              <a:rPr lang="de-DE" dirty="0" smtClean="0">
                <a:solidFill>
                  <a:srgbClr val="7030A0"/>
                </a:solidFill>
                <a:cs typeface="Calibri" pitchFamily="34" charset="0"/>
              </a:rPr>
              <a:t> </a:t>
            </a:r>
            <a:r>
              <a:rPr lang="de-DE" dirty="0" err="1" smtClean="0">
                <a:solidFill>
                  <a:srgbClr val="7030A0"/>
                </a:solidFill>
                <a:cs typeface="Calibri" pitchFamily="34" charset="0"/>
              </a:rPr>
              <a:t>included</a:t>
            </a:r>
            <a:endParaRPr lang="de-DE" dirty="0" smtClean="0">
              <a:solidFill>
                <a:srgbClr val="7030A0"/>
              </a:solidFill>
              <a:cs typeface="Calibri" pitchFamily="34" charset="0"/>
            </a:endParaRPr>
          </a:p>
          <a:p>
            <a:pPr marL="0" indent="0">
              <a:buFontTx/>
              <a:buNone/>
              <a:defRPr/>
            </a:pPr>
            <a:endParaRPr lang="de-DE" sz="1000" dirty="0" smtClean="0"/>
          </a:p>
          <a:p>
            <a:pPr>
              <a:buFont typeface="Wingdings" pitchFamily="2" charset="2"/>
              <a:buChar char="Ø"/>
              <a:defRPr/>
            </a:pPr>
            <a:r>
              <a:rPr lang="de-DE" dirty="0" err="1" smtClean="0">
                <a:cs typeface="Calibri" pitchFamily="34" charset="0"/>
              </a:rPr>
              <a:t>Costs</a:t>
            </a:r>
            <a:r>
              <a:rPr lang="de-DE" dirty="0" smtClean="0">
                <a:cs typeface="Calibri" pitchFamily="34" charset="0"/>
              </a:rPr>
              <a:t> </a:t>
            </a:r>
            <a:r>
              <a:rPr lang="de-DE" dirty="0" err="1" smtClean="0">
                <a:cs typeface="Calibri" pitchFamily="34" charset="0"/>
              </a:rPr>
              <a:t>vary</a:t>
            </a:r>
            <a:r>
              <a:rPr lang="de-DE" dirty="0" smtClean="0">
                <a:cs typeface="Calibri" pitchFamily="34" charset="0"/>
              </a:rPr>
              <a:t> </a:t>
            </a:r>
            <a:r>
              <a:rPr lang="de-DE" dirty="0" err="1" smtClean="0">
                <a:cs typeface="Calibri" pitchFamily="34" charset="0"/>
              </a:rPr>
              <a:t>by</a:t>
            </a:r>
            <a:r>
              <a:rPr lang="de-DE" dirty="0" smtClean="0">
                <a:cs typeface="Calibri" pitchFamily="34" charset="0"/>
              </a:rPr>
              <a:t> 25-80% </a:t>
            </a:r>
            <a:r>
              <a:rPr lang="de-DE" dirty="0" err="1" smtClean="0">
                <a:cs typeface="Calibri" pitchFamily="34" charset="0"/>
              </a:rPr>
              <a:t>with</a:t>
            </a:r>
            <a:r>
              <a:rPr lang="de-DE" dirty="0" smtClean="0">
                <a:cs typeface="Calibri" pitchFamily="34" charset="0"/>
              </a:rPr>
              <a:t> </a:t>
            </a:r>
            <a:r>
              <a:rPr lang="de-DE" dirty="0" err="1" smtClean="0">
                <a:cs typeface="Calibri" pitchFamily="34" charset="0"/>
              </a:rPr>
              <a:t>economic</a:t>
            </a:r>
            <a:r>
              <a:rPr lang="de-DE" dirty="0" smtClean="0">
                <a:cs typeface="Calibri" pitchFamily="34" charset="0"/>
              </a:rPr>
              <a:t> </a:t>
            </a:r>
            <a:r>
              <a:rPr lang="de-DE" dirty="0" err="1" smtClean="0">
                <a:cs typeface="Calibri" pitchFamily="34" charset="0"/>
              </a:rPr>
              <a:t>growth</a:t>
            </a:r>
            <a:r>
              <a:rPr lang="de-DE" dirty="0" smtClean="0">
                <a:cs typeface="Calibri" pitchFamily="34" charset="0"/>
              </a:rPr>
              <a:t> </a:t>
            </a:r>
            <a:r>
              <a:rPr lang="de-DE" dirty="0" err="1" smtClean="0">
                <a:cs typeface="Calibri" pitchFamily="34" charset="0"/>
              </a:rPr>
              <a:t>and</a:t>
            </a:r>
            <a:r>
              <a:rPr lang="de-DE" dirty="0" smtClean="0">
                <a:cs typeface="Calibri" pitchFamily="34" charset="0"/>
              </a:rPr>
              <a:t> fossil </a:t>
            </a:r>
            <a:r>
              <a:rPr lang="de-DE" dirty="0" err="1" smtClean="0">
                <a:cs typeface="Calibri" pitchFamily="34" charset="0"/>
              </a:rPr>
              <a:t>fuel</a:t>
            </a:r>
            <a:r>
              <a:rPr lang="de-DE" dirty="0" smtClean="0">
                <a:cs typeface="Calibri" pitchFamily="34" charset="0"/>
              </a:rPr>
              <a:t> </a:t>
            </a:r>
            <a:r>
              <a:rPr lang="de-DE" dirty="0" err="1" smtClean="0">
                <a:cs typeface="Calibri" pitchFamily="34" charset="0"/>
              </a:rPr>
              <a:t>assumptions</a:t>
            </a:r>
            <a:r>
              <a:rPr lang="de-DE" dirty="0" smtClean="0">
                <a:cs typeface="Calibri" pitchFamily="34" charset="0"/>
              </a:rPr>
              <a:t>   </a:t>
            </a:r>
            <a:endParaRPr lang="en-US" dirty="0" smtClean="0">
              <a:cs typeface="Calibri" pitchFamily="34" charset="0"/>
            </a:endParaRPr>
          </a:p>
          <a:p>
            <a:pPr>
              <a:buFont typeface="Wingdings" pitchFamily="2" charset="2"/>
              <a:buChar char="Ø"/>
              <a:defRPr/>
            </a:pPr>
            <a:r>
              <a:rPr lang="de-DE" dirty="0" err="1" smtClean="0">
                <a:cs typeface="Calibri" pitchFamily="34" charset="0"/>
              </a:rPr>
              <a:t>Costs</a:t>
            </a:r>
            <a:r>
              <a:rPr lang="de-DE" dirty="0" smtClean="0">
                <a:cs typeface="Calibri" pitchFamily="34" charset="0"/>
              </a:rPr>
              <a:t> </a:t>
            </a:r>
            <a:r>
              <a:rPr lang="de-DE" dirty="0" err="1" smtClean="0">
                <a:cs typeface="Calibri" pitchFamily="34" charset="0"/>
              </a:rPr>
              <a:t>approximately</a:t>
            </a:r>
            <a:r>
              <a:rPr lang="de-DE" dirty="0" smtClean="0">
                <a:cs typeface="Calibri" pitchFamily="34" charset="0"/>
              </a:rPr>
              <a:t> double </a:t>
            </a:r>
            <a:r>
              <a:rPr lang="de-DE" dirty="0" err="1" smtClean="0">
                <a:cs typeface="Calibri" pitchFamily="34" charset="0"/>
              </a:rPr>
              <a:t>from</a:t>
            </a:r>
            <a:r>
              <a:rPr lang="de-DE" dirty="0" smtClean="0">
                <a:cs typeface="Calibri" pitchFamily="34" charset="0"/>
              </a:rPr>
              <a:t> 550 </a:t>
            </a:r>
            <a:r>
              <a:rPr lang="de-DE" dirty="0" err="1" smtClean="0">
                <a:cs typeface="Calibri" pitchFamily="34" charset="0"/>
              </a:rPr>
              <a:t>to</a:t>
            </a:r>
            <a:r>
              <a:rPr lang="de-DE" dirty="0" smtClean="0">
                <a:cs typeface="Calibri" pitchFamily="34" charset="0"/>
              </a:rPr>
              <a:t> 450 ppm CO</a:t>
            </a:r>
            <a:r>
              <a:rPr lang="de-DE" baseline="-25000" dirty="0" smtClean="0">
                <a:cs typeface="Calibri" pitchFamily="34" charset="0"/>
              </a:rPr>
              <a:t>2</a:t>
            </a:r>
            <a:r>
              <a:rPr lang="de-DE" dirty="0" smtClean="0">
                <a:cs typeface="Calibri" pitchFamily="34" charset="0"/>
              </a:rPr>
              <a:t>e</a:t>
            </a:r>
          </a:p>
        </p:txBody>
      </p:sp>
      <p:pic>
        <p:nvPicPr>
          <p:cNvPr id="655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998788"/>
            <a:ext cx="7531100" cy="381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54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0975" y="3068638"/>
            <a:ext cx="1092200" cy="1068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2"/>
          <p:cNvSpPr>
            <a:spLocks noGrp="1" noChangeArrowheads="1"/>
          </p:cNvSpPr>
          <p:nvPr>
            <p:ph type="title"/>
          </p:nvPr>
        </p:nvSpPr>
        <p:spPr>
          <a:xfrm>
            <a:off x="250825" y="188913"/>
            <a:ext cx="8642350" cy="504825"/>
          </a:xfrm>
        </p:spPr>
        <p:txBody>
          <a:bodyPr>
            <a:normAutofit fontScale="90000"/>
          </a:bodyPr>
          <a:lstStyle/>
          <a:p>
            <a:pPr>
              <a:defRPr/>
            </a:pPr>
            <a:r>
              <a:rPr lang="de-DE" sz="2800" dirty="0" err="1" smtClean="0">
                <a:effectLst>
                  <a:outerShdw blurRad="38100" dist="38100" dir="2700000" algn="tl">
                    <a:srgbClr val="C0C0C0"/>
                  </a:outerShdw>
                </a:effectLst>
              </a:rPr>
              <a:t>Carbon</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prices</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and</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mitigation</a:t>
            </a:r>
            <a:r>
              <a:rPr lang="de-DE" sz="2800" dirty="0" smtClean="0">
                <a:effectLst>
                  <a:outerShdw blurRad="38100" dist="38100" dir="2700000" algn="tl">
                    <a:srgbClr val="C0C0C0"/>
                  </a:outerShdw>
                </a:effectLst>
              </a:rPr>
              <a:t> </a:t>
            </a:r>
            <a:r>
              <a:rPr lang="de-DE" sz="2800" dirty="0" err="1" smtClean="0">
                <a:effectLst>
                  <a:outerShdw blurRad="38100" dist="38100" dir="2700000" algn="tl">
                    <a:srgbClr val="C0C0C0"/>
                  </a:outerShdw>
                </a:effectLst>
              </a:rPr>
              <a:t>costs</a:t>
            </a:r>
            <a:r>
              <a:rPr lang="de-DE" sz="2800" dirty="0" smtClean="0">
                <a:effectLst>
                  <a:outerShdw blurRad="38100" dist="38100" dir="2700000" algn="tl">
                    <a:srgbClr val="C0C0C0"/>
                  </a:outerShdw>
                </a:effectLst>
              </a:rPr>
              <a:t> 2010-2100</a:t>
            </a:r>
            <a:endParaRPr lang="en-US" sz="2800" dirty="0">
              <a:effectLst>
                <a:outerShdw blurRad="38100" dist="38100" dir="2700000" algn="tl">
                  <a:srgbClr val="C0C0C0"/>
                </a:outerShdw>
              </a:effectLst>
            </a:endParaRPr>
          </a:p>
        </p:txBody>
      </p:sp>
    </p:spTree>
    <p:extLst>
      <p:ext uri="{BB962C8B-B14F-4D97-AF65-F5344CB8AC3E}">
        <p14:creationId xmlns:p14="http://schemas.microsoft.com/office/powerpoint/2010/main" val="3142086463"/>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397669" y="188640"/>
            <a:ext cx="8424862" cy="706438"/>
          </a:xfrm>
        </p:spPr>
        <p:txBody>
          <a:bodyPr>
            <a:normAutofit fontScale="90000"/>
          </a:bodyPr>
          <a:lstStyle/>
          <a:p>
            <a:r>
              <a:rPr lang="de-DE" altLang="en-US" dirty="0" smtClean="0">
                <a:solidFill>
                  <a:srgbClr val="C00000"/>
                </a:solidFill>
              </a:rPr>
              <a:t>Temperature outcomes of AMPERE scenarios</a:t>
            </a:r>
            <a:endParaRPr lang="en-US" altLang="en-US" dirty="0" smtClean="0">
              <a:solidFill>
                <a:srgbClr val="C00000"/>
              </a:solidFill>
            </a:endParaRPr>
          </a:p>
        </p:txBody>
      </p:sp>
      <p:sp>
        <p:nvSpPr>
          <p:cNvPr id="4" name="Slide Number Placeholder 3"/>
          <p:cNvSpPr>
            <a:spLocks noGrp="1"/>
          </p:cNvSpPr>
          <p:nvPr>
            <p:ph type="sldNum" sz="quarter" idx="10"/>
          </p:nvPr>
        </p:nvSpPr>
        <p:spPr/>
        <p:txBody>
          <a:bodyPr/>
          <a:lstStyle/>
          <a:p>
            <a:pPr>
              <a:defRPr/>
            </a:pPr>
            <a:fld id="{0FE5603E-6008-45F7-AF35-E72FB459805B}" type="slidenum">
              <a:rPr lang="en-US" smtClean="0"/>
              <a:pPr>
                <a:defRPr/>
              </a:pPr>
              <a:t>39</a:t>
            </a:fld>
            <a:endParaRPr lang="en-US"/>
          </a:p>
        </p:txBody>
      </p:sp>
      <p:pic>
        <p:nvPicPr>
          <p:cNvPr id="665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575" y="1052736"/>
            <a:ext cx="6473825" cy="5679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565" name="TextBox 5"/>
          <p:cNvSpPr txBox="1">
            <a:spLocks noChangeArrowheads="1"/>
          </p:cNvSpPr>
          <p:nvPr/>
        </p:nvSpPr>
        <p:spPr bwMode="auto">
          <a:xfrm>
            <a:off x="1828800" y="3533775"/>
            <a:ext cx="5562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1"/>
                </a:solidFill>
                <a:latin typeface="Calibri" pitchFamily="34" charset="0"/>
                <a:ea typeface="ヒラギノ角ゴ Pro W3" pitchFamily="-16" charset="-128"/>
              </a:defRPr>
            </a:lvl1pPr>
            <a:lvl2pPr marL="742950" indent="-285750" eaLnBrk="0" hangingPunct="0">
              <a:spcBef>
                <a:spcPct val="20000"/>
              </a:spcBef>
              <a:buChar char="•"/>
              <a:defRPr sz="2200" b="1">
                <a:solidFill>
                  <a:schemeClr val="tx1"/>
                </a:solidFill>
                <a:latin typeface="Calibri" pitchFamily="34" charset="0"/>
                <a:ea typeface="ヒラギノ角ゴ Pro W3" pitchFamily="-16" charset="-128"/>
              </a:defRPr>
            </a:lvl2pPr>
            <a:lvl3pPr marL="1143000" indent="-228600" eaLnBrk="0" hangingPunct="0">
              <a:spcBef>
                <a:spcPct val="20000"/>
              </a:spcBef>
              <a:buChar char="•"/>
              <a:defRPr sz="2200" b="1">
                <a:solidFill>
                  <a:schemeClr val="tx1"/>
                </a:solidFill>
                <a:latin typeface="Calibri" pitchFamily="34" charset="0"/>
                <a:ea typeface="ヒラギノ角ゴ Pro W3" pitchFamily="-16" charset="-128"/>
              </a:defRPr>
            </a:lvl3pPr>
            <a:lvl4pPr marL="1600200" indent="-228600" eaLnBrk="0" hangingPunct="0">
              <a:spcBef>
                <a:spcPct val="20000"/>
              </a:spcBef>
              <a:buChar char="–"/>
              <a:defRPr sz="2200">
                <a:solidFill>
                  <a:schemeClr val="tx1"/>
                </a:solidFill>
                <a:latin typeface="Calibri" pitchFamily="34" charset="0"/>
                <a:ea typeface="ヒラギノ角ゴ Pro W3" pitchFamily="-16" charset="-128"/>
              </a:defRPr>
            </a:lvl4pPr>
            <a:lvl5pPr marL="2057400" indent="-228600" eaLnBrk="0" hangingPunct="0">
              <a:spcBef>
                <a:spcPct val="20000"/>
              </a:spcBef>
              <a:buChar char="»"/>
              <a:defRPr sz="1400">
                <a:solidFill>
                  <a:schemeClr val="tx1"/>
                </a:solidFill>
                <a:latin typeface="Arial" pitchFamily="34" charset="0"/>
                <a:ea typeface="ヒラギノ角ゴ Pro W3" pitchFamily="-16" charset="-128"/>
              </a:defRPr>
            </a:lvl5pPr>
            <a:lvl6pPr marL="25146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6pPr>
            <a:lvl7pPr marL="29718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7pPr>
            <a:lvl8pPr marL="34290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8pPr>
            <a:lvl9pPr marL="3886200" indent="-228600" eaLnBrk="0" fontAlgn="base" hangingPunct="0">
              <a:spcBef>
                <a:spcPct val="20000"/>
              </a:spcBef>
              <a:spcAft>
                <a:spcPct val="0"/>
              </a:spcAft>
              <a:buChar char="»"/>
              <a:defRPr sz="1400">
                <a:solidFill>
                  <a:schemeClr val="tx1"/>
                </a:solidFill>
                <a:latin typeface="Arial" pitchFamily="34" charset="0"/>
                <a:ea typeface="ヒラギノ角ゴ Pro W3" pitchFamily="-16" charset="-128"/>
              </a:defRPr>
            </a:lvl9pPr>
          </a:lstStyle>
          <a:p>
            <a:pPr eaLnBrk="1" hangingPunct="1">
              <a:spcBef>
                <a:spcPct val="0"/>
              </a:spcBef>
              <a:buFontTx/>
              <a:buNone/>
            </a:pPr>
            <a:r>
              <a:rPr lang="de-DE" altLang="en-US" sz="1200" b="0">
                <a:solidFill>
                  <a:srgbClr val="000000"/>
                </a:solidFill>
                <a:latin typeface="Arial" pitchFamily="34" charset="0"/>
              </a:rPr>
              <a:t>Schaeffer et al., Technological Forecasting &amp; Social Change, forthcoming</a:t>
            </a:r>
            <a:endParaRPr lang="en-US" altLang="en-US" sz="1200" b="0">
              <a:solidFill>
                <a:srgbClr val="000000"/>
              </a:solidFill>
              <a:latin typeface="Arial" pitchFamily="34" charset="0"/>
            </a:endParaRPr>
          </a:p>
        </p:txBody>
      </p:sp>
    </p:spTree>
    <p:extLst>
      <p:ext uri="{BB962C8B-B14F-4D97-AF65-F5344CB8AC3E}">
        <p14:creationId xmlns:p14="http://schemas.microsoft.com/office/powerpoint/2010/main" val="29655317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C00000"/>
                </a:solidFill>
              </a:rPr>
              <a:t>EMF 24: Motivating Questions</a:t>
            </a:r>
            <a:br>
              <a:rPr lang="en-US" dirty="0" smtClean="0">
                <a:solidFill>
                  <a:srgbClr val="C00000"/>
                </a:solidFill>
              </a:rPr>
            </a:br>
            <a:r>
              <a:rPr lang="en-US" dirty="0" smtClean="0">
                <a:solidFill>
                  <a:srgbClr val="C00000"/>
                </a:solidFill>
              </a:rPr>
              <a:t>( Allen Fawcett/Leon Clarke)</a:t>
            </a:r>
            <a:endParaRPr lang="en-US" dirty="0">
              <a:solidFill>
                <a:srgbClr val="C00000"/>
              </a:solidFill>
            </a:endParaRPr>
          </a:p>
        </p:txBody>
      </p:sp>
      <p:sp>
        <p:nvSpPr>
          <p:cNvPr id="4" name="Content Placeholder 3"/>
          <p:cNvSpPr>
            <a:spLocks noGrp="1"/>
          </p:cNvSpPr>
          <p:nvPr>
            <p:ph idx="1"/>
          </p:nvPr>
        </p:nvSpPr>
        <p:spPr/>
        <p:txBody>
          <a:bodyPr>
            <a:normAutofit/>
          </a:bodyPr>
          <a:lstStyle/>
          <a:p>
            <a:pPr lvl="0"/>
            <a:r>
              <a:rPr lang="en-US" dirty="0" smtClean="0"/>
              <a:t>What are the potential implications of </a:t>
            </a:r>
            <a:r>
              <a:rPr lang="en-US" dirty="0" err="1" smtClean="0"/>
              <a:t>sectoral</a:t>
            </a:r>
            <a:r>
              <a:rPr lang="en-US" dirty="0" smtClean="0"/>
              <a:t> approaches to GHG emissions reductions?</a:t>
            </a:r>
          </a:p>
          <a:p>
            <a:pPr lvl="0"/>
            <a:r>
              <a:rPr lang="en-US" dirty="0" smtClean="0"/>
              <a:t>How do </a:t>
            </a:r>
            <a:r>
              <a:rPr lang="en-US" dirty="0" err="1" smtClean="0"/>
              <a:t>sectoral</a:t>
            </a:r>
            <a:r>
              <a:rPr lang="en-US" dirty="0" smtClean="0"/>
              <a:t> policies interact with an economy-wide policy? </a:t>
            </a:r>
          </a:p>
          <a:p>
            <a:pPr lvl="0"/>
            <a:r>
              <a:rPr lang="en-US" dirty="0" smtClean="0"/>
              <a:t>How might technological improvements and technological availability influence the answers to the above questions?</a:t>
            </a:r>
          </a:p>
          <a:p>
            <a:pPr lvl="0"/>
            <a:endParaRPr lang="en-US" dirty="0"/>
          </a:p>
        </p:txBody>
      </p:sp>
    </p:spTree>
    <p:extLst>
      <p:ext uri="{BB962C8B-B14F-4D97-AF65-F5344CB8AC3E}">
        <p14:creationId xmlns:p14="http://schemas.microsoft.com/office/powerpoint/2010/main" val="15057289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0"/>
            <a:ext cx="7272338" cy="1143000"/>
          </a:xfrm>
        </p:spPr>
        <p:txBody>
          <a:bodyPr/>
          <a:lstStyle/>
          <a:p>
            <a:r>
              <a:rPr lang="en-US" dirty="0" smtClean="0"/>
              <a:t>Overview of Scenarios</a:t>
            </a:r>
          </a:p>
        </p:txBody>
      </p:sp>
      <p:pic>
        <p:nvPicPr>
          <p:cNvPr id="4" name="Picture 3"/>
          <p:cNvPicPr/>
          <p:nvPr/>
        </p:nvPicPr>
        <p:blipFill>
          <a:blip r:embed="rId3" cstate="print"/>
          <a:srcRect/>
          <a:stretch>
            <a:fillRect/>
          </a:stretch>
        </p:blipFill>
        <p:spPr bwMode="auto">
          <a:xfrm>
            <a:off x="381000" y="1143001"/>
            <a:ext cx="8153400" cy="5486399"/>
          </a:xfrm>
          <a:prstGeom prst="rect">
            <a:avLst/>
          </a:prstGeom>
          <a:noFill/>
          <a:ln w="9525">
            <a:noFill/>
            <a:miter lim="800000"/>
            <a:headEnd/>
            <a:tailEnd/>
          </a:ln>
        </p:spPr>
      </p:pic>
    </p:spTree>
    <p:extLst>
      <p:ext uri="{BB962C8B-B14F-4D97-AF65-F5344CB8AC3E}">
        <p14:creationId xmlns:p14="http://schemas.microsoft.com/office/powerpoint/2010/main" val="8564307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72338" cy="1143000"/>
          </a:xfrm>
        </p:spPr>
        <p:txBody>
          <a:bodyPr/>
          <a:lstStyle/>
          <a:p>
            <a:r>
              <a:rPr lang="en-US" sz="2800" dirty="0" smtClean="0">
                <a:solidFill>
                  <a:schemeClr val="tx1"/>
                </a:solidFill>
              </a:rPr>
              <a:t>Policies</a:t>
            </a:r>
            <a:endParaRPr lang="en-US" sz="2400" dirty="0"/>
          </a:p>
        </p:txBody>
      </p:sp>
      <p:sp>
        <p:nvSpPr>
          <p:cNvPr id="3" name="Content Placeholder 2"/>
          <p:cNvSpPr>
            <a:spLocks noGrp="1"/>
          </p:cNvSpPr>
          <p:nvPr>
            <p:ph idx="1"/>
          </p:nvPr>
        </p:nvSpPr>
        <p:spPr>
          <a:xfrm>
            <a:off x="304800" y="1371600"/>
            <a:ext cx="8534400" cy="5257800"/>
          </a:xfrm>
        </p:spPr>
        <p:txBody>
          <a:bodyPr>
            <a:normAutofit/>
          </a:bodyPr>
          <a:lstStyle/>
          <a:p>
            <a:r>
              <a:rPr lang="en-US" sz="2400" dirty="0" smtClean="0"/>
              <a:t>The policy scenarios of the EMF 24 exercise are based on combinations of three different types of national policy instruments: </a:t>
            </a:r>
          </a:p>
          <a:p>
            <a:pPr lvl="1"/>
            <a:r>
              <a:rPr lang="en-US" sz="2000" b="1" i="1" dirty="0" smtClean="0"/>
              <a:t>Economy-wide</a:t>
            </a:r>
            <a:r>
              <a:rPr lang="en-US" sz="2000" dirty="0" smtClean="0"/>
              <a:t> cap-and-trade policy, </a:t>
            </a:r>
          </a:p>
          <a:p>
            <a:pPr lvl="1"/>
            <a:r>
              <a:rPr lang="en-US" sz="2000" b="1" i="1" dirty="0" smtClean="0"/>
              <a:t>Transportation Sector </a:t>
            </a:r>
            <a:r>
              <a:rPr lang="en-US" sz="2000" dirty="0" smtClean="0"/>
              <a:t>policy represented by a Corporate Average Fuel Economy (CAFE) standard for light-duty vehicles,</a:t>
            </a:r>
          </a:p>
          <a:p>
            <a:pPr lvl="1"/>
            <a:r>
              <a:rPr lang="en-US" sz="2000" b="1" i="1" dirty="0" smtClean="0"/>
              <a:t>Electricity Sector</a:t>
            </a:r>
            <a:r>
              <a:rPr lang="en-US" sz="2000" i="1" dirty="0" smtClean="0"/>
              <a:t> </a:t>
            </a:r>
            <a:r>
              <a:rPr lang="en-US" sz="2000" dirty="0" smtClean="0"/>
              <a:t>policy represented by either a renewable portfolio standard (RPS) or clean energy standard (CES) combined with a CCS requirement for new coal. </a:t>
            </a:r>
          </a:p>
          <a:p>
            <a:pPr lvl="1">
              <a:buNone/>
            </a:pPr>
            <a:r>
              <a:rPr lang="en-US" sz="2000" dirty="0" smtClean="0"/>
              <a:t> </a:t>
            </a:r>
          </a:p>
          <a:p>
            <a:r>
              <a:rPr lang="en-US" sz="2400" dirty="0" smtClean="0"/>
              <a:t>These policy scenarios do not reflect any specific legislative or administration policy proposals, but instead are intended to represent more generic versions of economy wide and sector specific policies.</a:t>
            </a:r>
          </a:p>
        </p:txBody>
      </p:sp>
    </p:spTree>
    <p:extLst>
      <p:ext uri="{BB962C8B-B14F-4D97-AF65-F5344CB8AC3E}">
        <p14:creationId xmlns:p14="http://schemas.microsoft.com/office/powerpoint/2010/main" val="9337217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730250" y="2667000"/>
            <a:ext cx="7772400" cy="1362075"/>
          </a:xfrm>
        </p:spPr>
        <p:txBody>
          <a:bodyPr/>
          <a:lstStyle/>
          <a:p>
            <a:pPr>
              <a:defRPr/>
            </a:pPr>
            <a:r>
              <a:rPr lang="en-US" dirty="0" smtClean="0"/>
              <a:t>Total Cost &amp; Emissions Reductions Across Scenarios</a:t>
            </a:r>
          </a:p>
        </p:txBody>
      </p:sp>
    </p:spTree>
    <p:extLst>
      <p:ext uri="{BB962C8B-B14F-4D97-AF65-F5344CB8AC3E}">
        <p14:creationId xmlns:p14="http://schemas.microsoft.com/office/powerpoint/2010/main" val="34605907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9050" y="933450"/>
            <a:ext cx="9182100" cy="59245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0" name="TextBox 9"/>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2" name="TextBox 21"/>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8" name="TextBox 17"/>
          <p:cNvSpPr txBox="1"/>
          <p:nvPr/>
        </p:nvSpPr>
        <p:spPr>
          <a:xfrm>
            <a:off x="2789256" y="3392992"/>
            <a:ext cx="1219200" cy="381000"/>
          </a:xfrm>
          <a:prstGeom prst="rect">
            <a:avLst/>
          </a:prstGeom>
          <a:noFill/>
        </p:spPr>
        <p:txBody>
          <a:bodyPr wrap="square" rtlCol="0">
            <a:spAutoFit/>
          </a:bodyPr>
          <a:lstStyle/>
          <a:p>
            <a:r>
              <a:rPr lang="en-US" dirty="0" smtClean="0"/>
              <a:t>50% </a:t>
            </a:r>
            <a:r>
              <a:rPr lang="en-US" dirty="0" err="1" smtClean="0"/>
              <a:t>C&amp;T</a:t>
            </a:r>
            <a:endParaRPr lang="en-US" dirty="0"/>
          </a:p>
        </p:txBody>
      </p:sp>
      <p:sp>
        <p:nvSpPr>
          <p:cNvPr id="19" name="Oval 18"/>
          <p:cNvSpPr/>
          <p:nvPr/>
        </p:nvSpPr>
        <p:spPr bwMode="auto">
          <a:xfrm>
            <a:off x="2667000" y="3342752"/>
            <a:ext cx="1371600" cy="457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8383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2" grpId="0" animBg="1"/>
      <p:bldP spid="34" grpId="0"/>
      <p:bldP spid="22" grpId="0"/>
      <p:bldP spid="23" grpId="0"/>
      <p:bldP spid="18"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19050" y="933450"/>
            <a:ext cx="9182100" cy="59245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4" name="Isosceles Triangle 3"/>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 name="TextBox 5"/>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20" name="TextBox 19"/>
          <p:cNvSpPr txBox="1"/>
          <p:nvPr/>
        </p:nvSpPr>
        <p:spPr>
          <a:xfrm>
            <a:off x="2789256" y="3392992"/>
            <a:ext cx="1219200" cy="381000"/>
          </a:xfrm>
          <a:prstGeom prst="rect">
            <a:avLst/>
          </a:prstGeom>
          <a:noFill/>
        </p:spPr>
        <p:txBody>
          <a:bodyPr wrap="square" rtlCol="0">
            <a:spAutoFit/>
          </a:bodyPr>
          <a:lstStyle/>
          <a:p>
            <a:r>
              <a:rPr lang="en-US" dirty="0" smtClean="0"/>
              <a:t>50% </a:t>
            </a:r>
            <a:r>
              <a:rPr lang="en-US" dirty="0" err="1" smtClean="0"/>
              <a:t>C&amp;T</a:t>
            </a:r>
            <a:endParaRPr lang="en-US" dirty="0"/>
          </a:p>
        </p:txBody>
      </p:sp>
      <p:sp>
        <p:nvSpPr>
          <p:cNvPr id="24" name="Oval 23"/>
          <p:cNvSpPr/>
          <p:nvPr/>
        </p:nvSpPr>
        <p:spPr bwMode="auto">
          <a:xfrm>
            <a:off x="2667000" y="3342752"/>
            <a:ext cx="1371600" cy="457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5" name="TextBox 24"/>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26" name="TextBox 25"/>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Tree>
    <p:extLst>
      <p:ext uri="{BB962C8B-B14F-4D97-AF65-F5344CB8AC3E}">
        <p14:creationId xmlns:p14="http://schemas.microsoft.com/office/powerpoint/2010/main" val="17449024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 name="Picture 10"/>
          <p:cNvPicPr>
            <a:picLocks noChangeAspect="1" noChangeArrowheads="1"/>
          </p:cNvPicPr>
          <p:nvPr/>
        </p:nvPicPr>
        <p:blipFill>
          <a:blip r:embed="rId3" cstate="print"/>
          <a:srcRect/>
          <a:stretch>
            <a:fillRect/>
          </a:stretch>
        </p:blipFill>
        <p:spPr bwMode="auto">
          <a:xfrm>
            <a:off x="-19050" y="933450"/>
            <a:ext cx="9182100" cy="59245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4" name="Isosceles Triangle 3"/>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 name="TextBox 5"/>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26" name="Oval 25"/>
          <p:cNvSpPr/>
          <p:nvPr/>
        </p:nvSpPr>
        <p:spPr bwMode="auto">
          <a:xfrm rot="16200000">
            <a:off x="3538208" y="4061558"/>
            <a:ext cx="573593" cy="234599"/>
          </a:xfrm>
          <a:prstGeom prst="ellipse">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7" name="Oval 26"/>
          <p:cNvSpPr/>
          <p:nvPr/>
        </p:nvSpPr>
        <p:spPr bwMode="auto">
          <a:xfrm rot="18554956">
            <a:off x="3850128" y="4674181"/>
            <a:ext cx="352332" cy="252838"/>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Oval 27"/>
          <p:cNvSpPr/>
          <p:nvPr/>
        </p:nvSpPr>
        <p:spPr bwMode="auto">
          <a:xfrm rot="3220269">
            <a:off x="3552532" y="5054743"/>
            <a:ext cx="540896" cy="251870"/>
          </a:xfrm>
          <a:prstGeom prst="ellipse">
            <a:avLst/>
          </a:prstGeom>
          <a:no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9" name="Oval 28"/>
          <p:cNvSpPr/>
          <p:nvPr/>
        </p:nvSpPr>
        <p:spPr bwMode="auto">
          <a:xfrm rot="8235252">
            <a:off x="3092605" y="5244491"/>
            <a:ext cx="302088" cy="190438"/>
          </a:xfrm>
          <a:prstGeom prst="ellipse">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Oval 29"/>
          <p:cNvSpPr/>
          <p:nvPr/>
        </p:nvSpPr>
        <p:spPr bwMode="auto">
          <a:xfrm rot="20500464">
            <a:off x="4083259" y="4902747"/>
            <a:ext cx="1024766" cy="290790"/>
          </a:xfrm>
          <a:prstGeom prst="ellipse">
            <a:avLst/>
          </a:pr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1" name="Oval 30"/>
          <p:cNvSpPr/>
          <p:nvPr/>
        </p:nvSpPr>
        <p:spPr bwMode="auto">
          <a:xfrm>
            <a:off x="2791570" y="4800600"/>
            <a:ext cx="256429" cy="231087"/>
          </a:xfrm>
          <a:prstGeom prst="ellipse">
            <a:avLst/>
          </a:prstGeom>
          <a:no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3" name="Oval 32"/>
          <p:cNvSpPr/>
          <p:nvPr/>
        </p:nvSpPr>
        <p:spPr bwMode="auto">
          <a:xfrm>
            <a:off x="2707192" y="5151456"/>
            <a:ext cx="256429" cy="231087"/>
          </a:xfrm>
          <a:prstGeom prst="ellipse">
            <a:avLst/>
          </a:prstGeom>
          <a:noFill/>
          <a:ln w="952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5" name="TextBox 34"/>
          <p:cNvSpPr txBox="1"/>
          <p:nvPr/>
        </p:nvSpPr>
        <p:spPr>
          <a:xfrm>
            <a:off x="2789256" y="3392992"/>
            <a:ext cx="1219200" cy="381000"/>
          </a:xfrm>
          <a:prstGeom prst="rect">
            <a:avLst/>
          </a:prstGeom>
          <a:noFill/>
        </p:spPr>
        <p:txBody>
          <a:bodyPr wrap="square" rtlCol="0">
            <a:spAutoFit/>
          </a:bodyPr>
          <a:lstStyle/>
          <a:p>
            <a:r>
              <a:rPr lang="en-US" dirty="0" smtClean="0"/>
              <a:t>50% </a:t>
            </a:r>
            <a:r>
              <a:rPr lang="en-US" dirty="0" err="1" smtClean="0"/>
              <a:t>C&amp;T</a:t>
            </a:r>
            <a:endParaRPr lang="en-US" dirty="0"/>
          </a:p>
        </p:txBody>
      </p:sp>
      <p:sp>
        <p:nvSpPr>
          <p:cNvPr id="36" name="Oval 35"/>
          <p:cNvSpPr/>
          <p:nvPr/>
        </p:nvSpPr>
        <p:spPr bwMode="auto">
          <a:xfrm>
            <a:off x="2667000" y="3342752"/>
            <a:ext cx="1371600" cy="457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7" name="TextBox 36"/>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38" name="TextBox 3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Tree>
    <p:extLst>
      <p:ext uri="{BB962C8B-B14F-4D97-AF65-F5344CB8AC3E}">
        <p14:creationId xmlns:p14="http://schemas.microsoft.com/office/powerpoint/2010/main" val="32986915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cstate="print"/>
          <a:srcRect/>
          <a:stretch>
            <a:fillRect/>
          </a:stretch>
        </p:blipFill>
        <p:spPr bwMode="auto">
          <a:xfrm>
            <a:off x="-19050" y="933450"/>
            <a:ext cx="9182100" cy="59245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4" name="Isosceles Triangle 3"/>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 name="TextBox 5"/>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9" name="Oval 18"/>
          <p:cNvSpPr/>
          <p:nvPr/>
        </p:nvSpPr>
        <p:spPr bwMode="auto">
          <a:xfrm rot="16200000">
            <a:off x="4728514" y="2261178"/>
            <a:ext cx="845274" cy="285318"/>
          </a:xfrm>
          <a:prstGeom prst="ellipse">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0" name="Oval 19"/>
          <p:cNvSpPr/>
          <p:nvPr/>
        </p:nvSpPr>
        <p:spPr bwMode="auto">
          <a:xfrm rot="13995958">
            <a:off x="5355917" y="3415357"/>
            <a:ext cx="352332" cy="252838"/>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4" name="Oval 23"/>
          <p:cNvSpPr/>
          <p:nvPr/>
        </p:nvSpPr>
        <p:spPr bwMode="auto">
          <a:xfrm rot="4194150">
            <a:off x="4993452" y="4223963"/>
            <a:ext cx="809680" cy="300222"/>
          </a:xfrm>
          <a:prstGeom prst="ellipse">
            <a:avLst/>
          </a:prstGeom>
          <a:no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5" name="Oval 24"/>
          <p:cNvSpPr/>
          <p:nvPr/>
        </p:nvSpPr>
        <p:spPr bwMode="auto">
          <a:xfrm rot="6294818">
            <a:off x="4583793" y="4877924"/>
            <a:ext cx="449002" cy="198114"/>
          </a:xfrm>
          <a:prstGeom prst="ellipse">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6" name="Oval 25"/>
          <p:cNvSpPr/>
          <p:nvPr/>
        </p:nvSpPr>
        <p:spPr bwMode="auto">
          <a:xfrm rot="19354363">
            <a:off x="5371406" y="4374094"/>
            <a:ext cx="1128147" cy="274040"/>
          </a:xfrm>
          <a:prstGeom prst="ellipse">
            <a:avLst/>
          </a:pr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7" name="Oval 26"/>
          <p:cNvSpPr/>
          <p:nvPr/>
        </p:nvSpPr>
        <p:spPr bwMode="auto">
          <a:xfrm rot="16200000">
            <a:off x="4130983" y="3802090"/>
            <a:ext cx="326766" cy="230376"/>
          </a:xfrm>
          <a:prstGeom prst="ellipse">
            <a:avLst/>
          </a:prstGeom>
          <a:no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Oval 27"/>
          <p:cNvSpPr/>
          <p:nvPr/>
        </p:nvSpPr>
        <p:spPr bwMode="auto">
          <a:xfrm rot="18112282">
            <a:off x="3976914" y="4312142"/>
            <a:ext cx="321781" cy="183510"/>
          </a:xfrm>
          <a:prstGeom prst="ellipse">
            <a:avLst/>
          </a:prstGeom>
          <a:noFill/>
          <a:ln w="952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9" name="TextBox 28"/>
          <p:cNvSpPr txBox="1"/>
          <p:nvPr/>
        </p:nvSpPr>
        <p:spPr>
          <a:xfrm>
            <a:off x="5847304" y="1696496"/>
            <a:ext cx="1219200" cy="381000"/>
          </a:xfrm>
          <a:prstGeom prst="rect">
            <a:avLst/>
          </a:prstGeom>
          <a:noFill/>
        </p:spPr>
        <p:txBody>
          <a:bodyPr wrap="square" rtlCol="0">
            <a:spAutoFit/>
          </a:bodyPr>
          <a:lstStyle/>
          <a:p>
            <a:r>
              <a:rPr lang="en-US" dirty="0" smtClean="0"/>
              <a:t>80% </a:t>
            </a:r>
            <a:r>
              <a:rPr lang="en-US" dirty="0" err="1" smtClean="0"/>
              <a:t>C&amp;T</a:t>
            </a:r>
            <a:endParaRPr lang="en-US" dirty="0"/>
          </a:p>
        </p:txBody>
      </p:sp>
      <p:sp>
        <p:nvSpPr>
          <p:cNvPr id="30" name="Oval 29"/>
          <p:cNvSpPr/>
          <p:nvPr/>
        </p:nvSpPr>
        <p:spPr bwMode="auto">
          <a:xfrm>
            <a:off x="5725048" y="1646256"/>
            <a:ext cx="1371600" cy="457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1" name="TextBox 30"/>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33" name="TextBox 32"/>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Tree>
    <p:extLst>
      <p:ext uri="{BB962C8B-B14F-4D97-AF65-F5344CB8AC3E}">
        <p14:creationId xmlns:p14="http://schemas.microsoft.com/office/powerpoint/2010/main" val="23847098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cstate="print"/>
          <a:srcRect/>
          <a:stretch>
            <a:fillRect/>
          </a:stretch>
        </p:blipFill>
        <p:spPr bwMode="auto">
          <a:xfrm>
            <a:off x="-19050" y="933450"/>
            <a:ext cx="9182100" cy="59245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4" name="Isosceles Triangle 3"/>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 name="TextBox 5"/>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9" name="Oval 18"/>
          <p:cNvSpPr/>
          <p:nvPr/>
        </p:nvSpPr>
        <p:spPr bwMode="auto">
          <a:xfrm rot="16200000">
            <a:off x="1742319" y="4999289"/>
            <a:ext cx="228601" cy="216407"/>
          </a:xfrm>
          <a:prstGeom prst="ellipse">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0" name="Oval 19"/>
          <p:cNvSpPr/>
          <p:nvPr/>
        </p:nvSpPr>
        <p:spPr bwMode="auto">
          <a:xfrm rot="13995958">
            <a:off x="1716145" y="5372526"/>
            <a:ext cx="229238" cy="258686"/>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4" name="Oval 23"/>
          <p:cNvSpPr/>
          <p:nvPr/>
        </p:nvSpPr>
        <p:spPr bwMode="auto">
          <a:xfrm rot="4887145">
            <a:off x="794287" y="5499085"/>
            <a:ext cx="264669" cy="223402"/>
          </a:xfrm>
          <a:prstGeom prst="ellipse">
            <a:avLst/>
          </a:prstGeom>
          <a:no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5" name="Oval 24"/>
          <p:cNvSpPr/>
          <p:nvPr/>
        </p:nvSpPr>
        <p:spPr bwMode="auto">
          <a:xfrm rot="5400000">
            <a:off x="991631" y="5382369"/>
            <a:ext cx="255840" cy="271314"/>
          </a:xfrm>
          <a:prstGeom prst="ellipse">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6" name="Oval 25"/>
          <p:cNvSpPr/>
          <p:nvPr/>
        </p:nvSpPr>
        <p:spPr bwMode="auto">
          <a:xfrm rot="21342785">
            <a:off x="1935221" y="5319967"/>
            <a:ext cx="927514" cy="218774"/>
          </a:xfrm>
          <a:prstGeom prst="ellipse">
            <a:avLst/>
          </a:pr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7" name="Oval 26"/>
          <p:cNvSpPr/>
          <p:nvPr/>
        </p:nvSpPr>
        <p:spPr bwMode="auto">
          <a:xfrm>
            <a:off x="817914" y="5391801"/>
            <a:ext cx="256429" cy="231087"/>
          </a:xfrm>
          <a:prstGeom prst="ellipse">
            <a:avLst/>
          </a:prstGeom>
          <a:no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Oval 27"/>
          <p:cNvSpPr/>
          <p:nvPr/>
        </p:nvSpPr>
        <p:spPr bwMode="auto">
          <a:xfrm>
            <a:off x="914400" y="5407713"/>
            <a:ext cx="256429" cy="231087"/>
          </a:xfrm>
          <a:prstGeom prst="ellipse">
            <a:avLst/>
          </a:prstGeom>
          <a:noFill/>
          <a:ln w="952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9" name="TextBox 28"/>
          <p:cNvSpPr txBox="1"/>
          <p:nvPr/>
        </p:nvSpPr>
        <p:spPr>
          <a:xfrm>
            <a:off x="1036656" y="4505848"/>
            <a:ext cx="1219200" cy="381000"/>
          </a:xfrm>
          <a:prstGeom prst="rect">
            <a:avLst/>
          </a:prstGeom>
          <a:noFill/>
        </p:spPr>
        <p:txBody>
          <a:bodyPr wrap="square" rtlCol="0">
            <a:spAutoFit/>
          </a:bodyPr>
          <a:lstStyle/>
          <a:p>
            <a:r>
              <a:rPr lang="en-US" dirty="0" smtClean="0"/>
              <a:t>Flat </a:t>
            </a:r>
            <a:r>
              <a:rPr lang="en-US" dirty="0" err="1" smtClean="0"/>
              <a:t>C&amp;T</a:t>
            </a:r>
            <a:endParaRPr lang="en-US" dirty="0"/>
          </a:p>
        </p:txBody>
      </p:sp>
      <p:sp>
        <p:nvSpPr>
          <p:cNvPr id="30" name="Oval 29"/>
          <p:cNvSpPr/>
          <p:nvPr/>
        </p:nvSpPr>
        <p:spPr bwMode="auto">
          <a:xfrm>
            <a:off x="914400" y="4455608"/>
            <a:ext cx="1371600" cy="457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1" name="TextBox 30"/>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33" name="TextBox 32"/>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Tree>
    <p:extLst>
      <p:ext uri="{BB962C8B-B14F-4D97-AF65-F5344CB8AC3E}">
        <p14:creationId xmlns:p14="http://schemas.microsoft.com/office/powerpoint/2010/main" val="15287770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p:cNvPicPr>
            <a:picLocks noChangeAspect="1" noChangeArrowheads="1"/>
          </p:cNvPicPr>
          <p:nvPr/>
        </p:nvPicPr>
        <p:blipFill>
          <a:blip r:embed="rId3" cstate="print"/>
          <a:srcRect/>
          <a:stretch>
            <a:fillRect/>
          </a:stretch>
        </p:blipFill>
        <p:spPr bwMode="auto">
          <a:xfrm>
            <a:off x="-14288" y="933450"/>
            <a:ext cx="9172576" cy="592455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4" name="Isosceles Triangle 3"/>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 name="TextBox 5"/>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Tree>
    <p:extLst>
      <p:ext uri="{BB962C8B-B14F-4D97-AF65-F5344CB8AC3E}">
        <p14:creationId xmlns:p14="http://schemas.microsoft.com/office/powerpoint/2010/main" val="29306430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895600"/>
            <a:ext cx="7239000" cy="1446550"/>
          </a:xfrm>
          <a:prstGeom prst="rect">
            <a:avLst/>
          </a:prstGeom>
          <a:noFill/>
        </p:spPr>
        <p:txBody>
          <a:bodyPr wrap="square" rtlCol="0">
            <a:spAutoFit/>
          </a:bodyPr>
          <a:lstStyle/>
          <a:p>
            <a:r>
              <a:rPr lang="en-US" sz="4400" b="1" dirty="0" smtClean="0"/>
              <a:t>“Efficient Frontier”</a:t>
            </a:r>
          </a:p>
          <a:p>
            <a:r>
              <a:rPr lang="en-US" sz="4400" b="1" dirty="0" smtClean="0"/>
              <a:t>Cost Metric Comparison</a:t>
            </a:r>
            <a:endParaRPr lang="en-US" sz="4400" b="1" dirty="0"/>
          </a:p>
        </p:txBody>
      </p:sp>
    </p:spTree>
    <p:extLst>
      <p:ext uri="{BB962C8B-B14F-4D97-AF65-F5344CB8AC3E}">
        <p14:creationId xmlns:p14="http://schemas.microsoft.com/office/powerpoint/2010/main" val="22530569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72338" cy="1143000"/>
          </a:xfrm>
        </p:spPr>
        <p:txBody>
          <a:bodyPr/>
          <a:lstStyle/>
          <a:p>
            <a:r>
              <a:rPr lang="en-US" sz="2800" dirty="0" smtClean="0">
                <a:solidFill>
                  <a:schemeClr val="tx1"/>
                </a:solidFill>
              </a:rPr>
              <a:t>Revenue Recycling Caveats</a:t>
            </a:r>
            <a:endParaRPr lang="en-US" sz="2400" dirty="0"/>
          </a:p>
        </p:txBody>
      </p:sp>
      <p:sp>
        <p:nvSpPr>
          <p:cNvPr id="3" name="Content Placeholder 2"/>
          <p:cNvSpPr>
            <a:spLocks noGrp="1"/>
          </p:cNvSpPr>
          <p:nvPr>
            <p:ph idx="1"/>
          </p:nvPr>
        </p:nvSpPr>
        <p:spPr>
          <a:xfrm>
            <a:off x="304800" y="1371600"/>
            <a:ext cx="8534400" cy="5257800"/>
          </a:xfrm>
        </p:spPr>
        <p:txBody>
          <a:bodyPr>
            <a:normAutofit/>
          </a:bodyPr>
          <a:lstStyle/>
          <a:p>
            <a:r>
              <a:rPr lang="en-US" sz="2400" dirty="0" smtClean="0"/>
              <a:t>The cap-and-trade scenarios assume a per-capita based lump-sum recycling of the revenue.</a:t>
            </a:r>
          </a:p>
          <a:p>
            <a:r>
              <a:rPr lang="en-US" sz="2400" dirty="0" smtClean="0"/>
              <a:t>It is well-known from the literature that using the carbon revenue to lower pre-existing </a:t>
            </a:r>
            <a:r>
              <a:rPr lang="en-US" sz="2400" dirty="0" err="1" smtClean="0"/>
              <a:t>distortionary</a:t>
            </a:r>
            <a:r>
              <a:rPr lang="en-US" sz="2400" dirty="0" smtClean="0"/>
              <a:t> taxes may yield substantial efficiency gains. </a:t>
            </a:r>
          </a:p>
          <a:p>
            <a:r>
              <a:rPr lang="en-US" sz="2400" dirty="0" smtClean="0"/>
              <a:t>Due to model differences in the representation of the fiscal system, this study is not able to explore this dimension further, but it is important to bear in mind that the estimated cost for the cap-and-trade policies presented here should be interpreted as an upper bound, i.e. cost may be smaller if the carbon revenue would be recycled by lowering marginal tax rates.</a:t>
            </a:r>
          </a:p>
        </p:txBody>
      </p:sp>
    </p:spTree>
    <p:extLst>
      <p:ext uri="{BB962C8B-B14F-4D97-AF65-F5344CB8AC3E}">
        <p14:creationId xmlns:p14="http://schemas.microsoft.com/office/powerpoint/2010/main" val="19674692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467600" y="5562600"/>
            <a:ext cx="1676401" cy="307777"/>
          </a:xfrm>
          <a:prstGeom prst="rect">
            <a:avLst/>
          </a:prstGeom>
          <a:noFill/>
        </p:spPr>
        <p:txBody>
          <a:bodyPr wrap="square" rtlCol="0">
            <a:spAutoFit/>
          </a:bodyPr>
          <a:lstStyle/>
          <a:p>
            <a:r>
              <a:rPr lang="en-US" sz="1400" dirty="0" smtClean="0">
                <a:solidFill>
                  <a:srgbClr val="FF0000"/>
                </a:solidFill>
              </a:rPr>
              <a:t>Consumption Loss</a:t>
            </a:r>
            <a:endParaRPr lang="en-US" sz="1400" dirty="0">
              <a:solidFill>
                <a:srgbClr val="FF0000"/>
              </a:solidFill>
            </a:endParaRPr>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
        <p:nvSpPr>
          <p:cNvPr id="14" name="TextBox 13"/>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Tree>
    <p:extLst>
      <p:ext uri="{BB962C8B-B14F-4D97-AF65-F5344CB8AC3E}">
        <p14:creationId xmlns:p14="http://schemas.microsoft.com/office/powerpoint/2010/main" val="28592708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391400" y="5562600"/>
            <a:ext cx="1752601" cy="307777"/>
          </a:xfrm>
          <a:prstGeom prst="rect">
            <a:avLst/>
          </a:prstGeom>
          <a:noFill/>
        </p:spPr>
        <p:txBody>
          <a:bodyPr wrap="square" rtlCol="0">
            <a:spAutoFit/>
          </a:bodyPr>
          <a:lstStyle/>
          <a:p>
            <a:r>
              <a:rPr lang="en-US" sz="1400" dirty="0" smtClean="0">
                <a:solidFill>
                  <a:srgbClr val="FF0000"/>
                </a:solidFill>
              </a:rPr>
              <a:t>Equivalent Variation</a:t>
            </a:r>
            <a:endParaRPr lang="en-US" sz="1400" dirty="0">
              <a:solidFill>
                <a:srgbClr val="FF0000"/>
              </a:solidFill>
            </a:endParaRPr>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
        <p:nvSpPr>
          <p:cNvPr id="16" name="TextBox 1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15" name="TextBox 14"/>
          <p:cNvSpPr txBox="1"/>
          <p:nvPr/>
        </p:nvSpPr>
        <p:spPr>
          <a:xfrm>
            <a:off x="7407312" y="5996226"/>
            <a:ext cx="1676400" cy="861774"/>
          </a:xfrm>
          <a:prstGeom prst="rect">
            <a:avLst/>
          </a:prstGeom>
          <a:noFill/>
        </p:spPr>
        <p:txBody>
          <a:bodyPr wrap="square" rtlCol="0">
            <a:spAutoFit/>
          </a:bodyPr>
          <a:lstStyle/>
          <a:p>
            <a:r>
              <a:rPr lang="en-US" sz="1000" dirty="0" smtClean="0"/>
              <a:t>EV is the amount of income that must be given to people at base case prices to achieve policy case utility levels.</a:t>
            </a:r>
            <a:endParaRPr lang="en-US" sz="1000" dirty="0"/>
          </a:p>
        </p:txBody>
      </p:sp>
    </p:spTree>
    <p:extLst>
      <p:ext uri="{BB962C8B-B14F-4D97-AF65-F5344CB8AC3E}">
        <p14:creationId xmlns:p14="http://schemas.microsoft.com/office/powerpoint/2010/main" val="34158508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467600" y="5562600"/>
            <a:ext cx="1676401" cy="307777"/>
          </a:xfrm>
          <a:prstGeom prst="rect">
            <a:avLst/>
          </a:prstGeom>
          <a:noFill/>
        </p:spPr>
        <p:txBody>
          <a:bodyPr wrap="square" rtlCol="0">
            <a:spAutoFit/>
          </a:bodyPr>
          <a:lstStyle/>
          <a:p>
            <a:r>
              <a:rPr lang="en-US" sz="1400" dirty="0" smtClean="0">
                <a:solidFill>
                  <a:srgbClr val="FF0000"/>
                </a:solidFill>
              </a:rPr>
              <a:t>Consumption Loss</a:t>
            </a:r>
            <a:endParaRPr lang="en-US" sz="1400" dirty="0">
              <a:solidFill>
                <a:srgbClr val="FF0000"/>
              </a:solidFill>
            </a:endParaRPr>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
        <p:nvSpPr>
          <p:cNvPr id="14" name="TextBox 13"/>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Tree>
    <p:extLst>
      <p:ext uri="{BB962C8B-B14F-4D97-AF65-F5344CB8AC3E}">
        <p14:creationId xmlns:p14="http://schemas.microsoft.com/office/powerpoint/2010/main" val="34557983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cstate="print"/>
          <a:srcRect/>
          <a:stretch>
            <a:fillRect/>
          </a:stretch>
        </p:blipFill>
        <p:spPr bwMode="auto">
          <a:xfrm>
            <a:off x="-19050" y="942975"/>
            <a:ext cx="9182100" cy="5915025"/>
          </a:xfrm>
          <a:prstGeom prst="rect">
            <a:avLst/>
          </a:prstGeom>
          <a:noFill/>
          <a:ln w="9525">
            <a:noFill/>
            <a:miter lim="800000"/>
            <a:headEnd/>
            <a:tailEnd/>
          </a:ln>
          <a:effectLst/>
        </p:spPr>
      </p:pic>
      <p:pic>
        <p:nvPicPr>
          <p:cNvPr id="9218" name="Picture 2"/>
          <p:cNvPicPr>
            <a:picLocks noChangeAspect="1" noChangeArrowheads="1"/>
          </p:cNvPicPr>
          <p:nvPr/>
        </p:nvPicPr>
        <p:blipFill>
          <a:blip r:embed="rId4" cstate="print"/>
          <a:srcRect/>
          <a:stretch>
            <a:fillRect/>
          </a:stretch>
        </p:blipFill>
        <p:spPr bwMode="auto">
          <a:xfrm>
            <a:off x="-14288" y="942975"/>
            <a:ext cx="9172576" cy="5915025"/>
          </a:xfrm>
          <a:prstGeom prst="rect">
            <a:avLst/>
          </a:prstGeom>
          <a:noFill/>
          <a:ln w="9525">
            <a:noFill/>
            <a:miter lim="800000"/>
            <a:headEnd/>
            <a:tailEnd/>
          </a:ln>
          <a:effectLst/>
        </p:spPr>
      </p:pic>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467600" y="5562600"/>
            <a:ext cx="1676401" cy="307777"/>
          </a:xfrm>
          <a:prstGeom prst="rect">
            <a:avLst/>
          </a:prstGeom>
          <a:noFill/>
        </p:spPr>
        <p:txBody>
          <a:bodyPr wrap="square" rtlCol="0">
            <a:spAutoFit/>
          </a:bodyPr>
          <a:lstStyle/>
          <a:p>
            <a:r>
              <a:rPr lang="en-US" sz="1400" dirty="0" smtClean="0">
                <a:solidFill>
                  <a:srgbClr val="FF0000"/>
                </a:solidFill>
              </a:rPr>
              <a:t>GDP Loss</a:t>
            </a:r>
            <a:endParaRPr lang="en-US" sz="1400" dirty="0">
              <a:solidFill>
                <a:srgbClr val="FF0000"/>
              </a:solidFill>
            </a:endParaRPr>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
        <p:nvSpPr>
          <p:cNvPr id="15" name="TextBox 14"/>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Tree>
    <p:extLst>
      <p:ext uri="{BB962C8B-B14F-4D97-AF65-F5344CB8AC3E}">
        <p14:creationId xmlns:p14="http://schemas.microsoft.com/office/powerpoint/2010/main" val="26321302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2895600"/>
            <a:ext cx="4953000" cy="769441"/>
          </a:xfrm>
          <a:prstGeom prst="rect">
            <a:avLst/>
          </a:prstGeom>
          <a:noFill/>
        </p:spPr>
        <p:txBody>
          <a:bodyPr wrap="square" rtlCol="0">
            <a:spAutoFit/>
          </a:bodyPr>
          <a:lstStyle/>
          <a:p>
            <a:r>
              <a:rPr lang="en-US" sz="4400" b="1" dirty="0" smtClean="0"/>
              <a:t>Individual Models</a:t>
            </a:r>
            <a:endParaRPr lang="en-US" sz="4400" b="1" dirty="0"/>
          </a:p>
        </p:txBody>
      </p:sp>
    </p:spTree>
    <p:extLst>
      <p:ext uri="{BB962C8B-B14F-4D97-AF65-F5344CB8AC3E}">
        <p14:creationId xmlns:p14="http://schemas.microsoft.com/office/powerpoint/2010/main" val="3218224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srcRect/>
          <a:stretch>
            <a:fillRect/>
          </a:stretch>
        </p:blipFill>
        <p:spPr bwMode="auto">
          <a:xfrm>
            <a:off x="-14288" y="933450"/>
            <a:ext cx="9172576" cy="5924550"/>
          </a:xfrm>
          <a:prstGeom prst="rect">
            <a:avLst/>
          </a:prstGeom>
          <a:noFill/>
          <a:ln w="9525">
            <a:noFill/>
            <a:miter lim="800000"/>
            <a:headEnd/>
            <a:tailEnd/>
          </a:ln>
          <a:effectLst/>
        </p:spPr>
      </p:pic>
      <p:sp>
        <p:nvSpPr>
          <p:cNvPr id="7" name="Oval 6"/>
          <p:cNvSpPr/>
          <p:nvPr/>
        </p:nvSpPr>
        <p:spPr bwMode="auto">
          <a:xfrm rot="18927363">
            <a:off x="2127540" y="5060972"/>
            <a:ext cx="329719" cy="193293"/>
          </a:xfrm>
          <a:prstGeom prst="ellipse">
            <a:avLst/>
          </a:prstGeom>
          <a:no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9" name="Oval 8"/>
          <p:cNvSpPr/>
          <p:nvPr/>
        </p:nvSpPr>
        <p:spPr bwMode="auto">
          <a:xfrm rot="16200000">
            <a:off x="1780743" y="5163684"/>
            <a:ext cx="334944" cy="218375"/>
          </a:xfrm>
          <a:prstGeom prst="ellipse">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0" name="Oval 9"/>
          <p:cNvSpPr/>
          <p:nvPr/>
        </p:nvSpPr>
        <p:spPr bwMode="auto">
          <a:xfrm rot="15080094">
            <a:off x="4251394" y="4468339"/>
            <a:ext cx="352818" cy="283489"/>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1" name="Oval 10"/>
          <p:cNvSpPr/>
          <p:nvPr/>
        </p:nvSpPr>
        <p:spPr bwMode="auto">
          <a:xfrm rot="16908248">
            <a:off x="2641227" y="4938503"/>
            <a:ext cx="404521" cy="268156"/>
          </a:xfrm>
          <a:prstGeom prst="ellipse">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2" name="Oval 11"/>
          <p:cNvSpPr/>
          <p:nvPr/>
        </p:nvSpPr>
        <p:spPr bwMode="auto">
          <a:xfrm rot="5400000">
            <a:off x="1653774" y="5533434"/>
            <a:ext cx="285301" cy="251521"/>
          </a:xfrm>
          <a:prstGeom prst="ellipse">
            <a:avLst/>
          </a:pr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3" name="TextBox 12"/>
          <p:cNvSpPr txBox="1"/>
          <p:nvPr/>
        </p:nvSpPr>
        <p:spPr>
          <a:xfrm>
            <a:off x="6248400" y="32766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4572000" y="5029200"/>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1634528" y="4511431"/>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1041918" y="4863520"/>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1010696" y="5326578"/>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3637504" y="398836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2941656" y="482488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914400" y="5771104"/>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8" name="Oval 37"/>
          <p:cNvSpPr/>
          <p:nvPr/>
        </p:nvSpPr>
        <p:spPr bwMode="auto">
          <a:xfrm>
            <a:off x="66675" y="762000"/>
            <a:ext cx="228600" cy="228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Emissions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39" name="TextBox 38"/>
          <p:cNvSpPr txBox="1"/>
          <p:nvPr/>
        </p:nvSpPr>
        <p:spPr>
          <a:xfrm rot="16200000">
            <a:off x="-2253731" y="3625335"/>
            <a:ext cx="4876802" cy="369332"/>
          </a:xfrm>
          <a:prstGeom prst="rect">
            <a:avLst/>
          </a:prstGeom>
          <a:noFill/>
        </p:spPr>
        <p:txBody>
          <a:bodyPr wrap="square" rtlCol="0">
            <a:spAutoFit/>
          </a:bodyPr>
          <a:lstStyle/>
          <a:p>
            <a:r>
              <a:rPr lang="en-US" dirty="0" smtClean="0"/>
              <a:t>NPV of Total Cost – </a:t>
            </a:r>
            <a:r>
              <a:rPr lang="en-US" dirty="0" smtClean="0">
                <a:solidFill>
                  <a:srgbClr val="FF0000"/>
                </a:solidFill>
              </a:rPr>
              <a:t>C Loss </a:t>
            </a:r>
            <a:r>
              <a:rPr lang="en-US" dirty="0" smtClean="0"/>
              <a:t>– (Trillion $)</a:t>
            </a:r>
            <a:endParaRPr lang="en-US" dirty="0"/>
          </a:p>
        </p:txBody>
      </p:sp>
      <p:sp>
        <p:nvSpPr>
          <p:cNvPr id="40" name="TextBox 39"/>
          <p:cNvSpPr txBox="1"/>
          <p:nvPr/>
        </p:nvSpPr>
        <p:spPr>
          <a:xfrm>
            <a:off x="2667000" y="6477000"/>
            <a:ext cx="3657600" cy="369332"/>
          </a:xfrm>
          <a:prstGeom prst="rect">
            <a:avLst/>
          </a:prstGeom>
          <a:noFill/>
        </p:spPr>
        <p:txBody>
          <a:bodyPr wrap="square" rtlCol="0">
            <a:spAutoFit/>
          </a:bodyPr>
          <a:lstStyle/>
          <a:p>
            <a:r>
              <a:rPr lang="en-US" dirty="0" smtClean="0"/>
              <a:t>Cumulative Emissions Reductions</a:t>
            </a:r>
            <a:endParaRPr lang="en-US" dirty="0"/>
          </a:p>
        </p:txBody>
      </p:sp>
      <p:sp>
        <p:nvSpPr>
          <p:cNvPr id="42" name="TextBox 41"/>
          <p:cNvSpPr txBox="1"/>
          <p:nvPr/>
        </p:nvSpPr>
        <p:spPr>
          <a:xfrm>
            <a:off x="285750" y="685800"/>
            <a:ext cx="2990850" cy="307777"/>
          </a:xfrm>
          <a:prstGeom prst="rect">
            <a:avLst/>
          </a:prstGeom>
          <a:noFill/>
        </p:spPr>
        <p:txBody>
          <a:bodyPr wrap="square" rtlCol="0">
            <a:spAutoFit/>
          </a:bodyPr>
          <a:lstStyle/>
          <a:p>
            <a:r>
              <a:rPr lang="en-US" sz="1400" dirty="0" smtClean="0"/>
              <a:t>-  </a:t>
            </a:r>
            <a:r>
              <a:rPr lang="en-US" sz="1400" dirty="0" smtClean="0">
                <a:solidFill>
                  <a:srgbClr val="FF0000"/>
                </a:solidFill>
              </a:rPr>
              <a:t>Covered CO</a:t>
            </a:r>
            <a:r>
              <a:rPr lang="en-US" sz="1400" baseline="-25000" dirty="0" smtClean="0">
                <a:solidFill>
                  <a:srgbClr val="FF0000"/>
                </a:solidFill>
              </a:rPr>
              <a:t>2</a:t>
            </a:r>
            <a:r>
              <a:rPr lang="en-US" sz="1400" dirty="0" smtClean="0">
                <a:solidFill>
                  <a:srgbClr val="FF0000"/>
                </a:solidFill>
              </a:rPr>
              <a:t> Emissions (GtCO</a:t>
            </a:r>
            <a:r>
              <a:rPr lang="en-US" sz="1400" baseline="-25000" dirty="0" smtClean="0">
                <a:solidFill>
                  <a:srgbClr val="FF0000"/>
                </a:solidFill>
              </a:rPr>
              <a:t>2</a:t>
            </a:r>
            <a:r>
              <a:rPr lang="en-US" sz="1400" dirty="0" smtClean="0">
                <a:solidFill>
                  <a:srgbClr val="FF0000"/>
                </a:solidFill>
              </a:rPr>
              <a:t>)</a:t>
            </a:r>
            <a:endParaRPr lang="en-US" sz="1400" dirty="0">
              <a:solidFill>
                <a:srgbClr val="FF0000"/>
              </a:solidFill>
            </a:endParaRPr>
          </a:p>
        </p:txBody>
      </p:sp>
    </p:spTree>
    <p:extLst>
      <p:ext uri="{BB962C8B-B14F-4D97-AF65-F5344CB8AC3E}">
        <p14:creationId xmlns:p14="http://schemas.microsoft.com/office/powerpoint/2010/main" val="3539474657"/>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pic>
        <p:nvPicPr>
          <p:cNvPr id="16386" name="Picture 2"/>
          <p:cNvPicPr>
            <a:picLocks noChangeAspect="1" noChangeArrowheads="1"/>
          </p:cNvPicPr>
          <p:nvPr/>
        </p:nvPicPr>
        <p:blipFill>
          <a:blip r:embed="rId4" cstate="print"/>
          <a:srcRect/>
          <a:stretch>
            <a:fillRect/>
          </a:stretch>
        </p:blipFill>
        <p:spPr bwMode="auto">
          <a:xfrm>
            <a:off x="-14288" y="942975"/>
            <a:ext cx="9172576" cy="5915025"/>
          </a:xfrm>
          <a:prstGeom prst="rect">
            <a:avLst/>
          </a:prstGeom>
          <a:noFill/>
          <a:ln w="9525">
            <a:noFill/>
            <a:miter lim="800000"/>
            <a:headEnd/>
            <a:tailEnd/>
          </a:ln>
          <a:effectLst/>
        </p:spPr>
      </p:pic>
      <p:sp>
        <p:nvSpPr>
          <p:cNvPr id="7" name="Oval 6"/>
          <p:cNvSpPr/>
          <p:nvPr/>
        </p:nvSpPr>
        <p:spPr bwMode="auto">
          <a:xfrm rot="18927363">
            <a:off x="2137588" y="5071020"/>
            <a:ext cx="329719" cy="193293"/>
          </a:xfrm>
          <a:prstGeom prst="ellipse">
            <a:avLst/>
          </a:prstGeom>
          <a:no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9" name="Oval 8"/>
          <p:cNvSpPr/>
          <p:nvPr/>
        </p:nvSpPr>
        <p:spPr bwMode="auto">
          <a:xfrm rot="16200000">
            <a:off x="1800839" y="5163684"/>
            <a:ext cx="334944" cy="218375"/>
          </a:xfrm>
          <a:prstGeom prst="ellipse">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0" name="Oval 9"/>
          <p:cNvSpPr/>
          <p:nvPr/>
        </p:nvSpPr>
        <p:spPr bwMode="auto">
          <a:xfrm rot="15080094">
            <a:off x="5155746" y="4468339"/>
            <a:ext cx="352818" cy="283489"/>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1" name="Oval 10"/>
          <p:cNvSpPr/>
          <p:nvPr/>
        </p:nvSpPr>
        <p:spPr bwMode="auto">
          <a:xfrm rot="16908248">
            <a:off x="2641227" y="4938503"/>
            <a:ext cx="404521" cy="268156"/>
          </a:xfrm>
          <a:prstGeom prst="ellipse">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2" name="Oval 11"/>
          <p:cNvSpPr/>
          <p:nvPr/>
        </p:nvSpPr>
        <p:spPr bwMode="auto">
          <a:xfrm rot="5400000">
            <a:off x="1633678" y="5553530"/>
            <a:ext cx="285301" cy="251521"/>
          </a:xfrm>
          <a:prstGeom prst="ellipse">
            <a:avLst/>
          </a:pr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3" name="TextBox 12"/>
          <p:cNvSpPr txBox="1"/>
          <p:nvPr/>
        </p:nvSpPr>
        <p:spPr>
          <a:xfrm>
            <a:off x="6553200" y="31242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5486400" y="5029200"/>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1634528" y="4511431"/>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1041918" y="4863520"/>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1010696" y="5326578"/>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4541856" y="398836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2941656" y="482488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1600200" y="5771104"/>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8" name="Oval 37"/>
          <p:cNvSpPr/>
          <p:nvPr/>
        </p:nvSpPr>
        <p:spPr bwMode="auto">
          <a:xfrm>
            <a:off x="66675" y="762000"/>
            <a:ext cx="228600" cy="22860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Emissions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39" name="TextBox 38"/>
          <p:cNvSpPr txBox="1"/>
          <p:nvPr/>
        </p:nvSpPr>
        <p:spPr>
          <a:xfrm rot="16200000">
            <a:off x="-2253731" y="3625335"/>
            <a:ext cx="4876802" cy="369332"/>
          </a:xfrm>
          <a:prstGeom prst="rect">
            <a:avLst/>
          </a:prstGeom>
          <a:noFill/>
        </p:spPr>
        <p:txBody>
          <a:bodyPr wrap="square" rtlCol="0">
            <a:spAutoFit/>
          </a:bodyPr>
          <a:lstStyle/>
          <a:p>
            <a:r>
              <a:rPr lang="en-US" dirty="0" smtClean="0"/>
              <a:t>NPV of Total Cost – </a:t>
            </a:r>
            <a:r>
              <a:rPr lang="en-US" dirty="0" smtClean="0">
                <a:solidFill>
                  <a:srgbClr val="FF0000"/>
                </a:solidFill>
              </a:rPr>
              <a:t>C Loss </a:t>
            </a:r>
            <a:r>
              <a:rPr lang="en-US" dirty="0" smtClean="0"/>
              <a:t>– (Trillion $)</a:t>
            </a:r>
            <a:endParaRPr lang="en-US" dirty="0"/>
          </a:p>
        </p:txBody>
      </p:sp>
      <p:sp>
        <p:nvSpPr>
          <p:cNvPr id="40" name="TextBox 39"/>
          <p:cNvSpPr txBox="1"/>
          <p:nvPr/>
        </p:nvSpPr>
        <p:spPr>
          <a:xfrm>
            <a:off x="2667000" y="6477000"/>
            <a:ext cx="3657600" cy="369332"/>
          </a:xfrm>
          <a:prstGeom prst="rect">
            <a:avLst/>
          </a:prstGeom>
          <a:noFill/>
        </p:spPr>
        <p:txBody>
          <a:bodyPr wrap="square" rtlCol="0">
            <a:spAutoFit/>
          </a:bodyPr>
          <a:lstStyle/>
          <a:p>
            <a:r>
              <a:rPr lang="en-US" dirty="0" smtClean="0"/>
              <a:t>Cumulative Emissions Reductions</a:t>
            </a:r>
            <a:endParaRPr lang="en-US" dirty="0"/>
          </a:p>
        </p:txBody>
      </p:sp>
      <p:sp>
        <p:nvSpPr>
          <p:cNvPr id="34" name="TextBox 33"/>
          <p:cNvSpPr txBox="1"/>
          <p:nvPr/>
        </p:nvSpPr>
        <p:spPr>
          <a:xfrm>
            <a:off x="285750" y="952500"/>
            <a:ext cx="3295650" cy="307777"/>
          </a:xfrm>
          <a:prstGeom prst="rect">
            <a:avLst/>
          </a:prstGeom>
          <a:noFill/>
        </p:spPr>
        <p:txBody>
          <a:bodyPr wrap="square" rtlCol="0">
            <a:spAutoFit/>
          </a:bodyPr>
          <a:lstStyle/>
          <a:p>
            <a:r>
              <a:rPr lang="en-US" sz="1400" dirty="0" smtClean="0"/>
              <a:t>-  Covered CO</a:t>
            </a:r>
            <a:r>
              <a:rPr lang="en-US" sz="1400" baseline="-25000" dirty="0" smtClean="0"/>
              <a:t>2</a:t>
            </a:r>
            <a:r>
              <a:rPr lang="en-US" sz="1400" dirty="0" smtClean="0"/>
              <a:t> Emissions (GtCO</a:t>
            </a:r>
            <a:r>
              <a:rPr lang="en-US" sz="1400" baseline="-25000" dirty="0" smtClean="0"/>
              <a:t>2</a:t>
            </a:r>
            <a:r>
              <a:rPr lang="en-US" sz="1400" dirty="0" smtClean="0"/>
              <a:t>)</a:t>
            </a:r>
            <a:endParaRPr lang="en-US" sz="1400" dirty="0"/>
          </a:p>
        </p:txBody>
      </p:sp>
      <p:sp>
        <p:nvSpPr>
          <p:cNvPr id="35" name="Oval 34"/>
          <p:cNvSpPr/>
          <p:nvPr/>
        </p:nvSpPr>
        <p:spPr bwMode="auto">
          <a:xfrm>
            <a:off x="66675" y="1000125"/>
            <a:ext cx="228600" cy="228600"/>
          </a:xfrm>
          <a:prstGeom prst="ellipse">
            <a:avLst/>
          </a:prstGeom>
          <a:solidFill>
            <a:schemeClr val="tx1">
              <a:alpha val="2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285750" y="685800"/>
            <a:ext cx="2990850" cy="307777"/>
          </a:xfrm>
          <a:prstGeom prst="rect">
            <a:avLst/>
          </a:prstGeom>
          <a:noFill/>
        </p:spPr>
        <p:txBody>
          <a:bodyPr wrap="square" rtlCol="0">
            <a:spAutoFit/>
          </a:bodyPr>
          <a:lstStyle/>
          <a:p>
            <a:r>
              <a:rPr lang="en-US" sz="1400" dirty="0" smtClean="0"/>
              <a:t>-  </a:t>
            </a:r>
            <a:r>
              <a:rPr lang="en-US" sz="1400" dirty="0" smtClean="0">
                <a:solidFill>
                  <a:srgbClr val="FF0000"/>
                </a:solidFill>
              </a:rPr>
              <a:t>Covered Emissions (GtCO</a:t>
            </a:r>
            <a:r>
              <a:rPr lang="en-US" sz="1400" baseline="-25000" dirty="0" smtClean="0">
                <a:solidFill>
                  <a:srgbClr val="FF0000"/>
                </a:solidFill>
              </a:rPr>
              <a:t>2</a:t>
            </a:r>
            <a:r>
              <a:rPr lang="en-US" sz="1400" dirty="0" smtClean="0">
                <a:solidFill>
                  <a:srgbClr val="FF0000"/>
                </a:solidFill>
              </a:rPr>
              <a:t>e)</a:t>
            </a:r>
            <a:endParaRPr lang="en-US" sz="1400" dirty="0">
              <a:solidFill>
                <a:srgbClr val="FF0000"/>
              </a:solidFill>
            </a:endParaRPr>
          </a:p>
        </p:txBody>
      </p:sp>
    </p:spTree>
    <p:extLst>
      <p:ext uri="{BB962C8B-B14F-4D97-AF65-F5344CB8AC3E}">
        <p14:creationId xmlns:p14="http://schemas.microsoft.com/office/powerpoint/2010/main" val="2273216589"/>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14288" y="933450"/>
            <a:ext cx="9172576" cy="5924550"/>
          </a:xfrm>
          <a:prstGeom prst="rect">
            <a:avLst/>
          </a:prstGeom>
          <a:noFill/>
          <a:ln w="9525">
            <a:noFill/>
            <a:miter lim="800000"/>
            <a:headEnd/>
            <a:tailEnd/>
          </a:ln>
          <a:effectLst/>
        </p:spPr>
      </p:pic>
      <p:sp>
        <p:nvSpPr>
          <p:cNvPr id="7" name="Oval 6"/>
          <p:cNvSpPr/>
          <p:nvPr/>
        </p:nvSpPr>
        <p:spPr bwMode="auto">
          <a:xfrm rot="18927363">
            <a:off x="2127540" y="5060972"/>
            <a:ext cx="329719" cy="193293"/>
          </a:xfrm>
          <a:prstGeom prst="ellipse">
            <a:avLst/>
          </a:prstGeom>
          <a:no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9" name="Oval 8"/>
          <p:cNvSpPr/>
          <p:nvPr/>
        </p:nvSpPr>
        <p:spPr bwMode="auto">
          <a:xfrm rot="16200000">
            <a:off x="1780743" y="5163684"/>
            <a:ext cx="334944" cy="218375"/>
          </a:xfrm>
          <a:prstGeom prst="ellipse">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0" name="Oval 9"/>
          <p:cNvSpPr/>
          <p:nvPr/>
        </p:nvSpPr>
        <p:spPr bwMode="auto">
          <a:xfrm rot="15080094">
            <a:off x="4251394" y="4468339"/>
            <a:ext cx="352818" cy="283489"/>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1" name="Oval 10"/>
          <p:cNvSpPr/>
          <p:nvPr/>
        </p:nvSpPr>
        <p:spPr bwMode="auto">
          <a:xfrm rot="16908248">
            <a:off x="2641227" y="4938503"/>
            <a:ext cx="404521" cy="268156"/>
          </a:xfrm>
          <a:prstGeom prst="ellipse">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2" name="Oval 11"/>
          <p:cNvSpPr/>
          <p:nvPr/>
        </p:nvSpPr>
        <p:spPr bwMode="auto">
          <a:xfrm rot="5400000">
            <a:off x="1653774" y="5533434"/>
            <a:ext cx="285301" cy="251521"/>
          </a:xfrm>
          <a:prstGeom prst="ellipse">
            <a:avLst/>
          </a:pr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3" name="TextBox 12"/>
          <p:cNvSpPr txBox="1"/>
          <p:nvPr/>
        </p:nvSpPr>
        <p:spPr>
          <a:xfrm>
            <a:off x="6248400" y="32766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4572000" y="5029200"/>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1634528" y="4511431"/>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1041918" y="4863520"/>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1010696" y="5326578"/>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3637504" y="398836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2941656" y="482488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914400" y="5771104"/>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4" name="TextBox 33"/>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35" name="TextBox 34"/>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37" name="TextBox 36"/>
          <p:cNvSpPr txBox="1"/>
          <p:nvPr/>
        </p:nvSpPr>
        <p:spPr>
          <a:xfrm>
            <a:off x="0" y="685800"/>
            <a:ext cx="1924050" cy="307777"/>
          </a:xfrm>
          <a:prstGeom prst="rect">
            <a:avLst/>
          </a:prstGeom>
          <a:noFill/>
        </p:spPr>
        <p:txBody>
          <a:bodyPr wrap="square" rtlCol="0">
            <a:spAutoFit/>
          </a:bodyPr>
          <a:lstStyle/>
          <a:p>
            <a:r>
              <a:rPr lang="en-US" sz="1400" dirty="0" smtClean="0"/>
              <a:t>Consumption Loss</a:t>
            </a:r>
            <a:endParaRPr lang="en-US" sz="1400" dirty="0"/>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Cost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Tree>
    <p:extLst>
      <p:ext uri="{BB962C8B-B14F-4D97-AF65-F5344CB8AC3E}">
        <p14:creationId xmlns:p14="http://schemas.microsoft.com/office/powerpoint/2010/main" val="2804150237"/>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sp>
        <p:nvSpPr>
          <p:cNvPr id="13" name="TextBox 12"/>
          <p:cNvSpPr txBox="1"/>
          <p:nvPr/>
        </p:nvSpPr>
        <p:spPr>
          <a:xfrm>
            <a:off x="4648200" y="43434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3200400" y="5638800"/>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1905000" y="6045760"/>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990600" y="6055808"/>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990600" y="4876800"/>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3124200" y="472440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1752600" y="480060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152400" y="5791200"/>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4" name="TextBox 33"/>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35" name="TextBox 34"/>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Cost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22" name="TextBox 21"/>
          <p:cNvSpPr txBox="1"/>
          <p:nvPr/>
        </p:nvSpPr>
        <p:spPr>
          <a:xfrm>
            <a:off x="0" y="685800"/>
            <a:ext cx="1924050" cy="307777"/>
          </a:xfrm>
          <a:prstGeom prst="rect">
            <a:avLst/>
          </a:prstGeom>
          <a:noFill/>
        </p:spPr>
        <p:txBody>
          <a:bodyPr wrap="square" rtlCol="0">
            <a:spAutoFit/>
          </a:bodyPr>
          <a:lstStyle/>
          <a:p>
            <a:r>
              <a:rPr lang="en-US" sz="1400" dirty="0" smtClean="0"/>
              <a:t>Consumption Loss</a:t>
            </a:r>
            <a:endParaRPr lang="en-US" sz="1400" dirty="0"/>
          </a:p>
        </p:txBody>
      </p:sp>
    </p:spTree>
    <p:extLst>
      <p:ext uri="{BB962C8B-B14F-4D97-AF65-F5344CB8AC3E}">
        <p14:creationId xmlns:p14="http://schemas.microsoft.com/office/powerpoint/2010/main" val="149914559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sp>
        <p:nvSpPr>
          <p:cNvPr id="13" name="TextBox 12"/>
          <p:cNvSpPr txBox="1"/>
          <p:nvPr/>
        </p:nvSpPr>
        <p:spPr>
          <a:xfrm>
            <a:off x="5562600" y="18288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4419600" y="4142601"/>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2895600" y="4678344"/>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1899136" y="4664112"/>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1642072" y="3789904"/>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4267200" y="236220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2651088" y="2859592"/>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914400" y="5638800"/>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4" name="TextBox 33"/>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35" name="TextBox 34"/>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Cost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22" name="TextBox 21"/>
          <p:cNvSpPr txBox="1"/>
          <p:nvPr/>
        </p:nvSpPr>
        <p:spPr>
          <a:xfrm>
            <a:off x="0" y="685800"/>
            <a:ext cx="1924050" cy="307777"/>
          </a:xfrm>
          <a:prstGeom prst="rect">
            <a:avLst/>
          </a:prstGeom>
          <a:noFill/>
        </p:spPr>
        <p:txBody>
          <a:bodyPr wrap="square" rtlCol="0">
            <a:spAutoFit/>
          </a:bodyPr>
          <a:lstStyle/>
          <a:p>
            <a:r>
              <a:rPr lang="en-US" sz="1400" dirty="0" smtClean="0"/>
              <a:t>Consumption Loss</a:t>
            </a:r>
            <a:endParaRPr lang="en-US" sz="1400" dirty="0"/>
          </a:p>
        </p:txBody>
      </p:sp>
    </p:spTree>
    <p:extLst>
      <p:ext uri="{BB962C8B-B14F-4D97-AF65-F5344CB8AC3E}">
        <p14:creationId xmlns:p14="http://schemas.microsoft.com/office/powerpoint/2010/main" val="2118467476"/>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sp>
        <p:nvSpPr>
          <p:cNvPr id="13" name="TextBox 12"/>
          <p:cNvSpPr txBox="1"/>
          <p:nvPr/>
        </p:nvSpPr>
        <p:spPr>
          <a:xfrm>
            <a:off x="6400800" y="47244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5105400" y="5638800"/>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3200400" y="4916992"/>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2743200" y="5334000"/>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1782744" y="5266168"/>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4999056" y="4501664"/>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4114800" y="464820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874208" y="5761056"/>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4" name="TextBox 33"/>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35" name="TextBox 34"/>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Cost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22" name="TextBox 21"/>
          <p:cNvSpPr txBox="1"/>
          <p:nvPr/>
        </p:nvSpPr>
        <p:spPr>
          <a:xfrm>
            <a:off x="0" y="685800"/>
            <a:ext cx="1924050" cy="307777"/>
          </a:xfrm>
          <a:prstGeom prst="rect">
            <a:avLst/>
          </a:prstGeom>
          <a:noFill/>
        </p:spPr>
        <p:txBody>
          <a:bodyPr wrap="square" rtlCol="0">
            <a:spAutoFit/>
          </a:bodyPr>
          <a:lstStyle/>
          <a:p>
            <a:r>
              <a:rPr lang="en-US" sz="1400" dirty="0" smtClean="0"/>
              <a:t>Consumption Loss</a:t>
            </a:r>
            <a:endParaRPr lang="en-US" sz="1400" dirty="0"/>
          </a:p>
        </p:txBody>
      </p:sp>
    </p:spTree>
    <p:extLst>
      <p:ext uri="{BB962C8B-B14F-4D97-AF65-F5344CB8AC3E}">
        <p14:creationId xmlns:p14="http://schemas.microsoft.com/office/powerpoint/2010/main" val="2510637801"/>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a:stretch>
            <a:fillRect/>
          </a:stretch>
        </p:blipFill>
        <p:spPr bwMode="auto">
          <a:xfrm>
            <a:off x="380999" y="759640"/>
            <a:ext cx="8786813" cy="5599885"/>
          </a:xfrm>
          <a:prstGeom prst="rect">
            <a:avLst/>
          </a:prstGeom>
          <a:noFill/>
          <a:ln w="9525">
            <a:noFill/>
            <a:miter lim="800000"/>
            <a:headEnd/>
            <a:tailEnd/>
          </a:ln>
          <a:effectLst/>
        </p:spPr>
      </p:pic>
      <p:sp>
        <p:nvSpPr>
          <p:cNvPr id="42" name="TextBox 248"/>
          <p:cNvSpPr txBox="1"/>
          <p:nvPr/>
        </p:nvSpPr>
        <p:spPr>
          <a:xfrm>
            <a:off x="3597728" y="4648200"/>
            <a:ext cx="2041072" cy="1828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u="sng" dirty="0" smtClean="0">
                <a:solidFill>
                  <a:schemeClr val="tx1"/>
                </a:solidFill>
              </a:rPr>
              <a:t>Scenario (Color)</a:t>
            </a:r>
          </a:p>
          <a:p>
            <a:r>
              <a:rPr lang="en-US" sz="1200" dirty="0" smtClean="0">
                <a:solidFill>
                  <a:srgbClr val="0070C0"/>
                </a:solidFill>
              </a:rPr>
              <a:t>80% Cap &amp; Trade</a:t>
            </a:r>
          </a:p>
          <a:p>
            <a:r>
              <a:rPr lang="en-US" sz="1200" dirty="0" smtClean="0">
                <a:solidFill>
                  <a:srgbClr val="92D050"/>
                </a:solidFill>
              </a:rPr>
              <a:t>50</a:t>
            </a:r>
            <a:r>
              <a:rPr lang="en-US" sz="1200" dirty="0">
                <a:solidFill>
                  <a:srgbClr val="92D050"/>
                </a:solidFill>
              </a:rPr>
              <a:t>% Cap &amp; Trade</a:t>
            </a:r>
          </a:p>
          <a:p>
            <a:r>
              <a:rPr lang="en-US" sz="1200" dirty="0" smtClean="0">
                <a:solidFill>
                  <a:srgbClr val="002060"/>
                </a:solidFill>
              </a:rPr>
              <a:t>Flat Cap &amp; Trade</a:t>
            </a:r>
            <a:endParaRPr lang="en-US" sz="1200" baseline="0" dirty="0">
              <a:solidFill>
                <a:srgbClr val="0070C0"/>
              </a:solidFill>
            </a:endParaRPr>
          </a:p>
          <a:p>
            <a:r>
              <a:rPr lang="en-US" sz="1200" dirty="0" smtClean="0">
                <a:solidFill>
                  <a:srgbClr val="7030A0"/>
                </a:solidFill>
              </a:rPr>
              <a:t>CES + No New Coal</a:t>
            </a:r>
          </a:p>
          <a:p>
            <a:r>
              <a:rPr lang="en-US" sz="1200" baseline="0" dirty="0" smtClean="0">
                <a:solidFill>
                  <a:srgbClr val="00B0F0"/>
                </a:solidFill>
              </a:rPr>
              <a:t>RPS + No New Coal</a:t>
            </a:r>
            <a:endParaRPr lang="en-US" sz="1200" baseline="0" dirty="0">
              <a:solidFill>
                <a:srgbClr val="00B0F0"/>
              </a:solidFill>
            </a:endParaRPr>
          </a:p>
          <a:p>
            <a:r>
              <a:rPr lang="en-US" sz="1200" dirty="0" smtClean="0">
                <a:solidFill>
                  <a:srgbClr val="00B050"/>
                </a:solidFill>
              </a:rPr>
              <a:t>CAFE</a:t>
            </a:r>
          </a:p>
          <a:p>
            <a:r>
              <a:rPr lang="en-US" sz="1200" dirty="0" smtClean="0">
                <a:solidFill>
                  <a:srgbClr val="FFC000"/>
                </a:solidFill>
              </a:rPr>
              <a:t>CAFE &amp; RPS + No New Coal</a:t>
            </a:r>
            <a:endParaRPr lang="en-US" sz="1200" baseline="0" dirty="0">
              <a:solidFill>
                <a:srgbClr val="FFC000"/>
              </a:solidFill>
            </a:endParaRPr>
          </a:p>
          <a:p>
            <a:r>
              <a:rPr lang="en-US" sz="1200" dirty="0">
                <a:solidFill>
                  <a:srgbClr val="FF0000"/>
                </a:solidFill>
              </a:rPr>
              <a:t>Cap &amp; </a:t>
            </a:r>
            <a:r>
              <a:rPr lang="en-US" sz="1200" dirty="0" smtClean="0">
                <a:solidFill>
                  <a:srgbClr val="FF0000"/>
                </a:solidFill>
              </a:rPr>
              <a:t>Regulations</a:t>
            </a:r>
            <a:endParaRPr lang="en-US" sz="1200" dirty="0">
              <a:solidFill>
                <a:srgbClr val="FF0000"/>
              </a:solidFill>
            </a:endParaRPr>
          </a:p>
        </p:txBody>
      </p:sp>
      <p:sp>
        <p:nvSpPr>
          <p:cNvPr id="34" name="TextBox 33"/>
          <p:cNvSpPr txBox="1"/>
          <p:nvPr/>
        </p:nvSpPr>
        <p:spPr>
          <a:xfrm>
            <a:off x="685800" y="6477000"/>
            <a:ext cx="64008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Emissions Reductions (GtCO</a:t>
            </a:r>
            <a:r>
              <a:rPr lang="en-US" baseline="-25000" dirty="0" smtClean="0"/>
              <a:t>2</a:t>
            </a:r>
            <a:r>
              <a:rPr lang="en-US" dirty="0" smtClean="0"/>
              <a:t>)</a:t>
            </a:r>
            <a:endParaRPr lang="en-US" dirty="0"/>
          </a:p>
        </p:txBody>
      </p:sp>
      <p:sp>
        <p:nvSpPr>
          <p:cNvPr id="41" name="Rectangle 40"/>
          <p:cNvSpPr/>
          <p:nvPr/>
        </p:nvSpPr>
        <p:spPr bwMode="auto">
          <a:xfrm>
            <a:off x="381000" y="838200"/>
            <a:ext cx="228600" cy="152400"/>
          </a:xfrm>
          <a:prstGeom prst="rect">
            <a:avLst/>
          </a:prstGeom>
          <a:noFill/>
          <a:ln w="9525" cap="flat" cmpd="sng" algn="ctr">
            <a:solidFill>
              <a:schemeClr val="tx1">
                <a:alpha val="1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55" name="TextBox 54"/>
          <p:cNvSpPr txBox="1"/>
          <p:nvPr/>
        </p:nvSpPr>
        <p:spPr>
          <a:xfrm>
            <a:off x="2047775" y="4458100"/>
            <a:ext cx="228600" cy="369332"/>
          </a:xfrm>
          <a:prstGeom prst="rect">
            <a:avLst/>
          </a:prstGeom>
          <a:noFill/>
        </p:spPr>
        <p:txBody>
          <a:bodyPr wrap="square" rtlCol="0">
            <a:spAutoFit/>
          </a:bodyPr>
          <a:lstStyle/>
          <a:p>
            <a:r>
              <a:rPr lang="en-US" dirty="0" smtClean="0"/>
              <a:t>*</a:t>
            </a:r>
            <a:endParaRPr lang="en-US" dirty="0"/>
          </a:p>
        </p:txBody>
      </p:sp>
      <p:sp>
        <p:nvSpPr>
          <p:cNvPr id="57" name="TextBox 56"/>
          <p:cNvSpPr txBox="1"/>
          <p:nvPr/>
        </p:nvSpPr>
        <p:spPr>
          <a:xfrm rot="16200000">
            <a:off x="-2565356" y="3308507"/>
            <a:ext cx="5486398" cy="369332"/>
          </a:xfrm>
          <a:prstGeom prst="rect">
            <a:avLst/>
          </a:prstGeom>
          <a:noFill/>
        </p:spPr>
        <p:txBody>
          <a:bodyPr wrap="square" rtlCol="0">
            <a:spAutoFit/>
          </a:bodyPr>
          <a:lstStyle/>
          <a:p>
            <a:r>
              <a:rPr lang="en-US" dirty="0" smtClean="0"/>
              <a:t>NPV of Cumulative Cost – (Trillion $)</a:t>
            </a:r>
            <a:endParaRPr lang="en-US" dirty="0"/>
          </a:p>
        </p:txBody>
      </p:sp>
      <p:sp>
        <p:nvSpPr>
          <p:cNvPr id="23" name="TextBox 36"/>
          <p:cNvSpPr txBox="1"/>
          <p:nvPr/>
        </p:nvSpPr>
        <p:spPr>
          <a:xfrm>
            <a:off x="7160078" y="5135336"/>
            <a:ext cx="1983921"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smtClean="0"/>
              <a:t>-  </a:t>
            </a:r>
            <a:r>
              <a:rPr lang="en-US" sz="1400" dirty="0" smtClean="0">
                <a:solidFill>
                  <a:srgbClr val="FF0000"/>
                </a:solidFill>
              </a:rPr>
              <a:t>Consumption Loss</a:t>
            </a:r>
            <a:endParaRPr lang="en-US" sz="1400" dirty="0">
              <a:solidFill>
                <a:srgbClr val="FF0000"/>
              </a:solidFill>
            </a:endParaRPr>
          </a:p>
        </p:txBody>
      </p:sp>
      <p:sp>
        <p:nvSpPr>
          <p:cNvPr id="24" name="Oval 23"/>
          <p:cNvSpPr/>
          <p:nvPr/>
        </p:nvSpPr>
        <p:spPr bwMode="auto">
          <a:xfrm>
            <a:off x="6927397" y="5170715"/>
            <a:ext cx="228600" cy="228601"/>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7" name="TextBox 26"/>
          <p:cNvSpPr txBox="1"/>
          <p:nvPr/>
        </p:nvSpPr>
        <p:spPr>
          <a:xfrm>
            <a:off x="7053942" y="5461084"/>
            <a:ext cx="1447800" cy="253916"/>
          </a:xfrm>
          <a:prstGeom prst="rect">
            <a:avLst/>
          </a:prstGeom>
          <a:noFill/>
        </p:spPr>
        <p:txBody>
          <a:bodyPr wrap="square" rtlCol="0">
            <a:spAutoFit/>
          </a:bodyPr>
          <a:lstStyle/>
          <a:p>
            <a:r>
              <a:rPr lang="en-US" sz="1050" dirty="0" smtClean="0"/>
              <a:t>*  -  Area Under MAC</a:t>
            </a:r>
            <a:endParaRPr lang="en-US" sz="1050" dirty="0"/>
          </a:p>
        </p:txBody>
      </p:sp>
      <p:sp>
        <p:nvSpPr>
          <p:cNvPr id="17" name="TextBox 16"/>
          <p:cNvSpPr txBox="1"/>
          <p:nvPr/>
        </p:nvSpPr>
        <p:spPr>
          <a:xfrm>
            <a:off x="6853816" y="4856704"/>
            <a:ext cx="2057400" cy="307777"/>
          </a:xfrm>
          <a:prstGeom prst="rect">
            <a:avLst/>
          </a:prstGeom>
          <a:noFill/>
        </p:spPr>
        <p:txBody>
          <a:bodyPr wrap="square" rtlCol="0">
            <a:spAutoFit/>
          </a:bodyPr>
          <a:lstStyle/>
          <a:p>
            <a:r>
              <a:rPr lang="en-US" sz="1400" u="sng" dirty="0" smtClean="0"/>
              <a:t>Cost Metric (Shading)</a:t>
            </a:r>
            <a:endParaRPr lang="en-US" sz="1400" u="sng" dirty="0"/>
          </a:p>
        </p:txBody>
      </p:sp>
      <p:sp>
        <p:nvSpPr>
          <p:cNvPr id="21" name="TextBox 20"/>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22" name="Rectangle 21"/>
          <p:cNvSpPr/>
          <p:nvPr/>
        </p:nvSpPr>
        <p:spPr bwMode="auto">
          <a:xfrm>
            <a:off x="6934200" y="6600462"/>
            <a:ext cx="152400" cy="15537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5" name="TextBox 24"/>
          <p:cNvSpPr txBox="1"/>
          <p:nvPr/>
        </p:nvSpPr>
        <p:spPr>
          <a:xfrm>
            <a:off x="7086600" y="6524263"/>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6" name="TextBox 25"/>
          <p:cNvSpPr txBox="1"/>
          <p:nvPr/>
        </p:nvSpPr>
        <p:spPr>
          <a:xfrm>
            <a:off x="6858000" y="6298640"/>
            <a:ext cx="2286000" cy="307777"/>
          </a:xfrm>
          <a:prstGeom prst="rect">
            <a:avLst/>
          </a:prstGeom>
          <a:noFill/>
        </p:spPr>
        <p:txBody>
          <a:bodyPr wrap="square" rtlCol="0">
            <a:spAutoFit/>
          </a:bodyPr>
          <a:lstStyle/>
          <a:p>
            <a:r>
              <a:rPr lang="en-US" sz="1400" u="sng" dirty="0" smtClean="0"/>
              <a:t>Technology Assumption</a:t>
            </a:r>
            <a:endParaRPr lang="en-US" sz="1400" u="sng" dirty="0"/>
          </a:p>
        </p:txBody>
      </p:sp>
    </p:spTree>
    <p:extLst>
      <p:ext uri="{BB962C8B-B14F-4D97-AF65-F5344CB8AC3E}">
        <p14:creationId xmlns:p14="http://schemas.microsoft.com/office/powerpoint/2010/main" val="1108183088"/>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1131" y="116632"/>
            <a:ext cx="8964613" cy="561975"/>
          </a:xfrm>
          <a:prstGeom prst="rect">
            <a:avLst/>
          </a:prstGeom>
        </p:spPr>
        <p:txBody>
          <a:bodyPr/>
          <a:lstStyle/>
          <a:p>
            <a:pPr algn="ctr" eaLnBrk="0" hangingPunct="0">
              <a:defRPr/>
            </a:pPr>
            <a:r>
              <a:rPr lang="de-DE" sz="3600" b="1" kern="0" dirty="0">
                <a:solidFill>
                  <a:srgbClr val="800000"/>
                </a:solidFill>
                <a:latin typeface="+mj-lt"/>
                <a:ea typeface="+mj-ea"/>
                <a:cs typeface="+mj-cs"/>
              </a:rPr>
              <a:t>EMF 28: EU </a:t>
            </a:r>
            <a:r>
              <a:rPr lang="de-DE" sz="3600" b="1" kern="0" dirty="0" smtClean="0">
                <a:solidFill>
                  <a:srgbClr val="800000"/>
                </a:solidFill>
                <a:latin typeface="+mj-lt"/>
                <a:ea typeface="+mj-ea"/>
                <a:cs typeface="+mj-cs"/>
              </a:rPr>
              <a:t>Study</a:t>
            </a:r>
          </a:p>
          <a:p>
            <a:pPr algn="ctr" eaLnBrk="0" hangingPunct="0">
              <a:defRPr/>
            </a:pPr>
            <a:r>
              <a:rPr lang="de-DE" sz="3600" b="1" kern="0" dirty="0" smtClean="0">
                <a:solidFill>
                  <a:srgbClr val="800000"/>
                </a:solidFill>
                <a:latin typeface="+mj-lt"/>
                <a:ea typeface="+mj-ea"/>
                <a:cs typeface="+mj-cs"/>
              </a:rPr>
              <a:t>(Brigitte Knopf)</a:t>
            </a:r>
            <a:endParaRPr lang="de-DE" sz="3600" b="1" kern="0" dirty="0">
              <a:solidFill>
                <a:srgbClr val="800000"/>
              </a:solidFill>
              <a:latin typeface="+mj-lt"/>
              <a:ea typeface="+mj-ea"/>
              <a:cs typeface="+mj-cs"/>
            </a:endParaRPr>
          </a:p>
        </p:txBody>
      </p:sp>
      <p:sp>
        <p:nvSpPr>
          <p:cNvPr id="3" name="Content Placeholder 2"/>
          <p:cNvSpPr txBox="1">
            <a:spLocks/>
          </p:cNvSpPr>
          <p:nvPr/>
        </p:nvSpPr>
        <p:spPr>
          <a:xfrm>
            <a:off x="161131" y="1556792"/>
            <a:ext cx="8642350" cy="4957763"/>
          </a:xfrm>
          <a:prstGeom prst="rect">
            <a:avLst/>
          </a:prstGeom>
        </p:spPr>
        <p:txBody>
          <a:bodyPr/>
          <a:lstStyle/>
          <a:p>
            <a:pPr marL="342900" indent="-342900" eaLnBrk="0" hangingPunct="0">
              <a:spcBef>
                <a:spcPct val="20000"/>
              </a:spcBef>
              <a:buFontTx/>
              <a:buChar char="•"/>
              <a:defRPr/>
            </a:pPr>
            <a:r>
              <a:rPr lang="en-US" sz="2400" kern="0" dirty="0">
                <a:latin typeface="+mn-lt"/>
                <a:cs typeface="+mn-cs"/>
              </a:rPr>
              <a:t>Companion study to the global and US model comparison </a:t>
            </a:r>
            <a:r>
              <a:rPr lang="en-US" sz="2400" kern="0" dirty="0" smtClean="0">
                <a:latin typeface="+mn-lt"/>
                <a:cs typeface="+mn-cs"/>
              </a:rPr>
              <a:t>studies</a:t>
            </a:r>
          </a:p>
          <a:p>
            <a:pPr marL="342900" indent="-342900" eaLnBrk="0" hangingPunct="0">
              <a:spcBef>
                <a:spcPct val="20000"/>
              </a:spcBef>
              <a:buFontTx/>
              <a:buChar char="•"/>
              <a:defRPr/>
            </a:pPr>
            <a:r>
              <a:rPr lang="en-US" sz="2400" kern="0" dirty="0" smtClean="0">
                <a:latin typeface="+mn-lt"/>
                <a:cs typeface="+mn-cs"/>
              </a:rPr>
              <a:t>Study coordinated </a:t>
            </a:r>
            <a:r>
              <a:rPr lang="en-US" sz="2400" kern="0" dirty="0">
                <a:latin typeface="+mn-lt"/>
                <a:cs typeface="+mn-cs"/>
              </a:rPr>
              <a:t>by </a:t>
            </a:r>
            <a:r>
              <a:rPr lang="en-US" sz="2400" kern="0" dirty="0" smtClean="0">
                <a:latin typeface="+mn-lt"/>
                <a:cs typeface="+mn-cs"/>
              </a:rPr>
              <a:t>PIK together </a:t>
            </a:r>
            <a:r>
              <a:rPr lang="en-US" sz="2400" kern="0" dirty="0">
                <a:latin typeface="+mn-lt"/>
                <a:cs typeface="+mn-cs"/>
              </a:rPr>
              <a:t>with </a:t>
            </a:r>
            <a:r>
              <a:rPr lang="en-US" sz="2400" kern="0" dirty="0" smtClean="0"/>
              <a:t>EMF</a:t>
            </a:r>
            <a:endParaRPr lang="en-US" sz="2400" kern="0" dirty="0">
              <a:latin typeface="+mn-lt"/>
              <a:cs typeface="+mn-cs"/>
            </a:endParaRPr>
          </a:p>
          <a:p>
            <a:pPr marL="342900" indent="-342900" eaLnBrk="0" hangingPunct="0">
              <a:spcBef>
                <a:spcPct val="20000"/>
              </a:spcBef>
              <a:buFontTx/>
              <a:buChar char="•"/>
              <a:defRPr/>
            </a:pPr>
            <a:r>
              <a:rPr lang="de-DE" sz="2400" kern="0" dirty="0" smtClean="0">
                <a:latin typeface="+mn-lt"/>
                <a:cs typeface="+mn-cs"/>
              </a:rPr>
              <a:t>Focus </a:t>
            </a:r>
            <a:r>
              <a:rPr lang="de-DE" sz="2400" kern="0" dirty="0">
                <a:latin typeface="+mn-lt"/>
                <a:cs typeface="+mn-cs"/>
              </a:rPr>
              <a:t>on </a:t>
            </a:r>
            <a:r>
              <a:rPr lang="en-US" sz="2400" kern="0" dirty="0">
                <a:latin typeface="+mn-lt"/>
                <a:cs typeface="+mn-cs"/>
              </a:rPr>
              <a:t>the European policy context and in particular on the EU 2020 and 2050 climate targets:</a:t>
            </a:r>
          </a:p>
          <a:p>
            <a:pPr marL="742950" lvl="1" indent="-285750" eaLnBrk="0" hangingPunct="0">
              <a:spcBef>
                <a:spcPct val="20000"/>
              </a:spcBef>
              <a:buFontTx/>
              <a:buChar char="–"/>
              <a:defRPr/>
            </a:pPr>
            <a:r>
              <a:rPr lang="en-US" sz="2400" kern="0" dirty="0">
                <a:latin typeface="+mn-lt"/>
                <a:cs typeface="+mn-cs"/>
              </a:rPr>
              <a:t>Transition of the EU energy system for meeting EU emissions reductions goals in 2020 and 2050, e.g. 80% reduction in 2050</a:t>
            </a:r>
          </a:p>
          <a:p>
            <a:pPr marL="742950" lvl="1" indent="-285750" eaLnBrk="0" hangingPunct="0">
              <a:spcBef>
                <a:spcPct val="20000"/>
              </a:spcBef>
              <a:buFontTx/>
              <a:buChar char="–"/>
              <a:defRPr/>
            </a:pPr>
            <a:r>
              <a:rPr lang="en-US" sz="2400" kern="0" dirty="0">
                <a:latin typeface="+mn-lt"/>
                <a:cs typeface="+mn-cs"/>
              </a:rPr>
              <a:t>Influence of technological improvements and technological availability </a:t>
            </a:r>
          </a:p>
          <a:p>
            <a:pPr marL="742950" lvl="1" indent="-285750" eaLnBrk="0" hangingPunct="0">
              <a:spcBef>
                <a:spcPct val="20000"/>
              </a:spcBef>
              <a:buFontTx/>
              <a:buChar char="–"/>
              <a:defRPr/>
            </a:pPr>
            <a:r>
              <a:rPr lang="en-US" sz="2400" kern="0" dirty="0">
                <a:latin typeface="+mn-lt"/>
                <a:cs typeface="+mn-cs"/>
              </a:rPr>
              <a:t>Implications and interactions of the mix of economic and regulatory instruments</a:t>
            </a:r>
          </a:p>
        </p:txBody>
      </p:sp>
    </p:spTree>
    <p:extLst>
      <p:ext uri="{BB962C8B-B14F-4D97-AF65-F5344CB8AC3E}">
        <p14:creationId xmlns:p14="http://schemas.microsoft.com/office/powerpoint/2010/main" val="33403625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692150"/>
          </a:xfrm>
        </p:spPr>
        <p:txBody>
          <a:bodyPr>
            <a:normAutofit fontScale="90000"/>
          </a:bodyPr>
          <a:lstStyle/>
          <a:p>
            <a:pPr>
              <a:defRPr/>
            </a:pPr>
            <a:r>
              <a:rPr lang="en-US" dirty="0" smtClean="0">
                <a:solidFill>
                  <a:srgbClr val="C00000"/>
                </a:solidFill>
              </a:rPr>
              <a:t>EMF 28 Scenario Design</a:t>
            </a:r>
            <a:endParaRPr lang="en-US" dirty="0">
              <a:solidFill>
                <a:srgbClr val="C00000"/>
              </a:solidFill>
            </a:endParaRPr>
          </a:p>
        </p:txBody>
      </p:sp>
      <p:graphicFrame>
        <p:nvGraphicFramePr>
          <p:cNvPr id="15" name="Table 14"/>
          <p:cNvGraphicFramePr>
            <a:graphicFrameLocks noGrp="1"/>
          </p:cNvGraphicFramePr>
          <p:nvPr/>
        </p:nvGraphicFramePr>
        <p:xfrm>
          <a:off x="408808" y="685800"/>
          <a:ext cx="8735192" cy="6172200"/>
        </p:xfrm>
        <a:graphic>
          <a:graphicData uri="http://schemas.openxmlformats.org/drawingml/2006/table">
            <a:tbl>
              <a:tblPr/>
              <a:tblGrid>
                <a:gridCol w="2000403"/>
                <a:gridCol w="2868356"/>
                <a:gridCol w="710343"/>
                <a:gridCol w="731325"/>
                <a:gridCol w="926146"/>
                <a:gridCol w="863206"/>
                <a:gridCol w="635413"/>
              </a:tblGrid>
              <a:tr h="173757">
                <a:tc>
                  <a:txBody>
                    <a:bodyPr/>
                    <a:lstStyle/>
                    <a:p>
                      <a:pPr algn="l" fontAlgn="b"/>
                      <a:r>
                        <a:rPr lang="en-US" sz="1100" b="1" i="0" u="none" strike="noStrike" dirty="0">
                          <a:solidFill>
                            <a:srgbClr val="000000"/>
                          </a:solidFill>
                          <a:latin typeface="Calibri"/>
                        </a:rPr>
                        <a:t>Technology dimension</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1100" b="1"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1100" b="0"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1100" b="0"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1100" b="0"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l"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583829">
                <a:tc>
                  <a:txBody>
                    <a:bodyPr/>
                    <a:lstStyle/>
                    <a:p>
                      <a:pPr algn="ctr"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Calibri"/>
                        </a:rPr>
                        <a:t>Default w CCS</a:t>
                      </a:r>
                    </a:p>
                  </a:txBody>
                  <a:tcPr marL="4519" marR="4519" marT="4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Calibri"/>
                        </a:rPr>
                        <a:t>Default w/o CCS</a:t>
                      </a:r>
                    </a:p>
                  </a:txBody>
                  <a:tcPr marL="4519" marR="4519" marT="4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Pessimistic</a:t>
                      </a:r>
                    </a:p>
                  </a:txBody>
                  <a:tcPr marL="4519" marR="4519" marT="4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Optimistic</a:t>
                      </a:r>
                    </a:p>
                  </a:txBody>
                  <a:tcPr marL="4519" marR="4519" marT="4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Calibri"/>
                        </a:rPr>
                        <a:t>Green</a:t>
                      </a:r>
                    </a:p>
                  </a:txBody>
                  <a:tcPr marL="4519" marR="4519" marT="4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927">
                <a:tc>
                  <a:txBody>
                    <a:bodyPr/>
                    <a:lstStyle/>
                    <a:p>
                      <a:pPr algn="l" fontAlgn="b"/>
                      <a:r>
                        <a:rPr lang="en-US" sz="1100" b="0" i="0" u="none" strike="noStrike" dirty="0">
                          <a:solidFill>
                            <a:srgbClr val="000000"/>
                          </a:solidFill>
                          <a:latin typeface="Calibri"/>
                        </a:rPr>
                        <a:t>CCS</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on</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off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off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on</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off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927">
                <a:tc>
                  <a:txBody>
                    <a:bodyPr/>
                    <a:lstStyle/>
                    <a:p>
                      <a:pPr algn="l" fontAlgn="b"/>
                      <a:r>
                        <a:rPr lang="en-US" sz="1100" b="0" i="0" u="none" strike="noStrike">
                          <a:solidFill>
                            <a:srgbClr val="000000"/>
                          </a:solidFill>
                          <a:latin typeface="Calibri"/>
                        </a:rPr>
                        <a:t>Nuclear energy</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low</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low</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927">
                <a:tc>
                  <a:txBody>
                    <a:bodyPr/>
                    <a:lstStyle/>
                    <a:p>
                      <a:pPr algn="l" fontAlgn="b"/>
                      <a:r>
                        <a:rPr lang="en-US" sz="1100" b="0" i="0" u="none" strike="noStrike">
                          <a:solidFill>
                            <a:srgbClr val="000000"/>
                          </a:solidFill>
                          <a:latin typeface="Calibri"/>
                        </a:rPr>
                        <a:t>Energy efficiency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high</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high</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927">
                <a:tc>
                  <a:txBody>
                    <a:bodyPr/>
                    <a:lstStyle/>
                    <a:p>
                      <a:pPr algn="l" fontAlgn="b"/>
                      <a:r>
                        <a:rPr lang="en-US" sz="1100" b="0" i="0" u="none" strike="noStrike">
                          <a:solidFill>
                            <a:srgbClr val="000000"/>
                          </a:solidFill>
                          <a:latin typeface="Calibri"/>
                        </a:rPr>
                        <a:t>Renewable energies</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ref</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high</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latin typeface="Calibri"/>
                        </a:rPr>
                        <a:t>high</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135">
                <a:tc>
                  <a:txBody>
                    <a:bodyPr/>
                    <a:lstStyle/>
                    <a:p>
                      <a:pPr algn="l" fontAlgn="b"/>
                      <a:r>
                        <a:rPr lang="en-US" sz="1050" b="1" i="0" u="none" strike="noStrike" dirty="0">
                          <a:solidFill>
                            <a:srgbClr val="000000"/>
                          </a:solidFill>
                          <a:latin typeface="Calibri"/>
                        </a:rPr>
                        <a:t>Policy dimension for the EU</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l" fontAlgn="b"/>
                      <a:r>
                        <a:rPr lang="en-US" sz="1050" b="1" i="0" u="none" strike="noStrike" dirty="0">
                          <a:solidFill>
                            <a:srgbClr val="000000"/>
                          </a:solidFill>
                          <a:latin typeface="Calibri"/>
                        </a:rPr>
                        <a:t>Policy dimension for the Rest of the World (ROW)</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5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5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5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5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500" b="1"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r>
              <a:tr h="556026">
                <a:tc>
                  <a:txBody>
                    <a:bodyPr/>
                    <a:lstStyle/>
                    <a:p>
                      <a:pPr algn="l" fontAlgn="b"/>
                      <a:r>
                        <a:rPr lang="en-US" sz="1200" b="1" i="0" u="none" strike="noStrike" dirty="0">
                          <a:solidFill>
                            <a:srgbClr val="000000"/>
                          </a:solidFill>
                          <a:latin typeface="Calibri"/>
                        </a:rPr>
                        <a:t>No policy baseline</a:t>
                      </a:r>
                      <a:r>
                        <a:rPr lang="en-US" sz="1200" b="0" i="0" u="none" strike="noStrike" dirty="0">
                          <a:solidFill>
                            <a:srgbClr val="000000"/>
                          </a:solidFill>
                          <a:latin typeface="Calibri"/>
                        </a:rPr>
                        <a:t> (no policy, also without the 2020 target)</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no policy</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EU11</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3517">
                <a:tc>
                  <a:txBody>
                    <a:bodyPr/>
                    <a:lstStyle/>
                    <a:p>
                      <a:pPr algn="l" fontAlgn="b"/>
                      <a:r>
                        <a:rPr lang="en-US" sz="1200" b="1" i="0" u="none" strike="noStrike" dirty="0">
                          <a:solidFill>
                            <a:srgbClr val="000000"/>
                          </a:solidFill>
                          <a:latin typeface="Calibri"/>
                        </a:rPr>
                        <a:t>Reference: </a:t>
                      </a:r>
                      <a:r>
                        <a:rPr lang="en-US" sz="1200" b="0" i="0" u="none" strike="noStrike" dirty="0">
                          <a:solidFill>
                            <a:srgbClr val="000000"/>
                          </a:solidFill>
                          <a:latin typeface="Calibri"/>
                        </a:rPr>
                        <a:t>including the 2020 targets  and 40% GHG reduction by 2050</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a "moderate policy" scenario, e.g. with OECD going for -20%; no emission trading across </a:t>
                      </a:r>
                      <a:r>
                        <a:rPr lang="en-US" sz="1200" b="0" i="0" u="none" strike="noStrike" dirty="0" err="1">
                          <a:solidFill>
                            <a:srgbClr val="000000"/>
                          </a:solidFill>
                          <a:latin typeface="Calibri"/>
                        </a:rPr>
                        <a:t>macroregions</a:t>
                      </a:r>
                      <a:r>
                        <a:rPr lang="en-US" sz="1200" b="0" i="0" u="none" strike="noStrike" dirty="0">
                          <a:solidFill>
                            <a:srgbClr val="000000"/>
                          </a:solidFill>
                          <a:latin typeface="Calibri"/>
                        </a:rPr>
                        <a:t> (but trade within </a:t>
                      </a:r>
                      <a:r>
                        <a:rPr lang="en-US" sz="1200" b="0" i="0" u="none" strike="noStrike" dirty="0" err="1">
                          <a:solidFill>
                            <a:srgbClr val="000000"/>
                          </a:solidFill>
                          <a:latin typeface="Calibri"/>
                        </a:rPr>
                        <a:t>macroregions</a:t>
                      </a:r>
                      <a:r>
                        <a:rPr lang="en-US" sz="1200" b="0" i="0" u="none" strike="noStrike" dirty="0">
                          <a:solidFill>
                            <a:srgbClr val="000000"/>
                          </a:solidFill>
                          <a:latin typeface="Calibri"/>
                        </a:rPr>
                        <a:t> e.g. within EU)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EU1</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DnDiag">
                      <a:fgClr>
                        <a:srgbClr val="75923C"/>
                      </a:fgClr>
                      <a:bgClr>
                        <a:srgbClr val="E6B9B8"/>
                      </a:bgClr>
                    </a:pattFill>
                  </a:tcPr>
                </a:tc>
                <a:tc>
                  <a:txBody>
                    <a:bodyPr/>
                    <a:lstStyle/>
                    <a:p>
                      <a:pPr algn="ctr" fontAlgn="b"/>
                      <a:r>
                        <a:rPr lang="en-US" sz="900" b="1" i="0" u="none" strike="noStrike">
                          <a:solidFill>
                            <a:srgbClr val="000000"/>
                          </a:solidFill>
                          <a:latin typeface="Calibri"/>
                        </a:rPr>
                        <a:t>EU2</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b"/>
                      <a:r>
                        <a:rPr lang="en-US" sz="900" b="1" i="0" u="none" strike="noStrike">
                          <a:solidFill>
                            <a:srgbClr val="000000"/>
                          </a:solidFill>
                          <a:latin typeface="Calibri"/>
                        </a:rPr>
                        <a:t>EU3</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b"/>
                      <a:r>
                        <a:rPr lang="en-US" sz="900" b="1" i="0" u="none" strike="noStrike">
                          <a:solidFill>
                            <a:srgbClr val="000000"/>
                          </a:solidFill>
                          <a:latin typeface="Calibri"/>
                        </a:rPr>
                        <a:t>EU4</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DnDiag">
                      <a:fgClr>
                        <a:srgbClr val="75923C"/>
                      </a:fgClr>
                      <a:bgClr>
                        <a:srgbClr val="E6B9B8"/>
                      </a:bgClr>
                    </a:pattFill>
                  </a:tcPr>
                </a:tc>
                <a:tc>
                  <a:txBody>
                    <a:bodyPr/>
                    <a:lstStyle/>
                    <a:p>
                      <a:pPr algn="ctr" fontAlgn="b"/>
                      <a:r>
                        <a:rPr lang="en-US" sz="900" b="1" i="0" u="none" strike="noStrike">
                          <a:solidFill>
                            <a:srgbClr val="000000"/>
                          </a:solidFill>
                          <a:latin typeface="Calibri"/>
                        </a:rPr>
                        <a:t>EU5</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r>
              <a:tr h="763517">
                <a:tc>
                  <a:txBody>
                    <a:bodyPr/>
                    <a:lstStyle/>
                    <a:p>
                      <a:pPr algn="l" fontAlgn="b"/>
                      <a:r>
                        <a:rPr lang="en-US" sz="1200" b="1" i="0" u="none" strike="noStrike" dirty="0">
                          <a:solidFill>
                            <a:srgbClr val="000000"/>
                          </a:solidFill>
                          <a:latin typeface="Calibri"/>
                        </a:rPr>
                        <a:t>Mitigation1:</a:t>
                      </a:r>
                      <a:r>
                        <a:rPr lang="en-US" sz="1200" b="0" i="0" u="none" strike="noStrike" dirty="0">
                          <a:solidFill>
                            <a:srgbClr val="000000"/>
                          </a:solidFill>
                          <a:latin typeface="Calibri"/>
                        </a:rPr>
                        <a:t> 80% GHG reduction by 2050 (with </a:t>
                      </a:r>
                      <a:r>
                        <a:rPr lang="en-US" sz="1200" b="0" i="0" u="none" strike="noStrike" dirty="0" err="1">
                          <a:solidFill>
                            <a:srgbClr val="000000"/>
                          </a:solidFill>
                          <a:latin typeface="Calibri"/>
                        </a:rPr>
                        <a:t>Cap&amp;Trade</a:t>
                      </a:r>
                      <a:r>
                        <a:rPr lang="en-US" sz="1200" b="0" i="0" u="none" strike="noStrike" dirty="0">
                          <a:solidFill>
                            <a:srgbClr val="000000"/>
                          </a:solidFill>
                          <a:latin typeface="Calibri"/>
                        </a:rPr>
                        <a:t> within the EU)</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a "moderate policy" scenario, e.g. with OECD going for -20%; no emission trading across </a:t>
                      </a:r>
                      <a:r>
                        <a:rPr lang="en-US" sz="1200" b="0" i="0" u="none" strike="noStrike" dirty="0" err="1">
                          <a:solidFill>
                            <a:srgbClr val="000000"/>
                          </a:solidFill>
                          <a:latin typeface="Calibri"/>
                        </a:rPr>
                        <a:t>macroregions</a:t>
                      </a:r>
                      <a:r>
                        <a:rPr lang="en-US" sz="1200" b="0" i="0" u="none" strike="noStrike" dirty="0">
                          <a:solidFill>
                            <a:srgbClr val="000000"/>
                          </a:solidFill>
                          <a:latin typeface="Calibri"/>
                        </a:rPr>
                        <a:t> (but trade within </a:t>
                      </a:r>
                      <a:r>
                        <a:rPr lang="en-US" sz="1200" b="0" i="0" u="none" strike="noStrike" dirty="0" err="1">
                          <a:solidFill>
                            <a:srgbClr val="000000"/>
                          </a:solidFill>
                          <a:latin typeface="Calibri"/>
                        </a:rPr>
                        <a:t>macroregions</a:t>
                      </a:r>
                      <a:r>
                        <a:rPr lang="en-US" sz="1200" b="0" i="0" u="none" strike="noStrike" dirty="0">
                          <a:solidFill>
                            <a:srgbClr val="000000"/>
                          </a:solidFill>
                          <a:latin typeface="Calibri"/>
                        </a:rPr>
                        <a:t> e.g. within EU)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EU6</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DnDiag">
                      <a:fgClr>
                        <a:srgbClr val="75923C"/>
                      </a:fgClr>
                      <a:bgClr>
                        <a:srgbClr val="E6B9B8"/>
                      </a:bgClr>
                    </a:pattFill>
                  </a:tcPr>
                </a:tc>
                <a:tc>
                  <a:txBody>
                    <a:bodyPr/>
                    <a:lstStyle/>
                    <a:p>
                      <a:pPr algn="ctr" fontAlgn="b"/>
                      <a:r>
                        <a:rPr lang="en-US" sz="900" b="1" i="0" u="none" strike="noStrike">
                          <a:solidFill>
                            <a:srgbClr val="000000"/>
                          </a:solidFill>
                          <a:latin typeface="Calibri"/>
                        </a:rPr>
                        <a:t>EU7</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b"/>
                      <a:r>
                        <a:rPr lang="en-US" sz="900" b="1" i="0" u="none" strike="noStrike">
                          <a:solidFill>
                            <a:srgbClr val="000000"/>
                          </a:solidFill>
                          <a:latin typeface="Calibri"/>
                        </a:rPr>
                        <a:t>EU8</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c>
                  <a:txBody>
                    <a:bodyPr/>
                    <a:lstStyle/>
                    <a:p>
                      <a:pPr algn="ctr" fontAlgn="b"/>
                      <a:r>
                        <a:rPr lang="en-US" sz="900" b="1" i="0" u="none" strike="noStrike">
                          <a:solidFill>
                            <a:srgbClr val="000000"/>
                          </a:solidFill>
                          <a:latin typeface="Calibri"/>
                        </a:rPr>
                        <a:t>EU9</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DnDiag">
                      <a:fgClr>
                        <a:srgbClr val="75923C"/>
                      </a:fgClr>
                      <a:bgClr>
                        <a:srgbClr val="E6B9B8"/>
                      </a:bgClr>
                    </a:pattFill>
                  </a:tcPr>
                </a:tc>
                <a:tc>
                  <a:txBody>
                    <a:bodyPr/>
                    <a:lstStyle/>
                    <a:p>
                      <a:pPr algn="ctr" fontAlgn="b"/>
                      <a:r>
                        <a:rPr lang="en-US" sz="900" b="1" i="0" u="none" strike="noStrike">
                          <a:solidFill>
                            <a:srgbClr val="000000"/>
                          </a:solidFill>
                          <a:latin typeface="Calibri"/>
                        </a:rPr>
                        <a:t>EU10</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9B8"/>
                    </a:solidFill>
                  </a:tcPr>
                </a:tc>
              </a:tr>
              <a:tr h="701984">
                <a:tc>
                  <a:txBody>
                    <a:bodyPr/>
                    <a:lstStyle/>
                    <a:p>
                      <a:pPr algn="l" fontAlgn="b"/>
                      <a:r>
                        <a:rPr lang="en-US" sz="1200" b="1" i="0" u="none" strike="noStrike" dirty="0">
                          <a:solidFill>
                            <a:srgbClr val="000000"/>
                          </a:solidFill>
                          <a:latin typeface="Calibri"/>
                        </a:rPr>
                        <a:t>Mitigation2:</a:t>
                      </a:r>
                      <a:r>
                        <a:rPr lang="en-US" sz="1200" b="0" i="0" u="none" strike="noStrike" dirty="0">
                          <a:solidFill>
                            <a:srgbClr val="000000"/>
                          </a:solidFill>
                          <a:latin typeface="Calibri"/>
                        </a:rPr>
                        <a:t> 80% GHG reduction by 2050 (with </a:t>
                      </a:r>
                      <a:r>
                        <a:rPr lang="en-US" sz="1200" b="0" i="0" u="none" strike="noStrike" dirty="0" err="1">
                          <a:solidFill>
                            <a:srgbClr val="000000"/>
                          </a:solidFill>
                          <a:latin typeface="Calibri"/>
                        </a:rPr>
                        <a:t>Cap&amp;Trade</a:t>
                      </a:r>
                      <a:r>
                        <a:rPr lang="en-US" sz="1200" b="0" i="0" u="none" strike="noStrike" dirty="0">
                          <a:solidFill>
                            <a:srgbClr val="000000"/>
                          </a:solidFill>
                          <a:latin typeface="Calibri"/>
                        </a:rPr>
                        <a:t> within the EU)</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450ppme scenario from the global study; full emission trading for ROW, but no emission trading between ROW and EU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EU12</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EU14</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3810">
                <a:tc>
                  <a:txBody>
                    <a:bodyPr/>
                    <a:lstStyle/>
                    <a:p>
                      <a:pPr algn="l" fontAlgn="b"/>
                      <a:r>
                        <a:rPr lang="en-US" sz="1200" b="1" i="0" u="none" strike="noStrike" dirty="0">
                          <a:solidFill>
                            <a:srgbClr val="000000"/>
                          </a:solidFill>
                          <a:latin typeface="Calibri"/>
                        </a:rPr>
                        <a:t>Mitigation3:</a:t>
                      </a:r>
                      <a:r>
                        <a:rPr lang="en-US" sz="1200" b="0" i="0" u="none" strike="noStrike" dirty="0">
                          <a:solidFill>
                            <a:srgbClr val="000000"/>
                          </a:solidFill>
                          <a:latin typeface="Calibri"/>
                        </a:rPr>
                        <a:t> global 450ppm target with full </a:t>
                      </a:r>
                      <a:r>
                        <a:rPr lang="en-US" sz="1200" b="0" i="0" u="none" strike="noStrike" dirty="0" err="1">
                          <a:solidFill>
                            <a:srgbClr val="000000"/>
                          </a:solidFill>
                          <a:latin typeface="Calibri"/>
                        </a:rPr>
                        <a:t>Cap&amp;Trade</a:t>
                      </a:r>
                      <a:r>
                        <a:rPr lang="en-US" sz="1200" b="0" i="0" u="none" strike="noStrike" dirty="0">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450ppme scenario from the global study; emission trading is allowed between all regions</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EU13</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2D69A"/>
                    </a:solidFill>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Calibri"/>
                        </a:rPr>
                        <a:t>EU15</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b"/>
                      <a:r>
                        <a:rPr lang="en-US" sz="900" b="1" i="0" u="none" strike="noStrike">
                          <a:solidFill>
                            <a:srgbClr val="000000"/>
                          </a:solidFill>
                          <a:latin typeface="Calibri"/>
                        </a:rPr>
                        <a:t> </a:t>
                      </a:r>
                    </a:p>
                  </a:txBody>
                  <a:tcPr marL="4519" marR="4519" marT="4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006">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w="6350" cap="flat" cmpd="sng" algn="ctr">
                      <a:solidFill>
                        <a:srgbClr val="000000"/>
                      </a:solidFill>
                      <a:prstDash val="solid"/>
                      <a:round/>
                      <a:headEnd type="none" w="med" len="med"/>
                      <a:tailEnd type="none" w="med" len="med"/>
                    </a:lnT>
                    <a:lnB>
                      <a:noFill/>
                    </a:lnB>
                  </a:tcPr>
                </a:tc>
              </a:tr>
              <a:tr h="176511">
                <a:tc gridSpan="2">
                  <a:txBody>
                    <a:bodyPr/>
                    <a:lstStyle/>
                    <a:p>
                      <a:pPr algn="l" fontAlgn="b"/>
                      <a:r>
                        <a:rPr lang="en-US" sz="1050" b="0" i="0" u="none" strike="noStrike" dirty="0">
                          <a:solidFill>
                            <a:srgbClr val="000000"/>
                          </a:solidFill>
                          <a:latin typeface="Calibri"/>
                        </a:rPr>
                        <a:t>Scenario package for the models that go for the technology dimension (10 altogether)</a:t>
                      </a:r>
                    </a:p>
                  </a:txBody>
                  <a:tcPr marL="4519" marR="4519" marT="4519" marB="0" anchor="b">
                    <a:lnL>
                      <a:noFill/>
                    </a:lnL>
                    <a:lnR>
                      <a:noFill/>
                    </a:lnR>
                    <a:lnT>
                      <a:noFill/>
                    </a:lnT>
                    <a:lnB>
                      <a:noFill/>
                    </a:lnB>
                    <a:solidFill>
                      <a:srgbClr val="E6B9B8"/>
                    </a:solidFill>
                  </a:tcPr>
                </a:tc>
                <a:tc hMerge="1">
                  <a:txBody>
                    <a:bodyPr/>
                    <a:lstStyle/>
                    <a:p>
                      <a:endParaRPr lang="en-US"/>
                    </a:p>
                  </a:txBody>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r>
              <a:tr h="170682">
                <a:tc gridSpan="2">
                  <a:txBody>
                    <a:bodyPr/>
                    <a:lstStyle/>
                    <a:p>
                      <a:pPr algn="l" fontAlgn="b"/>
                      <a:r>
                        <a:rPr lang="en-US" sz="1050" b="0" i="0" u="none" strike="noStrike" dirty="0">
                          <a:solidFill>
                            <a:srgbClr val="000000"/>
                          </a:solidFill>
                          <a:latin typeface="Calibri"/>
                        </a:rPr>
                        <a:t>Scenario package for the models that go for the policy dimension (7 altogether)</a:t>
                      </a:r>
                    </a:p>
                  </a:txBody>
                  <a:tcPr marL="4519" marR="4519" marT="4519" marB="0" anchor="b">
                    <a:lnL>
                      <a:noFill/>
                    </a:lnL>
                    <a:lnR>
                      <a:noFill/>
                    </a:lnR>
                    <a:lnT>
                      <a:noFill/>
                    </a:lnT>
                    <a:lnB>
                      <a:noFill/>
                    </a:lnB>
                    <a:solidFill>
                      <a:srgbClr val="C2D69A"/>
                    </a:solidFill>
                  </a:tcPr>
                </a:tc>
                <a:tc hMerge="1">
                  <a:txBody>
                    <a:bodyPr/>
                    <a:lstStyle/>
                    <a:p>
                      <a:endParaRPr lang="en-US"/>
                    </a:p>
                  </a:txBody>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r>
              <a:tr h="173757">
                <a:tc gridSpan="2">
                  <a:txBody>
                    <a:bodyPr/>
                    <a:lstStyle/>
                    <a:p>
                      <a:pPr algn="l" fontAlgn="b"/>
                      <a:r>
                        <a:rPr lang="en-US" sz="1050" b="0" i="0" u="none" strike="noStrike" dirty="0">
                          <a:solidFill>
                            <a:srgbClr val="000000"/>
                          </a:solidFill>
                          <a:latin typeface="Calibri"/>
                        </a:rPr>
                        <a:t>included in both scenario packages</a:t>
                      </a:r>
                    </a:p>
                  </a:txBody>
                  <a:tcPr marL="4519" marR="4519" marT="4519" marB="0" anchor="b">
                    <a:lnL>
                      <a:noFill/>
                    </a:lnL>
                    <a:lnR>
                      <a:noFill/>
                    </a:lnR>
                    <a:lnT>
                      <a:noFill/>
                    </a:lnT>
                    <a:lnB>
                      <a:noFill/>
                    </a:lnB>
                    <a:pattFill prst="ltDnDiag">
                      <a:fgClr>
                        <a:srgbClr val="75923C"/>
                      </a:fgClr>
                      <a:bgClr>
                        <a:srgbClr val="E6B9B8"/>
                      </a:bgClr>
                    </a:pattFill>
                  </a:tcPr>
                </a:tc>
                <a:tc hMerge="1">
                  <a:txBody>
                    <a:bodyPr/>
                    <a:lstStyle/>
                    <a:p>
                      <a:endParaRPr lang="en-US"/>
                    </a:p>
                  </a:txBody>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r>
              <a:tr h="188961">
                <a:tc gridSpan="2">
                  <a:txBody>
                    <a:bodyPr/>
                    <a:lstStyle/>
                    <a:p>
                      <a:pPr algn="l" fontAlgn="b"/>
                      <a:r>
                        <a:rPr lang="en-US" sz="1050" b="0" i="0" u="none" strike="noStrike" dirty="0">
                          <a:solidFill>
                            <a:srgbClr val="000000"/>
                          </a:solidFill>
                          <a:latin typeface="Calibri"/>
                        </a:rPr>
                        <a:t>Additional optional scenarios for models that go for the policy dimension</a:t>
                      </a:r>
                    </a:p>
                  </a:txBody>
                  <a:tcPr marL="4519" marR="4519" marT="4519" marB="0" anchor="b">
                    <a:lnL>
                      <a:noFill/>
                    </a:lnL>
                    <a:lnR>
                      <a:noFill/>
                    </a:lnR>
                    <a:lnT>
                      <a:noFill/>
                    </a:lnT>
                    <a:lnB>
                      <a:noFill/>
                    </a:lnB>
                    <a:solidFill>
                      <a:srgbClr val="CCC0DA"/>
                    </a:solidFill>
                  </a:tcPr>
                </a:tc>
                <a:tc hMerge="1">
                  <a:txBody>
                    <a:bodyPr/>
                    <a:lstStyle/>
                    <a:p>
                      <a:endParaRPr lang="en-US"/>
                    </a:p>
                  </a:txBody>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a:solidFill>
                          <a:srgbClr val="000000"/>
                        </a:solidFill>
                        <a:latin typeface="Calibri"/>
                      </a:endParaRPr>
                    </a:p>
                  </a:txBody>
                  <a:tcPr marL="4519" marR="4519" marT="4519" marB="0" anchor="b">
                    <a:lnL>
                      <a:noFill/>
                    </a:lnL>
                    <a:lnR>
                      <a:noFill/>
                    </a:lnR>
                    <a:lnT>
                      <a:noFill/>
                    </a:lnT>
                    <a:lnB>
                      <a:noFill/>
                    </a:lnB>
                  </a:tcPr>
                </a:tc>
                <a:tc>
                  <a:txBody>
                    <a:bodyPr/>
                    <a:lstStyle/>
                    <a:p>
                      <a:pPr algn="l" fontAlgn="b"/>
                      <a:endParaRPr lang="en-US" sz="500" b="0" i="0" u="none" strike="noStrike" dirty="0">
                        <a:solidFill>
                          <a:srgbClr val="000000"/>
                        </a:solidFill>
                        <a:latin typeface="Calibri"/>
                      </a:endParaRPr>
                    </a:p>
                  </a:txBody>
                  <a:tcPr marL="4519" marR="4519" marT="4519" marB="0" anchor="b">
                    <a:lnL>
                      <a:noFill/>
                    </a:lnL>
                    <a:lnR>
                      <a:noFill/>
                    </a:lnR>
                    <a:lnT>
                      <a:noFill/>
                    </a:lnT>
                    <a:lnB>
                      <a:noFill/>
                    </a:lnB>
                  </a:tcPr>
                </a:tc>
              </a:tr>
            </a:tbl>
          </a:graphicData>
        </a:graphic>
      </p:graphicFrame>
    </p:spTree>
    <p:extLst>
      <p:ext uri="{BB962C8B-B14F-4D97-AF65-F5344CB8AC3E}">
        <p14:creationId xmlns:p14="http://schemas.microsoft.com/office/powerpoint/2010/main" val="41487531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20700" y="76200"/>
            <a:ext cx="8137525" cy="56197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de-DE" altLang="en-US" kern="0" dirty="0" smtClean="0">
                <a:solidFill>
                  <a:srgbClr val="C00000"/>
                </a:solidFill>
              </a:rPr>
              <a:t>EMF 28 Models</a:t>
            </a:r>
          </a:p>
        </p:txBody>
      </p:sp>
      <p:sp>
        <p:nvSpPr>
          <p:cNvPr id="3" name="Rectangle 1"/>
          <p:cNvSpPr>
            <a:spLocks noChangeArrowheads="1"/>
          </p:cNvSpPr>
          <p:nvPr/>
        </p:nvSpPr>
        <p:spPr bwMode="auto">
          <a:xfrm>
            <a:off x="361950" y="906463"/>
            <a:ext cx="3573463"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algn="l" eaLnBrk="1" hangingPunct="1"/>
            <a:r>
              <a:rPr lang="de-DE" altLang="en-US" sz="1800">
                <a:solidFill>
                  <a:srgbClr val="FF9900"/>
                </a:solidFill>
              </a:rPr>
              <a:t>PRIMES (ICCS)</a:t>
            </a:r>
          </a:p>
          <a:p>
            <a:pPr algn="l" eaLnBrk="1" hangingPunct="1"/>
            <a:r>
              <a:rPr lang="de-DE" altLang="en-US" sz="1800">
                <a:solidFill>
                  <a:srgbClr val="FF9900"/>
                </a:solidFill>
              </a:rPr>
              <a:t>POLES (IPTS)</a:t>
            </a:r>
          </a:p>
          <a:p>
            <a:pPr algn="l" eaLnBrk="1" hangingPunct="1"/>
            <a:r>
              <a:rPr lang="de-DE" altLang="en-US" sz="1800">
                <a:solidFill>
                  <a:srgbClr val="FF9900"/>
                </a:solidFill>
              </a:rPr>
              <a:t>POLES (EDDEN, Enerdata)</a:t>
            </a:r>
          </a:p>
          <a:p>
            <a:pPr algn="l" eaLnBrk="1" hangingPunct="1"/>
            <a:r>
              <a:rPr lang="de-DE" altLang="en-US" sz="1800">
                <a:solidFill>
                  <a:srgbClr val="FF9900"/>
                </a:solidFill>
              </a:rPr>
              <a:t>TIAM (UCL)</a:t>
            </a:r>
          </a:p>
          <a:p>
            <a:pPr algn="l" eaLnBrk="1" hangingPunct="1"/>
            <a:r>
              <a:rPr lang="de-DE" altLang="en-US" sz="1800">
                <a:solidFill>
                  <a:srgbClr val="FF9900"/>
                </a:solidFill>
              </a:rPr>
              <a:t>TIMES PanEU (U Stuttgart)</a:t>
            </a:r>
          </a:p>
          <a:p>
            <a:pPr algn="l" eaLnBrk="1" hangingPunct="1"/>
            <a:r>
              <a:rPr lang="de-DE" altLang="en-US" sz="1800">
                <a:solidFill>
                  <a:srgbClr val="FF9900"/>
                </a:solidFill>
              </a:rPr>
              <a:t>TIMES (VTT Finland)</a:t>
            </a:r>
          </a:p>
          <a:p>
            <a:pPr algn="l" eaLnBrk="1" hangingPunct="1"/>
            <a:r>
              <a:rPr lang="de-DE" altLang="en-US" sz="1800">
                <a:solidFill>
                  <a:srgbClr val="FFC000"/>
                </a:solidFill>
              </a:rPr>
              <a:t>WITCH (FEEM)</a:t>
            </a:r>
          </a:p>
          <a:p>
            <a:pPr algn="l" eaLnBrk="1" hangingPunct="1"/>
            <a:endParaRPr lang="de-DE" altLang="en-US" sz="1800">
              <a:solidFill>
                <a:srgbClr val="FF0000"/>
              </a:solidFill>
            </a:endParaRPr>
          </a:p>
          <a:p>
            <a:pPr algn="l" eaLnBrk="1" hangingPunct="1"/>
            <a:r>
              <a:rPr lang="de-DE" altLang="en-US" sz="1800">
                <a:solidFill>
                  <a:srgbClr val="FF0000"/>
                </a:solidFill>
              </a:rPr>
              <a:t>ELMOD (TU Berlin)</a:t>
            </a:r>
          </a:p>
          <a:p>
            <a:pPr algn="l" eaLnBrk="1" hangingPunct="1"/>
            <a:r>
              <a:rPr lang="de-DE" altLang="en-US" sz="1800">
                <a:solidFill>
                  <a:srgbClr val="FF0000"/>
                </a:solidFill>
              </a:rPr>
              <a:t>MultiMod (DIW)</a:t>
            </a:r>
          </a:p>
          <a:p>
            <a:pPr algn="l" eaLnBrk="1" hangingPunct="1"/>
            <a:r>
              <a:rPr lang="de-DE" altLang="en-US" sz="1800">
                <a:solidFill>
                  <a:srgbClr val="FF0000"/>
                </a:solidFill>
              </a:rPr>
              <a:t>LIMES-EU (PIK)</a:t>
            </a:r>
          </a:p>
          <a:p>
            <a:pPr algn="l" eaLnBrk="1" hangingPunct="1"/>
            <a:r>
              <a:rPr lang="de-DE" altLang="en-US" sz="1800">
                <a:solidFill>
                  <a:srgbClr val="FF0000"/>
                </a:solidFill>
              </a:rPr>
              <a:t>EMILIE (DIW)</a:t>
            </a:r>
          </a:p>
          <a:p>
            <a:pPr algn="l" eaLnBrk="1" hangingPunct="1"/>
            <a:endParaRPr lang="de-DE" altLang="en-US" sz="1800">
              <a:solidFill>
                <a:srgbClr val="0000FF"/>
              </a:solidFill>
            </a:endParaRPr>
          </a:p>
          <a:p>
            <a:pPr algn="l" eaLnBrk="1" hangingPunct="1"/>
            <a:r>
              <a:rPr lang="de-DE" altLang="en-US" sz="1800">
                <a:solidFill>
                  <a:schemeClr val="accent2"/>
                </a:solidFill>
              </a:rPr>
              <a:t>EPPA (MIT)</a:t>
            </a:r>
          </a:p>
          <a:p>
            <a:pPr algn="l" eaLnBrk="1" hangingPunct="1"/>
            <a:r>
              <a:rPr lang="de-DE" altLang="en-US" sz="1800">
                <a:solidFill>
                  <a:schemeClr val="accent2"/>
                </a:solidFill>
              </a:rPr>
              <a:t>PACE (ZEW)</a:t>
            </a:r>
          </a:p>
          <a:p>
            <a:pPr algn="l" eaLnBrk="1" hangingPunct="1"/>
            <a:r>
              <a:rPr lang="de-DE" altLang="en-US" sz="1800">
                <a:solidFill>
                  <a:schemeClr val="accent2"/>
                </a:solidFill>
              </a:rPr>
              <a:t>GEM-E3 (IPTS)</a:t>
            </a:r>
          </a:p>
          <a:p>
            <a:pPr algn="l" eaLnBrk="1" hangingPunct="1"/>
            <a:r>
              <a:rPr lang="de-DE" altLang="en-US" sz="1800">
                <a:solidFill>
                  <a:schemeClr val="accent2"/>
                </a:solidFill>
              </a:rPr>
              <a:t>FARM (Oeko-Institute / USDA)</a:t>
            </a:r>
          </a:p>
          <a:p>
            <a:pPr algn="l" eaLnBrk="1" hangingPunct="1"/>
            <a:r>
              <a:rPr lang="de-DE" altLang="en-US" sz="1800">
                <a:solidFill>
                  <a:schemeClr val="accent2"/>
                </a:solidFill>
              </a:rPr>
              <a:t>GEMINI-E3</a:t>
            </a:r>
          </a:p>
          <a:p>
            <a:pPr algn="l" eaLnBrk="1" hangingPunct="1"/>
            <a:r>
              <a:rPr lang="de-DE" altLang="en-US" sz="1800">
                <a:solidFill>
                  <a:schemeClr val="accent2"/>
                </a:solidFill>
              </a:rPr>
              <a:t>WorldScan / MERGE</a:t>
            </a:r>
          </a:p>
        </p:txBody>
      </p:sp>
      <p:sp>
        <p:nvSpPr>
          <p:cNvPr id="4" name="Right Brace 2"/>
          <p:cNvSpPr>
            <a:spLocks/>
          </p:cNvSpPr>
          <p:nvPr/>
        </p:nvSpPr>
        <p:spPr bwMode="auto">
          <a:xfrm>
            <a:off x="3754438" y="906463"/>
            <a:ext cx="584200" cy="1730375"/>
          </a:xfrm>
          <a:prstGeom prst="rightBrace">
            <a:avLst>
              <a:gd name="adj1" fmla="val 8337"/>
              <a:gd name="adj2" fmla="val 50000"/>
            </a:avLst>
          </a:prstGeom>
          <a:solidFill>
            <a:schemeClr val="bg1"/>
          </a:solidFill>
          <a:ln w="38100" algn="ctr">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eaLnBrk="1" hangingPunct="1"/>
            <a:endParaRPr lang="en-US" altLang="en-US"/>
          </a:p>
        </p:txBody>
      </p:sp>
      <p:sp>
        <p:nvSpPr>
          <p:cNvPr id="5" name="TextBox 6"/>
          <p:cNvSpPr txBox="1">
            <a:spLocks noChangeArrowheads="1"/>
          </p:cNvSpPr>
          <p:nvPr/>
        </p:nvSpPr>
        <p:spPr bwMode="auto">
          <a:xfrm>
            <a:off x="4491038" y="1547813"/>
            <a:ext cx="243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eaLnBrk="1" hangingPunct="1"/>
            <a:r>
              <a:rPr lang="de-DE" altLang="en-US" sz="1600">
                <a:solidFill>
                  <a:srgbClr val="FF9900"/>
                </a:solidFill>
              </a:rPr>
              <a:t>Energy System Models</a:t>
            </a:r>
          </a:p>
        </p:txBody>
      </p:sp>
      <p:sp>
        <p:nvSpPr>
          <p:cNvPr id="6" name="Right Brace 9"/>
          <p:cNvSpPr>
            <a:spLocks/>
          </p:cNvSpPr>
          <p:nvPr/>
        </p:nvSpPr>
        <p:spPr bwMode="auto">
          <a:xfrm>
            <a:off x="3754438" y="3105150"/>
            <a:ext cx="584200" cy="1052513"/>
          </a:xfrm>
          <a:prstGeom prst="rightBrace">
            <a:avLst>
              <a:gd name="adj1" fmla="val 8341"/>
              <a:gd name="adj2" fmla="val 50000"/>
            </a:avLst>
          </a:prstGeom>
          <a:solidFill>
            <a:schemeClr val="bg1"/>
          </a:solidFill>
          <a:ln w="38100" algn="ctr">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eaLnBrk="1" hangingPunct="1"/>
            <a:endParaRPr lang="en-US" altLang="en-US"/>
          </a:p>
        </p:txBody>
      </p:sp>
      <p:sp>
        <p:nvSpPr>
          <p:cNvPr id="7" name="TextBox 10"/>
          <p:cNvSpPr txBox="1">
            <a:spLocks noChangeArrowheads="1"/>
          </p:cNvSpPr>
          <p:nvPr/>
        </p:nvSpPr>
        <p:spPr bwMode="auto">
          <a:xfrm>
            <a:off x="4414838" y="3292475"/>
            <a:ext cx="2581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algn="l" eaLnBrk="1" hangingPunct="1"/>
            <a:r>
              <a:rPr lang="de-DE" altLang="en-US" sz="1600">
                <a:solidFill>
                  <a:srgbClr val="FF0000"/>
                </a:solidFill>
              </a:rPr>
              <a:t>Electricity sector and/or </a:t>
            </a:r>
          </a:p>
          <a:p>
            <a:pPr algn="l" eaLnBrk="1" hangingPunct="1"/>
            <a:r>
              <a:rPr lang="de-DE" altLang="en-US" sz="1600">
                <a:solidFill>
                  <a:srgbClr val="FF0000"/>
                </a:solidFill>
              </a:rPr>
              <a:t>Infrastructure models </a:t>
            </a:r>
          </a:p>
        </p:txBody>
      </p:sp>
      <p:sp>
        <p:nvSpPr>
          <p:cNvPr id="8" name="Right Brace 11"/>
          <p:cNvSpPr>
            <a:spLocks/>
          </p:cNvSpPr>
          <p:nvPr/>
        </p:nvSpPr>
        <p:spPr bwMode="auto">
          <a:xfrm>
            <a:off x="3763963" y="4549775"/>
            <a:ext cx="574675" cy="1543050"/>
          </a:xfrm>
          <a:prstGeom prst="rightBrace">
            <a:avLst>
              <a:gd name="adj1" fmla="val 8329"/>
              <a:gd name="adj2" fmla="val 50000"/>
            </a:avLst>
          </a:prstGeom>
          <a:solidFill>
            <a:schemeClr val="bg1"/>
          </a:solidFill>
          <a:ln w="38100" algn="ctr">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eaLnBrk="1" hangingPunct="1"/>
            <a:endParaRPr lang="en-US" altLang="en-US">
              <a:solidFill>
                <a:srgbClr val="0000FF"/>
              </a:solidFill>
            </a:endParaRPr>
          </a:p>
        </p:txBody>
      </p:sp>
      <p:sp>
        <p:nvSpPr>
          <p:cNvPr id="9" name="TextBox 12"/>
          <p:cNvSpPr txBox="1">
            <a:spLocks noChangeArrowheads="1"/>
          </p:cNvSpPr>
          <p:nvPr/>
        </p:nvSpPr>
        <p:spPr bwMode="auto">
          <a:xfrm>
            <a:off x="4495800" y="5146675"/>
            <a:ext cx="1393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eaLnBrk="1" hangingPunct="1"/>
            <a:r>
              <a:rPr lang="de-DE" altLang="en-US" sz="1600">
                <a:solidFill>
                  <a:schemeClr val="accent2"/>
                </a:solidFill>
              </a:rPr>
              <a:t>CGE Models</a:t>
            </a:r>
          </a:p>
        </p:txBody>
      </p:sp>
      <p:sp>
        <p:nvSpPr>
          <p:cNvPr id="10" name="TextBox 13"/>
          <p:cNvSpPr txBox="1">
            <a:spLocks noChangeArrowheads="1"/>
          </p:cNvSpPr>
          <p:nvPr/>
        </p:nvSpPr>
        <p:spPr bwMode="auto">
          <a:xfrm>
            <a:off x="4451350" y="2466975"/>
            <a:ext cx="1484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itchFamily="34" charset="0"/>
              </a:defRPr>
            </a:lvl1pPr>
            <a:lvl2pPr marL="742950" indent="-285750" eaLnBrk="0" hangingPunct="0">
              <a:defRPr sz="2400" b="1">
                <a:solidFill>
                  <a:schemeClr val="tx1"/>
                </a:solidFill>
                <a:latin typeface="Arial" pitchFamily="34" charset="0"/>
              </a:defRPr>
            </a:lvl2pPr>
            <a:lvl3pPr marL="1143000" indent="-228600" eaLnBrk="0" hangingPunct="0">
              <a:defRPr sz="2400" b="1">
                <a:solidFill>
                  <a:schemeClr val="tx1"/>
                </a:solidFill>
                <a:latin typeface="Arial" pitchFamily="34" charset="0"/>
              </a:defRPr>
            </a:lvl3pPr>
            <a:lvl4pPr marL="1600200" indent="-228600" eaLnBrk="0" hangingPunct="0">
              <a:defRPr sz="2400" b="1">
                <a:solidFill>
                  <a:schemeClr val="tx1"/>
                </a:solidFill>
                <a:latin typeface="Arial" pitchFamily="34" charset="0"/>
              </a:defRPr>
            </a:lvl4pPr>
            <a:lvl5pPr marL="2057400" indent="-228600" eaLnBrk="0" hangingPunct="0">
              <a:defRPr sz="2400" b="1">
                <a:solidFill>
                  <a:schemeClr val="tx1"/>
                </a:solidFill>
                <a:latin typeface="Arial" pitchFamily="34" charset="0"/>
              </a:defRPr>
            </a:lvl5pPr>
            <a:lvl6pPr marL="2514600" indent="-228600" algn="ctr" eaLnBrk="0" fontAlgn="base" hangingPunct="0">
              <a:spcBef>
                <a:spcPct val="0"/>
              </a:spcBef>
              <a:spcAft>
                <a:spcPct val="0"/>
              </a:spcAft>
              <a:defRPr sz="2400" b="1">
                <a:solidFill>
                  <a:schemeClr val="tx1"/>
                </a:solidFill>
                <a:latin typeface="Arial" pitchFamily="34" charset="0"/>
              </a:defRPr>
            </a:lvl6pPr>
            <a:lvl7pPr marL="2971800" indent="-228600" algn="ctr" eaLnBrk="0" fontAlgn="base" hangingPunct="0">
              <a:spcBef>
                <a:spcPct val="0"/>
              </a:spcBef>
              <a:spcAft>
                <a:spcPct val="0"/>
              </a:spcAft>
              <a:defRPr sz="2400" b="1">
                <a:solidFill>
                  <a:schemeClr val="tx1"/>
                </a:solidFill>
                <a:latin typeface="Arial" pitchFamily="34" charset="0"/>
              </a:defRPr>
            </a:lvl7pPr>
            <a:lvl8pPr marL="3429000" indent="-228600" algn="ctr" eaLnBrk="0" fontAlgn="base" hangingPunct="0">
              <a:spcBef>
                <a:spcPct val="0"/>
              </a:spcBef>
              <a:spcAft>
                <a:spcPct val="0"/>
              </a:spcAft>
              <a:defRPr sz="2400" b="1">
                <a:solidFill>
                  <a:schemeClr val="tx1"/>
                </a:solidFill>
                <a:latin typeface="Arial" pitchFamily="34" charset="0"/>
              </a:defRPr>
            </a:lvl8pPr>
            <a:lvl9pPr marL="3886200" indent="-228600" algn="ctr" eaLnBrk="0" fontAlgn="base" hangingPunct="0">
              <a:spcBef>
                <a:spcPct val="0"/>
              </a:spcBef>
              <a:spcAft>
                <a:spcPct val="0"/>
              </a:spcAft>
              <a:defRPr sz="2400" b="1">
                <a:solidFill>
                  <a:schemeClr val="tx1"/>
                </a:solidFill>
                <a:latin typeface="Arial" pitchFamily="34" charset="0"/>
              </a:defRPr>
            </a:lvl9pPr>
          </a:lstStyle>
          <a:p>
            <a:pPr eaLnBrk="1" hangingPunct="1"/>
            <a:r>
              <a:rPr lang="de-DE" altLang="en-US" sz="1600">
                <a:solidFill>
                  <a:srgbClr val="FFC000"/>
                </a:solidFill>
              </a:rPr>
              <a:t>Hybrid Model</a:t>
            </a:r>
          </a:p>
        </p:txBody>
      </p:sp>
    </p:spTree>
    <p:extLst>
      <p:ext uri="{BB962C8B-B14F-4D97-AF65-F5344CB8AC3E}">
        <p14:creationId xmlns:p14="http://schemas.microsoft.com/office/powerpoint/2010/main" val="27194615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ChangeAspect="1" noChangeArrowheads="1"/>
          </p:cNvPicPr>
          <p:nvPr/>
        </p:nvPicPr>
        <p:blipFill>
          <a:blip r:embed="rId2" cstate="print"/>
          <a:srcRect/>
          <a:stretch>
            <a:fillRect/>
          </a:stretch>
        </p:blipFill>
        <p:spPr bwMode="auto">
          <a:xfrm>
            <a:off x="106363" y="254001"/>
            <a:ext cx="8931275" cy="5994400"/>
          </a:xfrm>
          <a:prstGeom prst="rect">
            <a:avLst/>
          </a:prstGeom>
          <a:noFill/>
          <a:ln w="9525">
            <a:noFill/>
            <a:miter lim="800000"/>
            <a:headEnd/>
            <a:tailEnd/>
          </a:ln>
        </p:spPr>
      </p:pic>
    </p:spTree>
    <p:extLst>
      <p:ext uri="{BB962C8B-B14F-4D97-AF65-F5344CB8AC3E}">
        <p14:creationId xmlns:p14="http://schemas.microsoft.com/office/powerpoint/2010/main" val="36802860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2" cstate="print"/>
          <a:srcRect/>
          <a:stretch>
            <a:fillRect/>
          </a:stretch>
        </p:blipFill>
        <p:spPr bwMode="auto">
          <a:xfrm>
            <a:off x="223838" y="234951"/>
            <a:ext cx="8694737" cy="6013450"/>
          </a:xfrm>
          <a:prstGeom prst="rect">
            <a:avLst/>
          </a:prstGeom>
          <a:noFill/>
          <a:ln w="9525">
            <a:noFill/>
            <a:miter lim="800000"/>
            <a:headEnd/>
            <a:tailEnd/>
          </a:ln>
        </p:spPr>
      </p:pic>
    </p:spTree>
    <p:extLst>
      <p:ext uri="{BB962C8B-B14F-4D97-AF65-F5344CB8AC3E}">
        <p14:creationId xmlns:p14="http://schemas.microsoft.com/office/powerpoint/2010/main" val="420678764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447800"/>
            <a:ext cx="9144000" cy="1470025"/>
          </a:xfrm>
        </p:spPr>
        <p:txBody>
          <a:bodyPr>
            <a:normAutofit fontScale="90000"/>
          </a:bodyPr>
          <a:lstStyle/>
          <a:p>
            <a:r>
              <a:rPr lang="en-US" dirty="0" smtClean="0"/>
              <a:t/>
            </a:r>
            <a:br>
              <a:rPr lang="en-US" dirty="0" smtClean="0"/>
            </a:br>
            <a:r>
              <a:rPr lang="en-US" b="1" dirty="0" smtClean="0"/>
              <a:t> </a:t>
            </a:r>
            <a:r>
              <a:rPr lang="en-US" b="1" dirty="0" smtClean="0">
                <a:solidFill>
                  <a:srgbClr val="FF0000"/>
                </a:solidFill>
              </a:rPr>
              <a:t>The Role of Border Carbon Adjustment in Unilateral Climate Policy: Overview of an Energy Modeling Forum Study (EMF 29)</a:t>
            </a:r>
            <a:endParaRPr lang="en-US" dirty="0">
              <a:solidFill>
                <a:srgbClr val="FF0000"/>
              </a:solidFill>
            </a:endParaRPr>
          </a:p>
        </p:txBody>
      </p:sp>
      <p:sp>
        <p:nvSpPr>
          <p:cNvPr id="5" name="Subtitle 4"/>
          <p:cNvSpPr>
            <a:spLocks noGrp="1"/>
          </p:cNvSpPr>
          <p:nvPr>
            <p:ph type="subTitle" idx="1"/>
          </p:nvPr>
        </p:nvSpPr>
        <p:spPr>
          <a:xfrm>
            <a:off x="1600200" y="4267200"/>
            <a:ext cx="6400800" cy="1752600"/>
          </a:xfrm>
        </p:spPr>
        <p:txBody>
          <a:bodyPr/>
          <a:lstStyle/>
          <a:p>
            <a:r>
              <a:rPr lang="en-US" dirty="0" err="1" smtClean="0"/>
              <a:t>Christoph</a:t>
            </a:r>
            <a:r>
              <a:rPr lang="en-US" dirty="0" smtClean="0"/>
              <a:t> Böhringer, Thomas F. Rutherford and Edward J. </a:t>
            </a:r>
            <a:r>
              <a:rPr lang="en-US" dirty="0" err="1" smtClean="0"/>
              <a:t>Balistreri</a:t>
            </a:r>
            <a:r>
              <a:rPr lang="en-US" baseline="30000" dirty="0" err="1" smtClean="0"/>
              <a:t>c</a:t>
            </a:r>
            <a:endParaRPr lang="en-US" dirty="0"/>
          </a:p>
        </p:txBody>
      </p:sp>
    </p:spTree>
    <p:extLst>
      <p:ext uri="{BB962C8B-B14F-4D97-AF65-F5344CB8AC3E}">
        <p14:creationId xmlns:p14="http://schemas.microsoft.com/office/powerpoint/2010/main" val="13364542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1143000"/>
          </a:xfrm>
        </p:spPr>
        <p:txBody>
          <a:bodyPr/>
          <a:lstStyle/>
          <a:p>
            <a:r>
              <a:rPr lang="en-US" dirty="0" smtClean="0">
                <a:solidFill>
                  <a:srgbClr val="FF0000"/>
                </a:solidFill>
              </a:rPr>
              <a:t>EMF 29 Modeling Teams</a:t>
            </a:r>
            <a:endParaRPr lang="en-US" dirty="0">
              <a:solidFill>
                <a:srgbClr val="FF0000"/>
              </a:solidFill>
            </a:endParaRPr>
          </a:p>
        </p:txBody>
      </p:sp>
      <p:graphicFrame>
        <p:nvGraphicFramePr>
          <p:cNvPr id="4" name="Content Placeholder 3"/>
          <p:cNvGraphicFramePr>
            <a:graphicFrameLocks noGrp="1"/>
          </p:cNvGraphicFramePr>
          <p:nvPr>
            <p:ph idx="1"/>
          </p:nvPr>
        </p:nvGraphicFramePr>
        <p:xfrm>
          <a:off x="457200" y="914400"/>
          <a:ext cx="8382000" cy="5457952"/>
        </p:xfrm>
        <a:graphic>
          <a:graphicData uri="http://schemas.openxmlformats.org/drawingml/2006/table">
            <a:tbl>
              <a:tblPr firstRow="1" bandRow="1">
                <a:tableStyleId>{5C22544A-7EE6-4342-B048-85BDC9FD1C3A}</a:tableStyleId>
              </a:tblPr>
              <a:tblGrid>
                <a:gridCol w="2794000"/>
                <a:gridCol w="2794000"/>
                <a:gridCol w="2794000"/>
              </a:tblGrid>
              <a:tr h="370840">
                <a:tc>
                  <a:txBody>
                    <a:bodyPr/>
                    <a:lstStyle/>
                    <a:p>
                      <a:pPr marL="0" marR="0" algn="l">
                        <a:lnSpc>
                          <a:spcPct val="150000"/>
                        </a:lnSpc>
                        <a:spcBef>
                          <a:spcPts val="0"/>
                        </a:spcBef>
                        <a:spcAft>
                          <a:spcPts val="600"/>
                        </a:spcAft>
                      </a:pPr>
                      <a:r>
                        <a:rPr lang="de-DE" sz="1200" b="1" dirty="0">
                          <a:latin typeface="Times New Roman"/>
                          <a:ea typeface="Times New Roman"/>
                          <a:cs typeface="Times New Roman"/>
                        </a:rPr>
                        <a:t>Model</a:t>
                      </a:r>
                      <a:endParaRPr lang="en-US" sz="1200" dirty="0">
                        <a:latin typeface="Calibri"/>
                        <a:ea typeface="Calibri"/>
                        <a:cs typeface="Times New Roman"/>
                      </a:endParaRPr>
                    </a:p>
                  </a:txBody>
                  <a:tcPr marL="68580" marR="68580" marT="0" marB="0"/>
                </a:tc>
                <a:tc>
                  <a:txBody>
                    <a:bodyPr/>
                    <a:lstStyle/>
                    <a:p>
                      <a:pPr marL="0" marR="0" algn="l">
                        <a:lnSpc>
                          <a:spcPct val="150000"/>
                        </a:lnSpc>
                        <a:spcBef>
                          <a:spcPts val="0"/>
                        </a:spcBef>
                        <a:spcAft>
                          <a:spcPts val="600"/>
                        </a:spcAft>
                      </a:pPr>
                      <a:r>
                        <a:rPr lang="de-DE" sz="1200" b="1">
                          <a:latin typeface="Times New Roman"/>
                          <a:ea typeface="Times New Roman"/>
                          <a:cs typeface="Times New Roman"/>
                        </a:rPr>
                        <a:t>Institution</a:t>
                      </a:r>
                      <a:endParaRPr lang="en-US" sz="1200">
                        <a:latin typeface="Calibri"/>
                        <a:ea typeface="Calibri"/>
                        <a:cs typeface="Times New Roman"/>
                      </a:endParaRPr>
                    </a:p>
                  </a:txBody>
                  <a:tcPr marL="68580" marR="68580" marT="0" marB="0"/>
                </a:tc>
                <a:tc>
                  <a:txBody>
                    <a:bodyPr/>
                    <a:lstStyle/>
                    <a:p>
                      <a:pPr marL="0" marR="0" algn="l">
                        <a:lnSpc>
                          <a:spcPct val="150000"/>
                        </a:lnSpc>
                        <a:spcBef>
                          <a:spcPts val="0"/>
                        </a:spcBef>
                        <a:spcAft>
                          <a:spcPts val="600"/>
                        </a:spcAft>
                      </a:pPr>
                      <a:r>
                        <a:rPr lang="de-DE" sz="1200" b="1">
                          <a:latin typeface="Times New Roman"/>
                          <a:ea typeface="Times New Roman"/>
                          <a:cs typeface="Times New Roman"/>
                        </a:rPr>
                        <a:t>People</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dirty="0">
                          <a:latin typeface="Times New Roman"/>
                          <a:ea typeface="Times New Roman"/>
                          <a:cs typeface="Times New Roman"/>
                        </a:rPr>
                        <a:t>BCR</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200" dirty="0">
                          <a:latin typeface="Times New Roman"/>
                          <a:ea typeface="Times New Roman"/>
                          <a:cs typeface="Times New Roman"/>
                        </a:rPr>
                        <a:t>Universities of Oldenburg, Calgary, and Wisconsin (Madison)</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Böhringer, Carbone, Rutherford</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CEPE </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ETH Zürich</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Caron</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CVO</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University of Oldenburg</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Springmann</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DART</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200" dirty="0">
                          <a:latin typeface="Times New Roman"/>
                          <a:ea typeface="Times New Roman"/>
                          <a:cs typeface="Times New Roman"/>
                        </a:rPr>
                        <a:t>Kiel Institute for the World Economy (</a:t>
                      </a:r>
                      <a:r>
                        <a:rPr lang="en-US" sz="1200" dirty="0" err="1">
                          <a:latin typeface="Times New Roman"/>
                          <a:ea typeface="Times New Roman"/>
                          <a:cs typeface="Times New Roman"/>
                        </a:rPr>
                        <a:t>IfW</a:t>
                      </a:r>
                      <a:r>
                        <a:rPr lang="en-US" sz="1200" dirty="0">
                          <a:latin typeface="Times New Roman"/>
                          <a:ea typeface="Times New Roman"/>
                          <a:cs typeface="Times New Roman"/>
                        </a:rPr>
                        <a:t>), Kiel</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Weitzel, Hübler, Peterson</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EC-MS-MR</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Environment Canada, Ottawa</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Ghosh, Luo, Siddiqui, Zhu</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ENV-LINKAGES</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OECD, Paris</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Lanzi, Chateau, Dellink</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FF</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200" dirty="0">
                          <a:latin typeface="Times New Roman"/>
                          <a:ea typeface="Times New Roman"/>
                          <a:cs typeface="Times New Roman"/>
                        </a:rPr>
                        <a:t>International Trade Commission (ITC), Resources for the Future (RFF), Washington</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Fischer, Fox</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MINES</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200" dirty="0">
                          <a:latin typeface="Times New Roman"/>
                          <a:ea typeface="Times New Roman"/>
                          <a:cs typeface="Times New Roman"/>
                        </a:rPr>
                        <a:t>Colorado School of Mines, Golden, University of Wisconsin, Madison</a:t>
                      </a:r>
                      <a:endParaRPr lang="en-US" sz="1200" dirty="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Balistreri, Rutherford</a:t>
                      </a:r>
                      <a:endParaRPr lang="en-US" sz="120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PACE</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200">
                          <a:latin typeface="Times New Roman"/>
                          <a:ea typeface="Times New Roman"/>
                          <a:cs typeface="Times New Roman"/>
                        </a:rPr>
                        <a:t>Centre for European Economic Research (ZEW), Mannheim</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Alexeeva-Talebi, Böhringer, Löschel, Voigt</a:t>
                      </a:r>
                      <a:endParaRPr lang="en-US" sz="1200" dirty="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SNOW</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Statistics Norway, Oslo</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Böhringer, Bye, Faehn, Rosendahl</a:t>
                      </a:r>
                      <a:endParaRPr lang="en-US" sz="1200" dirty="0">
                        <a:latin typeface="Calibri"/>
                        <a:ea typeface="Calibri"/>
                        <a:cs typeface="Times New Roman"/>
                      </a:endParaRPr>
                    </a:p>
                  </a:txBody>
                  <a:tcPr marL="68580" marR="68580" marT="0" marB="0"/>
                </a:tc>
              </a:tr>
              <a:tr h="370840">
                <a:tc>
                  <a:txBody>
                    <a:bodyPr/>
                    <a:lstStyle/>
                    <a:p>
                      <a:pPr marL="0" marR="0" algn="l">
                        <a:lnSpc>
                          <a:spcPct val="115000"/>
                        </a:lnSpc>
                        <a:spcBef>
                          <a:spcPts val="0"/>
                        </a:spcBef>
                        <a:spcAft>
                          <a:spcPts val="0"/>
                        </a:spcAft>
                      </a:pPr>
                      <a:r>
                        <a:rPr lang="de-DE" sz="1200">
                          <a:latin typeface="Times New Roman"/>
                          <a:ea typeface="Times New Roman"/>
                          <a:cs typeface="Times New Roman"/>
                        </a:rPr>
                        <a:t>WEG_CENTER</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a:latin typeface="Times New Roman"/>
                          <a:ea typeface="Times New Roman"/>
                          <a:cs typeface="Times New Roman"/>
                        </a:rPr>
                        <a:t>University of Graz</a:t>
                      </a:r>
                      <a:endParaRPr lang="en-US" sz="1200">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de-DE" sz="1200" dirty="0">
                          <a:latin typeface="Times New Roman"/>
                          <a:ea typeface="Times New Roman"/>
                          <a:cs typeface="Times New Roman"/>
                        </a:rPr>
                        <a:t>Bednar-Friedl, Schinko, Steininger</a:t>
                      </a:r>
                      <a:endParaRPr lang="en-US" sz="1200" dirty="0">
                        <a:latin typeface="Calibri"/>
                        <a:ea typeface="Calibri"/>
                        <a:cs typeface="Times New Roman"/>
                      </a:endParaRPr>
                    </a:p>
                  </a:txBody>
                  <a:tcPr marL="68580" marR="68580" marT="0" marB="0"/>
                </a:tc>
              </a:tr>
              <a:tr h="370840">
                <a:tc>
                  <a:txBody>
                    <a:bodyPr/>
                    <a:lstStyle/>
                    <a:p>
                      <a:pPr marL="0" marR="0" algn="l">
                        <a:lnSpc>
                          <a:spcPct val="150000"/>
                        </a:lnSpc>
                        <a:spcBef>
                          <a:spcPts val="0"/>
                        </a:spcBef>
                        <a:spcAft>
                          <a:spcPts val="0"/>
                        </a:spcAft>
                      </a:pPr>
                      <a:r>
                        <a:rPr lang="de-DE" sz="1200">
                          <a:latin typeface="Times New Roman"/>
                          <a:ea typeface="Times New Roman"/>
                          <a:cs typeface="Times New Roman"/>
                        </a:rPr>
                        <a:t>WORLDSCAN</a:t>
                      </a:r>
                      <a:endParaRPr lang="en-US" sz="1200">
                        <a:latin typeface="Calibri"/>
                        <a:ea typeface="Calibri"/>
                        <a:cs typeface="Times New Roman"/>
                      </a:endParaRPr>
                    </a:p>
                  </a:txBody>
                  <a:tcPr marL="68580" marR="68580" marT="0" marB="0"/>
                </a:tc>
                <a:tc>
                  <a:txBody>
                    <a:bodyPr/>
                    <a:lstStyle/>
                    <a:p>
                      <a:pPr marL="0" marR="0" algn="l">
                        <a:lnSpc>
                          <a:spcPct val="150000"/>
                        </a:lnSpc>
                        <a:spcBef>
                          <a:spcPts val="0"/>
                        </a:spcBef>
                        <a:spcAft>
                          <a:spcPts val="0"/>
                        </a:spcAft>
                      </a:pPr>
                      <a:r>
                        <a:rPr lang="en-US" sz="1200" dirty="0">
                          <a:latin typeface="Times New Roman"/>
                          <a:ea typeface="Times New Roman"/>
                          <a:cs typeface="Times New Roman"/>
                        </a:rPr>
                        <a:t>Netherlands Bureau for Economic Policy Analysis (CPB), Den Haag</a:t>
                      </a:r>
                      <a:endParaRPr lang="en-US" sz="1200" dirty="0">
                        <a:latin typeface="Calibri"/>
                        <a:ea typeface="Calibri"/>
                        <a:cs typeface="Times New Roman"/>
                      </a:endParaRPr>
                    </a:p>
                  </a:txBody>
                  <a:tcPr marL="68580" marR="68580" marT="0" marB="0"/>
                </a:tc>
                <a:tc>
                  <a:txBody>
                    <a:bodyPr/>
                    <a:lstStyle/>
                    <a:p>
                      <a:pPr marL="0" marR="0" algn="l">
                        <a:lnSpc>
                          <a:spcPct val="150000"/>
                        </a:lnSpc>
                        <a:spcBef>
                          <a:spcPts val="0"/>
                        </a:spcBef>
                        <a:spcAft>
                          <a:spcPts val="0"/>
                        </a:spcAft>
                      </a:pPr>
                      <a:r>
                        <a:rPr lang="de-DE" sz="1200" dirty="0">
                          <a:latin typeface="Times New Roman"/>
                          <a:ea typeface="Times New Roman"/>
                          <a:cs typeface="Times New Roman"/>
                        </a:rPr>
                        <a:t>Boeters, Bollen</a:t>
                      </a:r>
                      <a:endParaRPr lang="en-US" sz="1200" dirty="0">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15632746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763000" cy="762000"/>
          </a:xfrm>
        </p:spPr>
        <p:txBody>
          <a:bodyPr>
            <a:normAutofit fontScale="90000"/>
          </a:bodyPr>
          <a:lstStyle/>
          <a:p>
            <a:r>
              <a:rPr lang="en-US" dirty="0" smtClean="0">
                <a:solidFill>
                  <a:srgbClr val="FF0000"/>
                </a:solidFill>
              </a:rPr>
              <a:t>Basic features of </a:t>
            </a:r>
            <a:br>
              <a:rPr lang="en-US" dirty="0" smtClean="0">
                <a:solidFill>
                  <a:srgbClr val="FF0000"/>
                </a:solidFill>
              </a:rPr>
            </a:br>
            <a:r>
              <a:rPr lang="en-US" dirty="0" smtClean="0">
                <a:solidFill>
                  <a:srgbClr val="FF0000"/>
                </a:solidFill>
              </a:rPr>
              <a:t>unilateral climate policy design</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685800" y="1981200"/>
          <a:ext cx="7772400" cy="4358640"/>
        </p:xfrm>
        <a:graphic>
          <a:graphicData uri="http://schemas.openxmlformats.org/drawingml/2006/table">
            <a:tbl>
              <a:tblPr firstRow="1" bandRow="1">
                <a:tableStyleId>{5C22544A-7EE6-4342-B048-85BDC9FD1C3A}</a:tableStyleId>
              </a:tblPr>
              <a:tblGrid>
                <a:gridCol w="3886200"/>
                <a:gridCol w="3886200"/>
              </a:tblGrid>
              <a:tr h="731520">
                <a:tc>
                  <a:txBody>
                    <a:bodyPr/>
                    <a:lstStyle/>
                    <a:p>
                      <a:pPr marL="0" marR="0" algn="just">
                        <a:lnSpc>
                          <a:spcPct val="115000"/>
                        </a:lnSpc>
                        <a:spcBef>
                          <a:spcPts val="0"/>
                        </a:spcBef>
                        <a:spcAft>
                          <a:spcPts val="1000"/>
                        </a:spcAft>
                      </a:pPr>
                      <a:r>
                        <a:rPr lang="en-US" sz="1200" dirty="0">
                          <a:latin typeface="Times New Roman"/>
                          <a:ea typeface="Calibri"/>
                          <a:cs typeface="Times New Roman"/>
                        </a:rPr>
                        <a:t>Size of the abatement coalition</a:t>
                      </a:r>
                      <a:endParaRPr lang="en-US" sz="1200" dirty="0">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200">
                          <a:latin typeface="Times New Roman"/>
                          <a:ea typeface="Calibri"/>
                          <a:cs typeface="Times New Roman"/>
                        </a:rPr>
                        <a:t>A1xR – all Annex 1 regions (including the USA but without Russia)</a:t>
                      </a:r>
                      <a:endParaRPr lang="en-US" sz="1200">
                        <a:latin typeface="Calibri"/>
                        <a:ea typeface="Calibri"/>
                        <a:cs typeface="Times New Roman"/>
                      </a:endParaRPr>
                    </a:p>
                  </a:txBody>
                  <a:tcPr marL="68580" marR="68580" marT="0" marB="0"/>
                </a:tc>
              </a:tr>
              <a:tr h="731520">
                <a:tc>
                  <a:txBody>
                    <a:bodyPr/>
                    <a:lstStyle/>
                    <a:p>
                      <a:pPr marL="0" marR="0" algn="just">
                        <a:lnSpc>
                          <a:spcPct val="115000"/>
                        </a:lnSpc>
                        <a:spcBef>
                          <a:spcPts val="0"/>
                        </a:spcBef>
                        <a:spcAft>
                          <a:spcPts val="1000"/>
                        </a:spcAft>
                      </a:pPr>
                      <a:r>
                        <a:rPr lang="en-US" sz="1200" dirty="0">
                          <a:latin typeface="Times New Roman"/>
                          <a:ea typeface="Calibri"/>
                          <a:cs typeface="Times New Roman"/>
                        </a:rPr>
                        <a:t>Unilateral emission reduction pledge</a:t>
                      </a:r>
                      <a:endParaRPr lang="en-US" sz="1200" dirty="0">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200" dirty="0">
                          <a:latin typeface="Times New Roman"/>
                          <a:ea typeface="Calibri"/>
                          <a:cs typeface="Times New Roman"/>
                        </a:rPr>
                        <a:t>20 % from historical 2004 emission levels of the abatement coalition  </a:t>
                      </a:r>
                      <a:endParaRPr lang="en-US" sz="1200" dirty="0">
                        <a:latin typeface="Calibri"/>
                        <a:ea typeface="Calibri"/>
                        <a:cs typeface="Times New Roman"/>
                      </a:endParaRPr>
                    </a:p>
                  </a:txBody>
                  <a:tcPr marL="68580" marR="68580" marT="0" marB="0"/>
                </a:tc>
              </a:tr>
              <a:tr h="731520">
                <a:tc>
                  <a:txBody>
                    <a:bodyPr/>
                    <a:lstStyle/>
                    <a:p>
                      <a:pPr marL="0" marR="0" algn="just">
                        <a:lnSpc>
                          <a:spcPct val="115000"/>
                        </a:lnSpc>
                        <a:spcBef>
                          <a:spcPts val="0"/>
                        </a:spcBef>
                        <a:spcAft>
                          <a:spcPts val="1000"/>
                        </a:spcAft>
                      </a:pPr>
                      <a:r>
                        <a:rPr lang="en-US" sz="1200">
                          <a:latin typeface="Times New Roman"/>
                          <a:ea typeface="Calibri"/>
                          <a:cs typeface="Times New Roman"/>
                        </a:rPr>
                        <a:t>Default unilateral climate policy (</a:t>
                      </a:r>
                      <a:r>
                        <a:rPr lang="en-US" sz="1200" i="1">
                          <a:latin typeface="Times New Roman"/>
                          <a:ea typeface="Calibri"/>
                          <a:cs typeface="Times New Roman"/>
                        </a:rPr>
                        <a:t>ref</a:t>
                      </a:r>
                      <a:r>
                        <a:rPr lang="en-US" sz="1200">
                          <a:latin typeface="Times New Roman"/>
                          <a:ea typeface="Calibri"/>
                          <a:cs typeface="Times New Roman"/>
                        </a:rPr>
                        <a:t>)</a:t>
                      </a:r>
                      <a:endParaRPr lang="en-US" sz="1200">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200" dirty="0">
                          <a:latin typeface="Times New Roman"/>
                          <a:ea typeface="Calibri"/>
                          <a:cs typeface="Times New Roman"/>
                        </a:rPr>
                        <a:t>Each abating region adopts a uniform 20 % target that can be traded across abating regions.</a:t>
                      </a:r>
                      <a:endParaRPr lang="en-US" sz="1200" dirty="0">
                        <a:latin typeface="Calibri"/>
                        <a:ea typeface="Calibri"/>
                        <a:cs typeface="Times New Roman"/>
                      </a:endParaRPr>
                    </a:p>
                  </a:txBody>
                  <a:tcPr marL="68580" marR="68580" marT="0" marB="0"/>
                </a:tc>
              </a:tr>
              <a:tr h="731520">
                <a:tc>
                  <a:txBody>
                    <a:bodyPr/>
                    <a:lstStyle/>
                    <a:p>
                      <a:pPr marL="0" marR="0" algn="just">
                        <a:lnSpc>
                          <a:spcPct val="115000"/>
                        </a:lnSpc>
                        <a:spcBef>
                          <a:spcPts val="0"/>
                        </a:spcBef>
                        <a:spcAft>
                          <a:spcPts val="1000"/>
                        </a:spcAft>
                      </a:pPr>
                      <a:r>
                        <a:rPr lang="en-US" sz="1200">
                          <a:latin typeface="Times New Roman"/>
                          <a:ea typeface="Calibri"/>
                          <a:cs typeface="Times New Roman"/>
                        </a:rPr>
                        <a:t>Imposition of complementary BCA (</a:t>
                      </a:r>
                      <a:r>
                        <a:rPr lang="en-US" sz="1200" i="1">
                          <a:latin typeface="Times New Roman"/>
                          <a:ea typeface="Calibri"/>
                          <a:cs typeface="Times New Roman"/>
                        </a:rPr>
                        <a:t>bca</a:t>
                      </a:r>
                      <a:r>
                        <a:rPr lang="en-US" sz="1200">
                          <a:latin typeface="Times New Roman"/>
                          <a:ea typeface="Calibri"/>
                          <a:cs typeface="Times New Roman"/>
                        </a:rPr>
                        <a:t>)</a:t>
                      </a:r>
                      <a:endParaRPr lang="en-US" sz="1200">
                        <a:latin typeface="Calibri"/>
                        <a:ea typeface="Calibri"/>
                        <a:cs typeface="Times New Roman"/>
                      </a:endParaRPr>
                    </a:p>
                  </a:txBody>
                  <a:tcPr marL="68580" marR="68580" marT="0" marB="0"/>
                </a:tc>
                <a:tc>
                  <a:txBody>
                    <a:bodyPr/>
                    <a:lstStyle/>
                    <a:p>
                      <a:pPr marL="342900" marR="0" lvl="0" indent="-342900" algn="just">
                        <a:lnSpc>
                          <a:spcPct val="115000"/>
                        </a:lnSpc>
                        <a:spcBef>
                          <a:spcPts val="0"/>
                        </a:spcBef>
                        <a:spcAft>
                          <a:spcPts val="1000"/>
                        </a:spcAft>
                        <a:buFont typeface="TimesNewRomanPSMT"/>
                        <a:buChar char="-"/>
                      </a:pPr>
                      <a:r>
                        <a:rPr lang="en-US" sz="1200" dirty="0">
                          <a:latin typeface="Times New Roman"/>
                          <a:ea typeface="Calibri"/>
                          <a:cs typeface="TimesNewRomanPSMT"/>
                        </a:rPr>
                        <a:t>Import tariffs plus export rebates</a:t>
                      </a:r>
                      <a:endParaRPr lang="en-US" sz="1200" dirty="0">
                        <a:latin typeface="Calibri"/>
                        <a:ea typeface="Calibri"/>
                        <a:cs typeface="TimesNewRomanPSMT"/>
                      </a:endParaRPr>
                    </a:p>
                    <a:p>
                      <a:pPr marL="342900" marR="0" lvl="0" indent="-342900" algn="just">
                        <a:lnSpc>
                          <a:spcPct val="115000"/>
                        </a:lnSpc>
                        <a:spcBef>
                          <a:spcPts val="0"/>
                        </a:spcBef>
                        <a:spcAft>
                          <a:spcPts val="1000"/>
                        </a:spcAft>
                        <a:buFont typeface="TimesNewRomanPSMT"/>
                        <a:buChar char="-"/>
                      </a:pPr>
                      <a:r>
                        <a:rPr lang="en-US" sz="1200" dirty="0">
                          <a:latin typeface="Times New Roman"/>
                          <a:ea typeface="Calibri"/>
                          <a:cs typeface="TimesNewRomanPSMT"/>
                        </a:rPr>
                        <a:t>Sector coverage: EITE industries</a:t>
                      </a:r>
                      <a:endParaRPr lang="en-US" sz="1200" dirty="0">
                        <a:latin typeface="Calibri"/>
                        <a:ea typeface="Calibri"/>
                        <a:cs typeface="TimesNewRomanPSMT"/>
                      </a:endParaRPr>
                    </a:p>
                    <a:p>
                      <a:pPr marL="342900" marR="0" lvl="0" indent="-342900" algn="just">
                        <a:lnSpc>
                          <a:spcPct val="115000"/>
                        </a:lnSpc>
                        <a:spcBef>
                          <a:spcPts val="0"/>
                        </a:spcBef>
                        <a:spcAft>
                          <a:spcPts val="1000"/>
                        </a:spcAft>
                        <a:buFont typeface="TimesNewRomanPSMT"/>
                        <a:buChar char="-"/>
                      </a:pPr>
                      <a:r>
                        <a:rPr lang="en-US" sz="1200" dirty="0">
                          <a:latin typeface="Times New Roman"/>
                          <a:ea typeface="Calibri"/>
                          <a:cs typeface="TimesNewRomanPSMT"/>
                        </a:rPr>
                        <a:t>Embodied carbon coverage: direct emissions plus indirect emission from electricity</a:t>
                      </a:r>
                      <a:endParaRPr lang="en-US" sz="1200" dirty="0">
                        <a:latin typeface="Calibri"/>
                        <a:ea typeface="Calibri"/>
                        <a:cs typeface="TimesNewRomanPSMT"/>
                      </a:endParaRPr>
                    </a:p>
                    <a:p>
                      <a:pPr marL="342900" marR="0" lvl="0" indent="-342900" algn="just">
                        <a:lnSpc>
                          <a:spcPct val="115000"/>
                        </a:lnSpc>
                        <a:spcBef>
                          <a:spcPts val="0"/>
                        </a:spcBef>
                        <a:spcAft>
                          <a:spcPts val="1000"/>
                        </a:spcAft>
                        <a:buFont typeface="TimesNewRomanPSMT"/>
                        <a:buChar char="-"/>
                      </a:pPr>
                      <a:r>
                        <a:rPr lang="en-US" sz="1200" dirty="0">
                          <a:latin typeface="Times New Roman"/>
                          <a:ea typeface="Calibri"/>
                          <a:cs typeface="TimesNewRomanPSMT"/>
                        </a:rPr>
                        <a:t>Import tariffs accrue to importing regions </a:t>
                      </a:r>
                      <a:endParaRPr lang="en-US" sz="1200" dirty="0">
                        <a:latin typeface="Calibri"/>
                        <a:ea typeface="Calibri"/>
                        <a:cs typeface="TimesNewRomanPSMT"/>
                      </a:endParaRPr>
                    </a:p>
                  </a:txBody>
                  <a:tcPr marL="68580" marR="68580" marT="0" marB="0"/>
                </a:tc>
              </a:tr>
              <a:tr h="731520">
                <a:tc>
                  <a:txBody>
                    <a:bodyPr/>
                    <a:lstStyle/>
                    <a:p>
                      <a:pPr marL="0" marR="0" algn="just">
                        <a:lnSpc>
                          <a:spcPct val="115000"/>
                        </a:lnSpc>
                        <a:spcBef>
                          <a:spcPts val="0"/>
                        </a:spcBef>
                        <a:spcAft>
                          <a:spcPts val="1000"/>
                        </a:spcAft>
                      </a:pPr>
                      <a:r>
                        <a:rPr lang="en-US" sz="1200">
                          <a:latin typeface="Times New Roman"/>
                          <a:ea typeface="Calibri"/>
                          <a:cs typeface="Times New Roman"/>
                        </a:rPr>
                        <a:t>Constant global emission constraint </a:t>
                      </a:r>
                      <a:endParaRPr lang="en-US" sz="1200">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200" i="1" dirty="0" err="1">
                          <a:latin typeface="Times New Roman"/>
                          <a:ea typeface="Calibri"/>
                          <a:cs typeface="Times New Roman"/>
                        </a:rPr>
                        <a:t>bau</a:t>
                      </a:r>
                      <a:r>
                        <a:rPr lang="en-US" sz="1200" i="1" dirty="0">
                          <a:latin typeface="Times New Roman"/>
                          <a:ea typeface="Calibri"/>
                          <a:cs typeface="Times New Roman"/>
                        </a:rPr>
                        <a:t> </a:t>
                      </a:r>
                      <a:r>
                        <a:rPr lang="en-US" sz="1200" dirty="0">
                          <a:latin typeface="Times New Roman"/>
                          <a:ea typeface="Calibri"/>
                          <a:cs typeface="Times New Roman"/>
                        </a:rPr>
                        <a:t>emissions of non-coalition countries plus 80 % (= 100%-20%) of coalition countries’ historical emissions in 2004 </a:t>
                      </a:r>
                      <a:endParaRPr lang="en-US" sz="1200" dirty="0">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932740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1143000"/>
          </a:xfrm>
        </p:spPr>
        <p:txBody>
          <a:bodyPr/>
          <a:lstStyle/>
          <a:p>
            <a:r>
              <a:rPr lang="en-US" dirty="0" smtClean="0">
                <a:solidFill>
                  <a:srgbClr val="FF0000"/>
                </a:solidFill>
              </a:rPr>
              <a:t>EMF 29 Leakage Rate Projections </a:t>
            </a:r>
            <a:endParaRPr lang="en-US" dirty="0">
              <a:solidFill>
                <a:srgbClr val="FF0000"/>
              </a:solidFill>
            </a:endParaRPr>
          </a:p>
        </p:txBody>
      </p:sp>
      <p:pic>
        <p:nvPicPr>
          <p:cNvPr id="4" name="Grafik 52"/>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24000"/>
            <a:ext cx="8229600" cy="4572000"/>
          </a:xfrm>
          <a:prstGeom prst="rect">
            <a:avLst/>
          </a:prstGeom>
          <a:noFill/>
          <a:ln>
            <a:noFill/>
          </a:ln>
        </p:spPr>
      </p:pic>
    </p:spTree>
    <p:extLst>
      <p:ext uri="{BB962C8B-B14F-4D97-AF65-F5344CB8AC3E}">
        <p14:creationId xmlns:p14="http://schemas.microsoft.com/office/powerpoint/2010/main" val="10527483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US" sz="6000" b="0" dirty="0">
                <a:solidFill>
                  <a:srgbClr val="C00000"/>
                </a:solidFill>
              </a:rPr>
              <a:t>Thank You</a:t>
            </a:r>
            <a:br>
              <a:rPr lang="en-US" sz="6000" b="0" dirty="0">
                <a:solidFill>
                  <a:srgbClr val="C00000"/>
                </a:solidFill>
              </a:rPr>
            </a:br>
            <a:endParaRPr lang="en-US" sz="6000" b="0" dirty="0">
              <a:solidFill>
                <a:srgbClr val="C00000"/>
              </a:solidFill>
            </a:endParaRPr>
          </a:p>
        </p:txBody>
      </p:sp>
      <p:sp>
        <p:nvSpPr>
          <p:cNvPr id="5" name="Text Placeholder 4"/>
          <p:cNvSpPr>
            <a:spLocks noGrp="1"/>
          </p:cNvSpPr>
          <p:nvPr>
            <p:ph type="body" idx="1"/>
          </p:nvPr>
        </p:nvSpPr>
        <p:spPr>
          <a:xfrm>
            <a:off x="971600" y="2996952"/>
            <a:ext cx="7772400" cy="1500187"/>
          </a:xfrm>
        </p:spPr>
        <p:txBody>
          <a:bodyPr>
            <a:normAutofit/>
          </a:bodyPr>
          <a:lstStyle/>
          <a:p>
            <a:pPr algn="ctr"/>
            <a:r>
              <a:rPr lang="en-US" sz="6600" dirty="0" smtClean="0">
                <a:solidFill>
                  <a:srgbClr val="C00000"/>
                </a:solidFill>
              </a:rPr>
              <a:t>The End	</a:t>
            </a:r>
            <a:endParaRPr lang="en-US" sz="6600" dirty="0">
              <a:solidFill>
                <a:srgbClr val="C00000"/>
              </a:solidFill>
            </a:endParaRPr>
          </a:p>
        </p:txBody>
      </p:sp>
    </p:spTree>
    <p:extLst>
      <p:ext uri="{BB962C8B-B14F-4D97-AF65-F5344CB8AC3E}">
        <p14:creationId xmlns:p14="http://schemas.microsoft.com/office/powerpoint/2010/main" val="8781060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077200" cy="5105400"/>
          </a:xfrm>
        </p:spPr>
        <p:txBody>
          <a:bodyPr>
            <a:normAutofit fontScale="55000" lnSpcReduction="20000"/>
          </a:bodyPr>
          <a:lstStyle/>
          <a:p>
            <a:pPr lvl="0">
              <a:defRPr/>
            </a:pPr>
            <a:r>
              <a:rPr lang="en-US" dirty="0" smtClean="0"/>
              <a:t>For some models (US-</a:t>
            </a:r>
            <a:r>
              <a:rPr lang="en-US" dirty="0" err="1" smtClean="0"/>
              <a:t>REGEN</a:t>
            </a:r>
            <a:r>
              <a:rPr lang="en-US" dirty="0" smtClean="0"/>
              <a:t>, </a:t>
            </a:r>
            <a:r>
              <a:rPr lang="en-US" dirty="0" err="1" smtClean="0"/>
              <a:t>NewERA</a:t>
            </a:r>
            <a:r>
              <a:rPr lang="en-US" dirty="0" smtClean="0"/>
              <a:t>, ADAGE) the </a:t>
            </a:r>
            <a:r>
              <a:rPr lang="en-US" dirty="0" err="1" smtClean="0"/>
              <a:t>CES+New</a:t>
            </a:r>
            <a:r>
              <a:rPr lang="en-US" dirty="0" smtClean="0"/>
              <a:t> coal CCS requirements have smaller welfare impacts (in terms of EV) than an economy-wide cap with a comparable level of overall abatement.</a:t>
            </a:r>
          </a:p>
          <a:p>
            <a:pPr lvl="0">
              <a:defRPr/>
            </a:pPr>
            <a:r>
              <a:rPr lang="en-US" dirty="0" smtClean="0"/>
              <a:t>In a first-best world without pre-existing </a:t>
            </a:r>
            <a:r>
              <a:rPr lang="en-US" dirty="0" err="1" smtClean="0"/>
              <a:t>distortionary</a:t>
            </a:r>
            <a:r>
              <a:rPr lang="en-US" dirty="0" smtClean="0"/>
              <a:t> taxes, </a:t>
            </a:r>
            <a:r>
              <a:rPr lang="en-US" dirty="0" err="1" smtClean="0"/>
              <a:t>sectoral</a:t>
            </a:r>
            <a:r>
              <a:rPr lang="en-US" dirty="0" smtClean="0"/>
              <a:t> policies always lead to larger costs of carbon abatement than a carbon tax or permits as the former fail to equalize the marginal cost of abatement across sources and users. </a:t>
            </a:r>
          </a:p>
          <a:p>
            <a:pPr lvl="0">
              <a:defRPr/>
            </a:pPr>
            <a:r>
              <a:rPr lang="en-US" dirty="0" smtClean="0"/>
              <a:t>The welfare ranking of these policy instruments in a second-best setting, however, is ambiguous. </a:t>
            </a:r>
          </a:p>
          <a:p>
            <a:pPr lvl="0">
              <a:defRPr/>
            </a:pPr>
            <a:r>
              <a:rPr lang="en-US" dirty="0" smtClean="0"/>
              <a:t>By driving up the price of carbon-intensive goods relative to leisure, a carbon pricing policy tends to compound the factor-market distortions created by pre-existing taxes, thereby creating a negative welfare impact termed the tax-interaction effect. </a:t>
            </a:r>
          </a:p>
          <a:p>
            <a:pPr lvl="0">
              <a:defRPr/>
            </a:pPr>
            <a:r>
              <a:rPr lang="en-US" dirty="0" smtClean="0"/>
              <a:t>An electricity sector policy that yields a smaller increase in the consumer price of electricity as compared to a carbon-pricing policy may actually be a more efficient way to achieve a comparable level of abatement</a:t>
            </a:r>
          </a:p>
          <a:p>
            <a:pPr lvl="0">
              <a:defRPr/>
            </a:pPr>
            <a:r>
              <a:rPr lang="en-US" dirty="0" smtClean="0"/>
              <a:t>In models with relatively steep abatement costs in the non-electric sectors and a relatively flat curve in the electric sector, the efficiency gain from the economy-wide coverage in terms of lowering total abatement cost is not very large, and as a result the CES is very close to efficient abatement allocation.</a:t>
            </a:r>
          </a:p>
          <a:p>
            <a:pPr lvl="0">
              <a:defRPr/>
            </a:pPr>
            <a:endParaRPr lang="en-US" dirty="0" smtClean="0"/>
          </a:p>
          <a:p>
            <a:pPr lvl="0">
              <a:defRPr/>
            </a:pPr>
            <a:endParaRPr lang="en-US" dirty="0"/>
          </a:p>
        </p:txBody>
      </p:sp>
      <p:sp>
        <p:nvSpPr>
          <p:cNvPr id="5" name="TextBox 4"/>
          <p:cNvSpPr txBox="1"/>
          <p:nvPr/>
        </p:nvSpPr>
        <p:spPr>
          <a:xfrm>
            <a:off x="0" y="0"/>
            <a:ext cx="6781800" cy="954107"/>
          </a:xfrm>
          <a:prstGeom prst="rect">
            <a:avLst/>
          </a:prstGeom>
          <a:noFill/>
        </p:spPr>
        <p:txBody>
          <a:bodyPr wrap="square" rtlCol="0">
            <a:spAutoFit/>
          </a:bodyPr>
          <a:lstStyle/>
          <a:p>
            <a:pPr>
              <a:tabLst>
                <a:tab pos="1092200" algn="l"/>
              </a:tabLst>
            </a:pPr>
            <a:r>
              <a:rPr lang="en-US" sz="2800" b="1" dirty="0" smtClean="0"/>
              <a:t>Cost Effectiveness of Electricity Sector Policies </a:t>
            </a:r>
          </a:p>
        </p:txBody>
      </p:sp>
    </p:spTree>
    <p:extLst>
      <p:ext uri="{BB962C8B-B14F-4D97-AF65-F5344CB8AC3E}">
        <p14:creationId xmlns:p14="http://schemas.microsoft.com/office/powerpoint/2010/main" val="739846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730250" y="2667000"/>
            <a:ext cx="7772400" cy="1362075"/>
          </a:xfrm>
        </p:spPr>
        <p:txBody>
          <a:bodyPr/>
          <a:lstStyle/>
          <a:p>
            <a:pPr>
              <a:defRPr/>
            </a:pPr>
            <a:r>
              <a:rPr lang="en-US" dirty="0" smtClean="0"/>
              <a:t>Emissions</a:t>
            </a:r>
          </a:p>
        </p:txBody>
      </p:sp>
    </p:spTree>
    <p:extLst>
      <p:ext uri="{BB962C8B-B14F-4D97-AF65-F5344CB8AC3E}">
        <p14:creationId xmlns:p14="http://schemas.microsoft.com/office/powerpoint/2010/main" val="4710094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6781800" cy="677108"/>
          </a:xfrm>
          <a:prstGeom prst="rect">
            <a:avLst/>
          </a:prstGeom>
          <a:noFill/>
        </p:spPr>
        <p:txBody>
          <a:bodyPr wrap="square" rtlCol="0">
            <a:spAutoFit/>
          </a:bodyPr>
          <a:lstStyle/>
          <a:p>
            <a:pPr>
              <a:tabLst>
                <a:tab pos="1092200" algn="l"/>
              </a:tabLst>
            </a:pPr>
            <a:r>
              <a:rPr lang="en-US" sz="2000" b="1" dirty="0" smtClean="0"/>
              <a:t>Covered CO</a:t>
            </a:r>
            <a:r>
              <a:rPr lang="en-US" sz="2000" b="1" baseline="-25000" dirty="0" smtClean="0"/>
              <a:t>2</a:t>
            </a:r>
            <a:r>
              <a:rPr lang="en-US" sz="2000" b="1" dirty="0" smtClean="0"/>
              <a:t> Emissions</a:t>
            </a:r>
          </a:p>
          <a:p>
            <a:pPr>
              <a:tabLst>
                <a:tab pos="1092200" algn="l"/>
              </a:tabLst>
            </a:pPr>
            <a:r>
              <a:rPr lang="en-US" b="1" dirty="0" smtClean="0"/>
              <a:t>All Baseline Scenarios</a:t>
            </a:r>
          </a:p>
        </p:txBody>
      </p:sp>
      <p:sp>
        <p:nvSpPr>
          <p:cNvPr id="41" name="Rectangle 40"/>
          <p:cNvSpPr/>
          <p:nvPr/>
        </p:nvSpPr>
        <p:spPr bwMode="auto">
          <a:xfrm>
            <a:off x="381000" y="838200"/>
            <a:ext cx="228600" cy="152400"/>
          </a:xfrm>
          <a:prstGeom prst="rect">
            <a:avLst/>
          </a:prstGeom>
          <a:noFill/>
          <a:ln w="9525" cap="flat" cmpd="sng" algn="ctr">
            <a:solidFill>
              <a:schemeClr val="tx1">
                <a:alpha val="1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pic>
        <p:nvPicPr>
          <p:cNvPr id="2051" name="Picture 3"/>
          <p:cNvPicPr>
            <a:picLocks noChangeAspect="1" noChangeArrowheads="1"/>
          </p:cNvPicPr>
          <p:nvPr/>
        </p:nvPicPr>
        <p:blipFill>
          <a:blip r:embed="rId3" cstate="print"/>
          <a:srcRect/>
          <a:stretch>
            <a:fillRect/>
          </a:stretch>
        </p:blipFill>
        <p:spPr bwMode="auto">
          <a:xfrm>
            <a:off x="314325" y="828675"/>
            <a:ext cx="8515350" cy="6029325"/>
          </a:xfrm>
          <a:prstGeom prst="rect">
            <a:avLst/>
          </a:prstGeom>
          <a:noFill/>
          <a:ln w="9525">
            <a:noFill/>
            <a:miter lim="800000"/>
            <a:headEnd/>
            <a:tailEnd/>
          </a:ln>
          <a:effectLst/>
        </p:spPr>
      </p:pic>
    </p:spTree>
    <p:extLst>
      <p:ext uri="{BB962C8B-B14F-4D97-AF65-F5344CB8AC3E}">
        <p14:creationId xmlns:p14="http://schemas.microsoft.com/office/powerpoint/2010/main" val="1196336759"/>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6781800" cy="677108"/>
          </a:xfrm>
          <a:prstGeom prst="rect">
            <a:avLst/>
          </a:prstGeom>
          <a:noFill/>
        </p:spPr>
        <p:txBody>
          <a:bodyPr wrap="square" rtlCol="0">
            <a:spAutoFit/>
          </a:bodyPr>
          <a:lstStyle/>
          <a:p>
            <a:pPr>
              <a:tabLst>
                <a:tab pos="1092200" algn="l"/>
              </a:tabLst>
            </a:pPr>
            <a:r>
              <a:rPr lang="en-US" sz="2000" b="1" dirty="0" smtClean="0"/>
              <a:t>Covered CO</a:t>
            </a:r>
            <a:r>
              <a:rPr lang="en-US" sz="2000" b="1" baseline="-25000" dirty="0" smtClean="0"/>
              <a:t>2</a:t>
            </a:r>
            <a:r>
              <a:rPr lang="en-US" sz="2000" b="1" dirty="0" smtClean="0"/>
              <a:t> Emissions</a:t>
            </a:r>
          </a:p>
          <a:p>
            <a:pPr>
              <a:tabLst>
                <a:tab pos="1092200" algn="l"/>
              </a:tabLst>
            </a:pPr>
            <a:r>
              <a:rPr lang="en-US" b="1" dirty="0" smtClean="0"/>
              <a:t>All 50% Emissions Target Scenarios</a:t>
            </a:r>
          </a:p>
        </p:txBody>
      </p:sp>
      <p:sp>
        <p:nvSpPr>
          <p:cNvPr id="41" name="Rectangle 40"/>
          <p:cNvSpPr/>
          <p:nvPr/>
        </p:nvSpPr>
        <p:spPr bwMode="auto">
          <a:xfrm>
            <a:off x="381000" y="838200"/>
            <a:ext cx="228600" cy="152400"/>
          </a:xfrm>
          <a:prstGeom prst="rect">
            <a:avLst/>
          </a:prstGeom>
          <a:noFill/>
          <a:ln w="9525" cap="flat" cmpd="sng" algn="ctr">
            <a:solidFill>
              <a:schemeClr val="tx1">
                <a:alpha val="1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pic>
        <p:nvPicPr>
          <p:cNvPr id="1027" name="Picture 3"/>
          <p:cNvPicPr>
            <a:picLocks noChangeAspect="1" noChangeArrowheads="1"/>
          </p:cNvPicPr>
          <p:nvPr/>
        </p:nvPicPr>
        <p:blipFill>
          <a:blip r:embed="rId3" cstate="print"/>
          <a:srcRect/>
          <a:stretch>
            <a:fillRect/>
          </a:stretch>
        </p:blipFill>
        <p:spPr bwMode="auto">
          <a:xfrm>
            <a:off x="314325" y="828675"/>
            <a:ext cx="8515350" cy="6029325"/>
          </a:xfrm>
          <a:prstGeom prst="rect">
            <a:avLst/>
          </a:prstGeom>
          <a:noFill/>
          <a:ln w="9525">
            <a:noFill/>
            <a:miter lim="800000"/>
            <a:headEnd/>
            <a:tailEnd/>
          </a:ln>
          <a:effectLst/>
        </p:spPr>
      </p:pic>
    </p:spTree>
    <p:extLst>
      <p:ext uri="{BB962C8B-B14F-4D97-AF65-F5344CB8AC3E}">
        <p14:creationId xmlns:p14="http://schemas.microsoft.com/office/powerpoint/2010/main" val="2634003852"/>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9050" y="942975"/>
            <a:ext cx="9182100" cy="5915025"/>
          </a:xfrm>
          <a:prstGeom prst="rect">
            <a:avLst/>
          </a:prstGeom>
          <a:noFill/>
          <a:ln w="9525">
            <a:noFill/>
            <a:miter lim="800000"/>
            <a:headEnd/>
            <a:tailEnd/>
          </a:ln>
          <a:effectLst/>
        </p:spPr>
      </p:pic>
      <p:sp>
        <p:nvSpPr>
          <p:cNvPr id="3" name="TextBox 2"/>
          <p:cNvSpPr txBox="1"/>
          <p:nvPr/>
        </p:nvSpPr>
        <p:spPr>
          <a:xfrm>
            <a:off x="0" y="0"/>
            <a:ext cx="6781800" cy="707886"/>
          </a:xfrm>
          <a:prstGeom prst="rect">
            <a:avLst/>
          </a:prstGeom>
          <a:noFill/>
        </p:spPr>
        <p:txBody>
          <a:bodyPr wrap="square" rtlCol="0">
            <a:spAutoFit/>
          </a:bodyPr>
          <a:lstStyle/>
          <a:p>
            <a:pPr>
              <a:tabLst>
                <a:tab pos="1092200" algn="l"/>
              </a:tabLst>
            </a:pPr>
            <a:r>
              <a:rPr lang="en-US" sz="2000" b="1" dirty="0" smtClean="0"/>
              <a:t>Net Present Value of Cumulative Cost</a:t>
            </a:r>
          </a:p>
          <a:p>
            <a:pPr>
              <a:tabLst>
                <a:tab pos="1092200" algn="l"/>
              </a:tabLst>
            </a:pPr>
            <a:r>
              <a:rPr lang="en-US" sz="2000" b="1" dirty="0" smtClean="0"/>
              <a:t>vs. Cumulative Abatement</a:t>
            </a:r>
          </a:p>
        </p:txBody>
      </p:sp>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467600" y="5562600"/>
            <a:ext cx="1676401" cy="307777"/>
          </a:xfrm>
          <a:prstGeom prst="rect">
            <a:avLst/>
          </a:prstGeom>
          <a:noFill/>
        </p:spPr>
        <p:txBody>
          <a:bodyPr wrap="square" rtlCol="0">
            <a:spAutoFit/>
          </a:bodyPr>
          <a:lstStyle/>
          <a:p>
            <a:r>
              <a:rPr lang="en-US" sz="1400" dirty="0" smtClean="0"/>
              <a:t>Consumption Loss</a:t>
            </a:r>
            <a:endParaRPr lang="en-US" sz="1400" dirty="0"/>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Tree>
    <p:extLst>
      <p:ext uri="{BB962C8B-B14F-4D97-AF65-F5344CB8AC3E}">
        <p14:creationId xmlns:p14="http://schemas.microsoft.com/office/powerpoint/2010/main" val="193798999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cstate="print"/>
          <a:srcRect/>
          <a:stretch>
            <a:fillRect/>
          </a:stretch>
        </p:blipFill>
        <p:spPr bwMode="auto">
          <a:xfrm>
            <a:off x="-19050" y="942975"/>
            <a:ext cx="9182100" cy="5915025"/>
          </a:xfrm>
          <a:prstGeom prst="rect">
            <a:avLst/>
          </a:prstGeom>
          <a:noFill/>
          <a:ln w="9525">
            <a:noFill/>
            <a:miter lim="800000"/>
            <a:headEnd/>
            <a:tailEnd/>
          </a:ln>
          <a:effectLst/>
        </p:spPr>
      </p:pic>
      <p:pic>
        <p:nvPicPr>
          <p:cNvPr id="10242" name="Picture 2"/>
          <p:cNvPicPr>
            <a:picLocks noChangeAspect="1" noChangeArrowheads="1"/>
          </p:cNvPicPr>
          <p:nvPr/>
        </p:nvPicPr>
        <p:blipFill>
          <a:blip r:embed="rId4" cstate="print"/>
          <a:srcRect/>
          <a:stretch>
            <a:fillRect/>
          </a:stretch>
        </p:blipFill>
        <p:spPr bwMode="auto">
          <a:xfrm>
            <a:off x="-14288" y="942975"/>
            <a:ext cx="9172576" cy="5915025"/>
          </a:xfrm>
          <a:prstGeom prst="rect">
            <a:avLst/>
          </a:prstGeom>
          <a:noFill/>
          <a:ln w="9525">
            <a:noFill/>
            <a:miter lim="800000"/>
            <a:headEnd/>
            <a:tailEnd/>
          </a:ln>
          <a:effectLst/>
        </p:spPr>
      </p:pic>
      <p:sp>
        <p:nvSpPr>
          <p:cNvPr id="8" name="TextBox 7"/>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9" name="TextBox 8"/>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12" name="TextBox 11"/>
          <p:cNvSpPr txBox="1"/>
          <p:nvPr/>
        </p:nvSpPr>
        <p:spPr>
          <a:xfrm>
            <a:off x="7467600" y="6442502"/>
            <a:ext cx="1676400" cy="415498"/>
          </a:xfrm>
          <a:prstGeom prst="rect">
            <a:avLst/>
          </a:prstGeom>
          <a:noFill/>
        </p:spPr>
        <p:txBody>
          <a:bodyPr wrap="square" rtlCol="0">
            <a:spAutoFit/>
          </a:bodyPr>
          <a:lstStyle/>
          <a:p>
            <a:r>
              <a:rPr lang="en-US" sz="1000" dirty="0" smtClean="0"/>
              <a:t>* </a:t>
            </a:r>
            <a:r>
              <a:rPr lang="en-US" sz="1000" dirty="0" err="1" smtClean="0"/>
              <a:t>GCAM’s</a:t>
            </a:r>
            <a:r>
              <a:rPr lang="en-US" sz="1000" dirty="0" smtClean="0"/>
              <a:t> Cost Metric is </a:t>
            </a:r>
          </a:p>
          <a:p>
            <a:r>
              <a:rPr lang="en-US" sz="1000" dirty="0" smtClean="0"/>
              <a:t>   Area Under MAC</a:t>
            </a:r>
            <a:endParaRPr lang="en-US" sz="1000" dirty="0"/>
          </a:p>
        </p:txBody>
      </p:sp>
      <p:sp>
        <p:nvSpPr>
          <p:cNvPr id="32" name="Rectangle 31"/>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TextBox 33"/>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21" name="TextBox 20"/>
          <p:cNvSpPr txBox="1"/>
          <p:nvPr/>
        </p:nvSpPr>
        <p:spPr>
          <a:xfrm>
            <a:off x="7848600" y="1524000"/>
            <a:ext cx="914400" cy="307777"/>
          </a:xfrm>
          <a:prstGeom prst="rect">
            <a:avLst/>
          </a:prstGeom>
          <a:noFill/>
        </p:spPr>
        <p:txBody>
          <a:bodyPr wrap="square" rtlCol="0">
            <a:spAutoFit/>
          </a:bodyPr>
          <a:lstStyle/>
          <a:p>
            <a:r>
              <a:rPr lang="en-US" sz="1400" b="1" u="sng" dirty="0" smtClean="0"/>
              <a:t>Model</a:t>
            </a:r>
            <a:endParaRPr lang="en-US" sz="1400" b="1" u="sng" dirty="0"/>
          </a:p>
        </p:txBody>
      </p:sp>
      <p:sp>
        <p:nvSpPr>
          <p:cNvPr id="23" name="TextBox 22"/>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17" name="TextBox 16"/>
          <p:cNvSpPr txBox="1"/>
          <p:nvPr/>
        </p:nvSpPr>
        <p:spPr>
          <a:xfrm>
            <a:off x="7467600" y="5562600"/>
            <a:ext cx="1676401" cy="307777"/>
          </a:xfrm>
          <a:prstGeom prst="rect">
            <a:avLst/>
          </a:prstGeom>
          <a:noFill/>
        </p:spPr>
        <p:txBody>
          <a:bodyPr wrap="square" rtlCol="0">
            <a:spAutoFit/>
          </a:bodyPr>
          <a:lstStyle/>
          <a:p>
            <a:r>
              <a:rPr lang="en-US" sz="1400" dirty="0" smtClean="0">
                <a:solidFill>
                  <a:srgbClr val="FF0000"/>
                </a:solidFill>
              </a:rPr>
              <a:t>GDP Loss</a:t>
            </a:r>
            <a:endParaRPr lang="en-US" sz="1400" dirty="0">
              <a:solidFill>
                <a:srgbClr val="FF0000"/>
              </a:solidFill>
            </a:endParaRPr>
          </a:p>
        </p:txBody>
      </p:sp>
      <p:sp>
        <p:nvSpPr>
          <p:cNvPr id="18" name="TextBox 17"/>
          <p:cNvSpPr txBox="1"/>
          <p:nvPr/>
        </p:nvSpPr>
        <p:spPr>
          <a:xfrm>
            <a:off x="7463416" y="5310927"/>
            <a:ext cx="1295400" cy="307777"/>
          </a:xfrm>
          <a:prstGeom prst="rect">
            <a:avLst/>
          </a:prstGeom>
          <a:noFill/>
        </p:spPr>
        <p:txBody>
          <a:bodyPr wrap="square" rtlCol="0">
            <a:spAutoFit/>
          </a:bodyPr>
          <a:lstStyle/>
          <a:p>
            <a:r>
              <a:rPr lang="en-US" sz="1400" b="1" u="sng" dirty="0" smtClean="0"/>
              <a:t>Cost Metric</a:t>
            </a:r>
            <a:r>
              <a:rPr lang="en-US" sz="1400" dirty="0" smtClean="0"/>
              <a:t>*</a:t>
            </a:r>
            <a:endParaRPr lang="en-US" sz="1400" dirty="0"/>
          </a:p>
        </p:txBody>
      </p:sp>
      <p:sp>
        <p:nvSpPr>
          <p:cNvPr id="15" name="TextBox 14"/>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Tree>
    <p:extLst>
      <p:ext uri="{BB962C8B-B14F-4D97-AF65-F5344CB8AC3E}">
        <p14:creationId xmlns:p14="http://schemas.microsoft.com/office/powerpoint/2010/main" val="32693420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sp>
        <p:nvSpPr>
          <p:cNvPr id="13" name="TextBox 12"/>
          <p:cNvSpPr txBox="1"/>
          <p:nvPr/>
        </p:nvSpPr>
        <p:spPr>
          <a:xfrm>
            <a:off x="4800600" y="38862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3342752" y="5085304"/>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1981200" y="4876800"/>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914400" y="5334000"/>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838200" y="4876800"/>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2438400" y="381000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1371600" y="419100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152400" y="5791200"/>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4" name="TextBox 33"/>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35" name="TextBox 34"/>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Cost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
        <p:nvSpPr>
          <p:cNvPr id="22" name="TextBox 21"/>
          <p:cNvSpPr txBox="1"/>
          <p:nvPr/>
        </p:nvSpPr>
        <p:spPr>
          <a:xfrm>
            <a:off x="0" y="685800"/>
            <a:ext cx="1924050" cy="307777"/>
          </a:xfrm>
          <a:prstGeom prst="rect">
            <a:avLst/>
          </a:prstGeom>
          <a:noFill/>
        </p:spPr>
        <p:txBody>
          <a:bodyPr wrap="square" rtlCol="0">
            <a:spAutoFit/>
          </a:bodyPr>
          <a:lstStyle/>
          <a:p>
            <a:r>
              <a:rPr lang="en-US" sz="1400" dirty="0" smtClean="0"/>
              <a:t>Consumption Loss</a:t>
            </a:r>
            <a:endParaRPr lang="en-US" sz="1400" dirty="0"/>
          </a:p>
        </p:txBody>
      </p:sp>
    </p:spTree>
    <p:extLst>
      <p:ext uri="{BB962C8B-B14F-4D97-AF65-F5344CB8AC3E}">
        <p14:creationId xmlns:p14="http://schemas.microsoft.com/office/powerpoint/2010/main" val="1603222154"/>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a:stretch>
            <a:fillRect/>
          </a:stretch>
        </p:blipFill>
        <p:spPr bwMode="auto">
          <a:xfrm>
            <a:off x="-14288" y="942975"/>
            <a:ext cx="9172576" cy="5915025"/>
          </a:xfrm>
          <a:prstGeom prst="rect">
            <a:avLst/>
          </a:prstGeom>
          <a:noFill/>
          <a:ln w="9525">
            <a:noFill/>
            <a:miter lim="800000"/>
            <a:headEnd/>
            <a:tailEnd/>
          </a:ln>
          <a:effectLst/>
        </p:spPr>
      </p:pic>
      <p:sp>
        <p:nvSpPr>
          <p:cNvPr id="13" name="TextBox 12"/>
          <p:cNvSpPr txBox="1"/>
          <p:nvPr/>
        </p:nvSpPr>
        <p:spPr>
          <a:xfrm>
            <a:off x="5791200" y="4267200"/>
            <a:ext cx="1447800" cy="276999"/>
          </a:xfrm>
          <a:prstGeom prst="rect">
            <a:avLst/>
          </a:prstGeom>
          <a:noFill/>
        </p:spPr>
        <p:txBody>
          <a:bodyPr wrap="square" rtlCol="0">
            <a:spAutoFit/>
          </a:bodyPr>
          <a:lstStyle/>
          <a:p>
            <a:r>
              <a:rPr lang="en-US" sz="1200" dirty="0" smtClean="0">
                <a:solidFill>
                  <a:srgbClr val="0070C0"/>
                </a:solidFill>
              </a:rPr>
              <a:t>80% Cap &amp; Trade</a:t>
            </a:r>
            <a:endParaRPr lang="en-US" sz="1200" dirty="0">
              <a:solidFill>
                <a:srgbClr val="0070C0"/>
              </a:solidFill>
            </a:endParaRPr>
          </a:p>
        </p:txBody>
      </p:sp>
      <p:sp>
        <p:nvSpPr>
          <p:cNvPr id="14" name="TextBox 13"/>
          <p:cNvSpPr txBox="1"/>
          <p:nvPr/>
        </p:nvSpPr>
        <p:spPr>
          <a:xfrm>
            <a:off x="4191000" y="5410200"/>
            <a:ext cx="1524000" cy="276999"/>
          </a:xfrm>
          <a:prstGeom prst="rect">
            <a:avLst/>
          </a:prstGeom>
          <a:noFill/>
        </p:spPr>
        <p:txBody>
          <a:bodyPr wrap="square" rtlCol="0">
            <a:spAutoFit/>
          </a:bodyPr>
          <a:lstStyle/>
          <a:p>
            <a:r>
              <a:rPr lang="en-US" sz="1200" dirty="0" smtClean="0">
                <a:solidFill>
                  <a:srgbClr val="92D050"/>
                </a:solidFill>
              </a:rPr>
              <a:t>50% Cap &amp; Trade</a:t>
            </a:r>
            <a:endParaRPr lang="en-US" sz="1200" dirty="0">
              <a:solidFill>
                <a:srgbClr val="92D050"/>
              </a:solidFill>
            </a:endParaRPr>
          </a:p>
        </p:txBody>
      </p:sp>
      <p:sp>
        <p:nvSpPr>
          <p:cNvPr id="15" name="TextBox 14"/>
          <p:cNvSpPr txBox="1"/>
          <p:nvPr/>
        </p:nvSpPr>
        <p:spPr>
          <a:xfrm>
            <a:off x="2971800" y="5410200"/>
            <a:ext cx="1371600" cy="461665"/>
          </a:xfrm>
          <a:prstGeom prst="rect">
            <a:avLst/>
          </a:prstGeom>
          <a:noFill/>
        </p:spPr>
        <p:txBody>
          <a:bodyPr wrap="square" rtlCol="0">
            <a:spAutoFit/>
          </a:bodyPr>
          <a:lstStyle/>
          <a:p>
            <a:r>
              <a:rPr lang="en-US" sz="1200" dirty="0" smtClean="0">
                <a:solidFill>
                  <a:srgbClr val="7030A0"/>
                </a:solidFill>
              </a:rPr>
              <a:t>CES + </a:t>
            </a:r>
          </a:p>
          <a:p>
            <a:r>
              <a:rPr lang="en-US" sz="1200" dirty="0" smtClean="0">
                <a:solidFill>
                  <a:srgbClr val="7030A0"/>
                </a:solidFill>
              </a:rPr>
              <a:t>New Coal CCS</a:t>
            </a:r>
            <a:endParaRPr lang="en-US" sz="1200" dirty="0">
              <a:solidFill>
                <a:srgbClr val="7030A0"/>
              </a:solidFill>
            </a:endParaRPr>
          </a:p>
        </p:txBody>
      </p:sp>
      <p:sp>
        <p:nvSpPr>
          <p:cNvPr id="16" name="TextBox 15"/>
          <p:cNvSpPr txBox="1"/>
          <p:nvPr/>
        </p:nvSpPr>
        <p:spPr>
          <a:xfrm>
            <a:off x="2286000" y="5105400"/>
            <a:ext cx="1066800" cy="461665"/>
          </a:xfrm>
          <a:prstGeom prst="rect">
            <a:avLst/>
          </a:prstGeom>
          <a:noFill/>
        </p:spPr>
        <p:txBody>
          <a:bodyPr wrap="square" rtlCol="0">
            <a:spAutoFit/>
          </a:bodyPr>
          <a:lstStyle/>
          <a:p>
            <a:r>
              <a:rPr lang="en-US" sz="1200" dirty="0" smtClean="0">
                <a:solidFill>
                  <a:srgbClr val="00B0F0"/>
                </a:solidFill>
              </a:rPr>
              <a:t>RPS + New Coal CCS</a:t>
            </a:r>
            <a:endParaRPr lang="en-US" sz="1200" dirty="0">
              <a:solidFill>
                <a:srgbClr val="00B0F0"/>
              </a:solidFill>
            </a:endParaRPr>
          </a:p>
        </p:txBody>
      </p:sp>
      <p:sp>
        <p:nvSpPr>
          <p:cNvPr id="17" name="TextBox 16"/>
          <p:cNvSpPr txBox="1"/>
          <p:nvPr/>
        </p:nvSpPr>
        <p:spPr>
          <a:xfrm>
            <a:off x="228600" y="6019800"/>
            <a:ext cx="1143000" cy="461665"/>
          </a:xfrm>
          <a:prstGeom prst="rect">
            <a:avLst/>
          </a:prstGeom>
          <a:noFill/>
        </p:spPr>
        <p:txBody>
          <a:bodyPr wrap="square" rtlCol="0">
            <a:spAutoFit/>
          </a:bodyPr>
          <a:lstStyle/>
          <a:p>
            <a:r>
              <a:rPr lang="en-US" sz="1200" dirty="0" smtClean="0">
                <a:solidFill>
                  <a:srgbClr val="00B050"/>
                </a:solidFill>
              </a:rPr>
              <a:t>Transport</a:t>
            </a:r>
          </a:p>
          <a:p>
            <a:r>
              <a:rPr lang="en-US" sz="1200" dirty="0" smtClean="0">
                <a:solidFill>
                  <a:srgbClr val="00B050"/>
                </a:solidFill>
              </a:rPr>
              <a:t>Policy</a:t>
            </a:r>
            <a:endParaRPr lang="en-US" sz="1200" dirty="0">
              <a:solidFill>
                <a:srgbClr val="00B050"/>
              </a:solidFill>
            </a:endParaRPr>
          </a:p>
        </p:txBody>
      </p:sp>
      <p:sp>
        <p:nvSpPr>
          <p:cNvPr id="18" name="TextBox 17"/>
          <p:cNvSpPr txBox="1"/>
          <p:nvPr/>
        </p:nvSpPr>
        <p:spPr>
          <a:xfrm>
            <a:off x="3733800" y="4648200"/>
            <a:ext cx="1066800" cy="646331"/>
          </a:xfrm>
          <a:prstGeom prst="rect">
            <a:avLst/>
          </a:prstGeom>
          <a:noFill/>
        </p:spPr>
        <p:txBody>
          <a:bodyPr wrap="square" rtlCol="0">
            <a:spAutoFit/>
          </a:bodyPr>
          <a:lstStyle/>
          <a:p>
            <a:r>
              <a:rPr lang="en-US" sz="1200" dirty="0" smtClean="0">
                <a:solidFill>
                  <a:srgbClr val="FF0000"/>
                </a:solidFill>
              </a:rPr>
              <a:t>50% Cap &amp; </a:t>
            </a:r>
            <a:r>
              <a:rPr lang="en-US" sz="1200" dirty="0" err="1" smtClean="0">
                <a:solidFill>
                  <a:srgbClr val="FF0000"/>
                </a:solidFill>
              </a:rPr>
              <a:t>Sectoral</a:t>
            </a:r>
            <a:r>
              <a:rPr lang="en-US" sz="1200" dirty="0" smtClean="0">
                <a:solidFill>
                  <a:srgbClr val="FF0000"/>
                </a:solidFill>
              </a:rPr>
              <a:t> Policies</a:t>
            </a:r>
            <a:endParaRPr lang="en-US" sz="1200" dirty="0">
              <a:solidFill>
                <a:srgbClr val="FF0000"/>
              </a:solidFill>
            </a:endParaRPr>
          </a:p>
        </p:txBody>
      </p:sp>
      <p:sp>
        <p:nvSpPr>
          <p:cNvPr id="20" name="TextBox 19"/>
          <p:cNvSpPr txBox="1"/>
          <p:nvPr/>
        </p:nvSpPr>
        <p:spPr>
          <a:xfrm>
            <a:off x="2590800" y="4724400"/>
            <a:ext cx="1066800" cy="461665"/>
          </a:xfrm>
          <a:prstGeom prst="rect">
            <a:avLst/>
          </a:prstGeom>
          <a:noFill/>
        </p:spPr>
        <p:txBody>
          <a:bodyPr wrap="square" rtlCol="0">
            <a:spAutoFit/>
          </a:bodyPr>
          <a:lstStyle/>
          <a:p>
            <a:r>
              <a:rPr lang="en-US" sz="1200" dirty="0" smtClean="0">
                <a:solidFill>
                  <a:srgbClr val="FFC000"/>
                </a:solidFill>
              </a:rPr>
              <a:t>RPS &amp; Transport</a:t>
            </a:r>
            <a:endParaRPr lang="en-US" sz="1200" dirty="0">
              <a:solidFill>
                <a:srgbClr val="FFC000"/>
              </a:solidFill>
            </a:endParaRPr>
          </a:p>
        </p:txBody>
      </p:sp>
      <p:sp>
        <p:nvSpPr>
          <p:cNvPr id="33" name="TextBox 32"/>
          <p:cNvSpPr txBox="1"/>
          <p:nvPr/>
        </p:nvSpPr>
        <p:spPr>
          <a:xfrm>
            <a:off x="0" y="6461088"/>
            <a:ext cx="1676400" cy="276999"/>
          </a:xfrm>
          <a:prstGeom prst="rect">
            <a:avLst/>
          </a:prstGeom>
          <a:noFill/>
        </p:spPr>
        <p:txBody>
          <a:bodyPr wrap="square" rtlCol="0">
            <a:spAutoFit/>
          </a:bodyPr>
          <a:lstStyle/>
          <a:p>
            <a:r>
              <a:rPr lang="en-US" sz="1200" dirty="0" smtClean="0">
                <a:solidFill>
                  <a:srgbClr val="002060"/>
                </a:solidFill>
              </a:rPr>
              <a:t>Flat Cap &amp; Trade</a:t>
            </a:r>
            <a:endParaRPr lang="en-US" sz="1200" dirty="0">
              <a:solidFill>
                <a:srgbClr val="002060"/>
              </a:solidFill>
            </a:endParaRPr>
          </a:p>
        </p:txBody>
      </p:sp>
      <p:sp>
        <p:nvSpPr>
          <p:cNvPr id="34" name="TextBox 33"/>
          <p:cNvSpPr txBox="1"/>
          <p:nvPr/>
        </p:nvSpPr>
        <p:spPr>
          <a:xfrm>
            <a:off x="1676400" y="6477000"/>
            <a:ext cx="5867400" cy="369332"/>
          </a:xfrm>
          <a:prstGeom prst="rect">
            <a:avLst/>
          </a:prstGeom>
          <a:noFill/>
        </p:spPr>
        <p:txBody>
          <a:bodyPr wrap="square" rtlCol="0">
            <a:spAutoFit/>
          </a:bodyPr>
          <a:lstStyle/>
          <a:p>
            <a:r>
              <a:rPr lang="en-US" dirty="0" smtClean="0"/>
              <a:t>Cumulative Covered CO</a:t>
            </a:r>
            <a:r>
              <a:rPr lang="en-US" baseline="-25000" dirty="0" smtClean="0"/>
              <a:t>2</a:t>
            </a:r>
            <a:r>
              <a:rPr lang="en-US" dirty="0" smtClean="0"/>
              <a:t> Reductions (GtCO</a:t>
            </a:r>
            <a:r>
              <a:rPr lang="en-US" baseline="-25000" dirty="0" smtClean="0"/>
              <a:t>2</a:t>
            </a:r>
            <a:r>
              <a:rPr lang="en-US" dirty="0" smtClean="0"/>
              <a:t>)</a:t>
            </a:r>
            <a:endParaRPr lang="en-US" dirty="0"/>
          </a:p>
        </p:txBody>
      </p:sp>
      <p:sp>
        <p:nvSpPr>
          <p:cNvPr id="35" name="TextBox 34"/>
          <p:cNvSpPr txBox="1"/>
          <p:nvPr/>
        </p:nvSpPr>
        <p:spPr>
          <a:xfrm rot="16200000">
            <a:off x="-1758433" y="3663433"/>
            <a:ext cx="3886202" cy="369332"/>
          </a:xfrm>
          <a:prstGeom prst="rect">
            <a:avLst/>
          </a:prstGeom>
          <a:noFill/>
        </p:spPr>
        <p:txBody>
          <a:bodyPr wrap="square" rtlCol="0">
            <a:spAutoFit/>
          </a:bodyPr>
          <a:lstStyle/>
          <a:p>
            <a:r>
              <a:rPr lang="en-US" dirty="0" smtClean="0"/>
              <a:t>NPV of Total Cost – (Trillion $)</a:t>
            </a:r>
            <a:endParaRPr lang="en-US" dirty="0"/>
          </a:p>
        </p:txBody>
      </p:sp>
      <p:sp>
        <p:nvSpPr>
          <p:cNvPr id="27" name="Isosceles Triangle 26"/>
          <p:cNvSpPr/>
          <p:nvPr/>
        </p:nvSpPr>
        <p:spPr bwMode="auto">
          <a:xfrm>
            <a:off x="6858000" y="898487"/>
            <a:ext cx="228600" cy="2286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7086600" y="898488"/>
            <a:ext cx="1600200" cy="304800"/>
          </a:xfrm>
          <a:prstGeom prst="rect">
            <a:avLst/>
          </a:prstGeom>
          <a:noFill/>
        </p:spPr>
        <p:txBody>
          <a:bodyPr wrap="square" rtlCol="0">
            <a:spAutoFit/>
          </a:bodyPr>
          <a:lstStyle/>
          <a:p>
            <a:r>
              <a:rPr lang="en-US" sz="1400" dirty="0" smtClean="0"/>
              <a:t>-  Optimistic RE</a:t>
            </a:r>
            <a:endParaRPr lang="en-US" sz="1400" dirty="0"/>
          </a:p>
        </p:txBody>
      </p:sp>
      <p:sp>
        <p:nvSpPr>
          <p:cNvPr id="29" name="Rectangle 28"/>
          <p:cNvSpPr/>
          <p:nvPr/>
        </p:nvSpPr>
        <p:spPr bwMode="auto">
          <a:xfrm>
            <a:off x="6858000" y="1219200"/>
            <a:ext cx="228600" cy="228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7086600" y="1143001"/>
            <a:ext cx="2057400" cy="307777"/>
          </a:xfrm>
          <a:prstGeom prst="rect">
            <a:avLst/>
          </a:prstGeom>
          <a:noFill/>
        </p:spPr>
        <p:txBody>
          <a:bodyPr wrap="square" rtlCol="0">
            <a:spAutoFit/>
          </a:bodyPr>
          <a:lstStyle/>
          <a:p>
            <a:r>
              <a:rPr lang="en-US" sz="1400" dirty="0" smtClean="0"/>
              <a:t>-  Optimistic CCS Nuke</a:t>
            </a:r>
            <a:endParaRPr lang="en-US" sz="1400" dirty="0"/>
          </a:p>
        </p:txBody>
      </p:sp>
      <p:sp>
        <p:nvSpPr>
          <p:cNvPr id="31" name="TextBox 30"/>
          <p:cNvSpPr txBox="1"/>
          <p:nvPr/>
        </p:nvSpPr>
        <p:spPr>
          <a:xfrm>
            <a:off x="6781800" y="550519"/>
            <a:ext cx="2286000" cy="307777"/>
          </a:xfrm>
          <a:prstGeom prst="rect">
            <a:avLst/>
          </a:prstGeom>
          <a:noFill/>
        </p:spPr>
        <p:txBody>
          <a:bodyPr wrap="square" rtlCol="0">
            <a:spAutoFit/>
          </a:bodyPr>
          <a:lstStyle/>
          <a:p>
            <a:r>
              <a:rPr lang="en-US" sz="1400" b="1" u="sng" dirty="0" smtClean="0"/>
              <a:t>Technology Assumption</a:t>
            </a:r>
            <a:endParaRPr lang="en-US" sz="1400" b="1" u="sng" dirty="0"/>
          </a:p>
        </p:txBody>
      </p:sp>
      <p:sp>
        <p:nvSpPr>
          <p:cNvPr id="32" name="TextBox 31"/>
          <p:cNvSpPr txBox="1"/>
          <p:nvPr/>
        </p:nvSpPr>
        <p:spPr>
          <a:xfrm>
            <a:off x="0" y="457200"/>
            <a:ext cx="2286000" cy="307777"/>
          </a:xfrm>
          <a:prstGeom prst="rect">
            <a:avLst/>
          </a:prstGeom>
          <a:noFill/>
        </p:spPr>
        <p:txBody>
          <a:bodyPr wrap="square" rtlCol="0">
            <a:spAutoFit/>
          </a:bodyPr>
          <a:lstStyle/>
          <a:p>
            <a:r>
              <a:rPr lang="en-US" sz="1400" b="1" u="sng" dirty="0" smtClean="0"/>
              <a:t>Cost Metric</a:t>
            </a:r>
            <a:endParaRPr lang="en-US" sz="1400" b="1" u="sng" dirty="0"/>
          </a:p>
        </p:txBody>
      </p:sp>
      <p:sp>
        <p:nvSpPr>
          <p:cNvPr id="36" name="TextBox 35"/>
          <p:cNvSpPr txBox="1"/>
          <p:nvPr/>
        </p:nvSpPr>
        <p:spPr>
          <a:xfrm>
            <a:off x="0" y="0"/>
            <a:ext cx="7315200" cy="369332"/>
          </a:xfrm>
          <a:prstGeom prst="rect">
            <a:avLst/>
          </a:prstGeom>
          <a:noFill/>
        </p:spPr>
        <p:txBody>
          <a:bodyPr wrap="square" rtlCol="0">
            <a:spAutoFit/>
          </a:bodyPr>
          <a:lstStyle/>
          <a:p>
            <a:pPr>
              <a:tabLst>
                <a:tab pos="1092200" algn="l"/>
              </a:tabLst>
            </a:pPr>
            <a:r>
              <a:rPr lang="en-US" b="1" dirty="0" smtClean="0"/>
              <a:t>Net Present Value of Cumulative Cost vs. Cumulative Abatement</a:t>
            </a:r>
          </a:p>
        </p:txBody>
      </p:sp>
    </p:spTree>
    <p:extLst>
      <p:ext uri="{BB962C8B-B14F-4D97-AF65-F5344CB8AC3E}">
        <p14:creationId xmlns:p14="http://schemas.microsoft.com/office/powerpoint/2010/main" val="44451515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1071</TotalTime>
  <Words>4682</Words>
  <Application>Microsoft Office PowerPoint</Application>
  <PresentationFormat>On-screen Show (4:3)</PresentationFormat>
  <Paragraphs>894</Paragraphs>
  <Slides>81</Slides>
  <Notes>44</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Office Theme</vt:lpstr>
      <vt:lpstr>PowerPoint Presentation</vt:lpstr>
      <vt:lpstr>Katniss/Karen Returns</vt:lpstr>
      <vt:lpstr>Recent MIP contribution to literature</vt:lpstr>
      <vt:lpstr>Exploring mitigation pathways for AR5</vt:lpstr>
      <vt:lpstr>MIP contribution to AR5 scenario database</vt:lpstr>
      <vt:lpstr>Current EMF Studies</vt:lpstr>
      <vt:lpstr>EMF27 Study on  Global Technology and Climate Policy Strategies </vt:lpstr>
      <vt:lpstr>EMF 27 Global Technology and  GHG Mitigation Scenario Matrix</vt:lpstr>
      <vt:lpstr>PowerPoint Presentation</vt:lpstr>
      <vt:lpstr>Structure of EMF 27 Special Issue (Special Issue of Climatic Change)</vt:lpstr>
      <vt:lpstr>EMF27 emissions scenarios </vt:lpstr>
      <vt:lpstr>                     Sectoral emissions reductions</vt:lpstr>
      <vt:lpstr>Regional emissions reductions and policy costs</vt:lpstr>
      <vt:lpstr>Energy system transformation</vt:lpstr>
      <vt:lpstr>EMF27 – The role of technology for mitigation</vt:lpstr>
      <vt:lpstr>Impact of technology on emissions profile</vt:lpstr>
      <vt:lpstr>ROSE study on the role of population, economic growth, fossil fuel availability and delayed action for achieving concentration targets </vt:lpstr>
      <vt:lpstr>Climate stabilization requires strong climate policy</vt:lpstr>
      <vt:lpstr>Economic impact of later action</vt:lpstr>
      <vt:lpstr>AMPERE Project on ...  a lot of things </vt:lpstr>
      <vt:lpstr>PowerPoint Presentation</vt:lpstr>
      <vt:lpstr>Key findings</vt:lpstr>
      <vt:lpstr>Thank You </vt:lpstr>
      <vt:lpstr>PowerPoint Presentation</vt:lpstr>
      <vt:lpstr>AMPERE WP3 study on  fragmented action and staged accession </vt:lpstr>
      <vt:lpstr>Mitigation costs for early movers &amp; late adopters</vt:lpstr>
      <vt:lpstr>Backup slides</vt:lpstr>
      <vt:lpstr>Climate outcome of accession scenario</vt:lpstr>
      <vt:lpstr>Climate stabilization requires strong climate policy</vt:lpstr>
      <vt:lpstr>PowerPoint Presentation</vt:lpstr>
      <vt:lpstr>Sectoral emissions response</vt:lpstr>
      <vt:lpstr>PowerPoint Presentation</vt:lpstr>
      <vt:lpstr>Fossil fuel market impact of delay &amp; fragmentation </vt:lpstr>
      <vt:lpstr>China energy transformation</vt:lpstr>
      <vt:lpstr>PowerPoint Presentation</vt:lpstr>
      <vt:lpstr>PowerPoint Presentation</vt:lpstr>
      <vt:lpstr>Mitigation strongly impacts fossil fuel markets </vt:lpstr>
      <vt:lpstr>Carbon prices and mitigation costs 2010-2100</vt:lpstr>
      <vt:lpstr>Temperature outcomes of AMPERE scenarios</vt:lpstr>
      <vt:lpstr>EMF 24: Motivating Questions ( Allen Fawcett/Leon Clarke)</vt:lpstr>
      <vt:lpstr>Overview of Scenarios</vt:lpstr>
      <vt:lpstr>Policies</vt:lpstr>
      <vt:lpstr>Total Cost &amp; Emissions Reductions Across Scenarios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Revenue Recycling Caveats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EMF 28 Scenario Design</vt:lpstr>
      <vt:lpstr>PowerPoint Presentation</vt:lpstr>
      <vt:lpstr>PowerPoint Presentation</vt:lpstr>
      <vt:lpstr>PowerPoint Presentation</vt:lpstr>
      <vt:lpstr>  The Role of Border Carbon Adjustment in Unilateral Climate Policy: Overview of an Energy Modeling Forum Study (EMF 29)</vt:lpstr>
      <vt:lpstr>EMF 29 Modeling Teams</vt:lpstr>
      <vt:lpstr>Basic features of  unilateral climate policy design </vt:lpstr>
      <vt:lpstr>EMF 29 Leakage Rate Projections </vt:lpstr>
      <vt:lpstr>Thank You </vt:lpstr>
      <vt:lpstr>PowerPoint Presentation</vt:lpstr>
      <vt:lpstr>Emissions</vt:lpstr>
      <vt:lpstr>PowerPoint Presentation</vt:lpstr>
      <vt:lpstr>PowerPoint Presentation</vt:lpstr>
      <vt:lpstr>PowerPoint Presentation</vt:lpstr>
      <vt:lpstr>PowerPoint Presentation</vt:lpstr>
      <vt:lpstr>PowerPoint Presentation</vt:lpstr>
      <vt:lpstr>PowerPoint Presentation</vt:lpstr>
    </vt:vector>
  </TitlesOfParts>
  <Company>PIK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mitigation pathways for AR5</dc:title>
  <dc:creator>Elmar Kriegler, PIK</dc:creator>
  <cp:lastModifiedBy>John Weyant</cp:lastModifiedBy>
  <cp:revision>22</cp:revision>
  <dcterms:created xsi:type="dcterms:W3CDTF">2013-10-26T00:19:06Z</dcterms:created>
  <dcterms:modified xsi:type="dcterms:W3CDTF">2013-12-13T17:18:21Z</dcterms:modified>
</cp:coreProperties>
</file>