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68" r:id="rId4"/>
    <p:sldId id="273" r:id="rId5"/>
    <p:sldId id="274" r:id="rId6"/>
    <p:sldId id="275" r:id="rId7"/>
    <p:sldId id="278" r:id="rId8"/>
    <p:sldId id="279" r:id="rId9"/>
    <p:sldId id="280" r:id="rId10"/>
    <p:sldId id="277" r:id="rId11"/>
    <p:sldId id="276" r:id="rId12"/>
    <p:sldId id="271" r:id="rId13"/>
    <p:sldId id="270" r:id="rId14"/>
  </p:sldIdLst>
  <p:sldSz cx="9144000" cy="6858000" type="screen4x3"/>
  <p:notesSz cx="7010400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3" autoAdjust="0"/>
    <p:restoredTop sz="94697" autoAdjust="0"/>
  </p:normalViewPr>
  <p:slideViewPr>
    <p:cSldViewPr>
      <p:cViewPr>
        <p:scale>
          <a:sx n="70" d="100"/>
          <a:sy n="70" d="100"/>
        </p:scale>
        <p:origin x="-546" y="-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F9B51-4049-42F0-9928-13F019F301E6}" type="datetimeFigureOut">
              <a:rPr lang="en-US" smtClean="0"/>
              <a:t>12/14/2013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4AFF8-8F63-4DE7-B7EC-F2A90D99E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357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10600" cy="452596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F9B51-4049-42F0-9928-13F019F301E6}" type="datetimeFigureOut">
              <a:rPr lang="en-US" smtClean="0"/>
              <a:t>12/14/2013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4AFF8-8F63-4DE7-B7EC-F2A90D99E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3054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F9B51-4049-42F0-9928-13F019F301E6}" type="datetimeFigureOut">
              <a:rPr lang="en-US" smtClean="0"/>
              <a:t>12/14/2013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4AFF8-8F63-4DE7-B7EC-F2A90D99E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391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F9B51-4049-42F0-9928-13F019F301E6}" type="datetimeFigureOut">
              <a:rPr lang="en-US" smtClean="0"/>
              <a:t>12/14/2013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4AFF8-8F63-4DE7-B7EC-F2A90D99E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808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F9B51-4049-42F0-9928-13F019F301E6}" type="datetimeFigureOut">
              <a:rPr lang="en-US" smtClean="0"/>
              <a:t>12/14/2013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4AFF8-8F63-4DE7-B7EC-F2A90D99E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682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F9B51-4049-42F0-9928-13F019F301E6}" type="datetimeFigureOut">
              <a:rPr lang="en-US" smtClean="0"/>
              <a:t>12/14/2013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4AFF8-8F63-4DE7-B7EC-F2A90D99E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698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F9B51-4049-42F0-9928-13F019F301E6}" type="datetimeFigureOut">
              <a:rPr lang="en-US" smtClean="0"/>
              <a:t>12/14/2013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4AFF8-8F63-4DE7-B7EC-F2A90D99E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148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F9B51-4049-42F0-9928-13F019F301E6}" type="datetimeFigureOut">
              <a:rPr lang="en-US" smtClean="0"/>
              <a:t>12/14/2013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4AFF8-8F63-4DE7-B7EC-F2A90D99E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292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F9B51-4049-42F0-9928-13F019F301E6}" type="datetimeFigureOut">
              <a:rPr lang="en-US" smtClean="0"/>
              <a:t>12/14/2013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4AFF8-8F63-4DE7-B7EC-F2A90D99E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235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F9B51-4049-42F0-9928-13F019F301E6}" type="datetimeFigureOut">
              <a:rPr lang="en-US" smtClean="0"/>
              <a:t>12/14/2013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4AFF8-8F63-4DE7-B7EC-F2A90D99E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934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F9B51-4049-42F0-9928-13F019F301E6}" type="datetimeFigureOut">
              <a:rPr lang="en-US" smtClean="0"/>
              <a:t>12/14/2013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4AFF8-8F63-4DE7-B7EC-F2A90D99E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962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7F9B51-4049-42F0-9928-13F019F301E6}" type="datetimeFigureOut">
              <a:rPr lang="en-US" smtClean="0"/>
              <a:t>12/14/2013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04AFF8-8F63-4DE7-B7EC-F2A90D99E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777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9137" y="762000"/>
            <a:ext cx="7772400" cy="2209800"/>
          </a:xfrm>
        </p:spPr>
        <p:txBody>
          <a:bodyPr>
            <a:normAutofit/>
          </a:bodyPr>
          <a:lstStyle/>
          <a:p>
            <a:r>
              <a:rPr lang="en-US" dirty="0" smtClean="0"/>
              <a:t>Uncertainty Analysis in</a:t>
            </a:r>
            <a:br>
              <a:rPr lang="en-US" dirty="0" smtClean="0"/>
            </a:br>
            <a:r>
              <a:rPr lang="en-US" dirty="0" smtClean="0"/>
              <a:t>Integrated Assessment Models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2800"/>
            <a:ext cx="6400800" cy="2679700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 smtClean="0">
                <a:solidFill>
                  <a:schemeClr val="tx1"/>
                </a:solidFill>
              </a:rPr>
              <a:t>Model Uncertainty Project</a:t>
            </a:r>
          </a:p>
          <a:p>
            <a:r>
              <a:rPr lang="en-US" sz="2800" dirty="0" smtClean="0">
                <a:solidFill>
                  <a:schemeClr val="tx1"/>
                </a:solidFill>
              </a:rPr>
              <a:t>PIAMDDI Workshop</a:t>
            </a:r>
          </a:p>
          <a:p>
            <a:r>
              <a:rPr lang="en-US" sz="2800" dirty="0" smtClean="0">
                <a:solidFill>
                  <a:schemeClr val="tx1"/>
                </a:solidFill>
              </a:rPr>
              <a:t>December 14, 2013</a:t>
            </a:r>
          </a:p>
          <a:p>
            <a:endParaRPr lang="en-US" sz="2800" dirty="0">
              <a:solidFill>
                <a:schemeClr val="tx1"/>
              </a:solidFill>
            </a:endParaRPr>
          </a:p>
          <a:p>
            <a:r>
              <a:rPr lang="en-US" sz="3000" dirty="0" smtClean="0">
                <a:solidFill>
                  <a:schemeClr val="tx1"/>
                </a:solidFill>
              </a:rPr>
              <a:t>Kenneth Gillingham and William </a:t>
            </a:r>
            <a:r>
              <a:rPr lang="en-US" sz="3000" dirty="0" err="1" smtClean="0">
                <a:solidFill>
                  <a:schemeClr val="tx1"/>
                </a:solidFill>
              </a:rPr>
              <a:t>Nordhaus</a:t>
            </a:r>
            <a:endParaRPr lang="en-US" sz="3000" dirty="0" smtClean="0">
              <a:solidFill>
                <a:schemeClr val="tx1"/>
              </a:solidFill>
            </a:endParaRPr>
          </a:p>
          <a:p>
            <a:r>
              <a:rPr lang="en-US" sz="3000" dirty="0" smtClean="0">
                <a:solidFill>
                  <a:schemeClr val="tx1"/>
                </a:solidFill>
              </a:rPr>
              <a:t>Yale University</a:t>
            </a:r>
            <a:endParaRPr lang="en-US" sz="300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00" y="6032500"/>
            <a:ext cx="990600" cy="825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197600"/>
            <a:ext cx="1133475" cy="49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164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Goals of MUP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10600" cy="4800600"/>
          </a:xfrm>
        </p:spPr>
        <p:txBody>
          <a:bodyPr/>
          <a:lstStyle/>
          <a:p>
            <a:pPr marL="0" indent="0">
              <a:buNone/>
            </a:pPr>
            <a:r>
              <a:rPr lang="en-US" i="1" dirty="0" smtClean="0"/>
              <a:t>What we plan to accomplish:</a:t>
            </a:r>
            <a:endParaRPr lang="en-US" dirty="0" smtClean="0"/>
          </a:p>
          <a:p>
            <a:r>
              <a:rPr lang="en-US" dirty="0" smtClean="0"/>
              <a:t>A systematic study of uncertainty in a set of IAMs</a:t>
            </a:r>
          </a:p>
          <a:p>
            <a:pPr lvl="1"/>
            <a:r>
              <a:rPr lang="en-US" dirty="0" smtClean="0"/>
              <a:t>Determine </a:t>
            </a:r>
            <a:r>
              <a:rPr lang="en-US" dirty="0"/>
              <a:t>the differences among models in the </a:t>
            </a:r>
            <a:r>
              <a:rPr lang="en-US" dirty="0" smtClean="0"/>
              <a:t>uncertainties</a:t>
            </a:r>
          </a:p>
          <a:p>
            <a:pPr lvl="1"/>
            <a:r>
              <a:rPr lang="en-US" dirty="0" smtClean="0"/>
              <a:t>Provide </a:t>
            </a:r>
            <a:r>
              <a:rPr lang="en-US" dirty="0"/>
              <a:t>benchmark </a:t>
            </a:r>
            <a:r>
              <a:rPr lang="en-US" dirty="0" smtClean="0"/>
              <a:t>estimates </a:t>
            </a:r>
            <a:r>
              <a:rPr lang="en-US" dirty="0"/>
              <a:t>for major </a:t>
            </a:r>
            <a:r>
              <a:rPr lang="en-US" dirty="0" smtClean="0"/>
              <a:t>parameters</a:t>
            </a:r>
          </a:p>
          <a:p>
            <a:pPr lvl="1"/>
            <a:r>
              <a:rPr lang="en-US" dirty="0" smtClean="0"/>
              <a:t>Highlight </a:t>
            </a:r>
            <a:r>
              <a:rPr lang="en-US" dirty="0"/>
              <a:t>areas where reducing uncertainties would have a high </a:t>
            </a:r>
            <a:r>
              <a:rPr lang="en-US" dirty="0" smtClean="0"/>
              <a:t>payoff</a:t>
            </a:r>
          </a:p>
          <a:p>
            <a:endParaRPr lang="en-US" dirty="0"/>
          </a:p>
          <a:p>
            <a:r>
              <a:rPr lang="en-US" dirty="0"/>
              <a:t>C</a:t>
            </a:r>
            <a:r>
              <a:rPr lang="en-US" dirty="0" smtClean="0"/>
              <a:t>lassical statistical (forecast) errors of IAM projections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0991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of Progress to Date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70037"/>
            <a:ext cx="8610600" cy="452596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Gather models/modelers who can perform uncertainty experiments (August 2011)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Feasibility study of key uncertain variables and key output variables (Spring/Summer 2012)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Developed “Two-track Procedure” and worked with modelers on calibration runs (Fall 2012/Spring 2013)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Collated and analyzed calibration runs (Summer 2013-present)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Developed/compiled PDFs (Fall 2013-present)</a:t>
            </a:r>
          </a:p>
        </p:txBody>
      </p:sp>
    </p:spTree>
    <p:extLst>
      <p:ext uri="{BB962C8B-B14F-4D97-AF65-F5344CB8AC3E}">
        <p14:creationId xmlns:p14="http://schemas.microsoft.com/office/powerpoint/2010/main" val="470637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Contributing Modeling Teams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70037"/>
            <a:ext cx="8610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MIT IGSM</a:t>
            </a:r>
            <a:endParaRPr lang="en-US" dirty="0"/>
          </a:p>
          <a:p>
            <a:r>
              <a:rPr lang="en-US" dirty="0" smtClean="0"/>
              <a:t>JGCRI GCAM</a:t>
            </a:r>
          </a:p>
          <a:p>
            <a:r>
              <a:rPr lang="en-US" dirty="0" smtClean="0"/>
              <a:t>EPRI MERGE</a:t>
            </a:r>
          </a:p>
          <a:p>
            <a:r>
              <a:rPr lang="en-US" dirty="0" smtClean="0"/>
              <a:t>Yale DICE</a:t>
            </a:r>
          </a:p>
          <a:p>
            <a:r>
              <a:rPr lang="en-US" dirty="0" err="1" smtClean="0"/>
              <a:t>Tol</a:t>
            </a:r>
            <a:r>
              <a:rPr lang="en-US" dirty="0" smtClean="0"/>
              <a:t>/</a:t>
            </a:r>
            <a:r>
              <a:rPr lang="en-US" dirty="0" err="1" smtClean="0"/>
              <a:t>Antoff</a:t>
            </a:r>
            <a:r>
              <a:rPr lang="en-US" dirty="0" smtClean="0"/>
              <a:t> FUND</a:t>
            </a:r>
          </a:p>
          <a:p>
            <a:r>
              <a:rPr lang="en-US" dirty="0" smtClean="0"/>
              <a:t>FEEM WITCH</a:t>
            </a:r>
          </a:p>
          <a:p>
            <a:endParaRPr lang="en-US" dirty="0"/>
          </a:p>
          <a:p>
            <a:pPr lvl="1"/>
            <a:r>
              <a:rPr lang="en-US" dirty="0" smtClean="0"/>
              <a:t>In feasibility study: PHOENIX and PAGE</a:t>
            </a:r>
          </a:p>
        </p:txBody>
      </p:sp>
    </p:spTree>
    <p:extLst>
      <p:ext uri="{BB962C8B-B14F-4D97-AF65-F5344CB8AC3E}">
        <p14:creationId xmlns:p14="http://schemas.microsoft.com/office/powerpoint/2010/main" val="14715880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Feasibility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70037"/>
            <a:ext cx="8610600" cy="47545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We analyzed several sensitivity runs:</a:t>
            </a:r>
          </a:p>
          <a:p>
            <a:pPr lvl="1"/>
            <a:r>
              <a:rPr lang="en-US" dirty="0" smtClean="0"/>
              <a:t>An emission pulse</a:t>
            </a:r>
          </a:p>
          <a:p>
            <a:pPr lvl="1"/>
            <a:r>
              <a:rPr lang="en-US" dirty="0" smtClean="0"/>
              <a:t>Reduce world output by one-time pulse</a:t>
            </a:r>
          </a:p>
          <a:p>
            <a:pPr lvl="1"/>
            <a:r>
              <a:rPr lang="en-US" dirty="0" smtClean="0"/>
              <a:t>Increase world GDP growth (total factor productivity growth)</a:t>
            </a:r>
          </a:p>
          <a:p>
            <a:pPr lvl="1"/>
            <a:r>
              <a:rPr lang="en-US" dirty="0" smtClean="0"/>
              <a:t>Change climate sensitivity (TSC)</a:t>
            </a:r>
          </a:p>
          <a:p>
            <a:pPr lvl="1"/>
            <a:r>
              <a:rPr lang="en-US" dirty="0" smtClean="0"/>
              <a:t>Increase population growth</a:t>
            </a:r>
          </a:p>
          <a:p>
            <a:pPr lvl="1"/>
            <a:r>
              <a:rPr lang="en-US" dirty="0" smtClean="0"/>
              <a:t>Carbon tax (AM3ND1 AMPERE scenario)</a:t>
            </a:r>
          </a:p>
          <a:p>
            <a:endParaRPr lang="en-US" dirty="0" smtClean="0"/>
          </a:p>
          <a:p>
            <a:r>
              <a:rPr lang="en-US" dirty="0" smtClean="0"/>
              <a:t>Our findings and discussion at Snowmass led us to focus on three: TFP growth, population growth, TSC</a:t>
            </a:r>
          </a:p>
          <a:p>
            <a:pPr lvl="1"/>
            <a:r>
              <a:rPr lang="en-US" dirty="0" smtClean="0"/>
              <a:t>For all three, a baseline and carbon tax run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95958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Two-track Procedure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70037"/>
            <a:ext cx="8610600" cy="4754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To quantify uncertainties: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Model runs for uncertain variables on a grid of values 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Harmonize PDFs of uncertain variables</a:t>
            </a:r>
            <a:endParaRPr lang="en-US" dirty="0"/>
          </a:p>
        </p:txBody>
      </p:sp>
      <p:pic>
        <p:nvPicPr>
          <p:cNvPr id="1026" name="Picture 2" descr="http://forums.steves-digicams.com/attachments/biweekly-shoot-out/171417d1297786351-point-b-train-tracks-tracks-hdr-web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93"/>
          <a:stretch/>
        </p:blipFill>
        <p:spPr bwMode="auto">
          <a:xfrm>
            <a:off x="2362200" y="3886200"/>
            <a:ext cx="5105400" cy="2856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986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570037"/>
            <a:ext cx="8610600" cy="4754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Display Results:</a:t>
            </a:r>
          </a:p>
          <a:p>
            <a:pPr marL="0" indent="0">
              <a:buNone/>
            </a:pPr>
            <a:r>
              <a:rPr lang="en-US" dirty="0" smtClean="0"/>
              <a:t>Lattice Graph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3258" y="1"/>
            <a:ext cx="671074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3269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570037"/>
            <a:ext cx="8610600" cy="4754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Lattice Graph</a:t>
            </a:r>
          </a:p>
          <a:p>
            <a:pPr marL="0" indent="0">
              <a:buNone/>
            </a:pPr>
            <a:r>
              <a:rPr lang="en-US" dirty="0" smtClean="0"/>
              <a:t>Center Box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2943" y="1904999"/>
            <a:ext cx="2778457" cy="3515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3768" y="1904998"/>
            <a:ext cx="974432" cy="3515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534" y="1143000"/>
            <a:ext cx="2723866" cy="685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5334000"/>
            <a:ext cx="2723866" cy="737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8587" y="1981200"/>
            <a:ext cx="346213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6066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570037"/>
            <a:ext cx="8610600" cy="4754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Temperature</a:t>
            </a:r>
          </a:p>
          <a:p>
            <a:pPr marL="0" indent="0">
              <a:buNone/>
            </a:pPr>
            <a:r>
              <a:rPr lang="en-US" dirty="0" smtClean="0"/>
              <a:t>Results</a:t>
            </a:r>
          </a:p>
          <a:p>
            <a:pPr marL="0" indent="0">
              <a:buNone/>
            </a:pPr>
            <a:r>
              <a:rPr lang="en-US" dirty="0" smtClean="0"/>
              <a:t>(so far)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3258" y="1"/>
            <a:ext cx="671074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5510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4442" y="1600200"/>
            <a:ext cx="8610600" cy="4754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Damages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0"/>
            <a:ext cx="6629400" cy="6892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6157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 Runs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570037"/>
            <a:ext cx="8610600" cy="4754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Output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0856" y="0"/>
            <a:ext cx="669314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969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PDF Harmonization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10600" cy="5105400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Population Growth</a:t>
            </a:r>
          </a:p>
          <a:p>
            <a:pPr marL="914400" lvl="1" indent="-514350"/>
            <a:r>
              <a:rPr lang="en-US" dirty="0" smtClean="0"/>
              <a:t>Have PDFs from IIASA’s demography group</a:t>
            </a:r>
          </a:p>
          <a:p>
            <a:pPr marL="914400" lvl="1" indent="-514350"/>
            <a:r>
              <a:rPr lang="en-US" dirty="0" smtClean="0"/>
              <a:t>IIASA level is much lower than UN or Berkeley estimates</a:t>
            </a:r>
          </a:p>
          <a:p>
            <a:pPr marL="914400" lvl="1" indent="-514350"/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Total factor productivity</a:t>
            </a:r>
          </a:p>
          <a:p>
            <a:pPr marL="914400" lvl="1" indent="-514350"/>
            <a:r>
              <a:rPr lang="en-US" dirty="0" smtClean="0"/>
              <a:t>Developing an expert elicitation</a:t>
            </a:r>
          </a:p>
          <a:p>
            <a:pPr marL="914400" lvl="1" indent="-514350"/>
            <a:r>
              <a:rPr lang="en-US" dirty="0" smtClean="0"/>
              <a:t>Have run 2 pilots so far</a:t>
            </a:r>
          </a:p>
          <a:p>
            <a:pPr marL="914400" lvl="1" indent="-514350"/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Temperature Sensitivity</a:t>
            </a:r>
          </a:p>
          <a:p>
            <a:pPr marL="914400" lvl="1" indent="-514350"/>
            <a:r>
              <a:rPr lang="en-US" dirty="0" smtClean="0"/>
              <a:t>Basing our PDF on the recent literature</a:t>
            </a:r>
          </a:p>
          <a:p>
            <a:pPr marL="914400" lvl="1" indent="-514350"/>
            <a:r>
              <a:rPr lang="en-US" dirty="0" smtClean="0"/>
              <a:t>Hosted Yale Workshop on Uncertainty in Climate Sensitivity</a:t>
            </a:r>
          </a:p>
          <a:p>
            <a:pPr marL="914400" lvl="1" indent="-514350"/>
            <a:r>
              <a:rPr lang="en-US" dirty="0" smtClean="0"/>
              <a:t>In combining PDFs, room for methodological improvements</a:t>
            </a:r>
          </a:p>
        </p:txBody>
      </p:sp>
    </p:spTree>
    <p:extLst>
      <p:ext uri="{BB962C8B-B14F-4D97-AF65-F5344CB8AC3E}">
        <p14:creationId xmlns:p14="http://schemas.microsoft.com/office/powerpoint/2010/main" val="1676113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610600" cy="5105400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Final set of model runs</a:t>
            </a:r>
          </a:p>
          <a:p>
            <a:pPr marL="914400" lvl="1" indent="-514350"/>
            <a:r>
              <a:rPr lang="en-US" dirty="0" smtClean="0"/>
              <a:t>To assure consistency across the models</a:t>
            </a:r>
          </a:p>
          <a:p>
            <a:pPr marL="914400" lvl="1" indent="-514350"/>
            <a:r>
              <a:rPr lang="en-US" dirty="0" smtClean="0"/>
              <a:t>Currently developing protocol for these runs</a:t>
            </a:r>
          </a:p>
          <a:p>
            <a:pPr marL="914400" lvl="1" indent="-514350"/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Complete preparation of PDFs</a:t>
            </a:r>
          </a:p>
          <a:p>
            <a:pPr marL="914400" lvl="1" indent="-514350"/>
            <a:r>
              <a:rPr lang="en-US" dirty="0" smtClean="0"/>
              <a:t>Currently reviewing other population PDFs</a:t>
            </a:r>
          </a:p>
          <a:p>
            <a:pPr marL="914400" lvl="1" indent="-514350"/>
            <a:r>
              <a:rPr lang="en-US" dirty="0" smtClean="0"/>
              <a:t>Economic growth survey to go out in winter 2013, followed by phone calls to survey-takers</a:t>
            </a:r>
          </a:p>
          <a:p>
            <a:pPr marL="914400" lvl="1" indent="-514350"/>
            <a:r>
              <a:rPr lang="en-US" dirty="0" smtClean="0"/>
              <a:t>Currently reviewing IPCC PDFs and deciding on our approach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Bring the Two Tracks together!</a:t>
            </a:r>
          </a:p>
          <a:p>
            <a:pPr marL="914400" lvl="1" indent="-514350"/>
            <a:r>
              <a:rPr lang="en-US" dirty="0" smtClean="0"/>
              <a:t>PDFs of key output variables</a:t>
            </a:r>
          </a:p>
        </p:txBody>
      </p:sp>
    </p:spTree>
    <p:extLst>
      <p:ext uri="{BB962C8B-B14F-4D97-AF65-F5344CB8AC3E}">
        <p14:creationId xmlns:p14="http://schemas.microsoft.com/office/powerpoint/2010/main" val="2643801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417</TotalTime>
  <Words>390</Words>
  <Application>Microsoft Office PowerPoint</Application>
  <PresentationFormat>On-screen Show (4:3)</PresentationFormat>
  <Paragraphs>81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Uncertainty Analysis in Integrated Assessment Models</vt:lpstr>
      <vt:lpstr>Goals of MUP</vt:lpstr>
      <vt:lpstr>Overview of Progress to Date</vt:lpstr>
      <vt:lpstr>Contributing Modeling Teams</vt:lpstr>
      <vt:lpstr>Feasibility Study</vt:lpstr>
      <vt:lpstr>Two-track Procedure</vt:lpstr>
      <vt:lpstr>PowerPoint Presentation</vt:lpstr>
      <vt:lpstr>PowerPoint Presentation</vt:lpstr>
      <vt:lpstr>PowerPoint Presentation</vt:lpstr>
      <vt:lpstr>PowerPoint Presentation</vt:lpstr>
      <vt:lpstr>Model Runs</vt:lpstr>
      <vt:lpstr>PDF Harmonization</vt:lpstr>
      <vt:lpstr>Next Steps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Snowmass next steps</dc:title>
  <dc:creator>kgilling</dc:creator>
  <cp:lastModifiedBy>John Weyant</cp:lastModifiedBy>
  <cp:revision>32</cp:revision>
  <cp:lastPrinted>2011-09-01T03:20:03Z</cp:lastPrinted>
  <dcterms:created xsi:type="dcterms:W3CDTF">2011-09-01T02:57:14Z</dcterms:created>
  <dcterms:modified xsi:type="dcterms:W3CDTF">2013-12-14T15:47:54Z</dcterms:modified>
</cp:coreProperties>
</file>