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8F43-97A6-42FB-B7E7-592E237E4E03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29A7-CB0A-4F33-8BDC-2A7CF01A6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678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8F43-97A6-42FB-B7E7-592E237E4E03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29A7-CB0A-4F33-8BDC-2A7CF01A6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815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8F43-97A6-42FB-B7E7-592E237E4E03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29A7-CB0A-4F33-8BDC-2A7CF01A6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66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8F43-97A6-42FB-B7E7-592E237E4E03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29A7-CB0A-4F33-8BDC-2A7CF01A6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2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8F43-97A6-42FB-B7E7-592E237E4E03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29A7-CB0A-4F33-8BDC-2A7CF01A6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527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8F43-97A6-42FB-B7E7-592E237E4E03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29A7-CB0A-4F33-8BDC-2A7CF01A6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676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8F43-97A6-42FB-B7E7-592E237E4E03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29A7-CB0A-4F33-8BDC-2A7CF01A6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190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8F43-97A6-42FB-B7E7-592E237E4E03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29A7-CB0A-4F33-8BDC-2A7CF01A6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574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8F43-97A6-42FB-B7E7-592E237E4E03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29A7-CB0A-4F33-8BDC-2A7CF01A6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301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8F43-97A6-42FB-B7E7-592E237E4E03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29A7-CB0A-4F33-8BDC-2A7CF01A6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70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8F43-97A6-42FB-B7E7-592E237E4E03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29A7-CB0A-4F33-8BDC-2A7CF01A6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225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28F43-97A6-42FB-B7E7-592E237E4E03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229A7-CB0A-4F33-8BDC-2A7CF01A6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594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7772400" cy="99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PIAMDDI Renewal Research Projects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990600"/>
            <a:ext cx="7620000" cy="5410200"/>
          </a:xfrm>
        </p:spPr>
        <p:txBody>
          <a:bodyPr>
            <a:normAutofit/>
          </a:bodyPr>
          <a:lstStyle/>
          <a:p>
            <a:pPr marL="400050" indent="-400050" algn="l" defTabSz="461963">
              <a:buFont typeface="+mj-lt"/>
              <a:buAutoNum type="alphaUcPeriod"/>
            </a:pPr>
            <a:r>
              <a:rPr lang="en-US" sz="1600" dirty="0" smtClean="0">
                <a:solidFill>
                  <a:schemeClr val="tx1"/>
                </a:solidFill>
              </a:rPr>
              <a:t>Integrated Climate Change Impacts Assessment</a:t>
            </a:r>
          </a:p>
          <a:p>
            <a:pPr lvl="1" algn="l" defTabSz="461963"/>
            <a:r>
              <a:rPr lang="en-US" sz="1200" dirty="0" smtClean="0">
                <a:solidFill>
                  <a:schemeClr val="tx1"/>
                </a:solidFill>
              </a:rPr>
              <a:t>A.1.	Water</a:t>
            </a:r>
          </a:p>
          <a:p>
            <a:pPr lvl="1" algn="l" defTabSz="461963"/>
            <a:r>
              <a:rPr lang="en-US" sz="1200" dirty="0">
                <a:solidFill>
                  <a:schemeClr val="tx1"/>
                </a:solidFill>
              </a:rPr>
              <a:t>	</a:t>
            </a:r>
            <a:r>
              <a:rPr lang="en-US" sz="1200" dirty="0" smtClean="0">
                <a:solidFill>
                  <a:schemeClr val="tx1"/>
                </a:solidFill>
              </a:rPr>
              <a:t>A.2	Agriculture</a:t>
            </a:r>
          </a:p>
          <a:p>
            <a:pPr marL="914400" lvl="1" indent="-452438" algn="l" defTabSz="461963"/>
            <a:r>
              <a:rPr lang="en-US" sz="1200" dirty="0" smtClean="0">
                <a:solidFill>
                  <a:schemeClr val="tx1"/>
                </a:solidFill>
              </a:rPr>
              <a:t>A.3	Energy</a:t>
            </a:r>
          </a:p>
          <a:p>
            <a:pPr marL="914400" lvl="1" indent="-452438" algn="l" defTabSz="461963"/>
            <a:r>
              <a:rPr lang="en-US" sz="1200" dirty="0" smtClean="0">
                <a:solidFill>
                  <a:schemeClr val="tx1"/>
                </a:solidFill>
              </a:rPr>
              <a:t>A.4.	Energy-Water-Land Nexus</a:t>
            </a:r>
          </a:p>
          <a:p>
            <a:pPr marL="914400" lvl="1" indent="-452438" algn="l" defTabSz="461963"/>
            <a:endParaRPr lang="en-US" sz="1200" dirty="0">
              <a:solidFill>
                <a:schemeClr val="tx1"/>
              </a:solidFill>
            </a:endParaRPr>
          </a:p>
          <a:p>
            <a:pPr marL="400050" lvl="1" indent="-400050" algn="l" defTabSz="461963">
              <a:buAutoNum type="alphaUcPeriod" startAt="2"/>
            </a:pPr>
            <a:r>
              <a:rPr lang="en-US" sz="1600" dirty="0" smtClean="0">
                <a:solidFill>
                  <a:schemeClr val="tx1"/>
                </a:solidFill>
              </a:rPr>
              <a:t>Integrated Assessment model component emulation and response surfaces</a:t>
            </a:r>
          </a:p>
          <a:p>
            <a:pPr marL="457200" lvl="2" algn="l" defTabSz="461963"/>
            <a:r>
              <a:rPr lang="en-US" sz="1200" dirty="0" smtClean="0">
                <a:solidFill>
                  <a:schemeClr val="tx1"/>
                </a:solidFill>
              </a:rPr>
              <a:t>B.1	Providing global </a:t>
            </a:r>
            <a:r>
              <a:rPr lang="en-US" sz="1200" dirty="0" err="1" smtClean="0">
                <a:solidFill>
                  <a:schemeClr val="tx1"/>
                </a:solidFill>
              </a:rPr>
              <a:t>teleconnection</a:t>
            </a:r>
            <a:r>
              <a:rPr lang="en-US" sz="1200" dirty="0" smtClean="0">
                <a:solidFill>
                  <a:schemeClr val="tx1"/>
                </a:solidFill>
              </a:rPr>
              <a:t> based climate change predictions to the IAM framework</a:t>
            </a:r>
          </a:p>
          <a:p>
            <a:pPr marL="457200" lvl="2" algn="l" defTabSz="461963"/>
            <a:r>
              <a:rPr lang="en-US" sz="1200" dirty="0" smtClean="0">
                <a:solidFill>
                  <a:schemeClr val="tx1"/>
                </a:solidFill>
              </a:rPr>
              <a:t>B.2	Implementing an improved representation of seal-level rise and potential threshold responses into IAMs</a:t>
            </a:r>
          </a:p>
          <a:p>
            <a:pPr marL="457200" lvl="2" algn="l" defTabSz="461963"/>
            <a:endParaRPr lang="en-US" sz="1200" dirty="0">
              <a:solidFill>
                <a:schemeClr val="tx1"/>
              </a:solidFill>
            </a:endParaRPr>
          </a:p>
          <a:p>
            <a:pPr marL="461963" lvl="2" indent="-458788" algn="l" defTabSz="461963">
              <a:buAutoNum type="alphaUcPeriod" startAt="3"/>
            </a:pPr>
            <a:r>
              <a:rPr lang="en-US" sz="1600" dirty="0" smtClean="0">
                <a:solidFill>
                  <a:schemeClr val="tx1"/>
                </a:solidFill>
              </a:rPr>
              <a:t>Characterizing/representing uncertainty in IAMs</a:t>
            </a:r>
          </a:p>
          <a:p>
            <a:pPr lvl="2" indent="-452438" algn="l" defTabSz="461963"/>
            <a:r>
              <a:rPr lang="en-US" sz="1200" dirty="0" smtClean="0">
                <a:solidFill>
                  <a:schemeClr val="tx1"/>
                </a:solidFill>
              </a:rPr>
              <a:t>C.1	Sequential decision making under uncertainty</a:t>
            </a:r>
          </a:p>
          <a:p>
            <a:pPr lvl="2" indent="-452438" algn="l" defTabSz="461963"/>
            <a:r>
              <a:rPr lang="en-US" sz="1200" dirty="0" smtClean="0">
                <a:solidFill>
                  <a:schemeClr val="tx1"/>
                </a:solidFill>
              </a:rPr>
              <a:t>C.2	CESM connections to IA and climate impacts: sea-level rise and energy demands</a:t>
            </a:r>
          </a:p>
          <a:p>
            <a:pPr lvl="2" indent="-452438" algn="l" defTabSz="461963"/>
            <a:r>
              <a:rPr lang="en-US" sz="1200" dirty="0" smtClean="0">
                <a:solidFill>
                  <a:schemeClr val="tx1"/>
                </a:solidFill>
              </a:rPr>
              <a:t>C.3	Integrated assessment of climate risk: refinement, testing and application of a reduced-form statistical GCM emulator</a:t>
            </a:r>
          </a:p>
          <a:p>
            <a:pPr lvl="2" indent="-452438" algn="l" defTabSz="461963"/>
            <a:r>
              <a:rPr lang="en-US" sz="1200" dirty="0" smtClean="0">
                <a:solidFill>
                  <a:schemeClr val="tx1"/>
                </a:solidFill>
              </a:rPr>
              <a:t>C.4	Project on model comparison of uncertainties</a:t>
            </a:r>
          </a:p>
          <a:p>
            <a:pPr lvl="2" indent="-452438" algn="l" defTabSz="461963"/>
            <a:endParaRPr lang="en-US" sz="1200" dirty="0">
              <a:solidFill>
                <a:schemeClr val="tx1"/>
              </a:solidFill>
            </a:endParaRPr>
          </a:p>
          <a:p>
            <a:pPr marL="461963" lvl="2" indent="-461963" algn="l" defTabSz="461963">
              <a:buAutoNum type="alphaUcPeriod" startAt="4"/>
            </a:pPr>
            <a:r>
              <a:rPr lang="en-US" sz="1600" dirty="0" smtClean="0">
                <a:solidFill>
                  <a:schemeClr val="tx1"/>
                </a:solidFill>
              </a:rPr>
              <a:t>Model diagnostics, including hind casting</a:t>
            </a:r>
          </a:p>
          <a:p>
            <a:pPr marL="914400" lvl="3" indent="-457200" algn="l" defTabSz="461963"/>
            <a:r>
              <a:rPr lang="en-US" sz="1200" dirty="0" smtClean="0">
                <a:solidFill>
                  <a:schemeClr val="tx1"/>
                </a:solidFill>
              </a:rPr>
              <a:t>D.1	How do we characterize the controlling uncertainties, assumptions, and parameterizations for complex IAMs?</a:t>
            </a:r>
          </a:p>
          <a:p>
            <a:pPr marL="914400" lvl="3" indent="-457200" algn="l" defTabSz="461963"/>
            <a:r>
              <a:rPr lang="en-US" sz="1200" dirty="0" smtClean="0">
                <a:solidFill>
                  <a:schemeClr val="tx1"/>
                </a:solidFill>
              </a:rPr>
              <a:t>D.2	Looking back to move forward: evaluating global agricultural land use in integrated assessment models</a:t>
            </a:r>
          </a:p>
          <a:p>
            <a:pPr marL="914400" lvl="3" indent="-457200" algn="l" defTabSz="461963"/>
            <a:r>
              <a:rPr lang="en-US" sz="1200" dirty="0" smtClean="0">
                <a:solidFill>
                  <a:schemeClr val="tx1"/>
                </a:solidFill>
              </a:rPr>
              <a:t>D.3	Proposal for a full system hind casting experiment program</a:t>
            </a:r>
          </a:p>
          <a:p>
            <a:pPr marL="914400" lvl="3" indent="-457200" algn="l" defTabSz="461963"/>
            <a:endParaRPr lang="en-US" sz="1200" dirty="0" smtClean="0">
              <a:solidFill>
                <a:schemeClr val="tx1"/>
              </a:solidFill>
            </a:endParaRPr>
          </a:p>
          <a:p>
            <a:pPr lvl="2" indent="-452438" algn="l" defTabSz="461963"/>
            <a:endParaRPr lang="en-US" sz="1200" dirty="0" smtClean="0">
              <a:solidFill>
                <a:schemeClr val="tx1"/>
              </a:solidFill>
            </a:endParaRPr>
          </a:p>
          <a:p>
            <a:pPr marL="857250" lvl="1" indent="-400050" algn="l" defTabSz="461963">
              <a:buFont typeface="+mj-lt"/>
              <a:buAutoNum type="alphaUcPeriod"/>
            </a:pP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888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7772400" cy="99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A. Integrated Climate Change Impacts Assessment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8153400" cy="5486400"/>
          </a:xfrm>
        </p:spPr>
        <p:txBody>
          <a:bodyPr>
            <a:normAutofit/>
          </a:bodyPr>
          <a:lstStyle/>
          <a:p>
            <a:pPr marL="3175" lvl="1" algn="l" defTabSz="457200"/>
            <a:r>
              <a:rPr lang="en-US" sz="2000" b="1" dirty="0" smtClean="0">
                <a:solidFill>
                  <a:schemeClr val="tx1"/>
                </a:solidFill>
              </a:rPr>
              <a:t>A.1	Water</a:t>
            </a:r>
          </a:p>
          <a:p>
            <a:pPr marL="3175" lvl="1" algn="l" defTabSz="457200"/>
            <a:endParaRPr lang="en-US" sz="1600" b="1" dirty="0" smtClean="0">
              <a:solidFill>
                <a:schemeClr val="tx1"/>
              </a:solidFill>
            </a:endParaRPr>
          </a:p>
          <a:p>
            <a:pPr marL="1376363" lvl="1" indent="-914400" algn="l" defTabSz="461963"/>
            <a:r>
              <a:rPr lang="en-US" sz="1800" dirty="0" smtClean="0">
                <a:solidFill>
                  <a:schemeClr val="tx1"/>
                </a:solidFill>
              </a:rPr>
              <a:t>A.1.1	Connecting IAMs to water balance models—</a:t>
            </a:r>
            <a:r>
              <a:rPr lang="en-US" sz="1800" i="1" dirty="0" smtClean="0">
                <a:solidFill>
                  <a:schemeClr val="tx1"/>
                </a:solidFill>
              </a:rPr>
              <a:t>Frolking, Grogan, Lammers, Fisher-</a:t>
            </a:r>
            <a:r>
              <a:rPr lang="en-US" sz="1800" i="1" dirty="0" err="1" smtClean="0">
                <a:solidFill>
                  <a:schemeClr val="tx1"/>
                </a:solidFill>
              </a:rPr>
              <a:t>Vanden</a:t>
            </a:r>
            <a:r>
              <a:rPr lang="en-US" sz="1800" i="1" dirty="0" smtClean="0">
                <a:solidFill>
                  <a:schemeClr val="tx1"/>
                </a:solidFill>
              </a:rPr>
              <a:t>, Sue Wing, Forest, Reed, Shortle</a:t>
            </a:r>
          </a:p>
          <a:p>
            <a:pPr marL="1376363" lvl="1" indent="-914400" algn="l" defTabSz="461963"/>
            <a:endParaRPr lang="en-US" sz="1600" i="1" dirty="0" smtClean="0">
              <a:solidFill>
                <a:schemeClr val="tx1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How can we link detailed water process model information with IAMs?</a:t>
            </a:r>
            <a:endParaRPr lang="en-US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L="1828800" lvl="1" indent="-914400" algn="l" defTabSz="461963"/>
            <a:endParaRPr lang="en-US" sz="1600" dirty="0" smtClean="0">
              <a:solidFill>
                <a:schemeClr val="tx1"/>
              </a:solidFill>
            </a:endParaRPr>
          </a:p>
          <a:p>
            <a:pPr marL="1376363" lvl="1" indent="-914400" algn="l" defTabSz="461963"/>
            <a:r>
              <a:rPr lang="en-US" sz="1800" dirty="0" smtClean="0">
                <a:solidFill>
                  <a:schemeClr val="tx1"/>
                </a:solidFill>
              </a:rPr>
              <a:t>A.1.2.	Climate change adaptation and water resource management—</a:t>
            </a:r>
            <a:r>
              <a:rPr lang="en-US" sz="1800" i="1" dirty="0" smtClean="0">
                <a:solidFill>
                  <a:schemeClr val="tx1"/>
                </a:solidFill>
              </a:rPr>
              <a:t>Olmstead, Fisher-</a:t>
            </a:r>
            <a:r>
              <a:rPr lang="en-US" sz="1800" i="1" dirty="0" err="1" smtClean="0">
                <a:solidFill>
                  <a:schemeClr val="tx1"/>
                </a:solidFill>
              </a:rPr>
              <a:t>Vanden</a:t>
            </a:r>
            <a:r>
              <a:rPr lang="en-US" sz="1800" i="1" dirty="0" smtClean="0">
                <a:solidFill>
                  <a:schemeClr val="tx1"/>
                </a:solidFill>
              </a:rPr>
              <a:t>, Frolking, Grogan, Lammers, Reed, Shortle, Sue Wing</a:t>
            </a:r>
          </a:p>
          <a:p>
            <a:pPr marL="1376363" lvl="1" indent="-914400" algn="l" defTabSz="461963"/>
            <a:endParaRPr lang="en-US" sz="1600" dirty="0" smtClean="0">
              <a:solidFill>
                <a:schemeClr val="tx1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Adaptation measures cannot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easily be incorporated into IAMs without an understanding of the institutions (most of them non-market) that determine water allocation, pricing, and infrastructure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investments</a:t>
            </a: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prstClr val="black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And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how these institutions may evolve in response to changing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conditions due to climate.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marL="0" lvl="1" algn="l" defTabSz="114300"/>
            <a:r>
              <a:rPr lang="en-US" sz="1600" b="1" dirty="0">
                <a:solidFill>
                  <a:schemeClr val="tx1"/>
                </a:solidFill>
              </a:rPr>
              <a:t>	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092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7772400" cy="99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A. Integrated Climate Change Impacts Assessment (continued)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8153400" cy="5486400"/>
          </a:xfrm>
        </p:spPr>
        <p:txBody>
          <a:bodyPr>
            <a:normAutofit/>
          </a:bodyPr>
          <a:lstStyle/>
          <a:p>
            <a:pPr marL="3175" lvl="1" algn="l" defTabSz="457200"/>
            <a:r>
              <a:rPr lang="en-US" sz="2000" b="1" dirty="0" smtClean="0">
                <a:solidFill>
                  <a:schemeClr val="tx1"/>
                </a:solidFill>
              </a:rPr>
              <a:t>A.2	Agriculture</a:t>
            </a:r>
          </a:p>
          <a:p>
            <a:pPr marL="1376363" lvl="1" indent="-914400" algn="l" defTabSz="461963"/>
            <a:r>
              <a:rPr lang="en-US" sz="1800" dirty="0" smtClean="0">
                <a:solidFill>
                  <a:schemeClr val="tx1"/>
                </a:solidFill>
              </a:rPr>
              <a:t>A.2.1	Comparison </a:t>
            </a:r>
            <a:r>
              <a:rPr lang="en-US" sz="1800" dirty="0">
                <a:solidFill>
                  <a:schemeClr val="tx1"/>
                </a:solidFill>
              </a:rPr>
              <a:t>of process models and empirical reduced-form models for incorporation into </a:t>
            </a:r>
            <a:r>
              <a:rPr lang="en-US" sz="1800" dirty="0" smtClean="0">
                <a:solidFill>
                  <a:schemeClr val="tx1"/>
                </a:solidFill>
              </a:rPr>
              <a:t>IAMs—</a:t>
            </a:r>
            <a:r>
              <a:rPr lang="en-US" sz="1800" i="1" dirty="0" smtClean="0">
                <a:solidFill>
                  <a:schemeClr val="tx1"/>
                </a:solidFill>
              </a:rPr>
              <a:t>Schlenker, </a:t>
            </a:r>
            <a:r>
              <a:rPr lang="en-US" sz="1800" i="1" dirty="0">
                <a:solidFill>
                  <a:prstClr val="black"/>
                </a:solidFill>
              </a:rPr>
              <a:t>Frolking, Grogan, </a:t>
            </a:r>
            <a:r>
              <a:rPr lang="en-US" sz="1800" i="1" dirty="0" smtClean="0">
                <a:solidFill>
                  <a:prstClr val="black"/>
                </a:solidFill>
              </a:rPr>
              <a:t>Lammers, </a:t>
            </a:r>
            <a:r>
              <a:rPr lang="en-US" sz="1800" i="1" dirty="0" err="1" smtClean="0">
                <a:solidFill>
                  <a:prstClr val="black"/>
                </a:solidFill>
              </a:rPr>
              <a:t>Hertel</a:t>
            </a:r>
            <a:r>
              <a:rPr lang="en-US" sz="1800" i="1" dirty="0" smtClean="0">
                <a:solidFill>
                  <a:prstClr val="black"/>
                </a:solidFill>
              </a:rPr>
              <a:t>, Fisher-</a:t>
            </a:r>
            <a:r>
              <a:rPr lang="en-US" sz="1800" i="1" dirty="0" err="1" smtClean="0">
                <a:solidFill>
                  <a:prstClr val="black"/>
                </a:solidFill>
              </a:rPr>
              <a:t>Vanden</a:t>
            </a:r>
            <a:r>
              <a:rPr lang="en-US" sz="1800" i="1" dirty="0" smtClean="0">
                <a:solidFill>
                  <a:prstClr val="black"/>
                </a:solidFill>
              </a:rPr>
              <a:t>, Sue Wing</a:t>
            </a:r>
            <a:endParaRPr lang="en-US" sz="1600" i="1" dirty="0" smtClean="0">
              <a:solidFill>
                <a:schemeClr val="tx1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How consistent are these alternative approaches to assessing the impacts of climate change on agriculture?</a:t>
            </a: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What are the trade-offs between these alternative approaches?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marL="1376363" lvl="1" indent="-914400" algn="l" defTabSz="461963"/>
            <a:r>
              <a:rPr lang="en-US" sz="1800" dirty="0" smtClean="0">
                <a:solidFill>
                  <a:schemeClr val="tx1"/>
                </a:solidFill>
              </a:rPr>
              <a:t>A.2.2.	Improving </a:t>
            </a:r>
            <a:r>
              <a:rPr lang="en-US" sz="1800" dirty="0">
                <a:solidFill>
                  <a:schemeClr val="tx1"/>
                </a:solidFill>
              </a:rPr>
              <a:t>the empirical basis of agricultural impacts and adaptation in </a:t>
            </a:r>
            <a:r>
              <a:rPr lang="en-US" sz="1800" dirty="0" smtClean="0">
                <a:solidFill>
                  <a:schemeClr val="tx1"/>
                </a:solidFill>
              </a:rPr>
              <a:t>IAMs—</a:t>
            </a:r>
            <a:r>
              <a:rPr lang="en-US" sz="1800" i="1" dirty="0" smtClean="0">
                <a:solidFill>
                  <a:schemeClr val="tx1"/>
                </a:solidFill>
              </a:rPr>
              <a:t>Schlenker, Diffenbaugh, </a:t>
            </a:r>
            <a:r>
              <a:rPr lang="en-US" sz="1800" i="1" dirty="0" err="1" smtClean="0">
                <a:solidFill>
                  <a:schemeClr val="tx1"/>
                </a:solidFill>
              </a:rPr>
              <a:t>Hertel</a:t>
            </a:r>
            <a:r>
              <a:rPr lang="en-US" sz="1800" i="1" dirty="0" smtClean="0">
                <a:solidFill>
                  <a:schemeClr val="tx1"/>
                </a:solidFill>
              </a:rPr>
              <a:t>, Sue Wing, Fisher-</a:t>
            </a:r>
            <a:r>
              <a:rPr lang="en-US" sz="1800" i="1" dirty="0" err="1" smtClean="0">
                <a:solidFill>
                  <a:schemeClr val="tx1"/>
                </a:solidFill>
              </a:rPr>
              <a:t>Vanden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Update previous empirical work to include more recent climate data</a:t>
            </a: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Generate new empirical estimates of farmer adaptation, both anticipated and unanticipated</a:t>
            </a: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Extend to rest of world and build into global IAM.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marL="1376363" lvl="1" indent="-914400" algn="l" defTabSz="461963"/>
            <a:r>
              <a:rPr lang="en-US" sz="1800" dirty="0" smtClean="0">
                <a:solidFill>
                  <a:prstClr val="black"/>
                </a:solidFill>
              </a:rPr>
              <a:t>A.2.3.</a:t>
            </a:r>
            <a:r>
              <a:rPr lang="en-US" sz="1800" dirty="0">
                <a:solidFill>
                  <a:prstClr val="black"/>
                </a:solidFill>
              </a:rPr>
              <a:t>	</a:t>
            </a:r>
            <a:r>
              <a:rPr lang="en-US" sz="1800" dirty="0" err="1">
                <a:solidFill>
                  <a:schemeClr val="tx1"/>
                </a:solidFill>
              </a:rPr>
              <a:t>Endogenizing</a:t>
            </a:r>
            <a:r>
              <a:rPr lang="en-US" sz="1800" dirty="0">
                <a:solidFill>
                  <a:schemeClr val="tx1"/>
                </a:solidFill>
              </a:rPr>
              <a:t> risk-mitigating innovation: the case of </a:t>
            </a:r>
            <a:r>
              <a:rPr lang="en-US" sz="1800" dirty="0" smtClean="0">
                <a:solidFill>
                  <a:schemeClr val="tx1"/>
                </a:solidFill>
              </a:rPr>
              <a:t>agriculture</a:t>
            </a:r>
            <a:r>
              <a:rPr lang="en-US" sz="1800" dirty="0" smtClean="0">
                <a:solidFill>
                  <a:prstClr val="black"/>
                </a:solidFill>
              </a:rPr>
              <a:t>—</a:t>
            </a:r>
            <a:r>
              <a:rPr lang="en-US" sz="1800" i="1" dirty="0" smtClean="0">
                <a:solidFill>
                  <a:prstClr val="black"/>
                </a:solidFill>
              </a:rPr>
              <a:t>Popp, Schlenker</a:t>
            </a:r>
            <a:r>
              <a:rPr lang="en-US" sz="1800" i="1" dirty="0">
                <a:solidFill>
                  <a:prstClr val="black"/>
                </a:solidFill>
              </a:rPr>
              <a:t>, Diffenbaugh, </a:t>
            </a:r>
            <a:r>
              <a:rPr lang="en-US" sz="1800" i="1" dirty="0" err="1">
                <a:solidFill>
                  <a:prstClr val="black"/>
                </a:solidFill>
              </a:rPr>
              <a:t>Hertel</a:t>
            </a:r>
            <a:r>
              <a:rPr lang="en-US" sz="1800" i="1" dirty="0">
                <a:solidFill>
                  <a:prstClr val="black"/>
                </a:solidFill>
              </a:rPr>
              <a:t>, Sue Wing, Fisher-</a:t>
            </a:r>
            <a:r>
              <a:rPr lang="en-US" sz="1800" i="1" dirty="0" err="1">
                <a:solidFill>
                  <a:prstClr val="black"/>
                </a:solidFill>
              </a:rPr>
              <a:t>Vanden</a:t>
            </a:r>
            <a:endParaRPr lang="en-US" sz="1600" dirty="0">
              <a:solidFill>
                <a:prstClr val="black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</a:rPr>
              <a:t>Previous work explored link between natural disasters and technological change.</a:t>
            </a: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</a:rPr>
              <a:t>Incorporate endogenous technological change for adaptation into IAM.</a:t>
            </a:r>
            <a:endParaRPr lang="en-US" sz="1600" dirty="0">
              <a:solidFill>
                <a:prstClr val="white">
                  <a:lumMod val="50000"/>
                </a:prstClr>
              </a:solidFill>
            </a:endParaRPr>
          </a:p>
          <a:p>
            <a:pPr marL="0" lvl="1" algn="l" defTabSz="114300"/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781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7772400" cy="99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A. Integrated Climate Change Impacts Assessment (continued)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8153400" cy="5638800"/>
          </a:xfrm>
        </p:spPr>
        <p:txBody>
          <a:bodyPr>
            <a:normAutofit lnSpcReduction="10000"/>
          </a:bodyPr>
          <a:lstStyle/>
          <a:p>
            <a:pPr marL="3175" lvl="1" algn="l" defTabSz="457200"/>
            <a:r>
              <a:rPr lang="en-US" sz="2000" b="1" dirty="0" smtClean="0">
                <a:solidFill>
                  <a:schemeClr val="tx1"/>
                </a:solidFill>
              </a:rPr>
              <a:t>A.3	Energy</a:t>
            </a:r>
          </a:p>
          <a:p>
            <a:pPr marL="1376363" lvl="1" indent="-914400" algn="l" defTabSz="461963"/>
            <a:r>
              <a:rPr lang="en-US" sz="1800" dirty="0" smtClean="0">
                <a:solidFill>
                  <a:schemeClr val="tx1"/>
                </a:solidFill>
              </a:rPr>
              <a:t>A.3.1	Climate </a:t>
            </a:r>
            <a:r>
              <a:rPr lang="en-US" sz="1800" dirty="0">
                <a:solidFill>
                  <a:schemeClr val="tx1"/>
                </a:solidFill>
              </a:rPr>
              <a:t>change impacts on energy </a:t>
            </a:r>
            <a:r>
              <a:rPr lang="en-US" sz="1800" dirty="0" smtClean="0">
                <a:solidFill>
                  <a:schemeClr val="tx1"/>
                </a:solidFill>
              </a:rPr>
              <a:t>demand—</a:t>
            </a:r>
            <a:r>
              <a:rPr lang="en-US" sz="1800" i="1" dirty="0" smtClean="0">
                <a:solidFill>
                  <a:prstClr val="black"/>
                </a:solidFill>
              </a:rPr>
              <a:t>Sue Wing, PNNL/JGCRI, Mansur</a:t>
            </a:r>
            <a:endParaRPr lang="en-US" sz="1600" i="1" dirty="0" smtClean="0">
              <a:solidFill>
                <a:schemeClr val="tx1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Incorporate new energy data</a:t>
            </a: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Estimate cross-country energy demand responses to weather shocks</a:t>
            </a: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Incorporate into IAMs (e.g., GCAM, Phoenix)</a:t>
            </a:r>
          </a:p>
          <a:p>
            <a:pPr marL="1376363" lvl="1" indent="-914400" algn="l" defTabSz="461963"/>
            <a:r>
              <a:rPr lang="en-US" sz="1800" dirty="0" smtClean="0">
                <a:solidFill>
                  <a:schemeClr val="tx1"/>
                </a:solidFill>
              </a:rPr>
              <a:t>A.3.2.	Extensive </a:t>
            </a:r>
            <a:r>
              <a:rPr lang="en-US" sz="1800" dirty="0">
                <a:solidFill>
                  <a:schemeClr val="tx1"/>
                </a:solidFill>
              </a:rPr>
              <a:t>versus intensive energy demand in response to climate </a:t>
            </a:r>
            <a:r>
              <a:rPr lang="en-US" sz="1800" dirty="0" smtClean="0">
                <a:solidFill>
                  <a:schemeClr val="tx1"/>
                </a:solidFill>
              </a:rPr>
              <a:t>change—</a:t>
            </a:r>
            <a:r>
              <a:rPr lang="en-US" sz="1800" i="1" dirty="0" smtClean="0">
                <a:solidFill>
                  <a:schemeClr val="tx1"/>
                </a:solidFill>
              </a:rPr>
              <a:t>Mansur, Sue Wing, Popp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Use household-level energy consumption data to identify how consumers respond to weather shocks—e.g., more use of existing A/Cs?  Or greater adoption of A/C?</a:t>
            </a:r>
          </a:p>
          <a:p>
            <a:pPr marL="1376363" lvl="1" indent="-914400" algn="l" defTabSz="461963"/>
            <a:r>
              <a:rPr lang="en-US" sz="1800" dirty="0" smtClean="0">
                <a:solidFill>
                  <a:prstClr val="black"/>
                </a:solidFill>
              </a:rPr>
              <a:t>A.3.3.</a:t>
            </a:r>
            <a:r>
              <a:rPr lang="en-US" sz="1800" dirty="0">
                <a:solidFill>
                  <a:prstClr val="black"/>
                </a:solidFill>
              </a:rPr>
              <a:t>	</a:t>
            </a:r>
            <a:r>
              <a:rPr lang="en-US" sz="1800" dirty="0" smtClean="0">
                <a:solidFill>
                  <a:schemeClr val="tx1"/>
                </a:solidFill>
              </a:rPr>
              <a:t>Climate </a:t>
            </a:r>
            <a:r>
              <a:rPr lang="en-US" sz="1800" dirty="0">
                <a:solidFill>
                  <a:schemeClr val="tx1"/>
                </a:solidFill>
              </a:rPr>
              <a:t>change impacts on energy </a:t>
            </a:r>
            <a:r>
              <a:rPr lang="en-US" sz="1800" dirty="0" smtClean="0">
                <a:solidFill>
                  <a:schemeClr val="tx1"/>
                </a:solidFill>
              </a:rPr>
              <a:t>supply</a:t>
            </a:r>
            <a:r>
              <a:rPr lang="en-US" sz="1800" dirty="0" smtClean="0">
                <a:solidFill>
                  <a:prstClr val="black"/>
                </a:solidFill>
              </a:rPr>
              <a:t>—</a:t>
            </a:r>
            <a:r>
              <a:rPr lang="en-US" sz="1800" i="1" dirty="0" smtClean="0">
                <a:solidFill>
                  <a:prstClr val="black"/>
                </a:solidFill>
              </a:rPr>
              <a:t>Sue </a:t>
            </a:r>
            <a:r>
              <a:rPr lang="en-US" sz="1800" i="1" dirty="0">
                <a:solidFill>
                  <a:prstClr val="black"/>
                </a:solidFill>
              </a:rPr>
              <a:t>Wing, </a:t>
            </a:r>
            <a:r>
              <a:rPr lang="en-US" sz="1800" i="1" dirty="0" smtClean="0">
                <a:solidFill>
                  <a:prstClr val="black"/>
                </a:solidFill>
              </a:rPr>
              <a:t>UNH, JGCRI</a:t>
            </a:r>
            <a:endParaRPr lang="en-US" sz="1600" dirty="0">
              <a:solidFill>
                <a:prstClr val="black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</a:rPr>
              <a:t>Construct demand functions for cooling water withdrawals that can be incorporated into IAMs</a:t>
            </a: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</a:rPr>
              <a:t>Combine these demand functions with hydropower supply functions in IAM to simulate effects of climate on hydroelectricity capacity</a:t>
            </a:r>
            <a:endParaRPr lang="en-US" sz="1600" dirty="0">
              <a:solidFill>
                <a:prstClr val="white">
                  <a:lumMod val="50000"/>
                </a:prstClr>
              </a:solidFill>
            </a:endParaRPr>
          </a:p>
          <a:p>
            <a:pPr marL="1376363" lvl="1" indent="-914400" algn="l" defTabSz="461963"/>
            <a:r>
              <a:rPr lang="en-US" sz="1800" dirty="0" smtClean="0">
                <a:solidFill>
                  <a:prstClr val="black"/>
                </a:solidFill>
              </a:rPr>
              <a:t>A.3.4.</a:t>
            </a:r>
            <a:r>
              <a:rPr lang="en-US" sz="1800" dirty="0">
                <a:solidFill>
                  <a:prstClr val="black"/>
                </a:solidFill>
              </a:rPr>
              <a:t>	</a:t>
            </a:r>
            <a:r>
              <a:rPr lang="en-US" sz="1800" dirty="0" smtClean="0">
                <a:solidFill>
                  <a:prstClr val="black"/>
                </a:solidFill>
              </a:rPr>
              <a:t>Advanced energy technology assessment—</a:t>
            </a:r>
            <a:r>
              <a:rPr lang="en-US" sz="1800" i="1" dirty="0" smtClean="0">
                <a:solidFill>
                  <a:prstClr val="black"/>
                </a:solidFill>
              </a:rPr>
              <a:t>Benson, </a:t>
            </a:r>
            <a:r>
              <a:rPr lang="en-US" sz="1800" i="1" dirty="0" err="1" smtClean="0">
                <a:solidFill>
                  <a:prstClr val="black"/>
                </a:solidFill>
              </a:rPr>
              <a:t>Weyant</a:t>
            </a:r>
            <a:endParaRPr lang="en-US" sz="1600" dirty="0">
              <a:solidFill>
                <a:prstClr val="black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</a:rPr>
              <a:t>Decompose technology choice differences between models into structural and parameter value differences</a:t>
            </a: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</a:rPr>
              <a:t>Compare the assumptions made with historical experience and expert elicitations</a:t>
            </a:r>
            <a:endParaRPr lang="en-US" sz="1600" dirty="0">
              <a:solidFill>
                <a:prstClr val="white">
                  <a:lumMod val="50000"/>
                </a:prstClr>
              </a:solidFill>
            </a:endParaRPr>
          </a:p>
          <a:p>
            <a:pPr marL="0" lvl="1" algn="l" defTabSz="114300"/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6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7772400" cy="99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A. Integrated Climate Change Impacts Assessment (continued)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8153400" cy="5486400"/>
          </a:xfrm>
        </p:spPr>
        <p:txBody>
          <a:bodyPr>
            <a:normAutofit/>
          </a:bodyPr>
          <a:lstStyle/>
          <a:p>
            <a:pPr marL="3175" lvl="1" algn="l" defTabSz="457200"/>
            <a:r>
              <a:rPr lang="en-US" sz="2000" b="1" dirty="0" smtClean="0">
                <a:solidFill>
                  <a:schemeClr val="tx1"/>
                </a:solidFill>
              </a:rPr>
              <a:t>A.4	Energy-Water-Land Nexus</a:t>
            </a:r>
          </a:p>
          <a:p>
            <a:pPr marL="3175" lvl="1" algn="l" defTabSz="457200"/>
            <a:endParaRPr lang="en-US" sz="1600" b="1" dirty="0" smtClean="0">
              <a:solidFill>
                <a:schemeClr val="tx1"/>
              </a:solidFill>
            </a:endParaRPr>
          </a:p>
          <a:p>
            <a:pPr marL="1376363" lvl="1" indent="-914400" algn="l" defTabSz="461963"/>
            <a:r>
              <a:rPr lang="en-US" sz="1800" dirty="0" smtClean="0">
                <a:solidFill>
                  <a:schemeClr val="tx1"/>
                </a:solidFill>
              </a:rPr>
              <a:t>A.4.1	The interplay of mitigation, impacts, and adaptation through the bioenergy-land-water nexus—</a:t>
            </a:r>
            <a:r>
              <a:rPr lang="en-US" sz="1800" i="1" dirty="0" err="1" smtClean="0">
                <a:solidFill>
                  <a:schemeClr val="tx1"/>
                </a:solidFill>
              </a:rPr>
              <a:t>Hertel</a:t>
            </a:r>
            <a:r>
              <a:rPr lang="en-US" sz="1800" i="1" dirty="0" smtClean="0">
                <a:solidFill>
                  <a:schemeClr val="tx1"/>
                </a:solidFill>
              </a:rPr>
              <a:t>, Diffenbaugh, Schlenker</a:t>
            </a:r>
          </a:p>
          <a:p>
            <a:pPr marL="1376363" lvl="1" indent="-914400" algn="l" defTabSz="461963"/>
            <a:endParaRPr lang="en-US" sz="1600" i="1" dirty="0" smtClean="0">
              <a:solidFill>
                <a:schemeClr val="tx1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Will bring together two stands of previous research and expand to global scale:</a:t>
            </a:r>
          </a:p>
          <a:p>
            <a:pPr marL="2055813" lvl="2" indent="-222250" algn="l" defTabSz="461963"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062163" lvl="2" indent="-228600" algn="l" defTabSz="461963">
              <a:buFont typeface="+mj-lt"/>
              <a:buAutoNum type="arabicPeriod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How climate mitigation policy (in the form of bioenergy expansion) interacts with physical water scarcity to determine land use change and terrestrial carbon fluxes</a:t>
            </a:r>
          </a:p>
          <a:p>
            <a:pPr marL="2062163" lvl="2" indent="-228600" algn="l" defTabSz="461963">
              <a:buFont typeface="+mj-lt"/>
              <a:buAutoNum type="arabicPeriod"/>
            </a:pPr>
            <a:endParaRPr lang="en-US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062163" lvl="2" indent="-228600" algn="l" defTabSz="461963">
              <a:buFont typeface="+mj-lt"/>
              <a:buAutoNum type="arabicPeriod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Interaction between climate change and biofuels mandates, and implications for commodity markets</a:t>
            </a:r>
          </a:p>
          <a:p>
            <a:pPr marL="2055813" lvl="2" indent="-222250" algn="l" defTabSz="461963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  <a:p>
            <a:pPr marL="1828800" lvl="1" indent="-914400" algn="l" defTabSz="461963"/>
            <a:endParaRPr lang="en-US" sz="1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136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7772400" cy="990600"/>
          </a:xfrm>
        </p:spPr>
        <p:txBody>
          <a:bodyPr>
            <a:normAutofit/>
          </a:bodyPr>
          <a:lstStyle/>
          <a:p>
            <a:r>
              <a:rPr lang="en-US" sz="2800" dirty="0"/>
              <a:t>B</a:t>
            </a:r>
            <a:r>
              <a:rPr lang="en-US" sz="2800" dirty="0" smtClean="0"/>
              <a:t>. Integrated assessment </a:t>
            </a:r>
            <a:r>
              <a:rPr lang="en-US" sz="2800" dirty="0"/>
              <a:t>m</a:t>
            </a:r>
            <a:r>
              <a:rPr lang="en-US" sz="2800" dirty="0" smtClean="0"/>
              <a:t>odel component emulation and response surfaces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8153400" cy="5486400"/>
          </a:xfrm>
        </p:spPr>
        <p:txBody>
          <a:bodyPr>
            <a:normAutofit fontScale="92500" lnSpcReduction="10000"/>
          </a:bodyPr>
          <a:lstStyle/>
          <a:p>
            <a:pPr marL="1376363" lvl="1" indent="-914400" algn="l" defTabSz="461963"/>
            <a:endParaRPr lang="en-US" sz="1800" dirty="0" smtClean="0">
              <a:solidFill>
                <a:schemeClr val="tx1"/>
              </a:solidFill>
            </a:endParaRPr>
          </a:p>
          <a:p>
            <a:pPr marL="1376363" lvl="1" indent="-914400" algn="l" defTabSz="461963"/>
            <a:endParaRPr lang="en-US" sz="1800" dirty="0">
              <a:solidFill>
                <a:schemeClr val="tx1"/>
              </a:solidFill>
            </a:endParaRPr>
          </a:p>
          <a:p>
            <a:pPr marL="1376363" lvl="1" indent="-914400" algn="l" defTabSz="461963"/>
            <a:r>
              <a:rPr lang="en-US" sz="1800" dirty="0" smtClean="0">
                <a:solidFill>
                  <a:schemeClr val="tx1"/>
                </a:solidFill>
              </a:rPr>
              <a:t>B.1	Providing Global </a:t>
            </a:r>
            <a:r>
              <a:rPr lang="en-US" sz="1800" dirty="0" err="1" smtClean="0">
                <a:solidFill>
                  <a:schemeClr val="tx1"/>
                </a:solidFill>
              </a:rPr>
              <a:t>Teleconnection</a:t>
            </a:r>
            <a:r>
              <a:rPr lang="en-US" sz="1800" dirty="0" smtClean="0">
                <a:solidFill>
                  <a:schemeClr val="tx1"/>
                </a:solidFill>
              </a:rPr>
              <a:t> based climate change predictions to the IAM framework—</a:t>
            </a:r>
            <a:r>
              <a:rPr lang="en-US" sz="1800" i="1" dirty="0" smtClean="0">
                <a:solidFill>
                  <a:schemeClr val="tx1"/>
                </a:solidFill>
              </a:rPr>
              <a:t>Forest, Li, Collins, Sue Wing, Fisher-</a:t>
            </a:r>
            <a:r>
              <a:rPr lang="en-US" sz="1800" i="1" dirty="0" err="1" smtClean="0">
                <a:solidFill>
                  <a:schemeClr val="tx1"/>
                </a:solidFill>
              </a:rPr>
              <a:t>Vanden</a:t>
            </a:r>
            <a:r>
              <a:rPr lang="en-US" sz="1800" i="1" dirty="0" smtClean="0">
                <a:solidFill>
                  <a:schemeClr val="tx1"/>
                </a:solidFill>
              </a:rPr>
              <a:t>, Reed</a:t>
            </a:r>
          </a:p>
          <a:p>
            <a:pPr marL="1376363" lvl="1" indent="-914400" algn="l" defTabSz="461963"/>
            <a:endParaRPr lang="en-US" sz="1600" i="1" dirty="0" smtClean="0">
              <a:solidFill>
                <a:schemeClr val="tx1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700" dirty="0" smtClean="0">
                <a:solidFill>
                  <a:schemeClr val="bg1">
                    <a:lumMod val="50000"/>
                  </a:schemeClr>
                </a:solidFill>
              </a:rPr>
              <a:t>Build statistical spatial-field emulators of key climate variables based on GTOs for use in IAMs</a:t>
            </a: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endParaRPr lang="en-US" sz="16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700" dirty="0" smtClean="0">
                <a:solidFill>
                  <a:schemeClr val="bg1">
                    <a:lumMod val="50000"/>
                  </a:schemeClr>
                </a:solidFill>
              </a:rPr>
              <a:t>Estimate the GTO for the atmospheric model component of the </a:t>
            </a:r>
            <a:r>
              <a:rPr lang="en-US" sz="1700" dirty="0" err="1" smtClean="0">
                <a:solidFill>
                  <a:schemeClr val="bg1">
                    <a:lumMod val="50000"/>
                  </a:schemeClr>
                </a:solidFill>
              </a:rPr>
              <a:t>iESM</a:t>
            </a:r>
            <a:endParaRPr lang="en-US" sz="1700" dirty="0">
              <a:solidFill>
                <a:schemeClr val="bg1">
                  <a:lumMod val="50000"/>
                </a:schemeClr>
              </a:solidFill>
            </a:endParaRPr>
          </a:p>
          <a:p>
            <a:pPr marL="1828800" lvl="1" indent="-914400" algn="l" defTabSz="461963"/>
            <a:endParaRPr lang="en-US" sz="1600" dirty="0" smtClean="0">
              <a:solidFill>
                <a:schemeClr val="tx1"/>
              </a:solidFill>
            </a:endParaRPr>
          </a:p>
          <a:p>
            <a:pPr marL="1376363" lvl="1" indent="-914400" algn="l" defTabSz="461963"/>
            <a:r>
              <a:rPr lang="en-US" sz="1800" dirty="0" smtClean="0">
                <a:solidFill>
                  <a:schemeClr val="tx1"/>
                </a:solidFill>
              </a:rPr>
              <a:t>B.2	Implementing an improved representation of sea-level rise and potential threshold response into IAMs—</a:t>
            </a:r>
            <a:r>
              <a:rPr lang="en-US" sz="1800" i="1" dirty="0" smtClean="0">
                <a:solidFill>
                  <a:schemeClr val="tx1"/>
                </a:solidFill>
              </a:rPr>
              <a:t>Keller, Forest, Sriver, Nicholas, JGCRI/PNNL</a:t>
            </a:r>
          </a:p>
          <a:p>
            <a:pPr marL="1376363" lvl="1" indent="-914400" algn="l" defTabSz="461963"/>
            <a:endParaRPr lang="en-US" sz="1600" dirty="0" smtClean="0">
              <a:solidFill>
                <a:schemeClr val="tx1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700" dirty="0" smtClean="0">
                <a:solidFill>
                  <a:schemeClr val="bg1">
                    <a:lumMod val="50000"/>
                  </a:schemeClr>
                </a:solidFill>
              </a:rPr>
              <a:t>Implement a spatially-resolved module for sea-level rise into an IAM (e.g., GCAM, FUND, DICE) and into HECTOR.</a:t>
            </a: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prstClr val="black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700" dirty="0" smtClean="0">
                <a:solidFill>
                  <a:schemeClr val="bg1">
                    <a:lumMod val="50000"/>
                  </a:schemeClr>
                </a:solidFill>
              </a:rPr>
              <a:t>Leverage results from ensemble analyses using CESM to examine the relative of contribution of natural variability vs. anthropogenic forcing to sea-level rise.</a:t>
            </a:r>
          </a:p>
          <a:p>
            <a:pPr marL="0" lvl="1" algn="l" defTabSz="114300"/>
            <a:r>
              <a:rPr lang="en-US" sz="1600" b="1" dirty="0">
                <a:solidFill>
                  <a:schemeClr val="tx1"/>
                </a:solidFill>
              </a:rPr>
              <a:t>	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975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7772400" cy="990600"/>
          </a:xfrm>
        </p:spPr>
        <p:txBody>
          <a:bodyPr>
            <a:normAutofit/>
          </a:bodyPr>
          <a:lstStyle/>
          <a:p>
            <a:r>
              <a:rPr lang="en-US" sz="2800" dirty="0"/>
              <a:t>C</a:t>
            </a:r>
            <a:r>
              <a:rPr lang="en-US" sz="2800" dirty="0" smtClean="0"/>
              <a:t>. Characterizing/representing uncertainty in IAMs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8153400" cy="5638800"/>
          </a:xfrm>
        </p:spPr>
        <p:txBody>
          <a:bodyPr>
            <a:normAutofit lnSpcReduction="10000"/>
          </a:bodyPr>
          <a:lstStyle/>
          <a:p>
            <a:pPr marL="1376363" lvl="1" indent="-914400" algn="l" defTabSz="461963"/>
            <a:r>
              <a:rPr lang="en-US" sz="1800" dirty="0" smtClean="0">
                <a:solidFill>
                  <a:schemeClr val="tx1"/>
                </a:solidFill>
              </a:rPr>
              <a:t>C.1	Sequential decision making under uncertainty—</a:t>
            </a:r>
            <a:r>
              <a:rPr lang="en-US" sz="1800" i="1" dirty="0" smtClean="0">
                <a:solidFill>
                  <a:prstClr val="black"/>
                </a:solidFill>
              </a:rPr>
              <a:t>Webster, JGCRI, MIT Joint Program, Fisher-</a:t>
            </a:r>
            <a:r>
              <a:rPr lang="en-US" sz="1800" i="1" dirty="0" err="1" smtClean="0">
                <a:solidFill>
                  <a:prstClr val="black"/>
                </a:solidFill>
              </a:rPr>
              <a:t>Vanden</a:t>
            </a:r>
            <a:r>
              <a:rPr lang="en-US" sz="1800" i="1" dirty="0" smtClean="0">
                <a:solidFill>
                  <a:prstClr val="black"/>
                </a:solidFill>
              </a:rPr>
              <a:t>, Sue Wing</a:t>
            </a:r>
            <a:endParaRPr lang="en-US" sz="1600" i="1" dirty="0" smtClean="0">
              <a:solidFill>
                <a:schemeClr val="tx1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Incorporate sequential decision making under uncertainty in IAMs by incorporating Approximate Dynamic Programming (ADP) into models such as GCAM and EPPA.</a:t>
            </a:r>
          </a:p>
          <a:p>
            <a:pPr marL="1376363" lvl="1" indent="-914400" algn="l" defTabSz="461963"/>
            <a:r>
              <a:rPr lang="en-US" sz="1800" dirty="0" smtClean="0">
                <a:solidFill>
                  <a:schemeClr val="tx1"/>
                </a:solidFill>
              </a:rPr>
              <a:t>C.2	CESM connections to integrated assessment and climate impacts: sea-level rise and energy demands—</a:t>
            </a:r>
            <a:r>
              <a:rPr lang="en-US" sz="1800" i="1" dirty="0" smtClean="0">
                <a:solidFill>
                  <a:schemeClr val="tx1"/>
                </a:solidFill>
              </a:rPr>
              <a:t>Sriver, Keller, Forest, Nicholas, Sue Wing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Utilize the ongoing CESM ensemble to analyze the effect of model uncertainties on spatial variations in sea-level changes and trends.</a:t>
            </a:r>
          </a:p>
          <a:p>
            <a:pPr marL="1376363" lvl="1" indent="-914400" algn="l" defTabSz="461963"/>
            <a:r>
              <a:rPr lang="en-US" sz="1800" dirty="0" smtClean="0">
                <a:solidFill>
                  <a:prstClr val="black"/>
                </a:solidFill>
              </a:rPr>
              <a:t>C.3</a:t>
            </a:r>
            <a:r>
              <a:rPr lang="en-US" sz="1800" dirty="0">
                <a:solidFill>
                  <a:prstClr val="black"/>
                </a:solidFill>
              </a:rPr>
              <a:t>	</a:t>
            </a:r>
            <a:r>
              <a:rPr lang="en-US" sz="1800" dirty="0" smtClean="0">
                <a:solidFill>
                  <a:prstClr val="black"/>
                </a:solidFill>
              </a:rPr>
              <a:t>Integrated assessment of climate risk: refinement, testing and application of a reduced-form statistical GCM emulator—</a:t>
            </a:r>
            <a:r>
              <a:rPr lang="en-US" sz="1800" i="1" dirty="0" smtClean="0">
                <a:solidFill>
                  <a:prstClr val="black"/>
                </a:solidFill>
              </a:rPr>
              <a:t>Sue </a:t>
            </a:r>
            <a:r>
              <a:rPr lang="en-US" sz="1800" i="1" dirty="0">
                <a:solidFill>
                  <a:prstClr val="black"/>
                </a:solidFill>
              </a:rPr>
              <a:t>Wing, </a:t>
            </a:r>
            <a:r>
              <a:rPr lang="en-US" sz="1800" i="1" dirty="0" smtClean="0">
                <a:solidFill>
                  <a:prstClr val="black"/>
                </a:solidFill>
              </a:rPr>
              <a:t>Keller, Nicholas, JGCRI</a:t>
            </a:r>
            <a:endParaRPr lang="en-US" sz="1600" dirty="0">
              <a:solidFill>
                <a:prstClr val="black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</a:rPr>
              <a:t>Update existing emulator to incorporate recently-generated CMIP5 GCM output</a:t>
            </a: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</a:rPr>
              <a:t>Utilize emulator to conduct Monte Carlo realizations of future climates to obtain gridded temp and </a:t>
            </a:r>
            <a:r>
              <a:rPr lang="en-US" sz="1600" dirty="0" err="1" smtClean="0">
                <a:solidFill>
                  <a:prstClr val="white">
                    <a:lumMod val="50000"/>
                  </a:prstClr>
                </a:solidFill>
              </a:rPr>
              <a:t>precip</a:t>
            </a: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</a:rPr>
              <a:t> to be used to manipulate crop yields and energy demand in an IAM</a:t>
            </a:r>
            <a:endParaRPr lang="en-US" sz="1600" dirty="0">
              <a:solidFill>
                <a:prstClr val="white">
                  <a:lumMod val="50000"/>
                </a:prstClr>
              </a:solidFill>
            </a:endParaRPr>
          </a:p>
          <a:p>
            <a:pPr marL="1376363" lvl="1" indent="-914400" algn="l" defTabSz="461963"/>
            <a:r>
              <a:rPr lang="en-US" sz="1800" dirty="0" smtClean="0">
                <a:solidFill>
                  <a:prstClr val="black"/>
                </a:solidFill>
              </a:rPr>
              <a:t>C.4</a:t>
            </a:r>
            <a:r>
              <a:rPr lang="en-US" sz="1800" dirty="0">
                <a:solidFill>
                  <a:prstClr val="black"/>
                </a:solidFill>
              </a:rPr>
              <a:t>	</a:t>
            </a:r>
            <a:r>
              <a:rPr lang="en-US" sz="1800" dirty="0" smtClean="0">
                <a:solidFill>
                  <a:prstClr val="black"/>
                </a:solidFill>
              </a:rPr>
              <a:t>Project on model comparison of uncertainties—</a:t>
            </a:r>
            <a:r>
              <a:rPr lang="en-US" sz="1800" i="1" dirty="0" err="1" smtClean="0">
                <a:solidFill>
                  <a:prstClr val="black"/>
                </a:solidFill>
              </a:rPr>
              <a:t>Nordhaus</a:t>
            </a:r>
            <a:r>
              <a:rPr lang="en-US" sz="1800" i="1" dirty="0" smtClean="0">
                <a:solidFill>
                  <a:prstClr val="black"/>
                </a:solidFill>
              </a:rPr>
              <a:t>, </a:t>
            </a:r>
            <a:r>
              <a:rPr lang="en-US" sz="1800" i="1" dirty="0" err="1" smtClean="0">
                <a:solidFill>
                  <a:prstClr val="black"/>
                </a:solidFill>
              </a:rPr>
              <a:t>Gillingham</a:t>
            </a:r>
            <a:endParaRPr lang="en-US" sz="1600" dirty="0">
              <a:solidFill>
                <a:prstClr val="black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</a:rPr>
              <a:t>Multi-model exercise to understand the key uncertainties affecting the projections of major variables and projections of IAMs.</a:t>
            </a:r>
          </a:p>
          <a:p>
            <a:pPr marL="0" lvl="1" algn="l" defTabSz="114300"/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971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7772400" cy="99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D. Model diagnostics, including hind casting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8153400" cy="5638800"/>
          </a:xfrm>
        </p:spPr>
        <p:txBody>
          <a:bodyPr>
            <a:normAutofit/>
          </a:bodyPr>
          <a:lstStyle/>
          <a:p>
            <a:pPr marL="1376363" lvl="1" indent="-914400" algn="l" defTabSz="461963"/>
            <a:r>
              <a:rPr lang="en-US" sz="1800" dirty="0">
                <a:solidFill>
                  <a:schemeClr val="tx1"/>
                </a:solidFill>
              </a:rPr>
              <a:t>D</a:t>
            </a:r>
            <a:r>
              <a:rPr lang="en-US" sz="1800" dirty="0" smtClean="0">
                <a:solidFill>
                  <a:schemeClr val="tx1"/>
                </a:solidFill>
              </a:rPr>
              <a:t>.1	How do we characterize the controlling uncertainties, assumptions, and parameterizations for complex IAMs?—</a:t>
            </a:r>
            <a:r>
              <a:rPr lang="en-US" sz="1800" i="1" dirty="0" smtClean="0">
                <a:solidFill>
                  <a:prstClr val="black"/>
                </a:solidFill>
              </a:rPr>
              <a:t>Reed, JGCRI, Fisher-</a:t>
            </a:r>
            <a:r>
              <a:rPr lang="en-US" sz="1800" i="1" dirty="0" err="1" smtClean="0">
                <a:solidFill>
                  <a:prstClr val="black"/>
                </a:solidFill>
              </a:rPr>
              <a:t>Vanden</a:t>
            </a:r>
            <a:r>
              <a:rPr lang="en-US" sz="1800" i="1" dirty="0" smtClean="0">
                <a:solidFill>
                  <a:prstClr val="black"/>
                </a:solidFill>
              </a:rPr>
              <a:t>, Keller</a:t>
            </a:r>
            <a:endParaRPr lang="en-US" sz="1600" i="1" dirty="0" smtClean="0">
              <a:solidFill>
                <a:schemeClr val="tx1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Will collaborate with JGCRI to generalize our model diagnostics framework to GCAM.</a:t>
            </a: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Will provide a mechanism for understanding key mitigation and adaptation uncertainties using rich spatial and temporal visualization of model controls.</a:t>
            </a:r>
          </a:p>
          <a:p>
            <a:pPr marL="1376363" lvl="1" indent="-914400" algn="l" defTabSz="461963"/>
            <a:r>
              <a:rPr lang="en-US" sz="1800" dirty="0">
                <a:solidFill>
                  <a:schemeClr val="tx1"/>
                </a:solidFill>
              </a:rPr>
              <a:t>D</a:t>
            </a:r>
            <a:r>
              <a:rPr lang="en-US" sz="1800" dirty="0" smtClean="0">
                <a:solidFill>
                  <a:schemeClr val="tx1"/>
                </a:solidFill>
              </a:rPr>
              <a:t>.2	Looking back to move forward: Evaluating global agricultural land use in integrated assessment models—</a:t>
            </a:r>
            <a:r>
              <a:rPr lang="en-US" sz="1800" i="1" dirty="0" err="1" smtClean="0">
                <a:solidFill>
                  <a:schemeClr val="tx1"/>
                </a:solidFill>
              </a:rPr>
              <a:t>Hertel</a:t>
            </a:r>
            <a:r>
              <a:rPr lang="en-US" sz="1800" i="1" dirty="0" smtClean="0">
                <a:solidFill>
                  <a:schemeClr val="tx1"/>
                </a:solidFill>
              </a:rPr>
              <a:t>, Diffenbaugh, </a:t>
            </a:r>
            <a:r>
              <a:rPr lang="en-US" sz="1800" i="1" dirty="0" err="1" smtClean="0">
                <a:solidFill>
                  <a:schemeClr val="tx1"/>
                </a:solidFill>
              </a:rPr>
              <a:t>Weyant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Will assist land-based IAMs in evaluating and improving model performance by looking back at historical experience.</a:t>
            </a:r>
          </a:p>
          <a:p>
            <a:pPr marL="1376363" lvl="1" indent="-914400" algn="l" defTabSz="461963"/>
            <a:r>
              <a:rPr lang="en-US" sz="1800" dirty="0">
                <a:solidFill>
                  <a:prstClr val="black"/>
                </a:solidFill>
              </a:rPr>
              <a:t>D</a:t>
            </a:r>
            <a:r>
              <a:rPr lang="en-US" sz="1800" dirty="0" smtClean="0">
                <a:solidFill>
                  <a:prstClr val="black"/>
                </a:solidFill>
              </a:rPr>
              <a:t>.3</a:t>
            </a:r>
            <a:r>
              <a:rPr lang="en-US" sz="1800" dirty="0">
                <a:solidFill>
                  <a:prstClr val="black"/>
                </a:solidFill>
              </a:rPr>
              <a:t>	</a:t>
            </a:r>
            <a:r>
              <a:rPr lang="en-US" sz="1800" dirty="0" smtClean="0">
                <a:solidFill>
                  <a:prstClr val="black"/>
                </a:solidFill>
              </a:rPr>
              <a:t>A full system hind casting experiment </a:t>
            </a:r>
            <a:r>
              <a:rPr lang="en-US" sz="1800" i="1" dirty="0" smtClean="0">
                <a:solidFill>
                  <a:prstClr val="black"/>
                </a:solidFill>
              </a:rPr>
              <a:t>program—</a:t>
            </a:r>
            <a:r>
              <a:rPr lang="en-US" sz="1800" i="1" dirty="0" err="1" smtClean="0">
                <a:solidFill>
                  <a:prstClr val="black"/>
                </a:solidFill>
              </a:rPr>
              <a:t>Santer</a:t>
            </a:r>
            <a:r>
              <a:rPr lang="en-US" sz="1800" i="1" dirty="0" smtClean="0">
                <a:solidFill>
                  <a:prstClr val="black"/>
                </a:solidFill>
              </a:rPr>
              <a:t>, </a:t>
            </a:r>
            <a:r>
              <a:rPr lang="en-US" sz="1800" i="1" dirty="0" err="1" smtClean="0">
                <a:solidFill>
                  <a:prstClr val="black"/>
                </a:solidFill>
              </a:rPr>
              <a:t>Weyant</a:t>
            </a:r>
            <a:r>
              <a:rPr lang="en-US" sz="1800" i="1" dirty="0" smtClean="0">
                <a:solidFill>
                  <a:prstClr val="black"/>
                </a:solidFill>
              </a:rPr>
              <a:t>, Fisher-</a:t>
            </a:r>
            <a:r>
              <a:rPr lang="en-US" sz="1800" i="1" dirty="0" err="1" smtClean="0">
                <a:solidFill>
                  <a:prstClr val="black"/>
                </a:solidFill>
              </a:rPr>
              <a:t>Vanden</a:t>
            </a:r>
            <a:r>
              <a:rPr lang="en-US" sz="1800" i="1" dirty="0" smtClean="0">
                <a:solidFill>
                  <a:prstClr val="black"/>
                </a:solidFill>
              </a:rPr>
              <a:t>, Taylor, Smith, Clarke</a:t>
            </a:r>
            <a:endParaRPr lang="en-US" sz="1600" dirty="0">
              <a:solidFill>
                <a:prstClr val="black"/>
              </a:solidFill>
            </a:endParaRP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</a:rPr>
              <a:t>Expand existing hind casting efforts to include more tests of the US-based models and coordinate with the European efforts in this area.</a:t>
            </a: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</a:rPr>
              <a:t>Already a plan in place to expand the initial GCAM experiments over longer time horizons and more detailed inputs and outputs</a:t>
            </a:r>
          </a:p>
          <a:p>
            <a:pPr marL="1598613" lvl="1" indent="-222250" algn="l" defTabSz="461963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</a:rPr>
              <a:t>Discussion underway with the MIT/EPPA and the EPRI/MERGE modeling groups to design similar hind casting protocols.</a:t>
            </a:r>
            <a:endParaRPr lang="en-US" sz="1600" dirty="0">
              <a:solidFill>
                <a:prstClr val="white">
                  <a:lumMod val="50000"/>
                </a:prstClr>
              </a:solidFill>
            </a:endParaRPr>
          </a:p>
          <a:p>
            <a:pPr marL="0" lvl="1" algn="l" defTabSz="114300"/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336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b="0" dirty="0">
                <a:solidFill>
                  <a:srgbClr val="C00000"/>
                </a:solidFill>
              </a:rPr>
              <a:t>Thank You</a:t>
            </a:r>
            <a:br>
              <a:rPr lang="en-US" sz="6000" b="0" dirty="0">
                <a:solidFill>
                  <a:srgbClr val="C00000"/>
                </a:solidFill>
              </a:rPr>
            </a:br>
            <a:endParaRPr lang="en-US" sz="6000" b="0" dirty="0">
              <a:solidFill>
                <a:srgbClr val="C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71600" y="2996952"/>
            <a:ext cx="7772400" cy="1500187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C00000"/>
                </a:solidFill>
              </a:rPr>
              <a:t>The End	</a:t>
            </a:r>
            <a:endParaRPr lang="en-US" sz="6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45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2711</TotalTime>
  <Words>83</Words>
  <Application>Microsoft Office PowerPoint</Application>
  <PresentationFormat>On-screen Show (4:3)</PresentationFormat>
  <Paragraphs>108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PIAMDDI Renewal Research Projects</vt:lpstr>
      <vt:lpstr>A. Integrated Climate Change Impacts Assessment</vt:lpstr>
      <vt:lpstr>A. Integrated Climate Change Impacts Assessment (continued)</vt:lpstr>
      <vt:lpstr>A. Integrated Climate Change Impacts Assessment (continued)</vt:lpstr>
      <vt:lpstr>A. Integrated Climate Change Impacts Assessment (continued)</vt:lpstr>
      <vt:lpstr>B. Integrated assessment model component emulation and response surfaces</vt:lpstr>
      <vt:lpstr>C. Characterizing/representing uncertainty in IAMs</vt:lpstr>
      <vt:lpstr>D. Model diagnostics, including hind casting</vt:lpstr>
      <vt:lpstr>Thank You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PIAMDDI Renewal Research Projects</dc:title>
  <dc:creator>Karen Fisher-Vanden</dc:creator>
  <cp:lastModifiedBy>John Weyant</cp:lastModifiedBy>
  <cp:revision>48</cp:revision>
  <dcterms:created xsi:type="dcterms:W3CDTF">2013-12-09T15:46:26Z</dcterms:created>
  <dcterms:modified xsi:type="dcterms:W3CDTF">2013-12-13T07:09:43Z</dcterms:modified>
</cp:coreProperties>
</file>