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4" r:id="rId1"/>
  </p:sldMasterIdLst>
  <p:notesMasterIdLst>
    <p:notesMasterId r:id="rId21"/>
  </p:notesMasterIdLst>
  <p:handoutMasterIdLst>
    <p:handoutMasterId r:id="rId22"/>
  </p:handoutMasterIdLst>
  <p:sldIdLst>
    <p:sldId id="256" r:id="rId2"/>
    <p:sldId id="308" r:id="rId3"/>
    <p:sldId id="275" r:id="rId4"/>
    <p:sldId id="260" r:id="rId5"/>
    <p:sldId id="286" r:id="rId6"/>
    <p:sldId id="298" r:id="rId7"/>
    <p:sldId id="316" r:id="rId8"/>
    <p:sldId id="265" r:id="rId9"/>
    <p:sldId id="272" r:id="rId10"/>
    <p:sldId id="311" r:id="rId11"/>
    <p:sldId id="264" r:id="rId12"/>
    <p:sldId id="301" r:id="rId13"/>
    <p:sldId id="302" r:id="rId14"/>
    <p:sldId id="304" r:id="rId15"/>
    <p:sldId id="317" r:id="rId16"/>
    <p:sldId id="314" r:id="rId17"/>
    <p:sldId id="313" r:id="rId18"/>
    <p:sldId id="318" r:id="rId19"/>
    <p:sldId id="309" r:id="rId20"/>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DFDFD"/>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80" autoAdjust="0"/>
    <p:restoredTop sz="87634" autoAdjust="0"/>
  </p:normalViewPr>
  <p:slideViewPr>
    <p:cSldViewPr snapToGrid="0" snapToObjects="1">
      <p:cViewPr>
        <p:scale>
          <a:sx n="90" d="100"/>
          <a:sy n="90" d="100"/>
        </p:scale>
        <p:origin x="-56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10" d="100"/>
        <a:sy n="11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7739" cy="469424"/>
          </a:xfrm>
          <a:prstGeom prst="rect">
            <a:avLst/>
          </a:prstGeom>
        </p:spPr>
        <p:txBody>
          <a:bodyPr vert="horz" lIns="94230" tIns="47115" rIns="94230" bIns="47115" rtlCol="0"/>
          <a:lstStyle>
            <a:lvl1pPr algn="l">
              <a:defRPr sz="1200"/>
            </a:lvl1pPr>
          </a:lstStyle>
          <a:p>
            <a:endParaRPr lang="en-US" dirty="0"/>
          </a:p>
        </p:txBody>
      </p:sp>
      <p:sp>
        <p:nvSpPr>
          <p:cNvPr id="3" name="Date Placeholder 2"/>
          <p:cNvSpPr>
            <a:spLocks noGrp="1"/>
          </p:cNvSpPr>
          <p:nvPr>
            <p:ph type="dt" sz="quarter" idx="1"/>
          </p:nvPr>
        </p:nvSpPr>
        <p:spPr>
          <a:xfrm>
            <a:off x="4023093" y="0"/>
            <a:ext cx="3077739" cy="469424"/>
          </a:xfrm>
          <a:prstGeom prst="rect">
            <a:avLst/>
          </a:prstGeom>
        </p:spPr>
        <p:txBody>
          <a:bodyPr vert="horz" lIns="94230" tIns="47115" rIns="94230" bIns="47115" rtlCol="0"/>
          <a:lstStyle>
            <a:lvl1pPr algn="r">
              <a:defRPr sz="1200"/>
            </a:lvl1pPr>
          </a:lstStyle>
          <a:p>
            <a:fld id="{D3E451CB-58B1-B541-B0D6-232502E5976C}" type="datetimeFigureOut">
              <a:rPr lang="en-US" smtClean="0"/>
              <a:t>12/13/2013</a:t>
            </a:fld>
            <a:endParaRPr lang="en-US" dirty="0"/>
          </a:p>
        </p:txBody>
      </p:sp>
      <p:sp>
        <p:nvSpPr>
          <p:cNvPr id="4" name="Footer Placeholder 3"/>
          <p:cNvSpPr>
            <a:spLocks noGrp="1"/>
          </p:cNvSpPr>
          <p:nvPr>
            <p:ph type="ftr" sz="quarter" idx="2"/>
          </p:nvPr>
        </p:nvSpPr>
        <p:spPr>
          <a:xfrm>
            <a:off x="1" y="8917422"/>
            <a:ext cx="3077739" cy="469424"/>
          </a:xfrm>
          <a:prstGeom prst="rect">
            <a:avLst/>
          </a:prstGeom>
        </p:spPr>
        <p:txBody>
          <a:bodyPr vert="horz" lIns="94230" tIns="47115" rIns="94230" bIns="47115"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23093" y="8917422"/>
            <a:ext cx="3077739" cy="469424"/>
          </a:xfrm>
          <a:prstGeom prst="rect">
            <a:avLst/>
          </a:prstGeom>
        </p:spPr>
        <p:txBody>
          <a:bodyPr vert="horz" lIns="94230" tIns="47115" rIns="94230" bIns="47115" rtlCol="0" anchor="b"/>
          <a:lstStyle>
            <a:lvl1pPr algn="r">
              <a:defRPr sz="1200"/>
            </a:lvl1pPr>
          </a:lstStyle>
          <a:p>
            <a:fld id="{0209D2BB-4B0F-3244-80B4-8A457D9573C0}" type="slidenum">
              <a:rPr lang="en-US" smtClean="0"/>
              <a:t>‹#›</a:t>
            </a:fld>
            <a:endParaRPr lang="en-US" dirty="0"/>
          </a:p>
        </p:txBody>
      </p:sp>
    </p:spTree>
    <p:extLst>
      <p:ext uri="{BB962C8B-B14F-4D97-AF65-F5344CB8AC3E}">
        <p14:creationId xmlns:p14="http://schemas.microsoft.com/office/powerpoint/2010/main" val="343453211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7739" cy="469424"/>
          </a:xfrm>
          <a:prstGeom prst="rect">
            <a:avLst/>
          </a:prstGeom>
        </p:spPr>
        <p:txBody>
          <a:bodyPr vert="horz" lIns="94230" tIns="47115" rIns="94230" bIns="47115" rtlCol="0"/>
          <a:lstStyle>
            <a:lvl1pPr algn="l">
              <a:defRPr sz="1200"/>
            </a:lvl1pPr>
          </a:lstStyle>
          <a:p>
            <a:endParaRPr lang="en-US" dirty="0"/>
          </a:p>
        </p:txBody>
      </p:sp>
      <p:sp>
        <p:nvSpPr>
          <p:cNvPr id="3" name="Date Placeholder 2"/>
          <p:cNvSpPr>
            <a:spLocks noGrp="1"/>
          </p:cNvSpPr>
          <p:nvPr>
            <p:ph type="dt" idx="1"/>
          </p:nvPr>
        </p:nvSpPr>
        <p:spPr>
          <a:xfrm>
            <a:off x="4023093" y="0"/>
            <a:ext cx="3077739" cy="469424"/>
          </a:xfrm>
          <a:prstGeom prst="rect">
            <a:avLst/>
          </a:prstGeom>
        </p:spPr>
        <p:txBody>
          <a:bodyPr vert="horz" lIns="94230" tIns="47115" rIns="94230" bIns="47115" rtlCol="0"/>
          <a:lstStyle>
            <a:lvl1pPr algn="r">
              <a:defRPr sz="1200"/>
            </a:lvl1pPr>
          </a:lstStyle>
          <a:p>
            <a:fld id="{EA5BCAD2-C35D-3547-90AC-8542953271CE}" type="datetimeFigureOut">
              <a:rPr lang="en-US" smtClean="0"/>
              <a:t>12/13/2013</a:t>
            </a:fld>
            <a:endParaRPr lang="en-US" dirty="0"/>
          </a:p>
        </p:txBody>
      </p:sp>
      <p:sp>
        <p:nvSpPr>
          <p:cNvPr id="4" name="Slide Image Placeholder 3"/>
          <p:cNvSpPr>
            <a:spLocks noGrp="1" noRot="1" noChangeAspect="1"/>
          </p:cNvSpPr>
          <p:nvPr>
            <p:ph type="sldImg" idx="2"/>
          </p:nvPr>
        </p:nvSpPr>
        <p:spPr>
          <a:xfrm>
            <a:off x="1204913" y="703263"/>
            <a:ext cx="4694237" cy="3521075"/>
          </a:xfrm>
          <a:prstGeom prst="rect">
            <a:avLst/>
          </a:prstGeom>
          <a:noFill/>
          <a:ln w="12700">
            <a:solidFill>
              <a:prstClr val="black"/>
            </a:solidFill>
          </a:ln>
        </p:spPr>
        <p:txBody>
          <a:bodyPr vert="horz" lIns="94230" tIns="47115" rIns="94230" bIns="47115" rtlCol="0" anchor="ctr"/>
          <a:lstStyle/>
          <a:p>
            <a:endParaRPr lang="en-US" dirty="0"/>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30" tIns="47115" rIns="94230" bIns="4711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917422"/>
            <a:ext cx="3077739" cy="469424"/>
          </a:xfrm>
          <a:prstGeom prst="rect">
            <a:avLst/>
          </a:prstGeom>
        </p:spPr>
        <p:txBody>
          <a:bodyPr vert="horz" lIns="94230" tIns="47115" rIns="94230" bIns="47115"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3" y="8917422"/>
            <a:ext cx="3077739" cy="469424"/>
          </a:xfrm>
          <a:prstGeom prst="rect">
            <a:avLst/>
          </a:prstGeom>
        </p:spPr>
        <p:txBody>
          <a:bodyPr vert="horz" lIns="94230" tIns="47115" rIns="94230" bIns="47115" rtlCol="0" anchor="b"/>
          <a:lstStyle>
            <a:lvl1pPr algn="r">
              <a:defRPr sz="1200"/>
            </a:lvl1pPr>
          </a:lstStyle>
          <a:p>
            <a:fld id="{6976352A-2A8D-0C44-91D7-0D7DC0DAAC1C}" type="slidenum">
              <a:rPr lang="en-US" smtClean="0"/>
              <a:t>‹#›</a:t>
            </a:fld>
            <a:endParaRPr lang="en-US" dirty="0"/>
          </a:p>
        </p:txBody>
      </p:sp>
    </p:spTree>
    <p:extLst>
      <p:ext uri="{BB962C8B-B14F-4D97-AF65-F5344CB8AC3E}">
        <p14:creationId xmlns:p14="http://schemas.microsoft.com/office/powerpoint/2010/main" val="15435424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Constraint on components we want instantaneous execution</a:t>
            </a:r>
          </a:p>
          <a:p>
            <a:endParaRPr lang="en-US" dirty="0" smtClean="0"/>
          </a:p>
          <a:p>
            <a:r>
              <a:rPr lang="en-US" dirty="0" smtClean="0"/>
              <a:t>Several decades MAGICC has been the community</a:t>
            </a:r>
            <a:r>
              <a:rPr lang="en-US" baseline="0" dirty="0" smtClean="0"/>
              <a:t> standard.  Strengths, comprehensive climate model, fast, long history and literature supporting it.  From our point of view has a few issues particularly b/c GCAM is open source</a:t>
            </a:r>
            <a:endParaRPr lang="en-US" dirty="0"/>
          </a:p>
        </p:txBody>
      </p:sp>
      <p:sp>
        <p:nvSpPr>
          <p:cNvPr id="4" name="Slide Number Placeholder 3"/>
          <p:cNvSpPr>
            <a:spLocks noGrp="1"/>
          </p:cNvSpPr>
          <p:nvPr>
            <p:ph type="sldNum" sz="quarter" idx="10"/>
          </p:nvPr>
        </p:nvSpPr>
        <p:spPr/>
        <p:txBody>
          <a:bodyPr/>
          <a:lstStyle/>
          <a:p>
            <a:fld id="{6976352A-2A8D-0C44-91D7-0D7DC0DAAC1C}" type="slidenum">
              <a:rPr lang="en-US" smtClean="0"/>
              <a:t>2</a:t>
            </a:fld>
            <a:endParaRPr lang="en-US"/>
          </a:p>
        </p:txBody>
      </p:sp>
    </p:spTree>
    <p:extLst>
      <p:ext uri="{BB962C8B-B14F-4D97-AF65-F5344CB8AC3E}">
        <p14:creationId xmlns:p14="http://schemas.microsoft.com/office/powerpoint/2010/main" val="3673818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moving in this direction.  Recently we started</a:t>
            </a:r>
            <a:r>
              <a:rPr lang="en-US" baseline="0" dirty="0" smtClean="0"/>
              <a:t> working with a graduate student, Adria, from UMD.  AS well as a lot of collaboration with Penn State, which will continue to build in the near future. </a:t>
            </a:r>
            <a:endParaRPr lang="en-US" dirty="0"/>
          </a:p>
        </p:txBody>
      </p:sp>
      <p:sp>
        <p:nvSpPr>
          <p:cNvPr id="4" name="Slide Number Placeholder 3"/>
          <p:cNvSpPr>
            <a:spLocks noGrp="1"/>
          </p:cNvSpPr>
          <p:nvPr>
            <p:ph type="sldNum" sz="quarter" idx="10"/>
          </p:nvPr>
        </p:nvSpPr>
        <p:spPr/>
        <p:txBody>
          <a:bodyPr/>
          <a:lstStyle/>
          <a:p>
            <a:fld id="{6976352A-2A8D-0C44-91D7-0D7DC0DAAC1C}" type="slidenum">
              <a:rPr lang="en-US" smtClean="0"/>
              <a:t>3</a:t>
            </a:fld>
            <a:endParaRPr lang="en-US"/>
          </a:p>
        </p:txBody>
      </p:sp>
    </p:spTree>
    <p:extLst>
      <p:ext uri="{BB962C8B-B14F-4D97-AF65-F5344CB8AC3E}">
        <p14:creationId xmlns:p14="http://schemas.microsoft.com/office/powerpoint/2010/main" val="2053870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Swap</a:t>
            </a:r>
            <a:r>
              <a:rPr lang="en-US" baseline="0" dirty="0" smtClean="0"/>
              <a:t> in and out components</a:t>
            </a:r>
          </a:p>
          <a:p>
            <a:r>
              <a:rPr lang="en-US" baseline="0" dirty="0" smtClean="0"/>
              <a:t>Modular architecture</a:t>
            </a:r>
            <a:endParaRPr lang="en-US" dirty="0"/>
          </a:p>
        </p:txBody>
      </p:sp>
      <p:sp>
        <p:nvSpPr>
          <p:cNvPr id="4" name="Slide Number Placeholder 3"/>
          <p:cNvSpPr>
            <a:spLocks noGrp="1"/>
          </p:cNvSpPr>
          <p:nvPr>
            <p:ph type="sldNum" sz="quarter" idx="10"/>
          </p:nvPr>
        </p:nvSpPr>
        <p:spPr/>
        <p:txBody>
          <a:bodyPr/>
          <a:lstStyle/>
          <a:p>
            <a:fld id="{6976352A-2A8D-0C44-91D7-0D7DC0DAAC1C}" type="slidenum">
              <a:rPr lang="en-US" smtClean="0"/>
              <a:t>4</a:t>
            </a:fld>
            <a:endParaRPr lang="en-US"/>
          </a:p>
        </p:txBody>
      </p:sp>
    </p:spTree>
    <p:extLst>
      <p:ext uri="{BB962C8B-B14F-4D97-AF65-F5344CB8AC3E}">
        <p14:creationId xmlns:p14="http://schemas.microsoft.com/office/powerpoint/2010/main" val="1262349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Executed in order </a:t>
            </a:r>
          </a:p>
          <a:p>
            <a:r>
              <a:rPr lang="en-US" dirty="0" smtClean="0"/>
              <a:t>Dependencies</a:t>
            </a:r>
            <a:r>
              <a:rPr lang="en-US" baseline="0" dirty="0" smtClean="0"/>
              <a:t> imply an execution order</a:t>
            </a:r>
          </a:p>
          <a:p>
            <a:endParaRPr lang="en-US" dirty="0"/>
          </a:p>
        </p:txBody>
      </p:sp>
      <p:sp>
        <p:nvSpPr>
          <p:cNvPr id="4" name="Slide Number Placeholder 3"/>
          <p:cNvSpPr>
            <a:spLocks noGrp="1"/>
          </p:cNvSpPr>
          <p:nvPr>
            <p:ph type="sldNum" sz="quarter" idx="10"/>
          </p:nvPr>
        </p:nvSpPr>
        <p:spPr/>
        <p:txBody>
          <a:bodyPr/>
          <a:lstStyle/>
          <a:p>
            <a:fld id="{6976352A-2A8D-0C44-91D7-0D7DC0DAAC1C}" type="slidenum">
              <a:rPr lang="en-US" smtClean="0"/>
              <a:t>5</a:t>
            </a:fld>
            <a:endParaRPr lang="en-US"/>
          </a:p>
        </p:txBody>
      </p:sp>
    </p:spTree>
    <p:extLst>
      <p:ext uri="{BB962C8B-B14F-4D97-AF65-F5344CB8AC3E}">
        <p14:creationId xmlns:p14="http://schemas.microsoft.com/office/powerpoint/2010/main" val="4117933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initial carbon</a:t>
            </a:r>
            <a:r>
              <a:rPr lang="en-US" baseline="0" dirty="0" smtClean="0"/>
              <a:t> values are used to spin up the system.  We turn off all anthropogenic components and allow the system to </a:t>
            </a:r>
            <a:r>
              <a:rPr lang="en-US" baseline="0" dirty="0" err="1" smtClean="0"/>
              <a:t>ocme</a:t>
            </a:r>
            <a:r>
              <a:rPr lang="en-US" baseline="0" dirty="0" smtClean="0"/>
              <a:t> into equilibrium, where the change in Carbon is less than some specific epsilon value. </a:t>
            </a:r>
            <a:endParaRPr lang="en-US" dirty="0"/>
          </a:p>
        </p:txBody>
      </p:sp>
      <p:sp>
        <p:nvSpPr>
          <p:cNvPr id="4" name="Slide Number Placeholder 3"/>
          <p:cNvSpPr>
            <a:spLocks noGrp="1"/>
          </p:cNvSpPr>
          <p:nvPr>
            <p:ph type="sldNum" sz="quarter" idx="10"/>
          </p:nvPr>
        </p:nvSpPr>
        <p:spPr/>
        <p:txBody>
          <a:bodyPr/>
          <a:lstStyle/>
          <a:p>
            <a:fld id="{6976352A-2A8D-0C44-91D7-0D7DC0DAAC1C}" type="slidenum">
              <a:rPr lang="en-US" smtClean="0"/>
              <a:t>6</a:t>
            </a:fld>
            <a:endParaRPr lang="en-US"/>
          </a:p>
        </p:txBody>
      </p:sp>
    </p:spTree>
    <p:extLst>
      <p:ext uri="{BB962C8B-B14F-4D97-AF65-F5344CB8AC3E}">
        <p14:creationId xmlns:p14="http://schemas.microsoft.com/office/powerpoint/2010/main" val="2055784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Hector</a:t>
            </a:r>
            <a:r>
              <a:rPr lang="en-US" baseline="0" dirty="0" smtClean="0"/>
              <a:t> is made up of 3 carbon components!  </a:t>
            </a:r>
            <a:r>
              <a:rPr lang="en-US" dirty="0" smtClean="0"/>
              <a:t>1 atmosphere box, 3 land boxes, vegetation, detritus and soil and 4 ocean boxes, high and low latitude, intermediate and deep.  All boxes contain an initial carbon value. </a:t>
            </a:r>
            <a:endParaRPr lang="en-US" baseline="0" dirty="0" smtClean="0"/>
          </a:p>
        </p:txBody>
      </p:sp>
      <p:sp>
        <p:nvSpPr>
          <p:cNvPr id="4" name="Slide Number Placeholder 3"/>
          <p:cNvSpPr>
            <a:spLocks noGrp="1"/>
          </p:cNvSpPr>
          <p:nvPr>
            <p:ph type="sldNum" sz="quarter" idx="10"/>
          </p:nvPr>
        </p:nvSpPr>
        <p:spPr/>
        <p:txBody>
          <a:bodyPr/>
          <a:lstStyle/>
          <a:p>
            <a:fld id="{6976352A-2A8D-0C44-91D7-0D7DC0DAAC1C}" type="slidenum">
              <a:rPr lang="en-US" smtClean="0"/>
              <a:t>9</a:t>
            </a:fld>
            <a:endParaRPr lang="en-US"/>
          </a:p>
        </p:txBody>
      </p:sp>
    </p:spTree>
    <p:extLst>
      <p:ext uri="{BB962C8B-B14F-4D97-AF65-F5344CB8AC3E}">
        <p14:creationId xmlns:p14="http://schemas.microsoft.com/office/powerpoint/2010/main" val="2582149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CO2 is the only one to interact</a:t>
            </a:r>
            <a:r>
              <a:rPr lang="en-US" baseline="0" dirty="0" smtClean="0"/>
              <a:t> with the land and ocean</a:t>
            </a:r>
            <a:endParaRPr lang="en-US" dirty="0"/>
          </a:p>
        </p:txBody>
      </p:sp>
      <p:sp>
        <p:nvSpPr>
          <p:cNvPr id="4" name="Slide Number Placeholder 3"/>
          <p:cNvSpPr>
            <a:spLocks noGrp="1"/>
          </p:cNvSpPr>
          <p:nvPr>
            <p:ph type="sldNum" sz="quarter" idx="10"/>
          </p:nvPr>
        </p:nvSpPr>
        <p:spPr/>
        <p:txBody>
          <a:bodyPr/>
          <a:lstStyle/>
          <a:p>
            <a:fld id="{6976352A-2A8D-0C44-91D7-0D7DC0DAAC1C}" type="slidenum">
              <a:rPr lang="en-US" smtClean="0"/>
              <a:t>10</a:t>
            </a:fld>
            <a:endParaRPr lang="en-US"/>
          </a:p>
        </p:txBody>
      </p:sp>
    </p:spTree>
    <p:extLst>
      <p:ext uri="{BB962C8B-B14F-4D97-AF65-F5344CB8AC3E}">
        <p14:creationId xmlns:p14="http://schemas.microsoft.com/office/powerpoint/2010/main" val="10707435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71150">
              <a:defRPr/>
            </a:pPr>
            <a:r>
              <a:rPr lang="en-US" dirty="0" smtClean="0"/>
              <a:t>Earth starts</a:t>
            </a:r>
            <a:r>
              <a:rPr lang="en-US" baseline="0" dirty="0" smtClean="0"/>
              <a:t> at 0 and becomes negative as carbon is “mined” from the earth. </a:t>
            </a:r>
          </a:p>
          <a:p>
            <a:pPr defTabSz="471150">
              <a:defRPr/>
            </a:pPr>
            <a:endParaRPr lang="en-US" dirty="0" smtClean="0"/>
          </a:p>
          <a:p>
            <a:pPr defTabSz="471150">
              <a:defRPr/>
            </a:pPr>
            <a:r>
              <a:rPr lang="en-US" dirty="0" smtClean="0"/>
              <a:t>As of now only global averaged.  Would like to split into high-  and low-latitudes, matching ocean design</a:t>
            </a:r>
          </a:p>
          <a:p>
            <a:pPr defTabSz="471150">
              <a:defRPr/>
            </a:pPr>
            <a:r>
              <a:rPr lang="en-US" baseline="0" dirty="0" smtClean="0"/>
              <a:t>  </a:t>
            </a:r>
            <a:endParaRPr lang="en-US" dirty="0" smtClean="0"/>
          </a:p>
          <a:p>
            <a:r>
              <a:rPr lang="en-US" dirty="0" smtClean="0"/>
              <a:t>Net primary production and heterotrophic respiration</a:t>
            </a:r>
            <a:endParaRPr lang="en-US" dirty="0"/>
          </a:p>
        </p:txBody>
      </p:sp>
      <p:sp>
        <p:nvSpPr>
          <p:cNvPr id="4" name="Slide Number Placeholder 3"/>
          <p:cNvSpPr>
            <a:spLocks noGrp="1"/>
          </p:cNvSpPr>
          <p:nvPr>
            <p:ph type="sldNum" sz="quarter" idx="10"/>
          </p:nvPr>
        </p:nvSpPr>
        <p:spPr/>
        <p:txBody>
          <a:bodyPr/>
          <a:lstStyle/>
          <a:p>
            <a:fld id="{6976352A-2A8D-0C44-91D7-0D7DC0DAAC1C}" type="slidenum">
              <a:rPr lang="en-US" smtClean="0"/>
              <a:t>11</a:t>
            </a:fld>
            <a:endParaRPr lang="en-US"/>
          </a:p>
        </p:txBody>
      </p:sp>
    </p:spTree>
    <p:extLst>
      <p:ext uri="{BB962C8B-B14F-4D97-AF65-F5344CB8AC3E}">
        <p14:creationId xmlns:p14="http://schemas.microsoft.com/office/powerpoint/2010/main" val="2090345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High latitude makes up 15% and simulates</a:t>
            </a:r>
            <a:r>
              <a:rPr lang="en-US" baseline="0" dirty="0" smtClean="0"/>
              <a:t> the </a:t>
            </a:r>
            <a:r>
              <a:rPr lang="en-US" baseline="0" dirty="0" err="1" smtClean="0"/>
              <a:t>subpolar</a:t>
            </a:r>
            <a:r>
              <a:rPr lang="en-US" baseline="0" dirty="0" smtClean="0"/>
              <a:t> gyres, while the low latitude makes up 85% of the ocean. </a:t>
            </a:r>
          </a:p>
          <a:p>
            <a:r>
              <a:rPr lang="en-US" baseline="0" dirty="0" smtClean="0"/>
              <a:t>Carbon exchange between the surface boxes, uptake by the cold high latitude box and release of CO2 by the warm low latitude box. </a:t>
            </a:r>
            <a:endParaRPr lang="en-US" dirty="0" smtClean="0"/>
          </a:p>
          <a:p>
            <a:r>
              <a:rPr lang="en-US" dirty="0" smtClean="0"/>
              <a:t>Advection of carbon between the boxes.  Sinking in the high latitudes to deep ocean, upwelling from deep to intermediate to surface.</a:t>
            </a:r>
            <a:r>
              <a:rPr lang="en-US" baseline="0" dirty="0" smtClean="0"/>
              <a:t>  And a surface return flow from the low latitude to the high latitude. We aren’t explicitly modeling diffusion.  Diffusion becomes more computationally demanding and has been shown to overestimate the ocean carbon sink.  </a:t>
            </a:r>
            <a:endParaRPr lang="en-US" dirty="0"/>
          </a:p>
        </p:txBody>
      </p:sp>
      <p:sp>
        <p:nvSpPr>
          <p:cNvPr id="4" name="Slide Number Placeholder 3"/>
          <p:cNvSpPr>
            <a:spLocks noGrp="1"/>
          </p:cNvSpPr>
          <p:nvPr>
            <p:ph type="sldNum" sz="quarter" idx="10"/>
          </p:nvPr>
        </p:nvSpPr>
        <p:spPr/>
        <p:txBody>
          <a:bodyPr/>
          <a:lstStyle/>
          <a:p>
            <a:fld id="{6976352A-2A8D-0C44-91D7-0D7DC0DAAC1C}" type="slidenum">
              <a:rPr lang="en-US" smtClean="0"/>
              <a:t>12</a:t>
            </a:fld>
            <a:endParaRPr lang="en-US"/>
          </a:p>
        </p:txBody>
      </p:sp>
    </p:spTree>
    <p:extLst>
      <p:ext uri="{BB962C8B-B14F-4D97-AF65-F5344CB8AC3E}">
        <p14:creationId xmlns:p14="http://schemas.microsoft.com/office/powerpoint/2010/main" val="25467550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Notice we have included volcanic</a:t>
            </a:r>
            <a:r>
              <a:rPr lang="en-US" baseline="0" dirty="0" smtClean="0"/>
              <a:t> emissions</a:t>
            </a:r>
          </a:p>
          <a:p>
            <a:r>
              <a:rPr lang="en-US" baseline="0" dirty="0" smtClean="0"/>
              <a:t>We have the capacity to compare to all RCP cases, however due to time I will only show output from RCP 4.5</a:t>
            </a:r>
          </a:p>
          <a:p>
            <a:r>
              <a:rPr lang="en-US" baseline="0" dirty="0" smtClean="0"/>
              <a:t>We force hector to match the atmospheric </a:t>
            </a:r>
            <a:r>
              <a:rPr lang="en-US" baseline="0" dirty="0" err="1" smtClean="0"/>
              <a:t>obs</a:t>
            </a:r>
            <a:r>
              <a:rPr lang="en-US" baseline="0" dirty="0" smtClean="0"/>
              <a:t> record.  </a:t>
            </a:r>
            <a:r>
              <a:rPr lang="en-US" baseline="0" dirty="0" err="1" smtClean="0"/>
              <a:t>Aany</a:t>
            </a:r>
            <a:r>
              <a:rPr lang="en-US" baseline="0" dirty="0" smtClean="0"/>
              <a:t> residual carbon is sent to the deep ocean.  We have the option to turn this feature on or off</a:t>
            </a:r>
          </a:p>
          <a:p>
            <a:endParaRPr lang="en-US" baseline="0" dirty="0" smtClean="0"/>
          </a:p>
          <a:p>
            <a:r>
              <a:rPr lang="en-US" baseline="0" dirty="0" smtClean="0"/>
              <a:t>Atmospheric CO2 compared to MCAGICC6 for 4 RCP scenarios.  We have the option of constraining the model to observations (as done here).  If we zoom in to the end of the simulation, we see a slight divergence between MAGICC and Hector.  Most notable is how Hector becomes unstable at high CO2 values.  These seems to be a reoccurring problem in simple models at high CO2.  We think introducing a variable time step will help solve this problem.  This way we aren’t lover loading the system with one big pulse of CO2.  We have the capability to do this with our adaptive time step and are currently investigating this. </a:t>
            </a:r>
          </a:p>
        </p:txBody>
      </p:sp>
      <p:sp>
        <p:nvSpPr>
          <p:cNvPr id="4" name="Slide Number Placeholder 3"/>
          <p:cNvSpPr>
            <a:spLocks noGrp="1"/>
          </p:cNvSpPr>
          <p:nvPr>
            <p:ph type="sldNum" sz="quarter" idx="10"/>
          </p:nvPr>
        </p:nvSpPr>
        <p:spPr/>
        <p:txBody>
          <a:bodyPr/>
          <a:lstStyle/>
          <a:p>
            <a:fld id="{6976352A-2A8D-0C44-91D7-0D7DC0DAAC1C}" type="slidenum">
              <a:rPr lang="en-US" smtClean="0"/>
              <a:t>14</a:t>
            </a:fld>
            <a:endParaRPr lang="en-US"/>
          </a:p>
        </p:txBody>
      </p:sp>
    </p:spTree>
    <p:extLst>
      <p:ext uri="{BB962C8B-B14F-4D97-AF65-F5344CB8AC3E}">
        <p14:creationId xmlns:p14="http://schemas.microsoft.com/office/powerpoint/2010/main" val="40039713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Carbon</a:t>
            </a:r>
            <a:r>
              <a:rPr lang="en-US" baseline="0" dirty="0" smtClean="0"/>
              <a:t> fluxes between the atmosphere and land and atmosphere and ocean</a:t>
            </a:r>
            <a:endParaRPr lang="en-US" dirty="0"/>
          </a:p>
        </p:txBody>
      </p:sp>
      <p:sp>
        <p:nvSpPr>
          <p:cNvPr id="4" name="Slide Number Placeholder 3"/>
          <p:cNvSpPr>
            <a:spLocks noGrp="1"/>
          </p:cNvSpPr>
          <p:nvPr>
            <p:ph type="sldNum" sz="quarter" idx="10"/>
          </p:nvPr>
        </p:nvSpPr>
        <p:spPr/>
        <p:txBody>
          <a:bodyPr/>
          <a:lstStyle/>
          <a:p>
            <a:fld id="{6976352A-2A8D-0C44-91D7-0D7DC0DAAC1C}" type="slidenum">
              <a:rPr lang="en-US" smtClean="0"/>
              <a:t>15</a:t>
            </a:fld>
            <a:endParaRPr lang="en-US"/>
          </a:p>
        </p:txBody>
      </p:sp>
    </p:spTree>
    <p:extLst>
      <p:ext uri="{BB962C8B-B14F-4D97-AF65-F5344CB8AC3E}">
        <p14:creationId xmlns:p14="http://schemas.microsoft.com/office/powerpoint/2010/main" val="12265014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2229">
              <a:defRPr/>
            </a:pPr>
            <a:r>
              <a:rPr lang="en-US" dirty="0" smtClean="0"/>
              <a:t>One of</a:t>
            </a:r>
            <a:r>
              <a:rPr lang="en-US" baseline="0" dirty="0" smtClean="0"/>
              <a:t> the unique aspects of this model is that we actively solve for the carbon chemistry in the surface boxes. CO2 uptake in the surface ocean is nonlinear and governed by the dissociation of CO2 in seawater.  At higher concentrations CO2 becomes less soluble.  Typically other models have used, linear equations are used to fit to a nonlinear system, impulse response functions and then back track calculations of carbon chemistry.  Hector calculates these parameters that are directly tied to temperature, atmospheric CO2, carbon within the ocean.</a:t>
            </a:r>
            <a:endParaRPr lang="en-US" dirty="0" smtClean="0"/>
          </a:p>
          <a:p>
            <a:endParaRPr lang="en-US" dirty="0" smtClean="0"/>
          </a:p>
          <a:p>
            <a:r>
              <a:rPr lang="en-US" dirty="0" smtClean="0"/>
              <a:t>Once dissolved in seawater, CO</a:t>
            </a:r>
            <a:r>
              <a:rPr lang="en-US" baseline="-25000" dirty="0" smtClean="0"/>
              <a:t>2 </a:t>
            </a:r>
            <a:r>
              <a:rPr lang="en-US" dirty="0" smtClean="0"/>
              <a:t>reacts with water, H</a:t>
            </a:r>
            <a:r>
              <a:rPr lang="en-US" baseline="-25000" dirty="0" smtClean="0"/>
              <a:t>2</a:t>
            </a:r>
            <a:r>
              <a:rPr lang="en-US" dirty="0" smtClean="0"/>
              <a:t>O,</a:t>
            </a:r>
            <a:r>
              <a:rPr lang="en-US" baseline="-25000" dirty="0" smtClean="0"/>
              <a:t> </a:t>
            </a:r>
            <a:r>
              <a:rPr lang="en-US" dirty="0" smtClean="0"/>
              <a:t>to form carbonic acid, H</a:t>
            </a:r>
            <a:r>
              <a:rPr lang="en-US" baseline="-25000" dirty="0" smtClean="0"/>
              <a:t>2</a:t>
            </a:r>
            <a:r>
              <a:rPr lang="en-US" dirty="0" smtClean="0"/>
              <a:t>CO</a:t>
            </a:r>
            <a:r>
              <a:rPr lang="en-US" baseline="-25000" dirty="0" smtClean="0"/>
              <a:t>3: </a:t>
            </a:r>
            <a:r>
              <a:rPr lang="en-US" dirty="0" smtClean="0"/>
              <a:t>CO</a:t>
            </a:r>
            <a:r>
              <a:rPr lang="en-US" baseline="-25000" dirty="0" smtClean="0"/>
              <a:t>2 + </a:t>
            </a:r>
            <a:r>
              <a:rPr lang="en-US" dirty="0" smtClean="0"/>
              <a:t>H</a:t>
            </a:r>
            <a:r>
              <a:rPr lang="en-US" baseline="-25000" dirty="0" smtClean="0"/>
              <a:t>2</a:t>
            </a:r>
            <a:r>
              <a:rPr lang="en-US" dirty="0" smtClean="0"/>
              <a:t>O ↔ H</a:t>
            </a:r>
            <a:r>
              <a:rPr lang="en-US" baseline="-25000" dirty="0" smtClean="0"/>
              <a:t>2</a:t>
            </a:r>
            <a:r>
              <a:rPr lang="en-US" dirty="0" smtClean="0"/>
              <a:t>CO</a:t>
            </a:r>
            <a:r>
              <a:rPr lang="en-US" baseline="-25000" dirty="0" smtClean="0"/>
              <a:t>3</a:t>
            </a:r>
            <a:r>
              <a:rPr lang="en-US" dirty="0" smtClean="0"/>
              <a:t>. Carbonic acid dissolves rapidly to form H+ ions (an acid) and bicarbonate, HCO</a:t>
            </a:r>
            <a:r>
              <a:rPr lang="en-US" baseline="30000" dirty="0" smtClean="0"/>
              <a:t>3-</a:t>
            </a:r>
            <a:r>
              <a:rPr lang="en-US" dirty="0" smtClean="0"/>
              <a:t>(a base).  Seawater is naturally saturated with another base, carbonate ion (CO</a:t>
            </a:r>
            <a:r>
              <a:rPr lang="en-US" baseline="-25000" dirty="0" smtClean="0"/>
              <a:t>3</a:t>
            </a:r>
            <a:r>
              <a:rPr lang="en-US" baseline="30000" dirty="0" smtClean="0"/>
              <a:t>−2</a:t>
            </a:r>
            <a:r>
              <a:rPr lang="en-US" dirty="0" smtClean="0"/>
              <a:t>) that acts like an antacid to neutralize the H+, forming more bicarbonate. The net reaction looks like this: CO</a:t>
            </a:r>
            <a:r>
              <a:rPr lang="en-US" baseline="-25000" dirty="0" smtClean="0"/>
              <a:t>2 </a:t>
            </a:r>
            <a:r>
              <a:rPr lang="en-US" dirty="0" smtClean="0"/>
              <a:t>+ H</a:t>
            </a:r>
            <a:r>
              <a:rPr lang="en-US" baseline="-25000" dirty="0" smtClean="0"/>
              <a:t>2</a:t>
            </a:r>
            <a:r>
              <a:rPr lang="en-US" dirty="0" smtClean="0"/>
              <a:t>O + CO</a:t>
            </a:r>
            <a:r>
              <a:rPr lang="en-US" baseline="-25000" dirty="0" smtClean="0"/>
              <a:t>3</a:t>
            </a:r>
            <a:r>
              <a:rPr lang="en-US" baseline="30000" dirty="0" smtClean="0"/>
              <a:t>−2</a:t>
            </a:r>
            <a:r>
              <a:rPr lang="en-US" baseline="-25000" dirty="0" smtClean="0"/>
              <a:t>→ </a:t>
            </a:r>
            <a:r>
              <a:rPr lang="en-US" dirty="0" smtClean="0"/>
              <a:t>2HCO</a:t>
            </a:r>
            <a:r>
              <a:rPr lang="en-US" baseline="30000" dirty="0" smtClean="0"/>
              <a:t>3-</a:t>
            </a:r>
            <a:endParaRPr lang="en-US" dirty="0" smtClean="0"/>
          </a:p>
          <a:p>
            <a:r>
              <a:rPr lang="en-US" dirty="0" smtClean="0"/>
              <a:t>As carbonate ion gets depleted, seawater becomes </a:t>
            </a:r>
            <a:r>
              <a:rPr lang="en-US" dirty="0" err="1" smtClean="0"/>
              <a:t>undersaturated</a:t>
            </a:r>
            <a:r>
              <a:rPr lang="en-US" dirty="0" smtClean="0"/>
              <a:t> with respect to two calcium carbonate minerals vital for shell-building, aragonite and calcite.</a:t>
            </a:r>
          </a:p>
          <a:p>
            <a:endParaRPr lang="en-US" dirty="0" smtClean="0"/>
          </a:p>
          <a:p>
            <a:r>
              <a:rPr lang="en-US" baseline="0" dirty="0" smtClean="0"/>
              <a:t>We use ALK and DIC as our input parameters and are able to calculate the others.  </a:t>
            </a:r>
          </a:p>
        </p:txBody>
      </p:sp>
      <p:sp>
        <p:nvSpPr>
          <p:cNvPr id="4" name="Slide Number Placeholder 3"/>
          <p:cNvSpPr>
            <a:spLocks noGrp="1"/>
          </p:cNvSpPr>
          <p:nvPr>
            <p:ph type="sldNum" sz="quarter" idx="10"/>
          </p:nvPr>
        </p:nvSpPr>
        <p:spPr/>
        <p:txBody>
          <a:bodyPr/>
          <a:lstStyle/>
          <a:p>
            <a:fld id="{6976352A-2A8D-0C44-91D7-0D7DC0DAAC1C}" type="slidenum">
              <a:rPr lang="en-US" smtClean="0"/>
              <a:t>16</a:t>
            </a:fld>
            <a:endParaRPr lang="en-US"/>
          </a:p>
        </p:txBody>
      </p:sp>
    </p:spTree>
    <p:extLst>
      <p:ext uri="{BB962C8B-B14F-4D97-AF65-F5344CB8AC3E}">
        <p14:creationId xmlns:p14="http://schemas.microsoft.com/office/powerpoint/2010/main" val="3182222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71150"/>
            <a:r>
              <a:rPr lang="en-US" dirty="0" smtClean="0"/>
              <a:t>pH</a:t>
            </a:r>
            <a:r>
              <a:rPr lang="en-US" baseline="0" dirty="0" smtClean="0"/>
              <a:t> in the low latitude box.  Tracks CMIP5 and observations very well.  We can see that under RCP 4.5 scenario, pH is projected to decrease 0.2, implications for calcifying organisms. </a:t>
            </a:r>
            <a:endParaRPr lang="en-US" dirty="0" smtClean="0"/>
          </a:p>
          <a:p>
            <a:pPr defTabSz="471150"/>
            <a:r>
              <a:rPr lang="en-US" dirty="0" smtClean="0"/>
              <a:t>Product of calcium and carbonate ions in solution divided by the solubility of aragonite (T&amp;S).</a:t>
            </a:r>
            <a:r>
              <a:rPr lang="en-US" baseline="0" dirty="0" smtClean="0"/>
              <a:t>  Future saturations are projected to decrease, putting a strain on these calcifying organisms. </a:t>
            </a:r>
            <a:endParaRPr lang="en-US" dirty="0" smtClean="0"/>
          </a:p>
          <a:p>
            <a:endParaRPr lang="en-US" dirty="0" smtClean="0"/>
          </a:p>
          <a:p>
            <a:r>
              <a:rPr lang="en-US" dirty="0" smtClean="0"/>
              <a:t>Now aragonite</a:t>
            </a:r>
            <a:r>
              <a:rPr lang="en-US" baseline="0" dirty="0" smtClean="0"/>
              <a:t> saturations out of the range of preindustrial conditions.  We are unsure what this could possibly do these calcifying organisms, especially the coral reefs.  </a:t>
            </a:r>
            <a:endParaRPr lang="en-US" dirty="0"/>
          </a:p>
        </p:txBody>
      </p:sp>
      <p:sp>
        <p:nvSpPr>
          <p:cNvPr id="4" name="Slide Number Placeholder 3"/>
          <p:cNvSpPr>
            <a:spLocks noGrp="1"/>
          </p:cNvSpPr>
          <p:nvPr>
            <p:ph type="sldNum" sz="quarter" idx="10"/>
          </p:nvPr>
        </p:nvSpPr>
        <p:spPr/>
        <p:txBody>
          <a:bodyPr/>
          <a:lstStyle/>
          <a:p>
            <a:fld id="{6976352A-2A8D-0C44-91D7-0D7DC0DAAC1C}" type="slidenum">
              <a:rPr lang="en-US" smtClean="0"/>
              <a:t>17</a:t>
            </a:fld>
            <a:endParaRPr lang="en-US"/>
          </a:p>
        </p:txBody>
      </p:sp>
    </p:spTree>
    <p:extLst>
      <p:ext uri="{BB962C8B-B14F-4D97-AF65-F5344CB8AC3E}">
        <p14:creationId xmlns:p14="http://schemas.microsoft.com/office/powerpoint/2010/main" val="15322173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Integrated assessment research</a:t>
            </a:r>
            <a:r>
              <a:rPr lang="en-US" baseline="0" dirty="0" smtClean="0"/>
              <a:t> program </a:t>
            </a:r>
            <a:endParaRPr lang="en-US" dirty="0"/>
          </a:p>
        </p:txBody>
      </p:sp>
      <p:sp>
        <p:nvSpPr>
          <p:cNvPr id="4" name="Slide Number Placeholder 3"/>
          <p:cNvSpPr>
            <a:spLocks noGrp="1"/>
          </p:cNvSpPr>
          <p:nvPr>
            <p:ph type="sldNum" sz="quarter" idx="10"/>
          </p:nvPr>
        </p:nvSpPr>
        <p:spPr/>
        <p:txBody>
          <a:bodyPr/>
          <a:lstStyle/>
          <a:p>
            <a:fld id="{6976352A-2A8D-0C44-91D7-0D7DC0DAAC1C}" type="slidenum">
              <a:rPr lang="en-US" smtClean="0"/>
              <a:t>19</a:t>
            </a:fld>
            <a:endParaRPr lang="en-US" dirty="0"/>
          </a:p>
        </p:txBody>
      </p:sp>
    </p:spTree>
    <p:extLst>
      <p:ext uri="{BB962C8B-B14F-4D97-AF65-F5344CB8AC3E}">
        <p14:creationId xmlns:p14="http://schemas.microsoft.com/office/powerpoint/2010/main" val="3543571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457200" y="2693313"/>
            <a:ext cx="8229600" cy="430887"/>
          </a:xfrm>
          <a:noFill/>
          <a:ln w="25400">
            <a:noFill/>
          </a:ln>
          <a:effectLst/>
        </p:spPr>
        <p:txBody>
          <a:bodyPr wrap="square" lIns="0" tIns="0" rIns="0" bIns="0" anchor="b" anchorCtr="0">
            <a:spAutoFit/>
          </a:bodyPr>
          <a:lstStyle>
            <a:lvl1pPr algn="l">
              <a:defRPr sz="2800" b="1">
                <a:solidFill>
                  <a:srgbClr val="D57500"/>
                </a:solidFill>
              </a:defRPr>
            </a:lvl1pPr>
          </a:lstStyle>
          <a:p>
            <a:r>
              <a:rPr lang="en-US" smtClean="0"/>
              <a:t>Click to edit Master title style</a:t>
            </a:r>
            <a:endParaRPr lang="en-US" dirty="0"/>
          </a:p>
        </p:txBody>
      </p:sp>
      <p:sp>
        <p:nvSpPr>
          <p:cNvPr id="8" name="Subtitle 2"/>
          <p:cNvSpPr>
            <a:spLocks noGrp="1"/>
          </p:cNvSpPr>
          <p:nvPr>
            <p:ph type="subTitle" idx="1" hasCustomPrompt="1"/>
          </p:nvPr>
        </p:nvSpPr>
        <p:spPr>
          <a:xfrm>
            <a:off x="457200" y="3456801"/>
            <a:ext cx="8229600" cy="276999"/>
          </a:xfrm>
        </p:spPr>
        <p:txBody>
          <a:bodyPr anchor="t">
            <a:spAutoFit/>
          </a:bodyPr>
          <a:lstStyle>
            <a:lvl1pPr marL="0" indent="0" algn="l">
              <a:spcBef>
                <a:spcPts val="0"/>
              </a:spcBef>
              <a:buNone/>
              <a:defRPr sz="1800" cap="all"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add Presenter Name(S)</a:t>
            </a:r>
          </a:p>
        </p:txBody>
      </p:sp>
      <p:sp>
        <p:nvSpPr>
          <p:cNvPr id="10" name="Text Placeholder 6"/>
          <p:cNvSpPr>
            <a:spLocks noGrp="1"/>
          </p:cNvSpPr>
          <p:nvPr>
            <p:ph type="body" sz="quarter" idx="15" hasCustomPrompt="1"/>
          </p:nvPr>
        </p:nvSpPr>
        <p:spPr>
          <a:xfrm>
            <a:off x="457200" y="5029200"/>
            <a:ext cx="8229600" cy="215444"/>
          </a:xfrm>
        </p:spPr>
        <p:txBody>
          <a:bodyPr>
            <a:spAutoFit/>
          </a:bodyPr>
          <a:lstStyle>
            <a:lvl1pPr marL="0" indent="0">
              <a:spcBef>
                <a:spcPts val="0"/>
              </a:spcBef>
              <a:buNone/>
              <a:defRPr sz="1400" baseline="0">
                <a:solidFill>
                  <a:srgbClr val="000000"/>
                </a:solidFill>
              </a:defRPr>
            </a:lvl1pPr>
          </a:lstStyle>
          <a:p>
            <a:pPr lvl="0"/>
            <a:r>
              <a:rPr lang="en-US" dirty="0" smtClean="0"/>
              <a:t>CLICK TO ADD DATE</a:t>
            </a:r>
          </a:p>
        </p:txBody>
      </p:sp>
      <p:sp>
        <p:nvSpPr>
          <p:cNvPr id="2" name="TextBox 1"/>
          <p:cNvSpPr txBox="1"/>
          <p:nvPr/>
        </p:nvSpPr>
        <p:spPr>
          <a:xfrm>
            <a:off x="457200" y="4267200"/>
            <a:ext cx="8229600" cy="646331"/>
          </a:xfrm>
          <a:prstGeom prst="rect">
            <a:avLst/>
          </a:prstGeom>
          <a:noFill/>
        </p:spPr>
        <p:txBody>
          <a:bodyPr wrap="square" lIns="0" tIns="0" rIns="0" bIns="0" rtlCol="0">
            <a:spAutoFit/>
          </a:bodyPr>
          <a:lstStyle/>
          <a:p>
            <a:r>
              <a:rPr lang="en-US" sz="1400" dirty="0" smtClean="0">
                <a:latin typeface="Arial" pitchFamily="34" charset="0"/>
                <a:cs typeface="Arial" pitchFamily="34" charset="0"/>
              </a:rPr>
              <a:t>Joint</a:t>
            </a:r>
            <a:r>
              <a:rPr lang="en-US" sz="1400" baseline="0" dirty="0" smtClean="0">
                <a:latin typeface="Arial" pitchFamily="34" charset="0"/>
                <a:cs typeface="Arial" pitchFamily="34" charset="0"/>
              </a:rPr>
              <a:t> GCAM Community Modeling Meeting and GTSP Technical Workshop</a:t>
            </a:r>
          </a:p>
          <a:p>
            <a:r>
              <a:rPr lang="en-US" sz="1400" baseline="0" dirty="0" smtClean="0">
                <a:latin typeface="Arial" pitchFamily="34" charset="0"/>
                <a:cs typeface="Arial" pitchFamily="34" charset="0"/>
              </a:rPr>
              <a:t>Joint Global Change Research Institute</a:t>
            </a:r>
          </a:p>
          <a:p>
            <a:r>
              <a:rPr lang="en-US" sz="1400" baseline="0" dirty="0" smtClean="0">
                <a:latin typeface="Arial" pitchFamily="34" charset="0"/>
                <a:cs typeface="Arial" pitchFamily="34" charset="0"/>
              </a:rPr>
              <a:t>College Park, Maryland, USA</a:t>
            </a:r>
            <a:endParaRPr lang="en-US" sz="1400" dirty="0">
              <a:latin typeface="Arial" pitchFamily="34" charset="0"/>
              <a:cs typeface="Arial" pitchFamily="34" charset="0"/>
            </a:endParaRPr>
          </a:p>
        </p:txBody>
      </p:sp>
    </p:spTree>
    <p:extLst>
      <p:ext uri="{BB962C8B-B14F-4D97-AF65-F5344CB8AC3E}">
        <p14:creationId xmlns:p14="http://schemas.microsoft.com/office/powerpoint/2010/main" val="81515402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0" y="2628782"/>
            <a:ext cx="9144000" cy="1600438"/>
          </a:xfrm>
          <a:noFill/>
          <a:ln w="25400">
            <a:noFill/>
          </a:ln>
          <a:effectLst/>
        </p:spPr>
        <p:txBody>
          <a:bodyPr lIns="457200" tIns="457200" rIns="457200" bIns="457200" anchor="ctr"/>
          <a:lstStyle>
            <a:lvl1pPr algn="l">
              <a:defRPr sz="4400" b="1">
                <a:solidFill>
                  <a:srgbClr val="D57500"/>
                </a:solidFill>
              </a:defRPr>
            </a:lvl1pPr>
          </a:lstStyle>
          <a:p>
            <a:r>
              <a:rPr lang="en-US" smtClean="0"/>
              <a:t>Click to edit Master title style</a:t>
            </a:r>
            <a:endParaRPr lang="en-US" dirty="0"/>
          </a:p>
        </p:txBody>
      </p:sp>
      <p:sp>
        <p:nvSpPr>
          <p:cNvPr id="8" name="Subtitle 2"/>
          <p:cNvSpPr>
            <a:spLocks noGrp="1"/>
          </p:cNvSpPr>
          <p:nvPr>
            <p:ph type="subTitle" idx="1"/>
          </p:nvPr>
        </p:nvSpPr>
        <p:spPr>
          <a:xfrm>
            <a:off x="457200" y="4800600"/>
            <a:ext cx="8229600" cy="457200"/>
          </a:xfrm>
        </p:spPr>
        <p:txBody>
          <a:bodyPr/>
          <a:lstStyle>
            <a:lvl1pPr marL="0" indent="0" algn="l">
              <a:spcBef>
                <a:spcPts val="0"/>
              </a:spcBef>
              <a:buNone/>
              <a:defRPr cap="all" baseline="0">
                <a:solidFill>
                  <a:srgbClr val="70727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
        <p:nvSpPr>
          <p:cNvPr id="9" name="Text Placeholder 6"/>
          <p:cNvSpPr>
            <a:spLocks noGrp="1"/>
          </p:cNvSpPr>
          <p:nvPr>
            <p:ph type="body" sz="quarter" idx="14"/>
          </p:nvPr>
        </p:nvSpPr>
        <p:spPr>
          <a:xfrm>
            <a:off x="455613" y="5257800"/>
            <a:ext cx="8229600" cy="228600"/>
          </a:xfrm>
        </p:spPr>
        <p:txBody>
          <a:bodyPr>
            <a:normAutofit/>
          </a:bodyPr>
          <a:lstStyle>
            <a:lvl1pPr marL="0" indent="0">
              <a:spcBef>
                <a:spcPts val="0"/>
              </a:spcBef>
              <a:buNone/>
              <a:defRPr sz="1400" baseline="0">
                <a:solidFill>
                  <a:srgbClr val="000000"/>
                </a:solidFill>
              </a:defRPr>
            </a:lvl1pPr>
          </a:lstStyle>
          <a:p>
            <a:pPr lvl="0"/>
            <a:r>
              <a:rPr lang="en-US" smtClean="0"/>
              <a:t>Click to edit Master text styles</a:t>
            </a:r>
          </a:p>
        </p:txBody>
      </p:sp>
      <p:sp>
        <p:nvSpPr>
          <p:cNvPr id="10" name="Text Placeholder 6"/>
          <p:cNvSpPr>
            <a:spLocks noGrp="1"/>
          </p:cNvSpPr>
          <p:nvPr>
            <p:ph type="body" sz="quarter" idx="15"/>
          </p:nvPr>
        </p:nvSpPr>
        <p:spPr>
          <a:xfrm>
            <a:off x="457200" y="5540477"/>
            <a:ext cx="8229600" cy="228600"/>
          </a:xfrm>
        </p:spPr>
        <p:txBody>
          <a:bodyPr>
            <a:normAutofit/>
          </a:bodyPr>
          <a:lstStyle>
            <a:lvl1pPr marL="0" indent="0">
              <a:spcBef>
                <a:spcPts val="0"/>
              </a:spcBef>
              <a:buNone/>
              <a:defRPr sz="1400" baseline="0">
                <a:solidFill>
                  <a:srgbClr val="000000"/>
                </a:solidFill>
              </a:defRPr>
            </a:lvl1pPr>
          </a:lstStyle>
          <a:p>
            <a:pPr lvl="0"/>
            <a:r>
              <a:rPr lang="en-US" smtClean="0"/>
              <a:t>Click to edit Master text styles</a:t>
            </a:r>
          </a:p>
        </p:txBody>
      </p:sp>
      <p:sp>
        <p:nvSpPr>
          <p:cNvPr id="6" name="Date Placeholder 3"/>
          <p:cNvSpPr>
            <a:spLocks noGrp="1"/>
          </p:cNvSpPr>
          <p:nvPr>
            <p:ph type="dt" sz="half" idx="16"/>
          </p:nvPr>
        </p:nvSpPr>
        <p:spPr>
          <a:xfrm>
            <a:off x="457200" y="6356350"/>
            <a:ext cx="2133600" cy="365125"/>
          </a:xfrm>
          <a:prstGeom prst="rect">
            <a:avLst/>
          </a:prstGeom>
        </p:spPr>
        <p:txBody>
          <a:bodyPr/>
          <a:lstStyle>
            <a:lvl1pPr>
              <a:defRPr/>
            </a:lvl1pPr>
          </a:lstStyle>
          <a:p>
            <a:fld id="{4A852BC1-FCD8-4529-A352-2A00F87F5F39}" type="datetimeFigureOut">
              <a:rPr lang="en-US" smtClean="0"/>
              <a:t>12/13/2013</a:t>
            </a:fld>
            <a:endParaRPr lang="en-US" dirty="0"/>
          </a:p>
        </p:txBody>
      </p:sp>
      <p:sp>
        <p:nvSpPr>
          <p:cNvPr id="11" name="Footer Placeholder 4"/>
          <p:cNvSpPr>
            <a:spLocks noGrp="1"/>
          </p:cNvSpPr>
          <p:nvPr>
            <p:ph type="ftr" sz="quarter" idx="17"/>
          </p:nvPr>
        </p:nvSpPr>
        <p:spPr>
          <a:xfrm>
            <a:off x="3124200" y="6356350"/>
            <a:ext cx="2895600" cy="365125"/>
          </a:xfrm>
          <a:prstGeom prst="rect">
            <a:avLst/>
          </a:prstGeom>
        </p:spPr>
        <p:txBody>
          <a:bodyPr/>
          <a:lstStyle>
            <a:lvl1pPr>
              <a:defRPr/>
            </a:lvl1pPr>
          </a:lstStyle>
          <a:p>
            <a:endParaRPr lang="en-US" dirty="0"/>
          </a:p>
        </p:txBody>
      </p:sp>
      <p:sp>
        <p:nvSpPr>
          <p:cNvPr id="12" name="Slide Number Placeholder 5"/>
          <p:cNvSpPr>
            <a:spLocks noGrp="1"/>
          </p:cNvSpPr>
          <p:nvPr>
            <p:ph type="sldNum" sz="quarter" idx="18"/>
          </p:nvPr>
        </p:nvSpPr>
        <p:spPr/>
        <p:txBody>
          <a:bodyPr/>
          <a:lstStyle>
            <a:lvl1pPr>
              <a:defRPr/>
            </a:lvl1pPr>
          </a:lstStyle>
          <a:p>
            <a:fld id="{6D4D056E-09F2-4506-B01D-1901E3EF7A52}" type="slidenum">
              <a:rPr lang="en-US" smtClean="0"/>
              <a:t>‹#›</a:t>
            </a:fld>
            <a:endParaRPr lang="en-US" dirty="0"/>
          </a:p>
        </p:txBody>
      </p:sp>
    </p:spTree>
    <p:extLst>
      <p:ext uri="{BB962C8B-B14F-4D97-AF65-F5344CB8AC3E}">
        <p14:creationId xmlns:p14="http://schemas.microsoft.com/office/powerpoint/2010/main" val="220147249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1-Line Title + 2-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6"/>
            <a:ext cx="6629400" cy="621792"/>
          </a:xfrm>
          <a:prstGeom prst="rect">
            <a:avLst/>
          </a:prstGeom>
        </p:spPr>
        <p:txBody>
          <a:bodyPr/>
          <a:lstStyle>
            <a:lvl1pPr>
              <a:defRPr>
                <a:solidFill>
                  <a:srgbClr val="D5750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600200"/>
            <a:ext cx="4038600" cy="4525963"/>
          </a:xfrm>
          <a:prstGeom prst="rect">
            <a:avLst/>
          </a:prstGeo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525963"/>
          </a:xfrm>
          <a:prstGeom prst="rect">
            <a:avLst/>
          </a:prstGeo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4"/>
          <p:cNvSpPr>
            <a:spLocks noGrp="1"/>
          </p:cNvSpPr>
          <p:nvPr>
            <p:ph type="dt" sz="half" idx="10"/>
          </p:nvPr>
        </p:nvSpPr>
        <p:spPr>
          <a:xfrm>
            <a:off x="457200" y="6356350"/>
            <a:ext cx="2133600" cy="365125"/>
          </a:xfrm>
          <a:prstGeom prst="rect">
            <a:avLst/>
          </a:prstGeom>
        </p:spPr>
        <p:txBody>
          <a:bodyPr/>
          <a:lstStyle>
            <a:lvl1pPr>
              <a:defRPr/>
            </a:lvl1pPr>
          </a:lstStyle>
          <a:p>
            <a:fld id="{4A852BC1-FCD8-4529-A352-2A00F87F5F39}" type="datetimeFigureOut">
              <a:rPr lang="en-US" smtClean="0"/>
              <a:t>12/13/2013</a:t>
            </a:fld>
            <a:endParaRPr lang="en-US" dirty="0"/>
          </a:p>
        </p:txBody>
      </p:sp>
      <p:sp>
        <p:nvSpPr>
          <p:cNvPr id="7" name="Footer Placeholder 5"/>
          <p:cNvSpPr>
            <a:spLocks noGrp="1"/>
          </p:cNvSpPr>
          <p:nvPr>
            <p:ph type="ftr" sz="quarter" idx="11"/>
          </p:nvPr>
        </p:nvSpPr>
        <p:spPr>
          <a:xfrm>
            <a:off x="3124200" y="6356350"/>
            <a:ext cx="2895600" cy="365125"/>
          </a:xfrm>
          <a:prstGeom prst="rect">
            <a:avLst/>
          </a:prstGeom>
        </p:spPr>
        <p:txBody>
          <a:bodyPr/>
          <a:lstStyle>
            <a:lvl1pPr>
              <a:defRPr/>
            </a:lvl1pPr>
          </a:lstStyle>
          <a:p>
            <a:endParaRPr lang="en-US" dirty="0"/>
          </a:p>
        </p:txBody>
      </p:sp>
      <p:sp>
        <p:nvSpPr>
          <p:cNvPr id="8" name="Slide Number Placeholder 6"/>
          <p:cNvSpPr>
            <a:spLocks noGrp="1"/>
          </p:cNvSpPr>
          <p:nvPr>
            <p:ph type="sldNum" sz="quarter" idx="12"/>
          </p:nvPr>
        </p:nvSpPr>
        <p:spPr/>
        <p:txBody>
          <a:bodyPr/>
          <a:lstStyle>
            <a:lvl1pPr>
              <a:defRPr/>
            </a:lvl1pPr>
          </a:lstStyle>
          <a:p>
            <a:fld id="{6D4D056E-09F2-4506-B01D-1901E3EF7A52}" type="slidenum">
              <a:rPr lang="en-US" smtClean="0"/>
              <a:t>‹#›</a:t>
            </a:fld>
            <a:endParaRPr lang="en-US" dirty="0"/>
          </a:p>
        </p:txBody>
      </p:sp>
    </p:spTree>
    <p:extLst>
      <p:ext uri="{BB962C8B-B14F-4D97-AF65-F5344CB8AC3E}">
        <p14:creationId xmlns:p14="http://schemas.microsoft.com/office/powerpoint/2010/main" val="60514527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0" y="2628782"/>
            <a:ext cx="9144000" cy="1600438"/>
          </a:xfrm>
          <a:noFill/>
          <a:ln w="25400">
            <a:noFill/>
          </a:ln>
          <a:effectLst/>
        </p:spPr>
        <p:txBody>
          <a:bodyPr lIns="457200" tIns="457200" rIns="457200" bIns="457200" anchor="ctr"/>
          <a:lstStyle>
            <a:lvl1pPr algn="l">
              <a:defRPr sz="4400" b="1">
                <a:solidFill>
                  <a:srgbClr val="D57500"/>
                </a:solidFill>
              </a:defRPr>
            </a:lvl1pPr>
          </a:lstStyle>
          <a:p>
            <a:r>
              <a:rPr lang="en-US" smtClean="0"/>
              <a:t>Click to edit Master title style</a:t>
            </a:r>
            <a:endParaRPr lang="en-US" dirty="0"/>
          </a:p>
        </p:txBody>
      </p:sp>
      <p:sp>
        <p:nvSpPr>
          <p:cNvPr id="8" name="Subtitle 2"/>
          <p:cNvSpPr>
            <a:spLocks noGrp="1"/>
          </p:cNvSpPr>
          <p:nvPr>
            <p:ph type="subTitle" idx="1"/>
          </p:nvPr>
        </p:nvSpPr>
        <p:spPr>
          <a:xfrm>
            <a:off x="457200" y="4800600"/>
            <a:ext cx="8229600" cy="457200"/>
          </a:xfrm>
        </p:spPr>
        <p:txBody>
          <a:bodyPr/>
          <a:lstStyle>
            <a:lvl1pPr marL="0" indent="0" algn="l">
              <a:spcBef>
                <a:spcPts val="0"/>
              </a:spcBef>
              <a:buNone/>
              <a:defRPr cap="all" baseline="0">
                <a:solidFill>
                  <a:srgbClr val="70727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
        <p:nvSpPr>
          <p:cNvPr id="9" name="Text Placeholder 6"/>
          <p:cNvSpPr>
            <a:spLocks noGrp="1"/>
          </p:cNvSpPr>
          <p:nvPr>
            <p:ph type="body" sz="quarter" idx="14"/>
          </p:nvPr>
        </p:nvSpPr>
        <p:spPr>
          <a:xfrm>
            <a:off x="455613" y="5257800"/>
            <a:ext cx="8229600" cy="228600"/>
          </a:xfrm>
        </p:spPr>
        <p:txBody>
          <a:bodyPr>
            <a:normAutofit/>
          </a:bodyPr>
          <a:lstStyle>
            <a:lvl1pPr marL="0" indent="0">
              <a:spcBef>
                <a:spcPts val="0"/>
              </a:spcBef>
              <a:buNone/>
              <a:defRPr sz="1400" baseline="0">
                <a:solidFill>
                  <a:srgbClr val="000000"/>
                </a:solidFill>
              </a:defRPr>
            </a:lvl1pPr>
          </a:lstStyle>
          <a:p>
            <a:pPr lvl="0"/>
            <a:r>
              <a:rPr lang="en-US" smtClean="0"/>
              <a:t>Click to edit Master text styles</a:t>
            </a:r>
          </a:p>
        </p:txBody>
      </p:sp>
      <p:sp>
        <p:nvSpPr>
          <p:cNvPr id="10" name="Text Placeholder 6"/>
          <p:cNvSpPr>
            <a:spLocks noGrp="1"/>
          </p:cNvSpPr>
          <p:nvPr>
            <p:ph type="body" sz="quarter" idx="15"/>
          </p:nvPr>
        </p:nvSpPr>
        <p:spPr>
          <a:xfrm>
            <a:off x="457200" y="5540477"/>
            <a:ext cx="8229600" cy="228600"/>
          </a:xfrm>
        </p:spPr>
        <p:txBody>
          <a:bodyPr>
            <a:normAutofit/>
          </a:bodyPr>
          <a:lstStyle>
            <a:lvl1pPr marL="0" indent="0">
              <a:spcBef>
                <a:spcPts val="0"/>
              </a:spcBef>
              <a:buNone/>
              <a:defRPr sz="1400" baseline="0">
                <a:solidFill>
                  <a:srgbClr val="000000"/>
                </a:solidFill>
              </a:defRPr>
            </a:lvl1pPr>
          </a:lstStyle>
          <a:p>
            <a:pPr lvl="0"/>
            <a:r>
              <a:rPr lang="en-US" smtClean="0"/>
              <a:t>Click to edit Master text styles</a:t>
            </a:r>
          </a:p>
        </p:txBody>
      </p:sp>
      <p:sp>
        <p:nvSpPr>
          <p:cNvPr id="6" name="Date Placeholder 3"/>
          <p:cNvSpPr>
            <a:spLocks noGrp="1"/>
          </p:cNvSpPr>
          <p:nvPr>
            <p:ph type="dt" sz="half" idx="16"/>
          </p:nvPr>
        </p:nvSpPr>
        <p:spPr>
          <a:xfrm>
            <a:off x="457200" y="6356350"/>
            <a:ext cx="2133600" cy="365125"/>
          </a:xfrm>
          <a:prstGeom prst="rect">
            <a:avLst/>
          </a:prstGeom>
        </p:spPr>
        <p:txBody>
          <a:bodyPr/>
          <a:lstStyle>
            <a:lvl1pPr>
              <a:defRPr/>
            </a:lvl1pPr>
          </a:lstStyle>
          <a:p>
            <a:fld id="{4A852BC1-FCD8-4529-A352-2A00F87F5F39}" type="datetimeFigureOut">
              <a:rPr lang="en-US" smtClean="0"/>
              <a:t>12/13/2013</a:t>
            </a:fld>
            <a:endParaRPr lang="en-US" dirty="0"/>
          </a:p>
        </p:txBody>
      </p:sp>
      <p:sp>
        <p:nvSpPr>
          <p:cNvPr id="11" name="Footer Placeholder 4"/>
          <p:cNvSpPr>
            <a:spLocks noGrp="1"/>
          </p:cNvSpPr>
          <p:nvPr>
            <p:ph type="ftr" sz="quarter" idx="17"/>
          </p:nvPr>
        </p:nvSpPr>
        <p:spPr>
          <a:xfrm>
            <a:off x="3124200" y="6356350"/>
            <a:ext cx="2895600" cy="365125"/>
          </a:xfrm>
          <a:prstGeom prst="rect">
            <a:avLst/>
          </a:prstGeom>
        </p:spPr>
        <p:txBody>
          <a:bodyPr/>
          <a:lstStyle>
            <a:lvl1pPr>
              <a:defRPr/>
            </a:lvl1pPr>
          </a:lstStyle>
          <a:p>
            <a:endParaRPr lang="en-US" dirty="0"/>
          </a:p>
        </p:txBody>
      </p:sp>
      <p:sp>
        <p:nvSpPr>
          <p:cNvPr id="12" name="Slide Number Placeholder 5"/>
          <p:cNvSpPr>
            <a:spLocks noGrp="1"/>
          </p:cNvSpPr>
          <p:nvPr>
            <p:ph type="sldNum" sz="quarter" idx="18"/>
          </p:nvPr>
        </p:nvSpPr>
        <p:spPr/>
        <p:txBody>
          <a:bodyPr/>
          <a:lstStyle>
            <a:lvl1pPr>
              <a:defRPr/>
            </a:lvl1pPr>
          </a:lstStyle>
          <a:p>
            <a:fld id="{6D4D056E-09F2-4506-B01D-1901E3EF7A52}" type="slidenum">
              <a:rPr lang="en-US" smtClean="0"/>
              <a:t>‹#›</a:t>
            </a:fld>
            <a:endParaRPr lang="en-US" dirty="0"/>
          </a:p>
        </p:txBody>
      </p:sp>
    </p:spTree>
    <p:extLst>
      <p:ext uri="{BB962C8B-B14F-4D97-AF65-F5344CB8AC3E}">
        <p14:creationId xmlns:p14="http://schemas.microsoft.com/office/powerpoint/2010/main" val="332475774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A852BC1-FCD8-4529-A352-2A00F87F5F39}" type="datetimeFigureOut">
              <a:rPr lang="en-US" smtClean="0"/>
              <a:t>12/13/2013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6D4D056E-09F2-4506-B01D-1901E3EF7A52}" type="slidenum">
              <a:rPr lang="en-US" smtClean="0"/>
              <a:t>‹#›</a:t>
            </a:fld>
            <a:endParaRPr lang="en-US" dirty="0"/>
          </a:p>
        </p:txBody>
      </p:sp>
    </p:spTree>
    <p:extLst>
      <p:ext uri="{BB962C8B-B14F-4D97-AF65-F5344CB8AC3E}">
        <p14:creationId xmlns:p14="http://schemas.microsoft.com/office/powerpoint/2010/main" val="201542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172200"/>
            <a:ext cx="1143000" cy="365125"/>
          </a:xfrm>
          <a:prstGeom prst="rect">
            <a:avLst/>
          </a:prstGeom>
        </p:spPr>
        <p:txBody>
          <a:bodyPr/>
          <a:lstStyle>
            <a:lvl1pPr>
              <a:defRPr/>
            </a:lvl1pPr>
          </a:lstStyle>
          <a:p>
            <a:pPr>
              <a:defRPr/>
            </a:pPr>
            <a:fld id="{495A3961-6A13-4E4C-8C66-6D21D6AD7AA4}" type="datetimeFigureOut">
              <a:rPr lang="en-US"/>
              <a:pPr>
                <a:defRPr/>
              </a:pPr>
              <a:t>12/13/2013</a:t>
            </a:fld>
            <a:endParaRPr lang="en-US" dirty="0"/>
          </a:p>
        </p:txBody>
      </p:sp>
      <p:sp>
        <p:nvSpPr>
          <p:cNvPr id="5" name="Footer Placeholder 4"/>
          <p:cNvSpPr>
            <a:spLocks noGrp="1"/>
          </p:cNvSpPr>
          <p:nvPr>
            <p:ph type="ftr" sz="quarter" idx="11"/>
          </p:nvPr>
        </p:nvSpPr>
        <p:spPr>
          <a:xfrm>
            <a:off x="1676400" y="6172200"/>
            <a:ext cx="3581400" cy="365125"/>
          </a:xfrm>
          <a:prstGeom prst="rect">
            <a:avLst/>
          </a:prstGeom>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80823A2-8316-4D83-B02A-4A61B7C54292}" type="slidenum">
              <a:rPr lang="en-US"/>
              <a:pPr>
                <a:defRPr/>
              </a:pPr>
              <a:t>‹#›</a:t>
            </a:fld>
            <a:endParaRPr lang="en-US" dirty="0"/>
          </a:p>
        </p:txBody>
      </p:sp>
    </p:spTree>
    <p:extLst>
      <p:ext uri="{BB962C8B-B14F-4D97-AF65-F5344CB8AC3E}">
        <p14:creationId xmlns:p14="http://schemas.microsoft.com/office/powerpoint/2010/main" val="3910511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13"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4.png"/><Relationship Id="rId5" Type="http://schemas.openxmlformats.org/officeDocument/2006/relationships/slideLayout" Target="../slideLayouts/slideLayout5.xml"/><Relationship Id="rId10" Type="http://schemas.openxmlformats.org/officeDocument/2006/relationships/image" Target="../media/image3.tiff"/><Relationship Id="rId4" Type="http://schemas.openxmlformats.org/officeDocument/2006/relationships/slideLayout" Target="../slideLayouts/slideLayout4.xml"/><Relationship Id="rId9" Type="http://schemas.openxmlformats.org/officeDocument/2006/relationships/image" Target="../media/image2.png"/><Relationship Id="rId1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latinum_PowerPoint_Background_08-19-2011.jpg"/>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 name="Title Placeholder 1"/>
          <p:cNvSpPr>
            <a:spLocks noGrp="1"/>
          </p:cNvSpPr>
          <p:nvPr>
            <p:ph type="title"/>
          </p:nvPr>
        </p:nvSpPr>
        <p:spPr>
          <a:xfrm>
            <a:off x="457200" y="356613"/>
            <a:ext cx="6629400" cy="621792"/>
          </a:xfrm>
          <a:prstGeom prst="rect">
            <a:avLst/>
          </a:prstGeom>
        </p:spPr>
        <p:txBody>
          <a:bodyPr vert="horz" lIns="0" tIns="0" rIns="0" bIns="0" rtlCol="0" anchor="t">
            <a:spAutoFit/>
          </a:bodyPr>
          <a:lstStyle/>
          <a:p>
            <a:r>
              <a:rPr lang="en-US" smtClean="0"/>
              <a:t>Click to edit Master title style</a:t>
            </a:r>
            <a:endParaRPr lang="en-US" dirty="0"/>
          </a:p>
        </p:txBody>
      </p:sp>
      <p:sp>
        <p:nvSpPr>
          <p:cNvPr id="14" name="Text Placeholder 2"/>
          <p:cNvSpPr>
            <a:spLocks noGrp="1"/>
          </p:cNvSpPr>
          <p:nvPr>
            <p:ph type="body" idx="1"/>
          </p:nvPr>
        </p:nvSpPr>
        <p:spPr>
          <a:xfrm>
            <a:off x="457200" y="1447800"/>
            <a:ext cx="8229600" cy="43434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Slide Number Placeholder 5"/>
          <p:cNvSpPr>
            <a:spLocks noGrp="1"/>
          </p:cNvSpPr>
          <p:nvPr>
            <p:ph type="sldNum" sz="quarter" idx="4"/>
          </p:nvPr>
        </p:nvSpPr>
        <p:spPr>
          <a:xfrm>
            <a:off x="6553200" y="6356350"/>
            <a:ext cx="2133600" cy="365125"/>
          </a:xfrm>
          <a:prstGeom prst="rect">
            <a:avLst/>
          </a:prstGeom>
        </p:spPr>
        <p:txBody>
          <a:bodyPr vert="horz" lIns="0" tIns="0" rIns="0" bIns="0" rtlCol="0" anchor="ctr"/>
          <a:lstStyle>
            <a:lvl1pPr algn="r">
              <a:defRPr sz="900">
                <a:solidFill>
                  <a:srgbClr val="707276"/>
                </a:solidFill>
                <a:latin typeface="Arial"/>
                <a:cs typeface="Arial"/>
              </a:defRPr>
            </a:lvl1pPr>
          </a:lstStyle>
          <a:p>
            <a:fld id="{6D4D056E-09F2-4506-B01D-1901E3EF7A52}" type="slidenum">
              <a:rPr lang="en-US" smtClean="0"/>
              <a:t>‹#›</a:t>
            </a:fld>
            <a:endParaRPr lang="en-US" dirty="0"/>
          </a:p>
        </p:txBody>
      </p:sp>
      <p:pic>
        <p:nvPicPr>
          <p:cNvPr id="9" name="Picture 8"/>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304800" y="6248400"/>
            <a:ext cx="1654938" cy="275822"/>
          </a:xfrm>
          <a:prstGeom prst="rect">
            <a:avLst/>
          </a:prstGeom>
        </p:spPr>
      </p:pic>
      <p:pic>
        <p:nvPicPr>
          <p:cNvPr id="10" name="Picture 9" descr="JGCRI_LogoLockup-01.tif"/>
          <p:cNvPicPr>
            <a:picLocks noChangeAspect="1"/>
          </p:cNvPicPr>
          <p:nvPr/>
        </p:nvPicPr>
        <p:blipFill rotWithShape="1">
          <a:blip r:embed="rId10"/>
          <a:srcRect l="13676" t="25457" r="12318" b="20378"/>
          <a:stretch/>
        </p:blipFill>
        <p:spPr>
          <a:xfrm>
            <a:off x="5875865" y="5926665"/>
            <a:ext cx="3115735" cy="855135"/>
          </a:xfrm>
          <a:prstGeom prst="rect">
            <a:avLst/>
          </a:prstGeom>
        </p:spPr>
      </p:pic>
    </p:spTree>
    <p:extLst>
      <p:ext uri="{BB962C8B-B14F-4D97-AF65-F5344CB8AC3E}">
        <p14:creationId xmlns:p14="http://schemas.microsoft.com/office/powerpoint/2010/main" val="200678095"/>
      </p:ext>
    </p:extLst>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Lst>
  <p:timing>
    <p:tnLst>
      <p:par>
        <p:cTn id="1" dur="indefinite" restart="never" nodeType="tmRoot"/>
      </p:par>
    </p:tnLst>
  </p:timing>
  <p:txStyles>
    <p:titleStyle>
      <a:lvl1pPr algn="l" defTabSz="457200" rtl="0" eaLnBrk="1" latinLnBrk="0" hangingPunct="1">
        <a:spcBef>
          <a:spcPct val="0"/>
        </a:spcBef>
        <a:buNone/>
        <a:defRPr sz="2500" b="1" kern="1200">
          <a:solidFill>
            <a:srgbClr val="D57500"/>
          </a:solidFill>
          <a:latin typeface="Arial"/>
          <a:ea typeface="+mj-ea"/>
          <a:cs typeface="Arial"/>
        </a:defRPr>
      </a:lvl1pPr>
    </p:titleStyle>
    <p:bodyStyle>
      <a:lvl1pPr marL="342900" indent="-342900" algn="l" defTabSz="457200" rtl="0" eaLnBrk="1" latinLnBrk="0" hangingPunct="1">
        <a:spcBef>
          <a:spcPct val="20000"/>
        </a:spcBef>
        <a:buSzPct val="100000"/>
        <a:buFontTx/>
        <a:buBlip>
          <a:blip r:embed="rId11"/>
        </a:buBlip>
        <a:defRPr sz="2000" kern="1200">
          <a:solidFill>
            <a:schemeClr val="tx1"/>
          </a:solidFill>
          <a:latin typeface="Arial"/>
          <a:ea typeface="+mn-ea"/>
          <a:cs typeface="Arial"/>
        </a:defRPr>
      </a:lvl1pPr>
      <a:lvl2pPr marL="742950" indent="-285750" algn="l" defTabSz="457200" rtl="0" eaLnBrk="1" latinLnBrk="0" hangingPunct="1">
        <a:spcBef>
          <a:spcPct val="20000"/>
        </a:spcBef>
        <a:buSzPct val="100000"/>
        <a:buFontTx/>
        <a:buBlip>
          <a:blip r:embed="rId12"/>
        </a:buBlip>
        <a:defRPr sz="1800" kern="1200">
          <a:solidFill>
            <a:schemeClr val="tx1"/>
          </a:solidFill>
          <a:latin typeface="Arial"/>
          <a:ea typeface="+mn-ea"/>
          <a:cs typeface="Arial"/>
        </a:defRPr>
      </a:lvl2pPr>
      <a:lvl3pPr marL="1143000" indent="-228600" algn="l" defTabSz="457200" rtl="0" eaLnBrk="1" latinLnBrk="0" hangingPunct="1">
        <a:spcBef>
          <a:spcPct val="20000"/>
        </a:spcBef>
        <a:buSzPct val="100000"/>
        <a:buFontTx/>
        <a:buBlip>
          <a:blip r:embed="rId13"/>
        </a:buBlip>
        <a:defRPr sz="1600" kern="1200">
          <a:solidFill>
            <a:schemeClr val="tx1"/>
          </a:solidFill>
          <a:latin typeface="Arial"/>
          <a:ea typeface="+mn-ea"/>
          <a:cs typeface="Arial"/>
        </a:defRPr>
      </a:lvl3pPr>
      <a:lvl4pPr marL="1600200" indent="-228600" algn="l" defTabSz="457200" rtl="0" eaLnBrk="1" latinLnBrk="0" hangingPunct="1">
        <a:spcBef>
          <a:spcPct val="20000"/>
        </a:spcBef>
        <a:buSzPct val="100000"/>
        <a:buFontTx/>
        <a:buBlip>
          <a:blip r:embed="rId14"/>
        </a:buBlip>
        <a:defRPr sz="1400" kern="1200">
          <a:solidFill>
            <a:schemeClr val="tx1"/>
          </a:solidFill>
          <a:latin typeface="Arial"/>
          <a:ea typeface="+mn-ea"/>
          <a:cs typeface="Arial"/>
        </a:defRPr>
      </a:lvl4pPr>
      <a:lvl5pPr marL="2057400" indent="-228600" algn="l" defTabSz="457200" rtl="0" eaLnBrk="1" latinLnBrk="0" hangingPunct="1">
        <a:spcBef>
          <a:spcPct val="20000"/>
        </a:spcBef>
        <a:buSzPct val="100000"/>
        <a:buFontTx/>
        <a:buBlip>
          <a:blip r:embed="rId11"/>
        </a:buBlip>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1.emf"/></Relationships>
</file>

<file path=ppt/slides/_rels/slide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7"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4.png"/><Relationship Id="rId4" Type="http://schemas.openxmlformats.org/officeDocument/2006/relationships/image" Target="../media/image24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60425"/>
            <a:ext cx="7772400" cy="1107996"/>
          </a:xfrm>
        </p:spPr>
        <p:txBody>
          <a:bodyPr/>
          <a:lstStyle/>
          <a:p>
            <a:pPr algn="ctr"/>
            <a:r>
              <a:rPr lang="en-US" sz="3600" dirty="0" smtClean="0"/>
              <a:t>The </a:t>
            </a:r>
            <a:r>
              <a:rPr lang="en-US" sz="3600" dirty="0"/>
              <a:t>Hector Model: </a:t>
            </a:r>
            <a:r>
              <a:rPr lang="en-US" sz="3600" dirty="0" smtClean="0"/>
              <a:t/>
            </a:r>
            <a:br>
              <a:rPr lang="en-US" sz="3600" dirty="0" smtClean="0"/>
            </a:br>
            <a:r>
              <a:rPr lang="en-US" sz="3600" dirty="0" smtClean="0"/>
              <a:t>current </a:t>
            </a:r>
            <a:r>
              <a:rPr lang="en-US" sz="3600" dirty="0"/>
              <a:t>status and future </a:t>
            </a:r>
            <a:r>
              <a:rPr lang="en-US" sz="3600" dirty="0" smtClean="0"/>
              <a:t>plans</a:t>
            </a:r>
            <a:endParaRPr lang="en-US" sz="3600" dirty="0"/>
          </a:p>
        </p:txBody>
      </p:sp>
      <p:sp>
        <p:nvSpPr>
          <p:cNvPr id="3" name="Subtitle 2"/>
          <p:cNvSpPr>
            <a:spLocks noGrp="1"/>
          </p:cNvSpPr>
          <p:nvPr>
            <p:ph type="subTitle" idx="1"/>
          </p:nvPr>
        </p:nvSpPr>
        <p:spPr>
          <a:xfrm>
            <a:off x="1371600" y="3009899"/>
            <a:ext cx="6400800" cy="2614724"/>
          </a:xfrm>
        </p:spPr>
        <p:txBody>
          <a:bodyPr>
            <a:normAutofit/>
          </a:bodyPr>
          <a:lstStyle/>
          <a:p>
            <a:r>
              <a:rPr lang="en-US" dirty="0" smtClean="0">
                <a:solidFill>
                  <a:schemeClr val="tx1"/>
                </a:solidFill>
              </a:rPr>
              <a:t>Corinne A. Hartin</a:t>
            </a:r>
          </a:p>
          <a:p>
            <a:r>
              <a:rPr lang="en-US" dirty="0">
                <a:solidFill>
                  <a:schemeClr val="tx1"/>
                </a:solidFill>
              </a:rPr>
              <a:t>Ben </a:t>
            </a:r>
            <a:r>
              <a:rPr lang="en-US" dirty="0" smtClean="0">
                <a:solidFill>
                  <a:schemeClr val="tx1"/>
                </a:solidFill>
              </a:rPr>
              <a:t>Bond-Lamberty</a:t>
            </a:r>
          </a:p>
          <a:p>
            <a:r>
              <a:rPr lang="en-US" dirty="0" smtClean="0">
                <a:solidFill>
                  <a:schemeClr val="tx1"/>
                </a:solidFill>
              </a:rPr>
              <a:t>Leon Clarke</a:t>
            </a:r>
            <a:endParaRPr lang="en-US" dirty="0">
              <a:solidFill>
                <a:schemeClr val="tx1"/>
              </a:solidFill>
            </a:endParaRPr>
          </a:p>
          <a:p>
            <a:endParaRPr lang="en-US" dirty="0" smtClean="0">
              <a:solidFill>
                <a:schemeClr val="accent6"/>
              </a:solidFill>
            </a:endParaRPr>
          </a:p>
          <a:p>
            <a:r>
              <a:rPr lang="en-US" dirty="0" smtClean="0">
                <a:solidFill>
                  <a:schemeClr val="bg1">
                    <a:lumMod val="50000"/>
                  </a:schemeClr>
                </a:solidFill>
              </a:rPr>
              <a:t>Joint Global Change Research Institute</a:t>
            </a:r>
          </a:p>
          <a:p>
            <a:r>
              <a:rPr lang="en-US" dirty="0" smtClean="0">
                <a:solidFill>
                  <a:schemeClr val="bg1">
                    <a:lumMod val="50000"/>
                  </a:schemeClr>
                </a:solidFill>
              </a:rPr>
              <a:t>December 13, 2013</a:t>
            </a:r>
            <a:endParaRPr lang="en-US" dirty="0">
              <a:solidFill>
                <a:schemeClr val="bg1">
                  <a:lumMod val="50000"/>
                </a:schemeClr>
              </a:solidFill>
            </a:endParaRPr>
          </a:p>
        </p:txBody>
      </p:sp>
      <p:sp>
        <p:nvSpPr>
          <p:cNvPr id="4" name="Slide Number Placeholder 3"/>
          <p:cNvSpPr>
            <a:spLocks noGrp="1"/>
          </p:cNvSpPr>
          <p:nvPr>
            <p:ph type="sldNum" sz="quarter" idx="12"/>
          </p:nvPr>
        </p:nvSpPr>
        <p:spPr/>
        <p:txBody>
          <a:bodyPr/>
          <a:lstStyle/>
          <a:p>
            <a:fld id="{0CFEC368-1D7A-4F81-ABF6-AE0E36BAF64C}" type="slidenum">
              <a:rPr lang="en-US" smtClean="0"/>
              <a:pPr/>
              <a:t>1</a:t>
            </a:fld>
            <a:endParaRPr lang="en-US" dirty="0"/>
          </a:p>
        </p:txBody>
      </p:sp>
    </p:spTree>
    <p:extLst>
      <p:ext uri="{BB962C8B-B14F-4D97-AF65-F5344CB8AC3E}">
        <p14:creationId xmlns:p14="http://schemas.microsoft.com/office/powerpoint/2010/main" val="34833644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3"/>
            <a:ext cx="6629400" cy="538609"/>
          </a:xfrm>
        </p:spPr>
        <p:txBody>
          <a:bodyPr/>
          <a:lstStyle/>
          <a:p>
            <a:r>
              <a:rPr lang="en-US" sz="3500" dirty="0" smtClean="0"/>
              <a:t>Model: motivation for Hector</a:t>
            </a:r>
            <a:endParaRPr lang="en-US" sz="3500" dirty="0"/>
          </a:p>
        </p:txBody>
      </p:sp>
      <p:sp>
        <p:nvSpPr>
          <p:cNvPr id="3" name="Content Placeholder 2"/>
          <p:cNvSpPr>
            <a:spLocks noGrp="1"/>
          </p:cNvSpPr>
          <p:nvPr>
            <p:ph idx="1"/>
          </p:nvPr>
        </p:nvSpPr>
        <p:spPr>
          <a:xfrm>
            <a:off x="435935" y="1323753"/>
            <a:ext cx="8229600" cy="4420885"/>
          </a:xfrm>
        </p:spPr>
        <p:txBody>
          <a:bodyPr>
            <a:normAutofit/>
          </a:bodyPr>
          <a:lstStyle/>
          <a:p>
            <a:r>
              <a:rPr lang="en-US" sz="2400" dirty="0" smtClean="0"/>
              <a:t>Fast executing simple global climate model</a:t>
            </a:r>
          </a:p>
          <a:p>
            <a:pPr lvl="1"/>
            <a:r>
              <a:rPr lang="en-US" sz="2200" dirty="0" smtClean="0"/>
              <a:t>an adaptive-</a:t>
            </a:r>
            <a:r>
              <a:rPr lang="en-US" sz="2200" dirty="0" err="1" smtClean="0"/>
              <a:t>timestep</a:t>
            </a:r>
            <a:r>
              <a:rPr lang="en-US" sz="2200" dirty="0" smtClean="0"/>
              <a:t>  solver</a:t>
            </a:r>
          </a:p>
          <a:p>
            <a:pPr lvl="1"/>
            <a:r>
              <a:rPr lang="en-US" sz="2200" dirty="0" smtClean="0"/>
              <a:t>object-oriented </a:t>
            </a:r>
            <a:r>
              <a:rPr lang="en-US" sz="2200" dirty="0"/>
              <a:t>coupler </a:t>
            </a:r>
            <a:r>
              <a:rPr lang="en-US" sz="2200" dirty="0" smtClean="0"/>
              <a:t>- easily </a:t>
            </a:r>
            <a:r>
              <a:rPr lang="en-US" sz="2200" dirty="0"/>
              <a:t>swap in and out model </a:t>
            </a:r>
            <a:r>
              <a:rPr lang="en-US" sz="2200" dirty="0" smtClean="0"/>
              <a:t>components</a:t>
            </a:r>
          </a:p>
          <a:p>
            <a:pPr lvl="1"/>
            <a:r>
              <a:rPr lang="en-US" sz="2200" dirty="0"/>
              <a:t>Interactive carbon chemistry in surface ocean </a:t>
            </a:r>
            <a:endParaRPr lang="en-US" sz="2200" dirty="0" smtClean="0"/>
          </a:p>
          <a:p>
            <a:pPr lvl="1"/>
            <a:r>
              <a:rPr lang="en-US" sz="2200" dirty="0" smtClean="0"/>
              <a:t>Reproduce first-order responses of carbon and energy budgets from observations and GCMs</a:t>
            </a:r>
          </a:p>
          <a:p>
            <a:r>
              <a:rPr lang="en-US" sz="2400" dirty="0" smtClean="0"/>
              <a:t>MAGICC in particular has been heavily used across many scientific and policy communities &amp; many strengths</a:t>
            </a:r>
          </a:p>
          <a:p>
            <a:pPr lvl="1"/>
            <a:r>
              <a:rPr lang="en-US" sz="2400" dirty="0" smtClean="0"/>
              <a:t>old difficult code to work with </a:t>
            </a:r>
          </a:p>
          <a:p>
            <a:pPr lvl="1"/>
            <a:r>
              <a:rPr lang="en-US" sz="2400" dirty="0" smtClean="0"/>
              <a:t>not open source, legal encumbrances unclear</a:t>
            </a:r>
          </a:p>
        </p:txBody>
      </p:sp>
      <p:sp>
        <p:nvSpPr>
          <p:cNvPr id="4" name="Slide Number Placeholder 3"/>
          <p:cNvSpPr>
            <a:spLocks noGrp="1"/>
          </p:cNvSpPr>
          <p:nvPr>
            <p:ph type="sldNum" sz="quarter" idx="12"/>
          </p:nvPr>
        </p:nvSpPr>
        <p:spPr/>
        <p:txBody>
          <a:bodyPr/>
          <a:lstStyle/>
          <a:p>
            <a:fld id="{0CFEC368-1D7A-4F81-ABF6-AE0E36BAF64C}" type="slidenum">
              <a:rPr lang="en-US" smtClean="0"/>
              <a:pPr/>
              <a:t>2</a:t>
            </a:fld>
            <a:endParaRPr lang="en-US"/>
          </a:p>
        </p:txBody>
      </p:sp>
    </p:spTree>
    <p:extLst>
      <p:ext uri="{BB962C8B-B14F-4D97-AF65-F5344CB8AC3E}">
        <p14:creationId xmlns:p14="http://schemas.microsoft.com/office/powerpoint/2010/main" val="14221624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6"/>
            <a:ext cx="6629400" cy="538609"/>
          </a:xfrm>
        </p:spPr>
        <p:txBody>
          <a:bodyPr/>
          <a:lstStyle/>
          <a:p>
            <a:r>
              <a:rPr lang="en-US" sz="3500" dirty="0" smtClean="0"/>
              <a:t>Model: Hector and its uses</a:t>
            </a:r>
            <a:endParaRPr lang="en-US" sz="3500" dirty="0"/>
          </a:p>
        </p:txBody>
      </p:sp>
      <p:sp>
        <p:nvSpPr>
          <p:cNvPr id="3" name="Content Placeholder 2"/>
          <p:cNvSpPr>
            <a:spLocks noGrp="1"/>
          </p:cNvSpPr>
          <p:nvPr>
            <p:ph sz="half" idx="1"/>
          </p:nvPr>
        </p:nvSpPr>
        <p:spPr/>
        <p:txBody>
          <a:bodyPr>
            <a:normAutofit/>
          </a:bodyPr>
          <a:lstStyle/>
          <a:p>
            <a:r>
              <a:rPr lang="en-US" sz="2500" dirty="0" smtClean="0"/>
              <a:t>Develop a free, open source, object-oriented, community model </a:t>
            </a:r>
          </a:p>
          <a:p>
            <a:r>
              <a:rPr lang="en-US" sz="2500" dirty="0" smtClean="0"/>
              <a:t>Stand-alone </a:t>
            </a:r>
          </a:p>
          <a:p>
            <a:pPr lvl="1"/>
            <a:r>
              <a:rPr lang="en-US" sz="2300" dirty="0" smtClean="0"/>
              <a:t>Explore science issues</a:t>
            </a:r>
          </a:p>
          <a:p>
            <a:pPr lvl="1"/>
            <a:r>
              <a:rPr lang="en-US" sz="2300" dirty="0" smtClean="0"/>
              <a:t>Climate sensitivity analyses</a:t>
            </a:r>
          </a:p>
          <a:p>
            <a:r>
              <a:rPr lang="en-US" sz="2500" dirty="0" smtClean="0"/>
              <a:t>Coupled to another</a:t>
            </a:r>
            <a:r>
              <a:rPr lang="en-US" sz="2500" dirty="0"/>
              <a:t> </a:t>
            </a:r>
            <a:r>
              <a:rPr lang="en-US" sz="2500" dirty="0" smtClean="0"/>
              <a:t>model (e.g. GCAM)</a:t>
            </a:r>
          </a:p>
          <a:p>
            <a:pPr marL="0" indent="0">
              <a:buNone/>
            </a:pPr>
            <a:endParaRPr lang="en-US" sz="2500" dirty="0"/>
          </a:p>
        </p:txBody>
      </p:sp>
      <p:pic>
        <p:nvPicPr>
          <p:cNvPr id="6" name="Content Placeholder 5" descr="HECTOR diagram.png"/>
          <p:cNvPicPr>
            <a:picLocks noGrp="1" noChangeAspect="1"/>
          </p:cNvPicPr>
          <p:nvPr>
            <p:ph sz="half" idx="2"/>
          </p:nvPr>
        </p:nvPicPr>
        <p:blipFill>
          <a:blip r:embed="rId3" cstate="email">
            <a:extLst>
              <a:ext uri="{28A0092B-C50C-407E-A947-70E740481C1C}">
                <a14:useLocalDpi xmlns:a14="http://schemas.microsoft.com/office/drawing/2010/main" val="0"/>
              </a:ext>
            </a:extLst>
          </a:blip>
          <a:srcRect l="703" r="703"/>
          <a:stretch>
            <a:fillRect/>
          </a:stretch>
        </p:blipFill>
        <p:spPr>
          <a:xfrm>
            <a:off x="4648200" y="1423219"/>
            <a:ext cx="4038600" cy="4525963"/>
          </a:xfrm>
        </p:spPr>
      </p:pic>
      <p:sp>
        <p:nvSpPr>
          <p:cNvPr id="4" name="Slide Number Placeholder 3"/>
          <p:cNvSpPr>
            <a:spLocks noGrp="1"/>
          </p:cNvSpPr>
          <p:nvPr>
            <p:ph type="sldNum" sz="quarter" idx="12"/>
          </p:nvPr>
        </p:nvSpPr>
        <p:spPr/>
        <p:txBody>
          <a:bodyPr/>
          <a:lstStyle/>
          <a:p>
            <a:fld id="{0CFEC368-1D7A-4F81-ABF6-AE0E36BAF64C}" type="slidenum">
              <a:rPr lang="en-US" smtClean="0"/>
              <a:pPr/>
              <a:t>3</a:t>
            </a:fld>
            <a:endParaRPr lang="en-US"/>
          </a:p>
        </p:txBody>
      </p:sp>
    </p:spTree>
    <p:extLst>
      <p:ext uri="{BB962C8B-B14F-4D97-AF65-F5344CB8AC3E}">
        <p14:creationId xmlns:p14="http://schemas.microsoft.com/office/powerpoint/2010/main" val="1366635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6"/>
            <a:ext cx="6629400" cy="1077218"/>
          </a:xfrm>
        </p:spPr>
        <p:txBody>
          <a:bodyPr/>
          <a:lstStyle/>
          <a:p>
            <a:r>
              <a:rPr lang="en-US" sz="3500" dirty="0" smtClean="0"/>
              <a:t>Model: </a:t>
            </a:r>
            <a:r>
              <a:rPr lang="en-US" sz="3500" dirty="0"/>
              <a:t>o</a:t>
            </a:r>
            <a:r>
              <a:rPr lang="en-US" sz="3500" dirty="0" smtClean="0"/>
              <a:t>pen and object –oriented architecture</a:t>
            </a:r>
            <a:endParaRPr lang="en-US" sz="3500" dirty="0"/>
          </a:p>
        </p:txBody>
      </p:sp>
      <p:sp>
        <p:nvSpPr>
          <p:cNvPr id="4" name="Content Placeholder 3"/>
          <p:cNvSpPr>
            <a:spLocks noGrp="1"/>
          </p:cNvSpPr>
          <p:nvPr>
            <p:ph sz="half" idx="1"/>
          </p:nvPr>
        </p:nvSpPr>
        <p:spPr/>
        <p:txBody>
          <a:bodyPr>
            <a:normAutofit/>
          </a:bodyPr>
          <a:lstStyle/>
          <a:p>
            <a:r>
              <a:rPr lang="en-US" sz="2500" dirty="0" smtClean="0"/>
              <a:t>Input data are routed to model </a:t>
            </a:r>
            <a:r>
              <a:rPr lang="en-US" sz="2500" i="1" dirty="0" smtClean="0"/>
              <a:t>components</a:t>
            </a:r>
            <a:r>
              <a:rPr lang="en-US" sz="2500" dirty="0" smtClean="0"/>
              <a:t> via the model </a:t>
            </a:r>
            <a:r>
              <a:rPr lang="en-US" sz="2500" i="1" dirty="0" smtClean="0"/>
              <a:t>core</a:t>
            </a:r>
          </a:p>
          <a:p>
            <a:r>
              <a:rPr lang="en-US" sz="2500" dirty="0" smtClean="0"/>
              <a:t>Components can be enabled/disabled via input</a:t>
            </a:r>
          </a:p>
          <a:p>
            <a:r>
              <a:rPr lang="en-US" sz="2500" dirty="0" smtClean="0"/>
              <a:t>Components can be swapped in and out</a:t>
            </a:r>
          </a:p>
        </p:txBody>
      </p:sp>
      <p:pic>
        <p:nvPicPr>
          <p:cNvPr id="6" name="Content Placeholder 5"/>
          <p:cNvPicPr>
            <a:picLocks noGrp="1" noChangeAspect="1"/>
          </p:cNvPicPr>
          <p:nvPr>
            <p:ph sz="half" idx="2"/>
          </p:nvPr>
        </p:nvPicPr>
        <p:blipFill>
          <a:blip r:embed="rId3" cstate="email">
            <a:extLst>
              <a:ext uri="{28A0092B-C50C-407E-A947-70E740481C1C}">
                <a14:useLocalDpi xmlns:a14="http://schemas.microsoft.com/office/drawing/2010/main" val="0"/>
              </a:ext>
            </a:extLst>
          </a:blip>
          <a:stretch>
            <a:fillRect/>
          </a:stretch>
        </p:blipFill>
        <p:spPr>
          <a:xfrm>
            <a:off x="4495800" y="1066800"/>
            <a:ext cx="4391660" cy="4862830"/>
          </a:xfrm>
        </p:spPr>
      </p:pic>
      <p:sp>
        <p:nvSpPr>
          <p:cNvPr id="3" name="Slide Number Placeholder 2"/>
          <p:cNvSpPr>
            <a:spLocks noGrp="1"/>
          </p:cNvSpPr>
          <p:nvPr>
            <p:ph type="sldNum" sz="quarter" idx="12"/>
          </p:nvPr>
        </p:nvSpPr>
        <p:spPr/>
        <p:txBody>
          <a:bodyPr/>
          <a:lstStyle/>
          <a:p>
            <a:fld id="{0CFEC368-1D7A-4F81-ABF6-AE0E36BAF64C}" type="slidenum">
              <a:rPr lang="en-US" smtClean="0"/>
              <a:pPr/>
              <a:t>4</a:t>
            </a:fld>
            <a:endParaRPr lang="en-US"/>
          </a:p>
        </p:txBody>
      </p:sp>
      <p:sp>
        <p:nvSpPr>
          <p:cNvPr id="7" name="TextBox 6"/>
          <p:cNvSpPr txBox="1"/>
          <p:nvPr/>
        </p:nvSpPr>
        <p:spPr>
          <a:xfrm>
            <a:off x="7434262" y="4069704"/>
            <a:ext cx="933450" cy="461665"/>
          </a:xfrm>
          <a:prstGeom prst="rect">
            <a:avLst/>
          </a:prstGeom>
          <a:solidFill>
            <a:schemeClr val="bg1">
              <a:lumMod val="65000"/>
            </a:schemeClr>
          </a:solidFill>
          <a:ln>
            <a:solidFill>
              <a:schemeClr val="tx1"/>
            </a:solidFill>
          </a:ln>
        </p:spPr>
        <p:txBody>
          <a:bodyPr wrap="square" rtlCol="0">
            <a:spAutoFit/>
          </a:bodyPr>
          <a:lstStyle/>
          <a:p>
            <a:pPr algn="ctr"/>
            <a:r>
              <a:rPr lang="en-US" sz="1200" dirty="0" smtClean="0"/>
              <a:t>New Component</a:t>
            </a:r>
            <a:endParaRPr lang="en-US" sz="1200" dirty="0"/>
          </a:p>
        </p:txBody>
      </p:sp>
      <p:cxnSp>
        <p:nvCxnSpPr>
          <p:cNvPr id="9" name="Straight Connector 8"/>
          <p:cNvCxnSpPr/>
          <p:nvPr/>
        </p:nvCxnSpPr>
        <p:spPr>
          <a:xfrm>
            <a:off x="7353300" y="3943350"/>
            <a:ext cx="1095375" cy="69532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01215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6"/>
            <a:ext cx="6629400" cy="538609"/>
          </a:xfrm>
        </p:spPr>
        <p:txBody>
          <a:bodyPr/>
          <a:lstStyle/>
          <a:p>
            <a:r>
              <a:rPr lang="en-US" sz="3500" dirty="0" smtClean="0"/>
              <a:t>Model: components</a:t>
            </a:r>
            <a:endParaRPr lang="en-US" sz="3500" dirty="0"/>
          </a:p>
        </p:txBody>
      </p:sp>
      <p:sp>
        <p:nvSpPr>
          <p:cNvPr id="4" name="Content Placeholder 3"/>
          <p:cNvSpPr>
            <a:spLocks noGrp="1"/>
          </p:cNvSpPr>
          <p:nvPr>
            <p:ph sz="half" idx="1"/>
          </p:nvPr>
        </p:nvSpPr>
        <p:spPr>
          <a:xfrm>
            <a:off x="348230" y="1587401"/>
            <a:ext cx="4038600" cy="4804255"/>
          </a:xfrm>
        </p:spPr>
        <p:txBody>
          <a:bodyPr>
            <a:normAutofit/>
          </a:bodyPr>
          <a:lstStyle/>
          <a:p>
            <a:r>
              <a:rPr lang="en-US" dirty="0" smtClean="0"/>
              <a:t>Components have a defined interface (API)</a:t>
            </a:r>
          </a:p>
          <a:p>
            <a:r>
              <a:rPr lang="en-US" dirty="0" smtClean="0"/>
              <a:t>They register their </a:t>
            </a:r>
            <a:r>
              <a:rPr lang="en-US" i="1" dirty="0" smtClean="0"/>
              <a:t>dependencies</a:t>
            </a:r>
            <a:r>
              <a:rPr lang="en-US" dirty="0" smtClean="0"/>
              <a:t> and </a:t>
            </a:r>
            <a:r>
              <a:rPr lang="en-US" i="1" dirty="0" smtClean="0"/>
              <a:t>capabilities</a:t>
            </a:r>
            <a:r>
              <a:rPr lang="en-US" i="0" baseline="0" dirty="0" smtClean="0"/>
              <a:t> with the core</a:t>
            </a:r>
          </a:p>
          <a:p>
            <a:pPr lvl="1"/>
            <a:r>
              <a:rPr lang="en-US" dirty="0" smtClean="0"/>
              <a:t>e.g., sea level rise depends on temperature</a:t>
            </a:r>
            <a:endParaRPr lang="en-US" i="0" baseline="0" dirty="0" smtClean="0"/>
          </a:p>
          <a:p>
            <a:r>
              <a:rPr lang="en-US" i="0" baseline="0" dirty="0" smtClean="0"/>
              <a:t>Core orders components by their dependencies</a:t>
            </a:r>
          </a:p>
          <a:p>
            <a:r>
              <a:rPr lang="en-US" i="0" baseline="0" dirty="0" smtClean="0"/>
              <a:t>Components query the core for</a:t>
            </a:r>
            <a:r>
              <a:rPr lang="en-US" i="0" dirty="0" smtClean="0"/>
              <a:t> data</a:t>
            </a:r>
          </a:p>
          <a:p>
            <a:pPr lvl="1"/>
            <a:r>
              <a:rPr lang="en-US" dirty="0" smtClean="0"/>
              <a:t>Core routes request to appropriate component</a:t>
            </a:r>
          </a:p>
        </p:txBody>
      </p:sp>
      <p:pic>
        <p:nvPicPr>
          <p:cNvPr id="6" name="Content Placeholder 5"/>
          <p:cNvPicPr>
            <a:picLocks noGrp="1" noChangeAspect="1"/>
          </p:cNvPicPr>
          <p:nvPr>
            <p:ph sz="half" idx="2"/>
          </p:nvPr>
        </p:nvPicPr>
        <p:blipFill>
          <a:blip r:embed="rId3" cstate="email">
            <a:extLst>
              <a:ext uri="{28A0092B-C50C-407E-A947-70E740481C1C}">
                <a14:useLocalDpi xmlns:a14="http://schemas.microsoft.com/office/drawing/2010/main" val="0"/>
              </a:ext>
            </a:extLst>
          </a:blip>
          <a:stretch>
            <a:fillRect/>
          </a:stretch>
        </p:blipFill>
        <p:spPr>
          <a:xfrm>
            <a:off x="4905706" y="1841252"/>
            <a:ext cx="4038600" cy="3245803"/>
          </a:xfrm>
        </p:spPr>
      </p:pic>
      <p:sp>
        <p:nvSpPr>
          <p:cNvPr id="3" name="Slide Number Placeholder 2"/>
          <p:cNvSpPr>
            <a:spLocks noGrp="1"/>
          </p:cNvSpPr>
          <p:nvPr>
            <p:ph type="sldNum" sz="quarter" idx="12"/>
          </p:nvPr>
        </p:nvSpPr>
        <p:spPr/>
        <p:txBody>
          <a:bodyPr/>
          <a:lstStyle/>
          <a:p>
            <a:fld id="{0CFEC368-1D7A-4F81-ABF6-AE0E36BAF64C}" type="slidenum">
              <a:rPr lang="en-US" smtClean="0"/>
              <a:pPr/>
              <a:t>5</a:t>
            </a:fld>
            <a:endParaRPr lang="en-US"/>
          </a:p>
        </p:txBody>
      </p:sp>
      <p:pic>
        <p:nvPicPr>
          <p:cNvPr id="7" name="Content Placeholder 5"/>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324350" y="978408"/>
            <a:ext cx="4819650" cy="4924425"/>
          </a:xfrm>
          <a:prstGeom prst="rect">
            <a:avLst/>
          </a:prstGeom>
        </p:spPr>
      </p:pic>
    </p:spTree>
    <p:extLst>
      <p:ext uri="{BB962C8B-B14F-4D97-AF65-F5344CB8AC3E}">
        <p14:creationId xmlns:p14="http://schemas.microsoft.com/office/powerpoint/2010/main" val="1319108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6"/>
            <a:ext cx="6629400" cy="538609"/>
          </a:xfrm>
        </p:spPr>
        <p:txBody>
          <a:bodyPr/>
          <a:lstStyle/>
          <a:p>
            <a:r>
              <a:rPr lang="en-US" sz="3500" baseline="0" dirty="0" smtClean="0"/>
              <a:t>Model: </a:t>
            </a:r>
            <a:r>
              <a:rPr lang="en-US" sz="3500" baseline="0" dirty="0" err="1" smtClean="0"/>
              <a:t>spinup</a:t>
            </a:r>
            <a:endParaRPr lang="en-US" sz="3500" dirty="0"/>
          </a:p>
        </p:txBody>
      </p:sp>
      <p:sp>
        <p:nvSpPr>
          <p:cNvPr id="5" name="Content Placeholder 4"/>
          <p:cNvSpPr>
            <a:spLocks noGrp="1"/>
          </p:cNvSpPr>
          <p:nvPr>
            <p:ph sz="half" idx="1"/>
          </p:nvPr>
        </p:nvSpPr>
        <p:spPr>
          <a:xfrm>
            <a:off x="457199" y="1720852"/>
            <a:ext cx="4339513" cy="3765547"/>
          </a:xfrm>
        </p:spPr>
        <p:txBody>
          <a:bodyPr>
            <a:normAutofit/>
          </a:bodyPr>
          <a:lstStyle/>
          <a:p>
            <a:r>
              <a:rPr lang="en-US" sz="2200" dirty="0" smtClean="0"/>
              <a:t>As in many models, the carbon cycle is optionally brought to equilibrium before the main simulation starts</a:t>
            </a:r>
          </a:p>
          <a:p>
            <a:r>
              <a:rPr lang="en-US" sz="2200" dirty="0" smtClean="0"/>
              <a:t>This simply means turning off all anthropogenic contributions  - mostly important to the carbon cycle</a:t>
            </a:r>
          </a:p>
          <a:p>
            <a:r>
              <a:rPr lang="en-US" sz="2200" dirty="0" smtClean="0"/>
              <a:t>run the model until </a:t>
            </a:r>
            <a:r>
              <a:rPr lang="en-US" sz="2200" dirty="0" err="1" smtClean="0"/>
              <a:t>Δc</a:t>
            </a:r>
            <a:r>
              <a:rPr lang="en-US" sz="2200" baseline="-25000" dirty="0" err="1" smtClean="0"/>
              <a:t>i</a:t>
            </a:r>
            <a:r>
              <a:rPr lang="en-US" sz="2200" baseline="-25000" dirty="0" smtClean="0"/>
              <a:t> </a:t>
            </a:r>
            <a:r>
              <a:rPr lang="en-US" sz="2200" dirty="0" smtClean="0"/>
              <a:t>&lt; ε for some small </a:t>
            </a:r>
            <a:r>
              <a:rPr lang="en-US" sz="2200" dirty="0"/>
              <a:t>ε</a:t>
            </a:r>
            <a:r>
              <a:rPr lang="en-US" sz="2200" dirty="0" smtClean="0"/>
              <a:t> </a:t>
            </a:r>
          </a:p>
          <a:p>
            <a:endParaRPr lang="en-US" sz="2200" dirty="0"/>
          </a:p>
        </p:txBody>
      </p:sp>
      <p:pic>
        <p:nvPicPr>
          <p:cNvPr id="7" name="Content Placeholder 6"/>
          <p:cNvPicPr>
            <a:picLocks noGrp="1" noChangeAspect="1"/>
          </p:cNvPicPr>
          <p:nvPr>
            <p:ph sz="half" idx="2"/>
          </p:nvPr>
        </p:nvPicPr>
        <p:blipFill>
          <a:blip r:embed="rId3" cstate="email">
            <a:extLst>
              <a:ext uri="{28A0092B-C50C-407E-A947-70E740481C1C}">
                <a14:useLocalDpi xmlns:a14="http://schemas.microsoft.com/office/drawing/2010/main" val="0"/>
              </a:ext>
            </a:extLst>
          </a:blip>
          <a:stretch>
            <a:fillRect/>
          </a:stretch>
        </p:blipFill>
        <p:spPr>
          <a:xfrm>
            <a:off x="4648200" y="1317102"/>
            <a:ext cx="4434840" cy="3897630"/>
          </a:xfrm>
        </p:spPr>
      </p:pic>
      <p:sp>
        <p:nvSpPr>
          <p:cNvPr id="4" name="Slide Number Placeholder 3"/>
          <p:cNvSpPr>
            <a:spLocks noGrp="1"/>
          </p:cNvSpPr>
          <p:nvPr>
            <p:ph type="sldNum" sz="quarter" idx="12"/>
          </p:nvPr>
        </p:nvSpPr>
        <p:spPr/>
        <p:txBody>
          <a:bodyPr/>
          <a:lstStyle/>
          <a:p>
            <a:fld id="{0CFEC368-1D7A-4F81-ABF6-AE0E36BAF64C}" type="slidenum">
              <a:rPr lang="en-US" smtClean="0"/>
              <a:pPr/>
              <a:t>6</a:t>
            </a:fld>
            <a:endParaRPr lang="en-US"/>
          </a:p>
        </p:txBody>
      </p:sp>
    </p:spTree>
    <p:extLst>
      <p:ext uri="{BB962C8B-B14F-4D97-AF65-F5344CB8AC3E}">
        <p14:creationId xmlns:p14="http://schemas.microsoft.com/office/powerpoint/2010/main" val="3589341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57200" y="356616"/>
            <a:ext cx="6629400" cy="538609"/>
          </a:xfrm>
        </p:spPr>
        <p:txBody>
          <a:bodyPr/>
          <a:lstStyle/>
          <a:p>
            <a:r>
              <a:rPr lang="en-US" sz="3500" baseline="0" dirty="0" smtClean="0"/>
              <a:t>Model: carbon cycle solver</a:t>
            </a:r>
            <a:endParaRPr lang="en-US" sz="3500" dirty="0"/>
          </a:p>
        </p:txBody>
      </p:sp>
      <p:sp>
        <p:nvSpPr>
          <p:cNvPr id="10" name="Content Placeholder 5"/>
          <p:cNvSpPr>
            <a:spLocks noGrp="1"/>
          </p:cNvSpPr>
          <p:nvPr>
            <p:ph sz="half" idx="1"/>
          </p:nvPr>
        </p:nvSpPr>
        <p:spPr>
          <a:xfrm>
            <a:off x="457200" y="1600200"/>
            <a:ext cx="4038600" cy="4525963"/>
          </a:xfrm>
        </p:spPr>
        <p:txBody>
          <a:bodyPr>
            <a:normAutofit fontScale="92500"/>
          </a:bodyPr>
          <a:lstStyle/>
          <a:p>
            <a:r>
              <a:rPr lang="en-US" dirty="0" smtClean="0"/>
              <a:t>The solver uses the GNU ordinarily differential </a:t>
            </a:r>
            <a:r>
              <a:rPr lang="en-US" dirty="0"/>
              <a:t>equation </a:t>
            </a:r>
            <a:r>
              <a:rPr lang="en-US" dirty="0" smtClean="0"/>
              <a:t>(ODE) package</a:t>
            </a:r>
          </a:p>
          <a:p>
            <a:pPr lvl="1"/>
            <a:r>
              <a:rPr lang="en-US" dirty="0" err="1" smtClean="0"/>
              <a:t>Runge</a:t>
            </a:r>
            <a:r>
              <a:rPr lang="en-US" dirty="0" err="1"/>
              <a:t>-</a:t>
            </a:r>
            <a:r>
              <a:rPr lang="en-US" dirty="0" err="1" smtClean="0"/>
              <a:t>Kutta</a:t>
            </a:r>
            <a:r>
              <a:rPr lang="en-US" dirty="0" smtClean="0"/>
              <a:t> with adaptive step size</a:t>
            </a:r>
          </a:p>
          <a:p>
            <a:r>
              <a:rPr lang="en-US" dirty="0" smtClean="0"/>
              <a:t>The carbon model is called to calculate derivatives of the carbon pools as necessary to evolve solution from </a:t>
            </a:r>
            <a:r>
              <a:rPr lang="en-US" i="1" dirty="0" smtClean="0"/>
              <a:t>t</a:t>
            </a:r>
            <a:r>
              <a:rPr lang="en-US" dirty="0" smtClean="0"/>
              <a:t> to </a:t>
            </a:r>
            <a:r>
              <a:rPr lang="en-US" i="1" dirty="0" smtClean="0"/>
              <a:t>t</a:t>
            </a:r>
            <a:r>
              <a:rPr lang="en-US" dirty="0" smtClean="0"/>
              <a:t>+½ to </a:t>
            </a:r>
            <a:r>
              <a:rPr lang="en-US" i="1" dirty="0" smtClean="0"/>
              <a:t>t</a:t>
            </a:r>
            <a:r>
              <a:rPr lang="en-US" dirty="0" smtClean="0"/>
              <a:t>+1</a:t>
            </a:r>
          </a:p>
          <a:p>
            <a:r>
              <a:rPr lang="en-US" dirty="0" smtClean="0"/>
              <a:t>Right now, this is overkill—we are always advancing one time step</a:t>
            </a:r>
          </a:p>
          <a:p>
            <a:r>
              <a:rPr lang="en-US" dirty="0"/>
              <a:t>helps ocean deal with high-emissions scenarios, and lays the </a:t>
            </a:r>
            <a:r>
              <a:rPr lang="en-US" dirty="0" smtClean="0"/>
              <a:t>foundation for </a:t>
            </a:r>
            <a:r>
              <a:rPr lang="en-US" dirty="0"/>
              <a:t>variable time steps in the </a:t>
            </a:r>
            <a:r>
              <a:rPr lang="en-US" dirty="0" smtClean="0"/>
              <a:t>future</a:t>
            </a:r>
            <a:endParaRPr lang="en-US" dirty="0"/>
          </a:p>
        </p:txBody>
      </p:sp>
      <p:pic>
        <p:nvPicPr>
          <p:cNvPr id="11" name="Content Placeholder 7" descr="682px-Integral_as_region_under_curve.svg.png"/>
          <p:cNvPicPr>
            <a:picLocks noGrp="1" noChangeAspect="1"/>
          </p:cNvPicPr>
          <p:nvPr>
            <p:ph sz="half" idx="2"/>
          </p:nvPr>
        </p:nvPicPr>
        <p:blipFill rotWithShape="1">
          <a:blip r:embed="rId2" cstate="email">
            <a:extLst>
              <a:ext uri="{28A0092B-C50C-407E-A947-70E740481C1C}">
                <a14:useLocalDpi xmlns:a14="http://schemas.microsoft.com/office/drawing/2010/main" val="0"/>
              </a:ext>
            </a:extLst>
          </a:blip>
          <a:srcRect l="-41" r="-41"/>
          <a:stretch/>
        </p:blipFill>
        <p:spPr>
          <a:xfrm>
            <a:off x="4648201" y="1673352"/>
            <a:ext cx="4334256" cy="3810000"/>
          </a:xfrm>
        </p:spPr>
      </p:pic>
      <p:sp>
        <p:nvSpPr>
          <p:cNvPr id="12" name="Slide Number Placeholder 3"/>
          <p:cNvSpPr>
            <a:spLocks noGrp="1"/>
          </p:cNvSpPr>
          <p:nvPr>
            <p:ph type="sldNum" sz="quarter" idx="12"/>
          </p:nvPr>
        </p:nvSpPr>
        <p:spPr>
          <a:xfrm>
            <a:off x="6553200" y="6356350"/>
            <a:ext cx="2133600" cy="365125"/>
          </a:xfrm>
        </p:spPr>
        <p:txBody>
          <a:bodyPr/>
          <a:lstStyle/>
          <a:p>
            <a:fld id="{0CFEC368-1D7A-4F81-ABF6-AE0E36BAF64C}" type="slidenum">
              <a:rPr lang="en-US" smtClean="0"/>
              <a:pPr/>
              <a:t>7</a:t>
            </a:fld>
            <a:endParaRPr lang="en-US"/>
          </a:p>
        </p:txBody>
      </p:sp>
    </p:spTree>
    <p:extLst>
      <p:ext uri="{BB962C8B-B14F-4D97-AF65-F5344CB8AC3E}">
        <p14:creationId xmlns:p14="http://schemas.microsoft.com/office/powerpoint/2010/main" val="34906769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6"/>
            <a:ext cx="6629400" cy="538609"/>
          </a:xfrm>
        </p:spPr>
        <p:txBody>
          <a:bodyPr/>
          <a:lstStyle/>
          <a:p>
            <a:r>
              <a:rPr lang="en-US" sz="3500" dirty="0" smtClean="0"/>
              <a:t>Backend system: structure</a:t>
            </a:r>
            <a:endParaRPr lang="en-US" sz="3500" dirty="0"/>
          </a:p>
        </p:txBody>
      </p:sp>
      <p:sp>
        <p:nvSpPr>
          <p:cNvPr id="5" name="Content Placeholder 4"/>
          <p:cNvSpPr>
            <a:spLocks noGrp="1"/>
          </p:cNvSpPr>
          <p:nvPr>
            <p:ph sz="half" idx="1"/>
          </p:nvPr>
        </p:nvSpPr>
        <p:spPr/>
        <p:txBody>
          <a:bodyPr>
            <a:normAutofit/>
          </a:bodyPr>
          <a:lstStyle/>
          <a:p>
            <a:r>
              <a:rPr lang="en-US" dirty="0" smtClean="0"/>
              <a:t>The primary model output to date is a text data </a:t>
            </a:r>
            <a:r>
              <a:rPr lang="en-US" i="1" dirty="0" smtClean="0"/>
              <a:t>stream</a:t>
            </a:r>
            <a:r>
              <a:rPr lang="en-US" dirty="0" smtClean="0"/>
              <a:t> (table)</a:t>
            </a:r>
            <a:endParaRPr lang="en-US" i="1" dirty="0" smtClean="0"/>
          </a:p>
          <a:p>
            <a:r>
              <a:rPr lang="en-US" dirty="0" smtClean="0"/>
              <a:t>R script matches these data to a wide variety of comparison data, based on a tag database</a:t>
            </a:r>
          </a:p>
          <a:p>
            <a:pPr lvl="1"/>
            <a:r>
              <a:rPr lang="en-US" dirty="0" smtClean="0"/>
              <a:t>e.g. atmospheric CO</a:t>
            </a:r>
            <a:r>
              <a:rPr lang="en-US" baseline="-25000" dirty="0" smtClean="0"/>
              <a:t>2</a:t>
            </a:r>
            <a:r>
              <a:rPr lang="en-US" dirty="0" smtClean="0"/>
              <a:t> (datum) for RCP4.5 (case)</a:t>
            </a:r>
          </a:p>
          <a:p>
            <a:r>
              <a:rPr lang="en-US" dirty="0" smtClean="0"/>
              <a:t>Diagnostic plots for components or specific data are then saved</a:t>
            </a:r>
            <a:endParaRPr lang="en-US" dirty="0"/>
          </a:p>
        </p:txBody>
      </p:sp>
      <p:pic>
        <p:nvPicPr>
          <p:cNvPr id="7" name="Content Placeholder 6"/>
          <p:cNvPicPr>
            <a:picLocks noGrp="1" noChangeAspect="1"/>
          </p:cNvPicPr>
          <p:nvPr>
            <p:ph sz="half" idx="2"/>
          </p:nvPr>
        </p:nvPicPr>
        <p:blipFill>
          <a:blip r:embed="rId2" cstate="email">
            <a:extLst>
              <a:ext uri="{28A0092B-C50C-407E-A947-70E740481C1C}">
                <a14:useLocalDpi xmlns:a14="http://schemas.microsoft.com/office/drawing/2010/main" val="0"/>
              </a:ext>
            </a:extLst>
          </a:blip>
          <a:stretch>
            <a:fillRect/>
          </a:stretch>
        </p:blipFill>
        <p:spPr>
          <a:xfrm>
            <a:off x="4782810" y="690984"/>
            <a:ext cx="4159753" cy="5340096"/>
          </a:xfrm>
        </p:spPr>
      </p:pic>
      <p:sp>
        <p:nvSpPr>
          <p:cNvPr id="4" name="Slide Number Placeholder 3"/>
          <p:cNvSpPr>
            <a:spLocks noGrp="1"/>
          </p:cNvSpPr>
          <p:nvPr>
            <p:ph type="sldNum" sz="quarter" idx="12"/>
          </p:nvPr>
        </p:nvSpPr>
        <p:spPr/>
        <p:txBody>
          <a:bodyPr/>
          <a:lstStyle/>
          <a:p>
            <a:fld id="{0CFEC368-1D7A-4F81-ABF6-AE0E36BAF64C}" type="slidenum">
              <a:rPr lang="en-US" smtClean="0"/>
              <a:pPr/>
              <a:t>8</a:t>
            </a:fld>
            <a:endParaRPr lang="en-US"/>
          </a:p>
        </p:txBody>
      </p:sp>
    </p:spTree>
    <p:extLst>
      <p:ext uri="{BB962C8B-B14F-4D97-AF65-F5344CB8AC3E}">
        <p14:creationId xmlns:p14="http://schemas.microsoft.com/office/powerpoint/2010/main" val="731198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Oval 51"/>
          <p:cNvSpPr/>
          <p:nvPr/>
        </p:nvSpPr>
        <p:spPr>
          <a:xfrm>
            <a:off x="4240455" y="4708389"/>
            <a:ext cx="3808325" cy="1321192"/>
          </a:xfrm>
          <a:prstGeom prst="ellipse">
            <a:avLst/>
          </a:prstGeom>
          <a:solidFill>
            <a:schemeClr val="bg1">
              <a:lumMod val="85000"/>
            </a:schemeClr>
          </a:solidFill>
          <a:ln>
            <a:solidFill>
              <a:schemeClr val="tx1"/>
            </a:solidFill>
          </a:ln>
          <a:effectLst>
            <a:outerShdw blurRad="76200" dist="38100" dir="8100000" sx="104000" sy="104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Deep Ocean (C)</a:t>
            </a:r>
          </a:p>
        </p:txBody>
      </p:sp>
      <p:sp>
        <p:nvSpPr>
          <p:cNvPr id="51" name="Oval 50"/>
          <p:cNvSpPr/>
          <p:nvPr/>
        </p:nvSpPr>
        <p:spPr>
          <a:xfrm>
            <a:off x="4274871" y="3756825"/>
            <a:ext cx="3384458" cy="839684"/>
          </a:xfrm>
          <a:prstGeom prst="ellipse">
            <a:avLst/>
          </a:prstGeom>
          <a:solidFill>
            <a:schemeClr val="bg1">
              <a:lumMod val="85000"/>
            </a:schemeClr>
          </a:solidFill>
          <a:ln>
            <a:solidFill>
              <a:schemeClr val="tx1"/>
            </a:solidFill>
          </a:ln>
          <a:effectLst>
            <a:outerShdw blurRad="76200" dist="38100" dir="8100000" sx="104000" sy="104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Intermediate Ocean (C) </a:t>
            </a:r>
          </a:p>
        </p:txBody>
      </p:sp>
      <p:sp>
        <p:nvSpPr>
          <p:cNvPr id="50" name="Oval 49"/>
          <p:cNvSpPr/>
          <p:nvPr/>
        </p:nvSpPr>
        <p:spPr>
          <a:xfrm>
            <a:off x="6218902" y="2633031"/>
            <a:ext cx="1843545" cy="885177"/>
          </a:xfrm>
          <a:prstGeom prst="ellipse">
            <a:avLst/>
          </a:prstGeom>
          <a:solidFill>
            <a:schemeClr val="bg1">
              <a:lumMod val="85000"/>
            </a:schemeClr>
          </a:solidFill>
          <a:ln>
            <a:solidFill>
              <a:schemeClr val="tx1"/>
            </a:solidFill>
          </a:ln>
          <a:effectLst>
            <a:outerShdw blurRad="76200" dist="38100" dir="8100000" sx="104000" sy="104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High Latitude Surface (C) </a:t>
            </a:r>
          </a:p>
        </p:txBody>
      </p:sp>
      <p:sp>
        <p:nvSpPr>
          <p:cNvPr id="49" name="Oval 48"/>
          <p:cNvSpPr/>
          <p:nvPr/>
        </p:nvSpPr>
        <p:spPr>
          <a:xfrm>
            <a:off x="4129872" y="2677985"/>
            <a:ext cx="1936631" cy="885177"/>
          </a:xfrm>
          <a:prstGeom prst="ellipse">
            <a:avLst/>
          </a:prstGeom>
          <a:solidFill>
            <a:schemeClr val="bg1">
              <a:lumMod val="85000"/>
            </a:schemeClr>
          </a:solidFill>
          <a:ln>
            <a:solidFill>
              <a:schemeClr val="tx1"/>
            </a:solidFill>
          </a:ln>
          <a:effectLst>
            <a:outerShdw blurRad="76200" dist="38100" dir="8100000" sx="104000" sy="104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Low Latitude Surface (C) </a:t>
            </a:r>
          </a:p>
        </p:txBody>
      </p:sp>
      <p:sp>
        <p:nvSpPr>
          <p:cNvPr id="2" name="Title 1"/>
          <p:cNvSpPr>
            <a:spLocks noGrp="1"/>
          </p:cNvSpPr>
          <p:nvPr>
            <p:ph type="title"/>
          </p:nvPr>
        </p:nvSpPr>
        <p:spPr>
          <a:xfrm>
            <a:off x="457200" y="356613"/>
            <a:ext cx="6629400" cy="538609"/>
          </a:xfrm>
        </p:spPr>
        <p:txBody>
          <a:bodyPr/>
          <a:lstStyle/>
          <a:p>
            <a:r>
              <a:rPr lang="en-US" sz="3500" dirty="0" smtClean="0"/>
              <a:t>Science: overview</a:t>
            </a:r>
            <a:endParaRPr lang="en-US" sz="3500"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9</a:t>
            </a:fld>
            <a:endParaRPr lang="en-US"/>
          </a:p>
        </p:txBody>
      </p:sp>
      <p:sp>
        <p:nvSpPr>
          <p:cNvPr id="21" name="Right Brace 20"/>
          <p:cNvSpPr/>
          <p:nvPr/>
        </p:nvSpPr>
        <p:spPr>
          <a:xfrm>
            <a:off x="2750570" y="2973983"/>
            <a:ext cx="462116" cy="2494798"/>
          </a:xfrm>
          <a:prstGeom prst="rightBrace">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7" name="Curved Connector 26"/>
          <p:cNvCxnSpPr/>
          <p:nvPr/>
        </p:nvCxnSpPr>
        <p:spPr>
          <a:xfrm rot="5400000" flipH="1" flipV="1">
            <a:off x="2458717" y="2816025"/>
            <a:ext cx="2142127" cy="668593"/>
          </a:xfrm>
          <a:prstGeom prst="curvedConnector3">
            <a:avLst>
              <a:gd name="adj1" fmla="val 50000"/>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8" name="Curved Connector 27"/>
          <p:cNvCxnSpPr/>
          <p:nvPr/>
        </p:nvCxnSpPr>
        <p:spPr>
          <a:xfrm rot="5400000" flipH="1" flipV="1">
            <a:off x="4943173" y="2148210"/>
            <a:ext cx="629253" cy="457201"/>
          </a:xfrm>
          <a:prstGeom prst="curvedConnector3">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0" name="Curved Connector 29"/>
          <p:cNvCxnSpPr/>
          <p:nvPr/>
        </p:nvCxnSpPr>
        <p:spPr>
          <a:xfrm rot="5400000">
            <a:off x="6851926" y="2002026"/>
            <a:ext cx="842964" cy="535854"/>
          </a:xfrm>
          <a:prstGeom prst="curvedConnector3">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6" name="Curved Connector 15"/>
          <p:cNvCxnSpPr/>
          <p:nvPr/>
        </p:nvCxnSpPr>
        <p:spPr>
          <a:xfrm rot="5400000">
            <a:off x="1481058" y="2115096"/>
            <a:ext cx="754476" cy="398206"/>
          </a:xfrm>
          <a:prstGeom prst="curvedConnector3">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37" name="Oval 36"/>
          <p:cNvSpPr/>
          <p:nvPr/>
        </p:nvSpPr>
        <p:spPr>
          <a:xfrm>
            <a:off x="872612" y="4956616"/>
            <a:ext cx="1799302" cy="1024331"/>
          </a:xfrm>
          <a:prstGeom prst="ellipse">
            <a:avLst/>
          </a:prstGeom>
          <a:solidFill>
            <a:schemeClr val="bg1">
              <a:lumMod val="85000"/>
            </a:schemeClr>
          </a:solidFill>
          <a:ln>
            <a:solidFill>
              <a:schemeClr val="tx1"/>
            </a:solidFill>
          </a:ln>
          <a:effectLst>
            <a:outerShdw blurRad="76200" dist="38100" dir="8100000" sx="104000" sy="104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Soil </a:t>
            </a:r>
          </a:p>
          <a:p>
            <a:pPr algn="ctr"/>
            <a:r>
              <a:rPr lang="en-US" dirty="0" smtClean="0">
                <a:solidFill>
                  <a:schemeClr val="tx1"/>
                </a:solidFill>
              </a:rPr>
              <a:t>(C) </a:t>
            </a:r>
            <a:endParaRPr lang="en-US" dirty="0">
              <a:solidFill>
                <a:schemeClr val="tx1"/>
              </a:solidFill>
            </a:endParaRPr>
          </a:p>
        </p:txBody>
      </p:sp>
      <p:sp>
        <p:nvSpPr>
          <p:cNvPr id="41" name="Oval 40"/>
          <p:cNvSpPr/>
          <p:nvPr/>
        </p:nvSpPr>
        <p:spPr>
          <a:xfrm>
            <a:off x="872612" y="3811422"/>
            <a:ext cx="1799302" cy="1024331"/>
          </a:xfrm>
          <a:prstGeom prst="ellipse">
            <a:avLst/>
          </a:prstGeom>
          <a:solidFill>
            <a:schemeClr val="bg1">
              <a:lumMod val="85000"/>
            </a:schemeClr>
          </a:solidFill>
          <a:ln>
            <a:solidFill>
              <a:schemeClr val="tx1"/>
            </a:solidFill>
          </a:ln>
          <a:effectLst>
            <a:outerShdw blurRad="76200" dist="38100" dir="8100000" sx="104000" sy="104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Detritus </a:t>
            </a:r>
          </a:p>
          <a:p>
            <a:pPr algn="ctr"/>
            <a:r>
              <a:rPr lang="en-US" dirty="0" smtClean="0">
                <a:solidFill>
                  <a:schemeClr val="tx1"/>
                </a:solidFill>
              </a:rPr>
              <a:t>(C) </a:t>
            </a:r>
            <a:endParaRPr lang="en-US" dirty="0">
              <a:solidFill>
                <a:schemeClr val="tx1"/>
              </a:solidFill>
            </a:endParaRPr>
          </a:p>
        </p:txBody>
      </p:sp>
      <p:sp>
        <p:nvSpPr>
          <p:cNvPr id="42" name="Oval 41"/>
          <p:cNvSpPr/>
          <p:nvPr/>
        </p:nvSpPr>
        <p:spPr>
          <a:xfrm>
            <a:off x="872612" y="2732494"/>
            <a:ext cx="1799302" cy="1024331"/>
          </a:xfrm>
          <a:prstGeom prst="ellipse">
            <a:avLst/>
          </a:prstGeom>
          <a:solidFill>
            <a:schemeClr val="bg1">
              <a:lumMod val="85000"/>
            </a:schemeClr>
          </a:solidFill>
          <a:ln>
            <a:solidFill>
              <a:schemeClr val="tx1"/>
            </a:solidFill>
          </a:ln>
          <a:effectLst>
            <a:outerShdw blurRad="76200" dist="38100" dir="8100000" sx="104000" sy="104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Vegetation (C) </a:t>
            </a:r>
            <a:endParaRPr lang="en-US" dirty="0">
              <a:solidFill>
                <a:schemeClr val="tx1"/>
              </a:solidFill>
            </a:endParaRPr>
          </a:p>
        </p:txBody>
      </p:sp>
      <p:sp>
        <p:nvSpPr>
          <p:cNvPr id="45" name="Oval 44"/>
          <p:cNvSpPr/>
          <p:nvPr/>
        </p:nvSpPr>
        <p:spPr>
          <a:xfrm>
            <a:off x="924227" y="1096030"/>
            <a:ext cx="7138220" cy="983227"/>
          </a:xfrm>
          <a:prstGeom prst="ellipse">
            <a:avLst/>
          </a:prstGeom>
          <a:solidFill>
            <a:schemeClr val="bg1">
              <a:lumMod val="85000"/>
            </a:schemeClr>
          </a:solidFill>
          <a:ln>
            <a:solidFill>
              <a:schemeClr val="tx1"/>
            </a:solidFill>
          </a:ln>
          <a:effectLst>
            <a:outerShdw blurRad="76200" dist="38100" dir="8100000" sx="104000" sy="104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Atmosphere (C)</a:t>
            </a:r>
            <a:endParaRPr lang="en-US" dirty="0">
              <a:solidFill>
                <a:schemeClr val="tx1"/>
              </a:solidFill>
            </a:endParaRPr>
          </a:p>
        </p:txBody>
      </p:sp>
    </p:spTree>
    <p:extLst>
      <p:ext uri="{BB962C8B-B14F-4D97-AF65-F5344CB8AC3E}">
        <p14:creationId xmlns:p14="http://schemas.microsoft.com/office/powerpoint/2010/main" val="26224727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half" idx="1"/>
          </p:nvPr>
        </p:nvPicPr>
        <p:blipFill>
          <a:blip r:embed="rId3" cstate="email">
            <a:extLst>
              <a:ext uri="{28A0092B-C50C-407E-A947-70E740481C1C}">
                <a14:useLocalDpi xmlns:a14="http://schemas.microsoft.com/office/drawing/2010/main" val="0"/>
              </a:ext>
            </a:extLst>
          </a:blip>
          <a:stretch>
            <a:fillRect/>
          </a:stretch>
        </p:blipFill>
        <p:spPr>
          <a:xfrm>
            <a:off x="143302" y="2105167"/>
            <a:ext cx="4504898" cy="3058703"/>
          </a:xfrm>
        </p:spPr>
      </p:pic>
      <p:sp>
        <p:nvSpPr>
          <p:cNvPr id="4" name="Content Placeholder 3"/>
          <p:cNvSpPr>
            <a:spLocks noGrp="1"/>
          </p:cNvSpPr>
          <p:nvPr>
            <p:ph sz="half" idx="2"/>
          </p:nvPr>
        </p:nvSpPr>
        <p:spPr>
          <a:xfrm>
            <a:off x="4648200" y="1600200"/>
            <a:ext cx="4250140" cy="4525963"/>
          </a:xfrm>
        </p:spPr>
        <p:txBody>
          <a:bodyPr/>
          <a:lstStyle/>
          <a:p>
            <a:r>
              <a:rPr lang="en-US" dirty="0" smtClean="0"/>
              <a:t>Well mixed globally averaged atmosphere</a:t>
            </a:r>
          </a:p>
          <a:p>
            <a:r>
              <a:rPr lang="en-US" dirty="0" smtClean="0"/>
              <a:t>Forced with emissions from IPCC scenarios</a:t>
            </a:r>
          </a:p>
          <a:p>
            <a:pPr lvl="1"/>
            <a:r>
              <a:rPr lang="en-US" dirty="0" smtClean="0"/>
              <a:t>CO</a:t>
            </a:r>
            <a:r>
              <a:rPr lang="en-US" baseline="-25000" dirty="0" smtClean="0"/>
              <a:t>2</a:t>
            </a:r>
          </a:p>
          <a:p>
            <a:pPr lvl="1"/>
            <a:r>
              <a:rPr lang="en-US" dirty="0" smtClean="0"/>
              <a:t>BC/OC</a:t>
            </a:r>
          </a:p>
          <a:p>
            <a:pPr lvl="1"/>
            <a:r>
              <a:rPr lang="en-US" dirty="0" smtClean="0"/>
              <a:t>CH</a:t>
            </a:r>
            <a:r>
              <a:rPr lang="en-US" baseline="-25000" dirty="0" smtClean="0"/>
              <a:t>4</a:t>
            </a:r>
            <a:r>
              <a:rPr lang="en-US" dirty="0" smtClean="0"/>
              <a:t>/N</a:t>
            </a:r>
            <a:r>
              <a:rPr lang="en-US" baseline="-25000" dirty="0"/>
              <a:t>2</a:t>
            </a:r>
            <a:r>
              <a:rPr lang="en-US" dirty="0" smtClean="0"/>
              <a:t>O</a:t>
            </a:r>
          </a:p>
          <a:p>
            <a:pPr lvl="1"/>
            <a:r>
              <a:rPr lang="en-US" dirty="0" smtClean="0"/>
              <a:t>Stratospheric H</a:t>
            </a:r>
            <a:r>
              <a:rPr lang="en-US" baseline="-25000" dirty="0"/>
              <a:t>2</a:t>
            </a:r>
            <a:r>
              <a:rPr lang="en-US" dirty="0" smtClean="0"/>
              <a:t>O</a:t>
            </a:r>
          </a:p>
          <a:p>
            <a:pPr lvl="1"/>
            <a:r>
              <a:rPr lang="en-US" dirty="0" smtClean="0"/>
              <a:t>26 halocarbons</a:t>
            </a:r>
          </a:p>
          <a:p>
            <a:pPr lvl="1"/>
            <a:r>
              <a:rPr lang="en-US" dirty="0" err="1" smtClean="0"/>
              <a:t>Sulphate</a:t>
            </a:r>
            <a:r>
              <a:rPr lang="en-US" dirty="0" smtClean="0"/>
              <a:t> aerosols</a:t>
            </a:r>
          </a:p>
          <a:p>
            <a:pPr lvl="1"/>
            <a:r>
              <a:rPr lang="en-US" dirty="0" smtClean="0"/>
              <a:t>Volcanic emissions</a:t>
            </a:r>
          </a:p>
          <a:p>
            <a:pPr lvl="1"/>
            <a:r>
              <a:rPr lang="en-US" dirty="0" smtClean="0"/>
              <a:t>include both indirect and direct effects on </a:t>
            </a:r>
            <a:r>
              <a:rPr lang="en-US" dirty="0" err="1" smtClean="0"/>
              <a:t>radiative</a:t>
            </a:r>
            <a:r>
              <a:rPr lang="en-US" dirty="0" smtClean="0"/>
              <a:t> forcing</a:t>
            </a:r>
            <a:endParaRPr lang="en-US" dirty="0"/>
          </a:p>
        </p:txBody>
      </p:sp>
      <p:sp>
        <p:nvSpPr>
          <p:cNvPr id="5" name="Title 1"/>
          <p:cNvSpPr txBox="1">
            <a:spLocks/>
          </p:cNvSpPr>
          <p:nvPr/>
        </p:nvSpPr>
        <p:spPr>
          <a:xfrm>
            <a:off x="457200" y="356616"/>
            <a:ext cx="6629400" cy="538609"/>
          </a:xfrm>
          <a:prstGeom prst="rect">
            <a:avLst/>
          </a:prstGeom>
        </p:spPr>
        <p:txBody>
          <a:bodyPr vert="horz" lIns="0" tIns="0" rIns="0" bIns="0" rtlCol="0" anchor="t">
            <a:spAutoFit/>
          </a:bodyPr>
          <a:lstStyle>
            <a:lvl1pPr algn="l" defTabSz="457200" rtl="0" eaLnBrk="1" latinLnBrk="0" hangingPunct="1">
              <a:spcBef>
                <a:spcPct val="0"/>
              </a:spcBef>
              <a:buNone/>
              <a:defRPr sz="2500" b="1" kern="1200">
                <a:solidFill>
                  <a:srgbClr val="D57500"/>
                </a:solidFill>
                <a:latin typeface="Arial"/>
                <a:ea typeface="+mj-ea"/>
                <a:cs typeface="Arial"/>
              </a:defRPr>
            </a:lvl1pPr>
          </a:lstStyle>
          <a:p>
            <a:r>
              <a:rPr lang="en-US" sz="3500" dirty="0" smtClean="0"/>
              <a:t>Science: atmosphere</a:t>
            </a:r>
            <a:endParaRPr lang="en-US" sz="3500" dirty="0"/>
          </a:p>
        </p:txBody>
      </p:sp>
    </p:spTree>
    <p:extLst>
      <p:ext uri="{BB962C8B-B14F-4D97-AF65-F5344CB8AC3E}">
        <p14:creationId xmlns:p14="http://schemas.microsoft.com/office/powerpoint/2010/main" val="11255995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6"/>
            <a:ext cx="6629400" cy="538609"/>
          </a:xfrm>
        </p:spPr>
        <p:txBody>
          <a:bodyPr/>
          <a:lstStyle/>
          <a:p>
            <a:r>
              <a:rPr lang="en-US" sz="3500" dirty="0" smtClean="0"/>
              <a:t>Science: land</a:t>
            </a:r>
            <a:endParaRPr lang="en-US" sz="3500" dirty="0"/>
          </a:p>
        </p:txBody>
      </p:sp>
      <p:sp>
        <p:nvSpPr>
          <p:cNvPr id="5" name="Content Placeholder 4"/>
          <p:cNvSpPr>
            <a:spLocks noGrp="1"/>
          </p:cNvSpPr>
          <p:nvPr>
            <p:ph sz="half" idx="1"/>
          </p:nvPr>
        </p:nvSpPr>
        <p:spPr/>
        <p:txBody>
          <a:bodyPr>
            <a:normAutofit/>
          </a:bodyPr>
          <a:lstStyle/>
          <a:p>
            <a:r>
              <a:rPr lang="en-US" sz="2500" dirty="0" smtClean="0"/>
              <a:t>A classic simple design: five boxes</a:t>
            </a:r>
          </a:p>
          <a:p>
            <a:r>
              <a:rPr lang="en-US" sz="2500" dirty="0" smtClean="0"/>
              <a:t>NPP, R</a:t>
            </a:r>
            <a:r>
              <a:rPr lang="en-US" sz="2500" baseline="-25000" dirty="0" smtClean="0"/>
              <a:t>H</a:t>
            </a:r>
            <a:r>
              <a:rPr lang="en-US" sz="2500" dirty="0" smtClean="0"/>
              <a:t>, litter fluxes scaled by global temperature and CO</a:t>
            </a:r>
            <a:r>
              <a:rPr lang="en-US" sz="2500" baseline="-25000" dirty="0" smtClean="0"/>
              <a:t>2</a:t>
            </a:r>
          </a:p>
          <a:p>
            <a:r>
              <a:rPr lang="en-US" sz="2500" dirty="0" smtClean="0"/>
              <a:t>Continual mass balance to check for ‘leaks’ </a:t>
            </a:r>
          </a:p>
        </p:txBody>
      </p:sp>
      <p:pic>
        <p:nvPicPr>
          <p:cNvPr id="7" name="Content Placeholder 6"/>
          <p:cNvPicPr>
            <a:picLocks noGrp="1" noChangeAspect="1"/>
          </p:cNvPicPr>
          <p:nvPr>
            <p:ph sz="half" idx="2"/>
          </p:nvPr>
        </p:nvPicPr>
        <p:blipFill>
          <a:blip r:embed="rId3" cstate="email">
            <a:extLst>
              <a:ext uri="{28A0092B-C50C-407E-A947-70E740481C1C}">
                <a14:useLocalDpi xmlns:a14="http://schemas.microsoft.com/office/drawing/2010/main" val="0"/>
              </a:ext>
            </a:extLst>
          </a:blip>
          <a:stretch>
            <a:fillRect/>
          </a:stretch>
        </p:blipFill>
        <p:spPr>
          <a:xfrm>
            <a:off x="4094466" y="1600200"/>
            <a:ext cx="4859034" cy="4018047"/>
          </a:xfrm>
        </p:spPr>
      </p:pic>
      <p:sp>
        <p:nvSpPr>
          <p:cNvPr id="4" name="Slide Number Placeholder 3"/>
          <p:cNvSpPr>
            <a:spLocks noGrp="1"/>
          </p:cNvSpPr>
          <p:nvPr>
            <p:ph type="sldNum" sz="quarter" idx="12"/>
          </p:nvPr>
        </p:nvSpPr>
        <p:spPr/>
        <p:txBody>
          <a:bodyPr/>
          <a:lstStyle/>
          <a:p>
            <a:fld id="{0CFEC368-1D7A-4F81-ABF6-AE0E36BAF64C}" type="slidenum">
              <a:rPr lang="en-US" smtClean="0"/>
              <a:pPr/>
              <a:t>11</a:t>
            </a:fld>
            <a:endParaRPr lang="en-US"/>
          </a:p>
        </p:txBody>
      </p:sp>
    </p:spTree>
    <p:extLst>
      <p:ext uri="{BB962C8B-B14F-4D97-AF65-F5344CB8AC3E}">
        <p14:creationId xmlns:p14="http://schemas.microsoft.com/office/powerpoint/2010/main" val="18753012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62233" y="1485043"/>
            <a:ext cx="4213122" cy="4662133"/>
          </a:xfrm>
        </p:spPr>
        <p:txBody>
          <a:bodyPr>
            <a:normAutofit/>
          </a:bodyPr>
          <a:lstStyle/>
          <a:p>
            <a:r>
              <a:rPr lang="en-US" sz="2200" dirty="0" smtClean="0"/>
              <a:t>4 boxes</a:t>
            </a:r>
          </a:p>
          <a:p>
            <a:pPr lvl="1"/>
            <a:r>
              <a:rPr lang="en-US" sz="2200" dirty="0" smtClean="0"/>
              <a:t>2 surface – 100m</a:t>
            </a:r>
          </a:p>
          <a:p>
            <a:pPr lvl="1"/>
            <a:r>
              <a:rPr lang="en-US" sz="2200" dirty="0" smtClean="0"/>
              <a:t>Intermediate – 1000m</a:t>
            </a:r>
          </a:p>
          <a:p>
            <a:pPr lvl="1"/>
            <a:r>
              <a:rPr lang="en-US" sz="2200" dirty="0" smtClean="0"/>
              <a:t>Deep – 3777m</a:t>
            </a:r>
          </a:p>
          <a:p>
            <a:r>
              <a:rPr lang="en-US" sz="2200" dirty="0" smtClean="0"/>
              <a:t>Advection and water mass exchange</a:t>
            </a:r>
          </a:p>
          <a:p>
            <a:r>
              <a:rPr lang="en-US" sz="2200" dirty="0" smtClean="0"/>
              <a:t>Heat uptake in surface boxes </a:t>
            </a:r>
            <a:r>
              <a:rPr lang="en-US" sz="2200" dirty="0" smtClean="0">
                <a:sym typeface="Wingdings" panose="05000000000000000000" pitchFamily="2" charset="2"/>
              </a:rPr>
              <a:t></a:t>
            </a:r>
            <a:r>
              <a:rPr lang="en-US" sz="2200" dirty="0" smtClean="0"/>
              <a:t> atmospheric temperature</a:t>
            </a:r>
          </a:p>
          <a:p>
            <a:r>
              <a:rPr lang="en-US" sz="2200" dirty="0" smtClean="0"/>
              <a:t>Carbon chemistry </a:t>
            </a:r>
            <a:r>
              <a:rPr lang="en-US" sz="2200" dirty="0" smtClean="0">
                <a:sym typeface="Wingdings" panose="05000000000000000000" pitchFamily="2" charset="2"/>
              </a:rPr>
              <a:t>in surface boxes  atmosphere-ocean flux</a:t>
            </a:r>
            <a:endParaRPr lang="en-US" sz="2200" dirty="0" smtClean="0"/>
          </a:p>
        </p:txBody>
      </p:sp>
      <p:sp>
        <p:nvSpPr>
          <p:cNvPr id="40" name="Title 1"/>
          <p:cNvSpPr txBox="1">
            <a:spLocks/>
          </p:cNvSpPr>
          <p:nvPr/>
        </p:nvSpPr>
        <p:spPr>
          <a:xfrm>
            <a:off x="361507" y="271459"/>
            <a:ext cx="6629400" cy="538609"/>
          </a:xfrm>
          <a:prstGeom prst="rect">
            <a:avLst/>
          </a:prstGeom>
        </p:spPr>
        <p:txBody>
          <a:bodyPr vert="horz" lIns="0" tIns="0" rIns="0" bIns="0" rtlCol="0" anchor="t">
            <a:spAutoFit/>
          </a:bodyPr>
          <a:lstStyle>
            <a:lvl1pPr algn="l" defTabSz="457200" rtl="0" eaLnBrk="1" latinLnBrk="0" hangingPunct="1">
              <a:spcBef>
                <a:spcPct val="0"/>
              </a:spcBef>
              <a:buNone/>
              <a:defRPr sz="2500" b="1" kern="1200">
                <a:solidFill>
                  <a:srgbClr val="D57500"/>
                </a:solidFill>
                <a:latin typeface="Arial"/>
                <a:ea typeface="+mj-ea"/>
                <a:cs typeface="Arial"/>
              </a:defRPr>
            </a:lvl1pPr>
          </a:lstStyle>
          <a:p>
            <a:r>
              <a:rPr lang="en-US" sz="3500" dirty="0" smtClean="0"/>
              <a:t>Science: ocean</a:t>
            </a:r>
            <a:endParaRPr lang="en-US" sz="3500" dirty="0"/>
          </a:p>
        </p:txBody>
      </p:sp>
      <p:sp>
        <p:nvSpPr>
          <p:cNvPr id="5" name="Oval 4"/>
          <p:cNvSpPr/>
          <p:nvPr/>
        </p:nvSpPr>
        <p:spPr>
          <a:xfrm>
            <a:off x="5131080" y="4494639"/>
            <a:ext cx="3808325" cy="1321192"/>
          </a:xfrm>
          <a:prstGeom prst="ellipse">
            <a:avLst/>
          </a:prstGeom>
          <a:solidFill>
            <a:schemeClr val="bg1">
              <a:lumMod val="85000"/>
            </a:schemeClr>
          </a:solidFill>
          <a:ln>
            <a:solidFill>
              <a:schemeClr val="tx1"/>
            </a:solidFill>
          </a:ln>
          <a:effectLst>
            <a:outerShdw blurRad="76200" dist="38100" dir="8100000" sx="104000" sy="104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Deep Ocean (C)</a:t>
            </a:r>
          </a:p>
        </p:txBody>
      </p:sp>
      <p:sp>
        <p:nvSpPr>
          <p:cNvPr id="6" name="Oval 5"/>
          <p:cNvSpPr/>
          <p:nvPr/>
        </p:nvSpPr>
        <p:spPr>
          <a:xfrm>
            <a:off x="5165496" y="3543075"/>
            <a:ext cx="3384458" cy="839684"/>
          </a:xfrm>
          <a:prstGeom prst="ellipse">
            <a:avLst/>
          </a:prstGeom>
          <a:solidFill>
            <a:schemeClr val="bg1">
              <a:lumMod val="85000"/>
            </a:schemeClr>
          </a:solidFill>
          <a:ln>
            <a:solidFill>
              <a:schemeClr val="tx1"/>
            </a:solidFill>
          </a:ln>
          <a:effectLst>
            <a:outerShdw blurRad="76200" dist="38100" dir="8100000" sx="104000" sy="104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Intermediate Ocean (C) </a:t>
            </a:r>
          </a:p>
        </p:txBody>
      </p:sp>
      <p:sp>
        <p:nvSpPr>
          <p:cNvPr id="7" name="Oval 6"/>
          <p:cNvSpPr/>
          <p:nvPr/>
        </p:nvSpPr>
        <p:spPr>
          <a:xfrm>
            <a:off x="7109527" y="2419281"/>
            <a:ext cx="1843545" cy="885177"/>
          </a:xfrm>
          <a:prstGeom prst="ellipse">
            <a:avLst/>
          </a:prstGeom>
          <a:solidFill>
            <a:schemeClr val="bg1">
              <a:lumMod val="85000"/>
            </a:schemeClr>
          </a:solidFill>
          <a:ln>
            <a:solidFill>
              <a:schemeClr val="tx1"/>
            </a:solidFill>
          </a:ln>
          <a:effectLst>
            <a:outerShdw blurRad="76200" dist="38100" dir="8100000" sx="104000" sy="104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High Latitude Surface (C) </a:t>
            </a:r>
          </a:p>
        </p:txBody>
      </p:sp>
      <p:sp>
        <p:nvSpPr>
          <p:cNvPr id="8" name="Oval 7"/>
          <p:cNvSpPr/>
          <p:nvPr/>
        </p:nvSpPr>
        <p:spPr>
          <a:xfrm>
            <a:off x="5020497" y="2464235"/>
            <a:ext cx="1936631" cy="885177"/>
          </a:xfrm>
          <a:prstGeom prst="ellipse">
            <a:avLst/>
          </a:prstGeom>
          <a:solidFill>
            <a:schemeClr val="bg1">
              <a:lumMod val="85000"/>
            </a:schemeClr>
          </a:solidFill>
          <a:ln>
            <a:solidFill>
              <a:schemeClr val="tx1"/>
            </a:solidFill>
          </a:ln>
          <a:effectLst>
            <a:outerShdw blurRad="76200" dist="38100" dir="8100000" sx="104000" sy="104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Low Latitude Surface (C) </a:t>
            </a:r>
          </a:p>
        </p:txBody>
      </p:sp>
      <p:cxnSp>
        <p:nvCxnSpPr>
          <p:cNvPr id="9" name="Curved Connector 8"/>
          <p:cNvCxnSpPr/>
          <p:nvPr/>
        </p:nvCxnSpPr>
        <p:spPr>
          <a:xfrm rot="5400000" flipH="1" flipV="1">
            <a:off x="5833798" y="1934460"/>
            <a:ext cx="629253" cy="457201"/>
          </a:xfrm>
          <a:prstGeom prst="curvedConnector3">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0" name="Curved Connector 9"/>
          <p:cNvCxnSpPr/>
          <p:nvPr/>
        </p:nvCxnSpPr>
        <p:spPr>
          <a:xfrm rot="5400000">
            <a:off x="7742551" y="1788276"/>
            <a:ext cx="842964" cy="535854"/>
          </a:xfrm>
          <a:prstGeom prst="curvedConnector3">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4733082" y="882280"/>
            <a:ext cx="4386240" cy="983227"/>
          </a:xfrm>
          <a:prstGeom prst="ellipse">
            <a:avLst/>
          </a:prstGeom>
          <a:solidFill>
            <a:schemeClr val="bg1">
              <a:lumMod val="85000"/>
            </a:schemeClr>
          </a:solidFill>
          <a:ln>
            <a:solidFill>
              <a:schemeClr val="tx1"/>
            </a:solidFill>
          </a:ln>
          <a:effectLst>
            <a:outerShdw blurRad="76200" dist="38100" dir="8100000" sx="104000" sy="104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Atmosphere (C)</a:t>
            </a:r>
            <a:endParaRPr lang="en-US" dirty="0">
              <a:solidFill>
                <a:schemeClr val="tx1"/>
              </a:solidFill>
            </a:endParaRPr>
          </a:p>
        </p:txBody>
      </p:sp>
      <p:cxnSp>
        <p:nvCxnSpPr>
          <p:cNvPr id="12" name="Straight Arrow Connector 11"/>
          <p:cNvCxnSpPr/>
          <p:nvPr/>
        </p:nvCxnSpPr>
        <p:spPr>
          <a:xfrm>
            <a:off x="8776344" y="2906823"/>
            <a:ext cx="0" cy="2248412"/>
          </a:xfrm>
          <a:prstGeom prst="straightConnector1">
            <a:avLst/>
          </a:prstGeom>
          <a:ln>
            <a:solidFill>
              <a:schemeClr val="accent2">
                <a:lumMod val="7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5919824" y="4162974"/>
            <a:ext cx="0" cy="777162"/>
          </a:xfrm>
          <a:prstGeom prst="straightConnector1">
            <a:avLst/>
          </a:prstGeom>
          <a:ln>
            <a:solidFill>
              <a:schemeClr val="accent2">
                <a:lumMod val="7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5403273" y="3076496"/>
            <a:ext cx="11875" cy="831273"/>
          </a:xfrm>
          <a:prstGeom prst="straightConnector1">
            <a:avLst/>
          </a:prstGeom>
          <a:ln>
            <a:solidFill>
              <a:schemeClr val="accent2">
                <a:lumMod val="7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V="1">
            <a:off x="8070552" y="3218213"/>
            <a:ext cx="11875" cy="831273"/>
          </a:xfrm>
          <a:prstGeom prst="straightConnector1">
            <a:avLst/>
          </a:prstGeom>
          <a:ln>
            <a:solidFill>
              <a:schemeClr val="accent2">
                <a:lumMod val="7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V="1">
            <a:off x="6551148" y="2882015"/>
            <a:ext cx="811960" cy="24808"/>
          </a:xfrm>
          <a:prstGeom prst="straightConnector1">
            <a:avLst/>
          </a:prstGeom>
          <a:ln>
            <a:solidFill>
              <a:schemeClr val="accent2">
                <a:lumMod val="75000"/>
              </a:schemeClr>
            </a:solidFill>
            <a:tailEnd type="arrow"/>
          </a:ln>
        </p:spPr>
        <p:style>
          <a:lnRef idx="2">
            <a:schemeClr val="accent1"/>
          </a:lnRef>
          <a:fillRef idx="0">
            <a:schemeClr val="accent1"/>
          </a:fillRef>
          <a:effectRef idx="1">
            <a:schemeClr val="accent1"/>
          </a:effectRef>
          <a:fontRef idx="minor">
            <a:schemeClr val="tx1"/>
          </a:fontRef>
        </p:style>
      </p:cxnSp>
      <p:sp>
        <p:nvSpPr>
          <p:cNvPr id="22" name="Curved Right Arrow 21"/>
          <p:cNvSpPr/>
          <p:nvPr/>
        </p:nvSpPr>
        <p:spPr>
          <a:xfrm>
            <a:off x="5688281" y="3253838"/>
            <a:ext cx="300531" cy="593766"/>
          </a:xfrm>
          <a:prstGeom prst="curv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4" name="Curved Right Arrow 23"/>
          <p:cNvSpPr/>
          <p:nvPr/>
        </p:nvSpPr>
        <p:spPr>
          <a:xfrm>
            <a:off x="7297769" y="3194461"/>
            <a:ext cx="300531" cy="593766"/>
          </a:xfrm>
          <a:prstGeom prst="curv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8" name="Curved Right Arrow 27"/>
          <p:cNvSpPr/>
          <p:nvPr/>
        </p:nvSpPr>
        <p:spPr>
          <a:xfrm rot="10607529">
            <a:off x="6060038" y="3232901"/>
            <a:ext cx="300531" cy="593766"/>
          </a:xfrm>
          <a:prstGeom prst="curv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9" name="Curved Right Arrow 28"/>
          <p:cNvSpPr/>
          <p:nvPr/>
        </p:nvSpPr>
        <p:spPr>
          <a:xfrm rot="10607529">
            <a:off x="7710216" y="3174641"/>
            <a:ext cx="300531" cy="593766"/>
          </a:xfrm>
          <a:prstGeom prst="curv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0" name="Curved Right Arrow 29"/>
          <p:cNvSpPr/>
          <p:nvPr/>
        </p:nvSpPr>
        <p:spPr>
          <a:xfrm>
            <a:off x="6601748" y="4192641"/>
            <a:ext cx="300531" cy="593766"/>
          </a:xfrm>
          <a:prstGeom prst="curv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 name="Curved Right Arrow 30"/>
          <p:cNvSpPr/>
          <p:nvPr/>
        </p:nvSpPr>
        <p:spPr>
          <a:xfrm rot="10607529">
            <a:off x="6973505" y="4171704"/>
            <a:ext cx="300531" cy="593766"/>
          </a:xfrm>
          <a:prstGeom prst="curv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546822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8" grpId="0" animBg="1"/>
      <p:bldP spid="29" grpId="0" animBg="1"/>
      <p:bldP spid="30" grpId="0" animBg="1"/>
      <p:bldP spid="3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3"/>
            <a:ext cx="6629400" cy="538609"/>
          </a:xfrm>
        </p:spPr>
        <p:txBody>
          <a:bodyPr/>
          <a:lstStyle/>
          <a:p>
            <a:r>
              <a:rPr lang="en-US" sz="3500" dirty="0" smtClean="0"/>
              <a:t>Results</a:t>
            </a:r>
            <a:endParaRPr lang="en-US" sz="3500" dirty="0"/>
          </a:p>
        </p:txBody>
      </p:sp>
      <p:sp>
        <p:nvSpPr>
          <p:cNvPr id="3" name="Content Placeholder 2"/>
          <p:cNvSpPr>
            <a:spLocks noGrp="1"/>
          </p:cNvSpPr>
          <p:nvPr>
            <p:ph idx="1"/>
          </p:nvPr>
        </p:nvSpPr>
        <p:spPr>
          <a:xfrm>
            <a:off x="457200" y="1447800"/>
            <a:ext cx="3851858" cy="4343400"/>
          </a:xfrm>
        </p:spPr>
        <p:txBody>
          <a:bodyPr>
            <a:normAutofit/>
          </a:bodyPr>
          <a:lstStyle/>
          <a:p>
            <a:r>
              <a:rPr lang="en-US" sz="2200" dirty="0" smtClean="0"/>
              <a:t>Comparisons with:</a:t>
            </a:r>
          </a:p>
          <a:p>
            <a:r>
              <a:rPr lang="en-US" sz="2200" dirty="0" smtClean="0"/>
              <a:t>MAGICC 6</a:t>
            </a:r>
          </a:p>
          <a:p>
            <a:r>
              <a:rPr lang="en-US" sz="2200" dirty="0" smtClean="0"/>
              <a:t>Comparisons with CMIP5 – Coupled Model </a:t>
            </a:r>
            <a:r>
              <a:rPr lang="en-US" sz="2200" dirty="0" err="1" smtClean="0"/>
              <a:t>Intercomparison</a:t>
            </a:r>
            <a:r>
              <a:rPr lang="en-US" sz="2200" dirty="0" smtClean="0"/>
              <a:t> Project</a:t>
            </a:r>
          </a:p>
          <a:p>
            <a:pPr lvl="1"/>
            <a:r>
              <a:rPr lang="en-US" dirty="0" smtClean="0"/>
              <a:t> models that have included biogeochemistry</a:t>
            </a:r>
          </a:p>
          <a:p>
            <a:r>
              <a:rPr lang="en-US" sz="2200" dirty="0" smtClean="0"/>
              <a:t>Atmosphere, Ocean, and Land observations</a:t>
            </a:r>
          </a:p>
          <a:p>
            <a:pPr marL="0" indent="0">
              <a:buNone/>
            </a:pPr>
            <a:endParaRPr lang="en-US" sz="2200" dirty="0" smtClean="0"/>
          </a:p>
        </p:txBody>
      </p:sp>
      <p:graphicFrame>
        <p:nvGraphicFramePr>
          <p:cNvPr id="4" name="Table 3"/>
          <p:cNvGraphicFramePr>
            <a:graphicFrameLocks noGrp="1"/>
          </p:cNvGraphicFramePr>
          <p:nvPr>
            <p:extLst>
              <p:ext uri="{D42A27DB-BD31-4B8C-83A1-F6EECF244321}">
                <p14:modId xmlns:p14="http://schemas.microsoft.com/office/powerpoint/2010/main" val="433261380"/>
              </p:ext>
            </p:extLst>
          </p:nvPr>
        </p:nvGraphicFramePr>
        <p:xfrm>
          <a:off x="4309058" y="895222"/>
          <a:ext cx="4834942" cy="5852160"/>
        </p:xfrm>
        <a:graphic>
          <a:graphicData uri="http://schemas.openxmlformats.org/drawingml/2006/table">
            <a:tbl>
              <a:tblPr firstRow="1" bandRow="1">
                <a:tableStyleId>{8EC20E35-A176-4012-BC5E-935CFFF8708E}</a:tableStyleId>
              </a:tblPr>
              <a:tblGrid>
                <a:gridCol w="2924091"/>
                <a:gridCol w="1910851"/>
              </a:tblGrid>
              <a:tr h="360864">
                <a:tc>
                  <a:txBody>
                    <a:bodyPr/>
                    <a:lstStyle/>
                    <a:p>
                      <a:pPr algn="ctr"/>
                      <a:r>
                        <a:rPr lang="en-US" sz="1800" dirty="0" smtClean="0"/>
                        <a:t>Model</a:t>
                      </a:r>
                      <a:endParaRPr lang="en-US" sz="1800" dirty="0"/>
                    </a:p>
                  </a:txBody>
                  <a:tcPr anchor="ctr"/>
                </a:tc>
                <a:tc>
                  <a:txBody>
                    <a:bodyPr/>
                    <a:lstStyle/>
                    <a:p>
                      <a:pPr algn="ctr" fontAlgn="b"/>
                      <a:r>
                        <a:rPr lang="en-US" sz="1800" b="1" i="0" u="none" strike="noStrike" dirty="0" smtClean="0">
                          <a:solidFill>
                            <a:schemeClr val="bg1"/>
                          </a:solidFill>
                          <a:effectLst/>
                          <a:latin typeface="Calibri"/>
                        </a:rPr>
                        <a:t>Model</a:t>
                      </a:r>
                      <a:endParaRPr lang="en-US" sz="1800" b="1" i="0" u="none" strike="noStrike" dirty="0">
                        <a:solidFill>
                          <a:schemeClr val="bg1"/>
                        </a:solidFill>
                        <a:effectLst/>
                        <a:latin typeface="Calibri"/>
                      </a:endParaRPr>
                    </a:p>
                  </a:txBody>
                  <a:tcPr marL="0" marR="0" marT="0" marB="0" anchor="ctr"/>
                </a:tc>
              </a:tr>
              <a:tr h="548640">
                <a:tc>
                  <a:txBody>
                    <a:bodyPr/>
                    <a:lstStyle/>
                    <a:p>
                      <a:pPr algn="ctr" fontAlgn="b"/>
                      <a:r>
                        <a:rPr lang="en-US" sz="1800" u="none" strike="noStrike" dirty="0">
                          <a:effectLst/>
                        </a:rPr>
                        <a:t>BCC-CSM</a:t>
                      </a:r>
                      <a:endParaRPr lang="en-US" sz="1800" b="0" i="0" u="none" strike="noStrike" dirty="0">
                        <a:solidFill>
                          <a:srgbClr val="000000"/>
                        </a:solidFill>
                        <a:effectLst/>
                        <a:latin typeface="Calibri"/>
                      </a:endParaRPr>
                    </a:p>
                  </a:txBody>
                  <a:tcPr marL="0" marR="0" marT="0" marB="0" anchor="ctr"/>
                </a:tc>
                <a:tc>
                  <a:txBody>
                    <a:bodyPr/>
                    <a:lstStyle/>
                    <a:p>
                      <a:pPr algn="ctr" fontAlgn="b"/>
                      <a:r>
                        <a:rPr lang="en-US" sz="1800" u="none" strike="noStrike" dirty="0">
                          <a:effectLst/>
                        </a:rPr>
                        <a:t>HadGEM2-ES</a:t>
                      </a:r>
                      <a:endParaRPr lang="en-US" sz="1800" b="0" i="0" u="none" strike="noStrike" dirty="0">
                        <a:solidFill>
                          <a:srgbClr val="000000"/>
                        </a:solidFill>
                        <a:effectLst/>
                        <a:latin typeface="Calibri"/>
                      </a:endParaRPr>
                    </a:p>
                  </a:txBody>
                  <a:tcPr marL="0" marR="0" marT="0" marB="0" anchor="ctr"/>
                </a:tc>
              </a:tr>
              <a:tr h="548640">
                <a:tc>
                  <a:txBody>
                    <a:bodyPr/>
                    <a:lstStyle/>
                    <a:p>
                      <a:pPr algn="ctr" fontAlgn="b"/>
                      <a:r>
                        <a:rPr lang="en-US" sz="1800" u="none" strike="noStrike" dirty="0">
                          <a:effectLst/>
                        </a:rPr>
                        <a:t>BNU-ESM</a:t>
                      </a:r>
                      <a:endParaRPr lang="en-US" sz="1800" b="0" i="0" u="none" strike="noStrike" dirty="0">
                        <a:solidFill>
                          <a:srgbClr val="000000"/>
                        </a:solidFill>
                        <a:effectLst/>
                        <a:latin typeface="Calibri"/>
                      </a:endParaRPr>
                    </a:p>
                  </a:txBody>
                  <a:tcPr marL="0" marR="0" marT="0" marB="0" anchor="ctr"/>
                </a:tc>
                <a:tc>
                  <a:txBody>
                    <a:bodyPr/>
                    <a:lstStyle/>
                    <a:p>
                      <a:pPr algn="ctr" fontAlgn="b"/>
                      <a:r>
                        <a:rPr lang="en-US" sz="1800" u="none" strike="noStrike" dirty="0">
                          <a:effectLst/>
                        </a:rPr>
                        <a:t>INMCM4</a:t>
                      </a:r>
                      <a:endParaRPr lang="en-US" sz="1800" b="0" i="0" u="none" strike="noStrike" dirty="0">
                        <a:solidFill>
                          <a:srgbClr val="000000"/>
                        </a:solidFill>
                        <a:effectLst/>
                        <a:latin typeface="Calibri"/>
                      </a:endParaRPr>
                    </a:p>
                  </a:txBody>
                  <a:tcPr marL="0" marR="0" marT="0" marB="0" anchor="ctr"/>
                </a:tc>
              </a:tr>
              <a:tr h="548640">
                <a:tc>
                  <a:txBody>
                    <a:bodyPr/>
                    <a:lstStyle/>
                    <a:p>
                      <a:pPr algn="ctr" fontAlgn="b"/>
                      <a:r>
                        <a:rPr lang="en-US" sz="1800" u="none" strike="noStrike" dirty="0">
                          <a:effectLst/>
                        </a:rPr>
                        <a:t>CanESM2</a:t>
                      </a:r>
                      <a:endParaRPr lang="en-US" sz="1800" b="0" i="0" u="none" strike="noStrike" dirty="0">
                        <a:solidFill>
                          <a:srgbClr val="000000"/>
                        </a:solidFill>
                        <a:effectLst/>
                        <a:latin typeface="Calibri"/>
                      </a:endParaRPr>
                    </a:p>
                  </a:txBody>
                  <a:tcPr marL="0" marR="0" marT="0" marB="0" anchor="ctr"/>
                </a:tc>
                <a:tc>
                  <a:txBody>
                    <a:bodyPr/>
                    <a:lstStyle/>
                    <a:p>
                      <a:pPr algn="ctr" fontAlgn="b"/>
                      <a:r>
                        <a:rPr lang="en-US" sz="1800" u="none" strike="noStrike" dirty="0">
                          <a:effectLst/>
                        </a:rPr>
                        <a:t>IPSL-CM5A-LR</a:t>
                      </a:r>
                      <a:endParaRPr lang="en-US" sz="1800" b="0" i="0" u="none" strike="noStrike" dirty="0">
                        <a:solidFill>
                          <a:srgbClr val="000000"/>
                        </a:solidFill>
                        <a:effectLst/>
                        <a:latin typeface="Calibri"/>
                      </a:endParaRPr>
                    </a:p>
                  </a:txBody>
                  <a:tcPr marL="0" marR="0" marT="0" marB="0" anchor="ctr"/>
                </a:tc>
              </a:tr>
              <a:tr h="548640">
                <a:tc>
                  <a:txBody>
                    <a:bodyPr/>
                    <a:lstStyle/>
                    <a:p>
                      <a:pPr algn="ctr" fontAlgn="b"/>
                      <a:r>
                        <a:rPr lang="en-US" sz="1800" u="none" strike="noStrike" dirty="0">
                          <a:effectLst/>
                        </a:rPr>
                        <a:t>CESM1-BGC</a:t>
                      </a:r>
                      <a:endParaRPr lang="en-US" sz="1800" b="0" i="0" u="none" strike="noStrike" dirty="0">
                        <a:solidFill>
                          <a:srgbClr val="000000"/>
                        </a:solidFill>
                        <a:effectLst/>
                        <a:latin typeface="Calibri"/>
                      </a:endParaRPr>
                    </a:p>
                  </a:txBody>
                  <a:tcPr marL="0" marR="0" marT="0" marB="0" anchor="ctr"/>
                </a:tc>
                <a:tc>
                  <a:txBody>
                    <a:bodyPr/>
                    <a:lstStyle/>
                    <a:p>
                      <a:pPr algn="ctr" fontAlgn="b"/>
                      <a:r>
                        <a:rPr lang="en-US" sz="1800" u="none" strike="noStrike" dirty="0">
                          <a:effectLst/>
                        </a:rPr>
                        <a:t>IPSL-CM5A-MR</a:t>
                      </a:r>
                      <a:endParaRPr lang="en-US" sz="1800" b="0" i="0" u="none" strike="noStrike" dirty="0">
                        <a:solidFill>
                          <a:srgbClr val="000000"/>
                        </a:solidFill>
                        <a:effectLst/>
                        <a:latin typeface="Calibri"/>
                      </a:endParaRPr>
                    </a:p>
                  </a:txBody>
                  <a:tcPr marL="0" marR="0" marT="0" marB="0" anchor="ctr"/>
                </a:tc>
              </a:tr>
              <a:tr h="548640">
                <a:tc>
                  <a:txBody>
                    <a:bodyPr/>
                    <a:lstStyle/>
                    <a:p>
                      <a:pPr algn="ctr" fontAlgn="b"/>
                      <a:r>
                        <a:rPr lang="en-US" sz="1800" u="none" strike="noStrike" dirty="0">
                          <a:effectLst/>
                        </a:rPr>
                        <a:t>CNRM-CM5</a:t>
                      </a:r>
                      <a:endParaRPr lang="en-US" sz="1800" b="0" i="0" u="none" strike="noStrike" dirty="0">
                        <a:solidFill>
                          <a:srgbClr val="000000"/>
                        </a:solidFill>
                        <a:effectLst/>
                        <a:latin typeface="Calibri"/>
                      </a:endParaRPr>
                    </a:p>
                  </a:txBody>
                  <a:tcPr marL="0" marR="0" marT="0" marB="0" anchor="ctr"/>
                </a:tc>
                <a:tc>
                  <a:txBody>
                    <a:bodyPr/>
                    <a:lstStyle/>
                    <a:p>
                      <a:pPr algn="ctr" fontAlgn="b"/>
                      <a:r>
                        <a:rPr lang="en-US" sz="1800" u="none" strike="noStrike" dirty="0">
                          <a:effectLst/>
                        </a:rPr>
                        <a:t>IPSL-CM5B-LR</a:t>
                      </a:r>
                      <a:endParaRPr lang="en-US" sz="1800" b="0" i="0" u="none" strike="noStrike" dirty="0">
                        <a:solidFill>
                          <a:srgbClr val="000000"/>
                        </a:solidFill>
                        <a:effectLst/>
                        <a:latin typeface="Calibri"/>
                      </a:endParaRPr>
                    </a:p>
                  </a:txBody>
                  <a:tcPr marL="0" marR="0" marT="0" marB="0" anchor="ctr"/>
                </a:tc>
              </a:tr>
              <a:tr h="548640">
                <a:tc>
                  <a:txBody>
                    <a:bodyPr/>
                    <a:lstStyle/>
                    <a:p>
                      <a:pPr algn="ctr" fontAlgn="b"/>
                      <a:r>
                        <a:rPr lang="en-US" sz="1800" u="none" strike="noStrike">
                          <a:effectLst/>
                        </a:rPr>
                        <a:t>GFDL_ESM2M</a:t>
                      </a:r>
                      <a:endParaRPr lang="en-US" sz="1800" b="0" i="0" u="none" strike="noStrike">
                        <a:solidFill>
                          <a:srgbClr val="000000"/>
                        </a:solidFill>
                        <a:effectLst/>
                        <a:latin typeface="Calibri"/>
                      </a:endParaRPr>
                    </a:p>
                  </a:txBody>
                  <a:tcPr marL="0" marR="0" marT="0" marB="0" anchor="ctr"/>
                </a:tc>
                <a:tc>
                  <a:txBody>
                    <a:bodyPr/>
                    <a:lstStyle/>
                    <a:p>
                      <a:pPr algn="ctr" fontAlgn="b"/>
                      <a:r>
                        <a:rPr lang="en-US" sz="1800" u="none" strike="noStrike" dirty="0">
                          <a:effectLst/>
                        </a:rPr>
                        <a:t>MIROC-ESM</a:t>
                      </a:r>
                      <a:endParaRPr lang="en-US" sz="1800" b="0" i="0" u="none" strike="noStrike" dirty="0">
                        <a:solidFill>
                          <a:srgbClr val="000000"/>
                        </a:solidFill>
                        <a:effectLst/>
                        <a:latin typeface="Calibri"/>
                      </a:endParaRPr>
                    </a:p>
                  </a:txBody>
                  <a:tcPr marL="0" marR="0" marT="0" marB="0" anchor="ctr"/>
                </a:tc>
              </a:tr>
              <a:tr h="548640">
                <a:tc>
                  <a:txBody>
                    <a:bodyPr/>
                    <a:lstStyle/>
                    <a:p>
                      <a:pPr algn="ctr" fontAlgn="b"/>
                      <a:r>
                        <a:rPr lang="en-US" sz="1800" u="none" strike="noStrike" dirty="0">
                          <a:effectLst/>
                        </a:rPr>
                        <a:t>GFDL-ESM2G</a:t>
                      </a:r>
                      <a:endParaRPr lang="en-US" sz="1800" b="0" i="0" u="none" strike="noStrike" dirty="0">
                        <a:solidFill>
                          <a:srgbClr val="000000"/>
                        </a:solidFill>
                        <a:effectLst/>
                        <a:latin typeface="Calibri"/>
                      </a:endParaRPr>
                    </a:p>
                  </a:txBody>
                  <a:tcPr marL="0" marR="0" marT="0" marB="0" anchor="ctr"/>
                </a:tc>
                <a:tc>
                  <a:txBody>
                    <a:bodyPr/>
                    <a:lstStyle/>
                    <a:p>
                      <a:pPr algn="ctr" fontAlgn="b"/>
                      <a:r>
                        <a:rPr lang="en-US" sz="1800" u="none" strike="noStrike" dirty="0">
                          <a:effectLst/>
                        </a:rPr>
                        <a:t>MIROC-ESM-CHEM</a:t>
                      </a:r>
                      <a:endParaRPr lang="en-US" sz="1800" b="0" i="0" u="none" strike="noStrike" dirty="0">
                        <a:solidFill>
                          <a:srgbClr val="000000"/>
                        </a:solidFill>
                        <a:effectLst/>
                        <a:latin typeface="Calibri"/>
                      </a:endParaRPr>
                    </a:p>
                  </a:txBody>
                  <a:tcPr marL="0" marR="0" marT="0" marB="0" anchor="ctr"/>
                </a:tc>
              </a:tr>
              <a:tr h="548640">
                <a:tc>
                  <a:txBody>
                    <a:bodyPr/>
                    <a:lstStyle/>
                    <a:p>
                      <a:pPr algn="ctr" fontAlgn="b"/>
                      <a:r>
                        <a:rPr lang="en-US" sz="1800" u="none" strike="noStrike">
                          <a:effectLst/>
                        </a:rPr>
                        <a:t>GISS-E2-H-CC</a:t>
                      </a:r>
                      <a:endParaRPr lang="en-US" sz="1800" b="0" i="0" u="none" strike="noStrike">
                        <a:solidFill>
                          <a:srgbClr val="000000"/>
                        </a:solidFill>
                        <a:effectLst/>
                        <a:latin typeface="Calibri"/>
                      </a:endParaRPr>
                    </a:p>
                  </a:txBody>
                  <a:tcPr marL="0" marR="0" marT="0" marB="0" anchor="ctr"/>
                </a:tc>
                <a:tc>
                  <a:txBody>
                    <a:bodyPr/>
                    <a:lstStyle/>
                    <a:p>
                      <a:pPr algn="ctr" fontAlgn="b"/>
                      <a:r>
                        <a:rPr lang="en-US" sz="1800" u="none" strike="noStrike" dirty="0">
                          <a:effectLst/>
                        </a:rPr>
                        <a:t>MPI-ESM-LR</a:t>
                      </a:r>
                      <a:endParaRPr lang="en-US" sz="1800" b="0" i="0" u="none" strike="noStrike" dirty="0">
                        <a:solidFill>
                          <a:srgbClr val="000000"/>
                        </a:solidFill>
                        <a:effectLst/>
                        <a:latin typeface="Calibri"/>
                      </a:endParaRPr>
                    </a:p>
                  </a:txBody>
                  <a:tcPr marL="0" marR="0" marT="0" marB="0" anchor="ctr"/>
                </a:tc>
              </a:tr>
              <a:tr h="548640">
                <a:tc>
                  <a:txBody>
                    <a:bodyPr/>
                    <a:lstStyle/>
                    <a:p>
                      <a:pPr algn="ctr" fontAlgn="b"/>
                      <a:r>
                        <a:rPr lang="en-US" sz="1800" u="none" strike="noStrike">
                          <a:effectLst/>
                        </a:rPr>
                        <a:t>GISS-E2-R-CC</a:t>
                      </a:r>
                      <a:endParaRPr lang="en-US" sz="1800" b="0" i="0" u="none" strike="noStrike">
                        <a:solidFill>
                          <a:srgbClr val="000000"/>
                        </a:solidFill>
                        <a:effectLst/>
                        <a:latin typeface="Calibri"/>
                      </a:endParaRPr>
                    </a:p>
                  </a:txBody>
                  <a:tcPr marL="0" marR="0" marT="0" marB="0" anchor="ctr"/>
                </a:tc>
                <a:tc>
                  <a:txBody>
                    <a:bodyPr/>
                    <a:lstStyle/>
                    <a:p>
                      <a:pPr algn="ctr" fontAlgn="b"/>
                      <a:r>
                        <a:rPr lang="en-US" sz="1800" u="none" strike="noStrike" dirty="0">
                          <a:effectLst/>
                        </a:rPr>
                        <a:t>MPI-ESM-MR</a:t>
                      </a:r>
                      <a:endParaRPr lang="en-US" sz="1800" b="0" i="0" u="none" strike="noStrike" dirty="0">
                        <a:solidFill>
                          <a:srgbClr val="000000"/>
                        </a:solidFill>
                        <a:effectLst/>
                        <a:latin typeface="Calibri"/>
                      </a:endParaRPr>
                    </a:p>
                  </a:txBody>
                  <a:tcPr marL="0" marR="0" marT="0" marB="0" anchor="ctr"/>
                </a:tc>
              </a:tr>
              <a:tr h="548640">
                <a:tc>
                  <a:txBody>
                    <a:bodyPr/>
                    <a:lstStyle/>
                    <a:p>
                      <a:pPr algn="ctr" fontAlgn="b"/>
                      <a:r>
                        <a:rPr lang="en-US" sz="1800" u="none" strike="noStrike">
                          <a:effectLst/>
                        </a:rPr>
                        <a:t>HadGEM2-CC</a:t>
                      </a:r>
                      <a:endParaRPr lang="en-US" sz="1800" b="0" i="0" u="none" strike="noStrike">
                        <a:solidFill>
                          <a:srgbClr val="000000"/>
                        </a:solidFill>
                        <a:effectLst/>
                        <a:latin typeface="Calibri"/>
                      </a:endParaRPr>
                    </a:p>
                  </a:txBody>
                  <a:tcPr marL="0" marR="0" marT="0" marB="0" anchor="ctr"/>
                </a:tc>
                <a:tc>
                  <a:txBody>
                    <a:bodyPr/>
                    <a:lstStyle/>
                    <a:p>
                      <a:pPr algn="ctr" fontAlgn="b"/>
                      <a:r>
                        <a:rPr lang="en-US" sz="1800" u="none" strike="noStrike" dirty="0">
                          <a:effectLst/>
                        </a:rPr>
                        <a:t>NorESM1-ME</a:t>
                      </a:r>
                      <a:endParaRPr lang="en-US" sz="1800" b="0" i="0" u="none" strike="noStrike" dirty="0">
                        <a:solidFill>
                          <a:srgbClr val="000000"/>
                        </a:solidFill>
                        <a:effectLst/>
                        <a:latin typeface="Calibri"/>
                      </a:endParaRPr>
                    </a:p>
                  </a:txBody>
                  <a:tcPr marL="0" marR="0" marT="0" marB="0" anchor="ctr"/>
                </a:tc>
              </a:tr>
            </a:tbl>
          </a:graphicData>
        </a:graphic>
      </p:graphicFrame>
    </p:spTree>
    <p:extLst>
      <p:ext uri="{BB962C8B-B14F-4D97-AF65-F5344CB8AC3E}">
        <p14:creationId xmlns:p14="http://schemas.microsoft.com/office/powerpoint/2010/main" val="27886140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3"/>
            <a:ext cx="6629400" cy="538609"/>
          </a:xfrm>
        </p:spPr>
        <p:txBody>
          <a:bodyPr/>
          <a:lstStyle/>
          <a:p>
            <a:r>
              <a:rPr lang="en-US" sz="3500" dirty="0" smtClean="0"/>
              <a:t>Results: atmosphere</a:t>
            </a:r>
            <a:endParaRPr lang="en-US" sz="3500" dirty="0"/>
          </a:p>
        </p:txBody>
      </p:sp>
      <p:sp>
        <p:nvSpPr>
          <p:cNvPr id="4" name="TextBox 3"/>
          <p:cNvSpPr txBox="1"/>
          <p:nvPr/>
        </p:nvSpPr>
        <p:spPr>
          <a:xfrm>
            <a:off x="808015" y="4800253"/>
            <a:ext cx="3180294" cy="1200329"/>
          </a:xfrm>
          <a:prstGeom prst="rect">
            <a:avLst/>
          </a:prstGeom>
          <a:noFill/>
        </p:spPr>
        <p:txBody>
          <a:bodyPr wrap="none" rtlCol="0">
            <a:spAutoFit/>
          </a:bodyPr>
          <a:lstStyle/>
          <a:p>
            <a:r>
              <a:rPr lang="el-GR" dirty="0" smtClean="0"/>
              <a:t>Δ</a:t>
            </a:r>
            <a:r>
              <a:rPr lang="en-US" dirty="0" smtClean="0"/>
              <a:t>T = </a:t>
            </a:r>
            <a:r>
              <a:rPr lang="el-GR" dirty="0" smtClean="0"/>
              <a:t>λ</a:t>
            </a:r>
            <a:r>
              <a:rPr lang="en-US" dirty="0" smtClean="0"/>
              <a:t>* RF – </a:t>
            </a:r>
            <a:r>
              <a:rPr lang="el-GR" dirty="0" smtClean="0"/>
              <a:t>Δ</a:t>
            </a:r>
            <a:r>
              <a:rPr lang="en-US" dirty="0" smtClean="0"/>
              <a:t>F</a:t>
            </a:r>
          </a:p>
          <a:p>
            <a:r>
              <a:rPr lang="el-GR" dirty="0" smtClean="0"/>
              <a:t>λ </a:t>
            </a:r>
            <a:r>
              <a:rPr lang="en-US" dirty="0" smtClean="0"/>
              <a:t>= climate feedback/sensitivity </a:t>
            </a:r>
          </a:p>
          <a:p>
            <a:r>
              <a:rPr lang="en-US" dirty="0" smtClean="0"/>
              <a:t>RF = </a:t>
            </a:r>
            <a:r>
              <a:rPr lang="en-US" dirty="0" err="1" smtClean="0"/>
              <a:t>radiative</a:t>
            </a:r>
            <a:r>
              <a:rPr lang="en-US" dirty="0" smtClean="0"/>
              <a:t> forcing</a:t>
            </a:r>
          </a:p>
          <a:p>
            <a:r>
              <a:rPr lang="el-GR" dirty="0" smtClean="0"/>
              <a:t>Δ</a:t>
            </a:r>
            <a:r>
              <a:rPr lang="en-US" dirty="0" smtClean="0"/>
              <a:t>F = Ocean Heat Flux </a:t>
            </a:r>
          </a:p>
        </p:txBody>
      </p:sp>
      <p:grpSp>
        <p:nvGrpSpPr>
          <p:cNvPr id="35" name="Group 34"/>
          <p:cNvGrpSpPr/>
          <p:nvPr/>
        </p:nvGrpSpPr>
        <p:grpSpPr>
          <a:xfrm>
            <a:off x="5107976" y="939211"/>
            <a:ext cx="3789875" cy="3657600"/>
            <a:chOff x="4850801" y="976497"/>
            <a:chExt cx="3789875" cy="3657600"/>
          </a:xfrm>
        </p:grpSpPr>
        <p:pic>
          <p:nvPicPr>
            <p:cNvPr id="22" name="Picture 2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850801" y="976497"/>
              <a:ext cx="3789875" cy="3657600"/>
            </a:xfrm>
            <a:prstGeom prst="rect">
              <a:avLst/>
            </a:prstGeom>
          </p:spPr>
        </p:pic>
        <p:sp>
          <p:nvSpPr>
            <p:cNvPr id="27" name="TextBox 26"/>
            <p:cNvSpPr txBox="1"/>
            <p:nvPr/>
          </p:nvSpPr>
          <p:spPr>
            <a:xfrm>
              <a:off x="4850801" y="1019122"/>
              <a:ext cx="3761301" cy="323165"/>
            </a:xfrm>
            <a:prstGeom prst="rect">
              <a:avLst/>
            </a:prstGeom>
            <a:solidFill>
              <a:schemeClr val="bg1"/>
            </a:solidFill>
            <a:ln>
              <a:solidFill>
                <a:schemeClr val="bg1"/>
              </a:solidFill>
            </a:ln>
          </p:spPr>
          <p:txBody>
            <a:bodyPr wrap="square" rtlCol="0">
              <a:spAutoFit/>
            </a:bodyPr>
            <a:lstStyle/>
            <a:p>
              <a:pPr algn="ctr"/>
              <a:r>
                <a:rPr lang="en-US" sz="1500" dirty="0" smtClean="0"/>
                <a:t>Atmospheric CO</a:t>
              </a:r>
              <a:r>
                <a:rPr lang="en-US" sz="1500" baseline="-25000" dirty="0" smtClean="0"/>
                <a:t>2</a:t>
              </a:r>
              <a:r>
                <a:rPr lang="en-US" sz="1500" dirty="0" smtClean="0"/>
                <a:t> Hector vs. MAGICC</a:t>
              </a:r>
              <a:endParaRPr lang="en-US" sz="1500" dirty="0"/>
            </a:p>
          </p:txBody>
        </p:sp>
        <p:sp>
          <p:nvSpPr>
            <p:cNvPr id="31" name="TextBox 30"/>
            <p:cNvSpPr txBox="1"/>
            <p:nvPr/>
          </p:nvSpPr>
          <p:spPr>
            <a:xfrm>
              <a:off x="8048625" y="2913595"/>
              <a:ext cx="534902" cy="215444"/>
            </a:xfrm>
            <a:prstGeom prst="rect">
              <a:avLst/>
            </a:prstGeom>
            <a:solidFill>
              <a:schemeClr val="bg1"/>
            </a:solidFill>
            <a:ln>
              <a:solidFill>
                <a:schemeClr val="bg1"/>
              </a:solidFill>
            </a:ln>
          </p:spPr>
          <p:txBody>
            <a:bodyPr wrap="square" rtlCol="0">
              <a:spAutoFit/>
            </a:bodyPr>
            <a:lstStyle/>
            <a:p>
              <a:r>
                <a:rPr lang="en-US" sz="800" dirty="0" smtClean="0"/>
                <a:t>RCP2.6</a:t>
              </a:r>
              <a:endParaRPr lang="en-US" sz="800" dirty="0"/>
            </a:p>
          </p:txBody>
        </p:sp>
        <p:sp>
          <p:nvSpPr>
            <p:cNvPr id="32" name="TextBox 31"/>
            <p:cNvSpPr txBox="1"/>
            <p:nvPr/>
          </p:nvSpPr>
          <p:spPr>
            <a:xfrm>
              <a:off x="8048625" y="3066603"/>
              <a:ext cx="534902" cy="215444"/>
            </a:xfrm>
            <a:prstGeom prst="rect">
              <a:avLst/>
            </a:prstGeom>
            <a:solidFill>
              <a:schemeClr val="bg1"/>
            </a:solidFill>
            <a:ln>
              <a:solidFill>
                <a:schemeClr val="bg1"/>
              </a:solidFill>
            </a:ln>
          </p:spPr>
          <p:txBody>
            <a:bodyPr wrap="square" rtlCol="0">
              <a:spAutoFit/>
            </a:bodyPr>
            <a:lstStyle/>
            <a:p>
              <a:r>
                <a:rPr lang="en-US" sz="800" dirty="0" smtClean="0"/>
                <a:t>RCP4.5</a:t>
              </a:r>
              <a:endParaRPr lang="en-US" sz="800" dirty="0"/>
            </a:p>
          </p:txBody>
        </p:sp>
        <p:sp>
          <p:nvSpPr>
            <p:cNvPr id="33" name="TextBox 32"/>
            <p:cNvSpPr txBox="1"/>
            <p:nvPr/>
          </p:nvSpPr>
          <p:spPr>
            <a:xfrm>
              <a:off x="8048625" y="3217872"/>
              <a:ext cx="534902" cy="215444"/>
            </a:xfrm>
            <a:prstGeom prst="rect">
              <a:avLst/>
            </a:prstGeom>
            <a:solidFill>
              <a:schemeClr val="bg1"/>
            </a:solidFill>
            <a:ln>
              <a:solidFill>
                <a:schemeClr val="bg1"/>
              </a:solidFill>
            </a:ln>
          </p:spPr>
          <p:txBody>
            <a:bodyPr wrap="square" rtlCol="0">
              <a:spAutoFit/>
            </a:bodyPr>
            <a:lstStyle/>
            <a:p>
              <a:r>
                <a:rPr lang="en-US" sz="800" dirty="0" smtClean="0"/>
                <a:t>RCP6.0</a:t>
              </a:r>
              <a:endParaRPr lang="en-US" sz="800" dirty="0"/>
            </a:p>
          </p:txBody>
        </p:sp>
        <p:sp>
          <p:nvSpPr>
            <p:cNvPr id="34" name="TextBox 33"/>
            <p:cNvSpPr txBox="1"/>
            <p:nvPr/>
          </p:nvSpPr>
          <p:spPr>
            <a:xfrm>
              <a:off x="8048625" y="3371403"/>
              <a:ext cx="534902" cy="215444"/>
            </a:xfrm>
            <a:prstGeom prst="rect">
              <a:avLst/>
            </a:prstGeom>
            <a:solidFill>
              <a:schemeClr val="bg1"/>
            </a:solidFill>
            <a:ln>
              <a:solidFill>
                <a:schemeClr val="bg1"/>
              </a:solidFill>
            </a:ln>
          </p:spPr>
          <p:txBody>
            <a:bodyPr wrap="square" rtlCol="0">
              <a:spAutoFit/>
            </a:bodyPr>
            <a:lstStyle/>
            <a:p>
              <a:r>
                <a:rPr lang="en-US" sz="800" dirty="0" smtClean="0"/>
                <a:t>RCP8.5</a:t>
              </a:r>
              <a:endParaRPr lang="en-US" sz="800" dirty="0"/>
            </a:p>
          </p:txBody>
        </p:sp>
      </p:grpSp>
      <p:grpSp>
        <p:nvGrpSpPr>
          <p:cNvPr id="41" name="Group 40"/>
          <p:cNvGrpSpPr/>
          <p:nvPr/>
        </p:nvGrpSpPr>
        <p:grpSpPr>
          <a:xfrm>
            <a:off x="5120350" y="941116"/>
            <a:ext cx="3837250" cy="3703320"/>
            <a:chOff x="9144000" y="294823"/>
            <a:chExt cx="3837250" cy="3703320"/>
          </a:xfrm>
        </p:grpSpPr>
        <p:pic>
          <p:nvPicPr>
            <p:cNvPr id="23" name="Picture 22"/>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144001" y="294823"/>
              <a:ext cx="3837249" cy="3703320"/>
            </a:xfrm>
            <a:prstGeom prst="rect">
              <a:avLst/>
            </a:prstGeom>
          </p:spPr>
        </p:pic>
        <p:sp>
          <p:nvSpPr>
            <p:cNvPr id="36" name="TextBox 35"/>
            <p:cNvSpPr txBox="1"/>
            <p:nvPr/>
          </p:nvSpPr>
          <p:spPr>
            <a:xfrm>
              <a:off x="9144000" y="342448"/>
              <a:ext cx="3761301" cy="323165"/>
            </a:xfrm>
            <a:prstGeom prst="rect">
              <a:avLst/>
            </a:prstGeom>
            <a:solidFill>
              <a:schemeClr val="bg1"/>
            </a:solidFill>
            <a:ln>
              <a:solidFill>
                <a:schemeClr val="bg1"/>
              </a:solidFill>
            </a:ln>
          </p:spPr>
          <p:txBody>
            <a:bodyPr wrap="square" rtlCol="0">
              <a:spAutoFit/>
            </a:bodyPr>
            <a:lstStyle/>
            <a:p>
              <a:pPr algn="ctr"/>
              <a:r>
                <a:rPr lang="en-US" sz="1500" dirty="0" smtClean="0"/>
                <a:t>Atmospheric CO</a:t>
              </a:r>
              <a:r>
                <a:rPr lang="en-US" sz="1500" baseline="-25000" dirty="0" smtClean="0"/>
                <a:t>2</a:t>
              </a:r>
              <a:r>
                <a:rPr lang="en-US" sz="1500" dirty="0" smtClean="0"/>
                <a:t> Hector vs. MAGICC6</a:t>
              </a:r>
              <a:endParaRPr lang="en-US" sz="1500" dirty="0"/>
            </a:p>
          </p:txBody>
        </p:sp>
        <p:sp>
          <p:nvSpPr>
            <p:cNvPr id="37" name="TextBox 36"/>
            <p:cNvSpPr txBox="1"/>
            <p:nvPr/>
          </p:nvSpPr>
          <p:spPr>
            <a:xfrm>
              <a:off x="12379924" y="2245790"/>
              <a:ext cx="534902" cy="215444"/>
            </a:xfrm>
            <a:prstGeom prst="rect">
              <a:avLst/>
            </a:prstGeom>
            <a:solidFill>
              <a:schemeClr val="bg1"/>
            </a:solidFill>
            <a:ln>
              <a:solidFill>
                <a:schemeClr val="bg1"/>
              </a:solidFill>
            </a:ln>
          </p:spPr>
          <p:txBody>
            <a:bodyPr wrap="square" rtlCol="0">
              <a:spAutoFit/>
            </a:bodyPr>
            <a:lstStyle/>
            <a:p>
              <a:r>
                <a:rPr lang="en-US" sz="800" dirty="0" smtClean="0"/>
                <a:t>RCP2.6</a:t>
              </a:r>
              <a:endParaRPr lang="en-US" sz="800" dirty="0"/>
            </a:p>
          </p:txBody>
        </p:sp>
        <p:sp>
          <p:nvSpPr>
            <p:cNvPr id="38" name="TextBox 37"/>
            <p:cNvSpPr txBox="1"/>
            <p:nvPr/>
          </p:nvSpPr>
          <p:spPr>
            <a:xfrm>
              <a:off x="12379924" y="2398798"/>
              <a:ext cx="534902" cy="215444"/>
            </a:xfrm>
            <a:prstGeom prst="rect">
              <a:avLst/>
            </a:prstGeom>
            <a:solidFill>
              <a:schemeClr val="bg1"/>
            </a:solidFill>
            <a:ln>
              <a:solidFill>
                <a:schemeClr val="bg1"/>
              </a:solidFill>
            </a:ln>
          </p:spPr>
          <p:txBody>
            <a:bodyPr wrap="square" rtlCol="0">
              <a:spAutoFit/>
            </a:bodyPr>
            <a:lstStyle/>
            <a:p>
              <a:r>
                <a:rPr lang="en-US" sz="800" dirty="0" smtClean="0"/>
                <a:t>RCP4.5</a:t>
              </a:r>
              <a:endParaRPr lang="en-US" sz="800" dirty="0"/>
            </a:p>
          </p:txBody>
        </p:sp>
        <p:sp>
          <p:nvSpPr>
            <p:cNvPr id="39" name="TextBox 38"/>
            <p:cNvSpPr txBox="1"/>
            <p:nvPr/>
          </p:nvSpPr>
          <p:spPr>
            <a:xfrm>
              <a:off x="12379924" y="2550067"/>
              <a:ext cx="534902" cy="215444"/>
            </a:xfrm>
            <a:prstGeom prst="rect">
              <a:avLst/>
            </a:prstGeom>
            <a:solidFill>
              <a:schemeClr val="bg1"/>
            </a:solidFill>
            <a:ln>
              <a:solidFill>
                <a:schemeClr val="bg1"/>
              </a:solidFill>
            </a:ln>
          </p:spPr>
          <p:txBody>
            <a:bodyPr wrap="square" rtlCol="0">
              <a:spAutoFit/>
            </a:bodyPr>
            <a:lstStyle/>
            <a:p>
              <a:r>
                <a:rPr lang="en-US" sz="800" dirty="0" smtClean="0"/>
                <a:t>RCP6.0</a:t>
              </a:r>
              <a:endParaRPr lang="en-US" sz="800" dirty="0"/>
            </a:p>
          </p:txBody>
        </p:sp>
        <p:sp>
          <p:nvSpPr>
            <p:cNvPr id="40" name="TextBox 39"/>
            <p:cNvSpPr txBox="1"/>
            <p:nvPr/>
          </p:nvSpPr>
          <p:spPr>
            <a:xfrm>
              <a:off x="12379924" y="2703598"/>
              <a:ext cx="534902" cy="215444"/>
            </a:xfrm>
            <a:prstGeom prst="rect">
              <a:avLst/>
            </a:prstGeom>
            <a:solidFill>
              <a:schemeClr val="bg1"/>
            </a:solidFill>
            <a:ln>
              <a:solidFill>
                <a:schemeClr val="bg1"/>
              </a:solidFill>
            </a:ln>
          </p:spPr>
          <p:txBody>
            <a:bodyPr wrap="square" rtlCol="0">
              <a:spAutoFit/>
            </a:bodyPr>
            <a:lstStyle/>
            <a:p>
              <a:r>
                <a:rPr lang="en-US" sz="800" dirty="0" smtClean="0"/>
                <a:t>RCP8.5</a:t>
              </a:r>
              <a:endParaRPr lang="en-US" sz="800" dirty="0"/>
            </a:p>
          </p:txBody>
        </p:sp>
      </p:grpSp>
      <p:sp>
        <p:nvSpPr>
          <p:cNvPr id="42" name="Rectangle 41"/>
          <p:cNvSpPr/>
          <p:nvPr/>
        </p:nvSpPr>
        <p:spPr>
          <a:xfrm>
            <a:off x="7002913" y="1747367"/>
            <a:ext cx="1007612" cy="2524125"/>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7"/>
          <p:cNvGrpSpPr/>
          <p:nvPr/>
        </p:nvGrpSpPr>
        <p:grpSpPr>
          <a:xfrm>
            <a:off x="131619" y="963976"/>
            <a:ext cx="5075414" cy="3657600"/>
            <a:chOff x="4969012" y="1997925"/>
            <a:chExt cx="5075414" cy="3657600"/>
          </a:xfrm>
        </p:grpSpPr>
        <p:pic>
          <p:nvPicPr>
            <p:cNvPr id="3" name="Picture 2"/>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969012" y="1997925"/>
              <a:ext cx="5075414" cy="3657600"/>
            </a:xfrm>
            <a:prstGeom prst="rect">
              <a:avLst/>
            </a:prstGeom>
          </p:spPr>
        </p:pic>
        <p:sp>
          <p:nvSpPr>
            <p:cNvPr id="46" name="TextBox 45"/>
            <p:cNvSpPr txBox="1"/>
            <p:nvPr/>
          </p:nvSpPr>
          <p:spPr>
            <a:xfrm>
              <a:off x="5120351" y="2000873"/>
              <a:ext cx="4384532" cy="323165"/>
            </a:xfrm>
            <a:prstGeom prst="rect">
              <a:avLst/>
            </a:prstGeom>
            <a:solidFill>
              <a:schemeClr val="bg1"/>
            </a:solidFill>
          </p:spPr>
          <p:txBody>
            <a:bodyPr wrap="square" rtlCol="0">
              <a:spAutoFit/>
            </a:bodyPr>
            <a:lstStyle/>
            <a:p>
              <a:pPr algn="ctr"/>
              <a:r>
                <a:rPr lang="en-US" sz="1500" dirty="0" smtClean="0"/>
                <a:t>Global Temperature Change (°C)</a:t>
              </a:r>
              <a:endParaRPr lang="en-US" sz="1500" dirty="0"/>
            </a:p>
          </p:txBody>
        </p:sp>
      </p:grpSp>
      <p:grpSp>
        <p:nvGrpSpPr>
          <p:cNvPr id="6" name="Group 5"/>
          <p:cNvGrpSpPr/>
          <p:nvPr/>
        </p:nvGrpSpPr>
        <p:grpSpPr>
          <a:xfrm>
            <a:off x="131619" y="1017316"/>
            <a:ext cx="4581525" cy="3280945"/>
            <a:chOff x="131619" y="1017316"/>
            <a:chExt cx="4581525" cy="3280945"/>
          </a:xfrm>
        </p:grpSpPr>
        <p:grpSp>
          <p:nvGrpSpPr>
            <p:cNvPr id="45" name="Group 44"/>
            <p:cNvGrpSpPr/>
            <p:nvPr/>
          </p:nvGrpSpPr>
          <p:grpSpPr>
            <a:xfrm>
              <a:off x="131619" y="1017316"/>
              <a:ext cx="4581525" cy="3280945"/>
              <a:chOff x="-76200" y="785997"/>
              <a:chExt cx="4581525" cy="3280945"/>
            </a:xfrm>
          </p:grpSpPr>
          <p:sp>
            <p:nvSpPr>
              <p:cNvPr id="44" name="Rectangle 43"/>
              <p:cNvSpPr/>
              <p:nvPr/>
            </p:nvSpPr>
            <p:spPr>
              <a:xfrm>
                <a:off x="-76200" y="785997"/>
                <a:ext cx="4581525" cy="3280945"/>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1" name="Group 20"/>
              <p:cNvGrpSpPr/>
              <p:nvPr/>
            </p:nvGrpSpPr>
            <p:grpSpPr>
              <a:xfrm>
                <a:off x="-3030" y="1160433"/>
                <a:ext cx="4387562" cy="2906509"/>
                <a:chOff x="-3030" y="1160433"/>
                <a:chExt cx="4387562" cy="2906509"/>
              </a:xfrm>
            </p:grpSpPr>
            <p:pic>
              <p:nvPicPr>
                <p:cNvPr id="5" name="Picture 4"/>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55066" y="1160433"/>
                  <a:ext cx="4070555" cy="2743200"/>
                </a:xfrm>
                <a:prstGeom prst="rect">
                  <a:avLst/>
                </a:prstGeom>
              </p:spPr>
            </p:pic>
            <p:sp>
              <p:nvSpPr>
                <p:cNvPr id="7" name="TextBox 6"/>
                <p:cNvSpPr txBox="1"/>
                <p:nvPr/>
              </p:nvSpPr>
              <p:spPr>
                <a:xfrm>
                  <a:off x="65996" y="3785791"/>
                  <a:ext cx="415498" cy="230832"/>
                </a:xfrm>
                <a:prstGeom prst="rect">
                  <a:avLst/>
                </a:prstGeom>
                <a:solidFill>
                  <a:schemeClr val="bg1"/>
                </a:solidFill>
              </p:spPr>
              <p:txBody>
                <a:bodyPr wrap="none" rtlCol="0">
                  <a:spAutoFit/>
                </a:bodyPr>
                <a:lstStyle/>
                <a:p>
                  <a:r>
                    <a:rPr lang="en-US" sz="900" dirty="0" smtClean="0"/>
                    <a:t>1850</a:t>
                  </a:r>
                  <a:endParaRPr lang="en-US" sz="900" dirty="0"/>
                </a:p>
              </p:txBody>
            </p:sp>
            <p:sp>
              <p:nvSpPr>
                <p:cNvPr id="9" name="TextBox 8"/>
                <p:cNvSpPr txBox="1"/>
                <p:nvPr/>
              </p:nvSpPr>
              <p:spPr>
                <a:xfrm>
                  <a:off x="845736" y="3791729"/>
                  <a:ext cx="415498" cy="230832"/>
                </a:xfrm>
                <a:prstGeom prst="rect">
                  <a:avLst/>
                </a:prstGeom>
                <a:solidFill>
                  <a:schemeClr val="bg1"/>
                </a:solidFill>
              </p:spPr>
              <p:txBody>
                <a:bodyPr wrap="none" rtlCol="0">
                  <a:spAutoFit/>
                </a:bodyPr>
                <a:lstStyle/>
                <a:p>
                  <a:r>
                    <a:rPr lang="en-US" sz="900" dirty="0" smtClean="0"/>
                    <a:t>1900</a:t>
                  </a:r>
                  <a:endParaRPr lang="en-US" sz="900" dirty="0"/>
                </a:p>
              </p:txBody>
            </p:sp>
            <p:sp>
              <p:nvSpPr>
                <p:cNvPr id="10" name="TextBox 9"/>
                <p:cNvSpPr txBox="1"/>
                <p:nvPr/>
              </p:nvSpPr>
              <p:spPr>
                <a:xfrm>
                  <a:off x="1641381" y="3797667"/>
                  <a:ext cx="415498" cy="230832"/>
                </a:xfrm>
                <a:prstGeom prst="rect">
                  <a:avLst/>
                </a:prstGeom>
                <a:solidFill>
                  <a:schemeClr val="bg1"/>
                </a:solidFill>
              </p:spPr>
              <p:txBody>
                <a:bodyPr wrap="none" rtlCol="0">
                  <a:spAutoFit/>
                </a:bodyPr>
                <a:lstStyle/>
                <a:p>
                  <a:r>
                    <a:rPr lang="en-US" sz="900" dirty="0" smtClean="0"/>
                    <a:t>1950</a:t>
                  </a:r>
                  <a:endParaRPr lang="en-US" sz="900" dirty="0"/>
                </a:p>
              </p:txBody>
            </p:sp>
            <p:sp>
              <p:nvSpPr>
                <p:cNvPr id="11" name="TextBox 10"/>
                <p:cNvSpPr txBox="1"/>
                <p:nvPr/>
              </p:nvSpPr>
              <p:spPr>
                <a:xfrm>
                  <a:off x="2429112" y="3791728"/>
                  <a:ext cx="415498" cy="230832"/>
                </a:xfrm>
                <a:prstGeom prst="rect">
                  <a:avLst/>
                </a:prstGeom>
                <a:solidFill>
                  <a:schemeClr val="bg1"/>
                </a:solidFill>
              </p:spPr>
              <p:txBody>
                <a:bodyPr wrap="none" rtlCol="0">
                  <a:spAutoFit/>
                </a:bodyPr>
                <a:lstStyle/>
                <a:p>
                  <a:r>
                    <a:rPr lang="en-US" sz="900" dirty="0" smtClean="0"/>
                    <a:t>2000</a:t>
                  </a:r>
                  <a:endParaRPr lang="en-US" sz="900" dirty="0"/>
                </a:p>
              </p:txBody>
            </p:sp>
            <p:sp>
              <p:nvSpPr>
                <p:cNvPr id="13" name="TextBox 12"/>
                <p:cNvSpPr txBox="1"/>
                <p:nvPr/>
              </p:nvSpPr>
              <p:spPr>
                <a:xfrm>
                  <a:off x="3204965" y="3802507"/>
                  <a:ext cx="415498" cy="230832"/>
                </a:xfrm>
                <a:prstGeom prst="rect">
                  <a:avLst/>
                </a:prstGeom>
                <a:solidFill>
                  <a:schemeClr val="bg1"/>
                </a:solidFill>
              </p:spPr>
              <p:txBody>
                <a:bodyPr wrap="none" rtlCol="0">
                  <a:spAutoFit/>
                </a:bodyPr>
                <a:lstStyle/>
                <a:p>
                  <a:r>
                    <a:rPr lang="en-US" sz="900" dirty="0" smtClean="0"/>
                    <a:t>2050</a:t>
                  </a:r>
                  <a:endParaRPr lang="en-US" sz="900" dirty="0"/>
                </a:p>
              </p:txBody>
            </p:sp>
            <p:sp>
              <p:nvSpPr>
                <p:cNvPr id="14" name="TextBox 13"/>
                <p:cNvSpPr txBox="1"/>
                <p:nvPr/>
              </p:nvSpPr>
              <p:spPr>
                <a:xfrm>
                  <a:off x="3969034" y="3808444"/>
                  <a:ext cx="415498" cy="230832"/>
                </a:xfrm>
                <a:prstGeom prst="rect">
                  <a:avLst/>
                </a:prstGeom>
                <a:solidFill>
                  <a:schemeClr val="bg1"/>
                </a:solidFill>
              </p:spPr>
              <p:txBody>
                <a:bodyPr wrap="none" rtlCol="0">
                  <a:spAutoFit/>
                </a:bodyPr>
                <a:lstStyle/>
                <a:p>
                  <a:r>
                    <a:rPr lang="en-US" sz="900" dirty="0" smtClean="0"/>
                    <a:t>2100</a:t>
                  </a:r>
                  <a:endParaRPr lang="en-US" sz="900" dirty="0"/>
                </a:p>
              </p:txBody>
            </p:sp>
            <p:sp>
              <p:nvSpPr>
                <p:cNvPr id="16" name="TextBox 15"/>
                <p:cNvSpPr txBox="1"/>
                <p:nvPr/>
              </p:nvSpPr>
              <p:spPr>
                <a:xfrm>
                  <a:off x="54120" y="2999320"/>
                  <a:ext cx="164231" cy="230832"/>
                </a:xfrm>
                <a:prstGeom prst="rect">
                  <a:avLst/>
                </a:prstGeom>
                <a:solidFill>
                  <a:schemeClr val="bg1"/>
                </a:solidFill>
              </p:spPr>
              <p:txBody>
                <a:bodyPr wrap="square" rtlCol="0">
                  <a:spAutoFit/>
                </a:bodyPr>
                <a:lstStyle/>
                <a:p>
                  <a:r>
                    <a:rPr lang="en-US" sz="900" dirty="0" smtClean="0"/>
                    <a:t>0</a:t>
                  </a:r>
                  <a:endParaRPr lang="en-US" sz="900" dirty="0"/>
                </a:p>
              </p:txBody>
            </p:sp>
            <p:sp>
              <p:nvSpPr>
                <p:cNvPr id="17" name="TextBox 16"/>
                <p:cNvSpPr txBox="1"/>
                <p:nvPr/>
              </p:nvSpPr>
              <p:spPr>
                <a:xfrm>
                  <a:off x="83810" y="2198842"/>
                  <a:ext cx="128605" cy="230832"/>
                </a:xfrm>
                <a:prstGeom prst="rect">
                  <a:avLst/>
                </a:prstGeom>
                <a:solidFill>
                  <a:schemeClr val="bg1"/>
                </a:solidFill>
              </p:spPr>
              <p:txBody>
                <a:bodyPr wrap="square" rtlCol="0">
                  <a:spAutoFit/>
                </a:bodyPr>
                <a:lstStyle/>
                <a:p>
                  <a:r>
                    <a:rPr lang="en-US" sz="900" dirty="0" smtClean="0"/>
                    <a:t>2</a:t>
                  </a:r>
                </a:p>
              </p:txBody>
            </p:sp>
            <p:sp>
              <p:nvSpPr>
                <p:cNvPr id="18" name="TextBox 17"/>
                <p:cNvSpPr txBox="1"/>
                <p:nvPr/>
              </p:nvSpPr>
              <p:spPr>
                <a:xfrm>
                  <a:off x="54121" y="1413776"/>
                  <a:ext cx="164230" cy="230832"/>
                </a:xfrm>
                <a:prstGeom prst="rect">
                  <a:avLst/>
                </a:prstGeom>
                <a:solidFill>
                  <a:schemeClr val="bg1"/>
                </a:solidFill>
              </p:spPr>
              <p:txBody>
                <a:bodyPr wrap="square" rtlCol="0">
                  <a:spAutoFit/>
                </a:bodyPr>
                <a:lstStyle/>
                <a:p>
                  <a:r>
                    <a:rPr lang="en-US" sz="900" dirty="0" smtClean="0"/>
                    <a:t>4</a:t>
                  </a:r>
                  <a:endParaRPr lang="en-US" sz="900" dirty="0"/>
                </a:p>
              </p:txBody>
            </p:sp>
            <p:sp>
              <p:nvSpPr>
                <p:cNvPr id="19" name="TextBox 18"/>
                <p:cNvSpPr txBox="1"/>
                <p:nvPr/>
              </p:nvSpPr>
              <p:spPr>
                <a:xfrm>
                  <a:off x="2017860" y="3836110"/>
                  <a:ext cx="389850" cy="230832"/>
                </a:xfrm>
                <a:prstGeom prst="rect">
                  <a:avLst/>
                </a:prstGeom>
                <a:noFill/>
              </p:spPr>
              <p:txBody>
                <a:bodyPr wrap="none" rtlCol="0">
                  <a:spAutoFit/>
                </a:bodyPr>
                <a:lstStyle/>
                <a:p>
                  <a:r>
                    <a:rPr lang="en-US" sz="900" dirty="0" smtClean="0"/>
                    <a:t>year</a:t>
                  </a:r>
                  <a:endParaRPr lang="en-US" sz="900" dirty="0"/>
                </a:p>
              </p:txBody>
            </p:sp>
            <p:sp>
              <p:nvSpPr>
                <p:cNvPr id="20" name="TextBox 19"/>
                <p:cNvSpPr txBox="1"/>
                <p:nvPr/>
              </p:nvSpPr>
              <p:spPr>
                <a:xfrm rot="16200000">
                  <a:off x="-136240" y="2548469"/>
                  <a:ext cx="497252" cy="230832"/>
                </a:xfrm>
                <a:prstGeom prst="rect">
                  <a:avLst/>
                </a:prstGeom>
                <a:solidFill>
                  <a:schemeClr val="bg1"/>
                </a:solidFill>
              </p:spPr>
              <p:txBody>
                <a:bodyPr wrap="none" rtlCol="0">
                  <a:spAutoFit/>
                </a:bodyPr>
                <a:lstStyle/>
                <a:p>
                  <a:r>
                    <a:rPr lang="en-US" sz="900" dirty="0" err="1" smtClean="0"/>
                    <a:t>PgC</a:t>
                  </a:r>
                  <a:r>
                    <a:rPr lang="en-US" sz="900" dirty="0" smtClean="0"/>
                    <a:t>/</a:t>
                  </a:r>
                  <a:r>
                    <a:rPr lang="en-US" sz="900" dirty="0" err="1" smtClean="0"/>
                    <a:t>yr</a:t>
                  </a:r>
                  <a:endParaRPr lang="en-US" sz="900" dirty="0"/>
                </a:p>
              </p:txBody>
            </p:sp>
          </p:grpSp>
          <p:sp>
            <p:nvSpPr>
              <p:cNvPr id="43" name="TextBox 42"/>
              <p:cNvSpPr txBox="1"/>
              <p:nvPr/>
            </p:nvSpPr>
            <p:spPr>
              <a:xfrm>
                <a:off x="9525" y="814572"/>
                <a:ext cx="4384532" cy="323165"/>
              </a:xfrm>
              <a:prstGeom prst="rect">
                <a:avLst/>
              </a:prstGeom>
              <a:solidFill>
                <a:schemeClr val="bg1"/>
              </a:solidFill>
            </p:spPr>
            <p:txBody>
              <a:bodyPr wrap="square" rtlCol="0">
                <a:spAutoFit/>
              </a:bodyPr>
              <a:lstStyle/>
              <a:p>
                <a:pPr algn="ctr"/>
                <a:r>
                  <a:rPr lang="en-US" sz="1500" dirty="0" smtClean="0"/>
                  <a:t>Global Temperature Change (°C) RCP 4.5 </a:t>
                </a:r>
                <a:endParaRPr lang="en-US" sz="1500" dirty="0"/>
              </a:p>
            </p:txBody>
          </p:sp>
        </p:grpSp>
        <p:cxnSp>
          <p:nvCxnSpPr>
            <p:cNvPr id="47" name="Straight Arrow Connector 46"/>
            <p:cNvCxnSpPr/>
            <p:nvPr/>
          </p:nvCxnSpPr>
          <p:spPr>
            <a:xfrm>
              <a:off x="3943350" y="1875927"/>
              <a:ext cx="214453" cy="439485"/>
            </a:xfrm>
            <a:prstGeom prst="straightConnector1">
              <a:avLst/>
            </a:prstGeom>
            <a:ln w="19050">
              <a:solidFill>
                <a:schemeClr val="accent2"/>
              </a:solidFill>
              <a:tailEnd type="arrow"/>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2748879" y="1610927"/>
              <a:ext cx="1196610" cy="292388"/>
            </a:xfrm>
            <a:prstGeom prst="rect">
              <a:avLst/>
            </a:prstGeom>
            <a:noFill/>
          </p:spPr>
          <p:txBody>
            <a:bodyPr wrap="none" rtlCol="0">
              <a:spAutoFit/>
            </a:bodyPr>
            <a:lstStyle/>
            <a:p>
              <a:r>
                <a:rPr lang="en-US" sz="1300" dirty="0" smtClean="0"/>
                <a:t>CMIP5 average</a:t>
              </a:r>
              <a:endParaRPr lang="en-US" sz="1300" dirty="0"/>
            </a:p>
          </p:txBody>
        </p:sp>
        <p:cxnSp>
          <p:nvCxnSpPr>
            <p:cNvPr id="50" name="Straight Arrow Connector 49"/>
            <p:cNvCxnSpPr/>
            <p:nvPr/>
          </p:nvCxnSpPr>
          <p:spPr>
            <a:xfrm>
              <a:off x="2482378" y="2533578"/>
              <a:ext cx="214453" cy="439485"/>
            </a:xfrm>
            <a:prstGeom prst="straightConnector1">
              <a:avLst/>
            </a:prstGeom>
            <a:ln w="19050">
              <a:solidFill>
                <a:schemeClr val="tx2"/>
              </a:solidFill>
              <a:tailEnd type="arrow"/>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1961631" y="2227845"/>
              <a:ext cx="643125" cy="292388"/>
            </a:xfrm>
            <a:prstGeom prst="rect">
              <a:avLst/>
            </a:prstGeom>
            <a:noFill/>
          </p:spPr>
          <p:txBody>
            <a:bodyPr wrap="none" rtlCol="0">
              <a:spAutoFit/>
            </a:bodyPr>
            <a:lstStyle/>
            <a:p>
              <a:r>
                <a:rPr lang="en-US" sz="1300" dirty="0" smtClean="0"/>
                <a:t>Hector</a:t>
              </a:r>
              <a:endParaRPr lang="en-US" sz="1300" dirty="0"/>
            </a:p>
          </p:txBody>
        </p:sp>
        <p:cxnSp>
          <p:nvCxnSpPr>
            <p:cNvPr id="53" name="Straight Arrow Connector 52"/>
            <p:cNvCxnSpPr/>
            <p:nvPr/>
          </p:nvCxnSpPr>
          <p:spPr>
            <a:xfrm flipH="1" flipV="1">
              <a:off x="3052430" y="2919043"/>
              <a:ext cx="224170" cy="427012"/>
            </a:xfrm>
            <a:prstGeom prst="straightConnector1">
              <a:avLst/>
            </a:prstGeom>
            <a:ln w="19050">
              <a:solidFill>
                <a:schemeClr val="accent3">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54" name="TextBox 53"/>
            <p:cNvSpPr txBox="1"/>
            <p:nvPr/>
          </p:nvSpPr>
          <p:spPr>
            <a:xfrm>
              <a:off x="2968211" y="3322977"/>
              <a:ext cx="869533" cy="292388"/>
            </a:xfrm>
            <a:prstGeom prst="rect">
              <a:avLst/>
            </a:prstGeom>
            <a:noFill/>
          </p:spPr>
          <p:txBody>
            <a:bodyPr wrap="none" rtlCol="0">
              <a:spAutoFit/>
            </a:bodyPr>
            <a:lstStyle/>
            <a:p>
              <a:r>
                <a:rPr lang="en-US" sz="1300" dirty="0" smtClean="0"/>
                <a:t>MAGICC 6</a:t>
              </a:r>
              <a:endParaRPr lang="en-US" sz="1300" dirty="0"/>
            </a:p>
          </p:txBody>
        </p:sp>
      </p:grpSp>
    </p:spTree>
    <p:extLst>
      <p:ext uri="{BB962C8B-B14F-4D97-AF65-F5344CB8AC3E}">
        <p14:creationId xmlns:p14="http://schemas.microsoft.com/office/powerpoint/2010/main" val="161264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par>
                                <p:cTn id="11" presetID="1" presetClass="exit" presetSubtype="0" fill="hold" grpId="2" nodeType="withEffect">
                                  <p:stCondLst>
                                    <p:cond delay="0"/>
                                  </p:stCondLst>
                                  <p:childTnLst>
                                    <p:set>
                                      <p:cBhvr>
                                        <p:cTn id="12" dur="1" fill="hold">
                                          <p:stCondLst>
                                            <p:cond delay="0"/>
                                          </p:stCondLst>
                                        </p:cTn>
                                        <p:tgtEl>
                                          <p:spTgt spid="4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2" grpId="1" animBg="1"/>
      <p:bldP spid="42" grpId="2"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883346"/>
            <a:ext cx="9144000" cy="5838088"/>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0" name="Picture 2" descr="C:\Users\hart428\Desktop\hector\trunk\output\RCP45\005.carbon_cycle.nbp.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42503" y="1062304"/>
            <a:ext cx="5129444" cy="4046202"/>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4" descr="C:\Users\hart428\Desktop\hector\trunk\output\RCP45\006.ocean.atm_ocean_flux.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700595" y="1113293"/>
            <a:ext cx="4811540" cy="397951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356613"/>
            <a:ext cx="6629400" cy="538609"/>
          </a:xfrm>
        </p:spPr>
        <p:txBody>
          <a:bodyPr/>
          <a:lstStyle/>
          <a:p>
            <a:r>
              <a:rPr lang="en-US" sz="3500" dirty="0" smtClean="0"/>
              <a:t>Results: </a:t>
            </a:r>
            <a:r>
              <a:rPr lang="en-US" sz="3500" dirty="0"/>
              <a:t>c</a:t>
            </a:r>
            <a:r>
              <a:rPr lang="en-US" sz="3500" dirty="0" smtClean="0"/>
              <a:t>arbon </a:t>
            </a:r>
            <a:r>
              <a:rPr lang="en-US" sz="3500" dirty="0"/>
              <a:t>f</a:t>
            </a:r>
            <a:r>
              <a:rPr lang="en-US" sz="3500" dirty="0" smtClean="0"/>
              <a:t>luxes</a:t>
            </a:r>
            <a:endParaRPr lang="en-US" sz="3500" dirty="0"/>
          </a:p>
        </p:txBody>
      </p:sp>
      <p:sp>
        <p:nvSpPr>
          <p:cNvPr id="10" name="Rectangle 9"/>
          <p:cNvSpPr/>
          <p:nvPr/>
        </p:nvSpPr>
        <p:spPr>
          <a:xfrm>
            <a:off x="154378" y="5545650"/>
            <a:ext cx="3417804" cy="1015663"/>
          </a:xfrm>
          <a:prstGeom prst="rect">
            <a:avLst/>
          </a:prstGeom>
        </p:spPr>
        <p:txBody>
          <a:bodyPr wrap="square">
            <a:spAutoFit/>
          </a:bodyPr>
          <a:lstStyle/>
          <a:p>
            <a:r>
              <a:rPr lang="en-US" sz="1500" dirty="0">
                <a:latin typeface="Arial" panose="020B0604020202020204" pitchFamily="34" charset="0"/>
                <a:cs typeface="Arial" panose="020B0604020202020204" pitchFamily="34" charset="0"/>
              </a:rPr>
              <a:t>ΔF </a:t>
            </a:r>
            <a:r>
              <a:rPr lang="en-US" sz="1500" dirty="0" smtClean="0">
                <a:latin typeface="Arial" panose="020B0604020202020204" pitchFamily="34" charset="0"/>
                <a:cs typeface="Arial" panose="020B0604020202020204" pitchFamily="34" charset="0"/>
              </a:rPr>
              <a:t>= NPP – </a:t>
            </a:r>
            <a:r>
              <a:rPr lang="en-US" sz="1500" dirty="0" err="1" smtClean="0">
                <a:latin typeface="Arial" panose="020B0604020202020204" pitchFamily="34" charset="0"/>
                <a:cs typeface="Arial" panose="020B0604020202020204" pitchFamily="34" charset="0"/>
              </a:rPr>
              <a:t>rH</a:t>
            </a:r>
            <a:r>
              <a:rPr lang="en-US" sz="1500" dirty="0">
                <a:latin typeface="Arial" panose="020B0604020202020204" pitchFamily="34" charset="0"/>
                <a:cs typeface="Arial" panose="020B0604020202020204" pitchFamily="34" charset="0"/>
              </a:rPr>
              <a:t> </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luc_emissions</a:t>
            </a:r>
            <a:endParaRPr lang="en-US" sz="1500" dirty="0" smtClean="0">
              <a:latin typeface="Arial" panose="020B0604020202020204" pitchFamily="34" charset="0"/>
              <a:cs typeface="Arial" panose="020B0604020202020204" pitchFamily="34" charset="0"/>
            </a:endParaRPr>
          </a:p>
          <a:p>
            <a:r>
              <a:rPr lang="en-US" sz="1500" dirty="0" smtClean="0">
                <a:latin typeface="Arial" panose="020B0604020202020204" pitchFamily="34" charset="0"/>
                <a:cs typeface="Arial" panose="020B0604020202020204" pitchFamily="34" charset="0"/>
              </a:rPr>
              <a:t>     NPP = net primary production</a:t>
            </a:r>
          </a:p>
          <a:p>
            <a:r>
              <a:rPr lang="en-US" sz="1500" dirty="0">
                <a:latin typeface="Arial" panose="020B0604020202020204" pitchFamily="34" charset="0"/>
                <a:cs typeface="Arial" panose="020B0604020202020204" pitchFamily="34" charset="0"/>
              </a:rPr>
              <a:t> </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rH</a:t>
            </a:r>
            <a:r>
              <a:rPr lang="en-US" sz="1500" dirty="0" smtClean="0">
                <a:latin typeface="Arial" panose="020B0604020202020204" pitchFamily="34" charset="0"/>
                <a:cs typeface="Arial" panose="020B0604020202020204" pitchFamily="34" charset="0"/>
              </a:rPr>
              <a:t> = heterotrophic respiration</a:t>
            </a:r>
          </a:p>
          <a:p>
            <a:r>
              <a:rPr lang="en-US" sz="1500" dirty="0">
                <a:latin typeface="Arial" panose="020B0604020202020204" pitchFamily="34" charset="0"/>
                <a:cs typeface="Arial" panose="020B0604020202020204" pitchFamily="34" charset="0"/>
              </a:rPr>
              <a:t> </a:t>
            </a:r>
            <a:r>
              <a:rPr lang="en-US" sz="1500" dirty="0" smtClean="0">
                <a:latin typeface="Arial" panose="020B0604020202020204" pitchFamily="34" charset="0"/>
                <a:cs typeface="Arial" panose="020B0604020202020204" pitchFamily="34" charset="0"/>
              </a:rPr>
              <a:t>    </a:t>
            </a:r>
            <a:r>
              <a:rPr lang="en-US" sz="1500" dirty="0" err="1" smtClean="0">
                <a:latin typeface="Arial" panose="020B0604020202020204" pitchFamily="34" charset="0"/>
                <a:cs typeface="Arial" panose="020B0604020202020204" pitchFamily="34" charset="0"/>
              </a:rPr>
              <a:t>luc</a:t>
            </a:r>
            <a:r>
              <a:rPr lang="en-US" sz="1500" dirty="0" smtClean="0">
                <a:latin typeface="Arial" panose="020B0604020202020204" pitchFamily="34" charset="0"/>
                <a:cs typeface="Arial" panose="020B0604020202020204" pitchFamily="34" charset="0"/>
              </a:rPr>
              <a:t> = land use change emissions</a:t>
            </a:r>
            <a:endParaRPr lang="en-US" sz="1500" dirty="0">
              <a:latin typeface="Arial" panose="020B0604020202020204" pitchFamily="34" charset="0"/>
              <a:cs typeface="Arial" panose="020B0604020202020204" pitchFamily="34" charset="0"/>
            </a:endParaRPr>
          </a:p>
        </p:txBody>
      </p:sp>
      <p:sp>
        <p:nvSpPr>
          <p:cNvPr id="17" name="Rectangle 16"/>
          <p:cNvSpPr/>
          <p:nvPr/>
        </p:nvSpPr>
        <p:spPr>
          <a:xfrm>
            <a:off x="4910339" y="5346915"/>
            <a:ext cx="3650423" cy="1200329"/>
          </a:xfrm>
          <a:prstGeom prst="rect">
            <a:avLst/>
          </a:prstGeom>
        </p:spPr>
        <p:txBody>
          <a:bodyPr wrap="none">
            <a:spAutoFit/>
          </a:bodyPr>
          <a:lstStyle/>
          <a:p>
            <a:r>
              <a:rPr lang="en-US" dirty="0"/>
              <a:t>F =k </a:t>
            </a:r>
            <a:r>
              <a:rPr lang="en-US" dirty="0" smtClean="0"/>
              <a:t>αΔpCO</a:t>
            </a:r>
            <a:r>
              <a:rPr lang="en-US" baseline="-25000" dirty="0" smtClean="0"/>
              <a:t>2 </a:t>
            </a:r>
            <a:r>
              <a:rPr lang="en-US" dirty="0" smtClean="0"/>
              <a:t> </a:t>
            </a:r>
          </a:p>
          <a:p>
            <a:r>
              <a:rPr lang="en-US" dirty="0" smtClean="0"/>
              <a:t>(</a:t>
            </a:r>
            <a:r>
              <a:rPr lang="en-US" dirty="0"/>
              <a:t>Takahashi et </a:t>
            </a:r>
            <a:r>
              <a:rPr lang="en-US" dirty="0" smtClean="0"/>
              <a:t>al., </a:t>
            </a:r>
            <a:r>
              <a:rPr lang="en-US" dirty="0"/>
              <a:t>2009 </a:t>
            </a:r>
            <a:r>
              <a:rPr lang="en-US" dirty="0" smtClean="0"/>
              <a:t>)</a:t>
            </a:r>
            <a:endParaRPr lang="en-US" baseline="-25000" dirty="0" smtClean="0"/>
          </a:p>
          <a:p>
            <a:r>
              <a:rPr lang="en-US" dirty="0" smtClean="0"/>
              <a:t>k = gas transfer velocity (wind speed)</a:t>
            </a:r>
          </a:p>
          <a:p>
            <a:r>
              <a:rPr lang="en-US" dirty="0" smtClean="0"/>
              <a:t>α = solubility of CO</a:t>
            </a:r>
            <a:r>
              <a:rPr lang="en-US" baseline="-25000" dirty="0" smtClean="0"/>
              <a:t>2</a:t>
            </a:r>
            <a:r>
              <a:rPr lang="en-US" dirty="0" smtClean="0"/>
              <a:t> (T&amp;S)</a:t>
            </a:r>
            <a:endParaRPr lang="en-US" dirty="0"/>
          </a:p>
        </p:txBody>
      </p:sp>
      <p:sp>
        <p:nvSpPr>
          <p:cNvPr id="28" name="TextBox 27"/>
          <p:cNvSpPr txBox="1"/>
          <p:nvPr/>
        </p:nvSpPr>
        <p:spPr>
          <a:xfrm>
            <a:off x="276355" y="4866413"/>
            <a:ext cx="415498" cy="230832"/>
          </a:xfrm>
          <a:prstGeom prst="rect">
            <a:avLst/>
          </a:prstGeom>
          <a:solidFill>
            <a:schemeClr val="bg1"/>
          </a:solidFill>
        </p:spPr>
        <p:txBody>
          <a:bodyPr wrap="none" rtlCol="0">
            <a:spAutoFit/>
          </a:bodyPr>
          <a:lstStyle/>
          <a:p>
            <a:r>
              <a:rPr lang="en-US" sz="900" dirty="0" smtClean="0"/>
              <a:t>1850</a:t>
            </a:r>
            <a:endParaRPr lang="en-US" sz="900" dirty="0"/>
          </a:p>
        </p:txBody>
      </p:sp>
      <p:sp>
        <p:nvSpPr>
          <p:cNvPr id="9" name="TextBox 8"/>
          <p:cNvSpPr txBox="1"/>
          <p:nvPr/>
        </p:nvSpPr>
        <p:spPr>
          <a:xfrm>
            <a:off x="478562" y="1126610"/>
            <a:ext cx="3931345" cy="292388"/>
          </a:xfrm>
          <a:prstGeom prst="rect">
            <a:avLst/>
          </a:prstGeom>
          <a:solidFill>
            <a:schemeClr val="bg1"/>
          </a:solidFill>
        </p:spPr>
        <p:txBody>
          <a:bodyPr wrap="square" rtlCol="0">
            <a:spAutoFit/>
          </a:bodyPr>
          <a:lstStyle/>
          <a:p>
            <a:pPr algn="ctr"/>
            <a:r>
              <a:rPr lang="en-US" sz="1300" dirty="0" smtClean="0"/>
              <a:t>Atmosphere-Land Flux</a:t>
            </a:r>
            <a:endParaRPr lang="en-US" sz="1300" dirty="0"/>
          </a:p>
        </p:txBody>
      </p:sp>
      <p:sp>
        <p:nvSpPr>
          <p:cNvPr id="43" name="TextBox 42"/>
          <p:cNvSpPr txBox="1"/>
          <p:nvPr/>
        </p:nvSpPr>
        <p:spPr>
          <a:xfrm>
            <a:off x="101910" y="4078903"/>
            <a:ext cx="335348" cy="230832"/>
          </a:xfrm>
          <a:prstGeom prst="rect">
            <a:avLst/>
          </a:prstGeom>
          <a:solidFill>
            <a:schemeClr val="bg1"/>
          </a:solidFill>
        </p:spPr>
        <p:txBody>
          <a:bodyPr wrap="none" rtlCol="0">
            <a:spAutoFit/>
          </a:bodyPr>
          <a:lstStyle/>
          <a:p>
            <a:r>
              <a:rPr lang="en-US" sz="900" dirty="0" smtClean="0"/>
              <a:t>-10</a:t>
            </a:r>
            <a:endParaRPr lang="en-US" sz="900" dirty="0"/>
          </a:p>
        </p:txBody>
      </p:sp>
      <p:sp>
        <p:nvSpPr>
          <p:cNvPr id="12" name="TextBox 11"/>
          <p:cNvSpPr txBox="1"/>
          <p:nvPr/>
        </p:nvSpPr>
        <p:spPr>
          <a:xfrm rot="16200000">
            <a:off x="-18065" y="2842924"/>
            <a:ext cx="497252" cy="230832"/>
          </a:xfrm>
          <a:prstGeom prst="rect">
            <a:avLst/>
          </a:prstGeom>
          <a:solidFill>
            <a:schemeClr val="bg1"/>
          </a:solidFill>
        </p:spPr>
        <p:txBody>
          <a:bodyPr wrap="none" rtlCol="0">
            <a:spAutoFit/>
          </a:bodyPr>
          <a:lstStyle/>
          <a:p>
            <a:r>
              <a:rPr lang="en-US" sz="900" dirty="0" err="1" smtClean="0"/>
              <a:t>PgC</a:t>
            </a:r>
            <a:r>
              <a:rPr lang="en-US" sz="900" dirty="0" smtClean="0"/>
              <a:t>/</a:t>
            </a:r>
            <a:r>
              <a:rPr lang="en-US" sz="900" dirty="0" err="1" smtClean="0"/>
              <a:t>yr</a:t>
            </a:r>
            <a:endParaRPr lang="en-US" sz="900" dirty="0"/>
          </a:p>
        </p:txBody>
      </p:sp>
      <p:sp>
        <p:nvSpPr>
          <p:cNvPr id="46" name="TextBox 45"/>
          <p:cNvSpPr txBox="1"/>
          <p:nvPr/>
        </p:nvSpPr>
        <p:spPr>
          <a:xfrm>
            <a:off x="147435" y="2402843"/>
            <a:ext cx="300082" cy="230832"/>
          </a:xfrm>
          <a:prstGeom prst="rect">
            <a:avLst/>
          </a:prstGeom>
          <a:solidFill>
            <a:schemeClr val="bg1"/>
          </a:solidFill>
        </p:spPr>
        <p:txBody>
          <a:bodyPr wrap="none" rtlCol="0">
            <a:spAutoFit/>
          </a:bodyPr>
          <a:lstStyle/>
          <a:p>
            <a:r>
              <a:rPr lang="en-US" sz="900" dirty="0" smtClean="0"/>
              <a:t>10</a:t>
            </a:r>
            <a:endParaRPr lang="en-US" sz="900" dirty="0"/>
          </a:p>
        </p:txBody>
      </p:sp>
      <p:sp>
        <p:nvSpPr>
          <p:cNvPr id="47" name="TextBox 46"/>
          <p:cNvSpPr txBox="1"/>
          <p:nvPr/>
        </p:nvSpPr>
        <p:spPr>
          <a:xfrm>
            <a:off x="123685" y="1414699"/>
            <a:ext cx="300082" cy="230832"/>
          </a:xfrm>
          <a:prstGeom prst="rect">
            <a:avLst/>
          </a:prstGeom>
          <a:solidFill>
            <a:schemeClr val="bg1"/>
          </a:solidFill>
        </p:spPr>
        <p:txBody>
          <a:bodyPr wrap="none" rtlCol="0">
            <a:spAutoFit/>
          </a:bodyPr>
          <a:lstStyle/>
          <a:p>
            <a:r>
              <a:rPr lang="en-US" sz="900" dirty="0" smtClean="0"/>
              <a:t>20</a:t>
            </a:r>
            <a:endParaRPr lang="en-US" sz="900" dirty="0"/>
          </a:p>
        </p:txBody>
      </p:sp>
      <p:sp>
        <p:nvSpPr>
          <p:cNvPr id="19" name="TextBox 18"/>
          <p:cNvSpPr txBox="1"/>
          <p:nvPr/>
        </p:nvSpPr>
        <p:spPr>
          <a:xfrm>
            <a:off x="1082892" y="4828576"/>
            <a:ext cx="415498" cy="230832"/>
          </a:xfrm>
          <a:prstGeom prst="rect">
            <a:avLst/>
          </a:prstGeom>
          <a:solidFill>
            <a:schemeClr val="bg1"/>
          </a:solidFill>
        </p:spPr>
        <p:txBody>
          <a:bodyPr wrap="none" rtlCol="0">
            <a:spAutoFit/>
          </a:bodyPr>
          <a:lstStyle/>
          <a:p>
            <a:r>
              <a:rPr lang="en-US" sz="900" dirty="0" smtClean="0"/>
              <a:t>1900</a:t>
            </a:r>
            <a:endParaRPr lang="en-US" sz="900" dirty="0"/>
          </a:p>
        </p:txBody>
      </p:sp>
      <p:sp>
        <p:nvSpPr>
          <p:cNvPr id="39" name="TextBox 38"/>
          <p:cNvSpPr txBox="1"/>
          <p:nvPr/>
        </p:nvSpPr>
        <p:spPr>
          <a:xfrm>
            <a:off x="2672816" y="4865545"/>
            <a:ext cx="415498" cy="230832"/>
          </a:xfrm>
          <a:prstGeom prst="rect">
            <a:avLst/>
          </a:prstGeom>
          <a:solidFill>
            <a:schemeClr val="bg1"/>
          </a:solidFill>
        </p:spPr>
        <p:txBody>
          <a:bodyPr wrap="none" rtlCol="0">
            <a:spAutoFit/>
          </a:bodyPr>
          <a:lstStyle/>
          <a:p>
            <a:r>
              <a:rPr lang="en-US" sz="900" dirty="0" smtClean="0"/>
              <a:t>2000</a:t>
            </a:r>
            <a:endParaRPr lang="en-US" sz="900" dirty="0"/>
          </a:p>
        </p:txBody>
      </p:sp>
      <p:sp>
        <p:nvSpPr>
          <p:cNvPr id="41" name="TextBox 40"/>
          <p:cNvSpPr txBox="1"/>
          <p:nvPr/>
        </p:nvSpPr>
        <p:spPr>
          <a:xfrm>
            <a:off x="3463300" y="4857847"/>
            <a:ext cx="415498" cy="230832"/>
          </a:xfrm>
          <a:prstGeom prst="rect">
            <a:avLst/>
          </a:prstGeom>
          <a:solidFill>
            <a:schemeClr val="bg1"/>
          </a:solidFill>
        </p:spPr>
        <p:txBody>
          <a:bodyPr wrap="none" rtlCol="0">
            <a:spAutoFit/>
          </a:bodyPr>
          <a:lstStyle/>
          <a:p>
            <a:r>
              <a:rPr lang="en-US" sz="900" dirty="0" smtClean="0"/>
              <a:t>2050</a:t>
            </a:r>
            <a:endParaRPr lang="en-US" sz="900" dirty="0"/>
          </a:p>
        </p:txBody>
      </p:sp>
      <p:sp>
        <p:nvSpPr>
          <p:cNvPr id="42" name="TextBox 41"/>
          <p:cNvSpPr txBox="1"/>
          <p:nvPr/>
        </p:nvSpPr>
        <p:spPr>
          <a:xfrm>
            <a:off x="2234342" y="4954306"/>
            <a:ext cx="455317" cy="276999"/>
          </a:xfrm>
          <a:prstGeom prst="rect">
            <a:avLst/>
          </a:prstGeom>
          <a:solidFill>
            <a:schemeClr val="bg1"/>
          </a:solidFill>
        </p:spPr>
        <p:txBody>
          <a:bodyPr wrap="none" rtlCol="0">
            <a:spAutoFit/>
          </a:bodyPr>
          <a:lstStyle/>
          <a:p>
            <a:r>
              <a:rPr lang="en-US" sz="1200" dirty="0" smtClean="0"/>
              <a:t>year</a:t>
            </a:r>
            <a:endParaRPr lang="en-US" sz="1200" dirty="0"/>
          </a:p>
        </p:txBody>
      </p:sp>
      <p:sp>
        <p:nvSpPr>
          <p:cNvPr id="22" name="TextBox 21"/>
          <p:cNvSpPr txBox="1"/>
          <p:nvPr/>
        </p:nvSpPr>
        <p:spPr>
          <a:xfrm>
            <a:off x="1881123" y="4846956"/>
            <a:ext cx="415498" cy="230832"/>
          </a:xfrm>
          <a:prstGeom prst="rect">
            <a:avLst/>
          </a:prstGeom>
          <a:solidFill>
            <a:schemeClr val="bg1"/>
          </a:solidFill>
        </p:spPr>
        <p:txBody>
          <a:bodyPr wrap="none" rtlCol="0">
            <a:spAutoFit/>
          </a:bodyPr>
          <a:lstStyle/>
          <a:p>
            <a:r>
              <a:rPr lang="en-US" sz="900" dirty="0" smtClean="0"/>
              <a:t>1950</a:t>
            </a:r>
            <a:endParaRPr lang="en-US" sz="900" dirty="0"/>
          </a:p>
        </p:txBody>
      </p:sp>
      <p:sp>
        <p:nvSpPr>
          <p:cNvPr id="48" name="TextBox 47"/>
          <p:cNvSpPr txBox="1"/>
          <p:nvPr/>
        </p:nvSpPr>
        <p:spPr>
          <a:xfrm>
            <a:off x="4171113" y="4846664"/>
            <a:ext cx="415498" cy="230832"/>
          </a:xfrm>
          <a:prstGeom prst="rect">
            <a:avLst/>
          </a:prstGeom>
          <a:solidFill>
            <a:schemeClr val="bg1"/>
          </a:solidFill>
        </p:spPr>
        <p:txBody>
          <a:bodyPr wrap="none" rtlCol="0">
            <a:spAutoFit/>
          </a:bodyPr>
          <a:lstStyle/>
          <a:p>
            <a:r>
              <a:rPr lang="en-US" sz="900" dirty="0" smtClean="0"/>
              <a:t>2100</a:t>
            </a:r>
            <a:endParaRPr lang="en-US" sz="900" dirty="0"/>
          </a:p>
        </p:txBody>
      </p:sp>
      <p:sp>
        <p:nvSpPr>
          <p:cNvPr id="18" name="TextBox 17"/>
          <p:cNvSpPr txBox="1"/>
          <p:nvPr/>
        </p:nvSpPr>
        <p:spPr>
          <a:xfrm>
            <a:off x="5056166" y="1166675"/>
            <a:ext cx="3548369" cy="292388"/>
          </a:xfrm>
          <a:prstGeom prst="rect">
            <a:avLst/>
          </a:prstGeom>
          <a:solidFill>
            <a:schemeClr val="bg1"/>
          </a:solidFill>
        </p:spPr>
        <p:txBody>
          <a:bodyPr wrap="square" rtlCol="0">
            <a:spAutoFit/>
          </a:bodyPr>
          <a:lstStyle/>
          <a:p>
            <a:pPr algn="ctr"/>
            <a:r>
              <a:rPr lang="en-US" sz="1300" dirty="0" smtClean="0"/>
              <a:t>Atmosphere-Ocean Flux</a:t>
            </a:r>
            <a:endParaRPr lang="en-US" sz="1300" dirty="0"/>
          </a:p>
        </p:txBody>
      </p:sp>
      <p:sp>
        <p:nvSpPr>
          <p:cNvPr id="23" name="TextBox 22"/>
          <p:cNvSpPr txBox="1"/>
          <p:nvPr/>
        </p:nvSpPr>
        <p:spPr>
          <a:xfrm>
            <a:off x="7048839" y="4839557"/>
            <a:ext cx="415498" cy="230832"/>
          </a:xfrm>
          <a:prstGeom prst="rect">
            <a:avLst/>
          </a:prstGeom>
          <a:solidFill>
            <a:schemeClr val="bg1"/>
          </a:solidFill>
        </p:spPr>
        <p:txBody>
          <a:bodyPr wrap="none" rtlCol="0">
            <a:spAutoFit/>
          </a:bodyPr>
          <a:lstStyle/>
          <a:p>
            <a:r>
              <a:rPr lang="en-US" sz="900" dirty="0" smtClean="0"/>
              <a:t>2000</a:t>
            </a:r>
            <a:endParaRPr lang="en-US" sz="900" dirty="0"/>
          </a:p>
        </p:txBody>
      </p:sp>
      <p:sp>
        <p:nvSpPr>
          <p:cNvPr id="24" name="TextBox 23"/>
          <p:cNvSpPr txBox="1"/>
          <p:nvPr/>
        </p:nvSpPr>
        <p:spPr>
          <a:xfrm>
            <a:off x="7777981" y="4846404"/>
            <a:ext cx="415498" cy="230832"/>
          </a:xfrm>
          <a:prstGeom prst="rect">
            <a:avLst/>
          </a:prstGeom>
          <a:solidFill>
            <a:schemeClr val="bg1"/>
          </a:solidFill>
        </p:spPr>
        <p:txBody>
          <a:bodyPr wrap="none" rtlCol="0">
            <a:spAutoFit/>
          </a:bodyPr>
          <a:lstStyle/>
          <a:p>
            <a:r>
              <a:rPr lang="en-US" sz="900" dirty="0" smtClean="0"/>
              <a:t>2050</a:t>
            </a:r>
            <a:endParaRPr lang="en-US" sz="900" dirty="0"/>
          </a:p>
        </p:txBody>
      </p:sp>
      <p:sp>
        <p:nvSpPr>
          <p:cNvPr id="26" name="TextBox 25"/>
          <p:cNvSpPr txBox="1"/>
          <p:nvPr/>
        </p:nvSpPr>
        <p:spPr>
          <a:xfrm>
            <a:off x="6286691" y="4852752"/>
            <a:ext cx="415498" cy="230832"/>
          </a:xfrm>
          <a:prstGeom prst="rect">
            <a:avLst/>
          </a:prstGeom>
          <a:solidFill>
            <a:schemeClr val="bg1"/>
          </a:solidFill>
        </p:spPr>
        <p:txBody>
          <a:bodyPr wrap="none" rtlCol="0">
            <a:spAutoFit/>
          </a:bodyPr>
          <a:lstStyle/>
          <a:p>
            <a:r>
              <a:rPr lang="en-US" sz="900" dirty="0" smtClean="0"/>
              <a:t>1950</a:t>
            </a:r>
            <a:endParaRPr lang="en-US" sz="900" dirty="0"/>
          </a:p>
        </p:txBody>
      </p:sp>
      <p:sp>
        <p:nvSpPr>
          <p:cNvPr id="27" name="TextBox 26"/>
          <p:cNvSpPr txBox="1"/>
          <p:nvPr/>
        </p:nvSpPr>
        <p:spPr>
          <a:xfrm>
            <a:off x="5491218" y="4846027"/>
            <a:ext cx="415498" cy="230832"/>
          </a:xfrm>
          <a:prstGeom prst="rect">
            <a:avLst/>
          </a:prstGeom>
          <a:solidFill>
            <a:schemeClr val="bg1"/>
          </a:solidFill>
        </p:spPr>
        <p:txBody>
          <a:bodyPr wrap="none" rtlCol="0">
            <a:spAutoFit/>
          </a:bodyPr>
          <a:lstStyle/>
          <a:p>
            <a:r>
              <a:rPr lang="en-US" sz="900" dirty="0" smtClean="0"/>
              <a:t>1900</a:t>
            </a:r>
            <a:endParaRPr lang="en-US" sz="900" dirty="0"/>
          </a:p>
        </p:txBody>
      </p:sp>
      <p:sp>
        <p:nvSpPr>
          <p:cNvPr id="29" name="TextBox 28"/>
          <p:cNvSpPr txBox="1"/>
          <p:nvPr/>
        </p:nvSpPr>
        <p:spPr>
          <a:xfrm>
            <a:off x="6654081" y="4930555"/>
            <a:ext cx="455317" cy="276999"/>
          </a:xfrm>
          <a:prstGeom prst="rect">
            <a:avLst/>
          </a:prstGeom>
          <a:solidFill>
            <a:schemeClr val="bg1"/>
          </a:solidFill>
        </p:spPr>
        <p:txBody>
          <a:bodyPr wrap="none" rtlCol="0">
            <a:spAutoFit/>
          </a:bodyPr>
          <a:lstStyle/>
          <a:p>
            <a:r>
              <a:rPr lang="en-US" sz="1200" dirty="0" smtClean="0"/>
              <a:t>year</a:t>
            </a:r>
            <a:endParaRPr lang="en-US" sz="1200" dirty="0"/>
          </a:p>
        </p:txBody>
      </p:sp>
      <p:cxnSp>
        <p:nvCxnSpPr>
          <p:cNvPr id="30" name="Straight Arrow Connector 29"/>
          <p:cNvCxnSpPr/>
          <p:nvPr/>
        </p:nvCxnSpPr>
        <p:spPr>
          <a:xfrm>
            <a:off x="8028600" y="1963465"/>
            <a:ext cx="329394" cy="284671"/>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7511144" y="1709791"/>
            <a:ext cx="746102" cy="292388"/>
          </a:xfrm>
          <a:prstGeom prst="rect">
            <a:avLst/>
          </a:prstGeom>
          <a:noFill/>
        </p:spPr>
        <p:txBody>
          <a:bodyPr wrap="none" rtlCol="0">
            <a:spAutoFit/>
          </a:bodyPr>
          <a:lstStyle/>
          <a:p>
            <a:r>
              <a:rPr lang="en-US" sz="1300" dirty="0" smtClean="0"/>
              <a:t>MAGICC</a:t>
            </a:r>
            <a:endParaRPr lang="en-US" sz="1300" dirty="0"/>
          </a:p>
        </p:txBody>
      </p:sp>
      <p:cxnSp>
        <p:nvCxnSpPr>
          <p:cNvPr id="33" name="Straight Arrow Connector 32"/>
          <p:cNvCxnSpPr/>
          <p:nvPr/>
        </p:nvCxnSpPr>
        <p:spPr>
          <a:xfrm>
            <a:off x="6982557" y="2934735"/>
            <a:ext cx="403878" cy="214785"/>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5947541" y="3770662"/>
            <a:ext cx="303055" cy="370978"/>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5448686" y="3494613"/>
            <a:ext cx="643125" cy="292388"/>
          </a:xfrm>
          <a:prstGeom prst="rect">
            <a:avLst/>
          </a:prstGeom>
          <a:noFill/>
        </p:spPr>
        <p:txBody>
          <a:bodyPr wrap="none" rtlCol="0">
            <a:spAutoFit/>
          </a:bodyPr>
          <a:lstStyle/>
          <a:p>
            <a:r>
              <a:rPr lang="en-US" sz="1300" dirty="0" smtClean="0"/>
              <a:t>Hector</a:t>
            </a:r>
            <a:endParaRPr lang="en-US" sz="1300" dirty="0"/>
          </a:p>
        </p:txBody>
      </p:sp>
      <p:sp>
        <p:nvSpPr>
          <p:cNvPr id="49" name="TextBox 48"/>
          <p:cNvSpPr txBox="1"/>
          <p:nvPr/>
        </p:nvSpPr>
        <p:spPr>
          <a:xfrm>
            <a:off x="8500486" y="4834920"/>
            <a:ext cx="415498" cy="230832"/>
          </a:xfrm>
          <a:prstGeom prst="rect">
            <a:avLst/>
          </a:prstGeom>
          <a:solidFill>
            <a:schemeClr val="bg1"/>
          </a:solidFill>
        </p:spPr>
        <p:txBody>
          <a:bodyPr wrap="none" rtlCol="0">
            <a:spAutoFit/>
          </a:bodyPr>
          <a:lstStyle/>
          <a:p>
            <a:r>
              <a:rPr lang="en-US" sz="900" dirty="0" smtClean="0"/>
              <a:t>2100</a:t>
            </a:r>
            <a:endParaRPr lang="en-US" sz="900" dirty="0"/>
          </a:p>
        </p:txBody>
      </p:sp>
      <p:cxnSp>
        <p:nvCxnSpPr>
          <p:cNvPr id="50" name="Straight Arrow Connector 49"/>
          <p:cNvCxnSpPr/>
          <p:nvPr/>
        </p:nvCxnSpPr>
        <p:spPr>
          <a:xfrm>
            <a:off x="2977959" y="2291027"/>
            <a:ext cx="403878" cy="214785"/>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2361495" y="2042768"/>
            <a:ext cx="1178528" cy="292388"/>
          </a:xfrm>
          <a:prstGeom prst="rect">
            <a:avLst/>
          </a:prstGeom>
          <a:noFill/>
        </p:spPr>
        <p:txBody>
          <a:bodyPr wrap="none" rtlCol="0">
            <a:spAutoFit/>
          </a:bodyPr>
          <a:lstStyle/>
          <a:p>
            <a:r>
              <a:rPr lang="en-US" sz="1300" dirty="0" smtClean="0"/>
              <a:t>CMIP5 median</a:t>
            </a:r>
            <a:endParaRPr lang="en-US" sz="1300" dirty="0"/>
          </a:p>
        </p:txBody>
      </p:sp>
      <p:cxnSp>
        <p:nvCxnSpPr>
          <p:cNvPr id="52" name="Straight Arrow Connector 51"/>
          <p:cNvCxnSpPr/>
          <p:nvPr/>
        </p:nvCxnSpPr>
        <p:spPr>
          <a:xfrm>
            <a:off x="1377537" y="2776901"/>
            <a:ext cx="271021" cy="553454"/>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53" name="TextBox 52"/>
          <p:cNvSpPr txBox="1"/>
          <p:nvPr/>
        </p:nvSpPr>
        <p:spPr>
          <a:xfrm>
            <a:off x="991961" y="2479086"/>
            <a:ext cx="643125" cy="292388"/>
          </a:xfrm>
          <a:prstGeom prst="rect">
            <a:avLst/>
          </a:prstGeom>
          <a:noFill/>
        </p:spPr>
        <p:txBody>
          <a:bodyPr wrap="none" rtlCol="0">
            <a:spAutoFit/>
          </a:bodyPr>
          <a:lstStyle/>
          <a:p>
            <a:r>
              <a:rPr lang="en-US" sz="1300" dirty="0" smtClean="0"/>
              <a:t>Hector</a:t>
            </a:r>
            <a:endParaRPr lang="en-US" sz="1300" dirty="0"/>
          </a:p>
        </p:txBody>
      </p:sp>
      <p:sp>
        <p:nvSpPr>
          <p:cNvPr id="54" name="TextBox 53"/>
          <p:cNvSpPr txBox="1"/>
          <p:nvPr/>
        </p:nvSpPr>
        <p:spPr>
          <a:xfrm>
            <a:off x="4820281" y="4090707"/>
            <a:ext cx="242374" cy="230832"/>
          </a:xfrm>
          <a:prstGeom prst="rect">
            <a:avLst/>
          </a:prstGeom>
          <a:solidFill>
            <a:schemeClr val="bg1"/>
          </a:solidFill>
        </p:spPr>
        <p:txBody>
          <a:bodyPr wrap="none" rtlCol="0">
            <a:spAutoFit/>
          </a:bodyPr>
          <a:lstStyle/>
          <a:p>
            <a:r>
              <a:rPr lang="en-US" sz="900" dirty="0"/>
              <a:t>0</a:t>
            </a:r>
          </a:p>
        </p:txBody>
      </p:sp>
      <p:sp>
        <p:nvSpPr>
          <p:cNvPr id="57" name="TextBox 56"/>
          <p:cNvSpPr txBox="1"/>
          <p:nvPr/>
        </p:nvSpPr>
        <p:spPr>
          <a:xfrm>
            <a:off x="4679514" y="2038407"/>
            <a:ext cx="328936" cy="230832"/>
          </a:xfrm>
          <a:prstGeom prst="rect">
            <a:avLst/>
          </a:prstGeom>
          <a:solidFill>
            <a:schemeClr val="bg1"/>
          </a:solidFill>
        </p:spPr>
        <p:txBody>
          <a:bodyPr wrap="none" rtlCol="0">
            <a:spAutoFit/>
          </a:bodyPr>
          <a:lstStyle/>
          <a:p>
            <a:r>
              <a:rPr lang="en-US" sz="900" dirty="0" smtClean="0"/>
              <a:t>7.5</a:t>
            </a:r>
            <a:endParaRPr lang="en-US" sz="900" dirty="0"/>
          </a:p>
        </p:txBody>
      </p:sp>
      <p:sp>
        <p:nvSpPr>
          <p:cNvPr id="58" name="TextBox 57"/>
          <p:cNvSpPr txBox="1"/>
          <p:nvPr/>
        </p:nvSpPr>
        <p:spPr>
          <a:xfrm>
            <a:off x="4713164" y="1357618"/>
            <a:ext cx="300082" cy="230832"/>
          </a:xfrm>
          <a:prstGeom prst="rect">
            <a:avLst/>
          </a:prstGeom>
          <a:solidFill>
            <a:schemeClr val="bg1"/>
          </a:solidFill>
        </p:spPr>
        <p:txBody>
          <a:bodyPr wrap="none" rtlCol="0">
            <a:spAutoFit/>
          </a:bodyPr>
          <a:lstStyle/>
          <a:p>
            <a:r>
              <a:rPr lang="en-US" sz="900" dirty="0" smtClean="0"/>
              <a:t>10</a:t>
            </a:r>
            <a:endParaRPr lang="en-US" sz="900" dirty="0"/>
          </a:p>
        </p:txBody>
      </p:sp>
      <p:sp>
        <p:nvSpPr>
          <p:cNvPr id="59" name="TextBox 58"/>
          <p:cNvSpPr txBox="1"/>
          <p:nvPr/>
        </p:nvSpPr>
        <p:spPr>
          <a:xfrm rot="16200000">
            <a:off x="4090260" y="3060140"/>
            <a:ext cx="1336525" cy="369332"/>
          </a:xfrm>
          <a:prstGeom prst="rect">
            <a:avLst/>
          </a:prstGeom>
          <a:solidFill>
            <a:schemeClr val="bg1"/>
          </a:solidFill>
        </p:spPr>
        <p:txBody>
          <a:bodyPr wrap="square" rtlCol="0">
            <a:spAutoFit/>
          </a:bodyPr>
          <a:lstStyle/>
          <a:p>
            <a:pPr algn="ctr"/>
            <a:r>
              <a:rPr lang="en-US" sz="900" dirty="0" err="1" smtClean="0"/>
              <a:t>PgC</a:t>
            </a:r>
            <a:r>
              <a:rPr lang="en-US" sz="900" dirty="0" smtClean="0"/>
              <a:t>/</a:t>
            </a:r>
            <a:r>
              <a:rPr lang="en-US" sz="900" dirty="0" err="1" smtClean="0"/>
              <a:t>yr</a:t>
            </a:r>
            <a:endParaRPr lang="en-US" sz="900" dirty="0" smtClean="0"/>
          </a:p>
          <a:p>
            <a:pPr algn="ctr"/>
            <a:endParaRPr lang="en-US" sz="900" dirty="0"/>
          </a:p>
        </p:txBody>
      </p:sp>
      <p:sp>
        <p:nvSpPr>
          <p:cNvPr id="55" name="TextBox 54"/>
          <p:cNvSpPr txBox="1"/>
          <p:nvPr/>
        </p:nvSpPr>
        <p:spPr>
          <a:xfrm>
            <a:off x="4696548" y="3493663"/>
            <a:ext cx="328936" cy="230832"/>
          </a:xfrm>
          <a:prstGeom prst="rect">
            <a:avLst/>
          </a:prstGeom>
          <a:solidFill>
            <a:schemeClr val="bg1"/>
          </a:solidFill>
        </p:spPr>
        <p:txBody>
          <a:bodyPr wrap="none" rtlCol="0">
            <a:spAutoFit/>
          </a:bodyPr>
          <a:lstStyle/>
          <a:p>
            <a:r>
              <a:rPr lang="en-US" sz="900" dirty="0" smtClean="0"/>
              <a:t>2.5</a:t>
            </a:r>
            <a:endParaRPr lang="en-US" sz="900" dirty="0"/>
          </a:p>
        </p:txBody>
      </p:sp>
      <p:sp>
        <p:nvSpPr>
          <p:cNvPr id="56" name="TextBox 55"/>
          <p:cNvSpPr txBox="1"/>
          <p:nvPr/>
        </p:nvSpPr>
        <p:spPr>
          <a:xfrm>
            <a:off x="4702397" y="2721172"/>
            <a:ext cx="328936" cy="230832"/>
          </a:xfrm>
          <a:prstGeom prst="rect">
            <a:avLst/>
          </a:prstGeom>
          <a:solidFill>
            <a:schemeClr val="bg1"/>
          </a:solidFill>
        </p:spPr>
        <p:txBody>
          <a:bodyPr wrap="none" rtlCol="0">
            <a:spAutoFit/>
          </a:bodyPr>
          <a:lstStyle/>
          <a:p>
            <a:r>
              <a:rPr lang="en-US" sz="900" dirty="0" smtClean="0"/>
              <a:t>5.0</a:t>
            </a:r>
            <a:endParaRPr lang="en-US" sz="900" dirty="0"/>
          </a:p>
        </p:txBody>
      </p:sp>
      <p:sp>
        <p:nvSpPr>
          <p:cNvPr id="45" name="TextBox 44"/>
          <p:cNvSpPr txBox="1"/>
          <p:nvPr/>
        </p:nvSpPr>
        <p:spPr>
          <a:xfrm>
            <a:off x="182588" y="3157289"/>
            <a:ext cx="242374" cy="230832"/>
          </a:xfrm>
          <a:prstGeom prst="rect">
            <a:avLst/>
          </a:prstGeom>
          <a:solidFill>
            <a:schemeClr val="bg1"/>
          </a:solidFill>
        </p:spPr>
        <p:txBody>
          <a:bodyPr wrap="none" rtlCol="0">
            <a:spAutoFit/>
          </a:bodyPr>
          <a:lstStyle/>
          <a:p>
            <a:r>
              <a:rPr lang="en-US" sz="900" dirty="0"/>
              <a:t>0</a:t>
            </a:r>
          </a:p>
        </p:txBody>
      </p:sp>
      <p:sp>
        <p:nvSpPr>
          <p:cNvPr id="62" name="TextBox 61"/>
          <p:cNvSpPr txBox="1"/>
          <p:nvPr/>
        </p:nvSpPr>
        <p:spPr>
          <a:xfrm>
            <a:off x="4845013" y="4850384"/>
            <a:ext cx="415498" cy="230832"/>
          </a:xfrm>
          <a:prstGeom prst="rect">
            <a:avLst/>
          </a:prstGeom>
          <a:solidFill>
            <a:schemeClr val="bg1"/>
          </a:solidFill>
        </p:spPr>
        <p:txBody>
          <a:bodyPr wrap="none" rtlCol="0">
            <a:spAutoFit/>
          </a:bodyPr>
          <a:lstStyle/>
          <a:p>
            <a:r>
              <a:rPr lang="en-US" sz="900" dirty="0" smtClean="0"/>
              <a:t>1850</a:t>
            </a:r>
            <a:endParaRPr lang="en-US" sz="900" dirty="0"/>
          </a:p>
        </p:txBody>
      </p:sp>
      <p:sp>
        <p:nvSpPr>
          <p:cNvPr id="5" name="Rectangle 4"/>
          <p:cNvSpPr/>
          <p:nvPr/>
        </p:nvSpPr>
        <p:spPr>
          <a:xfrm>
            <a:off x="8707381" y="2541342"/>
            <a:ext cx="686001" cy="134797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3" name="Straight Arrow Connector 62"/>
          <p:cNvCxnSpPr/>
          <p:nvPr/>
        </p:nvCxnSpPr>
        <p:spPr>
          <a:xfrm flipH="1" flipV="1">
            <a:off x="7065670" y="3666500"/>
            <a:ext cx="380128" cy="493139"/>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64" name="TextBox 63"/>
          <p:cNvSpPr txBox="1"/>
          <p:nvPr/>
        </p:nvSpPr>
        <p:spPr>
          <a:xfrm>
            <a:off x="6845611" y="4094628"/>
            <a:ext cx="1617879" cy="492443"/>
          </a:xfrm>
          <a:prstGeom prst="rect">
            <a:avLst/>
          </a:prstGeom>
          <a:noFill/>
        </p:spPr>
        <p:txBody>
          <a:bodyPr wrap="none" rtlCol="0">
            <a:spAutoFit/>
          </a:bodyPr>
          <a:lstStyle/>
          <a:p>
            <a:pPr algn="ctr"/>
            <a:r>
              <a:rPr lang="en-US" sz="1300" dirty="0" smtClean="0"/>
              <a:t>Observations</a:t>
            </a:r>
          </a:p>
          <a:p>
            <a:pPr algn="ctr"/>
            <a:r>
              <a:rPr lang="en-US" sz="1300" dirty="0" err="1" smtClean="0"/>
              <a:t>LeQuere</a:t>
            </a:r>
            <a:r>
              <a:rPr lang="en-US" sz="1300" dirty="0" smtClean="0"/>
              <a:t> et al. (2009)</a:t>
            </a:r>
            <a:endParaRPr lang="en-US" sz="1300" dirty="0"/>
          </a:p>
        </p:txBody>
      </p:sp>
      <p:cxnSp>
        <p:nvCxnSpPr>
          <p:cNvPr id="65" name="Straight Arrow Connector 64"/>
          <p:cNvCxnSpPr/>
          <p:nvPr/>
        </p:nvCxnSpPr>
        <p:spPr>
          <a:xfrm flipH="1" flipV="1">
            <a:off x="2831887" y="3164826"/>
            <a:ext cx="380128" cy="493139"/>
          </a:xfrm>
          <a:prstGeom prst="straightConnector1">
            <a:avLst/>
          </a:prstGeom>
          <a:ln w="1905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66" name="TextBox 65"/>
          <p:cNvSpPr txBox="1"/>
          <p:nvPr/>
        </p:nvSpPr>
        <p:spPr>
          <a:xfrm>
            <a:off x="2611828" y="3592954"/>
            <a:ext cx="1617879" cy="492443"/>
          </a:xfrm>
          <a:prstGeom prst="rect">
            <a:avLst/>
          </a:prstGeom>
          <a:noFill/>
        </p:spPr>
        <p:txBody>
          <a:bodyPr wrap="none" rtlCol="0">
            <a:spAutoFit/>
          </a:bodyPr>
          <a:lstStyle/>
          <a:p>
            <a:pPr algn="ctr"/>
            <a:r>
              <a:rPr lang="en-US" sz="1300" dirty="0" smtClean="0"/>
              <a:t>Observations</a:t>
            </a:r>
          </a:p>
          <a:p>
            <a:pPr algn="ctr"/>
            <a:r>
              <a:rPr lang="en-US" sz="1300" dirty="0" err="1" smtClean="0"/>
              <a:t>LeQuere</a:t>
            </a:r>
            <a:r>
              <a:rPr lang="en-US" sz="1300" dirty="0" smtClean="0"/>
              <a:t> et al. (2009)</a:t>
            </a:r>
            <a:endParaRPr lang="en-US" sz="1300" dirty="0"/>
          </a:p>
        </p:txBody>
      </p:sp>
      <p:sp>
        <p:nvSpPr>
          <p:cNvPr id="67" name="TextBox 66"/>
          <p:cNvSpPr txBox="1"/>
          <p:nvPr/>
        </p:nvSpPr>
        <p:spPr>
          <a:xfrm>
            <a:off x="6358179" y="2658637"/>
            <a:ext cx="1178528" cy="292388"/>
          </a:xfrm>
          <a:prstGeom prst="rect">
            <a:avLst/>
          </a:prstGeom>
          <a:noFill/>
        </p:spPr>
        <p:txBody>
          <a:bodyPr wrap="none" rtlCol="0">
            <a:spAutoFit/>
          </a:bodyPr>
          <a:lstStyle/>
          <a:p>
            <a:r>
              <a:rPr lang="en-US" sz="1300" dirty="0" smtClean="0"/>
              <a:t>CMIP5 median</a:t>
            </a:r>
            <a:endParaRPr lang="en-US" sz="1300" dirty="0"/>
          </a:p>
        </p:txBody>
      </p:sp>
    </p:spTree>
    <p:extLst>
      <p:ext uri="{BB962C8B-B14F-4D97-AF65-F5344CB8AC3E}">
        <p14:creationId xmlns:p14="http://schemas.microsoft.com/office/powerpoint/2010/main" val="32745117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9052" y="2861827"/>
            <a:ext cx="5535931" cy="3801497"/>
          </a:xfrm>
          <a:prstGeom prst="rect">
            <a:avLst/>
          </a:prstGeom>
        </p:spPr>
      </p:pic>
      <p:sp>
        <p:nvSpPr>
          <p:cNvPr id="2" name="Oval 1"/>
          <p:cNvSpPr/>
          <p:nvPr/>
        </p:nvSpPr>
        <p:spPr>
          <a:xfrm>
            <a:off x="1837157" y="3146099"/>
            <a:ext cx="1095375" cy="1990725"/>
          </a:xfrm>
          <a:prstGeom prst="ellipse">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Oval 2"/>
          <p:cNvSpPr/>
          <p:nvPr/>
        </p:nvSpPr>
        <p:spPr>
          <a:xfrm>
            <a:off x="6206158" y="4093961"/>
            <a:ext cx="933450" cy="995363"/>
          </a:xfrm>
          <a:prstGeom prst="ellipse">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6218033" y="5115548"/>
            <a:ext cx="933450" cy="995363"/>
          </a:xfrm>
          <a:prstGeom prst="ellipse">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779883" y="3743019"/>
            <a:ext cx="658706" cy="369332"/>
          </a:xfrm>
          <a:prstGeom prst="rect">
            <a:avLst/>
          </a:prstGeom>
          <a:noFill/>
        </p:spPr>
        <p:txBody>
          <a:bodyPr wrap="none" rtlCol="0">
            <a:spAutoFit/>
          </a:bodyPr>
          <a:lstStyle/>
          <a:p>
            <a:r>
              <a:rPr lang="en-US" dirty="0" smtClean="0"/>
              <a:t>pCO</a:t>
            </a:r>
            <a:r>
              <a:rPr lang="en-US" baseline="-25000" dirty="0" smtClean="0"/>
              <a:t>2</a:t>
            </a:r>
            <a:endParaRPr lang="en-US" baseline="-25000" dirty="0"/>
          </a:p>
        </p:txBody>
      </p:sp>
      <p:cxnSp>
        <p:nvCxnSpPr>
          <p:cNvPr id="9" name="Straight Arrow Connector 8"/>
          <p:cNvCxnSpPr>
            <a:endCxn id="2" idx="2"/>
          </p:cNvCxnSpPr>
          <p:nvPr/>
        </p:nvCxnSpPr>
        <p:spPr>
          <a:xfrm>
            <a:off x="1122783" y="4083241"/>
            <a:ext cx="714374" cy="58221"/>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7625383" y="4222550"/>
            <a:ext cx="450764" cy="369332"/>
          </a:xfrm>
          <a:prstGeom prst="rect">
            <a:avLst/>
          </a:prstGeom>
          <a:noFill/>
        </p:spPr>
        <p:txBody>
          <a:bodyPr wrap="none" rtlCol="0">
            <a:spAutoFit/>
          </a:bodyPr>
          <a:lstStyle/>
          <a:p>
            <a:r>
              <a:rPr lang="en-US" dirty="0" smtClean="0"/>
              <a:t>pH</a:t>
            </a:r>
            <a:endParaRPr lang="en-US" dirty="0"/>
          </a:p>
        </p:txBody>
      </p:sp>
      <p:cxnSp>
        <p:nvCxnSpPr>
          <p:cNvPr id="11" name="Straight Arrow Connector 10"/>
          <p:cNvCxnSpPr/>
          <p:nvPr/>
        </p:nvCxnSpPr>
        <p:spPr>
          <a:xfrm flipH="1">
            <a:off x="7139608" y="4534732"/>
            <a:ext cx="762001" cy="152401"/>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7223358" y="5139121"/>
            <a:ext cx="1991892" cy="369332"/>
          </a:xfrm>
          <a:prstGeom prst="rect">
            <a:avLst/>
          </a:prstGeom>
          <a:noFill/>
        </p:spPr>
        <p:txBody>
          <a:bodyPr wrap="none" rtlCol="0">
            <a:spAutoFit/>
          </a:bodyPr>
          <a:lstStyle/>
          <a:p>
            <a:r>
              <a:rPr lang="en-US" dirty="0" err="1" smtClean="0"/>
              <a:t>Ar</a:t>
            </a:r>
            <a:r>
              <a:rPr lang="en-US" dirty="0" smtClean="0"/>
              <a:t> &amp; </a:t>
            </a:r>
            <a:r>
              <a:rPr lang="en-US" dirty="0" err="1" smtClean="0"/>
              <a:t>Ca</a:t>
            </a:r>
            <a:r>
              <a:rPr lang="en-US" dirty="0" smtClean="0"/>
              <a:t> saturations</a:t>
            </a:r>
            <a:endParaRPr lang="en-US" dirty="0"/>
          </a:p>
        </p:txBody>
      </p:sp>
      <p:cxnSp>
        <p:nvCxnSpPr>
          <p:cNvPr id="14" name="Straight Arrow Connector 13"/>
          <p:cNvCxnSpPr/>
          <p:nvPr/>
        </p:nvCxnSpPr>
        <p:spPr>
          <a:xfrm flipH="1">
            <a:off x="7170533" y="5460828"/>
            <a:ext cx="762001" cy="152401"/>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2580108" y="6751125"/>
            <a:ext cx="3676650" cy="0"/>
          </a:xfrm>
          <a:prstGeom prst="straightConnector1">
            <a:avLst/>
          </a:prstGeom>
          <a:ln w="28575">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8" name="Title 1"/>
          <p:cNvSpPr txBox="1">
            <a:spLocks noGrp="1"/>
          </p:cNvSpPr>
          <p:nvPr>
            <p:ph type="title"/>
          </p:nvPr>
        </p:nvSpPr>
        <p:spPr>
          <a:xfrm>
            <a:off x="457200" y="261616"/>
            <a:ext cx="6629400" cy="538609"/>
          </a:xfrm>
          <a:prstGeom prst="rect">
            <a:avLst/>
          </a:prstGeom>
        </p:spPr>
        <p:txBody>
          <a:bodyPr vert="horz" lIns="0" tIns="0" rIns="0" bIns="0" rtlCol="0" anchor="t">
            <a:spAutoFit/>
          </a:bodyPr>
          <a:lstStyle>
            <a:lvl1pPr algn="l" defTabSz="457200" rtl="0" eaLnBrk="1" latinLnBrk="0" hangingPunct="1">
              <a:spcBef>
                <a:spcPct val="0"/>
              </a:spcBef>
              <a:buNone/>
              <a:defRPr sz="2500" b="1" kern="1200">
                <a:solidFill>
                  <a:srgbClr val="D57500"/>
                </a:solidFill>
                <a:latin typeface="Arial"/>
                <a:ea typeface="+mj-ea"/>
                <a:cs typeface="Arial"/>
              </a:defRPr>
            </a:lvl1pPr>
          </a:lstStyle>
          <a:p>
            <a:r>
              <a:rPr lang="en-US" sz="3500" dirty="0" smtClean="0"/>
              <a:t>Science: ocean chemistry</a:t>
            </a:r>
            <a:endParaRPr lang="en-US" sz="3500" dirty="0"/>
          </a:p>
        </p:txBody>
      </p:sp>
      <p:sp>
        <p:nvSpPr>
          <p:cNvPr id="15" name="Content Placeholder 2"/>
          <p:cNvSpPr>
            <a:spLocks noGrp="1"/>
          </p:cNvSpPr>
          <p:nvPr>
            <p:ph sz="half" idx="1"/>
          </p:nvPr>
        </p:nvSpPr>
        <p:spPr>
          <a:xfrm>
            <a:off x="1596111" y="847724"/>
            <a:ext cx="5671574" cy="2134249"/>
          </a:xfrm>
        </p:spPr>
        <p:txBody>
          <a:bodyPr>
            <a:normAutofit lnSpcReduction="10000"/>
          </a:bodyPr>
          <a:lstStyle/>
          <a:p>
            <a:pPr marL="560070" lvl="1"/>
            <a:r>
              <a:rPr lang="en-US" sz="2000" dirty="0"/>
              <a:t>Active carbon </a:t>
            </a:r>
            <a:r>
              <a:rPr lang="en-US" sz="2000" dirty="0" smtClean="0"/>
              <a:t>chemistry calculated </a:t>
            </a:r>
            <a:r>
              <a:rPr lang="en-US" sz="2000" dirty="0"/>
              <a:t>in surface </a:t>
            </a:r>
          </a:p>
          <a:p>
            <a:pPr marL="560070" lvl="1"/>
            <a:r>
              <a:rPr lang="en-US" sz="2000" dirty="0" smtClean="0"/>
              <a:t>Non-linear system </a:t>
            </a:r>
          </a:p>
          <a:p>
            <a:pPr marL="960120" lvl="2"/>
            <a:r>
              <a:rPr lang="en-US" dirty="0" smtClean="0"/>
              <a:t>pCO</a:t>
            </a:r>
            <a:r>
              <a:rPr lang="en-US" baseline="-25000" dirty="0" smtClean="0"/>
              <a:t>2</a:t>
            </a:r>
            <a:r>
              <a:rPr lang="en-US" dirty="0" smtClean="0"/>
              <a:t>, Alkalinity, pH</a:t>
            </a:r>
            <a:endParaRPr lang="en-US" dirty="0"/>
          </a:p>
          <a:p>
            <a:pPr marL="960120" lvl="2"/>
            <a:r>
              <a:rPr lang="en-US" dirty="0" smtClean="0"/>
              <a:t>DIC </a:t>
            </a:r>
            <a:r>
              <a:rPr lang="en-US" dirty="0"/>
              <a:t>– HCO</a:t>
            </a:r>
            <a:r>
              <a:rPr lang="en-US" baseline="-25000" dirty="0"/>
              <a:t>3</a:t>
            </a:r>
            <a:r>
              <a:rPr lang="en-US" baseline="30000" dirty="0"/>
              <a:t>-</a:t>
            </a:r>
            <a:r>
              <a:rPr lang="en-US" dirty="0"/>
              <a:t>, </a:t>
            </a:r>
            <a:r>
              <a:rPr lang="en-US" dirty="0" smtClean="0"/>
              <a:t>CO</a:t>
            </a:r>
            <a:r>
              <a:rPr lang="en-US" baseline="-25000" dirty="0" smtClean="0"/>
              <a:t>3</a:t>
            </a:r>
            <a:r>
              <a:rPr lang="en-US" baseline="30000" dirty="0" smtClean="0"/>
              <a:t>2-</a:t>
            </a:r>
            <a:r>
              <a:rPr lang="en-US" dirty="0" smtClean="0"/>
              <a:t>, CO</a:t>
            </a:r>
            <a:r>
              <a:rPr lang="en-US" baseline="-25000" dirty="0" smtClean="0"/>
              <a:t>2</a:t>
            </a:r>
            <a:endParaRPr lang="en-US" baseline="-25000" dirty="0"/>
          </a:p>
          <a:p>
            <a:pPr marL="960120" lvl="2"/>
            <a:r>
              <a:rPr lang="en-US" dirty="0" smtClean="0"/>
              <a:t>Aragonite and calcite saturations</a:t>
            </a:r>
          </a:p>
          <a:p>
            <a:pPr marL="960120" lvl="2"/>
            <a:r>
              <a:rPr lang="en-US" dirty="0" err="1" smtClean="0"/>
              <a:t>Revelle</a:t>
            </a:r>
            <a:r>
              <a:rPr lang="en-US" dirty="0" smtClean="0"/>
              <a:t> Factor - buffering capacity</a:t>
            </a:r>
          </a:p>
          <a:p>
            <a:pPr marL="560070" lvl="1"/>
            <a:r>
              <a:rPr lang="en-US" sz="2000" dirty="0" err="1" smtClean="0"/>
              <a:t>Zeebe</a:t>
            </a:r>
            <a:r>
              <a:rPr lang="en-US" sz="2000" dirty="0" smtClean="0"/>
              <a:t> </a:t>
            </a:r>
            <a:r>
              <a:rPr lang="en-US" sz="2000" dirty="0"/>
              <a:t>and Wolf-</a:t>
            </a:r>
            <a:r>
              <a:rPr lang="en-US" sz="2000" dirty="0" err="1"/>
              <a:t>Gladrow</a:t>
            </a:r>
            <a:r>
              <a:rPr lang="en-US" sz="2000" dirty="0"/>
              <a:t>, </a:t>
            </a:r>
            <a:r>
              <a:rPr lang="en-US" sz="2000" dirty="0" smtClean="0"/>
              <a:t>2001</a:t>
            </a:r>
            <a:endParaRPr lang="en-US" sz="2000" dirty="0"/>
          </a:p>
          <a:p>
            <a:pPr marL="274320" lvl="1" indent="0">
              <a:buNone/>
            </a:pPr>
            <a:endParaRPr lang="en-US" sz="2000" dirty="0"/>
          </a:p>
          <a:p>
            <a:endParaRPr lang="en-US" dirty="0"/>
          </a:p>
        </p:txBody>
      </p:sp>
      <p:cxnSp>
        <p:nvCxnSpPr>
          <p:cNvPr id="12" name="Straight Arrow Connector 11"/>
          <p:cNvCxnSpPr/>
          <p:nvPr/>
        </p:nvCxnSpPr>
        <p:spPr>
          <a:xfrm flipV="1">
            <a:off x="6475227" y="5879806"/>
            <a:ext cx="85061" cy="24173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5544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p:bldP spid="10"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356613"/>
            <a:ext cx="6629400" cy="538609"/>
          </a:xfrm>
        </p:spPr>
        <p:txBody>
          <a:bodyPr/>
          <a:lstStyle/>
          <a:p>
            <a:r>
              <a:rPr lang="en-US" sz="3500" dirty="0" smtClean="0"/>
              <a:t>Results: ocean </a:t>
            </a:r>
            <a:r>
              <a:rPr lang="en-US" sz="3500" dirty="0"/>
              <a:t>c</a:t>
            </a:r>
            <a:r>
              <a:rPr lang="en-US" sz="3500" dirty="0" smtClean="0"/>
              <a:t>hemistry</a:t>
            </a:r>
            <a:endParaRPr lang="en-US" sz="3500" dirty="0"/>
          </a:p>
        </p:txBody>
      </p:sp>
      <mc:AlternateContent xmlns:mc="http://schemas.openxmlformats.org/markup-compatibility/2006" xmlns:a14="http://schemas.microsoft.com/office/drawing/2010/main">
        <mc:Choice Requires="a14">
          <p:sp>
            <p:nvSpPr>
              <p:cNvPr id="6" name="Rectangle 5"/>
              <p:cNvSpPr/>
              <p:nvPr/>
            </p:nvSpPr>
            <p:spPr>
              <a:xfrm>
                <a:off x="5660902" y="4747243"/>
                <a:ext cx="2140971" cy="75668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a:latin typeface="Cambria Math"/>
                        </a:rPr>
                        <m:t>Ω</m:t>
                      </m:r>
                      <m:r>
                        <a:rPr lang="en-US" i="1">
                          <a:latin typeface="Cambria Math"/>
                        </a:rPr>
                        <m:t>= </m:t>
                      </m:r>
                      <m:f>
                        <m:fPr>
                          <m:ctrlPr>
                            <a:rPr lang="en-US" i="1">
                              <a:latin typeface="Cambria Math"/>
                            </a:rPr>
                          </m:ctrlPr>
                        </m:fPr>
                        <m:num>
                          <m:d>
                            <m:dPr>
                              <m:begChr m:val="["/>
                              <m:endChr m:val="]"/>
                              <m:ctrlPr>
                                <a:rPr lang="en-US" i="1">
                                  <a:latin typeface="Cambria Math"/>
                                </a:rPr>
                              </m:ctrlPr>
                            </m:dPr>
                            <m:e>
                              <m:sSup>
                                <m:sSupPr>
                                  <m:ctrlPr>
                                    <a:rPr lang="en-US" i="1">
                                      <a:latin typeface="Cambria Math"/>
                                    </a:rPr>
                                  </m:ctrlPr>
                                </m:sSupPr>
                                <m:e>
                                  <m:r>
                                    <a:rPr lang="en-US" i="1">
                                      <a:latin typeface="Cambria Math"/>
                                    </a:rPr>
                                    <m:t>𝐶𝑎</m:t>
                                  </m:r>
                                </m:e>
                                <m:sup>
                                  <m:r>
                                    <a:rPr lang="en-US" i="1">
                                      <a:latin typeface="Cambria Math"/>
                                    </a:rPr>
                                    <m:t>2+</m:t>
                                  </m:r>
                                </m:sup>
                              </m:sSup>
                            </m:e>
                          </m:d>
                          <m:r>
                            <a:rPr lang="en-US" i="1">
                              <a:latin typeface="Cambria Math"/>
                            </a:rPr>
                            <m:t> [</m:t>
                          </m:r>
                          <m:sSubSup>
                            <m:sSubSupPr>
                              <m:ctrlPr>
                                <a:rPr lang="en-US" i="1">
                                  <a:latin typeface="Cambria Math"/>
                                </a:rPr>
                              </m:ctrlPr>
                            </m:sSubSupPr>
                            <m:e>
                              <m:r>
                                <a:rPr lang="en-US" i="1">
                                  <a:latin typeface="Cambria Math"/>
                                </a:rPr>
                                <m:t>𝐶𝑂</m:t>
                              </m:r>
                            </m:e>
                            <m:sub>
                              <m:r>
                                <a:rPr lang="en-US" i="1">
                                  <a:latin typeface="Cambria Math"/>
                                </a:rPr>
                                <m:t>3</m:t>
                              </m:r>
                            </m:sub>
                            <m:sup>
                              <m:r>
                                <a:rPr lang="en-US" i="1">
                                  <a:latin typeface="Cambria Math"/>
                                </a:rPr>
                                <m:t>2−</m:t>
                              </m:r>
                            </m:sup>
                          </m:sSubSup>
                          <m:r>
                            <a:rPr lang="en-US" i="1">
                              <a:latin typeface="Cambria Math"/>
                            </a:rPr>
                            <m:t>]</m:t>
                          </m:r>
                        </m:num>
                        <m:den>
                          <m:sSub>
                            <m:sSubPr>
                              <m:ctrlPr>
                                <a:rPr lang="en-US" i="1">
                                  <a:latin typeface="Cambria Math"/>
                                </a:rPr>
                              </m:ctrlPr>
                            </m:sSubPr>
                            <m:e>
                              <m:r>
                                <a:rPr lang="en-US" i="1">
                                  <a:latin typeface="Cambria Math"/>
                                </a:rPr>
                                <m:t>𝐾</m:t>
                              </m:r>
                            </m:e>
                            <m:sub>
                              <m:r>
                                <a:rPr lang="en-US" i="1">
                                  <a:latin typeface="Cambria Math"/>
                                </a:rPr>
                                <m:t>𝑠𝑝</m:t>
                              </m:r>
                            </m:sub>
                          </m:sSub>
                        </m:den>
                      </m:f>
                    </m:oMath>
                  </m:oMathPara>
                </a14:m>
                <a:endParaRPr lang="en-US" dirty="0"/>
              </a:p>
            </p:txBody>
          </p:sp>
        </mc:Choice>
        <mc:Fallback xmlns="">
          <p:sp>
            <p:nvSpPr>
              <p:cNvPr id="6" name="Rectangle 5"/>
              <p:cNvSpPr>
                <a:spLocks noRot="1" noChangeAspect="1" noMove="1" noResize="1" noEditPoints="1" noAdjustHandles="1" noChangeArrowheads="1" noChangeShapeType="1" noTextEdit="1"/>
              </p:cNvSpPr>
              <p:nvPr/>
            </p:nvSpPr>
            <p:spPr>
              <a:xfrm>
                <a:off x="5660902" y="4747243"/>
                <a:ext cx="2140971" cy="756682"/>
              </a:xfrm>
              <a:prstGeom prst="rect">
                <a:avLst/>
              </a:prstGeom>
              <a:blipFill rotWithShape="1">
                <a:blip r:embed="rId4"/>
                <a:stretch>
                  <a:fillRect/>
                </a:stretch>
              </a:blipFill>
            </p:spPr>
            <p:txBody>
              <a:bodyPr/>
              <a:lstStyle/>
              <a:p>
                <a:r>
                  <a:rPr lang="en-US">
                    <a:noFill/>
                  </a:rPr>
                  <a:t> </a:t>
                </a:r>
              </a:p>
            </p:txBody>
          </p:sp>
        </mc:Fallback>
      </mc:AlternateContent>
      <p:sp>
        <p:nvSpPr>
          <p:cNvPr id="24" name="TextBox 23"/>
          <p:cNvSpPr txBox="1"/>
          <p:nvPr/>
        </p:nvSpPr>
        <p:spPr>
          <a:xfrm>
            <a:off x="2457916" y="5979543"/>
            <a:ext cx="1479892" cy="369332"/>
          </a:xfrm>
          <a:prstGeom prst="rect">
            <a:avLst/>
          </a:prstGeom>
          <a:noFill/>
        </p:spPr>
        <p:txBody>
          <a:bodyPr wrap="none" rtlCol="0">
            <a:spAutoFit/>
          </a:bodyPr>
          <a:lstStyle/>
          <a:p>
            <a:r>
              <a:rPr lang="en-US" dirty="0" smtClean="0"/>
              <a:t>pH = -log [H</a:t>
            </a:r>
            <a:r>
              <a:rPr lang="en-US" baseline="30000" dirty="0" smtClean="0"/>
              <a:t>+</a:t>
            </a:r>
            <a:r>
              <a:rPr lang="en-US" dirty="0" smtClean="0"/>
              <a:t>]</a:t>
            </a:r>
            <a:endParaRPr lang="en-US" dirty="0"/>
          </a:p>
        </p:txBody>
      </p:sp>
      <p:grpSp>
        <p:nvGrpSpPr>
          <p:cNvPr id="25" name="Group 24"/>
          <p:cNvGrpSpPr/>
          <p:nvPr/>
        </p:nvGrpSpPr>
        <p:grpSpPr>
          <a:xfrm>
            <a:off x="4216975" y="938542"/>
            <a:ext cx="5010150" cy="3430207"/>
            <a:chOff x="4133850" y="961917"/>
            <a:chExt cx="5010150" cy="3430207"/>
          </a:xfrm>
          <a:effectLst/>
        </p:grpSpPr>
        <p:sp>
          <p:nvSpPr>
            <p:cNvPr id="31" name="Rectangle 30"/>
            <p:cNvSpPr/>
            <p:nvPr/>
          </p:nvSpPr>
          <p:spPr>
            <a:xfrm>
              <a:off x="4133850" y="961917"/>
              <a:ext cx="4962525" cy="3430207"/>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3" name="Group 22"/>
            <p:cNvGrpSpPr/>
            <p:nvPr/>
          </p:nvGrpSpPr>
          <p:grpSpPr>
            <a:xfrm>
              <a:off x="4151558" y="961917"/>
              <a:ext cx="4992442" cy="3374705"/>
              <a:chOff x="4151558" y="961917"/>
              <a:chExt cx="4992442" cy="3374705"/>
            </a:xfrm>
          </p:grpSpPr>
          <p:pic>
            <p:nvPicPr>
              <p:cNvPr id="2" name="Picture 1"/>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381450" y="1321171"/>
                <a:ext cx="4506901" cy="2743200"/>
              </a:xfrm>
              <a:prstGeom prst="rect">
                <a:avLst/>
              </a:prstGeom>
            </p:spPr>
          </p:pic>
          <p:grpSp>
            <p:nvGrpSpPr>
              <p:cNvPr id="33" name="Group 32"/>
              <p:cNvGrpSpPr/>
              <p:nvPr/>
            </p:nvGrpSpPr>
            <p:grpSpPr>
              <a:xfrm>
                <a:off x="4151558" y="1246661"/>
                <a:ext cx="4839765" cy="3089961"/>
                <a:chOff x="4151558" y="1094261"/>
                <a:chExt cx="4839765" cy="3089961"/>
              </a:xfrm>
            </p:grpSpPr>
            <p:grpSp>
              <p:nvGrpSpPr>
                <p:cNvPr id="9" name="Group 8"/>
                <p:cNvGrpSpPr/>
                <p:nvPr/>
              </p:nvGrpSpPr>
              <p:grpSpPr>
                <a:xfrm>
                  <a:off x="4273138" y="1094261"/>
                  <a:ext cx="4718185" cy="3089961"/>
                  <a:chOff x="4387438" y="1094261"/>
                  <a:chExt cx="4718185" cy="3089961"/>
                </a:xfrm>
              </p:grpSpPr>
              <p:sp>
                <p:nvSpPr>
                  <p:cNvPr id="18" name="TextBox 17"/>
                  <p:cNvSpPr txBox="1"/>
                  <p:nvPr/>
                </p:nvSpPr>
                <p:spPr>
                  <a:xfrm>
                    <a:off x="4419007" y="3031013"/>
                    <a:ext cx="128605" cy="246221"/>
                  </a:xfrm>
                  <a:prstGeom prst="rect">
                    <a:avLst/>
                  </a:prstGeom>
                  <a:solidFill>
                    <a:schemeClr val="bg1"/>
                  </a:solidFill>
                </p:spPr>
                <p:txBody>
                  <a:bodyPr wrap="square" rtlCol="0">
                    <a:spAutoFit/>
                  </a:bodyPr>
                  <a:lstStyle/>
                  <a:p>
                    <a:r>
                      <a:rPr lang="en-US" sz="1000" dirty="0" smtClean="0"/>
                      <a:t>2</a:t>
                    </a:r>
                  </a:p>
                </p:txBody>
              </p:sp>
              <p:sp>
                <p:nvSpPr>
                  <p:cNvPr id="19" name="TextBox 18"/>
                  <p:cNvSpPr txBox="1"/>
                  <p:nvPr/>
                </p:nvSpPr>
                <p:spPr>
                  <a:xfrm>
                    <a:off x="4387438" y="1725370"/>
                    <a:ext cx="164230" cy="246221"/>
                  </a:xfrm>
                  <a:prstGeom prst="rect">
                    <a:avLst/>
                  </a:prstGeom>
                  <a:solidFill>
                    <a:schemeClr val="bg1"/>
                  </a:solidFill>
                </p:spPr>
                <p:txBody>
                  <a:bodyPr wrap="square" rtlCol="0">
                    <a:spAutoFit/>
                  </a:bodyPr>
                  <a:lstStyle/>
                  <a:p>
                    <a:r>
                      <a:rPr lang="en-US" sz="1000" dirty="0" smtClean="0"/>
                      <a:t>4</a:t>
                    </a:r>
                    <a:endParaRPr lang="en-US" sz="1000" dirty="0"/>
                  </a:p>
                </p:txBody>
              </p:sp>
              <p:sp>
                <p:nvSpPr>
                  <p:cNvPr id="20" name="TextBox 19"/>
                  <p:cNvSpPr txBox="1"/>
                  <p:nvPr/>
                </p:nvSpPr>
                <p:spPr>
                  <a:xfrm>
                    <a:off x="4394459" y="3685048"/>
                    <a:ext cx="164230" cy="246221"/>
                  </a:xfrm>
                  <a:prstGeom prst="rect">
                    <a:avLst/>
                  </a:prstGeom>
                  <a:solidFill>
                    <a:schemeClr val="bg1"/>
                  </a:solidFill>
                </p:spPr>
                <p:txBody>
                  <a:bodyPr wrap="square" rtlCol="0">
                    <a:spAutoFit/>
                  </a:bodyPr>
                  <a:lstStyle/>
                  <a:p>
                    <a:r>
                      <a:rPr lang="en-US" sz="1000" dirty="0" smtClean="0"/>
                      <a:t>1</a:t>
                    </a:r>
                    <a:endParaRPr lang="en-US" sz="1000" dirty="0"/>
                  </a:p>
                </p:txBody>
              </p:sp>
              <p:sp>
                <p:nvSpPr>
                  <p:cNvPr id="21" name="TextBox 20"/>
                  <p:cNvSpPr txBox="1"/>
                  <p:nvPr/>
                </p:nvSpPr>
                <p:spPr>
                  <a:xfrm>
                    <a:off x="4431448" y="2392025"/>
                    <a:ext cx="128605" cy="246221"/>
                  </a:xfrm>
                  <a:prstGeom prst="rect">
                    <a:avLst/>
                  </a:prstGeom>
                  <a:solidFill>
                    <a:schemeClr val="bg1"/>
                  </a:solidFill>
                </p:spPr>
                <p:txBody>
                  <a:bodyPr wrap="square" rtlCol="0">
                    <a:spAutoFit/>
                  </a:bodyPr>
                  <a:lstStyle/>
                  <a:p>
                    <a:r>
                      <a:rPr lang="en-US" sz="1000" dirty="0" smtClean="0"/>
                      <a:t>3</a:t>
                    </a:r>
                  </a:p>
                </p:txBody>
              </p:sp>
              <p:sp>
                <p:nvSpPr>
                  <p:cNvPr id="22" name="TextBox 21"/>
                  <p:cNvSpPr txBox="1"/>
                  <p:nvPr/>
                </p:nvSpPr>
                <p:spPr>
                  <a:xfrm flipH="1">
                    <a:off x="4404152" y="1094261"/>
                    <a:ext cx="139960" cy="246221"/>
                  </a:xfrm>
                  <a:prstGeom prst="rect">
                    <a:avLst/>
                  </a:prstGeom>
                  <a:solidFill>
                    <a:schemeClr val="bg1"/>
                  </a:solidFill>
                </p:spPr>
                <p:txBody>
                  <a:bodyPr wrap="square" rtlCol="0">
                    <a:spAutoFit/>
                  </a:bodyPr>
                  <a:lstStyle/>
                  <a:p>
                    <a:r>
                      <a:rPr lang="en-US" sz="1000" dirty="0"/>
                      <a:t>5</a:t>
                    </a:r>
                    <a:endParaRPr lang="en-US" sz="1000" dirty="0" smtClean="0"/>
                  </a:p>
                </p:txBody>
              </p:sp>
              <p:sp>
                <p:nvSpPr>
                  <p:cNvPr id="13" name="TextBox 12"/>
                  <p:cNvSpPr txBox="1"/>
                  <p:nvPr/>
                </p:nvSpPr>
                <p:spPr>
                  <a:xfrm>
                    <a:off x="6246072" y="3815651"/>
                    <a:ext cx="447558" cy="246221"/>
                  </a:xfrm>
                  <a:prstGeom prst="rect">
                    <a:avLst/>
                  </a:prstGeom>
                  <a:solidFill>
                    <a:schemeClr val="bg1"/>
                  </a:solidFill>
                </p:spPr>
                <p:txBody>
                  <a:bodyPr wrap="none" rtlCol="0">
                    <a:spAutoFit/>
                  </a:bodyPr>
                  <a:lstStyle/>
                  <a:p>
                    <a:r>
                      <a:rPr lang="en-US" sz="1000" dirty="0" smtClean="0"/>
                      <a:t>1900</a:t>
                    </a:r>
                    <a:endParaRPr lang="en-US" sz="1000" dirty="0"/>
                  </a:p>
                </p:txBody>
              </p:sp>
              <p:sp>
                <p:nvSpPr>
                  <p:cNvPr id="14" name="TextBox 13"/>
                  <p:cNvSpPr txBox="1"/>
                  <p:nvPr/>
                </p:nvSpPr>
                <p:spPr>
                  <a:xfrm>
                    <a:off x="7466851" y="3815481"/>
                    <a:ext cx="447558" cy="246221"/>
                  </a:xfrm>
                  <a:prstGeom prst="rect">
                    <a:avLst/>
                  </a:prstGeom>
                  <a:solidFill>
                    <a:schemeClr val="bg1"/>
                  </a:solidFill>
                </p:spPr>
                <p:txBody>
                  <a:bodyPr wrap="none" rtlCol="0">
                    <a:spAutoFit/>
                  </a:bodyPr>
                  <a:lstStyle/>
                  <a:p>
                    <a:r>
                      <a:rPr lang="en-US" sz="1000" dirty="0" smtClean="0"/>
                      <a:t>2000</a:t>
                    </a:r>
                    <a:endParaRPr lang="en-US" sz="1000" dirty="0"/>
                  </a:p>
                </p:txBody>
              </p:sp>
              <p:sp>
                <p:nvSpPr>
                  <p:cNvPr id="15" name="TextBox 14"/>
                  <p:cNvSpPr txBox="1"/>
                  <p:nvPr/>
                </p:nvSpPr>
                <p:spPr>
                  <a:xfrm>
                    <a:off x="8658065" y="3807911"/>
                    <a:ext cx="447558" cy="246221"/>
                  </a:xfrm>
                  <a:prstGeom prst="rect">
                    <a:avLst/>
                  </a:prstGeom>
                  <a:solidFill>
                    <a:schemeClr val="bg1"/>
                  </a:solidFill>
                </p:spPr>
                <p:txBody>
                  <a:bodyPr wrap="none" rtlCol="0">
                    <a:spAutoFit/>
                  </a:bodyPr>
                  <a:lstStyle/>
                  <a:p>
                    <a:r>
                      <a:rPr lang="en-US" sz="1000" dirty="0" smtClean="0"/>
                      <a:t>2100</a:t>
                    </a:r>
                    <a:endParaRPr lang="en-US" sz="1000" dirty="0"/>
                  </a:p>
                </p:txBody>
              </p:sp>
              <p:sp>
                <p:nvSpPr>
                  <p:cNvPr id="16" name="TextBox 15"/>
                  <p:cNvSpPr txBox="1"/>
                  <p:nvPr/>
                </p:nvSpPr>
                <p:spPr>
                  <a:xfrm>
                    <a:off x="6845688" y="3938001"/>
                    <a:ext cx="412292" cy="246221"/>
                  </a:xfrm>
                  <a:prstGeom prst="rect">
                    <a:avLst/>
                  </a:prstGeom>
                  <a:noFill/>
                </p:spPr>
                <p:txBody>
                  <a:bodyPr wrap="none" rtlCol="0">
                    <a:spAutoFit/>
                  </a:bodyPr>
                  <a:lstStyle/>
                  <a:p>
                    <a:r>
                      <a:rPr lang="en-US" sz="1000" dirty="0" smtClean="0"/>
                      <a:t>year</a:t>
                    </a:r>
                    <a:endParaRPr lang="en-US" sz="1000" dirty="0"/>
                  </a:p>
                </p:txBody>
              </p:sp>
              <p:sp>
                <p:nvSpPr>
                  <p:cNvPr id="17" name="TextBox 16"/>
                  <p:cNvSpPr txBox="1"/>
                  <p:nvPr/>
                </p:nvSpPr>
                <p:spPr>
                  <a:xfrm>
                    <a:off x="5027319" y="3825535"/>
                    <a:ext cx="447558" cy="246221"/>
                  </a:xfrm>
                  <a:prstGeom prst="rect">
                    <a:avLst/>
                  </a:prstGeom>
                  <a:solidFill>
                    <a:schemeClr val="bg1"/>
                  </a:solidFill>
                </p:spPr>
                <p:txBody>
                  <a:bodyPr wrap="none" rtlCol="0">
                    <a:spAutoFit/>
                  </a:bodyPr>
                  <a:lstStyle/>
                  <a:p>
                    <a:r>
                      <a:rPr lang="en-US" sz="1000" dirty="0" smtClean="0"/>
                      <a:t>1800</a:t>
                    </a:r>
                    <a:endParaRPr lang="en-US" sz="1000" dirty="0"/>
                  </a:p>
                </p:txBody>
              </p:sp>
            </p:grpSp>
            <mc:AlternateContent xmlns:mc="http://schemas.openxmlformats.org/markup-compatibility/2006" xmlns:a14="http://schemas.microsoft.com/office/drawing/2010/main">
              <mc:Choice Requires="a14">
                <p:sp>
                  <p:nvSpPr>
                    <p:cNvPr id="10" name="Rectangle 9"/>
                    <p:cNvSpPr/>
                    <p:nvPr/>
                  </p:nvSpPr>
                  <p:spPr>
                    <a:xfrm rot="16200000">
                      <a:off x="4124628" y="2208240"/>
                      <a:ext cx="300082" cy="24622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sz="1000">
                                <a:latin typeface="Cambria Math"/>
                              </a:rPr>
                              <m:t>Ω</m:t>
                            </m:r>
                          </m:oMath>
                        </m:oMathPara>
                      </a14:m>
                      <a:endParaRPr lang="en-US" sz="1000" dirty="0"/>
                    </a:p>
                  </p:txBody>
                </p:sp>
              </mc:Choice>
              <mc:Fallback xmlns="">
                <p:sp>
                  <p:nvSpPr>
                    <p:cNvPr id="10" name="Rectangle 9"/>
                    <p:cNvSpPr>
                      <a:spLocks noRot="1" noChangeAspect="1" noMove="1" noResize="1" noEditPoints="1" noAdjustHandles="1" noChangeArrowheads="1" noChangeShapeType="1" noTextEdit="1"/>
                    </p:cNvSpPr>
                    <p:nvPr/>
                  </p:nvSpPr>
                  <p:spPr>
                    <a:xfrm rot="16200000">
                      <a:off x="4124628" y="2208240"/>
                      <a:ext cx="300082" cy="246221"/>
                    </a:xfrm>
                    <a:prstGeom prst="rect">
                      <a:avLst/>
                    </a:prstGeom>
                    <a:blipFill rotWithShape="1">
                      <a:blip r:embed="rId6"/>
                      <a:stretch>
                        <a:fillRect/>
                      </a:stretch>
                    </a:blipFill>
                  </p:spPr>
                  <p:txBody>
                    <a:bodyPr/>
                    <a:lstStyle/>
                    <a:p>
                      <a:r>
                        <a:rPr lang="en-US">
                          <a:noFill/>
                        </a:rPr>
                        <a:t> </a:t>
                      </a:r>
                    </a:p>
                  </p:txBody>
                </p:sp>
              </mc:Fallback>
            </mc:AlternateContent>
          </p:grpSp>
          <p:sp>
            <p:nvSpPr>
              <p:cNvPr id="32" name="TextBox 31"/>
              <p:cNvSpPr txBox="1"/>
              <p:nvPr/>
            </p:nvSpPr>
            <p:spPr>
              <a:xfrm>
                <a:off x="4151558" y="961917"/>
                <a:ext cx="4992442" cy="323165"/>
              </a:xfrm>
              <a:prstGeom prst="rect">
                <a:avLst/>
              </a:prstGeom>
              <a:noFill/>
            </p:spPr>
            <p:txBody>
              <a:bodyPr wrap="square" rtlCol="0">
                <a:spAutoFit/>
              </a:bodyPr>
              <a:lstStyle/>
              <a:p>
                <a:pPr algn="ctr"/>
                <a:r>
                  <a:rPr lang="en-US" sz="1500" dirty="0" smtClean="0"/>
                  <a:t>Aragonite Saturation (</a:t>
                </a:r>
                <a:r>
                  <a:rPr lang="el-GR" sz="1500" dirty="0" smtClean="0"/>
                  <a:t>Ω</a:t>
                </a:r>
                <a:r>
                  <a:rPr lang="en-US" sz="1500" dirty="0" smtClean="0"/>
                  <a:t>) Low Latitude RCP 4.5 </a:t>
                </a:r>
                <a:endParaRPr lang="en-US" sz="1500" dirty="0"/>
              </a:p>
            </p:txBody>
          </p:sp>
          <p:sp>
            <p:nvSpPr>
              <p:cNvPr id="35" name="TextBox 34"/>
              <p:cNvSpPr txBox="1"/>
              <p:nvPr/>
            </p:nvSpPr>
            <p:spPr>
              <a:xfrm>
                <a:off x="4533587" y="3630292"/>
                <a:ext cx="1206421" cy="276999"/>
              </a:xfrm>
              <a:prstGeom prst="rect">
                <a:avLst/>
              </a:prstGeom>
              <a:noFill/>
            </p:spPr>
            <p:txBody>
              <a:bodyPr wrap="none" rtlCol="0">
                <a:spAutoFit/>
              </a:bodyPr>
              <a:lstStyle/>
              <a:p>
                <a:r>
                  <a:rPr lang="en-US" sz="1200" dirty="0" err="1" smtClean="0"/>
                  <a:t>Ricke</a:t>
                </a:r>
                <a:r>
                  <a:rPr lang="en-US" sz="1200" dirty="0" smtClean="0"/>
                  <a:t> et al, 2013</a:t>
                </a:r>
                <a:endParaRPr lang="en-US" sz="1200" dirty="0"/>
              </a:p>
            </p:txBody>
          </p:sp>
        </p:grpSp>
      </p:grpSp>
      <p:grpSp>
        <p:nvGrpSpPr>
          <p:cNvPr id="68" name="Group 67"/>
          <p:cNvGrpSpPr/>
          <p:nvPr/>
        </p:nvGrpSpPr>
        <p:grpSpPr>
          <a:xfrm>
            <a:off x="58298" y="928108"/>
            <a:ext cx="4103197" cy="4986853"/>
            <a:chOff x="-2135690" y="515637"/>
            <a:chExt cx="4103197" cy="4986853"/>
          </a:xfrm>
          <a:effectLst/>
        </p:grpSpPr>
        <p:grpSp>
          <p:nvGrpSpPr>
            <p:cNvPr id="67" name="Group 66"/>
            <p:cNvGrpSpPr/>
            <p:nvPr/>
          </p:nvGrpSpPr>
          <p:grpSpPr>
            <a:xfrm>
              <a:off x="-2135690" y="515637"/>
              <a:ext cx="4103197" cy="4986853"/>
              <a:chOff x="-3503221" y="1218874"/>
              <a:chExt cx="4103197" cy="4986853"/>
            </a:xfrm>
          </p:grpSpPr>
          <p:sp>
            <p:nvSpPr>
              <p:cNvPr id="7" name="Rectangle 6"/>
              <p:cNvSpPr/>
              <p:nvPr/>
            </p:nvSpPr>
            <p:spPr>
              <a:xfrm>
                <a:off x="-3503221" y="1218874"/>
                <a:ext cx="4103197" cy="4986853"/>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077" name="Picture 5"/>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3299923" y="1711963"/>
                <a:ext cx="3523009" cy="4343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3040083" y="1248576"/>
                <a:ext cx="3158836" cy="492443"/>
              </a:xfrm>
              <a:prstGeom prst="rect">
                <a:avLst/>
              </a:prstGeom>
              <a:solidFill>
                <a:schemeClr val="bg1"/>
              </a:solidFill>
            </p:spPr>
            <p:txBody>
              <a:bodyPr wrap="square" rtlCol="0">
                <a:spAutoFit/>
              </a:bodyPr>
              <a:lstStyle/>
              <a:p>
                <a:pPr algn="ctr"/>
                <a:r>
                  <a:rPr lang="en-US" sz="1300" dirty="0" smtClean="0"/>
                  <a:t>pH Low Latitude </a:t>
                </a:r>
              </a:p>
              <a:p>
                <a:pPr algn="ctr"/>
                <a:r>
                  <a:rPr lang="en-US" sz="1300" dirty="0" smtClean="0"/>
                  <a:t>RCP 4.5</a:t>
                </a:r>
              </a:p>
            </p:txBody>
          </p:sp>
          <p:sp>
            <p:nvSpPr>
              <p:cNvPr id="11" name="TextBox 10"/>
              <p:cNvSpPr txBox="1"/>
              <p:nvPr/>
            </p:nvSpPr>
            <p:spPr>
              <a:xfrm>
                <a:off x="-3428705" y="1648936"/>
                <a:ext cx="386644" cy="230832"/>
              </a:xfrm>
              <a:prstGeom prst="rect">
                <a:avLst/>
              </a:prstGeom>
              <a:solidFill>
                <a:schemeClr val="bg1"/>
              </a:solidFill>
            </p:spPr>
            <p:txBody>
              <a:bodyPr wrap="none" rtlCol="0">
                <a:spAutoFit/>
              </a:bodyPr>
              <a:lstStyle/>
              <a:p>
                <a:r>
                  <a:rPr lang="en-US" sz="900" dirty="0" smtClean="0"/>
                  <a:t>8.10</a:t>
                </a:r>
                <a:endParaRPr lang="en-US" sz="900" dirty="0"/>
              </a:p>
            </p:txBody>
          </p:sp>
          <p:sp>
            <p:nvSpPr>
              <p:cNvPr id="54" name="TextBox 53"/>
              <p:cNvSpPr txBox="1"/>
              <p:nvPr/>
            </p:nvSpPr>
            <p:spPr>
              <a:xfrm>
                <a:off x="-3428705" y="2622292"/>
                <a:ext cx="386644" cy="230832"/>
              </a:xfrm>
              <a:prstGeom prst="rect">
                <a:avLst/>
              </a:prstGeom>
              <a:solidFill>
                <a:schemeClr val="bg1"/>
              </a:solidFill>
            </p:spPr>
            <p:txBody>
              <a:bodyPr wrap="none" rtlCol="0">
                <a:spAutoFit/>
              </a:bodyPr>
              <a:lstStyle/>
              <a:p>
                <a:r>
                  <a:rPr lang="en-US" sz="900" dirty="0" smtClean="0"/>
                  <a:t>8.05</a:t>
                </a:r>
              </a:p>
            </p:txBody>
          </p:sp>
          <p:sp>
            <p:nvSpPr>
              <p:cNvPr id="56" name="TextBox 55"/>
              <p:cNvSpPr txBox="1"/>
              <p:nvPr/>
            </p:nvSpPr>
            <p:spPr>
              <a:xfrm>
                <a:off x="-3416830" y="4611802"/>
                <a:ext cx="386644" cy="230832"/>
              </a:xfrm>
              <a:prstGeom prst="rect">
                <a:avLst/>
              </a:prstGeom>
              <a:solidFill>
                <a:schemeClr val="bg1"/>
              </a:solidFill>
            </p:spPr>
            <p:txBody>
              <a:bodyPr wrap="none" rtlCol="0">
                <a:spAutoFit/>
              </a:bodyPr>
              <a:lstStyle/>
              <a:p>
                <a:r>
                  <a:rPr lang="en-US" sz="900" dirty="0" smtClean="0"/>
                  <a:t>7.95</a:t>
                </a:r>
                <a:endParaRPr lang="en-US" sz="900" dirty="0"/>
              </a:p>
            </p:txBody>
          </p:sp>
          <p:sp>
            <p:nvSpPr>
              <p:cNvPr id="57" name="TextBox 56"/>
              <p:cNvSpPr txBox="1"/>
              <p:nvPr/>
            </p:nvSpPr>
            <p:spPr>
              <a:xfrm>
                <a:off x="-3428705" y="5588117"/>
                <a:ext cx="386644" cy="230832"/>
              </a:xfrm>
              <a:prstGeom prst="rect">
                <a:avLst/>
              </a:prstGeom>
              <a:solidFill>
                <a:schemeClr val="bg1"/>
              </a:solidFill>
            </p:spPr>
            <p:txBody>
              <a:bodyPr wrap="none" rtlCol="0">
                <a:spAutoFit/>
              </a:bodyPr>
              <a:lstStyle/>
              <a:p>
                <a:r>
                  <a:rPr lang="en-US" sz="900" dirty="0" smtClean="0"/>
                  <a:t>7.90</a:t>
                </a:r>
                <a:endParaRPr lang="en-US" sz="900" dirty="0"/>
              </a:p>
            </p:txBody>
          </p:sp>
          <p:sp>
            <p:nvSpPr>
              <p:cNvPr id="12" name="Rectangle 11"/>
              <p:cNvSpPr/>
              <p:nvPr/>
            </p:nvSpPr>
            <p:spPr>
              <a:xfrm>
                <a:off x="-3356619" y="3283148"/>
                <a:ext cx="250640" cy="91763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TextBox 54"/>
              <p:cNvSpPr txBox="1"/>
              <p:nvPr/>
            </p:nvSpPr>
            <p:spPr>
              <a:xfrm>
                <a:off x="-3435927" y="3608233"/>
                <a:ext cx="386644" cy="230832"/>
              </a:xfrm>
              <a:prstGeom prst="rect">
                <a:avLst/>
              </a:prstGeom>
              <a:solidFill>
                <a:schemeClr val="bg1"/>
              </a:solidFill>
            </p:spPr>
            <p:txBody>
              <a:bodyPr wrap="none" rtlCol="0">
                <a:spAutoFit/>
              </a:bodyPr>
              <a:lstStyle/>
              <a:p>
                <a:r>
                  <a:rPr lang="en-US" sz="900" dirty="0" smtClean="0"/>
                  <a:t>8.00</a:t>
                </a:r>
                <a:endParaRPr lang="en-US" sz="900" dirty="0"/>
              </a:p>
            </p:txBody>
          </p:sp>
          <p:cxnSp>
            <p:nvCxnSpPr>
              <p:cNvPr id="27" name="Straight Arrow Connector 26"/>
              <p:cNvCxnSpPr/>
              <p:nvPr/>
            </p:nvCxnSpPr>
            <p:spPr>
              <a:xfrm flipH="1">
                <a:off x="-2755074" y="2100616"/>
                <a:ext cx="546264" cy="15256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60" name="TextBox 59"/>
              <p:cNvSpPr txBox="1"/>
              <p:nvPr/>
            </p:nvSpPr>
            <p:spPr>
              <a:xfrm>
                <a:off x="-2249420" y="1842858"/>
                <a:ext cx="1079077" cy="492443"/>
              </a:xfrm>
              <a:prstGeom prst="rect">
                <a:avLst/>
              </a:prstGeom>
              <a:noFill/>
            </p:spPr>
            <p:txBody>
              <a:bodyPr wrap="none" rtlCol="0">
                <a:spAutoFit/>
              </a:bodyPr>
              <a:lstStyle/>
              <a:p>
                <a:pPr algn="ctr"/>
                <a:r>
                  <a:rPr lang="en-US" sz="1300" dirty="0" smtClean="0"/>
                  <a:t>Observations</a:t>
                </a:r>
              </a:p>
              <a:p>
                <a:pPr algn="ctr"/>
                <a:r>
                  <a:rPr lang="en-US" sz="1300" dirty="0" smtClean="0"/>
                  <a:t>HOTS</a:t>
                </a:r>
                <a:endParaRPr lang="en-US" sz="1300" dirty="0"/>
              </a:p>
            </p:txBody>
          </p:sp>
          <p:cxnSp>
            <p:nvCxnSpPr>
              <p:cNvPr id="65" name="Straight Arrow Connector 64"/>
              <p:cNvCxnSpPr/>
              <p:nvPr/>
            </p:nvCxnSpPr>
            <p:spPr>
              <a:xfrm flipH="1">
                <a:off x="-1900051" y="3361913"/>
                <a:ext cx="546264" cy="15256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66" name="TextBox 65"/>
              <p:cNvSpPr txBox="1"/>
              <p:nvPr/>
            </p:nvSpPr>
            <p:spPr>
              <a:xfrm>
                <a:off x="-1390170" y="3104155"/>
                <a:ext cx="643125" cy="292388"/>
              </a:xfrm>
              <a:prstGeom prst="rect">
                <a:avLst/>
              </a:prstGeom>
              <a:noFill/>
            </p:spPr>
            <p:txBody>
              <a:bodyPr wrap="none" rtlCol="0">
                <a:spAutoFit/>
              </a:bodyPr>
              <a:lstStyle/>
              <a:p>
                <a:pPr algn="ctr"/>
                <a:r>
                  <a:rPr lang="en-US" sz="1300" dirty="0" smtClean="0"/>
                  <a:t>Hector</a:t>
                </a:r>
              </a:p>
            </p:txBody>
          </p:sp>
          <p:cxnSp>
            <p:nvCxnSpPr>
              <p:cNvPr id="62" name="Straight Arrow Connector 61"/>
              <p:cNvCxnSpPr/>
              <p:nvPr/>
            </p:nvCxnSpPr>
            <p:spPr>
              <a:xfrm flipV="1">
                <a:off x="-2600696" y="3219573"/>
                <a:ext cx="285008" cy="20774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0" name="TextBox 69"/>
              <p:cNvSpPr txBox="1"/>
              <p:nvPr/>
            </p:nvSpPr>
            <p:spPr>
              <a:xfrm>
                <a:off x="-2871973" y="3467158"/>
                <a:ext cx="628697" cy="292388"/>
              </a:xfrm>
              <a:prstGeom prst="rect">
                <a:avLst/>
              </a:prstGeom>
              <a:noFill/>
            </p:spPr>
            <p:txBody>
              <a:bodyPr wrap="none" rtlCol="0">
                <a:spAutoFit/>
              </a:bodyPr>
              <a:lstStyle/>
              <a:p>
                <a:pPr algn="ctr"/>
                <a:r>
                  <a:rPr lang="en-US" sz="1300" dirty="0" smtClean="0"/>
                  <a:t>CMIP5</a:t>
                </a:r>
              </a:p>
            </p:txBody>
          </p:sp>
        </p:grpSp>
        <p:sp>
          <p:nvSpPr>
            <p:cNvPr id="73" name="TextBox 72"/>
            <p:cNvSpPr txBox="1"/>
            <p:nvPr/>
          </p:nvSpPr>
          <p:spPr>
            <a:xfrm>
              <a:off x="-1873017" y="5071756"/>
              <a:ext cx="415498" cy="230832"/>
            </a:xfrm>
            <a:prstGeom prst="rect">
              <a:avLst/>
            </a:prstGeom>
            <a:solidFill>
              <a:schemeClr val="bg1"/>
            </a:solidFill>
          </p:spPr>
          <p:txBody>
            <a:bodyPr wrap="none" rtlCol="0">
              <a:spAutoFit/>
            </a:bodyPr>
            <a:lstStyle/>
            <a:p>
              <a:r>
                <a:rPr lang="en-US" sz="900" dirty="0" smtClean="0"/>
                <a:t>2000</a:t>
              </a:r>
              <a:endParaRPr lang="en-US" sz="900" dirty="0"/>
            </a:p>
          </p:txBody>
        </p:sp>
        <p:sp>
          <p:nvSpPr>
            <p:cNvPr id="74" name="TextBox 73"/>
            <p:cNvSpPr txBox="1"/>
            <p:nvPr/>
          </p:nvSpPr>
          <p:spPr>
            <a:xfrm>
              <a:off x="-243374" y="5079903"/>
              <a:ext cx="415498" cy="230832"/>
            </a:xfrm>
            <a:prstGeom prst="rect">
              <a:avLst/>
            </a:prstGeom>
            <a:solidFill>
              <a:schemeClr val="bg1"/>
            </a:solidFill>
          </p:spPr>
          <p:txBody>
            <a:bodyPr wrap="none" rtlCol="0">
              <a:spAutoFit/>
            </a:bodyPr>
            <a:lstStyle/>
            <a:p>
              <a:r>
                <a:rPr lang="en-US" sz="900" dirty="0" smtClean="0"/>
                <a:t>2050</a:t>
              </a:r>
              <a:endParaRPr lang="en-US" sz="900" dirty="0"/>
            </a:p>
          </p:txBody>
        </p:sp>
        <p:sp>
          <p:nvSpPr>
            <p:cNvPr id="75" name="TextBox 74"/>
            <p:cNvSpPr txBox="1"/>
            <p:nvPr/>
          </p:nvSpPr>
          <p:spPr>
            <a:xfrm>
              <a:off x="1292028" y="5076119"/>
              <a:ext cx="415498" cy="230832"/>
            </a:xfrm>
            <a:prstGeom prst="rect">
              <a:avLst/>
            </a:prstGeom>
            <a:solidFill>
              <a:schemeClr val="bg1"/>
            </a:solidFill>
          </p:spPr>
          <p:txBody>
            <a:bodyPr wrap="none" rtlCol="0">
              <a:spAutoFit/>
            </a:bodyPr>
            <a:lstStyle/>
            <a:p>
              <a:r>
                <a:rPr lang="en-US" sz="900" dirty="0" smtClean="0"/>
                <a:t>2100</a:t>
              </a:r>
              <a:endParaRPr lang="en-US" sz="900" dirty="0"/>
            </a:p>
          </p:txBody>
        </p:sp>
        <p:sp>
          <p:nvSpPr>
            <p:cNvPr id="76" name="TextBox 75"/>
            <p:cNvSpPr txBox="1"/>
            <p:nvPr/>
          </p:nvSpPr>
          <p:spPr>
            <a:xfrm>
              <a:off x="-1069094" y="5074788"/>
              <a:ext cx="415498" cy="230832"/>
            </a:xfrm>
            <a:prstGeom prst="rect">
              <a:avLst/>
            </a:prstGeom>
            <a:solidFill>
              <a:schemeClr val="bg1"/>
            </a:solidFill>
          </p:spPr>
          <p:txBody>
            <a:bodyPr wrap="none" rtlCol="0">
              <a:spAutoFit/>
            </a:bodyPr>
            <a:lstStyle/>
            <a:p>
              <a:r>
                <a:rPr lang="en-US" sz="900" dirty="0" smtClean="0"/>
                <a:t>2025</a:t>
              </a:r>
              <a:endParaRPr lang="en-US" sz="900" dirty="0"/>
            </a:p>
          </p:txBody>
        </p:sp>
        <p:sp>
          <p:nvSpPr>
            <p:cNvPr id="77" name="TextBox 76"/>
            <p:cNvSpPr txBox="1"/>
            <p:nvPr/>
          </p:nvSpPr>
          <p:spPr>
            <a:xfrm>
              <a:off x="528450" y="5085438"/>
              <a:ext cx="415498" cy="230832"/>
            </a:xfrm>
            <a:prstGeom prst="rect">
              <a:avLst/>
            </a:prstGeom>
            <a:solidFill>
              <a:schemeClr val="bg1"/>
            </a:solidFill>
          </p:spPr>
          <p:txBody>
            <a:bodyPr wrap="none" rtlCol="0">
              <a:spAutoFit/>
            </a:bodyPr>
            <a:lstStyle/>
            <a:p>
              <a:r>
                <a:rPr lang="en-US" sz="900" dirty="0" smtClean="0"/>
                <a:t>2075</a:t>
              </a:r>
              <a:endParaRPr lang="en-US" sz="900" dirty="0"/>
            </a:p>
          </p:txBody>
        </p:sp>
      </p:grpSp>
      <p:sp>
        <p:nvSpPr>
          <p:cNvPr id="79" name="TextBox 78"/>
          <p:cNvSpPr txBox="1"/>
          <p:nvPr/>
        </p:nvSpPr>
        <p:spPr>
          <a:xfrm>
            <a:off x="1925951" y="5650334"/>
            <a:ext cx="412292" cy="246221"/>
          </a:xfrm>
          <a:prstGeom prst="rect">
            <a:avLst/>
          </a:prstGeom>
          <a:noFill/>
        </p:spPr>
        <p:txBody>
          <a:bodyPr wrap="none" rtlCol="0">
            <a:spAutoFit/>
          </a:bodyPr>
          <a:lstStyle/>
          <a:p>
            <a:r>
              <a:rPr lang="en-US" sz="1000" dirty="0" smtClean="0"/>
              <a:t>year</a:t>
            </a:r>
            <a:endParaRPr lang="en-US" sz="1000" dirty="0"/>
          </a:p>
        </p:txBody>
      </p:sp>
    </p:spTree>
    <p:extLst>
      <p:ext uri="{BB962C8B-B14F-4D97-AF65-F5344CB8AC3E}">
        <p14:creationId xmlns:p14="http://schemas.microsoft.com/office/powerpoint/2010/main" val="2143806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3"/>
            <a:ext cx="6629400" cy="430887"/>
          </a:xfrm>
        </p:spPr>
        <p:txBody>
          <a:bodyPr/>
          <a:lstStyle/>
          <a:p>
            <a:r>
              <a:rPr lang="en-US" sz="2800" dirty="0"/>
              <a:t>Conclusions and Future Directions</a:t>
            </a:r>
            <a:endParaRPr lang="en-US" dirty="0"/>
          </a:p>
        </p:txBody>
      </p:sp>
      <p:sp>
        <p:nvSpPr>
          <p:cNvPr id="3" name="Content Placeholder 2"/>
          <p:cNvSpPr>
            <a:spLocks noGrp="1"/>
          </p:cNvSpPr>
          <p:nvPr>
            <p:ph idx="1"/>
          </p:nvPr>
        </p:nvSpPr>
        <p:spPr>
          <a:xfrm>
            <a:off x="457200" y="1447799"/>
            <a:ext cx="8229600" cy="4559595"/>
          </a:xfrm>
        </p:spPr>
        <p:txBody>
          <a:bodyPr>
            <a:normAutofit fontScale="92500" lnSpcReduction="20000"/>
          </a:bodyPr>
          <a:lstStyle/>
          <a:p>
            <a:r>
              <a:rPr lang="en-US" dirty="0"/>
              <a:t>Simple climate box-model</a:t>
            </a:r>
          </a:p>
          <a:p>
            <a:pPr lvl="1"/>
            <a:r>
              <a:rPr lang="en-US" dirty="0" smtClean="0"/>
              <a:t>Open-source, </a:t>
            </a:r>
            <a:r>
              <a:rPr lang="en-US" dirty="0"/>
              <a:t>community model </a:t>
            </a:r>
          </a:p>
          <a:p>
            <a:pPr lvl="1"/>
            <a:r>
              <a:rPr lang="en-US" dirty="0"/>
              <a:t>Quick run times</a:t>
            </a:r>
          </a:p>
          <a:p>
            <a:pPr lvl="1"/>
            <a:r>
              <a:rPr lang="en-US" dirty="0"/>
              <a:t>Simulates the general trends of MAGICC6 and CMIP5</a:t>
            </a:r>
          </a:p>
          <a:p>
            <a:pPr lvl="1"/>
            <a:r>
              <a:rPr lang="en-US" dirty="0"/>
              <a:t>Interactive carbon chemistry in the surface ocean -  feedback on </a:t>
            </a:r>
            <a:r>
              <a:rPr lang="en-US" dirty="0" smtClean="0"/>
              <a:t>climate</a:t>
            </a:r>
          </a:p>
          <a:p>
            <a:r>
              <a:rPr lang="en-US" dirty="0" smtClean="0"/>
              <a:t>PSU Collaboration -  Klaus Keller and Chris Forest</a:t>
            </a:r>
          </a:p>
          <a:p>
            <a:pPr lvl="1"/>
            <a:r>
              <a:rPr lang="en-US" dirty="0" smtClean="0"/>
              <a:t>Community model</a:t>
            </a:r>
          </a:p>
          <a:p>
            <a:pPr lvl="2"/>
            <a:r>
              <a:rPr lang="en-US" dirty="0" smtClean="0"/>
              <a:t>Engage students and post-docs</a:t>
            </a:r>
          </a:p>
          <a:p>
            <a:pPr lvl="1"/>
            <a:r>
              <a:rPr lang="en-US" dirty="0" smtClean="0"/>
              <a:t>Develop new components (to be switched in and out)</a:t>
            </a:r>
          </a:p>
          <a:p>
            <a:pPr lvl="2"/>
            <a:r>
              <a:rPr lang="en-US" dirty="0" smtClean="0"/>
              <a:t>Sea-ice</a:t>
            </a:r>
            <a:endParaRPr lang="en-US" dirty="0"/>
          </a:p>
          <a:p>
            <a:pPr lvl="2"/>
            <a:r>
              <a:rPr lang="en-US" dirty="0" smtClean="0"/>
              <a:t>Diffusive ocean -  with more complex heat uptake</a:t>
            </a:r>
          </a:p>
          <a:p>
            <a:pPr lvl="2"/>
            <a:r>
              <a:rPr lang="en-US" dirty="0" smtClean="0"/>
              <a:t>Sea-level rise</a:t>
            </a:r>
          </a:p>
          <a:p>
            <a:pPr lvl="1"/>
            <a:r>
              <a:rPr lang="en-US" dirty="0" smtClean="0"/>
              <a:t>Detailed model-model comparisons</a:t>
            </a:r>
          </a:p>
          <a:p>
            <a:pPr lvl="1"/>
            <a:r>
              <a:rPr lang="en-US" dirty="0" smtClean="0"/>
              <a:t>Increase latitudinal resolution</a:t>
            </a:r>
          </a:p>
          <a:p>
            <a:pPr lvl="1"/>
            <a:r>
              <a:rPr lang="en-US" dirty="0" smtClean="0"/>
              <a:t>Varying albedo on both land and ocean </a:t>
            </a:r>
          </a:p>
          <a:p>
            <a:pPr lvl="1"/>
            <a:r>
              <a:rPr lang="en-US" dirty="0" smtClean="0"/>
              <a:t>Organic carbon in ocean</a:t>
            </a:r>
          </a:p>
          <a:p>
            <a:pPr lvl="1"/>
            <a:r>
              <a:rPr lang="en-US" dirty="0" smtClean="0"/>
              <a:t>MCMC wrapper</a:t>
            </a:r>
          </a:p>
        </p:txBody>
      </p:sp>
    </p:spTree>
    <p:extLst>
      <p:ext uri="{BB962C8B-B14F-4D97-AF65-F5344CB8AC3E}">
        <p14:creationId xmlns:p14="http://schemas.microsoft.com/office/powerpoint/2010/main" val="4107460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5" end="1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3"/>
            <a:ext cx="6629400" cy="538609"/>
          </a:xfrm>
        </p:spPr>
        <p:txBody>
          <a:bodyPr/>
          <a:lstStyle/>
          <a:p>
            <a:r>
              <a:rPr lang="en-US" sz="3500" dirty="0" smtClean="0"/>
              <a:t>Acknowledgments	</a:t>
            </a:r>
            <a:endParaRPr lang="en-US" sz="3500" dirty="0"/>
          </a:p>
        </p:txBody>
      </p:sp>
      <p:sp>
        <p:nvSpPr>
          <p:cNvPr id="3" name="Content Placeholder 2"/>
          <p:cNvSpPr>
            <a:spLocks noGrp="1"/>
          </p:cNvSpPr>
          <p:nvPr>
            <p:ph idx="1"/>
          </p:nvPr>
        </p:nvSpPr>
        <p:spPr/>
        <p:txBody>
          <a:bodyPr>
            <a:normAutofit/>
          </a:bodyPr>
          <a:lstStyle/>
          <a:p>
            <a:r>
              <a:rPr lang="en-US" dirty="0"/>
              <a:t>Pralit </a:t>
            </a:r>
            <a:r>
              <a:rPr lang="en-US" dirty="0" smtClean="0"/>
              <a:t>Patel, Robert Link, Steve Smith, Adria Schwarber – JGCRI</a:t>
            </a:r>
          </a:p>
          <a:p>
            <a:pPr lvl="1"/>
            <a:r>
              <a:rPr lang="en-US" dirty="0" smtClean="0"/>
              <a:t>Computer science and model development</a:t>
            </a:r>
            <a:endParaRPr lang="en-US" dirty="0"/>
          </a:p>
          <a:p>
            <a:r>
              <a:rPr lang="en-US" dirty="0" smtClean="0"/>
              <a:t>Klaus Keller and Chris Forest and others at Penn State</a:t>
            </a:r>
          </a:p>
          <a:p>
            <a:pPr lvl="1"/>
            <a:r>
              <a:rPr lang="en-US" dirty="0" smtClean="0"/>
              <a:t>model feedback and ideas</a:t>
            </a:r>
          </a:p>
          <a:p>
            <a:r>
              <a:rPr lang="en-US" dirty="0" smtClean="0"/>
              <a:t>DOE - IARP  </a:t>
            </a:r>
          </a:p>
          <a:p>
            <a:r>
              <a:rPr lang="en-US" dirty="0" smtClean="0"/>
              <a:t>EPA</a:t>
            </a:r>
          </a:p>
        </p:txBody>
      </p:sp>
    </p:spTree>
    <p:extLst>
      <p:ext uri="{BB962C8B-B14F-4D97-AF65-F5344CB8AC3E}">
        <p14:creationId xmlns:p14="http://schemas.microsoft.com/office/powerpoint/2010/main" val="3869563988"/>
      </p:ext>
    </p:extLst>
  </p:cSld>
  <p:clrMapOvr>
    <a:masterClrMapping/>
  </p:clrMapOvr>
  <p:timing>
    <p:tnLst>
      <p:par>
        <p:cTn id="1" dur="indefinite" restart="never" nodeType="tmRoot"/>
      </p:par>
    </p:tnLst>
  </p:timing>
</p:sld>
</file>

<file path=ppt/theme/theme1.xml><?xml version="1.0" encoding="utf-8"?>
<a:theme xmlns:a="http://schemas.openxmlformats.org/drawingml/2006/main" name="PNNL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PNNL_template</Template>
  <TotalTime>7500</TotalTime>
  <Words>1838</Words>
  <Application>Microsoft Office PowerPoint</Application>
  <PresentationFormat>On-screen Show (4:3)</PresentationFormat>
  <Paragraphs>321</Paragraphs>
  <Slides>19</Slides>
  <Notes>14</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PNNL_template</vt:lpstr>
      <vt:lpstr>The Hector Model:  current status and future plans</vt:lpstr>
      <vt:lpstr>Model: motivation for Hector</vt:lpstr>
      <vt:lpstr>Model: Hector and its uses</vt:lpstr>
      <vt:lpstr>Model: open and object –oriented architecture</vt:lpstr>
      <vt:lpstr>Model: components</vt:lpstr>
      <vt:lpstr>Model: spinup</vt:lpstr>
      <vt:lpstr>Model: carbon cycle solver</vt:lpstr>
      <vt:lpstr>Backend system: structure</vt:lpstr>
      <vt:lpstr>Science: overview</vt:lpstr>
      <vt:lpstr>PowerPoint Presentation</vt:lpstr>
      <vt:lpstr>Science: land</vt:lpstr>
      <vt:lpstr>PowerPoint Presentation</vt:lpstr>
      <vt:lpstr>Results</vt:lpstr>
      <vt:lpstr>Results: atmosphere</vt:lpstr>
      <vt:lpstr>Results: carbon fluxes</vt:lpstr>
      <vt:lpstr>Science: ocean chemistry</vt:lpstr>
      <vt:lpstr>Results: ocean chemistry</vt:lpstr>
      <vt:lpstr>Conclusions and Future Directions</vt:lpstr>
      <vt:lpstr>Acknowledgments </vt:lpstr>
    </vt:vector>
  </TitlesOfParts>
  <Company>PNNL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Hector model</dc:title>
  <dc:creator>test</dc:creator>
  <cp:lastModifiedBy>John Weyant</cp:lastModifiedBy>
  <cp:revision>181</cp:revision>
  <cp:lastPrinted>2013-11-06T14:58:06Z</cp:lastPrinted>
  <dcterms:created xsi:type="dcterms:W3CDTF">2013-09-19T12:59:33Z</dcterms:created>
  <dcterms:modified xsi:type="dcterms:W3CDTF">2013-12-13T17:58:26Z</dcterms:modified>
</cp:coreProperties>
</file>