
<file path=[Content_Types].xml><?xml version="1.0" encoding="utf-8"?>
<Types xmlns="http://schemas.openxmlformats.org/package/2006/content-types">
  <Default Extension="png" ContentType="image/png"/>
  <Default Extension="xls" ContentType="application/vnd.ms-excel"/>
  <Default Extension="jpeg" ContentType="image/jpeg"/>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10"/>
  </p:notesMasterIdLst>
  <p:sldIdLst>
    <p:sldId id="257" r:id="rId2"/>
    <p:sldId id="258" r:id="rId3"/>
    <p:sldId id="259" r:id="rId4"/>
    <p:sldId id="261" r:id="rId5"/>
    <p:sldId id="262" r:id="rId6"/>
    <p:sldId id="263" r:id="rId7"/>
    <p:sldId id="264" r:id="rId8"/>
    <p:sldId id="260"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8" d="100"/>
          <a:sy n="118" d="100"/>
        </p:scale>
        <p:origin x="138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stu03-fsrv.ad.syr.edu\qmiao$\global%20patents%20&amp;%20global%20damages.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0972207241218"/>
          <c:y val="7.7654867379046602E-2"/>
          <c:w val="0.84778161291482401"/>
          <c:h val="0.70338873799428903"/>
        </c:manualLayout>
      </c:layout>
      <c:lineChart>
        <c:grouping val="standard"/>
        <c:varyColors val="0"/>
        <c:ser>
          <c:idx val="1"/>
          <c:order val="0"/>
          <c:tx>
            <c:strRef>
              <c:f>Sheet2!$B$1</c:f>
              <c:strCache>
                <c:ptCount val="1"/>
                <c:pt idx="0">
                  <c:v>Drought-resistant crop</c:v>
                </c:pt>
              </c:strCache>
            </c:strRef>
          </c:tx>
          <c:marker>
            <c:symbol val="none"/>
          </c:marker>
          <c:cat>
            <c:numRef>
              <c:f>Sheet2!$A$2:$A$37</c:f>
              <c:numCache>
                <c:formatCode>General</c:formatCode>
                <c:ptCount val="36"/>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numCache>
            </c:numRef>
          </c:cat>
          <c:val>
            <c:numRef>
              <c:f>Sheet2!$B$2:$B$37</c:f>
              <c:numCache>
                <c:formatCode>General</c:formatCode>
                <c:ptCount val="36"/>
                <c:pt idx="0">
                  <c:v>7</c:v>
                </c:pt>
                <c:pt idx="1">
                  <c:v>1</c:v>
                </c:pt>
                <c:pt idx="2">
                  <c:v>1</c:v>
                </c:pt>
                <c:pt idx="3">
                  <c:v>3</c:v>
                </c:pt>
                <c:pt idx="4">
                  <c:v>4</c:v>
                </c:pt>
                <c:pt idx="5">
                  <c:v>6</c:v>
                </c:pt>
                <c:pt idx="6">
                  <c:v>7</c:v>
                </c:pt>
                <c:pt idx="7">
                  <c:v>9</c:v>
                </c:pt>
                <c:pt idx="8">
                  <c:v>7</c:v>
                </c:pt>
                <c:pt idx="9">
                  <c:v>6</c:v>
                </c:pt>
                <c:pt idx="10">
                  <c:v>7</c:v>
                </c:pt>
                <c:pt idx="11">
                  <c:v>7</c:v>
                </c:pt>
                <c:pt idx="12">
                  <c:v>1</c:v>
                </c:pt>
                <c:pt idx="13">
                  <c:v>16</c:v>
                </c:pt>
                <c:pt idx="14">
                  <c:v>16</c:v>
                </c:pt>
                <c:pt idx="15">
                  <c:v>17</c:v>
                </c:pt>
                <c:pt idx="16">
                  <c:v>14</c:v>
                </c:pt>
                <c:pt idx="17">
                  <c:v>12</c:v>
                </c:pt>
                <c:pt idx="18">
                  <c:v>22</c:v>
                </c:pt>
                <c:pt idx="19">
                  <c:v>14</c:v>
                </c:pt>
                <c:pt idx="20">
                  <c:v>24</c:v>
                </c:pt>
                <c:pt idx="21">
                  <c:v>17</c:v>
                </c:pt>
                <c:pt idx="22">
                  <c:v>36</c:v>
                </c:pt>
                <c:pt idx="23">
                  <c:v>45</c:v>
                </c:pt>
                <c:pt idx="24">
                  <c:v>66</c:v>
                </c:pt>
                <c:pt idx="25">
                  <c:v>75</c:v>
                </c:pt>
                <c:pt idx="26">
                  <c:v>87</c:v>
                </c:pt>
                <c:pt idx="27">
                  <c:v>104</c:v>
                </c:pt>
                <c:pt idx="28">
                  <c:v>98</c:v>
                </c:pt>
                <c:pt idx="29">
                  <c:v>117</c:v>
                </c:pt>
                <c:pt idx="30">
                  <c:v>155</c:v>
                </c:pt>
                <c:pt idx="31">
                  <c:v>154</c:v>
                </c:pt>
                <c:pt idx="32">
                  <c:v>171</c:v>
                </c:pt>
                <c:pt idx="33">
                  <c:v>249</c:v>
                </c:pt>
                <c:pt idx="34">
                  <c:v>292</c:v>
                </c:pt>
                <c:pt idx="35">
                  <c:v>312</c:v>
                </c:pt>
              </c:numCache>
            </c:numRef>
          </c:val>
          <c:smooth val="0"/>
        </c:ser>
        <c:dLbls>
          <c:showLegendKey val="0"/>
          <c:showVal val="0"/>
          <c:showCatName val="0"/>
          <c:showSerName val="0"/>
          <c:showPercent val="0"/>
          <c:showBubbleSize val="0"/>
        </c:dLbls>
        <c:smooth val="0"/>
        <c:axId val="329133392"/>
        <c:axId val="329134176"/>
      </c:lineChart>
      <c:catAx>
        <c:axId val="329133392"/>
        <c:scaling>
          <c:orientation val="minMax"/>
        </c:scaling>
        <c:delete val="0"/>
        <c:axPos val="b"/>
        <c:title>
          <c:tx>
            <c:rich>
              <a:bodyPr/>
              <a:lstStyle/>
              <a:p>
                <a:pPr>
                  <a:defRPr/>
                </a:pPr>
                <a:r>
                  <a:rPr lang="en-US" sz="1100"/>
                  <a:t>Application year</a:t>
                </a:r>
              </a:p>
            </c:rich>
          </c:tx>
          <c:layout>
            <c:manualLayout>
              <c:xMode val="edge"/>
              <c:yMode val="edge"/>
              <c:x val="0.39501245036678101"/>
              <c:y val="0.871848508942909"/>
            </c:manualLayout>
          </c:layout>
          <c:overlay val="0"/>
        </c:title>
        <c:numFmt formatCode="General" sourceLinked="1"/>
        <c:majorTickMark val="out"/>
        <c:minorTickMark val="none"/>
        <c:tickLblPos val="nextTo"/>
        <c:txPr>
          <a:bodyPr rot="-2700000"/>
          <a:lstStyle/>
          <a:p>
            <a:pPr>
              <a:defRPr b="1"/>
            </a:pPr>
            <a:endParaRPr lang="en-US"/>
          </a:p>
        </c:txPr>
        <c:crossAx val="329134176"/>
        <c:crosses val="autoZero"/>
        <c:auto val="1"/>
        <c:lblAlgn val="ctr"/>
        <c:lblOffset val="100"/>
        <c:noMultiLvlLbl val="0"/>
      </c:catAx>
      <c:valAx>
        <c:axId val="329134176"/>
        <c:scaling>
          <c:orientation val="minMax"/>
        </c:scaling>
        <c:delete val="0"/>
        <c:axPos val="l"/>
        <c:majorGridlines/>
        <c:title>
          <c:tx>
            <c:rich>
              <a:bodyPr rot="-5400000" vert="horz"/>
              <a:lstStyle/>
              <a:p>
                <a:pPr>
                  <a:defRPr/>
                </a:pPr>
                <a:r>
                  <a:rPr lang="en-US"/>
                  <a:t>Annual Patent Counts</a:t>
                </a:r>
              </a:p>
            </c:rich>
          </c:tx>
          <c:layout/>
          <c:overlay val="0"/>
        </c:title>
        <c:numFmt formatCode="General" sourceLinked="1"/>
        <c:majorTickMark val="out"/>
        <c:minorTickMark val="none"/>
        <c:tickLblPos val="nextTo"/>
        <c:txPr>
          <a:bodyPr/>
          <a:lstStyle/>
          <a:p>
            <a:pPr>
              <a:defRPr b="1"/>
            </a:pPr>
            <a:endParaRPr lang="en-US"/>
          </a:p>
        </c:txPr>
        <c:crossAx val="329133392"/>
        <c:crosses val="autoZero"/>
        <c:crossBetween val="between"/>
      </c:valAx>
    </c:plotArea>
    <c:legend>
      <c:legendPos val="b"/>
      <c:layout>
        <c:manualLayout>
          <c:xMode val="edge"/>
          <c:yMode val="edge"/>
          <c:x val="0.31998233393902697"/>
          <c:y val="0.93074463180700595"/>
          <c:w val="0.41427802940561598"/>
          <c:h val="6.3466474652471502E-2"/>
        </c:manualLayout>
      </c:layout>
      <c:overlay val="0"/>
      <c:txPr>
        <a:bodyPr/>
        <a:lstStyle/>
        <a:p>
          <a:pPr>
            <a:defRPr sz="1200" b="1" baseline="0">
              <a:latin typeface="Times New Roman" pitchFamily="18" charset="0"/>
              <a:cs typeface="Times New Roman" pitchFamily="18" charset="0"/>
            </a:defRPr>
          </a:pPr>
          <a:endParaRPr lang="en-US"/>
        </a:p>
      </c:txPr>
    </c:legend>
    <c:plotVisOnly val="1"/>
    <c:dispBlanksAs val="gap"/>
    <c:showDLblsOverMax val="0"/>
  </c:chart>
  <c:spPr>
    <a:ln>
      <a:noFill/>
    </a:ln>
  </c:spPr>
  <c:externalData r:id="rId2">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47E583-3683-4DF7-9FA3-211972AE5FAF}" type="datetimeFigureOut">
              <a:rPr lang="en-US" smtClean="0"/>
              <a:t>12/11/2013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1CAE8B-8D32-4438-A600-DB20C6BE2BC2}" type="slidenum">
              <a:rPr lang="en-US" smtClean="0"/>
              <a:t>‹#›</a:t>
            </a:fld>
            <a:endParaRPr lang="en-US"/>
          </a:p>
        </p:txBody>
      </p:sp>
    </p:spTree>
    <p:extLst>
      <p:ext uri="{BB962C8B-B14F-4D97-AF65-F5344CB8AC3E}">
        <p14:creationId xmlns:p14="http://schemas.microsoft.com/office/powerpoint/2010/main" val="1548242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5CEC9-459E-C246-B731-430D99CAD2B7}" type="slidenum">
              <a:rPr kumimoji="1" lang="zh-CN" altLang="en-US" smtClean="0"/>
              <a:t>4</a:t>
            </a:fld>
            <a:endParaRPr kumimoji="1" lang="zh-CN" altLang="en-US"/>
          </a:p>
        </p:txBody>
      </p:sp>
    </p:spTree>
    <p:extLst>
      <p:ext uri="{BB962C8B-B14F-4D97-AF65-F5344CB8AC3E}">
        <p14:creationId xmlns:p14="http://schemas.microsoft.com/office/powerpoint/2010/main" val="2343304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defTabSz="881063" eaLnBrk="0" hangingPunct="0">
              <a:defRPr sz="2400">
                <a:solidFill>
                  <a:schemeClr val="tx1"/>
                </a:solidFill>
                <a:latin typeface="Georgia" panose="02040502050405020303" pitchFamily="18" charset="0"/>
                <a:ea typeface="SimSun" panose="02010600030101010101" pitchFamily="2" charset="-122"/>
              </a:defRPr>
            </a:lvl1pPr>
            <a:lvl2pPr marL="742950" indent="-285750" defTabSz="881063" eaLnBrk="0" hangingPunct="0">
              <a:defRPr sz="2400">
                <a:solidFill>
                  <a:schemeClr val="tx1"/>
                </a:solidFill>
                <a:latin typeface="Georgia" panose="02040502050405020303" pitchFamily="18" charset="0"/>
                <a:ea typeface="SimSun" panose="02010600030101010101" pitchFamily="2" charset="-122"/>
              </a:defRPr>
            </a:lvl2pPr>
            <a:lvl3pPr marL="1143000" indent="-228600" defTabSz="881063" eaLnBrk="0" hangingPunct="0">
              <a:defRPr sz="2400">
                <a:solidFill>
                  <a:schemeClr val="tx1"/>
                </a:solidFill>
                <a:latin typeface="Georgia" panose="02040502050405020303" pitchFamily="18" charset="0"/>
                <a:ea typeface="SimSun" panose="02010600030101010101" pitchFamily="2" charset="-122"/>
              </a:defRPr>
            </a:lvl3pPr>
            <a:lvl4pPr marL="1600200" indent="-228600" defTabSz="881063" eaLnBrk="0" hangingPunct="0">
              <a:defRPr sz="2400">
                <a:solidFill>
                  <a:schemeClr val="tx1"/>
                </a:solidFill>
                <a:latin typeface="Georgia" panose="02040502050405020303" pitchFamily="18" charset="0"/>
                <a:ea typeface="SimSun" panose="02010600030101010101" pitchFamily="2" charset="-122"/>
              </a:defRPr>
            </a:lvl4pPr>
            <a:lvl5pPr marL="2057400" indent="-228600" defTabSz="881063" eaLnBrk="0" hangingPunct="0">
              <a:defRPr sz="2400">
                <a:solidFill>
                  <a:schemeClr val="tx1"/>
                </a:solidFill>
                <a:latin typeface="Georgia" panose="02040502050405020303" pitchFamily="18" charset="0"/>
                <a:ea typeface="SimSun" panose="02010600030101010101" pitchFamily="2" charset="-122"/>
              </a:defRPr>
            </a:lvl5pPr>
            <a:lvl6pPr marL="2514600" indent="-228600" defTabSz="881063" eaLnBrk="0" fontAlgn="base" hangingPunct="0">
              <a:lnSpc>
                <a:spcPct val="80000"/>
              </a:lnSpc>
              <a:spcBef>
                <a:spcPct val="20000"/>
              </a:spcBef>
              <a:spcAft>
                <a:spcPct val="0"/>
              </a:spcAft>
              <a:buChar char="•"/>
              <a:defRPr sz="2400">
                <a:solidFill>
                  <a:schemeClr val="tx1"/>
                </a:solidFill>
                <a:latin typeface="Georgia" panose="02040502050405020303" pitchFamily="18" charset="0"/>
                <a:ea typeface="SimSun" panose="02010600030101010101" pitchFamily="2" charset="-122"/>
              </a:defRPr>
            </a:lvl6pPr>
            <a:lvl7pPr marL="2971800" indent="-228600" defTabSz="881063" eaLnBrk="0" fontAlgn="base" hangingPunct="0">
              <a:lnSpc>
                <a:spcPct val="80000"/>
              </a:lnSpc>
              <a:spcBef>
                <a:spcPct val="20000"/>
              </a:spcBef>
              <a:spcAft>
                <a:spcPct val="0"/>
              </a:spcAft>
              <a:buChar char="•"/>
              <a:defRPr sz="2400">
                <a:solidFill>
                  <a:schemeClr val="tx1"/>
                </a:solidFill>
                <a:latin typeface="Georgia" panose="02040502050405020303" pitchFamily="18" charset="0"/>
                <a:ea typeface="SimSun" panose="02010600030101010101" pitchFamily="2" charset="-122"/>
              </a:defRPr>
            </a:lvl7pPr>
            <a:lvl8pPr marL="3429000" indent="-228600" defTabSz="881063" eaLnBrk="0" fontAlgn="base" hangingPunct="0">
              <a:lnSpc>
                <a:spcPct val="80000"/>
              </a:lnSpc>
              <a:spcBef>
                <a:spcPct val="20000"/>
              </a:spcBef>
              <a:spcAft>
                <a:spcPct val="0"/>
              </a:spcAft>
              <a:buChar char="•"/>
              <a:defRPr sz="2400">
                <a:solidFill>
                  <a:schemeClr val="tx1"/>
                </a:solidFill>
                <a:latin typeface="Georgia" panose="02040502050405020303" pitchFamily="18" charset="0"/>
                <a:ea typeface="SimSun" panose="02010600030101010101" pitchFamily="2" charset="-122"/>
              </a:defRPr>
            </a:lvl8pPr>
            <a:lvl9pPr marL="3886200" indent="-228600" defTabSz="881063" eaLnBrk="0" fontAlgn="base" hangingPunct="0">
              <a:lnSpc>
                <a:spcPct val="80000"/>
              </a:lnSpc>
              <a:spcBef>
                <a:spcPct val="20000"/>
              </a:spcBef>
              <a:spcAft>
                <a:spcPct val="0"/>
              </a:spcAft>
              <a:buChar char="•"/>
              <a:defRPr sz="2400">
                <a:solidFill>
                  <a:schemeClr val="tx1"/>
                </a:solidFill>
                <a:latin typeface="Georgia" panose="02040502050405020303" pitchFamily="18" charset="0"/>
                <a:ea typeface="SimSun" panose="02010600030101010101" pitchFamily="2" charset="-122"/>
              </a:defRPr>
            </a:lvl9pPr>
          </a:lstStyle>
          <a:p>
            <a:pPr eaLnBrk="1" hangingPunct="1"/>
            <a:fld id="{4085A036-A8CC-4302-8800-8B287BC0D674}" type="slidenum">
              <a:rPr lang="en-US" altLang="zh-CN" sz="1200">
                <a:latin typeface="Arial" panose="020B0604020202020204" pitchFamily="34" charset="0"/>
              </a:rPr>
              <a:pPr eaLnBrk="1" hangingPunct="1"/>
              <a:t>6</a:t>
            </a:fld>
            <a:endParaRPr lang="en-US" altLang="zh-CN" sz="1200">
              <a:latin typeface="Arial" panose="020B0604020202020204" pitchFamily="34"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kumimoji="0" lang="en-US">
                <a:ea typeface="宋体" charset="0"/>
                <a:cs typeface="宋体" charset="0"/>
              </a:rPr>
              <a:t>Global patents on drought-mitigating technologies have been quite constant in the first 20 years and then start increase rapidly since the mid of 1990. This large increase can be due to the awareness of climate change. </a:t>
            </a:r>
          </a:p>
          <a:p>
            <a:pPr eaLnBrk="1" hangingPunct="1">
              <a:defRPr/>
            </a:pPr>
            <a:r>
              <a:rPr kumimoji="0" lang="en-US">
                <a:ea typeface="宋体" charset="0"/>
                <a:cs typeface="宋体" charset="0"/>
              </a:rPr>
              <a:t>In term of the global share, United States, Japan, Germany and China seem to take a leading role. </a:t>
            </a:r>
          </a:p>
        </p:txBody>
      </p:sp>
    </p:spTree>
    <p:extLst>
      <p:ext uri="{BB962C8B-B14F-4D97-AF65-F5344CB8AC3E}">
        <p14:creationId xmlns:p14="http://schemas.microsoft.com/office/powerpoint/2010/main" val="2187864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304800" y="6019800"/>
            <a:ext cx="1066800" cy="685800"/>
          </a:xfrm>
          <a:prstGeom prst="rect">
            <a:avLst/>
          </a:prstGeom>
        </p:spPr>
        <p:txBody>
          <a:bodyPr/>
          <a:lstStyle/>
          <a:p>
            <a:fld id="{962E6F4A-5EAA-4AC1-B16C-DB4FBE04402E}" type="datetimeFigureOut">
              <a:rPr lang="en-US" smtClean="0"/>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858000" y="6172202"/>
            <a:ext cx="2133600" cy="365125"/>
          </a:xfrm>
          <a:prstGeom prst="rect">
            <a:avLst/>
          </a:prstGeom>
        </p:spPr>
        <p:txBody>
          <a:bodyPr/>
          <a:lstStyle/>
          <a:p>
            <a:fld id="{AA65DDF9-12DD-4C64-958F-A9273F1FE79E}" type="slidenum">
              <a:rPr lang="en-US" smtClean="0"/>
              <a:t>‹#›</a:t>
            </a:fld>
            <a:endParaRPr lang="en-US"/>
          </a:p>
        </p:txBody>
      </p:sp>
    </p:spTree>
    <p:extLst>
      <p:ext uri="{BB962C8B-B14F-4D97-AF65-F5344CB8AC3E}">
        <p14:creationId xmlns:p14="http://schemas.microsoft.com/office/powerpoint/2010/main" val="1608952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56281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04800" y="6019800"/>
            <a:ext cx="1066800" cy="685800"/>
          </a:xfrm>
          <a:prstGeom prst="rect">
            <a:avLst/>
          </a:prstGeom>
        </p:spPr>
        <p:txBody>
          <a:bodyPr/>
          <a:lstStyle/>
          <a:p>
            <a:fld id="{962E6F4A-5EAA-4AC1-B16C-DB4FBE04402E}" type="datetimeFigureOut">
              <a:rPr lang="en-US" smtClean="0"/>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858000" y="6172202"/>
            <a:ext cx="2133600" cy="365125"/>
          </a:xfrm>
          <a:prstGeom prst="rect">
            <a:avLst/>
          </a:prstGeom>
        </p:spPr>
        <p:txBody>
          <a:bodyPr/>
          <a:lstStyle/>
          <a:p>
            <a:fld id="{AA65DDF9-12DD-4C64-958F-A9273F1FE79E}" type="slidenum">
              <a:rPr lang="en-US" smtClean="0"/>
              <a:t>‹#›</a:t>
            </a:fld>
            <a:endParaRPr lang="en-US"/>
          </a:p>
        </p:txBody>
      </p:sp>
    </p:spTree>
    <p:extLst>
      <p:ext uri="{BB962C8B-B14F-4D97-AF65-F5344CB8AC3E}">
        <p14:creationId xmlns:p14="http://schemas.microsoft.com/office/powerpoint/2010/main" val="237390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04800" y="6019800"/>
            <a:ext cx="1066800" cy="685800"/>
          </a:xfrm>
          <a:prstGeom prst="rect">
            <a:avLst/>
          </a:prstGeom>
        </p:spPr>
        <p:txBody>
          <a:bodyPr/>
          <a:lstStyle/>
          <a:p>
            <a:fld id="{962E6F4A-5EAA-4AC1-B16C-DB4FBE04402E}" type="datetimeFigureOut">
              <a:rPr lang="en-US" smtClean="0"/>
              <a:t>12/11/2013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858000" y="6172202"/>
            <a:ext cx="2133600" cy="365125"/>
          </a:xfrm>
          <a:prstGeom prst="rect">
            <a:avLst/>
          </a:prstGeom>
        </p:spPr>
        <p:txBody>
          <a:bodyPr/>
          <a:lstStyle/>
          <a:p>
            <a:fld id="{AA65DDF9-12DD-4C64-958F-A9273F1FE79E}" type="slidenum">
              <a:rPr lang="en-US" smtClean="0"/>
              <a:t>‹#›</a:t>
            </a:fld>
            <a:endParaRPr lang="en-US"/>
          </a:p>
        </p:txBody>
      </p:sp>
    </p:spTree>
    <p:extLst>
      <p:ext uri="{BB962C8B-B14F-4D97-AF65-F5344CB8AC3E}">
        <p14:creationId xmlns:p14="http://schemas.microsoft.com/office/powerpoint/2010/main" val="1802933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304800" y="6019800"/>
            <a:ext cx="1066800" cy="685800"/>
          </a:xfrm>
          <a:prstGeom prst="rect">
            <a:avLst/>
          </a:prstGeom>
        </p:spPr>
        <p:txBody>
          <a:bodyPr/>
          <a:lstStyle/>
          <a:p>
            <a:fld id="{962E6F4A-5EAA-4AC1-B16C-DB4FBE04402E}" type="datetimeFigureOut">
              <a:rPr lang="en-US" smtClean="0"/>
              <a:t>12/11/2013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858000" y="6172202"/>
            <a:ext cx="2133600" cy="365125"/>
          </a:xfrm>
          <a:prstGeom prst="rect">
            <a:avLst/>
          </a:prstGeom>
        </p:spPr>
        <p:txBody>
          <a:bodyPr/>
          <a:lstStyle/>
          <a:p>
            <a:fld id="{AA65DDF9-12DD-4C64-958F-A9273F1FE79E}" type="slidenum">
              <a:rPr lang="en-US" smtClean="0"/>
              <a:t>‹#›</a:t>
            </a:fld>
            <a:endParaRPr lang="en-US"/>
          </a:p>
        </p:txBody>
      </p:sp>
    </p:spTree>
    <p:extLst>
      <p:ext uri="{BB962C8B-B14F-4D97-AF65-F5344CB8AC3E}">
        <p14:creationId xmlns:p14="http://schemas.microsoft.com/office/powerpoint/2010/main" val="897772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304800" y="6019800"/>
            <a:ext cx="1066800" cy="685800"/>
          </a:xfrm>
          <a:prstGeom prst="rect">
            <a:avLst/>
          </a:prstGeom>
        </p:spPr>
        <p:txBody>
          <a:bodyPr/>
          <a:lstStyle/>
          <a:p>
            <a:fld id="{962E6F4A-5EAA-4AC1-B16C-DB4FBE04402E}" type="datetimeFigureOut">
              <a:rPr lang="en-US" smtClean="0"/>
              <a:t>12/11/2013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858000" y="6172202"/>
            <a:ext cx="2133600" cy="365125"/>
          </a:xfrm>
          <a:prstGeom prst="rect">
            <a:avLst/>
          </a:prstGeom>
        </p:spPr>
        <p:txBody>
          <a:bodyPr/>
          <a:lstStyle/>
          <a:p>
            <a:fld id="{AA65DDF9-12DD-4C64-958F-A9273F1FE79E}" type="slidenum">
              <a:rPr lang="en-US" smtClean="0"/>
              <a:t>‹#›</a:t>
            </a:fld>
            <a:endParaRPr lang="en-US"/>
          </a:p>
        </p:txBody>
      </p:sp>
    </p:spTree>
    <p:extLst>
      <p:ext uri="{BB962C8B-B14F-4D97-AF65-F5344CB8AC3E}">
        <p14:creationId xmlns:p14="http://schemas.microsoft.com/office/powerpoint/2010/main" val="1284537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6019800"/>
            <a:ext cx="1066800" cy="685800"/>
          </a:xfrm>
          <a:prstGeom prst="rect">
            <a:avLst/>
          </a:prstGeom>
        </p:spPr>
        <p:txBody>
          <a:bodyPr/>
          <a:lstStyle/>
          <a:p>
            <a:fld id="{962E6F4A-5EAA-4AC1-B16C-DB4FBE04402E}" type="datetimeFigureOut">
              <a:rPr lang="en-US" smtClean="0"/>
              <a:t>12/11/2013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858000" y="6172202"/>
            <a:ext cx="2133600" cy="365125"/>
          </a:xfrm>
          <a:prstGeom prst="rect">
            <a:avLst/>
          </a:prstGeom>
        </p:spPr>
        <p:txBody>
          <a:bodyPr/>
          <a:lstStyle/>
          <a:p>
            <a:fld id="{AA65DDF9-12DD-4C64-958F-A9273F1FE79E}" type="slidenum">
              <a:rPr lang="en-US" smtClean="0"/>
              <a:t>‹#›</a:t>
            </a:fld>
            <a:endParaRPr lang="en-US"/>
          </a:p>
        </p:txBody>
      </p:sp>
    </p:spTree>
    <p:extLst>
      <p:ext uri="{BB962C8B-B14F-4D97-AF65-F5344CB8AC3E}">
        <p14:creationId xmlns:p14="http://schemas.microsoft.com/office/powerpoint/2010/main" val="2127623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 y="6019800"/>
            <a:ext cx="1066800" cy="685800"/>
          </a:xfrm>
          <a:prstGeom prst="rect">
            <a:avLst/>
          </a:prstGeom>
        </p:spPr>
        <p:txBody>
          <a:bodyPr/>
          <a:lstStyle/>
          <a:p>
            <a:fld id="{962E6F4A-5EAA-4AC1-B16C-DB4FBE04402E}" type="datetimeFigureOut">
              <a:rPr lang="en-US" smtClean="0"/>
              <a:t>12/11/2013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858000" y="6172202"/>
            <a:ext cx="2133600" cy="365125"/>
          </a:xfrm>
          <a:prstGeom prst="rect">
            <a:avLst/>
          </a:prstGeom>
        </p:spPr>
        <p:txBody>
          <a:bodyPr/>
          <a:lstStyle/>
          <a:p>
            <a:fld id="{AA65DDF9-12DD-4C64-958F-A9273F1FE79E}" type="slidenum">
              <a:rPr lang="en-US" smtClean="0"/>
              <a:t>‹#›</a:t>
            </a:fld>
            <a:endParaRPr lang="en-US"/>
          </a:p>
        </p:txBody>
      </p:sp>
    </p:spTree>
    <p:extLst>
      <p:ext uri="{BB962C8B-B14F-4D97-AF65-F5344CB8AC3E}">
        <p14:creationId xmlns:p14="http://schemas.microsoft.com/office/powerpoint/2010/main" val="3735790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 y="6019800"/>
            <a:ext cx="1066800" cy="685800"/>
          </a:xfrm>
          <a:prstGeom prst="rect">
            <a:avLst/>
          </a:prstGeom>
        </p:spPr>
        <p:txBody>
          <a:bodyPr/>
          <a:lstStyle/>
          <a:p>
            <a:fld id="{962E6F4A-5EAA-4AC1-B16C-DB4FBE04402E}" type="datetimeFigureOut">
              <a:rPr lang="en-US" smtClean="0"/>
              <a:t>12/11/2013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858000" y="6172202"/>
            <a:ext cx="2133600" cy="365125"/>
          </a:xfrm>
          <a:prstGeom prst="rect">
            <a:avLst/>
          </a:prstGeom>
        </p:spPr>
        <p:txBody>
          <a:bodyPr/>
          <a:lstStyle/>
          <a:p>
            <a:fld id="{AA65DDF9-12DD-4C64-958F-A9273F1FE79E}" type="slidenum">
              <a:rPr lang="en-US" smtClean="0"/>
              <a:t>‹#›</a:t>
            </a:fld>
            <a:endParaRPr lang="en-US"/>
          </a:p>
        </p:txBody>
      </p:sp>
    </p:spTree>
    <p:extLst>
      <p:ext uri="{BB962C8B-B14F-4D97-AF65-F5344CB8AC3E}">
        <p14:creationId xmlns:p14="http://schemas.microsoft.com/office/powerpoint/2010/main" val="4262108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304800" y="6019800"/>
            <a:ext cx="1066800" cy="685800"/>
          </a:xfrm>
          <a:prstGeom prst="rect">
            <a:avLst/>
          </a:prstGeom>
        </p:spPr>
        <p:txBody>
          <a:bodyPr/>
          <a:lstStyle/>
          <a:p>
            <a:fld id="{962E6F4A-5EAA-4AC1-B16C-DB4FBE04402E}" type="datetimeFigureOut">
              <a:rPr lang="en-US" smtClean="0"/>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858000" y="6172202"/>
            <a:ext cx="2133600" cy="365125"/>
          </a:xfrm>
          <a:prstGeom prst="rect">
            <a:avLst/>
          </a:prstGeom>
        </p:spPr>
        <p:txBody>
          <a:bodyPr/>
          <a:lstStyle/>
          <a:p>
            <a:fld id="{AA65DDF9-12DD-4C64-958F-A9273F1FE79E}" type="slidenum">
              <a:rPr lang="en-US" smtClean="0"/>
              <a:t>‹#›</a:t>
            </a:fld>
            <a:endParaRPr lang="en-US"/>
          </a:p>
        </p:txBody>
      </p:sp>
    </p:spTree>
    <p:extLst>
      <p:ext uri="{BB962C8B-B14F-4D97-AF65-F5344CB8AC3E}">
        <p14:creationId xmlns:p14="http://schemas.microsoft.com/office/powerpoint/2010/main" val="1763593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304800" y="6019800"/>
            <a:ext cx="1066800" cy="685800"/>
          </a:xfrm>
          <a:prstGeom prst="rect">
            <a:avLst/>
          </a:prstGeom>
        </p:spPr>
        <p:txBody>
          <a:bodyPr/>
          <a:lstStyle/>
          <a:p>
            <a:fld id="{962E6F4A-5EAA-4AC1-B16C-DB4FBE04402E}" type="datetimeFigureOut">
              <a:rPr lang="en-US" smtClean="0"/>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858000" y="6172202"/>
            <a:ext cx="2133600" cy="365125"/>
          </a:xfrm>
          <a:prstGeom prst="rect">
            <a:avLst/>
          </a:prstGeom>
        </p:spPr>
        <p:txBody>
          <a:bodyPr/>
          <a:lstStyle/>
          <a:p>
            <a:fld id="{AA65DDF9-12DD-4C64-958F-A9273F1FE79E}" type="slidenum">
              <a:rPr lang="en-US" smtClean="0"/>
              <a:t>‹#›</a:t>
            </a:fld>
            <a:endParaRPr lang="en-US"/>
          </a:p>
        </p:txBody>
      </p:sp>
    </p:spTree>
    <p:extLst>
      <p:ext uri="{BB962C8B-B14F-4D97-AF65-F5344CB8AC3E}">
        <p14:creationId xmlns:p14="http://schemas.microsoft.com/office/powerpoint/2010/main" val="4151562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792162"/>
          </a:xfrm>
        </p:spPr>
        <p:txBody>
          <a:bodyPr>
            <a:normAutofit/>
          </a:bodyPr>
          <a:lstStyle>
            <a:lvl1pPr>
              <a:defRPr sz="3600" b="1"/>
            </a:lvl1p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33009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54538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tif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04800"/>
            <a:ext cx="8229600" cy="7318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1"/>
            <a:ext cx="8229600" cy="4495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295400" y="6248402"/>
            <a:ext cx="7239000" cy="365125"/>
          </a:xfrm>
          <a:prstGeom prst="rect">
            <a:avLst/>
          </a:prstGeom>
        </p:spPr>
        <p:txBody>
          <a:bodyPr vert="horz" lIns="91440" tIns="45720" rIns="91440" bIns="45720" rtlCol="0" anchor="ctr"/>
          <a:lstStyle>
            <a:lvl1pPr algn="ctr">
              <a:defRPr sz="1200" b="1">
                <a:solidFill>
                  <a:srgbClr val="00646E"/>
                </a:solidFill>
                <a:latin typeface="Times New Roman" pitchFamily="18" charset="0"/>
                <a:cs typeface="Times New Roman" pitchFamily="18" charset="0"/>
              </a:defRPr>
            </a:lvl1pPr>
          </a:lstStyle>
          <a:p>
            <a:endParaRPr lang="en-US"/>
          </a:p>
        </p:txBody>
      </p:sp>
      <p:pic>
        <p:nvPicPr>
          <p:cNvPr id="8" name="Picture 7" descr="MaxLogo_Emb_2C_Win.tiff"/>
          <p:cNvPicPr>
            <a:picLocks noChangeAspect="1"/>
          </p:cNvPicPr>
          <p:nvPr/>
        </p:nvPicPr>
        <p:blipFill>
          <a:blip r:embed="rId15"/>
          <a:stretch>
            <a:fillRect/>
          </a:stretch>
        </p:blipFill>
        <p:spPr>
          <a:xfrm>
            <a:off x="533400" y="6096002"/>
            <a:ext cx="629412" cy="614521"/>
          </a:xfrm>
          <a:prstGeom prst="rect">
            <a:avLst/>
          </a:prstGeom>
        </p:spPr>
      </p:pic>
    </p:spTree>
    <p:extLst>
      <p:ext uri="{BB962C8B-B14F-4D97-AF65-F5344CB8AC3E}">
        <p14:creationId xmlns:p14="http://schemas.microsoft.com/office/powerpoint/2010/main" val="210069728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ctr" defTabSz="914400" rtl="0" eaLnBrk="1" latinLnBrk="0" hangingPunct="1">
        <a:spcBef>
          <a:spcPct val="0"/>
        </a:spcBef>
        <a:buNone/>
        <a:defRPr sz="36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Microsoft_Excel_Chart3.xls"/><Relationship Id="rId3" Type="http://schemas.openxmlformats.org/officeDocument/2006/relationships/notesSlide" Target="../notesSlides/notesSlide2.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Microsoft_Excel_Chart2.xls"/><Relationship Id="rId5" Type="http://schemas.openxmlformats.org/officeDocument/2006/relationships/image" Target="../media/image2.png"/><Relationship Id="rId10" Type="http://schemas.openxmlformats.org/officeDocument/2006/relationships/chart" Target="../charts/chart1.xml"/><Relationship Id="rId4" Type="http://schemas.openxmlformats.org/officeDocument/2006/relationships/oleObject" Target="../embeddings/Microsoft_Excel_Chart1.xls"/><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81000" y="142963"/>
            <a:ext cx="8153400" cy="685798"/>
          </a:xfrm>
        </p:spPr>
        <p:txBody>
          <a:bodyPr/>
          <a:lstStyle/>
          <a:p>
            <a:pPr algn="ctr"/>
            <a:r>
              <a:rPr lang="en-US" sz="2800" dirty="0" smtClean="0"/>
              <a:t>Summary of Previous PIAMDDI Research</a:t>
            </a:r>
            <a:endParaRPr lang="en-US" sz="2800" dirty="0"/>
          </a:p>
        </p:txBody>
      </p:sp>
      <p:sp>
        <p:nvSpPr>
          <p:cNvPr id="30723" name="Rectangle 3"/>
          <p:cNvSpPr>
            <a:spLocks noGrp="1" noChangeArrowheads="1"/>
          </p:cNvSpPr>
          <p:nvPr>
            <p:ph idx="1"/>
          </p:nvPr>
        </p:nvSpPr>
        <p:spPr>
          <a:xfrm>
            <a:off x="457200" y="828761"/>
            <a:ext cx="8229600" cy="5240265"/>
          </a:xfrm>
        </p:spPr>
        <p:txBody>
          <a:bodyPr>
            <a:normAutofit lnSpcReduction="10000"/>
          </a:bodyPr>
          <a:lstStyle/>
          <a:p>
            <a:pPr eaLnBrk="1" hangingPunct="1">
              <a:spcBef>
                <a:spcPts val="0"/>
              </a:spcBef>
              <a:defRPr/>
            </a:pPr>
            <a:r>
              <a:rPr lang="en-US" dirty="0" smtClean="0"/>
              <a:t>Adaptation and Innovation (joint with Qing Miao)</a:t>
            </a:r>
          </a:p>
          <a:p>
            <a:pPr lvl="1">
              <a:spcBef>
                <a:spcPts val="0"/>
              </a:spcBef>
              <a:defRPr/>
            </a:pPr>
            <a:r>
              <a:rPr lang="en-US" i="1" dirty="0" smtClean="0"/>
              <a:t>Key findings</a:t>
            </a:r>
            <a:r>
              <a:rPr lang="en-US" dirty="0"/>
              <a:t>: Natural disasters, including flooding and droughts, spur technical innovations that can reduce the risks of future </a:t>
            </a:r>
            <a:r>
              <a:rPr lang="en-US" dirty="0" smtClean="0"/>
              <a:t>disasters </a:t>
            </a:r>
          </a:p>
          <a:p>
            <a:pPr lvl="1">
              <a:spcBef>
                <a:spcPts val="0"/>
              </a:spcBef>
              <a:defRPr/>
            </a:pPr>
            <a:r>
              <a:rPr lang="en-US" dirty="0" smtClean="0"/>
              <a:t>Implications for climate </a:t>
            </a:r>
            <a:r>
              <a:rPr lang="en-US" dirty="0"/>
              <a:t>models</a:t>
            </a:r>
          </a:p>
          <a:p>
            <a:pPr lvl="2">
              <a:spcBef>
                <a:spcPts val="0"/>
              </a:spcBef>
              <a:defRPr/>
            </a:pPr>
            <a:r>
              <a:rPr lang="en-US" dirty="0"/>
              <a:t>Damages are potentially </a:t>
            </a:r>
            <a:r>
              <a:rPr lang="en-US" dirty="0" smtClean="0"/>
              <a:t>endogenous: </a:t>
            </a:r>
            <a:r>
              <a:rPr lang="en-US" dirty="0"/>
              <a:t>society’s ability to adapt to climate change will improve over time, but not until the initial impacts of climate change have been </a:t>
            </a:r>
            <a:r>
              <a:rPr lang="en-US" dirty="0" smtClean="0"/>
              <a:t>felt </a:t>
            </a:r>
            <a:endParaRPr lang="en-US" dirty="0"/>
          </a:p>
          <a:p>
            <a:pPr lvl="2">
              <a:spcBef>
                <a:spcPts val="0"/>
              </a:spcBef>
              <a:defRPr/>
            </a:pPr>
            <a:r>
              <a:rPr lang="en-US" dirty="0"/>
              <a:t>Over time, impact of temperature changes may be reduced by technological </a:t>
            </a:r>
            <a:r>
              <a:rPr lang="en-US" dirty="0" smtClean="0"/>
              <a:t>change</a:t>
            </a:r>
          </a:p>
          <a:p>
            <a:pPr lvl="2">
              <a:spcBef>
                <a:spcPts val="0"/>
              </a:spcBef>
              <a:defRPr/>
            </a:pPr>
            <a:endParaRPr lang="en-US" dirty="0" smtClean="0"/>
          </a:p>
          <a:p>
            <a:pPr>
              <a:spcBef>
                <a:spcPts val="0"/>
              </a:spcBef>
              <a:defRPr/>
            </a:pPr>
            <a:r>
              <a:rPr lang="en-US" dirty="0" smtClean="0"/>
              <a:t>Cost Savings from CDM wind projects (joint with </a:t>
            </a:r>
            <a:r>
              <a:rPr lang="en-US" dirty="0" err="1" smtClean="0"/>
              <a:t>Tian</a:t>
            </a:r>
            <a:r>
              <a:rPr lang="en-US" dirty="0" smtClean="0"/>
              <a:t> Tang)</a:t>
            </a:r>
            <a:endParaRPr lang="en-US" dirty="0"/>
          </a:p>
          <a:p>
            <a:pPr lvl="1">
              <a:spcBef>
                <a:spcPts val="0"/>
              </a:spcBef>
              <a:defRPr/>
            </a:pPr>
            <a:r>
              <a:rPr lang="en-US" i="1" dirty="0"/>
              <a:t>Key </a:t>
            </a:r>
            <a:r>
              <a:rPr lang="en-US" i="1" dirty="0" smtClean="0"/>
              <a:t>findings</a:t>
            </a:r>
            <a:r>
              <a:rPr lang="en-US" dirty="0" smtClean="0"/>
              <a:t>: Experience reduces the cost of wind energy.  This effect is largest with repeated collaborations between project developers and manufacturers</a:t>
            </a:r>
            <a:endParaRPr lang="en-US" dirty="0"/>
          </a:p>
          <a:p>
            <a:pPr lvl="1">
              <a:spcBef>
                <a:spcPts val="0"/>
              </a:spcBef>
              <a:defRPr/>
            </a:pPr>
            <a:r>
              <a:rPr lang="en-US" dirty="0"/>
              <a:t>Implications for climate models</a:t>
            </a:r>
          </a:p>
          <a:p>
            <a:pPr lvl="2">
              <a:spcBef>
                <a:spcPts val="0"/>
              </a:spcBef>
              <a:defRPr/>
            </a:pPr>
            <a:r>
              <a:rPr lang="en-US" dirty="0" smtClean="0"/>
              <a:t>Sheds light on the mechanisms through which technology transfer can reduce the costs of a technology</a:t>
            </a:r>
            <a:endParaRPr lang="en-US" dirty="0"/>
          </a:p>
          <a:p>
            <a:pPr lvl="2">
              <a:spcBef>
                <a:spcPts val="0"/>
              </a:spcBef>
              <a:defRPr/>
            </a:pPr>
            <a:r>
              <a:rPr lang="en-US" dirty="0" smtClean="0"/>
              <a:t>Modeling the mechanisms of technological change and the agents involved are important</a:t>
            </a:r>
            <a:endParaRPr lang="en-US" dirty="0"/>
          </a:p>
          <a:p>
            <a:pPr lvl="1">
              <a:defRPr/>
            </a:pPr>
            <a:endParaRPr lang="en-US" dirty="0" smtClean="0"/>
          </a:p>
          <a:p>
            <a:pPr eaLnBrk="1" hangingPunct="1">
              <a:defRPr/>
            </a:pPr>
            <a:endParaRPr lang="en-US" dirty="0"/>
          </a:p>
        </p:txBody>
      </p:sp>
      <p:sp>
        <p:nvSpPr>
          <p:cNvPr id="2" name="Footer Placeholder 1"/>
          <p:cNvSpPr>
            <a:spLocks noGrp="1"/>
          </p:cNvSpPr>
          <p:nvPr>
            <p:ph type="ftr" sz="quarter" idx="11"/>
          </p:nvPr>
        </p:nvSpPr>
        <p:spPr/>
        <p:txBody>
          <a:bodyPr/>
          <a:lstStyle/>
          <a:p>
            <a:r>
              <a:rPr lang="en-US" dirty="0" smtClean="0"/>
              <a:t>David Popp                    The Maxwell School of Citizenship and Public Affairs           Syracuse University</a:t>
            </a:r>
          </a:p>
        </p:txBody>
      </p:sp>
    </p:spTree>
    <p:extLst>
      <p:ext uri="{BB962C8B-B14F-4D97-AF65-F5344CB8AC3E}">
        <p14:creationId xmlns:p14="http://schemas.microsoft.com/office/powerpoint/2010/main" val="42836267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81000" y="142963"/>
            <a:ext cx="8153400" cy="685798"/>
          </a:xfrm>
        </p:spPr>
        <p:txBody>
          <a:bodyPr/>
          <a:lstStyle/>
          <a:p>
            <a:pPr algn="ctr"/>
            <a:r>
              <a:rPr lang="en-US" sz="2800" dirty="0" smtClean="0"/>
              <a:t>Next Steps</a:t>
            </a:r>
            <a:endParaRPr lang="en-US" sz="2800" dirty="0"/>
          </a:p>
        </p:txBody>
      </p:sp>
      <p:sp>
        <p:nvSpPr>
          <p:cNvPr id="30723" name="Rectangle 3"/>
          <p:cNvSpPr>
            <a:spLocks noGrp="1" noChangeArrowheads="1"/>
          </p:cNvSpPr>
          <p:nvPr>
            <p:ph idx="1"/>
          </p:nvPr>
        </p:nvSpPr>
        <p:spPr>
          <a:xfrm>
            <a:off x="457200" y="828762"/>
            <a:ext cx="8229600" cy="5038640"/>
          </a:xfrm>
        </p:spPr>
        <p:txBody>
          <a:bodyPr>
            <a:normAutofit/>
          </a:bodyPr>
          <a:lstStyle/>
          <a:p>
            <a:pPr lvl="1">
              <a:defRPr/>
            </a:pPr>
            <a:endParaRPr lang="en-US" dirty="0" smtClean="0"/>
          </a:p>
          <a:p>
            <a:r>
              <a:rPr lang="en-US" i="1" dirty="0" smtClean="0"/>
              <a:t>What </a:t>
            </a:r>
            <a:r>
              <a:rPr lang="en-US" i="1" dirty="0"/>
              <a:t>are the benefits of risk-mitigating innovation?</a:t>
            </a:r>
            <a:r>
              <a:rPr lang="en-US" dirty="0"/>
              <a:t>  </a:t>
            </a:r>
            <a:endParaRPr lang="en-US" dirty="0" smtClean="0"/>
          </a:p>
          <a:p>
            <a:pPr lvl="1"/>
            <a:r>
              <a:rPr lang="en-US" dirty="0" smtClean="0"/>
              <a:t>Having shown a link between disasters and innovation, we next ask what impact risk-mitigating innovations have on disaster outcomes</a:t>
            </a:r>
          </a:p>
          <a:p>
            <a:pPr lvl="2"/>
            <a:r>
              <a:rPr lang="en-US" dirty="0" smtClean="0"/>
              <a:t>Part of Qing Miao’s dissertation, supported by PIAMDDI renewal</a:t>
            </a:r>
          </a:p>
          <a:p>
            <a:pPr lvl="1"/>
            <a:r>
              <a:rPr lang="en-US" dirty="0" smtClean="0"/>
              <a:t>We extend the existing research on disaster resilience, which focuses </a:t>
            </a:r>
            <a:r>
              <a:rPr lang="en-US" dirty="0"/>
              <a:t>on income and </a:t>
            </a:r>
            <a:r>
              <a:rPr lang="en-US" dirty="0" smtClean="0"/>
              <a:t>institutions, to consider the role of a </a:t>
            </a:r>
            <a:r>
              <a:rPr lang="en-US" dirty="0"/>
              <a:t>society’s learning and innovative capacity</a:t>
            </a:r>
            <a:r>
              <a:rPr lang="en-US" dirty="0" smtClean="0"/>
              <a:t>.</a:t>
            </a:r>
            <a:endParaRPr lang="en-US" dirty="0"/>
          </a:p>
          <a:p>
            <a:pPr lvl="2"/>
            <a:r>
              <a:rPr lang="en-US" dirty="0" smtClean="0"/>
              <a:t>Unlike local adaptations and institutions, risk-mitigating </a:t>
            </a:r>
            <a:r>
              <a:rPr lang="en-US" dirty="0"/>
              <a:t>knowledge can be a global </a:t>
            </a:r>
            <a:r>
              <a:rPr lang="en-US" dirty="0" smtClean="0"/>
              <a:t>good</a:t>
            </a:r>
            <a:endParaRPr lang="en-US" dirty="0"/>
          </a:p>
          <a:p>
            <a:pPr lvl="1"/>
            <a:endParaRPr lang="en-US" dirty="0" smtClean="0"/>
          </a:p>
          <a:p>
            <a:pPr lvl="1"/>
            <a:endParaRPr lang="en-US" dirty="0"/>
          </a:p>
          <a:p>
            <a:pPr marL="0" indent="0">
              <a:buNone/>
            </a:pPr>
            <a:r>
              <a:rPr lang="en-US" dirty="0"/>
              <a:t> </a:t>
            </a:r>
          </a:p>
          <a:p>
            <a:pPr eaLnBrk="1" hangingPunct="1">
              <a:defRPr/>
            </a:pPr>
            <a:endParaRPr lang="en-US" dirty="0"/>
          </a:p>
          <a:p>
            <a:pPr eaLnBrk="1" hangingPunct="1">
              <a:defRPr/>
            </a:pPr>
            <a:endParaRPr lang="en-US" dirty="0"/>
          </a:p>
        </p:txBody>
      </p:sp>
      <p:sp>
        <p:nvSpPr>
          <p:cNvPr id="2" name="Footer Placeholder 1"/>
          <p:cNvSpPr>
            <a:spLocks noGrp="1"/>
          </p:cNvSpPr>
          <p:nvPr>
            <p:ph type="ftr" sz="quarter" idx="11"/>
          </p:nvPr>
        </p:nvSpPr>
        <p:spPr/>
        <p:txBody>
          <a:bodyPr/>
          <a:lstStyle/>
          <a:p>
            <a:r>
              <a:rPr lang="en-US" dirty="0" smtClean="0"/>
              <a:t>David Popp                    The Maxwell School of Citizenship and Public Affairs           Syracuse University</a:t>
            </a:r>
          </a:p>
        </p:txBody>
      </p:sp>
    </p:spTree>
    <p:extLst>
      <p:ext uri="{BB962C8B-B14F-4D97-AF65-F5344CB8AC3E}">
        <p14:creationId xmlns:p14="http://schemas.microsoft.com/office/powerpoint/2010/main" val="13774677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81000" y="142963"/>
            <a:ext cx="8153400" cy="685798"/>
          </a:xfrm>
        </p:spPr>
        <p:txBody>
          <a:bodyPr/>
          <a:lstStyle/>
          <a:p>
            <a:pPr algn="ctr"/>
            <a:r>
              <a:rPr lang="en-US" sz="2800" dirty="0" smtClean="0"/>
              <a:t>Estimation Challenges and Preliminary Results</a:t>
            </a:r>
            <a:endParaRPr lang="en-US" sz="2800" dirty="0"/>
          </a:p>
        </p:txBody>
      </p:sp>
      <p:sp>
        <p:nvSpPr>
          <p:cNvPr id="30723" name="Rectangle 3"/>
          <p:cNvSpPr>
            <a:spLocks noGrp="1" noChangeArrowheads="1"/>
          </p:cNvSpPr>
          <p:nvPr>
            <p:ph idx="1"/>
          </p:nvPr>
        </p:nvSpPr>
        <p:spPr>
          <a:xfrm>
            <a:off x="457200" y="828762"/>
            <a:ext cx="8229600" cy="5038640"/>
          </a:xfrm>
        </p:spPr>
        <p:txBody>
          <a:bodyPr>
            <a:normAutofit fontScale="92500" lnSpcReduction="20000"/>
          </a:bodyPr>
          <a:lstStyle/>
          <a:p>
            <a:pPr lvl="1">
              <a:defRPr/>
            </a:pPr>
            <a:endParaRPr lang="en-US" dirty="0" smtClean="0"/>
          </a:p>
          <a:p>
            <a:pPr>
              <a:defRPr/>
            </a:pPr>
            <a:r>
              <a:rPr lang="en-US" dirty="0" smtClean="0"/>
              <a:t>Estimation: </a:t>
            </a:r>
          </a:p>
          <a:p>
            <a:pPr lvl="1">
              <a:defRPr/>
            </a:pPr>
            <a:r>
              <a:rPr lang="en-US" i="1" dirty="0" err="1" smtClean="0"/>
              <a:t>impact</a:t>
            </a:r>
            <a:r>
              <a:rPr lang="en-US" i="1" baseline="-25000" dirty="0" err="1" smtClean="0"/>
              <a:t>e,i,t</a:t>
            </a:r>
            <a:r>
              <a:rPr lang="en-US" dirty="0" smtClean="0"/>
              <a:t> = </a:t>
            </a:r>
            <a:r>
              <a:rPr lang="en-US" i="1" dirty="0" smtClean="0"/>
              <a:t>f</a:t>
            </a:r>
            <a:r>
              <a:rPr lang="en-US" dirty="0" smtClean="0"/>
              <a:t>(</a:t>
            </a:r>
            <a:r>
              <a:rPr lang="en-US" i="1" dirty="0" err="1" smtClean="0"/>
              <a:t>magnitude</a:t>
            </a:r>
            <a:r>
              <a:rPr lang="en-US" i="1" baseline="-25000" dirty="0" err="1"/>
              <a:t>e,i,t</a:t>
            </a:r>
            <a:r>
              <a:rPr lang="en-US" dirty="0" smtClean="0"/>
              <a:t>, </a:t>
            </a:r>
            <a:r>
              <a:rPr lang="en-US" i="1" dirty="0" err="1" smtClean="0"/>
              <a:t>knowledge</a:t>
            </a:r>
            <a:r>
              <a:rPr lang="en-US" i="1" baseline="-25000" dirty="0" err="1" smtClean="0"/>
              <a:t>i,t</a:t>
            </a:r>
            <a:r>
              <a:rPr lang="en-US" dirty="0" smtClean="0"/>
              <a:t>, </a:t>
            </a:r>
            <a:r>
              <a:rPr lang="en-US" i="1" dirty="0" err="1" smtClean="0"/>
              <a:t>experience</a:t>
            </a:r>
            <a:r>
              <a:rPr lang="en-US" i="1" baseline="-25000" dirty="0" err="1" smtClean="0"/>
              <a:t>i,t</a:t>
            </a:r>
            <a:r>
              <a:rPr lang="en-US" dirty="0" smtClean="0"/>
              <a:t>, </a:t>
            </a:r>
            <a:r>
              <a:rPr lang="en-US" i="1" dirty="0" err="1" smtClean="0"/>
              <a:t>controls</a:t>
            </a:r>
            <a:r>
              <a:rPr lang="en-US" i="1" baseline="-25000" dirty="0" err="1" smtClean="0"/>
              <a:t>i,t</a:t>
            </a:r>
            <a:r>
              <a:rPr lang="en-US" dirty="0" smtClean="0"/>
              <a:t>)</a:t>
            </a:r>
          </a:p>
          <a:p>
            <a:pPr eaLnBrk="1" hangingPunct="1">
              <a:defRPr/>
            </a:pPr>
            <a:endParaRPr lang="en-US" dirty="0"/>
          </a:p>
          <a:p>
            <a:pPr eaLnBrk="1" hangingPunct="1">
              <a:defRPr/>
            </a:pPr>
            <a:r>
              <a:rPr lang="en-US" dirty="0" smtClean="0"/>
              <a:t>Main challenge:</a:t>
            </a:r>
          </a:p>
          <a:p>
            <a:pPr lvl="1">
              <a:defRPr/>
            </a:pPr>
            <a:r>
              <a:rPr lang="en-US" dirty="0" smtClean="0"/>
              <a:t>Not all natural disasters have deaths or damages associated with them</a:t>
            </a:r>
          </a:p>
          <a:p>
            <a:pPr lvl="1">
              <a:defRPr/>
            </a:pPr>
            <a:r>
              <a:rPr lang="en-US" dirty="0" smtClean="0"/>
              <a:t>However, these are not missing at random: more likely to be missing for smaller disasters</a:t>
            </a:r>
          </a:p>
          <a:p>
            <a:pPr lvl="1">
              <a:defRPr/>
            </a:pPr>
            <a:r>
              <a:rPr lang="en-US" dirty="0" smtClean="0"/>
              <a:t>As a result, using a selection model to consider both the probability of reported deaths or damages and the actual impact</a:t>
            </a:r>
          </a:p>
          <a:p>
            <a:pPr lvl="1">
              <a:defRPr/>
            </a:pPr>
            <a:r>
              <a:rPr lang="en-US" dirty="0" smtClean="0"/>
              <a:t>Previous literature ignores this selection problem</a:t>
            </a:r>
          </a:p>
          <a:p>
            <a:pPr eaLnBrk="1" hangingPunct="1">
              <a:defRPr/>
            </a:pPr>
            <a:endParaRPr lang="en-US" dirty="0" smtClean="0"/>
          </a:p>
          <a:p>
            <a:pPr eaLnBrk="1" hangingPunct="1">
              <a:defRPr/>
            </a:pPr>
            <a:r>
              <a:rPr lang="en-US" dirty="0" smtClean="0"/>
              <a:t>Initial results using earthquakes:</a:t>
            </a:r>
          </a:p>
          <a:p>
            <a:pPr lvl="1">
              <a:defRPr/>
            </a:pPr>
            <a:r>
              <a:rPr lang="en-US" dirty="0"/>
              <a:t>Experience and </a:t>
            </a:r>
            <a:r>
              <a:rPr lang="en-US" dirty="0" smtClean="0"/>
              <a:t>own-country knowledge </a:t>
            </a:r>
            <a:r>
              <a:rPr lang="en-US" dirty="0"/>
              <a:t>stocks can help reduce fatalities for larger </a:t>
            </a:r>
            <a:r>
              <a:rPr lang="en-US" dirty="0" smtClean="0"/>
              <a:t>earthquakes</a:t>
            </a:r>
          </a:p>
          <a:p>
            <a:pPr lvl="1">
              <a:defRPr/>
            </a:pPr>
            <a:r>
              <a:rPr lang="en-US" dirty="0" smtClean="0"/>
              <a:t>Effect stronger in developed countries</a:t>
            </a:r>
          </a:p>
          <a:p>
            <a:pPr lvl="1">
              <a:defRPr/>
            </a:pPr>
            <a:r>
              <a:rPr lang="en-US" dirty="0" smtClean="0"/>
              <a:t>Little evidence of knowledge spillovers: foreign knowledge has little effect</a:t>
            </a:r>
            <a:endParaRPr lang="en-US" dirty="0"/>
          </a:p>
          <a:p>
            <a:pPr eaLnBrk="1" hangingPunct="1">
              <a:defRPr/>
            </a:pPr>
            <a:endParaRPr lang="en-US" dirty="0"/>
          </a:p>
        </p:txBody>
      </p:sp>
      <p:sp>
        <p:nvSpPr>
          <p:cNvPr id="2" name="Footer Placeholder 1"/>
          <p:cNvSpPr>
            <a:spLocks noGrp="1"/>
          </p:cNvSpPr>
          <p:nvPr>
            <p:ph type="ftr" sz="quarter" idx="11"/>
          </p:nvPr>
        </p:nvSpPr>
        <p:spPr/>
        <p:txBody>
          <a:bodyPr/>
          <a:lstStyle/>
          <a:p>
            <a:r>
              <a:rPr lang="en-US" dirty="0" smtClean="0"/>
              <a:t>David Popp                    The Maxwell School of Citizenship and Public Affairs           Syracuse University</a:t>
            </a:r>
          </a:p>
        </p:txBody>
      </p:sp>
    </p:spTree>
    <p:extLst>
      <p:ext uri="{BB962C8B-B14F-4D97-AF65-F5344CB8AC3E}">
        <p14:creationId xmlns:p14="http://schemas.microsoft.com/office/powerpoint/2010/main" val="32597430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64007007"/>
              </p:ext>
            </p:extLst>
          </p:nvPr>
        </p:nvGraphicFramePr>
        <p:xfrm>
          <a:off x="111036" y="853482"/>
          <a:ext cx="8762034" cy="5866018"/>
        </p:xfrm>
        <a:graphic>
          <a:graphicData uri="http://schemas.openxmlformats.org/drawingml/2006/table">
            <a:tbl>
              <a:tblPr/>
              <a:tblGrid>
                <a:gridCol w="2530145"/>
                <a:gridCol w="432974"/>
                <a:gridCol w="1124999"/>
                <a:gridCol w="1557972"/>
                <a:gridCol w="1557972"/>
                <a:gridCol w="1557972"/>
              </a:tblGrid>
              <a:tr h="84337">
                <a:tc gridSpan="2">
                  <a:txBody>
                    <a:bodyPr/>
                    <a:lstStyle/>
                    <a:p>
                      <a:pPr lvl="1" algn="l" fontAlgn="b"/>
                      <a:r>
                        <a:rPr lang="en-US" sz="1400" b="0" i="0" u="none" strike="noStrike" dirty="0">
                          <a:effectLst/>
                          <a:latin typeface="Times New Roman" panose="02020603050405020304" pitchFamily="18" charset="0"/>
                          <a:cs typeface="Times New Roman" panose="02020603050405020304" pitchFamily="18" charset="0"/>
                        </a:rPr>
                        <a:t> </a:t>
                      </a: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noFill/>
                  </a:tcPr>
                </a:tc>
                <a:tc hMerge="1">
                  <a:txBody>
                    <a:bodyPr/>
                    <a:lstStyle/>
                    <a:p>
                      <a:pPr algn="ctr" fontAlgn="b"/>
                      <a:endParaRPr lang="en-US" sz="1200" b="1"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effectLst/>
                          <a:latin typeface="Times New Roman" panose="02020603050405020304" pitchFamily="18" charset="0"/>
                          <a:cs typeface="Times New Roman" panose="02020603050405020304" pitchFamily="18" charset="0"/>
                        </a:rPr>
                        <a:t>OLS</a:t>
                      </a: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err="1">
                          <a:effectLst/>
                          <a:latin typeface="Times New Roman" panose="02020603050405020304" pitchFamily="18" charset="0"/>
                          <a:cs typeface="Times New Roman" panose="02020603050405020304" pitchFamily="18" charset="0"/>
                        </a:rPr>
                        <a:t>Tobit</a:t>
                      </a:r>
                      <a:endParaRPr lang="en-US" sz="14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effectLst/>
                          <a:latin typeface="Times New Roman" panose="02020603050405020304" pitchFamily="18" charset="0"/>
                          <a:cs typeface="Times New Roman" panose="02020603050405020304" pitchFamily="18" charset="0"/>
                        </a:rPr>
                        <a:t>Censored Normal</a:t>
                      </a: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effectLst/>
                          <a:latin typeface="Times New Roman" panose="02020603050405020304" pitchFamily="18" charset="0"/>
                          <a:cs typeface="Times New Roman" panose="02020603050405020304" pitchFamily="18" charset="0"/>
                        </a:rPr>
                        <a:t>Heckman Selection</a:t>
                      </a: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tcPr>
                </a:tc>
              </a:tr>
              <a:tr h="195416">
                <a:tc gridSpan="2">
                  <a:txBody>
                    <a:bodyPr/>
                    <a:lstStyle/>
                    <a:p>
                      <a:pPr lvl="1" algn="r" fontAlgn="b"/>
                      <a:r>
                        <a:rPr lang="en-US" sz="1400" b="1" i="0" u="none" strike="noStrike" dirty="0">
                          <a:effectLst/>
                          <a:latin typeface="Times New Roman" panose="02020603050405020304" pitchFamily="18" charset="0"/>
                          <a:cs typeface="Times New Roman" panose="02020603050405020304" pitchFamily="18" charset="0"/>
                        </a:rPr>
                        <a:t>Assumption</a:t>
                      </a:r>
                    </a:p>
                  </a:txBody>
                  <a:tcPr marL="9162" marR="9162" marT="9162"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b"/>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dirty="0">
                          <a:effectLst/>
                          <a:latin typeface="Times New Roman" panose="02020603050405020304" pitchFamily="18" charset="0"/>
                          <a:cs typeface="Times New Roman" panose="02020603050405020304" pitchFamily="18" charset="0"/>
                        </a:rPr>
                        <a:t>missing deaths =0</a:t>
                      </a:r>
                    </a:p>
                  </a:txBody>
                  <a:tcPr marL="9162" marR="9162" marT="9162"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a:txBody>
                    <a:bodyPr/>
                    <a:lstStyle/>
                    <a:p>
                      <a:pPr algn="ctr" fontAlgn="b"/>
                      <a:r>
                        <a:rPr lang="en-US" sz="1400" b="1" i="0" u="none" strike="noStrike" dirty="0">
                          <a:effectLst/>
                          <a:latin typeface="Times New Roman" panose="02020603050405020304" pitchFamily="18" charset="0"/>
                          <a:cs typeface="Times New Roman" panose="02020603050405020304" pitchFamily="18" charset="0"/>
                        </a:rPr>
                        <a:t>missing deaths &lt;= 9</a:t>
                      </a:r>
                    </a:p>
                  </a:txBody>
                  <a:tcPr marL="9162" marR="9162" marT="9162"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endParaRPr lang="en-US" sz="14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r>
              <a:tr h="195416">
                <a:tc gridSpan="2">
                  <a:txBody>
                    <a:bodyPr/>
                    <a:lstStyle/>
                    <a:p>
                      <a:pPr lvl="1" algn="r" fontAlgn="b"/>
                      <a:r>
                        <a:rPr lang="en-US" sz="1200" b="0" i="0" u="none" strike="noStrike" dirty="0">
                          <a:effectLst/>
                          <a:latin typeface="Times New Roman" panose="02020603050405020304" pitchFamily="18" charset="0"/>
                          <a:cs typeface="Times New Roman" panose="02020603050405020304" pitchFamily="18" charset="0"/>
                        </a:rPr>
                        <a:t> </a:t>
                      </a: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hMerge="1">
                  <a:txBody>
                    <a:bodyPr/>
                    <a:lstStyle/>
                    <a:p>
                      <a:pPr algn="ctr" fontAlgn="b"/>
                      <a:endParaRPr lang="en-US" sz="1200" b="0"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 </a:t>
                      </a: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 </a:t>
                      </a: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 </a:t>
                      </a: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 </a:t>
                      </a: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r>
              <a:tr h="195416">
                <a:tc gridSpan="2">
                  <a:txBody>
                    <a:bodyPr/>
                    <a:lstStyle/>
                    <a:p>
                      <a:pPr lvl="1" algn="r" fontAlgn="b"/>
                      <a:r>
                        <a:rPr lang="en-US" sz="1200" b="1" i="0" u="none" strike="noStrike" dirty="0">
                          <a:effectLst/>
                          <a:latin typeface="Times New Roman" panose="02020603050405020304" pitchFamily="18" charset="0"/>
                          <a:cs typeface="Times New Roman" panose="02020603050405020304" pitchFamily="18" charset="0"/>
                        </a:rPr>
                        <a:t>magnitude</a:t>
                      </a: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1.266***</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2.249***</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1.716***</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2.506***</a:t>
                      </a:r>
                    </a:p>
                  </a:txBody>
                  <a:tcPr marL="9162" marR="9162" marT="9162" marB="0" anchor="b">
                    <a:lnL>
                      <a:noFill/>
                    </a:lnL>
                    <a:lnR>
                      <a:noFill/>
                    </a:lnR>
                    <a:lnT>
                      <a:noFill/>
                    </a:lnT>
                    <a:lnB>
                      <a:noFill/>
                    </a:lnB>
                    <a:solidFill>
                      <a:schemeClr val="bg1"/>
                    </a:solidFill>
                  </a:tcPr>
                </a:tc>
              </a:tr>
              <a:tr h="195416">
                <a:tc gridSpan="2">
                  <a:txBody>
                    <a:bodyPr/>
                    <a:lstStyle/>
                    <a:p>
                      <a:pPr lvl="1" algn="r" fontAlgn="b"/>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(0.180)</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(0.229)</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(0.211)</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(0.381)</a:t>
                      </a:r>
                    </a:p>
                  </a:txBody>
                  <a:tcPr marL="9162" marR="9162" marT="9162" marB="0" anchor="b">
                    <a:lnL>
                      <a:noFill/>
                    </a:lnL>
                    <a:lnR>
                      <a:noFill/>
                    </a:lnR>
                    <a:lnT>
                      <a:noFill/>
                    </a:lnT>
                    <a:lnB>
                      <a:noFill/>
                    </a:lnB>
                    <a:solidFill>
                      <a:schemeClr val="bg1"/>
                    </a:solidFill>
                  </a:tcPr>
                </a:tc>
              </a:tr>
              <a:tr h="195416">
                <a:tc gridSpan="2">
                  <a:txBody>
                    <a:bodyPr/>
                    <a:lstStyle/>
                    <a:p>
                      <a:pPr lvl="1" algn="r" fontAlgn="b"/>
                      <a:r>
                        <a:rPr lang="en-US" sz="1200" b="1" i="0" u="none" strike="noStrike" dirty="0">
                          <a:effectLst/>
                          <a:latin typeface="Times New Roman" panose="02020603050405020304" pitchFamily="18" charset="0"/>
                          <a:cs typeface="Times New Roman" panose="02020603050405020304" pitchFamily="18" charset="0"/>
                        </a:rPr>
                        <a:t>focal depth</a:t>
                      </a: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-0.00341***</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-0.0121***</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-0.00884***</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-0.0118***</a:t>
                      </a:r>
                    </a:p>
                  </a:txBody>
                  <a:tcPr marL="9162" marR="9162" marT="9162" marB="0" anchor="b">
                    <a:lnL>
                      <a:noFill/>
                    </a:lnL>
                    <a:lnR>
                      <a:noFill/>
                    </a:lnR>
                    <a:lnT>
                      <a:noFill/>
                    </a:lnT>
                    <a:lnB>
                      <a:noFill/>
                    </a:lnB>
                    <a:solidFill>
                      <a:schemeClr val="bg1"/>
                    </a:solidFill>
                  </a:tcPr>
                </a:tc>
              </a:tr>
              <a:tr h="195416">
                <a:tc gridSpan="2">
                  <a:txBody>
                    <a:bodyPr/>
                    <a:lstStyle/>
                    <a:p>
                      <a:pPr lvl="1" algn="r" fontAlgn="b"/>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(0.00106)</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(0.00322)</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(0.00213)</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(0.00362)</a:t>
                      </a:r>
                    </a:p>
                  </a:txBody>
                  <a:tcPr marL="9162" marR="9162" marT="9162" marB="0" anchor="b">
                    <a:lnL>
                      <a:noFill/>
                    </a:lnL>
                    <a:lnR>
                      <a:noFill/>
                    </a:lnR>
                    <a:lnT>
                      <a:noFill/>
                    </a:lnT>
                    <a:lnB>
                      <a:noFill/>
                    </a:lnB>
                    <a:solidFill>
                      <a:schemeClr val="bg1"/>
                    </a:solidFill>
                  </a:tcPr>
                </a:tc>
              </a:tr>
              <a:tr h="195416">
                <a:tc gridSpan="2">
                  <a:txBody>
                    <a:bodyPr/>
                    <a:lstStyle/>
                    <a:p>
                      <a:pPr lvl="1" algn="r" fontAlgn="b"/>
                      <a:r>
                        <a:rPr lang="en-US" sz="1200" b="1" i="0" u="none" strike="noStrike" dirty="0" smtClean="0">
                          <a:effectLst/>
                          <a:latin typeface="Times New Roman" panose="02020603050405020304" pitchFamily="18" charset="0"/>
                          <a:cs typeface="Times New Roman" panose="02020603050405020304" pitchFamily="18" charset="0"/>
                        </a:rPr>
                        <a:t>Ln (</a:t>
                      </a:r>
                      <a:r>
                        <a:rPr lang="en-US" sz="1200" b="1" i="0" u="none" strike="noStrike" dirty="0">
                          <a:effectLst/>
                          <a:latin typeface="Times New Roman" panose="02020603050405020304" pitchFamily="18" charset="0"/>
                          <a:cs typeface="Times New Roman" panose="02020603050405020304" pitchFamily="18" charset="0"/>
                        </a:rPr>
                        <a:t>population exposure)</a:t>
                      </a: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0.110***</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0.344***</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0.246***</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0.349***</a:t>
                      </a:r>
                    </a:p>
                  </a:txBody>
                  <a:tcPr marL="9162" marR="9162" marT="9162" marB="0" anchor="b">
                    <a:lnL>
                      <a:noFill/>
                    </a:lnL>
                    <a:lnR>
                      <a:noFill/>
                    </a:lnR>
                    <a:lnT>
                      <a:noFill/>
                    </a:lnT>
                    <a:lnB>
                      <a:noFill/>
                    </a:lnB>
                    <a:solidFill>
                      <a:schemeClr val="bg1"/>
                    </a:solidFill>
                  </a:tcPr>
                </a:tc>
              </a:tr>
              <a:tr h="195416">
                <a:tc gridSpan="2">
                  <a:txBody>
                    <a:bodyPr/>
                    <a:lstStyle/>
                    <a:p>
                      <a:pPr lvl="1" algn="r" fontAlgn="b"/>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(0.0238)</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(0.0993)</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(0.0669)</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(0.0766)</a:t>
                      </a:r>
                    </a:p>
                  </a:txBody>
                  <a:tcPr marL="9162" marR="9162" marT="9162" marB="0" anchor="b">
                    <a:lnL>
                      <a:noFill/>
                    </a:lnL>
                    <a:lnR>
                      <a:noFill/>
                    </a:lnR>
                    <a:lnT>
                      <a:noFill/>
                    </a:lnT>
                    <a:lnB>
                      <a:noFill/>
                    </a:lnB>
                    <a:solidFill>
                      <a:schemeClr val="bg1"/>
                    </a:solidFill>
                  </a:tcPr>
                </a:tc>
              </a:tr>
              <a:tr h="195416">
                <a:tc gridSpan="2">
                  <a:txBody>
                    <a:bodyPr/>
                    <a:lstStyle/>
                    <a:p>
                      <a:pPr lvl="1" algn="r" fontAlgn="b"/>
                      <a:r>
                        <a:rPr lang="en-US" sz="1200" b="1" i="0" u="none" strike="noStrike" dirty="0">
                          <a:effectLst/>
                          <a:latin typeface="Times New Roman" panose="02020603050405020304" pitchFamily="18" charset="0"/>
                          <a:cs typeface="Times New Roman" panose="02020603050405020304" pitchFamily="18" charset="0"/>
                        </a:rPr>
                        <a:t>l</a:t>
                      </a:r>
                      <a:r>
                        <a:rPr lang="en-US" sz="1200" b="1" i="0" u="none" strike="noStrike" dirty="0" smtClean="0">
                          <a:effectLst/>
                          <a:latin typeface="Times New Roman" panose="02020603050405020304" pitchFamily="18" charset="0"/>
                          <a:cs typeface="Times New Roman" panose="02020603050405020304" pitchFamily="18" charset="0"/>
                        </a:rPr>
                        <a:t>. </a:t>
                      </a:r>
                      <a:r>
                        <a:rPr lang="en-US" sz="1200" b="1" i="0" u="none" strike="noStrike" dirty="0" err="1" smtClean="0">
                          <a:effectLst/>
                          <a:latin typeface="Times New Roman" panose="02020603050405020304" pitchFamily="18" charset="0"/>
                          <a:cs typeface="Times New Roman" panose="02020603050405020304" pitchFamily="18" charset="0"/>
                        </a:rPr>
                        <a:t>lnGDP</a:t>
                      </a:r>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0.648</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0.185</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1.269</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1.635</a:t>
                      </a:r>
                    </a:p>
                  </a:txBody>
                  <a:tcPr marL="9162" marR="9162" marT="9162" marB="0" anchor="b">
                    <a:lnL>
                      <a:noFill/>
                    </a:lnL>
                    <a:lnR>
                      <a:noFill/>
                    </a:lnR>
                    <a:lnT>
                      <a:noFill/>
                    </a:lnT>
                    <a:lnB>
                      <a:noFill/>
                    </a:lnB>
                    <a:solidFill>
                      <a:schemeClr val="bg1"/>
                    </a:solidFill>
                  </a:tcPr>
                </a:tc>
              </a:tr>
              <a:tr h="195416">
                <a:tc gridSpan="2">
                  <a:txBody>
                    <a:bodyPr/>
                    <a:lstStyle/>
                    <a:p>
                      <a:pPr lvl="1" algn="r" fontAlgn="b"/>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(1.283)</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(2.143)</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(1.512)</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(2.276)</a:t>
                      </a:r>
                    </a:p>
                  </a:txBody>
                  <a:tcPr marL="9162" marR="9162" marT="9162" marB="0" anchor="b">
                    <a:lnL>
                      <a:noFill/>
                    </a:lnL>
                    <a:lnR>
                      <a:noFill/>
                    </a:lnR>
                    <a:lnT>
                      <a:noFill/>
                    </a:lnT>
                    <a:lnB>
                      <a:noFill/>
                    </a:lnB>
                    <a:solidFill>
                      <a:schemeClr val="bg1"/>
                    </a:solidFill>
                  </a:tcPr>
                </a:tc>
              </a:tr>
              <a:tr h="195416">
                <a:tc gridSpan="2">
                  <a:txBody>
                    <a:bodyPr/>
                    <a:lstStyle/>
                    <a:p>
                      <a:pPr lvl="1" algn="r" fontAlgn="b"/>
                      <a:r>
                        <a:rPr lang="en-US" sz="1200" b="1" i="0" u="none" strike="noStrike" dirty="0">
                          <a:effectLst/>
                          <a:latin typeface="Times New Roman" panose="02020603050405020304" pitchFamily="18" charset="0"/>
                          <a:cs typeface="Times New Roman" panose="02020603050405020304" pitchFamily="18" charset="0"/>
                        </a:rPr>
                        <a:t>(l</a:t>
                      </a:r>
                      <a:r>
                        <a:rPr lang="en-US" sz="1200" b="1" i="0" u="none" strike="noStrike" dirty="0" smtClean="0">
                          <a:effectLst/>
                          <a:latin typeface="Times New Roman" panose="02020603050405020304" pitchFamily="18" charset="0"/>
                          <a:cs typeface="Times New Roman" panose="02020603050405020304" pitchFamily="18" charset="0"/>
                        </a:rPr>
                        <a:t>. lnGDP2</a:t>
                      </a:r>
                      <a:r>
                        <a:rPr lang="en-US" sz="1200" b="1" i="0" u="none" strike="noStrike" dirty="0">
                          <a:effectLst/>
                          <a:latin typeface="Times New Roman" panose="02020603050405020304" pitchFamily="18" charset="0"/>
                          <a:cs typeface="Times New Roman" panose="02020603050405020304" pitchFamily="18" charset="0"/>
                        </a:rPr>
                        <a:t>)^2</a:t>
                      </a: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-0.0139</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0.0188</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-0.0547</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-0.0758</a:t>
                      </a:r>
                    </a:p>
                  </a:txBody>
                  <a:tcPr marL="9162" marR="9162" marT="9162" marB="0" anchor="b">
                    <a:lnL>
                      <a:noFill/>
                    </a:lnL>
                    <a:lnR>
                      <a:noFill/>
                    </a:lnR>
                    <a:lnT>
                      <a:noFill/>
                    </a:lnT>
                    <a:lnB>
                      <a:noFill/>
                    </a:lnB>
                    <a:solidFill>
                      <a:schemeClr val="bg1"/>
                    </a:solidFill>
                  </a:tcPr>
                </a:tc>
              </a:tr>
              <a:tr h="195416">
                <a:tc gridSpan="2">
                  <a:txBody>
                    <a:bodyPr/>
                    <a:lstStyle/>
                    <a:p>
                      <a:pPr lvl="1" algn="r" fontAlgn="b"/>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(0.0774)</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(0.133)</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(0.0940)</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(0.140)</a:t>
                      </a:r>
                    </a:p>
                  </a:txBody>
                  <a:tcPr marL="9162" marR="9162" marT="9162" marB="0" anchor="b">
                    <a:lnL>
                      <a:noFill/>
                    </a:lnL>
                    <a:lnR>
                      <a:noFill/>
                    </a:lnR>
                    <a:lnT>
                      <a:noFill/>
                    </a:lnT>
                    <a:lnB>
                      <a:noFill/>
                    </a:lnB>
                    <a:solidFill>
                      <a:schemeClr val="bg1"/>
                    </a:solidFill>
                  </a:tcPr>
                </a:tc>
              </a:tr>
              <a:tr h="195416">
                <a:tc gridSpan="2">
                  <a:txBody>
                    <a:bodyPr/>
                    <a:lstStyle/>
                    <a:p>
                      <a:pPr lvl="1" algn="r" fontAlgn="b"/>
                      <a:r>
                        <a:rPr lang="en-US" sz="1200" b="1" i="0" u="none" strike="noStrike" dirty="0">
                          <a:effectLst/>
                          <a:latin typeface="Times New Roman" panose="02020603050405020304" pitchFamily="18" charset="0"/>
                          <a:cs typeface="Times New Roman" panose="02020603050405020304" pitchFamily="18" charset="0"/>
                        </a:rPr>
                        <a:t>l</a:t>
                      </a:r>
                      <a:r>
                        <a:rPr lang="en-US" sz="1200" b="1" i="0" u="none" strike="noStrike" dirty="0" smtClean="0">
                          <a:effectLst/>
                          <a:latin typeface="Times New Roman" panose="02020603050405020304" pitchFamily="18" charset="0"/>
                          <a:cs typeface="Times New Roman" panose="02020603050405020304" pitchFamily="18" charset="0"/>
                        </a:rPr>
                        <a:t>. political </a:t>
                      </a:r>
                      <a:r>
                        <a:rPr lang="en-US" sz="1200" b="1" i="0" u="none" strike="noStrike" dirty="0">
                          <a:effectLst/>
                          <a:latin typeface="Times New Roman" panose="02020603050405020304" pitchFamily="18" charset="0"/>
                          <a:cs typeface="Times New Roman" panose="02020603050405020304" pitchFamily="18" charset="0"/>
                        </a:rPr>
                        <a:t>right</a:t>
                      </a: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0.147**</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0.246**</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0.155**</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0.237**</a:t>
                      </a:r>
                    </a:p>
                  </a:txBody>
                  <a:tcPr marL="9162" marR="9162" marT="9162" marB="0" anchor="b">
                    <a:lnL>
                      <a:noFill/>
                    </a:lnL>
                    <a:lnR>
                      <a:noFill/>
                    </a:lnR>
                    <a:lnT>
                      <a:noFill/>
                    </a:lnT>
                    <a:lnB>
                      <a:noFill/>
                    </a:lnB>
                    <a:solidFill>
                      <a:schemeClr val="bg1"/>
                    </a:solidFill>
                  </a:tcPr>
                </a:tc>
              </a:tr>
              <a:tr h="195416">
                <a:tc gridSpan="2">
                  <a:txBody>
                    <a:bodyPr/>
                    <a:lstStyle/>
                    <a:p>
                      <a:pPr lvl="1" algn="r" fontAlgn="b"/>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(0.0602)</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(0.105)</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(0.0763)</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(0.0993)</a:t>
                      </a:r>
                    </a:p>
                  </a:txBody>
                  <a:tcPr marL="9162" marR="9162" marT="9162" marB="0" anchor="b">
                    <a:lnL>
                      <a:noFill/>
                    </a:lnL>
                    <a:lnR>
                      <a:noFill/>
                    </a:lnR>
                    <a:lnT>
                      <a:noFill/>
                    </a:lnT>
                    <a:lnB>
                      <a:noFill/>
                    </a:lnB>
                    <a:solidFill>
                      <a:schemeClr val="bg1"/>
                    </a:solidFill>
                  </a:tcPr>
                </a:tc>
              </a:tr>
              <a:tr h="255466">
                <a:tc gridSpan="2">
                  <a:txBody>
                    <a:bodyPr/>
                    <a:lstStyle/>
                    <a:p>
                      <a:pPr lvl="1" algn="r" fontAlgn="b"/>
                      <a:r>
                        <a:rPr lang="en-US" sz="1200" b="1" i="0" u="none" strike="noStrike" dirty="0">
                          <a:effectLst/>
                          <a:latin typeface="Times New Roman" panose="02020603050405020304" pitchFamily="18" charset="0"/>
                          <a:cs typeface="Times New Roman" panose="02020603050405020304" pitchFamily="18" charset="0"/>
                        </a:rPr>
                        <a:t>l. mortality rate of children </a:t>
                      </a:r>
                      <a:r>
                        <a:rPr lang="en-US" sz="1200" b="1" i="0" u="none" strike="noStrike" dirty="0" smtClean="0">
                          <a:effectLst/>
                          <a:latin typeface="Times New Roman" panose="02020603050405020304" pitchFamily="18" charset="0"/>
                          <a:cs typeface="Times New Roman" panose="02020603050405020304" pitchFamily="18" charset="0"/>
                        </a:rPr>
                        <a:t>under</a:t>
                      </a:r>
                      <a:r>
                        <a:rPr lang="en-US" sz="1200" b="1" i="0" u="none" strike="noStrike" baseline="0" dirty="0" smtClean="0">
                          <a:effectLst/>
                          <a:latin typeface="Times New Roman" panose="02020603050405020304" pitchFamily="18" charset="0"/>
                          <a:cs typeface="Times New Roman" panose="02020603050405020304" pitchFamily="18" charset="0"/>
                        </a:rPr>
                        <a:t> </a:t>
                      </a:r>
                      <a:r>
                        <a:rPr lang="en-US" sz="1200" b="1" i="0" u="none" strike="noStrike" dirty="0" smtClean="0">
                          <a:effectLst/>
                          <a:latin typeface="Times New Roman" panose="02020603050405020304" pitchFamily="18" charset="0"/>
                          <a:cs typeface="Times New Roman" panose="02020603050405020304" pitchFamily="18" charset="0"/>
                        </a:rPr>
                        <a:t>5</a:t>
                      </a:r>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0.0851*</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0.150**</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0.0862*</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0.129*</a:t>
                      </a:r>
                    </a:p>
                  </a:txBody>
                  <a:tcPr marL="9162" marR="9162" marT="9162" marB="0" anchor="b">
                    <a:lnL>
                      <a:noFill/>
                    </a:lnL>
                    <a:lnR>
                      <a:noFill/>
                    </a:lnR>
                    <a:lnT>
                      <a:noFill/>
                    </a:lnT>
                    <a:lnB>
                      <a:noFill/>
                    </a:lnB>
                    <a:solidFill>
                      <a:schemeClr val="bg1"/>
                    </a:solidFill>
                  </a:tcPr>
                </a:tc>
              </a:tr>
              <a:tr h="195416">
                <a:tc gridSpan="2">
                  <a:txBody>
                    <a:bodyPr/>
                    <a:lstStyle/>
                    <a:p>
                      <a:pPr lvl="1" algn="r" fontAlgn="b"/>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(0.0442)</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(0.0727)</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(0.0473)</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(0.0762)</a:t>
                      </a:r>
                    </a:p>
                  </a:txBody>
                  <a:tcPr marL="9162" marR="9162" marT="9162" marB="0" anchor="b">
                    <a:lnL>
                      <a:noFill/>
                    </a:lnL>
                    <a:lnR>
                      <a:noFill/>
                    </a:lnR>
                    <a:lnT>
                      <a:noFill/>
                    </a:lnT>
                    <a:lnB>
                      <a:noFill/>
                    </a:lnB>
                    <a:solidFill>
                      <a:schemeClr val="bg1"/>
                    </a:solidFill>
                  </a:tcPr>
                </a:tc>
              </a:tr>
              <a:tr h="195416">
                <a:tc gridSpan="2">
                  <a:txBody>
                    <a:bodyPr/>
                    <a:lstStyle/>
                    <a:p>
                      <a:pPr lvl="1" algn="r" fontAlgn="b"/>
                      <a:r>
                        <a:rPr lang="en-US" sz="1200" b="1" i="0" u="none" strike="noStrike" dirty="0">
                          <a:effectLst/>
                          <a:latin typeface="Times New Roman" panose="02020603050405020304" pitchFamily="18" charset="0"/>
                          <a:cs typeface="Times New Roman" panose="02020603050405020304" pitchFamily="18" charset="0"/>
                        </a:rPr>
                        <a:t>l. openness</a:t>
                      </a: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-0.0163**</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-0.0175</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-0.0193*</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-0.0283*</a:t>
                      </a:r>
                    </a:p>
                  </a:txBody>
                  <a:tcPr marL="9162" marR="9162" marT="9162" marB="0" anchor="b">
                    <a:lnL>
                      <a:noFill/>
                    </a:lnL>
                    <a:lnR>
                      <a:noFill/>
                    </a:lnR>
                    <a:lnT>
                      <a:noFill/>
                    </a:lnT>
                    <a:lnB>
                      <a:noFill/>
                    </a:lnB>
                    <a:solidFill>
                      <a:schemeClr val="bg1"/>
                    </a:solidFill>
                  </a:tcPr>
                </a:tc>
              </a:tr>
              <a:tr h="195416">
                <a:tc gridSpan="2">
                  <a:txBody>
                    <a:bodyPr/>
                    <a:lstStyle/>
                    <a:p>
                      <a:pPr lvl="1" algn="r" fontAlgn="b"/>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(0.00814)</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(0.0181)</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(0.0114)</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(0.0152)</a:t>
                      </a:r>
                    </a:p>
                  </a:txBody>
                  <a:tcPr marL="9162" marR="9162" marT="9162" marB="0" anchor="b">
                    <a:lnL>
                      <a:noFill/>
                    </a:lnL>
                    <a:lnR>
                      <a:noFill/>
                    </a:lnR>
                    <a:lnT>
                      <a:noFill/>
                    </a:lnT>
                    <a:lnB>
                      <a:noFill/>
                    </a:lnB>
                    <a:solidFill>
                      <a:schemeClr val="bg1"/>
                    </a:solidFill>
                  </a:tcPr>
                </a:tc>
              </a:tr>
              <a:tr h="195416">
                <a:tc gridSpan="2">
                  <a:txBody>
                    <a:bodyPr/>
                    <a:lstStyle/>
                    <a:p>
                      <a:pPr lvl="1" algn="r" fontAlgn="b"/>
                      <a:r>
                        <a:rPr lang="en-US" sz="1200" b="1" i="0" u="none" strike="noStrike" dirty="0">
                          <a:effectLst/>
                          <a:latin typeface="Times New Roman" panose="02020603050405020304" pitchFamily="18" charset="0"/>
                          <a:cs typeface="Times New Roman" panose="02020603050405020304" pitchFamily="18" charset="0"/>
                        </a:rPr>
                        <a:t>l</a:t>
                      </a:r>
                      <a:r>
                        <a:rPr lang="en-US" sz="1200" b="1" i="0" u="none" strike="noStrike" dirty="0" smtClean="0">
                          <a:effectLst/>
                          <a:latin typeface="Times New Roman" panose="02020603050405020304" pitchFamily="18" charset="0"/>
                          <a:cs typeface="Times New Roman" panose="02020603050405020304" pitchFamily="18" charset="0"/>
                        </a:rPr>
                        <a:t>. experience </a:t>
                      </a:r>
                      <a:r>
                        <a:rPr lang="en-US" sz="1200" b="1" i="0" u="none" strike="noStrike" dirty="0">
                          <a:effectLst/>
                          <a:latin typeface="Times New Roman" panose="02020603050405020304" pitchFamily="18" charset="0"/>
                          <a:cs typeface="Times New Roman" panose="02020603050405020304" pitchFamily="18" charset="0"/>
                        </a:rPr>
                        <a:t>stocks</a:t>
                      </a: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-0.436***</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-0.528***</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-0.473***</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-0.638***</a:t>
                      </a:r>
                    </a:p>
                  </a:txBody>
                  <a:tcPr marL="9162" marR="9162" marT="9162" marB="0" anchor="b">
                    <a:lnL>
                      <a:noFill/>
                    </a:lnL>
                    <a:lnR>
                      <a:noFill/>
                    </a:lnR>
                    <a:lnT>
                      <a:noFill/>
                    </a:lnT>
                    <a:lnB>
                      <a:noFill/>
                    </a:lnB>
                    <a:solidFill>
                      <a:schemeClr val="bg1"/>
                    </a:solidFill>
                  </a:tcPr>
                </a:tc>
              </a:tr>
              <a:tr h="195416">
                <a:tc gridSpan="2">
                  <a:txBody>
                    <a:bodyPr/>
                    <a:lstStyle/>
                    <a:p>
                      <a:pPr lvl="1" algn="r" fontAlgn="b"/>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(0.105)</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(0.185)</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(0.130)</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(0.225)</a:t>
                      </a:r>
                    </a:p>
                  </a:txBody>
                  <a:tcPr marL="9162" marR="9162" marT="9162" marB="0" anchor="b">
                    <a:lnL>
                      <a:noFill/>
                    </a:lnL>
                    <a:lnR>
                      <a:noFill/>
                    </a:lnR>
                    <a:lnT>
                      <a:noFill/>
                    </a:lnT>
                    <a:lnB>
                      <a:noFill/>
                    </a:lnB>
                    <a:solidFill>
                      <a:schemeClr val="bg1"/>
                    </a:solidFill>
                  </a:tcPr>
                </a:tc>
              </a:tr>
              <a:tr h="195416">
                <a:tc gridSpan="2">
                  <a:txBody>
                    <a:bodyPr/>
                    <a:lstStyle/>
                    <a:p>
                      <a:pPr lvl="1" algn="r" fontAlgn="b"/>
                      <a:r>
                        <a:rPr lang="en-US" sz="1200" b="1" i="0" u="none" strike="noStrike" dirty="0">
                          <a:effectLst/>
                          <a:latin typeface="Times New Roman" panose="02020603050405020304" pitchFamily="18" charset="0"/>
                          <a:cs typeface="Times New Roman" panose="02020603050405020304" pitchFamily="18" charset="0"/>
                        </a:rPr>
                        <a:t>l. </a:t>
                      </a:r>
                      <a:r>
                        <a:rPr lang="en-US" sz="1200" b="1" i="0" u="none" strike="noStrike" dirty="0" smtClean="0">
                          <a:effectLst/>
                          <a:latin typeface="Times New Roman" panose="02020603050405020304" pitchFamily="18" charset="0"/>
                          <a:cs typeface="Times New Roman" panose="02020603050405020304" pitchFamily="18" charset="0"/>
                        </a:rPr>
                        <a:t>building </a:t>
                      </a:r>
                      <a:r>
                        <a:rPr lang="en-US" sz="1200" b="1" i="0" u="none" strike="noStrike" dirty="0">
                          <a:effectLst/>
                          <a:latin typeface="Times New Roman" panose="02020603050405020304" pitchFamily="18" charset="0"/>
                          <a:cs typeface="Times New Roman" panose="02020603050405020304" pitchFamily="18" charset="0"/>
                        </a:rPr>
                        <a:t>knowledge</a:t>
                      </a: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-0.179***</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-0.364***</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-0.201**</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-0.309*</a:t>
                      </a:r>
                    </a:p>
                  </a:txBody>
                  <a:tcPr marL="9162" marR="9162" marT="9162" marB="0" anchor="b">
                    <a:lnL>
                      <a:noFill/>
                    </a:lnL>
                    <a:lnR>
                      <a:noFill/>
                    </a:lnR>
                    <a:lnT>
                      <a:noFill/>
                    </a:lnT>
                    <a:lnB>
                      <a:noFill/>
                    </a:lnB>
                    <a:solidFill>
                      <a:schemeClr val="bg1"/>
                    </a:solidFill>
                  </a:tcPr>
                </a:tc>
              </a:tr>
              <a:tr h="195416">
                <a:tc gridSpan="2">
                  <a:txBody>
                    <a:bodyPr/>
                    <a:lstStyle/>
                    <a:p>
                      <a:pPr lvl="1" algn="r" fontAlgn="b"/>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(0.0665)</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(0.114)</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(0.0897)</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(0.160)</a:t>
                      </a:r>
                    </a:p>
                  </a:txBody>
                  <a:tcPr marL="9162" marR="9162" marT="9162" marB="0" anchor="b">
                    <a:lnL>
                      <a:noFill/>
                    </a:lnL>
                    <a:lnR>
                      <a:noFill/>
                    </a:lnR>
                    <a:lnT>
                      <a:noFill/>
                    </a:lnT>
                    <a:lnB>
                      <a:noFill/>
                    </a:lnB>
                    <a:solidFill>
                      <a:schemeClr val="bg1"/>
                    </a:solidFill>
                  </a:tcPr>
                </a:tc>
              </a:tr>
              <a:tr h="195416">
                <a:tc gridSpan="2">
                  <a:txBody>
                    <a:bodyPr/>
                    <a:lstStyle/>
                    <a:p>
                      <a:pPr lvl="1" algn="r" fontAlgn="b"/>
                      <a:r>
                        <a:rPr lang="en-US" sz="1200" b="1" i="0" u="none" strike="noStrike" dirty="0">
                          <a:effectLst/>
                          <a:latin typeface="Times New Roman" panose="02020603050405020304" pitchFamily="18" charset="0"/>
                          <a:cs typeface="Times New Roman" panose="02020603050405020304" pitchFamily="18" charset="0"/>
                        </a:rPr>
                        <a:t>Constant</a:t>
                      </a: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-17.00***</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-29.96***</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-25.18***</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-35.08***</a:t>
                      </a:r>
                    </a:p>
                  </a:txBody>
                  <a:tcPr marL="9162" marR="9162" marT="9162" marB="0" anchor="b">
                    <a:lnL>
                      <a:noFill/>
                    </a:lnL>
                    <a:lnR>
                      <a:noFill/>
                    </a:lnR>
                    <a:lnT>
                      <a:noFill/>
                    </a:lnT>
                    <a:lnB>
                      <a:noFill/>
                    </a:lnB>
                    <a:solidFill>
                      <a:schemeClr val="bg1"/>
                    </a:solidFill>
                  </a:tcPr>
                </a:tc>
              </a:tr>
              <a:tr h="195416">
                <a:tc gridSpan="2">
                  <a:txBody>
                    <a:bodyPr/>
                    <a:lstStyle/>
                    <a:p>
                      <a:pPr lvl="1" algn="r" fontAlgn="b"/>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(5.861)</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(10.22)</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(7.035)</a:t>
                      </a:r>
                    </a:p>
                  </a:txBody>
                  <a:tcPr marL="9162" marR="9162" marT="9162" marB="0" anchor="b">
                    <a:lnL>
                      <a:noFill/>
                    </a:lnL>
                    <a:lnR>
                      <a:noFill/>
                    </a:lnR>
                    <a:lnT>
                      <a:noFill/>
                    </a:lnT>
                    <a:lnB>
                      <a:noFill/>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(10.65)</a:t>
                      </a:r>
                    </a:p>
                  </a:txBody>
                  <a:tcPr marL="9162" marR="9162" marT="9162" marB="0" anchor="b">
                    <a:lnL>
                      <a:noFill/>
                    </a:lnL>
                    <a:lnR>
                      <a:noFill/>
                    </a:lnR>
                    <a:lnT>
                      <a:noFill/>
                    </a:lnT>
                    <a:lnB>
                      <a:noFill/>
                    </a:lnB>
                    <a:solidFill>
                      <a:schemeClr val="bg1"/>
                    </a:solidFill>
                  </a:tcPr>
                </a:tc>
              </a:tr>
              <a:tr h="195416">
                <a:tc gridSpan="2">
                  <a:txBody>
                    <a:bodyPr/>
                    <a:lstStyle/>
                    <a:p>
                      <a:pPr lvl="1" algn="r" fontAlgn="b"/>
                      <a:endParaRPr lang="en-US" sz="1200" b="1"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tcPr>
                </a:tc>
                <a:tc>
                  <a:txBody>
                    <a:bodyPr/>
                    <a:lstStyle/>
                    <a:p>
                      <a:endParaRPr lang="en-US" dirty="0"/>
                    </a:p>
                  </a:txBody>
                  <a:tcPr marL="9162" marR="9162" marT="9162" marB="0" anchor="b">
                    <a:lnL>
                      <a:noFill/>
                    </a:lnL>
                    <a:lnR>
                      <a:noFill/>
                    </a:lnR>
                    <a:lnT>
                      <a:noFill/>
                    </a:lnT>
                    <a:lnB>
                      <a:noFill/>
                    </a:lnB>
                    <a:solidFill>
                      <a:schemeClr val="bg1"/>
                    </a:solidFill>
                  </a:tcPr>
                </a:tc>
                <a:tc>
                  <a:txBody>
                    <a:bodyPr/>
                    <a:lstStyle/>
                    <a:p>
                      <a:pPr algn="ctr" fontAlgn="b"/>
                      <a:endParaRPr lang="en-US" sz="1200" b="0"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a:txBody>
                    <a:bodyPr/>
                    <a:lstStyle/>
                    <a:p>
                      <a:pPr algn="ctr" fontAlgn="b"/>
                      <a:endParaRPr lang="en-US" sz="1200" b="0"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a:txBody>
                    <a:bodyPr/>
                    <a:lstStyle/>
                    <a:p>
                      <a:pPr algn="ctr" fontAlgn="b"/>
                      <a:endParaRPr lang="en-US" sz="1200" b="0"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r>
              <a:tr h="182589">
                <a:tc gridSpan="2">
                  <a:txBody>
                    <a:bodyPr/>
                    <a:lstStyle/>
                    <a:p>
                      <a:pPr lvl="1" algn="r" fontAlgn="b"/>
                      <a:r>
                        <a:rPr lang="en-US" sz="1200" b="1" i="0" u="none" strike="noStrike" dirty="0">
                          <a:effectLst/>
                          <a:latin typeface="Times New Roman" panose="02020603050405020304" pitchFamily="18" charset="0"/>
                          <a:cs typeface="Times New Roman" panose="02020603050405020304" pitchFamily="18" charset="0"/>
                        </a:rPr>
                        <a:t>Observations</a:t>
                      </a:r>
                    </a:p>
                  </a:txBody>
                  <a:tcPr marL="9162" marR="9162" marT="9162"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hMerge="1">
                  <a:txBody>
                    <a:bodyPr/>
                    <a:lstStyle/>
                    <a:p>
                      <a:pPr algn="ctr"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858</a:t>
                      </a:r>
                    </a:p>
                  </a:txBody>
                  <a:tcPr marL="9162" marR="9162" marT="9162"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Times New Roman" panose="02020603050405020304" pitchFamily="18" charset="0"/>
                          <a:cs typeface="Times New Roman" panose="02020603050405020304" pitchFamily="18" charset="0"/>
                        </a:rPr>
                        <a:t>858</a:t>
                      </a:r>
                    </a:p>
                  </a:txBody>
                  <a:tcPr marL="9162" marR="9162" marT="9162"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858</a:t>
                      </a:r>
                    </a:p>
                  </a:txBody>
                  <a:tcPr marL="9162" marR="9162" marT="9162"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Times New Roman" panose="02020603050405020304" pitchFamily="18" charset="0"/>
                          <a:cs typeface="Times New Roman" panose="02020603050405020304" pitchFamily="18" charset="0"/>
                        </a:rPr>
                        <a:t>858</a:t>
                      </a:r>
                    </a:p>
                  </a:txBody>
                  <a:tcPr marL="9162" marR="9162" marT="9162"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r>
              <a:tr h="195416">
                <a:tc gridSpan="3">
                  <a:txBody>
                    <a:bodyPr/>
                    <a:lstStyle/>
                    <a:p>
                      <a:pPr algn="l" fontAlgn="b"/>
                      <a:r>
                        <a:rPr lang="en-US" sz="1200" b="0" i="0" u="none" strike="noStrike" dirty="0" smtClean="0">
                          <a:effectLst/>
                          <a:latin typeface="Times New Roman" panose="02020603050405020304" pitchFamily="18" charset="0"/>
                          <a:cs typeface="Times New Roman" panose="02020603050405020304" pitchFamily="18" charset="0"/>
                        </a:rPr>
                        <a:t>   Robust </a:t>
                      </a:r>
                      <a:r>
                        <a:rPr lang="en-US" sz="1200" b="0" i="0" u="none" strike="noStrike" dirty="0">
                          <a:effectLst/>
                          <a:latin typeface="Times New Roman" panose="02020603050405020304" pitchFamily="18" charset="0"/>
                          <a:cs typeface="Times New Roman" panose="02020603050405020304" pitchFamily="18" charset="0"/>
                        </a:rPr>
                        <a:t>standard errors in parentheses</a:t>
                      </a:r>
                    </a:p>
                  </a:txBody>
                  <a:tcPr marL="9162" marR="9162" marT="9162"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1200" b="0"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r>
              <a:tr h="195416">
                <a:tc>
                  <a:txBody>
                    <a:bodyPr/>
                    <a:lstStyle/>
                    <a:p>
                      <a:pPr algn="l" fontAlgn="b"/>
                      <a:r>
                        <a:rPr lang="en-US" sz="1200" b="0" i="0" u="none" strike="noStrike" dirty="0">
                          <a:effectLst/>
                          <a:latin typeface="Times New Roman" panose="02020603050405020304" pitchFamily="18" charset="0"/>
                          <a:cs typeface="Times New Roman" panose="02020603050405020304" pitchFamily="18" charset="0"/>
                        </a:rPr>
                        <a:t>*** p&lt;0.01, ** p&lt;0.05, * p&lt;0.1</a:t>
                      </a:r>
                    </a:p>
                  </a:txBody>
                  <a:tcPr marL="9162" marR="9162" marT="9162" marB="0" anchor="b">
                    <a:lnL>
                      <a:noFill/>
                    </a:lnL>
                    <a:lnR>
                      <a:noFill/>
                    </a:lnR>
                    <a:lnT>
                      <a:noFill/>
                    </a:lnT>
                    <a:lnB>
                      <a:noFill/>
                    </a:lnB>
                    <a:solidFill>
                      <a:schemeClr val="bg1"/>
                    </a:solidFill>
                  </a:tcPr>
                </a:tc>
                <a:tc gridSpan="2">
                  <a:txBody>
                    <a:bodyPr/>
                    <a:lstStyle/>
                    <a:p>
                      <a:pPr algn="l" fontAlgn="b"/>
                      <a:endParaRPr lang="en-US" sz="1200" b="0" i="0" u="none" strike="noStrike">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1200" b="0"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a:txBody>
                    <a:bodyPr/>
                    <a:lstStyle/>
                    <a:p>
                      <a:pPr algn="l" fontAlgn="b"/>
                      <a:endParaRPr lang="en-US" sz="1200" b="0"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c>
                  <a:txBody>
                    <a:bodyPr/>
                    <a:lstStyle/>
                    <a:p>
                      <a:pPr algn="l" fontAlgn="b"/>
                      <a:endParaRPr lang="en-US" sz="1200" b="0" i="0" u="none" strike="noStrike" dirty="0">
                        <a:effectLst/>
                        <a:latin typeface="Times New Roman" panose="02020603050405020304" pitchFamily="18" charset="0"/>
                        <a:cs typeface="Times New Roman" panose="02020603050405020304" pitchFamily="18" charset="0"/>
                      </a:endParaRPr>
                    </a:p>
                  </a:txBody>
                  <a:tcPr marL="9162" marR="9162" marT="9162" marB="0" anchor="b">
                    <a:lnL>
                      <a:noFill/>
                    </a:lnL>
                    <a:lnR>
                      <a:noFill/>
                    </a:lnR>
                    <a:lnT>
                      <a:noFill/>
                    </a:lnT>
                    <a:lnB>
                      <a:noFill/>
                    </a:lnB>
                    <a:solidFill>
                      <a:schemeClr val="bg1"/>
                    </a:solidFill>
                  </a:tcPr>
                </a:tc>
              </a:tr>
            </a:tbl>
          </a:graphicData>
        </a:graphic>
      </p:graphicFrame>
      <p:sp>
        <p:nvSpPr>
          <p:cNvPr id="3" name="TextBox 2"/>
          <p:cNvSpPr txBox="1"/>
          <p:nvPr/>
        </p:nvSpPr>
        <p:spPr>
          <a:xfrm>
            <a:off x="1100518" y="242140"/>
            <a:ext cx="7137174" cy="369332"/>
          </a:xfrm>
          <a:prstGeom prst="rect">
            <a:avLst/>
          </a:prstGeom>
          <a:noFill/>
        </p:spPr>
        <p:txBody>
          <a:bodyPr wrap="square" rtlCol="0">
            <a:spAutoFit/>
          </a:bodyPr>
          <a:lstStyle/>
          <a:p>
            <a:r>
              <a:rPr lang="en-US" i="1" dirty="0" smtClean="0">
                <a:latin typeface="Times New Roman" panose="02020603050405020304" pitchFamily="18" charset="0"/>
                <a:cs typeface="Times New Roman" panose="02020603050405020304" pitchFamily="18" charset="0"/>
              </a:rPr>
              <a:t>Effect of knowledge and experience in earthquakes with magnitudes &gt; 5</a:t>
            </a:r>
            <a:endParaRPr lang="en-US" i="1" dirty="0">
              <a:latin typeface="Times New Roman" panose="02020603050405020304" pitchFamily="18" charset="0"/>
              <a:cs typeface="Times New Roman" panose="02020603050405020304" pitchFamily="18" charset="0"/>
            </a:endParaRPr>
          </a:p>
        </p:txBody>
      </p:sp>
      <p:sp>
        <p:nvSpPr>
          <p:cNvPr id="9" name="Rounded Rectangle 8"/>
          <p:cNvSpPr/>
          <p:nvPr/>
        </p:nvSpPr>
        <p:spPr>
          <a:xfrm>
            <a:off x="1430754" y="4681293"/>
            <a:ext cx="7280476" cy="821291"/>
          </a:xfrm>
          <a:prstGeom prst="roundRect">
            <a:avLst/>
          </a:prstGeom>
          <a:noFill/>
          <a:ln w="317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文本框 5"/>
          <p:cNvSpPr txBox="1"/>
          <p:nvPr/>
        </p:nvSpPr>
        <p:spPr>
          <a:xfrm>
            <a:off x="2690493" y="6435344"/>
            <a:ext cx="6510151" cy="276999"/>
          </a:xfrm>
          <a:prstGeom prst="rect">
            <a:avLst/>
          </a:prstGeom>
          <a:solidFill>
            <a:schemeClr val="bg1"/>
          </a:solidFill>
        </p:spPr>
        <p:txBody>
          <a:bodyPr wrap="square" rtlCol="0">
            <a:spAutoFit/>
          </a:bodyPr>
          <a:lstStyle/>
          <a:p>
            <a:r>
              <a:rPr kumimoji="1" lang="en-US" altLang="zh-CN" sz="1200" dirty="0" smtClean="0">
                <a:latin typeface="Times New Roman"/>
                <a:cs typeface="Times New Roman"/>
              </a:rPr>
              <a:t>Experience stock : cumulative counts of earthquakes measuring 5+ in a country;</a:t>
            </a:r>
          </a:p>
        </p:txBody>
      </p:sp>
    </p:spTree>
    <p:extLst>
      <p:ext uri="{BB962C8B-B14F-4D97-AF65-F5344CB8AC3E}">
        <p14:creationId xmlns:p14="http://schemas.microsoft.com/office/powerpoint/2010/main" val="33959001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81000" y="142963"/>
            <a:ext cx="8153400" cy="685798"/>
          </a:xfrm>
        </p:spPr>
        <p:txBody>
          <a:bodyPr/>
          <a:lstStyle/>
          <a:p>
            <a:pPr algn="ctr"/>
            <a:r>
              <a:rPr lang="en-US" sz="2800" dirty="0" smtClean="0"/>
              <a:t>Next Steps</a:t>
            </a:r>
            <a:endParaRPr lang="en-US" sz="2800" dirty="0"/>
          </a:p>
        </p:txBody>
      </p:sp>
      <p:sp>
        <p:nvSpPr>
          <p:cNvPr id="30723" name="Rectangle 3"/>
          <p:cNvSpPr>
            <a:spLocks noGrp="1" noChangeArrowheads="1"/>
          </p:cNvSpPr>
          <p:nvPr>
            <p:ph idx="1"/>
          </p:nvPr>
        </p:nvSpPr>
        <p:spPr>
          <a:xfrm>
            <a:off x="457200" y="828762"/>
            <a:ext cx="8229600" cy="5038640"/>
          </a:xfrm>
        </p:spPr>
        <p:txBody>
          <a:bodyPr>
            <a:normAutofit/>
          </a:bodyPr>
          <a:lstStyle/>
          <a:p>
            <a:r>
              <a:rPr lang="en-US" i="1" dirty="0" smtClean="0"/>
              <a:t>Extend analysis to othe</a:t>
            </a:r>
            <a:r>
              <a:rPr lang="en-US" i="1" dirty="0" smtClean="0"/>
              <a:t>r sectors</a:t>
            </a:r>
          </a:p>
          <a:p>
            <a:pPr lvl="1"/>
            <a:r>
              <a:rPr lang="en-US" dirty="0"/>
              <a:t>Initial work focuses on earthquakes, as the data are best </a:t>
            </a:r>
            <a:r>
              <a:rPr lang="en-US" dirty="0" smtClean="0"/>
              <a:t>there</a:t>
            </a:r>
          </a:p>
          <a:p>
            <a:pPr lvl="1"/>
            <a:r>
              <a:rPr lang="en-US" dirty="0" smtClean="0"/>
              <a:t>Qing plans to extend the work to flooding as part of her dissertation</a:t>
            </a:r>
            <a:endParaRPr lang="en-US" dirty="0"/>
          </a:p>
          <a:p>
            <a:pPr lvl="1"/>
            <a:r>
              <a:rPr lang="en-US" dirty="0"/>
              <a:t>Would like to extend into the agricultural sector, but will require collaboration from experts in agricultural economics who are part of the PIAMDDI team to help identify additional data sources and estimation issues unique to the agriculture sector</a:t>
            </a:r>
          </a:p>
          <a:p>
            <a:endParaRPr lang="en-US" dirty="0" smtClean="0"/>
          </a:p>
          <a:p>
            <a:r>
              <a:rPr lang="en-US" dirty="0" smtClean="0"/>
              <a:t>Potential data sources</a:t>
            </a:r>
          </a:p>
          <a:p>
            <a:pPr lvl="1"/>
            <a:r>
              <a:rPr lang="en-US" dirty="0" smtClean="0"/>
              <a:t>Patents</a:t>
            </a:r>
          </a:p>
          <a:p>
            <a:pPr lvl="2"/>
            <a:r>
              <a:rPr lang="en-US" dirty="0" smtClean="0"/>
              <a:t>However, patenting is mostly recent &amp; unable to match to specific crops</a:t>
            </a:r>
          </a:p>
          <a:p>
            <a:pPr eaLnBrk="1" hangingPunct="1">
              <a:defRPr/>
            </a:pPr>
            <a:endParaRPr lang="en-US" dirty="0"/>
          </a:p>
          <a:p>
            <a:pPr eaLnBrk="1" hangingPunct="1">
              <a:defRPr/>
            </a:pPr>
            <a:endParaRPr lang="en-US" dirty="0"/>
          </a:p>
        </p:txBody>
      </p:sp>
      <p:sp>
        <p:nvSpPr>
          <p:cNvPr id="2" name="Footer Placeholder 1"/>
          <p:cNvSpPr>
            <a:spLocks noGrp="1"/>
          </p:cNvSpPr>
          <p:nvPr>
            <p:ph type="ftr" sz="quarter" idx="11"/>
          </p:nvPr>
        </p:nvSpPr>
        <p:spPr/>
        <p:txBody>
          <a:bodyPr/>
          <a:lstStyle/>
          <a:p>
            <a:r>
              <a:rPr lang="en-US" dirty="0" smtClean="0"/>
              <a:t>David Popp                    The Maxwell School of Citizenship and Public Affairs           Syracuse University</a:t>
            </a:r>
          </a:p>
        </p:txBody>
      </p:sp>
    </p:spTree>
    <p:extLst>
      <p:ext uri="{BB962C8B-B14F-4D97-AF65-F5344CB8AC3E}">
        <p14:creationId xmlns:p14="http://schemas.microsoft.com/office/powerpoint/2010/main" val="32714792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3"/>
          <p:cNvSpPr>
            <a:spLocks noGrp="1" noChangeArrowheads="1"/>
          </p:cNvSpPr>
          <p:nvPr>
            <p:ph idx="1"/>
          </p:nvPr>
        </p:nvSpPr>
        <p:spPr>
          <a:xfrm>
            <a:off x="381000" y="1066800"/>
            <a:ext cx="8382000" cy="5410200"/>
          </a:xfrm>
        </p:spPr>
        <p:txBody>
          <a:bodyPr/>
          <a:lstStyle/>
          <a:p>
            <a:pPr marL="609600" indent="-609600" eaLnBrk="1" hangingPunct="1">
              <a:buFontTx/>
              <a:buNone/>
            </a:pPr>
            <a:r>
              <a:rPr kumimoji="0" lang="en-US" altLang="zh-CN" sz="2000" smtClean="0">
                <a:latin typeface="Times New Roman" panose="02020603050405020304" pitchFamily="18" charset="0"/>
                <a:cs typeface="Times New Roman" panose="02020603050405020304" pitchFamily="18" charset="0"/>
              </a:rPr>
              <a:t> </a:t>
            </a:r>
          </a:p>
        </p:txBody>
      </p:sp>
      <p:sp>
        <p:nvSpPr>
          <p:cNvPr id="40963" name="TextBox 1"/>
          <p:cNvSpPr txBox="1">
            <a:spLocks noChangeArrowheads="1"/>
          </p:cNvSpPr>
          <p:nvPr/>
        </p:nvSpPr>
        <p:spPr bwMode="auto">
          <a:xfrm>
            <a:off x="381000" y="11430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Georgia" panose="02040502050405020303" pitchFamily="18" charset="0"/>
                <a:ea typeface="SimSun" panose="02010600030101010101" pitchFamily="2" charset="-122"/>
              </a:defRPr>
            </a:lvl1pPr>
            <a:lvl2pPr marL="742950" indent="-285750" eaLnBrk="0" hangingPunct="0">
              <a:defRPr sz="2400">
                <a:solidFill>
                  <a:schemeClr val="tx1"/>
                </a:solidFill>
                <a:latin typeface="Georgia" panose="02040502050405020303" pitchFamily="18" charset="0"/>
                <a:ea typeface="SimSun" panose="02010600030101010101" pitchFamily="2" charset="-122"/>
              </a:defRPr>
            </a:lvl2pPr>
            <a:lvl3pPr marL="1143000" indent="-228600" eaLnBrk="0" hangingPunct="0">
              <a:defRPr sz="2400">
                <a:solidFill>
                  <a:schemeClr val="tx1"/>
                </a:solidFill>
                <a:latin typeface="Georgia" panose="02040502050405020303" pitchFamily="18" charset="0"/>
                <a:ea typeface="SimSun" panose="02010600030101010101" pitchFamily="2" charset="-122"/>
              </a:defRPr>
            </a:lvl3pPr>
            <a:lvl4pPr marL="1600200" indent="-228600" eaLnBrk="0" hangingPunct="0">
              <a:defRPr sz="2400">
                <a:solidFill>
                  <a:schemeClr val="tx1"/>
                </a:solidFill>
                <a:latin typeface="Georgia" panose="02040502050405020303" pitchFamily="18" charset="0"/>
                <a:ea typeface="SimSun" panose="02010600030101010101" pitchFamily="2" charset="-122"/>
              </a:defRPr>
            </a:lvl4pPr>
            <a:lvl5pPr marL="2057400" indent="-228600" eaLnBrk="0" hangingPunct="0">
              <a:defRPr sz="2400">
                <a:solidFill>
                  <a:schemeClr val="tx1"/>
                </a:solidFill>
                <a:latin typeface="Georgia" panose="02040502050405020303" pitchFamily="18" charset="0"/>
                <a:ea typeface="SimSun" panose="02010600030101010101" pitchFamily="2" charset="-122"/>
              </a:defRPr>
            </a:lvl5pPr>
            <a:lvl6pPr marL="2514600" indent="-228600" eaLnBrk="0" fontAlgn="base" hangingPunct="0">
              <a:lnSpc>
                <a:spcPct val="80000"/>
              </a:lnSpc>
              <a:spcBef>
                <a:spcPct val="20000"/>
              </a:spcBef>
              <a:spcAft>
                <a:spcPct val="0"/>
              </a:spcAft>
              <a:buChar char="•"/>
              <a:defRPr sz="2400">
                <a:solidFill>
                  <a:schemeClr val="tx1"/>
                </a:solidFill>
                <a:latin typeface="Georgia" panose="02040502050405020303" pitchFamily="18" charset="0"/>
                <a:ea typeface="SimSun" panose="02010600030101010101" pitchFamily="2" charset="-122"/>
              </a:defRPr>
            </a:lvl6pPr>
            <a:lvl7pPr marL="2971800" indent="-228600" eaLnBrk="0" fontAlgn="base" hangingPunct="0">
              <a:lnSpc>
                <a:spcPct val="80000"/>
              </a:lnSpc>
              <a:spcBef>
                <a:spcPct val="20000"/>
              </a:spcBef>
              <a:spcAft>
                <a:spcPct val="0"/>
              </a:spcAft>
              <a:buChar char="•"/>
              <a:defRPr sz="2400">
                <a:solidFill>
                  <a:schemeClr val="tx1"/>
                </a:solidFill>
                <a:latin typeface="Georgia" panose="02040502050405020303" pitchFamily="18" charset="0"/>
                <a:ea typeface="SimSun" panose="02010600030101010101" pitchFamily="2" charset="-122"/>
              </a:defRPr>
            </a:lvl7pPr>
            <a:lvl8pPr marL="3429000" indent="-228600" eaLnBrk="0" fontAlgn="base" hangingPunct="0">
              <a:lnSpc>
                <a:spcPct val="80000"/>
              </a:lnSpc>
              <a:spcBef>
                <a:spcPct val="20000"/>
              </a:spcBef>
              <a:spcAft>
                <a:spcPct val="0"/>
              </a:spcAft>
              <a:buChar char="•"/>
              <a:defRPr sz="2400">
                <a:solidFill>
                  <a:schemeClr val="tx1"/>
                </a:solidFill>
                <a:latin typeface="Georgia" panose="02040502050405020303" pitchFamily="18" charset="0"/>
                <a:ea typeface="SimSun" panose="02010600030101010101" pitchFamily="2" charset="-122"/>
              </a:defRPr>
            </a:lvl8pPr>
            <a:lvl9pPr marL="3886200" indent="-228600" eaLnBrk="0" fontAlgn="base" hangingPunct="0">
              <a:lnSpc>
                <a:spcPct val="80000"/>
              </a:lnSpc>
              <a:spcBef>
                <a:spcPct val="20000"/>
              </a:spcBef>
              <a:spcAft>
                <a:spcPct val="0"/>
              </a:spcAft>
              <a:buChar char="•"/>
              <a:defRPr sz="2400">
                <a:solidFill>
                  <a:schemeClr val="tx1"/>
                </a:solidFill>
                <a:latin typeface="Georgia" panose="02040502050405020303" pitchFamily="18" charset="0"/>
                <a:ea typeface="SimSun" panose="02010600030101010101" pitchFamily="2" charset="-122"/>
              </a:defRPr>
            </a:lvl9pPr>
          </a:lstStyle>
          <a:p>
            <a:pPr eaLnBrk="1" hangingPunct="1">
              <a:buFontTx/>
              <a:buNone/>
            </a:pPr>
            <a:r>
              <a:rPr lang="en-US" altLang="zh-CN" sz="2000"/>
              <a:t>   </a:t>
            </a:r>
          </a:p>
          <a:p>
            <a:pPr eaLnBrk="1" hangingPunct="1"/>
            <a:endParaRPr lang="en-US" altLang="en-US"/>
          </a:p>
        </p:txBody>
      </p:sp>
      <p:graphicFrame>
        <p:nvGraphicFramePr>
          <p:cNvPr id="40964" name="Chart 7"/>
          <p:cNvGraphicFramePr>
            <a:graphicFrameLocks/>
          </p:cNvGraphicFramePr>
          <p:nvPr/>
        </p:nvGraphicFramePr>
        <p:xfrm>
          <a:off x="4826000" y="3835400"/>
          <a:ext cx="4216400" cy="2463800"/>
        </p:xfrm>
        <a:graphic>
          <a:graphicData uri="http://schemas.openxmlformats.org/presentationml/2006/ole">
            <mc:AlternateContent xmlns:mc="http://schemas.openxmlformats.org/markup-compatibility/2006">
              <mc:Choice xmlns:v="urn:schemas-microsoft-com:vml" Requires="v">
                <p:oleObj spid="_x0000_s1038" r:id="rId4" imgW="4212701" imgH="2462997" progId="Excel.Chart.8">
                  <p:embed/>
                </p:oleObj>
              </mc:Choice>
              <mc:Fallback>
                <p:oleObj r:id="rId4" imgW="4212701" imgH="2462997"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6000" y="3835400"/>
                        <a:ext cx="4216400"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965" name="Chart 11"/>
          <p:cNvGraphicFramePr>
            <a:graphicFrameLocks/>
          </p:cNvGraphicFramePr>
          <p:nvPr/>
        </p:nvGraphicFramePr>
        <p:xfrm>
          <a:off x="5359400" y="1320800"/>
          <a:ext cx="3225800" cy="2463800"/>
        </p:xfrm>
        <a:graphic>
          <a:graphicData uri="http://schemas.openxmlformats.org/presentationml/2006/ole">
            <mc:AlternateContent xmlns:mc="http://schemas.openxmlformats.org/markup-compatibility/2006">
              <mc:Choice xmlns:v="urn:schemas-microsoft-com:vml" Requires="v">
                <p:oleObj spid="_x0000_s1039" r:id="rId6" imgW="3225064" imgH="2462997" progId="Excel.Chart.8">
                  <p:embed/>
                </p:oleObj>
              </mc:Choice>
              <mc:Fallback>
                <p:oleObj r:id="rId6" imgW="3225064" imgH="2462997" progId="Excel.Chart.8">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59400" y="1320800"/>
                        <a:ext cx="3225800"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966" name="Chart 13"/>
          <p:cNvGraphicFramePr>
            <a:graphicFrameLocks/>
          </p:cNvGraphicFramePr>
          <p:nvPr/>
        </p:nvGraphicFramePr>
        <p:xfrm>
          <a:off x="5105400" y="2209800"/>
          <a:ext cx="3835400" cy="2635250"/>
        </p:xfrm>
        <a:graphic>
          <a:graphicData uri="http://schemas.openxmlformats.org/presentationml/2006/ole">
            <mc:AlternateContent xmlns:mc="http://schemas.openxmlformats.org/markup-compatibility/2006">
              <mc:Choice xmlns:v="urn:schemas-microsoft-com:vml" Requires="v">
                <p:oleObj spid="_x0000_s1040" r:id="rId8" imgW="3761558" imgH="2481287" progId="Excel.Chart.8">
                  <p:embed/>
                </p:oleObj>
              </mc:Choice>
              <mc:Fallback>
                <p:oleObj r:id="rId8" imgW="3761558" imgH="2481287" progId="Excel.Chart.8">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05400" y="2209800"/>
                        <a:ext cx="3835400" cy="26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67" name="Rectangle 2"/>
          <p:cNvSpPr>
            <a:spLocks noGrp="1" noChangeArrowheads="1"/>
          </p:cNvSpPr>
          <p:nvPr>
            <p:ph type="title"/>
          </p:nvPr>
        </p:nvSpPr>
        <p:spPr/>
        <p:txBody>
          <a:bodyPr/>
          <a:lstStyle/>
          <a:p>
            <a:pPr algn="l" eaLnBrk="1" hangingPunct="1"/>
            <a:r>
              <a:rPr lang="en-US" altLang="zh-CN" sz="2400" smtClean="0">
                <a:latin typeface="Times New Roman" panose="02020603050405020304" pitchFamily="18" charset="0"/>
                <a:cs typeface="Times New Roman" panose="02020603050405020304" pitchFamily="18" charset="0"/>
              </a:rPr>
              <a:t>Global Patenting Trend  - drought-resistant crop</a:t>
            </a:r>
            <a:endParaRPr lang="en-US" altLang="zh-CN" sz="2000" smtClean="0">
              <a:latin typeface="Times New Roman" panose="02020603050405020304" pitchFamily="18" charset="0"/>
              <a:cs typeface="Times New Roman" panose="02020603050405020304" pitchFamily="18" charset="0"/>
            </a:endParaRPr>
          </a:p>
        </p:txBody>
      </p:sp>
      <p:graphicFrame>
        <p:nvGraphicFramePr>
          <p:cNvPr id="11" name="Chart 10"/>
          <p:cNvGraphicFramePr>
            <a:graphicFrameLocks/>
          </p:cNvGraphicFramePr>
          <p:nvPr/>
        </p:nvGraphicFramePr>
        <p:xfrm>
          <a:off x="228600" y="1676400"/>
          <a:ext cx="5381625" cy="3988594"/>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2815004612"/>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81000" y="142963"/>
            <a:ext cx="8153400" cy="685798"/>
          </a:xfrm>
        </p:spPr>
        <p:txBody>
          <a:bodyPr/>
          <a:lstStyle/>
          <a:p>
            <a:pPr algn="ctr"/>
            <a:r>
              <a:rPr lang="en-US" sz="2800" dirty="0" smtClean="0"/>
              <a:t>Next Steps</a:t>
            </a:r>
            <a:endParaRPr lang="en-US" sz="2800" dirty="0"/>
          </a:p>
        </p:txBody>
      </p:sp>
      <p:sp>
        <p:nvSpPr>
          <p:cNvPr id="30723" name="Rectangle 3"/>
          <p:cNvSpPr>
            <a:spLocks noGrp="1" noChangeArrowheads="1"/>
          </p:cNvSpPr>
          <p:nvPr>
            <p:ph idx="1"/>
          </p:nvPr>
        </p:nvSpPr>
        <p:spPr>
          <a:xfrm>
            <a:off x="457200" y="828762"/>
            <a:ext cx="8229600" cy="5038640"/>
          </a:xfrm>
        </p:spPr>
        <p:txBody>
          <a:bodyPr>
            <a:normAutofit fontScale="85000" lnSpcReduction="10000"/>
          </a:bodyPr>
          <a:lstStyle/>
          <a:p>
            <a:r>
              <a:rPr lang="en-US" i="1" dirty="0" smtClean="0"/>
              <a:t>Extend analysis to othe</a:t>
            </a:r>
            <a:r>
              <a:rPr lang="en-US" i="1" dirty="0" smtClean="0"/>
              <a:t>r sectors</a:t>
            </a:r>
          </a:p>
          <a:p>
            <a:pPr lvl="1"/>
            <a:r>
              <a:rPr lang="en-US" dirty="0"/>
              <a:t>Initial work focuses on earthquakes, as the data are best </a:t>
            </a:r>
            <a:r>
              <a:rPr lang="en-US" dirty="0" smtClean="0"/>
              <a:t>there</a:t>
            </a:r>
          </a:p>
          <a:p>
            <a:pPr lvl="1"/>
            <a:r>
              <a:rPr lang="en-US" dirty="0"/>
              <a:t>Qing plans to extend the work to flooding as part of her dissertation</a:t>
            </a:r>
          </a:p>
          <a:p>
            <a:pPr lvl="1"/>
            <a:r>
              <a:rPr lang="en-US" dirty="0" smtClean="0"/>
              <a:t>Would </a:t>
            </a:r>
            <a:r>
              <a:rPr lang="en-US" dirty="0"/>
              <a:t>like to extend into the agricultural sector, but will require collaboration from experts in agricultural economics who are part of the PIAMDDI team to help identify additional data sources and estimation issues unique to the agriculture sector</a:t>
            </a:r>
          </a:p>
          <a:p>
            <a:endParaRPr lang="en-US" dirty="0" smtClean="0"/>
          </a:p>
          <a:p>
            <a:r>
              <a:rPr lang="en-US" dirty="0" smtClean="0"/>
              <a:t>Potential data sources</a:t>
            </a:r>
          </a:p>
          <a:p>
            <a:pPr lvl="1"/>
            <a:r>
              <a:rPr lang="en-US" dirty="0" smtClean="0"/>
              <a:t>Patents</a:t>
            </a:r>
          </a:p>
          <a:p>
            <a:pPr lvl="2"/>
            <a:r>
              <a:rPr lang="en-US" dirty="0" smtClean="0"/>
              <a:t>However, patenting is mostly recent &amp; unable to match to specific crops</a:t>
            </a:r>
          </a:p>
          <a:p>
            <a:pPr lvl="1"/>
            <a:r>
              <a:rPr lang="en-US" dirty="0" smtClean="0"/>
              <a:t>Potential US data on specific crops</a:t>
            </a:r>
          </a:p>
          <a:p>
            <a:pPr lvl="2"/>
            <a:r>
              <a:rPr lang="en-US" dirty="0"/>
              <a:t>USDA Animal and Plant Health Inspection Service </a:t>
            </a:r>
            <a:r>
              <a:rPr lang="en-US" dirty="0" smtClean="0"/>
              <a:t>(APHIS) database </a:t>
            </a:r>
          </a:p>
          <a:p>
            <a:pPr lvl="3"/>
            <a:r>
              <a:rPr lang="en-US" dirty="0" smtClean="0"/>
              <a:t>Records all biotech seed trials in US</a:t>
            </a:r>
          </a:p>
          <a:p>
            <a:pPr lvl="3"/>
            <a:r>
              <a:rPr lang="en-US" dirty="0" smtClean="0"/>
              <a:t>However, only one drought-resistant seed as moved on to commercialization</a:t>
            </a:r>
          </a:p>
          <a:p>
            <a:pPr lvl="2"/>
            <a:r>
              <a:rPr lang="en-US" dirty="0"/>
              <a:t>USDA Current Research Information System (CRIS</a:t>
            </a:r>
            <a:r>
              <a:rPr lang="en-US" dirty="0" smtClean="0"/>
              <a:t>)</a:t>
            </a:r>
          </a:p>
          <a:p>
            <a:pPr lvl="3"/>
            <a:r>
              <a:rPr lang="en-US" dirty="0" smtClean="0"/>
              <a:t>Searchable by keyword, so can obtain information on specific crops</a:t>
            </a:r>
          </a:p>
          <a:p>
            <a:pPr lvl="3"/>
            <a:r>
              <a:rPr lang="en-US" dirty="0" smtClean="0"/>
              <a:t>However, only publicly funded research</a:t>
            </a:r>
            <a:endParaRPr lang="en-US" dirty="0" smtClean="0"/>
          </a:p>
          <a:p>
            <a:pPr eaLnBrk="1" hangingPunct="1">
              <a:defRPr/>
            </a:pPr>
            <a:endParaRPr lang="en-US" dirty="0"/>
          </a:p>
          <a:p>
            <a:pPr eaLnBrk="1" hangingPunct="1">
              <a:defRPr/>
            </a:pPr>
            <a:endParaRPr lang="en-US" dirty="0"/>
          </a:p>
        </p:txBody>
      </p:sp>
      <p:sp>
        <p:nvSpPr>
          <p:cNvPr id="2" name="Footer Placeholder 1"/>
          <p:cNvSpPr>
            <a:spLocks noGrp="1"/>
          </p:cNvSpPr>
          <p:nvPr>
            <p:ph type="ftr" sz="quarter" idx="11"/>
          </p:nvPr>
        </p:nvSpPr>
        <p:spPr/>
        <p:txBody>
          <a:bodyPr/>
          <a:lstStyle/>
          <a:p>
            <a:r>
              <a:rPr lang="en-US" dirty="0" smtClean="0"/>
              <a:t>David Popp                    The Maxwell School of Citizenship and Public Affairs           Syracuse University</a:t>
            </a:r>
          </a:p>
        </p:txBody>
      </p:sp>
    </p:spTree>
    <p:extLst>
      <p:ext uri="{BB962C8B-B14F-4D97-AF65-F5344CB8AC3E}">
        <p14:creationId xmlns:p14="http://schemas.microsoft.com/office/powerpoint/2010/main" val="26035893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81000" y="142963"/>
            <a:ext cx="8153400" cy="685798"/>
          </a:xfrm>
        </p:spPr>
        <p:txBody>
          <a:bodyPr/>
          <a:lstStyle/>
          <a:p>
            <a:pPr algn="ctr"/>
            <a:r>
              <a:rPr lang="en-US" sz="2800" dirty="0" smtClean="0"/>
              <a:t>Next Steps</a:t>
            </a:r>
            <a:endParaRPr lang="en-US" sz="2800" dirty="0"/>
          </a:p>
        </p:txBody>
      </p:sp>
      <p:sp>
        <p:nvSpPr>
          <p:cNvPr id="30723" name="Rectangle 3"/>
          <p:cNvSpPr>
            <a:spLocks noGrp="1" noChangeArrowheads="1"/>
          </p:cNvSpPr>
          <p:nvPr>
            <p:ph idx="1"/>
          </p:nvPr>
        </p:nvSpPr>
        <p:spPr>
          <a:xfrm>
            <a:off x="457200" y="828762"/>
            <a:ext cx="8229600" cy="5038640"/>
          </a:xfrm>
        </p:spPr>
        <p:txBody>
          <a:bodyPr>
            <a:normAutofit fontScale="92500" lnSpcReduction="10000"/>
          </a:bodyPr>
          <a:lstStyle/>
          <a:p>
            <a:r>
              <a:rPr lang="en-US" i="1" dirty="0" smtClean="0"/>
              <a:t>Are </a:t>
            </a:r>
            <a:r>
              <a:rPr lang="en-US" i="1" dirty="0"/>
              <a:t>there international spillovers to adaptation R&amp;D?</a:t>
            </a:r>
            <a:r>
              <a:rPr lang="en-US" dirty="0"/>
              <a:t>  </a:t>
            </a:r>
            <a:endParaRPr lang="en-US" dirty="0" smtClean="0"/>
          </a:p>
          <a:p>
            <a:pPr lvl="1"/>
            <a:r>
              <a:rPr lang="en-US" dirty="0" smtClean="0"/>
              <a:t>Unlike mitigation</a:t>
            </a:r>
            <a:r>
              <a:rPr lang="en-US" dirty="0"/>
              <a:t>, many adaptation efforts are of a local </a:t>
            </a:r>
            <a:r>
              <a:rPr lang="en-US" dirty="0" smtClean="0"/>
              <a:t>nature</a:t>
            </a:r>
          </a:p>
          <a:p>
            <a:pPr lvl="1"/>
            <a:r>
              <a:rPr lang="en-US" dirty="0" smtClean="0"/>
              <a:t>Risk-mitigating </a:t>
            </a:r>
            <a:r>
              <a:rPr lang="en-US" dirty="0"/>
              <a:t>innovation may also be specialized to fit the needs of a local </a:t>
            </a:r>
            <a:r>
              <a:rPr lang="en-US" dirty="0" smtClean="0"/>
              <a:t>market</a:t>
            </a:r>
          </a:p>
          <a:p>
            <a:pPr lvl="2"/>
            <a:r>
              <a:rPr lang="en-US" dirty="0" smtClean="0"/>
              <a:t>Seems particularly </a:t>
            </a:r>
            <a:r>
              <a:rPr lang="en-US" dirty="0"/>
              <a:t>important </a:t>
            </a:r>
            <a:r>
              <a:rPr lang="en-US" dirty="0" smtClean="0"/>
              <a:t>for agriculture</a:t>
            </a:r>
          </a:p>
          <a:p>
            <a:pPr lvl="2"/>
            <a:r>
              <a:rPr lang="en-US" dirty="0" smtClean="0"/>
              <a:t>Will use patent </a:t>
            </a:r>
            <a:r>
              <a:rPr lang="en-US" dirty="0"/>
              <a:t>citation data to explore whether the knowledge spillovers from risk-mitigating innovation are comparable to those from emission-mitigating </a:t>
            </a:r>
            <a:r>
              <a:rPr lang="en-US" dirty="0" smtClean="0"/>
              <a:t>innovation</a:t>
            </a:r>
            <a:endParaRPr lang="en-US" dirty="0"/>
          </a:p>
          <a:p>
            <a:endParaRPr lang="en-US" i="1" dirty="0" smtClean="0"/>
          </a:p>
          <a:p>
            <a:r>
              <a:rPr lang="en-US" i="1" dirty="0" smtClean="0"/>
              <a:t>Integrating endogenous </a:t>
            </a:r>
            <a:r>
              <a:rPr lang="en-US" i="1" dirty="0"/>
              <a:t>adaption </a:t>
            </a:r>
            <a:r>
              <a:rPr lang="en-US" i="1" dirty="0" smtClean="0"/>
              <a:t>into </a:t>
            </a:r>
            <a:r>
              <a:rPr lang="en-US" i="1" dirty="0"/>
              <a:t>an IA model?</a:t>
            </a:r>
            <a:r>
              <a:rPr lang="en-US" dirty="0"/>
              <a:t> </a:t>
            </a:r>
            <a:endParaRPr lang="en-US" dirty="0" smtClean="0"/>
          </a:p>
          <a:p>
            <a:pPr lvl="1"/>
            <a:r>
              <a:rPr lang="en-US" dirty="0" smtClean="0"/>
              <a:t>We will provide guidance to IA modelers who wish to incorporate endogenous adaptation into their models </a:t>
            </a:r>
          </a:p>
          <a:p>
            <a:pPr lvl="1"/>
            <a:r>
              <a:rPr lang="en-US" dirty="0" smtClean="0"/>
              <a:t>Possible research questions:</a:t>
            </a:r>
          </a:p>
          <a:p>
            <a:pPr lvl="2"/>
            <a:r>
              <a:rPr lang="en-US" dirty="0" smtClean="0"/>
              <a:t>What are the benefits to increasing risk-mitigating R&amp;D </a:t>
            </a:r>
            <a:r>
              <a:rPr lang="en-US" i="1" dirty="0" smtClean="0"/>
              <a:t>before </a:t>
            </a:r>
            <a:r>
              <a:rPr lang="en-US" dirty="0" smtClean="0"/>
              <a:t>impacts occur (e.g. via government-funded R&amp;D</a:t>
            </a:r>
            <a:r>
              <a:rPr lang="en-US" dirty="0" smtClean="0"/>
              <a:t>)?</a:t>
            </a:r>
          </a:p>
          <a:p>
            <a:pPr lvl="2"/>
            <a:r>
              <a:rPr lang="en-US" dirty="0" smtClean="0"/>
              <a:t>By how much does endogenous risk-mitigation technology reduce estimated </a:t>
            </a:r>
            <a:r>
              <a:rPr lang="en-US" smtClean="0"/>
              <a:t>climate impacts?</a:t>
            </a:r>
            <a:r>
              <a:rPr lang="en-US" dirty="0"/>
              <a:t> </a:t>
            </a:r>
          </a:p>
          <a:p>
            <a:pPr eaLnBrk="1" hangingPunct="1">
              <a:defRPr/>
            </a:pPr>
            <a:endParaRPr lang="en-US" dirty="0"/>
          </a:p>
          <a:p>
            <a:pPr eaLnBrk="1" hangingPunct="1">
              <a:defRPr/>
            </a:pPr>
            <a:endParaRPr lang="en-US" dirty="0"/>
          </a:p>
        </p:txBody>
      </p:sp>
      <p:sp>
        <p:nvSpPr>
          <p:cNvPr id="2" name="Footer Placeholder 1"/>
          <p:cNvSpPr>
            <a:spLocks noGrp="1"/>
          </p:cNvSpPr>
          <p:nvPr>
            <p:ph type="ftr" sz="quarter" idx="11"/>
          </p:nvPr>
        </p:nvSpPr>
        <p:spPr/>
        <p:txBody>
          <a:bodyPr/>
          <a:lstStyle/>
          <a:p>
            <a:r>
              <a:rPr lang="en-US" dirty="0" smtClean="0"/>
              <a:t>David Popp                    The Maxwell School of Citizenship and Public Affairs           Syracuse University</a:t>
            </a:r>
          </a:p>
        </p:txBody>
      </p:sp>
    </p:spTree>
    <p:extLst>
      <p:ext uri="{BB962C8B-B14F-4D97-AF65-F5344CB8AC3E}">
        <p14:creationId xmlns:p14="http://schemas.microsoft.com/office/powerpoint/2010/main" val="925217204"/>
      </p:ext>
    </p:extLst>
  </p:cSld>
  <p:clrMapOvr>
    <a:masterClrMapping/>
  </p:clrMapOvr>
  <p:timing>
    <p:tnLst>
      <p:par>
        <p:cTn id="1" dur="indefinite" restart="never" nodeType="tmRoot"/>
      </p:par>
    </p:tnLst>
  </p:timing>
</p:sld>
</file>

<file path=ppt/theme/theme1.xml><?xml version="1.0" encoding="utf-8"?>
<a:theme xmlns:a="http://schemas.openxmlformats.org/drawingml/2006/main" name="Maxwell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Maxwell PowerPoint Template</Template>
  <TotalTime>662</TotalTime>
  <Words>1175</Words>
  <Application>Microsoft Office PowerPoint</Application>
  <PresentationFormat>On-screen Show (4:3)</PresentationFormat>
  <Paragraphs>210</Paragraphs>
  <Slides>8</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6" baseType="lpstr">
      <vt:lpstr>宋体</vt:lpstr>
      <vt:lpstr>宋体</vt:lpstr>
      <vt:lpstr>Arial</vt:lpstr>
      <vt:lpstr>Calibri</vt:lpstr>
      <vt:lpstr>Georgia</vt:lpstr>
      <vt:lpstr>Times New Roman</vt:lpstr>
      <vt:lpstr>Maxwell Theme</vt:lpstr>
      <vt:lpstr>Microsoft Excel Chart</vt:lpstr>
      <vt:lpstr>Summary of Previous PIAMDDI Research</vt:lpstr>
      <vt:lpstr>Next Steps</vt:lpstr>
      <vt:lpstr>Estimation Challenges and Preliminary Results</vt:lpstr>
      <vt:lpstr>PowerPoint Presentation</vt:lpstr>
      <vt:lpstr>Next Steps</vt:lpstr>
      <vt:lpstr>Global Patenting Trend  - drought-resistant crop</vt:lpstr>
      <vt:lpstr>Next Steps</vt:lpstr>
      <vt:lpstr>Next Steps</vt:lpstr>
    </vt:vector>
  </TitlesOfParts>
  <Company>Syracuse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Previous PIAMDDI Research</dc:title>
  <dc:creator>David C Popp</dc:creator>
  <cp:lastModifiedBy>David C Popp</cp:lastModifiedBy>
  <cp:revision>19</cp:revision>
  <dcterms:created xsi:type="dcterms:W3CDTF">2013-11-20T16:08:30Z</dcterms:created>
  <dcterms:modified xsi:type="dcterms:W3CDTF">2013-12-11T20:45:12Z</dcterms:modified>
</cp:coreProperties>
</file>