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4" r:id="rId1"/>
  </p:sldMasterIdLst>
  <p:notesMasterIdLst>
    <p:notesMasterId r:id="rId18"/>
  </p:notesMasterIdLst>
  <p:handoutMasterIdLst>
    <p:handoutMasterId r:id="rId19"/>
  </p:handoutMasterIdLst>
  <p:sldIdLst>
    <p:sldId id="360" r:id="rId2"/>
    <p:sldId id="379" r:id="rId3"/>
    <p:sldId id="376" r:id="rId4"/>
    <p:sldId id="381" r:id="rId5"/>
    <p:sldId id="358" r:id="rId6"/>
    <p:sldId id="380" r:id="rId7"/>
    <p:sldId id="382" r:id="rId8"/>
    <p:sldId id="389" r:id="rId9"/>
    <p:sldId id="390" r:id="rId10"/>
    <p:sldId id="392" r:id="rId11"/>
    <p:sldId id="386" r:id="rId12"/>
    <p:sldId id="391" r:id="rId13"/>
    <p:sldId id="383" r:id="rId14"/>
    <p:sldId id="384" r:id="rId15"/>
    <p:sldId id="385" r:id="rId16"/>
    <p:sldId id="387"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000000"/>
    <a:srgbClr val="003366"/>
    <a:srgbClr val="FFFF99"/>
    <a:srgbClr val="FFCCFF"/>
    <a:srgbClr val="D68C2A"/>
    <a:srgbClr val="F4960C"/>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4" d="100"/>
          <a:sy n="74" d="100"/>
        </p:scale>
        <p:origin x="-190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82"/>
    </p:cViewPr>
  </p:sorterViewPr>
  <p:notesViewPr>
    <p:cSldViewPr>
      <p:cViewPr varScale="1">
        <p:scale>
          <a:sx n="83" d="100"/>
          <a:sy n="83" d="100"/>
        </p:scale>
        <p:origin x="-19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E:\Projects\Location%20choices\Flood_US\results\FEMA_region_flood_risk_crs_stat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Sheet1!$A$1</c:f>
              <c:strCache>
                <c:ptCount val="1"/>
                <c:pt idx="0">
                  <c:v>FEMA_region</c:v>
                </c:pt>
              </c:strCache>
            </c:strRef>
          </c:tx>
          <c:spPr>
            <a:solidFill>
              <a:schemeClr val="bg2">
                <a:lumMod val="10000"/>
              </a:schemeClr>
            </a:solidFill>
          </c:spPr>
          <c:invertIfNegative val="0"/>
          <c:val>
            <c:numRef>
              <c:f>Sheet1!$A$2:$A$11</c:f>
              <c:numCache>
                <c:formatCode>General</c:formatCode>
                <c:ptCount val="10"/>
                <c:pt idx="0">
                  <c:v>1</c:v>
                </c:pt>
                <c:pt idx="1">
                  <c:v>2</c:v>
                </c:pt>
                <c:pt idx="2">
                  <c:v>3</c:v>
                </c:pt>
                <c:pt idx="3">
                  <c:v>4</c:v>
                </c:pt>
                <c:pt idx="4">
                  <c:v>5</c:v>
                </c:pt>
                <c:pt idx="5">
                  <c:v>6</c:v>
                </c:pt>
                <c:pt idx="6">
                  <c:v>7</c:v>
                </c:pt>
                <c:pt idx="7">
                  <c:v>8</c:v>
                </c:pt>
                <c:pt idx="8">
                  <c:v>9</c:v>
                </c:pt>
                <c:pt idx="9">
                  <c:v>10</c:v>
                </c:pt>
              </c:numCache>
            </c:numRef>
          </c:val>
        </c:ser>
        <c:ser>
          <c:idx val="1"/>
          <c:order val="1"/>
          <c:tx>
            <c:strRef>
              <c:f>Sheet1!$E$1</c:f>
              <c:strCache>
                <c:ptCount val="1"/>
                <c:pt idx="0">
                  <c:v>area_high_risk_flood_zone  (0.001 sq. miles)</c:v>
                </c:pt>
              </c:strCache>
            </c:strRef>
          </c:tx>
          <c:spPr>
            <a:solidFill>
              <a:srgbClr val="FF0000"/>
            </a:solidFill>
          </c:spPr>
          <c:invertIfNegative val="0"/>
          <c:val>
            <c:numRef>
              <c:f>Sheet1!$E$2:$E$11</c:f>
              <c:numCache>
                <c:formatCode>General</c:formatCode>
                <c:ptCount val="10"/>
                <c:pt idx="0">
                  <c:v>100.58630000000001</c:v>
                </c:pt>
                <c:pt idx="1">
                  <c:v>24.435100000000002</c:v>
                </c:pt>
                <c:pt idx="2">
                  <c:v>57.1967</c:v>
                </c:pt>
                <c:pt idx="3">
                  <c:v>134.3852</c:v>
                </c:pt>
                <c:pt idx="4">
                  <c:v>49.134799999999998</c:v>
                </c:pt>
                <c:pt idx="5">
                  <c:v>93.260499999999993</c:v>
                </c:pt>
                <c:pt idx="6">
                  <c:v>32.921800000000005</c:v>
                </c:pt>
                <c:pt idx="7">
                  <c:v>12.4025</c:v>
                </c:pt>
                <c:pt idx="8">
                  <c:v>52.154899999999998</c:v>
                </c:pt>
                <c:pt idx="9">
                  <c:v>50.674799999999998</c:v>
                </c:pt>
              </c:numCache>
            </c:numRef>
          </c:val>
        </c:ser>
        <c:ser>
          <c:idx val="2"/>
          <c:order val="2"/>
          <c:tx>
            <c:strRef>
              <c:f>Sheet1!$F$1</c:f>
              <c:strCache>
                <c:ptCount val="1"/>
                <c:pt idx="0">
                  <c:v>crs_300 (credit point)</c:v>
                </c:pt>
              </c:strCache>
            </c:strRef>
          </c:tx>
          <c:spPr>
            <a:solidFill>
              <a:srgbClr val="FF7C80"/>
            </a:solidFill>
          </c:spPr>
          <c:invertIfNegative val="0"/>
          <c:val>
            <c:numRef>
              <c:f>Sheet1!$F$2:$F$11</c:f>
              <c:numCache>
                <c:formatCode>General</c:formatCode>
                <c:ptCount val="10"/>
                <c:pt idx="0">
                  <c:v>32.176470000000002</c:v>
                </c:pt>
                <c:pt idx="1">
                  <c:v>67.875</c:v>
                </c:pt>
                <c:pt idx="2">
                  <c:v>83.236379999999997</c:v>
                </c:pt>
                <c:pt idx="3">
                  <c:v>214.4417</c:v>
                </c:pt>
                <c:pt idx="4">
                  <c:v>88.924530000000004</c:v>
                </c:pt>
                <c:pt idx="5">
                  <c:v>143.45490000000001</c:v>
                </c:pt>
                <c:pt idx="6">
                  <c:v>137.28569999999999</c:v>
                </c:pt>
                <c:pt idx="7">
                  <c:v>174.39840000000001</c:v>
                </c:pt>
                <c:pt idx="8">
                  <c:v>243.27090000000001</c:v>
                </c:pt>
                <c:pt idx="9">
                  <c:v>224.1131</c:v>
                </c:pt>
              </c:numCache>
            </c:numRef>
          </c:val>
        </c:ser>
        <c:ser>
          <c:idx val="3"/>
          <c:order val="3"/>
          <c:tx>
            <c:strRef>
              <c:f>Sheet1!$G$1</c:f>
              <c:strCache>
                <c:ptCount val="1"/>
                <c:pt idx="0">
                  <c:v>crs_400 (credit point)</c:v>
                </c:pt>
              </c:strCache>
            </c:strRef>
          </c:tx>
          <c:spPr>
            <a:solidFill>
              <a:schemeClr val="accent2">
                <a:lumMod val="40000"/>
                <a:lumOff val="60000"/>
              </a:schemeClr>
            </a:solidFill>
          </c:spPr>
          <c:invertIfNegative val="0"/>
          <c:val>
            <c:numRef>
              <c:f>Sheet1!$G$2:$G$11</c:f>
              <c:numCache>
                <c:formatCode>General</c:formatCode>
                <c:ptCount val="10"/>
                <c:pt idx="0">
                  <c:v>35.352939999999997</c:v>
                </c:pt>
                <c:pt idx="1">
                  <c:v>34.25</c:v>
                </c:pt>
                <c:pt idx="2">
                  <c:v>130.0324</c:v>
                </c:pt>
                <c:pt idx="3">
                  <c:v>269.4015</c:v>
                </c:pt>
                <c:pt idx="4">
                  <c:v>121.9057</c:v>
                </c:pt>
                <c:pt idx="5">
                  <c:v>137.2448</c:v>
                </c:pt>
                <c:pt idx="6">
                  <c:v>149.28569999999999</c:v>
                </c:pt>
                <c:pt idx="7">
                  <c:v>242.29339999999999</c:v>
                </c:pt>
                <c:pt idx="8">
                  <c:v>362.22160000000002</c:v>
                </c:pt>
                <c:pt idx="9">
                  <c:v>385.27510000000001</c:v>
                </c:pt>
              </c:numCache>
            </c:numRef>
          </c:val>
        </c:ser>
        <c:ser>
          <c:idx val="4"/>
          <c:order val="4"/>
          <c:tx>
            <c:strRef>
              <c:f>Sheet1!$H$1</c:f>
              <c:strCache>
                <c:ptCount val="1"/>
                <c:pt idx="0">
                  <c:v>crs_500 (credit point) </c:v>
                </c:pt>
              </c:strCache>
            </c:strRef>
          </c:tx>
          <c:spPr>
            <a:solidFill>
              <a:srgbClr val="FFC000"/>
            </a:solidFill>
          </c:spPr>
          <c:invertIfNegative val="0"/>
          <c:val>
            <c:numRef>
              <c:f>Sheet1!$H$2:$H$11</c:f>
              <c:numCache>
                <c:formatCode>General</c:formatCode>
                <c:ptCount val="10"/>
                <c:pt idx="0">
                  <c:v>11.764709999999999</c:v>
                </c:pt>
                <c:pt idx="1">
                  <c:v>49.3125</c:v>
                </c:pt>
                <c:pt idx="2">
                  <c:v>22.382809999999999</c:v>
                </c:pt>
                <c:pt idx="3">
                  <c:v>154.0864</c:v>
                </c:pt>
                <c:pt idx="4">
                  <c:v>46.377360000000003</c:v>
                </c:pt>
                <c:pt idx="5">
                  <c:v>153.53710000000001</c:v>
                </c:pt>
                <c:pt idx="6">
                  <c:v>75</c:v>
                </c:pt>
                <c:pt idx="7">
                  <c:v>129.39660000000001</c:v>
                </c:pt>
                <c:pt idx="8">
                  <c:v>129.64439999999999</c:v>
                </c:pt>
                <c:pt idx="9">
                  <c:v>96.827939999999998</c:v>
                </c:pt>
              </c:numCache>
            </c:numRef>
          </c:val>
        </c:ser>
        <c:ser>
          <c:idx val="5"/>
          <c:order val="5"/>
          <c:tx>
            <c:strRef>
              <c:f>Sheet1!$I$1</c:f>
              <c:strCache>
                <c:ptCount val="1"/>
                <c:pt idx="0">
                  <c:v>crs_600 (credit point)</c:v>
                </c:pt>
              </c:strCache>
            </c:strRef>
          </c:tx>
          <c:spPr>
            <a:solidFill>
              <a:srgbClr val="00B050"/>
            </a:solidFill>
          </c:spPr>
          <c:invertIfNegative val="0"/>
          <c:val>
            <c:numRef>
              <c:f>Sheet1!$I$2:$I$11</c:f>
              <c:numCache>
                <c:formatCode>General</c:formatCode>
                <c:ptCount val="10"/>
                <c:pt idx="0">
                  <c:v>3.058824</c:v>
                </c:pt>
                <c:pt idx="1">
                  <c:v>17.5</c:v>
                </c:pt>
                <c:pt idx="2">
                  <c:v>27.082840000000001</c:v>
                </c:pt>
                <c:pt idx="3">
                  <c:v>66.724469999999997</c:v>
                </c:pt>
                <c:pt idx="4">
                  <c:v>15.905659999999999</c:v>
                </c:pt>
                <c:pt idx="5">
                  <c:v>39.133029999999998</c:v>
                </c:pt>
                <c:pt idx="6">
                  <c:v>15.428570000000001</c:v>
                </c:pt>
                <c:pt idx="7">
                  <c:v>41.193660000000001</c:v>
                </c:pt>
                <c:pt idx="8">
                  <c:v>82.814959999999999</c:v>
                </c:pt>
                <c:pt idx="9">
                  <c:v>45.461539999999999</c:v>
                </c:pt>
              </c:numCache>
            </c:numRef>
          </c:val>
        </c:ser>
        <c:ser>
          <c:idx val="6"/>
          <c:order val="6"/>
          <c:tx>
            <c:strRef>
              <c:f>Sheet1!$J$1</c:f>
              <c:strCache>
                <c:ptCount val="1"/>
                <c:pt idx="0">
                  <c:v>crs_total (credit point)</c:v>
                </c:pt>
              </c:strCache>
            </c:strRef>
          </c:tx>
          <c:invertIfNegative val="0"/>
          <c:val>
            <c:numRef>
              <c:f>Sheet1!$J$2:$J$11</c:f>
              <c:numCache>
                <c:formatCode>General</c:formatCode>
                <c:ptCount val="10"/>
                <c:pt idx="0">
                  <c:v>86.117649999999998</c:v>
                </c:pt>
                <c:pt idx="1">
                  <c:v>172.625</c:v>
                </c:pt>
                <c:pt idx="2">
                  <c:v>294.51679999999999</c:v>
                </c:pt>
                <c:pt idx="3">
                  <c:v>765.05859999999996</c:v>
                </c:pt>
                <c:pt idx="4">
                  <c:v>283.33960000000002</c:v>
                </c:pt>
                <c:pt idx="5">
                  <c:v>500.18299999999999</c:v>
                </c:pt>
                <c:pt idx="6">
                  <c:v>394.42860000000002</c:v>
                </c:pt>
                <c:pt idx="7">
                  <c:v>652.80960000000005</c:v>
                </c:pt>
                <c:pt idx="8">
                  <c:v>929.72140000000002</c:v>
                </c:pt>
                <c:pt idx="9">
                  <c:v>840.20989999999995</c:v>
                </c:pt>
              </c:numCache>
            </c:numRef>
          </c:val>
        </c:ser>
        <c:dLbls>
          <c:showLegendKey val="0"/>
          <c:showVal val="0"/>
          <c:showCatName val="0"/>
          <c:showSerName val="0"/>
          <c:showPercent val="0"/>
          <c:showBubbleSize val="0"/>
        </c:dLbls>
        <c:gapWidth val="150"/>
        <c:axId val="111006848"/>
        <c:axId val="111008384"/>
      </c:barChart>
      <c:catAx>
        <c:axId val="111006848"/>
        <c:scaling>
          <c:orientation val="minMax"/>
        </c:scaling>
        <c:delete val="0"/>
        <c:axPos val="l"/>
        <c:majorTickMark val="out"/>
        <c:minorTickMark val="none"/>
        <c:tickLblPos val="nextTo"/>
        <c:crossAx val="111008384"/>
        <c:crosses val="autoZero"/>
        <c:auto val="1"/>
        <c:lblAlgn val="ctr"/>
        <c:lblOffset val="100"/>
        <c:noMultiLvlLbl val="0"/>
      </c:catAx>
      <c:valAx>
        <c:axId val="111008384"/>
        <c:scaling>
          <c:orientation val="minMax"/>
        </c:scaling>
        <c:delete val="0"/>
        <c:axPos val="b"/>
        <c:majorGridlines/>
        <c:numFmt formatCode="General" sourceLinked="1"/>
        <c:majorTickMark val="out"/>
        <c:minorTickMark val="none"/>
        <c:tickLblPos val="nextTo"/>
        <c:crossAx val="111006848"/>
        <c:crosses val="autoZero"/>
        <c:crossBetween val="between"/>
      </c:valAx>
    </c:plotArea>
    <c:legend>
      <c:legendPos val="r"/>
      <c:layout/>
      <c:overlay val="0"/>
      <c:txPr>
        <a:bodyPr/>
        <a:lstStyle/>
        <a:p>
          <a:pPr>
            <a:defRPr>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E8ADDA68-51D8-44E2-BEEE-7FA6339D14DF}" type="datetime1">
              <a:rPr lang="en-US"/>
              <a:pPr>
                <a:defRPr/>
              </a:pPr>
              <a:t>12/14/2013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0A0445B-15F9-4ED7-87FC-41EFF070BEAD}" type="slidenum">
              <a:rPr lang="en-US"/>
              <a:pPr>
                <a:defRPr/>
              </a:pPr>
              <a:t>‹#›</a:t>
            </a:fld>
            <a:endParaRPr lang="en-US"/>
          </a:p>
        </p:txBody>
      </p:sp>
    </p:spTree>
    <p:extLst>
      <p:ext uri="{BB962C8B-B14F-4D97-AF65-F5344CB8AC3E}">
        <p14:creationId xmlns:p14="http://schemas.microsoft.com/office/powerpoint/2010/main" val="11096986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A5F22C09-B384-461E-976D-F6D81056CB08}" type="datetime1">
              <a:rPr lang="en-US"/>
              <a:pPr>
                <a:defRPr/>
              </a:pPr>
              <a:t>12/14/2013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2823885-98CE-4A3C-9E94-A28EB7F7ECE8}" type="slidenum">
              <a:rPr lang="en-US"/>
              <a:pPr>
                <a:defRPr/>
              </a:pPr>
              <a:t>‹#›</a:t>
            </a:fld>
            <a:endParaRPr lang="en-US"/>
          </a:p>
        </p:txBody>
      </p:sp>
    </p:spTree>
    <p:extLst>
      <p:ext uri="{BB962C8B-B14F-4D97-AF65-F5344CB8AC3E}">
        <p14:creationId xmlns:p14="http://schemas.microsoft.com/office/powerpoint/2010/main" val="18979596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endParaRPr lang="en-US" smtClean="0">
              <a:ea typeface="ＭＳ Ｐゴシック" pitchFamily="34" charset="-128"/>
            </a:endParaRPr>
          </a:p>
        </p:txBody>
      </p:sp>
      <p:sp>
        <p:nvSpPr>
          <p:cNvPr id="48131" name="Slide Number Placeholder 3"/>
          <p:cNvSpPr>
            <a:spLocks noGrp="1"/>
          </p:cNvSpPr>
          <p:nvPr>
            <p:ph type="sldNum" sz="quarter" idx="5"/>
          </p:nvPr>
        </p:nvSpPr>
        <p:spPr bwMode="auto">
          <a:noFill/>
          <a:ln>
            <a:miter lim="800000"/>
            <a:headEnd/>
            <a:tailEnd/>
          </a:ln>
        </p:spPr>
        <p:txBody>
          <a:bodyPr/>
          <a:lstStyle/>
          <a:p>
            <a:fld id="{BC50FF53-E64E-4950-8061-949EF6953712}" type="slidenum">
              <a:rPr lang="en-US" smtClean="0"/>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endParaRPr lang="en-US" smtClean="0">
              <a:ea typeface="ＭＳ Ｐゴシック" pitchFamily="34" charset="-128"/>
            </a:endParaRPr>
          </a:p>
        </p:txBody>
      </p:sp>
      <p:sp>
        <p:nvSpPr>
          <p:cNvPr id="48131" name="Slide Number Placeholder 3"/>
          <p:cNvSpPr>
            <a:spLocks noGrp="1"/>
          </p:cNvSpPr>
          <p:nvPr>
            <p:ph type="sldNum" sz="quarter" idx="5"/>
          </p:nvPr>
        </p:nvSpPr>
        <p:spPr bwMode="auto">
          <a:noFill/>
          <a:ln>
            <a:miter lim="800000"/>
            <a:headEnd/>
            <a:tailEnd/>
          </a:ln>
        </p:spPr>
        <p:txBody>
          <a:bodyPr/>
          <a:lstStyle/>
          <a:p>
            <a:fld id="{BC50FF53-E64E-4950-8061-949EF6953712}" type="slidenum">
              <a:rPr lang="en-US" smtClean="0"/>
              <a:pPr/>
              <a:t>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4E536EF-1A7F-4474-83DD-7F927ADD12CD}" type="datetime1">
              <a:rPr lang="en-US"/>
              <a:pPr>
                <a:defRPr/>
              </a:pPr>
              <a:t>12/14/2013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7B86D9B-F1C4-4CC5-81E7-0AABEEBFEAA7}" type="slidenum">
              <a:rPr lang="en-US"/>
              <a:pPr>
                <a:defRPr/>
              </a:pPr>
              <a:t>‹#›</a:t>
            </a:fld>
            <a:endParaRPr lang="en-US"/>
          </a:p>
        </p:txBody>
      </p:sp>
    </p:spTree>
    <p:extLst>
      <p:ext uri="{BB962C8B-B14F-4D97-AF65-F5344CB8AC3E}">
        <p14:creationId xmlns:p14="http://schemas.microsoft.com/office/powerpoint/2010/main" val="1287840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2382F2C-723B-4CD7-8F8A-480D968C6F5F}" type="datetime1">
              <a:rPr lang="en-US"/>
              <a:pPr>
                <a:defRPr/>
              </a:pPr>
              <a:t>12/14/2013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ADBD44-5F31-4A74-8E41-CB6BD86AA4E3}" type="slidenum">
              <a:rPr lang="en-US"/>
              <a:pPr>
                <a:defRPr/>
              </a:pPr>
              <a:t>‹#›</a:t>
            </a:fld>
            <a:endParaRPr lang="en-US"/>
          </a:p>
        </p:txBody>
      </p:sp>
    </p:spTree>
    <p:extLst>
      <p:ext uri="{BB962C8B-B14F-4D97-AF65-F5344CB8AC3E}">
        <p14:creationId xmlns:p14="http://schemas.microsoft.com/office/powerpoint/2010/main" val="3456792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488B8EC-E789-4016-8EE4-492AF6C22D06}" type="datetime1">
              <a:rPr lang="en-US"/>
              <a:pPr>
                <a:defRPr/>
              </a:pPr>
              <a:t>12/14/2013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C3DA45-8DB9-4667-904F-45302A2AD617}" type="slidenum">
              <a:rPr lang="en-US"/>
              <a:pPr>
                <a:defRPr/>
              </a:pPr>
              <a:t>‹#›</a:t>
            </a:fld>
            <a:endParaRPr lang="en-US"/>
          </a:p>
        </p:txBody>
      </p:sp>
    </p:spTree>
    <p:extLst>
      <p:ext uri="{BB962C8B-B14F-4D97-AF65-F5344CB8AC3E}">
        <p14:creationId xmlns:p14="http://schemas.microsoft.com/office/powerpoint/2010/main" val="168452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E5615502-5065-44E3-A195-699C39A7E8B9}" type="datetime1">
              <a:rPr lang="en-US"/>
              <a:pPr>
                <a:defRPr/>
              </a:pPr>
              <a:t>12/14/2013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ECC15536-019B-4590-BF2A-05B7D29B5D37}" type="slidenum">
              <a:rPr lang="en-US"/>
              <a:pPr>
                <a:defRPr/>
              </a:pPr>
              <a:t>‹#›</a:t>
            </a:fld>
            <a:endParaRPr lang="en-US"/>
          </a:p>
        </p:txBody>
      </p:sp>
    </p:spTree>
    <p:extLst>
      <p:ext uri="{BB962C8B-B14F-4D97-AF65-F5344CB8AC3E}">
        <p14:creationId xmlns:p14="http://schemas.microsoft.com/office/powerpoint/2010/main" val="62645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5A3C8B84-604A-435E-B845-E292F63612B5}" type="datetime1">
              <a:rPr lang="en-US"/>
              <a:pPr>
                <a:defRPr/>
              </a:pPr>
              <a:t>12/14/2013</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6198919B-79BA-405F-9EDC-BF979F5B2FCE}" type="slidenum">
              <a:rPr lang="en-US"/>
              <a:pPr>
                <a:defRPr/>
              </a:pPr>
              <a:t>‹#›</a:t>
            </a:fld>
            <a:endParaRPr lang="en-US"/>
          </a:p>
        </p:txBody>
      </p:sp>
    </p:spTree>
    <p:extLst>
      <p:ext uri="{BB962C8B-B14F-4D97-AF65-F5344CB8AC3E}">
        <p14:creationId xmlns:p14="http://schemas.microsoft.com/office/powerpoint/2010/main" val="2586892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606ED0B5-54AE-4DEF-9907-C241D08C0AD2}" type="datetime1">
              <a:rPr lang="en-US"/>
              <a:pPr>
                <a:defRPr/>
              </a:pPr>
              <a:t>12/14/2013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DCB9158C-6F19-42B7-BD1C-4FB414549043}" type="slidenum">
              <a:rPr lang="en-US"/>
              <a:pPr>
                <a:defRPr/>
              </a:pPr>
              <a:t>‹#›</a:t>
            </a:fld>
            <a:endParaRPr lang="en-US"/>
          </a:p>
        </p:txBody>
      </p:sp>
    </p:spTree>
    <p:extLst>
      <p:ext uri="{BB962C8B-B14F-4D97-AF65-F5344CB8AC3E}">
        <p14:creationId xmlns:p14="http://schemas.microsoft.com/office/powerpoint/2010/main" val="401401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AC2F30E5-45E9-446A-9F79-1A3BFE9FB411}" type="datetime1">
              <a:rPr lang="en-US"/>
              <a:pPr>
                <a:defRPr/>
              </a:pPr>
              <a:t>12/14/2013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424E833A-9A70-474C-9C64-E5D2D2204B79}" type="slidenum">
              <a:rPr lang="en-US"/>
              <a:pPr>
                <a:defRPr/>
              </a:pPr>
              <a:t>‹#›</a:t>
            </a:fld>
            <a:endParaRPr lang="en-US"/>
          </a:p>
        </p:txBody>
      </p:sp>
    </p:spTree>
    <p:extLst>
      <p:ext uri="{BB962C8B-B14F-4D97-AF65-F5344CB8AC3E}">
        <p14:creationId xmlns:p14="http://schemas.microsoft.com/office/powerpoint/2010/main" val="3213767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3E584AB4-B899-4D4D-96BD-9E458CDECB8B}" type="datetime1">
              <a:rPr lang="en-US"/>
              <a:pPr>
                <a:defRPr/>
              </a:pPr>
              <a:t>12/14/2013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396B2C7-1D96-402B-8403-548165915D4A}" type="slidenum">
              <a:rPr lang="en-US"/>
              <a:pPr>
                <a:defRPr/>
              </a:pPr>
              <a:t>‹#›</a:t>
            </a:fld>
            <a:endParaRPr lang="en-US"/>
          </a:p>
        </p:txBody>
      </p:sp>
    </p:spTree>
    <p:extLst>
      <p:ext uri="{BB962C8B-B14F-4D97-AF65-F5344CB8AC3E}">
        <p14:creationId xmlns:p14="http://schemas.microsoft.com/office/powerpoint/2010/main" val="1291374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A4EDE163-699E-42AB-BEA3-FE26BBB245FC}" type="datetime1">
              <a:rPr lang="en-US"/>
              <a:pPr>
                <a:defRPr/>
              </a:pPr>
              <a:t>12/14/2013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F6B1C7E3-4695-4CC4-87C9-9F6DC507045A}" type="slidenum">
              <a:rPr lang="en-US"/>
              <a:pPr>
                <a:defRPr/>
              </a:pPr>
              <a:t>‹#›</a:t>
            </a:fld>
            <a:endParaRPr lang="en-US"/>
          </a:p>
        </p:txBody>
      </p:sp>
    </p:spTree>
    <p:extLst>
      <p:ext uri="{BB962C8B-B14F-4D97-AF65-F5344CB8AC3E}">
        <p14:creationId xmlns:p14="http://schemas.microsoft.com/office/powerpoint/2010/main" val="2863843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2115024-5FD8-4B7D-81B3-A30EA685F476}" type="datetime1">
              <a:rPr lang="en-US"/>
              <a:pPr>
                <a:defRPr/>
              </a:pPr>
              <a:t>12/14/2013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B81044-B077-41DA-A5A4-35431156EBE4}" type="slidenum">
              <a:rPr lang="en-US"/>
              <a:pPr>
                <a:defRPr/>
              </a:pPr>
              <a:t>‹#›</a:t>
            </a:fld>
            <a:endParaRPr lang="en-US"/>
          </a:p>
        </p:txBody>
      </p:sp>
    </p:spTree>
    <p:extLst>
      <p:ext uri="{BB962C8B-B14F-4D97-AF65-F5344CB8AC3E}">
        <p14:creationId xmlns:p14="http://schemas.microsoft.com/office/powerpoint/2010/main" val="1703228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0B47581-FE8E-4B26-B11D-850CA7F3560E}" type="datetime1">
              <a:rPr lang="en-US"/>
              <a:pPr>
                <a:defRPr/>
              </a:pPr>
              <a:t>12/14/2013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D8B431-1303-4A94-BC57-51E135955ADC}" type="slidenum">
              <a:rPr lang="en-US"/>
              <a:pPr>
                <a:defRPr/>
              </a:pPr>
              <a:t>‹#›</a:t>
            </a:fld>
            <a:endParaRPr lang="en-US"/>
          </a:p>
        </p:txBody>
      </p:sp>
    </p:spTree>
    <p:extLst>
      <p:ext uri="{BB962C8B-B14F-4D97-AF65-F5344CB8AC3E}">
        <p14:creationId xmlns:p14="http://schemas.microsoft.com/office/powerpoint/2010/main" val="490292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00" y="2362200"/>
            <a:ext cx="7693025" cy="3724275"/>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fld id="{F0ABECE8-686C-433B-B276-2323F0E4F8F2}" type="datetime1">
              <a:rPr lang="en-US"/>
              <a:pPr>
                <a:defRPr/>
              </a:pPr>
              <a:t>12/14/2013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9D53F26-1387-4906-B210-C3A56BCA9975}" type="slidenum">
              <a:rPr lang="en-US"/>
              <a:pPr>
                <a:defRPr/>
              </a:pPr>
              <a:t>‹#›</a:t>
            </a:fld>
            <a:endParaRPr lang="en-US"/>
          </a:p>
        </p:txBody>
      </p:sp>
    </p:spTree>
    <p:extLst>
      <p:ext uri="{BB962C8B-B14F-4D97-AF65-F5344CB8AC3E}">
        <p14:creationId xmlns:p14="http://schemas.microsoft.com/office/powerpoint/2010/main" val="1582572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1036" name="Rectangle 4"/>
              <p:cNvSpPr>
                <a:spLocks noChangeArrowheads="1"/>
              </p:cNvSpPr>
              <p:nvPr userDrawn="1"/>
            </p:nvSpPr>
            <p:spPr bwMode="auto">
              <a:xfrm>
                <a:off x="0" y="0"/>
                <a:ext cx="480"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en-US"/>
              </a:p>
            </p:txBody>
          </p:sp>
          <p:sp>
            <p:nvSpPr>
              <p:cNvPr id="1037" name="Freeform 5"/>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endParaRPr lang="en-US"/>
              </a:p>
            </p:txBody>
          </p:sp>
        </p:grpSp>
        <p:grpSp>
          <p:nvGrpSpPr>
            <p:cNvPr id="1033" name="Group 6"/>
            <p:cNvGrpSpPr>
              <a:grpSpLocks/>
            </p:cNvGrpSpPr>
            <p:nvPr/>
          </p:nvGrpSpPr>
          <p:grpSpPr bwMode="auto">
            <a:xfrm>
              <a:off x="144" y="1248"/>
              <a:ext cx="4656" cy="201"/>
              <a:chOff x="144" y="1248"/>
              <a:chExt cx="4656" cy="201"/>
            </a:xfrm>
          </p:grpSpPr>
          <p:sp>
            <p:nvSpPr>
              <p:cNvPr id="1034" name="AutoShape 7"/>
              <p:cNvSpPr>
                <a:spLocks noChangeArrowheads="1"/>
              </p:cNvSpPr>
              <p:nvPr/>
            </p:nvSpPr>
            <p:spPr bwMode="auto">
              <a:xfrm>
                <a:off x="384" y="1248"/>
                <a:ext cx="4416" cy="200"/>
              </a:xfrm>
              <a:prstGeom prst="roundRect">
                <a:avLst>
                  <a:gd name="adj" fmla="val 0"/>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p>
            </p:txBody>
          </p:sp>
          <p:sp>
            <p:nvSpPr>
              <p:cNvPr id="1035" name="AutoShape 8"/>
              <p:cNvSpPr>
                <a:spLocks noChangeArrowheads="1"/>
              </p:cNvSpPr>
              <p:nvPr/>
            </p:nvSpPr>
            <p:spPr bwMode="auto">
              <a:xfrm flipH="1">
                <a:off x="144" y="1248"/>
                <a:ext cx="248" cy="201"/>
              </a:xfrm>
              <a:prstGeom prst="flowChartDelay">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en-US"/>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9" name="Rectangle 11"/>
          <p:cNvSpPr>
            <a:spLocks noGrp="1" noChangeArrowheads="1"/>
          </p:cNvSpPr>
          <p:nvPr>
            <p:ph type="dt" sz="half" idx="2"/>
          </p:nvPr>
        </p:nvSpPr>
        <p:spPr bwMode="auto">
          <a:xfrm>
            <a:off x="2438400" y="6248400"/>
            <a:ext cx="2130425" cy="474663"/>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fld id="{3D3D95F7-C441-4CE0-ACC4-C0F4B147F303}" type="datetime1">
              <a:rPr lang="en-US"/>
              <a:pPr>
                <a:defRPr/>
              </a:pPr>
              <a:t>12/14/2013</a:t>
            </a:fld>
            <a:endParaRPr lang="en-US"/>
          </a:p>
        </p:txBody>
      </p:sp>
      <p:sp>
        <p:nvSpPr>
          <p:cNvPr id="7180" name="Rectangle 12"/>
          <p:cNvSpPr>
            <a:spLocks noGrp="1" noChangeArrowheads="1"/>
          </p:cNvSpPr>
          <p:nvPr>
            <p:ph type="ftr" sz="quarter" idx="3"/>
          </p:nvPr>
        </p:nvSpPr>
        <p:spPr bwMode="auto">
          <a:xfrm>
            <a:off x="5791200" y="6248400"/>
            <a:ext cx="2897188" cy="474663"/>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400"/>
            </a:lvl1pPr>
          </a:lstStyle>
          <a:p>
            <a:pPr>
              <a:defRPr/>
            </a:pPr>
            <a:endParaRPr lang="en-US"/>
          </a:p>
        </p:txBody>
      </p:sp>
      <p:sp>
        <p:nvSpPr>
          <p:cNvPr id="7181" name="Rectangle 13"/>
          <p:cNvSpPr>
            <a:spLocks noGrp="1" noChangeArrowheads="1"/>
          </p:cNvSpPr>
          <p:nvPr>
            <p:ph type="sldNum" sz="quarter" idx="4"/>
          </p:nvPr>
        </p:nvSpPr>
        <p:spPr bwMode="auto">
          <a:xfrm>
            <a:off x="84138" y="6242050"/>
            <a:ext cx="587375" cy="488950"/>
          </a:xfrm>
          <a:prstGeom prst="rect">
            <a:avLst/>
          </a:prstGeom>
          <a:noFill/>
          <a:ln>
            <a:noFill/>
          </a:ln>
          <a:effectLst/>
          <a:ex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pPr>
              <a:defRPr/>
            </a:pPr>
            <a:fld id="{C33F0888-4947-43DA-8622-B30501F6273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Lst>
  <p:hf hdr="0" ftr="0" dt="0"/>
  <p:txStyles>
    <p:titleStyle>
      <a:lvl1pPr algn="l" rtl="0" eaLnBrk="0" fontAlgn="base" hangingPunct="0">
        <a:lnSpc>
          <a:spcPct val="90000"/>
        </a:lnSpc>
        <a:spcBef>
          <a:spcPct val="0"/>
        </a:spcBef>
        <a:spcAft>
          <a:spcPct val="0"/>
        </a:spcAft>
        <a:defRPr sz="3600" b="1">
          <a:solidFill>
            <a:schemeClr val="tx2"/>
          </a:solidFill>
          <a:latin typeface="+mj-lt"/>
          <a:ea typeface="Arial" charset="0"/>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Arial" charset="0"/>
          <a:cs typeface="Arial" charset="0"/>
        </a:defRPr>
      </a:lvl2pPr>
      <a:lvl3pPr algn="l" rtl="0" eaLnBrk="0" fontAlgn="base" hangingPunct="0">
        <a:lnSpc>
          <a:spcPct val="90000"/>
        </a:lnSpc>
        <a:spcBef>
          <a:spcPct val="0"/>
        </a:spcBef>
        <a:spcAft>
          <a:spcPct val="0"/>
        </a:spcAft>
        <a:defRPr sz="3600" b="1">
          <a:solidFill>
            <a:schemeClr val="tx2"/>
          </a:solidFill>
          <a:latin typeface="Arial" charset="0"/>
          <a:ea typeface="Arial" charset="0"/>
          <a:cs typeface="Arial" charset="0"/>
        </a:defRPr>
      </a:lvl3pPr>
      <a:lvl4pPr algn="l" rtl="0" eaLnBrk="0" fontAlgn="base" hangingPunct="0">
        <a:lnSpc>
          <a:spcPct val="90000"/>
        </a:lnSpc>
        <a:spcBef>
          <a:spcPct val="0"/>
        </a:spcBef>
        <a:spcAft>
          <a:spcPct val="0"/>
        </a:spcAft>
        <a:defRPr sz="3600" b="1">
          <a:solidFill>
            <a:schemeClr val="tx2"/>
          </a:solidFill>
          <a:latin typeface="Arial" charset="0"/>
          <a:ea typeface="Arial" charset="0"/>
          <a:cs typeface="Arial" charset="0"/>
        </a:defRPr>
      </a:lvl4pPr>
      <a:lvl5pPr algn="l" rtl="0" eaLnBrk="0" fontAlgn="base" hangingPunct="0">
        <a:lnSpc>
          <a:spcPct val="90000"/>
        </a:lnSpc>
        <a:spcBef>
          <a:spcPct val="0"/>
        </a:spcBef>
        <a:spcAft>
          <a:spcPct val="0"/>
        </a:spcAft>
        <a:defRPr sz="3600" b="1">
          <a:solidFill>
            <a:schemeClr val="tx2"/>
          </a:solidFill>
          <a:latin typeface="Arial" charset="0"/>
          <a:ea typeface="Arial" charset="0"/>
          <a:cs typeface="Arial" charset="0"/>
        </a:defRPr>
      </a:lvl5pPr>
      <a:lvl6pPr marL="457200" algn="l" rtl="0" eaLnBrk="0" fontAlgn="base" hangingPunct="0">
        <a:lnSpc>
          <a:spcPct val="90000"/>
        </a:lnSpc>
        <a:spcBef>
          <a:spcPct val="0"/>
        </a:spcBef>
        <a:spcAft>
          <a:spcPct val="0"/>
        </a:spcAft>
        <a:defRPr sz="3600" b="1">
          <a:solidFill>
            <a:schemeClr val="tx2"/>
          </a:solidFill>
          <a:latin typeface="Arial" charset="0"/>
          <a:cs typeface="Arial" charset="0"/>
        </a:defRPr>
      </a:lvl6pPr>
      <a:lvl7pPr marL="914400" algn="l" rtl="0" eaLnBrk="0" fontAlgn="base" hangingPunct="0">
        <a:lnSpc>
          <a:spcPct val="90000"/>
        </a:lnSpc>
        <a:spcBef>
          <a:spcPct val="0"/>
        </a:spcBef>
        <a:spcAft>
          <a:spcPct val="0"/>
        </a:spcAft>
        <a:defRPr sz="3600" b="1">
          <a:solidFill>
            <a:schemeClr val="tx2"/>
          </a:solidFill>
          <a:latin typeface="Arial" charset="0"/>
          <a:cs typeface="Arial" charset="0"/>
        </a:defRPr>
      </a:lvl7pPr>
      <a:lvl8pPr marL="1371600" algn="l" rtl="0" eaLnBrk="0" fontAlgn="base" hangingPunct="0">
        <a:lnSpc>
          <a:spcPct val="90000"/>
        </a:lnSpc>
        <a:spcBef>
          <a:spcPct val="0"/>
        </a:spcBef>
        <a:spcAft>
          <a:spcPct val="0"/>
        </a:spcAft>
        <a:defRPr sz="3600" b="1">
          <a:solidFill>
            <a:schemeClr val="tx2"/>
          </a:solidFill>
          <a:latin typeface="Arial" charset="0"/>
          <a:cs typeface="Arial" charset="0"/>
        </a:defRPr>
      </a:lvl8pPr>
      <a:lvl9pPr marL="1828800" algn="l" rtl="0" eaLnBrk="0" fontAlgn="base" hangingPunct="0">
        <a:lnSpc>
          <a:spcPct val="90000"/>
        </a:lnSpc>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Arial" charset="0"/>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ea typeface="Arial" charset="0"/>
          <a:cs typeface="+mn-cs"/>
        </a:defRPr>
      </a:lvl5pPr>
      <a:lvl6pPr marL="25146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notesSlide" Target="../notesSlides/notesSlide1.xml"/><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6.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 Id="rId14" Type="http://schemas.openxmlformats.org/officeDocument/2006/relationships/oleObject" Target="../embeddings/oleObject6.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00.wmf"/><Relationship Id="rId3" Type="http://schemas.openxmlformats.org/officeDocument/2006/relationships/notesSlide" Target="../notesSlides/notesSlide2.xml"/><Relationship Id="rId7" Type="http://schemas.openxmlformats.org/officeDocument/2006/relationships/image" Target="../media/image8.wmf"/><Relationship Id="rId12" Type="http://schemas.openxmlformats.org/officeDocument/2006/relationships/oleObject" Target="../embeddings/oleObject100.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8.bin"/><Relationship Id="rId11" Type="http://schemas.openxmlformats.org/officeDocument/2006/relationships/image" Target="../media/image10.wmf"/><Relationship Id="rId5" Type="http://schemas.openxmlformats.org/officeDocument/2006/relationships/image" Target="../media/image7.w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9.wmf"/><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9.wmf"/><Relationship Id="rId18"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image" Target="../media/image16.png"/><Relationship Id="rId12" Type="http://schemas.openxmlformats.org/officeDocument/2006/relationships/oleObject" Target="../embeddings/oleObject14.bin"/><Relationship Id="rId17" Type="http://schemas.openxmlformats.org/officeDocument/2006/relationships/image" Target="../media/image13.wmf"/><Relationship Id="rId2" Type="http://schemas.openxmlformats.org/officeDocument/2006/relationships/slideLayout" Target="../slideLayouts/slideLayout7.xml"/><Relationship Id="rId16" Type="http://schemas.openxmlformats.org/officeDocument/2006/relationships/oleObject" Target="../embeddings/oleObject15.bin"/><Relationship Id="rId1" Type="http://schemas.openxmlformats.org/officeDocument/2006/relationships/vmlDrawing" Target="../drawings/vmlDrawing3.vml"/><Relationship Id="rId6" Type="http://schemas.openxmlformats.org/officeDocument/2006/relationships/image" Target="../media/image11.wmf"/><Relationship Id="rId11" Type="http://schemas.openxmlformats.org/officeDocument/2006/relationships/image" Target="../media/image12.wmf"/><Relationship Id="rId5" Type="http://schemas.openxmlformats.org/officeDocument/2006/relationships/oleObject" Target="../embeddings/oleObject12.bin"/><Relationship Id="rId15" Type="http://schemas.openxmlformats.org/officeDocument/2006/relationships/image" Target="../media/image9.wmf"/><Relationship Id="rId10" Type="http://schemas.openxmlformats.org/officeDocument/2006/relationships/oleObject" Target="../embeddings/oleObject130.bin"/><Relationship Id="rId19" Type="http://schemas.openxmlformats.org/officeDocument/2006/relationships/image" Target="../media/image14.wmf"/><Relationship Id="rId4" Type="http://schemas.openxmlformats.org/officeDocument/2006/relationships/image" Target="../media/image1.wmf"/><Relationship Id="rId9" Type="http://schemas.openxmlformats.org/officeDocument/2006/relationships/image" Target="../media/image12.wmf"/><Relationship Id="rId14" Type="http://schemas.openxmlformats.org/officeDocument/2006/relationships/oleObject" Target="../embeddings/oleObject140.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7.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0" name="Text Box 7"/>
          <p:cNvSpPr txBox="1">
            <a:spLocks noChangeArrowheads="1"/>
          </p:cNvSpPr>
          <p:nvPr/>
        </p:nvSpPr>
        <p:spPr bwMode="auto">
          <a:xfrm>
            <a:off x="990600" y="1766552"/>
            <a:ext cx="6877050" cy="287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sz="1400" dirty="0"/>
          </a:p>
          <a:p>
            <a:pPr algn="ctr" eaLnBrk="1" hangingPunct="1"/>
            <a:r>
              <a:rPr lang="en-US" dirty="0">
                <a:latin typeface="Times New Roman" panose="02020603050405020304" pitchFamily="18" charset="0"/>
                <a:cs typeface="Times New Roman" panose="02020603050405020304" pitchFamily="18" charset="0"/>
              </a:rPr>
              <a:t>Qin Fan</a:t>
            </a:r>
          </a:p>
          <a:p>
            <a:pPr algn="ctr" eaLnBrk="1" hangingPunct="1"/>
            <a:r>
              <a:rPr lang="en-US" dirty="0" smtClean="0">
                <a:latin typeface="Times New Roman" panose="02020603050405020304" pitchFamily="18" charset="0"/>
                <a:cs typeface="Times New Roman" panose="02020603050405020304" pitchFamily="18" charset="0"/>
              </a:rPr>
              <a:t>California State University, Fresno</a:t>
            </a:r>
            <a:endParaRPr lang="en-US" dirty="0">
              <a:latin typeface="Times New Roman" panose="02020603050405020304" pitchFamily="18" charset="0"/>
              <a:cs typeface="Times New Roman" panose="02020603050405020304" pitchFamily="18" charset="0"/>
            </a:endParaRPr>
          </a:p>
          <a:p>
            <a:pPr algn="ctr" eaLnBrk="1" hangingPunct="1"/>
            <a:endParaRPr lang="en-US" dirty="0">
              <a:latin typeface="Times New Roman" panose="02020603050405020304" pitchFamily="18" charset="0"/>
              <a:cs typeface="Times New Roman" panose="02020603050405020304" pitchFamily="18" charset="0"/>
            </a:endParaRPr>
          </a:p>
          <a:p>
            <a:pPr algn="ctr" eaLnBrk="1" hangingPunct="1"/>
            <a:r>
              <a:rPr lang="en-US" dirty="0">
                <a:latin typeface="Times New Roman" panose="02020603050405020304" pitchFamily="18" charset="0"/>
                <a:cs typeface="Times New Roman" panose="02020603050405020304" pitchFamily="18" charset="0"/>
              </a:rPr>
              <a:t>Karen Fisher-</a:t>
            </a:r>
            <a:r>
              <a:rPr lang="en-US" dirty="0" err="1">
                <a:latin typeface="Times New Roman" panose="02020603050405020304" pitchFamily="18" charset="0"/>
                <a:cs typeface="Times New Roman" panose="02020603050405020304" pitchFamily="18" charset="0"/>
              </a:rPr>
              <a:t>Vanden</a:t>
            </a:r>
            <a:endParaRPr lang="en-US" dirty="0">
              <a:latin typeface="Times New Roman" panose="02020603050405020304" pitchFamily="18" charset="0"/>
              <a:cs typeface="Times New Roman" panose="02020603050405020304" pitchFamily="18" charset="0"/>
            </a:endParaRPr>
          </a:p>
          <a:p>
            <a:pPr algn="ctr" eaLnBrk="1" hangingPunct="1"/>
            <a:r>
              <a:rPr lang="en-US" dirty="0">
                <a:latin typeface="Times New Roman" panose="02020603050405020304" pitchFamily="18" charset="0"/>
                <a:cs typeface="Times New Roman" panose="02020603050405020304" pitchFamily="18" charset="0"/>
              </a:rPr>
              <a:t>Pennsylvania State University</a:t>
            </a:r>
            <a:endParaRPr lang="en-US" sz="1400" dirty="0">
              <a:latin typeface="Times New Roman" panose="02020603050405020304" pitchFamily="18" charset="0"/>
              <a:cs typeface="Times New Roman" panose="02020603050405020304" pitchFamily="18" charset="0"/>
            </a:endParaRPr>
          </a:p>
          <a:p>
            <a:pPr algn="ctr" eaLnBrk="1" hangingPunct="1"/>
            <a:endParaRPr lang="en-US" sz="1400" dirty="0">
              <a:latin typeface="Times New Roman" panose="02020603050405020304" pitchFamily="18" charset="0"/>
              <a:cs typeface="Times New Roman" panose="02020603050405020304" pitchFamily="18" charset="0"/>
            </a:endParaRPr>
          </a:p>
          <a:p>
            <a:pPr algn="ctr" eaLnBrk="1" hangingPunct="1"/>
            <a:r>
              <a:rPr lang="en-US" b="1" dirty="0">
                <a:latin typeface="Times New Roman"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 Allen </a:t>
            </a:r>
            <a:r>
              <a:rPr lang="en-US" dirty="0" err="1">
                <a:latin typeface="Times New Roman" panose="02020603050405020304" pitchFamily="18" charset="0"/>
                <a:cs typeface="Times New Roman" panose="02020603050405020304" pitchFamily="18" charset="0"/>
              </a:rPr>
              <a:t>Klaiber</a:t>
            </a:r>
            <a:endParaRPr lang="en-US" dirty="0">
              <a:latin typeface="Times New Roman" panose="02020603050405020304" pitchFamily="18" charset="0"/>
              <a:cs typeface="Times New Roman" panose="02020603050405020304" pitchFamily="18" charset="0"/>
            </a:endParaRPr>
          </a:p>
          <a:p>
            <a:pPr algn="ctr" eaLnBrk="1" hangingPunct="1"/>
            <a:r>
              <a:rPr lang="en-US" dirty="0">
                <a:latin typeface="Times New Roman" panose="02020603050405020304" pitchFamily="18" charset="0"/>
                <a:cs typeface="Times New Roman" panose="02020603050405020304" pitchFamily="18" charset="0"/>
              </a:rPr>
              <a:t>Ohio State University</a:t>
            </a:r>
          </a:p>
          <a:p>
            <a:pPr algn="ctr" eaLnBrk="1" hangingPunct="1">
              <a:spcBef>
                <a:spcPct val="50000"/>
              </a:spcBef>
            </a:pPr>
            <a:endParaRPr lang="en-US" b="1" dirty="0">
              <a:latin typeface="Times New Roman" pitchFamily="18" charset="0"/>
            </a:endParaRPr>
          </a:p>
        </p:txBody>
      </p:sp>
      <p:sp>
        <p:nvSpPr>
          <p:cNvPr id="14342" name="AutoShape 2"/>
          <p:cNvSpPr>
            <a:spLocks noChangeArrowheads="1"/>
          </p:cNvSpPr>
          <p:nvPr/>
        </p:nvSpPr>
        <p:spPr bwMode="auto">
          <a:xfrm>
            <a:off x="751804" y="571500"/>
            <a:ext cx="7924800" cy="9906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p>
            <a:r>
              <a:rPr lang="en-US" sz="2500" b="1" dirty="0">
                <a:latin typeface="Times New Roman" panose="02020603050405020304" pitchFamily="18" charset="0"/>
                <a:cs typeface="Times New Roman" panose="02020603050405020304" pitchFamily="18" charset="0"/>
              </a:rPr>
              <a:t>A New Perspective on Climate-Induced Migration:</a:t>
            </a:r>
            <a:endParaRPr lang="en-US" sz="2500" dirty="0">
              <a:latin typeface="Times New Roman" panose="02020603050405020304" pitchFamily="18" charset="0"/>
              <a:cs typeface="Times New Roman" panose="02020603050405020304" pitchFamily="18" charset="0"/>
            </a:endParaRPr>
          </a:p>
          <a:p>
            <a:r>
              <a:rPr lang="en-US" sz="2500" b="1" dirty="0" smtClean="0">
                <a:latin typeface="Times New Roman" panose="02020603050405020304" pitchFamily="18" charset="0"/>
                <a:cs typeface="Times New Roman" panose="02020603050405020304" pitchFamily="18" charset="0"/>
              </a:rPr>
              <a:t>   Feedback </a:t>
            </a:r>
            <a:r>
              <a:rPr lang="en-US" sz="2500" b="1" dirty="0">
                <a:latin typeface="Times New Roman" panose="02020603050405020304" pitchFamily="18" charset="0"/>
                <a:cs typeface="Times New Roman" panose="02020603050405020304" pitchFamily="18" charset="0"/>
              </a:rPr>
              <a:t>from </a:t>
            </a:r>
            <a:r>
              <a:rPr lang="en-US" sz="2500" b="1" dirty="0" smtClean="0">
                <a:latin typeface="Times New Roman" panose="02020603050405020304" pitchFamily="18" charset="0"/>
                <a:cs typeface="Times New Roman" panose="02020603050405020304" pitchFamily="18" charset="0"/>
              </a:rPr>
              <a:t>Labor and </a:t>
            </a:r>
            <a:r>
              <a:rPr lang="en-US" sz="2500" b="1" dirty="0">
                <a:latin typeface="Times New Roman" panose="02020603050405020304" pitchFamily="18" charset="0"/>
                <a:cs typeface="Times New Roman" panose="02020603050405020304" pitchFamily="18" charset="0"/>
              </a:rPr>
              <a:t>Housing </a:t>
            </a:r>
            <a:r>
              <a:rPr lang="en-US" sz="2500" b="1" dirty="0" smtClean="0">
                <a:latin typeface="Times New Roman" panose="02020603050405020304" pitchFamily="18" charset="0"/>
                <a:cs typeface="Times New Roman" panose="02020603050405020304" pitchFamily="18" charset="0"/>
              </a:rPr>
              <a:t>Markets</a:t>
            </a:r>
            <a:endParaRPr lang="en-US" sz="2500" dirty="0">
              <a:latin typeface="Times New Roman" panose="02020603050405020304" pitchFamily="18" charset="0"/>
              <a:cs typeface="Times New Roman" panose="02020603050405020304" pitchFamily="18" charset="0"/>
            </a:endParaRPr>
          </a:p>
        </p:txBody>
      </p:sp>
      <p:sp>
        <p:nvSpPr>
          <p:cNvPr id="14343" name="TextBox 8"/>
          <p:cNvSpPr txBox="1">
            <a:spLocks noChangeArrowheads="1"/>
          </p:cNvSpPr>
          <p:nvPr/>
        </p:nvSpPr>
        <p:spPr bwMode="auto">
          <a:xfrm>
            <a:off x="800637" y="5181600"/>
            <a:ext cx="7429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sz="1200" b="1" dirty="0">
                <a:latin typeface="Times New Roman" panose="02020603050405020304" pitchFamily="18" charset="0"/>
                <a:cs typeface="Times New Roman" panose="02020603050405020304" pitchFamily="18" charset="0"/>
              </a:rPr>
              <a:t>PIAMDDI Project Meeting</a:t>
            </a:r>
          </a:p>
          <a:p>
            <a:pPr algn="ctr"/>
            <a:r>
              <a:rPr lang="en-US" sz="1200" b="1" dirty="0">
                <a:latin typeface="Times New Roman" panose="02020603050405020304" pitchFamily="18" charset="0"/>
                <a:cs typeface="Times New Roman" panose="02020603050405020304" pitchFamily="18" charset="0"/>
              </a:rPr>
              <a:t>Stanford University, Stanford, California </a:t>
            </a:r>
          </a:p>
          <a:p>
            <a:pPr algn="ctr"/>
            <a:r>
              <a:rPr lang="en-GB" sz="1200" b="1" dirty="0">
                <a:latin typeface="Times New Roman" panose="02020603050405020304" pitchFamily="18" charset="0"/>
                <a:cs typeface="Times New Roman" panose="02020603050405020304" pitchFamily="18" charset="0"/>
              </a:rPr>
              <a:t>December </a:t>
            </a:r>
            <a:r>
              <a:rPr lang="en-GB" sz="1200" b="1" dirty="0" smtClean="0">
                <a:latin typeface="Times New Roman" panose="02020603050405020304" pitchFamily="18" charset="0"/>
                <a:cs typeface="Times New Roman" panose="02020603050405020304" pitchFamily="18" charset="0"/>
              </a:rPr>
              <a:t>14, 2013</a:t>
            </a:r>
            <a:endParaRPr lang="en-US" sz="12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Slide Number Placeholder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200" dirty="0"/>
              <a:t>1</a:t>
            </a:r>
            <a:endParaRPr lang="en-US" sz="1200" dirty="0" smtClean="0"/>
          </a:p>
        </p:txBody>
      </p:sp>
      <p:sp>
        <p:nvSpPr>
          <p:cNvPr id="17411" name="AutoShape 2"/>
          <p:cNvSpPr>
            <a:spLocks noChangeArrowheads="1"/>
          </p:cNvSpPr>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600" b="1" dirty="0">
                <a:latin typeface="Times New Roman" panose="02020603050405020304" pitchFamily="18" charset="0"/>
                <a:cs typeface="Times New Roman" panose="02020603050405020304" pitchFamily="18" charset="0"/>
              </a:rPr>
              <a:t>Research Approach</a:t>
            </a:r>
          </a:p>
        </p:txBody>
      </p:sp>
      <p:sp>
        <p:nvSpPr>
          <p:cNvPr id="26" name="AutoShape 15"/>
          <p:cNvSpPr>
            <a:spLocks noChangeArrowheads="1"/>
          </p:cNvSpPr>
          <p:nvPr/>
        </p:nvSpPr>
        <p:spPr bwMode="auto">
          <a:xfrm>
            <a:off x="3787775" y="3025775"/>
            <a:ext cx="1219200" cy="685800"/>
          </a:xfrm>
          <a:prstGeom prst="flowChartAlternateProcess">
            <a:avLst/>
          </a:prstGeom>
          <a:solidFill>
            <a:srgbClr val="99CCFF"/>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r>
              <a:rPr lang="en-US" sz="1200" b="1"/>
              <a:t>Convergence</a:t>
            </a:r>
          </a:p>
        </p:txBody>
      </p:sp>
      <p:grpSp>
        <p:nvGrpSpPr>
          <p:cNvPr id="2" name="Group 32"/>
          <p:cNvGrpSpPr>
            <a:grpSpLocks/>
          </p:cNvGrpSpPr>
          <p:nvPr/>
        </p:nvGrpSpPr>
        <p:grpSpPr bwMode="auto">
          <a:xfrm>
            <a:off x="3240880" y="1876424"/>
            <a:ext cx="2646363" cy="3135313"/>
            <a:chOff x="2304" y="1824"/>
            <a:chExt cx="1667" cy="1975"/>
          </a:xfrm>
        </p:grpSpPr>
        <p:grpSp>
          <p:nvGrpSpPr>
            <p:cNvPr id="17421" name="Group 28"/>
            <p:cNvGrpSpPr>
              <a:grpSpLocks/>
            </p:cNvGrpSpPr>
            <p:nvPr/>
          </p:nvGrpSpPr>
          <p:grpSpPr bwMode="auto">
            <a:xfrm>
              <a:off x="2304" y="1824"/>
              <a:ext cx="1667" cy="1975"/>
              <a:chOff x="2160" y="1536"/>
              <a:chExt cx="1667" cy="1975"/>
            </a:xfrm>
          </p:grpSpPr>
          <p:sp>
            <p:nvSpPr>
              <p:cNvPr id="17423" name="_s34844"/>
              <p:cNvSpPr>
                <a:spLocks noChangeArrowheads="1" noTextEdit="1"/>
              </p:cNvSpPr>
              <p:nvPr/>
            </p:nvSpPr>
            <p:spPr bwMode="auto">
              <a:xfrm>
                <a:off x="2160" y="1536"/>
                <a:ext cx="1667" cy="19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2 w 21600"/>
                  <a:gd name="T19" fmla="*/ 3161 h 21600"/>
                  <a:gd name="T20" fmla="*/ 18438 w 21600"/>
                  <a:gd name="T21" fmla="*/ 18439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663" y="3845"/>
                    </a:moveTo>
                    <a:cubicBezTo>
                      <a:pt x="12055" y="3682"/>
                      <a:pt x="11429" y="3600"/>
                      <a:pt x="10800" y="3600"/>
                    </a:cubicBezTo>
                    <a:cubicBezTo>
                      <a:pt x="8227" y="3599"/>
                      <a:pt x="5850" y="4972"/>
                      <a:pt x="4564" y="7200"/>
                    </a:cubicBezTo>
                    <a:lnTo>
                      <a:pt x="1446" y="5400"/>
                    </a:lnTo>
                    <a:cubicBezTo>
                      <a:pt x="3376" y="2058"/>
                      <a:pt x="6941" y="-1"/>
                      <a:pt x="10800" y="0"/>
                    </a:cubicBezTo>
                    <a:cubicBezTo>
                      <a:pt x="11743" y="0"/>
                      <a:pt x="12683" y="123"/>
                      <a:pt x="13595" y="368"/>
                    </a:cubicBezTo>
                    <a:lnTo>
                      <a:pt x="14294" y="-2240"/>
                    </a:lnTo>
                    <a:lnTo>
                      <a:pt x="17476" y="3271"/>
                    </a:lnTo>
                    <a:lnTo>
                      <a:pt x="11964" y="6453"/>
                    </a:lnTo>
                    <a:lnTo>
                      <a:pt x="12663" y="3845"/>
                    </a:lnTo>
                    <a:close/>
                  </a:path>
                </a:pathLst>
              </a:custGeom>
              <a:solidFill>
                <a:schemeClr val="accent1"/>
              </a:solidFill>
              <a:ln w="9525">
                <a:solidFill>
                  <a:schemeClr val="tx1"/>
                </a:solidFill>
                <a:miter lim="800000"/>
                <a:headEnd/>
                <a:tailEnd/>
              </a:ln>
            </p:spPr>
            <p:txBody>
              <a:bodyPr anchor="ctr"/>
              <a:lstStyle/>
              <a:p>
                <a:endParaRPr lang="en-US"/>
              </a:p>
            </p:txBody>
          </p:sp>
          <p:sp>
            <p:nvSpPr>
              <p:cNvPr id="17424" name="Text Box 34"/>
              <p:cNvSpPr txBox="1">
                <a:spLocks noChangeArrowheads="1"/>
              </p:cNvSpPr>
              <p:nvPr/>
            </p:nvSpPr>
            <p:spPr bwMode="auto">
              <a:xfrm>
                <a:off x="2505" y="1554"/>
                <a:ext cx="1248"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100" b="1" dirty="0">
                    <a:latin typeface="Times New Roman" panose="02020603050405020304" pitchFamily="18" charset="0"/>
                    <a:cs typeface="Times New Roman" panose="02020603050405020304" pitchFamily="18" charset="0"/>
                  </a:rPr>
                  <a:t>Population </a:t>
                </a:r>
                <a:r>
                  <a:rPr lang="en-US" sz="1100" b="1" dirty="0" smtClean="0">
                    <a:latin typeface="Times New Roman" panose="02020603050405020304" pitchFamily="18" charset="0"/>
                    <a:cs typeface="Times New Roman" panose="02020603050405020304" pitchFamily="18" charset="0"/>
                  </a:rPr>
                  <a:t>Shares (MSA)</a:t>
                </a:r>
                <a:endParaRPr lang="en-US" sz="1100" b="1" dirty="0">
                  <a:latin typeface="Times New Roman" panose="02020603050405020304" pitchFamily="18" charset="0"/>
                  <a:cs typeface="Times New Roman" panose="02020603050405020304" pitchFamily="18" charset="0"/>
                </a:endParaRPr>
              </a:p>
              <a:p>
                <a:pPr eaLnBrk="1" hangingPunct="1">
                  <a:spcBef>
                    <a:spcPct val="50000"/>
                  </a:spcBef>
                </a:pPr>
                <a:r>
                  <a:rPr lang="en-US" sz="1100" b="1" dirty="0" smtClean="0">
                    <a:latin typeface="Times New Roman" panose="02020603050405020304" pitchFamily="18" charset="0"/>
                    <a:cs typeface="Times New Roman" panose="02020603050405020304" pitchFamily="18" charset="0"/>
                  </a:rPr>
                  <a:t>Aggregation (region)</a:t>
                </a:r>
                <a:endParaRPr lang="en-US" sz="1100" b="1" dirty="0">
                  <a:latin typeface="Times New Roman" panose="02020603050405020304" pitchFamily="18" charset="0"/>
                  <a:cs typeface="Times New Roman" panose="02020603050405020304" pitchFamily="18" charset="0"/>
                </a:endParaRPr>
              </a:p>
            </p:txBody>
          </p:sp>
        </p:grpSp>
        <p:sp>
          <p:nvSpPr>
            <p:cNvPr id="17422" name="Line 36"/>
            <p:cNvSpPr>
              <a:spLocks noChangeShapeType="1"/>
            </p:cNvSpPr>
            <p:nvPr/>
          </p:nvSpPr>
          <p:spPr bwMode="auto">
            <a:xfrm>
              <a:off x="2736" y="2544"/>
              <a:ext cx="48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37"/>
          <p:cNvGrpSpPr>
            <a:grpSpLocks/>
          </p:cNvGrpSpPr>
          <p:nvPr/>
        </p:nvGrpSpPr>
        <p:grpSpPr bwMode="auto">
          <a:xfrm>
            <a:off x="2851942" y="1602580"/>
            <a:ext cx="3471863" cy="3135313"/>
            <a:chOff x="2073" y="1747"/>
            <a:chExt cx="2187" cy="1975"/>
          </a:xfrm>
        </p:grpSpPr>
        <p:sp>
          <p:nvSpPr>
            <p:cNvPr id="17417" name="Line 37"/>
            <p:cNvSpPr>
              <a:spLocks noChangeShapeType="1"/>
            </p:cNvSpPr>
            <p:nvPr/>
          </p:nvSpPr>
          <p:spPr bwMode="auto">
            <a:xfrm flipH="1">
              <a:off x="2736" y="3072"/>
              <a:ext cx="48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7418" name="Group 34"/>
            <p:cNvGrpSpPr>
              <a:grpSpLocks/>
            </p:cNvGrpSpPr>
            <p:nvPr/>
          </p:nvGrpSpPr>
          <p:grpSpPr bwMode="auto">
            <a:xfrm>
              <a:off x="2073" y="1747"/>
              <a:ext cx="2187" cy="1975"/>
              <a:chOff x="2166" y="1788"/>
              <a:chExt cx="2187" cy="1975"/>
            </a:xfrm>
          </p:grpSpPr>
          <p:sp>
            <p:nvSpPr>
              <p:cNvPr id="17419" name="_s34847"/>
              <p:cNvSpPr>
                <a:spLocks noChangeArrowheads="1" noTextEdit="1"/>
              </p:cNvSpPr>
              <p:nvPr/>
            </p:nvSpPr>
            <p:spPr bwMode="auto">
              <a:xfrm rot="10800000">
                <a:off x="2166" y="1788"/>
                <a:ext cx="1667" cy="19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2 w 21600"/>
                  <a:gd name="T19" fmla="*/ 3161 h 21600"/>
                  <a:gd name="T20" fmla="*/ 18438 w 21600"/>
                  <a:gd name="T21" fmla="*/ 18439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663" y="3845"/>
                    </a:moveTo>
                    <a:cubicBezTo>
                      <a:pt x="12055" y="3682"/>
                      <a:pt x="11429" y="3600"/>
                      <a:pt x="10800" y="3600"/>
                    </a:cubicBezTo>
                    <a:cubicBezTo>
                      <a:pt x="8227" y="3599"/>
                      <a:pt x="5850" y="4972"/>
                      <a:pt x="4564" y="7200"/>
                    </a:cubicBezTo>
                    <a:lnTo>
                      <a:pt x="1446" y="5400"/>
                    </a:lnTo>
                    <a:cubicBezTo>
                      <a:pt x="3376" y="2058"/>
                      <a:pt x="6941" y="-1"/>
                      <a:pt x="10800" y="0"/>
                    </a:cubicBezTo>
                    <a:cubicBezTo>
                      <a:pt x="11743" y="0"/>
                      <a:pt x="12683" y="123"/>
                      <a:pt x="13595" y="368"/>
                    </a:cubicBezTo>
                    <a:lnTo>
                      <a:pt x="14294" y="-2240"/>
                    </a:lnTo>
                    <a:lnTo>
                      <a:pt x="17476" y="3271"/>
                    </a:lnTo>
                    <a:lnTo>
                      <a:pt x="11964" y="6453"/>
                    </a:lnTo>
                    <a:lnTo>
                      <a:pt x="12663" y="3845"/>
                    </a:lnTo>
                    <a:close/>
                  </a:path>
                </a:pathLst>
              </a:custGeom>
              <a:solidFill>
                <a:schemeClr val="accent1"/>
              </a:solidFill>
              <a:ln w="9525">
                <a:solidFill>
                  <a:schemeClr val="tx1"/>
                </a:solidFill>
                <a:miter lim="800000"/>
                <a:headEnd/>
                <a:tailEnd/>
              </a:ln>
            </p:spPr>
            <p:txBody>
              <a:bodyPr anchor="ctr"/>
              <a:lstStyle/>
              <a:p>
                <a:endParaRPr lang="en-US"/>
              </a:p>
            </p:txBody>
          </p:sp>
          <p:sp>
            <p:nvSpPr>
              <p:cNvPr id="17420" name="Text Box 35"/>
              <p:cNvSpPr txBox="1">
                <a:spLocks noChangeArrowheads="1"/>
              </p:cNvSpPr>
              <p:nvPr/>
            </p:nvSpPr>
            <p:spPr bwMode="auto">
              <a:xfrm>
                <a:off x="2406" y="3438"/>
                <a:ext cx="194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100" b="1" dirty="0" smtClean="0">
                    <a:latin typeface="Times New Roman" panose="02020603050405020304" pitchFamily="18" charset="0"/>
                    <a:cs typeface="Times New Roman" panose="02020603050405020304" pitchFamily="18" charset="0"/>
                  </a:rPr>
                  <a:t>Changes in labor wages (region)</a:t>
                </a:r>
                <a:endParaRPr lang="en-US" sz="1100" b="1" dirty="0">
                  <a:latin typeface="Times New Roman" panose="02020603050405020304" pitchFamily="18" charset="0"/>
                  <a:cs typeface="Times New Roman" panose="02020603050405020304" pitchFamily="18" charset="0"/>
                </a:endParaRPr>
              </a:p>
              <a:p>
                <a:pPr eaLnBrk="1" hangingPunct="1"/>
                <a:r>
                  <a:rPr lang="en-US" sz="1100" b="1" dirty="0">
                    <a:latin typeface="Times New Roman" panose="02020603050405020304" pitchFamily="18" charset="0"/>
                    <a:cs typeface="Times New Roman" panose="02020603050405020304" pitchFamily="18" charset="0"/>
                  </a:rPr>
                  <a:t>     </a:t>
                </a:r>
                <a:r>
                  <a:rPr lang="en-US" sz="1100" b="1" dirty="0" smtClean="0">
                    <a:latin typeface="Times New Roman" panose="02020603050405020304" pitchFamily="18" charset="0"/>
                    <a:cs typeface="Times New Roman" panose="02020603050405020304" pitchFamily="18" charset="0"/>
                  </a:rPr>
                  <a:t>         Disaggregation (MSA)</a:t>
                </a:r>
                <a:endParaRPr lang="en-US" sz="1100" b="1" dirty="0">
                  <a:latin typeface="Times New Roman" panose="02020603050405020304" pitchFamily="18" charset="0"/>
                  <a:cs typeface="Times New Roman" panose="02020603050405020304" pitchFamily="18" charset="0"/>
                </a:endParaRPr>
              </a:p>
            </p:txBody>
          </p:sp>
        </p:grpSp>
      </p:grpSp>
      <p:sp>
        <p:nvSpPr>
          <p:cNvPr id="48" name="_s34846"/>
          <p:cNvSpPr>
            <a:spLocks noChangeArrowheads="1"/>
          </p:cNvSpPr>
          <p:nvPr/>
        </p:nvSpPr>
        <p:spPr bwMode="auto">
          <a:xfrm>
            <a:off x="1695450" y="2666205"/>
            <a:ext cx="27019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r>
              <a:rPr lang="en-US" b="1" dirty="0">
                <a:latin typeface="Times New Roman" panose="02020603050405020304" pitchFamily="18" charset="0"/>
                <a:cs typeface="Times New Roman" panose="02020603050405020304" pitchFamily="18" charset="0"/>
              </a:rPr>
              <a:t> Econometric                          </a:t>
            </a:r>
          </a:p>
          <a:p>
            <a:r>
              <a:rPr lang="en-US" b="1" dirty="0">
                <a:latin typeface="Times New Roman" panose="02020603050405020304" pitchFamily="18" charset="0"/>
                <a:cs typeface="Times New Roman" panose="02020603050405020304" pitchFamily="18" charset="0"/>
              </a:rPr>
              <a:t> Model:          </a:t>
            </a:r>
          </a:p>
          <a:p>
            <a:r>
              <a:rPr lang="en-US" b="1" dirty="0">
                <a:latin typeface="Times New Roman" panose="02020603050405020304" pitchFamily="18" charset="0"/>
                <a:cs typeface="Times New Roman" panose="02020603050405020304" pitchFamily="18" charset="0"/>
              </a:rPr>
              <a:t>Residential </a:t>
            </a:r>
          </a:p>
          <a:p>
            <a:r>
              <a:rPr lang="en-US" b="1" dirty="0">
                <a:latin typeface="Times New Roman" panose="02020603050405020304" pitchFamily="18" charset="0"/>
                <a:cs typeface="Times New Roman" panose="02020603050405020304" pitchFamily="18" charset="0"/>
              </a:rPr>
              <a:t>Sorting Model  </a:t>
            </a:r>
          </a:p>
          <a:p>
            <a:r>
              <a:rPr lang="en-US" b="1" dirty="0">
                <a:latin typeface="Times New Roman" panose="02020603050405020304" pitchFamily="18" charset="0"/>
                <a:cs typeface="Times New Roman" panose="02020603050405020304" pitchFamily="18" charset="0"/>
              </a:rPr>
              <a:t> (RUM)                                                 </a:t>
            </a:r>
            <a:r>
              <a:rPr lang="en-US" sz="1500" dirty="0">
                <a:latin typeface="Times New Roman" panose="02020603050405020304" pitchFamily="18" charset="0"/>
                <a:cs typeface="Times New Roman" panose="02020603050405020304" pitchFamily="18" charset="0"/>
              </a:rPr>
              <a:t>                                    </a:t>
            </a:r>
          </a:p>
        </p:txBody>
      </p:sp>
      <p:sp>
        <p:nvSpPr>
          <p:cNvPr id="50" name="_s34842"/>
          <p:cNvSpPr>
            <a:spLocks noChangeArrowheads="1"/>
          </p:cNvSpPr>
          <p:nvPr/>
        </p:nvSpPr>
        <p:spPr bwMode="auto">
          <a:xfrm>
            <a:off x="3926680" y="2717799"/>
            <a:ext cx="2667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r>
              <a:rPr lang="en-US" b="1" dirty="0">
                <a:latin typeface="Times New Roman" panose="02020603050405020304" pitchFamily="18" charset="0"/>
                <a:cs typeface="Times New Roman" panose="02020603050405020304" pitchFamily="18" charset="0"/>
              </a:rPr>
              <a:t>                             Regional US           </a:t>
            </a:r>
          </a:p>
          <a:p>
            <a:r>
              <a:rPr lang="en-US" b="1" dirty="0">
                <a:latin typeface="Times New Roman" panose="02020603050405020304" pitchFamily="18" charset="0"/>
                <a:cs typeface="Times New Roman" panose="02020603050405020304" pitchFamily="18" charset="0"/>
              </a:rPr>
              <a:t>                       Computable General </a:t>
            </a:r>
          </a:p>
          <a:p>
            <a:r>
              <a:rPr lang="en-US" b="1" dirty="0">
                <a:latin typeface="Times New Roman" panose="02020603050405020304" pitchFamily="18" charset="0"/>
                <a:cs typeface="Times New Roman" panose="02020603050405020304" pitchFamily="18" charset="0"/>
              </a:rPr>
              <a:t>                             Equilibrium</a:t>
            </a:r>
          </a:p>
          <a:p>
            <a:r>
              <a:rPr lang="en-US" b="1" dirty="0">
                <a:latin typeface="Times New Roman" panose="02020603050405020304" pitchFamily="18" charset="0"/>
                <a:cs typeface="Times New Roman" panose="02020603050405020304" pitchFamily="18" charset="0"/>
              </a:rPr>
              <a:t>                              (CGE Model)</a:t>
            </a:r>
          </a:p>
        </p:txBody>
      </p:sp>
      <p:grpSp>
        <p:nvGrpSpPr>
          <p:cNvPr id="19" name="Group 34"/>
          <p:cNvGrpSpPr>
            <a:grpSpLocks/>
          </p:cNvGrpSpPr>
          <p:nvPr/>
        </p:nvGrpSpPr>
        <p:grpSpPr bwMode="auto">
          <a:xfrm>
            <a:off x="2932906" y="2673348"/>
            <a:ext cx="3619501" cy="3135313"/>
            <a:chOff x="2161" y="2026"/>
            <a:chExt cx="2280" cy="1975"/>
          </a:xfrm>
        </p:grpSpPr>
        <p:sp>
          <p:nvSpPr>
            <p:cNvPr id="20" name="_s34847"/>
            <p:cNvSpPr>
              <a:spLocks noChangeArrowheads="1" noTextEdit="1"/>
            </p:cNvSpPr>
            <p:nvPr/>
          </p:nvSpPr>
          <p:spPr bwMode="auto">
            <a:xfrm rot="10800000">
              <a:off x="2161" y="2026"/>
              <a:ext cx="1667" cy="19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2 w 21600"/>
                <a:gd name="T19" fmla="*/ 3161 h 21600"/>
                <a:gd name="T20" fmla="*/ 18438 w 21600"/>
                <a:gd name="T21" fmla="*/ 18439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2663" y="3845"/>
                  </a:moveTo>
                  <a:cubicBezTo>
                    <a:pt x="12055" y="3682"/>
                    <a:pt x="11429" y="3600"/>
                    <a:pt x="10800" y="3600"/>
                  </a:cubicBezTo>
                  <a:cubicBezTo>
                    <a:pt x="8227" y="3599"/>
                    <a:pt x="5850" y="4972"/>
                    <a:pt x="4564" y="7200"/>
                  </a:cubicBezTo>
                  <a:lnTo>
                    <a:pt x="1446" y="5400"/>
                  </a:lnTo>
                  <a:cubicBezTo>
                    <a:pt x="3376" y="2058"/>
                    <a:pt x="6941" y="-1"/>
                    <a:pt x="10800" y="0"/>
                  </a:cubicBezTo>
                  <a:cubicBezTo>
                    <a:pt x="11743" y="0"/>
                    <a:pt x="12683" y="123"/>
                    <a:pt x="13595" y="368"/>
                  </a:cubicBezTo>
                  <a:lnTo>
                    <a:pt x="14294" y="-2240"/>
                  </a:lnTo>
                  <a:lnTo>
                    <a:pt x="17476" y="3271"/>
                  </a:lnTo>
                  <a:lnTo>
                    <a:pt x="11964" y="6453"/>
                  </a:lnTo>
                  <a:lnTo>
                    <a:pt x="12663" y="3845"/>
                  </a:lnTo>
                  <a:close/>
                </a:path>
              </a:pathLst>
            </a:custGeom>
            <a:solidFill>
              <a:schemeClr val="accent1"/>
            </a:solidFill>
            <a:ln w="9525">
              <a:solidFill>
                <a:schemeClr val="tx1"/>
              </a:solidFill>
              <a:miter lim="800000"/>
              <a:headEnd/>
              <a:tailEnd/>
            </a:ln>
          </p:spPr>
          <p:txBody>
            <a:bodyPr anchor="ctr"/>
            <a:lstStyle/>
            <a:p>
              <a:endParaRPr lang="en-US"/>
            </a:p>
          </p:txBody>
        </p:sp>
        <p:sp>
          <p:nvSpPr>
            <p:cNvPr id="21" name="Text Box 35"/>
            <p:cNvSpPr txBox="1">
              <a:spLocks noChangeArrowheads="1"/>
            </p:cNvSpPr>
            <p:nvPr/>
          </p:nvSpPr>
          <p:spPr bwMode="auto">
            <a:xfrm>
              <a:off x="2426" y="3654"/>
              <a:ext cx="201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100" b="1" dirty="0"/>
                <a:t>    </a:t>
              </a:r>
              <a:r>
                <a:rPr lang="en-US" sz="1100" b="1" dirty="0" smtClean="0">
                  <a:latin typeface="Times New Roman" panose="02020603050405020304" pitchFamily="18" charset="0"/>
                  <a:cs typeface="Times New Roman" panose="02020603050405020304" pitchFamily="18" charset="0"/>
                </a:rPr>
                <a:t>Changes in housing prices (region)</a:t>
              </a:r>
              <a:endParaRPr lang="en-US" sz="1100" b="1" dirty="0">
                <a:latin typeface="Times New Roman" panose="02020603050405020304" pitchFamily="18" charset="0"/>
                <a:cs typeface="Times New Roman" panose="02020603050405020304" pitchFamily="18" charset="0"/>
              </a:endParaRPr>
            </a:p>
            <a:p>
              <a:pPr eaLnBrk="1" hangingPunct="1"/>
              <a:r>
                <a:rPr lang="en-US" sz="1100" b="1" dirty="0">
                  <a:latin typeface="Times New Roman" panose="02020603050405020304" pitchFamily="18" charset="0"/>
                  <a:cs typeface="Times New Roman" panose="02020603050405020304" pitchFamily="18" charset="0"/>
                </a:rPr>
                <a:t>     </a:t>
              </a:r>
              <a:r>
                <a:rPr lang="en-US" sz="1100" b="1" dirty="0" smtClean="0">
                  <a:latin typeface="Times New Roman" panose="02020603050405020304" pitchFamily="18" charset="0"/>
                  <a:cs typeface="Times New Roman" panose="02020603050405020304" pitchFamily="18" charset="0"/>
                </a:rPr>
                <a:t>       Disaggregation (MSA)</a:t>
              </a:r>
              <a:endParaRPr lang="en-US" sz="11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682766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21" name="Slide Number Placeholder 1"/>
          <p:cNvSpPr>
            <a:spLocks noGrp="1"/>
          </p:cNvSpPr>
          <p:nvPr>
            <p:ph type="sldNum" sz="quarter" idx="12"/>
          </p:nvPr>
        </p:nvSpPr>
        <p:spPr>
          <a:noFill/>
          <a:ln>
            <a:miter lim="800000"/>
            <a:headEnd/>
            <a:tailEnd/>
          </a:ln>
        </p:spPr>
        <p:txBody>
          <a:bodyPr/>
          <a:lstStyle/>
          <a:p>
            <a:r>
              <a:rPr lang="en-US" sz="1200" dirty="0">
                <a:solidFill>
                  <a:schemeClr val="tx1"/>
                </a:solidFill>
              </a:rPr>
              <a:t>2</a:t>
            </a:r>
            <a:endParaRPr lang="en-US" sz="1200" dirty="0" smtClean="0">
              <a:solidFill>
                <a:schemeClr val="tx1"/>
              </a:solidFill>
            </a:endParaRPr>
          </a:p>
        </p:txBody>
      </p:sp>
      <p:sp>
        <p:nvSpPr>
          <p:cNvPr id="36922" name="AutoShape 2"/>
          <p:cNvSpPr>
            <a:spLocks noChangeArrowheads="1"/>
          </p:cNvSpPr>
          <p:nvPr/>
        </p:nvSpPr>
        <p:spPr bwMode="auto">
          <a:xfrm>
            <a:off x="666750" y="533400"/>
            <a:ext cx="7924800" cy="1143000"/>
          </a:xfrm>
          <a:prstGeom prst="roundRect">
            <a:avLst>
              <a:gd name="adj" fmla="val 21667"/>
            </a:avLst>
          </a:prstGeom>
          <a:noFill/>
          <a:ln w="9525">
            <a:noFill/>
            <a:round/>
            <a:headEnd/>
            <a:tailEnd/>
          </a:ln>
        </p:spPr>
        <p:txBody>
          <a:bodyPr anchor="b"/>
          <a:lstStyle/>
          <a:p>
            <a:pPr algn="ctr">
              <a:lnSpc>
                <a:spcPct val="90000"/>
              </a:lnSpc>
            </a:pPr>
            <a:r>
              <a:rPr lang="en-US" sz="3200" b="1" dirty="0" smtClean="0">
                <a:latin typeface="Times New Roman" panose="02020603050405020304" pitchFamily="18" charset="0"/>
                <a:ea typeface="Arial" charset="0"/>
                <a:cs typeface="Times New Roman" panose="02020603050405020304" pitchFamily="18" charset="0"/>
              </a:rPr>
              <a:t>Incorporating Empirical Results into Integrated </a:t>
            </a:r>
            <a:r>
              <a:rPr lang="en-US" sz="3200" b="1" dirty="0">
                <a:latin typeface="Times New Roman" panose="02020603050405020304" pitchFamily="18" charset="0"/>
                <a:ea typeface="Arial" charset="0"/>
                <a:cs typeface="Times New Roman" panose="02020603050405020304" pitchFamily="18" charset="0"/>
              </a:rPr>
              <a:t>Assessment Model (IAM)</a:t>
            </a:r>
          </a:p>
        </p:txBody>
      </p:sp>
      <p:sp>
        <p:nvSpPr>
          <p:cNvPr id="36924" name="Text Box 42"/>
          <p:cNvSpPr txBox="1">
            <a:spLocks noChangeArrowheads="1"/>
          </p:cNvSpPr>
          <p:nvPr/>
        </p:nvSpPr>
        <p:spPr bwMode="auto">
          <a:xfrm>
            <a:off x="1943100" y="5184775"/>
            <a:ext cx="1447800" cy="320675"/>
          </a:xfrm>
          <a:prstGeom prst="rect">
            <a:avLst/>
          </a:prstGeom>
          <a:noFill/>
          <a:ln w="9525">
            <a:noFill/>
            <a:miter lim="800000"/>
            <a:headEnd/>
            <a:tailEnd/>
          </a:ln>
        </p:spPr>
        <p:txBody>
          <a:bodyPr>
            <a:spAutoFit/>
          </a:bodyPr>
          <a:lstStyle/>
          <a:p>
            <a:pPr>
              <a:spcBef>
                <a:spcPct val="50000"/>
              </a:spcBef>
            </a:pPr>
            <a:endParaRPr lang="en-US" sz="1500"/>
          </a:p>
        </p:txBody>
      </p:sp>
      <p:sp>
        <p:nvSpPr>
          <p:cNvPr id="36925" name="Rectangle 2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36928" name="Rectangle 3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36930" name="Rectangle 3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n-US"/>
          </a:p>
        </p:txBody>
      </p:sp>
      <p:grpSp>
        <p:nvGrpSpPr>
          <p:cNvPr id="20" name="Group 19"/>
          <p:cNvGrpSpPr/>
          <p:nvPr/>
        </p:nvGrpSpPr>
        <p:grpSpPr>
          <a:xfrm>
            <a:off x="5338431" y="2286000"/>
            <a:ext cx="3724279" cy="2262880"/>
            <a:chOff x="5592663" y="2514601"/>
            <a:chExt cx="3518366" cy="2264556"/>
          </a:xfrm>
          <a:solidFill>
            <a:schemeClr val="bg1"/>
          </a:solidFill>
        </p:grpSpPr>
        <p:grpSp>
          <p:nvGrpSpPr>
            <p:cNvPr id="26651" name="Group 26650"/>
            <p:cNvGrpSpPr>
              <a:grpSpLocks/>
            </p:cNvGrpSpPr>
            <p:nvPr/>
          </p:nvGrpSpPr>
          <p:grpSpPr bwMode="auto">
            <a:xfrm>
              <a:off x="5592663" y="2514601"/>
              <a:ext cx="3518366" cy="2264556"/>
              <a:chOff x="5763326" y="2514599"/>
              <a:chExt cx="3341705" cy="2219980"/>
            </a:xfrm>
            <a:grpFill/>
          </p:grpSpPr>
          <p:sp>
            <p:nvSpPr>
              <p:cNvPr id="15" name="Text Box 34"/>
              <p:cNvSpPr txBox="1">
                <a:spLocks noChangeArrowheads="1"/>
              </p:cNvSpPr>
              <p:nvPr/>
            </p:nvSpPr>
            <p:spPr bwMode="auto">
              <a:xfrm>
                <a:off x="5763326" y="2514599"/>
                <a:ext cx="3341705" cy="2219980"/>
              </a:xfrm>
              <a:prstGeom prst="rect">
                <a:avLst/>
              </a:prstGeom>
              <a:grpFill/>
              <a:ln w="25400">
                <a:solidFill>
                  <a:schemeClr val="tx1"/>
                </a:solidFill>
                <a:miter lim="800000"/>
                <a:headEnd/>
                <a:tailEnd/>
              </a:ln>
              <a:effectLst/>
              <a:extLst/>
            </p:spPr>
            <p:txBody>
              <a:bodyPr wrap="square">
                <a:spAutoFit/>
              </a:bodyPr>
              <a:lstStyle>
                <a:lvl1pPr>
                  <a:defRPr sz="2400">
                    <a:solidFill>
                      <a:schemeClr val="tx1"/>
                    </a:solidFill>
                    <a:latin typeface="Arial" charset="0"/>
                    <a:cs typeface="Arial" charset="0"/>
                  </a:defRPr>
                </a:lvl1pPr>
                <a:lvl2pPr marL="37931725" indent="-37474525">
                  <a:defRPr sz="2400">
                    <a:solidFill>
                      <a:schemeClr val="tx1"/>
                    </a:solidFill>
                    <a:latin typeface="Arial" charset="0"/>
                    <a:cs typeface="Arial" charset="0"/>
                  </a:defRPr>
                </a:lvl2pPr>
                <a:lvl3pPr>
                  <a:defRPr sz="2400">
                    <a:solidFill>
                      <a:schemeClr val="tx1"/>
                    </a:solidFill>
                    <a:latin typeface="Arial" charset="0"/>
                    <a:cs typeface="Arial" charset="0"/>
                  </a:defRPr>
                </a:lvl3pPr>
                <a:lvl4pPr>
                  <a:defRPr sz="2400">
                    <a:solidFill>
                      <a:schemeClr val="tx1"/>
                    </a:solidFill>
                    <a:latin typeface="Arial" charset="0"/>
                    <a:cs typeface="Arial" charset="0"/>
                  </a:defRPr>
                </a:lvl4pPr>
                <a:lvl5pPr>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a:spcBef>
                    <a:spcPct val="50000"/>
                  </a:spcBef>
                  <a:defRPr/>
                </a:pPr>
                <a:r>
                  <a:rPr lang="en-US" sz="2000" dirty="0" smtClean="0"/>
                  <a:t>RUM</a:t>
                </a:r>
              </a:p>
              <a:p>
                <a:pPr>
                  <a:spcBef>
                    <a:spcPct val="50000"/>
                  </a:spcBef>
                  <a:buFont typeface="Wingdings" charset="2"/>
                  <a:buChar char="§"/>
                  <a:defRPr/>
                </a:pPr>
                <a:r>
                  <a:rPr lang="en-US" sz="1500" dirty="0" smtClean="0">
                    <a:latin typeface="Times New Roman" panose="02020603050405020304" pitchFamily="18" charset="0"/>
                    <a:cs typeface="Times New Roman" panose="02020603050405020304" pitchFamily="18" charset="0"/>
                  </a:rPr>
                  <a:t>Regional Population shares</a:t>
                </a:r>
              </a:p>
              <a:p>
                <a:pPr>
                  <a:spcBef>
                    <a:spcPct val="50000"/>
                  </a:spcBef>
                  <a:buFont typeface="Wingdings" charset="2"/>
                  <a:buChar char="§"/>
                  <a:defRPr/>
                </a:pPr>
                <a:endParaRPr lang="en-US" sz="1500" dirty="0" smtClean="0"/>
              </a:p>
              <a:p>
                <a:pPr>
                  <a:spcBef>
                    <a:spcPct val="50000"/>
                  </a:spcBef>
                  <a:buFont typeface="Wingdings" charset="2"/>
                  <a:buChar char="§"/>
                  <a:defRPr/>
                </a:pPr>
                <a:endParaRPr lang="en-US" sz="1500" dirty="0"/>
              </a:p>
              <a:p>
                <a:pPr>
                  <a:spcBef>
                    <a:spcPct val="50000"/>
                  </a:spcBef>
                  <a:buFont typeface="Wingdings" charset="2"/>
                  <a:buChar char="§"/>
                  <a:defRPr/>
                </a:pPr>
                <a:endParaRPr lang="en-US" sz="1500" dirty="0" smtClean="0"/>
              </a:p>
              <a:p>
                <a:pPr>
                  <a:spcBef>
                    <a:spcPct val="50000"/>
                  </a:spcBef>
                  <a:defRPr/>
                </a:pPr>
                <a:r>
                  <a:rPr lang="en-US" sz="1500" dirty="0" smtClean="0"/>
                  <a:t> </a:t>
                </a:r>
              </a:p>
            </p:txBody>
          </p:sp>
          <p:graphicFrame>
            <p:nvGraphicFramePr>
              <p:cNvPr id="36916" name="Object 52"/>
              <p:cNvGraphicFramePr>
                <a:graphicFrameLocks noChangeAspect="1"/>
              </p:cNvGraphicFramePr>
              <p:nvPr>
                <p:extLst>
                  <p:ext uri="{D42A27DB-BD31-4B8C-83A1-F6EECF244321}">
                    <p14:modId xmlns:p14="http://schemas.microsoft.com/office/powerpoint/2010/main" val="1903128730"/>
                  </p:ext>
                </p:extLst>
              </p:nvPr>
            </p:nvGraphicFramePr>
            <p:xfrm>
              <a:off x="6173560" y="3314874"/>
              <a:ext cx="2918763" cy="699890"/>
            </p:xfrm>
            <a:graphic>
              <a:graphicData uri="http://schemas.openxmlformats.org/presentationml/2006/ole">
                <mc:AlternateContent xmlns:mc="http://schemas.openxmlformats.org/markup-compatibility/2006">
                  <mc:Choice xmlns:v="urn:schemas-microsoft-com:vml" Requires="v">
                    <p:oleObj spid="_x0000_s38628" name="Equation" r:id="rId4" imgW="2882900" imgH="584200" progId="Equation.3">
                      <p:embed/>
                    </p:oleObj>
                  </mc:Choice>
                  <mc:Fallback>
                    <p:oleObj name="Equation" r:id="rId4" imgW="2882900" imgH="584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3560" y="3314874"/>
                            <a:ext cx="2918763" cy="699890"/>
                          </a:xfrm>
                          <a:prstGeom prst="rect">
                            <a:avLst/>
                          </a:prstGeom>
                          <a:noFill/>
                          <a:extLst/>
                        </p:spPr>
                      </p:pic>
                    </p:oleObj>
                  </mc:Fallback>
                </mc:AlternateContent>
              </a:graphicData>
            </a:graphic>
          </p:graphicFrame>
        </p:grpSp>
        <p:graphicFrame>
          <p:nvGraphicFramePr>
            <p:cNvPr id="9" name="Object 8"/>
            <p:cNvGraphicFramePr>
              <a:graphicFrameLocks noChangeAspect="1"/>
            </p:cNvGraphicFramePr>
            <p:nvPr>
              <p:extLst>
                <p:ext uri="{D42A27DB-BD31-4B8C-83A1-F6EECF244321}">
                  <p14:modId xmlns:p14="http://schemas.microsoft.com/office/powerpoint/2010/main" val="3390937812"/>
                </p:ext>
              </p:extLst>
            </p:nvPr>
          </p:nvGraphicFramePr>
          <p:xfrm>
            <a:off x="5939413" y="4214484"/>
            <a:ext cx="2925970" cy="393992"/>
          </p:xfrm>
          <a:graphic>
            <a:graphicData uri="http://schemas.openxmlformats.org/presentationml/2006/ole">
              <mc:AlternateContent xmlns:mc="http://schemas.openxmlformats.org/markup-compatibility/2006">
                <mc:Choice xmlns:v="urn:schemas-microsoft-com:vml" Requires="v">
                  <p:oleObj spid="_x0000_s38629" name="Equation" r:id="rId6" imgW="3213000" imgH="355320" progId="Equation.3">
                    <p:embed/>
                  </p:oleObj>
                </mc:Choice>
                <mc:Fallback>
                  <p:oleObj name="Equation" r:id="rId6" imgW="3213000" imgH="355320" progId="Equation.3">
                    <p:embed/>
                    <p:pic>
                      <p:nvPicPr>
                        <p:cNvPr id="0" name="Object 7"/>
                        <p:cNvPicPr>
                          <a:picLocks noChangeAspect="1" noChangeArrowheads="1"/>
                        </p:cNvPicPr>
                        <p:nvPr/>
                      </p:nvPicPr>
                      <p:blipFill>
                        <a:blip r:embed="rId7"/>
                        <a:srcRect/>
                        <a:stretch>
                          <a:fillRect/>
                        </a:stretch>
                      </p:blipFill>
                      <p:spPr bwMode="auto">
                        <a:xfrm>
                          <a:off x="5939413" y="4214484"/>
                          <a:ext cx="2925970" cy="393992"/>
                        </a:xfrm>
                        <a:prstGeom prst="rect">
                          <a:avLst/>
                        </a:prstGeom>
                        <a:noFill/>
                        <a:ln>
                          <a:noFill/>
                        </a:ln>
                      </p:spPr>
                    </p:pic>
                  </p:oleObj>
                </mc:Fallback>
              </mc:AlternateContent>
            </a:graphicData>
          </a:graphic>
        </p:graphicFrame>
      </p:grpSp>
      <p:grpSp>
        <p:nvGrpSpPr>
          <p:cNvPr id="32" name="Group 31"/>
          <p:cNvGrpSpPr/>
          <p:nvPr/>
        </p:nvGrpSpPr>
        <p:grpSpPr>
          <a:xfrm>
            <a:off x="361412" y="1676400"/>
            <a:ext cx="8401588" cy="4443296"/>
            <a:chOff x="361412" y="1698675"/>
            <a:chExt cx="8401588" cy="4443296"/>
          </a:xfrm>
        </p:grpSpPr>
        <p:grpSp>
          <p:nvGrpSpPr>
            <p:cNvPr id="26652" name="Group 26651"/>
            <p:cNvGrpSpPr>
              <a:grpSpLocks/>
            </p:cNvGrpSpPr>
            <p:nvPr/>
          </p:nvGrpSpPr>
          <p:grpSpPr bwMode="auto">
            <a:xfrm>
              <a:off x="543920" y="2791606"/>
              <a:ext cx="4782024" cy="3350365"/>
              <a:chOff x="448670" y="2821558"/>
              <a:chExt cx="4782024" cy="3349273"/>
            </a:xfrm>
            <a:noFill/>
          </p:grpSpPr>
          <p:grpSp>
            <p:nvGrpSpPr>
              <p:cNvPr id="36938" name="Group 26"/>
              <p:cNvGrpSpPr>
                <a:grpSpLocks/>
              </p:cNvGrpSpPr>
              <p:nvPr/>
            </p:nvGrpSpPr>
            <p:grpSpPr bwMode="auto">
              <a:xfrm>
                <a:off x="448670" y="2821558"/>
                <a:ext cx="4782024" cy="3349273"/>
                <a:chOff x="570" y="2208"/>
                <a:chExt cx="2968" cy="1761"/>
              </a:xfrm>
              <a:grpFill/>
            </p:grpSpPr>
            <p:sp>
              <p:nvSpPr>
                <p:cNvPr id="6" name="Rectangle 5"/>
                <p:cNvSpPr/>
                <p:nvPr/>
              </p:nvSpPr>
              <p:spPr>
                <a:xfrm>
                  <a:off x="570" y="2208"/>
                  <a:ext cx="2968" cy="176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en-US">
                    <a:solidFill>
                      <a:srgbClr val="FFFFFF"/>
                    </a:solidFill>
                  </a:endParaRPr>
                </a:p>
              </p:txBody>
            </p:sp>
            <p:sp>
              <p:nvSpPr>
                <p:cNvPr id="7" name="Flowchart: Alternate Process 6"/>
                <p:cNvSpPr/>
                <p:nvPr/>
              </p:nvSpPr>
              <p:spPr>
                <a:xfrm>
                  <a:off x="570" y="2213"/>
                  <a:ext cx="632" cy="26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sz="2000" b="1" dirty="0" smtClean="0">
                      <a:solidFill>
                        <a:srgbClr val="003366"/>
                      </a:solidFill>
                    </a:rPr>
                    <a:t>CGE</a:t>
                  </a:r>
                  <a:endParaRPr lang="en-US" sz="2000" b="1" dirty="0">
                    <a:solidFill>
                      <a:srgbClr val="003366"/>
                    </a:solidFill>
                  </a:endParaRPr>
                </a:p>
              </p:txBody>
            </p:sp>
          </p:grpSp>
          <p:graphicFrame>
            <p:nvGraphicFramePr>
              <p:cNvPr id="36917" name="Object 53"/>
              <p:cNvGraphicFramePr>
                <a:graphicFrameLocks noChangeAspect="1"/>
              </p:cNvGraphicFramePr>
              <p:nvPr>
                <p:extLst>
                  <p:ext uri="{D42A27DB-BD31-4B8C-83A1-F6EECF244321}">
                    <p14:modId xmlns:p14="http://schemas.microsoft.com/office/powerpoint/2010/main" val="3194068948"/>
                  </p:ext>
                </p:extLst>
              </p:nvPr>
            </p:nvGraphicFramePr>
            <p:xfrm>
              <a:off x="889000" y="3693668"/>
              <a:ext cx="3881438" cy="353898"/>
            </p:xfrm>
            <a:graphic>
              <a:graphicData uri="http://schemas.openxmlformats.org/presentationml/2006/ole">
                <mc:AlternateContent xmlns:mc="http://schemas.openxmlformats.org/markup-compatibility/2006">
                  <mc:Choice xmlns:v="urn:schemas-microsoft-com:vml" Requires="v">
                    <p:oleObj spid="_x0000_s38630" name="Equation" r:id="rId8" imgW="2476440" imgH="228600" progId="Equation.3">
                      <p:embed/>
                    </p:oleObj>
                  </mc:Choice>
                  <mc:Fallback>
                    <p:oleObj name="Equation" r:id="rId8" imgW="2476440" imgH="228600" progId="Equation.3">
                      <p:embed/>
                      <p:pic>
                        <p:nvPicPr>
                          <p:cNvPr id="0" name=""/>
                          <p:cNvPicPr>
                            <a:picLocks noChangeAspect="1" noChangeArrowheads="1"/>
                          </p:cNvPicPr>
                          <p:nvPr/>
                        </p:nvPicPr>
                        <p:blipFill>
                          <a:blip r:embed="rId9"/>
                          <a:srcRect/>
                          <a:stretch>
                            <a:fillRect/>
                          </a:stretch>
                        </p:blipFill>
                        <p:spPr bwMode="auto">
                          <a:xfrm>
                            <a:off x="889000" y="3693668"/>
                            <a:ext cx="3881438" cy="3538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18" name="Object 54"/>
              <p:cNvGraphicFramePr>
                <a:graphicFrameLocks noChangeAspect="1"/>
              </p:cNvGraphicFramePr>
              <p:nvPr>
                <p:extLst>
                  <p:ext uri="{D42A27DB-BD31-4B8C-83A1-F6EECF244321}">
                    <p14:modId xmlns:p14="http://schemas.microsoft.com/office/powerpoint/2010/main" val="4257048729"/>
                  </p:ext>
                </p:extLst>
              </p:nvPr>
            </p:nvGraphicFramePr>
            <p:xfrm>
              <a:off x="695863" y="4916778"/>
              <a:ext cx="2928937" cy="728663"/>
            </p:xfrm>
            <a:graphic>
              <a:graphicData uri="http://schemas.openxmlformats.org/presentationml/2006/ole">
                <mc:AlternateContent xmlns:mc="http://schemas.openxmlformats.org/markup-compatibility/2006">
                  <mc:Choice xmlns:v="urn:schemas-microsoft-com:vml" Requires="v">
                    <p:oleObj spid="_x0000_s38631" name="Equation" r:id="rId10" imgW="2159000" imgH="533400" progId="Equation.3">
                      <p:embed/>
                    </p:oleObj>
                  </mc:Choice>
                  <mc:Fallback>
                    <p:oleObj name="Equation" r:id="rId10" imgW="2159000" imgH="5334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863" y="4916778"/>
                            <a:ext cx="2928937" cy="728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19" name="Object 55"/>
              <p:cNvGraphicFramePr>
                <a:graphicFrameLocks noChangeAspect="1"/>
              </p:cNvGraphicFramePr>
              <p:nvPr/>
            </p:nvGraphicFramePr>
            <p:xfrm>
              <a:off x="1441753" y="4229847"/>
              <a:ext cx="2869594" cy="404912"/>
            </p:xfrm>
            <a:graphic>
              <a:graphicData uri="http://schemas.openxmlformats.org/presentationml/2006/ole">
                <mc:AlternateContent xmlns:mc="http://schemas.openxmlformats.org/markup-compatibility/2006">
                  <mc:Choice xmlns:v="urn:schemas-microsoft-com:vml" Requires="v">
                    <p:oleObj spid="_x0000_s38632" name="Equation" r:id="rId12" imgW="2070100" imgH="292100" progId="Equation.3">
                      <p:embed/>
                    </p:oleObj>
                  </mc:Choice>
                  <mc:Fallback>
                    <p:oleObj name="Equation" r:id="rId12" imgW="2070100" imgH="2921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41753" y="4229847"/>
                            <a:ext cx="2869594" cy="404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20" name="Object 56"/>
              <p:cNvGraphicFramePr>
                <a:graphicFrameLocks noChangeAspect="1"/>
              </p:cNvGraphicFramePr>
              <p:nvPr>
                <p:extLst>
                  <p:ext uri="{D42A27DB-BD31-4B8C-83A1-F6EECF244321}">
                    <p14:modId xmlns:p14="http://schemas.microsoft.com/office/powerpoint/2010/main" val="587005825"/>
                  </p:ext>
                </p:extLst>
              </p:nvPr>
            </p:nvGraphicFramePr>
            <p:xfrm>
              <a:off x="1530350" y="5694853"/>
              <a:ext cx="2525713" cy="342788"/>
            </p:xfrm>
            <a:graphic>
              <a:graphicData uri="http://schemas.openxmlformats.org/presentationml/2006/ole">
                <mc:AlternateContent xmlns:mc="http://schemas.openxmlformats.org/markup-compatibility/2006">
                  <mc:Choice xmlns:v="urn:schemas-microsoft-com:vml" Requires="v">
                    <p:oleObj spid="_x0000_s38633" name="Equation" r:id="rId14" imgW="2070000" imgH="279360" progId="Equation.3">
                      <p:embed/>
                    </p:oleObj>
                  </mc:Choice>
                  <mc:Fallback>
                    <p:oleObj name="Equation" r:id="rId14" imgW="2070000" imgH="279360" progId="Equation.3">
                      <p:embed/>
                      <p:pic>
                        <p:nvPicPr>
                          <p:cNvPr id="0" name=""/>
                          <p:cNvPicPr>
                            <a:picLocks noChangeAspect="1" noChangeArrowheads="1"/>
                          </p:cNvPicPr>
                          <p:nvPr/>
                        </p:nvPicPr>
                        <p:blipFill>
                          <a:blip r:embed="rId15"/>
                          <a:srcRect/>
                          <a:stretch>
                            <a:fillRect/>
                          </a:stretch>
                        </p:blipFill>
                        <p:spPr bwMode="auto">
                          <a:xfrm>
                            <a:off x="1530350" y="5694853"/>
                            <a:ext cx="2525713" cy="342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6923" name="Rectangle 3"/>
            <p:cNvSpPr txBox="1">
              <a:spLocks noChangeArrowheads="1"/>
            </p:cNvSpPr>
            <p:nvPr/>
          </p:nvSpPr>
          <p:spPr bwMode="auto">
            <a:xfrm>
              <a:off x="361412" y="1698675"/>
              <a:ext cx="8401588" cy="587325"/>
            </a:xfrm>
            <a:prstGeom prst="rect">
              <a:avLst/>
            </a:prstGeom>
            <a:noFill/>
            <a:ln w="9525">
              <a:noFill/>
              <a:miter lim="800000"/>
              <a:headEnd/>
              <a:tailEnd/>
            </a:ln>
          </p:spPr>
          <p:txBody>
            <a:bodyPr/>
            <a:lstStyle/>
            <a:p>
              <a:pPr marL="342900" indent="-342900">
                <a:lnSpc>
                  <a:spcPct val="80000"/>
                </a:lnSpc>
                <a:spcBef>
                  <a:spcPct val="20000"/>
                </a:spcBef>
                <a:buClr>
                  <a:schemeClr val="tx1"/>
                </a:buClr>
                <a:buSzPct val="75000"/>
                <a:buFont typeface="Wingdings" pitchFamily="2" charset="2"/>
                <a:buChar char="q"/>
              </a:pPr>
              <a:r>
                <a:rPr lang="en-US" dirty="0">
                  <a:latin typeface="Times New Roman" panose="02020603050405020304" pitchFamily="18" charset="0"/>
                  <a:cs typeface="Times New Roman" panose="02020603050405020304" pitchFamily="18" charset="0"/>
                </a:rPr>
                <a:t>Develop a U.S. regional CGE model based on the modeling framework of Rutherford (2006) and Sue Wing (2007</a:t>
              </a:r>
              <a:r>
                <a:rPr lang="en-US" dirty="0" smtClean="0">
                  <a:latin typeface="Times New Roman" panose="02020603050405020304" pitchFamily="18" charset="0"/>
                  <a:cs typeface="Times New Roman" panose="02020603050405020304" pitchFamily="18" charset="0"/>
                </a:rPr>
                <a:t>).</a:t>
              </a:r>
            </a:p>
            <a:p>
              <a:pPr marL="342900" indent="-342900">
                <a:lnSpc>
                  <a:spcPct val="80000"/>
                </a:lnSpc>
                <a:spcBef>
                  <a:spcPct val="20000"/>
                </a:spcBef>
                <a:buClr>
                  <a:schemeClr val="tx1"/>
                </a:buClr>
                <a:buSzPct val="75000"/>
                <a:buFont typeface="Wingdings" pitchFamily="2" charset="2"/>
                <a:buChar char="q"/>
              </a:pPr>
              <a:endParaRPr lang="en-US" sz="2000" dirty="0"/>
            </a:p>
            <a:p>
              <a:pPr marL="342900" indent="-342900">
                <a:lnSpc>
                  <a:spcPct val="80000"/>
                </a:lnSpc>
                <a:spcBef>
                  <a:spcPct val="20000"/>
                </a:spcBef>
                <a:buClr>
                  <a:schemeClr val="tx1"/>
                </a:buClr>
                <a:buSzPct val="75000"/>
                <a:buFont typeface="Wingdings" pitchFamily="2" charset="2"/>
                <a:buChar char="q"/>
              </a:pPr>
              <a:r>
                <a:rPr lang="en-US" dirty="0" err="1" smtClean="0">
                  <a:latin typeface="Times New Roman" panose="02020603050405020304" pitchFamily="18" charset="0"/>
                  <a:cs typeface="Times New Roman" panose="02020603050405020304" pitchFamily="18" charset="0"/>
                </a:rPr>
                <a:t>Endogenize</a:t>
              </a:r>
              <a:r>
                <a:rPr lang="en-US" dirty="0" smtClean="0">
                  <a:latin typeface="Times New Roman" panose="02020603050405020304" pitchFamily="18" charset="0"/>
                  <a:cs typeface="Times New Roman" panose="02020603050405020304" pitchFamily="18" charset="0"/>
                </a:rPr>
                <a:t> labor wages</a:t>
              </a:r>
            </a:p>
            <a:p>
              <a:pPr>
                <a:lnSpc>
                  <a:spcPct val="80000"/>
                </a:lnSpc>
                <a:spcBef>
                  <a:spcPct val="20000"/>
                </a:spcBef>
                <a:buClr>
                  <a:schemeClr val="tx1"/>
                </a:buClr>
                <a:buSzPct val="75000"/>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p>
            <a:p>
              <a:pPr>
                <a:lnSpc>
                  <a:spcPct val="80000"/>
                </a:lnSpc>
                <a:spcBef>
                  <a:spcPct val="20000"/>
                </a:spcBef>
                <a:buClr>
                  <a:schemeClr val="tx1"/>
                </a:buClr>
                <a:buSzPct val="75000"/>
              </a:pPr>
              <a:r>
                <a:rPr lang="en-US" sz="1500" dirty="0">
                  <a:latin typeface="Times New Roman" panose="02020603050405020304" pitchFamily="18" charset="0"/>
                  <a:cs typeface="Times New Roman" panose="02020603050405020304" pitchFamily="18" charset="0"/>
                </a:rPr>
                <a:t> </a:t>
              </a:r>
              <a:r>
                <a:rPr lang="en-US" sz="1500" dirty="0" smtClean="0">
                  <a:latin typeface="Times New Roman" panose="02020603050405020304" pitchFamily="18" charset="0"/>
                  <a:cs typeface="Times New Roman" panose="02020603050405020304" pitchFamily="18" charset="0"/>
                </a:rPr>
                <a:t>                  Changes in the growth rate of labor wages</a:t>
              </a:r>
              <a:endParaRPr lang="en-US" sz="1500" dirty="0">
                <a:latin typeface="Times New Roman" panose="02020603050405020304" pitchFamily="18" charset="0"/>
                <a:cs typeface="Times New Roman" panose="02020603050405020304" pitchFamily="18" charset="0"/>
              </a:endParaRPr>
            </a:p>
          </p:txBody>
        </p:sp>
      </p:grpSp>
      <p:grpSp>
        <p:nvGrpSpPr>
          <p:cNvPr id="33" name="Group 32"/>
          <p:cNvGrpSpPr/>
          <p:nvPr/>
        </p:nvGrpSpPr>
        <p:grpSpPr>
          <a:xfrm>
            <a:off x="609600" y="3601674"/>
            <a:ext cx="3810000" cy="2418126"/>
            <a:chOff x="609600" y="3601674"/>
            <a:chExt cx="3810000" cy="2418126"/>
          </a:xfrm>
        </p:grpSpPr>
        <p:grpSp>
          <p:nvGrpSpPr>
            <p:cNvPr id="17" name="Group 16"/>
            <p:cNvGrpSpPr/>
            <p:nvPr/>
          </p:nvGrpSpPr>
          <p:grpSpPr>
            <a:xfrm>
              <a:off x="609600" y="3601674"/>
              <a:ext cx="3810000" cy="931862"/>
              <a:chOff x="609600" y="3601674"/>
              <a:chExt cx="3810000" cy="931862"/>
            </a:xfrm>
          </p:grpSpPr>
          <p:sp>
            <p:nvSpPr>
              <p:cNvPr id="14" name="Rectangle 13"/>
              <p:cNvSpPr/>
              <p:nvPr/>
            </p:nvSpPr>
            <p:spPr bwMode="auto">
              <a:xfrm>
                <a:off x="609600" y="3601674"/>
                <a:ext cx="990600" cy="436926"/>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8" name="Rectangle 47"/>
              <p:cNvSpPr/>
              <p:nvPr/>
            </p:nvSpPr>
            <p:spPr bwMode="auto">
              <a:xfrm>
                <a:off x="3581400" y="4182700"/>
                <a:ext cx="838200" cy="350836"/>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grpSp>
          <p:nvGrpSpPr>
            <p:cNvPr id="24" name="Group 23"/>
            <p:cNvGrpSpPr/>
            <p:nvPr/>
          </p:nvGrpSpPr>
          <p:grpSpPr>
            <a:xfrm>
              <a:off x="2571212" y="4182699"/>
              <a:ext cx="1010188" cy="1056663"/>
              <a:chOff x="2571212" y="4182699"/>
              <a:chExt cx="1010188" cy="1056663"/>
            </a:xfrm>
          </p:grpSpPr>
          <p:sp>
            <p:nvSpPr>
              <p:cNvPr id="49" name="Rectangle 48"/>
              <p:cNvSpPr/>
              <p:nvPr/>
            </p:nvSpPr>
            <p:spPr bwMode="auto">
              <a:xfrm>
                <a:off x="2576512" y="4802436"/>
                <a:ext cx="1004888" cy="436926"/>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0" name="Rectangle 49"/>
              <p:cNvSpPr/>
              <p:nvPr/>
            </p:nvSpPr>
            <p:spPr bwMode="auto">
              <a:xfrm>
                <a:off x="2571212" y="4182699"/>
                <a:ext cx="819688" cy="361122"/>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grpSp>
          <p:nvGrpSpPr>
            <p:cNvPr id="19" name="Group 18"/>
            <p:cNvGrpSpPr/>
            <p:nvPr/>
          </p:nvGrpSpPr>
          <p:grpSpPr>
            <a:xfrm>
              <a:off x="609600" y="5068524"/>
              <a:ext cx="3128962" cy="951276"/>
              <a:chOff x="609600" y="5068524"/>
              <a:chExt cx="3128962" cy="951276"/>
            </a:xfrm>
          </p:grpSpPr>
          <p:sp>
            <p:nvSpPr>
              <p:cNvPr id="54" name="Rectangle 53"/>
              <p:cNvSpPr/>
              <p:nvPr/>
            </p:nvSpPr>
            <p:spPr bwMode="auto">
              <a:xfrm>
                <a:off x="609600" y="5068524"/>
                <a:ext cx="908209" cy="341676"/>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5" name="Rectangle 54"/>
              <p:cNvSpPr/>
              <p:nvPr/>
            </p:nvSpPr>
            <p:spPr bwMode="auto">
              <a:xfrm>
                <a:off x="3148012" y="5694564"/>
                <a:ext cx="590550" cy="325236"/>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grpSp>
      <p:grpSp>
        <p:nvGrpSpPr>
          <p:cNvPr id="25" name="Group 24"/>
          <p:cNvGrpSpPr/>
          <p:nvPr/>
        </p:nvGrpSpPr>
        <p:grpSpPr>
          <a:xfrm>
            <a:off x="4009756" y="3297681"/>
            <a:ext cx="2508332" cy="792837"/>
            <a:chOff x="4009756" y="3297681"/>
            <a:chExt cx="2508332" cy="792837"/>
          </a:xfrm>
        </p:grpSpPr>
        <p:grpSp>
          <p:nvGrpSpPr>
            <p:cNvPr id="12" name="Group 11"/>
            <p:cNvGrpSpPr/>
            <p:nvPr/>
          </p:nvGrpSpPr>
          <p:grpSpPr>
            <a:xfrm>
              <a:off x="4009756" y="3556876"/>
              <a:ext cx="1781446" cy="533642"/>
              <a:chOff x="4009756" y="3556876"/>
              <a:chExt cx="1781446" cy="533642"/>
            </a:xfrm>
          </p:grpSpPr>
          <p:sp>
            <p:nvSpPr>
              <p:cNvPr id="36945" name="Line 40"/>
              <p:cNvSpPr>
                <a:spLocks noChangeShapeType="1"/>
              </p:cNvSpPr>
              <p:nvPr/>
            </p:nvSpPr>
            <p:spPr bwMode="auto">
              <a:xfrm flipH="1" flipV="1">
                <a:off x="5114656" y="3733800"/>
                <a:ext cx="676546" cy="0"/>
              </a:xfrm>
              <a:prstGeom prst="line">
                <a:avLst/>
              </a:prstGeom>
              <a:noFill/>
              <a:ln w="25400">
                <a:solidFill>
                  <a:schemeClr val="tx1"/>
                </a:solidFill>
                <a:round/>
                <a:headEnd/>
                <a:tailEnd type="triangle" w="med" len="med"/>
              </a:ln>
            </p:spPr>
            <p:txBody>
              <a:bodyPr/>
              <a:lstStyle/>
              <a:p>
                <a:endParaRPr lang="en-US"/>
              </a:p>
            </p:txBody>
          </p:sp>
          <p:sp>
            <p:nvSpPr>
              <p:cNvPr id="36941" name="Oval 35"/>
              <p:cNvSpPr>
                <a:spLocks noChangeArrowheads="1"/>
              </p:cNvSpPr>
              <p:nvPr/>
            </p:nvSpPr>
            <p:spPr bwMode="auto">
              <a:xfrm>
                <a:off x="4009756" y="3556876"/>
                <a:ext cx="1104900" cy="533642"/>
              </a:xfrm>
              <a:prstGeom prst="ellipse">
                <a:avLst/>
              </a:prstGeom>
              <a:noFill/>
              <a:ln w="25400">
                <a:solidFill>
                  <a:schemeClr val="tx1"/>
                </a:solidFill>
                <a:round/>
                <a:headEnd/>
                <a:tailEnd/>
              </a:ln>
            </p:spPr>
            <p:txBody>
              <a:bodyPr wrap="none" anchor="ctr"/>
              <a:lstStyle/>
              <a:p>
                <a:pPr eaLnBrk="0" hangingPunct="0"/>
                <a:endParaRPr lang="en-US"/>
              </a:p>
            </p:txBody>
          </p:sp>
        </p:grpSp>
        <p:sp>
          <p:nvSpPr>
            <p:cNvPr id="23" name="Oval 22"/>
            <p:cNvSpPr/>
            <p:nvPr/>
          </p:nvSpPr>
          <p:spPr bwMode="auto">
            <a:xfrm>
              <a:off x="5744338" y="3297681"/>
              <a:ext cx="773750" cy="604879"/>
            </a:xfrm>
            <a:prstGeom prst="ellipse">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sp>
        <p:nvSpPr>
          <p:cNvPr id="22" name="Rectangle 47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30" name="Group 29"/>
          <p:cNvGrpSpPr/>
          <p:nvPr/>
        </p:nvGrpSpPr>
        <p:grpSpPr>
          <a:xfrm>
            <a:off x="914400" y="3921255"/>
            <a:ext cx="7941028" cy="2636216"/>
            <a:chOff x="914400" y="3921255"/>
            <a:chExt cx="7941028" cy="2636216"/>
          </a:xfrm>
        </p:grpSpPr>
        <p:grpSp>
          <p:nvGrpSpPr>
            <p:cNvPr id="27" name="Group 26"/>
            <p:cNvGrpSpPr/>
            <p:nvPr/>
          </p:nvGrpSpPr>
          <p:grpSpPr>
            <a:xfrm>
              <a:off x="914400" y="3921255"/>
              <a:ext cx="7941028" cy="2636216"/>
              <a:chOff x="914400" y="3893044"/>
              <a:chExt cx="7941028" cy="2636216"/>
            </a:xfrm>
          </p:grpSpPr>
          <p:grpSp>
            <p:nvGrpSpPr>
              <p:cNvPr id="26649" name="Group 26648"/>
              <p:cNvGrpSpPr>
                <a:grpSpLocks/>
              </p:cNvGrpSpPr>
              <p:nvPr/>
            </p:nvGrpSpPr>
            <p:grpSpPr bwMode="auto">
              <a:xfrm>
                <a:off x="914400" y="4335050"/>
                <a:ext cx="7848600" cy="2194210"/>
                <a:chOff x="899606" y="4360682"/>
                <a:chExt cx="7360993" cy="2165903"/>
              </a:xfrm>
            </p:grpSpPr>
            <p:grpSp>
              <p:nvGrpSpPr>
                <p:cNvPr id="36933" name="Group 26646"/>
                <p:cNvGrpSpPr>
                  <a:grpSpLocks/>
                </p:cNvGrpSpPr>
                <p:nvPr/>
              </p:nvGrpSpPr>
              <p:grpSpPr bwMode="auto">
                <a:xfrm>
                  <a:off x="1261939" y="4360682"/>
                  <a:ext cx="6998660" cy="2165903"/>
                  <a:chOff x="1261939" y="4360682"/>
                  <a:chExt cx="6998660" cy="2165903"/>
                </a:xfrm>
              </p:grpSpPr>
              <p:cxnSp>
                <p:nvCxnSpPr>
                  <p:cNvPr id="36935" name="Straight Connector 60"/>
                  <p:cNvCxnSpPr>
                    <a:cxnSpLocks noChangeShapeType="1"/>
                  </p:cNvCxnSpPr>
                  <p:nvPr/>
                </p:nvCxnSpPr>
                <p:spPr bwMode="auto">
                  <a:xfrm>
                    <a:off x="1261939" y="5995850"/>
                    <a:ext cx="0" cy="530735"/>
                  </a:xfrm>
                  <a:prstGeom prst="line">
                    <a:avLst/>
                  </a:prstGeom>
                  <a:noFill/>
                  <a:ln w="25400" algn="ctr">
                    <a:solidFill>
                      <a:srgbClr val="FF0000"/>
                    </a:solidFill>
                    <a:round/>
                    <a:headEnd/>
                    <a:tailEnd/>
                  </a:ln>
                </p:spPr>
              </p:cxnSp>
              <p:cxnSp>
                <p:nvCxnSpPr>
                  <p:cNvPr id="36936" name="Straight Connector 26624"/>
                  <p:cNvCxnSpPr>
                    <a:cxnSpLocks noChangeShapeType="1"/>
                  </p:cNvCxnSpPr>
                  <p:nvPr/>
                </p:nvCxnSpPr>
                <p:spPr bwMode="auto">
                  <a:xfrm flipV="1">
                    <a:off x="1261939" y="6526584"/>
                    <a:ext cx="6998660" cy="1"/>
                  </a:xfrm>
                  <a:prstGeom prst="line">
                    <a:avLst/>
                  </a:prstGeom>
                  <a:noFill/>
                  <a:ln w="25400" algn="ctr">
                    <a:solidFill>
                      <a:srgbClr val="FF0000"/>
                    </a:solidFill>
                    <a:round/>
                    <a:headEnd/>
                    <a:tailEnd/>
                  </a:ln>
                </p:spPr>
              </p:cxnSp>
              <p:cxnSp>
                <p:nvCxnSpPr>
                  <p:cNvPr id="36937" name="Straight Arrow Connector 26636"/>
                  <p:cNvCxnSpPr>
                    <a:cxnSpLocks noChangeShapeType="1"/>
                  </p:cNvCxnSpPr>
                  <p:nvPr/>
                </p:nvCxnSpPr>
                <p:spPr bwMode="auto">
                  <a:xfrm flipV="1">
                    <a:off x="8227443" y="4360682"/>
                    <a:ext cx="0" cy="2165901"/>
                  </a:xfrm>
                  <a:prstGeom prst="straightConnector1">
                    <a:avLst/>
                  </a:prstGeom>
                  <a:noFill/>
                  <a:ln w="25400" algn="ctr">
                    <a:solidFill>
                      <a:srgbClr val="FF0000"/>
                    </a:solidFill>
                    <a:round/>
                    <a:headEnd/>
                    <a:tailEnd type="arrow" w="med" len="med"/>
                  </a:ln>
                </p:spPr>
              </p:cxnSp>
            </p:grpSp>
            <p:sp>
              <p:nvSpPr>
                <p:cNvPr id="36934" name="Oval 35"/>
                <p:cNvSpPr>
                  <a:spLocks noChangeArrowheads="1"/>
                </p:cNvSpPr>
                <p:nvPr/>
              </p:nvSpPr>
              <p:spPr bwMode="auto">
                <a:xfrm>
                  <a:off x="899606" y="5623725"/>
                  <a:ext cx="1071989" cy="372128"/>
                </a:xfrm>
                <a:prstGeom prst="ellipse">
                  <a:avLst/>
                </a:prstGeom>
                <a:noFill/>
                <a:ln w="25400">
                  <a:solidFill>
                    <a:srgbClr val="FF0000"/>
                  </a:solidFill>
                  <a:round/>
                  <a:headEnd/>
                  <a:tailEnd/>
                </a:ln>
              </p:spPr>
              <p:txBody>
                <a:bodyPr wrap="none" anchor="ctr"/>
                <a:lstStyle/>
                <a:p>
                  <a:pPr eaLnBrk="0" hangingPunct="0"/>
                  <a:endParaRPr lang="en-US"/>
                </a:p>
              </p:txBody>
            </p:sp>
          </p:grpSp>
          <p:sp>
            <p:nvSpPr>
              <p:cNvPr id="26" name="Oval 25"/>
              <p:cNvSpPr/>
              <p:nvPr/>
            </p:nvSpPr>
            <p:spPr bwMode="auto">
              <a:xfrm>
                <a:off x="8125624" y="3893044"/>
                <a:ext cx="729804" cy="442005"/>
              </a:xfrm>
              <a:prstGeom prst="ellipse">
                <a:avLst/>
              </a:prstGeom>
              <a:noFill/>
              <a:ln w="25400" cap="flat" cmpd="sng" algn="ctr">
                <a:solidFill>
                  <a:srgbClr val="FF0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sp>
          <p:nvSpPr>
            <p:cNvPr id="66" name="Oval 65"/>
            <p:cNvSpPr/>
            <p:nvPr/>
          </p:nvSpPr>
          <p:spPr bwMode="auto">
            <a:xfrm>
              <a:off x="7496576" y="3921255"/>
              <a:ext cx="629047" cy="396420"/>
            </a:xfrm>
            <a:prstGeom prst="ellipse">
              <a:avLst/>
            </a:prstGeom>
            <a:noFill/>
            <a:ln w="25400" cap="flat" cmpd="sng" algn="ctr">
              <a:solidFill>
                <a:srgbClr val="FF0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grpSp>
        <p:nvGrpSpPr>
          <p:cNvPr id="61" name="Group 60"/>
          <p:cNvGrpSpPr/>
          <p:nvPr/>
        </p:nvGrpSpPr>
        <p:grpSpPr>
          <a:xfrm>
            <a:off x="5463187" y="4182699"/>
            <a:ext cx="3321761" cy="2394179"/>
            <a:chOff x="5463187" y="4182699"/>
            <a:chExt cx="3321761" cy="2394179"/>
          </a:xfrm>
        </p:grpSpPr>
        <p:grpSp>
          <p:nvGrpSpPr>
            <p:cNvPr id="21" name="Group 20"/>
            <p:cNvGrpSpPr/>
            <p:nvPr/>
          </p:nvGrpSpPr>
          <p:grpSpPr>
            <a:xfrm>
              <a:off x="5463187" y="4182699"/>
              <a:ext cx="3226361" cy="2317208"/>
              <a:chOff x="5463187" y="4368402"/>
              <a:chExt cx="3226361" cy="2317208"/>
            </a:xfrm>
          </p:grpSpPr>
          <p:sp>
            <p:nvSpPr>
              <p:cNvPr id="4" name="TextBox 3"/>
              <p:cNvSpPr txBox="1"/>
              <p:nvPr/>
            </p:nvSpPr>
            <p:spPr>
              <a:xfrm>
                <a:off x="5469906" y="4838728"/>
                <a:ext cx="990600" cy="830997"/>
              </a:xfrm>
              <a:prstGeom prst="rect">
                <a:avLst/>
              </a:prstGeom>
              <a:noFill/>
            </p:spPr>
            <p:txBody>
              <a:bodyPr wrap="square" rtlCol="0">
                <a:spAutoFit/>
              </a:bodyPr>
              <a:lstStyle/>
              <a:p>
                <a:r>
                  <a:rPr lang="en-US" sz="1200" dirty="0" smtClean="0">
                    <a:latin typeface="Times New Roman" panose="02020603050405020304" pitchFamily="18" charset="0"/>
                    <a:cs typeface="Times New Roman" panose="02020603050405020304" pitchFamily="18" charset="0"/>
                  </a:rPr>
                  <a:t>Annual Mean Temperature (F)</a:t>
                </a:r>
                <a:endParaRPr lang="en-US" sz="1200" dirty="0">
                  <a:latin typeface="Times New Roman" panose="02020603050405020304" pitchFamily="18" charset="0"/>
                  <a:cs typeface="Times New Roman" panose="02020603050405020304" pitchFamily="18" charset="0"/>
                </a:endParaRPr>
              </a:p>
            </p:txBody>
          </p:sp>
          <p:sp>
            <p:nvSpPr>
              <p:cNvPr id="52" name="TextBox 51"/>
              <p:cNvSpPr txBox="1"/>
              <p:nvPr/>
            </p:nvSpPr>
            <p:spPr>
              <a:xfrm>
                <a:off x="6505976" y="4883436"/>
                <a:ext cx="990600" cy="646331"/>
              </a:xfrm>
              <a:prstGeom prst="rect">
                <a:avLst/>
              </a:prstGeom>
              <a:noFill/>
            </p:spPr>
            <p:txBody>
              <a:bodyPr wrap="square" rtlCol="0">
                <a:spAutoFit/>
              </a:bodyPr>
              <a:lstStyle/>
              <a:p>
                <a:r>
                  <a:rPr lang="en-US" sz="1200" dirty="0" smtClean="0">
                    <a:latin typeface="Times New Roman" panose="02020603050405020304" pitchFamily="18" charset="0"/>
                    <a:cs typeface="Times New Roman" panose="02020603050405020304" pitchFamily="18" charset="0"/>
                  </a:rPr>
                  <a:t>Annual extreme heat days</a:t>
                </a:r>
                <a:endParaRPr lang="en-US" sz="1200" dirty="0">
                  <a:latin typeface="Times New Roman" panose="02020603050405020304" pitchFamily="18" charset="0"/>
                  <a:cs typeface="Times New Roman" panose="02020603050405020304" pitchFamily="18" charset="0"/>
                </a:endParaRPr>
              </a:p>
            </p:txBody>
          </p:sp>
          <p:sp>
            <p:nvSpPr>
              <p:cNvPr id="53" name="TextBox 52"/>
              <p:cNvSpPr txBox="1"/>
              <p:nvPr/>
            </p:nvSpPr>
            <p:spPr>
              <a:xfrm>
                <a:off x="7698948" y="4883436"/>
                <a:ext cx="990600" cy="646331"/>
              </a:xfrm>
              <a:prstGeom prst="rect">
                <a:avLst/>
              </a:prstGeom>
              <a:noFill/>
            </p:spPr>
            <p:txBody>
              <a:bodyPr wrap="square" rtlCol="0">
                <a:spAutoFit/>
              </a:bodyPr>
              <a:lstStyle/>
              <a:p>
                <a:r>
                  <a:rPr lang="en-US" sz="1200" dirty="0" smtClean="0">
                    <a:latin typeface="Times New Roman" panose="02020603050405020304" pitchFamily="18" charset="0"/>
                    <a:cs typeface="Times New Roman" panose="02020603050405020304" pitchFamily="18" charset="0"/>
                  </a:rPr>
                  <a:t>Annual extreme cold days</a:t>
                </a:r>
                <a:endParaRPr lang="en-US" sz="1200" dirty="0">
                  <a:latin typeface="Times New Roman" panose="02020603050405020304" pitchFamily="18" charset="0"/>
                  <a:cs typeface="Times New Roman" panose="02020603050405020304" pitchFamily="18" charset="0"/>
                </a:endParaRPr>
              </a:p>
            </p:txBody>
          </p:sp>
          <p:grpSp>
            <p:nvGrpSpPr>
              <p:cNvPr id="18" name="Group 17"/>
              <p:cNvGrpSpPr/>
              <p:nvPr/>
            </p:nvGrpSpPr>
            <p:grpSpPr>
              <a:xfrm>
                <a:off x="5463187" y="4368402"/>
                <a:ext cx="3218783" cy="2317208"/>
                <a:chOff x="5463187" y="4368402"/>
                <a:chExt cx="3218783" cy="2317208"/>
              </a:xfrm>
            </p:grpSpPr>
            <p:sp>
              <p:nvSpPr>
                <p:cNvPr id="5" name="Rectangle 4"/>
                <p:cNvSpPr/>
                <p:nvPr/>
              </p:nvSpPr>
              <p:spPr bwMode="auto">
                <a:xfrm>
                  <a:off x="5463187" y="4802436"/>
                  <a:ext cx="3218783" cy="1883174"/>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10" name="Straight Arrow Connector 9"/>
                <p:cNvCxnSpPr/>
                <p:nvPr/>
              </p:nvCxnSpPr>
              <p:spPr bwMode="auto">
                <a:xfrm flipV="1">
                  <a:off x="7391400" y="4368402"/>
                  <a:ext cx="0" cy="417865"/>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34" name="TextBox 33"/>
            <p:cNvSpPr txBox="1"/>
            <p:nvPr/>
          </p:nvSpPr>
          <p:spPr>
            <a:xfrm>
              <a:off x="5475948" y="5561215"/>
              <a:ext cx="3309000" cy="1015663"/>
            </a:xfrm>
            <a:prstGeom prst="rect">
              <a:avLst/>
            </a:prstGeom>
            <a:noFill/>
          </p:spPr>
          <p:txBody>
            <a:bodyPr wrap="square" rtlCol="0">
              <a:spAutoFit/>
            </a:bodyPr>
            <a:lstStyle/>
            <a:p>
              <a:r>
                <a:rPr lang="en-US" sz="1200" dirty="0" smtClean="0">
                  <a:latin typeface="Times New Roman" panose="02020603050405020304" pitchFamily="18" charset="0"/>
                  <a:cs typeface="Times New Roman" panose="02020603050405020304" pitchFamily="18" charset="0"/>
                </a:rPr>
                <a:t>The climate projections are derived from WCRP's CMIP3 </a:t>
              </a:r>
              <a:r>
                <a:rPr lang="en-US" sz="1200" dirty="0" err="1" smtClean="0">
                  <a:latin typeface="Times New Roman" panose="02020603050405020304" pitchFamily="18" charset="0"/>
                  <a:cs typeface="Times New Roman" panose="02020603050405020304" pitchFamily="18" charset="0"/>
                </a:rPr>
                <a:t>multimodel</a:t>
              </a:r>
              <a:r>
                <a:rPr lang="en-US" sz="1200" dirty="0" smtClean="0">
                  <a:latin typeface="Times New Roman" panose="02020603050405020304" pitchFamily="18" charset="0"/>
                  <a:cs typeface="Times New Roman" panose="02020603050405020304" pitchFamily="18" charset="0"/>
                </a:rPr>
                <a:t> dataset (source: SCRIPPS Institution of Oceanography). </a:t>
              </a:r>
            </a:p>
            <a:p>
              <a:r>
                <a:rPr lang="en-US" sz="1200" dirty="0" smtClean="0">
                  <a:latin typeface="Times New Roman" panose="02020603050405020304" pitchFamily="18" charset="0"/>
                  <a:cs typeface="Times New Roman" panose="02020603050405020304" pitchFamily="18" charset="0"/>
                </a:rPr>
                <a:t>IPCC </a:t>
              </a:r>
              <a:r>
                <a:rPr lang="en-US" sz="1200" dirty="0">
                  <a:latin typeface="Times New Roman" panose="02020603050405020304" pitchFamily="18" charset="0"/>
                  <a:cs typeface="Times New Roman" panose="02020603050405020304" pitchFamily="18" charset="0"/>
                </a:rPr>
                <a:t>low-emission B1 and high-emission </a:t>
              </a:r>
              <a:r>
                <a:rPr lang="en-US" sz="1200" dirty="0" smtClean="0">
                  <a:latin typeface="Times New Roman" panose="02020603050405020304" pitchFamily="18" charset="0"/>
                  <a:cs typeface="Times New Roman" panose="02020603050405020304" pitchFamily="18" charset="0"/>
                </a:rPr>
                <a:t>A2 scenarios.</a:t>
              </a:r>
            </a:p>
          </p:txBody>
        </p:sp>
      </p:grpSp>
    </p:spTree>
    <p:extLst>
      <p:ext uri="{BB962C8B-B14F-4D97-AF65-F5344CB8AC3E}">
        <p14:creationId xmlns:p14="http://schemas.microsoft.com/office/powerpoint/2010/main" val="135366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r>
              <a:rPr lang="en-US" sz="1400" dirty="0">
                <a:solidFill>
                  <a:schemeClr val="tx1"/>
                </a:solidFill>
                <a:latin typeface="Times New Roman" panose="02020603050405020304" pitchFamily="18" charset="0"/>
                <a:cs typeface="Times New Roman" panose="02020603050405020304" pitchFamily="18" charset="0"/>
              </a:rPr>
              <a:t>3</a:t>
            </a:r>
          </a:p>
        </p:txBody>
      </p:sp>
      <p:sp>
        <p:nvSpPr>
          <p:cNvPr id="3" name="AutoShape 2"/>
          <p:cNvSpPr>
            <a:spLocks noChangeArrowheads="1"/>
          </p:cNvSpPr>
          <p:nvPr/>
        </p:nvSpPr>
        <p:spPr bwMode="auto">
          <a:xfrm>
            <a:off x="762000" y="381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600" b="1" dirty="0" smtClean="0">
                <a:latin typeface="Times New Roman" panose="02020603050405020304" pitchFamily="18" charset="0"/>
                <a:cs typeface="Times New Roman" panose="02020603050405020304" pitchFamily="18" charset="0"/>
              </a:rPr>
              <a:t>Findings from previous work</a:t>
            </a:r>
            <a:endParaRPr lang="en-US" sz="3600" b="1" dirty="0">
              <a:latin typeface="Times New Roman" panose="02020603050405020304" pitchFamily="18" charset="0"/>
              <a:cs typeface="Times New Roman" panose="02020603050405020304" pitchFamily="18" charset="0"/>
            </a:endParaRPr>
          </a:p>
        </p:txBody>
      </p:sp>
      <p:sp>
        <p:nvSpPr>
          <p:cNvPr id="14" name="Rectangle 3"/>
          <p:cNvSpPr txBox="1">
            <a:spLocks noChangeArrowheads="1"/>
          </p:cNvSpPr>
          <p:nvPr/>
        </p:nvSpPr>
        <p:spPr bwMode="auto">
          <a:xfrm>
            <a:off x="609600" y="12192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buClr>
                <a:schemeClr val="tx1"/>
              </a:buClr>
              <a:buSzPct val="75000"/>
              <a:buFont typeface="Wingdings" pitchFamily="2" charset="2"/>
              <a:buChar char="l"/>
            </a:pPr>
            <a:r>
              <a:rPr lang="en-US" sz="2500" dirty="0">
                <a:latin typeface="Times New Roman" panose="02020603050405020304" pitchFamily="18" charset="0"/>
                <a:cs typeface="Times New Roman" panose="02020603050405020304" pitchFamily="18" charset="0"/>
              </a:rPr>
              <a:t>P</a:t>
            </a:r>
            <a:r>
              <a:rPr lang="en-US" sz="2500" dirty="0" smtClean="0">
                <a:latin typeface="Times New Roman" panose="02020603050405020304" pitchFamily="18" charset="0"/>
                <a:cs typeface="Times New Roman" panose="02020603050405020304" pitchFamily="18" charset="0"/>
              </a:rPr>
              <a:t>reference heterogeneity in temperature extremes is </a:t>
            </a:r>
            <a:r>
              <a:rPr lang="en-US" sz="2500" dirty="0">
                <a:latin typeface="Times New Roman" panose="02020603050405020304" pitchFamily="18" charset="0"/>
                <a:cs typeface="Times New Roman" panose="02020603050405020304" pitchFamily="18" charset="0"/>
              </a:rPr>
              <a:t>associated with household </a:t>
            </a:r>
            <a:r>
              <a:rPr lang="en-US" sz="2500" dirty="0" smtClean="0">
                <a:latin typeface="Times New Roman" panose="02020603050405020304" pitchFamily="18" charset="0"/>
                <a:cs typeface="Times New Roman" panose="02020603050405020304" pitchFamily="18" charset="0"/>
              </a:rPr>
              <a:t>demographics. </a:t>
            </a:r>
            <a:endParaRPr lang="en-US" sz="2500" dirty="0">
              <a:latin typeface="Times New Roman" panose="02020603050405020304" pitchFamily="18" charset="0"/>
              <a:cs typeface="Times New Roman" panose="02020603050405020304" pitchFamily="18" charset="0"/>
            </a:endParaRPr>
          </a:p>
          <a:p>
            <a:pPr>
              <a:spcBef>
                <a:spcPct val="20000"/>
              </a:spcBef>
              <a:buClr>
                <a:schemeClr val="tx1"/>
              </a:buClr>
              <a:buSzPct val="75000"/>
              <a:buFont typeface="Wingdings" pitchFamily="2" charset="2"/>
              <a:buChar char="l"/>
            </a:pPr>
            <a:r>
              <a:rPr lang="en-US" sz="2500" dirty="0">
                <a:latin typeface="Times New Roman" panose="02020603050405020304" pitchFamily="18" charset="0"/>
                <a:cs typeface="Times New Roman" panose="02020603050405020304" pitchFamily="18" charset="0"/>
              </a:rPr>
              <a:t>Wage effect on household location choice tends to dominate climate effects for working-age population, while </a:t>
            </a:r>
            <a:r>
              <a:rPr lang="en-US" sz="2500" dirty="0" smtClean="0">
                <a:latin typeface="Times New Roman" panose="02020603050405020304" pitchFamily="18" charset="0"/>
                <a:cs typeface="Times New Roman" panose="02020603050405020304" pitchFamily="18" charset="0"/>
              </a:rPr>
              <a:t>retirees place a higher value on amenity including moderate weather. </a:t>
            </a:r>
          </a:p>
          <a:p>
            <a:pPr>
              <a:spcBef>
                <a:spcPct val="20000"/>
              </a:spcBef>
              <a:buClr>
                <a:schemeClr val="tx1"/>
              </a:buClr>
              <a:buSzPct val="75000"/>
              <a:buFont typeface="Wingdings" pitchFamily="2" charset="2"/>
              <a:buChar char="l"/>
            </a:pPr>
            <a:r>
              <a:rPr lang="en-US" sz="2500" dirty="0">
                <a:latin typeface="Times New Roman" panose="02020603050405020304" pitchFamily="18" charset="0"/>
                <a:cs typeface="Times New Roman" panose="02020603050405020304" pitchFamily="18" charset="0"/>
              </a:rPr>
              <a:t>The population share in the Northeast increases, while the population share in the South drops under changes in climate. </a:t>
            </a:r>
          </a:p>
          <a:p>
            <a:pPr>
              <a:spcBef>
                <a:spcPct val="20000"/>
              </a:spcBef>
              <a:buClr>
                <a:schemeClr val="tx1"/>
              </a:buClr>
              <a:buSzPct val="75000"/>
              <a:buFont typeface="Wingdings" pitchFamily="2" charset="2"/>
              <a:buChar char="l"/>
            </a:pPr>
            <a:r>
              <a:rPr lang="en-US" sz="2500" dirty="0" err="1">
                <a:latin typeface="Times New Roman" panose="02020603050405020304" pitchFamily="18" charset="0"/>
                <a:cs typeface="Times New Roman" panose="02020603050405020304" pitchFamily="18" charset="0"/>
              </a:rPr>
              <a:t>Endogenizing</a:t>
            </a:r>
            <a:r>
              <a:rPr lang="en-US" sz="2500" dirty="0">
                <a:latin typeface="Times New Roman" panose="02020603050405020304" pitchFamily="18" charset="0"/>
                <a:cs typeface="Times New Roman" panose="02020603050405020304" pitchFamily="18" charset="0"/>
              </a:rPr>
              <a:t> labor wages dampens regional economic impacts from climate-induced migration. </a:t>
            </a:r>
            <a:r>
              <a:rPr lang="en-US" sz="2500" dirty="0" smtClean="0">
                <a:latin typeface="Times New Roman" panose="02020603050405020304" pitchFamily="18" charset="0"/>
                <a:cs typeface="Times New Roman" panose="02020603050405020304" pitchFamily="18" charset="0"/>
              </a:rPr>
              <a:t> </a:t>
            </a:r>
            <a:endParaRPr lang="en-US" sz="2500" dirty="0">
              <a:latin typeface="Times New Roman" panose="02020603050405020304" pitchFamily="18" charset="0"/>
              <a:cs typeface="Times New Roman" panose="02020603050405020304" pitchFamily="18" charset="0"/>
            </a:endParaRPr>
          </a:p>
          <a:p>
            <a:pPr>
              <a:spcBef>
                <a:spcPct val="20000"/>
              </a:spcBef>
              <a:buClr>
                <a:schemeClr val="tx1"/>
              </a:buClr>
              <a:buSzPct val="75000"/>
              <a:buFont typeface="Wingdings" pitchFamily="2" charset="2"/>
              <a:buChar char="l"/>
            </a:pPr>
            <a:r>
              <a:rPr lang="en-US" sz="2500" dirty="0" smtClean="0">
                <a:latin typeface="Times New Roman" panose="02020603050405020304" pitchFamily="18" charset="0"/>
                <a:cs typeface="Times New Roman" panose="02020603050405020304" pitchFamily="18" charset="0"/>
              </a:rPr>
              <a:t>What if </a:t>
            </a:r>
            <a:r>
              <a:rPr lang="en-US" sz="2500" u="sng" dirty="0" smtClean="0">
                <a:latin typeface="Times New Roman" panose="02020603050405020304" pitchFamily="18" charset="0"/>
                <a:cs typeface="Times New Roman" panose="02020603050405020304" pitchFamily="18" charset="0"/>
              </a:rPr>
              <a:t>housing price </a:t>
            </a:r>
            <a:r>
              <a:rPr lang="en-US" sz="2500" dirty="0" smtClean="0">
                <a:latin typeface="Times New Roman" panose="02020603050405020304" pitchFamily="18" charset="0"/>
                <a:cs typeface="Times New Roman" panose="02020603050405020304" pitchFamily="18" charset="0"/>
              </a:rPr>
              <a:t>is endogenous? </a:t>
            </a:r>
            <a:endParaRPr lang="en-US" dirty="0">
              <a:latin typeface="Times New Roman" panose="02020603050405020304" pitchFamily="18" charset="0"/>
              <a:cs typeface="Times New Roman" panose="02020603050405020304" pitchFamily="18" charset="0"/>
            </a:endParaRPr>
          </a:p>
          <a:p>
            <a:pPr>
              <a:spcBef>
                <a:spcPct val="20000"/>
              </a:spcBef>
              <a:buClr>
                <a:schemeClr val="tx1"/>
              </a:buClr>
              <a:buSzPct val="75000"/>
              <a:buFont typeface="Wingdings" pitchFamily="2" charset="2"/>
              <a:buNone/>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03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13"/>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72E563C-0FEC-4335-9D26-B945EA3FD93B}" type="slidenum">
              <a:rPr lang="en-US" smtClean="0">
                <a:solidFill>
                  <a:schemeClr val="bg1"/>
                </a:solidFill>
              </a:rPr>
              <a:pPr/>
              <a:t>5</a:t>
            </a:fld>
            <a:endParaRPr lang="en-US" smtClean="0">
              <a:solidFill>
                <a:schemeClr val="bg1"/>
              </a:solidFill>
            </a:endParaRPr>
          </a:p>
        </p:txBody>
      </p:sp>
      <p:sp>
        <p:nvSpPr>
          <p:cNvPr id="30723" name="Rectangle 13"/>
          <p:cNvSpPr txBox="1">
            <a:spLocks noGrp="1" noChangeArrowheads="1"/>
          </p:cNvSpPr>
          <p:nvPr/>
        </p:nvSpPr>
        <p:spPr bwMode="auto">
          <a:xfrm>
            <a:off x="84138" y="6242050"/>
            <a:ext cx="5873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084F0E3-373E-4439-8624-1ACAFA9F600C}" type="slidenum">
              <a:rPr lang="en-US" sz="2600" b="1">
                <a:solidFill>
                  <a:schemeClr val="bg1"/>
                </a:solidFill>
              </a:rPr>
              <a:pPr eaLnBrk="1" hangingPunct="1"/>
              <a:t>5</a:t>
            </a:fld>
            <a:endParaRPr lang="en-US" sz="2600" b="1">
              <a:solidFill>
                <a:schemeClr val="bg1"/>
              </a:solidFill>
            </a:endParaRPr>
          </a:p>
        </p:txBody>
      </p:sp>
      <p:sp>
        <p:nvSpPr>
          <p:cNvPr id="30724" name="AutoShape 2"/>
          <p:cNvSpPr>
            <a:spLocks noGrp="1" noChangeArrowheads="1"/>
          </p:cNvSpPr>
          <p:nvPr>
            <p:ph type="title" idx="4294967295"/>
          </p:nvPr>
        </p:nvSpPr>
        <p:spPr>
          <a:xfrm>
            <a:off x="228601" y="0"/>
            <a:ext cx="8534400" cy="1676400"/>
          </a:xfrm>
        </p:spPr>
        <p:txBody>
          <a:bodyPr/>
          <a:lstStyle/>
          <a:p>
            <a:pPr eaLnBrk="1" hangingPunct="1"/>
            <a:r>
              <a:rPr lang="en-US" sz="3200" dirty="0" smtClean="0">
                <a:solidFill>
                  <a:srgbClr val="003366"/>
                </a:solidFill>
                <a:latin typeface="Times New Roman" panose="02020603050405020304" pitchFamily="18" charset="0"/>
                <a:cs typeface="Times New Roman" panose="02020603050405020304" pitchFamily="18" charset="0"/>
              </a:rPr>
              <a:t>Aggregation </a:t>
            </a:r>
            <a:r>
              <a:rPr lang="en-US" sz="3200" dirty="0">
                <a:solidFill>
                  <a:srgbClr val="003366"/>
                </a:solidFill>
                <a:latin typeface="Times New Roman" panose="02020603050405020304" pitchFamily="18" charset="0"/>
                <a:cs typeface="Times New Roman" panose="02020603050405020304" pitchFamily="18" charset="0"/>
              </a:rPr>
              <a:t>of housing related </a:t>
            </a:r>
            <a:r>
              <a:rPr lang="en-US" sz="3200" dirty="0" smtClean="0">
                <a:solidFill>
                  <a:srgbClr val="003366"/>
                </a:solidFill>
                <a:latin typeface="Times New Roman" panose="02020603050405020304" pitchFamily="18" charset="0"/>
                <a:cs typeface="Times New Roman" panose="02020603050405020304" pitchFamily="18" charset="0"/>
              </a:rPr>
              <a:t>commodities</a:t>
            </a:r>
          </a:p>
        </p:txBody>
      </p:sp>
      <p:sp>
        <p:nvSpPr>
          <p:cNvPr id="39941" name="Rectangle 3"/>
          <p:cNvSpPr>
            <a:spLocks noGrp="1" noChangeArrowheads="1"/>
          </p:cNvSpPr>
          <p:nvPr>
            <p:ph type="body" idx="4294967295"/>
          </p:nvPr>
        </p:nvSpPr>
        <p:spPr>
          <a:xfrm>
            <a:off x="671513" y="1447800"/>
            <a:ext cx="8091487" cy="4489450"/>
          </a:xfrm>
        </p:spPr>
        <p:txBody>
          <a:bodyPr/>
          <a:lstStyle/>
          <a:p>
            <a:pPr marL="0" indent="0" eaLnBrk="1" hangingPunct="1">
              <a:lnSpc>
                <a:spcPct val="80000"/>
              </a:lnSpc>
              <a:buSzPct val="110000"/>
              <a:buNone/>
            </a:pPr>
            <a:endParaRPr lang="en-US" dirty="0" smtClean="0">
              <a:latin typeface="Times New Roman" panose="02020603050405020304" pitchFamily="18" charset="0"/>
              <a:cs typeface="Times New Roman" panose="02020603050405020304" pitchFamily="18" charset="0"/>
            </a:endParaRPr>
          </a:p>
          <a:p>
            <a:pPr marL="533400" indent="-533400" eaLnBrk="1" hangingPunct="1">
              <a:lnSpc>
                <a:spcPct val="80000"/>
              </a:lnSpc>
              <a:buFont typeface="Wingdings" pitchFamily="2" charset="2"/>
              <a:buChar char="q"/>
            </a:pPr>
            <a:r>
              <a:rPr lang="en-US" dirty="0" smtClean="0">
                <a:latin typeface="Times New Roman" panose="02020603050405020304" pitchFamily="18" charset="0"/>
                <a:cs typeface="Times New Roman" panose="02020603050405020304" pitchFamily="18" charset="0"/>
              </a:rPr>
              <a:t>Aggregation of the </a:t>
            </a:r>
            <a:r>
              <a:rPr lang="en-US" u="sng" dirty="0" smtClean="0">
                <a:latin typeface="Times New Roman" panose="02020603050405020304" pitchFamily="18" charset="0"/>
                <a:cs typeface="Times New Roman" panose="02020603050405020304" pitchFamily="18" charset="0"/>
              </a:rPr>
              <a:t>dwelling</a:t>
            </a:r>
            <a:r>
              <a:rPr lang="en-US" dirty="0" smtClean="0">
                <a:latin typeface="Times New Roman" panose="02020603050405020304" pitchFamily="18" charset="0"/>
                <a:cs typeface="Times New Roman" panose="02020603050405020304" pitchFamily="18" charset="0"/>
              </a:rPr>
              <a:t> sector</a:t>
            </a:r>
          </a:p>
          <a:p>
            <a:pPr marL="514350" indent="-514350" eaLnBrk="1" hangingPunct="1">
              <a:lnSpc>
                <a:spcPct val="80000"/>
              </a:lnSpc>
              <a:buAutoNum type="arabicParenR"/>
            </a:pPr>
            <a:r>
              <a:rPr lang="en-US" dirty="0" smtClean="0">
                <a:latin typeface="Times New Roman" panose="02020603050405020304" pitchFamily="18" charset="0"/>
                <a:cs typeface="Times New Roman" panose="02020603050405020304" pitchFamily="18" charset="0"/>
              </a:rPr>
              <a:t>#37(construction </a:t>
            </a:r>
            <a:r>
              <a:rPr lang="en-US" dirty="0">
                <a:latin typeface="Times New Roman" panose="02020603050405020304" pitchFamily="18" charset="0"/>
                <a:cs typeface="Times New Roman" panose="02020603050405020304" pitchFamily="18" charset="0"/>
              </a:rPr>
              <a:t>of new residential permanent site single-and multi-family structures</a:t>
            </a:r>
            <a:r>
              <a:rPr lang="en-US" dirty="0" smtClean="0">
                <a:latin typeface="Times New Roman" panose="02020603050405020304" pitchFamily="18" charset="0"/>
                <a:cs typeface="Times New Roman" panose="02020603050405020304" pitchFamily="18" charset="0"/>
              </a:rPr>
              <a:t>);</a:t>
            </a:r>
          </a:p>
          <a:p>
            <a:pPr marL="514350" indent="-514350" eaLnBrk="1" hangingPunct="1">
              <a:lnSpc>
                <a:spcPct val="80000"/>
              </a:lnSpc>
              <a:buFont typeface="Wingdings" pitchFamily="2" charset="2"/>
              <a:buAutoNum type="arabicParenR"/>
            </a:pPr>
            <a:r>
              <a:rPr lang="en-US" dirty="0">
                <a:latin typeface="Times New Roman" panose="02020603050405020304" pitchFamily="18" charset="0"/>
                <a:cs typeface="Times New Roman" panose="02020603050405020304" pitchFamily="18" charset="0"/>
              </a:rPr>
              <a:t>#38(construction of other new residential structures);</a:t>
            </a:r>
          </a:p>
          <a:p>
            <a:pPr marL="514350" indent="-514350" eaLnBrk="1" hangingPunct="1">
              <a:lnSpc>
                <a:spcPct val="80000"/>
              </a:lnSpc>
              <a:buFont typeface="Wingdings" pitchFamily="2" charset="2"/>
              <a:buAutoNum type="arabicParenR"/>
            </a:pPr>
            <a:r>
              <a:rPr lang="en-US" dirty="0">
                <a:latin typeface="Times New Roman" panose="02020603050405020304" pitchFamily="18" charset="0"/>
                <a:cs typeface="Times New Roman" panose="02020603050405020304" pitchFamily="18" charset="0"/>
              </a:rPr>
              <a:t>#40(maintenance and repair construction of residential structures</a:t>
            </a:r>
            <a:r>
              <a:rPr lang="en-US" dirty="0" smtClean="0">
                <a:latin typeface="Times New Roman" panose="02020603050405020304" pitchFamily="18" charset="0"/>
                <a:cs typeface="Times New Roman" panose="02020603050405020304" pitchFamily="18" charset="0"/>
              </a:rPr>
              <a:t>).</a:t>
            </a:r>
          </a:p>
          <a:p>
            <a:pPr marL="533400" indent="-533400" eaLnBrk="1" hangingPunct="1">
              <a:lnSpc>
                <a:spcPct val="80000"/>
              </a:lnSpc>
              <a:buFont typeface="Wingdings" pitchFamily="2" charset="2"/>
              <a:buChar char="q"/>
            </a:pPr>
            <a:r>
              <a:rPr lang="en-US" dirty="0" smtClean="0">
                <a:latin typeface="Times New Roman" panose="02020603050405020304" pitchFamily="18" charset="0"/>
                <a:cs typeface="Times New Roman" panose="02020603050405020304" pitchFamily="18" charset="0"/>
              </a:rPr>
              <a:t>Housing(g): </a:t>
            </a:r>
            <a:r>
              <a:rPr lang="en-US" dirty="0">
                <a:latin typeface="Times New Roman" panose="02020603050405020304" pitchFamily="18" charset="0"/>
                <a:cs typeface="Times New Roman" panose="02020603050405020304" pitchFamily="18" charset="0"/>
              </a:rPr>
              <a:t>housing related commodities </a:t>
            </a:r>
          </a:p>
          <a:p>
            <a:pPr marL="0" indent="0" eaLnBrk="1" hangingPunct="1">
              <a:lnSpc>
                <a:spcPct val="80000"/>
              </a:lnSpc>
              <a:buNone/>
            </a:pPr>
            <a:r>
              <a:rPr lang="en-US" dirty="0" smtClean="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dwelling</a:t>
            </a:r>
            <a:r>
              <a:rPr lang="en-US" dirty="0">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21" name="Slide Number Placeholder 1"/>
          <p:cNvSpPr>
            <a:spLocks noGrp="1"/>
          </p:cNvSpPr>
          <p:nvPr>
            <p:ph type="sldNum" sz="quarter" idx="12"/>
          </p:nvPr>
        </p:nvSpPr>
        <p:spPr>
          <a:noFill/>
          <a:ln>
            <a:miter lim="800000"/>
            <a:headEnd/>
            <a:tailEnd/>
          </a:ln>
        </p:spPr>
        <p:txBody>
          <a:bodyPr/>
          <a:lstStyle/>
          <a:p>
            <a:r>
              <a:rPr lang="en-US" sz="1200" dirty="0">
                <a:solidFill>
                  <a:schemeClr val="tx1"/>
                </a:solidFill>
              </a:rPr>
              <a:t>4</a:t>
            </a:r>
            <a:endParaRPr lang="en-US" sz="1200" dirty="0" smtClean="0">
              <a:solidFill>
                <a:schemeClr val="tx1"/>
              </a:solidFill>
            </a:endParaRPr>
          </a:p>
        </p:txBody>
      </p:sp>
      <p:sp>
        <p:nvSpPr>
          <p:cNvPr id="36922" name="AutoShape 2"/>
          <p:cNvSpPr>
            <a:spLocks noChangeArrowheads="1"/>
          </p:cNvSpPr>
          <p:nvPr/>
        </p:nvSpPr>
        <p:spPr bwMode="auto">
          <a:xfrm>
            <a:off x="437375" y="246845"/>
            <a:ext cx="7924800" cy="1143000"/>
          </a:xfrm>
          <a:prstGeom prst="roundRect">
            <a:avLst>
              <a:gd name="adj" fmla="val 21667"/>
            </a:avLst>
          </a:prstGeom>
          <a:noFill/>
          <a:ln w="9525">
            <a:noFill/>
            <a:round/>
            <a:headEnd/>
            <a:tailEnd/>
          </a:ln>
        </p:spPr>
        <p:txBody>
          <a:bodyPr anchor="b"/>
          <a:lstStyle/>
          <a:p>
            <a:pPr algn="ctr">
              <a:lnSpc>
                <a:spcPct val="90000"/>
              </a:lnSpc>
            </a:pPr>
            <a:r>
              <a:rPr lang="en-US" sz="3200" b="1" dirty="0" smtClean="0">
                <a:latin typeface="Times New Roman" panose="02020603050405020304" pitchFamily="18" charset="0"/>
                <a:ea typeface="Arial" charset="0"/>
                <a:cs typeface="Times New Roman" panose="02020603050405020304" pitchFamily="18" charset="0"/>
              </a:rPr>
              <a:t>Incorporating Empirical Results into IAM</a:t>
            </a:r>
            <a:endParaRPr lang="en-US" sz="3200" b="1" dirty="0">
              <a:latin typeface="Times New Roman" panose="02020603050405020304" pitchFamily="18" charset="0"/>
              <a:ea typeface="Arial" charset="0"/>
              <a:cs typeface="Times New Roman" panose="02020603050405020304" pitchFamily="18" charset="0"/>
            </a:endParaRPr>
          </a:p>
        </p:txBody>
      </p:sp>
      <p:sp>
        <p:nvSpPr>
          <p:cNvPr id="36925" name="Rectangle 2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36928" name="Rectangle 3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36930" name="Rectangle 3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n-US"/>
          </a:p>
        </p:txBody>
      </p:sp>
      <p:grpSp>
        <p:nvGrpSpPr>
          <p:cNvPr id="20" name="Group 19"/>
          <p:cNvGrpSpPr/>
          <p:nvPr/>
        </p:nvGrpSpPr>
        <p:grpSpPr>
          <a:xfrm>
            <a:off x="5295900" y="1802172"/>
            <a:ext cx="3862388" cy="2118245"/>
            <a:chOff x="5767668" y="2618683"/>
            <a:chExt cx="3567036" cy="2040117"/>
          </a:xfrm>
          <a:solidFill>
            <a:schemeClr val="bg1"/>
          </a:solidFill>
        </p:grpSpPr>
        <p:grpSp>
          <p:nvGrpSpPr>
            <p:cNvPr id="26651" name="Group 26650"/>
            <p:cNvGrpSpPr>
              <a:grpSpLocks/>
            </p:cNvGrpSpPr>
            <p:nvPr/>
          </p:nvGrpSpPr>
          <p:grpSpPr bwMode="auto">
            <a:xfrm>
              <a:off x="5767915" y="2618683"/>
              <a:ext cx="3483224" cy="2040117"/>
              <a:chOff x="5929779" y="2616633"/>
              <a:chExt cx="3308328" cy="1999960"/>
            </a:xfrm>
            <a:grpFill/>
          </p:grpSpPr>
          <p:sp>
            <p:nvSpPr>
              <p:cNvPr id="15" name="Text Box 34"/>
              <p:cNvSpPr txBox="1">
                <a:spLocks noChangeArrowheads="1"/>
              </p:cNvSpPr>
              <p:nvPr/>
            </p:nvSpPr>
            <p:spPr bwMode="auto">
              <a:xfrm>
                <a:off x="5929779" y="2616633"/>
                <a:ext cx="3308328" cy="1999960"/>
              </a:xfrm>
              <a:prstGeom prst="rect">
                <a:avLst/>
              </a:prstGeom>
              <a:grpFill/>
              <a:ln w="25400">
                <a:solidFill>
                  <a:schemeClr val="tx1"/>
                </a:solidFill>
                <a:miter lim="800000"/>
                <a:headEnd/>
                <a:tailEnd/>
              </a:ln>
              <a:effectLst/>
              <a:extLst/>
            </p:spPr>
            <p:txBody>
              <a:bodyPr wrap="square">
                <a:spAutoFit/>
              </a:bodyPr>
              <a:lstStyle>
                <a:lvl1pPr>
                  <a:defRPr sz="2400">
                    <a:solidFill>
                      <a:schemeClr val="tx1"/>
                    </a:solidFill>
                    <a:latin typeface="Arial" charset="0"/>
                    <a:cs typeface="Arial" charset="0"/>
                  </a:defRPr>
                </a:lvl1pPr>
                <a:lvl2pPr marL="37931725" indent="-37474525">
                  <a:defRPr sz="2400">
                    <a:solidFill>
                      <a:schemeClr val="tx1"/>
                    </a:solidFill>
                    <a:latin typeface="Arial" charset="0"/>
                    <a:cs typeface="Arial" charset="0"/>
                  </a:defRPr>
                </a:lvl2pPr>
                <a:lvl3pPr>
                  <a:defRPr sz="2400">
                    <a:solidFill>
                      <a:schemeClr val="tx1"/>
                    </a:solidFill>
                    <a:latin typeface="Arial" charset="0"/>
                    <a:cs typeface="Arial" charset="0"/>
                  </a:defRPr>
                </a:lvl3pPr>
                <a:lvl4pPr>
                  <a:defRPr sz="2400">
                    <a:solidFill>
                      <a:schemeClr val="tx1"/>
                    </a:solidFill>
                    <a:latin typeface="Arial" charset="0"/>
                    <a:cs typeface="Arial" charset="0"/>
                  </a:defRPr>
                </a:lvl4pPr>
                <a:lvl5pPr>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a:spcBef>
                    <a:spcPct val="50000"/>
                  </a:spcBef>
                  <a:defRPr/>
                </a:pPr>
                <a:r>
                  <a:rPr lang="en-US" sz="2000" dirty="0" smtClean="0">
                    <a:latin typeface="Times New Roman" panose="02020603050405020304" pitchFamily="18" charset="0"/>
                    <a:cs typeface="Times New Roman" panose="02020603050405020304" pitchFamily="18" charset="0"/>
                  </a:rPr>
                  <a:t>RUM</a:t>
                </a:r>
              </a:p>
              <a:p>
                <a:pPr>
                  <a:spcBef>
                    <a:spcPct val="50000"/>
                  </a:spcBef>
                  <a:buFont typeface="Wingdings" charset="2"/>
                  <a:buChar char="§"/>
                  <a:defRPr/>
                </a:pPr>
                <a:r>
                  <a:rPr lang="en-US" sz="1500" dirty="0" smtClean="0">
                    <a:latin typeface="Times New Roman" panose="02020603050405020304" pitchFamily="18" charset="0"/>
                    <a:cs typeface="Times New Roman" panose="02020603050405020304" pitchFamily="18" charset="0"/>
                  </a:rPr>
                  <a:t>Regional Population shares</a:t>
                </a:r>
              </a:p>
              <a:p>
                <a:pPr>
                  <a:spcBef>
                    <a:spcPct val="50000"/>
                  </a:spcBef>
                  <a:buFont typeface="Wingdings" charset="2"/>
                  <a:buChar char="§"/>
                  <a:defRPr/>
                </a:pPr>
                <a:endParaRPr lang="en-US" sz="1500" dirty="0" smtClean="0"/>
              </a:p>
              <a:p>
                <a:pPr>
                  <a:spcBef>
                    <a:spcPct val="50000"/>
                  </a:spcBef>
                  <a:buFont typeface="Wingdings" charset="2"/>
                  <a:buChar char="§"/>
                  <a:defRPr/>
                </a:pPr>
                <a:endParaRPr lang="en-US" sz="1500" dirty="0"/>
              </a:p>
              <a:p>
                <a:pPr>
                  <a:spcBef>
                    <a:spcPct val="50000"/>
                  </a:spcBef>
                  <a:buFont typeface="Wingdings" charset="2"/>
                  <a:buChar char="§"/>
                  <a:defRPr/>
                </a:pPr>
                <a:endParaRPr lang="en-US" sz="1500" dirty="0" smtClean="0"/>
              </a:p>
              <a:p>
                <a:pPr>
                  <a:spcBef>
                    <a:spcPct val="50000"/>
                  </a:spcBef>
                  <a:defRPr/>
                </a:pPr>
                <a:r>
                  <a:rPr lang="en-US" sz="1500" dirty="0" smtClean="0"/>
                  <a:t> </a:t>
                </a:r>
              </a:p>
            </p:txBody>
          </p:sp>
          <p:graphicFrame>
            <p:nvGraphicFramePr>
              <p:cNvPr id="36916" name="Object 52"/>
              <p:cNvGraphicFramePr>
                <a:graphicFrameLocks noChangeAspect="1"/>
              </p:cNvGraphicFramePr>
              <p:nvPr>
                <p:extLst>
                  <p:ext uri="{D42A27DB-BD31-4B8C-83A1-F6EECF244321}">
                    <p14:modId xmlns:p14="http://schemas.microsoft.com/office/powerpoint/2010/main" val="2285062891"/>
                  </p:ext>
                </p:extLst>
              </p:nvPr>
            </p:nvGraphicFramePr>
            <p:xfrm>
              <a:off x="6234502" y="3271631"/>
              <a:ext cx="2722321" cy="617527"/>
            </p:xfrm>
            <a:graphic>
              <a:graphicData uri="http://schemas.openxmlformats.org/presentationml/2006/ole">
                <mc:AlternateContent xmlns:mc="http://schemas.openxmlformats.org/markup-compatibility/2006">
                  <mc:Choice xmlns:v="urn:schemas-microsoft-com:vml" Requires="v">
                    <p:oleObj spid="_x0000_s39990" name="Equation" r:id="rId4" imgW="2920680" imgH="558720" progId="Equation.3">
                      <p:embed/>
                    </p:oleObj>
                  </mc:Choice>
                  <mc:Fallback>
                    <p:oleObj name="Equation" r:id="rId4" imgW="2920680" imgH="558720" progId="Equation.3">
                      <p:embed/>
                      <p:pic>
                        <p:nvPicPr>
                          <p:cNvPr id="0" name=""/>
                          <p:cNvPicPr>
                            <a:picLocks noChangeAspect="1" noChangeArrowheads="1"/>
                          </p:cNvPicPr>
                          <p:nvPr/>
                        </p:nvPicPr>
                        <p:blipFill>
                          <a:blip r:embed="rId5"/>
                          <a:srcRect/>
                          <a:stretch>
                            <a:fillRect/>
                          </a:stretch>
                        </p:blipFill>
                        <p:spPr bwMode="auto">
                          <a:xfrm>
                            <a:off x="6234502" y="3271631"/>
                            <a:ext cx="2722321" cy="61752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9" name="Object 8"/>
            <p:cNvGraphicFramePr>
              <a:graphicFrameLocks noChangeAspect="1"/>
            </p:cNvGraphicFramePr>
            <p:nvPr>
              <p:extLst>
                <p:ext uri="{D42A27DB-BD31-4B8C-83A1-F6EECF244321}">
                  <p14:modId xmlns:p14="http://schemas.microsoft.com/office/powerpoint/2010/main" val="538531361"/>
                </p:ext>
              </p:extLst>
            </p:nvPr>
          </p:nvGraphicFramePr>
          <p:xfrm>
            <a:off x="5767668" y="3936290"/>
            <a:ext cx="3567036" cy="643686"/>
          </p:xfrm>
          <a:graphic>
            <a:graphicData uri="http://schemas.openxmlformats.org/presentationml/2006/ole">
              <mc:AlternateContent xmlns:mc="http://schemas.openxmlformats.org/markup-compatibility/2006">
                <mc:Choice xmlns:v="urn:schemas-microsoft-com:vml" Requires="v">
                  <p:oleObj spid="_x0000_s39991" name="Equation" r:id="rId6" imgW="3530520" imgH="634680" progId="Equation.3">
                    <p:embed/>
                  </p:oleObj>
                </mc:Choice>
                <mc:Fallback>
                  <p:oleObj name="Equation" r:id="rId6" imgW="3530520" imgH="634680" progId="Equation.3">
                    <p:embed/>
                    <p:pic>
                      <p:nvPicPr>
                        <p:cNvPr id="0" name=""/>
                        <p:cNvPicPr>
                          <a:picLocks noChangeAspect="1" noChangeArrowheads="1"/>
                        </p:cNvPicPr>
                        <p:nvPr/>
                      </p:nvPicPr>
                      <p:blipFill>
                        <a:blip r:embed="rId7"/>
                        <a:srcRect/>
                        <a:stretch>
                          <a:fillRect/>
                        </a:stretch>
                      </p:blipFill>
                      <p:spPr bwMode="auto">
                        <a:xfrm>
                          <a:off x="5767668" y="3936290"/>
                          <a:ext cx="3567036" cy="643686"/>
                        </a:xfrm>
                        <a:prstGeom prst="rect">
                          <a:avLst/>
                        </a:prstGeom>
                        <a:noFill/>
                        <a:ln>
                          <a:noFill/>
                        </a:ln>
                      </p:spPr>
                    </p:pic>
                  </p:oleObj>
                </mc:Fallback>
              </mc:AlternateContent>
            </a:graphicData>
          </a:graphic>
        </p:graphicFrame>
      </p:grpSp>
      <p:sp>
        <p:nvSpPr>
          <p:cNvPr id="2" name="Rectangle 5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349576894"/>
              </p:ext>
            </p:extLst>
          </p:nvPr>
        </p:nvGraphicFramePr>
        <p:xfrm>
          <a:off x="5425785" y="4018461"/>
          <a:ext cx="3048000" cy="2347788"/>
        </p:xfrm>
        <a:graphic>
          <a:graphicData uri="http://schemas.openxmlformats.org/drawingml/2006/table">
            <a:tbl>
              <a:tblPr firstRow="1" firstCol="1" bandRow="1">
                <a:tableStyleId>{5C22544A-7EE6-4342-B048-85BDC9FD1C3A}</a:tableStyleId>
              </a:tblPr>
              <a:tblGrid>
                <a:gridCol w="704726"/>
                <a:gridCol w="2343274"/>
              </a:tblGrid>
              <a:tr h="264769">
                <a:tc>
                  <a:txBody>
                    <a:bodyPr/>
                    <a:lstStyle/>
                    <a:p>
                      <a:pPr>
                        <a:lnSpc>
                          <a:spcPct val="115000"/>
                        </a:lnSpc>
                        <a:spcAft>
                          <a:spcPts val="0"/>
                        </a:spcAft>
                      </a:pPr>
                      <a:r>
                        <a:rPr lang="en-US" sz="1200" b="0" i="1" kern="1200" dirty="0" smtClean="0">
                          <a:solidFill>
                            <a:srgbClr val="003366"/>
                          </a:solidFill>
                          <a:effectLst/>
                          <a:latin typeface="Times New Roman" panose="02020603050405020304" pitchFamily="18" charset="0"/>
                          <a:ea typeface="+mn-ea"/>
                          <a:cs typeface="Times New Roman" panose="02020603050405020304" pitchFamily="18" charset="0"/>
                        </a:rPr>
                        <a:t>pa</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b="0" kern="1200" dirty="0" err="1" smtClean="0">
                          <a:solidFill>
                            <a:srgbClr val="003366"/>
                          </a:solidFill>
                          <a:effectLst/>
                          <a:latin typeface="Times New Roman" panose="02020603050405020304" pitchFamily="18" charset="0"/>
                          <a:ea typeface="+mn-ea"/>
                          <a:cs typeface="Times New Roman" panose="02020603050405020304" pitchFamily="18" charset="0"/>
                        </a:rPr>
                        <a:t>Armington</a:t>
                      </a:r>
                      <a:r>
                        <a:rPr lang="en-US" sz="1200" b="0" kern="1200" dirty="0" smtClean="0">
                          <a:solidFill>
                            <a:srgbClr val="003366"/>
                          </a:solidFill>
                          <a:effectLst/>
                          <a:latin typeface="Times New Roman" panose="02020603050405020304" pitchFamily="18" charset="0"/>
                          <a:ea typeface="+mn-ea"/>
                          <a:cs typeface="Times New Roman" panose="02020603050405020304" pitchFamily="18" charset="0"/>
                        </a:rPr>
                        <a:t> aggregate prices</a:t>
                      </a:r>
                      <a:endParaRPr lang="en-US" sz="1200" b="0"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r>
              <a:tr h="265805">
                <a:tc>
                  <a:txBody>
                    <a:bodyPr/>
                    <a:lstStyle/>
                    <a:p>
                      <a:pPr>
                        <a:lnSpc>
                          <a:spcPct val="115000"/>
                        </a:lnSpc>
                        <a:spcAft>
                          <a:spcPts val="0"/>
                        </a:spcAft>
                      </a:pPr>
                      <a:r>
                        <a:rPr lang="en-US" sz="1200" b="0" i="1" kern="1200" dirty="0" err="1" smtClean="0">
                          <a:solidFill>
                            <a:srgbClr val="003366"/>
                          </a:solidFill>
                          <a:effectLst/>
                          <a:latin typeface="Times New Roman" panose="02020603050405020304" pitchFamily="18" charset="0"/>
                          <a:ea typeface="+mn-ea"/>
                          <a:cs typeface="Times New Roman" panose="02020603050405020304" pitchFamily="18" charset="0"/>
                        </a:rPr>
                        <a:t>vdpm</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cs typeface="Times New Roman" panose="02020603050405020304" pitchFamily="18" charset="0"/>
                        </a:rPr>
                        <a:t>Domestic consumption demand</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r h="228600">
                <a:tc>
                  <a:txBody>
                    <a:bodyPr/>
                    <a:lstStyle/>
                    <a:p>
                      <a:pPr>
                        <a:lnSpc>
                          <a:spcPct val="115000"/>
                        </a:lnSpc>
                        <a:spcAft>
                          <a:spcPts val="0"/>
                        </a:spcAft>
                      </a:pPr>
                      <a:r>
                        <a:rPr lang="en-US" sz="1200" b="0" i="1" kern="1200" dirty="0" err="1" smtClean="0">
                          <a:solidFill>
                            <a:srgbClr val="003366"/>
                          </a:solidFill>
                          <a:effectLst/>
                          <a:latin typeface="Times New Roman" panose="02020603050405020304" pitchFamily="18" charset="0"/>
                          <a:ea typeface="+mn-ea"/>
                          <a:cs typeface="Times New Roman" panose="02020603050405020304" pitchFamily="18" charset="0"/>
                        </a:rPr>
                        <a:t>vipm</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cs typeface="Times New Roman" panose="02020603050405020304" pitchFamily="18" charset="0"/>
                        </a:rPr>
                        <a:t>Imported consumption demand</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r h="264769">
                <a:tc>
                  <a:txBody>
                    <a:bodyPr/>
                    <a:lstStyle/>
                    <a:p>
                      <a:pPr>
                        <a:lnSpc>
                          <a:spcPct val="115000"/>
                        </a:lnSpc>
                        <a:spcAft>
                          <a:spcPts val="0"/>
                        </a:spcAft>
                      </a:pPr>
                      <a:r>
                        <a:rPr lang="en-US" sz="1200" b="0" i="1" kern="1200" dirty="0" smtClean="0">
                          <a:solidFill>
                            <a:srgbClr val="003366"/>
                          </a:solidFill>
                          <a:effectLst/>
                          <a:latin typeface="Times New Roman" panose="02020603050405020304" pitchFamily="18" charset="0"/>
                          <a:ea typeface="+mn-ea"/>
                          <a:cs typeface="Times New Roman" panose="02020603050405020304" pitchFamily="18" charset="0"/>
                        </a:rPr>
                        <a:t>r</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cs typeface="Times New Roman" panose="02020603050405020304" pitchFamily="18" charset="0"/>
                        </a:rPr>
                        <a:t>Region</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r h="264769">
                <a:tc>
                  <a:txBody>
                    <a:bodyPr/>
                    <a:lstStyle/>
                    <a:p>
                      <a:pPr>
                        <a:lnSpc>
                          <a:spcPct val="115000"/>
                        </a:lnSpc>
                        <a:spcAft>
                          <a:spcPts val="0"/>
                        </a:spcAft>
                      </a:pPr>
                      <a:r>
                        <a:rPr lang="en-US" sz="1200" b="0" i="1" kern="1200" dirty="0" smtClean="0">
                          <a:solidFill>
                            <a:srgbClr val="003366"/>
                          </a:solidFill>
                          <a:effectLst/>
                          <a:latin typeface="Times New Roman" panose="02020603050405020304" pitchFamily="18" charset="0"/>
                          <a:ea typeface="+mn-ea"/>
                          <a:cs typeface="Times New Roman" panose="02020603050405020304" pitchFamily="18" charset="0"/>
                        </a:rPr>
                        <a:t>h</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cs typeface="Times New Roman" panose="02020603050405020304" pitchFamily="18" charset="0"/>
                        </a:rPr>
                        <a:t>Households</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r h="264769">
                <a:tc>
                  <a:txBody>
                    <a:bodyPr/>
                    <a:lstStyle/>
                    <a:p>
                      <a:pPr>
                        <a:lnSpc>
                          <a:spcPct val="115000"/>
                        </a:lnSpc>
                        <a:spcAft>
                          <a:spcPts val="0"/>
                        </a:spcAft>
                      </a:pPr>
                      <a:r>
                        <a:rPr lang="en-US" sz="1200" b="0" i="1" kern="1200" dirty="0" smtClean="0">
                          <a:solidFill>
                            <a:srgbClr val="003366"/>
                          </a:solidFill>
                          <a:effectLst/>
                          <a:latin typeface="Times New Roman" panose="02020603050405020304" pitchFamily="18" charset="0"/>
                          <a:ea typeface="+mn-ea"/>
                          <a:cs typeface="Times New Roman" panose="02020603050405020304" pitchFamily="18" charset="0"/>
                        </a:rPr>
                        <a:t>S</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ea typeface="SimSun"/>
                          <a:cs typeface="Times New Roman" panose="02020603050405020304" pitchFamily="18" charset="0"/>
                        </a:rPr>
                        <a:t>Private</a:t>
                      </a:r>
                      <a:r>
                        <a:rPr lang="en-US" sz="1200" baseline="0" dirty="0" smtClean="0">
                          <a:solidFill>
                            <a:srgbClr val="003366"/>
                          </a:solidFill>
                          <a:effectLst/>
                          <a:latin typeface="Times New Roman" panose="02020603050405020304" pitchFamily="18" charset="0"/>
                          <a:ea typeface="SimSun"/>
                          <a:cs typeface="Times New Roman" panose="02020603050405020304" pitchFamily="18" charset="0"/>
                        </a:rPr>
                        <a:t> savings </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r h="264769">
                <a:tc>
                  <a:txBody>
                    <a:bodyPr/>
                    <a:lstStyle/>
                    <a:p>
                      <a:pPr>
                        <a:lnSpc>
                          <a:spcPct val="115000"/>
                        </a:lnSpc>
                        <a:spcAft>
                          <a:spcPts val="0"/>
                        </a:spcAft>
                      </a:pPr>
                      <a:r>
                        <a:rPr lang="en-US" sz="1200" b="0" i="1" kern="1200" dirty="0" smtClean="0">
                          <a:solidFill>
                            <a:srgbClr val="003366"/>
                          </a:solidFill>
                          <a:effectLst/>
                          <a:latin typeface="Times New Roman" panose="02020603050405020304" pitchFamily="18" charset="0"/>
                          <a:ea typeface="+mn-ea"/>
                          <a:cs typeface="Times New Roman" panose="02020603050405020304" pitchFamily="18" charset="0"/>
                        </a:rPr>
                        <a:t>s</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ea typeface="SimSun"/>
                          <a:cs typeface="Times New Roman" panose="02020603050405020304" pitchFamily="18" charset="0"/>
                        </a:rPr>
                        <a:t>Exogenous savings’ rate</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r h="264769">
                <a:tc>
                  <a:txBody>
                    <a:bodyPr/>
                    <a:lstStyle/>
                    <a:p>
                      <a:pPr>
                        <a:lnSpc>
                          <a:spcPct val="115000"/>
                        </a:lnSpc>
                        <a:spcAft>
                          <a:spcPts val="0"/>
                        </a:spcAft>
                      </a:pPr>
                      <a:r>
                        <a:rPr lang="en-US" sz="1200" b="0" i="1" kern="1200" dirty="0" smtClean="0">
                          <a:solidFill>
                            <a:srgbClr val="003366"/>
                          </a:solidFill>
                          <a:effectLst/>
                          <a:latin typeface="Times New Roman" panose="02020603050405020304" pitchFamily="18" charset="0"/>
                          <a:ea typeface="+mn-ea"/>
                          <a:cs typeface="Times New Roman" panose="02020603050405020304" pitchFamily="18" charset="0"/>
                        </a:rPr>
                        <a:t>Y</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ea typeface="SimSun"/>
                          <a:cs typeface="Times New Roman" panose="02020603050405020304" pitchFamily="18" charset="0"/>
                        </a:rPr>
                        <a:t>Household income</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r h="264769">
                <a:tc>
                  <a:txBody>
                    <a:bodyPr/>
                    <a:lstStyle/>
                    <a:p>
                      <a:pPr>
                        <a:lnSpc>
                          <a:spcPct val="115000"/>
                        </a:lnSpc>
                        <a:spcAft>
                          <a:spcPts val="0"/>
                        </a:spcAft>
                      </a:pPr>
                      <a:r>
                        <a:rPr lang="en-US" sz="1200" b="0" i="1" kern="1200" dirty="0" smtClean="0">
                          <a:solidFill>
                            <a:srgbClr val="003366"/>
                          </a:solidFill>
                          <a:effectLst/>
                          <a:latin typeface="Times New Roman" panose="02020603050405020304" pitchFamily="18" charset="0"/>
                          <a:ea typeface="+mn-ea"/>
                          <a:cs typeface="Times New Roman" panose="02020603050405020304" pitchFamily="18" charset="0"/>
                        </a:rPr>
                        <a:t>VCC</a:t>
                      </a:r>
                      <a:endParaRPr lang="en-US" sz="1200" b="0" i="1" kern="1200" dirty="0">
                        <a:solidFill>
                          <a:srgbClr val="003366"/>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lumMod val="85000"/>
                      </a:schemeClr>
                    </a:solidFill>
                  </a:tcPr>
                </a:tc>
                <a:tc>
                  <a:txBody>
                    <a:bodyPr/>
                    <a:lstStyle/>
                    <a:p>
                      <a:pPr>
                        <a:lnSpc>
                          <a:spcPct val="115000"/>
                        </a:lnSpc>
                        <a:spcAft>
                          <a:spcPts val="0"/>
                        </a:spcAft>
                      </a:pPr>
                      <a:r>
                        <a:rPr lang="en-US" sz="1200" dirty="0" smtClean="0">
                          <a:solidFill>
                            <a:srgbClr val="003366"/>
                          </a:solidFill>
                          <a:effectLst/>
                          <a:latin typeface="Times New Roman" panose="02020603050405020304" pitchFamily="18" charset="0"/>
                          <a:ea typeface="SimSun"/>
                          <a:cs typeface="Times New Roman" panose="02020603050405020304" pitchFamily="18" charset="0"/>
                        </a:rPr>
                        <a:t>Household consumption</a:t>
                      </a:r>
                      <a:endParaRPr lang="en-US" sz="1200" dirty="0">
                        <a:solidFill>
                          <a:srgbClr val="003366"/>
                        </a:solidFill>
                        <a:effectLst/>
                        <a:latin typeface="Times New Roman" panose="02020603050405020304" pitchFamily="18" charset="0"/>
                        <a:ea typeface="SimSun"/>
                        <a:cs typeface="Times New Roman" panose="02020603050405020304" pitchFamily="18" charset="0"/>
                      </a:endParaRPr>
                    </a:p>
                  </a:txBody>
                  <a:tcPr marL="68580" marR="68580" marT="0" marB="0">
                    <a:solidFill>
                      <a:schemeClr val="bg1">
                        <a:lumMod val="85000"/>
                      </a:schemeClr>
                    </a:solidFill>
                  </a:tcPr>
                </a:tc>
              </a:tr>
            </a:tbl>
          </a:graphicData>
        </a:graphic>
      </p:graphicFrame>
      <p:grpSp>
        <p:nvGrpSpPr>
          <p:cNvPr id="27" name="Group 26"/>
          <p:cNvGrpSpPr/>
          <p:nvPr/>
        </p:nvGrpSpPr>
        <p:grpSpPr>
          <a:xfrm>
            <a:off x="2664242" y="3414595"/>
            <a:ext cx="6374985" cy="2959430"/>
            <a:chOff x="3053805" y="3417557"/>
            <a:chExt cx="6374985" cy="2959430"/>
          </a:xfrm>
        </p:grpSpPr>
        <p:grpSp>
          <p:nvGrpSpPr>
            <p:cNvPr id="26649" name="Group 26648"/>
            <p:cNvGrpSpPr>
              <a:grpSpLocks/>
            </p:cNvGrpSpPr>
            <p:nvPr/>
          </p:nvGrpSpPr>
          <p:grpSpPr bwMode="auto">
            <a:xfrm>
              <a:off x="3053805" y="3789819"/>
              <a:ext cx="5946360" cy="2587168"/>
              <a:chOff x="2906097" y="3822488"/>
              <a:chExt cx="5576932" cy="2553793"/>
            </a:xfrm>
          </p:grpSpPr>
          <p:grpSp>
            <p:nvGrpSpPr>
              <p:cNvPr id="36933" name="Group 26646"/>
              <p:cNvGrpSpPr>
                <a:grpSpLocks/>
              </p:cNvGrpSpPr>
              <p:nvPr/>
            </p:nvGrpSpPr>
            <p:grpSpPr bwMode="auto">
              <a:xfrm>
                <a:off x="3467856" y="3822488"/>
                <a:ext cx="5015173" cy="2553793"/>
                <a:chOff x="3467856" y="3822488"/>
                <a:chExt cx="5015173" cy="2553793"/>
              </a:xfrm>
            </p:grpSpPr>
            <p:cxnSp>
              <p:nvCxnSpPr>
                <p:cNvPr id="36935" name="Straight Connector 60"/>
                <p:cNvCxnSpPr>
                  <a:cxnSpLocks noChangeShapeType="1"/>
                </p:cNvCxnSpPr>
                <p:nvPr/>
              </p:nvCxnSpPr>
              <p:spPr bwMode="auto">
                <a:xfrm>
                  <a:off x="3467856" y="6023700"/>
                  <a:ext cx="0" cy="352580"/>
                </a:xfrm>
                <a:prstGeom prst="line">
                  <a:avLst/>
                </a:prstGeom>
                <a:noFill/>
                <a:ln w="25400" algn="ctr">
                  <a:solidFill>
                    <a:srgbClr val="FF0000"/>
                  </a:solidFill>
                  <a:round/>
                  <a:headEnd/>
                  <a:tailEnd/>
                </a:ln>
              </p:spPr>
            </p:cxnSp>
            <p:cxnSp>
              <p:nvCxnSpPr>
                <p:cNvPr id="36936" name="Straight Connector 26624"/>
                <p:cNvCxnSpPr>
                  <a:cxnSpLocks noChangeShapeType="1"/>
                </p:cNvCxnSpPr>
                <p:nvPr/>
              </p:nvCxnSpPr>
              <p:spPr bwMode="auto">
                <a:xfrm>
                  <a:off x="3467856" y="6376280"/>
                  <a:ext cx="5015172" cy="0"/>
                </a:xfrm>
                <a:prstGeom prst="line">
                  <a:avLst/>
                </a:prstGeom>
                <a:noFill/>
                <a:ln w="25400" algn="ctr">
                  <a:solidFill>
                    <a:srgbClr val="FF0000"/>
                  </a:solidFill>
                  <a:round/>
                  <a:headEnd/>
                  <a:tailEnd/>
                </a:ln>
              </p:spPr>
            </p:cxnSp>
            <p:cxnSp>
              <p:nvCxnSpPr>
                <p:cNvPr id="36937" name="Straight Arrow Connector 26636"/>
                <p:cNvCxnSpPr>
                  <a:cxnSpLocks noChangeShapeType="1"/>
                  <a:endCxn id="26" idx="4"/>
                </p:cNvCxnSpPr>
                <p:nvPr/>
              </p:nvCxnSpPr>
              <p:spPr bwMode="auto">
                <a:xfrm flipH="1" flipV="1">
                  <a:off x="8474096" y="3822488"/>
                  <a:ext cx="8933" cy="2553793"/>
                </a:xfrm>
                <a:prstGeom prst="straightConnector1">
                  <a:avLst/>
                </a:prstGeom>
                <a:noFill/>
                <a:ln w="25400" algn="ctr">
                  <a:solidFill>
                    <a:srgbClr val="FF0000"/>
                  </a:solidFill>
                  <a:round/>
                  <a:headEnd/>
                  <a:tailEnd type="arrow" w="med" len="med"/>
                </a:ln>
              </p:spPr>
            </p:cxnSp>
          </p:grpSp>
          <p:sp>
            <p:nvSpPr>
              <p:cNvPr id="36934" name="Oval 35"/>
              <p:cNvSpPr>
                <a:spLocks noChangeArrowheads="1"/>
              </p:cNvSpPr>
              <p:nvPr/>
            </p:nvSpPr>
            <p:spPr bwMode="auto">
              <a:xfrm>
                <a:off x="2906097" y="5623724"/>
                <a:ext cx="978963" cy="399976"/>
              </a:xfrm>
              <a:prstGeom prst="ellipse">
                <a:avLst/>
              </a:prstGeom>
              <a:noFill/>
              <a:ln w="25400">
                <a:solidFill>
                  <a:srgbClr val="FF0000"/>
                </a:solidFill>
                <a:round/>
                <a:headEnd/>
                <a:tailEnd/>
              </a:ln>
            </p:spPr>
            <p:txBody>
              <a:bodyPr wrap="none" anchor="ctr"/>
              <a:lstStyle/>
              <a:p>
                <a:pPr eaLnBrk="0" hangingPunct="0"/>
                <a:endParaRPr lang="en-US"/>
              </a:p>
            </p:txBody>
          </p:sp>
        </p:grpSp>
        <p:sp>
          <p:nvSpPr>
            <p:cNvPr id="26" name="Oval 25"/>
            <p:cNvSpPr/>
            <p:nvPr/>
          </p:nvSpPr>
          <p:spPr bwMode="auto">
            <a:xfrm>
              <a:off x="8552490" y="3417557"/>
              <a:ext cx="876300" cy="372263"/>
            </a:xfrm>
            <a:prstGeom prst="ellipse">
              <a:avLst/>
            </a:prstGeom>
            <a:noFill/>
            <a:ln w="25400" cap="flat" cmpd="sng" algn="ctr">
              <a:solidFill>
                <a:srgbClr val="FF0000"/>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sp>
        <p:nvSpPr>
          <p:cNvPr id="11" name="Rectangle 8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07" name="Group 106"/>
          <p:cNvGrpSpPr/>
          <p:nvPr/>
        </p:nvGrpSpPr>
        <p:grpSpPr>
          <a:xfrm>
            <a:off x="3356760" y="2564255"/>
            <a:ext cx="3068405" cy="577856"/>
            <a:chOff x="3356760" y="2564255"/>
            <a:chExt cx="3068405" cy="577856"/>
          </a:xfrm>
        </p:grpSpPr>
        <p:sp>
          <p:nvSpPr>
            <p:cNvPr id="89" name="Oval 88"/>
            <p:cNvSpPr/>
            <p:nvPr/>
          </p:nvSpPr>
          <p:spPr bwMode="auto">
            <a:xfrm>
              <a:off x="4103067" y="2738156"/>
              <a:ext cx="1002333" cy="403955"/>
            </a:xfrm>
            <a:prstGeom prst="ellipse">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nvGrpSpPr>
            <p:cNvPr id="106" name="Group 105"/>
            <p:cNvGrpSpPr/>
            <p:nvPr/>
          </p:nvGrpSpPr>
          <p:grpSpPr>
            <a:xfrm>
              <a:off x="3356760" y="2564255"/>
              <a:ext cx="3068405" cy="539391"/>
              <a:chOff x="3356760" y="2564255"/>
              <a:chExt cx="3068405" cy="539391"/>
            </a:xfrm>
          </p:grpSpPr>
          <p:graphicFrame>
            <p:nvGraphicFramePr>
              <p:cNvPr id="114" name="Object 52"/>
              <p:cNvGraphicFramePr>
                <a:graphicFrameLocks noChangeAspect="1"/>
              </p:cNvGraphicFramePr>
              <p:nvPr>
                <p:extLst>
                  <p:ext uri="{D42A27DB-BD31-4B8C-83A1-F6EECF244321}">
                    <p14:modId xmlns:p14="http://schemas.microsoft.com/office/powerpoint/2010/main" val="366858099"/>
                  </p:ext>
                </p:extLst>
              </p:nvPr>
            </p:nvGraphicFramePr>
            <p:xfrm>
              <a:off x="4112976" y="2776621"/>
              <a:ext cx="876300" cy="327025"/>
            </p:xfrm>
            <a:graphic>
              <a:graphicData uri="http://schemas.openxmlformats.org/presentationml/2006/ole">
                <mc:AlternateContent xmlns:mc="http://schemas.openxmlformats.org/markup-compatibility/2006">
                  <mc:Choice xmlns:v="urn:schemas-microsoft-com:vml" Requires="v">
                    <p:oleObj spid="_x0000_s39992" name="Equation" r:id="rId8" imgW="825480" imgH="279360" progId="Equation.3">
                      <p:embed/>
                    </p:oleObj>
                  </mc:Choice>
                  <mc:Fallback>
                    <p:oleObj name="Equation" r:id="rId8" imgW="825480" imgH="279360" progId="Equation.3">
                      <p:embed/>
                      <p:pic>
                        <p:nvPicPr>
                          <p:cNvPr id="0" name=""/>
                          <p:cNvPicPr>
                            <a:picLocks noChangeAspect="1" noChangeArrowheads="1"/>
                          </p:cNvPicPr>
                          <p:nvPr/>
                        </p:nvPicPr>
                        <p:blipFill>
                          <a:blip r:embed="rId9"/>
                          <a:srcRect/>
                          <a:stretch>
                            <a:fillRect/>
                          </a:stretch>
                        </p:blipFill>
                        <p:spPr bwMode="auto">
                          <a:xfrm>
                            <a:off x="4112976" y="2776621"/>
                            <a:ext cx="876300" cy="32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5" name="Group 104"/>
              <p:cNvGrpSpPr/>
              <p:nvPr/>
            </p:nvGrpSpPr>
            <p:grpSpPr>
              <a:xfrm>
                <a:off x="3356760" y="2564255"/>
                <a:ext cx="3068405" cy="403955"/>
                <a:chOff x="3356760" y="2564255"/>
                <a:chExt cx="3068405" cy="403955"/>
              </a:xfrm>
            </p:grpSpPr>
            <p:grpSp>
              <p:nvGrpSpPr>
                <p:cNvPr id="82" name="Group 81"/>
                <p:cNvGrpSpPr/>
                <p:nvPr/>
              </p:nvGrpSpPr>
              <p:grpSpPr>
                <a:xfrm>
                  <a:off x="3356760" y="2564255"/>
                  <a:ext cx="3068405" cy="403955"/>
                  <a:chOff x="3297011" y="3411829"/>
                  <a:chExt cx="4031090" cy="403955"/>
                </a:xfrm>
              </p:grpSpPr>
              <p:sp>
                <p:nvSpPr>
                  <p:cNvPr id="85" name="Line 40"/>
                  <p:cNvSpPr>
                    <a:spLocks noChangeShapeType="1"/>
                  </p:cNvSpPr>
                  <p:nvPr/>
                </p:nvSpPr>
                <p:spPr bwMode="auto">
                  <a:xfrm flipH="1" flipV="1">
                    <a:off x="3297011" y="3800898"/>
                    <a:ext cx="950102" cy="0"/>
                  </a:xfrm>
                  <a:prstGeom prst="line">
                    <a:avLst/>
                  </a:prstGeom>
                  <a:noFill/>
                  <a:ln w="25400">
                    <a:solidFill>
                      <a:schemeClr val="tx1"/>
                    </a:solidFill>
                    <a:prstDash val="solid"/>
                    <a:round/>
                    <a:headEnd/>
                    <a:tailEnd type="triangle" w="med" len="med"/>
                  </a:ln>
                </p:spPr>
                <p:txBody>
                  <a:bodyPr/>
                  <a:lstStyle/>
                  <a:p>
                    <a:endParaRPr lang="en-US"/>
                  </a:p>
                </p:txBody>
              </p:sp>
              <p:sp>
                <p:nvSpPr>
                  <p:cNvPr id="84" name="Oval 83"/>
                  <p:cNvSpPr/>
                  <p:nvPr/>
                </p:nvSpPr>
                <p:spPr bwMode="auto">
                  <a:xfrm>
                    <a:off x="6295021" y="3411829"/>
                    <a:ext cx="1033080" cy="403955"/>
                  </a:xfrm>
                  <a:prstGeom prst="ellipse">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cxnSp>
              <p:nvCxnSpPr>
                <p:cNvPr id="87" name="Straight Arrow Connector 86"/>
                <p:cNvCxnSpPr>
                  <a:stCxn id="84" idx="2"/>
                  <a:endCxn id="89" idx="6"/>
                </p:cNvCxnSpPr>
                <p:nvPr/>
              </p:nvCxnSpPr>
              <p:spPr bwMode="auto">
                <a:xfrm flipH="1">
                  <a:off x="5105400" y="2766233"/>
                  <a:ext cx="533400" cy="173901"/>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nvGrpSpPr>
          <p:cNvPr id="10" name="Group 9"/>
          <p:cNvGrpSpPr/>
          <p:nvPr/>
        </p:nvGrpSpPr>
        <p:grpSpPr>
          <a:xfrm>
            <a:off x="-228600" y="1566612"/>
            <a:ext cx="9067563" cy="4628709"/>
            <a:chOff x="-228600" y="1566612"/>
            <a:chExt cx="9067563" cy="4628709"/>
          </a:xfrm>
        </p:grpSpPr>
        <p:grpSp>
          <p:nvGrpSpPr>
            <p:cNvPr id="115" name="Group 114"/>
            <p:cNvGrpSpPr/>
            <p:nvPr/>
          </p:nvGrpSpPr>
          <p:grpSpPr>
            <a:xfrm>
              <a:off x="-228600" y="1566612"/>
              <a:ext cx="9067563" cy="4628709"/>
              <a:chOff x="-228600" y="1566612"/>
              <a:chExt cx="9067563" cy="4628709"/>
            </a:xfrm>
          </p:grpSpPr>
          <p:sp>
            <p:nvSpPr>
              <p:cNvPr id="36923" name="Rectangle 3"/>
              <p:cNvSpPr txBox="1">
                <a:spLocks noChangeArrowheads="1"/>
              </p:cNvSpPr>
              <p:nvPr/>
            </p:nvSpPr>
            <p:spPr bwMode="auto">
              <a:xfrm>
                <a:off x="437375" y="1566612"/>
                <a:ext cx="8401588" cy="587325"/>
              </a:xfrm>
              <a:prstGeom prst="rect">
                <a:avLst/>
              </a:prstGeom>
              <a:noFill/>
              <a:ln w="9525">
                <a:noFill/>
                <a:miter lim="800000"/>
                <a:headEnd/>
                <a:tailEnd/>
              </a:ln>
            </p:spPr>
            <p:txBody>
              <a:bodyPr/>
              <a:lstStyle/>
              <a:p>
                <a:pPr>
                  <a:lnSpc>
                    <a:spcPct val="80000"/>
                  </a:lnSpc>
                  <a:spcBef>
                    <a:spcPct val="20000"/>
                  </a:spcBef>
                  <a:buClr>
                    <a:schemeClr val="tx1"/>
                  </a:buClr>
                  <a:buSzPct val="75000"/>
                </a:pPr>
                <a:endParaRPr lang="en-US" sz="2000" dirty="0"/>
              </a:p>
              <a:p>
                <a:pPr marL="342900" indent="-342900">
                  <a:lnSpc>
                    <a:spcPct val="80000"/>
                  </a:lnSpc>
                  <a:spcBef>
                    <a:spcPct val="20000"/>
                  </a:spcBef>
                  <a:buClr>
                    <a:schemeClr val="tx1"/>
                  </a:buClr>
                  <a:buSzPct val="75000"/>
                  <a:buFont typeface="Wingdings" pitchFamily="2" charset="2"/>
                  <a:buChar char="q"/>
                </a:pPr>
                <a:r>
                  <a:rPr lang="en-US" dirty="0" err="1" smtClean="0">
                    <a:latin typeface="Times New Roman" panose="02020603050405020304" pitchFamily="18" charset="0"/>
                    <a:cs typeface="Times New Roman" panose="02020603050405020304" pitchFamily="18" charset="0"/>
                  </a:rPr>
                  <a:t>Endogenize</a:t>
                </a:r>
                <a:r>
                  <a:rPr lang="en-US" dirty="0" smtClean="0">
                    <a:latin typeface="Times New Roman" panose="02020603050405020304" pitchFamily="18" charset="0"/>
                    <a:cs typeface="Times New Roman" panose="02020603050405020304" pitchFamily="18" charset="0"/>
                  </a:rPr>
                  <a:t> housing price index (HPI)</a:t>
                </a:r>
              </a:p>
              <a:p>
                <a:pPr marL="533400" indent="-533400">
                  <a:lnSpc>
                    <a:spcPct val="80000"/>
                  </a:lnSpc>
                  <a:spcBef>
                    <a:spcPct val="20000"/>
                  </a:spcBef>
                  <a:buClr>
                    <a:schemeClr val="tx1"/>
                  </a:buClr>
                  <a:buSzPct val="75000"/>
                  <a:buFont typeface="Wingdings" pitchFamily="2" charset="2"/>
                  <a:buChar char="§"/>
                </a:pPr>
                <a:endParaRPr lang="en-US" dirty="0">
                  <a:latin typeface="Times New Roman" panose="02020603050405020304" pitchFamily="18" charset="0"/>
                  <a:cs typeface="Times New Roman" panose="02020603050405020304" pitchFamily="18" charset="0"/>
                </a:endParaRPr>
              </a:p>
              <a:p>
                <a:pPr>
                  <a:lnSpc>
                    <a:spcPct val="80000"/>
                  </a:lnSpc>
                  <a:spcBef>
                    <a:spcPct val="20000"/>
                  </a:spcBef>
                  <a:buClr>
                    <a:schemeClr val="tx1"/>
                  </a:buClr>
                  <a:buSzPct val="75000"/>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en-US" sz="1500" dirty="0" smtClean="0">
                    <a:latin typeface="Times New Roman" panose="02020603050405020304" pitchFamily="18" charset="0"/>
                    <a:cs typeface="Times New Roman" panose="02020603050405020304" pitchFamily="18" charset="0"/>
                  </a:rPr>
                  <a:t>Changes in housing price index</a:t>
                </a:r>
                <a:endParaRPr lang="en-US" sz="1500" dirty="0">
                  <a:latin typeface="Times New Roman" panose="02020603050405020304" pitchFamily="18" charset="0"/>
                  <a:cs typeface="Times New Roman" panose="02020603050405020304" pitchFamily="18" charset="0"/>
                </a:endParaRPr>
              </a:p>
            </p:txBody>
          </p:sp>
          <p:grpSp>
            <p:nvGrpSpPr>
              <p:cNvPr id="112" name="Group 111"/>
              <p:cNvGrpSpPr/>
              <p:nvPr/>
            </p:nvGrpSpPr>
            <p:grpSpPr>
              <a:xfrm>
                <a:off x="-228600" y="2477644"/>
                <a:ext cx="5561423" cy="3717677"/>
                <a:chOff x="-228600" y="2477644"/>
                <a:chExt cx="5561423" cy="3717677"/>
              </a:xfrm>
            </p:grpSpPr>
            <p:grpSp>
              <p:nvGrpSpPr>
                <p:cNvPr id="46" name="Canvas 36"/>
                <p:cNvGrpSpPr/>
                <p:nvPr/>
              </p:nvGrpSpPr>
              <p:grpSpPr>
                <a:xfrm>
                  <a:off x="-228600" y="3042409"/>
                  <a:ext cx="5524499" cy="2154566"/>
                  <a:chOff x="-199628" y="-6368"/>
                  <a:chExt cx="6252828" cy="1518285"/>
                </a:xfrm>
              </p:grpSpPr>
              <p:sp>
                <p:nvSpPr>
                  <p:cNvPr id="47" name="Rectangle 46"/>
                  <p:cNvSpPr/>
                  <p:nvPr/>
                </p:nvSpPr>
                <p:spPr>
                  <a:xfrm>
                    <a:off x="-199628" y="-6368"/>
                    <a:ext cx="5943599" cy="1518285"/>
                  </a:xfrm>
                  <a:prstGeom prst="rect">
                    <a:avLst/>
                  </a:prstGeom>
                  <a:noFill/>
                </p:spPr>
              </p:sp>
              <p:sp>
                <p:nvSpPr>
                  <p:cNvPr id="51" name="Text Box 4"/>
                  <p:cNvSpPr txBox="1">
                    <a:spLocks noChangeArrowheads="1"/>
                  </p:cNvSpPr>
                  <p:nvPr/>
                </p:nvSpPr>
                <p:spPr bwMode="auto">
                  <a:xfrm>
                    <a:off x="2601595" y="0"/>
                    <a:ext cx="951230" cy="25590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dirty="0">
                        <a:solidFill>
                          <a:srgbClr val="000000"/>
                        </a:solidFill>
                        <a:effectLst/>
                        <a:latin typeface="Times New Roman"/>
                        <a:ea typeface="Gulim"/>
                      </a:rPr>
                      <a:t>FHEO</a:t>
                    </a:r>
                    <a:endParaRPr lang="en-US" sz="1200" dirty="0">
                      <a:effectLst/>
                      <a:latin typeface="Times New Roman"/>
                      <a:ea typeface="Calibri"/>
                    </a:endParaRPr>
                  </a:p>
                </p:txBody>
              </p:sp>
              <p:cxnSp>
                <p:nvCxnSpPr>
                  <p:cNvPr id="52" name="Line 5"/>
                  <p:cNvCxnSpPr/>
                  <p:nvPr/>
                </p:nvCxnSpPr>
                <p:spPr bwMode="auto">
                  <a:xfrm flipH="1">
                    <a:off x="1143000" y="266065"/>
                    <a:ext cx="1679575" cy="30861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3" name="Line 6"/>
                  <p:cNvCxnSpPr/>
                  <p:nvPr/>
                </p:nvCxnSpPr>
                <p:spPr bwMode="auto">
                  <a:xfrm>
                    <a:off x="2822575" y="266065"/>
                    <a:ext cx="2606675" cy="3752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56" name="Arc 7"/>
                  <p:cNvSpPr>
                    <a:spLocks/>
                  </p:cNvSpPr>
                  <p:nvPr/>
                </p:nvSpPr>
                <p:spPr bwMode="auto">
                  <a:xfrm rot="18011751" flipH="1" flipV="1">
                    <a:off x="2580640" y="-15240"/>
                    <a:ext cx="537210" cy="739140"/>
                  </a:xfrm>
                  <a:custGeom>
                    <a:avLst/>
                    <a:gdLst>
                      <a:gd name="G0" fmla="+- 0 0 0"/>
                      <a:gd name="G1" fmla="+- 21600 0 0"/>
                      <a:gd name="G2" fmla="+- 21600 0 0"/>
                      <a:gd name="T0" fmla="*/ 0 w 21600"/>
                      <a:gd name="T1" fmla="*/ 0 h 34470"/>
                      <a:gd name="T2" fmla="*/ 17347 w 21600"/>
                      <a:gd name="T3" fmla="*/ 34470 h 34470"/>
                      <a:gd name="T4" fmla="*/ 0 w 21600"/>
                      <a:gd name="T5" fmla="*/ 21600 h 34470"/>
                    </a:gdLst>
                    <a:ahLst/>
                    <a:cxnLst>
                      <a:cxn ang="0">
                        <a:pos x="T0" y="T1"/>
                      </a:cxn>
                      <a:cxn ang="0">
                        <a:pos x="T2" y="T3"/>
                      </a:cxn>
                      <a:cxn ang="0">
                        <a:pos x="T4" y="T5"/>
                      </a:cxn>
                    </a:cxnLst>
                    <a:rect l="0" t="0" r="r" b="b"/>
                    <a:pathLst>
                      <a:path w="21600" h="34470" fill="none" extrusionOk="0">
                        <a:moveTo>
                          <a:pt x="-1" y="0"/>
                        </a:moveTo>
                        <a:cubicBezTo>
                          <a:pt x="11929" y="0"/>
                          <a:pt x="21600" y="9670"/>
                          <a:pt x="21600" y="21600"/>
                        </a:cubicBezTo>
                        <a:cubicBezTo>
                          <a:pt x="21600" y="26235"/>
                          <a:pt x="20108" y="30747"/>
                          <a:pt x="17347" y="34470"/>
                        </a:cubicBezTo>
                      </a:path>
                      <a:path w="21600" h="34470" stroke="0" extrusionOk="0">
                        <a:moveTo>
                          <a:pt x="-1" y="0"/>
                        </a:moveTo>
                        <a:cubicBezTo>
                          <a:pt x="11929" y="0"/>
                          <a:pt x="21600" y="9670"/>
                          <a:pt x="21600" y="21600"/>
                        </a:cubicBezTo>
                        <a:cubicBezTo>
                          <a:pt x="21600" y="26235"/>
                          <a:pt x="20108" y="30747"/>
                          <a:pt x="17347" y="34470"/>
                        </a:cubicBezTo>
                        <a:lnTo>
                          <a:pt x="0" y="21600"/>
                        </a:lnTo>
                        <a:close/>
                      </a:path>
                    </a:pathLst>
                  </a:cu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rot="0" vert="horz" wrap="square" lIns="91440" tIns="45720" rIns="91440" bIns="45720" anchor="ctr" anchorCtr="0" upright="1">
                    <a:noAutofit/>
                  </a:bodyPr>
                  <a:lstStyle/>
                  <a:p>
                    <a:endParaRPr lang="en-US"/>
                  </a:p>
                </p:txBody>
              </p:sp>
              <p:sp>
                <p:nvSpPr>
                  <p:cNvPr id="57" name="Text Box 8"/>
                  <p:cNvSpPr txBox="1">
                    <a:spLocks noChangeArrowheads="1"/>
                  </p:cNvSpPr>
                  <p:nvPr/>
                </p:nvSpPr>
                <p:spPr bwMode="auto">
                  <a:xfrm>
                    <a:off x="866775" y="574675"/>
                    <a:ext cx="529590" cy="25590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Food</a:t>
                    </a:r>
                    <a:endParaRPr lang="en-US" sz="1200">
                      <a:effectLst/>
                      <a:latin typeface="Times New Roman"/>
                      <a:ea typeface="Calibri"/>
                    </a:endParaRPr>
                  </a:p>
                </p:txBody>
              </p:sp>
              <p:cxnSp>
                <p:nvCxnSpPr>
                  <p:cNvPr id="58" name="Line 9"/>
                  <p:cNvCxnSpPr/>
                  <p:nvPr/>
                </p:nvCxnSpPr>
                <p:spPr bwMode="auto">
                  <a:xfrm flipH="1">
                    <a:off x="590550" y="791210"/>
                    <a:ext cx="484505" cy="3695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9" name="Line 10"/>
                  <p:cNvCxnSpPr/>
                  <p:nvPr/>
                </p:nvCxnSpPr>
                <p:spPr bwMode="auto">
                  <a:xfrm>
                    <a:off x="1079500" y="791210"/>
                    <a:ext cx="316865" cy="3486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60" name="Arc 11"/>
                  <p:cNvSpPr>
                    <a:spLocks/>
                  </p:cNvSpPr>
                  <p:nvPr/>
                </p:nvSpPr>
                <p:spPr bwMode="auto">
                  <a:xfrm rot="18011751" flipH="1" flipV="1">
                    <a:off x="812800" y="605155"/>
                    <a:ext cx="537845" cy="610235"/>
                  </a:xfrm>
                  <a:custGeom>
                    <a:avLst/>
                    <a:gdLst>
                      <a:gd name="G0" fmla="+- 0 0 0"/>
                      <a:gd name="G1" fmla="+- 20008 0 0"/>
                      <a:gd name="G2" fmla="+- 21600 0 0"/>
                      <a:gd name="T0" fmla="*/ 8139 w 21600"/>
                      <a:gd name="T1" fmla="*/ 0 h 28470"/>
                      <a:gd name="T2" fmla="*/ 19874 w 21600"/>
                      <a:gd name="T3" fmla="*/ 28470 h 28470"/>
                      <a:gd name="T4" fmla="*/ 0 w 21600"/>
                      <a:gd name="T5" fmla="*/ 20008 h 28470"/>
                    </a:gdLst>
                    <a:ahLst/>
                    <a:cxnLst>
                      <a:cxn ang="0">
                        <a:pos x="T0" y="T1"/>
                      </a:cxn>
                      <a:cxn ang="0">
                        <a:pos x="T2" y="T3"/>
                      </a:cxn>
                      <a:cxn ang="0">
                        <a:pos x="T4" y="T5"/>
                      </a:cxn>
                    </a:cxnLst>
                    <a:rect l="0" t="0" r="r" b="b"/>
                    <a:pathLst>
                      <a:path w="21600" h="28470" fill="none" extrusionOk="0">
                        <a:moveTo>
                          <a:pt x="8138" y="0"/>
                        </a:moveTo>
                        <a:cubicBezTo>
                          <a:pt x="16277" y="3310"/>
                          <a:pt x="21600" y="11221"/>
                          <a:pt x="21600" y="20008"/>
                        </a:cubicBezTo>
                        <a:cubicBezTo>
                          <a:pt x="21600" y="22916"/>
                          <a:pt x="21012" y="25794"/>
                          <a:pt x="19873" y="28469"/>
                        </a:cubicBezTo>
                      </a:path>
                      <a:path w="21600" h="28470" stroke="0" extrusionOk="0">
                        <a:moveTo>
                          <a:pt x="8138" y="0"/>
                        </a:moveTo>
                        <a:cubicBezTo>
                          <a:pt x="16277" y="3310"/>
                          <a:pt x="21600" y="11221"/>
                          <a:pt x="21600" y="20008"/>
                        </a:cubicBezTo>
                        <a:cubicBezTo>
                          <a:pt x="21600" y="22916"/>
                          <a:pt x="21012" y="25794"/>
                          <a:pt x="19873" y="28469"/>
                        </a:cubicBezTo>
                        <a:lnTo>
                          <a:pt x="0" y="20008"/>
                        </a:lnTo>
                        <a:close/>
                      </a:path>
                    </a:pathLst>
                  </a:cu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rot="0" vert="horz" wrap="square" lIns="91440" tIns="45720" rIns="91440" bIns="45720" anchor="ctr" anchorCtr="0" upright="1">
                    <a:noAutofit/>
                  </a:bodyPr>
                  <a:lstStyle/>
                  <a:p>
                    <a:endParaRPr lang="en-US"/>
                  </a:p>
                </p:txBody>
              </p:sp>
              <p:sp>
                <p:nvSpPr>
                  <p:cNvPr id="61" name="Text Box 12"/>
                  <p:cNvSpPr txBox="1">
                    <a:spLocks noChangeArrowheads="1"/>
                  </p:cNvSpPr>
                  <p:nvPr/>
                </p:nvSpPr>
                <p:spPr bwMode="auto">
                  <a:xfrm>
                    <a:off x="463550" y="1158133"/>
                    <a:ext cx="403225" cy="2552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F</a:t>
                    </a:r>
                    <a:r>
                      <a:rPr lang="en-US" sz="1150" baseline="-25000">
                        <a:solidFill>
                          <a:srgbClr val="000000"/>
                        </a:solidFill>
                        <a:effectLst/>
                        <a:latin typeface="Times New Roman"/>
                        <a:ea typeface="Gulim"/>
                      </a:rPr>
                      <a:t>1</a:t>
                    </a:r>
                    <a:endParaRPr lang="en-US" sz="1200">
                      <a:effectLst/>
                      <a:latin typeface="Times New Roman"/>
                      <a:ea typeface="Calibri"/>
                    </a:endParaRPr>
                  </a:p>
                </p:txBody>
              </p:sp>
              <p:sp>
                <p:nvSpPr>
                  <p:cNvPr id="62" name="Text Box 13"/>
                  <p:cNvSpPr txBox="1">
                    <a:spLocks noChangeArrowheads="1"/>
                  </p:cNvSpPr>
                  <p:nvPr/>
                </p:nvSpPr>
                <p:spPr bwMode="auto">
                  <a:xfrm>
                    <a:off x="1301115" y="1140460"/>
                    <a:ext cx="403225" cy="2552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F</a:t>
                    </a:r>
                    <a:r>
                      <a:rPr lang="en-US" sz="1150" baseline="-25000">
                        <a:solidFill>
                          <a:srgbClr val="000000"/>
                        </a:solidFill>
                        <a:effectLst/>
                        <a:latin typeface="Times New Roman"/>
                        <a:ea typeface="Gulim"/>
                      </a:rPr>
                      <a:t>10</a:t>
                    </a:r>
                    <a:endParaRPr lang="en-US" sz="1200">
                      <a:effectLst/>
                      <a:latin typeface="Times New Roman"/>
                      <a:ea typeface="Calibri"/>
                    </a:endParaRPr>
                  </a:p>
                </p:txBody>
              </p:sp>
              <p:sp>
                <p:nvSpPr>
                  <p:cNvPr id="63" name="Text Box 14"/>
                  <p:cNvSpPr txBox="1">
                    <a:spLocks noChangeArrowheads="1"/>
                  </p:cNvSpPr>
                  <p:nvPr/>
                </p:nvSpPr>
                <p:spPr bwMode="auto">
                  <a:xfrm>
                    <a:off x="5362574" y="641350"/>
                    <a:ext cx="690626" cy="23780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dirty="0" smtClean="0">
                        <a:solidFill>
                          <a:srgbClr val="000000"/>
                        </a:solidFill>
                        <a:effectLst/>
                        <a:latin typeface="Times New Roman"/>
                        <a:ea typeface="Gulim"/>
                      </a:rPr>
                      <a:t>Other</a:t>
                    </a:r>
                    <a:r>
                      <a:rPr lang="en-US" sz="1150" baseline="-25000" dirty="0" smtClean="0">
                        <a:solidFill>
                          <a:srgbClr val="000000"/>
                        </a:solidFill>
                        <a:effectLst/>
                        <a:latin typeface="Times New Roman"/>
                        <a:ea typeface="Gulim"/>
                      </a:rPr>
                      <a:t>15</a:t>
                    </a:r>
                    <a:endParaRPr lang="en-US" sz="1200" dirty="0">
                      <a:effectLst/>
                      <a:latin typeface="Times New Roman"/>
                      <a:ea typeface="Calibri"/>
                    </a:endParaRPr>
                  </a:p>
                </p:txBody>
              </p:sp>
              <p:cxnSp>
                <p:nvCxnSpPr>
                  <p:cNvPr id="64" name="Line 15"/>
                  <p:cNvCxnSpPr/>
                  <p:nvPr/>
                </p:nvCxnSpPr>
                <p:spPr bwMode="auto">
                  <a:xfrm>
                    <a:off x="2852420" y="266065"/>
                    <a:ext cx="1460500" cy="4724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65" name="Text Box 16"/>
                  <p:cNvSpPr txBox="1">
                    <a:spLocks noChangeArrowheads="1"/>
                  </p:cNvSpPr>
                  <p:nvPr/>
                </p:nvSpPr>
                <p:spPr bwMode="auto">
                  <a:xfrm>
                    <a:off x="3239769" y="68736"/>
                    <a:ext cx="1177925" cy="50082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dirty="0" err="1">
                        <a:solidFill>
                          <a:srgbClr val="000000"/>
                        </a:solidFill>
                        <a:effectLst/>
                        <a:latin typeface="Gulim"/>
                        <a:ea typeface="Calibri"/>
                        <a:cs typeface="Gulim"/>
                      </a:rPr>
                      <a:t>σ</a:t>
                    </a:r>
                    <a:r>
                      <a:rPr lang="en-US" sz="1150" baseline="-25000" dirty="0" err="1">
                        <a:solidFill>
                          <a:srgbClr val="000000"/>
                        </a:solidFill>
                        <a:effectLst/>
                        <a:latin typeface="Times New Roman"/>
                        <a:ea typeface="Gulim"/>
                      </a:rPr>
                      <a:t>FHEO</a:t>
                    </a:r>
                    <a:r>
                      <a:rPr lang="en-US" sz="1150" dirty="0">
                        <a:solidFill>
                          <a:srgbClr val="000000"/>
                        </a:solidFill>
                        <a:effectLst/>
                        <a:latin typeface="Times New Roman"/>
                        <a:ea typeface="Gulim"/>
                      </a:rPr>
                      <a:t> = 0.3</a:t>
                    </a:r>
                    <a:endParaRPr lang="en-US" sz="1200" dirty="0">
                      <a:effectLst/>
                      <a:latin typeface="Times New Roman"/>
                      <a:ea typeface="Calibri"/>
                    </a:endParaRPr>
                  </a:p>
                </p:txBody>
              </p:sp>
              <p:sp>
                <p:nvSpPr>
                  <p:cNvPr id="66" name="Text Box 17"/>
                  <p:cNvSpPr txBox="1">
                    <a:spLocks noChangeArrowheads="1"/>
                  </p:cNvSpPr>
                  <p:nvPr/>
                </p:nvSpPr>
                <p:spPr bwMode="auto">
                  <a:xfrm>
                    <a:off x="1301115" y="727075"/>
                    <a:ext cx="932180" cy="30416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Gulim"/>
                        <a:ea typeface="Calibri"/>
                        <a:cs typeface="Gulim"/>
                      </a:rPr>
                      <a:t>σ</a:t>
                    </a:r>
                    <a:r>
                      <a:rPr lang="en-US" sz="1150" baseline="-25000">
                        <a:solidFill>
                          <a:srgbClr val="000000"/>
                        </a:solidFill>
                        <a:effectLst/>
                        <a:latin typeface="Times New Roman"/>
                        <a:ea typeface="Gulim"/>
                      </a:rPr>
                      <a:t>F</a:t>
                    </a:r>
                    <a:r>
                      <a:rPr lang="en-US" sz="1150">
                        <a:solidFill>
                          <a:srgbClr val="000000"/>
                        </a:solidFill>
                        <a:effectLst/>
                        <a:latin typeface="Times New Roman"/>
                        <a:ea typeface="Gulim"/>
                      </a:rPr>
                      <a:t> = 0.7</a:t>
                    </a:r>
                    <a:endParaRPr lang="en-US" sz="1200">
                      <a:effectLst/>
                      <a:latin typeface="Times New Roman"/>
                      <a:ea typeface="Calibri"/>
                    </a:endParaRPr>
                  </a:p>
                </p:txBody>
              </p:sp>
              <p:sp>
                <p:nvSpPr>
                  <p:cNvPr id="67" name="Text Box 18"/>
                  <p:cNvSpPr txBox="1">
                    <a:spLocks noChangeArrowheads="1"/>
                  </p:cNvSpPr>
                  <p:nvPr/>
                </p:nvSpPr>
                <p:spPr bwMode="auto">
                  <a:xfrm>
                    <a:off x="3552825" y="727075"/>
                    <a:ext cx="771525" cy="3651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Gulim"/>
                        <a:ea typeface="Calibri"/>
                        <a:cs typeface="Gulim"/>
                      </a:rPr>
                      <a:t>σ</a:t>
                    </a:r>
                    <a:r>
                      <a:rPr lang="en-US" sz="1150" baseline="-25000">
                        <a:solidFill>
                          <a:srgbClr val="000000"/>
                        </a:solidFill>
                        <a:effectLst/>
                        <a:latin typeface="Times New Roman"/>
                        <a:ea typeface="Gulim"/>
                      </a:rPr>
                      <a:t>E</a:t>
                    </a:r>
                    <a:r>
                      <a:rPr lang="en-US" sz="1150">
                        <a:solidFill>
                          <a:srgbClr val="000000"/>
                        </a:solidFill>
                        <a:effectLst/>
                        <a:latin typeface="Times New Roman"/>
                        <a:ea typeface="Gulim"/>
                      </a:rPr>
                      <a:t> = 0.7</a:t>
                    </a:r>
                    <a:endParaRPr lang="en-US" sz="1200">
                      <a:effectLst/>
                      <a:latin typeface="Times New Roman"/>
                      <a:ea typeface="Calibri"/>
                    </a:endParaRPr>
                  </a:p>
                </p:txBody>
              </p:sp>
              <p:sp>
                <p:nvSpPr>
                  <p:cNvPr id="68" name="Text Box 19"/>
                  <p:cNvSpPr txBox="1">
                    <a:spLocks noChangeArrowheads="1"/>
                  </p:cNvSpPr>
                  <p:nvPr/>
                </p:nvSpPr>
                <p:spPr bwMode="auto">
                  <a:xfrm>
                    <a:off x="683260" y="1139825"/>
                    <a:ext cx="617855" cy="25590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a:t>
                    </a:r>
                    <a:endParaRPr lang="en-US" sz="1200">
                      <a:effectLst/>
                      <a:latin typeface="Times New Roman"/>
                      <a:ea typeface="Calibri"/>
                    </a:endParaRPr>
                  </a:p>
                </p:txBody>
              </p:sp>
              <p:sp>
                <p:nvSpPr>
                  <p:cNvPr id="69" name="Text Box 20"/>
                  <p:cNvSpPr txBox="1">
                    <a:spLocks noChangeArrowheads="1"/>
                  </p:cNvSpPr>
                  <p:nvPr/>
                </p:nvSpPr>
                <p:spPr bwMode="auto">
                  <a:xfrm>
                    <a:off x="4744720" y="641350"/>
                    <a:ext cx="617855" cy="25590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dirty="0">
                        <a:solidFill>
                          <a:srgbClr val="000000"/>
                        </a:solidFill>
                        <a:effectLst/>
                        <a:latin typeface="Times New Roman"/>
                        <a:ea typeface="Gulim"/>
                      </a:rPr>
                      <a:t>……….</a:t>
                    </a:r>
                    <a:endParaRPr lang="en-US" sz="1200" dirty="0">
                      <a:effectLst/>
                      <a:latin typeface="Times New Roman"/>
                      <a:ea typeface="Calibri"/>
                    </a:endParaRPr>
                  </a:p>
                </p:txBody>
              </p:sp>
              <p:cxnSp>
                <p:nvCxnSpPr>
                  <p:cNvPr id="70" name="Line 21"/>
                  <p:cNvCxnSpPr/>
                  <p:nvPr/>
                </p:nvCxnSpPr>
                <p:spPr bwMode="auto">
                  <a:xfrm flipH="1">
                    <a:off x="2552700" y="266065"/>
                    <a:ext cx="269875" cy="3568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71" name="Text Box 23"/>
                  <p:cNvSpPr txBox="1">
                    <a:spLocks noChangeArrowheads="1"/>
                  </p:cNvSpPr>
                  <p:nvPr/>
                </p:nvSpPr>
                <p:spPr bwMode="auto">
                  <a:xfrm>
                    <a:off x="2112194" y="612987"/>
                    <a:ext cx="1055689" cy="29728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dirty="0" smtClean="0">
                        <a:solidFill>
                          <a:srgbClr val="000000"/>
                        </a:solidFill>
                        <a:effectLst/>
                        <a:latin typeface="Times New Roman"/>
                        <a:ea typeface="Gulim"/>
                      </a:rPr>
                      <a:t>Housing </a:t>
                    </a:r>
                    <a:r>
                      <a:rPr lang="en-US" sz="1150" dirty="0" smtClean="0">
                        <a:solidFill>
                          <a:srgbClr val="000000"/>
                        </a:solidFill>
                        <a:latin typeface="Times New Roman"/>
                        <a:ea typeface="Gulim"/>
                      </a:rPr>
                      <a:t>(</a:t>
                    </a:r>
                    <a:r>
                      <a:rPr lang="en-US" sz="1150" dirty="0" smtClean="0">
                        <a:solidFill>
                          <a:srgbClr val="000000"/>
                        </a:solidFill>
                        <a:effectLst/>
                        <a:latin typeface="Times New Roman"/>
                        <a:ea typeface="Gulim"/>
                      </a:rPr>
                      <a:t>H</a:t>
                    </a:r>
                    <a:r>
                      <a:rPr lang="en-US" sz="1150" baseline="-25000" dirty="0" smtClean="0">
                        <a:solidFill>
                          <a:srgbClr val="000000"/>
                        </a:solidFill>
                        <a:latin typeface="Times New Roman"/>
                        <a:ea typeface="Gulim"/>
                      </a:rPr>
                      <a:t>1</a:t>
                    </a:r>
                    <a:r>
                      <a:rPr lang="en-US" sz="1150" dirty="0" smtClean="0">
                        <a:solidFill>
                          <a:srgbClr val="000000"/>
                        </a:solidFill>
                        <a:effectLst/>
                        <a:latin typeface="Times New Roman"/>
                        <a:ea typeface="Gulim"/>
                      </a:rPr>
                      <a:t>)</a:t>
                    </a:r>
                    <a:r>
                      <a:rPr lang="en-US" sz="1150" baseline="-25000" dirty="0" smtClean="0">
                        <a:solidFill>
                          <a:srgbClr val="000000"/>
                        </a:solidFill>
                        <a:effectLst/>
                        <a:latin typeface="Times New Roman"/>
                        <a:ea typeface="Gulim"/>
                      </a:rPr>
                      <a:t> </a:t>
                    </a:r>
                    <a:r>
                      <a:rPr lang="en-US" sz="1150" dirty="0">
                        <a:solidFill>
                          <a:srgbClr val="000000"/>
                        </a:solidFill>
                        <a:effectLst/>
                        <a:latin typeface="Times New Roman"/>
                        <a:ea typeface="Gulim"/>
                        <a:cs typeface="Gulim"/>
                      </a:rPr>
                      <a:t> </a:t>
                    </a:r>
                    <a:endParaRPr lang="en-US" sz="1200" dirty="0">
                      <a:effectLst/>
                      <a:latin typeface="Times New Roman"/>
                      <a:ea typeface="Calibri"/>
                    </a:endParaRPr>
                  </a:p>
                </p:txBody>
              </p:sp>
              <p:cxnSp>
                <p:nvCxnSpPr>
                  <p:cNvPr id="72" name="Line 29"/>
                  <p:cNvCxnSpPr/>
                  <p:nvPr/>
                </p:nvCxnSpPr>
                <p:spPr bwMode="auto">
                  <a:xfrm>
                    <a:off x="2822575" y="266065"/>
                    <a:ext cx="556260" cy="3568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73" name="Text Box 30"/>
                  <p:cNvSpPr txBox="1">
                    <a:spLocks noChangeArrowheads="1"/>
                  </p:cNvSpPr>
                  <p:nvPr/>
                </p:nvSpPr>
                <p:spPr bwMode="auto">
                  <a:xfrm>
                    <a:off x="3068955" y="574040"/>
                    <a:ext cx="673735" cy="25590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Energy</a:t>
                    </a:r>
                    <a:endParaRPr lang="en-US" sz="1200">
                      <a:effectLst/>
                      <a:latin typeface="Times New Roman"/>
                      <a:ea typeface="Calibri"/>
                    </a:endParaRPr>
                  </a:p>
                  <a:p>
                    <a:pPr>
                      <a:spcAft>
                        <a:spcPts val="0"/>
                      </a:spcAft>
                    </a:pPr>
                    <a:r>
                      <a:rPr lang="en-US" sz="1100">
                        <a:effectLst/>
                        <a:latin typeface="Calibri"/>
                        <a:ea typeface="Calibri"/>
                        <a:cs typeface="Times New Roman"/>
                      </a:rPr>
                      <a:t> </a:t>
                    </a:r>
                  </a:p>
                </p:txBody>
              </p:sp>
              <p:cxnSp>
                <p:nvCxnSpPr>
                  <p:cNvPr id="74" name="Line 31"/>
                  <p:cNvCxnSpPr/>
                  <p:nvPr/>
                </p:nvCxnSpPr>
                <p:spPr bwMode="auto">
                  <a:xfrm>
                    <a:off x="3314700" y="781050"/>
                    <a:ext cx="312420" cy="3898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5" name="Line 32"/>
                  <p:cNvCxnSpPr/>
                  <p:nvPr/>
                </p:nvCxnSpPr>
                <p:spPr bwMode="auto">
                  <a:xfrm flipH="1">
                    <a:off x="3068955" y="781050"/>
                    <a:ext cx="245745" cy="3898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76" name="Text Box 33"/>
                  <p:cNvSpPr txBox="1">
                    <a:spLocks noChangeArrowheads="1"/>
                  </p:cNvSpPr>
                  <p:nvPr/>
                </p:nvSpPr>
                <p:spPr bwMode="auto">
                  <a:xfrm>
                    <a:off x="2911475" y="1192530"/>
                    <a:ext cx="403225" cy="2552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E</a:t>
                    </a:r>
                    <a:r>
                      <a:rPr lang="en-US" sz="1150" baseline="-25000">
                        <a:solidFill>
                          <a:srgbClr val="000000"/>
                        </a:solidFill>
                        <a:effectLst/>
                        <a:latin typeface="Times New Roman"/>
                        <a:ea typeface="Gulim"/>
                      </a:rPr>
                      <a:t>1</a:t>
                    </a:r>
                    <a:endParaRPr lang="en-US" sz="1200">
                      <a:effectLst/>
                      <a:latin typeface="Times New Roman"/>
                      <a:ea typeface="Calibri"/>
                    </a:endParaRPr>
                  </a:p>
                </p:txBody>
              </p:sp>
              <p:sp>
                <p:nvSpPr>
                  <p:cNvPr id="77" name="Text Box 34"/>
                  <p:cNvSpPr txBox="1">
                    <a:spLocks noChangeArrowheads="1"/>
                  </p:cNvSpPr>
                  <p:nvPr/>
                </p:nvSpPr>
                <p:spPr bwMode="auto">
                  <a:xfrm>
                    <a:off x="3627120" y="1203960"/>
                    <a:ext cx="403225" cy="2552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E</a:t>
                    </a:r>
                    <a:r>
                      <a:rPr lang="en-US" sz="1150" baseline="-25000">
                        <a:solidFill>
                          <a:srgbClr val="000000"/>
                        </a:solidFill>
                        <a:effectLst/>
                        <a:latin typeface="Times New Roman"/>
                        <a:ea typeface="Gulim"/>
                      </a:rPr>
                      <a:t>5</a:t>
                    </a:r>
                    <a:endParaRPr lang="en-US" sz="1200">
                      <a:effectLst/>
                      <a:latin typeface="Times New Roman"/>
                      <a:ea typeface="Calibri"/>
                    </a:endParaRPr>
                  </a:p>
                </p:txBody>
              </p:sp>
              <p:sp>
                <p:nvSpPr>
                  <p:cNvPr id="78" name="Text Box 35"/>
                  <p:cNvSpPr txBox="1">
                    <a:spLocks noChangeArrowheads="1"/>
                  </p:cNvSpPr>
                  <p:nvPr/>
                </p:nvSpPr>
                <p:spPr bwMode="auto">
                  <a:xfrm>
                    <a:off x="3124835" y="1159510"/>
                    <a:ext cx="617855" cy="25590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a:t>
                    </a:r>
                    <a:endParaRPr lang="en-US" sz="1200">
                      <a:effectLst/>
                      <a:latin typeface="Times New Roman"/>
                      <a:ea typeface="Calibri"/>
                    </a:endParaRPr>
                  </a:p>
                </p:txBody>
              </p:sp>
              <p:sp>
                <p:nvSpPr>
                  <p:cNvPr id="79" name="Text Box 36"/>
                  <p:cNvSpPr txBox="1">
                    <a:spLocks noChangeArrowheads="1"/>
                  </p:cNvSpPr>
                  <p:nvPr/>
                </p:nvSpPr>
                <p:spPr bwMode="auto">
                  <a:xfrm>
                    <a:off x="4119245" y="641350"/>
                    <a:ext cx="631190" cy="2565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80467" tIns="40234" rIns="80467" bIns="40234" anchor="t" anchorCtr="0" upright="1">
                    <a:noAutofit/>
                  </a:bodyPr>
                  <a:lstStyle/>
                  <a:p>
                    <a:pPr>
                      <a:spcAft>
                        <a:spcPts val="0"/>
                      </a:spcAft>
                    </a:pPr>
                    <a:r>
                      <a:rPr lang="en-US" sz="1150">
                        <a:solidFill>
                          <a:srgbClr val="000000"/>
                        </a:solidFill>
                        <a:effectLst/>
                        <a:latin typeface="Times New Roman"/>
                        <a:ea typeface="Gulim"/>
                      </a:rPr>
                      <a:t>Other</a:t>
                    </a:r>
                    <a:r>
                      <a:rPr lang="en-US" sz="1150" baseline="-25000">
                        <a:solidFill>
                          <a:srgbClr val="000000"/>
                        </a:solidFill>
                        <a:effectLst/>
                        <a:latin typeface="Times New Roman"/>
                        <a:ea typeface="Gulim"/>
                      </a:rPr>
                      <a:t>1</a:t>
                    </a:r>
                    <a:endParaRPr lang="en-US" sz="1200">
                      <a:effectLst/>
                      <a:latin typeface="Times New Roman"/>
                      <a:ea typeface="Calibri"/>
                    </a:endParaRPr>
                  </a:p>
                </p:txBody>
              </p:sp>
              <p:sp>
                <p:nvSpPr>
                  <p:cNvPr id="80" name="Arc 37"/>
                  <p:cNvSpPr>
                    <a:spLocks/>
                  </p:cNvSpPr>
                  <p:nvPr/>
                </p:nvSpPr>
                <p:spPr bwMode="auto">
                  <a:xfrm rot="18011751" flipH="1" flipV="1">
                    <a:off x="3126740" y="600710"/>
                    <a:ext cx="537845" cy="542290"/>
                  </a:xfrm>
                  <a:custGeom>
                    <a:avLst/>
                    <a:gdLst>
                      <a:gd name="G0" fmla="+- 0 0 0"/>
                      <a:gd name="G1" fmla="+- 20008 0 0"/>
                      <a:gd name="G2" fmla="+- 21600 0 0"/>
                      <a:gd name="T0" fmla="*/ 8139 w 21600"/>
                      <a:gd name="T1" fmla="*/ 0 h 25302"/>
                      <a:gd name="T2" fmla="*/ 20941 w 21600"/>
                      <a:gd name="T3" fmla="*/ 25302 h 25302"/>
                      <a:gd name="T4" fmla="*/ 0 w 21600"/>
                      <a:gd name="T5" fmla="*/ 20008 h 25302"/>
                    </a:gdLst>
                    <a:ahLst/>
                    <a:cxnLst>
                      <a:cxn ang="0">
                        <a:pos x="T0" y="T1"/>
                      </a:cxn>
                      <a:cxn ang="0">
                        <a:pos x="T2" y="T3"/>
                      </a:cxn>
                      <a:cxn ang="0">
                        <a:pos x="T4" y="T5"/>
                      </a:cxn>
                    </a:cxnLst>
                    <a:rect l="0" t="0" r="r" b="b"/>
                    <a:pathLst>
                      <a:path w="21600" h="25302" fill="none" extrusionOk="0">
                        <a:moveTo>
                          <a:pt x="8138" y="0"/>
                        </a:moveTo>
                        <a:cubicBezTo>
                          <a:pt x="16277" y="3310"/>
                          <a:pt x="21600" y="11221"/>
                          <a:pt x="21600" y="20008"/>
                        </a:cubicBezTo>
                        <a:cubicBezTo>
                          <a:pt x="21600" y="21793"/>
                          <a:pt x="21378" y="23571"/>
                          <a:pt x="20941" y="25302"/>
                        </a:cubicBezTo>
                      </a:path>
                      <a:path w="21600" h="25302" stroke="0" extrusionOk="0">
                        <a:moveTo>
                          <a:pt x="8138" y="0"/>
                        </a:moveTo>
                        <a:cubicBezTo>
                          <a:pt x="16277" y="3310"/>
                          <a:pt x="21600" y="11221"/>
                          <a:pt x="21600" y="20008"/>
                        </a:cubicBezTo>
                        <a:cubicBezTo>
                          <a:pt x="21600" y="21793"/>
                          <a:pt x="21378" y="23571"/>
                          <a:pt x="20941" y="25302"/>
                        </a:cubicBezTo>
                        <a:lnTo>
                          <a:pt x="0" y="20008"/>
                        </a:lnTo>
                        <a:close/>
                      </a:path>
                    </a:pathLst>
                  </a:cu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rot="0" vert="horz" wrap="square" lIns="91440" tIns="45720" rIns="91440" bIns="45720" anchor="ctr" anchorCtr="0" upright="1">
                    <a:noAutofit/>
                  </a:bodyPr>
                  <a:lstStyle/>
                  <a:p>
                    <a:endParaRPr lang="en-US"/>
                  </a:p>
                </p:txBody>
              </p:sp>
            </p:grpSp>
            <p:grpSp>
              <p:nvGrpSpPr>
                <p:cNvPr id="110" name="Group 109"/>
                <p:cNvGrpSpPr/>
                <p:nvPr/>
              </p:nvGrpSpPr>
              <p:grpSpPr>
                <a:xfrm>
                  <a:off x="206577" y="2477644"/>
                  <a:ext cx="5126246" cy="3717677"/>
                  <a:chOff x="206577" y="2477644"/>
                  <a:chExt cx="5126246" cy="3717677"/>
                </a:xfrm>
              </p:grpSpPr>
              <p:sp>
                <p:nvSpPr>
                  <p:cNvPr id="36924" name="Text Box 42"/>
                  <p:cNvSpPr txBox="1">
                    <a:spLocks noChangeArrowheads="1"/>
                  </p:cNvSpPr>
                  <p:nvPr/>
                </p:nvSpPr>
                <p:spPr bwMode="auto">
                  <a:xfrm>
                    <a:off x="206577" y="5014814"/>
                    <a:ext cx="5126246" cy="553998"/>
                  </a:xfrm>
                  <a:prstGeom prst="rect">
                    <a:avLst/>
                  </a:prstGeom>
                  <a:noFill/>
                  <a:ln w="9525">
                    <a:noFill/>
                    <a:miter lim="800000"/>
                    <a:headEnd/>
                    <a:tailEnd/>
                  </a:ln>
                </p:spPr>
                <p:txBody>
                  <a:bodyPr wrap="square">
                    <a:spAutoFit/>
                  </a:bodyPr>
                  <a:lstStyle/>
                  <a:p>
                    <a:r>
                      <a:rPr lang="en-US" sz="1600" dirty="0" smtClean="0">
                        <a:latin typeface="Times New Roman" panose="02020603050405020304" pitchFamily="18" charset="0"/>
                        <a:cs typeface="Times New Roman" panose="02020603050405020304" pitchFamily="18" charset="0"/>
                      </a:rPr>
                      <a:t>MPSGE </a:t>
                    </a:r>
                    <a:r>
                      <a:rPr lang="en-US" sz="1400" dirty="0" smtClean="0">
                        <a:latin typeface="Times New Roman" panose="02020603050405020304" pitchFamily="18" charset="0"/>
                        <a:cs typeface="Times New Roman" panose="02020603050405020304" pitchFamily="18" charset="0"/>
                      </a:rPr>
                      <a:t>i:pa(r,housing)q:(vdpm(r,housing,h)+sum(trd,vipm(r,housing,trd,h))) </a:t>
                    </a:r>
                  </a:p>
                </p:txBody>
              </p:sp>
              <p:grpSp>
                <p:nvGrpSpPr>
                  <p:cNvPr id="109" name="Group 108"/>
                  <p:cNvGrpSpPr/>
                  <p:nvPr/>
                </p:nvGrpSpPr>
                <p:grpSpPr>
                  <a:xfrm>
                    <a:off x="270374" y="2477644"/>
                    <a:ext cx="4910782" cy="3717677"/>
                    <a:chOff x="270374" y="2477644"/>
                    <a:chExt cx="4910782" cy="3717677"/>
                  </a:xfrm>
                </p:grpSpPr>
                <p:grpSp>
                  <p:nvGrpSpPr>
                    <p:cNvPr id="104" name="Group 103"/>
                    <p:cNvGrpSpPr/>
                    <p:nvPr/>
                  </p:nvGrpSpPr>
                  <p:grpSpPr>
                    <a:xfrm>
                      <a:off x="270374" y="2477644"/>
                      <a:ext cx="4910782" cy="3717677"/>
                      <a:chOff x="270374" y="2477644"/>
                      <a:chExt cx="4910782" cy="3717677"/>
                    </a:xfrm>
                  </p:grpSpPr>
                  <p:grpSp>
                    <p:nvGrpSpPr>
                      <p:cNvPr id="36938" name="Group 26"/>
                      <p:cNvGrpSpPr>
                        <a:grpSpLocks/>
                      </p:cNvGrpSpPr>
                      <p:nvPr/>
                    </p:nvGrpSpPr>
                    <p:grpSpPr bwMode="auto">
                      <a:xfrm>
                        <a:off x="270374" y="2477644"/>
                        <a:ext cx="4910782" cy="3717677"/>
                        <a:chOff x="464" y="2208"/>
                        <a:chExt cx="3117" cy="1751"/>
                      </a:xfrm>
                    </p:grpSpPr>
                    <p:sp>
                      <p:nvSpPr>
                        <p:cNvPr id="6" name="Rectangle 5"/>
                        <p:cNvSpPr/>
                        <p:nvPr/>
                      </p:nvSpPr>
                      <p:spPr>
                        <a:xfrm>
                          <a:off x="464" y="2208"/>
                          <a:ext cx="3117" cy="17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en-US">
                            <a:solidFill>
                              <a:srgbClr val="003366"/>
                            </a:solidFill>
                          </a:endParaRPr>
                        </a:p>
                      </p:txBody>
                    </p:sp>
                    <p:sp>
                      <p:nvSpPr>
                        <p:cNvPr id="7" name="Flowchart: Alternate Process 6"/>
                        <p:cNvSpPr/>
                        <p:nvPr/>
                      </p:nvSpPr>
                      <p:spPr>
                        <a:xfrm>
                          <a:off x="570" y="2213"/>
                          <a:ext cx="632" cy="261"/>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sz="2000" b="1" dirty="0" smtClean="0">
                              <a:solidFill>
                                <a:srgbClr val="003366"/>
                              </a:solidFill>
                              <a:latin typeface="Times New Roman" panose="02020603050405020304" pitchFamily="18" charset="0"/>
                              <a:cs typeface="Times New Roman" panose="02020603050405020304" pitchFamily="18" charset="0"/>
                            </a:rPr>
                            <a:t>CGE</a:t>
                          </a:r>
                          <a:endParaRPr lang="en-US" sz="2000" b="1" dirty="0">
                            <a:solidFill>
                              <a:srgbClr val="003366"/>
                            </a:solidFill>
                            <a:latin typeface="Times New Roman" panose="02020603050405020304" pitchFamily="18" charset="0"/>
                            <a:cs typeface="Times New Roman" panose="02020603050405020304" pitchFamily="18" charset="0"/>
                          </a:endParaRPr>
                        </a:p>
                      </p:txBody>
                    </p:sp>
                  </p:grpSp>
                  <mc:AlternateContent xmlns:mc="http://schemas.openxmlformats.org/markup-compatibility/2006" xmlns:a14="http://schemas.microsoft.com/office/drawing/2010/main">
                    <mc:Choice Requires="a14">
                      <p:graphicFrame>
                        <p:nvGraphicFramePr>
                          <p:cNvPr id="81" name="Object 54"/>
                          <p:cNvGraphicFramePr>
                            <a:graphicFrameLocks noChangeAspect="1"/>
                          </p:cNvGraphicFramePr>
                          <p:nvPr>
                            <p:extLst>
                              <p:ext uri="{D42A27DB-BD31-4B8C-83A1-F6EECF244321}">
                                <p14:modId xmlns:p14="http://schemas.microsoft.com/office/powerpoint/2010/main" val="2236658294"/>
                              </p:ext>
                            </p:extLst>
                          </p:nvPr>
                        </p:nvGraphicFramePr>
                        <p:xfrm>
                          <a:off x="519113" y="5537200"/>
                          <a:ext cx="2827337" cy="554038"/>
                        </p:xfrm>
                        <a:graphic>
                          <a:graphicData uri="http://schemas.openxmlformats.org/presentationml/2006/ole">
                            <mc:AlternateContent>
                              <mc:Choice xmlns:v="urn:schemas-microsoft-com:vml" Requires="v">
                                <p:oleObj spid="_x0000_s39993" name="Equation" r:id="rId10" imgW="2476440" imgH="482400" progId="Equation.3">
                                  <p:embed/>
                                </p:oleObj>
                              </mc:Choice>
                              <mc:Fallback>
                                <p:oleObj name="Equation" r:id="rId10" imgW="2476440" imgH="482400" progId="Equation.3">
                                  <p:embed/>
                                  <p:pic>
                                    <p:nvPicPr>
                                      <p:cNvPr id="0" name=""/>
                                      <p:cNvPicPr>
                                        <a:picLocks noChangeAspect="1" noChangeArrowheads="1"/>
                                      </p:cNvPicPr>
                                      <p:nvPr/>
                                    </p:nvPicPr>
                                    <p:blipFill>
                                      <a:blip r:embed="rId11"/>
                                      <a:srcRect/>
                                      <a:stretch>
                                        <a:fillRect/>
                                      </a:stretch>
                                    </p:blipFill>
                                    <p:spPr bwMode="auto">
                                      <a:xfrm>
                                        <a:off x="519113" y="5537200"/>
                                        <a:ext cx="2827337" cy="554038"/>
                                      </a:xfrm>
                                      <a:prstGeom prst="rect">
                                        <a:avLst/>
                                      </a:prstGeom>
                                      <a:noFill/>
                                      <a:extLst/>
                                    </p:spPr>
                                  </p:pic>
                                </p:oleObj>
                              </mc:Fallback>
                            </mc:AlternateContent>
                          </a:graphicData>
                        </a:graphic>
                      </p:graphicFrame>
                    </mc:Choice>
                    <mc:Fallback xmlns="">
                      <p:graphicFrame>
                        <p:nvGraphicFramePr>
                          <p:cNvPr id="81" name="Object 54"/>
                          <p:cNvGraphicFramePr>
                            <a:graphicFrameLocks noChangeAspect="1"/>
                          </p:cNvGraphicFramePr>
                          <p:nvPr>
                            <p:extLst>
                              <p:ext uri="{D42A27DB-BD31-4B8C-83A1-F6EECF244321}">
                                <p14:modId xmlns:p14="http://schemas.microsoft.com/office/powerpoint/2010/main" val="4247891395"/>
                              </p:ext>
                            </p:extLst>
                          </p:nvPr>
                        </p:nvGraphicFramePr>
                        <p:xfrm>
                          <a:off x="556112" y="5529278"/>
                          <a:ext cx="2754313" cy="569912"/>
                        </p:xfrm>
                        <a:graphic>
                          <a:graphicData uri="http://schemas.openxmlformats.org/presentationml/2006/ole">
                            <mc:AlternateContent>
                              <mc:Choice xmlns:v="urn:schemas-microsoft-com:vml" Requires="v">
                                <p:oleObj spid="_x0000_s32161" name="Equation" r:id="rId12" imgW="2412720" imgH="495000" progId="Equation.3">
                                  <p:embed/>
                                </p:oleObj>
                              </mc:Choice>
                              <mc:Fallback>
                                <p:oleObj name="Equation" r:id="rId12" imgW="2412720" imgH="495000" progId="Equation.3">
                                  <p:embed/>
                                  <p:pic>
                                    <p:nvPicPr>
                                      <p:cNvPr id="0" name=""/>
                                      <p:cNvPicPr>
                                        <a:picLocks noChangeAspect="1" noChangeArrowheads="1"/>
                                      </p:cNvPicPr>
                                      <p:nvPr/>
                                    </p:nvPicPr>
                                    <p:blipFill>
                                      <a:blip r:embed="rId13"/>
                                      <a:srcRect/>
                                      <a:stretch>
                                        <a:fillRect/>
                                      </a:stretch>
                                    </p:blipFill>
                                    <p:spPr bwMode="auto">
                                      <a:xfrm>
                                        <a:off x="556112" y="5529278"/>
                                        <a:ext cx="2754313" cy="569912"/>
                                      </a:xfrm>
                                      <a:prstGeom prst="rect">
                                        <a:avLst/>
                                      </a:prstGeom>
                                      <a:noFill/>
                                      <a:extLst/>
                                    </p:spPr>
                                  </p:pic>
                                </p:oleObj>
                              </mc:Fallback>
                            </mc:AlternateContent>
                          </a:graphicData>
                        </a:graphic>
                      </p:graphicFrame>
                    </mc:Fallback>
                  </mc:AlternateContent>
                </p:grpSp>
                <p:sp>
                  <p:nvSpPr>
                    <p:cNvPr id="44" name="TextBox 43"/>
                    <p:cNvSpPr txBox="1"/>
                    <p:nvPr/>
                  </p:nvSpPr>
                  <p:spPr>
                    <a:xfrm>
                      <a:off x="3310425" y="2715896"/>
                      <a:ext cx="1037511" cy="461665"/>
                    </a:xfrm>
                    <a:prstGeom prst="rect">
                      <a:avLst/>
                    </a:prstGeom>
                    <a:noFill/>
                  </p:spPr>
                  <p:txBody>
                    <a:bodyPr wrap="square" rtlCol="0">
                      <a:spAutoFit/>
                    </a:bodyPr>
                    <a:lstStyle/>
                    <a:p>
                      <a:r>
                        <a:rPr lang="en-US" sz="1200" dirty="0" smtClean="0">
                          <a:latin typeface="Times New Roman" panose="02020603050405020304" pitchFamily="18" charset="0"/>
                          <a:cs typeface="Times New Roman" panose="02020603050405020304" pitchFamily="18" charset="0"/>
                        </a:rPr>
                        <a:t>Household consumption</a:t>
                      </a:r>
                      <a:endParaRPr lang="en-US" sz="1200" dirty="0">
                        <a:latin typeface="Times New Roman" panose="02020603050405020304" pitchFamily="18" charset="0"/>
                        <a:cs typeface="Times New Roman" panose="02020603050405020304" pitchFamily="18" charset="0"/>
                      </a:endParaRPr>
                    </a:p>
                  </p:txBody>
                </p:sp>
              </p:grpSp>
            </p:grpSp>
          </p:grpSp>
        </p:grpSp>
        <mc:AlternateContent xmlns:mc="http://schemas.openxmlformats.org/markup-compatibility/2006" xmlns:a14="http://schemas.microsoft.com/office/drawing/2010/main">
          <mc:Choice Requires="a14">
            <p:sp>
              <p:nvSpPr>
                <p:cNvPr id="4" name="Rectangle 3"/>
                <p:cNvSpPr/>
                <p:nvPr/>
              </p:nvSpPr>
              <p:spPr>
                <a:xfrm>
                  <a:off x="713588" y="2788126"/>
                  <a:ext cx="3102018" cy="31720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400" i="1">
                                <a:latin typeface="Cambria Math"/>
                              </a:rPr>
                            </m:ctrlPr>
                          </m:sSubPr>
                          <m:e>
                            <m:r>
                              <a:rPr lang="en-US" sz="1400" i="1">
                                <a:latin typeface="Cambria Math"/>
                              </a:rPr>
                              <m:t>𝑆</m:t>
                            </m:r>
                          </m:e>
                          <m:sub>
                            <m:r>
                              <a:rPr lang="en-US" sz="1400" i="1">
                                <a:latin typeface="Cambria Math"/>
                              </a:rPr>
                              <m:t>𝑟</m:t>
                            </m:r>
                            <m:r>
                              <a:rPr lang="en-US" sz="1400" i="1">
                                <a:latin typeface="Cambria Math"/>
                              </a:rPr>
                              <m:t>,</m:t>
                            </m:r>
                            <m:r>
                              <a:rPr lang="en-US" sz="1400" i="1">
                                <a:latin typeface="Cambria Math"/>
                              </a:rPr>
                              <m:t>𝑡</m:t>
                            </m:r>
                          </m:sub>
                        </m:sSub>
                        <m:r>
                          <a:rPr lang="en-US" sz="1400" i="1">
                            <a:latin typeface="Cambria Math"/>
                          </a:rPr>
                          <m:t>=</m:t>
                        </m:r>
                        <m:sSub>
                          <m:sSubPr>
                            <m:ctrlPr>
                              <a:rPr lang="en-US" sz="1400" i="1">
                                <a:latin typeface="Cambria Math"/>
                              </a:rPr>
                            </m:ctrlPr>
                          </m:sSubPr>
                          <m:e>
                            <m:r>
                              <a:rPr lang="en-US" sz="1400" i="1">
                                <a:latin typeface="Cambria Math"/>
                              </a:rPr>
                              <m:t>𝑠</m:t>
                            </m:r>
                          </m:e>
                          <m:sub>
                            <m:r>
                              <a:rPr lang="en-US" sz="1400" i="1">
                                <a:latin typeface="Cambria Math"/>
                              </a:rPr>
                              <m:t>𝑟</m:t>
                            </m:r>
                            <m:r>
                              <a:rPr lang="en-US" sz="1400" i="1">
                                <a:latin typeface="Cambria Math"/>
                              </a:rPr>
                              <m:t>,</m:t>
                            </m:r>
                            <m:r>
                              <a:rPr lang="en-US" sz="1400" i="1">
                                <a:latin typeface="Cambria Math"/>
                              </a:rPr>
                              <m:t>𝑡</m:t>
                            </m:r>
                          </m:sub>
                        </m:sSub>
                        <m:sSub>
                          <m:sSubPr>
                            <m:ctrlPr>
                              <a:rPr lang="en-US" sz="1400" i="1">
                                <a:latin typeface="Cambria Math"/>
                              </a:rPr>
                            </m:ctrlPr>
                          </m:sSubPr>
                          <m:e>
                            <m:r>
                              <a:rPr lang="en-US" sz="1400" i="1">
                                <a:latin typeface="Cambria Math"/>
                              </a:rPr>
                              <m:t>𝑌</m:t>
                            </m:r>
                          </m:e>
                          <m:sub>
                            <m:r>
                              <a:rPr lang="en-US" sz="1400" i="1">
                                <a:latin typeface="Cambria Math"/>
                              </a:rPr>
                              <m:t>𝑟</m:t>
                            </m:r>
                            <m:r>
                              <a:rPr lang="en-US" sz="1400" i="1">
                                <a:latin typeface="Cambria Math"/>
                              </a:rPr>
                              <m:t>,</m:t>
                            </m:r>
                            <m:r>
                              <a:rPr lang="en-US" sz="1400" i="1">
                                <a:latin typeface="Cambria Math"/>
                              </a:rPr>
                              <m:t>𝑡</m:t>
                            </m:r>
                          </m:sub>
                        </m:sSub>
                        <m:r>
                          <a:rPr lang="en-US" sz="1400" i="1">
                            <a:latin typeface="Cambria Math"/>
                          </a:rPr>
                          <m:t>=</m:t>
                        </m:r>
                        <m:sSub>
                          <m:sSubPr>
                            <m:ctrlPr>
                              <a:rPr lang="en-US" sz="1400" i="1">
                                <a:latin typeface="Cambria Math"/>
                              </a:rPr>
                            </m:ctrlPr>
                          </m:sSubPr>
                          <m:e>
                            <m:r>
                              <a:rPr lang="en-US" sz="1400" i="1">
                                <a:latin typeface="Cambria Math"/>
                              </a:rPr>
                              <m:t>𝑌</m:t>
                            </m:r>
                          </m:e>
                          <m:sub>
                            <m:r>
                              <a:rPr lang="en-US" sz="1400" i="1">
                                <a:latin typeface="Cambria Math"/>
                              </a:rPr>
                              <m:t>𝑟</m:t>
                            </m:r>
                            <m:r>
                              <a:rPr lang="en-US" sz="1400" i="1">
                                <a:latin typeface="Cambria Math"/>
                              </a:rPr>
                              <m:t>,</m:t>
                            </m:r>
                            <m:r>
                              <a:rPr lang="en-US" sz="1400" i="1">
                                <a:latin typeface="Cambria Math"/>
                              </a:rPr>
                              <m:t>𝑡</m:t>
                            </m:r>
                          </m:sub>
                        </m:sSub>
                        <m:r>
                          <a:rPr lang="en-US" sz="1400" i="1">
                            <a:latin typeface="Cambria Math"/>
                          </a:rPr>
                          <m:t>−</m:t>
                        </m:r>
                        <m:sSub>
                          <m:sSubPr>
                            <m:ctrlPr>
                              <a:rPr lang="en-US" sz="1400" i="1">
                                <a:latin typeface="Cambria Math"/>
                              </a:rPr>
                            </m:ctrlPr>
                          </m:sSubPr>
                          <m:e>
                            <m:r>
                              <a:rPr lang="en-US" sz="1400" i="1">
                                <a:latin typeface="Cambria Math"/>
                              </a:rPr>
                              <m:t>𝑉𝐶𝐶</m:t>
                            </m:r>
                          </m:e>
                          <m:sub>
                            <m:r>
                              <a:rPr lang="en-US" sz="1400" i="1">
                                <a:latin typeface="Cambria Math"/>
                              </a:rPr>
                              <m:t>𝑟</m:t>
                            </m:r>
                            <m:r>
                              <a:rPr lang="en-US" sz="1400" i="1">
                                <a:latin typeface="Cambria Math"/>
                              </a:rPr>
                              <m:t>,</m:t>
                            </m:r>
                            <m:r>
                              <a:rPr lang="en-US" sz="1400" i="1">
                                <a:latin typeface="Cambria Math"/>
                              </a:rPr>
                              <m:t>𝑡</m:t>
                            </m:r>
                          </m:sub>
                        </m:sSub>
                      </m:oMath>
                    </m:oMathPara>
                  </a14:m>
                  <a:endParaRPr lang="en-US" sz="1400" dirty="0"/>
                </a:p>
              </p:txBody>
            </p:sp>
          </mc:Choice>
          <mc:Fallback xmlns="">
            <p:sp>
              <p:nvSpPr>
                <p:cNvPr id="4" name="Rectangle 3"/>
                <p:cNvSpPr>
                  <a:spLocks noRot="1" noChangeAspect="1" noMove="1" noResize="1" noEditPoints="1" noAdjustHandles="1" noChangeArrowheads="1" noChangeShapeType="1" noTextEdit="1"/>
                </p:cNvSpPr>
                <p:nvPr/>
              </p:nvSpPr>
              <p:spPr>
                <a:xfrm>
                  <a:off x="713588" y="2788126"/>
                  <a:ext cx="3102018" cy="317203"/>
                </a:xfrm>
                <a:prstGeom prst="rect">
                  <a:avLst/>
                </a:prstGeom>
                <a:blipFill rotWithShape="1">
                  <a:blip r:embed="rId14"/>
                  <a:stretch>
                    <a:fillRect/>
                  </a:stretch>
                </a:blipFill>
              </p:spPr>
              <p:txBody>
                <a:bodyPr/>
                <a:lstStyle/>
                <a:p>
                  <a:r>
                    <a:rPr lang="en-US">
                      <a:noFill/>
                    </a:rPr>
                    <a:t> </a:t>
                  </a:r>
                </a:p>
              </p:txBody>
            </p:sp>
          </mc:Fallback>
        </mc:AlternateContent>
      </p:grpSp>
      <p:grpSp>
        <p:nvGrpSpPr>
          <p:cNvPr id="13" name="Group 12"/>
          <p:cNvGrpSpPr/>
          <p:nvPr/>
        </p:nvGrpSpPr>
        <p:grpSpPr>
          <a:xfrm>
            <a:off x="359148" y="2715896"/>
            <a:ext cx="2937818" cy="3098338"/>
            <a:chOff x="359148" y="2715896"/>
            <a:chExt cx="2937818" cy="3098338"/>
          </a:xfrm>
        </p:grpSpPr>
        <p:sp>
          <p:nvSpPr>
            <p:cNvPr id="8" name="TextBox 7"/>
            <p:cNvSpPr txBox="1"/>
            <p:nvPr/>
          </p:nvSpPr>
          <p:spPr>
            <a:xfrm>
              <a:off x="2384554" y="2715896"/>
              <a:ext cx="328721" cy="369332"/>
            </a:xfrm>
            <a:prstGeom prst="rect">
              <a:avLst/>
            </a:prstGeom>
            <a:noFill/>
            <a:ln w="25400">
              <a:solidFill>
                <a:schemeClr val="tx1"/>
              </a:solidFill>
            </a:ln>
          </p:spPr>
          <p:txBody>
            <a:bodyPr wrap="square" rtlCol="0">
              <a:spAutoFit/>
            </a:bodyPr>
            <a:lstStyle/>
            <a:p>
              <a:endParaRPr lang="en-US" dirty="0"/>
            </a:p>
          </p:txBody>
        </p:sp>
        <p:sp>
          <p:nvSpPr>
            <p:cNvPr id="86" name="TextBox 85"/>
            <p:cNvSpPr txBox="1"/>
            <p:nvPr/>
          </p:nvSpPr>
          <p:spPr>
            <a:xfrm>
              <a:off x="2826438" y="2731589"/>
              <a:ext cx="470528" cy="373739"/>
            </a:xfrm>
            <a:prstGeom prst="rect">
              <a:avLst/>
            </a:prstGeom>
            <a:noFill/>
            <a:ln w="25400">
              <a:solidFill>
                <a:schemeClr val="tx1"/>
              </a:solidFill>
            </a:ln>
          </p:spPr>
          <p:txBody>
            <a:bodyPr wrap="square" rtlCol="0">
              <a:spAutoFit/>
            </a:bodyPr>
            <a:lstStyle/>
            <a:p>
              <a:endParaRPr lang="en-US" dirty="0"/>
            </a:p>
          </p:txBody>
        </p:sp>
        <p:sp>
          <p:nvSpPr>
            <p:cNvPr id="88" name="TextBox 87"/>
            <p:cNvSpPr txBox="1"/>
            <p:nvPr/>
          </p:nvSpPr>
          <p:spPr>
            <a:xfrm>
              <a:off x="359148" y="5286767"/>
              <a:ext cx="969290" cy="282045"/>
            </a:xfrm>
            <a:prstGeom prst="rect">
              <a:avLst/>
            </a:prstGeom>
            <a:noFill/>
            <a:ln w="25400">
              <a:solidFill>
                <a:schemeClr val="tx1"/>
              </a:solidFill>
            </a:ln>
          </p:spPr>
          <p:txBody>
            <a:bodyPr wrap="square" rtlCol="0">
              <a:spAutoFit/>
            </a:bodyPr>
            <a:lstStyle/>
            <a:p>
              <a:endParaRPr lang="en-US" dirty="0"/>
            </a:p>
          </p:txBody>
        </p:sp>
        <p:sp>
          <p:nvSpPr>
            <p:cNvPr id="90" name="TextBox 89"/>
            <p:cNvSpPr txBox="1"/>
            <p:nvPr/>
          </p:nvSpPr>
          <p:spPr>
            <a:xfrm>
              <a:off x="551449" y="5547337"/>
              <a:ext cx="1262492" cy="266897"/>
            </a:xfrm>
            <a:prstGeom prst="rect">
              <a:avLst/>
            </a:prstGeom>
            <a:noFill/>
            <a:ln w="25400">
              <a:solidFill>
                <a:schemeClr val="tx1"/>
              </a:solidFill>
            </a:ln>
          </p:spPr>
          <p:txBody>
            <a:bodyPr wrap="square" rtlCol="0">
              <a:spAutoFit/>
            </a:bodyPr>
            <a:lstStyle/>
            <a:p>
              <a:endParaRPr lang="en-US" dirty="0"/>
            </a:p>
          </p:txBody>
        </p:sp>
        <p:sp>
          <p:nvSpPr>
            <p:cNvPr id="91" name="TextBox 90"/>
            <p:cNvSpPr txBox="1"/>
            <p:nvPr/>
          </p:nvSpPr>
          <p:spPr>
            <a:xfrm>
              <a:off x="1851829" y="3940287"/>
              <a:ext cx="589748" cy="402005"/>
            </a:xfrm>
            <a:prstGeom prst="rect">
              <a:avLst/>
            </a:prstGeom>
            <a:noFill/>
            <a:ln w="25400">
              <a:solidFill>
                <a:schemeClr val="tx1"/>
              </a:solidFill>
            </a:ln>
          </p:spPr>
          <p:txBody>
            <a:bodyPr wrap="square" rtlCol="0">
              <a:spAutoFit/>
            </a:bodyPr>
            <a:lstStyle/>
            <a:p>
              <a:endParaRPr lang="en-US" dirty="0"/>
            </a:p>
          </p:txBody>
        </p:sp>
      </p:grpSp>
    </p:spTree>
    <p:extLst>
      <p:ext uri="{BB962C8B-B14F-4D97-AF65-F5344CB8AC3E}">
        <p14:creationId xmlns:p14="http://schemas.microsoft.com/office/powerpoint/2010/main" val="25661066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181" y="6178526"/>
            <a:ext cx="587375" cy="488950"/>
          </a:xfrm>
        </p:spPr>
        <p:txBody>
          <a:bodyPr/>
          <a:lstStyle/>
          <a:p>
            <a:pPr>
              <a:defRPr/>
            </a:pPr>
            <a:r>
              <a:rPr lang="en-US" sz="1400" dirty="0" smtClean="0">
                <a:solidFill>
                  <a:schemeClr val="tx1"/>
                </a:solidFill>
                <a:latin typeface="Times New Roman" panose="02020603050405020304" pitchFamily="18" charset="0"/>
                <a:cs typeface="Times New Roman" panose="02020603050405020304" pitchFamily="18" charset="0"/>
              </a:rPr>
              <a:t>5</a:t>
            </a:r>
            <a:endParaRPr lang="en-US" sz="1400" dirty="0">
              <a:solidFill>
                <a:schemeClr val="tx1"/>
              </a:solidFill>
              <a:latin typeface="Times New Roman" panose="02020603050405020304" pitchFamily="18" charset="0"/>
              <a:cs typeface="Times New Roman" panose="02020603050405020304" pitchFamily="18" charset="0"/>
            </a:endParaRPr>
          </a:p>
        </p:txBody>
      </p:sp>
      <p:sp>
        <p:nvSpPr>
          <p:cNvPr id="3" name="AutoShape 2"/>
          <p:cNvSpPr>
            <a:spLocks noChangeArrowheads="1"/>
          </p:cNvSpPr>
          <p:nvPr/>
        </p:nvSpPr>
        <p:spPr bwMode="auto">
          <a:xfrm>
            <a:off x="762000" y="381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600" b="1" dirty="0" smtClean="0">
                <a:latin typeface="Times New Roman" panose="02020603050405020304" pitchFamily="18" charset="0"/>
                <a:cs typeface="Times New Roman" panose="02020603050405020304" pitchFamily="18" charset="0"/>
              </a:rPr>
              <a:t>Flood-induce migration and IAM</a:t>
            </a:r>
            <a:endParaRPr lang="en-US" sz="3600" b="1" dirty="0">
              <a:latin typeface="Times New Roman" panose="02020603050405020304" pitchFamily="18" charset="0"/>
              <a:cs typeface="Times New Roman" panose="02020603050405020304" pitchFamily="18" charset="0"/>
            </a:endParaRPr>
          </a:p>
        </p:txBody>
      </p:sp>
      <p:sp>
        <p:nvSpPr>
          <p:cNvPr id="64"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45" name="Group 144"/>
          <p:cNvGrpSpPr/>
          <p:nvPr/>
        </p:nvGrpSpPr>
        <p:grpSpPr>
          <a:xfrm>
            <a:off x="2971800" y="1371601"/>
            <a:ext cx="6096000" cy="2131353"/>
            <a:chOff x="2971800" y="1371601"/>
            <a:chExt cx="6096000" cy="2131353"/>
          </a:xfrm>
        </p:grpSpPr>
        <p:grpSp>
          <p:nvGrpSpPr>
            <p:cNvPr id="57" name="Group 56"/>
            <p:cNvGrpSpPr>
              <a:grpSpLocks/>
            </p:cNvGrpSpPr>
            <p:nvPr/>
          </p:nvGrpSpPr>
          <p:grpSpPr bwMode="auto">
            <a:xfrm>
              <a:off x="2971800" y="1371601"/>
              <a:ext cx="6096000" cy="2131353"/>
              <a:chOff x="4062560" y="2040626"/>
              <a:chExt cx="5469793" cy="2090947"/>
            </a:xfrm>
            <a:solidFill>
              <a:schemeClr val="bg1"/>
            </a:solidFill>
          </p:grpSpPr>
          <p:sp>
            <p:nvSpPr>
              <p:cNvPr id="59" name="Text Box 34"/>
              <p:cNvSpPr txBox="1">
                <a:spLocks noChangeArrowheads="1"/>
              </p:cNvSpPr>
              <p:nvPr/>
            </p:nvSpPr>
            <p:spPr bwMode="auto">
              <a:xfrm>
                <a:off x="4062560" y="2040626"/>
                <a:ext cx="5469793" cy="2090947"/>
              </a:xfrm>
              <a:prstGeom prst="rect">
                <a:avLst/>
              </a:prstGeom>
              <a:grpFill/>
              <a:ln w="25400">
                <a:solidFill>
                  <a:schemeClr val="tx1"/>
                </a:solidFill>
                <a:miter lim="800000"/>
                <a:headEnd/>
                <a:tailEnd/>
              </a:ln>
              <a:effectLst/>
              <a:extLst/>
            </p:spPr>
            <p:txBody>
              <a:bodyPr wrap="square">
                <a:spAutoFit/>
              </a:bodyPr>
              <a:lstStyle>
                <a:lvl1pPr>
                  <a:defRPr sz="2400">
                    <a:solidFill>
                      <a:schemeClr val="tx1"/>
                    </a:solidFill>
                    <a:latin typeface="Arial" charset="0"/>
                    <a:cs typeface="Arial" charset="0"/>
                  </a:defRPr>
                </a:lvl1pPr>
                <a:lvl2pPr marL="37931725" indent="-37474525">
                  <a:defRPr sz="2400">
                    <a:solidFill>
                      <a:schemeClr val="tx1"/>
                    </a:solidFill>
                    <a:latin typeface="Arial" charset="0"/>
                    <a:cs typeface="Arial" charset="0"/>
                  </a:defRPr>
                </a:lvl2pPr>
                <a:lvl3pPr>
                  <a:defRPr sz="2400">
                    <a:solidFill>
                      <a:schemeClr val="tx1"/>
                    </a:solidFill>
                    <a:latin typeface="Arial" charset="0"/>
                    <a:cs typeface="Arial" charset="0"/>
                  </a:defRPr>
                </a:lvl3pPr>
                <a:lvl4pPr>
                  <a:defRPr sz="2400">
                    <a:solidFill>
                      <a:schemeClr val="tx1"/>
                    </a:solidFill>
                    <a:latin typeface="Arial" charset="0"/>
                    <a:cs typeface="Arial" charset="0"/>
                  </a:defRPr>
                </a:lvl4pPr>
                <a:lvl5pPr>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a:spcBef>
                    <a:spcPct val="50000"/>
                  </a:spcBef>
                  <a:defRPr/>
                </a:pPr>
                <a:r>
                  <a:rPr lang="en-US" sz="2000" dirty="0" smtClean="0">
                    <a:latin typeface="Times New Roman" panose="02020603050405020304" pitchFamily="18" charset="0"/>
                    <a:cs typeface="Times New Roman" panose="02020603050405020304" pitchFamily="18" charset="0"/>
                  </a:rPr>
                  <a:t>RUM</a:t>
                </a:r>
              </a:p>
              <a:p>
                <a:pPr>
                  <a:spcBef>
                    <a:spcPct val="50000"/>
                  </a:spcBef>
                  <a:buFont typeface="Wingdings" charset="2"/>
                  <a:buChar char="§"/>
                  <a:defRPr/>
                </a:pPr>
                <a:r>
                  <a:rPr lang="en-US" sz="1500" dirty="0" smtClean="0">
                    <a:latin typeface="Times New Roman" panose="02020603050405020304" pitchFamily="18" charset="0"/>
                    <a:cs typeface="Times New Roman" panose="02020603050405020304" pitchFamily="18" charset="0"/>
                  </a:rPr>
                  <a:t>Regional Population shares</a:t>
                </a:r>
              </a:p>
              <a:p>
                <a:pPr>
                  <a:spcBef>
                    <a:spcPct val="50000"/>
                  </a:spcBef>
                  <a:buFont typeface="Wingdings" charset="2"/>
                  <a:buChar char="§"/>
                  <a:defRPr/>
                </a:pPr>
                <a:endParaRPr lang="en-US" sz="1500" dirty="0" smtClean="0"/>
              </a:p>
              <a:p>
                <a:pPr>
                  <a:spcBef>
                    <a:spcPct val="50000"/>
                  </a:spcBef>
                  <a:buFont typeface="Wingdings" charset="2"/>
                  <a:buChar char="§"/>
                  <a:defRPr/>
                </a:pPr>
                <a:endParaRPr lang="en-US" sz="1500" dirty="0"/>
              </a:p>
              <a:p>
                <a:pPr>
                  <a:spcBef>
                    <a:spcPct val="50000"/>
                  </a:spcBef>
                  <a:buFont typeface="Wingdings" charset="2"/>
                  <a:buChar char="§"/>
                  <a:defRPr/>
                </a:pPr>
                <a:endParaRPr lang="en-US" sz="1500" dirty="0" smtClean="0"/>
              </a:p>
              <a:p>
                <a:pPr>
                  <a:spcBef>
                    <a:spcPct val="50000"/>
                  </a:spcBef>
                  <a:defRPr/>
                </a:pPr>
                <a:r>
                  <a:rPr lang="en-US" sz="1500" dirty="0" smtClean="0"/>
                  <a:t> </a:t>
                </a:r>
              </a:p>
            </p:txBody>
          </p:sp>
          <p:graphicFrame>
            <p:nvGraphicFramePr>
              <p:cNvPr id="60" name="Object 52"/>
              <p:cNvGraphicFramePr>
                <a:graphicFrameLocks noChangeAspect="1"/>
              </p:cNvGraphicFramePr>
              <p:nvPr>
                <p:extLst>
                  <p:ext uri="{D42A27DB-BD31-4B8C-83A1-F6EECF244321}">
                    <p14:modId xmlns:p14="http://schemas.microsoft.com/office/powerpoint/2010/main" val="31774329"/>
                  </p:ext>
                </p:extLst>
              </p:nvPr>
            </p:nvGraphicFramePr>
            <p:xfrm>
              <a:off x="4267677" y="2736153"/>
              <a:ext cx="2918763" cy="699890"/>
            </p:xfrm>
            <a:graphic>
              <a:graphicData uri="http://schemas.openxmlformats.org/presentationml/2006/ole">
                <mc:AlternateContent xmlns:mc="http://schemas.openxmlformats.org/markup-compatibility/2006">
                  <mc:Choice xmlns:v="urn:schemas-microsoft-com:vml" Requires="v">
                    <p:oleObj spid="_x0000_s33669" name="Equation" r:id="rId3" imgW="2882900" imgH="584200" progId="Equation.3">
                      <p:embed/>
                    </p:oleObj>
                  </mc:Choice>
                  <mc:Fallback>
                    <p:oleObj name="Equation" r:id="rId3" imgW="2882900" imgH="584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677" y="2736153"/>
                            <a:ext cx="2918763" cy="699890"/>
                          </a:xfrm>
                          <a:prstGeom prst="rect">
                            <a:avLst/>
                          </a:prstGeom>
                          <a:noFill/>
                          <a:extLst/>
                        </p:spPr>
                      </p:pic>
                    </p:oleObj>
                  </mc:Fallback>
                </mc:AlternateContent>
              </a:graphicData>
            </a:graphic>
          </p:graphicFrame>
        </p:grpSp>
        <p:graphicFrame>
          <p:nvGraphicFramePr>
            <p:cNvPr id="65" name="Object 64"/>
            <p:cNvGraphicFramePr>
              <a:graphicFrameLocks noChangeAspect="1"/>
            </p:cNvGraphicFramePr>
            <p:nvPr>
              <p:extLst>
                <p:ext uri="{D42A27DB-BD31-4B8C-83A1-F6EECF244321}">
                  <p14:modId xmlns:p14="http://schemas.microsoft.com/office/powerpoint/2010/main" val="1817954277"/>
                </p:ext>
              </p:extLst>
            </p:nvPr>
          </p:nvGraphicFramePr>
          <p:xfrm>
            <a:off x="3162300" y="2762250"/>
            <a:ext cx="5548313" cy="625475"/>
          </p:xfrm>
          <a:graphic>
            <a:graphicData uri="http://schemas.openxmlformats.org/presentationml/2006/ole">
              <mc:AlternateContent xmlns:mc="http://schemas.openxmlformats.org/markup-compatibility/2006">
                <mc:Choice xmlns:v="urn:schemas-microsoft-com:vml" Requires="v">
                  <p:oleObj spid="_x0000_s33670" name="Equation" r:id="rId5" imgW="6070320" imgH="596880" progId="Equation.3">
                    <p:embed/>
                  </p:oleObj>
                </mc:Choice>
                <mc:Fallback>
                  <p:oleObj name="Equation" r:id="rId5" imgW="6070320" imgH="596880" progId="Equation.3">
                    <p:embed/>
                    <p:pic>
                      <p:nvPicPr>
                        <p:cNvPr id="0" name="Object 8"/>
                        <p:cNvPicPr>
                          <a:picLocks noChangeAspect="1" noChangeArrowheads="1"/>
                        </p:cNvPicPr>
                        <p:nvPr/>
                      </p:nvPicPr>
                      <p:blipFill>
                        <a:blip r:embed="rId6"/>
                        <a:srcRect/>
                        <a:stretch>
                          <a:fillRect/>
                        </a:stretch>
                      </p:blipFill>
                      <p:spPr bwMode="auto">
                        <a:xfrm>
                          <a:off x="3162300" y="2762250"/>
                          <a:ext cx="5548313" cy="625475"/>
                        </a:xfrm>
                        <a:prstGeom prst="rect">
                          <a:avLst/>
                        </a:prstGeom>
                        <a:noFill/>
                      </p:spPr>
                    </p:pic>
                  </p:oleObj>
                </mc:Fallback>
              </mc:AlternateContent>
            </a:graphicData>
          </a:graphic>
        </p:graphicFrame>
      </p:grpSp>
      <p:grpSp>
        <p:nvGrpSpPr>
          <p:cNvPr id="161" name="Group 160"/>
          <p:cNvGrpSpPr/>
          <p:nvPr/>
        </p:nvGrpSpPr>
        <p:grpSpPr>
          <a:xfrm>
            <a:off x="405869" y="1760553"/>
            <a:ext cx="3556531" cy="3170099"/>
            <a:chOff x="405869" y="1760553"/>
            <a:chExt cx="3556531" cy="3170099"/>
          </a:xfrm>
        </p:grpSpPr>
        <p:grpSp>
          <p:nvGrpSpPr>
            <p:cNvPr id="154" name="Group 153"/>
            <p:cNvGrpSpPr/>
            <p:nvPr/>
          </p:nvGrpSpPr>
          <p:grpSpPr>
            <a:xfrm>
              <a:off x="405869" y="1760553"/>
              <a:ext cx="2362199" cy="3170099"/>
              <a:chOff x="405869" y="1760553"/>
              <a:chExt cx="2362199" cy="3170099"/>
            </a:xfrm>
          </p:grpSpPr>
          <p:sp>
            <p:nvSpPr>
              <p:cNvPr id="61" name="Text Box 34"/>
              <p:cNvSpPr txBox="1">
                <a:spLocks noChangeArrowheads="1"/>
              </p:cNvSpPr>
              <p:nvPr/>
            </p:nvSpPr>
            <p:spPr bwMode="auto">
              <a:xfrm>
                <a:off x="457200" y="1760553"/>
                <a:ext cx="2286000" cy="3170099"/>
              </a:xfrm>
              <a:prstGeom prst="rect">
                <a:avLst/>
              </a:prstGeom>
              <a:solidFill>
                <a:schemeClr val="bg1"/>
              </a:solidFill>
              <a:ln w="25400">
                <a:solidFill>
                  <a:schemeClr val="tx1"/>
                </a:solidFill>
                <a:miter lim="800000"/>
                <a:headEnd/>
                <a:tailEnd/>
              </a:ln>
              <a:effectLst/>
              <a:extLst/>
            </p:spPr>
            <p:txBody>
              <a:bodyPr wrap="square">
                <a:spAutoFit/>
              </a:bodyPr>
              <a:lstStyle>
                <a:lvl1pPr>
                  <a:defRPr sz="2400">
                    <a:solidFill>
                      <a:schemeClr val="tx1"/>
                    </a:solidFill>
                    <a:latin typeface="Arial" charset="0"/>
                    <a:cs typeface="Arial" charset="0"/>
                  </a:defRPr>
                </a:lvl1pPr>
                <a:lvl2pPr marL="37931725" indent="-37474525">
                  <a:defRPr sz="2400">
                    <a:solidFill>
                      <a:schemeClr val="tx1"/>
                    </a:solidFill>
                    <a:latin typeface="Arial" charset="0"/>
                    <a:cs typeface="Arial" charset="0"/>
                  </a:defRPr>
                </a:lvl2pPr>
                <a:lvl3pPr>
                  <a:defRPr sz="2400">
                    <a:solidFill>
                      <a:schemeClr val="tx1"/>
                    </a:solidFill>
                    <a:latin typeface="Arial" charset="0"/>
                    <a:cs typeface="Arial" charset="0"/>
                  </a:defRPr>
                </a:lvl3pPr>
                <a:lvl4pPr>
                  <a:defRPr sz="2400">
                    <a:solidFill>
                      <a:schemeClr val="tx1"/>
                    </a:solidFill>
                    <a:latin typeface="Arial" charset="0"/>
                    <a:cs typeface="Arial" charset="0"/>
                  </a:defRPr>
                </a:lvl4pPr>
                <a:lvl5pPr>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a:spcBef>
                    <a:spcPct val="50000"/>
                  </a:spcBef>
                  <a:defRPr/>
                </a:pPr>
                <a:r>
                  <a:rPr lang="en-US" sz="2000" dirty="0" smtClean="0">
                    <a:latin typeface="Times New Roman" panose="02020603050405020304" pitchFamily="18" charset="0"/>
                    <a:cs typeface="Times New Roman" panose="02020603050405020304" pitchFamily="18" charset="0"/>
                  </a:rPr>
                  <a:t>CGE</a:t>
                </a:r>
              </a:p>
              <a:p>
                <a:pPr>
                  <a:spcBef>
                    <a:spcPct val="50000"/>
                  </a:spcBef>
                  <a:buFont typeface="Wingdings" charset="2"/>
                  <a:buChar char="§"/>
                  <a:defRPr/>
                </a:pPr>
                <a:r>
                  <a:rPr lang="en-US" sz="1500" dirty="0" smtClean="0">
                    <a:latin typeface="Times New Roman" panose="02020603050405020304" pitchFamily="18" charset="0"/>
                    <a:cs typeface="Times New Roman" panose="02020603050405020304" pitchFamily="18" charset="0"/>
                  </a:rPr>
                  <a:t>Housing market</a:t>
                </a:r>
              </a:p>
              <a:p>
                <a:pPr>
                  <a:spcBef>
                    <a:spcPct val="50000"/>
                  </a:spcBef>
                  <a:defRPr/>
                </a:pPr>
                <a:endParaRPr lang="en-US" sz="1500" dirty="0" smtClean="0">
                  <a:latin typeface="Times New Roman" panose="02020603050405020304" pitchFamily="18" charset="0"/>
                  <a:cs typeface="Times New Roman" panose="02020603050405020304" pitchFamily="18" charset="0"/>
                </a:endParaRPr>
              </a:p>
              <a:p>
                <a:pPr>
                  <a:spcBef>
                    <a:spcPct val="50000"/>
                  </a:spcBef>
                  <a:defRPr/>
                </a:pPr>
                <a:endParaRPr lang="en-US" sz="1500" dirty="0" smtClean="0">
                  <a:latin typeface="Times New Roman" panose="02020603050405020304" pitchFamily="18" charset="0"/>
                  <a:cs typeface="Times New Roman" panose="02020603050405020304" pitchFamily="18" charset="0"/>
                </a:endParaRPr>
              </a:p>
              <a:p>
                <a:pPr>
                  <a:spcBef>
                    <a:spcPct val="50000"/>
                  </a:spcBef>
                  <a:buFont typeface="Wingdings" charset="2"/>
                  <a:buChar char="§"/>
                  <a:defRPr/>
                </a:pPr>
                <a:r>
                  <a:rPr lang="en-US" sz="1500" dirty="0" smtClean="0">
                    <a:latin typeface="Times New Roman" panose="02020603050405020304" pitchFamily="18" charset="0"/>
                    <a:cs typeface="Times New Roman" panose="02020603050405020304" pitchFamily="18" charset="0"/>
                  </a:rPr>
                  <a:t>Labor market</a:t>
                </a:r>
              </a:p>
              <a:p>
                <a:pPr>
                  <a:spcBef>
                    <a:spcPct val="50000"/>
                  </a:spcBef>
                  <a:buFont typeface="Wingdings" charset="2"/>
                  <a:buChar char="§"/>
                  <a:defRPr/>
                </a:pPr>
                <a:endParaRPr lang="en-US" sz="1500" dirty="0" smtClean="0"/>
              </a:p>
              <a:p>
                <a:pPr>
                  <a:spcBef>
                    <a:spcPct val="50000"/>
                  </a:spcBef>
                  <a:buFont typeface="Wingdings" charset="2"/>
                  <a:buChar char="§"/>
                  <a:defRPr/>
                </a:pPr>
                <a:endParaRPr lang="en-US" sz="1500" dirty="0"/>
              </a:p>
              <a:p>
                <a:pPr>
                  <a:spcBef>
                    <a:spcPct val="50000"/>
                  </a:spcBef>
                  <a:buFont typeface="Wingdings" charset="2"/>
                  <a:buChar char="§"/>
                  <a:defRPr/>
                </a:pPr>
                <a:endParaRPr lang="en-US" sz="1500" dirty="0" smtClean="0"/>
              </a:p>
              <a:p>
                <a:pPr>
                  <a:spcBef>
                    <a:spcPct val="50000"/>
                  </a:spcBef>
                  <a:defRPr/>
                </a:pPr>
                <a:r>
                  <a:rPr lang="en-US" sz="1500" dirty="0" smtClean="0"/>
                  <a:t> </a:t>
                </a:r>
              </a:p>
            </p:txBody>
          </p:sp>
          <mc:AlternateContent xmlns:mc="http://schemas.openxmlformats.org/markup-compatibility/2006" xmlns:a14="http://schemas.microsoft.com/office/drawing/2010/main">
            <mc:Choice Requires="a14">
              <p:sp>
                <p:nvSpPr>
                  <p:cNvPr id="63" name="Rectangle 62"/>
                  <p:cNvSpPr/>
                  <p:nvPr/>
                </p:nvSpPr>
                <p:spPr>
                  <a:xfrm>
                    <a:off x="405869" y="4058395"/>
                    <a:ext cx="2362199" cy="31720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000000"/>
                                  </a:solidFill>
                                  <a:latin typeface="Cambria Math"/>
                                </a:rPr>
                              </m:ctrlPr>
                            </m:sSubPr>
                            <m:e>
                              <m:r>
                                <a:rPr lang="en-US" sz="1400" i="1">
                                  <a:solidFill>
                                    <a:srgbClr val="000000"/>
                                  </a:solidFill>
                                  <a:latin typeface="Cambria Math"/>
                                </a:rPr>
                                <m:t>𝑆</m:t>
                              </m:r>
                            </m:e>
                            <m:sub>
                              <m:r>
                                <a:rPr lang="en-US" sz="1400" i="1">
                                  <a:solidFill>
                                    <a:srgbClr val="000000"/>
                                  </a:solidFill>
                                  <a:latin typeface="Cambria Math"/>
                                </a:rPr>
                                <m:t>𝑟</m:t>
                              </m:r>
                              <m:r>
                                <a:rPr lang="en-US" sz="1400" i="1">
                                  <a:solidFill>
                                    <a:srgbClr val="000000"/>
                                  </a:solidFill>
                                  <a:latin typeface="Cambria Math"/>
                                </a:rPr>
                                <m:t>,</m:t>
                              </m:r>
                              <m:r>
                                <a:rPr lang="en-US" sz="1400" i="1">
                                  <a:solidFill>
                                    <a:srgbClr val="000000"/>
                                  </a:solidFill>
                                  <a:latin typeface="Cambria Math"/>
                                </a:rPr>
                                <m:t>𝑡</m:t>
                              </m:r>
                            </m:sub>
                          </m:sSub>
                          <m:r>
                            <a:rPr lang="en-US" sz="1400" i="1">
                              <a:solidFill>
                                <a:srgbClr val="000000"/>
                              </a:solidFill>
                              <a:latin typeface="Cambria Math"/>
                            </a:rPr>
                            <m:t>=</m:t>
                          </m:r>
                          <m:sSub>
                            <m:sSubPr>
                              <m:ctrlPr>
                                <a:rPr lang="en-US" sz="1400" i="1">
                                  <a:solidFill>
                                    <a:srgbClr val="000000"/>
                                  </a:solidFill>
                                  <a:latin typeface="Cambria Math"/>
                                </a:rPr>
                              </m:ctrlPr>
                            </m:sSubPr>
                            <m:e>
                              <m:r>
                                <a:rPr lang="en-US" sz="1400" i="1">
                                  <a:solidFill>
                                    <a:srgbClr val="000000"/>
                                  </a:solidFill>
                                  <a:latin typeface="Cambria Math"/>
                                </a:rPr>
                                <m:t>𝑠</m:t>
                              </m:r>
                            </m:e>
                            <m:sub>
                              <m:r>
                                <a:rPr lang="en-US" sz="1400" i="1">
                                  <a:solidFill>
                                    <a:srgbClr val="000000"/>
                                  </a:solidFill>
                                  <a:latin typeface="Cambria Math"/>
                                </a:rPr>
                                <m:t>𝑟</m:t>
                              </m:r>
                              <m:r>
                                <a:rPr lang="en-US" sz="1400" i="1">
                                  <a:solidFill>
                                    <a:srgbClr val="000000"/>
                                  </a:solidFill>
                                  <a:latin typeface="Cambria Math"/>
                                </a:rPr>
                                <m:t>,</m:t>
                              </m:r>
                              <m:r>
                                <a:rPr lang="en-US" sz="1400" i="1">
                                  <a:solidFill>
                                    <a:srgbClr val="000000"/>
                                  </a:solidFill>
                                  <a:latin typeface="Cambria Math"/>
                                </a:rPr>
                                <m:t>𝑡</m:t>
                              </m:r>
                            </m:sub>
                          </m:sSub>
                          <m:sSub>
                            <m:sSubPr>
                              <m:ctrlPr>
                                <a:rPr lang="en-US" sz="1400" i="1">
                                  <a:solidFill>
                                    <a:srgbClr val="000000"/>
                                  </a:solidFill>
                                  <a:latin typeface="Cambria Math"/>
                                </a:rPr>
                              </m:ctrlPr>
                            </m:sSubPr>
                            <m:e>
                              <m:r>
                                <a:rPr lang="en-US" sz="1400" i="1">
                                  <a:solidFill>
                                    <a:srgbClr val="000000"/>
                                  </a:solidFill>
                                  <a:latin typeface="Cambria Math"/>
                                </a:rPr>
                                <m:t>𝑌</m:t>
                              </m:r>
                            </m:e>
                            <m:sub>
                              <m:r>
                                <a:rPr lang="en-US" sz="1400" i="1">
                                  <a:solidFill>
                                    <a:srgbClr val="000000"/>
                                  </a:solidFill>
                                  <a:latin typeface="Cambria Math"/>
                                </a:rPr>
                                <m:t>𝑟</m:t>
                              </m:r>
                              <m:r>
                                <a:rPr lang="en-US" sz="1400" i="1">
                                  <a:solidFill>
                                    <a:srgbClr val="000000"/>
                                  </a:solidFill>
                                  <a:latin typeface="Cambria Math"/>
                                </a:rPr>
                                <m:t>,</m:t>
                              </m:r>
                              <m:r>
                                <a:rPr lang="en-US" sz="1400" i="1">
                                  <a:solidFill>
                                    <a:srgbClr val="000000"/>
                                  </a:solidFill>
                                  <a:latin typeface="Cambria Math"/>
                                </a:rPr>
                                <m:t>𝑡</m:t>
                              </m:r>
                            </m:sub>
                          </m:sSub>
                          <m:r>
                            <a:rPr lang="en-US" sz="1400" i="1">
                              <a:solidFill>
                                <a:srgbClr val="000000"/>
                              </a:solidFill>
                              <a:latin typeface="Cambria Math"/>
                            </a:rPr>
                            <m:t>=</m:t>
                          </m:r>
                          <m:sSub>
                            <m:sSubPr>
                              <m:ctrlPr>
                                <a:rPr lang="en-US" sz="1400" i="1">
                                  <a:solidFill>
                                    <a:srgbClr val="000000"/>
                                  </a:solidFill>
                                  <a:latin typeface="Cambria Math"/>
                                </a:rPr>
                              </m:ctrlPr>
                            </m:sSubPr>
                            <m:e>
                              <m:r>
                                <a:rPr lang="en-US" sz="1400" i="1">
                                  <a:solidFill>
                                    <a:srgbClr val="000000"/>
                                  </a:solidFill>
                                  <a:latin typeface="Cambria Math"/>
                                </a:rPr>
                                <m:t>𝑌</m:t>
                              </m:r>
                            </m:e>
                            <m:sub>
                              <m:r>
                                <a:rPr lang="en-US" sz="1400" i="1">
                                  <a:solidFill>
                                    <a:srgbClr val="000000"/>
                                  </a:solidFill>
                                  <a:latin typeface="Cambria Math"/>
                                </a:rPr>
                                <m:t>𝑟</m:t>
                              </m:r>
                              <m:r>
                                <a:rPr lang="en-US" sz="1400" i="1">
                                  <a:solidFill>
                                    <a:srgbClr val="000000"/>
                                  </a:solidFill>
                                  <a:latin typeface="Cambria Math"/>
                                </a:rPr>
                                <m:t>,</m:t>
                              </m:r>
                              <m:r>
                                <a:rPr lang="en-US" sz="1400" i="1">
                                  <a:solidFill>
                                    <a:srgbClr val="000000"/>
                                  </a:solidFill>
                                  <a:latin typeface="Cambria Math"/>
                                </a:rPr>
                                <m:t>𝑡</m:t>
                              </m:r>
                            </m:sub>
                          </m:sSub>
                          <m:r>
                            <a:rPr lang="en-US" sz="1400" i="1">
                              <a:solidFill>
                                <a:srgbClr val="000000"/>
                              </a:solidFill>
                              <a:latin typeface="Cambria Math"/>
                            </a:rPr>
                            <m:t>−</m:t>
                          </m:r>
                          <m:sSub>
                            <m:sSubPr>
                              <m:ctrlPr>
                                <a:rPr lang="en-US" sz="1400" i="1">
                                  <a:solidFill>
                                    <a:srgbClr val="000000"/>
                                  </a:solidFill>
                                  <a:latin typeface="Cambria Math"/>
                                </a:rPr>
                              </m:ctrlPr>
                            </m:sSubPr>
                            <m:e>
                              <m:r>
                                <a:rPr lang="en-US" sz="1400" i="1">
                                  <a:solidFill>
                                    <a:srgbClr val="000000"/>
                                  </a:solidFill>
                                  <a:latin typeface="Cambria Math"/>
                                </a:rPr>
                                <m:t>𝑉𝐶𝐶</m:t>
                              </m:r>
                            </m:e>
                            <m:sub>
                              <m:r>
                                <a:rPr lang="en-US" sz="1400" i="1">
                                  <a:solidFill>
                                    <a:srgbClr val="000000"/>
                                  </a:solidFill>
                                  <a:latin typeface="Cambria Math"/>
                                </a:rPr>
                                <m:t>𝑟</m:t>
                              </m:r>
                              <m:r>
                                <a:rPr lang="en-US" sz="1400" i="1">
                                  <a:solidFill>
                                    <a:srgbClr val="000000"/>
                                  </a:solidFill>
                                  <a:latin typeface="Cambria Math"/>
                                </a:rPr>
                                <m:t>,</m:t>
                              </m:r>
                              <m:r>
                                <a:rPr lang="en-US" sz="1400" i="1">
                                  <a:solidFill>
                                    <a:srgbClr val="000000"/>
                                  </a:solidFill>
                                  <a:latin typeface="Cambria Math"/>
                                </a:rPr>
                                <m:t>𝑡</m:t>
                              </m:r>
                            </m:sub>
                          </m:sSub>
                        </m:oMath>
                      </m:oMathPara>
                    </a14:m>
                    <a:endParaRPr lang="en-US" sz="1400" dirty="0"/>
                  </a:p>
                </p:txBody>
              </p:sp>
            </mc:Choice>
            <mc:Fallback xmlns="">
              <p:sp>
                <p:nvSpPr>
                  <p:cNvPr id="63" name="Rectangle 62"/>
                  <p:cNvSpPr>
                    <a:spLocks noRot="1" noChangeAspect="1" noMove="1" noResize="1" noEditPoints="1" noAdjustHandles="1" noChangeArrowheads="1" noChangeShapeType="1" noTextEdit="1"/>
                  </p:cNvSpPr>
                  <p:nvPr/>
                </p:nvSpPr>
                <p:spPr>
                  <a:xfrm>
                    <a:off x="405869" y="4058395"/>
                    <a:ext cx="2362199" cy="317203"/>
                  </a:xfrm>
                  <a:prstGeom prst="rect">
                    <a:avLst/>
                  </a:prstGeom>
                  <a:blipFill rotWithShape="1">
                    <a:blip r:embed="rId7"/>
                    <a:stretch>
                      <a:fillRect/>
                    </a:stretch>
                  </a:blipFill>
                </p:spPr>
                <p:txBody>
                  <a:bodyPr/>
                  <a:lstStyle/>
                  <a:p>
                    <a:r>
                      <a:rPr lang="en-US">
                        <a:noFill/>
                      </a:rPr>
                      <a:t> </a:t>
                    </a:r>
                  </a:p>
                </p:txBody>
              </p:sp>
            </mc:Fallback>
          </mc:AlternateContent>
        </p:grpSp>
        <p:grpSp>
          <p:nvGrpSpPr>
            <p:cNvPr id="153" name="Group 152"/>
            <p:cNvGrpSpPr/>
            <p:nvPr/>
          </p:nvGrpSpPr>
          <p:grpSpPr>
            <a:xfrm>
              <a:off x="1219200" y="2133600"/>
              <a:ext cx="2743200" cy="1965141"/>
              <a:chOff x="1219200" y="2133600"/>
              <a:chExt cx="2743200" cy="1965141"/>
            </a:xfrm>
          </p:grpSpPr>
          <mc:AlternateContent xmlns:mc="http://schemas.openxmlformats.org/markup-compatibility/2006" xmlns:a14="http://schemas.microsoft.com/office/drawing/2010/main">
            <mc:Choice Requires="a14">
              <p:graphicFrame>
                <p:nvGraphicFramePr>
                  <p:cNvPr id="62" name="Object 61"/>
                  <p:cNvGraphicFramePr>
                    <a:graphicFrameLocks noChangeAspect="1"/>
                  </p:cNvGraphicFramePr>
                  <p:nvPr>
                    <p:extLst>
                      <p:ext uri="{D42A27DB-BD31-4B8C-83A1-F6EECF244321}">
                        <p14:modId xmlns:p14="http://schemas.microsoft.com/office/powerpoint/2010/main" val="494975753"/>
                      </p:ext>
                    </p:extLst>
                  </p:nvPr>
                </p:nvGraphicFramePr>
                <p:xfrm>
                  <a:off x="1467778" y="2503499"/>
                  <a:ext cx="711199" cy="312234"/>
                </p:xfrm>
                <a:graphic>
                  <a:graphicData uri="http://schemas.openxmlformats.org/presentationml/2006/ole">
                    <mc:AlternateContent>
                      <mc:Choice xmlns:v="urn:schemas-microsoft-com:vml" Requires="v">
                        <p:oleObj spid="_x0000_s33671" name="Equation" r:id="rId8" imgW="520560" imgH="228600" progId="Equation.3">
                          <p:embed/>
                        </p:oleObj>
                      </mc:Choice>
                      <mc:Fallback>
                        <p:oleObj name="Equation" r:id="rId8" imgW="520560" imgH="228600" progId="Equation.3">
                          <p:embed/>
                          <p:pic>
                            <p:nvPicPr>
                              <p:cNvPr id="0" name=""/>
                              <p:cNvPicPr/>
                              <p:nvPr/>
                            </p:nvPicPr>
                            <p:blipFill>
                              <a:blip r:embed="rId9"/>
                              <a:stretch>
                                <a:fillRect/>
                              </a:stretch>
                            </p:blipFill>
                            <p:spPr>
                              <a:xfrm>
                                <a:off x="1467778" y="2503499"/>
                                <a:ext cx="711199" cy="312234"/>
                              </a:xfrm>
                              <a:prstGeom prst="rect">
                                <a:avLst/>
                              </a:prstGeom>
                            </p:spPr>
                          </p:pic>
                        </p:oleObj>
                      </mc:Fallback>
                    </mc:AlternateContent>
                  </a:graphicData>
                </a:graphic>
              </p:graphicFrame>
            </mc:Choice>
            <mc:Fallback xmlns="">
              <p:graphicFrame>
                <p:nvGraphicFramePr>
                  <p:cNvPr id="62" name="Object 61"/>
                  <p:cNvGraphicFramePr>
                    <a:graphicFrameLocks noChangeAspect="1"/>
                  </p:cNvGraphicFramePr>
                  <p:nvPr>
                    <p:extLst>
                      <p:ext uri="{D42A27DB-BD31-4B8C-83A1-F6EECF244321}">
                        <p14:modId xmlns:p14="http://schemas.microsoft.com/office/powerpoint/2010/main" val="494975753"/>
                      </p:ext>
                    </p:extLst>
                  </p:nvPr>
                </p:nvGraphicFramePr>
                <p:xfrm>
                  <a:off x="1467778" y="2503499"/>
                  <a:ext cx="711199" cy="312234"/>
                </p:xfrm>
                <a:graphic>
                  <a:graphicData uri="http://schemas.openxmlformats.org/presentationml/2006/ole">
                    <mc:AlternateContent>
                      <mc:Choice xmlns:v="urn:schemas-microsoft-com:vml" Requires="v">
                        <p:oleObj spid="_x0000_s32957" name="Equation" r:id="rId10" imgW="520560" imgH="228600" progId="Equation.3">
                          <p:embed/>
                        </p:oleObj>
                      </mc:Choice>
                      <mc:Fallback>
                        <p:oleObj name="Equation" r:id="rId10" imgW="520560" imgH="228600" progId="Equation.3">
                          <p:embed/>
                          <p:pic>
                            <p:nvPicPr>
                              <p:cNvPr id="0" name=""/>
                              <p:cNvPicPr/>
                              <p:nvPr/>
                            </p:nvPicPr>
                            <p:blipFill>
                              <a:blip r:embed="rId11"/>
                              <a:stretch>
                                <a:fillRect/>
                              </a:stretch>
                            </p:blipFill>
                            <p:spPr>
                              <a:xfrm>
                                <a:off x="1467778" y="2503499"/>
                                <a:ext cx="711199" cy="312234"/>
                              </a:xfrm>
                              <a:prstGeom prst="rect">
                                <a:avLst/>
                              </a:prstGeom>
                            </p:spPr>
                          </p:pic>
                        </p:oleObj>
                      </mc:Fallback>
                    </mc:AlternateContent>
                  </a:graphicData>
                </a:graphic>
              </p:graphicFrame>
            </mc:Fallback>
          </mc:AlternateContent>
          <p:grpSp>
            <p:nvGrpSpPr>
              <p:cNvPr id="151" name="Group 150"/>
              <p:cNvGrpSpPr/>
              <p:nvPr/>
            </p:nvGrpSpPr>
            <p:grpSpPr>
              <a:xfrm>
                <a:off x="1219200" y="2133600"/>
                <a:ext cx="2743200" cy="1965141"/>
                <a:chOff x="1219200" y="2133600"/>
                <a:chExt cx="2743200" cy="1965141"/>
              </a:xfrm>
            </p:grpSpPr>
            <p:grpSp>
              <p:nvGrpSpPr>
                <p:cNvPr id="146" name="Group 145"/>
                <p:cNvGrpSpPr/>
                <p:nvPr/>
              </p:nvGrpSpPr>
              <p:grpSpPr>
                <a:xfrm>
                  <a:off x="1219200" y="2133600"/>
                  <a:ext cx="2743200" cy="1965141"/>
                  <a:chOff x="1219200" y="2133600"/>
                  <a:chExt cx="2743200" cy="1965141"/>
                </a:xfrm>
              </p:grpSpPr>
              <p:grpSp>
                <p:nvGrpSpPr>
                  <p:cNvPr id="66" name="Group 65"/>
                  <p:cNvGrpSpPr/>
                  <p:nvPr/>
                </p:nvGrpSpPr>
                <p:grpSpPr>
                  <a:xfrm>
                    <a:off x="1219200" y="2133600"/>
                    <a:ext cx="2743200" cy="792837"/>
                    <a:chOff x="4009756" y="3297681"/>
                    <a:chExt cx="2508332" cy="792837"/>
                  </a:xfrm>
                </p:grpSpPr>
                <p:grpSp>
                  <p:nvGrpSpPr>
                    <p:cNvPr id="67" name="Group 66"/>
                    <p:cNvGrpSpPr/>
                    <p:nvPr/>
                  </p:nvGrpSpPr>
                  <p:grpSpPr>
                    <a:xfrm>
                      <a:off x="4009756" y="3556876"/>
                      <a:ext cx="1781446" cy="533642"/>
                      <a:chOff x="4009756" y="3556876"/>
                      <a:chExt cx="1781446" cy="533642"/>
                    </a:xfrm>
                  </p:grpSpPr>
                  <p:sp>
                    <p:nvSpPr>
                      <p:cNvPr id="69" name="Line 40"/>
                      <p:cNvSpPr>
                        <a:spLocks noChangeShapeType="1"/>
                      </p:cNvSpPr>
                      <p:nvPr/>
                    </p:nvSpPr>
                    <p:spPr bwMode="auto">
                      <a:xfrm flipH="1" flipV="1">
                        <a:off x="5074563" y="3733800"/>
                        <a:ext cx="716639" cy="0"/>
                      </a:xfrm>
                      <a:prstGeom prst="line">
                        <a:avLst/>
                      </a:prstGeom>
                      <a:noFill/>
                      <a:ln w="25400">
                        <a:solidFill>
                          <a:srgbClr val="003366"/>
                        </a:solidFill>
                        <a:round/>
                        <a:headEnd/>
                        <a:tailEnd type="triangle" w="med" len="med"/>
                      </a:ln>
                    </p:spPr>
                    <p:txBody>
                      <a:bodyPr/>
                      <a:lstStyle/>
                      <a:p>
                        <a:endParaRPr lang="en-US"/>
                      </a:p>
                    </p:txBody>
                  </p:sp>
                  <p:sp>
                    <p:nvSpPr>
                      <p:cNvPr id="70" name="Oval 35"/>
                      <p:cNvSpPr>
                        <a:spLocks noChangeArrowheads="1"/>
                      </p:cNvSpPr>
                      <p:nvPr/>
                    </p:nvSpPr>
                    <p:spPr bwMode="auto">
                      <a:xfrm>
                        <a:off x="4009756" y="3556876"/>
                        <a:ext cx="1104900" cy="533642"/>
                      </a:xfrm>
                      <a:prstGeom prst="ellipse">
                        <a:avLst/>
                      </a:prstGeom>
                      <a:noFill/>
                      <a:ln w="25400">
                        <a:solidFill>
                          <a:schemeClr val="tx1"/>
                        </a:solidFill>
                        <a:round/>
                        <a:headEnd/>
                        <a:tailEnd/>
                      </a:ln>
                    </p:spPr>
                    <p:txBody>
                      <a:bodyPr wrap="none" anchor="ctr"/>
                      <a:lstStyle/>
                      <a:p>
                        <a:pPr eaLnBrk="0" hangingPunct="0"/>
                        <a:endParaRPr lang="en-US"/>
                      </a:p>
                    </p:txBody>
                  </p:sp>
                </p:grpSp>
                <p:sp>
                  <p:nvSpPr>
                    <p:cNvPr id="68" name="Oval 67"/>
                    <p:cNvSpPr/>
                    <p:nvPr/>
                  </p:nvSpPr>
                  <p:spPr bwMode="auto">
                    <a:xfrm>
                      <a:off x="5744338" y="3297681"/>
                      <a:ext cx="773750" cy="604879"/>
                    </a:xfrm>
                    <a:prstGeom prst="ellipse">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cxnSp>
                <p:nvCxnSpPr>
                  <p:cNvPr id="72" name="Straight Arrow Connector 71"/>
                  <p:cNvCxnSpPr>
                    <a:stCxn id="69" idx="0"/>
                  </p:cNvCxnSpPr>
                  <p:nvPr/>
                </p:nvCxnSpPr>
                <p:spPr bwMode="auto">
                  <a:xfrm flipH="1">
                    <a:off x="2383710" y="2569719"/>
                    <a:ext cx="783742" cy="905843"/>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3" name="Group 72"/>
                  <p:cNvGrpSpPr/>
                  <p:nvPr/>
                </p:nvGrpSpPr>
                <p:grpSpPr>
                  <a:xfrm>
                    <a:off x="1740867" y="3475562"/>
                    <a:ext cx="1002333" cy="623179"/>
                    <a:chOff x="4103067" y="2738156"/>
                    <a:chExt cx="1002333" cy="623179"/>
                  </a:xfrm>
                </p:grpSpPr>
                <p:sp>
                  <p:nvSpPr>
                    <p:cNvPr id="74" name="Oval 73"/>
                    <p:cNvSpPr/>
                    <p:nvPr/>
                  </p:nvSpPr>
                  <p:spPr bwMode="auto">
                    <a:xfrm>
                      <a:off x="4103067" y="2738156"/>
                      <a:ext cx="1002333" cy="403955"/>
                    </a:xfrm>
                    <a:prstGeom prst="ellipse">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nvGrpSpPr>
                    <p:cNvPr id="75" name="Group 74"/>
                    <p:cNvGrpSpPr/>
                    <p:nvPr/>
                  </p:nvGrpSpPr>
                  <p:grpSpPr>
                    <a:xfrm>
                      <a:off x="4112976" y="2776621"/>
                      <a:ext cx="876300" cy="584714"/>
                      <a:chOff x="4112976" y="2776621"/>
                      <a:chExt cx="876300" cy="584714"/>
                    </a:xfrm>
                  </p:grpSpPr>
                  <mc:AlternateContent xmlns:mc="http://schemas.openxmlformats.org/markup-compatibility/2006" xmlns:a14="http://schemas.microsoft.com/office/drawing/2010/main">
                    <mc:Choice Requires="a14">
                      <p:graphicFrame>
                        <p:nvGraphicFramePr>
                          <p:cNvPr id="76" name="Object 52"/>
                          <p:cNvGraphicFramePr>
                            <a:graphicFrameLocks noChangeAspect="1"/>
                          </p:cNvGraphicFramePr>
                          <p:nvPr>
                            <p:extLst>
                              <p:ext uri="{D42A27DB-BD31-4B8C-83A1-F6EECF244321}">
                                <p14:modId xmlns:p14="http://schemas.microsoft.com/office/powerpoint/2010/main" val="2337573540"/>
                              </p:ext>
                            </p:extLst>
                          </p:nvPr>
                        </p:nvGraphicFramePr>
                        <p:xfrm>
                          <a:off x="4112976" y="2776621"/>
                          <a:ext cx="876300" cy="327025"/>
                        </p:xfrm>
                        <a:graphic>
                          <a:graphicData uri="http://schemas.openxmlformats.org/presentationml/2006/ole">
                            <mc:AlternateContent>
                              <mc:Choice xmlns:v="urn:schemas-microsoft-com:vml" Requires="v">
                                <p:oleObj spid="_x0000_s33672" name="Equation" r:id="rId12" imgW="825480" imgH="279360" progId="Equation.3">
                                  <p:embed/>
                                </p:oleObj>
                              </mc:Choice>
                              <mc:Fallback>
                                <p:oleObj name="Equation" r:id="rId12" imgW="825480" imgH="279360" progId="Equation.3">
                                  <p:embed/>
                                  <p:pic>
                                    <p:nvPicPr>
                                      <p:cNvPr id="0" name=""/>
                                      <p:cNvPicPr>
                                        <a:picLocks noChangeAspect="1" noChangeArrowheads="1"/>
                                      </p:cNvPicPr>
                                      <p:nvPr/>
                                    </p:nvPicPr>
                                    <p:blipFill>
                                      <a:blip r:embed="rId13"/>
                                      <a:srcRect/>
                                      <a:stretch>
                                        <a:fillRect/>
                                      </a:stretch>
                                    </p:blipFill>
                                    <p:spPr bwMode="auto">
                                      <a:xfrm>
                                        <a:off x="4112976" y="2776621"/>
                                        <a:ext cx="876300" cy="327025"/>
                                      </a:xfrm>
                                      <a:prstGeom prst="rect">
                                        <a:avLst/>
                                      </a:prstGeom>
                                      <a:noFill/>
                                      <a:extLst>
                                        <a:ext uri="{909E8E84-426E-40DD-AFC4-6F175D3DCCD1}">
                                          <a14:hiddenFill>
                                            <a:solidFill>
                                              <a:srgbClr val="FFFFFF"/>
                                            </a:solidFill>
                                          </a14:hiddenFill>
                                        </a:ext>
                                      </a:extLst>
                                    </p:spPr>
                                  </p:pic>
                                </p:oleObj>
                              </mc:Fallback>
                            </mc:AlternateContent>
                          </a:graphicData>
                        </a:graphic>
                      </p:graphicFrame>
                    </mc:Choice>
                    <mc:Fallback xmlns="">
                      <p:graphicFrame>
                        <p:nvGraphicFramePr>
                          <p:cNvPr id="76" name="Object 52"/>
                          <p:cNvGraphicFramePr>
                            <a:graphicFrameLocks noChangeAspect="1"/>
                          </p:cNvGraphicFramePr>
                          <p:nvPr>
                            <p:extLst>
                              <p:ext uri="{D42A27DB-BD31-4B8C-83A1-F6EECF244321}">
                                <p14:modId xmlns:p14="http://schemas.microsoft.com/office/powerpoint/2010/main" val="2337573540"/>
                              </p:ext>
                            </p:extLst>
                          </p:nvPr>
                        </p:nvGraphicFramePr>
                        <p:xfrm>
                          <a:off x="4112976" y="2776621"/>
                          <a:ext cx="876300" cy="327025"/>
                        </p:xfrm>
                        <a:graphic>
                          <a:graphicData uri="http://schemas.openxmlformats.org/presentationml/2006/ole">
                            <mc:AlternateContent>
                              <mc:Choice xmlns:v="urn:schemas-microsoft-com:vml" Requires="v">
                                <p:oleObj spid="_x0000_s32958" name="Equation" r:id="rId14" imgW="825480" imgH="279360" progId="Equation.3">
                                  <p:embed/>
                                </p:oleObj>
                              </mc:Choice>
                              <mc:Fallback>
                                <p:oleObj name="Equation" r:id="rId14" imgW="825480" imgH="279360" progId="Equation.3">
                                  <p:embed/>
                                  <p:pic>
                                    <p:nvPicPr>
                                      <p:cNvPr id="0" name=""/>
                                      <p:cNvPicPr>
                                        <a:picLocks noChangeAspect="1" noChangeArrowheads="1"/>
                                      </p:cNvPicPr>
                                      <p:nvPr/>
                                    </p:nvPicPr>
                                    <p:blipFill>
                                      <a:blip r:embed="rId15"/>
                                      <a:srcRect/>
                                      <a:stretch>
                                        <a:fillRect/>
                                      </a:stretch>
                                    </p:blipFill>
                                    <p:spPr bwMode="auto">
                                      <a:xfrm>
                                        <a:off x="4112976" y="2776621"/>
                                        <a:ext cx="876300" cy="32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Fallback>
                  </mc:AlternateContent>
                  <p:sp>
                    <p:nvSpPr>
                      <p:cNvPr id="80" name="Line 40"/>
                      <p:cNvSpPr>
                        <a:spLocks noChangeShapeType="1"/>
                      </p:cNvSpPr>
                      <p:nvPr/>
                    </p:nvSpPr>
                    <p:spPr bwMode="auto">
                      <a:xfrm flipH="1">
                        <a:off x="4185577" y="3142111"/>
                        <a:ext cx="228653" cy="219224"/>
                      </a:xfrm>
                      <a:prstGeom prst="line">
                        <a:avLst/>
                      </a:prstGeom>
                      <a:noFill/>
                      <a:ln w="25400">
                        <a:solidFill>
                          <a:schemeClr val="tx1"/>
                        </a:solidFill>
                        <a:prstDash val="solid"/>
                        <a:round/>
                        <a:headEnd/>
                        <a:tailEnd type="triangle" w="med" len="med"/>
                      </a:ln>
                    </p:spPr>
                    <p:txBody>
                      <a:bodyPr/>
                      <a:lstStyle/>
                      <a:p>
                        <a:endParaRPr lang="en-US"/>
                      </a:p>
                    </p:txBody>
                  </p:sp>
                </p:grpSp>
              </p:grpSp>
            </p:grpSp>
            <p:sp>
              <p:nvSpPr>
                <p:cNvPr id="82" name="Line 40"/>
                <p:cNvSpPr>
                  <a:spLocks noChangeShapeType="1"/>
                </p:cNvSpPr>
                <p:nvPr/>
              </p:nvSpPr>
              <p:spPr bwMode="auto">
                <a:xfrm>
                  <a:off x="2296670" y="3891109"/>
                  <a:ext cx="138773" cy="198378"/>
                </a:xfrm>
                <a:prstGeom prst="line">
                  <a:avLst/>
                </a:prstGeom>
                <a:noFill/>
                <a:ln w="25400">
                  <a:solidFill>
                    <a:schemeClr val="tx1"/>
                  </a:solidFill>
                  <a:prstDash val="solid"/>
                  <a:round/>
                  <a:headEnd/>
                  <a:tailEnd type="triangle" w="med" len="med"/>
                </a:ln>
              </p:spPr>
              <p:txBody>
                <a:bodyPr/>
                <a:lstStyle/>
                <a:p>
                  <a:endParaRPr lang="en-US"/>
                </a:p>
              </p:txBody>
            </p:sp>
          </p:grpSp>
        </p:grpSp>
        <p:sp>
          <p:nvSpPr>
            <p:cNvPr id="86" name="Rectangle 85"/>
            <p:cNvSpPr/>
            <p:nvPr/>
          </p:nvSpPr>
          <p:spPr bwMode="auto">
            <a:xfrm>
              <a:off x="1669732" y="4098741"/>
              <a:ext cx="307291" cy="286112"/>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87" name="Rectangle 86"/>
            <p:cNvSpPr/>
            <p:nvPr/>
          </p:nvSpPr>
          <p:spPr bwMode="auto">
            <a:xfrm>
              <a:off x="2177030" y="4089486"/>
              <a:ext cx="516827" cy="286112"/>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grpSp>
        <p:nvGrpSpPr>
          <p:cNvPr id="155" name="Group 154"/>
          <p:cNvGrpSpPr/>
          <p:nvPr/>
        </p:nvGrpSpPr>
        <p:grpSpPr>
          <a:xfrm>
            <a:off x="1268521" y="2926436"/>
            <a:ext cx="4070902" cy="1962657"/>
            <a:chOff x="1268521" y="2926436"/>
            <a:chExt cx="4070902" cy="1962657"/>
          </a:xfrm>
        </p:grpSpPr>
        <p:graphicFrame>
          <p:nvGraphicFramePr>
            <p:cNvPr id="89" name="Object 88"/>
            <p:cNvGraphicFramePr>
              <a:graphicFrameLocks noChangeAspect="1"/>
            </p:cNvGraphicFramePr>
            <p:nvPr>
              <p:extLst>
                <p:ext uri="{D42A27DB-BD31-4B8C-83A1-F6EECF244321}">
                  <p14:modId xmlns:p14="http://schemas.microsoft.com/office/powerpoint/2010/main" val="4174142731"/>
                </p:ext>
              </p:extLst>
            </p:nvPr>
          </p:nvGraphicFramePr>
          <p:xfrm>
            <a:off x="1586968" y="3022640"/>
            <a:ext cx="533400" cy="241300"/>
          </p:xfrm>
          <a:graphic>
            <a:graphicData uri="http://schemas.openxmlformats.org/presentationml/2006/ole">
              <mc:AlternateContent xmlns:mc="http://schemas.openxmlformats.org/markup-compatibility/2006">
                <mc:Choice xmlns:v="urn:schemas-microsoft-com:vml" Requires="v">
                  <p:oleObj spid="_x0000_s33673" name="Equation" r:id="rId16" imgW="533160" imgH="241200" progId="Equation.3">
                    <p:embed/>
                  </p:oleObj>
                </mc:Choice>
                <mc:Fallback>
                  <p:oleObj name="Equation" r:id="rId16" imgW="533160" imgH="241200" progId="Equation.3">
                    <p:embed/>
                    <p:pic>
                      <p:nvPicPr>
                        <p:cNvPr id="0" name=""/>
                        <p:cNvPicPr/>
                        <p:nvPr/>
                      </p:nvPicPr>
                      <p:blipFill>
                        <a:blip r:embed="rId17"/>
                        <a:stretch>
                          <a:fillRect/>
                        </a:stretch>
                      </p:blipFill>
                      <p:spPr>
                        <a:xfrm>
                          <a:off x="1586968" y="3022640"/>
                          <a:ext cx="533400" cy="241300"/>
                        </a:xfrm>
                        <a:prstGeom prst="rect">
                          <a:avLst/>
                        </a:prstGeom>
                      </p:spPr>
                    </p:pic>
                  </p:oleObj>
                </mc:Fallback>
              </mc:AlternateContent>
            </a:graphicData>
          </a:graphic>
        </p:graphicFrame>
        <p:graphicFrame>
          <p:nvGraphicFramePr>
            <p:cNvPr id="91" name="Object 90"/>
            <p:cNvGraphicFramePr>
              <a:graphicFrameLocks noChangeAspect="1"/>
            </p:cNvGraphicFramePr>
            <p:nvPr>
              <p:extLst>
                <p:ext uri="{D42A27DB-BD31-4B8C-83A1-F6EECF244321}">
                  <p14:modId xmlns:p14="http://schemas.microsoft.com/office/powerpoint/2010/main" val="1072147470"/>
                </p:ext>
              </p:extLst>
            </p:nvPr>
          </p:nvGraphicFramePr>
          <p:xfrm>
            <a:off x="1455117" y="4607978"/>
            <a:ext cx="571500" cy="254000"/>
          </p:xfrm>
          <a:graphic>
            <a:graphicData uri="http://schemas.openxmlformats.org/presentationml/2006/ole">
              <mc:AlternateContent xmlns:mc="http://schemas.openxmlformats.org/markup-compatibility/2006">
                <mc:Choice xmlns:v="urn:schemas-microsoft-com:vml" Requires="v">
                  <p:oleObj spid="_x0000_s33674" name="Equation" r:id="rId18" imgW="571320" imgH="253800" progId="Equation.3">
                    <p:embed/>
                  </p:oleObj>
                </mc:Choice>
                <mc:Fallback>
                  <p:oleObj name="Equation" r:id="rId18" imgW="571320" imgH="253800" progId="Equation.3">
                    <p:embed/>
                    <p:pic>
                      <p:nvPicPr>
                        <p:cNvPr id="0" name=""/>
                        <p:cNvPicPr/>
                        <p:nvPr/>
                      </p:nvPicPr>
                      <p:blipFill>
                        <a:blip r:embed="rId19"/>
                        <a:stretch>
                          <a:fillRect/>
                        </a:stretch>
                      </p:blipFill>
                      <p:spPr>
                        <a:xfrm>
                          <a:off x="1455117" y="4607978"/>
                          <a:ext cx="571500" cy="254000"/>
                        </a:xfrm>
                        <a:prstGeom prst="rect">
                          <a:avLst/>
                        </a:prstGeom>
                      </p:spPr>
                    </p:pic>
                  </p:oleObj>
                </mc:Fallback>
              </mc:AlternateContent>
            </a:graphicData>
          </a:graphic>
        </p:graphicFrame>
        <p:grpSp>
          <p:nvGrpSpPr>
            <p:cNvPr id="152" name="Group 151"/>
            <p:cNvGrpSpPr/>
            <p:nvPr/>
          </p:nvGrpSpPr>
          <p:grpSpPr>
            <a:xfrm>
              <a:off x="1268521" y="2926436"/>
              <a:ext cx="4070902" cy="1962657"/>
              <a:chOff x="1268521" y="2926436"/>
              <a:chExt cx="4070902" cy="1962657"/>
            </a:xfrm>
          </p:grpSpPr>
          <p:sp>
            <p:nvSpPr>
              <p:cNvPr id="92" name="Oval 35"/>
              <p:cNvSpPr>
                <a:spLocks noChangeArrowheads="1"/>
              </p:cNvSpPr>
              <p:nvPr/>
            </p:nvSpPr>
            <p:spPr bwMode="auto">
              <a:xfrm>
                <a:off x="1268521" y="4469928"/>
                <a:ext cx="908509" cy="419165"/>
              </a:xfrm>
              <a:prstGeom prst="ellipse">
                <a:avLst/>
              </a:prstGeom>
              <a:noFill/>
              <a:ln w="25400">
                <a:solidFill>
                  <a:srgbClr val="FF0000"/>
                </a:solidFill>
                <a:round/>
                <a:headEnd/>
                <a:tailEnd/>
              </a:ln>
            </p:spPr>
            <p:txBody>
              <a:bodyPr wrap="none" anchor="ctr"/>
              <a:lstStyle/>
              <a:p>
                <a:pPr eaLnBrk="0" hangingPunct="0"/>
                <a:endParaRPr lang="en-US"/>
              </a:p>
            </p:txBody>
          </p:sp>
          <p:cxnSp>
            <p:nvCxnSpPr>
              <p:cNvPr id="99" name="Elbow Connector 98"/>
              <p:cNvCxnSpPr/>
              <p:nvPr/>
            </p:nvCxnSpPr>
            <p:spPr bwMode="auto">
              <a:xfrm rot="5400000" flipH="1" flipV="1">
                <a:off x="2701104" y="2250773"/>
                <a:ext cx="1537416" cy="3739223"/>
              </a:xfrm>
              <a:prstGeom prst="bentConnector4">
                <a:avLst>
                  <a:gd name="adj1" fmla="val -14869"/>
                  <a:gd name="adj2" fmla="val 100160"/>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50" name="Group 149"/>
              <p:cNvGrpSpPr/>
              <p:nvPr/>
            </p:nvGrpSpPr>
            <p:grpSpPr>
              <a:xfrm>
                <a:off x="1333524" y="2926436"/>
                <a:ext cx="3543276" cy="576518"/>
                <a:chOff x="1333524" y="2926436"/>
                <a:chExt cx="3543276" cy="576518"/>
              </a:xfrm>
            </p:grpSpPr>
            <p:sp>
              <p:nvSpPr>
                <p:cNvPr id="90" name="Oval 35"/>
                <p:cNvSpPr>
                  <a:spLocks noChangeArrowheads="1"/>
                </p:cNvSpPr>
                <p:nvPr/>
              </p:nvSpPr>
              <p:spPr bwMode="auto">
                <a:xfrm>
                  <a:off x="1333524" y="2926436"/>
                  <a:ext cx="1032532" cy="346565"/>
                </a:xfrm>
                <a:prstGeom prst="ellipse">
                  <a:avLst/>
                </a:prstGeom>
                <a:noFill/>
                <a:ln w="25400">
                  <a:solidFill>
                    <a:srgbClr val="FF0000"/>
                  </a:solidFill>
                  <a:round/>
                  <a:headEnd/>
                  <a:tailEnd/>
                </a:ln>
              </p:spPr>
              <p:txBody>
                <a:bodyPr wrap="none" anchor="ctr"/>
                <a:lstStyle/>
                <a:p>
                  <a:pPr eaLnBrk="0" hangingPunct="0"/>
                  <a:endParaRPr lang="en-US"/>
                </a:p>
              </p:txBody>
            </p:sp>
            <p:grpSp>
              <p:nvGrpSpPr>
                <p:cNvPr id="103" name="Group 102"/>
                <p:cNvGrpSpPr/>
                <p:nvPr/>
              </p:nvGrpSpPr>
              <p:grpSpPr>
                <a:xfrm>
                  <a:off x="1849790" y="3200400"/>
                  <a:ext cx="3027010" cy="302554"/>
                  <a:chOff x="1849790" y="3200400"/>
                  <a:chExt cx="3027010" cy="302554"/>
                </a:xfrm>
              </p:grpSpPr>
              <p:cxnSp>
                <p:nvCxnSpPr>
                  <p:cNvPr id="96" name="Elbow Connector 95"/>
                  <p:cNvCxnSpPr>
                    <a:stCxn id="90" idx="4"/>
                  </p:cNvCxnSpPr>
                  <p:nvPr/>
                </p:nvCxnSpPr>
                <p:spPr bwMode="auto">
                  <a:xfrm rot="5400000" flipH="1" flipV="1">
                    <a:off x="3326994" y="1723196"/>
                    <a:ext cx="72601" cy="3027010"/>
                  </a:xfrm>
                  <a:prstGeom prst="bentConnector4">
                    <a:avLst>
                      <a:gd name="adj1" fmla="val -314872"/>
                      <a:gd name="adj2" fmla="val 100224"/>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Straight Arrow Connector 101"/>
                  <p:cNvCxnSpPr/>
                  <p:nvPr/>
                </p:nvCxnSpPr>
                <p:spPr bwMode="auto">
                  <a:xfrm flipV="1">
                    <a:off x="4267200" y="3200401"/>
                    <a:ext cx="0" cy="302553"/>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grpSp>
      <p:grpSp>
        <p:nvGrpSpPr>
          <p:cNvPr id="5" name="Group 4"/>
          <p:cNvGrpSpPr/>
          <p:nvPr/>
        </p:nvGrpSpPr>
        <p:grpSpPr>
          <a:xfrm>
            <a:off x="5475948" y="3273001"/>
            <a:ext cx="3226361" cy="2882987"/>
            <a:chOff x="5475948" y="3273001"/>
            <a:chExt cx="3226361" cy="2882987"/>
          </a:xfrm>
        </p:grpSpPr>
        <p:grpSp>
          <p:nvGrpSpPr>
            <p:cNvPr id="144" name="Group 143"/>
            <p:cNvGrpSpPr/>
            <p:nvPr/>
          </p:nvGrpSpPr>
          <p:grpSpPr>
            <a:xfrm>
              <a:off x="5475948" y="3273001"/>
              <a:ext cx="3226361" cy="2882987"/>
              <a:chOff x="5475948" y="3273001"/>
              <a:chExt cx="3226361" cy="2882987"/>
            </a:xfrm>
          </p:grpSpPr>
          <p:grpSp>
            <p:nvGrpSpPr>
              <p:cNvPr id="116" name="Group 115"/>
              <p:cNvGrpSpPr/>
              <p:nvPr/>
            </p:nvGrpSpPr>
            <p:grpSpPr>
              <a:xfrm>
                <a:off x="5475948" y="3273002"/>
                <a:ext cx="3226361" cy="2882986"/>
                <a:chOff x="5463187" y="3869356"/>
                <a:chExt cx="3226361" cy="2882986"/>
              </a:xfrm>
            </p:grpSpPr>
            <p:sp>
              <p:nvSpPr>
                <p:cNvPr id="118" name="TextBox 117"/>
                <p:cNvSpPr txBox="1"/>
                <p:nvPr/>
              </p:nvSpPr>
              <p:spPr>
                <a:xfrm>
                  <a:off x="5511739" y="4981207"/>
                  <a:ext cx="990600" cy="461665"/>
                </a:xfrm>
                <a:prstGeom prst="rect">
                  <a:avLst/>
                </a:prstGeom>
                <a:noFill/>
              </p:spPr>
              <p:txBody>
                <a:bodyPr wrap="square" rtlCol="0">
                  <a:spAutoFit/>
                </a:bodyPr>
                <a:lstStyle/>
                <a:p>
                  <a:r>
                    <a:rPr lang="en-US" sz="1200" dirty="0" smtClean="0">
                      <a:latin typeface="Times New Roman" panose="02020603050405020304" pitchFamily="18" charset="0"/>
                      <a:cs typeface="Times New Roman" panose="02020603050405020304" pitchFamily="18" charset="0"/>
                    </a:rPr>
                    <a:t>High risk flood zone</a:t>
                  </a:r>
                  <a:endParaRPr lang="en-US" sz="1200" dirty="0">
                    <a:latin typeface="Times New Roman" panose="02020603050405020304" pitchFamily="18" charset="0"/>
                    <a:cs typeface="Times New Roman" panose="02020603050405020304" pitchFamily="18" charset="0"/>
                  </a:endParaRPr>
                </a:p>
              </p:txBody>
            </p:sp>
            <p:sp>
              <p:nvSpPr>
                <p:cNvPr id="119" name="TextBox 118"/>
                <p:cNvSpPr txBox="1"/>
                <p:nvPr/>
              </p:nvSpPr>
              <p:spPr>
                <a:xfrm>
                  <a:off x="6374948" y="5073539"/>
                  <a:ext cx="1192972" cy="276999"/>
                </a:xfrm>
                <a:prstGeom prst="rect">
                  <a:avLst/>
                </a:prstGeom>
                <a:noFill/>
              </p:spPr>
              <p:txBody>
                <a:bodyPr wrap="square" rtlCol="0">
                  <a:spAutoFit/>
                </a:bodyPr>
                <a:lstStyle/>
                <a:p>
                  <a:r>
                    <a:rPr lang="en-US" sz="1200" dirty="0" smtClean="0">
                      <a:latin typeface="Times New Roman" panose="02020603050405020304" pitchFamily="18" charset="0"/>
                      <a:cs typeface="Times New Roman" panose="02020603050405020304" pitchFamily="18" charset="0"/>
                    </a:rPr>
                    <a:t>Sea level rise</a:t>
                  </a:r>
                  <a:endParaRPr lang="en-US" sz="1200" dirty="0">
                    <a:latin typeface="Times New Roman" panose="02020603050405020304" pitchFamily="18" charset="0"/>
                    <a:cs typeface="Times New Roman" panose="02020603050405020304" pitchFamily="18" charset="0"/>
                  </a:endParaRPr>
                </a:p>
              </p:txBody>
            </p:sp>
            <p:sp>
              <p:nvSpPr>
                <p:cNvPr id="120" name="TextBox 119"/>
                <p:cNvSpPr txBox="1"/>
                <p:nvPr/>
              </p:nvSpPr>
              <p:spPr>
                <a:xfrm>
                  <a:off x="7403088" y="4813350"/>
                  <a:ext cx="1286460" cy="1938992"/>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a:t>
                  </a:r>
                  <a:r>
                    <a:rPr lang="en-US" sz="1200" dirty="0" smtClean="0">
                      <a:latin typeface="Times New Roman" panose="02020603050405020304" pitchFamily="18" charset="0"/>
                      <a:cs typeface="Times New Roman" panose="02020603050405020304" pitchFamily="18" charset="0"/>
                    </a:rPr>
                    <a:t>itigation and adaptation policies (e.g. National Flood Insurance Program’s Community Rating System (CRS), flood control dams)</a:t>
                  </a:r>
                  <a:endParaRPr lang="en-US" sz="1200" dirty="0">
                    <a:latin typeface="Times New Roman" panose="02020603050405020304" pitchFamily="18" charset="0"/>
                    <a:cs typeface="Times New Roman" panose="02020603050405020304" pitchFamily="18" charset="0"/>
                  </a:endParaRPr>
                </a:p>
              </p:txBody>
            </p:sp>
            <p:grpSp>
              <p:nvGrpSpPr>
                <p:cNvPr id="121" name="Group 120"/>
                <p:cNvGrpSpPr/>
                <p:nvPr/>
              </p:nvGrpSpPr>
              <p:grpSpPr>
                <a:xfrm>
                  <a:off x="5463187" y="3869356"/>
                  <a:ext cx="3226361" cy="2816254"/>
                  <a:chOff x="5463187" y="3869356"/>
                  <a:chExt cx="3226361" cy="2816254"/>
                </a:xfrm>
              </p:grpSpPr>
              <p:sp>
                <p:nvSpPr>
                  <p:cNvPr id="122" name="Rectangle 121"/>
                  <p:cNvSpPr/>
                  <p:nvPr/>
                </p:nvSpPr>
                <p:spPr bwMode="auto">
                  <a:xfrm>
                    <a:off x="5463187" y="4586652"/>
                    <a:ext cx="3226361" cy="2098958"/>
                  </a:xfrm>
                  <a:prstGeom prst="rect">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cxnSp>
                <p:nvCxnSpPr>
                  <p:cNvPr id="123" name="Straight Arrow Connector 122"/>
                  <p:cNvCxnSpPr/>
                  <p:nvPr/>
                </p:nvCxnSpPr>
                <p:spPr bwMode="auto">
                  <a:xfrm flipH="1" flipV="1">
                    <a:off x="8043936" y="3869356"/>
                    <a:ext cx="2382" cy="716127"/>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cxnSp>
            <p:nvCxnSpPr>
              <p:cNvPr id="133" name="Straight Arrow Connector 132"/>
              <p:cNvCxnSpPr/>
              <p:nvPr/>
            </p:nvCxnSpPr>
            <p:spPr bwMode="auto">
              <a:xfrm flipV="1">
                <a:off x="6934200" y="3288268"/>
                <a:ext cx="0" cy="702030"/>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4" name="Straight Arrow Connector 133"/>
              <p:cNvCxnSpPr/>
              <p:nvPr/>
            </p:nvCxnSpPr>
            <p:spPr bwMode="auto">
              <a:xfrm flipV="1">
                <a:off x="6096000" y="3273001"/>
                <a:ext cx="0" cy="716129"/>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 name="TextBox 3"/>
            <p:cNvSpPr txBox="1"/>
            <p:nvPr/>
          </p:nvSpPr>
          <p:spPr>
            <a:xfrm>
              <a:off x="5573634" y="4041742"/>
              <a:ext cx="2007047" cy="400110"/>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Climate Model</a:t>
              </a:r>
              <a:endParaRPr lang="en-US" sz="2000" dirty="0">
                <a:latin typeface="Times New Roman" panose="02020603050405020304" pitchFamily="18" charset="0"/>
                <a:cs typeface="Times New Roman" panose="02020603050405020304" pitchFamily="18" charset="0"/>
              </a:endParaRPr>
            </a:p>
          </p:txBody>
        </p:sp>
      </p:grpSp>
      <p:sp>
        <p:nvSpPr>
          <p:cNvPr id="6" name="Oval 5"/>
          <p:cNvSpPr/>
          <p:nvPr/>
        </p:nvSpPr>
        <p:spPr bwMode="auto">
          <a:xfrm>
            <a:off x="6483825" y="2569719"/>
            <a:ext cx="900749" cy="2750453"/>
          </a:xfrm>
          <a:prstGeom prst="ellipse">
            <a:avLst/>
          </a:prstGeom>
          <a:noFill/>
          <a:ln w="2540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72627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8</a:t>
            </a:fld>
            <a:endParaRPr lang="en-US"/>
          </a:p>
        </p:txBody>
      </p:sp>
      <p:sp>
        <p:nvSpPr>
          <p:cNvPr id="3" name="AutoShape 2"/>
          <p:cNvSpPr>
            <a:spLocks noChangeArrowheads="1"/>
          </p:cNvSpPr>
          <p:nvPr/>
        </p:nvSpPr>
        <p:spPr bwMode="auto">
          <a:xfrm>
            <a:off x="762000" y="336997"/>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600" b="1" dirty="0" smtClean="0">
                <a:latin typeface="Times New Roman" panose="02020603050405020304" pitchFamily="18" charset="0"/>
                <a:cs typeface="Times New Roman" panose="02020603050405020304" pitchFamily="18" charset="0"/>
              </a:rPr>
              <a:t>Findings</a:t>
            </a:r>
            <a:endParaRPr lang="en-US" sz="3600" b="1" dirty="0">
              <a:latin typeface="Times New Roman" panose="02020603050405020304" pitchFamily="18" charset="0"/>
              <a:cs typeface="Times New Roman" panose="02020603050405020304" pitchFamily="18" charset="0"/>
            </a:endParaRPr>
          </a:p>
        </p:txBody>
      </p:sp>
      <p:sp>
        <p:nvSpPr>
          <p:cNvPr id="48" name="Rectangle 3"/>
          <p:cNvSpPr txBox="1">
            <a:spLocks noChangeArrowheads="1"/>
          </p:cNvSpPr>
          <p:nvPr/>
        </p:nvSpPr>
        <p:spPr bwMode="auto">
          <a:xfrm>
            <a:off x="730708" y="1140740"/>
            <a:ext cx="801528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Arial" charset="0"/>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ea typeface="Arial" charset="0"/>
                <a:cs typeface="+mn-cs"/>
              </a:defRPr>
            </a:lvl5pPr>
            <a:lvl6pPr marL="25146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9pPr>
          </a:lstStyle>
          <a:p>
            <a:pPr eaLnBrk="1" hangingPunct="1">
              <a:lnSpc>
                <a:spcPct val="80000"/>
              </a:lnSpc>
              <a:buSzPct val="150000"/>
              <a:buFont typeface="Wingdings" panose="05000000000000000000" pitchFamily="2" charset="2"/>
              <a:buChar char="§"/>
            </a:pPr>
            <a:r>
              <a:rPr lang="en-US" sz="2300" dirty="0">
                <a:latin typeface="Times New Roman" panose="02020603050405020304" pitchFamily="18" charset="0"/>
                <a:cs typeface="Times New Roman" panose="02020603050405020304" pitchFamily="18" charset="0"/>
              </a:rPr>
              <a:t>Wealthier people are less sensitive to flood risk. </a:t>
            </a:r>
            <a:endParaRPr lang="en-US" sz="2300" dirty="0" smtClean="0">
              <a:latin typeface="Times New Roman" panose="02020603050405020304" pitchFamily="18" charset="0"/>
              <a:cs typeface="Times New Roman" panose="02020603050405020304" pitchFamily="18" charset="0"/>
            </a:endParaRPr>
          </a:p>
          <a:p>
            <a:pPr marL="0" indent="0" eaLnBrk="1" hangingPunct="1">
              <a:lnSpc>
                <a:spcPct val="80000"/>
              </a:lnSpc>
              <a:buSzPct val="150000"/>
              <a:buNone/>
            </a:pPr>
            <a:endParaRPr lang="en-US" sz="2300" dirty="0">
              <a:latin typeface="Times New Roman" panose="02020603050405020304" pitchFamily="18" charset="0"/>
              <a:cs typeface="Times New Roman" panose="02020603050405020304" pitchFamily="18" charset="0"/>
            </a:endParaRPr>
          </a:p>
          <a:p>
            <a:pPr eaLnBrk="1" hangingPunct="1">
              <a:lnSpc>
                <a:spcPct val="80000"/>
              </a:lnSpc>
              <a:buSzPct val="150000"/>
              <a:buFont typeface="Wingdings" panose="05000000000000000000" pitchFamily="2" charset="2"/>
              <a:buChar char="§"/>
            </a:pPr>
            <a:r>
              <a:rPr lang="en-US" sz="2300" dirty="0">
                <a:latin typeface="Times New Roman" panose="02020603050405020304" pitchFamily="18" charset="0"/>
                <a:cs typeface="Times New Roman" panose="02020603050405020304" pitchFamily="18" charset="0"/>
              </a:rPr>
              <a:t>I</a:t>
            </a:r>
            <a:r>
              <a:rPr lang="en-US" sz="2300" dirty="0" smtClean="0">
                <a:latin typeface="Times New Roman" panose="02020603050405020304" pitchFamily="18" charset="0"/>
                <a:cs typeface="Times New Roman" panose="02020603050405020304" pitchFamily="18" charset="0"/>
              </a:rPr>
              <a:t>ndividuals </a:t>
            </a:r>
            <a:r>
              <a:rPr lang="en-US" sz="2300" dirty="0">
                <a:latin typeface="Times New Roman" panose="02020603050405020304" pitchFamily="18" charset="0"/>
                <a:cs typeface="Times New Roman" panose="02020603050405020304" pitchFamily="18" charset="0"/>
              </a:rPr>
              <a:t>highly value resilient communities in their location decisions and are willing to </a:t>
            </a:r>
            <a:r>
              <a:rPr lang="en-US" sz="2300" dirty="0" smtClean="0">
                <a:latin typeface="Times New Roman" panose="02020603050405020304" pitchFamily="18" charset="0"/>
                <a:cs typeface="Times New Roman" panose="02020603050405020304" pitchFamily="18" charset="0"/>
              </a:rPr>
              <a:t>pay for</a:t>
            </a:r>
            <a:r>
              <a:rPr lang="en-US" sz="2300" dirty="0" smtClean="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local projects </a:t>
            </a:r>
            <a:r>
              <a:rPr lang="en-US" sz="2300" dirty="0" smtClean="0">
                <a:latin typeface="Times New Roman" panose="02020603050405020304" pitchFamily="18" charset="0"/>
                <a:cs typeface="Times New Roman" panose="02020603050405020304" pitchFamily="18" charset="0"/>
              </a:rPr>
              <a:t>targeting at mitigating</a:t>
            </a:r>
            <a:r>
              <a:rPr lang="en-US" sz="2300" dirty="0">
                <a:latin typeface="Times New Roman" panose="02020603050405020304" pitchFamily="18" charset="0"/>
                <a:cs typeface="Times New Roman" panose="02020603050405020304" pitchFamily="18" charset="0"/>
              </a:rPr>
              <a:t> </a:t>
            </a:r>
            <a:r>
              <a:rPr lang="en-US" sz="2300" dirty="0" smtClean="0">
                <a:latin typeface="Times New Roman" panose="02020603050405020304" pitchFamily="18" charset="0"/>
                <a:cs typeface="Times New Roman" panose="02020603050405020304" pitchFamily="18" charset="0"/>
              </a:rPr>
              <a:t>flood </a:t>
            </a:r>
            <a:r>
              <a:rPr lang="en-US" sz="2300" dirty="0" smtClean="0">
                <a:latin typeface="Times New Roman" panose="02020603050405020304" pitchFamily="18" charset="0"/>
                <a:cs typeface="Times New Roman" panose="02020603050405020304" pitchFamily="18" charset="0"/>
              </a:rPr>
              <a:t>risk. </a:t>
            </a:r>
          </a:p>
          <a:p>
            <a:pPr marL="0" indent="0" eaLnBrk="1" hangingPunct="1">
              <a:lnSpc>
                <a:spcPct val="80000"/>
              </a:lnSpc>
              <a:buSzPct val="150000"/>
              <a:buNone/>
            </a:pPr>
            <a:endParaRPr lang="en-US" sz="2300" dirty="0" smtClean="0">
              <a:latin typeface="Times New Roman" panose="02020603050405020304" pitchFamily="18" charset="0"/>
              <a:cs typeface="Times New Roman" panose="02020603050405020304" pitchFamily="18" charset="0"/>
            </a:endParaRPr>
          </a:p>
          <a:p>
            <a:pPr eaLnBrk="1" hangingPunct="1">
              <a:lnSpc>
                <a:spcPct val="80000"/>
              </a:lnSpc>
              <a:buSzPct val="150000"/>
              <a:buFont typeface="Wingdings" panose="05000000000000000000" pitchFamily="2" charset="2"/>
              <a:buChar char="§"/>
            </a:pPr>
            <a:r>
              <a:rPr lang="en-US" sz="2300" dirty="0" smtClean="0">
                <a:latin typeface="Times New Roman" panose="02020603050405020304" pitchFamily="18" charset="0"/>
                <a:cs typeface="Times New Roman" panose="02020603050405020304" pitchFamily="18" charset="0"/>
              </a:rPr>
              <a:t>Individuals </a:t>
            </a:r>
            <a:r>
              <a:rPr lang="en-US" sz="2300" dirty="0">
                <a:latin typeface="Times New Roman" panose="02020603050405020304" pitchFamily="18" charset="0"/>
                <a:cs typeface="Times New Roman" panose="02020603050405020304" pitchFamily="18" charset="0"/>
              </a:rPr>
              <a:t>value both structural (dams) and non-structural (e.g. hazard information disclosure, flood warning and dam and levee safety) in their location decisions.  </a:t>
            </a:r>
            <a:endParaRPr lang="en-US" sz="2300" dirty="0" smtClean="0">
              <a:latin typeface="Times New Roman" panose="02020603050405020304" pitchFamily="18" charset="0"/>
              <a:cs typeface="Times New Roman" panose="02020603050405020304" pitchFamily="18" charset="0"/>
            </a:endParaRPr>
          </a:p>
          <a:p>
            <a:pPr marL="0" indent="0" eaLnBrk="1" hangingPunct="1">
              <a:lnSpc>
                <a:spcPct val="80000"/>
              </a:lnSpc>
              <a:buSzPct val="150000"/>
              <a:buNone/>
            </a:pPr>
            <a:endParaRPr lang="en-US" sz="2300" dirty="0">
              <a:latin typeface="Times New Roman" panose="02020603050405020304" pitchFamily="18" charset="0"/>
              <a:cs typeface="Times New Roman" panose="02020603050405020304" pitchFamily="18" charset="0"/>
            </a:endParaRPr>
          </a:p>
          <a:p>
            <a:r>
              <a:rPr lang="en-US" sz="2300" dirty="0" smtClean="0">
                <a:latin typeface="Times New Roman" panose="02020603050405020304" pitchFamily="18" charset="0"/>
                <a:cs typeface="Times New Roman" panose="02020603050405020304" pitchFamily="18" charset="0"/>
              </a:rPr>
              <a:t>Body of water (e.g. lakes, river, ponds, ocean, etc.) as a measure of amenity </a:t>
            </a:r>
            <a:r>
              <a:rPr lang="en-US" sz="2300" dirty="0">
                <a:latin typeface="Times New Roman" panose="02020603050405020304" pitchFamily="18" charset="0"/>
                <a:cs typeface="Times New Roman" panose="02020603050405020304" pitchFamily="18" charset="0"/>
              </a:rPr>
              <a:t>is perceived positively in people’s location </a:t>
            </a:r>
            <a:r>
              <a:rPr lang="en-US" sz="2300" dirty="0" smtClean="0">
                <a:latin typeface="Times New Roman" panose="02020603050405020304" pitchFamily="18" charset="0"/>
                <a:cs typeface="Times New Roman" panose="02020603050405020304" pitchFamily="18" charset="0"/>
              </a:rPr>
              <a:t>choice. After public information </a:t>
            </a:r>
            <a:r>
              <a:rPr lang="en-US" sz="2300" dirty="0">
                <a:latin typeface="Times New Roman" panose="02020603050405020304" pitchFamily="18" charset="0"/>
                <a:cs typeface="Times New Roman" panose="02020603050405020304" pitchFamily="18" charset="0"/>
              </a:rPr>
              <a:t>on flood risk is </a:t>
            </a:r>
            <a:r>
              <a:rPr lang="en-US" sz="2300" dirty="0" smtClean="0">
                <a:latin typeface="Times New Roman" panose="02020603050405020304" pitchFamily="18" charset="0"/>
                <a:cs typeface="Times New Roman" panose="02020603050405020304" pitchFamily="18" charset="0"/>
              </a:rPr>
              <a:t>disclosed, the magnitude of positive effects becomes smaller.  </a:t>
            </a:r>
            <a:r>
              <a:rPr lang="en-US" sz="2400" dirty="0">
                <a:latin typeface="Times New Roman" panose="02020603050405020304" pitchFamily="18" charset="0"/>
                <a:cs typeface="Times New Roman" panose="02020603050405020304" pitchFamily="18" charset="0"/>
              </a:rPr>
              <a:t> </a:t>
            </a:r>
          </a:p>
          <a:p>
            <a:pPr eaLnBrk="1" hangingPunct="1">
              <a:lnSpc>
                <a:spcPct val="80000"/>
              </a:lnSpc>
              <a:buSzPct val="150000"/>
              <a:buFont typeface="Wingdings" panose="05000000000000000000" pitchFamily="2" charset="2"/>
              <a:buChar char="§"/>
            </a:pPr>
            <a:endParaRPr lang="en-US" sz="2400" dirty="0">
              <a:latin typeface="Times New Roman" panose="02020603050405020304" pitchFamily="18" charset="0"/>
              <a:cs typeface="Times New Roman" panose="02020603050405020304" pitchFamily="18" charset="0"/>
            </a:endParaRPr>
          </a:p>
        </p:txBody>
      </p:sp>
      <p:sp>
        <p:nvSpPr>
          <p:cNvPr id="5" name="Slide Number Placeholder 1"/>
          <p:cNvSpPr txBox="1">
            <a:spLocks/>
          </p:cNvSpPr>
          <p:nvPr/>
        </p:nvSpPr>
        <p:spPr bwMode="auto">
          <a:xfrm>
            <a:off x="112181" y="6178526"/>
            <a:ext cx="587375" cy="488950"/>
          </a:xfrm>
          <a:prstGeom prst="rect">
            <a:avLst/>
          </a:prstGeom>
          <a:noFill/>
          <a:ln>
            <a:noFill/>
          </a:ln>
          <a:effectLst/>
          <a:extLst/>
        </p:spPr>
        <p:txBody>
          <a:bodyPr vert="horz" wrap="square" lIns="91440" tIns="45720" rIns="91440" bIns="45720" numCol="1" anchor="b" anchorCtr="1" compatLnSpc="1">
            <a:prstTxWarp prst="textNoShape">
              <a:avLst/>
            </a:prstTxWarp>
          </a:bodyPr>
          <a:lstStyle>
            <a:defPPr>
              <a:defRPr lang="en-US"/>
            </a:defPPr>
            <a:lvl1pPr algn="l" rtl="0" eaLnBrk="1" fontAlgn="base" hangingPunct="1">
              <a:spcBef>
                <a:spcPct val="0"/>
              </a:spcBef>
              <a:spcAft>
                <a:spcPct val="0"/>
              </a:spcAft>
              <a:defRPr sz="2600" b="1" kern="1200">
                <a:solidFill>
                  <a:schemeClr val="bg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400" dirty="0">
                <a:solidFill>
                  <a:schemeClr val="tx1"/>
                </a:solidFill>
                <a:latin typeface="Times New Roman" panose="02020603050405020304" pitchFamily="18" charset="0"/>
                <a:cs typeface="Times New Roman" panose="02020603050405020304" pitchFamily="18" charset="0"/>
              </a:rPr>
              <a:t>6</a:t>
            </a:r>
          </a:p>
        </p:txBody>
      </p:sp>
    </p:spTree>
    <p:extLst>
      <p:ext uri="{BB962C8B-B14F-4D97-AF65-F5344CB8AC3E}">
        <p14:creationId xmlns:p14="http://schemas.microsoft.com/office/powerpoint/2010/main" val="208519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9</a:t>
            </a:fld>
            <a:endParaRPr lang="en-US"/>
          </a:p>
        </p:txBody>
      </p:sp>
      <p:sp>
        <p:nvSpPr>
          <p:cNvPr id="3" name="AutoShape 2"/>
          <p:cNvSpPr>
            <a:spLocks noChangeArrowheads="1"/>
          </p:cNvSpPr>
          <p:nvPr/>
        </p:nvSpPr>
        <p:spPr bwMode="auto">
          <a:xfrm>
            <a:off x="762000" y="381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600" b="1" dirty="0" smtClean="0">
                <a:latin typeface="Times New Roman" panose="02020603050405020304" pitchFamily="18" charset="0"/>
                <a:cs typeface="Times New Roman" panose="02020603050405020304" pitchFamily="18" charset="0"/>
              </a:rPr>
              <a:t>Future Directions</a:t>
            </a:r>
            <a:endParaRPr lang="en-US" sz="3600" b="1" dirty="0">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bwMode="auto">
          <a:xfrm>
            <a:off x="671512" y="1295400"/>
            <a:ext cx="8091487"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Arial" charset="0"/>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ea typeface="Arial" charset="0"/>
                <a:cs typeface="+mn-cs"/>
              </a:defRPr>
            </a:lvl5pPr>
            <a:lvl6pPr marL="25146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9pPr>
          </a:lstStyle>
          <a:p>
            <a:pPr eaLnBrk="1" hangingPunct="1">
              <a:lnSpc>
                <a:spcPct val="80000"/>
              </a:lnSpc>
              <a:buSzPct val="150000"/>
              <a:buFont typeface="Wingdings" panose="05000000000000000000" pitchFamily="2" charset="2"/>
              <a:buChar char="§"/>
            </a:pPr>
            <a:r>
              <a:rPr lang="en-US" sz="2600" dirty="0" smtClean="0">
                <a:latin typeface="Times New Roman" panose="02020603050405020304" pitchFamily="18" charset="0"/>
                <a:cs typeface="Times New Roman" panose="02020603050405020304" pitchFamily="18" charset="0"/>
              </a:rPr>
              <a:t>Connect our model with climate model to simulate regional economic impacts under changes in future </a:t>
            </a:r>
            <a:r>
              <a:rPr lang="en-US" sz="2600" dirty="0" smtClean="0">
                <a:latin typeface="Times New Roman" panose="02020603050405020304" pitchFamily="18" charset="0"/>
                <a:cs typeface="Times New Roman" panose="02020603050405020304" pitchFamily="18" charset="0"/>
              </a:rPr>
              <a:t>climate (e.g. frequency of </a:t>
            </a:r>
            <a:r>
              <a:rPr lang="en-US" sz="2600" u="sng" dirty="0" smtClean="0">
                <a:latin typeface="Times New Roman" panose="02020603050405020304" pitchFamily="18" charset="0"/>
                <a:cs typeface="Times New Roman" panose="02020603050405020304" pitchFamily="18" charset="0"/>
              </a:rPr>
              <a:t>heavy rainfall</a:t>
            </a:r>
            <a:r>
              <a:rPr lang="en-US" sz="2600" dirty="0" smtClean="0">
                <a:latin typeface="Times New Roman" panose="02020603050405020304" pitchFamily="18" charset="0"/>
                <a:cs typeface="Times New Roman" panose="02020603050405020304" pitchFamily="18" charset="0"/>
              </a:rPr>
              <a:t>, </a:t>
            </a:r>
            <a:r>
              <a:rPr lang="en-US" sz="2600" u="sng" dirty="0" smtClean="0">
                <a:latin typeface="Times New Roman" panose="02020603050405020304" pitchFamily="18" charset="0"/>
                <a:cs typeface="Times New Roman" panose="02020603050405020304" pitchFamily="18" charset="0"/>
              </a:rPr>
              <a:t>flood </a:t>
            </a:r>
            <a:r>
              <a:rPr lang="en-US" sz="2600" u="sng" dirty="0" smtClean="0">
                <a:latin typeface="Times New Roman" panose="02020603050405020304" pitchFamily="18" charset="0"/>
                <a:cs typeface="Times New Roman" panose="02020603050405020304" pitchFamily="18" charset="0"/>
              </a:rPr>
              <a:t>risk </a:t>
            </a:r>
            <a:r>
              <a:rPr lang="en-US" sz="2600" dirty="0" smtClean="0">
                <a:latin typeface="Times New Roman" panose="02020603050405020304" pitchFamily="18" charset="0"/>
                <a:cs typeface="Times New Roman" panose="02020603050405020304" pitchFamily="18" charset="0"/>
              </a:rPr>
              <a:t>and </a:t>
            </a:r>
            <a:r>
              <a:rPr lang="en-US" sz="2600" u="sng" dirty="0" smtClean="0">
                <a:latin typeface="Times New Roman" panose="02020603050405020304" pitchFamily="18" charset="0"/>
                <a:cs typeface="Times New Roman" panose="02020603050405020304" pitchFamily="18" charset="0"/>
              </a:rPr>
              <a:t>sea level rise</a:t>
            </a:r>
            <a:r>
              <a:rPr lang="en-US" sz="2600" dirty="0" smtClean="0">
                <a:latin typeface="Times New Roman" panose="02020603050405020304" pitchFamily="18" charset="0"/>
                <a:cs typeface="Times New Roman" panose="02020603050405020304" pitchFamily="18" charset="0"/>
              </a:rPr>
              <a:t>. </a:t>
            </a:r>
          </a:p>
          <a:p>
            <a:pPr marL="0" indent="0" eaLnBrk="1" hangingPunct="1">
              <a:lnSpc>
                <a:spcPct val="80000"/>
              </a:lnSpc>
              <a:buSzPct val="150000"/>
              <a:buNone/>
            </a:pPr>
            <a:endParaRPr lang="en-US" sz="2600" dirty="0" smtClean="0">
              <a:latin typeface="Times New Roman" panose="02020603050405020304" pitchFamily="18" charset="0"/>
              <a:cs typeface="Times New Roman" panose="02020603050405020304" pitchFamily="18" charset="0"/>
            </a:endParaRPr>
          </a:p>
          <a:p>
            <a:pPr eaLnBrk="1" hangingPunct="1">
              <a:lnSpc>
                <a:spcPct val="80000"/>
              </a:lnSpc>
              <a:buSzPct val="150000"/>
              <a:buFont typeface="Wingdings" panose="05000000000000000000" pitchFamily="2" charset="2"/>
              <a:buChar char="§"/>
            </a:pPr>
            <a:r>
              <a:rPr lang="en-US" sz="2600" dirty="0" smtClean="0">
                <a:latin typeface="Times New Roman" panose="02020603050405020304" pitchFamily="18" charset="0"/>
                <a:cs typeface="Times New Roman" panose="02020603050405020304" pitchFamily="18" charset="0"/>
              </a:rPr>
              <a:t>Conduct </a:t>
            </a:r>
            <a:r>
              <a:rPr lang="en-US" sz="2600" dirty="0">
                <a:latin typeface="Times New Roman" panose="02020603050405020304" pitchFamily="18" charset="0"/>
                <a:cs typeface="Times New Roman" panose="02020603050405020304" pitchFamily="18" charset="0"/>
              </a:rPr>
              <a:t>welfare </a:t>
            </a:r>
            <a:r>
              <a:rPr lang="en-US" sz="2600" dirty="0" smtClean="0">
                <a:latin typeface="Times New Roman" panose="02020603050405020304" pitchFamily="18" charset="0"/>
                <a:cs typeface="Times New Roman" panose="02020603050405020304" pitchFamily="18" charset="0"/>
              </a:rPr>
              <a:t>analysis. </a:t>
            </a:r>
            <a:endParaRPr lang="en-US" sz="2600" dirty="0" smtClean="0">
              <a:latin typeface="Times New Roman" panose="02020603050405020304" pitchFamily="18" charset="0"/>
              <a:cs typeface="Times New Roman" panose="02020603050405020304" pitchFamily="18" charset="0"/>
            </a:endParaRPr>
          </a:p>
          <a:p>
            <a:pPr marL="0" indent="0" eaLnBrk="1" hangingPunct="1">
              <a:lnSpc>
                <a:spcPct val="80000"/>
              </a:lnSpc>
              <a:buSzPct val="150000"/>
              <a:buNone/>
            </a:pPr>
            <a:endParaRPr lang="en-US" sz="2600" dirty="0" smtClean="0">
              <a:latin typeface="Times New Roman" panose="02020603050405020304" pitchFamily="18" charset="0"/>
              <a:cs typeface="Times New Roman" panose="02020603050405020304" pitchFamily="18" charset="0"/>
            </a:endParaRPr>
          </a:p>
          <a:p>
            <a:pPr eaLnBrk="1" hangingPunct="1">
              <a:lnSpc>
                <a:spcPct val="80000"/>
              </a:lnSpc>
              <a:buSzPct val="150000"/>
              <a:buFont typeface="Wingdings" panose="05000000000000000000" pitchFamily="2" charset="2"/>
              <a:buChar char="§"/>
            </a:pPr>
            <a:r>
              <a:rPr lang="en-US" sz="2600" dirty="0" smtClean="0">
                <a:latin typeface="Times New Roman" panose="02020603050405020304" pitchFamily="18" charset="0"/>
                <a:cs typeface="Times New Roman" panose="02020603050405020304" pitchFamily="18" charset="0"/>
              </a:rPr>
              <a:t>Simulate welfare effect under different policy </a:t>
            </a:r>
            <a:r>
              <a:rPr lang="en-US" sz="2600" dirty="0" smtClean="0">
                <a:latin typeface="Times New Roman" panose="02020603050405020304" pitchFamily="18" charset="0"/>
                <a:cs typeface="Times New Roman" panose="02020603050405020304" pitchFamily="18" charset="0"/>
              </a:rPr>
              <a:t>scenarios (e.g. NFIP’s CRS programs, </a:t>
            </a:r>
            <a:r>
              <a:rPr lang="en-US" sz="2600" smtClean="0">
                <a:latin typeface="Times New Roman" panose="02020603050405020304" pitchFamily="18" charset="0"/>
                <a:cs typeface="Times New Roman" panose="02020603050405020304" pitchFamily="18" charset="0"/>
              </a:rPr>
              <a:t>flood-control structures).</a:t>
            </a:r>
            <a:endParaRPr lang="en-US" sz="2600" dirty="0">
              <a:latin typeface="Times New Roman" panose="02020603050405020304" pitchFamily="18" charset="0"/>
              <a:cs typeface="Times New Roman" panose="02020603050405020304" pitchFamily="18" charset="0"/>
            </a:endParaRPr>
          </a:p>
        </p:txBody>
      </p:sp>
      <p:sp>
        <p:nvSpPr>
          <p:cNvPr id="5" name="Slide Number Placeholder 1"/>
          <p:cNvSpPr txBox="1">
            <a:spLocks/>
          </p:cNvSpPr>
          <p:nvPr/>
        </p:nvSpPr>
        <p:spPr bwMode="auto">
          <a:xfrm>
            <a:off x="112181" y="6178526"/>
            <a:ext cx="587375" cy="488950"/>
          </a:xfrm>
          <a:prstGeom prst="rect">
            <a:avLst/>
          </a:prstGeom>
          <a:noFill/>
          <a:ln>
            <a:noFill/>
          </a:ln>
          <a:effectLst/>
          <a:extLst/>
        </p:spPr>
        <p:txBody>
          <a:bodyPr vert="horz" wrap="square" lIns="91440" tIns="45720" rIns="91440" bIns="45720" numCol="1" anchor="b" anchorCtr="1" compatLnSpc="1">
            <a:prstTxWarp prst="textNoShape">
              <a:avLst/>
            </a:prstTxWarp>
          </a:bodyPr>
          <a:lstStyle>
            <a:defPPr>
              <a:defRPr lang="en-US"/>
            </a:defPPr>
            <a:lvl1pPr algn="l" rtl="0" eaLnBrk="1" fontAlgn="base" hangingPunct="1">
              <a:spcBef>
                <a:spcPct val="0"/>
              </a:spcBef>
              <a:spcAft>
                <a:spcPct val="0"/>
              </a:spcAft>
              <a:defRPr sz="2600" b="1" kern="1200">
                <a:solidFill>
                  <a:schemeClr val="bg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400" dirty="0" smtClean="0">
                <a:solidFill>
                  <a:schemeClr val="tx1"/>
                </a:solidFill>
                <a:latin typeface="Times New Roman" panose="02020603050405020304" pitchFamily="18" charset="0"/>
                <a:cs typeface="Times New Roman" panose="02020603050405020304" pitchFamily="18" charset="0"/>
              </a:rPr>
              <a:t>7</a:t>
            </a:r>
            <a:endParaRPr lang="en-US" sz="1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482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10</a:t>
            </a:fld>
            <a:endParaRPr lang="en-US"/>
          </a:p>
        </p:txBody>
      </p:sp>
      <p:pic>
        <p:nvPicPr>
          <p:cNvPr id="3891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788567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2"/>
          <p:cNvSpPr>
            <a:spLocks noChangeArrowheads="1"/>
          </p:cNvSpPr>
          <p:nvPr/>
        </p:nvSpPr>
        <p:spPr bwMode="auto">
          <a:xfrm>
            <a:off x="755561" y="381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200" b="1" dirty="0" smtClean="0">
                <a:latin typeface="Times New Roman" panose="02020603050405020304" pitchFamily="18" charset="0"/>
                <a:cs typeface="Times New Roman" panose="02020603050405020304" pitchFamily="18" charset="0"/>
              </a:rPr>
              <a:t>Appendix A—Climate Regions and MSAs</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87776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11</a:t>
            </a:fld>
            <a:endParaRPr lang="en-US"/>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1219200" y="1676400"/>
            <a:ext cx="6629400" cy="3806190"/>
          </a:xfrm>
          <a:prstGeom prst="rect">
            <a:avLst/>
          </a:prstGeom>
        </p:spPr>
      </p:pic>
      <p:sp>
        <p:nvSpPr>
          <p:cNvPr id="4" name="Rectangle 3"/>
          <p:cNvSpPr/>
          <p:nvPr/>
        </p:nvSpPr>
        <p:spPr>
          <a:xfrm>
            <a:off x="533400" y="965882"/>
            <a:ext cx="7467600" cy="535531"/>
          </a:xfrm>
          <a:prstGeom prst="rect">
            <a:avLst/>
          </a:prstGeom>
        </p:spPr>
        <p:txBody>
          <a:bodyPr wrap="square">
            <a:spAutoFit/>
          </a:bodyPr>
          <a:lstStyle/>
          <a:p>
            <a:pPr>
              <a:lnSpc>
                <a:spcPct val="90000"/>
              </a:lnSpc>
            </a:pPr>
            <a:r>
              <a:rPr lang="en-US" sz="3200" b="1" dirty="0">
                <a:latin typeface="Times New Roman" panose="02020603050405020304" pitchFamily="18" charset="0"/>
                <a:cs typeface="Times New Roman" panose="02020603050405020304" pitchFamily="18" charset="0"/>
              </a:rPr>
              <a:t>Appendix B</a:t>
            </a:r>
            <a:r>
              <a:rPr lang="en-US" sz="3200" b="1" dirty="0" smtClean="0">
                <a:latin typeface="Times New Roman" panose="02020603050405020304" pitchFamily="18" charset="0"/>
                <a:cs typeface="Times New Roman" panose="02020603050405020304" pitchFamily="18" charset="0"/>
              </a:rPr>
              <a:t>—10 FEMA Regions</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1704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12</a:t>
            </a:fld>
            <a:endParaRPr lang="en-US"/>
          </a:p>
        </p:txBody>
      </p:sp>
      <p:sp>
        <p:nvSpPr>
          <p:cNvPr id="3" name="Rectangle 2"/>
          <p:cNvSpPr/>
          <p:nvPr/>
        </p:nvSpPr>
        <p:spPr>
          <a:xfrm>
            <a:off x="924059" y="1676400"/>
            <a:ext cx="7391400" cy="4616648"/>
          </a:xfrm>
          <a:prstGeom prst="rect">
            <a:avLst/>
          </a:prstGeom>
        </p:spPr>
        <p:txBody>
          <a:bodyPr wrap="square">
            <a:spAutoFit/>
          </a:bodyPr>
          <a:lstStyle/>
          <a:p>
            <a:pPr lvl="0"/>
            <a:r>
              <a:rPr lang="en-US" sz="1400" b="1" dirty="0">
                <a:latin typeface="Times New Roman" panose="02020603050405020304" pitchFamily="18" charset="0"/>
                <a:cs typeface="Times New Roman" panose="02020603050405020304" pitchFamily="18" charset="0"/>
              </a:rPr>
              <a:t>Public Information (Series 300) </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This series credits programs that advise people about the flood hazard, flood insurance, and ways to reduce flood damage. These activities also provide data needed by insurance agents for accurate flood insurance rating. </a:t>
            </a:r>
          </a:p>
          <a:p>
            <a:r>
              <a:rPr lang="en-US" sz="1400" dirty="0">
                <a:latin typeface="Times New Roman" panose="02020603050405020304" pitchFamily="18" charset="0"/>
                <a:cs typeface="Times New Roman" panose="02020603050405020304" pitchFamily="18" charset="0"/>
              </a:rPr>
              <a:t> </a:t>
            </a:r>
          </a:p>
          <a:p>
            <a:pPr lvl="0"/>
            <a:r>
              <a:rPr lang="en-US" sz="1400" b="1" dirty="0">
                <a:latin typeface="Times New Roman" panose="02020603050405020304" pitchFamily="18" charset="0"/>
                <a:cs typeface="Times New Roman" panose="02020603050405020304" pitchFamily="18" charset="0"/>
              </a:rPr>
              <a:t>Mapping and Regulations (Series 400) </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This series credits programs that provide increased protection to new development. These activities include mapping areas not shown on the FIRM, preserving open space, enforcing higher regulatory standards, and managing storm water. The credit is increased for growing communities. These activities work toward the first and second goals of the CRS, damage reduction and accurate insurance rating. </a:t>
            </a:r>
          </a:p>
          <a:p>
            <a:r>
              <a:rPr lang="en-US" sz="1400" dirty="0">
                <a:latin typeface="Times New Roman" panose="02020603050405020304" pitchFamily="18" charset="0"/>
                <a:cs typeface="Times New Roman" panose="02020603050405020304" pitchFamily="18" charset="0"/>
              </a:rPr>
              <a:t> </a:t>
            </a:r>
          </a:p>
          <a:p>
            <a:pPr lvl="0"/>
            <a:r>
              <a:rPr lang="en-US" sz="1400" b="1" dirty="0">
                <a:latin typeface="Times New Roman" panose="02020603050405020304" pitchFamily="18" charset="0"/>
                <a:cs typeface="Times New Roman" panose="02020603050405020304" pitchFamily="18" charset="0"/>
              </a:rPr>
              <a:t>Flood Damage Reduction (Series 500) </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This series credits programs for areas in which existing development is at risk. Credit </a:t>
            </a:r>
          </a:p>
          <a:p>
            <a:r>
              <a:rPr lang="en-US" sz="1400" dirty="0">
                <a:latin typeface="Times New Roman" panose="02020603050405020304" pitchFamily="18" charset="0"/>
                <a:cs typeface="Times New Roman" panose="02020603050405020304" pitchFamily="18" charset="0"/>
              </a:rPr>
              <a:t>is provided for a comprehensive floodplain management plan, relocating or retrofitting </a:t>
            </a:r>
          </a:p>
          <a:p>
            <a:r>
              <a:rPr lang="en-US" sz="1400" dirty="0">
                <a:latin typeface="Times New Roman" panose="02020603050405020304" pitchFamily="18" charset="0"/>
                <a:cs typeface="Times New Roman" panose="02020603050405020304" pitchFamily="18" charset="0"/>
              </a:rPr>
              <a:t>flood prone structures, and maintaining drainage systems. These activities work toward </a:t>
            </a:r>
          </a:p>
          <a:p>
            <a:r>
              <a:rPr lang="en-US" sz="1400" dirty="0">
                <a:latin typeface="Times New Roman" panose="02020603050405020304" pitchFamily="18" charset="0"/>
                <a:cs typeface="Times New Roman" panose="02020603050405020304" pitchFamily="18" charset="0"/>
              </a:rPr>
              <a:t>the first goal of the CRS, damage reduction. </a:t>
            </a:r>
          </a:p>
          <a:p>
            <a:r>
              <a:rPr lang="en-US" sz="1400" dirty="0">
                <a:latin typeface="Times New Roman" panose="02020603050405020304" pitchFamily="18" charset="0"/>
                <a:cs typeface="Times New Roman" panose="02020603050405020304" pitchFamily="18" charset="0"/>
              </a:rPr>
              <a:t> </a:t>
            </a:r>
          </a:p>
          <a:p>
            <a:pPr lvl="0"/>
            <a:r>
              <a:rPr lang="en-US" sz="1400" b="1" dirty="0">
                <a:latin typeface="Times New Roman" panose="02020603050405020304" pitchFamily="18" charset="0"/>
                <a:cs typeface="Times New Roman" panose="02020603050405020304" pitchFamily="18" charset="0"/>
              </a:rPr>
              <a:t>Flood Preparedness (Series 600) </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This series credits flood warning, levee safety, and dam safety programs. These activities work toward the first and third goals of the CRS, damage reduction and hazard awareness. </a:t>
            </a:r>
          </a:p>
        </p:txBody>
      </p:sp>
      <p:sp>
        <p:nvSpPr>
          <p:cNvPr id="4" name="Rectangle 3"/>
          <p:cNvSpPr/>
          <p:nvPr/>
        </p:nvSpPr>
        <p:spPr>
          <a:xfrm>
            <a:off x="822101" y="443196"/>
            <a:ext cx="7467600" cy="978729"/>
          </a:xfrm>
          <a:prstGeom prst="rect">
            <a:avLst/>
          </a:prstGeom>
        </p:spPr>
        <p:txBody>
          <a:bodyPr wrap="square">
            <a:spAutoFit/>
          </a:bodyPr>
          <a:lstStyle/>
          <a:p>
            <a:pPr>
              <a:lnSpc>
                <a:spcPct val="90000"/>
              </a:lnSpc>
            </a:pPr>
            <a:r>
              <a:rPr lang="en-US" sz="3200" b="1" dirty="0">
                <a:latin typeface="Times New Roman" panose="02020603050405020304" pitchFamily="18" charset="0"/>
                <a:cs typeface="Times New Roman" panose="02020603050405020304" pitchFamily="18" charset="0"/>
              </a:rPr>
              <a:t>Appendix </a:t>
            </a:r>
            <a:r>
              <a:rPr lang="en-US" sz="3200" b="1" dirty="0" smtClean="0">
                <a:latin typeface="Times New Roman" panose="02020603050405020304" pitchFamily="18" charset="0"/>
                <a:cs typeface="Times New Roman" panose="02020603050405020304" pitchFamily="18" charset="0"/>
              </a:rPr>
              <a:t>C—Community Rating System (CRS) by Activity </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443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13</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135051306"/>
              </p:ext>
            </p:extLst>
          </p:nvPr>
        </p:nvGraphicFramePr>
        <p:xfrm>
          <a:off x="990601" y="1219200"/>
          <a:ext cx="7696200" cy="5586861"/>
        </p:xfrm>
        <a:graphic>
          <a:graphicData uri="http://schemas.openxmlformats.org/drawingml/2006/table">
            <a:tbl>
              <a:tblPr>
                <a:tableStyleId>{5C22544A-7EE6-4342-B048-85BDC9FD1C3A}</a:tableStyleId>
              </a:tblPr>
              <a:tblGrid>
                <a:gridCol w="3519204"/>
                <a:gridCol w="2598290"/>
                <a:gridCol w="1578706"/>
              </a:tblGrid>
              <a:tr h="336309">
                <a:tc gridSpan="3">
                  <a:txBody>
                    <a:bodyPr/>
                    <a:lstStyle/>
                    <a:p>
                      <a:pPr algn="l" fontAlgn="ctr"/>
                      <a:r>
                        <a:rPr lang="en-US" sz="1300" u="none" strike="noStrike" dirty="0">
                          <a:effectLst/>
                          <a:latin typeface="Times New Roman" panose="02020603050405020304" pitchFamily="18" charset="0"/>
                          <a:cs typeface="Times New Roman" panose="02020603050405020304" pitchFamily="18" charset="0"/>
                        </a:rPr>
                        <a:t>Table </a:t>
                      </a:r>
                      <a:r>
                        <a:rPr lang="en-US" sz="1300" u="none" strike="noStrike" dirty="0" smtClean="0">
                          <a:effectLst/>
                          <a:latin typeface="Times New Roman" panose="02020603050405020304" pitchFamily="18" charset="0"/>
                          <a:cs typeface="Times New Roman" panose="02020603050405020304" pitchFamily="18" charset="0"/>
                        </a:rPr>
                        <a:t>1: </a:t>
                      </a:r>
                      <a:r>
                        <a:rPr lang="en-US" sz="1300" u="none" strike="noStrike" dirty="0">
                          <a:effectLst/>
                          <a:latin typeface="Times New Roman" panose="02020603050405020304" pitchFamily="18" charset="0"/>
                          <a:cs typeface="Times New Roman" panose="02020603050405020304" pitchFamily="18" charset="0"/>
                        </a:rPr>
                        <a:t>Parameter Estimates from First-Stage Sorting Model v5 (I=1,820,691</a:t>
                      </a:r>
                      <a:r>
                        <a:rPr lang="en-US" sz="1300" u="none" strike="noStrike" dirty="0" smtClean="0">
                          <a:effectLst/>
                          <a:latin typeface="Times New Roman" panose="02020603050405020304" pitchFamily="18" charset="0"/>
                          <a:cs typeface="Times New Roman" panose="02020603050405020304" pitchFamily="18" charset="0"/>
                        </a:rPr>
                        <a:t>, </a:t>
                      </a:r>
                      <a:r>
                        <a:rPr lang="en-US" sz="1300" u="none" strike="noStrike" dirty="0">
                          <a:effectLst/>
                          <a:latin typeface="Times New Roman" panose="02020603050405020304" pitchFamily="18" charset="0"/>
                          <a:cs typeface="Times New Roman" panose="02020603050405020304" pitchFamily="18" charset="0"/>
                        </a:rPr>
                        <a:t>J=281) (multinomial </a:t>
                      </a:r>
                      <a:r>
                        <a:rPr lang="en-US" sz="1300" u="none" strike="noStrike" dirty="0" err="1">
                          <a:effectLst/>
                          <a:latin typeface="Times New Roman" panose="02020603050405020304" pitchFamily="18" charset="0"/>
                          <a:cs typeface="Times New Roman" panose="02020603050405020304" pitchFamily="18" charset="0"/>
                        </a:rPr>
                        <a:t>logit</a:t>
                      </a:r>
                      <a:r>
                        <a:rPr lang="en-US" sz="1300" u="none" strike="noStrike" dirty="0">
                          <a:effectLst/>
                          <a:latin typeface="Times New Roman" panose="02020603050405020304" pitchFamily="18" charset="0"/>
                          <a:cs typeface="Times New Roman" panose="02020603050405020304" pitchFamily="18" charset="0"/>
                        </a:rPr>
                        <a:t>)</a:t>
                      </a:r>
                      <a:endParaRPr lang="en-US" sz="13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ctr"/>
                </a:tc>
                <a:tc hMerge="1">
                  <a:txBody>
                    <a:bodyPr/>
                    <a:lstStyle/>
                    <a:p>
                      <a:pPr algn="l" fontAlgn="b"/>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hMerge="1">
                  <a:txBody>
                    <a:bodyPr/>
                    <a:lstStyle/>
                    <a:p>
                      <a:pPr algn="l" fontAlgn="b"/>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variables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estimate</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std. err.</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a:effectLst/>
                          <a:latin typeface="Times New Roman" panose="02020603050405020304" pitchFamily="18" charset="0"/>
                          <a:cs typeface="Times New Roman" panose="02020603050405020304" pitchFamily="18" charset="0"/>
                        </a:rPr>
                        <a:t>predicted income</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1</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0.0073</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Age-x-flood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-0.0001</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Age-x-CRS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0.0002</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College graduate-x-flood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0.0001</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College</a:t>
                      </a:r>
                      <a:r>
                        <a:rPr lang="en-US" sz="1300" u="none" strike="noStrike" baseline="0" dirty="0" smtClean="0">
                          <a:effectLst/>
                          <a:latin typeface="Times New Roman" panose="02020603050405020304" pitchFamily="18" charset="0"/>
                          <a:cs typeface="Times New Roman" panose="02020603050405020304" pitchFamily="18" charset="0"/>
                        </a:rPr>
                        <a:t> graduate-x-CRS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0.0001</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338416">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White-x-flood (Asian and other races</a:t>
                      </a:r>
                      <a:r>
                        <a:rPr lang="en-US" sz="1300" u="none" strike="noStrike" baseline="0" dirty="0" smtClean="0">
                          <a:effectLst/>
                          <a:latin typeface="Times New Roman" panose="02020603050405020304" pitchFamily="18" charset="0"/>
                          <a:cs typeface="Times New Roman" panose="02020603050405020304" pitchFamily="18" charset="0"/>
                        </a:rPr>
                        <a:t> are omitted)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0.0001</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White-x-CRS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-0.0002</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Black-x-flood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0.0002</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Black-x-CRS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-0.0004</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Hispanic-x-flood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Hispanic-x-CRS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FEMAI-x-flood (birth region FEMA VII is omitted)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0.0009</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FEMAII-x-flood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0.0008</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FEMAIII-x-flood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0.0001</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FEMAIV-x-flood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0.0004</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FEMAV-x-flood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0.0009</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FEMAVI-x-flood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0.0011</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FEMAVIII-x-flood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0.0004</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FEMAIX-x-flood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0.0014</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dirty="0" smtClean="0">
                          <a:effectLst/>
                          <a:latin typeface="Times New Roman" panose="02020603050405020304" pitchFamily="18" charset="0"/>
                          <a:cs typeface="Times New Roman" panose="02020603050405020304" pitchFamily="18" charset="0"/>
                        </a:rPr>
                        <a:t>FEMAX-x-flood</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0.0004</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187104">
                <a:tc>
                  <a:txBody>
                    <a:bodyPr/>
                    <a:lstStyle/>
                    <a:p>
                      <a:pPr algn="l" fontAlgn="b"/>
                      <a:r>
                        <a:rPr lang="en-US" sz="1300" u="none" strike="noStrike">
                          <a:effectLst/>
                          <a:latin typeface="Times New Roman" panose="02020603050405020304" pitchFamily="18" charset="0"/>
                          <a:cs typeface="Times New Roman" panose="02020603050405020304" pitchFamily="18" charset="0"/>
                        </a:rPr>
                        <a:t>M_macro</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a:effectLst/>
                          <a:latin typeface="Times New Roman" panose="02020603050405020304" pitchFamily="18" charset="0"/>
                          <a:cs typeface="Times New Roman" panose="02020603050405020304" pitchFamily="18" charset="0"/>
                        </a:rPr>
                        <a:t>-2.1145</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0.0017</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r h="501483">
                <a:tc gridSpan="3">
                  <a:txBody>
                    <a:bodyPr/>
                    <a:lstStyle/>
                    <a:p>
                      <a:pPr algn="l" fontAlgn="b"/>
                      <a:r>
                        <a:rPr lang="en-US" sz="13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Note: flood—Area of high risk flood zone in square miles.</a:t>
                      </a:r>
                    </a:p>
                    <a:p>
                      <a:pPr algn="l" fontAlgn="b"/>
                      <a:r>
                        <a:rPr lang="en-US" sz="13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CRS—CRS total credit point (we run several variants of models to separate CRS categories by activity, this model focuses on CRS total credit point). </a:t>
                      </a:r>
                      <a:endParaRPr lang="en-US" sz="1300" b="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7148" marR="7148" marT="7148" marB="0" anchor="b"/>
                </a:tc>
                <a:tc hMerge="1">
                  <a:txBody>
                    <a:bodyPr/>
                    <a:lstStyle/>
                    <a:p>
                      <a:pPr algn="l" fontAlgn="b"/>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c hMerge="1">
                  <a:txBody>
                    <a:bodyPr/>
                    <a:lstStyle/>
                    <a:p>
                      <a:pPr algn="l" fontAlgn="b"/>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48" marR="7148" marT="7148" marB="0" anchor="b"/>
                </a:tc>
              </a:tr>
            </a:tbl>
          </a:graphicData>
        </a:graphic>
      </p:graphicFrame>
      <p:sp>
        <p:nvSpPr>
          <p:cNvPr id="4" name="AutoShape 2"/>
          <p:cNvSpPr>
            <a:spLocks noChangeArrowheads="1"/>
          </p:cNvSpPr>
          <p:nvPr/>
        </p:nvSpPr>
        <p:spPr bwMode="auto">
          <a:xfrm>
            <a:off x="762000" y="1524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200" b="1" dirty="0" smtClean="0">
                <a:latin typeface="Times New Roman" panose="02020603050405020304" pitchFamily="18" charset="0"/>
                <a:cs typeface="Times New Roman" panose="02020603050405020304" pitchFamily="18" charset="0"/>
              </a:rPr>
              <a:t>Appendix </a:t>
            </a:r>
            <a:r>
              <a:rPr lang="en-US" sz="3200" b="1" dirty="0">
                <a:latin typeface="Times New Roman" panose="02020603050405020304" pitchFamily="18" charset="0"/>
                <a:cs typeface="Times New Roman" panose="02020603050405020304" pitchFamily="18" charset="0"/>
              </a:rPr>
              <a:t>D</a:t>
            </a:r>
            <a:r>
              <a:rPr lang="en-US" sz="3200" b="1" dirty="0" smtClean="0">
                <a:latin typeface="Times New Roman" panose="02020603050405020304" pitchFamily="18" charset="0"/>
                <a:cs typeface="Times New Roman" panose="02020603050405020304" pitchFamily="18" charset="0"/>
              </a:rPr>
              <a:t>--1</a:t>
            </a:r>
            <a:r>
              <a:rPr lang="en-US" sz="3200" b="1" baseline="30000" dirty="0" smtClean="0">
                <a:latin typeface="Times New Roman" panose="02020603050405020304" pitchFamily="18" charset="0"/>
                <a:cs typeface="Times New Roman" panose="02020603050405020304" pitchFamily="18" charset="0"/>
              </a:rPr>
              <a:t>st</a:t>
            </a:r>
            <a:r>
              <a:rPr lang="en-US" sz="3200" b="1" dirty="0" smtClean="0">
                <a:latin typeface="Times New Roman" panose="02020603050405020304" pitchFamily="18" charset="0"/>
                <a:cs typeface="Times New Roman" panose="02020603050405020304" pitchFamily="18" charset="0"/>
              </a:rPr>
              <a:t> stage sorting model (one example with flood and CRS total credit)</a:t>
            </a:r>
            <a:endParaRPr lang="en-US" sz="32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0600" y="1996226"/>
            <a:ext cx="5638800" cy="381000"/>
          </a:xfrm>
          <a:prstGeom prst="rect">
            <a:avLst/>
          </a:prstGeom>
          <a:noFill/>
          <a:ln w="25400">
            <a:solidFill>
              <a:srgbClr val="FF0000"/>
            </a:solidFill>
          </a:ln>
        </p:spPr>
        <p:txBody>
          <a:bodyPr wrap="square" rtlCol="0">
            <a:spAutoFit/>
          </a:bodyPr>
          <a:lstStyle/>
          <a:p>
            <a:endParaRPr lang="en-US" dirty="0"/>
          </a:p>
        </p:txBody>
      </p:sp>
      <p:sp>
        <p:nvSpPr>
          <p:cNvPr id="10" name="TextBox 9"/>
          <p:cNvSpPr txBox="1"/>
          <p:nvPr/>
        </p:nvSpPr>
        <p:spPr>
          <a:xfrm>
            <a:off x="994893" y="5639874"/>
            <a:ext cx="5638800" cy="190500"/>
          </a:xfrm>
          <a:prstGeom prst="rect">
            <a:avLst/>
          </a:prstGeom>
          <a:noFill/>
          <a:ln w="2540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62024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14</a:t>
            </a:fld>
            <a:endParaRPr lang="en-US"/>
          </a:p>
        </p:txBody>
      </p:sp>
      <p:sp>
        <p:nvSpPr>
          <p:cNvPr id="3" name="AutoShape 2"/>
          <p:cNvSpPr>
            <a:spLocks noChangeArrowheads="1"/>
          </p:cNvSpPr>
          <p:nvPr/>
        </p:nvSpPr>
        <p:spPr bwMode="auto">
          <a:xfrm>
            <a:off x="762000" y="1524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90000"/>
              </a:lnSpc>
            </a:pPr>
            <a:r>
              <a:rPr lang="en-US" sz="3200" b="1" dirty="0" smtClean="0">
                <a:latin typeface="Times New Roman" panose="02020603050405020304" pitchFamily="18" charset="0"/>
                <a:cs typeface="Times New Roman" panose="02020603050405020304" pitchFamily="18" charset="0"/>
              </a:rPr>
              <a:t>Appendix </a:t>
            </a:r>
            <a:r>
              <a:rPr lang="en-US" sz="3200" b="1" dirty="0">
                <a:latin typeface="Times New Roman" panose="02020603050405020304" pitchFamily="18" charset="0"/>
                <a:cs typeface="Times New Roman" panose="02020603050405020304" pitchFamily="18" charset="0"/>
              </a:rPr>
              <a:t>E</a:t>
            </a:r>
            <a:r>
              <a:rPr lang="en-US" sz="3200" b="1" dirty="0" smtClean="0">
                <a:latin typeface="Times New Roman" panose="02020603050405020304" pitchFamily="18" charset="0"/>
                <a:cs typeface="Times New Roman" panose="02020603050405020304" pitchFamily="18" charset="0"/>
              </a:rPr>
              <a:t>—2</a:t>
            </a:r>
            <a:r>
              <a:rPr lang="en-US" sz="3200" b="1" baseline="30000" dirty="0" smtClean="0">
                <a:latin typeface="Times New Roman" panose="02020603050405020304" pitchFamily="18" charset="0"/>
                <a:cs typeface="Times New Roman" panose="02020603050405020304" pitchFamily="18" charset="0"/>
              </a:rPr>
              <a:t>nd</a:t>
            </a:r>
            <a:r>
              <a:rPr lang="en-US" sz="3200" b="1" dirty="0" smtClean="0">
                <a:latin typeface="Times New Roman" panose="02020603050405020304" pitchFamily="18" charset="0"/>
                <a:cs typeface="Times New Roman" panose="02020603050405020304" pitchFamily="18" charset="0"/>
              </a:rPr>
              <a:t> stage sorting model (one example with flood and CRS total credit)</a:t>
            </a:r>
            <a:endParaRPr lang="en-US" sz="3200" b="1"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142175332"/>
              </p:ext>
            </p:extLst>
          </p:nvPr>
        </p:nvGraphicFramePr>
        <p:xfrm>
          <a:off x="1066801" y="1524003"/>
          <a:ext cx="6857999" cy="4038599"/>
        </p:xfrm>
        <a:graphic>
          <a:graphicData uri="http://schemas.openxmlformats.org/drawingml/2006/table">
            <a:tbl>
              <a:tblPr>
                <a:tableStyleId>{5C22544A-7EE6-4342-B048-85BDC9FD1C3A}</a:tableStyleId>
              </a:tblPr>
              <a:tblGrid>
                <a:gridCol w="3657599"/>
                <a:gridCol w="1793631"/>
                <a:gridCol w="1406769"/>
              </a:tblGrid>
              <a:tr h="236868">
                <a:tc>
                  <a:txBody>
                    <a:bodyPr/>
                    <a:lstStyle/>
                    <a:p>
                      <a:pPr algn="l" fontAlgn="b"/>
                      <a:r>
                        <a:rPr lang="en-US" altLang="zh-CN" sz="1400" b="1" dirty="0" smtClean="0">
                          <a:solidFill>
                            <a:srgbClr val="000000"/>
                          </a:solidFill>
                          <a:latin typeface="Times New Roman" panose="02020603050405020304" pitchFamily="18" charset="0"/>
                          <a:cs typeface="Times New Roman" panose="02020603050405020304" pitchFamily="18" charset="0"/>
                        </a:rPr>
                        <a:t>MSA fixed effects from the 1st stage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Coef.</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Std. Err.</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28731">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Heavy</a:t>
                      </a:r>
                      <a:r>
                        <a:rPr lang="en-US" sz="1400" u="none" strike="noStrike" baseline="0" dirty="0" smtClean="0">
                          <a:effectLst/>
                          <a:latin typeface="Times New Roman" panose="02020603050405020304" pitchFamily="18" charset="0"/>
                          <a:cs typeface="Times New Roman" panose="02020603050405020304" pitchFamily="18" charset="0"/>
                        </a:rPr>
                        <a:t> rainfall (</a:t>
                      </a:r>
                      <a:r>
                        <a:rPr lang="en-US" sz="1400" u="none" strike="noStrike" dirty="0" smtClean="0">
                          <a:effectLst/>
                          <a:latin typeface="Times New Roman" panose="02020603050405020304" pitchFamily="18" charset="0"/>
                          <a:cs typeface="Times New Roman" panose="02020603050405020304" pitchFamily="18" charset="0"/>
                        </a:rPr>
                        <a:t>1991-2000)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-0.01002189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(0.0159)</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36868">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Ln(construction)</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.85410244**</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(0.4238)</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36868">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Ln(production)</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0.13296909</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(0.2129)</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36868">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Ln(service)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2.3218927***</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(0.5237)</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28731">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Annual snowfall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0.00400159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(0.0028)</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28731">
                <a:tc>
                  <a:txBody>
                    <a:bodyPr/>
                    <a:lstStyle/>
                    <a:p>
                      <a:pPr algn="l" fontAlgn="b"/>
                      <a:r>
                        <a:rPr lang="en-US" sz="1400" u="none" strike="noStrike">
                          <a:effectLst/>
                          <a:latin typeface="Times New Roman" panose="02020603050405020304" pitchFamily="18" charset="0"/>
                          <a:cs typeface="Times New Roman" panose="02020603050405020304" pitchFamily="18" charset="0"/>
                        </a:rPr>
                        <a:t>waterarea-x-crs300</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.00010064**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(0.00004)</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36868">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Culture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.75463965***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(0.1800)</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36868">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July humidity</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-.01245706**</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(0.0059)</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28731">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Area of</a:t>
                      </a:r>
                      <a:r>
                        <a:rPr lang="en-US" sz="1400" u="none" strike="noStrike" baseline="0" dirty="0" smtClean="0">
                          <a:effectLst/>
                          <a:latin typeface="Times New Roman" panose="02020603050405020304" pitchFamily="18" charset="0"/>
                          <a:cs typeface="Times New Roman" panose="02020603050405020304" pitchFamily="18" charset="0"/>
                        </a:rPr>
                        <a:t> </a:t>
                      </a:r>
                      <a:r>
                        <a:rPr lang="en-US" sz="1400" u="none" strike="noStrike" dirty="0" smtClean="0">
                          <a:effectLst/>
                          <a:latin typeface="Times New Roman" panose="02020603050405020304" pitchFamily="18" charset="0"/>
                          <a:cs typeface="Times New Roman" panose="02020603050405020304" pitchFamily="18" charset="0"/>
                        </a:rPr>
                        <a:t>high risk flood</a:t>
                      </a:r>
                      <a:r>
                        <a:rPr lang="en-US" sz="1400" u="none" strike="noStrike" baseline="0" dirty="0" smtClean="0">
                          <a:effectLst/>
                          <a:latin typeface="Times New Roman" panose="02020603050405020304" pitchFamily="18" charset="0"/>
                          <a:cs typeface="Times New Roman" panose="02020603050405020304" pitchFamily="18" charset="0"/>
                        </a:rPr>
                        <a:t> zone (sq. mi.)</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-0.00852015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(0.0208)</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36868">
                <a:tc>
                  <a:txBody>
                    <a:bodyPr/>
                    <a:lstStyle/>
                    <a:p>
                      <a:pPr algn="l" fontAlgn="b"/>
                      <a:r>
                        <a:rPr lang="en-US" sz="1400" b="0" i="0" u="none" strike="noStrike" dirty="0" smtClean="0">
                          <a:solidFill>
                            <a:schemeClr val="dk1"/>
                          </a:solidFill>
                          <a:effectLst/>
                          <a:latin typeface="Times New Roman" panose="02020603050405020304" pitchFamily="18" charset="0"/>
                          <a:cs typeface="Times New Roman" panose="02020603050405020304" pitchFamily="18" charset="0"/>
                        </a:rPr>
                        <a:t>CRS</a:t>
                      </a:r>
                      <a:r>
                        <a:rPr lang="en-US" sz="1400" b="0" i="0" u="none" strike="noStrike" baseline="0" dirty="0" smtClean="0">
                          <a:solidFill>
                            <a:schemeClr val="dk1"/>
                          </a:solidFill>
                          <a:effectLst/>
                          <a:latin typeface="Times New Roman" panose="02020603050405020304" pitchFamily="18" charset="0"/>
                          <a:cs typeface="Times New Roman" panose="02020603050405020304" pitchFamily="18" charset="0"/>
                        </a:rPr>
                        <a:t> total credit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.00033064***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(0.0052)</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28731">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Number</a:t>
                      </a:r>
                      <a:r>
                        <a:rPr lang="en-US" sz="1400" u="none" strike="noStrike" baseline="0" dirty="0" smtClean="0">
                          <a:effectLst/>
                          <a:latin typeface="Times New Roman" panose="02020603050405020304" pitchFamily="18" charset="0"/>
                          <a:cs typeface="Times New Roman" panose="02020603050405020304" pitchFamily="18" charset="0"/>
                        </a:rPr>
                        <a:t> of </a:t>
                      </a:r>
                      <a:r>
                        <a:rPr lang="en-US" sz="1400" u="none" strike="noStrike" dirty="0" smtClean="0">
                          <a:effectLst/>
                          <a:latin typeface="Times New Roman" panose="02020603050405020304" pitchFamily="18" charset="0"/>
                          <a:cs typeface="Times New Roman" panose="02020603050405020304" pitchFamily="18" charset="0"/>
                        </a:rPr>
                        <a:t>flood</a:t>
                      </a:r>
                      <a:r>
                        <a:rPr lang="en-US" sz="1400" u="none" strike="noStrike" baseline="0" dirty="0" smtClean="0">
                          <a:effectLst/>
                          <a:latin typeface="Times New Roman" panose="02020603050405020304" pitchFamily="18" charset="0"/>
                          <a:cs typeface="Times New Roman" panose="02020603050405020304" pitchFamily="18" charset="0"/>
                        </a:rPr>
                        <a:t> control </a:t>
                      </a:r>
                      <a:r>
                        <a:rPr lang="en-US" sz="1400" u="none" strike="noStrike" dirty="0" smtClean="0">
                          <a:effectLst/>
                          <a:latin typeface="Times New Roman" panose="02020603050405020304" pitchFamily="18" charset="0"/>
                          <a:cs typeface="Times New Roman" panose="02020603050405020304" pitchFamily="18" charset="0"/>
                        </a:rPr>
                        <a:t>dams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smtClean="0">
                          <a:effectLst/>
                          <a:latin typeface="Times New Roman" panose="02020603050405020304" pitchFamily="18" charset="0"/>
                          <a:cs typeface="Times New Roman" panose="02020603050405020304" pitchFamily="18" charset="0"/>
                        </a:rPr>
                        <a:t>.01651718***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a:effectLst/>
                          <a:latin typeface="Times New Roman" panose="02020603050405020304" pitchFamily="18" charset="0"/>
                          <a:cs typeface="Times New Roman" panose="02020603050405020304" pitchFamily="18" charset="0"/>
                        </a:rPr>
                        <a:t>(0.00008)</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36868">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_cons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-5.9277742***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1400" u="none" strike="noStrike" dirty="0">
                          <a:effectLst/>
                          <a:latin typeface="Times New Roman" panose="02020603050405020304" pitchFamily="18" charset="0"/>
                          <a:cs typeface="Times New Roman" panose="02020603050405020304" pitchFamily="18" charset="0"/>
                        </a:rPr>
                        <a:t>(1.6602)</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bl>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315587536"/>
              </p:ext>
            </p:extLst>
          </p:nvPr>
        </p:nvGraphicFramePr>
        <p:xfrm>
          <a:off x="3962400" y="1524000"/>
          <a:ext cx="495300" cy="266700"/>
        </p:xfrm>
        <a:graphic>
          <a:graphicData uri="http://schemas.openxmlformats.org/presentationml/2006/ole">
            <mc:AlternateContent xmlns:mc="http://schemas.openxmlformats.org/markup-compatibility/2006">
              <mc:Choice xmlns:v="urn:schemas-microsoft-com:vml" Requires="v">
                <p:oleObj spid="_x0000_s35976" name="Equation" r:id="rId3" imgW="495000" imgH="266400" progId="Equation.3">
                  <p:embed/>
                </p:oleObj>
              </mc:Choice>
              <mc:Fallback>
                <p:oleObj name="Equation" r:id="rId3" imgW="495000" imgH="266400" progId="Equation.3">
                  <p:embed/>
                  <p:pic>
                    <p:nvPicPr>
                      <p:cNvPr id="0" name=""/>
                      <p:cNvPicPr/>
                      <p:nvPr/>
                    </p:nvPicPr>
                    <p:blipFill>
                      <a:blip r:embed="rId4"/>
                      <a:stretch>
                        <a:fillRect/>
                      </a:stretch>
                    </p:blipFill>
                    <p:spPr>
                      <a:xfrm>
                        <a:off x="3962400" y="1524000"/>
                        <a:ext cx="495300" cy="266700"/>
                      </a:xfrm>
                      <a:prstGeom prst="rect">
                        <a:avLst/>
                      </a:prstGeom>
                    </p:spPr>
                  </p:pic>
                </p:oleObj>
              </mc:Fallback>
            </mc:AlternateContent>
          </a:graphicData>
        </a:graphic>
      </p:graphicFrame>
      <p:sp>
        <p:nvSpPr>
          <p:cNvPr id="6" name="TextBox 5"/>
          <p:cNvSpPr txBox="1"/>
          <p:nvPr/>
        </p:nvSpPr>
        <p:spPr>
          <a:xfrm>
            <a:off x="1087192" y="3429000"/>
            <a:ext cx="5389808" cy="381000"/>
          </a:xfrm>
          <a:prstGeom prst="rect">
            <a:avLst/>
          </a:prstGeom>
          <a:noFill/>
          <a:ln w="25400">
            <a:solidFill>
              <a:srgbClr val="FF0000"/>
            </a:solidFill>
          </a:ln>
        </p:spPr>
        <p:txBody>
          <a:bodyPr wrap="square" rtlCol="0">
            <a:spAutoFit/>
          </a:bodyPr>
          <a:lstStyle/>
          <a:p>
            <a:endParaRPr lang="en-US" dirty="0"/>
          </a:p>
        </p:txBody>
      </p:sp>
      <p:sp>
        <p:nvSpPr>
          <p:cNvPr id="7" name="TextBox 6"/>
          <p:cNvSpPr txBox="1"/>
          <p:nvPr/>
        </p:nvSpPr>
        <p:spPr>
          <a:xfrm>
            <a:off x="1087192" y="5715000"/>
            <a:ext cx="6858000" cy="830997"/>
          </a:xfrm>
          <a:prstGeom prst="rect">
            <a:avLst/>
          </a:prstGeom>
          <a:noFill/>
        </p:spPr>
        <p:txBody>
          <a:bodyPr wrap="square" rtlCol="0">
            <a:spAutoFit/>
          </a:bodyPr>
          <a:lstStyle/>
          <a:p>
            <a:pPr lvl="0"/>
            <a:r>
              <a:rPr lang="en-US" sz="1200" dirty="0" smtClean="0">
                <a:latin typeface="Times New Roman" panose="02020603050405020304" pitchFamily="18" charset="0"/>
                <a:cs typeface="Times New Roman" panose="02020603050405020304" pitchFamily="18" charset="0"/>
              </a:rPr>
              <a:t>Note: crs300 represents CRS series 300, which categorizes </a:t>
            </a:r>
            <a:r>
              <a:rPr lang="en-US" sz="1200" dirty="0">
                <a:latin typeface="Times New Roman" panose="02020603050405020304" pitchFamily="18" charset="0"/>
                <a:cs typeface="Times New Roman" panose="02020603050405020304" pitchFamily="18" charset="0"/>
              </a:rPr>
              <a:t>p</a:t>
            </a:r>
            <a:r>
              <a:rPr lang="en-US" sz="1200" dirty="0" smtClean="0">
                <a:latin typeface="Times New Roman" panose="02020603050405020304" pitchFamily="18" charset="0"/>
                <a:cs typeface="Times New Roman" panose="02020603050405020304" pitchFamily="18" charset="0"/>
              </a:rPr>
              <a:t>ublic Information. </a:t>
            </a:r>
            <a:r>
              <a:rPr lang="en-US" sz="1200" dirty="0">
                <a:latin typeface="Times New Roman" panose="02020603050405020304" pitchFamily="18" charset="0"/>
                <a:cs typeface="Times New Roman" panose="02020603050405020304" pitchFamily="18" charset="0"/>
              </a:rPr>
              <a:t>This series credits programs </a:t>
            </a:r>
            <a:r>
              <a:rPr lang="en-US" sz="1200" dirty="0" smtClean="0">
                <a:latin typeface="Times New Roman" panose="02020603050405020304" pitchFamily="18" charset="0"/>
                <a:cs typeface="Times New Roman" panose="02020603050405020304" pitchFamily="18" charset="0"/>
              </a:rPr>
              <a:t>advise </a:t>
            </a:r>
            <a:r>
              <a:rPr lang="en-US" sz="1200" dirty="0">
                <a:latin typeface="Times New Roman" panose="02020603050405020304" pitchFamily="18" charset="0"/>
                <a:cs typeface="Times New Roman" panose="02020603050405020304" pitchFamily="18" charset="0"/>
              </a:rPr>
              <a:t>people about the flood hazard, flood insurance, and ways to reduce flood damage. These activities also provide data needed by insurance agents for accurate flood insurance rating. </a:t>
            </a:r>
            <a:r>
              <a:rPr lang="en-US" sz="1200" dirty="0" smtClean="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080751" y="4724400"/>
            <a:ext cx="5396247" cy="381000"/>
          </a:xfrm>
          <a:prstGeom prst="rect">
            <a:avLst/>
          </a:prstGeom>
          <a:noFill/>
          <a:ln w="25400">
            <a:solidFill>
              <a:srgbClr val="FF0000"/>
            </a:solidFill>
          </a:ln>
        </p:spPr>
        <p:txBody>
          <a:bodyPr wrap="square" rtlCol="0">
            <a:spAutoFit/>
          </a:bodyPr>
          <a:lstStyle/>
          <a:p>
            <a:endParaRPr lang="en-US" dirty="0"/>
          </a:p>
        </p:txBody>
      </p:sp>
      <p:sp>
        <p:nvSpPr>
          <p:cNvPr id="9" name="TextBox 8"/>
          <p:cNvSpPr txBox="1"/>
          <p:nvPr/>
        </p:nvSpPr>
        <p:spPr>
          <a:xfrm>
            <a:off x="1080751" y="5105400"/>
            <a:ext cx="5389808" cy="301580"/>
          </a:xfrm>
          <a:prstGeom prst="rect">
            <a:avLst/>
          </a:prstGeom>
          <a:noFill/>
          <a:ln w="2540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201826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15</a:t>
            </a:fld>
            <a:endParaRPr lang="en-US"/>
          </a:p>
        </p:txBody>
      </p:sp>
      <p:sp>
        <p:nvSpPr>
          <p:cNvPr id="3" name="Rectangle 2"/>
          <p:cNvSpPr/>
          <p:nvPr/>
        </p:nvSpPr>
        <p:spPr>
          <a:xfrm>
            <a:off x="533400" y="965882"/>
            <a:ext cx="7467600" cy="978729"/>
          </a:xfrm>
          <a:prstGeom prst="rect">
            <a:avLst/>
          </a:prstGeom>
        </p:spPr>
        <p:txBody>
          <a:bodyPr wrap="square">
            <a:spAutoFit/>
          </a:bodyPr>
          <a:lstStyle/>
          <a:p>
            <a:pPr>
              <a:lnSpc>
                <a:spcPct val="90000"/>
              </a:lnSpc>
            </a:pPr>
            <a:r>
              <a:rPr lang="en-US" sz="3200" b="1" dirty="0">
                <a:latin typeface="Times New Roman" panose="02020603050405020304" pitchFamily="18" charset="0"/>
                <a:cs typeface="Times New Roman" panose="02020603050405020304" pitchFamily="18" charset="0"/>
              </a:rPr>
              <a:t>Appendix F</a:t>
            </a:r>
            <a:r>
              <a:rPr lang="en-US" sz="3200" b="1" dirty="0" smtClean="0">
                <a:latin typeface="Times New Roman" panose="02020603050405020304" pitchFamily="18" charset="0"/>
                <a:cs typeface="Times New Roman" panose="02020603050405020304" pitchFamily="18" charset="0"/>
              </a:rPr>
              <a:t>—combined results from the 1</a:t>
            </a:r>
            <a:r>
              <a:rPr lang="en-US" sz="3200" b="1" baseline="30000" dirty="0" smtClean="0">
                <a:latin typeface="Times New Roman" panose="02020603050405020304" pitchFamily="18" charset="0"/>
                <a:cs typeface="Times New Roman" panose="02020603050405020304" pitchFamily="18" charset="0"/>
              </a:rPr>
              <a:t>st</a:t>
            </a:r>
            <a:r>
              <a:rPr lang="en-US" sz="3200" b="1" dirty="0" smtClean="0">
                <a:latin typeface="Times New Roman" panose="02020603050405020304" pitchFamily="18" charset="0"/>
                <a:cs typeface="Times New Roman" panose="02020603050405020304" pitchFamily="18" charset="0"/>
              </a:rPr>
              <a:t> and 2</a:t>
            </a:r>
            <a:r>
              <a:rPr lang="en-US" sz="3200" b="1" baseline="30000" dirty="0" smtClean="0">
                <a:latin typeface="Times New Roman" panose="02020603050405020304" pitchFamily="18" charset="0"/>
                <a:cs typeface="Times New Roman" panose="02020603050405020304" pitchFamily="18" charset="0"/>
              </a:rPr>
              <a:t>nd</a:t>
            </a:r>
            <a:r>
              <a:rPr lang="en-US" sz="3200" b="1" dirty="0" smtClean="0">
                <a:latin typeface="Times New Roman" panose="02020603050405020304" pitchFamily="18" charset="0"/>
                <a:cs typeface="Times New Roman" panose="02020603050405020304" pitchFamily="18" charset="0"/>
              </a:rPr>
              <a:t> stages</a:t>
            </a:r>
            <a:endParaRPr lang="en-US" sz="3200" b="1"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417576292"/>
              </p:ext>
            </p:extLst>
          </p:nvPr>
        </p:nvGraphicFramePr>
        <p:xfrm>
          <a:off x="685800" y="2133600"/>
          <a:ext cx="7315200" cy="3124201"/>
        </p:xfrm>
        <a:graphic>
          <a:graphicData uri="http://schemas.openxmlformats.org/drawingml/2006/table">
            <a:tbl>
              <a:tblPr>
                <a:tableStyleId>{5C22544A-7EE6-4342-B048-85BDC9FD1C3A}</a:tableStyleId>
              </a:tblPr>
              <a:tblGrid>
                <a:gridCol w="2655030"/>
                <a:gridCol w="3573081"/>
                <a:gridCol w="1087089"/>
              </a:tblGrid>
              <a:tr h="681265">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Variables</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Coefficients from 2-step sorting model</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MWTP</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345873">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CRS</a:t>
                      </a:r>
                      <a:r>
                        <a:rPr lang="en-US" sz="2000" u="none" strike="noStrike" baseline="0" dirty="0" smtClean="0">
                          <a:effectLst/>
                          <a:latin typeface="Times New Roman" panose="02020603050405020304" pitchFamily="18" charset="0"/>
                          <a:cs typeface="Times New Roman" panose="02020603050405020304" pitchFamily="18" charset="0"/>
                        </a:rPr>
                        <a:t> </a:t>
                      </a:r>
                      <a:r>
                        <a:rPr lang="en-US" sz="2000" u="none" strike="noStrike" dirty="0" smtClean="0">
                          <a:effectLst/>
                          <a:latin typeface="Times New Roman" panose="02020603050405020304" pitchFamily="18" charset="0"/>
                          <a:cs typeface="Times New Roman" panose="02020603050405020304" pitchFamily="18" charset="0"/>
                        </a:rPr>
                        <a:t>series300</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0.0011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$37</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345873">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CRS series 400</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0.00045</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$16</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r>
              <a:tr h="345873">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CRS series 500</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0.0002</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$7</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r>
              <a:tr h="345873">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CRS series 600</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0.0013</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algn="l" fontAlgn="b"/>
                      <a:r>
                        <a:rPr lang="en-US" sz="20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$44</a:t>
                      </a:r>
                      <a:endParaRPr lang="en-US" sz="2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b"/>
                </a:tc>
              </a:tr>
              <a:tr h="378179">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CRS total credit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0.0002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$7</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681265">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Number of flood</a:t>
                      </a:r>
                      <a:r>
                        <a:rPr lang="en-US" sz="2000" u="none" strike="noStrike" baseline="0" dirty="0" smtClean="0">
                          <a:effectLst/>
                          <a:latin typeface="Times New Roman" panose="02020603050405020304" pitchFamily="18" charset="0"/>
                          <a:cs typeface="Times New Roman" panose="02020603050405020304" pitchFamily="18" charset="0"/>
                        </a:rPr>
                        <a:t> control d</a:t>
                      </a:r>
                      <a:r>
                        <a:rPr lang="en-US" sz="2000" u="none" strike="noStrike" dirty="0" smtClean="0">
                          <a:effectLst/>
                          <a:latin typeface="Times New Roman" panose="02020603050405020304" pitchFamily="18" charset="0"/>
                          <a:cs typeface="Times New Roman" panose="02020603050405020304" pitchFamily="18" charset="0"/>
                        </a:rPr>
                        <a:t>ams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0.01652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smtClean="0">
                          <a:effectLst/>
                          <a:latin typeface="Times New Roman" panose="02020603050405020304" pitchFamily="18" charset="0"/>
                          <a:cs typeface="Times New Roman" panose="02020603050405020304" pitchFamily="18" charset="0"/>
                        </a:rPr>
                        <a:t>$574</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bl>
          </a:graphicData>
        </a:graphic>
      </p:graphicFrame>
    </p:spTree>
    <p:extLst>
      <p:ext uri="{BB962C8B-B14F-4D97-AF65-F5344CB8AC3E}">
        <p14:creationId xmlns:p14="http://schemas.microsoft.com/office/powerpoint/2010/main" val="18936982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4E833A-9A70-474C-9C64-E5D2D2204B79}" type="slidenum">
              <a:rPr lang="en-US" smtClean="0"/>
              <a:pPr>
                <a:defRPr/>
              </a:pPr>
              <a:t>16</a:t>
            </a:fld>
            <a:endParaRPr lang="en-US"/>
          </a:p>
        </p:txBody>
      </p:sp>
      <p:sp>
        <p:nvSpPr>
          <p:cNvPr id="3" name="Rectangle 2"/>
          <p:cNvSpPr/>
          <p:nvPr/>
        </p:nvSpPr>
        <p:spPr>
          <a:xfrm>
            <a:off x="533400" y="965882"/>
            <a:ext cx="7467600" cy="978729"/>
          </a:xfrm>
          <a:prstGeom prst="rect">
            <a:avLst/>
          </a:prstGeom>
        </p:spPr>
        <p:txBody>
          <a:bodyPr wrap="square">
            <a:spAutoFit/>
          </a:bodyPr>
          <a:lstStyle/>
          <a:p>
            <a:pPr>
              <a:lnSpc>
                <a:spcPct val="90000"/>
              </a:lnSpc>
            </a:pPr>
            <a:r>
              <a:rPr lang="en-US" sz="3200" b="1">
                <a:latin typeface="Times New Roman" panose="02020603050405020304" pitchFamily="18" charset="0"/>
                <a:cs typeface="Times New Roman" panose="02020603050405020304" pitchFamily="18" charset="0"/>
              </a:rPr>
              <a:t>Appendix </a:t>
            </a:r>
            <a:r>
              <a:rPr lang="en-US" sz="3200" b="1" dirty="0" smtClean="0">
                <a:latin typeface="Times New Roman" panose="02020603050405020304" pitchFamily="18" charset="0"/>
                <a:cs typeface="Times New Roman" panose="02020603050405020304" pitchFamily="18" charset="0"/>
              </a:rPr>
              <a:t>F</a:t>
            </a:r>
            <a:r>
              <a:rPr lang="en-US" sz="3200" b="1" smtClean="0">
                <a:latin typeface="Times New Roman" panose="02020603050405020304" pitchFamily="18" charset="0"/>
                <a:cs typeface="Times New Roman" panose="02020603050405020304" pitchFamily="18" charset="0"/>
              </a:rPr>
              <a:t>—Flood </a:t>
            </a:r>
            <a:r>
              <a:rPr lang="en-US" sz="3200" b="1" dirty="0" smtClean="0">
                <a:latin typeface="Times New Roman" panose="02020603050405020304" pitchFamily="18" charset="0"/>
                <a:cs typeface="Times New Roman" panose="02020603050405020304" pitchFamily="18" charset="0"/>
              </a:rPr>
              <a:t>Risk and CRS Credit by FEMA region</a:t>
            </a:r>
            <a:endParaRPr lang="en-US" sz="3200" b="1" dirty="0">
              <a:latin typeface="Times New Roman" panose="02020603050405020304" pitchFamily="18" charset="0"/>
              <a:cs typeface="Times New Roman" panose="02020603050405020304" pitchFamily="18" charset="0"/>
            </a:endParaRPr>
          </a:p>
        </p:txBody>
      </p:sp>
      <p:graphicFrame>
        <p:nvGraphicFramePr>
          <p:cNvPr id="4" name="Chart 3"/>
          <p:cNvGraphicFramePr/>
          <p:nvPr>
            <p:extLst>
              <p:ext uri="{D42A27DB-BD31-4B8C-83A1-F6EECF244321}">
                <p14:modId xmlns:p14="http://schemas.microsoft.com/office/powerpoint/2010/main" val="3619242090"/>
              </p:ext>
            </p:extLst>
          </p:nvPr>
        </p:nvGraphicFramePr>
        <p:xfrm>
          <a:off x="1371600" y="2209800"/>
          <a:ext cx="6781800" cy="381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0146886"/>
      </p:ext>
    </p:extLst>
  </p:cSld>
  <p:clrMapOvr>
    <a:masterClrMapping/>
  </p:clrMapOvr>
  <p:timing>
    <p:tnLst>
      <p:par>
        <p:cTn id="1" dur="indefinite" restart="never" nodeType="tmRoot"/>
      </p:par>
    </p:tnLst>
  </p:timing>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10695</TotalTime>
  <Words>1135</Words>
  <Application>Microsoft Office PowerPoint</Application>
  <PresentationFormat>On-screen Show (4:3)</PresentationFormat>
  <Paragraphs>319</Paragraphs>
  <Slides>16</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Capsules</vt:lpstr>
      <vt:lpstr>Equation</vt:lpstr>
      <vt:lpstr>PowerPoint Presentation</vt:lpstr>
      <vt:lpstr>PowerPoint Presentation</vt:lpstr>
      <vt:lpstr>PowerPoint Presentation</vt:lpstr>
      <vt:lpstr>PowerPoint Presentation</vt:lpstr>
      <vt:lpstr>Aggregation of housing related commodities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Migration, and Household Location Choices</dc:title>
  <dc:creator>Flora</dc:creator>
  <cp:lastModifiedBy>CSB</cp:lastModifiedBy>
  <cp:revision>1768</cp:revision>
  <cp:lastPrinted>2011-11-13T18:24:22Z</cp:lastPrinted>
  <dcterms:created xsi:type="dcterms:W3CDTF">2012-10-29T14:11:58Z</dcterms:created>
  <dcterms:modified xsi:type="dcterms:W3CDTF">2013-12-14T19:06:42Z</dcterms:modified>
</cp:coreProperties>
</file>