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5663"/>
    <a:srgbClr val="505168"/>
    <a:srgbClr val="5F5E6E"/>
    <a:srgbClr val="656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5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AB4F-A1E5-4122-86E5-06C7E869607A}" type="datetimeFigureOut">
              <a:rPr lang="en-US" smtClean="0"/>
              <a:t>12/10/2013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0B5FA-37FA-425F-BB99-85B46611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92C-E89B-4524-BED3-37FCA9B97E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0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7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9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5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75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5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95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6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9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5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03821-155A-4267-8D35-ECB237470E39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8685-2829-4699-9023-E162CE86C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6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Incorporating Water in Integrated Assessment Models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2590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Jim Shortle</a:t>
            </a:r>
          </a:p>
          <a:p>
            <a:r>
              <a:rPr lang="en-US" smtClean="0">
                <a:solidFill>
                  <a:schemeClr val="bg2"/>
                </a:solidFill>
              </a:rPr>
              <a:t>Karen Fisher-</a:t>
            </a:r>
            <a:r>
              <a:rPr lang="en-US" dirty="0" err="1" smtClean="0">
                <a:solidFill>
                  <a:schemeClr val="bg2"/>
                </a:solidFill>
              </a:rPr>
              <a:t>Vanden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Ian Sue Wing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Doug </a:t>
            </a:r>
            <a:r>
              <a:rPr lang="en-US" dirty="0" err="1" smtClean="0">
                <a:solidFill>
                  <a:schemeClr val="bg2"/>
                </a:solidFill>
              </a:rPr>
              <a:t>Wrenn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Aaron Cook</a:t>
            </a:r>
          </a:p>
        </p:txBody>
      </p:sp>
      <p:pic>
        <p:nvPicPr>
          <p:cNvPr id="4" name="Picture 3" descr="water blue highlights c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5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Simple Water-Economy Model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chemeClr val="bg2"/>
                    </a:solidFill>
                    <a:latin typeface="Cambria Math"/>
                  </a:rPr>
                  <a:t>Water is a divisible homogenous consumption good that is fixed in supply, with exclusive property rights traded in perfectly competitive markets</a:t>
                </a:r>
              </a:p>
              <a:p>
                <a:pPr marL="0" indent="0">
                  <a:buNone/>
                </a:pPr>
                <a:endParaRPr lang="en-US" i="1" dirty="0">
                  <a:solidFill>
                    <a:schemeClr val="bg2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)≤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𝑊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1852" t="-1652" r="-1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7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Simple Water-Economy Model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700" dirty="0" smtClean="0">
                    <a:solidFill>
                      <a:schemeClr val="bg2"/>
                    </a:solidFill>
                  </a:rPr>
                  <a:t>If the assumptions are reasonably true:</a:t>
                </a:r>
              </a:p>
              <a:p>
                <a:pPr marL="514350" lvl="0" indent="-514350">
                  <a:buAutoNum type="alphaLcParenBoth"/>
                </a:pPr>
                <a:r>
                  <a:rPr lang="en-US" sz="2700" dirty="0" smtClean="0">
                    <a:solidFill>
                      <a:schemeClr val="bg2"/>
                    </a:solidFill>
                  </a:rPr>
                  <a:t>putting </a:t>
                </a:r>
                <a:r>
                  <a:rPr lang="en-US" sz="2700" dirty="0">
                    <a:solidFill>
                      <a:schemeClr val="bg2"/>
                    </a:solidFill>
                  </a:rPr>
                  <a:t>water in aggregate economy models </a:t>
                </a:r>
                <a:r>
                  <a:rPr lang="en-US" sz="2700" dirty="0" smtClean="0">
                    <a:solidFill>
                      <a:schemeClr val="bg2"/>
                    </a:solidFill>
                  </a:rPr>
                  <a:t>is </a:t>
                </a:r>
                <a:r>
                  <a:rPr lang="en-US" sz="2700" dirty="0">
                    <a:solidFill>
                      <a:schemeClr val="bg2"/>
                    </a:solidFill>
                  </a:rPr>
                  <a:t>analogous </a:t>
                </a:r>
                <a:r>
                  <a:rPr lang="en-US" sz="2700" dirty="0" smtClean="0">
                    <a:solidFill>
                      <a:schemeClr val="bg2"/>
                    </a:solidFill>
                  </a:rPr>
                  <a:t>to any </a:t>
                </a:r>
                <a:r>
                  <a:rPr lang="en-US" sz="2700" dirty="0">
                    <a:solidFill>
                      <a:schemeClr val="bg2"/>
                    </a:solidFill>
                  </a:rPr>
                  <a:t>conventional market </a:t>
                </a:r>
                <a:r>
                  <a:rPr lang="en-US" sz="2700" dirty="0" smtClean="0">
                    <a:solidFill>
                      <a:schemeClr val="bg2"/>
                    </a:solidFill>
                  </a:rPr>
                  <a:t>good</a:t>
                </a:r>
                <a:endParaRPr lang="en-US" sz="2700" dirty="0">
                  <a:solidFill>
                    <a:schemeClr val="bg2"/>
                  </a:solidFill>
                </a:endParaRPr>
              </a:p>
              <a:p>
                <a:pPr marL="514350" lvl="0" indent="-514350">
                  <a:buAutoNum type="alphaLcParenBoth"/>
                </a:pPr>
                <a:r>
                  <a:rPr lang="en-US" sz="2700" dirty="0" smtClean="0">
                    <a:solidFill>
                      <a:schemeClr val="bg2"/>
                    </a:solidFill>
                  </a:rPr>
                  <a:t>the </a:t>
                </a:r>
                <a:r>
                  <a:rPr lang="en-US" sz="2700" dirty="0">
                    <a:solidFill>
                      <a:schemeClr val="bg2"/>
                    </a:solidFill>
                  </a:rPr>
                  <a:t>IAM step </a:t>
                </a:r>
                <a:r>
                  <a:rPr lang="en-US" sz="2700" dirty="0" smtClean="0">
                    <a:solidFill>
                      <a:schemeClr val="bg2"/>
                    </a:solidFill>
                  </a:rPr>
                  <a:t>is to </a:t>
                </a:r>
                <a:r>
                  <a:rPr lang="en-US" sz="2700" dirty="0">
                    <a:solidFill>
                      <a:schemeClr val="bg2"/>
                    </a:solidFill>
                  </a:rPr>
                  <a:t>determine and include climate impacts on demand and </a:t>
                </a:r>
                <a:r>
                  <a:rPr lang="en-US" sz="2700" dirty="0" smtClean="0">
                    <a:solidFill>
                      <a:schemeClr val="bg2"/>
                    </a:solidFill>
                  </a:rPr>
                  <a:t>supply (i.e.,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700" i="1" smtClean="0">
                            <a:solidFill>
                              <a:schemeClr val="bg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700" i="1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US" sz="2700" i="1" smtClean="0">
                                <a:solidFill>
                                  <a:schemeClr val="bg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700" b="0" i="1" smtClean="0">
                                <a:solidFill>
                                  <a:schemeClr val="bg2"/>
                                </a:solidFill>
                                <a:latin typeface="Cambria Math"/>
                                <a:ea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700" b="0" i="1" smtClean="0">
                                <a:solidFill>
                                  <a:schemeClr val="bg2"/>
                                </a:solidFill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700" i="1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700" b="0" i="1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den>
                    </m:f>
                    <m:r>
                      <a:rPr lang="en-US" sz="2700" b="0" i="0" smtClean="0">
                        <a:solidFill>
                          <a:schemeClr val="bg2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700" dirty="0" smtClean="0">
                    <a:solidFill>
                      <a:schemeClr val="bg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700" i="1" dirty="0" smtClean="0">
                            <a:solidFill>
                              <a:schemeClr val="bg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700" i="1" dirty="0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700" b="0" i="1" dirty="0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𝑊</m:t>
                        </m:r>
                      </m:num>
                      <m:den>
                        <m:r>
                          <a:rPr lang="en-US" sz="2700" i="1" dirty="0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700" b="0" i="1" dirty="0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  <m:r>
                          <a:rPr lang="en-US" sz="2700" b="0" i="1" dirty="0" smtClean="0">
                            <a:solidFill>
                              <a:schemeClr val="bg2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700" dirty="0" smtClean="0">
                    <a:solidFill>
                      <a:schemeClr val="bg2"/>
                    </a:solidFill>
                  </a:rPr>
                  <a:t>  </a:t>
                </a:r>
                <a:endParaRPr lang="en-US" sz="2700" dirty="0">
                  <a:solidFill>
                    <a:schemeClr val="bg2"/>
                  </a:solidFill>
                </a:endParaRPr>
              </a:p>
              <a:p>
                <a:endParaRPr lang="en-US" dirty="0">
                  <a:solidFill>
                    <a:schemeClr val="bg2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07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56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Modeling Challenges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2"/>
                </a:solidFill>
              </a:rPr>
              <a:t>Stochasticity</a:t>
            </a:r>
            <a:endParaRPr lang="en-US" dirty="0" smtClean="0">
              <a:solidFill>
                <a:schemeClr val="bg2"/>
              </a:solidFill>
            </a:endParaRP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Supply and demand have stochastic elements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Both, but especially supply, are issues for climate change impacts and adaptation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Water management institutions and costs often driven by supply variability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Contingent commodities?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Multi-attribute commodities?</a:t>
            </a:r>
          </a:p>
          <a:p>
            <a:pPr lvl="1"/>
            <a:endParaRPr lang="en-US" dirty="0" smtClean="0">
              <a:solidFill>
                <a:schemeClr val="bg2"/>
              </a:solidFill>
            </a:endParaRPr>
          </a:p>
          <a:p>
            <a:pPr lvl="1"/>
            <a:endParaRPr lang="en-US" dirty="0" smtClean="0">
              <a:solidFill>
                <a:schemeClr val="bg2"/>
              </a:solidFill>
            </a:endParaRPr>
          </a:p>
          <a:p>
            <a:pPr lvl="1"/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93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Modeling Challenges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Instream</a:t>
            </a:r>
            <a:r>
              <a:rPr lang="en-US" dirty="0" smtClean="0">
                <a:solidFill>
                  <a:schemeClr val="bg2"/>
                </a:solidFill>
              </a:rPr>
              <a:t> Services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Much of the economic </a:t>
            </a:r>
            <a:r>
              <a:rPr lang="en-US" dirty="0" smtClean="0">
                <a:solidFill>
                  <a:schemeClr val="bg2"/>
                </a:solidFill>
              </a:rPr>
              <a:t>and ecological value </a:t>
            </a:r>
            <a:r>
              <a:rPr lang="en-US" dirty="0" smtClean="0">
                <a:solidFill>
                  <a:schemeClr val="bg2"/>
                </a:solidFill>
              </a:rPr>
              <a:t>of water comes from flow and quality dependent </a:t>
            </a:r>
            <a:r>
              <a:rPr lang="en-US" dirty="0" err="1" smtClean="0">
                <a:solidFill>
                  <a:schemeClr val="bg2"/>
                </a:solidFill>
              </a:rPr>
              <a:t>nonconsumptive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instream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>
                <a:solidFill>
                  <a:schemeClr val="bg2"/>
                </a:solidFill>
              </a:rPr>
              <a:t>ecosystem services </a:t>
            </a:r>
            <a:r>
              <a:rPr lang="en-US" dirty="0" smtClean="0">
                <a:solidFill>
                  <a:schemeClr val="bg2"/>
                </a:solidFill>
              </a:rPr>
              <a:t>(fishing, swimming, boating, aquatic habitat, etc.) </a:t>
            </a:r>
            <a:endParaRPr lang="en-US" dirty="0" smtClean="0">
              <a:solidFill>
                <a:schemeClr val="bg2"/>
              </a:solidFill>
            </a:endParaRP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These are </a:t>
            </a:r>
            <a:r>
              <a:rPr lang="en-US" dirty="0" smtClean="0">
                <a:solidFill>
                  <a:schemeClr val="bg2"/>
                </a:solidFill>
              </a:rPr>
              <a:t>public </a:t>
            </a:r>
            <a:r>
              <a:rPr lang="en-US" dirty="0" smtClean="0">
                <a:solidFill>
                  <a:schemeClr val="bg2"/>
                </a:solidFill>
              </a:rPr>
              <a:t>or quasi-public goods that are difficult to incorporate in conventional economic equilibrium models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Household production functions?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Ecological production functions?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Water quality-economy relationships?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Nonmarket management institutions?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18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Modeling Challenges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Heterogeneity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Sources of supply, uses, institutions, economic dependence &amp; risks, climate impacts vary greatly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Model aggregation can remove/hide significant local and regional impacts/adaptations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What are the optimal IAM scales for credible water impact/adaptation assessment?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Types of impacts?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Economy characteristics?</a:t>
            </a:r>
          </a:p>
          <a:p>
            <a:pPr lvl="1"/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1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533400"/>
            <a:ext cx="849706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b="1" dirty="0" smtClean="0"/>
              <a:t>Uncertain Water Availability</a:t>
            </a:r>
            <a:endParaRPr lang="en-US" sz="3700" b="1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743" y="1204599"/>
            <a:ext cx="8503920" cy="38404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r>
              <a:rPr lang="en-US" sz="2400" dirty="0" smtClean="0"/>
              <a:t> </a:t>
            </a:r>
            <a:br>
              <a:rPr lang="en-US" sz="2400" dirty="0" smtClean="0"/>
            </a:br>
            <a:endParaRPr lang="en-US" sz="2400" dirty="0" smtClean="0"/>
          </a:p>
          <a:p>
            <a:pPr marL="347472" indent="-457200">
              <a:buBlip>
                <a:blip r:embed="rId3"/>
              </a:buBlip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39179" y="5695720"/>
            <a:ext cx="308448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have going for us in all of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4800" y="3244334"/>
            <a:ext cx="2954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Water availability is uncertain</a:t>
            </a:r>
            <a:endParaRPr lang="en-US" dirty="0"/>
          </a:p>
        </p:txBody>
      </p:sp>
      <p:pic>
        <p:nvPicPr>
          <p:cNvPr id="6" name="Picture 4" descr="US Drought Monitor, July 23, 20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1" y="1752600"/>
            <a:ext cx="7137484" cy="5105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46589" y="2505670"/>
            <a:ext cx="2001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36 states had water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shortages in 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2013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46589" y="4059449"/>
            <a:ext cx="1688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Climate change compounds uncertainty</a:t>
            </a:r>
          </a:p>
        </p:txBody>
      </p:sp>
    </p:spTree>
    <p:extLst>
      <p:ext uri="{BB962C8B-B14F-4D97-AF65-F5344CB8AC3E}">
        <p14:creationId xmlns:p14="http://schemas.microsoft.com/office/powerpoint/2010/main" val="396605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300</Words>
  <Application>Microsoft Office PowerPoint</Application>
  <PresentationFormat>On-screen Show (4:3)</PresentationFormat>
  <Paragraphs>49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Incorporating Water in Integrated Assessment Models</vt:lpstr>
      <vt:lpstr>Simple Water-Economy Model</vt:lpstr>
      <vt:lpstr>Simple Water-Economy Model</vt:lpstr>
      <vt:lpstr>Modeling Challenges</vt:lpstr>
      <vt:lpstr>Modeling Challenges</vt:lpstr>
      <vt:lpstr>Modeling Challenges</vt:lpstr>
      <vt:lpstr>PowerPoint Presentation</vt:lpstr>
    </vt:vector>
  </TitlesOfParts>
  <Company>The Pennsylvania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Shortle</dc:creator>
  <cp:lastModifiedBy>JAMES SAMUEL SHORTLE</cp:lastModifiedBy>
  <cp:revision>17</cp:revision>
  <dcterms:created xsi:type="dcterms:W3CDTF">2013-11-23T14:58:25Z</dcterms:created>
  <dcterms:modified xsi:type="dcterms:W3CDTF">2013-12-10T16:03:03Z</dcterms:modified>
</cp:coreProperties>
</file>