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6" r:id="rId4"/>
    <p:sldId id="257" r:id="rId5"/>
    <p:sldId id="266" r:id="rId6"/>
    <p:sldId id="268" r:id="rId7"/>
    <p:sldId id="273" r:id="rId8"/>
    <p:sldId id="275" r:id="rId9"/>
    <p:sldId id="284" r:id="rId10"/>
    <p:sldId id="277" r:id="rId11"/>
    <p:sldId id="279" r:id="rId12"/>
    <p:sldId id="280" r:id="rId13"/>
    <p:sldId id="281" r:id="rId14"/>
    <p:sldId id="259" r:id="rId15"/>
    <p:sldId id="307" r:id="rId16"/>
    <p:sldId id="286" r:id="rId17"/>
    <p:sldId id="287" r:id="rId18"/>
    <p:sldId id="288" r:id="rId19"/>
    <p:sldId id="289" r:id="rId20"/>
    <p:sldId id="290" r:id="rId21"/>
    <p:sldId id="291" r:id="rId22"/>
    <p:sldId id="260" r:id="rId23"/>
    <p:sldId id="294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6" r:id="rId32"/>
    <p:sldId id="30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02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2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7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2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2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2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32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94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8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3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535B-EB6B-4164-900B-4A4B2C6162B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98D11-D5A5-4D3B-A6FF-E7869B169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4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1"/>
            <a:ext cx="9144000" cy="2076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Climate Change and Energy:</a:t>
            </a:r>
            <a:br>
              <a:rPr lang="en-US" dirty="0" smtClean="0"/>
            </a:br>
            <a:r>
              <a:rPr lang="en-US" dirty="0" smtClean="0"/>
              <a:t>Integrated Assessment of the </a:t>
            </a:r>
            <a:br>
              <a:rPr lang="en-US" dirty="0" smtClean="0"/>
            </a:br>
            <a:r>
              <a:rPr lang="en-US" dirty="0" smtClean="0"/>
              <a:t>Intensive and Extensive Margins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Erin Mansur, Dartmouth</a:t>
            </a:r>
          </a:p>
          <a:p>
            <a:r>
              <a:rPr lang="en-US" dirty="0" smtClean="0"/>
              <a:t>Ian Sue Wing, Boston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38100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Intensive</a:t>
            </a:r>
          </a:p>
          <a:p>
            <a:pPr algn="ctr"/>
            <a:r>
              <a:rPr lang="en-US" dirty="0" smtClean="0"/>
              <a:t>Margin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Impacts on Energy:</a:t>
            </a:r>
            <a:br>
              <a:rPr lang="en-US" dirty="0" smtClean="0"/>
            </a:br>
            <a:r>
              <a:rPr lang="en-US" dirty="0" smtClean="0"/>
              <a:t>A Roadmap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743200" y="16002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0" y="16002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0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Empirical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Modeling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7432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288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Demand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Supply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4008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864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672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Demand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Supply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3716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24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Intensive</a:t>
            </a:r>
          </a:p>
          <a:p>
            <a:pPr algn="ctr"/>
            <a:r>
              <a:rPr lang="en-US" b="1" dirty="0" smtClean="0"/>
              <a:t>Margin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0668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Extensive</a:t>
            </a:r>
          </a:p>
          <a:p>
            <a:pPr algn="ctr"/>
            <a:r>
              <a:rPr lang="en-US" dirty="0" smtClean="0"/>
              <a:t>Margin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2004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812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Intensive</a:t>
            </a:r>
          </a:p>
          <a:p>
            <a:pPr algn="ctr"/>
            <a:r>
              <a:rPr lang="en-US" dirty="0" smtClean="0"/>
              <a:t>Margin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8956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6576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50292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7244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4864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68580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6388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32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73152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0" y="525780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(1)</a:t>
            </a:r>
          </a:p>
          <a:p>
            <a:pPr algn="ctr"/>
            <a:r>
              <a:rPr lang="en-US" dirty="0" smtClean="0"/>
              <a:t>What is the impact of temperature change on the demand for energy (electricity)?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209800" y="5257800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(2)</a:t>
            </a:r>
          </a:p>
          <a:p>
            <a:pPr algn="ctr"/>
            <a:r>
              <a:rPr lang="en-US" dirty="0" smtClean="0"/>
              <a:t>What is the impact of temperature change on adaptation via adoption of air conditioners?</a:t>
            </a:r>
            <a:endParaRPr lang="en-US" dirty="0"/>
          </a:p>
        </p:txBody>
      </p:sp>
      <p:cxnSp>
        <p:nvCxnSpPr>
          <p:cNvPr id="49" name="Straight Arrow Connector 48"/>
          <p:cNvCxnSpPr>
            <a:stCxn id="46" idx="0"/>
            <a:endCxn id="22" idx="2"/>
          </p:cNvCxnSpPr>
          <p:nvPr/>
        </p:nvCxnSpPr>
        <p:spPr>
          <a:xfrm flipV="1">
            <a:off x="1143000" y="4544199"/>
            <a:ext cx="228600" cy="7136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7" idx="0"/>
          </p:cNvCxnSpPr>
          <p:nvPr/>
        </p:nvCxnSpPr>
        <p:spPr>
          <a:xfrm flipH="1" flipV="1">
            <a:off x="2286000" y="4563070"/>
            <a:ext cx="1143000" cy="694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648200" y="5285601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(3)</a:t>
            </a:r>
          </a:p>
          <a:p>
            <a:pPr algn="ctr"/>
            <a:r>
              <a:rPr lang="en-US" dirty="0" smtClean="0"/>
              <a:t>What is the impact of runoff change on hydro-power supply?</a:t>
            </a:r>
            <a:endParaRPr lang="en-US" dirty="0"/>
          </a:p>
        </p:txBody>
      </p:sp>
      <p:cxnSp>
        <p:nvCxnSpPr>
          <p:cNvPr id="53" name="Straight Arrow Connector 52"/>
          <p:cNvCxnSpPr>
            <a:stCxn id="52" idx="0"/>
          </p:cNvCxnSpPr>
          <p:nvPr/>
        </p:nvCxnSpPr>
        <p:spPr>
          <a:xfrm flipH="1" flipV="1">
            <a:off x="3200400" y="4544199"/>
            <a:ext cx="2400300" cy="741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705600" y="5304472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(4)</a:t>
            </a:r>
          </a:p>
          <a:p>
            <a:pPr algn="ctr"/>
            <a:r>
              <a:rPr lang="en-US" dirty="0" smtClean="0"/>
              <a:t>What is the economic effect of climate-induced changes in electricity demand?</a:t>
            </a:r>
            <a:endParaRPr lang="en-US" dirty="0"/>
          </a:p>
        </p:txBody>
      </p:sp>
      <p:cxnSp>
        <p:nvCxnSpPr>
          <p:cNvPr id="56" name="Straight Arrow Connector 55"/>
          <p:cNvCxnSpPr>
            <a:stCxn id="55" idx="0"/>
          </p:cNvCxnSpPr>
          <p:nvPr/>
        </p:nvCxnSpPr>
        <p:spPr>
          <a:xfrm flipH="1" flipV="1">
            <a:off x="5029200" y="4563070"/>
            <a:ext cx="2895600" cy="741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8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The Demand Side</a:t>
            </a:r>
            <a:r>
              <a:rPr lang="en-US" dirty="0"/>
              <a:t> Intensive </a:t>
            </a:r>
            <a:r>
              <a:rPr lang="en-US" dirty="0" smtClean="0"/>
              <a:t>Margin</a:t>
            </a:r>
            <a:br>
              <a:rPr lang="en-US" dirty="0" smtClean="0"/>
            </a:br>
            <a:r>
              <a:rPr lang="en-US" dirty="0" smtClean="0"/>
              <a:t>(Lots of work, past and present)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9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Energy Demand &amp;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Consumers may respond to climate change either along the intensive or extensive margin</a:t>
            </a:r>
          </a:p>
          <a:p>
            <a:endParaRPr lang="en-US" dirty="0" smtClean="0"/>
          </a:p>
          <a:p>
            <a:r>
              <a:rPr lang="en-US" dirty="0" smtClean="0"/>
              <a:t>Understanding technology adoption (i.e., the extensive margin) is key in modeling adaptive behavior</a:t>
            </a:r>
          </a:p>
          <a:p>
            <a:endParaRPr lang="en-US" dirty="0" smtClean="0"/>
          </a:p>
          <a:p>
            <a:r>
              <a:rPr lang="en-US" dirty="0" smtClean="0"/>
              <a:t>The short run response to weather (the intensive margin) also matters</a:t>
            </a:r>
          </a:p>
          <a:p>
            <a:pPr lvl="1"/>
            <a:r>
              <a:rPr lang="en-US" dirty="0" smtClean="0"/>
              <a:t>Even here, the technology available affects how elastic will be demand response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Methods to Measure Energy Expenditures and Climate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Ideal data</a:t>
            </a:r>
          </a:p>
          <a:p>
            <a:pPr lvl="1"/>
            <a:r>
              <a:rPr lang="en-US" dirty="0" smtClean="0"/>
              <a:t>Info on how a household consumes energy in multiple climates</a:t>
            </a:r>
          </a:p>
          <a:p>
            <a:pPr lvl="1"/>
            <a:r>
              <a:rPr lang="en-US" dirty="0" smtClean="0"/>
              <a:t>But technology, demographics, prices, and preferences change faster than the climate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Methods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Cross-sectional Climate Data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Time series and Panel Data on Weather</a:t>
            </a:r>
          </a:p>
        </p:txBody>
      </p:sp>
    </p:spTree>
    <p:extLst>
      <p:ext uri="{BB962C8B-B14F-4D97-AF65-F5344CB8AC3E}">
        <p14:creationId xmlns:p14="http://schemas.microsoft.com/office/powerpoint/2010/main" val="316515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Variation in climate can be informative of both the intensive and extensive margins</a:t>
            </a:r>
          </a:p>
          <a:p>
            <a:pPr lvl="1"/>
            <a:r>
              <a:rPr lang="en-US" dirty="0" smtClean="0"/>
              <a:t>Multiple households with similar observable characteristics but located in different climates</a:t>
            </a:r>
          </a:p>
          <a:p>
            <a:pPr lvl="1"/>
            <a:r>
              <a:rPr lang="en-US" dirty="0" err="1" smtClean="0"/>
              <a:t>Vaage</a:t>
            </a:r>
            <a:r>
              <a:rPr lang="en-US" dirty="0" smtClean="0"/>
              <a:t> (2000); Mansur et al. (2008)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Main concern is omitted variable bias</a:t>
            </a:r>
          </a:p>
          <a:p>
            <a:pPr lvl="1"/>
            <a:r>
              <a:rPr lang="en-US" dirty="0" smtClean="0"/>
              <a:t>Unobservable household characteristics correlated with climate</a:t>
            </a:r>
          </a:p>
          <a:p>
            <a:pPr lvl="1"/>
            <a:r>
              <a:rPr lang="en-US" dirty="0" err="1" smtClean="0"/>
              <a:t>Albouy</a:t>
            </a:r>
            <a:r>
              <a:rPr lang="en-US" dirty="0" smtClean="0"/>
              <a:t> et al. (2012) and northern households to be less heat-tolerant than southern household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Sectional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Vaage</a:t>
            </a:r>
            <a:r>
              <a:rPr lang="en-US" dirty="0" smtClean="0"/>
              <a:t> (2000) </a:t>
            </a:r>
          </a:p>
          <a:p>
            <a:pPr lvl="1"/>
            <a:r>
              <a:rPr lang="en-US" dirty="0" smtClean="0"/>
              <a:t>Discrete-continuous choice modeling in Norway</a:t>
            </a:r>
          </a:p>
          <a:p>
            <a:pPr lvl="1"/>
            <a:r>
              <a:rPr lang="en-US" dirty="0" smtClean="0"/>
              <a:t>Choice of heating (wood/oil/electricity)</a:t>
            </a:r>
          </a:p>
          <a:p>
            <a:pPr lvl="1"/>
            <a:r>
              <a:rPr lang="en-US" dirty="0" smtClean="0"/>
              <a:t>Control for household characteristics and fuel prices </a:t>
            </a:r>
          </a:p>
          <a:p>
            <a:pPr lvl="1"/>
            <a:r>
              <a:rPr lang="en-US" dirty="0" smtClean="0"/>
              <a:t>Indicator of relative climate</a:t>
            </a:r>
          </a:p>
          <a:p>
            <a:pPr lvl="1"/>
            <a:r>
              <a:rPr lang="en-US" dirty="0" smtClean="0"/>
              <a:t>Warmer households are less likely to choose all fuels, and spend 30 percent less on fuel</a:t>
            </a:r>
          </a:p>
          <a:p>
            <a:r>
              <a:rPr lang="en-US" dirty="0"/>
              <a:t>Mansur, Mendelsohn, and Morrison (2008) </a:t>
            </a:r>
          </a:p>
          <a:p>
            <a:pPr lvl="1"/>
            <a:r>
              <a:rPr lang="en-US" dirty="0"/>
              <a:t>Discrete-continuous choice </a:t>
            </a:r>
            <a:r>
              <a:rPr lang="en-US" dirty="0" smtClean="0"/>
              <a:t>modeling in US</a:t>
            </a:r>
            <a:endParaRPr lang="en-US" dirty="0"/>
          </a:p>
          <a:p>
            <a:pPr lvl="1"/>
            <a:r>
              <a:rPr lang="en-US" dirty="0" smtClean="0"/>
              <a:t>Indentify fuel selection using prices of all fuel options</a:t>
            </a:r>
          </a:p>
          <a:p>
            <a:pPr lvl="1"/>
            <a:r>
              <a:rPr lang="en-US" dirty="0" smtClean="0"/>
              <a:t>Energy </a:t>
            </a:r>
            <a:r>
              <a:rPr lang="en-US" dirty="0"/>
              <a:t>expenditures </a:t>
            </a:r>
            <a:r>
              <a:rPr lang="en-US" dirty="0" smtClean="0"/>
              <a:t>increase with climate change</a:t>
            </a:r>
          </a:p>
          <a:p>
            <a:pPr lvl="2"/>
            <a:r>
              <a:rPr lang="en-US" dirty="0" smtClean="0"/>
              <a:t>Warmer climate results in more </a:t>
            </a:r>
            <a:r>
              <a:rPr lang="en-US" dirty="0"/>
              <a:t>homes </a:t>
            </a:r>
            <a:r>
              <a:rPr lang="en-US" dirty="0" smtClean="0"/>
              <a:t>heat </a:t>
            </a:r>
            <a:r>
              <a:rPr lang="en-US" dirty="0"/>
              <a:t>with </a:t>
            </a:r>
            <a:r>
              <a:rPr lang="en-US" dirty="0" smtClean="0"/>
              <a:t>electricity</a:t>
            </a:r>
            <a:endParaRPr lang="en-US" dirty="0"/>
          </a:p>
          <a:p>
            <a:pPr lvl="2"/>
            <a:r>
              <a:rPr lang="en-US" dirty="0"/>
              <a:t>Warmer summers result in more electricity </a:t>
            </a:r>
            <a:r>
              <a:rPr lang="en-US" dirty="0" smtClean="0"/>
              <a:t>consumption</a:t>
            </a:r>
          </a:p>
          <a:p>
            <a:pPr lvl="2"/>
            <a:r>
              <a:rPr lang="en-US" dirty="0" smtClean="0"/>
              <a:t>Warmer </a:t>
            </a:r>
            <a:r>
              <a:rPr lang="en-US" dirty="0"/>
              <a:t>winters will result in less natural gas </a:t>
            </a:r>
            <a:r>
              <a:rPr lang="en-US" dirty="0" smtClean="0"/>
              <a:t>consumption</a:t>
            </a:r>
          </a:p>
          <a:p>
            <a:pPr lvl="2"/>
            <a:r>
              <a:rPr lang="en-US" dirty="0" smtClean="0"/>
              <a:t>$57 Billion annually for a 5⁰C increase</a:t>
            </a:r>
          </a:p>
        </p:txBody>
      </p:sp>
    </p:spTree>
    <p:extLst>
      <p:ext uri="{BB962C8B-B14F-4D97-AF65-F5344CB8AC3E}">
        <p14:creationId xmlns:p14="http://schemas.microsoft.com/office/powerpoint/2010/main" val="316352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Cross Section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Unobservable differences may be correlated with climate </a:t>
            </a:r>
          </a:p>
          <a:p>
            <a:pPr lvl="1"/>
            <a:r>
              <a:rPr lang="en-US" dirty="0" smtClean="0"/>
              <a:t>Sorting (e.g., households with lower disutility for extreme heat sort into warmer climates)</a:t>
            </a:r>
          </a:p>
          <a:p>
            <a:pPr lvl="1"/>
            <a:r>
              <a:rPr lang="en-US" dirty="0" smtClean="0"/>
              <a:t>Estimates of sensitivity to temperatures are biased towards zero if households do not always maintain a constant interior temperature</a:t>
            </a:r>
          </a:p>
          <a:p>
            <a:r>
              <a:rPr lang="en-US" dirty="0" smtClean="0"/>
              <a:t>Ignores cost of transition</a:t>
            </a:r>
          </a:p>
          <a:p>
            <a:r>
              <a:rPr lang="en-US" dirty="0" smtClean="0"/>
              <a:t>Long run equilibrium inference</a:t>
            </a:r>
          </a:p>
          <a:p>
            <a:pPr lvl="1"/>
            <a:r>
              <a:rPr lang="en-US" dirty="0" smtClean="0"/>
              <a:t>To be indicative of long run, requires that variables (like weather and prices) in the sample year equal their respective expected distributions for each market or geographic region</a:t>
            </a:r>
          </a:p>
        </p:txBody>
      </p:sp>
    </p:spTree>
    <p:extLst>
      <p:ext uri="{BB962C8B-B14F-4D97-AF65-F5344CB8AC3E}">
        <p14:creationId xmlns:p14="http://schemas.microsoft.com/office/powerpoint/2010/main" val="288641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Intensive Margin: Weather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Examine how energy consumption responds to weather shocks</a:t>
            </a:r>
          </a:p>
          <a:p>
            <a:pPr lvl="1"/>
            <a:r>
              <a:rPr lang="en-US" dirty="0" smtClean="0"/>
              <a:t>Reduced-form, short run response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Deschênes and Greenstone (2011) and Auffhammer and </a:t>
            </a:r>
            <a:r>
              <a:rPr lang="en-US" dirty="0" err="1" smtClean="0"/>
              <a:t>Aroonruengsawat</a:t>
            </a:r>
            <a:r>
              <a:rPr lang="en-US" dirty="0" smtClean="0"/>
              <a:t> (2011)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Estimates may overstate the damages from climate change</a:t>
            </a:r>
          </a:p>
          <a:p>
            <a:pPr lvl="1"/>
            <a:r>
              <a:rPr lang="en-US" dirty="0" smtClean="0"/>
              <a:t>Households adapt to a gradually changing environment in ways they could not in short 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80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 Data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Henley and </a:t>
            </a:r>
            <a:r>
              <a:rPr lang="en-US" dirty="0" err="1" smtClean="0"/>
              <a:t>Peirson</a:t>
            </a:r>
            <a:r>
              <a:rPr lang="en-US" dirty="0" smtClean="0"/>
              <a:t> (1994,97,98): UK household panel data from a residential electricity pricing study that occurred from April 1989 to March 1990</a:t>
            </a:r>
          </a:p>
          <a:p>
            <a:pPr lvl="1"/>
            <a:r>
              <a:rPr lang="en-US" dirty="0" smtClean="0"/>
              <a:t>Price elasticity affected by weather</a:t>
            </a:r>
          </a:p>
          <a:p>
            <a:r>
              <a:rPr lang="en-US" dirty="0" err="1"/>
              <a:t>Asadoorian</a:t>
            </a:r>
            <a:r>
              <a:rPr lang="en-US" dirty="0"/>
              <a:t> et al. (2008</a:t>
            </a:r>
            <a:r>
              <a:rPr lang="en-US" dirty="0" smtClean="0"/>
              <a:t>): China electricity </a:t>
            </a:r>
            <a:r>
              <a:rPr lang="en-US" dirty="0"/>
              <a:t>demand </a:t>
            </a:r>
            <a:r>
              <a:rPr lang="en-US" dirty="0" smtClean="0"/>
              <a:t>and </a:t>
            </a:r>
            <a:r>
              <a:rPr lang="en-US" dirty="0"/>
              <a:t>appliance choice using panel data by province and year (1995 to 2000)</a:t>
            </a:r>
          </a:p>
          <a:p>
            <a:pPr lvl="1"/>
            <a:endParaRPr lang="en-US" dirty="0"/>
          </a:p>
          <a:p>
            <a:r>
              <a:rPr lang="en-US" dirty="0" err="1"/>
              <a:t>Eskeland</a:t>
            </a:r>
            <a:r>
              <a:rPr lang="en-US" dirty="0"/>
              <a:t> and </a:t>
            </a:r>
            <a:r>
              <a:rPr lang="en-US" dirty="0" err="1"/>
              <a:t>Mideksa</a:t>
            </a:r>
            <a:r>
              <a:rPr lang="en-US" dirty="0"/>
              <a:t> (2010) </a:t>
            </a:r>
            <a:r>
              <a:rPr lang="en-US" dirty="0" smtClean="0"/>
              <a:t>and De </a:t>
            </a:r>
            <a:r>
              <a:rPr lang="en-US" dirty="0" err="1"/>
              <a:t>Cian</a:t>
            </a:r>
            <a:r>
              <a:rPr lang="en-US" dirty="0"/>
              <a:t> et al. (2007) </a:t>
            </a:r>
            <a:r>
              <a:rPr lang="en-US" dirty="0" smtClean="0"/>
              <a:t>use </a:t>
            </a:r>
            <a:r>
              <a:rPr lang="en-US" dirty="0"/>
              <a:t>panel data from 31 European countries from 1995 to 2005</a:t>
            </a:r>
          </a:p>
          <a:p>
            <a:pPr lvl="1"/>
            <a:r>
              <a:rPr lang="en-US" dirty="0" smtClean="0"/>
              <a:t>E&amp;M instrument </a:t>
            </a:r>
            <a:r>
              <a:rPr lang="en-US" dirty="0"/>
              <a:t>for prices using per-kWh value added tax </a:t>
            </a:r>
            <a:r>
              <a:rPr lang="en-US" dirty="0" smtClean="0"/>
              <a:t>rate</a:t>
            </a:r>
            <a:endParaRPr lang="en-US" dirty="0"/>
          </a:p>
          <a:p>
            <a:pPr lvl="1"/>
            <a:r>
              <a:rPr lang="en-US" dirty="0" smtClean="0"/>
              <a:t>DC uses </a:t>
            </a:r>
            <a:r>
              <a:rPr lang="en-US" dirty="0"/>
              <a:t>Arellano-Bond estimator</a:t>
            </a:r>
          </a:p>
        </p:txBody>
      </p:sp>
    </p:spTree>
    <p:extLst>
      <p:ext uri="{BB962C8B-B14F-4D97-AF65-F5344CB8AC3E}">
        <p14:creationId xmlns:p14="http://schemas.microsoft.com/office/powerpoint/2010/main" val="2942118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err="1" smtClean="0"/>
              <a:t>Deschênes</a:t>
            </a:r>
            <a:r>
              <a:rPr lang="en-US" dirty="0" smtClean="0"/>
              <a:t> and Greenstone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5059363"/>
          </a:xfrm>
        </p:spPr>
        <p:txBody>
          <a:bodyPr>
            <a:noAutofit/>
          </a:bodyPr>
          <a:lstStyle/>
          <a:p>
            <a:r>
              <a:rPr lang="en-US" dirty="0" smtClean="0"/>
              <a:t>Explain variation in state-level annual panel data of residential energy consumption using flexible functional forms of daily mean temperatures</a:t>
            </a:r>
          </a:p>
          <a:p>
            <a:r>
              <a:rPr lang="en-US" dirty="0" smtClean="0"/>
              <a:t>Data </a:t>
            </a:r>
          </a:p>
          <a:p>
            <a:pPr lvl="1"/>
            <a:r>
              <a:rPr lang="en-US" dirty="0" smtClean="0"/>
              <a:t>EIA State Energy Data System (Annual BTUs)</a:t>
            </a:r>
          </a:p>
          <a:p>
            <a:pPr lvl="1"/>
            <a:r>
              <a:rPr lang="en-US" dirty="0" smtClean="0"/>
              <a:t>National Climatic Data Center (Ave daily temp)</a:t>
            </a:r>
          </a:p>
          <a:p>
            <a:r>
              <a:rPr lang="en-US" dirty="0" smtClean="0"/>
              <a:t>Control for precipitation, income &amp; population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397" y="5486400"/>
            <a:ext cx="829520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728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Deschênes and Greenstone (2011</a:t>
            </a:r>
            <a:r>
              <a:rPr lang="en-US" sz="3600" dirty="0"/>
              <a:t>), Figure </a:t>
            </a:r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55457"/>
            <a:ext cx="8610600" cy="471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57200" y="6096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Estimated Relative Impact of a Single Day in a given mean temperature (⁰F) bin (Relative to a Day in the 50-60⁰F Bin) on Log Annual Residential Energy Consumption.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4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Auffhammer and </a:t>
            </a:r>
            <a:r>
              <a:rPr lang="en-US" sz="4000" dirty="0" err="1" smtClean="0"/>
              <a:t>Aroonruengsawat</a:t>
            </a:r>
            <a:r>
              <a:rPr lang="en-US" sz="4000" dirty="0" smtClean="0"/>
              <a:t> (2011)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California household-level electricity billing data</a:t>
            </a:r>
          </a:p>
          <a:p>
            <a:r>
              <a:rPr lang="en-US" sz="2800" dirty="0" smtClean="0"/>
              <a:t>Model similar to D&amp;G</a:t>
            </a:r>
          </a:p>
          <a:p>
            <a:r>
              <a:rPr lang="en-US" sz="2800" dirty="0" smtClean="0"/>
              <a:t>Include precipitation and retail electricity price controls</a:t>
            </a:r>
            <a:endParaRPr lang="en-US" sz="2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8763000" cy="10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t="72185"/>
          <a:stretch/>
        </p:blipFill>
        <p:spPr bwMode="auto">
          <a:xfrm>
            <a:off x="76200" y="4560560"/>
            <a:ext cx="8991600" cy="191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41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Extensive Margin: Air Conditioning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Biddle (2008)</a:t>
            </a:r>
          </a:p>
          <a:p>
            <a:pPr lvl="1"/>
            <a:r>
              <a:rPr lang="en-US" dirty="0" smtClean="0"/>
              <a:t>From 1955 to 1980, AC penetration in the US went from 2% to 50%</a:t>
            </a:r>
          </a:p>
          <a:p>
            <a:pPr lvl="1"/>
            <a:r>
              <a:rPr lang="en-US" dirty="0" smtClean="0"/>
              <a:t>Cross sectional study of 1960, 1970 and 1980 censuses</a:t>
            </a:r>
          </a:p>
          <a:p>
            <a:pPr lvl="1"/>
            <a:r>
              <a:rPr lang="en-US" dirty="0" smtClean="0"/>
              <a:t>Standard Metropolitan Statistical Area Data</a:t>
            </a:r>
          </a:p>
          <a:p>
            <a:pPr lvl="2"/>
            <a:r>
              <a:rPr lang="en-US" dirty="0" smtClean="0"/>
              <a:t>Control for income, CDD, HDD, wind speed, relative humidity, electricity prices, other home characteristics</a:t>
            </a:r>
          </a:p>
          <a:p>
            <a:pPr lvl="1"/>
            <a:r>
              <a:rPr lang="en-US" dirty="0" smtClean="0"/>
              <a:t>Also looks at household level data to better understand role of demographics (SMSA F.E. so no climate variation)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36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The Demand Side</a:t>
            </a:r>
            <a:r>
              <a:rPr lang="en-US" dirty="0"/>
              <a:t> </a:t>
            </a:r>
            <a:r>
              <a:rPr lang="en-US" dirty="0" smtClean="0"/>
              <a:t>Extensive Margin</a:t>
            </a:r>
            <a:br>
              <a:rPr lang="en-US" dirty="0" smtClean="0"/>
            </a:br>
            <a:r>
              <a:rPr lang="en-US" dirty="0" smtClean="0"/>
              <a:t>(A world of possibilities)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9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of Room Air Conditioners 1955-1985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35159"/>
            <a:ext cx="9144000" cy="482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5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 Electricity Rate Index 1957-1982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84914"/>
            <a:ext cx="7924800" cy="48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7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Drivers Beyond Prices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 of 1920s Americans had experienced air conditioners in movie theatres and stores</a:t>
            </a:r>
          </a:p>
          <a:p>
            <a:r>
              <a:rPr lang="en-US" dirty="0" smtClean="0"/>
              <a:t>High level of enthusiasm for the technology but virtually none installed them in homes</a:t>
            </a:r>
          </a:p>
          <a:p>
            <a:r>
              <a:rPr lang="en-US" dirty="0" smtClean="0"/>
              <a:t>Shift in home design from owner to developer accelerated diffusion</a:t>
            </a:r>
          </a:p>
          <a:p>
            <a:r>
              <a:rPr lang="en-US" dirty="0" smtClean="0"/>
              <a:t>1957 Change in regulation which allowed air conditioners to be included in FHA approved mortgages</a:t>
            </a:r>
          </a:p>
        </p:txBody>
      </p:sp>
    </p:spTree>
    <p:extLst>
      <p:ext uri="{BB962C8B-B14F-4D97-AF65-F5344CB8AC3E}">
        <p14:creationId xmlns:p14="http://schemas.microsoft.com/office/powerpoint/2010/main" val="348569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Penetration of Air Conditioners</a:t>
            </a:r>
            <a:endParaRPr lang="en-US" sz="4800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693809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85800" y="12192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Table of Percentage of Occupied Housing Units with Some AC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286000" y="636704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Source: Census of Housing, 1960, 1970, and 1980.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6825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amount of retrofitting.</a:t>
            </a:r>
            <a:endParaRPr lang="en-US" dirty="0"/>
          </a:p>
        </p:txBody>
      </p:sp>
      <p:pic>
        <p:nvPicPr>
          <p:cNvPr id="4" name="Picture 3" descr="acb_fig2_lg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295400"/>
            <a:ext cx="812971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Estimated Elasticities vary significantly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524000"/>
            <a:ext cx="4316292" cy="50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Technology Adoption as Climate Adaptation: Evidence from US Air Conditioning Penetration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Would </a:t>
            </a:r>
            <a:r>
              <a:rPr lang="en-US" sz="2400" dirty="0"/>
              <a:t>like </a:t>
            </a:r>
            <a:r>
              <a:rPr lang="en-US" sz="2400" dirty="0" smtClean="0"/>
              <a:t>to identify </a:t>
            </a:r>
            <a:r>
              <a:rPr lang="en-US" sz="2400" dirty="0"/>
              <a:t>for policy makers and integrated assessment modelers </a:t>
            </a:r>
            <a:r>
              <a:rPr lang="en-US" sz="2400" dirty="0" smtClean="0"/>
              <a:t>a </a:t>
            </a:r>
            <a:r>
              <a:rPr lang="en-US" sz="2400" dirty="0"/>
              <a:t>reduced-form, long run response </a:t>
            </a:r>
            <a:r>
              <a:rPr lang="en-US" sz="2400" dirty="0" smtClean="0"/>
              <a:t>coefficient</a:t>
            </a:r>
            <a:endParaRPr lang="en-US" sz="2000" dirty="0" smtClean="0"/>
          </a:p>
          <a:p>
            <a:r>
              <a:rPr lang="en-US" sz="2400" dirty="0" smtClean="0"/>
              <a:t>In learning </a:t>
            </a:r>
            <a:r>
              <a:rPr lang="en-US" sz="2400" dirty="0"/>
              <a:t>about the extensive margin</a:t>
            </a:r>
            <a:r>
              <a:rPr lang="en-US" sz="2400" dirty="0" smtClean="0"/>
              <a:t>, its important </a:t>
            </a:r>
            <a:r>
              <a:rPr lang="en-US" sz="2400" dirty="0"/>
              <a:t>to keep in mind that </a:t>
            </a:r>
            <a:r>
              <a:rPr lang="en-US" sz="2400" dirty="0" smtClean="0"/>
              <a:t>capital </a:t>
            </a:r>
            <a:r>
              <a:rPr lang="en-US" sz="2400" dirty="0"/>
              <a:t>investments are being made in the context of a continuously changing and uncertain </a:t>
            </a:r>
            <a:r>
              <a:rPr lang="en-US" sz="2400" dirty="0" smtClean="0"/>
              <a:t>climate</a:t>
            </a:r>
          </a:p>
          <a:p>
            <a:pPr lvl="1"/>
            <a:r>
              <a:rPr lang="en-US" sz="2400" dirty="0" smtClean="0"/>
              <a:t>How </a:t>
            </a:r>
            <a:r>
              <a:rPr lang="en-US" sz="2400" dirty="0"/>
              <a:t>we would adapt in a stable system might look very </a:t>
            </a:r>
            <a:r>
              <a:rPr lang="en-US" sz="2400" dirty="0" smtClean="0"/>
              <a:t>different</a:t>
            </a:r>
            <a:endParaRPr lang="en-US" sz="2000" dirty="0" smtClean="0"/>
          </a:p>
          <a:p>
            <a:r>
              <a:rPr lang="en-US" sz="2400" dirty="0" smtClean="0"/>
              <a:t>We </a:t>
            </a:r>
            <a:r>
              <a:rPr lang="en-US" sz="2400" dirty="0"/>
              <a:t>seek to develop a response surface that captures </a:t>
            </a:r>
            <a:r>
              <a:rPr lang="en-US" sz="2400" dirty="0" smtClean="0"/>
              <a:t>both the intensive and the extensive margins which could </a:t>
            </a:r>
            <a:r>
              <a:rPr lang="en-US" sz="2400" dirty="0"/>
              <a:t>be incorporated into IAMs</a:t>
            </a:r>
          </a:p>
        </p:txBody>
      </p:sp>
    </p:spTree>
    <p:extLst>
      <p:ext uri="{BB962C8B-B14F-4D97-AF65-F5344CB8AC3E}">
        <p14:creationId xmlns:p14="http://schemas.microsoft.com/office/powerpoint/2010/main" val="303794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work using Census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each census tract, we know the share of households that have central AC, or any AC, in 1970 and 1980.</a:t>
            </a:r>
          </a:p>
          <a:p>
            <a:r>
              <a:rPr lang="en-US" dirty="0" smtClean="0"/>
              <a:t>Match with county weather data of previous </a:t>
            </a:r>
            <a:r>
              <a:rPr lang="en-US" dirty="0"/>
              <a:t>decade (GLDAS 3-hour </a:t>
            </a:r>
            <a:r>
              <a:rPr lang="en-US" dirty="0" smtClean="0"/>
              <a:t>temperature </a:t>
            </a:r>
            <a:r>
              <a:rPr lang="en-US" smtClean="0"/>
              <a:t>and humidity forcings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Regress AC share on flexible function of climate variables, controlling for tract demographics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9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828800"/>
          </a:xfrm>
        </p:spPr>
        <p:txBody>
          <a:bodyPr/>
          <a:lstStyle/>
          <a:p>
            <a:r>
              <a:rPr lang="en-US" dirty="0" smtClean="0"/>
              <a:t>The Supply Side Intensive Margin</a:t>
            </a:r>
            <a:br>
              <a:rPr lang="en-US" dirty="0" smtClean="0"/>
            </a:br>
            <a:r>
              <a:rPr lang="en-US" dirty="0" smtClean="0"/>
              <a:t>(Just getting going)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1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 Impacts</a:t>
            </a:r>
            <a:br>
              <a:rPr lang="en-US" dirty="0" smtClean="0"/>
            </a:br>
            <a:r>
              <a:rPr lang="en-US" dirty="0" smtClean="0"/>
              <a:t>on U.S. Hydroelectric Supply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i="1" dirty="0" smtClean="0"/>
                  <a:t>h</a:t>
                </a:r>
                <a:r>
                  <a:rPr lang="en-US" dirty="0" smtClean="0"/>
                  <a:t> = hydrological units (watersheds)</a:t>
                </a:r>
              </a:p>
              <a:p>
                <a:pPr marL="0" indent="0">
                  <a:buNone/>
                </a:pPr>
                <a:r>
                  <a:rPr lang="en-US" i="1" dirty="0" err="1" smtClean="0"/>
                  <a:t>i</a:t>
                </a:r>
                <a:r>
                  <a:rPr lang="en-US" dirty="0" smtClean="0"/>
                  <a:t> = hydro units (950)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t</a:t>
                </a:r>
                <a:r>
                  <a:rPr lang="en-US" dirty="0" smtClean="0"/>
                  <a:t> = time (months, 1970-2012)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j</a:t>
                </a:r>
                <a:r>
                  <a:rPr lang="en-US" dirty="0" smtClean="0"/>
                  <a:t> = bins of temperature (GLDAS)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k</a:t>
                </a:r>
                <a:r>
                  <a:rPr lang="en-US" dirty="0" smtClean="0"/>
                  <a:t> = bins of total runoff (GLDAS)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sup>
                    </m:sSubSup>
                  </m:oMath>
                </a14:m>
                <a:r>
                  <a:rPr lang="en-US" dirty="0" smtClean="0"/>
                  <a:t> = hydro generation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dirty="0" smtClean="0"/>
                  <a:t> = counts of 3-hour blocks in temperature bin </a:t>
                </a:r>
                <a:r>
                  <a:rPr lang="en-US" i="1" dirty="0" smtClean="0"/>
                  <a:t>j</a:t>
                </a:r>
                <a:r>
                  <a:rPr lang="en-US" dirty="0" smtClean="0"/>
                  <a:t>, dam </a:t>
                </a:r>
                <a:r>
                  <a:rPr lang="en-US" i="1" dirty="0" err="1" smtClean="0"/>
                  <a:t>i</a:t>
                </a:r>
                <a:r>
                  <a:rPr lang="en-US" dirty="0" smtClean="0"/>
                  <a:t>, month </a:t>
                </a:r>
                <a:r>
                  <a:rPr lang="en-US" i="1" dirty="0" smtClean="0"/>
                  <a:t>t</a:t>
                </a:r>
                <a:endParaRPr lang="en-US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sup>
                    </m:sSubSup>
                  </m:oMath>
                </a14:m>
                <a:r>
                  <a:rPr lang="en-US" dirty="0" smtClean="0"/>
                  <a:t> = counts of 3-hour blocks in runoff bin </a:t>
                </a:r>
                <a:r>
                  <a:rPr lang="en-US" i="1" dirty="0" smtClean="0"/>
                  <a:t>k</a:t>
                </a:r>
                <a:r>
                  <a:rPr lang="en-US" dirty="0" smtClean="0"/>
                  <a:t>, dam </a:t>
                </a:r>
                <a:r>
                  <a:rPr lang="en-US" i="1" dirty="0" err="1" smtClean="0"/>
                  <a:t>i</a:t>
                </a:r>
                <a:r>
                  <a:rPr lang="en-US" dirty="0" smtClean="0"/>
                  <a:t>, month </a:t>
                </a:r>
                <a:r>
                  <a:rPr lang="en-US" i="1" dirty="0" smtClean="0"/>
                  <a:t>t</a:t>
                </a:r>
                <a:endParaRPr lang="en-US" i="1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Empirical model: linear panel data with unit fixed effects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log</m:t>
                          </m:r>
                        </m:fName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</m:sup>
                          </m:sSubSup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sup>
                      </m:sSubSup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r>
                  <a:rPr lang="en-US" dirty="0" smtClean="0"/>
                  <a:t>Apply GCM runs to fitted regression eqn. to compute shocks to generation.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871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Generation Impacts of Changes in Runoff and Temperature</a:t>
            </a:r>
            <a:endParaRPr lang="en-US" dirty="0"/>
          </a:p>
        </p:txBody>
      </p:sp>
      <p:pic>
        <p:nvPicPr>
          <p:cNvPr id="1026" name="Picture 2" descr="C:\Users\isw\Dropbox\MDann\models\plots\dam_level_changes_for_MIROC5_RCP8.5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9"/>
          <a:stretch/>
        </p:blipFill>
        <p:spPr bwMode="auto">
          <a:xfrm>
            <a:off x="-134984" y="1752600"/>
            <a:ext cx="923544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0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19600"/>
            <a:ext cx="91440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Modeling</a:t>
            </a:r>
            <a:br>
              <a:rPr lang="en-US" dirty="0" smtClean="0"/>
            </a:br>
            <a:r>
              <a:rPr lang="en-US" sz="4000" dirty="0" smtClean="0"/>
              <a:t>(We can do this. Just give us the shocks!)</a:t>
            </a:r>
            <a:endParaRPr lang="en-US" sz="4000" dirty="0"/>
          </a:p>
        </p:txBody>
      </p:sp>
      <p:sp>
        <p:nvSpPr>
          <p:cNvPr id="3" name="AutoShape 4" descr="http://www.freeshippingtees.com/media/catalog/product/cache/1/image/9df78eab33525d08d6e5fb8d27136e95/i/f/if-youre-happy-and-you-know-it-base.png"/>
          <p:cNvSpPr>
            <a:spLocks noChangeAspect="1" noChangeArrowheads="1"/>
          </p:cNvSpPr>
          <p:nvPr/>
        </p:nvSpPr>
        <p:spPr bwMode="auto">
          <a:xfrm>
            <a:off x="155575" y="-2057400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57150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 Modeling Impacts: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A Production Function Approach</a:t>
            </a:r>
            <a:endParaRPr lang="en-US" dirty="0"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10200"/>
                <a:ext cx="8229600" cy="1295400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𝑌</m:t>
                        </m:r>
                      </m:sub>
                    </m:sSub>
                  </m:oMath>
                </a14:m>
                <a:r>
                  <a:rPr lang="en-US" dirty="0"/>
                  <a:t> = output,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= labor input,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= capital input,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 = type-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</m:oMath>
                </a14:m>
                <a:r>
                  <a:rPr lang="en-US" dirty="0"/>
                  <a:t> intermediate input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1,…,</m:t>
                        </m:r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</m:d>
                  </m:oMath>
                </a14:m>
                <a:r>
                  <a:rPr lang="en-US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 = type-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</m:oMath>
                </a14:m>
                <a:r>
                  <a:rPr lang="en-US" dirty="0"/>
                  <a:t> resource input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1,…,</m:t>
                        </m:r>
                        <m:r>
                          <a:rPr lang="en-US" i="1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en-US" dirty="0" smtClean="0">
                    <a:latin typeface="Calibri" pitchFamily="34" charset="0"/>
                  </a:rPr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𝑌</m:t>
                        </m:r>
                      </m:sub>
                    </m:sSub>
                  </m:oMath>
                </a14:m>
                <a:r>
                  <a:rPr lang="en-US" dirty="0"/>
                  <a:t> = total factor productivity,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= labor productivity,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= capital productivity,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 = intermediate input productivity,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 = resource productivity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10200"/>
                <a:ext cx="8229600" cy="1295400"/>
              </a:xfrm>
              <a:blipFill rotWithShape="1">
                <a:blip r:embed="rId2"/>
                <a:stretch>
                  <a:fillRect l="-741" t="-6132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81000" y="3671178"/>
                <a:ext cx="8382000" cy="519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𝑌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𝑌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⋅</m:t>
                      </m:r>
                      <m:r>
                        <a:rPr lang="en-US" sz="2400" i="1">
                          <a:latin typeface="Cambria Math"/>
                        </a:rPr>
                        <m:t>𝐹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𝐾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𝐾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𝑍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𝑍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671178"/>
                <a:ext cx="8382000" cy="51982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111"/>
          <p:cNvSpPr txBox="1"/>
          <p:nvPr/>
        </p:nvSpPr>
        <p:spPr>
          <a:xfrm>
            <a:off x="3505200" y="4767262"/>
            <a:ext cx="3429000" cy="49053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KP: Capital productivity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(&gt;1)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8" name="Text Box 110"/>
          <p:cNvSpPr txBox="1"/>
          <p:nvPr/>
        </p:nvSpPr>
        <p:spPr>
          <a:xfrm>
            <a:off x="3810000" y="4495800"/>
            <a:ext cx="3010217" cy="51673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KS: Capital supply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(&gt;1)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3276600" y="4235450"/>
            <a:ext cx="382905" cy="5657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723640" y="4236085"/>
            <a:ext cx="227965" cy="34226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057400" y="3358198"/>
            <a:ext cx="227965" cy="34226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82"/>
          <p:cNvSpPr txBox="1"/>
          <p:nvPr/>
        </p:nvSpPr>
        <p:spPr>
          <a:xfrm>
            <a:off x="-1" y="2971800"/>
            <a:ext cx="2285365" cy="65500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LP: Labor productivity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(&gt;1)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904365" y="2703195"/>
            <a:ext cx="686435" cy="9906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706235" y="3315335"/>
            <a:ext cx="227965" cy="34226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324600" y="3082925"/>
            <a:ext cx="382905" cy="5657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83"/>
          <p:cNvSpPr txBox="1"/>
          <p:nvPr/>
        </p:nvSpPr>
        <p:spPr>
          <a:xfrm>
            <a:off x="6821169" y="2971800"/>
            <a:ext cx="2094231" cy="72122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RS: Resource supply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(&lt;1)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7" name="Text Box 50"/>
          <p:cNvSpPr txBox="1"/>
          <p:nvPr/>
        </p:nvSpPr>
        <p:spPr>
          <a:xfrm>
            <a:off x="0" y="2326005"/>
            <a:ext cx="2819400" cy="49339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LS: Labor supply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(&lt;1)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8" name="Text Box 72"/>
          <p:cNvSpPr txBox="1"/>
          <p:nvPr/>
        </p:nvSpPr>
        <p:spPr>
          <a:xfrm>
            <a:off x="6403340" y="2362200"/>
            <a:ext cx="2435860" cy="64897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RP: Resource productivity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(&gt;1)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39" name="Text Box 112"/>
          <p:cNvSpPr txBox="1"/>
          <p:nvPr/>
        </p:nvSpPr>
        <p:spPr>
          <a:xfrm>
            <a:off x="76200" y="4505325"/>
            <a:ext cx="2362200" cy="6762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YP: Output productivity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(&lt; 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1219200" y="4191000"/>
            <a:ext cx="227965" cy="34226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450715" y="2742565"/>
            <a:ext cx="616585" cy="91503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15"/>
          <p:cNvSpPr txBox="1"/>
          <p:nvPr/>
        </p:nvSpPr>
        <p:spPr>
          <a:xfrm>
            <a:off x="3964305" y="1981200"/>
            <a:ext cx="2284095" cy="7613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IS: Intermediate input supply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(&lt;1)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44" name="Text Box 117"/>
          <p:cNvSpPr txBox="1"/>
          <p:nvPr/>
        </p:nvSpPr>
        <p:spPr>
          <a:xfrm>
            <a:off x="685800" y="1580515"/>
            <a:ext cx="2432685" cy="70548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IP: Intermediate input productivity </a:t>
            </a:r>
            <a:r>
              <a:rPr lang="en-US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shock (&gt; 1)</a:t>
            </a:r>
            <a:endParaRPr lang="en-US" dirty="0">
              <a:solidFill>
                <a:srgbClr val="FF0000"/>
              </a:solidFill>
              <a:effectLst/>
              <a:ea typeface="Calibri"/>
              <a:cs typeface="Times New Roman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2819400" y="2229485"/>
            <a:ext cx="990600" cy="142811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CCEC-82C3-43D9-BC8E-E6AE5885E55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2" grpId="0"/>
      <p:bldP spid="36" grpId="0"/>
      <p:bldP spid="37" grpId="0"/>
      <p:bldP spid="38" grpId="0"/>
      <p:bldP spid="39" grpId="0"/>
      <p:bldP spid="42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Intensive Margin (Easy)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Climate induced increases in electricity demand</a:t>
            </a:r>
          </a:p>
          <a:p>
            <a:pPr lvl="1"/>
            <a:r>
              <a:rPr lang="en-US" dirty="0"/>
              <a:t>Biased technological retrogression in an intermediate </a:t>
            </a:r>
            <a:r>
              <a:rPr lang="en-US" dirty="0" smtClean="0"/>
              <a:t>input to producers’ cost functions and consumers’ expenditure functions</a:t>
            </a:r>
          </a:p>
          <a:p>
            <a:r>
              <a:rPr lang="en-US" dirty="0" smtClean="0"/>
              <a:t>Climate </a:t>
            </a:r>
            <a:r>
              <a:rPr lang="en-US" dirty="0"/>
              <a:t>induced </a:t>
            </a:r>
            <a:r>
              <a:rPr lang="en-US" dirty="0" smtClean="0"/>
              <a:t>reductions in hydropower supply</a:t>
            </a:r>
            <a:endParaRPr lang="en-US" dirty="0"/>
          </a:p>
          <a:p>
            <a:pPr lvl="1"/>
            <a:r>
              <a:rPr lang="en-US" dirty="0" smtClean="0"/>
              <a:t>Decline in endowment of “fixed factor” input to technology-specific cost function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06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Extensive Margin (Hard)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Demand side</a:t>
            </a:r>
          </a:p>
          <a:p>
            <a:pPr lvl="1"/>
            <a:r>
              <a:rPr lang="en-US" dirty="0" smtClean="0"/>
              <a:t>No residential capital in a social accounting matrix!</a:t>
            </a:r>
            <a:endParaRPr lang="en-US" dirty="0"/>
          </a:p>
          <a:p>
            <a:pPr lvl="1"/>
            <a:r>
              <a:rPr lang="en-US" dirty="0" smtClean="0"/>
              <a:t>AC has to be introduced via either capital goods industry or some “private households” dummy sector</a:t>
            </a:r>
          </a:p>
          <a:p>
            <a:r>
              <a:rPr lang="en-US" dirty="0" smtClean="0"/>
              <a:t>Supply side</a:t>
            </a:r>
          </a:p>
          <a:p>
            <a:pPr lvl="1"/>
            <a:r>
              <a:rPr lang="en-US" dirty="0" smtClean="0"/>
              <a:t>We need to understand the impact of climate on energy production capacity additions</a:t>
            </a:r>
          </a:p>
          <a:p>
            <a:pPr lvl="1"/>
            <a:r>
              <a:rPr lang="en-US" dirty="0" smtClean="0"/>
              <a:t>More econometric work necessary to understand the effects of weather shocks as a component on demand on the propensity to construct new electric power units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253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828800"/>
          </a:xfrm>
        </p:spPr>
        <p:txBody>
          <a:bodyPr/>
          <a:lstStyle/>
          <a:p>
            <a:r>
              <a:rPr lang="en-US" dirty="0" smtClean="0"/>
              <a:t>Summary</a:t>
            </a:r>
            <a:br>
              <a:rPr lang="en-US" dirty="0" smtClean="0"/>
            </a:br>
            <a:r>
              <a:rPr lang="en-US" dirty="0" smtClean="0"/>
              <a:t>(Much to be done)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2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8956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Margin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100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Impacts on Energy:</a:t>
            </a:r>
            <a:br>
              <a:rPr lang="en-US" dirty="0" smtClean="0"/>
            </a:br>
            <a:r>
              <a:rPr lang="en-US" dirty="0" smtClean="0"/>
              <a:t>A Roadmap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743200" y="16002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0" y="1600200"/>
            <a:ext cx="1828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0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Empirical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2057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Modeling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7432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288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Demand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Supply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4008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86400" y="25146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672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Demand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2983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Supply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13716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524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Intensive</a:t>
            </a:r>
          </a:p>
          <a:p>
            <a:pPr algn="ctr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668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2004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812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Intensive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Margin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6576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50292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7244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Margin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4864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68580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6388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Intensive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Margin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53200" y="389786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Extensive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Margin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7315200" y="3429000"/>
            <a:ext cx="457200" cy="468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0" y="525780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(1)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What is the impact of temperature change on the demand for energy (electricity)?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09800" y="5257800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(2)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What is the impact of temperature change on adaptation via adoption of air conditioners?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9" name="Straight Arrow Connector 48"/>
          <p:cNvCxnSpPr>
            <a:stCxn id="46" idx="0"/>
            <a:endCxn id="22" idx="2"/>
          </p:cNvCxnSpPr>
          <p:nvPr/>
        </p:nvCxnSpPr>
        <p:spPr>
          <a:xfrm flipV="1">
            <a:off x="1143000" y="4544199"/>
            <a:ext cx="228600" cy="7136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7" idx="0"/>
          </p:cNvCxnSpPr>
          <p:nvPr/>
        </p:nvCxnSpPr>
        <p:spPr>
          <a:xfrm flipH="1" flipV="1">
            <a:off x="2286000" y="4563070"/>
            <a:ext cx="1143000" cy="694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648200" y="5285601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(3)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What is the impact of runoff change on hydro-power supply?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53" name="Straight Arrow Connector 52"/>
          <p:cNvCxnSpPr>
            <a:stCxn id="52" idx="0"/>
          </p:cNvCxnSpPr>
          <p:nvPr/>
        </p:nvCxnSpPr>
        <p:spPr>
          <a:xfrm flipH="1" flipV="1">
            <a:off x="3200400" y="4544199"/>
            <a:ext cx="2400300" cy="741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705600" y="5304472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(4)</a:t>
            </a:r>
          </a:p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What is the economic effect of climate-induced changes in electricity demand?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56" name="Straight Arrow Connector 55"/>
          <p:cNvCxnSpPr>
            <a:stCxn id="55" idx="0"/>
          </p:cNvCxnSpPr>
          <p:nvPr/>
        </p:nvCxnSpPr>
        <p:spPr>
          <a:xfrm flipH="1" flipV="1">
            <a:off x="5029200" y="4563070"/>
            <a:ext cx="2895600" cy="741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4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1717</Words>
  <Application>Microsoft Office PowerPoint</Application>
  <PresentationFormat>On-screen Show (4:3)</PresentationFormat>
  <Paragraphs>210</Paragraphs>
  <Slides>32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Climate Change and Energy: Integrated Assessment of the  Intensive and Extensive Margins</vt:lpstr>
      <vt:lpstr>Climate Impacts on Energy: A Roadmap</vt:lpstr>
      <vt:lpstr>The Demand Side Intensive Margin (Lots of work, past and present)</vt:lpstr>
      <vt:lpstr>Energy Demand &amp; Climate Change</vt:lpstr>
      <vt:lpstr>Potential Methods to Measure Energy Expenditures and Climate</vt:lpstr>
      <vt:lpstr>Cross Section</vt:lpstr>
      <vt:lpstr>Cross Sectional Literature</vt:lpstr>
      <vt:lpstr>Issues with Cross Section Approach</vt:lpstr>
      <vt:lpstr>Intensive Margin: Weather Data</vt:lpstr>
      <vt:lpstr>Panel Data Literature</vt:lpstr>
      <vt:lpstr>Deschênes and Greenstone (2011)</vt:lpstr>
      <vt:lpstr>Deschênes and Greenstone (2011), Figure 3</vt:lpstr>
      <vt:lpstr>Auffhammer and Aroonruengsawat (2011)</vt:lpstr>
      <vt:lpstr>Extensive Margin: Air Conditioning</vt:lpstr>
      <vt:lpstr>The Demand Side Extensive Margin (A world of possibilities)</vt:lpstr>
      <vt:lpstr>Price of Room Air Conditioners 1955-1985</vt:lpstr>
      <vt:lpstr>Real Electricity Rate Index 1957-1982</vt:lpstr>
      <vt:lpstr>Drivers Beyond Prices </vt:lpstr>
      <vt:lpstr>Penetration of Air Conditioners</vt:lpstr>
      <vt:lpstr>Significant amount of retrofitting.</vt:lpstr>
      <vt:lpstr>Estimated Elasticities vary significantly</vt:lpstr>
      <vt:lpstr>Technology Adoption as Climate Adaptation: Evidence from US Air Conditioning Penetration</vt:lpstr>
      <vt:lpstr>Preliminary work using Census</vt:lpstr>
      <vt:lpstr>The Supply Side Intensive Margin (Just getting going)</vt:lpstr>
      <vt:lpstr>Climate Change Impacts on U.S. Hydroelectric Supply</vt:lpstr>
      <vt:lpstr>Generation Impacts of Changes in Runoff and Temperature</vt:lpstr>
      <vt:lpstr>Modeling (We can do this. Just give us the shocks!)</vt:lpstr>
      <vt:lpstr> Modeling Impacts: A Production Function Approach</vt:lpstr>
      <vt:lpstr>The Intensive Margin (Easy)</vt:lpstr>
      <vt:lpstr>The Extensive Margin (Hard)</vt:lpstr>
      <vt:lpstr>Summary (Much to be done)</vt:lpstr>
      <vt:lpstr>Climate Impacts on Energy: A Roadmap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Adoption as Climate Adaptation: Evidence from US Air Conditioning Penetration</dc:title>
  <dc:creator>Erin T. Mansur</dc:creator>
  <cp:lastModifiedBy>isw</cp:lastModifiedBy>
  <cp:revision>42</cp:revision>
  <dcterms:created xsi:type="dcterms:W3CDTF">2013-12-04T16:45:12Z</dcterms:created>
  <dcterms:modified xsi:type="dcterms:W3CDTF">2013-12-13T23:21:22Z</dcterms:modified>
</cp:coreProperties>
</file>