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3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4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7" Type="http://schemas.openxmlformats.org/officeDocument/2006/relationships/image" Target="../media/image40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38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4" Type="http://schemas.openxmlformats.org/officeDocument/2006/relationships/image" Target="../media/image53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6" Type="http://schemas.openxmlformats.org/officeDocument/2006/relationships/image" Target="../media/image62.wmf"/><Relationship Id="rId5" Type="http://schemas.openxmlformats.org/officeDocument/2006/relationships/image" Target="../media/image61.wmf"/><Relationship Id="rId4" Type="http://schemas.openxmlformats.org/officeDocument/2006/relationships/image" Target="../media/image60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Relationship Id="rId6" Type="http://schemas.openxmlformats.org/officeDocument/2006/relationships/image" Target="../media/image68.wmf"/><Relationship Id="rId5" Type="http://schemas.openxmlformats.org/officeDocument/2006/relationships/image" Target="../media/image67.wmf"/><Relationship Id="rId4" Type="http://schemas.openxmlformats.org/officeDocument/2006/relationships/image" Target="../media/image66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75.wmf"/><Relationship Id="rId3" Type="http://schemas.openxmlformats.org/officeDocument/2006/relationships/image" Target="../media/image70.wmf"/><Relationship Id="rId7" Type="http://schemas.openxmlformats.org/officeDocument/2006/relationships/image" Target="../media/image74.wmf"/><Relationship Id="rId2" Type="http://schemas.openxmlformats.org/officeDocument/2006/relationships/image" Target="../media/image69.wmf"/><Relationship Id="rId1" Type="http://schemas.openxmlformats.org/officeDocument/2006/relationships/image" Target="../media/image67.wmf"/><Relationship Id="rId6" Type="http://schemas.openxmlformats.org/officeDocument/2006/relationships/image" Target="../media/image73.wmf"/><Relationship Id="rId5" Type="http://schemas.openxmlformats.org/officeDocument/2006/relationships/image" Target="../media/image72.wmf"/><Relationship Id="rId4" Type="http://schemas.openxmlformats.org/officeDocument/2006/relationships/image" Target="../media/image71.wmf"/><Relationship Id="rId9" Type="http://schemas.openxmlformats.org/officeDocument/2006/relationships/image" Target="../media/image76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Relationship Id="rId6" Type="http://schemas.openxmlformats.org/officeDocument/2006/relationships/image" Target="../media/image85.wmf"/><Relationship Id="rId5" Type="http://schemas.openxmlformats.org/officeDocument/2006/relationships/image" Target="../media/image84.wmf"/><Relationship Id="rId4" Type="http://schemas.openxmlformats.org/officeDocument/2006/relationships/image" Target="../media/image83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7.wmf"/><Relationship Id="rId7" Type="http://schemas.openxmlformats.org/officeDocument/2006/relationships/image" Target="../media/image90.wmf"/><Relationship Id="rId2" Type="http://schemas.openxmlformats.org/officeDocument/2006/relationships/image" Target="../media/image85.wmf"/><Relationship Id="rId1" Type="http://schemas.openxmlformats.org/officeDocument/2006/relationships/image" Target="../media/image86.wmf"/><Relationship Id="rId6" Type="http://schemas.openxmlformats.org/officeDocument/2006/relationships/image" Target="../media/image89.wmf"/><Relationship Id="rId5" Type="http://schemas.openxmlformats.org/officeDocument/2006/relationships/image" Target="../media/image81.wmf"/><Relationship Id="rId4" Type="http://schemas.openxmlformats.org/officeDocument/2006/relationships/image" Target="../media/image88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92.wmf"/><Relationship Id="rId1" Type="http://schemas.openxmlformats.org/officeDocument/2006/relationships/image" Target="../media/image91.wmf"/><Relationship Id="rId5" Type="http://schemas.openxmlformats.org/officeDocument/2006/relationships/image" Target="../media/image94.wmf"/><Relationship Id="rId4" Type="http://schemas.openxmlformats.org/officeDocument/2006/relationships/image" Target="../media/image93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7.wmf"/><Relationship Id="rId2" Type="http://schemas.openxmlformats.org/officeDocument/2006/relationships/image" Target="../media/image96.wmf"/><Relationship Id="rId1" Type="http://schemas.openxmlformats.org/officeDocument/2006/relationships/image" Target="../media/image95.wmf"/><Relationship Id="rId4" Type="http://schemas.openxmlformats.org/officeDocument/2006/relationships/image" Target="../media/image98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wmf"/><Relationship Id="rId2" Type="http://schemas.openxmlformats.org/officeDocument/2006/relationships/image" Target="../media/image100.wmf"/><Relationship Id="rId1" Type="http://schemas.openxmlformats.org/officeDocument/2006/relationships/image" Target="../media/image99.wmf"/><Relationship Id="rId6" Type="http://schemas.openxmlformats.org/officeDocument/2006/relationships/image" Target="../media/image104.wmf"/><Relationship Id="rId5" Type="http://schemas.openxmlformats.org/officeDocument/2006/relationships/image" Target="../media/image103.wmf"/><Relationship Id="rId4" Type="http://schemas.openxmlformats.org/officeDocument/2006/relationships/image" Target="../media/image10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536ABDF8-E6CC-4DE6-A953-43DC76DFD34F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58431717-4544-42AE-B356-0D0C2D356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633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DC65E1-C729-4ACC-8C80-6295D9A41FC4}" type="slidenum">
              <a:rPr lang="en-US"/>
              <a:pPr/>
              <a:t>2</a:t>
            </a:fld>
            <a:endParaRPr lang="en-US"/>
          </a:p>
        </p:txBody>
      </p:sp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9BAD488-5F24-4EEB-96CD-D82A8288C9EE}" type="slidenum">
              <a:rPr lang="en-US" sz="1300"/>
              <a:pPr algn="r"/>
              <a:t>2</a:t>
            </a:fld>
            <a:endParaRPr lang="en-US" sz="1300"/>
          </a:p>
        </p:txBody>
      </p:sp>
      <p:sp>
        <p:nvSpPr>
          <p:cNvPr id="2457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EF9765D-7CFA-45A5-AEE7-FFE233A0C75C}" type="slidenum">
              <a:rPr lang="en-US" sz="1300"/>
              <a:pPr algn="r"/>
              <a:t>2</a:t>
            </a:fld>
            <a:endParaRPr lang="en-US" sz="1300"/>
          </a:p>
        </p:txBody>
      </p:sp>
      <p:sp>
        <p:nvSpPr>
          <p:cNvPr id="2458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BAED4C9-9F2C-4C04-91FF-DA0C3B4FF502}" type="slidenum">
              <a:rPr lang="en-US" sz="1300"/>
              <a:pPr algn="r"/>
              <a:t>2</a:t>
            </a:fld>
            <a:endParaRPr lang="en-US" sz="1300"/>
          </a:p>
        </p:txBody>
      </p:sp>
      <p:sp>
        <p:nvSpPr>
          <p:cNvPr id="245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783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221F48-3460-4A52-9F02-4B0AA8F7D9AE}" type="slidenum">
              <a:rPr lang="en-US"/>
              <a:pPr/>
              <a:t>3</a:t>
            </a:fld>
            <a:endParaRPr lang="en-US"/>
          </a:p>
        </p:txBody>
      </p:sp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5D7C67F-28A8-40AE-AAAF-A9D960792FFA}" type="slidenum">
              <a:rPr lang="en-US" sz="1300"/>
              <a:pPr algn="r"/>
              <a:t>3</a:t>
            </a:fld>
            <a:endParaRPr lang="en-US" sz="1300"/>
          </a:p>
        </p:txBody>
      </p:sp>
      <p:sp>
        <p:nvSpPr>
          <p:cNvPr id="2662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37FE24B-46C4-47E2-8986-DD7A03F98A4F}" type="slidenum">
              <a:rPr lang="en-US" sz="1300"/>
              <a:pPr algn="r"/>
              <a:t>3</a:t>
            </a:fld>
            <a:endParaRPr lang="en-US" sz="1300"/>
          </a:p>
        </p:txBody>
      </p:sp>
      <p:sp>
        <p:nvSpPr>
          <p:cNvPr id="2662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246CE4D-0734-4330-9C83-F160DD21C718}" type="slidenum">
              <a:rPr lang="en-US" sz="1300"/>
              <a:pPr algn="r"/>
              <a:t>3</a:t>
            </a:fld>
            <a:endParaRPr lang="en-US" sz="1300"/>
          </a:p>
        </p:txBody>
      </p:sp>
      <p:sp>
        <p:nvSpPr>
          <p:cNvPr id="266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823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2CB0B9-30B7-49DC-805E-E8150EE5DD30}" type="slidenum">
              <a:rPr lang="en-US"/>
              <a:pPr/>
              <a:t>4</a:t>
            </a:fld>
            <a:endParaRPr lang="en-US"/>
          </a:p>
        </p:txBody>
      </p:sp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C976555-0893-4C7F-9028-292FB26B7362}" type="slidenum">
              <a:rPr lang="en-US" sz="1300"/>
              <a:pPr algn="r"/>
              <a:t>4</a:t>
            </a:fld>
            <a:endParaRPr lang="en-US" sz="1300"/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3B07F65-7B88-458C-99F3-8C9D4FF4F0AC}" type="slidenum">
              <a:rPr lang="en-US" sz="1300"/>
              <a:pPr algn="r"/>
              <a:t>4</a:t>
            </a:fld>
            <a:endParaRPr lang="en-US" sz="1300"/>
          </a:p>
        </p:txBody>
      </p:sp>
      <p:sp>
        <p:nvSpPr>
          <p:cNvPr id="2867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F7287DC-AB81-4CD5-A78A-2C4FACFEB36F}" type="slidenum">
              <a:rPr lang="en-US" sz="1300"/>
              <a:pPr algn="r"/>
              <a:t>4</a:t>
            </a:fld>
            <a:endParaRPr lang="en-US" sz="1300"/>
          </a:p>
        </p:txBody>
      </p:sp>
      <p:sp>
        <p:nvSpPr>
          <p:cNvPr id="286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141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3AAE29-FDA5-46B9-85CE-BB78A9DF8003}" type="slidenum">
              <a:rPr lang="en-US"/>
              <a:pPr/>
              <a:t>5</a:t>
            </a:fld>
            <a:endParaRPr lang="en-US"/>
          </a:p>
        </p:txBody>
      </p:sp>
      <p:sp>
        <p:nvSpPr>
          <p:cNvPr id="3072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8A064C5-15D2-47DC-9445-1DCCE41D421C}" type="slidenum">
              <a:rPr lang="en-US" sz="1300"/>
              <a:pPr algn="r"/>
              <a:t>5</a:t>
            </a:fld>
            <a:endParaRPr lang="en-US" sz="1300"/>
          </a:p>
        </p:txBody>
      </p:sp>
      <p:sp>
        <p:nvSpPr>
          <p:cNvPr id="3072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6EE4E7B-121A-43D6-B411-C45432367D03}" type="slidenum">
              <a:rPr lang="en-US" sz="1300"/>
              <a:pPr algn="r"/>
              <a:t>5</a:t>
            </a:fld>
            <a:endParaRPr lang="en-US" sz="1300"/>
          </a:p>
        </p:txBody>
      </p:sp>
      <p:sp>
        <p:nvSpPr>
          <p:cNvPr id="3072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F089299-1224-48EC-B9A9-6F8ABD265F00}" type="slidenum">
              <a:rPr lang="en-US" sz="1300"/>
              <a:pPr algn="r"/>
              <a:t>5</a:t>
            </a:fld>
            <a:endParaRPr lang="en-US" sz="1300"/>
          </a:p>
        </p:txBody>
      </p:sp>
      <p:sp>
        <p:nvSpPr>
          <p:cNvPr id="307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755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AC7824-0383-48D7-B127-4722C94195D1}" type="slidenum">
              <a:rPr lang="en-US"/>
              <a:pPr/>
              <a:t>6</a:t>
            </a:fld>
            <a:endParaRPr lang="en-US"/>
          </a:p>
        </p:txBody>
      </p:sp>
      <p:sp>
        <p:nvSpPr>
          <p:cNvPr id="3277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883D13A-F442-4D6A-AB9C-90F28F061D02}" type="slidenum">
              <a:rPr lang="en-US" sz="1300"/>
              <a:pPr algn="r"/>
              <a:t>6</a:t>
            </a:fld>
            <a:endParaRPr lang="en-US" sz="1300"/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87BBADA-C7C2-4D2C-82F4-92CD7717798F}" type="slidenum">
              <a:rPr lang="en-US" sz="1300"/>
              <a:pPr algn="r"/>
              <a:t>6</a:t>
            </a:fld>
            <a:endParaRPr lang="en-US" sz="1300"/>
          </a:p>
        </p:txBody>
      </p:sp>
      <p:sp>
        <p:nvSpPr>
          <p:cNvPr id="3277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65CBBBD-F772-4A40-AD38-0AC23C1011AE}" type="slidenum">
              <a:rPr lang="en-US" sz="1300"/>
              <a:pPr algn="r"/>
              <a:t>6</a:t>
            </a:fld>
            <a:endParaRPr lang="en-US" sz="1300"/>
          </a:p>
        </p:txBody>
      </p:sp>
      <p:sp>
        <p:nvSpPr>
          <p:cNvPr id="327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371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045569-CB28-4C84-B1C1-8AACDB8DC4DF}" type="slidenum">
              <a:rPr lang="en-US"/>
              <a:pPr/>
              <a:t>7</a:t>
            </a:fld>
            <a:endParaRPr lang="en-US"/>
          </a:p>
        </p:txBody>
      </p:sp>
      <p:sp>
        <p:nvSpPr>
          <p:cNvPr id="3481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1E91F82-EE5A-41A3-A1EF-84D1C88D8F52}" type="slidenum">
              <a:rPr lang="en-US" sz="1300"/>
              <a:pPr algn="r"/>
              <a:t>7</a:t>
            </a:fld>
            <a:endParaRPr lang="en-US" sz="1300"/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3E1233A-FAC1-4093-9D3A-C9B9C1205367}" type="slidenum">
              <a:rPr lang="en-US" sz="1300"/>
              <a:pPr algn="r"/>
              <a:t>7</a:t>
            </a:fld>
            <a:endParaRPr lang="en-US" sz="1300"/>
          </a:p>
        </p:txBody>
      </p:sp>
      <p:sp>
        <p:nvSpPr>
          <p:cNvPr id="3482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93BC9A2-7CF2-42EF-ADAF-0FF781B4BAC0}" type="slidenum">
              <a:rPr lang="en-US" sz="1300"/>
              <a:pPr algn="r"/>
              <a:t>7</a:t>
            </a:fld>
            <a:endParaRPr lang="en-US" sz="1300"/>
          </a:p>
        </p:txBody>
      </p:sp>
      <p:sp>
        <p:nvSpPr>
          <p:cNvPr id="348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273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D14689-046B-41C9-A875-10866C8DFF49}" type="slidenum">
              <a:rPr lang="en-US"/>
              <a:pPr/>
              <a:t>8</a:t>
            </a:fld>
            <a:endParaRPr lang="en-US"/>
          </a:p>
        </p:txBody>
      </p:sp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52A0B05-14F1-4439-82DE-36B68058A45C}" type="slidenum">
              <a:rPr lang="en-US" sz="1300"/>
              <a:pPr algn="r"/>
              <a:t>8</a:t>
            </a:fld>
            <a:endParaRPr lang="en-US" sz="1300"/>
          </a:p>
        </p:txBody>
      </p:sp>
      <p:sp>
        <p:nvSpPr>
          <p:cNvPr id="3686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31DB7B7-366E-478E-9DA3-77460DF3DE87}" type="slidenum">
              <a:rPr lang="en-US" sz="1300"/>
              <a:pPr algn="r"/>
              <a:t>8</a:t>
            </a:fld>
            <a:endParaRPr lang="en-US" sz="1300"/>
          </a:p>
        </p:txBody>
      </p:sp>
      <p:sp>
        <p:nvSpPr>
          <p:cNvPr id="3686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7CE5002-AA55-454A-B486-26E3743BFB84}" type="slidenum">
              <a:rPr lang="en-US" sz="1300"/>
              <a:pPr algn="r"/>
              <a:t>8</a:t>
            </a:fld>
            <a:endParaRPr lang="en-US" sz="1300"/>
          </a:p>
        </p:txBody>
      </p:sp>
      <p:sp>
        <p:nvSpPr>
          <p:cNvPr id="368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6339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AAA044-41BA-4B05-86B3-A286CADFA33D}" type="slidenum">
              <a:rPr lang="en-US"/>
              <a:pPr/>
              <a:t>9</a:t>
            </a:fld>
            <a:endParaRPr lang="en-US"/>
          </a:p>
        </p:txBody>
      </p:sp>
      <p:sp>
        <p:nvSpPr>
          <p:cNvPr id="3891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D6EF98C-36D8-4AF1-9F1A-CA1BCB6B5A02}" type="slidenum">
              <a:rPr lang="en-US" sz="1300"/>
              <a:pPr algn="r"/>
              <a:t>9</a:t>
            </a:fld>
            <a:endParaRPr lang="en-US" sz="1300"/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F9E6545-AC7B-4163-A477-351A1D11A851}" type="slidenum">
              <a:rPr lang="en-US" sz="1300"/>
              <a:pPr algn="r"/>
              <a:t>9</a:t>
            </a:fld>
            <a:endParaRPr lang="en-US" sz="1300"/>
          </a:p>
        </p:txBody>
      </p:sp>
      <p:sp>
        <p:nvSpPr>
          <p:cNvPr id="3891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E9ABCD8-FAD8-4588-83D2-0A40B841D807}" type="slidenum">
              <a:rPr lang="en-US" sz="1300"/>
              <a:pPr algn="r"/>
              <a:t>9</a:t>
            </a:fld>
            <a:endParaRPr lang="en-US" sz="1300"/>
          </a:p>
        </p:txBody>
      </p:sp>
      <p:sp>
        <p:nvSpPr>
          <p:cNvPr id="389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8666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8FB6D4-A736-4B9C-A005-A10204F8DD8F}" type="slidenum">
              <a:rPr lang="en-US"/>
              <a:pPr/>
              <a:t>10</a:t>
            </a:fld>
            <a:endParaRPr lang="en-US"/>
          </a:p>
        </p:txBody>
      </p:sp>
      <p:sp>
        <p:nvSpPr>
          <p:cNvPr id="4096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C489FE6-DD78-4A80-8E1C-96D187A610DF}" type="slidenum">
              <a:rPr lang="en-US" sz="1300"/>
              <a:pPr algn="r"/>
              <a:t>10</a:t>
            </a:fld>
            <a:endParaRPr lang="en-US" sz="1300"/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B4CC79B-3D69-48F4-87C6-E1F34DA5D405}" type="slidenum">
              <a:rPr lang="en-US" sz="1300"/>
              <a:pPr algn="r"/>
              <a:t>10</a:t>
            </a:fld>
            <a:endParaRPr lang="en-US" sz="1300"/>
          </a:p>
        </p:txBody>
      </p:sp>
      <p:sp>
        <p:nvSpPr>
          <p:cNvPr id="4096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9230481-1393-435A-9E70-B72E61AACACC}" type="slidenum">
              <a:rPr lang="en-US" sz="1300"/>
              <a:pPr algn="r"/>
              <a:t>10</a:t>
            </a:fld>
            <a:endParaRPr lang="en-US" sz="1300"/>
          </a:p>
        </p:txBody>
      </p:sp>
      <p:sp>
        <p:nvSpPr>
          <p:cNvPr id="409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1732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8BD98E-A838-4DB6-BB8B-EE2DBB0C337A}" type="slidenum">
              <a:rPr lang="en-US"/>
              <a:pPr/>
              <a:t>11</a:t>
            </a:fld>
            <a:endParaRPr lang="en-US"/>
          </a:p>
        </p:txBody>
      </p:sp>
      <p:sp>
        <p:nvSpPr>
          <p:cNvPr id="4301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E6142E9-6713-4283-84F8-4EFC1071DC86}" type="slidenum">
              <a:rPr lang="en-US" sz="1300"/>
              <a:pPr algn="r"/>
              <a:t>11</a:t>
            </a:fld>
            <a:endParaRPr lang="en-US" sz="1300"/>
          </a:p>
        </p:txBody>
      </p:sp>
      <p:sp>
        <p:nvSpPr>
          <p:cNvPr id="4301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EC7ADF4-2E15-4A36-94F8-54A7E076A82D}" type="slidenum">
              <a:rPr lang="en-US" sz="1300"/>
              <a:pPr algn="r"/>
              <a:t>11</a:t>
            </a:fld>
            <a:endParaRPr lang="en-US" sz="1300"/>
          </a:p>
        </p:txBody>
      </p:sp>
      <p:sp>
        <p:nvSpPr>
          <p:cNvPr id="4301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3A05D40-6368-46E1-9CD3-8F95FBC4B375}" type="slidenum">
              <a:rPr lang="en-US" sz="1300"/>
              <a:pPr algn="r"/>
              <a:t>11</a:t>
            </a:fld>
            <a:endParaRPr lang="en-US" sz="1300"/>
          </a:p>
        </p:txBody>
      </p:sp>
      <p:sp>
        <p:nvSpPr>
          <p:cNvPr id="430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9592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4CBA2C-5B6C-4E9B-9D5E-DCE52F46A2BD}" type="slidenum">
              <a:rPr lang="en-US"/>
              <a:pPr/>
              <a:t>12</a:t>
            </a:fld>
            <a:endParaRPr lang="en-US"/>
          </a:p>
        </p:txBody>
      </p:sp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37BA7CC-6192-491E-B3E7-47B1412345E3}" type="slidenum">
              <a:rPr lang="en-US" sz="1300"/>
              <a:pPr algn="r"/>
              <a:t>12</a:t>
            </a:fld>
            <a:endParaRPr lang="en-US" sz="1300"/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CF2D685-7656-466F-8C19-101A3B189D4A}" type="slidenum">
              <a:rPr lang="en-US" sz="1300"/>
              <a:pPr algn="r"/>
              <a:t>12</a:t>
            </a:fld>
            <a:endParaRPr lang="en-US" sz="1300"/>
          </a:p>
        </p:txBody>
      </p:sp>
      <p:sp>
        <p:nvSpPr>
          <p:cNvPr id="4506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BD6221E-798F-4AF4-9CF0-7E2CD592BD0D}" type="slidenum">
              <a:rPr lang="en-US" sz="1300"/>
              <a:pPr algn="r"/>
              <a:t>12</a:t>
            </a:fld>
            <a:endParaRPr lang="en-US" sz="1300"/>
          </a:p>
        </p:txBody>
      </p:sp>
      <p:sp>
        <p:nvSpPr>
          <p:cNvPr id="450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517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B203DB-4146-4470-91D5-730280DBAA7F}" type="slidenum">
              <a:rPr lang="en-US"/>
              <a:pPr/>
              <a:t>13</a:t>
            </a:fld>
            <a:endParaRPr lang="en-US"/>
          </a:p>
        </p:txBody>
      </p:sp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46DFA38-0E1D-4E7B-8FAB-539F74C46224}" type="slidenum">
              <a:rPr lang="en-US" sz="1300"/>
              <a:pPr algn="r"/>
              <a:t>13</a:t>
            </a:fld>
            <a:endParaRPr lang="en-US" sz="1300"/>
          </a:p>
        </p:txBody>
      </p:sp>
      <p:sp>
        <p:nvSpPr>
          <p:cNvPr id="4710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B03BEB1-077C-4B7B-8A97-1D12A6B10C34}" type="slidenum">
              <a:rPr lang="en-US" sz="1300"/>
              <a:pPr algn="r"/>
              <a:t>13</a:t>
            </a:fld>
            <a:endParaRPr lang="en-US" sz="1300"/>
          </a:p>
        </p:txBody>
      </p:sp>
      <p:sp>
        <p:nvSpPr>
          <p:cNvPr id="4710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D327C00-8957-4DDE-8C08-AF93404DFA63}" type="slidenum">
              <a:rPr lang="en-US" sz="1300"/>
              <a:pPr algn="r"/>
              <a:t>13</a:t>
            </a:fld>
            <a:endParaRPr lang="en-US" sz="1300"/>
          </a:p>
        </p:txBody>
      </p:sp>
      <p:sp>
        <p:nvSpPr>
          <p:cNvPr id="471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995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3DB087-19A7-4BDC-9A32-0D17AB1DA43C}" type="slidenum">
              <a:rPr lang="en-US"/>
              <a:pPr/>
              <a:t>14</a:t>
            </a:fld>
            <a:endParaRPr lang="en-US"/>
          </a:p>
        </p:txBody>
      </p:sp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5139D11-D1AA-4EAC-BF69-346A6E6F2547}" type="slidenum">
              <a:rPr lang="en-US" sz="1300"/>
              <a:pPr algn="r"/>
              <a:t>14</a:t>
            </a:fld>
            <a:endParaRPr lang="en-US" sz="1300"/>
          </a:p>
        </p:txBody>
      </p:sp>
      <p:sp>
        <p:nvSpPr>
          <p:cNvPr id="4915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C43739A-633F-423E-9BB4-7335579E2F09}" type="slidenum">
              <a:rPr lang="en-US" sz="1300"/>
              <a:pPr algn="r"/>
              <a:t>14</a:t>
            </a:fld>
            <a:endParaRPr lang="en-US" sz="1300"/>
          </a:p>
        </p:txBody>
      </p:sp>
      <p:sp>
        <p:nvSpPr>
          <p:cNvPr id="4915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92B77C0-43E1-4B38-8DDA-C7DEE898B10D}" type="slidenum">
              <a:rPr lang="en-US" sz="1300"/>
              <a:pPr algn="r"/>
              <a:t>14</a:t>
            </a:fld>
            <a:endParaRPr lang="en-US" sz="1300"/>
          </a:p>
        </p:txBody>
      </p:sp>
      <p:sp>
        <p:nvSpPr>
          <p:cNvPr id="491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201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4EE99A-D6CD-40A9-BF0C-09B989B45847}" type="slidenum">
              <a:rPr lang="en-US"/>
              <a:pPr/>
              <a:t>15</a:t>
            </a:fld>
            <a:endParaRPr lang="en-US"/>
          </a:p>
        </p:txBody>
      </p:sp>
      <p:sp>
        <p:nvSpPr>
          <p:cNvPr id="5120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CAD71CE-5B5F-4FCE-B4BE-63E3B7085282}" type="slidenum">
              <a:rPr lang="en-US" sz="1300"/>
              <a:pPr algn="r"/>
              <a:t>15</a:t>
            </a:fld>
            <a:endParaRPr lang="en-US" sz="1300"/>
          </a:p>
        </p:txBody>
      </p:sp>
      <p:sp>
        <p:nvSpPr>
          <p:cNvPr id="5120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0AD8305-DFA1-4C1E-97A7-FB05661B3544}" type="slidenum">
              <a:rPr lang="en-US" sz="1300"/>
              <a:pPr algn="r"/>
              <a:t>15</a:t>
            </a:fld>
            <a:endParaRPr lang="en-US" sz="1300"/>
          </a:p>
        </p:txBody>
      </p:sp>
      <p:sp>
        <p:nvSpPr>
          <p:cNvPr id="5120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CA68B54-2D27-4A8B-9167-8C85B1D9AF67}" type="slidenum">
              <a:rPr lang="en-US" sz="1300"/>
              <a:pPr algn="r"/>
              <a:t>15</a:t>
            </a:fld>
            <a:endParaRPr lang="en-US" sz="1300"/>
          </a:p>
        </p:txBody>
      </p:sp>
      <p:sp>
        <p:nvSpPr>
          <p:cNvPr id="512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2130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578BF2-20A9-46A3-97AA-0454A94B1E5E}" type="slidenum">
              <a:rPr lang="en-US"/>
              <a:pPr/>
              <a:t>16</a:t>
            </a:fld>
            <a:endParaRPr lang="en-US"/>
          </a:p>
        </p:txBody>
      </p:sp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30CB0BC-FED7-43EF-A204-6733E3C09717}" type="slidenum">
              <a:rPr lang="en-US" sz="1300"/>
              <a:pPr algn="r"/>
              <a:t>16</a:t>
            </a:fld>
            <a:endParaRPr lang="en-US" sz="1300"/>
          </a:p>
        </p:txBody>
      </p:sp>
      <p:sp>
        <p:nvSpPr>
          <p:cNvPr id="5325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08BDB95-60C4-4885-BB69-D290F376BBF8}" type="slidenum">
              <a:rPr lang="en-US" sz="1300"/>
              <a:pPr algn="r"/>
              <a:t>16</a:t>
            </a:fld>
            <a:endParaRPr lang="en-US" sz="1300"/>
          </a:p>
        </p:txBody>
      </p:sp>
      <p:sp>
        <p:nvSpPr>
          <p:cNvPr id="5325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304ECDD-E186-4E2E-88EB-282AED5C0E7C}" type="slidenum">
              <a:rPr lang="en-US" sz="1300"/>
              <a:pPr algn="r"/>
              <a:t>16</a:t>
            </a:fld>
            <a:endParaRPr lang="en-US" sz="1300"/>
          </a:p>
        </p:txBody>
      </p:sp>
      <p:sp>
        <p:nvSpPr>
          <p:cNvPr id="532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8996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8FC91F-D888-49F0-9CB9-BCBFDE51D2FE}" type="slidenum">
              <a:rPr lang="en-US"/>
              <a:pPr/>
              <a:t>17</a:t>
            </a:fld>
            <a:endParaRPr lang="en-US"/>
          </a:p>
        </p:txBody>
      </p:sp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6A78A85-33DC-483F-9826-83E341352267}" type="slidenum">
              <a:rPr lang="en-US" sz="1300"/>
              <a:pPr algn="r"/>
              <a:t>17</a:t>
            </a:fld>
            <a:endParaRPr lang="en-US" sz="1300"/>
          </a:p>
        </p:txBody>
      </p:sp>
      <p:sp>
        <p:nvSpPr>
          <p:cNvPr id="5529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0E1A6A1-4402-47FB-A51B-3168F8B5D7C5}" type="slidenum">
              <a:rPr lang="en-US" sz="1300"/>
              <a:pPr algn="r"/>
              <a:t>17</a:t>
            </a:fld>
            <a:endParaRPr lang="en-US" sz="1300"/>
          </a:p>
        </p:txBody>
      </p:sp>
      <p:sp>
        <p:nvSpPr>
          <p:cNvPr id="5530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B217BAA-B7C7-4946-8865-24CA3C906653}" type="slidenum">
              <a:rPr lang="en-US" sz="1300"/>
              <a:pPr algn="r"/>
              <a:t>17</a:t>
            </a:fld>
            <a:endParaRPr lang="en-US" sz="1300"/>
          </a:p>
        </p:txBody>
      </p:sp>
      <p:sp>
        <p:nvSpPr>
          <p:cNvPr id="553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0647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60828A-9D28-4973-9589-CD88A2C5CF1C}" type="slidenum">
              <a:rPr lang="en-US"/>
              <a:pPr/>
              <a:t>18</a:t>
            </a:fld>
            <a:endParaRPr lang="en-US"/>
          </a:p>
        </p:txBody>
      </p:sp>
      <p:sp>
        <p:nvSpPr>
          <p:cNvPr id="5734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FDC109F-48D3-46F6-969D-64AB423839C9}" type="slidenum">
              <a:rPr lang="en-US" sz="1300"/>
              <a:pPr algn="r"/>
              <a:t>18</a:t>
            </a:fld>
            <a:endParaRPr lang="en-US" sz="1300"/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0C3E48B-838E-4641-ACB4-B636088758AD}" type="slidenum">
              <a:rPr lang="en-US" sz="1300"/>
              <a:pPr algn="r"/>
              <a:t>18</a:t>
            </a:fld>
            <a:endParaRPr lang="en-US" sz="1300"/>
          </a:p>
        </p:txBody>
      </p:sp>
      <p:sp>
        <p:nvSpPr>
          <p:cNvPr id="5734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A07B52E-4B63-4752-A97C-A2BA9FA7FEDF}" type="slidenum">
              <a:rPr lang="en-US" sz="1300"/>
              <a:pPr algn="r"/>
              <a:t>18</a:t>
            </a:fld>
            <a:endParaRPr lang="en-US" sz="1300"/>
          </a:p>
        </p:txBody>
      </p:sp>
      <p:sp>
        <p:nvSpPr>
          <p:cNvPr id="573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184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70FE7C-ED2B-49FE-A0E3-4C5A8E05D11E}" type="slidenum">
              <a:rPr lang="en-US"/>
              <a:pPr/>
              <a:t>19</a:t>
            </a:fld>
            <a:endParaRPr lang="en-US"/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A1C362E-CB59-4494-BB10-7FA9A5DF1EBD}" type="slidenum">
              <a:rPr lang="en-US" sz="1300"/>
              <a:pPr algn="r"/>
              <a:t>19</a:t>
            </a:fld>
            <a:endParaRPr lang="en-US" sz="1300"/>
          </a:p>
        </p:txBody>
      </p:sp>
      <p:sp>
        <p:nvSpPr>
          <p:cNvPr id="614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0E3CDA1-46DF-41A9-9A64-CACEF42391C6}" type="slidenum">
              <a:rPr lang="en-US" sz="1300"/>
              <a:pPr algn="r"/>
              <a:t>19</a:t>
            </a:fld>
            <a:endParaRPr lang="en-US" sz="1300"/>
          </a:p>
        </p:txBody>
      </p:sp>
      <p:sp>
        <p:nvSpPr>
          <p:cNvPr id="614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79DE261-907C-4545-9444-275692B77D5A}" type="slidenum">
              <a:rPr lang="en-US" sz="1300"/>
              <a:pPr algn="r"/>
              <a:t>19</a:t>
            </a:fld>
            <a:endParaRPr lang="en-US" sz="1300"/>
          </a:p>
        </p:txBody>
      </p:sp>
      <p:sp>
        <p:nvSpPr>
          <p:cNvPr id="61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7091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E7D177-F365-4B31-8588-199548AC68B1}" type="slidenum">
              <a:rPr lang="en-US"/>
              <a:pPr/>
              <a:t>20</a:t>
            </a:fld>
            <a:endParaRPr lang="en-US"/>
          </a:p>
        </p:txBody>
      </p:sp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22633D2-1E88-4125-A296-0D36CAA38FCC}" type="slidenum">
              <a:rPr lang="en-US" sz="1300"/>
              <a:pPr algn="r"/>
              <a:t>20</a:t>
            </a:fld>
            <a:endParaRPr lang="en-US" sz="1300"/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6C58E06-5690-4B02-AF4F-3C93EDDB5DBF}" type="slidenum">
              <a:rPr lang="en-US" sz="1300"/>
              <a:pPr algn="r"/>
              <a:t>20</a:t>
            </a:fld>
            <a:endParaRPr lang="en-US" sz="1300"/>
          </a:p>
        </p:txBody>
      </p:sp>
      <p:sp>
        <p:nvSpPr>
          <p:cNvPr id="819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8FDDA1F-7E34-4EA7-BBA7-2BDAAEF6AB0E}" type="slidenum">
              <a:rPr lang="en-US" sz="1300"/>
              <a:pPr algn="r"/>
              <a:t>20</a:t>
            </a:fld>
            <a:endParaRPr lang="en-US" sz="1300"/>
          </a:p>
        </p:txBody>
      </p:sp>
      <p:sp>
        <p:nvSpPr>
          <p:cNvPr id="81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3273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9EC6C7-486D-486D-BEEF-59100C175225}" type="slidenum">
              <a:rPr lang="en-US"/>
              <a:pPr/>
              <a:t>21</a:t>
            </a:fld>
            <a:endParaRPr lang="en-US"/>
          </a:p>
        </p:txBody>
      </p:sp>
      <p:sp>
        <p:nvSpPr>
          <p:cNvPr id="1024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0B04104-72E5-491F-8601-547E42E5C054}" type="slidenum">
              <a:rPr lang="en-US" sz="1300"/>
              <a:pPr algn="r"/>
              <a:t>21</a:t>
            </a:fld>
            <a:endParaRPr lang="en-US" sz="1300"/>
          </a:p>
        </p:txBody>
      </p:sp>
      <p:sp>
        <p:nvSpPr>
          <p:cNvPr id="1024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CDFD9C2-80B8-47DE-A2E7-E103C9622E7E}" type="slidenum">
              <a:rPr lang="en-US" sz="1300"/>
              <a:pPr algn="r"/>
              <a:t>21</a:t>
            </a:fld>
            <a:endParaRPr lang="en-US" sz="1300"/>
          </a:p>
        </p:txBody>
      </p:sp>
      <p:sp>
        <p:nvSpPr>
          <p:cNvPr id="1024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79A4C61-F22D-4C5E-AC27-D2674683E09E}" type="slidenum">
              <a:rPr lang="en-US" sz="1300"/>
              <a:pPr algn="r"/>
              <a:t>21</a:t>
            </a:fld>
            <a:endParaRPr lang="en-US" sz="1300"/>
          </a:p>
        </p:txBody>
      </p:sp>
      <p:sp>
        <p:nvSpPr>
          <p:cNvPr id="102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9900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334930-396F-4D1C-8165-C1791A09C8E5}" type="slidenum">
              <a:rPr lang="en-US"/>
              <a:pPr/>
              <a:t>22</a:t>
            </a:fld>
            <a:endParaRPr lang="en-US"/>
          </a:p>
        </p:txBody>
      </p:sp>
      <p:sp>
        <p:nvSpPr>
          <p:cNvPr id="1229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205ED4F-0EFB-47D4-87FA-B802B70CAAFA}" type="slidenum">
              <a:rPr lang="en-US" sz="1300"/>
              <a:pPr algn="r"/>
              <a:t>22</a:t>
            </a:fld>
            <a:endParaRPr lang="en-US" sz="1300"/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484E339-EBBB-4425-A6FE-D60B7F3935FD}" type="slidenum">
              <a:rPr lang="en-US" sz="1300"/>
              <a:pPr algn="r"/>
              <a:t>22</a:t>
            </a:fld>
            <a:endParaRPr lang="en-US" sz="1300"/>
          </a:p>
        </p:txBody>
      </p:sp>
      <p:sp>
        <p:nvSpPr>
          <p:cNvPr id="1229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93CDF71-B63B-4BD3-B1E5-CA3337680B67}" type="slidenum">
              <a:rPr lang="en-US" sz="1300"/>
              <a:pPr algn="r"/>
              <a:t>22</a:t>
            </a:fld>
            <a:endParaRPr lang="en-US" sz="1300"/>
          </a:p>
        </p:txBody>
      </p:sp>
      <p:sp>
        <p:nvSpPr>
          <p:cNvPr id="122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143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B8C977-927B-4B24-A71B-20DC44AB1F1F}" type="slidenum">
              <a:rPr lang="en-US"/>
              <a:pPr/>
              <a:t>23</a:t>
            </a:fld>
            <a:endParaRPr lang="en-US"/>
          </a:p>
        </p:txBody>
      </p:sp>
      <p:sp>
        <p:nvSpPr>
          <p:cNvPr id="1433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8E449EC-83AF-4795-A81E-24DF65DB6DEE}" type="slidenum">
              <a:rPr lang="en-US" sz="1300"/>
              <a:pPr algn="r"/>
              <a:t>23</a:t>
            </a:fld>
            <a:endParaRPr lang="en-US" sz="1300"/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E0490B4-B178-4A23-88F4-0E89EAAAE147}" type="slidenum">
              <a:rPr lang="en-US" sz="1300"/>
              <a:pPr algn="r"/>
              <a:t>23</a:t>
            </a:fld>
            <a:endParaRPr lang="en-US" sz="1300"/>
          </a:p>
        </p:txBody>
      </p:sp>
      <p:sp>
        <p:nvSpPr>
          <p:cNvPr id="1434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5B58F05-7EFF-48EE-B2E5-4B3F570F80C0}" type="slidenum">
              <a:rPr lang="en-US" sz="1300"/>
              <a:pPr algn="r"/>
              <a:t>23</a:t>
            </a:fld>
            <a:endParaRPr lang="en-US" sz="1300"/>
          </a:p>
        </p:txBody>
      </p:sp>
      <p:sp>
        <p:nvSpPr>
          <p:cNvPr id="143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4446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3F01CB-E2BB-4762-89AA-5844C9234B9C}" type="slidenum">
              <a:rPr lang="en-US"/>
              <a:pPr/>
              <a:t>24</a:t>
            </a:fld>
            <a:endParaRPr lang="en-US"/>
          </a:p>
        </p:txBody>
      </p:sp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47536E1-CC9E-4D48-ACDE-683C0F153D23}" type="slidenum">
              <a:rPr lang="en-US" sz="1300"/>
              <a:pPr algn="r"/>
              <a:t>24</a:t>
            </a:fld>
            <a:endParaRPr lang="en-US" sz="1300"/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6952D66-0C13-472C-A41F-ED19171C1EB5}" type="slidenum">
              <a:rPr lang="en-US" sz="1300"/>
              <a:pPr algn="r"/>
              <a:t>24</a:t>
            </a:fld>
            <a:endParaRPr lang="en-US" sz="1300"/>
          </a:p>
        </p:txBody>
      </p:sp>
      <p:sp>
        <p:nvSpPr>
          <p:cNvPr id="1638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3EFB1F0-9B46-4609-A1B5-B3F33274252B}" type="slidenum">
              <a:rPr lang="en-US" sz="1300"/>
              <a:pPr algn="r"/>
              <a:t>24</a:t>
            </a:fld>
            <a:endParaRPr lang="en-US" sz="1300"/>
          </a:p>
        </p:txBody>
      </p:sp>
      <p:sp>
        <p:nvSpPr>
          <p:cNvPr id="163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944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11F8C3-3D34-4E1F-ABDC-02D3EB9DFDAB}" type="slidenum">
              <a:rPr lang="en-US"/>
              <a:pPr/>
              <a:t>25</a:t>
            </a:fld>
            <a:endParaRPr lang="en-US"/>
          </a:p>
        </p:txBody>
      </p:sp>
      <p:sp>
        <p:nvSpPr>
          <p:cNvPr id="1843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27F67E3-9A17-450D-A815-25F62061C330}" type="slidenum">
              <a:rPr lang="en-US" sz="1300"/>
              <a:pPr algn="r"/>
              <a:t>25</a:t>
            </a:fld>
            <a:endParaRPr lang="en-US" sz="1300"/>
          </a:p>
        </p:txBody>
      </p:sp>
      <p:sp>
        <p:nvSpPr>
          <p:cNvPr id="1843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CE35930-6B01-4AB6-92F7-2F6C43B9A27E}" type="slidenum">
              <a:rPr lang="en-US" sz="1300"/>
              <a:pPr algn="r"/>
              <a:t>25</a:t>
            </a:fld>
            <a:endParaRPr lang="en-US" sz="1300"/>
          </a:p>
        </p:txBody>
      </p:sp>
      <p:sp>
        <p:nvSpPr>
          <p:cNvPr id="1843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F038851-5082-4036-AE49-347519B96CDA}" type="slidenum">
              <a:rPr lang="en-US" sz="1300"/>
              <a:pPr algn="r"/>
              <a:t>25</a:t>
            </a:fld>
            <a:endParaRPr lang="en-US" sz="1300"/>
          </a:p>
        </p:txBody>
      </p:sp>
      <p:sp>
        <p:nvSpPr>
          <p:cNvPr id="184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796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EDD26-959A-4DD0-BC59-BB75581174E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83F0-B615-4C69-BD24-EFC6A1A3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743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EDD26-959A-4DD0-BC59-BB75581174E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83F0-B615-4C69-BD24-EFC6A1A3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836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EDD26-959A-4DD0-BC59-BB75581174E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83F0-B615-4C69-BD24-EFC6A1A3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250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EDD26-959A-4DD0-BC59-BB75581174E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83F0-B615-4C69-BD24-EFC6A1A3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517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EDD26-959A-4DD0-BC59-BB75581174E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83F0-B615-4C69-BD24-EFC6A1A3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199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EDD26-959A-4DD0-BC59-BB75581174E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83F0-B615-4C69-BD24-EFC6A1A3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68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EDD26-959A-4DD0-BC59-BB75581174E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83F0-B615-4C69-BD24-EFC6A1A3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319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EDD26-959A-4DD0-BC59-BB75581174E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83F0-B615-4C69-BD24-EFC6A1A3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916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EDD26-959A-4DD0-BC59-BB75581174E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83F0-B615-4C69-BD24-EFC6A1A3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9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EDD26-959A-4DD0-BC59-BB75581174E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83F0-B615-4C69-BD24-EFC6A1A3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34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EDD26-959A-4DD0-BC59-BB75581174E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83F0-B615-4C69-BD24-EFC6A1A3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476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EDD26-959A-4DD0-BC59-BB75581174E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683F0-B615-4C69-BD24-EFC6A1A3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180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6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wmf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5.wmf"/><Relationship Id="rId5" Type="http://schemas.openxmlformats.org/officeDocument/2006/relationships/image" Target="../media/image2.wmf"/><Relationship Id="rId15" Type="http://schemas.openxmlformats.org/officeDocument/2006/relationships/image" Target="../media/image7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4.wmf"/><Relationship Id="rId14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12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9.wmf"/><Relationship Id="rId12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1.wmf"/><Relationship Id="rId5" Type="http://schemas.openxmlformats.org/officeDocument/2006/relationships/image" Target="../media/image8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10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17.w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5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21.wmf"/><Relationship Id="rId5" Type="http://schemas.openxmlformats.org/officeDocument/2006/relationships/image" Target="../media/image18.w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8.bin"/><Relationship Id="rId9" Type="http://schemas.openxmlformats.org/officeDocument/2006/relationships/image" Target="../media/image20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26.w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3.wmf"/><Relationship Id="rId12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25.wmf"/><Relationship Id="rId5" Type="http://schemas.openxmlformats.org/officeDocument/2006/relationships/image" Target="../media/image22.wmf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24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27.bin"/><Relationship Id="rId9" Type="http://schemas.openxmlformats.org/officeDocument/2006/relationships/image" Target="../media/image29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13" Type="http://schemas.openxmlformats.org/officeDocument/2006/relationships/image" Target="../media/image29.wmf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1.wmf"/><Relationship Id="rId12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1.bin"/><Relationship Id="rId11" Type="http://schemas.openxmlformats.org/officeDocument/2006/relationships/image" Target="../media/image33.wmf"/><Relationship Id="rId5" Type="http://schemas.openxmlformats.org/officeDocument/2006/relationships/image" Target="../media/image30.wmf"/><Relationship Id="rId10" Type="http://schemas.openxmlformats.org/officeDocument/2006/relationships/oleObject" Target="../embeddings/oleObject33.bin"/><Relationship Id="rId4" Type="http://schemas.openxmlformats.org/officeDocument/2006/relationships/oleObject" Target="../embeddings/oleObject30.bin"/><Relationship Id="rId9" Type="http://schemas.openxmlformats.org/officeDocument/2006/relationships/image" Target="../media/image32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13" Type="http://schemas.openxmlformats.org/officeDocument/2006/relationships/image" Target="../media/image38.wmf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5.wmf"/><Relationship Id="rId12" Type="http://schemas.openxmlformats.org/officeDocument/2006/relationships/oleObject" Target="../embeddings/oleObject39.bin"/><Relationship Id="rId17" Type="http://schemas.openxmlformats.org/officeDocument/2006/relationships/image" Target="../media/image40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1.bin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37.wmf"/><Relationship Id="rId5" Type="http://schemas.openxmlformats.org/officeDocument/2006/relationships/image" Target="../media/image34.wmf"/><Relationship Id="rId15" Type="http://schemas.openxmlformats.org/officeDocument/2006/relationships/image" Target="../media/image39.wmf"/><Relationship Id="rId10" Type="http://schemas.openxmlformats.org/officeDocument/2006/relationships/oleObject" Target="../embeddings/oleObject38.bin"/><Relationship Id="rId4" Type="http://schemas.openxmlformats.org/officeDocument/2006/relationships/oleObject" Target="../embeddings/oleObject35.bin"/><Relationship Id="rId9" Type="http://schemas.openxmlformats.org/officeDocument/2006/relationships/image" Target="../media/image36.wmf"/><Relationship Id="rId14" Type="http://schemas.openxmlformats.org/officeDocument/2006/relationships/oleObject" Target="../embeddings/oleObject40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13" Type="http://schemas.openxmlformats.org/officeDocument/2006/relationships/image" Target="../media/image44.w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1.wmf"/><Relationship Id="rId12" Type="http://schemas.openxmlformats.org/officeDocument/2006/relationships/oleObject" Target="../embeddings/oleObject4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3.bin"/><Relationship Id="rId11" Type="http://schemas.openxmlformats.org/officeDocument/2006/relationships/image" Target="../media/image43.wmf"/><Relationship Id="rId5" Type="http://schemas.openxmlformats.org/officeDocument/2006/relationships/image" Target="../media/image38.wmf"/><Relationship Id="rId15" Type="http://schemas.openxmlformats.org/officeDocument/2006/relationships/oleObject" Target="../embeddings/oleObject48.bin"/><Relationship Id="rId10" Type="http://schemas.openxmlformats.org/officeDocument/2006/relationships/oleObject" Target="../embeddings/oleObject45.bin"/><Relationship Id="rId4" Type="http://schemas.openxmlformats.org/officeDocument/2006/relationships/oleObject" Target="../embeddings/oleObject42.bin"/><Relationship Id="rId9" Type="http://schemas.openxmlformats.org/officeDocument/2006/relationships/image" Target="../media/image42.wmf"/><Relationship Id="rId14" Type="http://schemas.openxmlformats.org/officeDocument/2006/relationships/oleObject" Target="../embeddings/oleObject47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13" Type="http://schemas.openxmlformats.org/officeDocument/2006/relationships/image" Target="../media/image49.wmf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6.wmf"/><Relationship Id="rId12" Type="http://schemas.openxmlformats.org/officeDocument/2006/relationships/oleObject" Target="../embeddings/oleObject5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50.bin"/><Relationship Id="rId11" Type="http://schemas.openxmlformats.org/officeDocument/2006/relationships/image" Target="../media/image48.wmf"/><Relationship Id="rId5" Type="http://schemas.openxmlformats.org/officeDocument/2006/relationships/image" Target="../media/image45.wmf"/><Relationship Id="rId10" Type="http://schemas.openxmlformats.org/officeDocument/2006/relationships/oleObject" Target="../embeddings/oleObject52.bin"/><Relationship Id="rId4" Type="http://schemas.openxmlformats.org/officeDocument/2006/relationships/oleObject" Target="../embeddings/oleObject49.bin"/><Relationship Id="rId9" Type="http://schemas.openxmlformats.org/officeDocument/2006/relationships/image" Target="../media/image47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5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5.bin"/><Relationship Id="rId11" Type="http://schemas.openxmlformats.org/officeDocument/2006/relationships/image" Target="../media/image53.wmf"/><Relationship Id="rId5" Type="http://schemas.openxmlformats.org/officeDocument/2006/relationships/image" Target="../media/image50.wmf"/><Relationship Id="rId10" Type="http://schemas.openxmlformats.org/officeDocument/2006/relationships/oleObject" Target="../embeddings/oleObject57.bin"/><Relationship Id="rId4" Type="http://schemas.openxmlformats.org/officeDocument/2006/relationships/oleObject" Target="../embeddings/oleObject54.bin"/><Relationship Id="rId9" Type="http://schemas.openxmlformats.org/officeDocument/2006/relationships/image" Target="../media/image5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5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9.bin"/><Relationship Id="rId5" Type="http://schemas.openxmlformats.org/officeDocument/2006/relationships/image" Target="../media/image55.wmf"/><Relationship Id="rId4" Type="http://schemas.openxmlformats.org/officeDocument/2006/relationships/oleObject" Target="../embeddings/oleObject58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13" Type="http://schemas.openxmlformats.org/officeDocument/2006/relationships/image" Target="../media/image61.wmf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58.wmf"/><Relationship Id="rId12" Type="http://schemas.openxmlformats.org/officeDocument/2006/relationships/oleObject" Target="../embeddings/oleObject6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61.bin"/><Relationship Id="rId11" Type="http://schemas.openxmlformats.org/officeDocument/2006/relationships/image" Target="../media/image60.wmf"/><Relationship Id="rId5" Type="http://schemas.openxmlformats.org/officeDocument/2006/relationships/image" Target="../media/image57.wmf"/><Relationship Id="rId15" Type="http://schemas.openxmlformats.org/officeDocument/2006/relationships/image" Target="../media/image62.wmf"/><Relationship Id="rId10" Type="http://schemas.openxmlformats.org/officeDocument/2006/relationships/oleObject" Target="../embeddings/oleObject63.bin"/><Relationship Id="rId4" Type="http://schemas.openxmlformats.org/officeDocument/2006/relationships/oleObject" Target="../embeddings/oleObject60.bin"/><Relationship Id="rId9" Type="http://schemas.openxmlformats.org/officeDocument/2006/relationships/image" Target="../media/image59.wmf"/><Relationship Id="rId14" Type="http://schemas.openxmlformats.org/officeDocument/2006/relationships/oleObject" Target="../embeddings/oleObject65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8.bin"/><Relationship Id="rId13" Type="http://schemas.openxmlformats.org/officeDocument/2006/relationships/image" Target="../media/image67.wmf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64.wmf"/><Relationship Id="rId12" Type="http://schemas.openxmlformats.org/officeDocument/2006/relationships/oleObject" Target="../embeddings/oleObject7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67.bin"/><Relationship Id="rId11" Type="http://schemas.openxmlformats.org/officeDocument/2006/relationships/image" Target="../media/image66.wmf"/><Relationship Id="rId5" Type="http://schemas.openxmlformats.org/officeDocument/2006/relationships/image" Target="../media/image63.wmf"/><Relationship Id="rId15" Type="http://schemas.openxmlformats.org/officeDocument/2006/relationships/image" Target="../media/image68.wmf"/><Relationship Id="rId10" Type="http://schemas.openxmlformats.org/officeDocument/2006/relationships/oleObject" Target="../embeddings/oleObject69.bin"/><Relationship Id="rId4" Type="http://schemas.openxmlformats.org/officeDocument/2006/relationships/oleObject" Target="../embeddings/oleObject66.bin"/><Relationship Id="rId9" Type="http://schemas.openxmlformats.org/officeDocument/2006/relationships/image" Target="../media/image65.wmf"/><Relationship Id="rId14" Type="http://schemas.openxmlformats.org/officeDocument/2006/relationships/oleObject" Target="../embeddings/oleObject71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4.bin"/><Relationship Id="rId13" Type="http://schemas.openxmlformats.org/officeDocument/2006/relationships/image" Target="../media/image72.wmf"/><Relationship Id="rId18" Type="http://schemas.openxmlformats.org/officeDocument/2006/relationships/oleObject" Target="../embeddings/oleObject79.bin"/><Relationship Id="rId3" Type="http://schemas.openxmlformats.org/officeDocument/2006/relationships/notesSlide" Target="../notesSlides/notesSlide17.xml"/><Relationship Id="rId21" Type="http://schemas.openxmlformats.org/officeDocument/2006/relationships/image" Target="../media/image76.wmf"/><Relationship Id="rId7" Type="http://schemas.openxmlformats.org/officeDocument/2006/relationships/image" Target="../media/image69.wmf"/><Relationship Id="rId12" Type="http://schemas.openxmlformats.org/officeDocument/2006/relationships/oleObject" Target="../embeddings/oleObject76.bin"/><Relationship Id="rId17" Type="http://schemas.openxmlformats.org/officeDocument/2006/relationships/image" Target="../media/image74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8.bin"/><Relationship Id="rId20" Type="http://schemas.openxmlformats.org/officeDocument/2006/relationships/oleObject" Target="../embeddings/oleObject80.bin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73.bin"/><Relationship Id="rId11" Type="http://schemas.openxmlformats.org/officeDocument/2006/relationships/image" Target="../media/image71.wmf"/><Relationship Id="rId5" Type="http://schemas.openxmlformats.org/officeDocument/2006/relationships/image" Target="../media/image67.wmf"/><Relationship Id="rId15" Type="http://schemas.openxmlformats.org/officeDocument/2006/relationships/image" Target="../media/image73.wmf"/><Relationship Id="rId10" Type="http://schemas.openxmlformats.org/officeDocument/2006/relationships/oleObject" Target="../embeddings/oleObject75.bin"/><Relationship Id="rId19" Type="http://schemas.openxmlformats.org/officeDocument/2006/relationships/image" Target="../media/image75.wmf"/><Relationship Id="rId4" Type="http://schemas.openxmlformats.org/officeDocument/2006/relationships/oleObject" Target="../embeddings/oleObject72.bin"/><Relationship Id="rId9" Type="http://schemas.openxmlformats.org/officeDocument/2006/relationships/image" Target="../media/image70.wmf"/><Relationship Id="rId14" Type="http://schemas.openxmlformats.org/officeDocument/2006/relationships/oleObject" Target="../embeddings/oleObject77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3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7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82.bin"/><Relationship Id="rId5" Type="http://schemas.openxmlformats.org/officeDocument/2006/relationships/image" Target="../media/image77.wmf"/><Relationship Id="rId4" Type="http://schemas.openxmlformats.org/officeDocument/2006/relationships/oleObject" Target="../embeddings/oleObject81.bin"/><Relationship Id="rId9" Type="http://schemas.openxmlformats.org/officeDocument/2006/relationships/image" Target="../media/image79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6.bin"/><Relationship Id="rId13" Type="http://schemas.openxmlformats.org/officeDocument/2006/relationships/image" Target="../media/image84.wmf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81.wmf"/><Relationship Id="rId12" Type="http://schemas.openxmlformats.org/officeDocument/2006/relationships/oleObject" Target="../embeddings/oleObject8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85.bin"/><Relationship Id="rId11" Type="http://schemas.openxmlformats.org/officeDocument/2006/relationships/image" Target="../media/image83.wmf"/><Relationship Id="rId5" Type="http://schemas.openxmlformats.org/officeDocument/2006/relationships/image" Target="../media/image80.wmf"/><Relationship Id="rId15" Type="http://schemas.openxmlformats.org/officeDocument/2006/relationships/image" Target="../media/image85.wmf"/><Relationship Id="rId10" Type="http://schemas.openxmlformats.org/officeDocument/2006/relationships/oleObject" Target="../embeddings/oleObject87.bin"/><Relationship Id="rId4" Type="http://schemas.openxmlformats.org/officeDocument/2006/relationships/oleObject" Target="../embeddings/oleObject84.bin"/><Relationship Id="rId9" Type="http://schemas.openxmlformats.org/officeDocument/2006/relationships/image" Target="../media/image82.wmf"/><Relationship Id="rId14" Type="http://schemas.openxmlformats.org/officeDocument/2006/relationships/oleObject" Target="../embeddings/oleObject89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2.bin"/><Relationship Id="rId13" Type="http://schemas.openxmlformats.org/officeDocument/2006/relationships/image" Target="../media/image81.wmf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85.wmf"/><Relationship Id="rId12" Type="http://schemas.openxmlformats.org/officeDocument/2006/relationships/oleObject" Target="../embeddings/oleObject94.bin"/><Relationship Id="rId17" Type="http://schemas.openxmlformats.org/officeDocument/2006/relationships/image" Target="../media/image90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96.bin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91.bin"/><Relationship Id="rId11" Type="http://schemas.openxmlformats.org/officeDocument/2006/relationships/image" Target="../media/image88.wmf"/><Relationship Id="rId5" Type="http://schemas.openxmlformats.org/officeDocument/2006/relationships/image" Target="../media/image86.wmf"/><Relationship Id="rId15" Type="http://schemas.openxmlformats.org/officeDocument/2006/relationships/image" Target="../media/image89.wmf"/><Relationship Id="rId10" Type="http://schemas.openxmlformats.org/officeDocument/2006/relationships/oleObject" Target="../embeddings/oleObject93.bin"/><Relationship Id="rId4" Type="http://schemas.openxmlformats.org/officeDocument/2006/relationships/oleObject" Target="../embeddings/oleObject90.bin"/><Relationship Id="rId9" Type="http://schemas.openxmlformats.org/officeDocument/2006/relationships/image" Target="../media/image87.wmf"/><Relationship Id="rId14" Type="http://schemas.openxmlformats.org/officeDocument/2006/relationships/oleObject" Target="../embeddings/oleObject95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9.bin"/><Relationship Id="rId13" Type="http://schemas.openxmlformats.org/officeDocument/2006/relationships/image" Target="../media/image94.wmf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92.wmf"/><Relationship Id="rId12" Type="http://schemas.openxmlformats.org/officeDocument/2006/relationships/oleObject" Target="../embeddings/oleObject10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98.bin"/><Relationship Id="rId11" Type="http://schemas.openxmlformats.org/officeDocument/2006/relationships/image" Target="../media/image93.wmf"/><Relationship Id="rId5" Type="http://schemas.openxmlformats.org/officeDocument/2006/relationships/image" Target="../media/image91.wmf"/><Relationship Id="rId10" Type="http://schemas.openxmlformats.org/officeDocument/2006/relationships/oleObject" Target="../embeddings/oleObject100.bin"/><Relationship Id="rId4" Type="http://schemas.openxmlformats.org/officeDocument/2006/relationships/oleObject" Target="../embeddings/oleObject97.bin"/><Relationship Id="rId9" Type="http://schemas.openxmlformats.org/officeDocument/2006/relationships/image" Target="../media/image81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4.bin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9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103.bin"/><Relationship Id="rId11" Type="http://schemas.openxmlformats.org/officeDocument/2006/relationships/image" Target="../media/image98.wmf"/><Relationship Id="rId5" Type="http://schemas.openxmlformats.org/officeDocument/2006/relationships/image" Target="../media/image95.wmf"/><Relationship Id="rId10" Type="http://schemas.openxmlformats.org/officeDocument/2006/relationships/oleObject" Target="../embeddings/oleObject105.bin"/><Relationship Id="rId4" Type="http://schemas.openxmlformats.org/officeDocument/2006/relationships/oleObject" Target="../embeddings/oleObject102.bin"/><Relationship Id="rId9" Type="http://schemas.openxmlformats.org/officeDocument/2006/relationships/image" Target="../media/image97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8.bin"/><Relationship Id="rId13" Type="http://schemas.openxmlformats.org/officeDocument/2006/relationships/image" Target="../media/image103.wmf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100.wmf"/><Relationship Id="rId12" Type="http://schemas.openxmlformats.org/officeDocument/2006/relationships/oleObject" Target="../embeddings/oleObject1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107.bin"/><Relationship Id="rId11" Type="http://schemas.openxmlformats.org/officeDocument/2006/relationships/image" Target="../media/image102.wmf"/><Relationship Id="rId5" Type="http://schemas.openxmlformats.org/officeDocument/2006/relationships/image" Target="../media/image99.wmf"/><Relationship Id="rId15" Type="http://schemas.openxmlformats.org/officeDocument/2006/relationships/image" Target="../media/image104.wmf"/><Relationship Id="rId10" Type="http://schemas.openxmlformats.org/officeDocument/2006/relationships/oleObject" Target="../embeddings/oleObject109.bin"/><Relationship Id="rId4" Type="http://schemas.openxmlformats.org/officeDocument/2006/relationships/oleObject" Target="../embeddings/oleObject106.bin"/><Relationship Id="rId9" Type="http://schemas.openxmlformats.org/officeDocument/2006/relationships/image" Target="../media/image101.wmf"/><Relationship Id="rId14" Type="http://schemas.openxmlformats.org/officeDocument/2006/relationships/oleObject" Target="../embeddings/oleObject111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1000">
              <a:schemeClr val="accent1">
                <a:lumMod val="45000"/>
                <a:lumOff val="55000"/>
              </a:schemeClr>
            </a:gs>
            <a:gs pos="45000">
              <a:srgbClr val="FCEBE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8120" y="2274446"/>
            <a:ext cx="23948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Chapter 10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1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288925" y="76200"/>
            <a:ext cx="5332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D82900"/>
                </a:solidFill>
                <a:latin typeface="Times New Roman" pitchFamily="18" charset="0"/>
              </a:rPr>
              <a:t>Ground State of the He Atom – 1s State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284163" y="547688"/>
            <a:ext cx="3602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First order perturbation theory</a:t>
            </a:r>
          </a:p>
        </p:txBody>
      </p:sp>
      <p:grpSp>
        <p:nvGrpSpPr>
          <p:cNvPr id="23556" name="Group 4"/>
          <p:cNvGrpSpPr>
            <a:grpSpLocks/>
          </p:cNvGrpSpPr>
          <p:nvPr/>
        </p:nvGrpSpPr>
        <p:grpSpPr bwMode="auto">
          <a:xfrm>
            <a:off x="228600" y="914400"/>
            <a:ext cx="8672513" cy="4876800"/>
            <a:chOff x="144" y="576"/>
            <a:chExt cx="5463" cy="3072"/>
          </a:xfrm>
        </p:grpSpPr>
        <p:sp>
          <p:nvSpPr>
            <p:cNvPr id="23557" name="Line 5"/>
            <p:cNvSpPr>
              <a:spLocks noChangeShapeType="1"/>
            </p:cNvSpPr>
            <p:nvPr/>
          </p:nvSpPr>
          <p:spPr bwMode="auto">
            <a:xfrm>
              <a:off x="144" y="576"/>
              <a:ext cx="53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58" name="Text Box 6"/>
            <p:cNvSpPr txBox="1">
              <a:spLocks noChangeArrowheads="1"/>
            </p:cNvSpPr>
            <p:nvPr/>
          </p:nvSpPr>
          <p:spPr bwMode="auto">
            <a:xfrm>
              <a:off x="182" y="633"/>
              <a:ext cx="293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  <a:t>Neglecting </a:t>
              </a:r>
              <a:r>
                <a:rPr lang="en-US" sz="2000" b="1" dirty="0" smtClean="0">
                  <a:solidFill>
                    <a:srgbClr val="008000"/>
                  </a:solidFill>
                  <a:latin typeface="Times New Roman" pitchFamily="18" charset="0"/>
                </a:rPr>
                <a:t>translation of the entire atom.</a:t>
              </a:r>
              <a:endParaRPr lang="en-US" sz="2000" b="1" dirty="0">
                <a:solidFill>
                  <a:srgbClr val="0080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23559" name="Object 7"/>
            <p:cNvGraphicFramePr>
              <a:graphicFrameLocks noChangeAspect="1"/>
            </p:cNvGraphicFramePr>
            <p:nvPr/>
          </p:nvGraphicFramePr>
          <p:xfrm>
            <a:off x="244" y="1056"/>
            <a:ext cx="3368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" name="Equation" r:id="rId4" imgW="5346700" imgH="711200" progId="Equation.DSMT4">
                    <p:embed/>
                  </p:oleObj>
                </mc:Choice>
                <mc:Fallback>
                  <p:oleObj name="Equation" r:id="rId4" imgW="5346700" imgH="711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4" y="1056"/>
                          <a:ext cx="3368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0" name="Text Box 8"/>
            <p:cNvSpPr txBox="1">
              <a:spLocks noChangeArrowheads="1"/>
            </p:cNvSpPr>
            <p:nvPr/>
          </p:nvSpPr>
          <p:spPr bwMode="auto">
            <a:xfrm>
              <a:off x="230" y="2245"/>
              <a:ext cx="2515" cy="1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  <a:t>1  -  electron 1</a:t>
              </a:r>
              <a:b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  <a:t>2  -  electron 2</a:t>
              </a:r>
              <a:b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 i="1" dirty="0">
                  <a:solidFill>
                    <a:srgbClr val="002060"/>
                  </a:solidFill>
                  <a:latin typeface="Times New Roman" pitchFamily="18" charset="0"/>
                </a:rPr>
                <a:t>r</a:t>
              </a:r>
              <a:r>
                <a:rPr lang="en-US" sz="2000" b="1" baseline="-25000" dirty="0">
                  <a:solidFill>
                    <a:srgbClr val="002060"/>
                  </a:solidFill>
                  <a:latin typeface="Times New Roman" pitchFamily="18" charset="0"/>
                </a:rPr>
                <a:t>1</a:t>
              </a: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 -  distance of 1 to nucleus</a:t>
              </a:r>
              <a:b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</a:br>
              <a:r>
                <a:rPr lang="en-US" sz="2000" b="1" i="1" dirty="0">
                  <a:solidFill>
                    <a:srgbClr val="002060"/>
                  </a:solidFill>
                  <a:latin typeface="Times New Roman" pitchFamily="18" charset="0"/>
                </a:rPr>
                <a:t>r</a:t>
              </a:r>
              <a:r>
                <a:rPr lang="en-US" sz="2000" b="1" baseline="-25000" dirty="0">
                  <a:solidFill>
                    <a:srgbClr val="002060"/>
                  </a:solidFill>
                  <a:latin typeface="Times New Roman" pitchFamily="18" charset="0"/>
                </a:rPr>
                <a:t>2</a:t>
              </a: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 -  distance of 2 to nucleus</a:t>
              </a:r>
              <a:b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</a:br>
              <a:r>
                <a:rPr lang="en-US" sz="2000" b="1" i="1" dirty="0">
                  <a:solidFill>
                    <a:srgbClr val="D82900"/>
                  </a:solidFill>
                  <a:latin typeface="Times New Roman" pitchFamily="18" charset="0"/>
                </a:rPr>
                <a:t>r</a:t>
              </a:r>
              <a:r>
                <a:rPr lang="en-US" sz="2000" b="1" baseline="-25000" dirty="0">
                  <a:solidFill>
                    <a:srgbClr val="D82900"/>
                  </a:solidFill>
                  <a:latin typeface="Times New Roman" pitchFamily="18" charset="0"/>
                </a:rPr>
                <a:t>12</a:t>
              </a:r>
              <a:r>
                <a:rPr lang="en-US" sz="2000" b="1" dirty="0">
                  <a:solidFill>
                    <a:srgbClr val="D82900"/>
                  </a:solidFill>
                  <a:latin typeface="Times New Roman" pitchFamily="18" charset="0"/>
                </a:rPr>
                <a:t> - distance between two electrons</a:t>
              </a:r>
            </a:p>
          </p:txBody>
        </p:sp>
        <p:sp>
          <p:nvSpPr>
            <p:cNvPr id="23561" name="Text Box 9"/>
            <p:cNvSpPr txBox="1">
              <a:spLocks noChangeArrowheads="1"/>
            </p:cNvSpPr>
            <p:nvPr/>
          </p:nvSpPr>
          <p:spPr bwMode="auto">
            <a:xfrm>
              <a:off x="528" y="1776"/>
              <a:ext cx="11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kinetic energies</a:t>
              </a:r>
            </a:p>
          </p:txBody>
        </p:sp>
        <p:sp>
          <p:nvSpPr>
            <p:cNvPr id="23562" name="Line 10"/>
            <p:cNvSpPr>
              <a:spLocks noChangeShapeType="1"/>
            </p:cNvSpPr>
            <p:nvPr/>
          </p:nvSpPr>
          <p:spPr bwMode="auto">
            <a:xfrm flipV="1">
              <a:off x="1296" y="1536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3" name="Line 11"/>
            <p:cNvSpPr>
              <a:spLocks noChangeShapeType="1"/>
            </p:cNvSpPr>
            <p:nvPr/>
          </p:nvSpPr>
          <p:spPr bwMode="auto">
            <a:xfrm flipH="1" flipV="1">
              <a:off x="912" y="1536"/>
              <a:ext cx="48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4" name="Text Box 12"/>
            <p:cNvSpPr txBox="1">
              <a:spLocks noChangeArrowheads="1"/>
            </p:cNvSpPr>
            <p:nvPr/>
          </p:nvSpPr>
          <p:spPr bwMode="auto">
            <a:xfrm>
              <a:off x="1814" y="1785"/>
              <a:ext cx="1615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attraction of electrons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to nucleus</a:t>
              </a:r>
            </a:p>
          </p:txBody>
        </p:sp>
        <p:sp>
          <p:nvSpPr>
            <p:cNvPr id="23565" name="Line 13"/>
            <p:cNvSpPr>
              <a:spLocks noChangeShapeType="1"/>
            </p:cNvSpPr>
            <p:nvPr/>
          </p:nvSpPr>
          <p:spPr bwMode="auto">
            <a:xfrm flipH="1" flipV="1">
              <a:off x="2160" y="1536"/>
              <a:ext cx="9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6" name="Line 14"/>
            <p:cNvSpPr>
              <a:spLocks noChangeShapeType="1"/>
            </p:cNvSpPr>
            <p:nvPr/>
          </p:nvSpPr>
          <p:spPr bwMode="auto">
            <a:xfrm flipV="1">
              <a:off x="2496" y="1488"/>
              <a:ext cx="24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7" name="Text Box 15"/>
            <p:cNvSpPr txBox="1">
              <a:spLocks noChangeArrowheads="1"/>
            </p:cNvSpPr>
            <p:nvPr/>
          </p:nvSpPr>
          <p:spPr bwMode="auto">
            <a:xfrm>
              <a:off x="3552" y="1785"/>
              <a:ext cx="205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electron – electron repulsion</a:t>
              </a:r>
            </a:p>
          </p:txBody>
        </p:sp>
        <p:sp>
          <p:nvSpPr>
            <p:cNvPr id="23568" name="Line 16"/>
            <p:cNvSpPr>
              <a:spLocks noChangeShapeType="1"/>
            </p:cNvSpPr>
            <p:nvPr/>
          </p:nvSpPr>
          <p:spPr bwMode="auto">
            <a:xfrm flipH="1" flipV="1">
              <a:off x="3600" y="1488"/>
              <a:ext cx="384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69" name="Text Box 17"/>
          <p:cNvSpPr txBox="1">
            <a:spLocks noChangeArrowheads="1"/>
          </p:cNvSpPr>
          <p:nvPr/>
        </p:nvSpPr>
        <p:spPr bwMode="auto">
          <a:xfrm>
            <a:off x="7426325" y="6604000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79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228600" y="76200"/>
            <a:ext cx="1508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Substituting</a:t>
            </a: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457200" y="609600"/>
          <a:ext cx="12446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6" name="Equation" r:id="rId4" imgW="1244600" imgH="711200" progId="Equation.DSMT4">
                  <p:embed/>
                </p:oleObj>
              </mc:Choice>
              <mc:Fallback>
                <p:oleObj name="Equation" r:id="rId4" imgW="12446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609600"/>
                        <a:ext cx="12446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457200" y="1524000"/>
          <a:ext cx="9144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7" name="Equation" r:id="rId6" imgW="914400" imgH="330200" progId="Equation.DSMT4">
                  <p:embed/>
                </p:oleObj>
              </mc:Choice>
              <mc:Fallback>
                <p:oleObj name="Equation" r:id="rId6" imgW="9144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524000"/>
                        <a:ext cx="9144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508000" y="2286000"/>
          <a:ext cx="939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8" name="Equation" r:id="rId8" imgW="939392" imgH="330057" progId="Equation.DSMT4">
                  <p:embed/>
                </p:oleObj>
              </mc:Choice>
              <mc:Fallback>
                <p:oleObj name="Equation" r:id="rId8" imgW="939392" imgH="33005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2286000"/>
                        <a:ext cx="9398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533400" y="3022600"/>
          <a:ext cx="10795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9" name="Equation" r:id="rId10" imgW="1079500" imgH="330200" progId="Equation.DSMT4">
                  <p:embed/>
                </p:oleObj>
              </mc:Choice>
              <mc:Fallback>
                <p:oleObj name="Equation" r:id="rId10" imgW="10795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022600"/>
                        <a:ext cx="10795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520700" y="3657600"/>
          <a:ext cx="22987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0" name="Equation" r:id="rId12" imgW="2298700" imgH="711200" progId="Equation.DSMT4">
                  <p:embed/>
                </p:oleObj>
              </mc:Choice>
              <mc:Fallback>
                <p:oleObj name="Equation" r:id="rId12" imgW="22987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700" y="3657600"/>
                        <a:ext cx="22987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539750" y="5105400"/>
          <a:ext cx="62738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" name="Equation" r:id="rId14" imgW="6273800" imgH="711200" progId="Equation.DSMT4">
                  <p:embed/>
                </p:oleObj>
              </mc:Choice>
              <mc:Fallback>
                <p:oleObj name="Equation" r:id="rId14" imgW="62738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5105400"/>
                        <a:ext cx="62738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2117725" y="776288"/>
            <a:ext cx="1489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Bohr radius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2130425" y="2147888"/>
            <a:ext cx="3813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2060"/>
                </a:solidFill>
                <a:latin typeface="Times New Roman" pitchFamily="18" charset="0"/>
              </a:rPr>
              <a:t>Distances in terms of Bohr radius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3260725" y="3794125"/>
            <a:ext cx="4664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2060"/>
                </a:solidFill>
                <a:latin typeface="Times New Roman" pitchFamily="18" charset="0"/>
              </a:rPr>
              <a:t>spatial derivatives in units of Bohr radius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517525" y="4586288"/>
            <a:ext cx="788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Gives</a:t>
            </a:r>
          </a:p>
        </p:txBody>
      </p:sp>
      <p:sp>
        <p:nvSpPr>
          <p:cNvPr id="25613" name="Text Box 17"/>
          <p:cNvSpPr txBox="1">
            <a:spLocks noChangeArrowheads="1"/>
          </p:cNvSpPr>
          <p:nvPr/>
        </p:nvSpPr>
        <p:spPr bwMode="auto">
          <a:xfrm>
            <a:off x="7426325" y="6604000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46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457200" y="609600"/>
          <a:ext cx="7747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Equation" r:id="rId4" imgW="774364" imgH="710891" progId="Equation.DSMT4">
                  <p:embed/>
                </p:oleObj>
              </mc:Choice>
              <mc:Fallback>
                <p:oleObj name="Equation" r:id="rId4" imgW="774364" imgH="71089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609600"/>
                        <a:ext cx="7747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457200" y="1828800"/>
          <a:ext cx="36195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Equation" r:id="rId6" imgW="3619500" imgH="685800" progId="Equation.DSMT4">
                  <p:embed/>
                </p:oleObj>
              </mc:Choice>
              <mc:Fallback>
                <p:oleObj name="Equation" r:id="rId6" imgW="361950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828800"/>
                        <a:ext cx="36195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288925" y="60325"/>
            <a:ext cx="1296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In units of</a:t>
            </a:r>
          </a:p>
        </p:txBody>
      </p:sp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2209800" y="609600"/>
          <a:ext cx="56642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Equation" r:id="rId8" imgW="5664200" imgH="762000" progId="Equation.DSMT4">
                  <p:embed/>
                </p:oleObj>
              </mc:Choice>
              <mc:Fallback>
                <p:oleObj name="Equation" r:id="rId8" imgW="5664200" imgH="762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609600"/>
                        <a:ext cx="56642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4784725" y="1766888"/>
            <a:ext cx="37226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(Nothing changed.  Substitutions</a:t>
            </a:r>
            <a:b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 simplify writing equations.)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65125" y="2590800"/>
            <a:ext cx="8321675" cy="2530475"/>
            <a:chOff x="230" y="1632"/>
            <a:chExt cx="5242" cy="1594"/>
          </a:xfrm>
        </p:grpSpPr>
        <p:sp>
          <p:nvSpPr>
            <p:cNvPr id="27656" name="Line 8"/>
            <p:cNvSpPr>
              <a:spLocks noChangeShapeType="1"/>
            </p:cNvSpPr>
            <p:nvPr/>
          </p:nvSpPr>
          <p:spPr bwMode="auto">
            <a:xfrm>
              <a:off x="240" y="1632"/>
              <a:ext cx="52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7" name="Text Box 9"/>
            <p:cNvSpPr txBox="1">
              <a:spLocks noChangeArrowheads="1"/>
            </p:cNvSpPr>
            <p:nvPr/>
          </p:nvSpPr>
          <p:spPr bwMode="auto">
            <a:xfrm>
              <a:off x="230" y="1737"/>
              <a:ext cx="46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Take</a:t>
              </a:r>
            </a:p>
          </p:txBody>
        </p:sp>
        <p:graphicFrame>
          <p:nvGraphicFramePr>
            <p:cNvPr id="27658" name="Object 10"/>
            <p:cNvGraphicFramePr>
              <a:graphicFrameLocks noChangeAspect="1"/>
            </p:cNvGraphicFramePr>
            <p:nvPr/>
          </p:nvGraphicFramePr>
          <p:xfrm>
            <a:off x="624" y="2016"/>
            <a:ext cx="1960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2" name="Equation" r:id="rId10" imgW="3111500" imgH="685800" progId="Equation.DSMT4">
                    <p:embed/>
                  </p:oleObj>
                </mc:Choice>
                <mc:Fallback>
                  <p:oleObj name="Equation" r:id="rId10" imgW="31115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4" y="2016"/>
                          <a:ext cx="1960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59" name="Object 11"/>
            <p:cNvGraphicFramePr>
              <a:graphicFrameLocks noChangeAspect="1"/>
            </p:cNvGraphicFramePr>
            <p:nvPr/>
          </p:nvGraphicFramePr>
          <p:xfrm>
            <a:off x="576" y="2736"/>
            <a:ext cx="632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3" name="Equation" r:id="rId12" imgW="1003300" imgH="685800" progId="Equation.DSMT4">
                    <p:embed/>
                  </p:oleObj>
                </mc:Choice>
                <mc:Fallback>
                  <p:oleObj name="Equation" r:id="rId12" imgW="10033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6" y="2736"/>
                          <a:ext cx="632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60" name="Text Box 12"/>
            <p:cNvSpPr txBox="1">
              <a:spLocks noChangeArrowheads="1"/>
            </p:cNvSpPr>
            <p:nvPr/>
          </p:nvSpPr>
          <p:spPr bwMode="auto">
            <a:xfrm>
              <a:off x="3014" y="2073"/>
              <a:ext cx="233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Zeroth order Hamiltonian.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No electron – electron repulsion.</a:t>
              </a:r>
            </a:p>
          </p:txBody>
        </p:sp>
        <p:sp>
          <p:nvSpPr>
            <p:cNvPr id="27661" name="Text Box 13"/>
            <p:cNvSpPr txBox="1">
              <a:spLocks noChangeArrowheads="1"/>
            </p:cNvSpPr>
            <p:nvPr/>
          </p:nvSpPr>
          <p:spPr bwMode="auto">
            <a:xfrm>
              <a:off x="1622" y="2784"/>
              <a:ext cx="250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Perturbation piece of Hamiltonian.</a:t>
              </a:r>
              <a:b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Electron – electron repulsion.</a:t>
              </a:r>
            </a:p>
          </p:txBody>
        </p:sp>
      </p:grpSp>
      <p:sp>
        <p:nvSpPr>
          <p:cNvPr id="27662" name="Text Box 17"/>
          <p:cNvSpPr txBox="1">
            <a:spLocks noChangeArrowheads="1"/>
          </p:cNvSpPr>
          <p:nvPr/>
        </p:nvSpPr>
        <p:spPr bwMode="auto">
          <a:xfrm>
            <a:off x="7426325" y="6604000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696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365125" y="90488"/>
            <a:ext cx="44624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Need solutions to zeroth order equation</a:t>
            </a:r>
          </a:p>
        </p:txBody>
      </p:sp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431800" y="762000"/>
          <a:ext cx="14859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3" name="Equation" r:id="rId4" imgW="1485900" imgH="368300" progId="Equation.DSMT4">
                  <p:embed/>
                </p:oleObj>
              </mc:Choice>
              <mc:Fallback>
                <p:oleObj name="Equation" r:id="rId4" imgW="14859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" y="762000"/>
                        <a:ext cx="14859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1409700" y="1295400"/>
          <a:ext cx="17780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4" name="Equation" r:id="rId6" imgW="1777229" imgH="355446" progId="Equation.DSMT4">
                  <p:embed/>
                </p:oleObj>
              </mc:Choice>
              <mc:Fallback>
                <p:oleObj name="Equation" r:id="rId6" imgW="1777229" imgH="3554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9700" y="1295400"/>
                        <a:ext cx="17780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1" name="Object 5"/>
          <p:cNvGraphicFramePr>
            <a:graphicFrameLocks noChangeAspect="1"/>
          </p:cNvGraphicFramePr>
          <p:nvPr/>
        </p:nvGraphicFramePr>
        <p:xfrm>
          <a:off x="1447800" y="1854200"/>
          <a:ext cx="20447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5" name="Equation" r:id="rId8" imgW="2043813" imgH="355446" progId="Equation.DSMT4">
                  <p:embed/>
                </p:oleObj>
              </mc:Choice>
              <mc:Fallback>
                <p:oleObj name="Equation" r:id="rId8" imgW="2043813" imgH="3554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854200"/>
                        <a:ext cx="20447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441325" y="1309688"/>
            <a:ext cx="735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Times New Roman" pitchFamily="18" charset="0"/>
              </a:rPr>
              <a:t>Take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457200" y="1812925"/>
            <a:ext cx="593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Times New Roman" pitchFamily="18" charset="0"/>
              </a:rPr>
              <a:t>and</a:t>
            </a: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457200" y="2605088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 u="sng" dirty="0">
                <a:solidFill>
                  <a:srgbClr val="002060"/>
                </a:solidFill>
                <a:latin typeface="Times New Roman" pitchFamily="18" charset="0"/>
              </a:rPr>
              <a:t>H</a:t>
            </a:r>
            <a:r>
              <a:rPr lang="en-US" sz="2000" b="1" baseline="30000" dirty="0">
                <a:solidFill>
                  <a:srgbClr val="002060"/>
                </a:solidFill>
                <a:latin typeface="Times New Roman" pitchFamily="18" charset="0"/>
              </a:rPr>
              <a:t>0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 has terms that depend only on 1 and 2.  No cross terms.  Can separate</a:t>
            </a:r>
            <a:b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	zeroth order equation into</a:t>
            </a:r>
            <a:endParaRPr lang="en-US" sz="2000" b="1" i="1" u="sng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graphicFrame>
        <p:nvGraphicFramePr>
          <p:cNvPr id="29705" name="Object 9"/>
          <p:cNvGraphicFramePr>
            <a:graphicFrameLocks noChangeAspect="1"/>
          </p:cNvGraphicFramePr>
          <p:nvPr/>
        </p:nvGraphicFramePr>
        <p:xfrm>
          <a:off x="508000" y="3505200"/>
          <a:ext cx="3683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6" name="Equation" r:id="rId10" imgW="3683000" imgH="762000" progId="Equation.DSMT4">
                  <p:embed/>
                </p:oleObj>
              </mc:Choice>
              <mc:Fallback>
                <p:oleObj name="Equation" r:id="rId10" imgW="3683000" imgH="762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3505200"/>
                        <a:ext cx="36830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6" name="Object 10"/>
          <p:cNvGraphicFramePr>
            <a:graphicFrameLocks noChangeAspect="1"/>
          </p:cNvGraphicFramePr>
          <p:nvPr/>
        </p:nvGraphicFramePr>
        <p:xfrm>
          <a:off x="508000" y="4648200"/>
          <a:ext cx="37719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" name="Equation" r:id="rId12" imgW="3771900" imgH="762000" progId="Equation.DSMT4">
                  <p:embed/>
                </p:oleObj>
              </mc:Choice>
              <mc:Fallback>
                <p:oleObj name="Equation" r:id="rId12" imgW="3771900" imgH="762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4648200"/>
                        <a:ext cx="37719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517525" y="5881688"/>
            <a:ext cx="7494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These are equations for hydrogen like atoms with nuclear charge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Z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29708" name="Text Box 17"/>
          <p:cNvSpPr txBox="1">
            <a:spLocks noChangeArrowheads="1"/>
          </p:cNvSpPr>
          <p:nvPr/>
        </p:nvSpPr>
        <p:spPr bwMode="auto">
          <a:xfrm>
            <a:off x="7426325" y="6604000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2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457200" y="685800"/>
          <a:ext cx="22225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6" name="Equation" r:id="rId4" imgW="2222500" imgH="673100" progId="Equation.DSMT4">
                  <p:embed/>
                </p:oleObj>
              </mc:Choice>
              <mc:Fallback>
                <p:oleObj name="Equation" r:id="rId4" imgW="2222500" imgH="67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685800"/>
                        <a:ext cx="22225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495300" y="1524000"/>
          <a:ext cx="22479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7" name="Equation" r:id="rId6" imgW="2247900" imgH="673100" progId="Equation.DSMT4">
                  <p:embed/>
                </p:oleObj>
              </mc:Choice>
              <mc:Fallback>
                <p:oleObj name="Equation" r:id="rId6" imgW="2247900" imgH="67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" y="1524000"/>
                        <a:ext cx="22479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441325" y="90488"/>
            <a:ext cx="2460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For ground state (1s)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3184525" y="1081088"/>
            <a:ext cx="54498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Hydrogen 1s wavefunctions for electrons 1 and 2</a:t>
            </a:r>
            <a:b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but with nuclear charge </a:t>
            </a:r>
            <a:r>
              <a:rPr lang="en-US" sz="2000" b="1" i="1" dirty="0">
                <a:solidFill>
                  <a:srgbClr val="002060"/>
                </a:solidFill>
                <a:latin typeface="Times New Roman" pitchFamily="18" charset="0"/>
              </a:rPr>
              <a:t>Z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41325" y="2528888"/>
            <a:ext cx="7254875" cy="2363787"/>
            <a:chOff x="278" y="1593"/>
            <a:chExt cx="4570" cy="1489"/>
          </a:xfrm>
        </p:grpSpPr>
        <p:sp>
          <p:nvSpPr>
            <p:cNvPr id="31751" name="Text Box 7"/>
            <p:cNvSpPr txBox="1">
              <a:spLocks noChangeArrowheads="1"/>
            </p:cNvSpPr>
            <p:nvPr/>
          </p:nvSpPr>
          <p:spPr bwMode="auto">
            <a:xfrm>
              <a:off x="278" y="1593"/>
              <a:ext cx="21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The zeroth order solutions are</a:t>
              </a:r>
            </a:p>
          </p:txBody>
        </p:sp>
        <p:graphicFrame>
          <p:nvGraphicFramePr>
            <p:cNvPr id="31752" name="Object 8"/>
            <p:cNvGraphicFramePr>
              <a:graphicFrameLocks noChangeAspect="1"/>
            </p:cNvGraphicFramePr>
            <p:nvPr/>
          </p:nvGraphicFramePr>
          <p:xfrm>
            <a:off x="336" y="2016"/>
            <a:ext cx="2448" cy="4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68" name="Equation" r:id="rId8" imgW="3886200" imgH="647700" progId="Equation.DSMT4">
                    <p:embed/>
                  </p:oleObj>
                </mc:Choice>
                <mc:Fallback>
                  <p:oleObj name="Equation" r:id="rId8" imgW="3886200" imgH="647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" y="2016"/>
                          <a:ext cx="2448" cy="4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53" name="Object 9"/>
            <p:cNvGraphicFramePr>
              <a:graphicFrameLocks noChangeAspect="1"/>
            </p:cNvGraphicFramePr>
            <p:nvPr/>
          </p:nvGraphicFramePr>
          <p:xfrm>
            <a:off x="336" y="2736"/>
            <a:ext cx="2208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69" name="Equation" r:id="rId10" imgW="3505200" imgH="368300" progId="Equation.DSMT4">
                    <p:embed/>
                  </p:oleObj>
                </mc:Choice>
                <mc:Fallback>
                  <p:oleObj name="Equation" r:id="rId10" imgW="35052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" y="2736"/>
                          <a:ext cx="2208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54" name="Text Box 10"/>
            <p:cNvSpPr txBox="1">
              <a:spLocks noChangeArrowheads="1"/>
            </p:cNvSpPr>
            <p:nvPr/>
          </p:nvSpPr>
          <p:spPr bwMode="auto">
            <a:xfrm>
              <a:off x="3158" y="2073"/>
              <a:ext cx="168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product of 1s functions</a:t>
              </a:r>
            </a:p>
          </p:txBody>
        </p:sp>
        <p:sp>
          <p:nvSpPr>
            <p:cNvPr id="31755" name="Text Box 11"/>
            <p:cNvSpPr txBox="1">
              <a:spLocks noChangeArrowheads="1"/>
            </p:cNvSpPr>
            <p:nvPr/>
          </p:nvSpPr>
          <p:spPr bwMode="auto">
            <a:xfrm>
              <a:off x="3152" y="2640"/>
              <a:ext cx="169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sum of 1s energies with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nuclear charge 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Z</a:t>
              </a:r>
              <a:endParaRPr lang="en-US" sz="2000" b="1">
                <a:solidFill>
                  <a:srgbClr val="008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31756" name="Text Box 17"/>
          <p:cNvSpPr txBox="1">
            <a:spLocks noChangeArrowheads="1"/>
          </p:cNvSpPr>
          <p:nvPr/>
        </p:nvSpPr>
        <p:spPr bwMode="auto">
          <a:xfrm>
            <a:off x="7426325" y="6604000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71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365125" y="76200"/>
            <a:ext cx="6315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Correction to energy due to electron – electron repulsion</a:t>
            </a:r>
          </a:p>
        </p:txBody>
      </p:sp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457200" y="838200"/>
          <a:ext cx="18034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1" name="Equation" r:id="rId4" imgW="1803400" imgH="342900" progId="Equation.DSMT4">
                  <p:embed/>
                </p:oleObj>
              </mc:Choice>
              <mc:Fallback>
                <p:oleObj name="Equation" r:id="rId4" imgW="1803400" imgH="342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838200"/>
                        <a:ext cx="18034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762000" y="1676400"/>
          <a:ext cx="21971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2" name="Equation" r:id="rId6" imgW="2197100" imgH="431800" progId="Equation.DSMT4">
                  <p:embed/>
                </p:oleObj>
              </mc:Choice>
              <mc:Fallback>
                <p:oleObj name="Equation" r:id="rId6" imgW="21971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676400"/>
                        <a:ext cx="21971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955925" y="776288"/>
            <a:ext cx="4946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expectation value of perturbation piece of </a:t>
            </a:r>
            <a:r>
              <a:rPr lang="en-US" sz="2000" b="1" i="1" u="sng" dirty="0">
                <a:solidFill>
                  <a:srgbClr val="002060"/>
                </a:solidFill>
                <a:latin typeface="Times New Roman" pitchFamily="18" charset="0"/>
              </a:rPr>
              <a:t>H</a:t>
            </a:r>
            <a:endParaRPr lang="en-US" sz="2000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62000" y="2590800"/>
            <a:ext cx="8281988" cy="2413000"/>
            <a:chOff x="480" y="1632"/>
            <a:chExt cx="5217" cy="1520"/>
          </a:xfrm>
        </p:grpSpPr>
        <p:grpSp>
          <p:nvGrpSpPr>
            <p:cNvPr id="33799" name="Group 7"/>
            <p:cNvGrpSpPr>
              <a:grpSpLocks/>
            </p:cNvGrpSpPr>
            <p:nvPr/>
          </p:nvGrpSpPr>
          <p:grpSpPr bwMode="auto">
            <a:xfrm>
              <a:off x="480" y="1632"/>
              <a:ext cx="5217" cy="1520"/>
              <a:chOff x="480" y="1632"/>
              <a:chExt cx="5217" cy="1520"/>
            </a:xfrm>
          </p:grpSpPr>
          <p:grpSp>
            <p:nvGrpSpPr>
              <p:cNvPr id="33800" name="Group 8"/>
              <p:cNvGrpSpPr>
                <a:grpSpLocks/>
              </p:cNvGrpSpPr>
              <p:nvPr/>
            </p:nvGrpSpPr>
            <p:grpSpPr bwMode="auto">
              <a:xfrm>
                <a:off x="480" y="1632"/>
                <a:ext cx="4217" cy="1520"/>
                <a:chOff x="480" y="1632"/>
                <a:chExt cx="4217" cy="1520"/>
              </a:xfrm>
            </p:grpSpPr>
            <p:graphicFrame>
              <p:nvGraphicFramePr>
                <p:cNvPr id="33801" name="Object 9"/>
                <p:cNvGraphicFramePr>
                  <a:graphicFrameLocks noChangeAspect="1"/>
                </p:cNvGraphicFramePr>
                <p:nvPr/>
              </p:nvGraphicFramePr>
              <p:xfrm>
                <a:off x="480" y="1632"/>
                <a:ext cx="2208" cy="44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6203" name="Equation" r:id="rId8" imgW="3505200" imgH="711200" progId="Equation.DSMT4">
                        <p:embed/>
                      </p:oleObj>
                    </mc:Choice>
                    <mc:Fallback>
                      <p:oleObj name="Equation" r:id="rId8" imgW="3505200" imgH="7112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9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80" y="1632"/>
                              <a:ext cx="2208" cy="448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33802" name="Object 10"/>
                <p:cNvGraphicFramePr>
                  <a:graphicFrameLocks noChangeAspect="1"/>
                </p:cNvGraphicFramePr>
                <p:nvPr/>
              </p:nvGraphicFramePr>
              <p:xfrm>
                <a:off x="624" y="2448"/>
                <a:ext cx="1592" cy="22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6204" name="Equation" r:id="rId10" imgW="2527300" imgH="355600" progId="Equation.DSMT4">
                        <p:embed/>
                      </p:oleObj>
                    </mc:Choice>
                    <mc:Fallback>
                      <p:oleObj name="Equation" r:id="rId10" imgW="2527300" imgH="3556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24" y="2448"/>
                              <a:ext cx="1592" cy="22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33803" name="Object 11"/>
                <p:cNvGraphicFramePr>
                  <a:graphicFrameLocks noChangeAspect="1"/>
                </p:cNvGraphicFramePr>
                <p:nvPr/>
              </p:nvGraphicFramePr>
              <p:xfrm>
                <a:off x="624" y="2928"/>
                <a:ext cx="1632" cy="22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6205" name="Equation" r:id="rId12" imgW="2590800" imgH="355600" progId="Equation.DSMT4">
                        <p:embed/>
                      </p:oleObj>
                    </mc:Choice>
                    <mc:Fallback>
                      <p:oleObj name="Equation" r:id="rId12" imgW="2590800" imgH="3556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24" y="2928"/>
                              <a:ext cx="1632" cy="22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33804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2726" y="2649"/>
                  <a:ext cx="1971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>
                      <a:solidFill>
                        <a:srgbClr val="008000"/>
                      </a:solidFill>
                      <a:latin typeface="Times New Roman" pitchFamily="18" charset="0"/>
                    </a:rPr>
                    <a:t>spherical polar coordinates</a:t>
                  </a:r>
                </a:p>
              </p:txBody>
            </p:sp>
          </p:grpSp>
          <p:sp>
            <p:nvSpPr>
              <p:cNvPr id="33805" name="Text Box 13"/>
              <p:cNvSpPr txBox="1">
                <a:spLocks noChangeArrowheads="1"/>
              </p:cNvSpPr>
              <p:nvPr/>
            </p:nvSpPr>
            <p:spPr bwMode="auto">
              <a:xfrm>
                <a:off x="2726" y="2073"/>
                <a:ext cx="2971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D82900"/>
                    </a:solidFill>
                    <a:latin typeface="Times New Roman" pitchFamily="18" charset="0"/>
                  </a:rPr>
                  <a:t>Electron – electron repulsion depends</a:t>
                </a:r>
                <a:br>
                  <a:rPr lang="en-US" sz="2000" b="1">
                    <a:solidFill>
                      <a:srgbClr val="D82900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D82900"/>
                    </a:solidFill>
                    <a:latin typeface="Times New Roman" pitchFamily="18" charset="0"/>
                  </a:rPr>
                  <a:t>on the distance between the two electrons.</a:t>
                </a:r>
              </a:p>
            </p:txBody>
          </p:sp>
        </p:grpSp>
        <p:sp>
          <p:nvSpPr>
            <p:cNvPr id="33806" name="Line 14"/>
            <p:cNvSpPr>
              <a:spLocks noChangeShapeType="1"/>
            </p:cNvSpPr>
            <p:nvPr/>
          </p:nvSpPr>
          <p:spPr bwMode="auto">
            <a:xfrm flipH="1" flipV="1">
              <a:off x="1968" y="2016"/>
              <a:ext cx="72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07" name="Text Box 17"/>
          <p:cNvSpPr txBox="1">
            <a:spLocks noChangeArrowheads="1"/>
          </p:cNvSpPr>
          <p:nvPr/>
        </p:nvSpPr>
        <p:spPr bwMode="auto">
          <a:xfrm>
            <a:off x="7426325" y="6604000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405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288925" y="90488"/>
            <a:ext cx="7691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This is a tricky integral.</a:t>
            </a:r>
            <a:b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The following procedure can be used in this and analogous situations.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81000" y="1150938"/>
            <a:ext cx="7856538" cy="2613025"/>
            <a:chOff x="240" y="725"/>
            <a:chExt cx="4949" cy="1646"/>
          </a:xfrm>
        </p:grpSpPr>
        <p:graphicFrame>
          <p:nvGraphicFramePr>
            <p:cNvPr id="35844" name="Object 4"/>
            <p:cNvGraphicFramePr>
              <a:graphicFrameLocks noChangeAspect="1"/>
            </p:cNvGraphicFramePr>
            <p:nvPr/>
          </p:nvGraphicFramePr>
          <p:xfrm>
            <a:off x="240" y="768"/>
            <a:ext cx="1936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03" name="Equation" r:id="rId4" imgW="3073400" imgH="431800" progId="Equation.DSMT4">
                    <p:embed/>
                  </p:oleObj>
                </mc:Choice>
                <mc:Fallback>
                  <p:oleObj name="Equation" r:id="rId4" imgW="3073400" imgH="431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" y="768"/>
                          <a:ext cx="1936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45" name="Text Box 5"/>
            <p:cNvSpPr txBox="1">
              <a:spLocks noChangeArrowheads="1"/>
            </p:cNvSpPr>
            <p:nvPr/>
          </p:nvSpPr>
          <p:spPr bwMode="auto">
            <a:xfrm>
              <a:off x="2534" y="725"/>
              <a:ext cx="2655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D82900"/>
                  </a:solidFill>
                  <a:latin typeface="Symbol" pitchFamily="18" charset="2"/>
                </a:rPr>
                <a:t>g</a:t>
              </a: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 is the angle between the two vectors</a:t>
              </a:r>
              <a:b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</a:br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</a:rPr>
                <a:t>R</a:t>
              </a:r>
              <a:r>
                <a:rPr lang="en-US" sz="2000" b="1" baseline="-25000">
                  <a:solidFill>
                    <a:srgbClr val="D82900"/>
                  </a:solidFill>
                  <a:latin typeface="Times New Roman" pitchFamily="18" charset="0"/>
                </a:rPr>
                <a:t>1</a:t>
              </a: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 and </a:t>
              </a:r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</a:rPr>
                <a:t>R</a:t>
              </a:r>
              <a:r>
                <a:rPr lang="en-US" sz="2000" b="1" baseline="-25000">
                  <a:solidFill>
                    <a:srgbClr val="D82900"/>
                  </a:solidFill>
                  <a:latin typeface="Times New Roman" pitchFamily="18" charset="0"/>
                </a:rPr>
                <a:t>2</a:t>
              </a: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.</a:t>
              </a:r>
              <a:endParaRPr lang="en-US" sz="2000" b="1" i="1">
                <a:solidFill>
                  <a:srgbClr val="D82900"/>
                </a:solidFill>
                <a:latin typeface="Times New Roman" pitchFamily="18" charset="0"/>
              </a:endParaRPr>
            </a:p>
          </p:txBody>
        </p:sp>
        <p:sp>
          <p:nvSpPr>
            <p:cNvPr id="35846" name="Oval 6"/>
            <p:cNvSpPr>
              <a:spLocks noChangeArrowheads="1"/>
            </p:cNvSpPr>
            <p:nvPr/>
          </p:nvSpPr>
          <p:spPr bwMode="auto">
            <a:xfrm>
              <a:off x="2976" y="1632"/>
              <a:ext cx="240" cy="2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47" name="Text Box 7"/>
            <p:cNvSpPr txBox="1">
              <a:spLocks noChangeArrowheads="1"/>
            </p:cNvSpPr>
            <p:nvPr/>
          </p:nvSpPr>
          <p:spPr bwMode="auto">
            <a:xfrm>
              <a:off x="2993" y="1622"/>
              <a:ext cx="20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35848" name="Oval 8"/>
            <p:cNvSpPr>
              <a:spLocks noChangeArrowheads="1"/>
            </p:cNvSpPr>
            <p:nvPr/>
          </p:nvSpPr>
          <p:spPr bwMode="auto">
            <a:xfrm>
              <a:off x="4039" y="1144"/>
              <a:ext cx="71" cy="7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49" name="Oval 9"/>
            <p:cNvSpPr>
              <a:spLocks noChangeArrowheads="1"/>
            </p:cNvSpPr>
            <p:nvPr/>
          </p:nvSpPr>
          <p:spPr bwMode="auto">
            <a:xfrm>
              <a:off x="3670" y="2155"/>
              <a:ext cx="71" cy="7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0" name="Line 10"/>
            <p:cNvSpPr>
              <a:spLocks noChangeShapeType="1"/>
            </p:cNvSpPr>
            <p:nvPr/>
          </p:nvSpPr>
          <p:spPr bwMode="auto">
            <a:xfrm flipV="1">
              <a:off x="3148" y="1207"/>
              <a:ext cx="892" cy="4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51" name="Line 11"/>
            <p:cNvSpPr>
              <a:spLocks noChangeShapeType="1"/>
            </p:cNvSpPr>
            <p:nvPr/>
          </p:nvSpPr>
          <p:spPr bwMode="auto">
            <a:xfrm>
              <a:off x="3148" y="1799"/>
              <a:ext cx="521" cy="3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52" name="Text Box 12"/>
            <p:cNvSpPr txBox="1">
              <a:spLocks noChangeArrowheads="1"/>
            </p:cNvSpPr>
            <p:nvPr/>
          </p:nvSpPr>
          <p:spPr bwMode="auto">
            <a:xfrm>
              <a:off x="3872" y="991"/>
              <a:ext cx="46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1   </a:t>
              </a:r>
              <a:r>
                <a:rPr lang="en-US" sz="2000" b="1" i="1">
                  <a:latin typeface="Times New Roman" pitchFamily="18" charset="0"/>
                </a:rPr>
                <a:t>e </a:t>
              </a:r>
              <a:r>
                <a:rPr lang="en-US" sz="2000" b="1" baseline="30000">
                  <a:latin typeface="Times New Roman" pitchFamily="18" charset="0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853" name="Text Box 13"/>
            <p:cNvSpPr txBox="1">
              <a:spLocks noChangeArrowheads="1"/>
            </p:cNvSpPr>
            <p:nvPr/>
          </p:nvSpPr>
          <p:spPr bwMode="auto">
            <a:xfrm>
              <a:off x="3503" y="2121"/>
              <a:ext cx="46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2   </a:t>
              </a:r>
              <a:r>
                <a:rPr lang="en-US" sz="2000" b="1" i="1">
                  <a:latin typeface="Times New Roman" pitchFamily="18" charset="0"/>
                </a:rPr>
                <a:t>e </a:t>
              </a:r>
              <a:r>
                <a:rPr lang="en-US" sz="2000" b="1" baseline="30000">
                  <a:latin typeface="Times New Roman" pitchFamily="18" charset="0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854" name="Text Box 14"/>
            <p:cNvSpPr txBox="1">
              <a:spLocks noChangeArrowheads="1"/>
            </p:cNvSpPr>
            <p:nvPr/>
          </p:nvSpPr>
          <p:spPr bwMode="auto">
            <a:xfrm>
              <a:off x="3303" y="1262"/>
              <a:ext cx="27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latin typeface="Times New Roman" pitchFamily="18" charset="0"/>
                </a:rPr>
                <a:t>R</a:t>
              </a:r>
              <a:r>
                <a:rPr lang="en-US" sz="2000" b="1" baseline="-25000">
                  <a:latin typeface="Times New Roman" pitchFamily="18" charset="0"/>
                </a:rPr>
                <a:t>1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35855" name="Text Box 15"/>
            <p:cNvSpPr txBox="1">
              <a:spLocks noChangeArrowheads="1"/>
            </p:cNvSpPr>
            <p:nvPr/>
          </p:nvSpPr>
          <p:spPr bwMode="auto">
            <a:xfrm>
              <a:off x="3172" y="1901"/>
              <a:ext cx="27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latin typeface="Times New Roman" pitchFamily="18" charset="0"/>
                </a:rPr>
                <a:t>R</a:t>
              </a:r>
              <a:r>
                <a:rPr lang="en-US" sz="2000" b="1" baseline="-25000">
                  <a:latin typeface="Times New Roman" pitchFamily="18" charset="0"/>
                </a:rPr>
                <a:t>2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35856" name="Freeform 16"/>
            <p:cNvSpPr>
              <a:spLocks/>
            </p:cNvSpPr>
            <p:nvPr/>
          </p:nvSpPr>
          <p:spPr bwMode="auto">
            <a:xfrm>
              <a:off x="3393" y="1506"/>
              <a:ext cx="182" cy="450"/>
            </a:xfrm>
            <a:custGeom>
              <a:avLst/>
              <a:gdLst>
                <a:gd name="T0" fmla="*/ 142 w 182"/>
                <a:gd name="T1" fmla="*/ 0 h 450"/>
                <a:gd name="T2" fmla="*/ 158 w 182"/>
                <a:gd name="T3" fmla="*/ 253 h 450"/>
                <a:gd name="T4" fmla="*/ 0 w 182"/>
                <a:gd name="T5" fmla="*/ 450 h 450"/>
                <a:gd name="T6" fmla="*/ 0 60000 65536"/>
                <a:gd name="T7" fmla="*/ 0 60000 65536"/>
                <a:gd name="T8" fmla="*/ 0 60000 65536"/>
                <a:gd name="T9" fmla="*/ 0 w 182"/>
                <a:gd name="T10" fmla="*/ 0 h 450"/>
                <a:gd name="T11" fmla="*/ 182 w 182"/>
                <a:gd name="T12" fmla="*/ 450 h 4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2" h="450">
                  <a:moveTo>
                    <a:pt x="142" y="0"/>
                  </a:moveTo>
                  <a:cubicBezTo>
                    <a:pt x="145" y="42"/>
                    <a:pt x="182" y="178"/>
                    <a:pt x="158" y="253"/>
                  </a:cubicBezTo>
                  <a:cubicBezTo>
                    <a:pt x="134" y="328"/>
                    <a:pt x="33" y="409"/>
                    <a:pt x="0" y="45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57" name="Text Box 17"/>
            <p:cNvSpPr txBox="1">
              <a:spLocks noChangeArrowheads="1"/>
            </p:cNvSpPr>
            <p:nvPr/>
          </p:nvSpPr>
          <p:spPr bwMode="auto">
            <a:xfrm>
              <a:off x="3508" y="1596"/>
              <a:ext cx="20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 i="1">
                  <a:solidFill>
                    <a:srgbClr val="D82900"/>
                  </a:solidFill>
                  <a:latin typeface="Symbol" pitchFamily="18" charset="2"/>
                </a:rPr>
                <a:t>g</a:t>
              </a:r>
            </a:p>
          </p:txBody>
        </p:sp>
      </p:grp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284163" y="3605213"/>
            <a:ext cx="4349750" cy="2722562"/>
            <a:chOff x="179" y="2271"/>
            <a:chExt cx="2740" cy="1715"/>
          </a:xfrm>
        </p:grpSpPr>
        <p:graphicFrame>
          <p:nvGraphicFramePr>
            <p:cNvPr id="35859" name="Object 19"/>
            <p:cNvGraphicFramePr>
              <a:graphicFrameLocks noChangeAspect="1"/>
            </p:cNvGraphicFramePr>
            <p:nvPr/>
          </p:nvGraphicFramePr>
          <p:xfrm>
            <a:off x="858" y="3115"/>
            <a:ext cx="1752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04" name="Equation" r:id="rId6" imgW="2781300" imgH="419100" progId="Equation.DSMT4">
                    <p:embed/>
                  </p:oleObj>
                </mc:Choice>
                <mc:Fallback>
                  <p:oleObj name="Equation" r:id="rId6" imgW="2781300" imgH="419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8" y="3115"/>
                          <a:ext cx="1752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860" name="Object 20"/>
            <p:cNvGraphicFramePr>
              <a:graphicFrameLocks noChangeAspect="1"/>
            </p:cNvGraphicFramePr>
            <p:nvPr/>
          </p:nvGraphicFramePr>
          <p:xfrm>
            <a:off x="887" y="3554"/>
            <a:ext cx="496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05" name="Equation" r:id="rId8" imgW="787400" imgH="685800" progId="Equation.DSMT4">
                    <p:embed/>
                  </p:oleObj>
                </mc:Choice>
                <mc:Fallback>
                  <p:oleObj name="Equation" r:id="rId8" imgW="7874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7" y="3554"/>
                          <a:ext cx="496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61" name="Text Box 21"/>
            <p:cNvSpPr txBox="1">
              <a:spLocks noChangeArrowheads="1"/>
            </p:cNvSpPr>
            <p:nvPr/>
          </p:nvSpPr>
          <p:spPr bwMode="auto">
            <a:xfrm>
              <a:off x="202" y="2271"/>
              <a:ext cx="271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D82900"/>
                  </a:solidFill>
                  <a:latin typeface="Times New Roman" pitchFamily="18" charset="0"/>
                </a:rPr>
                <a:t>Let</a:t>
              </a:r>
              <a:r>
                <a:rPr lang="en-US" sz="2000" b="1" dirty="0">
                  <a:latin typeface="Times New Roman" pitchFamily="18" charset="0"/>
                </a:rPr>
                <a:t>	</a:t>
              </a:r>
              <a:r>
                <a:rPr lang="en-US" sz="2000" b="1" i="1" dirty="0">
                  <a:solidFill>
                    <a:srgbClr val="002060"/>
                  </a:solidFill>
                  <a:latin typeface="Times New Roman" pitchFamily="18" charset="0"/>
                </a:rPr>
                <a:t>R</a:t>
              </a:r>
              <a:r>
                <a:rPr lang="en-US" sz="2000" b="1" baseline="-25000" dirty="0">
                  <a:solidFill>
                    <a:srgbClr val="002060"/>
                  </a:solidFill>
                  <a:latin typeface="Times New Roman" pitchFamily="18" charset="0"/>
                </a:rPr>
                <a:t>&gt;</a:t>
              </a: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 be the greater of </a:t>
              </a:r>
              <a:r>
                <a:rPr lang="en-US" sz="2000" b="1" i="1" dirty="0">
                  <a:solidFill>
                    <a:srgbClr val="002060"/>
                  </a:solidFill>
                  <a:latin typeface="Times New Roman" pitchFamily="18" charset="0"/>
                </a:rPr>
                <a:t>R</a:t>
              </a:r>
              <a:r>
                <a:rPr lang="en-US" sz="2000" b="1" baseline="-25000" dirty="0">
                  <a:solidFill>
                    <a:srgbClr val="002060"/>
                  </a:solidFill>
                  <a:latin typeface="Times New Roman" pitchFamily="18" charset="0"/>
                </a:rPr>
                <a:t>1</a:t>
              </a: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 and </a:t>
              </a:r>
              <a:r>
                <a:rPr lang="en-US" sz="2000" b="1" i="1" dirty="0">
                  <a:solidFill>
                    <a:srgbClr val="002060"/>
                  </a:solidFill>
                  <a:latin typeface="Times New Roman" pitchFamily="18" charset="0"/>
                </a:rPr>
                <a:t>R</a:t>
              </a:r>
              <a:r>
                <a:rPr lang="en-US" sz="2000" b="1" baseline="-25000" dirty="0">
                  <a:solidFill>
                    <a:srgbClr val="002060"/>
                  </a:solidFill>
                  <a:latin typeface="Times New Roman" pitchFamily="18" charset="0"/>
                </a:rPr>
                <a:t>2</a:t>
              </a:r>
              <a:r>
                <a:rPr lang="en-US" sz="2000" b="1" baseline="-25000" dirty="0">
                  <a:solidFill>
                    <a:schemeClr val="accent2"/>
                  </a:solidFill>
                  <a:latin typeface="Times New Roman" pitchFamily="18" charset="0"/>
                </a:rPr>
                <a:t/>
              </a:r>
              <a:br>
                <a:rPr lang="en-US" sz="2000" b="1" baseline="-25000" dirty="0">
                  <a:solidFill>
                    <a:schemeClr val="accent2"/>
                  </a:solidFill>
                  <a:latin typeface="Times New Roman" pitchFamily="18" charset="0"/>
                </a:rPr>
              </a:br>
              <a:r>
                <a:rPr lang="en-US" sz="2000" b="1" baseline="-25000" dirty="0">
                  <a:latin typeface="Times New Roman" pitchFamily="18" charset="0"/>
                </a:rPr>
                <a:t>	 </a:t>
              </a:r>
              <a:r>
                <a:rPr lang="en-US" sz="2000" b="1" i="1" dirty="0">
                  <a:solidFill>
                    <a:srgbClr val="008000"/>
                  </a:solidFill>
                  <a:latin typeface="Times New Roman" pitchFamily="18" charset="0"/>
                </a:rPr>
                <a:t>R</a:t>
              </a:r>
              <a:r>
                <a:rPr lang="en-US" sz="2000" b="1" baseline="-25000" dirty="0">
                  <a:solidFill>
                    <a:srgbClr val="008000"/>
                  </a:solidFill>
                  <a:latin typeface="Times New Roman" pitchFamily="18" charset="0"/>
                </a:rPr>
                <a:t>&lt;</a:t>
              </a:r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  <a:t> be the lesser of </a:t>
              </a:r>
              <a:r>
                <a:rPr lang="en-US" sz="2000" b="1" i="1" dirty="0">
                  <a:solidFill>
                    <a:srgbClr val="008000"/>
                  </a:solidFill>
                  <a:latin typeface="Times New Roman" pitchFamily="18" charset="0"/>
                </a:rPr>
                <a:t>R</a:t>
              </a:r>
              <a:r>
                <a:rPr lang="en-US" sz="2000" b="1" baseline="-25000" dirty="0">
                  <a:solidFill>
                    <a:srgbClr val="008000"/>
                  </a:solidFill>
                  <a:latin typeface="Times New Roman" pitchFamily="18" charset="0"/>
                </a:rPr>
                <a:t>1</a:t>
              </a:r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  <a:t> and </a:t>
              </a:r>
              <a:r>
                <a:rPr lang="en-US" sz="2000" b="1" i="1" dirty="0">
                  <a:solidFill>
                    <a:srgbClr val="008000"/>
                  </a:solidFill>
                  <a:latin typeface="Times New Roman" pitchFamily="18" charset="0"/>
                </a:rPr>
                <a:t>R</a:t>
              </a:r>
              <a:r>
                <a:rPr lang="en-US" sz="2000" b="1" baseline="-25000" dirty="0">
                  <a:solidFill>
                    <a:srgbClr val="008000"/>
                  </a:solidFill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35862" name="Text Box 22"/>
            <p:cNvSpPr txBox="1">
              <a:spLocks noChangeArrowheads="1"/>
            </p:cNvSpPr>
            <p:nvPr/>
          </p:nvSpPr>
          <p:spPr bwMode="auto">
            <a:xfrm>
              <a:off x="179" y="3123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Then</a:t>
              </a:r>
            </a:p>
          </p:txBody>
        </p:sp>
      </p:grpSp>
      <p:sp>
        <p:nvSpPr>
          <p:cNvPr id="35863" name="Text Box 17"/>
          <p:cNvSpPr txBox="1">
            <a:spLocks noChangeArrowheads="1"/>
          </p:cNvSpPr>
          <p:nvPr/>
        </p:nvSpPr>
        <p:spPr bwMode="auto">
          <a:xfrm>
            <a:off x="7426325" y="6604000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85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433388" y="285750"/>
          <a:ext cx="30734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9" name="Equation" r:id="rId4" imgW="3073400" imgH="749300" progId="Equation.DSMT4">
                  <p:embed/>
                </p:oleObj>
              </mc:Choice>
              <mc:Fallback>
                <p:oleObj name="Equation" r:id="rId4" imgW="3073400" imgH="749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388" y="285750"/>
                        <a:ext cx="3073400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44488" y="1206500"/>
            <a:ext cx="8707437" cy="2439988"/>
            <a:chOff x="217" y="760"/>
            <a:chExt cx="5485" cy="1537"/>
          </a:xfrm>
        </p:grpSpPr>
        <p:sp>
          <p:nvSpPr>
            <p:cNvPr id="37892" name="Text Box 4"/>
            <p:cNvSpPr txBox="1">
              <a:spLocks noChangeArrowheads="1"/>
            </p:cNvSpPr>
            <p:nvPr/>
          </p:nvSpPr>
          <p:spPr bwMode="auto">
            <a:xfrm>
              <a:off x="217" y="760"/>
              <a:ext cx="54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Expand in terms of Legendre polynomials  (complete set of functions in cos(</a:t>
              </a:r>
              <a:r>
                <a:rPr lang="en-US" sz="2000" b="1" i="1">
                  <a:solidFill>
                    <a:srgbClr val="008000"/>
                  </a:solidFill>
                  <a:latin typeface="Symbol" pitchFamily="18" charset="2"/>
                </a:rPr>
                <a:t>g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))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.</a:t>
              </a:r>
            </a:p>
          </p:txBody>
        </p:sp>
        <p:graphicFrame>
          <p:nvGraphicFramePr>
            <p:cNvPr id="37893" name="Object 5"/>
            <p:cNvGraphicFramePr>
              <a:graphicFrameLocks noChangeAspect="1"/>
            </p:cNvGraphicFramePr>
            <p:nvPr/>
          </p:nvGraphicFramePr>
          <p:xfrm>
            <a:off x="286" y="1196"/>
            <a:ext cx="1704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50" name="Equation" r:id="rId6" imgW="2705100" imgH="685800" progId="Equation.DSMT4">
                    <p:embed/>
                  </p:oleObj>
                </mc:Choice>
                <mc:Fallback>
                  <p:oleObj name="Equation" r:id="rId6" imgW="27051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6" y="1196"/>
                          <a:ext cx="1704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894" name="Object 6"/>
            <p:cNvGraphicFramePr>
              <a:graphicFrameLocks noChangeAspect="1"/>
            </p:cNvGraphicFramePr>
            <p:nvPr/>
          </p:nvGraphicFramePr>
          <p:xfrm>
            <a:off x="349" y="2065"/>
            <a:ext cx="496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51" name="Equation" r:id="rId8" imgW="787400" imgH="368300" progId="Equation.DSMT4">
                    <p:embed/>
                  </p:oleObj>
                </mc:Choice>
                <mc:Fallback>
                  <p:oleObj name="Equation" r:id="rId8" imgW="7874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9" y="2065"/>
                          <a:ext cx="496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5" name="Text Box 7"/>
            <p:cNvSpPr txBox="1">
              <a:spLocks noChangeArrowheads="1"/>
            </p:cNvSpPr>
            <p:nvPr/>
          </p:nvSpPr>
          <p:spPr bwMode="auto">
            <a:xfrm>
              <a:off x="266" y="1742"/>
              <a:ext cx="153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C00000"/>
                  </a:solidFill>
                  <a:latin typeface="Times New Roman" pitchFamily="18" charset="0"/>
                </a:rPr>
                <a:t>The </a:t>
              </a:r>
              <a:r>
                <a:rPr lang="en-US" sz="2000" b="1" i="1" dirty="0">
                  <a:solidFill>
                    <a:srgbClr val="C00000"/>
                  </a:solidFill>
                  <a:latin typeface="Times New Roman" pitchFamily="18" charset="0"/>
                </a:rPr>
                <a:t>a</a:t>
              </a:r>
              <a:r>
                <a:rPr lang="en-US" sz="2000" b="1" i="1" baseline="-25000" dirty="0">
                  <a:solidFill>
                    <a:srgbClr val="C00000"/>
                  </a:solidFill>
                  <a:latin typeface="Times New Roman" pitchFamily="18" charset="0"/>
                </a:rPr>
                <a:t>n</a:t>
              </a:r>
              <a:r>
                <a:rPr lang="en-US" sz="2000" b="1" dirty="0">
                  <a:solidFill>
                    <a:srgbClr val="C00000"/>
                  </a:solidFill>
                  <a:latin typeface="Times New Roman" pitchFamily="18" charset="0"/>
                </a:rPr>
                <a:t> can be found.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509588" y="3868738"/>
            <a:ext cx="2795587" cy="1370012"/>
            <a:chOff x="321" y="2437"/>
            <a:chExt cx="1761" cy="863"/>
          </a:xfrm>
        </p:grpSpPr>
        <p:graphicFrame>
          <p:nvGraphicFramePr>
            <p:cNvPr id="37897" name="Object 9"/>
            <p:cNvGraphicFramePr>
              <a:graphicFrameLocks noChangeAspect="1"/>
            </p:cNvGraphicFramePr>
            <p:nvPr/>
          </p:nvGraphicFramePr>
          <p:xfrm>
            <a:off x="362" y="2868"/>
            <a:ext cx="1720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52" name="Equation" r:id="rId10" imgW="2730500" imgH="685800" progId="Equation.DSMT4">
                    <p:embed/>
                  </p:oleObj>
                </mc:Choice>
                <mc:Fallback>
                  <p:oleObj name="Equation" r:id="rId10" imgW="27305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2" y="2868"/>
                          <a:ext cx="1720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8" name="Text Box 10"/>
            <p:cNvSpPr txBox="1">
              <a:spLocks noChangeArrowheads="1"/>
            </p:cNvSpPr>
            <p:nvPr/>
          </p:nvSpPr>
          <p:spPr bwMode="auto">
            <a:xfrm>
              <a:off x="321" y="2437"/>
              <a:ext cx="8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Therefore</a:t>
              </a:r>
            </a:p>
          </p:txBody>
        </p:sp>
      </p:grpSp>
      <p:sp>
        <p:nvSpPr>
          <p:cNvPr id="37899" name="Text Box 12"/>
          <p:cNvSpPr txBox="1">
            <a:spLocks noChangeArrowheads="1"/>
          </p:cNvSpPr>
          <p:nvPr/>
        </p:nvSpPr>
        <p:spPr bwMode="auto">
          <a:xfrm>
            <a:off x="5054600" y="5159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37900" name="Object 12"/>
          <p:cNvGraphicFramePr>
            <a:graphicFrameLocks noChangeAspect="1"/>
          </p:cNvGraphicFramePr>
          <p:nvPr/>
        </p:nvGraphicFramePr>
        <p:xfrm>
          <a:off x="5105400" y="325438"/>
          <a:ext cx="7874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3" name="Equation" r:id="rId12" imgW="787400" imgH="685800" progId="Equation.DSMT4">
                  <p:embed/>
                </p:oleObj>
              </mc:Choice>
              <mc:Fallback>
                <p:oleObj name="Equation" r:id="rId12" imgW="78740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325438"/>
                        <a:ext cx="7874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01" name="Text Box 17"/>
          <p:cNvSpPr txBox="1">
            <a:spLocks noChangeArrowheads="1"/>
          </p:cNvSpPr>
          <p:nvPr/>
        </p:nvSpPr>
        <p:spPr bwMode="auto">
          <a:xfrm>
            <a:off x="7426325" y="6604000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77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561975" y="584200"/>
          <a:ext cx="11811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5" name="Equation" r:id="rId4" imgW="1180588" imgH="380835" progId="Equation.DSMT4">
                  <p:embed/>
                </p:oleObj>
              </mc:Choice>
              <mc:Fallback>
                <p:oleObj name="Equation" r:id="rId4" imgW="1180588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975" y="584200"/>
                        <a:ext cx="11811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409575" y="122238"/>
            <a:ext cx="1947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Now express the</a:t>
            </a: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1951038" y="592138"/>
            <a:ext cx="18176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in terms of the </a:t>
            </a:r>
          </a:p>
        </p:txBody>
      </p:sp>
      <p:graphicFrame>
        <p:nvGraphicFramePr>
          <p:cNvPr id="39941" name="Object 5"/>
          <p:cNvGraphicFramePr>
            <a:graphicFrameLocks noChangeAspect="1"/>
          </p:cNvGraphicFramePr>
          <p:nvPr/>
        </p:nvGraphicFramePr>
        <p:xfrm>
          <a:off x="1814513" y="1047750"/>
          <a:ext cx="20574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6" name="Equation" r:id="rId6" imgW="2057400" imgH="317500" progId="Equation.DSMT4">
                  <p:embed/>
                </p:oleObj>
              </mc:Choice>
              <mc:Fallback>
                <p:oleObj name="Equation" r:id="rId6" imgW="2057400" imgH="317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4513" y="1047750"/>
                        <a:ext cx="20574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433388" y="1638300"/>
            <a:ext cx="38052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the absolute angles of the vectors </a:t>
            </a:r>
          </a:p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rather than the relative angle.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41288" y="2598738"/>
            <a:ext cx="8980487" cy="1817687"/>
            <a:chOff x="289" y="1253"/>
            <a:chExt cx="5657" cy="1145"/>
          </a:xfrm>
        </p:grpSpPr>
        <p:graphicFrame>
          <p:nvGraphicFramePr>
            <p:cNvPr id="39944" name="Object 8"/>
            <p:cNvGraphicFramePr>
              <a:graphicFrameLocks noChangeAspect="1"/>
            </p:cNvGraphicFramePr>
            <p:nvPr/>
          </p:nvGraphicFramePr>
          <p:xfrm>
            <a:off x="363" y="1760"/>
            <a:ext cx="1072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97" name="Equation" r:id="rId8" imgW="1701800" imgH="419100" progId="Equation.DSMT4">
                    <p:embed/>
                  </p:oleObj>
                </mc:Choice>
                <mc:Fallback>
                  <p:oleObj name="Equation" r:id="rId8" imgW="1701800" imgH="419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3" y="1760"/>
                          <a:ext cx="1072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45" name="Object 9"/>
            <p:cNvGraphicFramePr>
              <a:graphicFrameLocks noChangeAspect="1"/>
            </p:cNvGraphicFramePr>
            <p:nvPr/>
          </p:nvGraphicFramePr>
          <p:xfrm>
            <a:off x="398" y="2134"/>
            <a:ext cx="1088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98" name="Equation" r:id="rId10" imgW="1727200" imgH="419100" progId="Equation.DSMT4">
                    <p:embed/>
                  </p:oleObj>
                </mc:Choice>
                <mc:Fallback>
                  <p:oleObj name="Equation" r:id="rId10" imgW="1727200" imgH="419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8" y="2134"/>
                          <a:ext cx="1088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46" name="Text Box 10"/>
            <p:cNvSpPr txBox="1">
              <a:spLocks noChangeArrowheads="1"/>
            </p:cNvSpPr>
            <p:nvPr/>
          </p:nvSpPr>
          <p:spPr bwMode="auto">
            <a:xfrm>
              <a:off x="289" y="1253"/>
              <a:ext cx="565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The position of the two electrons can be written in terms of the</a:t>
              </a:r>
              <a:b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FC0E0E"/>
                  </a:solidFill>
                  <a:latin typeface="Times New Roman" pitchFamily="18" charset="0"/>
                </a:rPr>
                <a:t>Spherical Harmonics, the solutions to the </a:t>
              </a:r>
              <a:r>
                <a:rPr lang="el-GR" sz="2000" b="1" dirty="0">
                  <a:solidFill>
                    <a:srgbClr val="FC0E0E"/>
                  </a:solidFill>
                  <a:latin typeface="Times New Roman" pitchFamily="18" charset="0"/>
                  <a:cs typeface="Times New Roman" pitchFamily="18" charset="0"/>
                </a:rPr>
                <a:t>Φ</a:t>
              </a:r>
              <a:r>
                <a:rPr lang="en-US" sz="2000" b="1" dirty="0">
                  <a:solidFill>
                    <a:srgbClr val="FC0E0E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l-GR" sz="2000" b="1" i="1" dirty="0">
                  <a:solidFill>
                    <a:srgbClr val="FC0E0E"/>
                  </a:solidFill>
                  <a:latin typeface="Times New Roman" pitchFamily="18" charset="0"/>
                  <a:cs typeface="Times New Roman" pitchFamily="18" charset="0"/>
                </a:rPr>
                <a:t>φ</a:t>
              </a:r>
              <a:r>
                <a:rPr lang="en-US" sz="2000" b="1" dirty="0">
                  <a:solidFill>
                    <a:srgbClr val="FC0E0E"/>
                  </a:solidFill>
                  <a:latin typeface="Times New Roman" pitchFamily="18" charset="0"/>
                  <a:cs typeface="Times New Roman" pitchFamily="18" charset="0"/>
                </a:rPr>
                <a:t>) and </a:t>
              </a:r>
              <a:r>
                <a:rPr lang="el-GR" sz="2000" b="1" dirty="0">
                  <a:solidFill>
                    <a:srgbClr val="FC0E0E"/>
                  </a:solidFill>
                  <a:latin typeface="Times New Roman" pitchFamily="18" charset="0"/>
                  <a:cs typeface="Times New Roman" pitchFamily="18" charset="0"/>
                </a:rPr>
                <a:t>Θ</a:t>
              </a:r>
              <a:r>
                <a:rPr lang="en-US" sz="2000" b="1" dirty="0">
                  <a:solidFill>
                    <a:srgbClr val="FC0E0E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l-GR" sz="2000" b="1" i="1" dirty="0">
                  <a:solidFill>
                    <a:srgbClr val="FC0E0E"/>
                  </a:solidFill>
                  <a:latin typeface="Times New Roman" pitchFamily="18" charset="0"/>
                  <a:cs typeface="Times New Roman" pitchFamily="18" charset="0"/>
                </a:rPr>
                <a:t>θ</a:t>
              </a:r>
              <a:r>
                <a:rPr lang="en-US" sz="2000" b="1" dirty="0">
                  <a:solidFill>
                    <a:srgbClr val="FC0E0E"/>
                  </a:solidFill>
                  <a:latin typeface="Times New Roman" pitchFamily="18" charset="0"/>
                  <a:cs typeface="Times New Roman" pitchFamily="18" charset="0"/>
                </a:rPr>
                <a:t>) equations in the H atom</a:t>
              </a:r>
              <a:r>
                <a:rPr lang="en-US" sz="2000" b="1" dirty="0">
                  <a:solidFill>
                    <a:srgbClr val="FC0E0E"/>
                  </a:solidFill>
                  <a:latin typeface="Times New Roman" pitchFamily="18" charset="0"/>
                </a:rPr>
                <a:t>.</a:t>
              </a:r>
            </a:p>
          </p:txBody>
        </p:sp>
        <p:sp>
          <p:nvSpPr>
            <p:cNvPr id="39947" name="Text Box 11"/>
            <p:cNvSpPr txBox="1">
              <a:spLocks noChangeArrowheads="1"/>
            </p:cNvSpPr>
            <p:nvPr/>
          </p:nvSpPr>
          <p:spPr bwMode="auto">
            <a:xfrm>
              <a:off x="1899" y="1923"/>
              <a:ext cx="245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Complete set of angular functions.</a:t>
              </a: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647700" y="4714875"/>
            <a:ext cx="6184900" cy="1593850"/>
            <a:chOff x="408" y="2618"/>
            <a:chExt cx="3896" cy="1004"/>
          </a:xfrm>
        </p:grpSpPr>
        <p:graphicFrame>
          <p:nvGraphicFramePr>
            <p:cNvPr id="39949" name="Object 13"/>
            <p:cNvGraphicFramePr>
              <a:graphicFrameLocks noChangeAspect="1"/>
            </p:cNvGraphicFramePr>
            <p:nvPr/>
          </p:nvGraphicFramePr>
          <p:xfrm>
            <a:off x="472" y="3110"/>
            <a:ext cx="3832" cy="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99" name="Equation" r:id="rId12" imgW="6083300" imgH="812800" progId="Equation.DSMT4">
                    <p:embed/>
                  </p:oleObj>
                </mc:Choice>
                <mc:Fallback>
                  <p:oleObj name="Equation" r:id="rId12" imgW="6083300" imgH="812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2" y="3110"/>
                          <a:ext cx="3832" cy="5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50" name="Text Box 14"/>
            <p:cNvSpPr txBox="1">
              <a:spLocks noChangeArrowheads="1"/>
            </p:cNvSpPr>
            <p:nvPr/>
          </p:nvSpPr>
          <p:spPr bwMode="auto">
            <a:xfrm>
              <a:off x="408" y="2618"/>
              <a:ext cx="95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FC0E0E"/>
                  </a:solidFill>
                  <a:latin typeface="Times New Roman" pitchFamily="18" charset="0"/>
                </a:rPr>
                <a:t>The result is</a:t>
              </a:r>
            </a:p>
          </p:txBody>
        </p:sp>
      </p:grpSp>
      <p:sp>
        <p:nvSpPr>
          <p:cNvPr id="39951" name="Text Box 17"/>
          <p:cNvSpPr txBox="1">
            <a:spLocks noChangeArrowheads="1"/>
          </p:cNvSpPr>
          <p:nvPr/>
        </p:nvSpPr>
        <p:spPr bwMode="auto">
          <a:xfrm>
            <a:off x="7426325" y="6604000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  <p:grpSp>
        <p:nvGrpSpPr>
          <p:cNvPr id="39952" name="Group 16"/>
          <p:cNvGrpSpPr>
            <a:grpSpLocks/>
          </p:cNvGrpSpPr>
          <p:nvPr/>
        </p:nvGrpSpPr>
        <p:grpSpPr bwMode="auto">
          <a:xfrm>
            <a:off x="4994275" y="230188"/>
            <a:ext cx="2155825" cy="2190750"/>
            <a:chOff x="2976" y="991"/>
            <a:chExt cx="1358" cy="1380"/>
          </a:xfrm>
        </p:grpSpPr>
        <p:sp>
          <p:nvSpPr>
            <p:cNvPr id="39953" name="Oval 6"/>
            <p:cNvSpPr>
              <a:spLocks noChangeArrowheads="1"/>
            </p:cNvSpPr>
            <p:nvPr/>
          </p:nvSpPr>
          <p:spPr bwMode="auto">
            <a:xfrm>
              <a:off x="2976" y="1632"/>
              <a:ext cx="240" cy="2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54" name="Text Box 7"/>
            <p:cNvSpPr txBox="1">
              <a:spLocks noChangeArrowheads="1"/>
            </p:cNvSpPr>
            <p:nvPr/>
          </p:nvSpPr>
          <p:spPr bwMode="auto">
            <a:xfrm>
              <a:off x="2993" y="1622"/>
              <a:ext cx="20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39955" name="Oval 8"/>
            <p:cNvSpPr>
              <a:spLocks noChangeArrowheads="1"/>
            </p:cNvSpPr>
            <p:nvPr/>
          </p:nvSpPr>
          <p:spPr bwMode="auto">
            <a:xfrm>
              <a:off x="4039" y="1144"/>
              <a:ext cx="71" cy="7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56" name="Oval 9"/>
            <p:cNvSpPr>
              <a:spLocks noChangeArrowheads="1"/>
            </p:cNvSpPr>
            <p:nvPr/>
          </p:nvSpPr>
          <p:spPr bwMode="auto">
            <a:xfrm>
              <a:off x="3670" y="2155"/>
              <a:ext cx="71" cy="7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57" name="Line 10"/>
            <p:cNvSpPr>
              <a:spLocks noChangeShapeType="1"/>
            </p:cNvSpPr>
            <p:nvPr/>
          </p:nvSpPr>
          <p:spPr bwMode="auto">
            <a:xfrm flipV="1">
              <a:off x="3148" y="1207"/>
              <a:ext cx="892" cy="4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58" name="Line 11"/>
            <p:cNvSpPr>
              <a:spLocks noChangeShapeType="1"/>
            </p:cNvSpPr>
            <p:nvPr/>
          </p:nvSpPr>
          <p:spPr bwMode="auto">
            <a:xfrm>
              <a:off x="3148" y="1799"/>
              <a:ext cx="521" cy="3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59" name="Text Box 12"/>
            <p:cNvSpPr txBox="1">
              <a:spLocks noChangeArrowheads="1"/>
            </p:cNvSpPr>
            <p:nvPr/>
          </p:nvSpPr>
          <p:spPr bwMode="auto">
            <a:xfrm>
              <a:off x="3872" y="991"/>
              <a:ext cx="46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1   </a:t>
              </a:r>
              <a:r>
                <a:rPr lang="en-US" sz="2000" b="1" i="1">
                  <a:latin typeface="Times New Roman" pitchFamily="18" charset="0"/>
                </a:rPr>
                <a:t>e </a:t>
              </a:r>
              <a:r>
                <a:rPr lang="en-US" sz="2000" b="1" baseline="30000">
                  <a:latin typeface="Times New Roman" pitchFamily="18" charset="0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60" name="Text Box 13"/>
            <p:cNvSpPr txBox="1">
              <a:spLocks noChangeArrowheads="1"/>
            </p:cNvSpPr>
            <p:nvPr/>
          </p:nvSpPr>
          <p:spPr bwMode="auto">
            <a:xfrm>
              <a:off x="3503" y="2121"/>
              <a:ext cx="46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2   </a:t>
              </a:r>
              <a:r>
                <a:rPr lang="en-US" sz="2000" b="1" i="1">
                  <a:latin typeface="Times New Roman" pitchFamily="18" charset="0"/>
                </a:rPr>
                <a:t>e </a:t>
              </a:r>
              <a:r>
                <a:rPr lang="en-US" sz="2000" b="1" baseline="30000">
                  <a:latin typeface="Times New Roman" pitchFamily="18" charset="0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61" name="Text Box 14"/>
            <p:cNvSpPr txBox="1">
              <a:spLocks noChangeArrowheads="1"/>
            </p:cNvSpPr>
            <p:nvPr/>
          </p:nvSpPr>
          <p:spPr bwMode="auto">
            <a:xfrm>
              <a:off x="3303" y="1262"/>
              <a:ext cx="27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latin typeface="Times New Roman" pitchFamily="18" charset="0"/>
                </a:rPr>
                <a:t>R</a:t>
              </a:r>
              <a:r>
                <a:rPr lang="en-US" sz="2000" b="1" baseline="-25000">
                  <a:latin typeface="Times New Roman" pitchFamily="18" charset="0"/>
                </a:rPr>
                <a:t>1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39962" name="Text Box 15"/>
            <p:cNvSpPr txBox="1">
              <a:spLocks noChangeArrowheads="1"/>
            </p:cNvSpPr>
            <p:nvPr/>
          </p:nvSpPr>
          <p:spPr bwMode="auto">
            <a:xfrm>
              <a:off x="3172" y="1901"/>
              <a:ext cx="27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latin typeface="Times New Roman" pitchFamily="18" charset="0"/>
                </a:rPr>
                <a:t>R</a:t>
              </a:r>
              <a:r>
                <a:rPr lang="en-US" sz="2000" b="1" baseline="-25000">
                  <a:latin typeface="Times New Roman" pitchFamily="18" charset="0"/>
                </a:rPr>
                <a:t>2</a:t>
              </a:r>
              <a:endParaRPr lang="en-US" sz="2000" b="1" i="1">
                <a:latin typeface="Times New Roman" pitchFamily="18" charset="0"/>
              </a:endParaRPr>
            </a:p>
          </p:txBody>
        </p:sp>
        <p:graphicFrame>
          <p:nvGraphicFramePr>
            <p:cNvPr id="39963" name="Object 27"/>
            <p:cNvGraphicFramePr>
              <a:graphicFrameLocks noChangeAspect="1"/>
            </p:cNvGraphicFramePr>
            <p:nvPr/>
          </p:nvGraphicFramePr>
          <p:xfrm>
            <a:off x="3457" y="1870"/>
            <a:ext cx="38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00" name="Equation" r:id="rId14" imgW="609336" imgH="317362" progId="Equation.DSMT4">
                    <p:embed/>
                  </p:oleObj>
                </mc:Choice>
                <mc:Fallback>
                  <p:oleObj name="Equation" r:id="rId14" imgW="609336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57" y="1870"/>
                          <a:ext cx="384" cy="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64" name="Object 28"/>
            <p:cNvGraphicFramePr>
              <a:graphicFrameLocks noChangeAspect="1"/>
            </p:cNvGraphicFramePr>
            <p:nvPr/>
          </p:nvGraphicFramePr>
          <p:xfrm>
            <a:off x="3736" y="1340"/>
            <a:ext cx="408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01" name="Equation" r:id="rId16" imgW="647419" imgH="317362" progId="Equation.DSMT4">
                    <p:embed/>
                  </p:oleObj>
                </mc:Choice>
                <mc:Fallback>
                  <p:oleObj name="Equation" r:id="rId16" imgW="647419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36" y="1340"/>
                          <a:ext cx="408" cy="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616226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461963" y="214313"/>
          <a:ext cx="60833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9" name="Equation" r:id="rId4" imgW="6083300" imgH="812800" progId="Equation.DSMT4">
                  <p:embed/>
                </p:oleObj>
              </mc:Choice>
              <mc:Fallback>
                <p:oleObj name="Equation" r:id="rId4" imgW="6083300" imgH="812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963" y="214313"/>
                        <a:ext cx="6083300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320675" y="1162050"/>
            <a:ext cx="2365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C0E0E"/>
                </a:solidFill>
                <a:latin typeface="Times New Roman" pitchFamily="18" charset="0"/>
              </a:rPr>
              <a:t>Here is the trick.</a:t>
            </a: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247650" y="1579563"/>
            <a:ext cx="742440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The ground state hydrogen 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</a:rPr>
              <a:t>wavefunctions (or any s orbits) 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involve</a:t>
            </a:r>
          </a:p>
        </p:txBody>
      </p:sp>
      <p:graphicFrame>
        <p:nvGraphicFramePr>
          <p:cNvPr id="41989" name="Object 5"/>
          <p:cNvGraphicFramePr>
            <a:graphicFrameLocks noChangeAspect="1"/>
          </p:cNvGraphicFramePr>
          <p:nvPr/>
        </p:nvGraphicFramePr>
        <p:xfrm>
          <a:off x="355600" y="2078038"/>
          <a:ext cx="15240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0" name="Equation" r:id="rId6" imgW="1524000" imgH="368300" progId="Equation.DSMT4">
                  <p:embed/>
                </p:oleObj>
              </mc:Choice>
              <mc:Fallback>
                <p:oleObj name="Equation" r:id="rId6" imgW="15240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600" y="2078038"/>
                        <a:ext cx="15240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0" name="Object 6"/>
          <p:cNvGraphicFramePr>
            <a:graphicFrameLocks noChangeAspect="1"/>
          </p:cNvGraphicFramePr>
          <p:nvPr/>
        </p:nvGraphicFramePr>
        <p:xfrm>
          <a:off x="376238" y="2646363"/>
          <a:ext cx="15494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1" name="Equation" r:id="rId8" imgW="1549400" imgH="368300" progId="Equation.DSMT4">
                  <p:embed/>
                </p:oleObj>
              </mc:Choice>
              <mc:Fallback>
                <p:oleObj name="Equation" r:id="rId8" imgW="15494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238" y="2646363"/>
                        <a:ext cx="15494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2590800" y="2028825"/>
            <a:ext cx="5392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1s wavefunctions have spherical harmonics with</a:t>
            </a:r>
          </a:p>
        </p:txBody>
      </p:sp>
      <p:graphicFrame>
        <p:nvGraphicFramePr>
          <p:cNvPr id="41992" name="Object 8"/>
          <p:cNvGraphicFramePr>
            <a:graphicFrameLocks noChangeAspect="1"/>
          </p:cNvGraphicFramePr>
          <p:nvPr/>
        </p:nvGraphicFramePr>
        <p:xfrm>
          <a:off x="2686050" y="2532063"/>
          <a:ext cx="14986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2" name="Equation" r:id="rId10" imgW="1497950" imgH="291973" progId="Equation.DSMT4">
                  <p:embed/>
                </p:oleObj>
              </mc:Choice>
              <mc:Fallback>
                <p:oleObj name="Equation" r:id="rId10" imgW="1497950" imgH="29197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6050" y="2532063"/>
                        <a:ext cx="1498600" cy="29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28600" y="5037138"/>
            <a:ext cx="6816725" cy="685800"/>
            <a:chOff x="144" y="3173"/>
            <a:chExt cx="4294" cy="432"/>
          </a:xfrm>
        </p:grpSpPr>
        <p:sp>
          <p:nvSpPr>
            <p:cNvPr id="41994" name="Text Box 10"/>
            <p:cNvSpPr txBox="1">
              <a:spLocks noChangeArrowheads="1"/>
            </p:cNvSpPr>
            <p:nvPr/>
          </p:nvSpPr>
          <p:spPr bwMode="auto">
            <a:xfrm>
              <a:off x="144" y="3251"/>
              <a:ext cx="188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C0000"/>
                  </a:solidFill>
                  <a:latin typeface="Times New Roman" pitchFamily="18" charset="0"/>
                </a:rPr>
                <a:t>The entire sum reduces to</a:t>
              </a:r>
            </a:p>
          </p:txBody>
        </p:sp>
        <p:graphicFrame>
          <p:nvGraphicFramePr>
            <p:cNvPr id="41995" name="Object 11"/>
            <p:cNvGraphicFramePr>
              <a:graphicFrameLocks noChangeAspect="1"/>
            </p:cNvGraphicFramePr>
            <p:nvPr/>
          </p:nvGraphicFramePr>
          <p:xfrm>
            <a:off x="2125" y="3173"/>
            <a:ext cx="232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23" name="Equation" r:id="rId12" imgW="368300" imgH="685800" progId="Equation.DSMT4">
                    <p:embed/>
                  </p:oleObj>
                </mc:Choice>
                <mc:Fallback>
                  <p:oleObj name="Equation" r:id="rId12" imgW="3683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25" y="3173"/>
                          <a:ext cx="232" cy="43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996" name="Text Box 12"/>
            <p:cNvSpPr txBox="1">
              <a:spLocks noChangeArrowheads="1"/>
            </p:cNvSpPr>
            <p:nvPr/>
          </p:nvSpPr>
          <p:spPr bwMode="auto">
            <a:xfrm>
              <a:off x="2522" y="3247"/>
              <a:ext cx="191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EC0000"/>
                  </a:solidFill>
                  <a:latin typeface="Times New Roman" pitchFamily="18" charset="0"/>
                </a:rPr>
                <a:t>for 1s state or any s </a:t>
              </a:r>
              <a:r>
                <a:rPr lang="en-US" sz="2000" b="1" dirty="0" smtClean="0">
                  <a:solidFill>
                    <a:srgbClr val="EC0000"/>
                  </a:solidFill>
                  <a:latin typeface="Times New Roman" pitchFamily="18" charset="0"/>
                </a:rPr>
                <a:t>states.</a:t>
              </a:r>
              <a:endParaRPr lang="en-US" sz="2000" b="1" dirty="0">
                <a:solidFill>
                  <a:srgbClr val="EC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41997" name="Text Box 14"/>
          <p:cNvSpPr txBox="1">
            <a:spLocks noChangeArrowheads="1"/>
          </p:cNvSpPr>
          <p:nvPr/>
        </p:nvSpPr>
        <p:spPr bwMode="auto">
          <a:xfrm>
            <a:off x="258763" y="3243263"/>
            <a:ext cx="67865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These are constants.  Each is just the normalization constant.</a:t>
            </a:r>
          </a:p>
        </p:txBody>
      </p: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244476" y="3657601"/>
            <a:ext cx="8239125" cy="1350963"/>
            <a:chOff x="242" y="2434"/>
            <a:chExt cx="5190" cy="851"/>
          </a:xfrm>
        </p:grpSpPr>
        <p:sp>
          <p:nvSpPr>
            <p:cNvPr id="41999" name="Text Box 16"/>
            <p:cNvSpPr txBox="1">
              <a:spLocks noChangeArrowheads="1"/>
            </p:cNvSpPr>
            <p:nvPr/>
          </p:nvSpPr>
          <p:spPr bwMode="auto">
            <a:xfrm>
              <a:off x="242" y="2434"/>
              <a:ext cx="428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FC0E0E"/>
                  </a:solidFill>
                  <a:latin typeface="Times New Roman" pitchFamily="18" charset="0"/>
                </a:rPr>
                <a:t>A constant times any spherical harmonic except the one with,</a:t>
              </a:r>
            </a:p>
            <a:p>
              <a:r>
                <a:rPr lang="en-US" sz="2000" b="1">
                  <a:solidFill>
                    <a:srgbClr val="FC0E0E"/>
                  </a:solidFill>
                  <a:latin typeface="Times New Roman" pitchFamily="18" charset="0"/>
                </a:rPr>
                <a:t>which is a constant, integrated over the angles, gives zero.</a:t>
              </a:r>
            </a:p>
          </p:txBody>
        </p:sp>
        <p:sp>
          <p:nvSpPr>
            <p:cNvPr id="42000" name="Text Box 17"/>
            <p:cNvSpPr txBox="1">
              <a:spLocks noChangeArrowheads="1"/>
            </p:cNvSpPr>
            <p:nvPr/>
          </p:nvSpPr>
          <p:spPr bwMode="auto">
            <a:xfrm>
              <a:off x="242" y="2843"/>
              <a:ext cx="497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Therefore, only the                          term in the sum survives when doing</a:t>
              </a:r>
              <a:b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integral of each </a:t>
              </a:r>
              <a:r>
                <a:rPr lang="en-US" sz="2000" b="1" dirty="0" smtClean="0">
                  <a:solidFill>
                    <a:srgbClr val="002060"/>
                  </a:solidFill>
                  <a:latin typeface="Times New Roman" pitchFamily="18" charset="0"/>
                </a:rPr>
                <a:t>term in the sum.</a:t>
              </a:r>
              <a:endParaRPr lang="en-US" sz="2000" b="1" dirty="0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42001" name="Object 17"/>
            <p:cNvGraphicFramePr>
              <a:graphicFrameLocks noChangeAspect="1"/>
            </p:cNvGraphicFramePr>
            <p:nvPr/>
          </p:nvGraphicFramePr>
          <p:xfrm>
            <a:off x="1643" y="2905"/>
            <a:ext cx="944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24" name="Equation" r:id="rId14" imgW="1497950" imgH="291973" progId="Equation.DSMT4">
                    <p:embed/>
                  </p:oleObj>
                </mc:Choice>
                <mc:Fallback>
                  <p:oleObj name="Equation" r:id="rId14" imgW="1497950" imgH="291973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43" y="2905"/>
                          <a:ext cx="944" cy="18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002" name="Object 18"/>
            <p:cNvGraphicFramePr>
              <a:graphicFrameLocks noChangeAspect="1"/>
            </p:cNvGraphicFramePr>
            <p:nvPr/>
          </p:nvGraphicFramePr>
          <p:xfrm>
            <a:off x="4488" y="2483"/>
            <a:ext cx="944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25" name="Equation" r:id="rId15" imgW="1497950" imgH="291973" progId="Equation.DSMT4">
                    <p:embed/>
                  </p:oleObj>
                </mc:Choice>
                <mc:Fallback>
                  <p:oleObj name="Equation" r:id="rId15" imgW="1497950" imgH="291973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88" y="2483"/>
                          <a:ext cx="944" cy="18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476" name="Text Box 20"/>
          <p:cNvSpPr txBox="1">
            <a:spLocks noChangeArrowheads="1"/>
          </p:cNvSpPr>
          <p:nvPr/>
        </p:nvSpPr>
        <p:spPr bwMode="auto">
          <a:xfrm>
            <a:off x="260350" y="5727700"/>
            <a:ext cx="86741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Times New Roman" pitchFamily="18" charset="0"/>
              </a:rPr>
              <a:t>For other states, limited number of terms.  Group theory.  Full rotation group.</a:t>
            </a:r>
          </a:p>
          <a:p>
            <a:r>
              <a:rPr lang="en-US" sz="2000" b="1">
                <a:latin typeface="Times New Roman" pitchFamily="18" charset="0"/>
              </a:rPr>
              <a:t>Integral of product of three functions.  Direct product of representations of</a:t>
            </a:r>
          </a:p>
          <a:p>
            <a:r>
              <a:rPr lang="en-US" sz="2000" b="1">
                <a:latin typeface="Times New Roman" pitchFamily="18" charset="0"/>
              </a:rPr>
              <a:t>function must contain totally symmetric rep.  Formulas exist.</a:t>
            </a:r>
          </a:p>
        </p:txBody>
      </p:sp>
      <p:sp>
        <p:nvSpPr>
          <p:cNvPr id="42004" name="Text Box 17"/>
          <p:cNvSpPr txBox="1">
            <a:spLocks noChangeArrowheads="1"/>
          </p:cNvSpPr>
          <p:nvPr/>
        </p:nvSpPr>
        <p:spPr bwMode="auto">
          <a:xfrm>
            <a:off x="7426325" y="6604000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94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358775" y="85725"/>
            <a:ext cx="74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C0000"/>
                </a:solidFill>
                <a:latin typeface="Times New Roman" pitchFamily="18" charset="0"/>
              </a:rPr>
              <a:t>Then</a:t>
            </a:r>
          </a:p>
        </p:txBody>
      </p:sp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622300" y="727075"/>
          <a:ext cx="38608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1" name="Equation" r:id="rId4" imgW="3860800" imgH="711200" progId="Equation.DSMT4">
                  <p:embed/>
                </p:oleObj>
              </mc:Choice>
              <mc:Fallback>
                <p:oleObj name="Equation" r:id="rId4" imgW="38608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300" y="727075"/>
                        <a:ext cx="38608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6" name="Object 4"/>
          <p:cNvGraphicFramePr>
            <a:graphicFrameLocks noChangeAspect="1"/>
          </p:cNvGraphicFramePr>
          <p:nvPr/>
        </p:nvGraphicFramePr>
        <p:xfrm>
          <a:off x="523875" y="2293938"/>
          <a:ext cx="47625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2" name="Equation" r:id="rId6" imgW="4762500" imgH="736600" progId="Equation.DSMT4">
                  <p:embed/>
                </p:oleObj>
              </mc:Choice>
              <mc:Fallback>
                <p:oleObj name="Equation" r:id="rId6" imgW="47625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875" y="2293938"/>
                        <a:ext cx="47625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446088" y="1582738"/>
            <a:ext cx="40846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33CC"/>
                </a:solidFill>
                <a:latin typeface="Times New Roman" pitchFamily="18" charset="0"/>
              </a:rPr>
              <a:t>The integral over angles yields 16</a:t>
            </a:r>
            <a:r>
              <a:rPr lang="en-US" sz="2000" b="1">
                <a:solidFill>
                  <a:srgbClr val="0033CC"/>
                </a:solidFill>
                <a:latin typeface="Symbol" pitchFamily="18" charset="2"/>
              </a:rPr>
              <a:t>p</a:t>
            </a:r>
            <a:r>
              <a:rPr lang="en-US" sz="2000" b="1" baseline="30000">
                <a:solidFill>
                  <a:srgbClr val="0033CC"/>
                </a:solidFill>
                <a:latin typeface="Times New Roman" pitchFamily="18" charset="0"/>
              </a:rPr>
              <a:t>2</a:t>
            </a:r>
            <a:r>
              <a:rPr lang="en-US" sz="2000" b="1">
                <a:solidFill>
                  <a:srgbClr val="0033CC"/>
                </a:solidFill>
                <a:latin typeface="Times New Roman" pitchFamily="18" charset="0"/>
              </a:rPr>
              <a:t>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34988" y="3405188"/>
            <a:ext cx="6910387" cy="2900362"/>
            <a:chOff x="337" y="2145"/>
            <a:chExt cx="4353" cy="1827"/>
          </a:xfrm>
        </p:grpSpPr>
        <p:graphicFrame>
          <p:nvGraphicFramePr>
            <p:cNvPr id="44039" name="Object 7"/>
            <p:cNvGraphicFramePr>
              <a:graphicFrameLocks noChangeAspect="1"/>
            </p:cNvGraphicFramePr>
            <p:nvPr/>
          </p:nvGraphicFramePr>
          <p:xfrm>
            <a:off x="570" y="2842"/>
            <a:ext cx="4120" cy="5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23" name="Equation" r:id="rId8" imgW="6540500" imgH="863600" progId="Equation.DSMT4">
                    <p:embed/>
                  </p:oleObj>
                </mc:Choice>
                <mc:Fallback>
                  <p:oleObj name="Equation" r:id="rId8" imgW="6540500" imgH="863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0" y="2842"/>
                          <a:ext cx="4120" cy="5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040" name="Text Box 8"/>
            <p:cNvSpPr txBox="1">
              <a:spLocks noChangeArrowheads="1"/>
            </p:cNvSpPr>
            <p:nvPr/>
          </p:nvSpPr>
          <p:spPr bwMode="auto">
            <a:xfrm>
              <a:off x="337" y="2145"/>
              <a:ext cx="161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C0000"/>
                  </a:solidFill>
                  <a:latin typeface="Times New Roman" pitchFamily="18" charset="0"/>
                </a:rPr>
                <a:t>This can be written as</a:t>
              </a:r>
            </a:p>
          </p:txBody>
        </p:sp>
        <p:graphicFrame>
          <p:nvGraphicFramePr>
            <p:cNvPr id="44041" name="Object 9"/>
            <p:cNvGraphicFramePr>
              <a:graphicFrameLocks noChangeAspect="1"/>
            </p:cNvGraphicFramePr>
            <p:nvPr/>
          </p:nvGraphicFramePr>
          <p:xfrm>
            <a:off x="2869" y="2408"/>
            <a:ext cx="51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24" name="Equation" r:id="rId10" imgW="812447" imgH="317362" progId="Equation.DSMT4">
                    <p:embed/>
                  </p:oleObj>
                </mc:Choice>
                <mc:Fallback>
                  <p:oleObj name="Equation" r:id="rId10" imgW="812447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69" y="2408"/>
                          <a:ext cx="512" cy="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042" name="Object 10"/>
            <p:cNvGraphicFramePr>
              <a:graphicFrameLocks noChangeAspect="1"/>
            </p:cNvGraphicFramePr>
            <p:nvPr/>
          </p:nvGraphicFramePr>
          <p:xfrm>
            <a:off x="2790" y="3772"/>
            <a:ext cx="51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25" name="Equation" r:id="rId12" imgW="812447" imgH="317362" progId="Equation.DSMT4">
                    <p:embed/>
                  </p:oleObj>
                </mc:Choice>
                <mc:Fallback>
                  <p:oleObj name="Equation" r:id="rId12" imgW="812447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90" y="3772"/>
                          <a:ext cx="512" cy="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043" name="Line 11"/>
            <p:cNvSpPr>
              <a:spLocks noChangeShapeType="1"/>
            </p:cNvSpPr>
            <p:nvPr/>
          </p:nvSpPr>
          <p:spPr bwMode="auto">
            <a:xfrm flipH="1">
              <a:off x="2722" y="2651"/>
              <a:ext cx="363" cy="2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44" name="Line 12"/>
            <p:cNvSpPr>
              <a:spLocks noChangeShapeType="1"/>
            </p:cNvSpPr>
            <p:nvPr/>
          </p:nvSpPr>
          <p:spPr bwMode="auto">
            <a:xfrm flipV="1">
              <a:off x="3077" y="3314"/>
              <a:ext cx="505" cy="4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045" name="Text Box 17"/>
          <p:cNvSpPr txBox="1">
            <a:spLocks noChangeArrowheads="1"/>
          </p:cNvSpPr>
          <p:nvPr/>
        </p:nvSpPr>
        <p:spPr bwMode="auto">
          <a:xfrm>
            <a:off x="7426325" y="6604000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17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458788" y="147638"/>
            <a:ext cx="2924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C0000"/>
                </a:solidFill>
                <a:latin typeface="Times New Roman" pitchFamily="18" charset="0"/>
              </a:rPr>
              <a:t>Doing the integrals yields</a:t>
            </a:r>
          </a:p>
        </p:txBody>
      </p:sp>
      <p:graphicFrame>
        <p:nvGraphicFramePr>
          <p:cNvPr id="46083" name="Object 3"/>
          <p:cNvGraphicFramePr>
            <a:graphicFrameLocks noChangeAspect="1"/>
          </p:cNvGraphicFramePr>
          <p:nvPr/>
        </p:nvGraphicFramePr>
        <p:xfrm>
          <a:off x="952500" y="811213"/>
          <a:ext cx="17145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4" name="Equation" r:id="rId4" imgW="1714500" imgH="711200" progId="Equation.DSMT4">
                  <p:embed/>
                </p:oleObj>
              </mc:Choice>
              <mc:Fallback>
                <p:oleObj name="Equation" r:id="rId4" imgW="17145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0" y="811213"/>
                        <a:ext cx="17145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4" name="Object 4"/>
          <p:cNvGraphicFramePr>
            <a:graphicFrameLocks noChangeAspect="1"/>
          </p:cNvGraphicFramePr>
          <p:nvPr/>
        </p:nvGraphicFramePr>
        <p:xfrm>
          <a:off x="898525" y="2343150"/>
          <a:ext cx="21590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5" name="Equation" r:id="rId6" imgW="2159000" imgH="685800" progId="Equation.DSMT4">
                  <p:embed/>
                </p:oleObj>
              </mc:Choice>
              <mc:Fallback>
                <p:oleObj name="Equation" r:id="rId6" imgW="215900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8525" y="2343150"/>
                        <a:ext cx="21590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471488" y="1676400"/>
            <a:ext cx="35099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33CC"/>
                </a:solidFill>
                <a:latin typeface="Times New Roman" pitchFamily="18" charset="0"/>
              </a:rPr>
              <a:t>Putting back into normal units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409575" y="2919413"/>
            <a:ext cx="7107238" cy="3475037"/>
            <a:chOff x="258" y="1839"/>
            <a:chExt cx="4477" cy="2189"/>
          </a:xfrm>
        </p:grpSpPr>
        <p:graphicFrame>
          <p:nvGraphicFramePr>
            <p:cNvPr id="46087" name="Object 7"/>
            <p:cNvGraphicFramePr>
              <a:graphicFrameLocks noChangeAspect="1"/>
            </p:cNvGraphicFramePr>
            <p:nvPr/>
          </p:nvGraphicFramePr>
          <p:xfrm>
            <a:off x="309" y="2570"/>
            <a:ext cx="2296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36" name="Equation" r:id="rId8" imgW="3644900" imgH="685800" progId="Equation.DSMT4">
                    <p:embed/>
                  </p:oleObj>
                </mc:Choice>
                <mc:Fallback>
                  <p:oleObj name="Equation" r:id="rId8" imgW="36449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9" y="2570"/>
                          <a:ext cx="2296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088" name="Text Box 8"/>
            <p:cNvSpPr txBox="1">
              <a:spLocks noChangeArrowheads="1"/>
            </p:cNvSpPr>
            <p:nvPr/>
          </p:nvSpPr>
          <p:spPr bwMode="auto">
            <a:xfrm>
              <a:off x="297" y="2263"/>
              <a:ext cx="8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Therefore,</a:t>
              </a:r>
            </a:p>
          </p:txBody>
        </p:sp>
        <p:sp>
          <p:nvSpPr>
            <p:cNvPr id="46089" name="Line 9"/>
            <p:cNvSpPr>
              <a:spLocks noChangeShapeType="1"/>
            </p:cNvSpPr>
            <p:nvPr/>
          </p:nvSpPr>
          <p:spPr bwMode="auto">
            <a:xfrm flipH="1">
              <a:off x="2655" y="1839"/>
              <a:ext cx="1880" cy="854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090" name="Text Box 10"/>
            <p:cNvSpPr txBox="1">
              <a:spLocks noChangeArrowheads="1"/>
            </p:cNvSpPr>
            <p:nvPr/>
          </p:nvSpPr>
          <p:spPr bwMode="auto">
            <a:xfrm>
              <a:off x="3469" y="2395"/>
              <a:ext cx="126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negative number</a:t>
              </a:r>
            </a:p>
          </p:txBody>
        </p:sp>
        <p:sp>
          <p:nvSpPr>
            <p:cNvPr id="46091" name="Text Box 11"/>
            <p:cNvSpPr txBox="1">
              <a:spLocks noChangeArrowheads="1"/>
            </p:cNvSpPr>
            <p:nvPr/>
          </p:nvSpPr>
          <p:spPr bwMode="auto">
            <a:xfrm>
              <a:off x="2088" y="3328"/>
              <a:ext cx="260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33CC"/>
                  </a:solidFill>
                  <a:latin typeface="Times New Roman" pitchFamily="18" charset="0"/>
                </a:rPr>
                <a:t>Electron repulsion raises the energy.</a:t>
              </a:r>
            </a:p>
          </p:txBody>
        </p:sp>
        <p:sp>
          <p:nvSpPr>
            <p:cNvPr id="46092" name="Line 12"/>
            <p:cNvSpPr>
              <a:spLocks noChangeShapeType="1"/>
            </p:cNvSpPr>
            <p:nvPr/>
          </p:nvSpPr>
          <p:spPr bwMode="auto">
            <a:xfrm flipH="1" flipV="1">
              <a:off x="1933" y="2951"/>
              <a:ext cx="568" cy="3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093" name="Text Box 13"/>
            <p:cNvSpPr txBox="1">
              <a:spLocks noChangeArrowheads="1"/>
            </p:cNvSpPr>
            <p:nvPr/>
          </p:nvSpPr>
          <p:spPr bwMode="auto">
            <a:xfrm>
              <a:off x="258" y="3778"/>
              <a:ext cx="245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C0000"/>
                  </a:solidFill>
                  <a:latin typeface="Times New Roman" pitchFamily="18" charset="0"/>
                </a:rPr>
                <a:t>For Helium, </a:t>
              </a:r>
              <a:r>
                <a:rPr lang="en-US" sz="2000" b="1" i="1">
                  <a:solidFill>
                    <a:srgbClr val="EC0000"/>
                  </a:solidFill>
                  <a:latin typeface="Times New Roman" pitchFamily="18" charset="0"/>
                </a:rPr>
                <a:t>Z</a:t>
              </a:r>
              <a:r>
                <a:rPr lang="en-US" sz="2000" b="1">
                  <a:solidFill>
                    <a:srgbClr val="EC0000"/>
                  </a:solidFill>
                  <a:latin typeface="Times New Roman" pitchFamily="18" charset="0"/>
                </a:rPr>
                <a:t>  =  2,  </a:t>
              </a:r>
              <a:r>
                <a:rPr lang="en-US" sz="2000" b="1" i="1">
                  <a:solidFill>
                    <a:srgbClr val="EC0000"/>
                  </a:solidFill>
                  <a:latin typeface="Times New Roman" pitchFamily="18" charset="0"/>
                </a:rPr>
                <a:t>E</a:t>
              </a:r>
              <a:r>
                <a:rPr lang="en-US" sz="2000" b="1">
                  <a:solidFill>
                    <a:srgbClr val="EC0000"/>
                  </a:solidFill>
                  <a:latin typeface="Times New Roman" pitchFamily="18" charset="0"/>
                </a:rPr>
                <a:t>  =  -74.8 eV</a:t>
              </a:r>
            </a:p>
          </p:txBody>
        </p:sp>
      </p:grpSp>
      <p:graphicFrame>
        <p:nvGraphicFramePr>
          <p:cNvPr id="46094" name="Object 14"/>
          <p:cNvGraphicFramePr>
            <a:graphicFrameLocks noChangeAspect="1"/>
          </p:cNvGraphicFramePr>
          <p:nvPr/>
        </p:nvGraphicFramePr>
        <p:xfrm>
          <a:off x="4378325" y="2357438"/>
          <a:ext cx="33655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7" name="Equation" r:id="rId10" imgW="3365500" imgH="711200" progId="Equation.DSMT4">
                  <p:embed/>
                </p:oleObj>
              </mc:Choice>
              <mc:Fallback>
                <p:oleObj name="Equation" r:id="rId10" imgW="33655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8325" y="2357438"/>
                        <a:ext cx="33655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95" name="Text Box 17"/>
          <p:cNvSpPr txBox="1">
            <a:spLocks noChangeArrowheads="1"/>
          </p:cNvSpPr>
          <p:nvPr/>
        </p:nvSpPr>
        <p:spPr bwMode="auto">
          <a:xfrm>
            <a:off x="7426325" y="6604000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50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2788" y="769938"/>
            <a:ext cx="7613650" cy="412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396875" y="5170488"/>
            <a:ext cx="8342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C0000"/>
                </a:solidFill>
                <a:latin typeface="Times New Roman" pitchFamily="18" charset="0"/>
              </a:rPr>
              <a:t>Experimental values are the sum of the first and second ionization energies.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395288" y="5472113"/>
            <a:ext cx="59134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33CC"/>
                </a:solidFill>
                <a:latin typeface="Times New Roman" pitchFamily="18" charset="0"/>
              </a:rPr>
              <a:t>Ionization energy positive.   Binding energy negative.</a:t>
            </a:r>
          </a:p>
        </p:txBody>
      </p:sp>
      <p:sp>
        <p:nvSpPr>
          <p:cNvPr id="48133" name="Text Box 17"/>
          <p:cNvSpPr txBox="1">
            <a:spLocks noChangeArrowheads="1"/>
          </p:cNvSpPr>
          <p:nvPr/>
        </p:nvSpPr>
        <p:spPr bwMode="auto">
          <a:xfrm>
            <a:off x="7426325" y="6604000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86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296863" y="98425"/>
            <a:ext cx="28209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The Variational Method</a:t>
            </a:r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333375" y="649288"/>
            <a:ext cx="30464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33CC"/>
                </a:solidFill>
                <a:latin typeface="Times New Roman" pitchFamily="18" charset="0"/>
              </a:rPr>
              <a:t>The Variational Theorem:</a:t>
            </a: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409575" y="1181100"/>
            <a:ext cx="3275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If </a:t>
            </a:r>
            <a:r>
              <a:rPr lang="en-US" sz="2000" b="1" i="1">
                <a:solidFill>
                  <a:srgbClr val="008000"/>
                </a:solidFill>
                <a:latin typeface="Symbol" pitchFamily="18" charset="2"/>
              </a:rPr>
              <a:t>f</a:t>
            </a:r>
            <a:r>
              <a:rPr lang="en-US" sz="2000" b="1">
                <a:solidFill>
                  <a:srgbClr val="008000"/>
                </a:solidFill>
                <a:latin typeface="Symbol" pitchFamily="18" charset="2"/>
              </a:rPr>
              <a:t> 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is any function such that</a:t>
            </a:r>
          </a:p>
        </p:txBody>
      </p:sp>
      <p:graphicFrame>
        <p:nvGraphicFramePr>
          <p:cNvPr id="50181" name="Object 5"/>
          <p:cNvGraphicFramePr>
            <a:graphicFrameLocks noChangeAspect="1"/>
          </p:cNvGraphicFramePr>
          <p:nvPr/>
        </p:nvGraphicFramePr>
        <p:xfrm>
          <a:off x="1741488" y="1798638"/>
          <a:ext cx="12192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6" name="Equation" r:id="rId4" imgW="1218671" imgH="431613" progId="Equation.DSMT4">
                  <p:embed/>
                </p:oleObj>
              </mc:Choice>
              <mc:Fallback>
                <p:oleObj name="Equation" r:id="rId4" imgW="1218671" imgH="4316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1488" y="1798638"/>
                        <a:ext cx="12192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2" name="Object 6"/>
          <p:cNvGraphicFramePr>
            <a:graphicFrameLocks noChangeAspect="1"/>
          </p:cNvGraphicFramePr>
          <p:nvPr/>
        </p:nvGraphicFramePr>
        <p:xfrm>
          <a:off x="1612900" y="3394075"/>
          <a:ext cx="2768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7" name="Equation" r:id="rId6" imgW="2768600" imgH="431800" progId="Equation.DSMT4">
                  <p:embed/>
                </p:oleObj>
              </mc:Choice>
              <mc:Fallback>
                <p:oleObj name="Equation" r:id="rId6" imgW="27686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2900" y="3394075"/>
                        <a:ext cx="27686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3678238" y="1763713"/>
            <a:ext cx="1577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33CC"/>
                </a:solidFill>
                <a:latin typeface="Times New Roman" pitchFamily="18" charset="0"/>
              </a:rPr>
              <a:t>(normalized)</a:t>
            </a:r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396875" y="2427288"/>
            <a:ext cx="57134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and if the lowest eigenvalue of the operator </a:t>
            </a:r>
            <a:r>
              <a:rPr lang="en-US" sz="2000" b="1" i="1" u="sng">
                <a:solidFill>
                  <a:srgbClr val="008000"/>
                </a:solidFill>
                <a:latin typeface="Times New Roman" pitchFamily="18" charset="0"/>
              </a:rPr>
              <a:t>H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is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E</a:t>
            </a:r>
            <a:r>
              <a:rPr lang="en-US" sz="2000" b="1" baseline="-25000">
                <a:solidFill>
                  <a:srgbClr val="008000"/>
                </a:solidFill>
                <a:latin typeface="Times New Roman" pitchFamily="18" charset="0"/>
              </a:rPr>
              <a:t>0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,</a:t>
            </a:r>
          </a:p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then</a:t>
            </a:r>
          </a:p>
        </p:txBody>
      </p:sp>
      <p:sp>
        <p:nvSpPr>
          <p:cNvPr id="50185" name="Text Box 9"/>
          <p:cNvSpPr txBox="1">
            <a:spLocks noChangeArrowheads="1"/>
          </p:cNvSpPr>
          <p:nvPr/>
        </p:nvSpPr>
        <p:spPr bwMode="auto">
          <a:xfrm>
            <a:off x="471488" y="4545013"/>
            <a:ext cx="76977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D82900"/>
                </a:solidFill>
                <a:latin typeface="Times New Roman" pitchFamily="18" charset="0"/>
              </a:rPr>
              <a:t>The expectation value of </a:t>
            </a:r>
            <a:r>
              <a:rPr lang="en-US" sz="2000" b="1" i="1" u="sng" dirty="0">
                <a:solidFill>
                  <a:srgbClr val="D82900"/>
                </a:solidFill>
                <a:latin typeface="Times New Roman" pitchFamily="18" charset="0"/>
              </a:rPr>
              <a:t>H</a:t>
            </a:r>
            <a:r>
              <a:rPr lang="en-US" sz="2000" b="1" dirty="0">
                <a:solidFill>
                  <a:srgbClr val="D82900"/>
                </a:solidFill>
                <a:latin typeface="Times New Roman" pitchFamily="18" charset="0"/>
              </a:rPr>
              <a:t> or any operator for any function is always</a:t>
            </a:r>
            <a:br>
              <a:rPr lang="en-US" sz="2000" b="1" dirty="0">
                <a:solidFill>
                  <a:srgbClr val="D82900"/>
                </a:solidFill>
                <a:latin typeface="Times New Roman" pitchFamily="18" charset="0"/>
              </a:rPr>
            </a:br>
            <a:r>
              <a:rPr lang="en-US" sz="2000" b="1" dirty="0" smtClean="0">
                <a:solidFill>
                  <a:srgbClr val="D82900"/>
                </a:solidFill>
                <a:latin typeface="Times New Roman" pitchFamily="18" charset="0"/>
              </a:rPr>
              <a:t>greater </a:t>
            </a:r>
            <a:r>
              <a:rPr lang="en-US" sz="2000" b="1" dirty="0">
                <a:solidFill>
                  <a:srgbClr val="D82900"/>
                </a:solidFill>
                <a:latin typeface="Times New Roman" pitchFamily="18" charset="0"/>
              </a:rPr>
              <a:t>than or equal to the lowest eigenvalue.</a:t>
            </a:r>
          </a:p>
        </p:txBody>
      </p:sp>
      <p:sp>
        <p:nvSpPr>
          <p:cNvPr id="50186" name="Text Box 17"/>
          <p:cNvSpPr txBox="1">
            <a:spLocks noChangeArrowheads="1"/>
          </p:cNvSpPr>
          <p:nvPr/>
        </p:nvSpPr>
        <p:spPr bwMode="auto">
          <a:xfrm>
            <a:off x="7426325" y="6604000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55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296863" y="160338"/>
            <a:ext cx="790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Proof</a:t>
            </a:r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295275" y="623888"/>
            <a:ext cx="1171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33CC"/>
                </a:solidFill>
                <a:latin typeface="Times New Roman" pitchFamily="18" charset="0"/>
              </a:rPr>
              <a:t>Consider</a:t>
            </a:r>
          </a:p>
        </p:txBody>
      </p:sp>
      <p:graphicFrame>
        <p:nvGraphicFramePr>
          <p:cNvPr id="52228" name="Object 4"/>
          <p:cNvGraphicFramePr>
            <a:graphicFrameLocks noChangeAspect="1"/>
          </p:cNvGraphicFramePr>
          <p:nvPr/>
        </p:nvGraphicFramePr>
        <p:xfrm>
          <a:off x="439738" y="1225550"/>
          <a:ext cx="37211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4" name="Equation" r:id="rId4" imgW="3721100" imgH="381000" progId="Equation.DSMT4">
                  <p:embed/>
                </p:oleObj>
              </mc:Choice>
              <mc:Fallback>
                <p:oleObj name="Equation" r:id="rId4" imgW="37211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738" y="1225550"/>
                        <a:ext cx="37211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9" name="Object 5"/>
          <p:cNvGraphicFramePr>
            <a:graphicFrameLocks noChangeAspect="1"/>
          </p:cNvGraphicFramePr>
          <p:nvPr/>
        </p:nvGraphicFramePr>
        <p:xfrm>
          <a:off x="1873250" y="1795463"/>
          <a:ext cx="16129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5" name="Equation" r:id="rId6" imgW="1612900" imgH="381000" progId="Equation.DSMT4">
                  <p:embed/>
                </p:oleObj>
              </mc:Choice>
              <mc:Fallback>
                <p:oleObj name="Equation" r:id="rId6" imgW="16129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3250" y="1795463"/>
                        <a:ext cx="16129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09575" y="2465388"/>
            <a:ext cx="6029325" cy="2927350"/>
            <a:chOff x="258" y="1553"/>
            <a:chExt cx="3798" cy="1844"/>
          </a:xfrm>
        </p:grpSpPr>
        <p:graphicFrame>
          <p:nvGraphicFramePr>
            <p:cNvPr id="52231" name="Object 7"/>
            <p:cNvGraphicFramePr>
              <a:graphicFrameLocks noChangeAspect="1"/>
            </p:cNvGraphicFramePr>
            <p:nvPr/>
          </p:nvGraphicFramePr>
          <p:xfrm>
            <a:off x="349" y="1893"/>
            <a:ext cx="272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06" name="Equation" r:id="rId8" imgW="431613" imgH="368140" progId="Equation.DSMT4">
                    <p:embed/>
                  </p:oleObj>
                </mc:Choice>
                <mc:Fallback>
                  <p:oleObj name="Equation" r:id="rId8" imgW="431613" imgH="3681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9" y="1893"/>
                          <a:ext cx="272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232" name="Object 8"/>
            <p:cNvGraphicFramePr>
              <a:graphicFrameLocks noChangeAspect="1"/>
            </p:cNvGraphicFramePr>
            <p:nvPr/>
          </p:nvGraphicFramePr>
          <p:xfrm>
            <a:off x="355" y="2273"/>
            <a:ext cx="1040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07" name="Equation" r:id="rId10" imgW="1651000" imgH="368300" progId="Equation.DSMT4">
                    <p:embed/>
                  </p:oleObj>
                </mc:Choice>
                <mc:Fallback>
                  <p:oleObj name="Equation" r:id="rId10" imgW="16510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" y="2273"/>
                          <a:ext cx="1040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233" name="Object 9"/>
            <p:cNvGraphicFramePr>
              <a:graphicFrameLocks noChangeAspect="1"/>
            </p:cNvGraphicFramePr>
            <p:nvPr/>
          </p:nvGraphicFramePr>
          <p:xfrm>
            <a:off x="940" y="2621"/>
            <a:ext cx="208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08" name="Equation" r:id="rId12" imgW="330057" imgH="380835" progId="Equation.DSMT4">
                    <p:embed/>
                  </p:oleObj>
                </mc:Choice>
                <mc:Fallback>
                  <p:oleObj name="Equation" r:id="rId12" imgW="330057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40" y="2621"/>
                          <a:ext cx="208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234" name="Object 10"/>
            <p:cNvGraphicFramePr>
              <a:graphicFrameLocks noChangeAspect="1"/>
            </p:cNvGraphicFramePr>
            <p:nvPr/>
          </p:nvGraphicFramePr>
          <p:xfrm>
            <a:off x="2237" y="2640"/>
            <a:ext cx="272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09" name="Equation" r:id="rId14" imgW="431613" imgH="368140" progId="Equation.DSMT4">
                    <p:embed/>
                  </p:oleObj>
                </mc:Choice>
                <mc:Fallback>
                  <p:oleObj name="Equation" r:id="rId14" imgW="431613" imgH="3681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37" y="2640"/>
                          <a:ext cx="272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2235" name="Text Box 11"/>
            <p:cNvSpPr txBox="1">
              <a:spLocks noChangeArrowheads="1"/>
            </p:cNvSpPr>
            <p:nvPr/>
          </p:nvSpPr>
          <p:spPr bwMode="auto">
            <a:xfrm>
              <a:off x="258" y="1553"/>
              <a:ext cx="20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33CC"/>
                  </a:solidFill>
                  <a:latin typeface="Times New Roman" pitchFamily="18" charset="0"/>
                </a:rPr>
                <a:t>The true eigenkets of </a:t>
              </a:r>
              <a:r>
                <a:rPr lang="en-US" sz="2000" b="1" i="1" u="sng">
                  <a:solidFill>
                    <a:srgbClr val="0033CC"/>
                  </a:solidFill>
                  <a:latin typeface="Times New Roman" pitchFamily="18" charset="0"/>
                </a:rPr>
                <a:t>H</a:t>
              </a:r>
              <a:r>
                <a:rPr lang="en-US" sz="2000" b="1">
                  <a:solidFill>
                    <a:srgbClr val="0033CC"/>
                  </a:solidFill>
                  <a:latin typeface="Times New Roman" pitchFamily="18" charset="0"/>
                </a:rPr>
                <a:t> are </a:t>
              </a:r>
            </a:p>
          </p:txBody>
        </p:sp>
        <p:sp>
          <p:nvSpPr>
            <p:cNvPr id="52236" name="Text Box 12"/>
            <p:cNvSpPr txBox="1">
              <a:spLocks noChangeArrowheads="1"/>
            </p:cNvSpPr>
            <p:nvPr/>
          </p:nvSpPr>
          <p:spPr bwMode="auto">
            <a:xfrm>
              <a:off x="337" y="2610"/>
              <a:ext cx="195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Expand       in terms of the </a:t>
              </a:r>
            </a:p>
          </p:txBody>
        </p:sp>
        <p:sp>
          <p:nvSpPr>
            <p:cNvPr id="52237" name="Text Box 13"/>
            <p:cNvSpPr txBox="1">
              <a:spLocks noChangeArrowheads="1"/>
            </p:cNvSpPr>
            <p:nvPr/>
          </p:nvSpPr>
          <p:spPr bwMode="auto">
            <a:xfrm>
              <a:off x="2467" y="3147"/>
              <a:ext cx="158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orthonormal basis set</a:t>
              </a:r>
            </a:p>
          </p:txBody>
        </p:sp>
        <p:sp>
          <p:nvSpPr>
            <p:cNvPr id="52238" name="Line 14"/>
            <p:cNvSpPr>
              <a:spLocks noChangeShapeType="1"/>
            </p:cNvSpPr>
            <p:nvPr/>
          </p:nvSpPr>
          <p:spPr bwMode="auto">
            <a:xfrm flipH="1" flipV="1">
              <a:off x="2359" y="2864"/>
              <a:ext cx="284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2239" name="Text Box 17"/>
          <p:cNvSpPr txBox="1">
            <a:spLocks noChangeArrowheads="1"/>
          </p:cNvSpPr>
          <p:nvPr/>
        </p:nvSpPr>
        <p:spPr bwMode="auto">
          <a:xfrm>
            <a:off x="7426325" y="6604000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01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274" name="Object 2"/>
          <p:cNvGraphicFramePr>
            <a:graphicFrameLocks noChangeAspect="1"/>
          </p:cNvGraphicFramePr>
          <p:nvPr/>
        </p:nvGraphicFramePr>
        <p:xfrm>
          <a:off x="406400" y="260350"/>
          <a:ext cx="15113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8" name="Equation" r:id="rId4" imgW="1511300" imgH="533400" progId="Equation.DSMT4">
                  <p:embed/>
                </p:oleObj>
              </mc:Choice>
              <mc:Fallback>
                <p:oleObj name="Equation" r:id="rId4" imgW="1511300" imgH="533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260350"/>
                        <a:ext cx="15113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5" name="Object 3"/>
          <p:cNvGraphicFramePr>
            <a:graphicFrameLocks noChangeAspect="1"/>
          </p:cNvGraphicFramePr>
          <p:nvPr/>
        </p:nvGraphicFramePr>
        <p:xfrm>
          <a:off x="312738" y="1587500"/>
          <a:ext cx="46101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9" name="Equation" r:id="rId6" imgW="4610100" imgH="584200" progId="Equation.DSMT4">
                  <p:embed/>
                </p:oleObj>
              </mc:Choice>
              <mc:Fallback>
                <p:oleObj name="Equation" r:id="rId6" imgW="4610100" imgH="584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738" y="1587500"/>
                        <a:ext cx="4610100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2212975" y="247650"/>
            <a:ext cx="4622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Expansion in terms of the eigenkets of </a:t>
            </a:r>
            <a:r>
              <a:rPr lang="en-US" sz="2000" b="1" i="1" u="sng">
                <a:solidFill>
                  <a:srgbClr val="D82900"/>
                </a:solidFill>
                <a:latin typeface="Times New Roman" pitchFamily="18" charset="0"/>
              </a:rPr>
              <a:t>H</a:t>
            </a:r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371475" y="974725"/>
            <a:ext cx="2833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Substitute the expansion</a:t>
            </a:r>
          </a:p>
        </p:txBody>
      </p:sp>
      <p:graphicFrame>
        <p:nvGraphicFramePr>
          <p:cNvPr id="54278" name="Object 6"/>
          <p:cNvGraphicFramePr>
            <a:graphicFrameLocks noChangeAspect="1"/>
          </p:cNvGraphicFramePr>
          <p:nvPr/>
        </p:nvGraphicFramePr>
        <p:xfrm>
          <a:off x="1681163" y="3275013"/>
          <a:ext cx="28702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0" name="Equation" r:id="rId8" imgW="2870200" imgH="584200" progId="Equation.DSMT4">
                  <p:embed/>
                </p:oleObj>
              </mc:Choice>
              <mc:Fallback>
                <p:oleObj name="Equation" r:id="rId8" imgW="2870200" imgH="584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1163" y="3275013"/>
                        <a:ext cx="2870200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9" name="Object 7"/>
          <p:cNvGraphicFramePr>
            <a:graphicFrameLocks noChangeAspect="1"/>
          </p:cNvGraphicFramePr>
          <p:nvPr/>
        </p:nvGraphicFramePr>
        <p:xfrm>
          <a:off x="981075" y="2281238"/>
          <a:ext cx="4699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1" name="Equation" r:id="rId10" imgW="469696" imgH="431613" progId="Equation.DSMT4">
                  <p:embed/>
                </p:oleObj>
              </mc:Choice>
              <mc:Fallback>
                <p:oleObj name="Equation" r:id="rId10" imgW="469696" imgH="4316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1075" y="2281238"/>
                        <a:ext cx="4699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0" name="Text Box 8"/>
          <p:cNvSpPr txBox="1">
            <a:spLocks noChangeArrowheads="1"/>
          </p:cNvSpPr>
          <p:nvPr/>
        </p:nvSpPr>
        <p:spPr bwMode="auto">
          <a:xfrm>
            <a:off x="446088" y="2265363"/>
            <a:ext cx="78152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33CC"/>
                </a:solidFill>
                <a:latin typeface="Times New Roman" pitchFamily="18" charset="0"/>
              </a:rPr>
              <a:t>The        are eigenkets of (</a:t>
            </a:r>
            <a:r>
              <a:rPr lang="en-US" sz="2000" b="1" i="1" u="sng">
                <a:solidFill>
                  <a:srgbClr val="0033CC"/>
                </a:solidFill>
                <a:latin typeface="Times New Roman" pitchFamily="18" charset="0"/>
              </a:rPr>
              <a:t>H</a:t>
            </a:r>
            <a:r>
              <a:rPr lang="en-US" sz="2000" b="1">
                <a:solidFill>
                  <a:srgbClr val="0033CC"/>
                </a:solidFill>
                <a:latin typeface="Times New Roman" pitchFamily="18" charset="0"/>
              </a:rPr>
              <a:t> – </a:t>
            </a:r>
            <a:r>
              <a:rPr lang="en-US" sz="2000" b="1" i="1">
                <a:solidFill>
                  <a:srgbClr val="0033CC"/>
                </a:solidFill>
                <a:latin typeface="Times New Roman" pitchFamily="18" charset="0"/>
              </a:rPr>
              <a:t>E</a:t>
            </a:r>
            <a:r>
              <a:rPr lang="en-US" sz="2000" b="1" baseline="-25000">
                <a:solidFill>
                  <a:srgbClr val="0033CC"/>
                </a:solidFill>
                <a:latin typeface="Times New Roman" pitchFamily="18" charset="0"/>
              </a:rPr>
              <a:t>0</a:t>
            </a:r>
            <a:r>
              <a:rPr lang="en-US" sz="2000" b="1">
                <a:solidFill>
                  <a:srgbClr val="0033CC"/>
                </a:solidFill>
                <a:latin typeface="Times New Roman" pitchFamily="18" charset="0"/>
              </a:rPr>
              <a:t>).  Therefore, the double sum collapses</a:t>
            </a:r>
            <a:br>
              <a:rPr lang="en-US" sz="2000" b="1">
                <a:solidFill>
                  <a:srgbClr val="0033CC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33CC"/>
                </a:solidFill>
                <a:latin typeface="Times New Roman" pitchFamily="18" charset="0"/>
              </a:rPr>
              <a:t>				  into a single sum.</a:t>
            </a:r>
          </a:p>
        </p:txBody>
      </p:sp>
      <p:graphicFrame>
        <p:nvGraphicFramePr>
          <p:cNvPr id="54281" name="Object 9"/>
          <p:cNvGraphicFramePr>
            <a:graphicFrameLocks noChangeAspect="1"/>
          </p:cNvGraphicFramePr>
          <p:nvPr/>
        </p:nvGraphicFramePr>
        <p:xfrm>
          <a:off x="565150" y="4471988"/>
          <a:ext cx="34417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2" name="Equation" r:id="rId12" imgW="3441700" imgH="584200" progId="Equation.DSMT4">
                  <p:embed/>
                </p:oleObj>
              </mc:Choice>
              <mc:Fallback>
                <p:oleObj name="Equation" r:id="rId12" imgW="3441700" imgH="584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" y="4471988"/>
                        <a:ext cx="3441700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2" name="Object 10"/>
          <p:cNvGraphicFramePr>
            <a:graphicFrameLocks noChangeAspect="1"/>
          </p:cNvGraphicFramePr>
          <p:nvPr/>
        </p:nvGraphicFramePr>
        <p:xfrm>
          <a:off x="2363788" y="3913188"/>
          <a:ext cx="4699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3" name="Equation" r:id="rId14" imgW="469696" imgH="431613" progId="Equation.DSMT4">
                  <p:embed/>
                </p:oleObj>
              </mc:Choice>
              <mc:Fallback>
                <p:oleObj name="Equation" r:id="rId14" imgW="469696" imgH="4316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3788" y="3913188"/>
                        <a:ext cx="4699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3" name="Text Box 11"/>
          <p:cNvSpPr txBox="1">
            <a:spLocks noChangeArrowheads="1"/>
          </p:cNvSpPr>
          <p:nvPr/>
        </p:nvSpPr>
        <p:spPr bwMode="auto">
          <a:xfrm>
            <a:off x="522288" y="3892550"/>
            <a:ext cx="360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Operating </a:t>
            </a:r>
            <a:r>
              <a:rPr lang="en-US" sz="2000" b="1" i="1" u="sng">
                <a:solidFill>
                  <a:srgbClr val="D82900"/>
                </a:solidFill>
                <a:latin typeface="Times New Roman" pitchFamily="18" charset="0"/>
              </a:rPr>
              <a:t>H</a:t>
            </a:r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 on         returns </a:t>
            </a:r>
            <a:r>
              <a:rPr lang="en-US" sz="2000" b="1" i="1">
                <a:solidFill>
                  <a:srgbClr val="D82900"/>
                </a:solidFill>
                <a:latin typeface="Times New Roman" pitchFamily="18" charset="0"/>
              </a:rPr>
              <a:t>E</a:t>
            </a:r>
            <a:r>
              <a:rPr lang="en-US" sz="2000" b="1" i="1" baseline="-25000">
                <a:solidFill>
                  <a:srgbClr val="D82900"/>
                </a:solidFill>
                <a:latin typeface="Times New Roman" pitchFamily="18" charset="0"/>
              </a:rPr>
              <a:t>j</a:t>
            </a:r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54284" name="Text Box 17"/>
          <p:cNvSpPr txBox="1">
            <a:spLocks noChangeArrowheads="1"/>
          </p:cNvSpPr>
          <p:nvPr/>
        </p:nvSpPr>
        <p:spPr bwMode="auto">
          <a:xfrm>
            <a:off x="7426325" y="6604000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66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2" name="Object 2"/>
          <p:cNvGraphicFramePr>
            <a:graphicFrameLocks noChangeAspect="1"/>
          </p:cNvGraphicFramePr>
          <p:nvPr/>
        </p:nvGraphicFramePr>
        <p:xfrm>
          <a:off x="376238" y="174625"/>
          <a:ext cx="34417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5" name="Equation" r:id="rId4" imgW="3441700" imgH="584200" progId="Equation.DSMT4">
                  <p:embed/>
                </p:oleObj>
              </mc:Choice>
              <mc:Fallback>
                <p:oleObj name="Equation" r:id="rId4" imgW="3441700" imgH="584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238" y="174625"/>
                        <a:ext cx="3441700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3" name="Line 3"/>
          <p:cNvSpPr>
            <a:spLocks noChangeShapeType="1"/>
          </p:cNvSpPr>
          <p:nvPr/>
        </p:nvSpPr>
        <p:spPr bwMode="auto">
          <a:xfrm>
            <a:off x="200025" y="777875"/>
            <a:ext cx="8580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20675" y="936625"/>
            <a:ext cx="8477250" cy="2801938"/>
            <a:chOff x="202" y="590"/>
            <a:chExt cx="5340" cy="1765"/>
          </a:xfrm>
        </p:grpSpPr>
        <p:graphicFrame>
          <p:nvGraphicFramePr>
            <p:cNvPr id="56325" name="Object 5"/>
            <p:cNvGraphicFramePr>
              <a:graphicFrameLocks noChangeAspect="1"/>
            </p:cNvGraphicFramePr>
            <p:nvPr/>
          </p:nvGraphicFramePr>
          <p:xfrm>
            <a:off x="256" y="632"/>
            <a:ext cx="520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86" name="Equation" r:id="rId6" imgW="825142" imgH="355446" progId="Equation.DSMT4">
                    <p:embed/>
                  </p:oleObj>
                </mc:Choice>
                <mc:Fallback>
                  <p:oleObj name="Equation" r:id="rId6" imgW="825142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6" y="632"/>
                          <a:ext cx="520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326" name="Object 6"/>
            <p:cNvGraphicFramePr>
              <a:graphicFrameLocks noChangeAspect="1"/>
            </p:cNvGraphicFramePr>
            <p:nvPr/>
          </p:nvGraphicFramePr>
          <p:xfrm>
            <a:off x="256" y="952"/>
            <a:ext cx="536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87" name="Equation" r:id="rId8" imgW="850531" imgH="355446" progId="Equation.DSMT4">
                    <p:embed/>
                  </p:oleObj>
                </mc:Choice>
                <mc:Fallback>
                  <p:oleObj name="Equation" r:id="rId8" imgW="850531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6" y="952"/>
                          <a:ext cx="536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327" name="Object 7"/>
            <p:cNvGraphicFramePr>
              <a:graphicFrameLocks noChangeAspect="1"/>
            </p:cNvGraphicFramePr>
            <p:nvPr/>
          </p:nvGraphicFramePr>
          <p:xfrm>
            <a:off x="972" y="1557"/>
            <a:ext cx="904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88" name="Equation" r:id="rId10" imgW="1435100" imgH="431800" progId="Equation.DSMT4">
                    <p:embed/>
                  </p:oleObj>
                </mc:Choice>
                <mc:Fallback>
                  <p:oleObj name="Equation" r:id="rId10" imgW="1435100" imgH="431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2" y="1557"/>
                          <a:ext cx="904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328" name="Text Box 8"/>
            <p:cNvSpPr txBox="1">
              <a:spLocks noChangeArrowheads="1"/>
            </p:cNvSpPr>
            <p:nvPr/>
          </p:nvSpPr>
          <p:spPr bwMode="auto">
            <a:xfrm>
              <a:off x="1102" y="590"/>
              <a:ext cx="40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A number times its complex conjugate is positive or zero.</a:t>
              </a:r>
            </a:p>
          </p:txBody>
        </p:sp>
        <p:sp>
          <p:nvSpPr>
            <p:cNvPr id="56329" name="Text Box 9"/>
            <p:cNvSpPr txBox="1">
              <a:spLocks noChangeArrowheads="1"/>
            </p:cNvSpPr>
            <p:nvPr/>
          </p:nvSpPr>
          <p:spPr bwMode="auto">
            <a:xfrm>
              <a:off x="1133" y="914"/>
              <a:ext cx="440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33CC"/>
                  </a:solidFill>
                  <a:latin typeface="Times New Roman" pitchFamily="18" charset="0"/>
                </a:rPr>
                <a:t>An eigenvalue is greater than or equal to the lowest eigenvalue.</a:t>
              </a:r>
            </a:p>
          </p:txBody>
        </p:sp>
        <p:sp>
          <p:nvSpPr>
            <p:cNvPr id="56330" name="Text Box 10"/>
            <p:cNvSpPr txBox="1">
              <a:spLocks noChangeArrowheads="1"/>
            </p:cNvSpPr>
            <p:nvPr/>
          </p:nvSpPr>
          <p:spPr bwMode="auto">
            <a:xfrm>
              <a:off x="202" y="1261"/>
              <a:ext cx="55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Then, </a:t>
              </a:r>
            </a:p>
          </p:txBody>
        </p:sp>
        <p:graphicFrame>
          <p:nvGraphicFramePr>
            <p:cNvPr id="56331" name="Object 11"/>
            <p:cNvGraphicFramePr>
              <a:graphicFrameLocks noChangeAspect="1"/>
            </p:cNvGraphicFramePr>
            <p:nvPr/>
          </p:nvGraphicFramePr>
          <p:xfrm>
            <a:off x="994" y="2003"/>
            <a:ext cx="1368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89" name="Equation" r:id="rId12" imgW="2171700" imgH="558800" progId="Equation.DSMT4">
                    <p:embed/>
                  </p:oleObj>
                </mc:Choice>
                <mc:Fallback>
                  <p:oleObj name="Equation" r:id="rId12" imgW="2171700" imgH="558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94" y="2003"/>
                          <a:ext cx="1368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332" name="Text Box 12"/>
            <p:cNvSpPr txBox="1">
              <a:spLocks noChangeArrowheads="1"/>
            </p:cNvSpPr>
            <p:nvPr/>
          </p:nvSpPr>
          <p:spPr bwMode="auto">
            <a:xfrm>
              <a:off x="218" y="2018"/>
              <a:ext cx="41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and 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396875" y="3856038"/>
            <a:ext cx="4264025" cy="2098675"/>
            <a:chOff x="250" y="2429"/>
            <a:chExt cx="2686" cy="1322"/>
          </a:xfrm>
        </p:grpSpPr>
        <p:graphicFrame>
          <p:nvGraphicFramePr>
            <p:cNvPr id="56334" name="Object 14"/>
            <p:cNvGraphicFramePr>
              <a:graphicFrameLocks noChangeAspect="1"/>
            </p:cNvGraphicFramePr>
            <p:nvPr/>
          </p:nvGraphicFramePr>
          <p:xfrm>
            <a:off x="1002" y="2735"/>
            <a:ext cx="1144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90" name="Equation" r:id="rId14" imgW="1816100" imgH="381000" progId="Equation.DSMT4">
                    <p:embed/>
                  </p:oleObj>
                </mc:Choice>
                <mc:Fallback>
                  <p:oleObj name="Equation" r:id="rId14" imgW="18161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2" y="2735"/>
                          <a:ext cx="1144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335" name="Object 15"/>
            <p:cNvGraphicFramePr>
              <a:graphicFrameLocks noChangeAspect="1"/>
            </p:cNvGraphicFramePr>
            <p:nvPr/>
          </p:nvGraphicFramePr>
          <p:xfrm>
            <a:off x="1008" y="3135"/>
            <a:ext cx="1928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91" name="Equation" r:id="rId16" imgW="3060700" imgH="381000" progId="Equation.DSMT4">
                    <p:embed/>
                  </p:oleObj>
                </mc:Choice>
                <mc:Fallback>
                  <p:oleObj name="Equation" r:id="rId16" imgW="30607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8" y="3135"/>
                          <a:ext cx="1928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336" name="Object 16"/>
            <p:cNvGraphicFramePr>
              <a:graphicFrameLocks noChangeAspect="1"/>
            </p:cNvGraphicFramePr>
            <p:nvPr/>
          </p:nvGraphicFramePr>
          <p:xfrm>
            <a:off x="1009" y="3479"/>
            <a:ext cx="1776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92" name="Equation" r:id="rId18" imgW="2819400" imgH="431800" progId="Equation.DSMT4">
                    <p:embed/>
                  </p:oleObj>
                </mc:Choice>
                <mc:Fallback>
                  <p:oleObj name="Equation" r:id="rId18" imgW="2819400" imgH="431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9" y="3479"/>
                          <a:ext cx="1776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337" name="Text Box 17"/>
            <p:cNvSpPr txBox="1">
              <a:spLocks noChangeArrowheads="1"/>
            </p:cNvSpPr>
            <p:nvPr/>
          </p:nvSpPr>
          <p:spPr bwMode="auto">
            <a:xfrm>
              <a:off x="250" y="2429"/>
              <a:ext cx="8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Therefore,</a:t>
              </a:r>
            </a:p>
          </p:txBody>
        </p:sp>
        <p:sp>
          <p:nvSpPr>
            <p:cNvPr id="56338" name="Text Box 18"/>
            <p:cNvSpPr txBox="1">
              <a:spLocks noChangeArrowheads="1"/>
            </p:cNvSpPr>
            <p:nvPr/>
          </p:nvSpPr>
          <p:spPr bwMode="auto">
            <a:xfrm>
              <a:off x="250" y="3471"/>
              <a:ext cx="59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Finally</a:t>
              </a:r>
            </a:p>
          </p:txBody>
        </p:sp>
      </p:grp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396875" y="4933950"/>
            <a:ext cx="8661400" cy="1547813"/>
            <a:chOff x="250" y="3108"/>
            <a:chExt cx="5456" cy="975"/>
          </a:xfrm>
        </p:grpSpPr>
        <p:grpSp>
          <p:nvGrpSpPr>
            <p:cNvPr id="5" name="Group 20"/>
            <p:cNvGrpSpPr>
              <a:grpSpLocks/>
            </p:cNvGrpSpPr>
            <p:nvPr/>
          </p:nvGrpSpPr>
          <p:grpSpPr bwMode="auto">
            <a:xfrm>
              <a:off x="250" y="3833"/>
              <a:ext cx="5456" cy="250"/>
              <a:chOff x="250" y="3833"/>
              <a:chExt cx="5456" cy="250"/>
            </a:xfrm>
          </p:grpSpPr>
          <p:graphicFrame>
            <p:nvGraphicFramePr>
              <p:cNvPr id="56341" name="Object 21"/>
              <p:cNvGraphicFramePr>
                <a:graphicFrameLocks noChangeAspect="1"/>
              </p:cNvGraphicFramePr>
              <p:nvPr/>
            </p:nvGraphicFramePr>
            <p:xfrm>
              <a:off x="2167" y="3850"/>
              <a:ext cx="632" cy="23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493" name="Equation" r:id="rId20" imgW="1002865" imgH="368140" progId="Equation.DSMT4">
                      <p:embed/>
                    </p:oleObj>
                  </mc:Choice>
                  <mc:Fallback>
                    <p:oleObj name="Equation" r:id="rId20" imgW="1002865" imgH="36814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67" y="3850"/>
                            <a:ext cx="632" cy="23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6342" name="Text Box 22"/>
              <p:cNvSpPr txBox="1">
                <a:spLocks noChangeArrowheads="1"/>
              </p:cNvSpPr>
              <p:nvPr/>
            </p:nvSpPr>
            <p:spPr bwMode="auto">
              <a:xfrm>
                <a:off x="250" y="3833"/>
                <a:ext cx="545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33CC"/>
                    </a:solidFill>
                    <a:latin typeface="Times New Roman" pitchFamily="18" charset="0"/>
                  </a:rPr>
                  <a:t>The equality holds only if                     , the function is the lowest eigenfunction.</a:t>
                </a:r>
              </a:p>
            </p:txBody>
          </p:sp>
        </p:grpSp>
        <p:grpSp>
          <p:nvGrpSpPr>
            <p:cNvPr id="6" name="Group 23"/>
            <p:cNvGrpSpPr>
              <a:grpSpLocks/>
            </p:cNvGrpSpPr>
            <p:nvPr/>
          </p:nvGrpSpPr>
          <p:grpSpPr bwMode="auto">
            <a:xfrm>
              <a:off x="2864" y="3108"/>
              <a:ext cx="2575" cy="634"/>
              <a:chOff x="2864" y="3108"/>
              <a:chExt cx="2575" cy="634"/>
            </a:xfrm>
          </p:grpSpPr>
          <p:sp>
            <p:nvSpPr>
              <p:cNvPr id="56344" name="Text Box 24"/>
              <p:cNvSpPr txBox="1">
                <a:spLocks noChangeArrowheads="1"/>
              </p:cNvSpPr>
              <p:nvPr/>
            </p:nvSpPr>
            <p:spPr bwMode="auto">
              <a:xfrm>
                <a:off x="3532" y="3108"/>
                <a:ext cx="1907" cy="6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EC0000"/>
                    </a:solidFill>
                    <a:latin typeface="Times New Roman" pitchFamily="18" charset="0"/>
                  </a:rPr>
                  <a:t>The lower the energy you</a:t>
                </a:r>
                <a:br>
                  <a:rPr lang="en-US" sz="2000" b="1">
                    <a:solidFill>
                      <a:srgbClr val="EC0000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EC0000"/>
                    </a:solidFill>
                    <a:latin typeface="Times New Roman" pitchFamily="18" charset="0"/>
                  </a:rPr>
                  <a:t>calculate, the closer it is to</a:t>
                </a:r>
                <a:br>
                  <a:rPr lang="en-US" sz="2000" b="1">
                    <a:solidFill>
                      <a:srgbClr val="EC0000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EC0000"/>
                    </a:solidFill>
                    <a:latin typeface="Times New Roman" pitchFamily="18" charset="0"/>
                  </a:rPr>
                  <a:t>the true energy.</a:t>
                </a:r>
              </a:p>
            </p:txBody>
          </p:sp>
          <p:sp>
            <p:nvSpPr>
              <p:cNvPr id="56345" name="Line 25"/>
              <p:cNvSpPr>
                <a:spLocks noChangeShapeType="1"/>
              </p:cNvSpPr>
              <p:nvPr/>
            </p:nvSpPr>
            <p:spPr bwMode="auto">
              <a:xfrm flipH="1">
                <a:off x="2864" y="3377"/>
                <a:ext cx="624" cy="2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56346" name="Text Box 17"/>
          <p:cNvSpPr txBox="1">
            <a:spLocks noChangeArrowheads="1"/>
          </p:cNvSpPr>
          <p:nvPr/>
        </p:nvSpPr>
        <p:spPr bwMode="auto">
          <a:xfrm>
            <a:off x="7426325" y="6604000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777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320675" y="85725"/>
            <a:ext cx="3560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33CC"/>
                </a:solidFill>
                <a:latin typeface="Times New Roman" pitchFamily="18" charset="0"/>
              </a:rPr>
              <a:t>Using the Variational Theorem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84175" y="685800"/>
            <a:ext cx="2346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Pick a trial function</a:t>
            </a: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1420813" y="1265238"/>
          <a:ext cx="13462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3" name="Equation" r:id="rId4" imgW="1346200" imgH="381000" progId="Equation.DSMT4">
                  <p:embed/>
                </p:oleObj>
              </mc:Choice>
              <mc:Fallback>
                <p:oleObj name="Equation" r:id="rId4" imgW="13462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0813" y="1265238"/>
                        <a:ext cx="13462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1343025" y="2211388"/>
          <a:ext cx="1574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4" name="Equation" r:id="rId6" imgW="1574800" imgH="431800" progId="Equation.DSMT4">
                  <p:embed/>
                </p:oleObj>
              </mc:Choice>
              <mc:Fallback>
                <p:oleObj name="Equation" r:id="rId6" imgW="15748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3025" y="2211388"/>
                        <a:ext cx="15748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3565525" y="1250950"/>
            <a:ext cx="1409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normalized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433388" y="1684338"/>
            <a:ext cx="1212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Calculate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485775" y="2692400"/>
            <a:ext cx="493712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b="1" i="1">
                <a:solidFill>
                  <a:srgbClr val="0033CC"/>
                </a:solidFill>
                <a:latin typeface="Times New Roman" pitchFamily="18" charset="0"/>
              </a:rPr>
              <a:t>J</a:t>
            </a:r>
            <a:r>
              <a:rPr lang="en-US" sz="2000" b="1">
                <a:solidFill>
                  <a:srgbClr val="0033CC"/>
                </a:solidFill>
                <a:latin typeface="Times New Roman" pitchFamily="18" charset="0"/>
              </a:rPr>
              <a:t> is a function of the</a:t>
            </a:r>
            <a:r>
              <a:rPr lang="en-US" sz="2000" b="1">
                <a:solidFill>
                  <a:srgbClr val="0033CC"/>
                </a:solidFill>
                <a:latin typeface="Symbol" pitchFamily="18" charset="2"/>
              </a:rPr>
              <a:t> </a:t>
            </a:r>
            <a:r>
              <a:rPr lang="en-US" sz="2000" b="1" i="1">
                <a:solidFill>
                  <a:srgbClr val="0033CC"/>
                </a:solidFill>
                <a:latin typeface="Symbol" pitchFamily="18" charset="2"/>
              </a:rPr>
              <a:t>l</a:t>
            </a:r>
            <a:r>
              <a:rPr lang="en-US" sz="2000" b="1">
                <a:solidFill>
                  <a:srgbClr val="0033CC"/>
                </a:solidFill>
                <a:latin typeface="Times New Roman" pitchFamily="18" charset="0"/>
              </a:rPr>
              <a:t>’s.</a:t>
            </a:r>
            <a:br>
              <a:rPr lang="en-US" sz="2000" b="1">
                <a:solidFill>
                  <a:srgbClr val="0033CC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33CC"/>
                </a:solidFill>
                <a:latin typeface="Times New Roman" pitchFamily="18" charset="0"/>
              </a:rPr>
              <a:t>Minimize </a:t>
            </a:r>
            <a:r>
              <a:rPr lang="en-US" sz="2000" b="1" i="1">
                <a:solidFill>
                  <a:srgbClr val="0033CC"/>
                </a:solidFill>
                <a:latin typeface="Times New Roman" pitchFamily="18" charset="0"/>
              </a:rPr>
              <a:t>J</a:t>
            </a:r>
            <a:r>
              <a:rPr lang="en-US" sz="2000" b="1">
                <a:solidFill>
                  <a:srgbClr val="0033CC"/>
                </a:solidFill>
                <a:latin typeface="Times New Roman" pitchFamily="18" charset="0"/>
              </a:rPr>
              <a:t>  (energy) with respect to the </a:t>
            </a:r>
            <a:r>
              <a:rPr lang="en-US" sz="2000" b="1" i="1">
                <a:solidFill>
                  <a:srgbClr val="0033CC"/>
                </a:solidFill>
                <a:latin typeface="Symbol" pitchFamily="18" charset="2"/>
              </a:rPr>
              <a:t>l</a:t>
            </a:r>
            <a:r>
              <a:rPr lang="en-US" sz="2000" b="1">
                <a:solidFill>
                  <a:srgbClr val="0033CC"/>
                </a:solidFill>
                <a:latin typeface="Times New Roman" pitchFamily="18" charset="0"/>
              </a:rPr>
              <a:t>’s.</a:t>
            </a:r>
            <a:endParaRPr lang="en-US" sz="2000" b="1" i="1">
              <a:solidFill>
                <a:srgbClr val="0033CC"/>
              </a:solidFill>
              <a:latin typeface="Times New Roman" pitchFamily="18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04775" y="3603625"/>
            <a:ext cx="8931275" cy="1000125"/>
            <a:chOff x="66" y="2270"/>
            <a:chExt cx="5626" cy="630"/>
          </a:xfrm>
        </p:grpSpPr>
        <p:sp>
          <p:nvSpPr>
            <p:cNvPr id="5130" name="Line 10"/>
            <p:cNvSpPr>
              <a:spLocks noChangeShapeType="1"/>
            </p:cNvSpPr>
            <p:nvPr/>
          </p:nvSpPr>
          <p:spPr bwMode="auto">
            <a:xfrm>
              <a:off x="125" y="2270"/>
              <a:ext cx="53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1" name="Text Box 11"/>
            <p:cNvSpPr txBox="1">
              <a:spLocks noChangeArrowheads="1"/>
            </p:cNvSpPr>
            <p:nvPr/>
          </p:nvSpPr>
          <p:spPr bwMode="auto">
            <a:xfrm>
              <a:off x="66" y="2342"/>
              <a:ext cx="5626" cy="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The minimized </a:t>
              </a:r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</a:rPr>
                <a:t>J</a:t>
              </a: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  -  Approximation to </a:t>
              </a:r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</a:rPr>
                <a:t>E</a:t>
              </a:r>
              <a:r>
                <a:rPr lang="en-US" sz="2000" b="1" baseline="-25000">
                  <a:solidFill>
                    <a:srgbClr val="D82900"/>
                  </a:solidFill>
                  <a:latin typeface="Times New Roman" pitchFamily="18" charset="0"/>
                </a:rPr>
                <a:t>0</a:t>
              </a: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.</a:t>
              </a:r>
              <a:b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33CC"/>
                  </a:solidFill>
                  <a:latin typeface="Times New Roman" pitchFamily="18" charset="0"/>
                </a:rPr>
                <a:t>The </a:t>
              </a:r>
              <a:r>
                <a:rPr lang="en-US" sz="2000" b="1" i="1">
                  <a:solidFill>
                    <a:srgbClr val="0033CC"/>
                  </a:solidFill>
                  <a:latin typeface="Symbol" pitchFamily="18" charset="2"/>
                </a:rPr>
                <a:t>f</a:t>
              </a:r>
              <a:r>
                <a:rPr lang="en-US" sz="2000" b="1">
                  <a:solidFill>
                    <a:srgbClr val="0033CC"/>
                  </a:solidFill>
                  <a:latin typeface="Times New Roman" pitchFamily="18" charset="0"/>
                </a:rPr>
                <a:t>  obtained from minimizing with respect to the</a:t>
              </a:r>
              <a:r>
                <a:rPr lang="en-US" sz="2000" b="1">
                  <a:solidFill>
                    <a:srgbClr val="0033CC"/>
                  </a:solidFill>
                  <a:latin typeface="Symbol" pitchFamily="18" charset="2"/>
                </a:rPr>
                <a:t> </a:t>
              </a:r>
              <a:r>
                <a:rPr lang="en-US" sz="2000" b="1" i="1">
                  <a:solidFill>
                    <a:srgbClr val="0033CC"/>
                  </a:solidFill>
                  <a:latin typeface="Symbol" pitchFamily="18" charset="2"/>
                </a:rPr>
                <a:t>l</a:t>
              </a:r>
              <a:r>
                <a:rPr lang="en-US" sz="2000" b="1">
                  <a:solidFill>
                    <a:srgbClr val="0033CC"/>
                  </a:solidFill>
                  <a:latin typeface="Times New Roman" pitchFamily="18" charset="0"/>
                </a:rPr>
                <a:t>’s  - approximation to       . </a:t>
              </a:r>
            </a:p>
          </p:txBody>
        </p:sp>
        <p:graphicFrame>
          <p:nvGraphicFramePr>
            <p:cNvPr id="5132" name="Object 12"/>
            <p:cNvGraphicFramePr>
              <a:graphicFrameLocks noChangeAspect="1"/>
            </p:cNvGraphicFramePr>
            <p:nvPr/>
          </p:nvGraphicFramePr>
          <p:xfrm>
            <a:off x="5329" y="2661"/>
            <a:ext cx="288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45" name="Equation" r:id="rId8" imgW="457200" imgH="368300" progId="Equation.DSMT4">
                    <p:embed/>
                  </p:oleObj>
                </mc:Choice>
                <mc:Fallback>
                  <p:oleObj name="Equation" r:id="rId8" imgW="4572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9" y="2661"/>
                          <a:ext cx="288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80963" y="4948238"/>
            <a:ext cx="8990012" cy="1776412"/>
            <a:chOff x="139" y="3285"/>
            <a:chExt cx="5663" cy="1119"/>
          </a:xfrm>
        </p:grpSpPr>
        <p:sp>
          <p:nvSpPr>
            <p:cNvPr id="5134" name="Line 14"/>
            <p:cNvSpPr>
              <a:spLocks noChangeShapeType="1"/>
            </p:cNvSpPr>
            <p:nvPr/>
          </p:nvSpPr>
          <p:spPr bwMode="auto">
            <a:xfrm>
              <a:off x="173" y="3285"/>
              <a:ext cx="536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5" name="Text Box 15"/>
            <p:cNvSpPr txBox="1">
              <a:spLocks noChangeArrowheads="1"/>
            </p:cNvSpPr>
            <p:nvPr/>
          </p:nvSpPr>
          <p:spPr bwMode="auto">
            <a:xfrm>
              <a:off x="139" y="3386"/>
              <a:ext cx="5663" cy="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Method can be applied to states above ground state with minor modifications.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Pick second function normalized and orthogonal to first function.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Minimize.  If above first calculated energy, approximation to next highest energy.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If lower, it is the approximation to lowest state and initial energy is approx.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to the higher state energy.</a:t>
              </a:r>
            </a:p>
          </p:txBody>
        </p:sp>
      </p:grpSp>
      <p:sp>
        <p:nvSpPr>
          <p:cNvPr id="5136" name="Text Box 17"/>
          <p:cNvSpPr txBox="1">
            <a:spLocks noChangeArrowheads="1"/>
          </p:cNvSpPr>
          <p:nvPr/>
        </p:nvSpPr>
        <p:spPr bwMode="auto">
          <a:xfrm>
            <a:off x="7426325" y="6604000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8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71475" y="85725"/>
            <a:ext cx="2460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Example  -  He Atom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422275" y="623888"/>
            <a:ext cx="1698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33CC"/>
                </a:solidFill>
                <a:latin typeface="Times New Roman" pitchFamily="18" charset="0"/>
              </a:rPr>
              <a:t>Trial function</a:t>
            </a:r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1166813" y="1036638"/>
          <a:ext cx="21367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0" name="Equation" r:id="rId4" imgW="1816100" imgH="647700" progId="Equation.DSMT4">
                  <p:embed/>
                </p:oleObj>
              </mc:Choice>
              <mc:Fallback>
                <p:oleObj name="Equation" r:id="rId4" imgW="1816100" imgH="647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6813" y="1036638"/>
                        <a:ext cx="213677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409575" y="1828800"/>
            <a:ext cx="77771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The zeroth order perturbation function but with                   a variable.</a:t>
            </a: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/>
        </p:nvGraphicFramePr>
        <p:xfrm>
          <a:off x="5907088" y="1901825"/>
          <a:ext cx="8509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1" name="Equation" r:id="rId6" imgW="850531" imgH="253890" progId="Equation.DSMT4">
                  <p:embed/>
                </p:oleObj>
              </mc:Choice>
              <mc:Fallback>
                <p:oleObj name="Equation" r:id="rId6" imgW="850531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7088" y="1901825"/>
                        <a:ext cx="850900" cy="25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87338" y="2217738"/>
            <a:ext cx="8518525" cy="1333500"/>
            <a:chOff x="181" y="1397"/>
            <a:chExt cx="5366" cy="840"/>
          </a:xfrm>
        </p:grpSpPr>
        <p:graphicFrame>
          <p:nvGraphicFramePr>
            <p:cNvPr id="7176" name="Object 8"/>
            <p:cNvGraphicFramePr>
              <a:graphicFrameLocks noChangeAspect="1"/>
            </p:cNvGraphicFramePr>
            <p:nvPr/>
          </p:nvGraphicFramePr>
          <p:xfrm>
            <a:off x="320" y="1805"/>
            <a:ext cx="2280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02" name="Equation" r:id="rId8" imgW="3619500" imgH="685800" progId="Equation.DSMT4">
                    <p:embed/>
                  </p:oleObj>
                </mc:Choice>
                <mc:Fallback>
                  <p:oleObj name="Equation" r:id="rId8" imgW="36195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0" y="1805"/>
                          <a:ext cx="2280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77" name="Line 9"/>
            <p:cNvSpPr>
              <a:spLocks noChangeShapeType="1"/>
            </p:cNvSpPr>
            <p:nvPr/>
          </p:nvSpPr>
          <p:spPr bwMode="auto">
            <a:xfrm>
              <a:off x="181" y="1397"/>
              <a:ext cx="53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Text Box 10"/>
            <p:cNvSpPr txBox="1">
              <a:spLocks noChangeArrowheads="1"/>
            </p:cNvSpPr>
            <p:nvPr/>
          </p:nvSpPr>
          <p:spPr bwMode="auto">
            <a:xfrm>
              <a:off x="226" y="1467"/>
              <a:ext cx="408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Writing </a:t>
              </a:r>
              <a:r>
                <a:rPr lang="en-US" sz="2000" b="1" i="1" u="sng">
                  <a:solidFill>
                    <a:srgbClr val="008000"/>
                  </a:solidFill>
                  <a:latin typeface="Times New Roman" pitchFamily="18" charset="0"/>
                </a:rPr>
                <a:t>H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as in perturbation treatment after substitutions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33388" y="3881438"/>
            <a:ext cx="6111875" cy="1762125"/>
            <a:chOff x="273" y="2445"/>
            <a:chExt cx="3850" cy="1110"/>
          </a:xfrm>
        </p:grpSpPr>
        <p:graphicFrame>
          <p:nvGraphicFramePr>
            <p:cNvPr id="7180" name="Object 12"/>
            <p:cNvGraphicFramePr>
              <a:graphicFrameLocks noChangeAspect="1"/>
            </p:cNvGraphicFramePr>
            <p:nvPr/>
          </p:nvGraphicFramePr>
          <p:xfrm>
            <a:off x="2782" y="2445"/>
            <a:ext cx="560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03" name="Equation" r:id="rId10" imgW="889000" imgH="685800" progId="Equation.DSMT4">
                    <p:embed/>
                  </p:oleObj>
                </mc:Choice>
                <mc:Fallback>
                  <p:oleObj name="Equation" r:id="rId10" imgW="8890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2" y="2445"/>
                          <a:ext cx="560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1" name="Object 13"/>
            <p:cNvGraphicFramePr>
              <a:graphicFrameLocks noChangeAspect="1"/>
            </p:cNvGraphicFramePr>
            <p:nvPr/>
          </p:nvGraphicFramePr>
          <p:xfrm>
            <a:off x="307" y="3071"/>
            <a:ext cx="2040" cy="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04" name="Equation" r:id="rId12" imgW="3238500" imgH="762000" progId="Equation.DSMT4">
                    <p:embed/>
                  </p:oleObj>
                </mc:Choice>
                <mc:Fallback>
                  <p:oleObj name="Equation" r:id="rId12" imgW="3238500" imgH="762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" y="3071"/>
                          <a:ext cx="2040" cy="4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2" name="Object 14"/>
            <p:cNvGraphicFramePr>
              <a:graphicFrameLocks noChangeAspect="1"/>
            </p:cNvGraphicFramePr>
            <p:nvPr/>
          </p:nvGraphicFramePr>
          <p:xfrm>
            <a:off x="2363" y="3075"/>
            <a:ext cx="1760" cy="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05" name="Equation" r:id="rId14" imgW="2794000" imgH="762000" progId="Equation.DSMT4">
                    <p:embed/>
                  </p:oleObj>
                </mc:Choice>
                <mc:Fallback>
                  <p:oleObj name="Equation" r:id="rId14" imgW="2794000" imgH="762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3" y="3075"/>
                          <a:ext cx="1760" cy="4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3" name="Text Box 15"/>
            <p:cNvSpPr txBox="1">
              <a:spLocks noChangeArrowheads="1"/>
            </p:cNvSpPr>
            <p:nvPr/>
          </p:nvSpPr>
          <p:spPr bwMode="auto">
            <a:xfrm>
              <a:off x="273" y="2516"/>
              <a:ext cx="249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33CC"/>
                  </a:solidFill>
                  <a:latin typeface="Times New Roman" pitchFamily="18" charset="0"/>
                </a:rPr>
                <a:t>Rewrite by adding and subtracting</a:t>
              </a:r>
            </a:p>
          </p:txBody>
        </p:sp>
      </p:grpSp>
      <p:sp>
        <p:nvSpPr>
          <p:cNvPr id="7184" name="Text Box 17"/>
          <p:cNvSpPr txBox="1">
            <a:spLocks noChangeArrowheads="1"/>
          </p:cNvSpPr>
          <p:nvPr/>
        </p:nvSpPr>
        <p:spPr bwMode="auto">
          <a:xfrm>
            <a:off x="7426325" y="6604000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86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338138" y="203200"/>
          <a:ext cx="32385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5" name="Equation" r:id="rId4" imgW="3238500" imgH="762000" progId="Equation.DSMT4">
                  <p:embed/>
                </p:oleObj>
              </mc:Choice>
              <mc:Fallback>
                <p:oleObj name="Equation" r:id="rId4" imgW="3238500" imgH="762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138" y="203200"/>
                        <a:ext cx="32385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3602038" y="209550"/>
          <a:ext cx="2794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6" name="Equation" r:id="rId6" imgW="2794000" imgH="762000" progId="Equation.DSMT4">
                  <p:embed/>
                </p:oleObj>
              </mc:Choice>
              <mc:Fallback>
                <p:oleObj name="Equation" r:id="rId6" imgW="2794000" imgH="762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2038" y="209550"/>
                        <a:ext cx="27940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263525" y="1101725"/>
            <a:ext cx="8529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84163" y="1212850"/>
            <a:ext cx="6053137" cy="1211263"/>
            <a:chOff x="179" y="764"/>
            <a:chExt cx="3813" cy="763"/>
          </a:xfrm>
        </p:grpSpPr>
        <p:graphicFrame>
          <p:nvGraphicFramePr>
            <p:cNvPr id="9222" name="Object 6"/>
            <p:cNvGraphicFramePr>
              <a:graphicFrameLocks noChangeAspect="1"/>
            </p:cNvGraphicFramePr>
            <p:nvPr/>
          </p:nvGraphicFramePr>
          <p:xfrm>
            <a:off x="1453" y="1077"/>
            <a:ext cx="100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37" name="Equation" r:id="rId8" imgW="1600200" imgH="431800" progId="Equation.DSMT4">
                    <p:embed/>
                  </p:oleObj>
                </mc:Choice>
                <mc:Fallback>
                  <p:oleObj name="Equation" r:id="rId8" imgW="1600200" imgH="431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53" y="1077"/>
                          <a:ext cx="1008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23" name="Text Box 7"/>
            <p:cNvSpPr txBox="1">
              <a:spLocks noChangeArrowheads="1"/>
            </p:cNvSpPr>
            <p:nvPr/>
          </p:nvSpPr>
          <p:spPr bwMode="auto">
            <a:xfrm>
              <a:off x="179" y="764"/>
              <a:ext cx="131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33CC"/>
                  </a:solidFill>
                  <a:latin typeface="Times New Roman" pitchFamily="18" charset="0"/>
                </a:rPr>
                <a:t>Want to calculate</a:t>
              </a:r>
            </a:p>
          </p:txBody>
        </p:sp>
        <p:sp>
          <p:nvSpPr>
            <p:cNvPr id="9224" name="Text Box 8"/>
            <p:cNvSpPr txBox="1">
              <a:spLocks noChangeArrowheads="1"/>
            </p:cNvSpPr>
            <p:nvPr/>
          </p:nvSpPr>
          <p:spPr bwMode="auto">
            <a:xfrm>
              <a:off x="2491" y="1277"/>
              <a:ext cx="150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33CC"/>
                  </a:solidFill>
                  <a:latin typeface="Times New Roman" pitchFamily="18" charset="0"/>
                </a:rPr>
                <a:t>using </a:t>
              </a:r>
              <a:r>
                <a:rPr lang="en-US" sz="2000" b="1" i="1" u="sng">
                  <a:solidFill>
                    <a:srgbClr val="0033CC"/>
                  </a:solidFill>
                  <a:latin typeface="Times New Roman" pitchFamily="18" charset="0"/>
                </a:rPr>
                <a:t>H</a:t>
              </a:r>
              <a:r>
                <a:rPr lang="en-US" sz="2000" b="1">
                  <a:solidFill>
                    <a:srgbClr val="0033CC"/>
                  </a:solidFill>
                  <a:latin typeface="Times New Roman" pitchFamily="18" charset="0"/>
                </a:rPr>
                <a:t> from above.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33375" y="2503488"/>
            <a:ext cx="7632700" cy="1606550"/>
            <a:chOff x="210" y="1577"/>
            <a:chExt cx="4808" cy="1012"/>
          </a:xfrm>
        </p:grpSpPr>
        <p:graphicFrame>
          <p:nvGraphicFramePr>
            <p:cNvPr id="9226" name="Object 10"/>
            <p:cNvGraphicFramePr>
              <a:graphicFrameLocks noChangeAspect="1"/>
            </p:cNvGraphicFramePr>
            <p:nvPr/>
          </p:nvGraphicFramePr>
          <p:xfrm>
            <a:off x="1452" y="1909"/>
            <a:ext cx="816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38" name="Equation" r:id="rId10" imgW="1295400" imgH="368300" progId="Equation.DSMT4">
                    <p:embed/>
                  </p:oleObj>
                </mc:Choice>
                <mc:Fallback>
                  <p:oleObj name="Equation" r:id="rId10" imgW="12954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52" y="1909"/>
                          <a:ext cx="816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27" name="Text Box 11"/>
            <p:cNvSpPr txBox="1">
              <a:spLocks noChangeArrowheads="1"/>
            </p:cNvSpPr>
            <p:nvPr/>
          </p:nvSpPr>
          <p:spPr bwMode="auto">
            <a:xfrm>
              <a:off x="210" y="1577"/>
              <a:ext cx="15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The terms in red give</a:t>
              </a:r>
            </a:p>
          </p:txBody>
        </p:sp>
        <p:sp>
          <p:nvSpPr>
            <p:cNvPr id="9228" name="Text Box 12"/>
            <p:cNvSpPr txBox="1">
              <a:spLocks noChangeArrowheads="1"/>
            </p:cNvSpPr>
            <p:nvPr/>
          </p:nvSpPr>
          <p:spPr bwMode="auto">
            <a:xfrm>
              <a:off x="2246" y="2145"/>
              <a:ext cx="27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Zeroth order perturbation energy with</a:t>
              </a:r>
            </a:p>
          </p:txBody>
        </p:sp>
        <p:graphicFrame>
          <p:nvGraphicFramePr>
            <p:cNvPr id="9229" name="Object 13"/>
            <p:cNvGraphicFramePr>
              <a:graphicFrameLocks noChangeAspect="1"/>
            </p:cNvGraphicFramePr>
            <p:nvPr/>
          </p:nvGraphicFramePr>
          <p:xfrm>
            <a:off x="2854" y="2429"/>
            <a:ext cx="536" cy="1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39" name="Equation" r:id="rId12" imgW="850531" imgH="253890" progId="Equation.DSMT4">
                    <p:embed/>
                  </p:oleObj>
                </mc:Choice>
                <mc:Fallback>
                  <p:oleObj name="Equation" r:id="rId12" imgW="850531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54" y="2429"/>
                          <a:ext cx="536" cy="16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446088" y="4319588"/>
            <a:ext cx="7999412" cy="1162050"/>
            <a:chOff x="281" y="2721"/>
            <a:chExt cx="5039" cy="732"/>
          </a:xfrm>
        </p:grpSpPr>
        <p:graphicFrame>
          <p:nvGraphicFramePr>
            <p:cNvPr id="9231" name="Object 15"/>
            <p:cNvGraphicFramePr>
              <a:graphicFrameLocks noChangeAspect="1"/>
            </p:cNvGraphicFramePr>
            <p:nvPr/>
          </p:nvGraphicFramePr>
          <p:xfrm>
            <a:off x="420" y="3085"/>
            <a:ext cx="1112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40" name="Equation" r:id="rId14" imgW="1765300" imgH="393700" progId="Equation.DSMT4">
                    <p:embed/>
                  </p:oleObj>
                </mc:Choice>
                <mc:Fallback>
                  <p:oleObj name="Equation" r:id="rId14" imgW="1765300" imgH="393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0" y="3085"/>
                          <a:ext cx="1112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32" name="Object 16"/>
            <p:cNvGraphicFramePr>
              <a:graphicFrameLocks noChangeAspect="1"/>
            </p:cNvGraphicFramePr>
            <p:nvPr/>
          </p:nvGraphicFramePr>
          <p:xfrm>
            <a:off x="1544" y="2973"/>
            <a:ext cx="3776" cy="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41" name="Equation" r:id="rId16" imgW="5994400" imgH="762000" progId="Equation.DSMT4">
                    <p:embed/>
                  </p:oleObj>
                </mc:Choice>
                <mc:Fallback>
                  <p:oleObj name="Equation" r:id="rId16" imgW="5994400" imgH="762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4" y="2973"/>
                          <a:ext cx="3776" cy="4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33" name="Text Box 17"/>
            <p:cNvSpPr txBox="1">
              <a:spLocks noChangeArrowheads="1"/>
            </p:cNvSpPr>
            <p:nvPr/>
          </p:nvSpPr>
          <p:spPr bwMode="auto">
            <a:xfrm>
              <a:off x="281" y="2721"/>
              <a:ext cx="8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Therefore,</a:t>
              </a:r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2374900" y="5448300"/>
            <a:ext cx="6272213" cy="1212850"/>
            <a:chOff x="1496" y="3432"/>
            <a:chExt cx="3951" cy="764"/>
          </a:xfrm>
        </p:grpSpPr>
        <p:sp>
          <p:nvSpPr>
            <p:cNvPr id="9235" name="Text Box 19"/>
            <p:cNvSpPr txBox="1">
              <a:spLocks noChangeArrowheads="1"/>
            </p:cNvSpPr>
            <p:nvPr/>
          </p:nvSpPr>
          <p:spPr bwMode="auto">
            <a:xfrm>
              <a:off x="1496" y="3754"/>
              <a:ext cx="395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33CC"/>
                  </a:solidFill>
                  <a:latin typeface="Times New Roman" pitchFamily="18" charset="0"/>
                </a:rPr>
                <a:t>These two integrals have the same value; only difference</a:t>
              </a:r>
              <a:br>
                <a:rPr lang="en-US" sz="2000" b="1">
                  <a:solidFill>
                    <a:srgbClr val="0033CC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33CC"/>
                  </a:solidFill>
                  <a:latin typeface="Times New Roman" pitchFamily="18" charset="0"/>
                </a:rPr>
                <a:t>is subscript.</a:t>
              </a:r>
            </a:p>
          </p:txBody>
        </p:sp>
        <p:sp>
          <p:nvSpPr>
            <p:cNvPr id="9236" name="Line 20"/>
            <p:cNvSpPr>
              <a:spLocks noChangeShapeType="1"/>
            </p:cNvSpPr>
            <p:nvPr/>
          </p:nvSpPr>
          <p:spPr bwMode="auto">
            <a:xfrm flipV="1">
              <a:off x="2383" y="3432"/>
              <a:ext cx="189" cy="2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7" name="Line 21"/>
            <p:cNvSpPr>
              <a:spLocks noChangeShapeType="1"/>
            </p:cNvSpPr>
            <p:nvPr/>
          </p:nvSpPr>
          <p:spPr bwMode="auto">
            <a:xfrm flipV="1">
              <a:off x="2462" y="3432"/>
              <a:ext cx="1073" cy="3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38" name="Text Box 17"/>
          <p:cNvSpPr txBox="1">
            <a:spLocks noChangeArrowheads="1"/>
          </p:cNvSpPr>
          <p:nvPr/>
        </p:nvSpPr>
        <p:spPr bwMode="auto">
          <a:xfrm>
            <a:off x="7426325" y="6604000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499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382588" y="122238"/>
            <a:ext cx="8223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33CC"/>
                </a:solidFill>
                <a:latin typeface="Times New Roman" pitchFamily="18" charset="0"/>
              </a:rPr>
              <a:t>For the two integrals in brackets, performing integration over angles gives</a:t>
            </a: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454025" y="838200"/>
          <a:ext cx="49530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7" name="Equation" r:id="rId4" imgW="4953000" imgH="787400" progId="Equation.DSMT4">
                  <p:embed/>
                </p:oleObj>
              </mc:Choice>
              <mc:Fallback>
                <p:oleObj name="Equation" r:id="rId4" imgW="4953000" imgH="787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025" y="838200"/>
                        <a:ext cx="49530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3046413" y="1951038"/>
          <a:ext cx="11938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8" name="Equation" r:id="rId6" imgW="1193800" imgH="711200" progId="Equation.DSMT4">
                  <p:embed/>
                </p:oleObj>
              </mc:Choice>
              <mc:Fallback>
                <p:oleObj name="Equation" r:id="rId6" imgW="11938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6413" y="1951038"/>
                        <a:ext cx="11938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96888" y="2089150"/>
            <a:ext cx="2466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In conventional units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08000" y="2879725"/>
            <a:ext cx="5526088" cy="2776538"/>
            <a:chOff x="320" y="1814"/>
            <a:chExt cx="3481" cy="1749"/>
          </a:xfrm>
        </p:grpSpPr>
        <p:sp>
          <p:nvSpPr>
            <p:cNvPr id="11271" name="Text Box 7"/>
            <p:cNvSpPr txBox="1">
              <a:spLocks noChangeArrowheads="1"/>
            </p:cNvSpPr>
            <p:nvPr/>
          </p:nvSpPr>
          <p:spPr bwMode="auto">
            <a:xfrm>
              <a:off x="337" y="1814"/>
              <a:ext cx="3033" cy="7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The last term in the expression for </a:t>
              </a:r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</a:rPr>
                <a:t>J</a:t>
              </a: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/>
              </a:r>
              <a:b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was evaluated in the perturbation problem</a:t>
              </a:r>
              <a:b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except               .</a:t>
              </a:r>
            </a:p>
          </p:txBody>
        </p:sp>
        <p:graphicFrame>
          <p:nvGraphicFramePr>
            <p:cNvPr id="11272" name="Object 8"/>
            <p:cNvGraphicFramePr>
              <a:graphicFrameLocks noChangeAspect="1"/>
            </p:cNvGraphicFramePr>
            <p:nvPr/>
          </p:nvGraphicFramePr>
          <p:xfrm>
            <a:off x="880" y="2389"/>
            <a:ext cx="536" cy="1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39" name="Equation" r:id="rId8" imgW="850531" imgH="253890" progId="Equation.DSMT4">
                    <p:embed/>
                  </p:oleObj>
                </mc:Choice>
                <mc:Fallback>
                  <p:oleObj name="Equation" r:id="rId8" imgW="850531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0" y="2389"/>
                          <a:ext cx="536" cy="16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3" name="Object 9"/>
            <p:cNvGraphicFramePr>
              <a:graphicFrameLocks noChangeAspect="1"/>
            </p:cNvGraphicFramePr>
            <p:nvPr/>
          </p:nvGraphicFramePr>
          <p:xfrm>
            <a:off x="2929" y="1883"/>
            <a:ext cx="872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0" name="Equation" r:id="rId10" imgW="1384300" imgH="381000" progId="Equation.DSMT4">
                    <p:embed/>
                  </p:oleObj>
                </mc:Choice>
                <mc:Fallback>
                  <p:oleObj name="Equation" r:id="rId10" imgW="13843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9" y="1883"/>
                          <a:ext cx="872" cy="2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74" name="Text Box 10"/>
            <p:cNvSpPr txBox="1">
              <a:spLocks noChangeArrowheads="1"/>
            </p:cNvSpPr>
            <p:nvPr/>
          </p:nvSpPr>
          <p:spPr bwMode="auto">
            <a:xfrm>
              <a:off x="320" y="2697"/>
              <a:ext cx="252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33CC"/>
                  </a:solidFill>
                  <a:latin typeface="Times New Roman" pitchFamily="18" charset="0"/>
                </a:rPr>
                <a:t>The result is (in conventional units)</a:t>
              </a:r>
            </a:p>
          </p:txBody>
        </p:sp>
        <p:graphicFrame>
          <p:nvGraphicFramePr>
            <p:cNvPr id="11275" name="Object 11"/>
            <p:cNvGraphicFramePr>
              <a:graphicFrameLocks noChangeAspect="1"/>
            </p:cNvGraphicFramePr>
            <p:nvPr/>
          </p:nvGraphicFramePr>
          <p:xfrm>
            <a:off x="1453" y="3115"/>
            <a:ext cx="808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1" name="Equation" r:id="rId12" imgW="1282700" imgH="711200" progId="Equation.DSMT4">
                    <p:embed/>
                  </p:oleObj>
                </mc:Choice>
                <mc:Fallback>
                  <p:oleObj name="Equation" r:id="rId12" imgW="1282700" imgH="711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53" y="3115"/>
                          <a:ext cx="808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276" name="Text Box 17"/>
          <p:cNvSpPr txBox="1">
            <a:spLocks noChangeArrowheads="1"/>
          </p:cNvSpPr>
          <p:nvPr/>
        </p:nvSpPr>
        <p:spPr bwMode="auto">
          <a:xfrm>
            <a:off x="7426325" y="6604000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34088" y="877957"/>
            <a:ext cx="28041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 doing the integrals</a:t>
            </a:r>
          </a:p>
          <a:p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 distance.</a:t>
            </a:r>
            <a:endParaRPr lang="en-US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291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320675" y="98425"/>
            <a:ext cx="37480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33CC"/>
                </a:solidFill>
                <a:latin typeface="Times New Roman" pitchFamily="18" charset="0"/>
              </a:rPr>
              <a:t>Putting the pieces together yields</a:t>
            </a:r>
          </a:p>
        </p:txBody>
      </p:sp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436563" y="712788"/>
          <a:ext cx="53975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0" name="Equation" r:id="rId4" imgW="5397500" imgH="711200" progId="Equation.DSMT4">
                  <p:embed/>
                </p:oleObj>
              </mc:Choice>
              <mc:Fallback>
                <p:oleObj name="Equation" r:id="rId4" imgW="53975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563" y="712788"/>
                        <a:ext cx="53975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641350" y="2009775"/>
          <a:ext cx="39243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1" name="Equation" r:id="rId6" imgW="3924300" imgH="685800" progId="Equation.DSMT4">
                  <p:embed/>
                </p:oleObj>
              </mc:Choice>
              <mc:Fallback>
                <p:oleObj name="Equation" r:id="rId6" imgW="392430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350" y="2009775"/>
                        <a:ext cx="39243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646113" y="3268663"/>
          <a:ext cx="33655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2" name="Equation" r:id="rId8" imgW="3365500" imgH="685800" progId="Equation.DSMT4">
                  <p:embed/>
                </p:oleObj>
              </mc:Choice>
              <mc:Fallback>
                <p:oleObj name="Equation" r:id="rId8" imgW="336550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113" y="3268663"/>
                        <a:ext cx="33655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6"/>
          <p:cNvGraphicFramePr>
            <a:graphicFrameLocks noChangeAspect="1"/>
          </p:cNvGraphicFramePr>
          <p:nvPr/>
        </p:nvGraphicFramePr>
        <p:xfrm>
          <a:off x="5884863" y="1998663"/>
          <a:ext cx="21844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3" name="Equation" r:id="rId10" imgW="2184400" imgH="711200" progId="Equation.DSMT4">
                  <p:embed/>
                </p:oleObj>
              </mc:Choice>
              <mc:Fallback>
                <p:oleObj name="Equation" r:id="rId10" imgW="21844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4863" y="1998663"/>
                        <a:ext cx="21844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9" name="Text Box 17"/>
          <p:cNvSpPr txBox="1">
            <a:spLocks noChangeArrowheads="1"/>
          </p:cNvSpPr>
          <p:nvPr/>
        </p:nvSpPr>
        <p:spPr bwMode="auto">
          <a:xfrm>
            <a:off x="7426325" y="6604000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70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257175" y="90488"/>
            <a:ext cx="55229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To get the best value of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E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for the trial function</a:t>
            </a:r>
            <a:r>
              <a:rPr lang="en-US" sz="2000" b="1">
                <a:solidFill>
                  <a:srgbClr val="008000"/>
                </a:solidFill>
                <a:latin typeface="Symbol" pitchFamily="18" charset="2"/>
              </a:rPr>
              <a:t> </a:t>
            </a:r>
            <a:r>
              <a:rPr lang="en-US" sz="2000" b="1" i="1">
                <a:solidFill>
                  <a:srgbClr val="0033CC"/>
                </a:solidFill>
                <a:latin typeface="Symbol" pitchFamily="18" charset="2"/>
              </a:rPr>
              <a:t>f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, 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minimize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J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with respect to       .</a:t>
            </a:r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3241675" y="490538"/>
          <a:ext cx="2921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6" name="Equation" r:id="rId4" imgW="291973" imgH="241195" progId="Equation.DSMT4">
                  <p:embed/>
                </p:oleObj>
              </mc:Choice>
              <mc:Fallback>
                <p:oleObj name="Equation" r:id="rId4" imgW="291973" imgH="24119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1675" y="490538"/>
                        <a:ext cx="292100" cy="24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363538" y="1141413"/>
          <a:ext cx="37084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7" name="Equation" r:id="rId6" imgW="3708400" imgH="685800" progId="Equation.DSMT4">
                  <p:embed/>
                </p:oleObj>
              </mc:Choice>
              <mc:Fallback>
                <p:oleObj name="Equation" r:id="rId6" imgW="370840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8" y="1141413"/>
                        <a:ext cx="37084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0875520"/>
              </p:ext>
            </p:extLst>
          </p:nvPr>
        </p:nvGraphicFramePr>
        <p:xfrm>
          <a:off x="1584325" y="2557463"/>
          <a:ext cx="33147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8" name="Equation" r:id="rId8" imgW="3314520" imgH="622080" progId="Equation.DSMT4">
                  <p:embed/>
                </p:oleObj>
              </mc:Choice>
              <mc:Fallback>
                <p:oleObj name="Equation" r:id="rId8" imgW="3314520" imgH="622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4325" y="2557463"/>
                        <a:ext cx="33147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1665288" y="2146300"/>
          <a:ext cx="2921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9" name="Equation" r:id="rId10" imgW="291973" imgH="241195" progId="Equation.DSMT4">
                  <p:embed/>
                </p:oleObj>
              </mc:Choice>
              <mc:Fallback>
                <p:oleObj name="Equation" r:id="rId10" imgW="291973" imgH="24119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5288" y="2146300"/>
                        <a:ext cx="292100" cy="24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358775" y="2076450"/>
            <a:ext cx="2374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Solving for      yields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09575" y="3254375"/>
            <a:ext cx="8262938" cy="2479675"/>
            <a:chOff x="258" y="2050"/>
            <a:chExt cx="5205" cy="1562"/>
          </a:xfrm>
        </p:grpSpPr>
        <p:graphicFrame>
          <p:nvGraphicFramePr>
            <p:cNvPr id="15369" name="Object 9"/>
            <p:cNvGraphicFramePr>
              <a:graphicFrameLocks noChangeAspect="1"/>
            </p:cNvGraphicFramePr>
            <p:nvPr/>
          </p:nvGraphicFramePr>
          <p:xfrm>
            <a:off x="783" y="2822"/>
            <a:ext cx="1104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00" name="Equation" r:id="rId12" imgW="1752600" imgH="368300" progId="Equation.DSMT4">
                    <p:embed/>
                  </p:oleObj>
                </mc:Choice>
                <mc:Fallback>
                  <p:oleObj name="Equation" r:id="rId12" imgW="17526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3" y="2822"/>
                          <a:ext cx="1104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70" name="Object 10"/>
            <p:cNvGraphicFramePr>
              <a:graphicFrameLocks noChangeAspect="1"/>
            </p:cNvGraphicFramePr>
            <p:nvPr/>
          </p:nvGraphicFramePr>
          <p:xfrm>
            <a:off x="2986" y="2306"/>
            <a:ext cx="2256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01" name="Equation" r:id="rId14" imgW="3581400" imgH="685800" progId="Equation.DSMT4">
                    <p:embed/>
                  </p:oleObj>
                </mc:Choice>
                <mc:Fallback>
                  <p:oleObj name="Equation" r:id="rId14" imgW="35814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86" y="2306"/>
                          <a:ext cx="2256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1" name="Text Box 11"/>
            <p:cNvSpPr txBox="1">
              <a:spLocks noChangeArrowheads="1"/>
            </p:cNvSpPr>
            <p:nvPr/>
          </p:nvSpPr>
          <p:spPr bwMode="auto">
            <a:xfrm>
              <a:off x="258" y="2050"/>
              <a:ext cx="37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33CC"/>
                  </a:solidFill>
                  <a:latin typeface="Times New Roman" pitchFamily="18" charset="0"/>
                </a:rPr>
                <a:t>Using this value to eliminate </a:t>
              </a:r>
              <a:r>
                <a:rPr lang="en-US" sz="2000" b="1" i="1">
                  <a:solidFill>
                    <a:srgbClr val="0033CC"/>
                  </a:solidFill>
                  <a:latin typeface="Times New Roman" pitchFamily="18" charset="0"/>
                </a:rPr>
                <a:t>Z</a:t>
              </a:r>
              <a:r>
                <a:rPr lang="en-US" sz="2000" b="1">
                  <a:solidFill>
                    <a:srgbClr val="0033CC"/>
                  </a:solidFill>
                  <a:latin typeface="Times New Roman" pitchFamily="18" charset="0"/>
                </a:rPr>
                <a:t> in the expression for </a:t>
              </a:r>
              <a:r>
                <a:rPr lang="en-US" sz="2000" b="1" i="1">
                  <a:solidFill>
                    <a:srgbClr val="0033CC"/>
                  </a:solidFill>
                  <a:latin typeface="Times New Roman" pitchFamily="18" charset="0"/>
                </a:rPr>
                <a:t>J</a:t>
              </a:r>
              <a:endParaRPr lang="en-US" sz="2000" b="1">
                <a:solidFill>
                  <a:srgbClr val="0033CC"/>
                </a:solidFill>
                <a:latin typeface="Times New Roman" pitchFamily="18" charset="0"/>
              </a:endParaRPr>
            </a:p>
          </p:txBody>
        </p:sp>
        <p:sp>
          <p:nvSpPr>
            <p:cNvPr id="15372" name="Text Box 12"/>
            <p:cNvSpPr txBox="1">
              <a:spLocks noChangeArrowheads="1"/>
            </p:cNvSpPr>
            <p:nvPr/>
          </p:nvSpPr>
          <p:spPr bwMode="auto">
            <a:xfrm>
              <a:off x="274" y="2562"/>
              <a:ext cx="50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yields</a:t>
              </a:r>
            </a:p>
          </p:txBody>
        </p:sp>
        <p:sp>
          <p:nvSpPr>
            <p:cNvPr id="15373" name="Text Box 13"/>
            <p:cNvSpPr txBox="1">
              <a:spLocks noChangeArrowheads="1"/>
            </p:cNvSpPr>
            <p:nvPr/>
          </p:nvSpPr>
          <p:spPr bwMode="auto">
            <a:xfrm>
              <a:off x="289" y="3170"/>
              <a:ext cx="517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This is the approximate energy of the ground state of the He atom (</a:t>
              </a:r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</a:rPr>
                <a:t>Z</a:t>
              </a: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  =  2)</a:t>
              </a:r>
              <a:b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	or two electron ions (</a:t>
              </a:r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</a:rPr>
                <a:t>Z</a:t>
              </a: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  &gt;  2).</a:t>
              </a:r>
            </a:p>
          </p:txBody>
        </p:sp>
      </p:grpSp>
      <p:sp>
        <p:nvSpPr>
          <p:cNvPr id="15374" name="Text Box 17"/>
          <p:cNvSpPr txBox="1">
            <a:spLocks noChangeArrowheads="1"/>
          </p:cNvSpPr>
          <p:nvPr/>
        </p:nvSpPr>
        <p:spPr bwMode="auto">
          <a:xfrm>
            <a:off x="7426325" y="6604000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73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8213" y="935038"/>
            <a:ext cx="6791325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846138" y="5145088"/>
            <a:ext cx="44211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Times New Roman" pitchFamily="18" charset="0"/>
              </a:rPr>
              <a:t>He perturbation theory value – 74.8 eV</a:t>
            </a:r>
          </a:p>
        </p:txBody>
      </p:sp>
      <p:sp>
        <p:nvSpPr>
          <p:cNvPr id="17412" name="Text Box 17"/>
          <p:cNvSpPr txBox="1">
            <a:spLocks noChangeArrowheads="1"/>
          </p:cNvSpPr>
          <p:nvPr/>
        </p:nvSpPr>
        <p:spPr bwMode="auto">
          <a:xfrm>
            <a:off x="7426325" y="6604000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32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</TotalTime>
  <Words>1062</Words>
  <Application>Microsoft Office PowerPoint</Application>
  <PresentationFormat>On-screen Show (4:3)</PresentationFormat>
  <Paragraphs>255</Paragraphs>
  <Slides>25</Slides>
  <Notes>24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Symbol</vt:lpstr>
      <vt:lpstr>Times New Roman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Fayer, Prof Michael David</dc:creator>
  <cp:lastModifiedBy>Fayer, Prof Michael David</cp:lastModifiedBy>
  <cp:revision>8</cp:revision>
  <cp:lastPrinted>2018-10-07T21:58:31Z</cp:lastPrinted>
  <dcterms:created xsi:type="dcterms:W3CDTF">2017-10-22T20:22:09Z</dcterms:created>
  <dcterms:modified xsi:type="dcterms:W3CDTF">2019-08-26T19:05:28Z</dcterms:modified>
</cp:coreProperties>
</file>