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4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5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3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29.wmf"/><Relationship Id="rId5" Type="http://schemas.openxmlformats.org/officeDocument/2006/relationships/image" Target="../media/image32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81.wmf"/><Relationship Id="rId7" Type="http://schemas.openxmlformats.org/officeDocument/2006/relationships/image" Target="../media/image85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Relationship Id="rId9" Type="http://schemas.openxmlformats.org/officeDocument/2006/relationships/image" Target="../media/image8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4" Type="http://schemas.openxmlformats.org/officeDocument/2006/relationships/image" Target="../media/image6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1.wmf"/><Relationship Id="rId1" Type="http://schemas.openxmlformats.org/officeDocument/2006/relationships/image" Target="../media/image109.wmf"/><Relationship Id="rId6" Type="http://schemas.openxmlformats.org/officeDocument/2006/relationships/image" Target="../media/image108.wmf"/><Relationship Id="rId5" Type="http://schemas.openxmlformats.org/officeDocument/2006/relationships/image" Target="../media/image112.wmf"/><Relationship Id="rId4" Type="http://schemas.openxmlformats.org/officeDocument/2006/relationships/image" Target="../media/image111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4" Type="http://schemas.openxmlformats.org/officeDocument/2006/relationships/image" Target="../media/image101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0.wmf"/><Relationship Id="rId1" Type="http://schemas.openxmlformats.org/officeDocument/2006/relationships/image" Target="../media/image121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5" Type="http://schemas.openxmlformats.org/officeDocument/2006/relationships/image" Target="../media/image127.wmf"/><Relationship Id="rId4" Type="http://schemas.openxmlformats.org/officeDocument/2006/relationships/image" Target="../media/image126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4" Type="http://schemas.openxmlformats.org/officeDocument/2006/relationships/image" Target="../media/image137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5" Type="http://schemas.openxmlformats.org/officeDocument/2006/relationships/image" Target="../media/image137.wmf"/><Relationship Id="rId4" Type="http://schemas.openxmlformats.org/officeDocument/2006/relationships/image" Target="../media/image141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4" Type="http://schemas.openxmlformats.org/officeDocument/2006/relationships/image" Target="../media/image1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5C4E7-ECC6-438C-9201-E080C4350A5A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7FCAB-8B60-4F1B-B05F-209CEA524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88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7B011-FEEE-48E5-AC47-0439335023BE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F134375-7FA7-4ABD-A539-F960B8FD655C}" type="slidenum">
              <a:rPr lang="en-US" sz="1200">
                <a:solidFill>
                  <a:prstClr val="black"/>
                </a:solidFill>
              </a:rPr>
              <a:pPr algn="r"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22A9FFE-1209-4718-8EFE-CCD29A6C983D}" type="slidenum">
              <a:rPr lang="en-US" sz="1200">
                <a:solidFill>
                  <a:prstClr val="black"/>
                </a:solidFill>
              </a:rPr>
              <a:pPr algn="r"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A5FDA8E-DEEC-4922-A4FE-13E59C17A786}" type="slidenum">
              <a:rPr lang="en-US" sz="1200">
                <a:solidFill>
                  <a:prstClr val="black"/>
                </a:solidFill>
              </a:rPr>
              <a:pPr algn="r"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4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44A125-42C5-42A1-B5C8-60841B0DA733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FA9029-219B-4F8A-8980-6E390F175F2A}" type="slidenum">
              <a:rPr lang="en-US" sz="1200">
                <a:solidFill>
                  <a:prstClr val="black"/>
                </a:solidFill>
              </a:rPr>
              <a:pPr algn="r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487E6FA-480C-4BB7-AE0D-D9D0E8599BA3}" type="slidenum">
              <a:rPr lang="en-US" sz="1200">
                <a:solidFill>
                  <a:prstClr val="black"/>
                </a:solidFill>
              </a:rPr>
              <a:pPr algn="r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AC47CF7-20AB-4A12-BD0A-CB4FE439C51B}" type="slidenum">
              <a:rPr lang="en-US" sz="1200">
                <a:solidFill>
                  <a:prstClr val="black"/>
                </a:solidFill>
              </a:rPr>
              <a:pPr algn="r"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17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C2EFA5-AF02-4B74-839C-09A2D5CE691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436F527-5B37-4264-A1EF-1B0A3B20A6C6}" type="slidenum">
              <a:rPr lang="en-US" sz="1200">
                <a:solidFill>
                  <a:prstClr val="black"/>
                </a:solidFill>
              </a:rPr>
              <a:pPr algn="r"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1EC491C-DDBF-43BC-8D45-92A0C7CE99F7}" type="slidenum">
              <a:rPr lang="en-US" sz="1200">
                <a:solidFill>
                  <a:prstClr val="black"/>
                </a:solidFill>
              </a:rPr>
              <a:pPr algn="r"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04B8AA0-DFAD-43EA-81B3-F60A879975CC}" type="slidenum">
              <a:rPr lang="en-US" sz="1200">
                <a:solidFill>
                  <a:prstClr val="black"/>
                </a:solidFill>
              </a:rPr>
              <a:pPr algn="r"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50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8A3E1D-3390-47D7-9A3E-7BA336E27E64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2D40B55-6675-48E6-B9DB-678EE2354D1F}" type="slidenum">
              <a:rPr lang="en-US" sz="1200">
                <a:solidFill>
                  <a:prstClr val="black"/>
                </a:solidFill>
              </a:rPr>
              <a:pPr algn="r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CAF3D35-D63F-4687-9E25-B7E6F9B23479}" type="slidenum">
              <a:rPr lang="en-US" sz="1200">
                <a:solidFill>
                  <a:prstClr val="black"/>
                </a:solidFill>
              </a:rPr>
              <a:pPr algn="r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DBB58D5-778D-4D21-ABD9-0CBA373EA24B}" type="slidenum">
              <a:rPr lang="en-US" sz="1200">
                <a:solidFill>
                  <a:prstClr val="black"/>
                </a:solidFill>
              </a:rPr>
              <a:pPr algn="r"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9CA41-072F-4C1A-87FF-069A9FC36C5E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89E2BE-5840-4549-A16E-7DBF1EC070B4}" type="slidenum">
              <a:rPr lang="en-US" sz="1200">
                <a:solidFill>
                  <a:prstClr val="black"/>
                </a:solidFill>
              </a:rPr>
              <a:pPr algn="r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D4B9F8-4407-4CDD-B06B-F5878DE748A7}" type="slidenum">
              <a:rPr lang="en-US" sz="1200">
                <a:solidFill>
                  <a:prstClr val="black"/>
                </a:solidFill>
              </a:rPr>
              <a:pPr algn="r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EC265C2-E5A2-4337-B013-082C6D8D2364}" type="slidenum">
              <a:rPr lang="en-US" sz="1200">
                <a:solidFill>
                  <a:prstClr val="black"/>
                </a:solidFill>
              </a:rPr>
              <a:pPr algn="r"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8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88BB2B-A40A-4B19-8292-08058DDEEAB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7AF25C-01A8-4F65-9EC1-802F842221DD}" type="slidenum">
              <a:rPr lang="en-US" sz="1200">
                <a:solidFill>
                  <a:prstClr val="black"/>
                </a:solidFill>
              </a:rPr>
              <a:pPr algn="r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B9936B0-E730-4B10-AA27-B6926091E112}" type="slidenum">
              <a:rPr lang="en-US" sz="1200">
                <a:solidFill>
                  <a:prstClr val="black"/>
                </a:solidFill>
              </a:rPr>
              <a:pPr algn="r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83BA5C-BD83-45D1-8DE8-4898004C25B5}" type="slidenum">
              <a:rPr lang="en-US" sz="1200">
                <a:solidFill>
                  <a:prstClr val="black"/>
                </a:solidFill>
              </a:rPr>
              <a:pPr algn="r"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28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2EDAD8-6590-4BEC-9D8C-51DC5779A6CA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B7F8CF9-7455-4103-834A-CCDD8714A315}" type="slidenum">
              <a:rPr lang="en-US" sz="1200">
                <a:solidFill>
                  <a:prstClr val="black"/>
                </a:solidFill>
              </a:rPr>
              <a:pPr algn="r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39A5AA8-6F95-413E-90F1-7E4D9E5A2E7F}" type="slidenum">
              <a:rPr lang="en-US" sz="1200">
                <a:solidFill>
                  <a:prstClr val="black"/>
                </a:solidFill>
              </a:rPr>
              <a:pPr algn="r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CDB3AD4-4F5A-4492-9BA3-3AC5973F015F}" type="slidenum">
              <a:rPr lang="en-US" sz="1200">
                <a:solidFill>
                  <a:prstClr val="black"/>
                </a:solidFill>
              </a:rPr>
              <a:pPr algn="r"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03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F13B6F-D6BC-4EB1-BAE9-328B34DF155E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0E5C8AA-D6A9-41DE-9443-10F112F307F1}" type="slidenum">
              <a:rPr lang="en-US" sz="1200">
                <a:solidFill>
                  <a:prstClr val="black"/>
                </a:solidFill>
              </a:rPr>
              <a:pPr algn="r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022D0D8-2508-411B-8412-C4938DFEA810}" type="slidenum">
              <a:rPr lang="en-US" sz="1200">
                <a:solidFill>
                  <a:prstClr val="black"/>
                </a:solidFill>
              </a:rPr>
              <a:pPr algn="r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10F734-6198-4832-8826-6EF240DEDD60}" type="slidenum">
              <a:rPr lang="en-US" sz="1200">
                <a:solidFill>
                  <a:prstClr val="black"/>
                </a:solidFill>
              </a:rPr>
              <a:pPr algn="r"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22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6A5386-E125-41BF-ADD3-63DA0B0C2FF6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3C80AE7-1F92-480E-8E59-99570A9FAE8F}" type="slidenum">
              <a:rPr lang="en-US" sz="1200">
                <a:solidFill>
                  <a:prstClr val="black"/>
                </a:solidFill>
              </a:rPr>
              <a:pPr algn="r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8E35F68-7B0A-4C10-A2A8-D7424B686F23}" type="slidenum">
              <a:rPr lang="en-US" sz="1200">
                <a:solidFill>
                  <a:prstClr val="black"/>
                </a:solidFill>
              </a:rPr>
              <a:pPr algn="r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B1C4E76-6EDA-4B9B-B897-DEB45F606C58}" type="slidenum">
              <a:rPr lang="en-US" sz="1200">
                <a:solidFill>
                  <a:prstClr val="black"/>
                </a:solidFill>
              </a:rPr>
              <a:pPr algn="r"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55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8E3E6D-D269-4253-A784-9C0C3CBB5D94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408AF9C-D929-4A76-ADFC-2B3EDB1DF272}" type="slidenum">
              <a:rPr lang="en-US" sz="1200">
                <a:solidFill>
                  <a:prstClr val="black"/>
                </a:solidFill>
              </a:rPr>
              <a:pPr algn="r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94A44AD-4263-4891-B74D-E16C4153F8BE}" type="slidenum">
              <a:rPr lang="en-US" sz="1200">
                <a:solidFill>
                  <a:prstClr val="black"/>
                </a:solidFill>
              </a:rPr>
              <a:pPr algn="r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D239DA-A6B1-4E71-B7FE-CA3FA21022C7}" type="slidenum">
              <a:rPr lang="en-US" sz="1200">
                <a:solidFill>
                  <a:prstClr val="black"/>
                </a:solidFill>
              </a:rPr>
              <a:pPr algn="r"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77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D0D028-09C1-43DA-BC51-B134B93BE17B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758234C-BB52-4F14-82D6-4BAF34F7A694}" type="slidenum">
              <a:rPr lang="en-US" sz="1200">
                <a:solidFill>
                  <a:prstClr val="black"/>
                </a:solidFill>
              </a:rPr>
              <a:pPr algn="r"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8AE6DA5-14D5-4BFC-9A24-0E14556A458E}" type="slidenum">
              <a:rPr lang="en-US" sz="1200">
                <a:solidFill>
                  <a:prstClr val="black"/>
                </a:solidFill>
              </a:rPr>
              <a:pPr algn="r"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300E438-CF64-4D67-9589-13DBE1736502}" type="slidenum">
              <a:rPr lang="en-US" sz="1200">
                <a:solidFill>
                  <a:prstClr val="black"/>
                </a:solidFill>
              </a:rPr>
              <a:pPr algn="r"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58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C6ECF-E837-4C10-9A14-C8E3FF1E0683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4D7D4C8-40C9-4E5C-A922-5288D3207070}" type="slidenum">
              <a:rPr lang="en-US" sz="1200">
                <a:solidFill>
                  <a:prstClr val="black"/>
                </a:solidFill>
              </a:rPr>
              <a:pPr algn="r"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12E6DA1-02FB-4FEA-96AA-896BA1354688}" type="slidenum">
              <a:rPr lang="en-US" sz="1200">
                <a:solidFill>
                  <a:prstClr val="black"/>
                </a:solidFill>
              </a:rPr>
              <a:pPr algn="r"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065EEFD4-F897-49DB-ACEC-A35B85361233}" type="slidenum">
              <a:rPr lang="en-US" sz="1200">
                <a:solidFill>
                  <a:prstClr val="black"/>
                </a:solidFill>
              </a:rPr>
              <a:pPr algn="r"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97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95E62-B8CF-42AB-B666-CB50C3CBAC9A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46F8A28-A8BC-4C0A-A071-C77DC9936C17}" type="slidenum">
              <a:rPr lang="en-US" sz="1200">
                <a:solidFill>
                  <a:prstClr val="black"/>
                </a:solidFill>
              </a:rPr>
              <a:pPr algn="r"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BC59590-E8C8-4059-B530-A160E6C0D9F2}" type="slidenum">
              <a:rPr lang="en-US" sz="1200">
                <a:solidFill>
                  <a:prstClr val="black"/>
                </a:solidFill>
              </a:rPr>
              <a:pPr algn="r"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BDF6669-7FD5-47EA-9155-061493A58491}" type="slidenum">
              <a:rPr lang="en-US" sz="1200">
                <a:solidFill>
                  <a:prstClr val="black"/>
                </a:solidFill>
              </a:rPr>
              <a:pPr algn="r"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94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11B501-B331-4C01-96B5-8D428FF14F7C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2B0FB85-F1F7-4FF4-A5B2-0D73E3CD5C20}" type="slidenum">
              <a:rPr lang="en-US" sz="1200">
                <a:solidFill>
                  <a:prstClr val="black"/>
                </a:solidFill>
              </a:rPr>
              <a:pPr algn="r"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6FDDC26-2434-438D-8847-7B38B9D368B6}" type="slidenum">
              <a:rPr lang="en-US" sz="1200">
                <a:solidFill>
                  <a:prstClr val="black"/>
                </a:solidFill>
              </a:rPr>
              <a:pPr algn="r"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E703E945-F3FF-4F7D-B0E9-A5835C309662}" type="slidenum">
              <a:rPr lang="en-US" sz="1200">
                <a:solidFill>
                  <a:prstClr val="black"/>
                </a:solidFill>
              </a:rPr>
              <a:pPr algn="r"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1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22751E-E32B-44DE-A676-42866B8F3482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9381FF9-61E4-4707-9806-48687D85EBCD}" type="slidenum">
              <a:rPr lang="en-US" sz="1200">
                <a:solidFill>
                  <a:prstClr val="black"/>
                </a:solidFill>
              </a:rPr>
              <a:pPr algn="r"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B6808F8B-39FA-4FD1-ADB9-C0A0F3F85A8E}" type="slidenum">
              <a:rPr lang="en-US" sz="1200">
                <a:solidFill>
                  <a:prstClr val="black"/>
                </a:solidFill>
              </a:rPr>
              <a:pPr algn="r"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E40FC0B-4554-43B3-971E-836AFC07A0AB}" type="slidenum">
              <a:rPr lang="en-US" sz="1200">
                <a:solidFill>
                  <a:prstClr val="black"/>
                </a:solidFill>
              </a:rPr>
              <a:pPr algn="r"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2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3F01EA-E098-4855-B002-F3D91A0EEDCF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7D81E71-409F-43BC-AE6A-024949973E57}" type="slidenum">
              <a:rPr lang="en-US" sz="1200">
                <a:solidFill>
                  <a:prstClr val="black"/>
                </a:solidFill>
              </a:rPr>
              <a:pPr algn="r"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2EF9850-80E2-4699-809D-D4427BFE4CEE}" type="slidenum">
              <a:rPr lang="en-US" sz="1200">
                <a:solidFill>
                  <a:prstClr val="black"/>
                </a:solidFill>
              </a:rPr>
              <a:pPr algn="r"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091C5DB-523E-4B11-9EF6-35942D49FD22}" type="slidenum">
              <a:rPr lang="en-US" sz="1200">
                <a:solidFill>
                  <a:prstClr val="black"/>
                </a:solidFill>
              </a:rPr>
              <a:pPr algn="r"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6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0B5647-C45F-4467-BCC4-3E9942C4070C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9C3B74D-029F-49A3-B956-7CC13C09D0FD}" type="slidenum">
              <a:rPr lang="en-US" sz="1200">
                <a:solidFill>
                  <a:prstClr val="black"/>
                </a:solidFill>
              </a:rPr>
              <a:pPr algn="r"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755F4C0B-9129-4AE8-8473-E8086209F17F}" type="slidenum">
              <a:rPr lang="en-US" sz="1200">
                <a:solidFill>
                  <a:prstClr val="black"/>
                </a:solidFill>
              </a:rPr>
              <a:pPr algn="r"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3AFD7C1-A0F0-4DC1-B01A-116AEE607B85}" type="slidenum">
              <a:rPr lang="en-US" sz="1200">
                <a:solidFill>
                  <a:prstClr val="black"/>
                </a:solidFill>
              </a:rPr>
              <a:pPr algn="r"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2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BE830-14FC-47F7-900E-801AA16C40BA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13E99C4-F554-43C4-9021-514DCCD3D2D9}" type="slidenum">
              <a:rPr lang="en-US" sz="1200">
                <a:solidFill>
                  <a:prstClr val="black"/>
                </a:solidFill>
              </a:rPr>
              <a:pPr algn="r"/>
              <a:t>19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12E77C6-ED21-4073-BFEA-7900C6CF3118}" type="slidenum">
              <a:rPr lang="en-US" sz="1200">
                <a:solidFill>
                  <a:prstClr val="black"/>
                </a:solidFill>
              </a:rPr>
              <a:pPr algn="r"/>
              <a:t>19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1629A6D-7213-4FC8-987D-80CDA18F97A8}" type="slidenum">
              <a:rPr lang="en-US" sz="1200">
                <a:solidFill>
                  <a:prstClr val="black"/>
                </a:solidFill>
              </a:rPr>
              <a:pPr algn="r"/>
              <a:t>19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91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97CE29-5D75-476A-9D12-27205C49DE61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59D33AFB-1C53-4778-8F67-5E28EA3ED898}" type="slidenum">
              <a:rPr lang="en-US" sz="1200">
                <a:solidFill>
                  <a:prstClr val="black"/>
                </a:solidFill>
              </a:rPr>
              <a:pPr algn="r"/>
              <a:t>20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7C85DF0-4F66-4A5E-AC7E-14C3D034E3A8}" type="slidenum">
              <a:rPr lang="en-US" sz="1200">
                <a:solidFill>
                  <a:prstClr val="black"/>
                </a:solidFill>
              </a:rPr>
              <a:pPr algn="r"/>
              <a:t>20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43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0D4F0A4B-6A0A-4008-A51E-2777A45552C1}" type="slidenum">
              <a:rPr lang="en-US" sz="1200">
                <a:solidFill>
                  <a:prstClr val="black"/>
                </a:solidFill>
              </a:rPr>
              <a:pPr algn="r"/>
              <a:t>20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84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84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3B74FE-52BD-4501-8BD9-9EF7C978E788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7F4E6604-A673-4995-A36C-C70657DA186F}" type="slidenum">
              <a:rPr lang="en-US" sz="1200">
                <a:solidFill>
                  <a:prstClr val="black"/>
                </a:solidFill>
              </a:rPr>
              <a:pPr algn="r"/>
              <a:t>21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720CF622-C13B-480E-8633-F8BC76E86BC1}" type="slidenum">
              <a:rPr lang="en-US" sz="1200">
                <a:solidFill>
                  <a:prstClr val="black"/>
                </a:solidFill>
              </a:rPr>
              <a:pPr algn="r"/>
              <a:t>21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048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7F10E81-EFEB-4DF5-A1B9-BFCF14FBA22C}" type="slidenum">
              <a:rPr lang="en-US" sz="1200">
                <a:solidFill>
                  <a:prstClr val="black"/>
                </a:solidFill>
              </a:rPr>
              <a:pPr algn="r"/>
              <a:t>21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90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E6A49-C73D-4D98-9B7E-66849D610D7F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454393B-9C3B-4915-B78D-C98EFA195CA8}" type="slidenum">
              <a:rPr lang="en-US" sz="1200">
                <a:solidFill>
                  <a:prstClr val="black"/>
                </a:solidFill>
              </a:rPr>
              <a:pPr algn="r"/>
              <a:t>22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B41D2E9-C47C-4B4C-A430-ED3EFD6371BF}" type="slidenum">
              <a:rPr lang="en-US" sz="1200">
                <a:solidFill>
                  <a:prstClr val="black"/>
                </a:solidFill>
              </a:rPr>
              <a:pPr algn="r"/>
              <a:t>22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0E11A35D-8CCD-4FF4-A0AB-424101D35F63}" type="slidenum">
              <a:rPr lang="en-US" sz="1200">
                <a:solidFill>
                  <a:prstClr val="black"/>
                </a:solidFill>
              </a:rPr>
              <a:pPr algn="r"/>
              <a:t>22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97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4D8324-18FF-441D-AD3B-AA765BD056A6}" type="slidenum">
              <a:rPr lang="en-US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9C8A668-4648-4C33-ABB5-866E54FBA95B}" type="slidenum">
              <a:rPr lang="en-US" sz="1200">
                <a:solidFill>
                  <a:prstClr val="black"/>
                </a:solidFill>
              </a:rPr>
              <a:pPr algn="r"/>
              <a:t>23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F058926-653A-4BAE-B1FC-23D993A9FFA2}" type="slidenum">
              <a:rPr lang="en-US" sz="1200">
                <a:solidFill>
                  <a:prstClr val="black"/>
                </a:solidFill>
              </a:rPr>
              <a:pPr algn="r"/>
              <a:t>23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5748D658-5E3C-467A-A2ED-B8445201C40C}" type="slidenum">
              <a:rPr lang="en-US" sz="1200">
                <a:solidFill>
                  <a:prstClr val="black"/>
                </a:solidFill>
              </a:rPr>
              <a:pPr algn="r"/>
              <a:t>23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3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4C7D24-8F3B-4FEF-981D-16039F7B0DB5}" type="slidenum">
              <a:rPr lang="en-US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7AC3F60-5270-4532-8B11-10A7038215E2}" type="slidenum">
              <a:rPr lang="en-US" sz="1200">
                <a:solidFill>
                  <a:prstClr val="black"/>
                </a:solidFill>
              </a:rPr>
              <a:pPr algn="r"/>
              <a:t>24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FEA7ECBF-52CD-4212-BE10-C37B8EC588F1}" type="slidenum">
              <a:rPr lang="en-US" sz="1200">
                <a:solidFill>
                  <a:prstClr val="black"/>
                </a:solidFill>
              </a:rPr>
              <a:pPr algn="r"/>
              <a:t>24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321E72C-E02F-4D7A-A551-DD7933F6A89D}" type="slidenum">
              <a:rPr lang="en-US" sz="1200">
                <a:solidFill>
                  <a:prstClr val="black"/>
                </a:solidFill>
              </a:rPr>
              <a:pPr algn="r"/>
              <a:t>24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14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30BDC-4AAA-43EA-9EAE-EF713AB96B41}" type="slidenum">
              <a:rPr lang="en-US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B9A4B16-8BEB-47C5-8220-C20A340AEBBC}" type="slidenum">
              <a:rPr lang="en-US" sz="1200">
                <a:solidFill>
                  <a:prstClr val="black"/>
                </a:solidFill>
              </a:rPr>
              <a:pPr algn="r"/>
              <a:t>25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78FEA17-8B49-43E2-82FC-3FB3BC5AE75C}" type="slidenum">
              <a:rPr lang="en-US" sz="1200">
                <a:solidFill>
                  <a:prstClr val="black"/>
                </a:solidFill>
              </a:rPr>
              <a:pPr algn="r"/>
              <a:t>25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EEC05401-6D40-4353-8535-2E4F70847D26}" type="slidenum">
              <a:rPr lang="en-US" sz="1200">
                <a:solidFill>
                  <a:prstClr val="black"/>
                </a:solidFill>
              </a:rPr>
              <a:pPr algn="r"/>
              <a:t>25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6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EE8AB4-6F27-4382-B70A-976A116851F4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9680AC5-BD18-4624-AE29-B48C5B2FE24D}" type="slidenum">
              <a:rPr lang="en-US" sz="1200">
                <a:solidFill>
                  <a:prstClr val="black"/>
                </a:solidFill>
              </a:rPr>
              <a:pPr algn="r"/>
              <a:t>26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2F92C70-7089-4669-8E07-B507B93F3068}" type="slidenum">
              <a:rPr lang="en-US" sz="1200">
                <a:solidFill>
                  <a:prstClr val="black"/>
                </a:solidFill>
              </a:rPr>
              <a:pPr algn="r"/>
              <a:t>26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AFCD27C-1BA5-4A68-9DE9-71CAB837D033}" type="slidenum">
              <a:rPr lang="en-US" sz="1200">
                <a:solidFill>
                  <a:prstClr val="black"/>
                </a:solidFill>
              </a:rPr>
              <a:pPr algn="r"/>
              <a:t>26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46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B08A7-C13B-4556-8D26-E887A18EADC6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4F73F87-341C-498A-8F12-9DF92F51039E}" type="slidenum">
              <a:rPr lang="en-US" sz="1200">
                <a:solidFill>
                  <a:prstClr val="black"/>
                </a:solidFill>
              </a:rPr>
              <a:pPr algn="r"/>
              <a:t>27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5079BD5-6F1B-4BE2-85B6-8550163C64F2}" type="slidenum">
              <a:rPr lang="en-US" sz="1200">
                <a:solidFill>
                  <a:prstClr val="black"/>
                </a:solidFill>
              </a:rPr>
              <a:pPr algn="r"/>
              <a:t>27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8A1585F-4545-4B33-8B81-2AC336B603E0}" type="slidenum">
              <a:rPr lang="en-US" sz="1200">
                <a:solidFill>
                  <a:prstClr val="black"/>
                </a:solidFill>
              </a:rPr>
              <a:pPr algn="r"/>
              <a:t>27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9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A63B90-6521-4B88-8886-457601D5416B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407EC82-18C4-4B5F-B63A-022F0006A316}" type="slidenum">
              <a:rPr lang="en-US" sz="1200">
                <a:solidFill>
                  <a:prstClr val="black"/>
                </a:solidFill>
              </a:rPr>
              <a:pPr algn="r"/>
              <a:t>28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9DF9547-771F-4CEC-8732-4619497FCBDA}" type="slidenum">
              <a:rPr lang="en-US" sz="1200">
                <a:solidFill>
                  <a:prstClr val="black"/>
                </a:solidFill>
              </a:rPr>
              <a:pPr algn="r"/>
              <a:t>28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2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178A6C1-B8CA-4725-86A6-ECF5BB0DFB86}" type="slidenum">
              <a:rPr lang="en-US" sz="1200">
                <a:solidFill>
                  <a:prstClr val="black"/>
                </a:solidFill>
              </a:rPr>
              <a:pPr algn="r"/>
              <a:t>28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93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D0AC78-3A9D-4B34-A913-50878ADCEB0A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B626927-0B8F-47D4-AF25-5B8B5CFD8486}" type="slidenum">
              <a:rPr lang="en-US" sz="1200">
                <a:solidFill>
                  <a:prstClr val="black"/>
                </a:solidFill>
              </a:rPr>
              <a:pPr algn="r"/>
              <a:t>29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53EB5666-EE62-4387-8729-C50C100C64C6}" type="slidenum">
              <a:rPr lang="en-US" sz="1200">
                <a:solidFill>
                  <a:prstClr val="black"/>
                </a:solidFill>
              </a:rPr>
              <a:pPr algn="r"/>
              <a:t>29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2E6C5E0-62BF-49BA-AC15-7816C3BAF1A8}" type="slidenum">
              <a:rPr lang="en-US" sz="1200">
                <a:solidFill>
                  <a:prstClr val="black"/>
                </a:solidFill>
              </a:rPr>
              <a:pPr algn="r"/>
              <a:t>29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085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C4CF87-3A38-4528-85F7-5AA434EAE0AB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E9727B6-4A1B-444F-A204-E7768D54A5F0}" type="slidenum">
              <a:rPr lang="en-US" sz="1200">
                <a:solidFill>
                  <a:prstClr val="black"/>
                </a:solidFill>
              </a:rPr>
              <a:pPr algn="r"/>
              <a:t>30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DB5B2FF-FE1B-4608-BBF5-E5703E5DDBBD}" type="slidenum">
              <a:rPr lang="en-US" sz="1200">
                <a:solidFill>
                  <a:prstClr val="black"/>
                </a:solidFill>
              </a:rPr>
              <a:pPr algn="r"/>
              <a:t>30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CB460DF-4801-46B8-B6B3-A94D578BC1FA}" type="slidenum">
              <a:rPr lang="en-US" sz="1200">
                <a:solidFill>
                  <a:prstClr val="black"/>
                </a:solidFill>
              </a:rPr>
              <a:pPr algn="r"/>
              <a:t>30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89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56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9FAB6-07A5-493E-AE44-FDFD87CEF59D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1274372-AB6C-443F-84EF-256D96B7095E}" type="slidenum">
              <a:rPr lang="en-US" sz="1200">
                <a:solidFill>
                  <a:prstClr val="black"/>
                </a:solidFill>
              </a:rPr>
              <a:pPr algn="r"/>
              <a:t>31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2F552B6-DF18-4BFA-AC93-B87F52489373}" type="slidenum">
              <a:rPr lang="en-US" sz="1200">
                <a:solidFill>
                  <a:prstClr val="black"/>
                </a:solidFill>
              </a:rPr>
              <a:pPr algn="r"/>
              <a:t>31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CD9882B-3030-48CA-B7AF-48F97C69F977}" type="slidenum">
              <a:rPr lang="en-US" sz="1200">
                <a:solidFill>
                  <a:prstClr val="black"/>
                </a:solidFill>
              </a:rPr>
              <a:pPr algn="r"/>
              <a:t>31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017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81AC2-8A12-4DEA-AA4F-FD476C5021B7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C5C5113-EC77-4D58-B523-16018B717BDD}" type="slidenum">
              <a:rPr lang="en-US" sz="1200">
                <a:solidFill>
                  <a:prstClr val="black"/>
                </a:solidFill>
              </a:rPr>
              <a:pPr algn="r"/>
              <a:t>32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3A2BCE9-0BA0-4504-A0BC-58CC39BA5E24}" type="slidenum">
              <a:rPr lang="en-US" sz="1200">
                <a:solidFill>
                  <a:prstClr val="black"/>
                </a:solidFill>
              </a:rPr>
              <a:pPr algn="r"/>
              <a:t>32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4860689-3C02-4118-84D4-38BB100C7BB8}" type="slidenum">
              <a:rPr lang="en-US" sz="1200">
                <a:solidFill>
                  <a:prstClr val="black"/>
                </a:solidFill>
              </a:rPr>
              <a:pPr algn="r"/>
              <a:t>32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845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A26B0-A74B-45B9-B3C7-FF862C041C39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FDBD148-125F-4F81-B269-51ECF8771F5B}" type="slidenum">
              <a:rPr lang="en-US" sz="1200">
                <a:solidFill>
                  <a:prstClr val="black"/>
                </a:solidFill>
              </a:rPr>
              <a:pPr algn="r"/>
              <a:t>33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3FC5C24-4CF9-456B-B65E-A743C7F7138A}" type="slidenum">
              <a:rPr lang="en-US" sz="1200">
                <a:solidFill>
                  <a:prstClr val="black"/>
                </a:solidFill>
              </a:rPr>
              <a:pPr algn="r"/>
              <a:t>33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6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891F392-A5AF-4565-9BE1-134ECCF6F196}" type="slidenum">
              <a:rPr lang="en-US" sz="1200">
                <a:solidFill>
                  <a:prstClr val="black"/>
                </a:solidFill>
              </a:rPr>
              <a:pPr algn="r"/>
              <a:t>33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50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394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F8353-FB56-41F6-A270-E4BD8FC8368E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9E6D196-B316-4D41-95A3-1435BDDF8531}" type="slidenum">
              <a:rPr lang="en-US" sz="1200">
                <a:solidFill>
                  <a:prstClr val="black"/>
                </a:solidFill>
              </a:rPr>
              <a:pPr algn="r"/>
              <a:t>34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59C02696-D1BD-4161-9AD0-DB58E5F66B26}" type="slidenum">
              <a:rPr lang="en-US" sz="1200">
                <a:solidFill>
                  <a:prstClr val="black"/>
                </a:solidFill>
              </a:rPr>
              <a:pPr algn="r"/>
              <a:t>34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710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2438A15-576F-4BA4-B84B-87369E88DB5E}" type="slidenum">
              <a:rPr lang="en-US" sz="1200">
                <a:solidFill>
                  <a:prstClr val="black"/>
                </a:solidFill>
              </a:rPr>
              <a:pPr algn="r"/>
              <a:t>34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57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21425F-352A-4D0B-B34E-5AF04C69A365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9A56E30-B4AA-4670-9B6E-F682D86EBA2A}" type="slidenum">
              <a:rPr lang="en-US" sz="1200">
                <a:solidFill>
                  <a:prstClr val="black"/>
                </a:solidFill>
              </a:rPr>
              <a:pPr algn="r"/>
              <a:t>35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D55D8E1-7D7D-4808-AC4C-BA91D037BAF1}" type="slidenum">
              <a:rPr lang="en-US" sz="1200">
                <a:solidFill>
                  <a:prstClr val="black"/>
                </a:solidFill>
              </a:rPr>
              <a:pPr algn="r"/>
              <a:t>35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E1D94D65-02E8-40F0-84F0-38CA07AC4D40}" type="slidenum">
              <a:rPr lang="en-US" sz="1200">
                <a:solidFill>
                  <a:prstClr val="black"/>
                </a:solidFill>
              </a:rPr>
              <a:pPr algn="r"/>
              <a:t>35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73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1DAAA-88F2-4E51-97C5-6906026E82A1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3D169274-E3F0-4DB2-9212-FF928CEE5BFB}" type="slidenum">
              <a:rPr lang="en-US" sz="1200">
                <a:solidFill>
                  <a:prstClr val="black"/>
                </a:solidFill>
              </a:rPr>
              <a:pPr algn="r"/>
              <a:t>36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03F717D-7A1E-4BBD-A1D0-AECCDDA45CF4}" type="slidenum">
              <a:rPr lang="en-US" sz="1200">
                <a:solidFill>
                  <a:prstClr val="black"/>
                </a:solidFill>
              </a:rPr>
              <a:pPr algn="r"/>
              <a:t>36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B6F422CF-D66B-4FAA-8983-8F5BC5A402DD}" type="slidenum">
              <a:rPr lang="en-US" sz="1200">
                <a:solidFill>
                  <a:prstClr val="black"/>
                </a:solidFill>
              </a:rPr>
              <a:pPr algn="r"/>
              <a:t>36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002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C86239-B703-4256-84F6-9527858F11C2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A2DAE58-9C05-423B-91C8-2E0B8570588D}" type="slidenum">
              <a:rPr lang="en-US" sz="1200">
                <a:solidFill>
                  <a:prstClr val="black"/>
                </a:solidFill>
              </a:rPr>
              <a:pPr algn="r"/>
              <a:t>37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B883769-ED62-467F-A1FC-3FA2E6EF9DCB}" type="slidenum">
              <a:rPr lang="en-US" sz="1200">
                <a:solidFill>
                  <a:prstClr val="black"/>
                </a:solidFill>
              </a:rPr>
              <a:pPr algn="r"/>
              <a:t>37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4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4CC77576-804F-43FC-BBD9-05FA3B780CEF}" type="slidenum">
              <a:rPr lang="en-US" sz="1200">
                <a:solidFill>
                  <a:prstClr val="black"/>
                </a:solidFill>
              </a:rPr>
              <a:pPr algn="r"/>
              <a:t>37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056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477256-08FB-4A1F-AD8F-4D6CC84C8231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5289A05A-21A0-463B-A0F3-1520881156AA}" type="slidenum">
              <a:rPr lang="en-US" sz="1200">
                <a:solidFill>
                  <a:prstClr val="black"/>
                </a:solidFill>
              </a:rPr>
              <a:pPr algn="r"/>
              <a:t>38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D723554-C0A8-473A-BC51-FDA383500BB8}" type="slidenum">
              <a:rPr lang="en-US" sz="1200">
                <a:solidFill>
                  <a:prstClr val="black"/>
                </a:solidFill>
              </a:rPr>
              <a:pPr algn="r"/>
              <a:t>38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6B0F529B-AF93-4017-AD59-8A1BE4E859D7}" type="slidenum">
              <a:rPr lang="en-US" sz="1200">
                <a:solidFill>
                  <a:prstClr val="black"/>
                </a:solidFill>
              </a:rPr>
              <a:pPr algn="r"/>
              <a:t>38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307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2277-1AE9-474D-BEA5-1EC6F4C7654F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A11F69D-4622-4ACB-BE38-3AB23B4BFC40}" type="slidenum">
              <a:rPr lang="en-US" sz="1200">
                <a:solidFill>
                  <a:prstClr val="black"/>
                </a:solidFill>
              </a:rPr>
              <a:pPr algn="r"/>
              <a:t>39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E2DD191B-1875-4E44-8198-A18CDEC9B6D2}" type="slidenum">
              <a:rPr lang="en-US" sz="1200">
                <a:solidFill>
                  <a:prstClr val="black"/>
                </a:solidFill>
              </a:rPr>
              <a:pPr algn="r"/>
              <a:t>39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4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2156FD65-55A5-4EEA-A96D-7C13444DF1F5}" type="slidenum">
              <a:rPr lang="en-US" sz="1200">
                <a:solidFill>
                  <a:prstClr val="black"/>
                </a:solidFill>
              </a:rPr>
              <a:pPr algn="r"/>
              <a:t>39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329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8227B-E953-4F87-9FA4-9350B59B87BA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8A1D345-30ED-4DEC-AA67-57C9F4F9CD8E}" type="slidenum">
              <a:rPr lang="en-US" sz="1200">
                <a:solidFill>
                  <a:prstClr val="black"/>
                </a:solidFill>
              </a:rPr>
              <a:pPr algn="r"/>
              <a:t>40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BA5CF373-1EF1-4399-9F0F-0D459E968761}" type="slidenum">
              <a:rPr lang="en-US" sz="1200">
                <a:solidFill>
                  <a:prstClr val="black"/>
                </a:solidFill>
              </a:rPr>
              <a:pPr algn="r"/>
              <a:t>40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8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D924B2F6-4632-4355-AEF1-E387C2B0D31E}" type="slidenum">
              <a:rPr lang="en-US" sz="1200">
                <a:solidFill>
                  <a:prstClr val="black"/>
                </a:solidFill>
              </a:rPr>
              <a:pPr algn="r"/>
              <a:t>40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4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8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5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2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4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0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3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B0FB-1B97-4E01-85E1-6F6FA194248D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009D-833C-4FB6-B132-C8EE837B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0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0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8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33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40.bin"/><Relationship Id="rId17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2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4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4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57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4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8.bin"/><Relationship Id="rId9" Type="http://schemas.openxmlformats.org/officeDocument/2006/relationships/image" Target="../media/image55.wmf"/><Relationship Id="rId14" Type="http://schemas.openxmlformats.org/officeDocument/2006/relationships/oleObject" Target="../embeddings/oleObject6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66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7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7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80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7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9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1.wmf"/><Relationship Id="rId5" Type="http://schemas.openxmlformats.org/officeDocument/2006/relationships/image" Target="../media/image68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76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image" Target="../media/image79.w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5" Type="http://schemas.openxmlformats.org/officeDocument/2006/relationships/image" Target="../media/image80.wmf"/><Relationship Id="rId10" Type="http://schemas.openxmlformats.org/officeDocument/2006/relationships/oleObject" Target="../embeddings/oleObject84.bin"/><Relationship Id="rId4" Type="http://schemas.openxmlformats.org/officeDocument/2006/relationships/oleObject" Target="../embeddings/oleObject81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8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83.wmf"/><Relationship Id="rId18" Type="http://schemas.openxmlformats.org/officeDocument/2006/relationships/oleObject" Target="../embeddings/oleObject94.bin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87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3.bin"/><Relationship Id="rId20" Type="http://schemas.openxmlformats.org/officeDocument/2006/relationships/oleObject" Target="../embeddings/oleObject95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82.wmf"/><Relationship Id="rId5" Type="http://schemas.openxmlformats.org/officeDocument/2006/relationships/image" Target="../media/image77.wmf"/><Relationship Id="rId15" Type="http://schemas.openxmlformats.org/officeDocument/2006/relationships/image" Target="../media/image84.wmf"/><Relationship Id="rId10" Type="http://schemas.openxmlformats.org/officeDocument/2006/relationships/oleObject" Target="../embeddings/oleObject90.bin"/><Relationship Id="rId19" Type="http://schemas.openxmlformats.org/officeDocument/2006/relationships/image" Target="../media/image86.wmf"/><Relationship Id="rId4" Type="http://schemas.openxmlformats.org/officeDocument/2006/relationships/oleObject" Target="../embeddings/oleObject87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9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67.wmf"/><Relationship Id="rId5" Type="http://schemas.openxmlformats.org/officeDocument/2006/relationships/image" Target="../media/image88.wmf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6.bin"/><Relationship Id="rId9" Type="http://schemas.openxmlformats.org/officeDocument/2006/relationships/image" Target="../media/image9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94.wmf"/><Relationship Id="rId5" Type="http://schemas.openxmlformats.org/officeDocument/2006/relationships/image" Target="../media/image91.wmf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9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5.bin"/><Relationship Id="rId5" Type="http://schemas.openxmlformats.org/officeDocument/2006/relationships/image" Target="../media/image95.wmf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9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08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10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image" Target="../media/image104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1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10.bin"/><Relationship Id="rId11" Type="http://schemas.openxmlformats.org/officeDocument/2006/relationships/image" Target="../media/image103.wmf"/><Relationship Id="rId5" Type="http://schemas.openxmlformats.org/officeDocument/2006/relationships/image" Target="../media/image100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112.bin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11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oleObject" Target="../embeddings/oleObject119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16.bin"/><Relationship Id="rId12" Type="http://schemas.openxmlformats.org/officeDocument/2006/relationships/image" Target="../media/image10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6.wmf"/><Relationship Id="rId11" Type="http://schemas.openxmlformats.org/officeDocument/2006/relationships/oleObject" Target="../embeddings/oleObject118.bin"/><Relationship Id="rId5" Type="http://schemas.openxmlformats.org/officeDocument/2006/relationships/oleObject" Target="../embeddings/Microsoft_Word_97_-_2003_Document1.doc"/><Relationship Id="rId10" Type="http://schemas.openxmlformats.org/officeDocument/2006/relationships/image" Target="../media/image108.wmf"/><Relationship Id="rId4" Type="http://schemas.openxmlformats.org/officeDocument/2006/relationships/oleObject" Target="../embeddings/oleObject115.bin"/><Relationship Id="rId9" Type="http://schemas.openxmlformats.org/officeDocument/2006/relationships/oleObject" Target="../embeddings/oleObject117.bin"/><Relationship Id="rId14" Type="http://schemas.openxmlformats.org/officeDocument/2006/relationships/image" Target="../media/image105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13" Type="http://schemas.openxmlformats.org/officeDocument/2006/relationships/image" Target="../media/image112.w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1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21.bin"/><Relationship Id="rId11" Type="http://schemas.openxmlformats.org/officeDocument/2006/relationships/image" Target="../media/image111.wmf"/><Relationship Id="rId5" Type="http://schemas.openxmlformats.org/officeDocument/2006/relationships/image" Target="../media/image109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23.bin"/><Relationship Id="rId4" Type="http://schemas.openxmlformats.org/officeDocument/2006/relationships/oleObject" Target="../embeddings/oleObject120.bin"/><Relationship Id="rId9" Type="http://schemas.openxmlformats.org/officeDocument/2006/relationships/image" Target="../media/image110.wmf"/><Relationship Id="rId14" Type="http://schemas.openxmlformats.org/officeDocument/2006/relationships/oleObject" Target="../embeddings/oleObject12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27.bin"/><Relationship Id="rId11" Type="http://schemas.openxmlformats.org/officeDocument/2006/relationships/image" Target="../media/image101.wmf"/><Relationship Id="rId5" Type="http://schemas.openxmlformats.org/officeDocument/2006/relationships/image" Target="../media/image113.wmf"/><Relationship Id="rId10" Type="http://schemas.openxmlformats.org/officeDocument/2006/relationships/oleObject" Target="../embeddings/oleObject129.bin"/><Relationship Id="rId4" Type="http://schemas.openxmlformats.org/officeDocument/2006/relationships/oleObject" Target="../embeddings/oleObject126.bin"/><Relationship Id="rId9" Type="http://schemas.openxmlformats.org/officeDocument/2006/relationships/image" Target="../media/image11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13" Type="http://schemas.openxmlformats.org/officeDocument/2006/relationships/image" Target="../media/image120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1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31.bin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0" Type="http://schemas.openxmlformats.org/officeDocument/2006/relationships/oleObject" Target="../embeddings/oleObject133.bin"/><Relationship Id="rId4" Type="http://schemas.openxmlformats.org/officeDocument/2006/relationships/oleObject" Target="../embeddings/oleObject130.bin"/><Relationship Id="rId9" Type="http://schemas.openxmlformats.org/officeDocument/2006/relationships/image" Target="../media/image118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36.bin"/><Relationship Id="rId5" Type="http://schemas.openxmlformats.org/officeDocument/2006/relationships/image" Target="../media/image121.wmf"/><Relationship Id="rId4" Type="http://schemas.openxmlformats.org/officeDocument/2006/relationships/oleObject" Target="../embeddings/oleObject135.bin"/><Relationship Id="rId9" Type="http://schemas.openxmlformats.org/officeDocument/2006/relationships/image" Target="../media/image12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13" Type="http://schemas.openxmlformats.org/officeDocument/2006/relationships/image" Target="../media/image127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24.wmf"/><Relationship Id="rId12" Type="http://schemas.openxmlformats.org/officeDocument/2006/relationships/oleObject" Target="../embeddings/oleObject1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39.bin"/><Relationship Id="rId11" Type="http://schemas.openxmlformats.org/officeDocument/2006/relationships/image" Target="../media/image126.wmf"/><Relationship Id="rId5" Type="http://schemas.openxmlformats.org/officeDocument/2006/relationships/image" Target="../media/image123.wmf"/><Relationship Id="rId10" Type="http://schemas.openxmlformats.org/officeDocument/2006/relationships/oleObject" Target="../embeddings/oleObject141.bin"/><Relationship Id="rId4" Type="http://schemas.openxmlformats.org/officeDocument/2006/relationships/oleObject" Target="../embeddings/oleObject138.bin"/><Relationship Id="rId9" Type="http://schemas.openxmlformats.org/officeDocument/2006/relationships/image" Target="../media/image12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44.bin"/><Relationship Id="rId5" Type="http://schemas.openxmlformats.org/officeDocument/2006/relationships/image" Target="../media/image128.wmf"/><Relationship Id="rId4" Type="http://schemas.openxmlformats.org/officeDocument/2006/relationships/oleObject" Target="../embeddings/oleObject14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46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14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48.bin"/><Relationship Id="rId5" Type="http://schemas.openxmlformats.org/officeDocument/2006/relationships/image" Target="../media/image132.wmf"/><Relationship Id="rId4" Type="http://schemas.openxmlformats.org/officeDocument/2006/relationships/oleObject" Target="../embeddings/oleObject14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50.bin"/><Relationship Id="rId11" Type="http://schemas.openxmlformats.org/officeDocument/2006/relationships/image" Target="../media/image137.wmf"/><Relationship Id="rId5" Type="http://schemas.openxmlformats.org/officeDocument/2006/relationships/image" Target="../media/image134.wmf"/><Relationship Id="rId10" Type="http://schemas.openxmlformats.org/officeDocument/2006/relationships/oleObject" Target="../embeddings/oleObject152.bin"/><Relationship Id="rId4" Type="http://schemas.openxmlformats.org/officeDocument/2006/relationships/oleObject" Target="../embeddings/oleObject149.bin"/><Relationship Id="rId9" Type="http://schemas.openxmlformats.org/officeDocument/2006/relationships/image" Target="../media/image136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5.bin"/><Relationship Id="rId13" Type="http://schemas.openxmlformats.org/officeDocument/2006/relationships/image" Target="../media/image137.wmf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39.wmf"/><Relationship Id="rId12" Type="http://schemas.openxmlformats.org/officeDocument/2006/relationships/oleObject" Target="../embeddings/oleObject1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54.bin"/><Relationship Id="rId11" Type="http://schemas.openxmlformats.org/officeDocument/2006/relationships/image" Target="../media/image141.wmf"/><Relationship Id="rId5" Type="http://schemas.openxmlformats.org/officeDocument/2006/relationships/image" Target="../media/image138.wmf"/><Relationship Id="rId10" Type="http://schemas.openxmlformats.org/officeDocument/2006/relationships/oleObject" Target="../embeddings/oleObject156.bin"/><Relationship Id="rId4" Type="http://schemas.openxmlformats.org/officeDocument/2006/relationships/oleObject" Target="../embeddings/oleObject153.bin"/><Relationship Id="rId9" Type="http://schemas.openxmlformats.org/officeDocument/2006/relationships/image" Target="../media/image14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13" Type="http://schemas.openxmlformats.org/officeDocument/2006/relationships/image" Target="../media/image146.wmf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59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0" Type="http://schemas.openxmlformats.org/officeDocument/2006/relationships/oleObject" Target="../embeddings/oleObject161.bin"/><Relationship Id="rId4" Type="http://schemas.openxmlformats.org/officeDocument/2006/relationships/oleObject" Target="../embeddings/oleObject158.bin"/><Relationship Id="rId9" Type="http://schemas.openxmlformats.org/officeDocument/2006/relationships/image" Target="../media/image14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47.wmf"/><Relationship Id="rId4" Type="http://schemas.openxmlformats.org/officeDocument/2006/relationships/oleObject" Target="../embeddings/oleObject163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65.bin"/><Relationship Id="rId5" Type="http://schemas.openxmlformats.org/officeDocument/2006/relationships/image" Target="../media/image148.wmf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50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9.bin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168.bin"/><Relationship Id="rId11" Type="http://schemas.openxmlformats.org/officeDocument/2006/relationships/image" Target="../media/image154.wmf"/><Relationship Id="rId5" Type="http://schemas.openxmlformats.org/officeDocument/2006/relationships/image" Target="../media/image151.wmf"/><Relationship Id="rId10" Type="http://schemas.openxmlformats.org/officeDocument/2006/relationships/oleObject" Target="../embeddings/oleObject170.bin"/><Relationship Id="rId4" Type="http://schemas.openxmlformats.org/officeDocument/2006/relationships/oleObject" Target="../embeddings/oleObject167.bin"/><Relationship Id="rId9" Type="http://schemas.openxmlformats.org/officeDocument/2006/relationships/image" Target="../media/image15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chemeClr val="accent1">
                <a:lumMod val="45000"/>
                <a:lumOff val="55000"/>
              </a:schemeClr>
            </a:gs>
            <a:gs pos="45000">
              <a:srgbClr val="FCEB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8120" y="2274446"/>
            <a:ext cx="2394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Chapter 12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3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6599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Absorption and Emission of Radiation:</a:t>
            </a:r>
          </a:p>
          <a:p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Time Dependent Perturbation Theory Treatment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41325" y="1016000"/>
            <a:ext cx="622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Want Hamiltonian for Charged Particle in E &amp; M Field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Need the potential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U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517525" y="3043238"/>
            <a:ext cx="7593013" cy="3357562"/>
            <a:chOff x="326" y="1917"/>
            <a:chExt cx="4783" cy="2115"/>
          </a:xfrm>
        </p:grpSpPr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326" y="1917"/>
              <a:ext cx="357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Force (generalized form in Lagrangian mechanics)</a:t>
              </a:r>
            </a:p>
            <a:p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j</a:t>
              </a:r>
              <a:r>
                <a:rPr lang="en-US" sz="2000" b="1" baseline="30000">
                  <a:solidFill>
                    <a:srgbClr val="006600"/>
                  </a:solidFill>
                  <a:latin typeface="Times New Roman" pitchFamily="18" charset="0"/>
                </a:rPr>
                <a:t>th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component:</a:t>
              </a:r>
            </a:p>
            <a:p>
              <a:endParaRPr lang="en-US" sz="2000" b="1">
                <a:solidFill>
                  <a:srgbClr val="0066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1596" y="2308"/>
            <a:ext cx="1488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4" imgW="2362200" imgH="1066800" progId="Equation.DSMT4">
                    <p:embed/>
                  </p:oleObj>
                </mc:Choice>
                <mc:Fallback>
                  <p:oleObj name="Equation" r:id="rId4" imgW="2362200" imgH="1066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6" y="2308"/>
                          <a:ext cx="1488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3792" y="2419"/>
              <a:ext cx="131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U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 is the potential</a:t>
              </a:r>
              <a:b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</a:br>
              <a:r>
                <a:rPr lang="en-US" sz="2000" b="1" i="1">
                  <a:solidFill>
                    <a:srgbClr val="006600"/>
                  </a:solidFill>
                  <a:latin typeface="Times New Roman" pitchFamily="18" charset="0"/>
                </a:rPr>
                <a:t>q</a:t>
              </a:r>
              <a:r>
                <a:rPr lang="en-US" sz="2000" b="1" i="1" baseline="-25000">
                  <a:solidFill>
                    <a:srgbClr val="006600"/>
                  </a:solidFill>
                  <a:latin typeface="Times New Roman" pitchFamily="18" charset="0"/>
                </a:rPr>
                <a:t>j</a:t>
              </a:r>
              <a:r>
                <a:rPr lang="en-US" sz="2000" b="1">
                  <a:solidFill>
                    <a:srgbClr val="006600"/>
                  </a:solidFill>
                  <a:latin typeface="Times New Roman" pitchFamily="18" charset="0"/>
                </a:rPr>
                <a:t> are coordinates</a:t>
              </a:r>
            </a:p>
          </p:txBody>
        </p:sp>
        <p:sp>
          <p:nvSpPr>
            <p:cNvPr id="21512" name="Line 8"/>
            <p:cNvSpPr>
              <a:spLocks noChangeShapeType="1"/>
            </p:cNvSpPr>
            <p:nvPr/>
          </p:nvSpPr>
          <p:spPr bwMode="auto">
            <a:xfrm>
              <a:off x="3744" y="24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26" y="2829"/>
              <a:ext cx="7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Example:</a:t>
              </a:r>
            </a:p>
          </p:txBody>
        </p:sp>
        <p:graphicFrame>
          <p:nvGraphicFramePr>
            <p:cNvPr id="21514" name="Object 10"/>
            <p:cNvGraphicFramePr>
              <a:graphicFrameLocks noChangeAspect="1"/>
            </p:cNvGraphicFramePr>
            <p:nvPr/>
          </p:nvGraphicFramePr>
          <p:xfrm>
            <a:off x="1536" y="3012"/>
            <a:ext cx="1528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6" imgW="2425700" imgH="749300" progId="Equation.DSMT4">
                    <p:embed/>
                  </p:oleObj>
                </mc:Choice>
                <mc:Fallback>
                  <p:oleObj name="Equation" r:id="rId6" imgW="24257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3012"/>
                          <a:ext cx="1528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5" name="Object 11"/>
            <p:cNvGraphicFramePr>
              <a:graphicFrameLocks noChangeAspect="1"/>
            </p:cNvGraphicFramePr>
            <p:nvPr/>
          </p:nvGraphicFramePr>
          <p:xfrm>
            <a:off x="2228" y="3640"/>
            <a:ext cx="8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8" imgW="1269449" imgH="622030" progId="Equation.DSMT4">
                    <p:embed/>
                  </p:oleObj>
                </mc:Choice>
                <mc:Fallback>
                  <p:oleObj name="Equation" r:id="rId8" imgW="1269449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8" y="3640"/>
                          <a:ext cx="800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6" name="Text Box 12"/>
            <p:cNvSpPr txBox="1">
              <a:spLocks noChangeArrowheads="1"/>
            </p:cNvSpPr>
            <p:nvPr/>
          </p:nvSpPr>
          <p:spPr bwMode="auto">
            <a:xfrm>
              <a:off x="1776" y="3492"/>
              <a:ext cx="5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2060"/>
                  </a:solidFill>
                  <a:latin typeface="Times New Roman" pitchFamily="18" charset="0"/>
                </a:rPr>
                <a:t>since:</a:t>
              </a:r>
            </a:p>
          </p:txBody>
        </p:sp>
      </p:grpSp>
      <p:grpSp>
        <p:nvGrpSpPr>
          <p:cNvPr id="21517" name="Group 13"/>
          <p:cNvGrpSpPr>
            <a:grpSpLocks/>
          </p:cNvGrpSpPr>
          <p:nvPr/>
        </p:nvGrpSpPr>
        <p:grpSpPr bwMode="auto">
          <a:xfrm>
            <a:off x="442913" y="1766888"/>
            <a:ext cx="4979987" cy="1052512"/>
            <a:chOff x="279" y="1353"/>
            <a:chExt cx="3137" cy="663"/>
          </a:xfrm>
        </p:grpSpPr>
        <p:graphicFrame>
          <p:nvGraphicFramePr>
            <p:cNvPr id="21518" name="Object 14"/>
            <p:cNvGraphicFramePr>
              <a:graphicFrameLocks noChangeAspect="1"/>
            </p:cNvGraphicFramePr>
            <p:nvPr/>
          </p:nvGraphicFramePr>
          <p:xfrm>
            <a:off x="1992" y="1584"/>
            <a:ext cx="142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10" imgW="2260600" imgH="685800" progId="Equation.DSMT4">
                    <p:embed/>
                  </p:oleObj>
                </mc:Choice>
                <mc:Fallback>
                  <p:oleObj name="Equation" r:id="rId10" imgW="22606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2" y="1584"/>
                          <a:ext cx="142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279" y="1353"/>
              <a:ext cx="19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Force on Charged Particle:</a:t>
              </a:r>
            </a:p>
            <a:p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0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41325" y="574675"/>
            <a:ext cx="6994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Use the two equations for </a:t>
            </a: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</a:rPr>
              <a:t>F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 to find </a:t>
            </a: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</a:rPr>
              <a:t>U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, 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the potential of a charged particle in an E &amp; M field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57200" y="1905000"/>
            <a:ext cx="417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Once we have </a:t>
            </a:r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</a:rPr>
              <a:t>U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, we can write: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289300" y="2603500"/>
          <a:ext cx="1422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422400" imgH="419100" progId="Equation.DSMT4">
                  <p:embed/>
                </p:oleObj>
              </mc:Choice>
              <mc:Fallback>
                <p:oleObj name="Equation" r:id="rId4" imgW="1422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2603500"/>
                        <a:ext cx="14224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1000" y="3124200"/>
            <a:ext cx="5049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Where </a:t>
            </a:r>
            <a:r>
              <a:rPr lang="en-US" sz="2000" b="1" i="1" u="sng" dirty="0">
                <a:solidFill>
                  <a:srgbClr val="002060"/>
                </a:solidFill>
                <a:latin typeface="Times New Roman" pitchFamily="18" charset="0"/>
              </a:rPr>
              <a:t>H</a:t>
            </a:r>
            <a:r>
              <a:rPr lang="en-US" sz="2000" b="1" baseline="30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is the time dependent perturbation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81000" y="3733800"/>
            <a:ext cx="460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Use time dependent perturbation theory.</a:t>
            </a:r>
          </a:p>
        </p:txBody>
      </p:sp>
      <p:sp>
        <p:nvSpPr>
          <p:cNvPr id="2355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7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17525" y="123825"/>
            <a:ext cx="5843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Using the Standard Definitions from Maxwell’s Eqs.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854200" y="730250"/>
          <a:ext cx="1028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028254" imgH="355446" progId="Equation.DSMT4">
                  <p:embed/>
                </p:oleObj>
              </mc:Choice>
              <mc:Fallback>
                <p:oleObj name="Equation" r:id="rId4" imgW="1028254" imgH="3554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730250"/>
                        <a:ext cx="1028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953000" y="647700"/>
          <a:ext cx="1955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1955800" imgH="673100" progId="Equation.DSMT4">
                  <p:embed/>
                </p:oleObj>
              </mc:Choice>
              <mc:Fallback>
                <p:oleObj name="Equation" r:id="rId6" imgW="1955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647700"/>
                        <a:ext cx="1955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2908300" y="1149350"/>
          <a:ext cx="2197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2197100" imgH="736600" progId="Equation.DSMT4">
                  <p:embed/>
                </p:oleObj>
              </mc:Choice>
              <mc:Fallback>
                <p:oleObj name="Equation" r:id="rId8" imgW="21971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149350"/>
                        <a:ext cx="21971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3054350" y="3562350"/>
          <a:ext cx="38227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0" imgW="3822700" imgH="762000" progId="Equation.DSMT4">
                  <p:embed/>
                </p:oleObj>
              </mc:Choice>
              <mc:Fallback>
                <p:oleObj name="Equation" r:id="rId10" imgW="38227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350" y="3562350"/>
                        <a:ext cx="38227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41325" y="2986088"/>
            <a:ext cx="83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Then:</a:t>
            </a:r>
          </a:p>
        </p:txBody>
      </p:sp>
      <p:grpSp>
        <p:nvGrpSpPr>
          <p:cNvPr id="25608" name="Group 8"/>
          <p:cNvGrpSpPr>
            <a:grpSpLocks/>
          </p:cNvGrpSpPr>
          <p:nvPr/>
        </p:nvGrpSpPr>
        <p:grpSpPr bwMode="auto">
          <a:xfrm>
            <a:off x="365125" y="4586288"/>
            <a:ext cx="6721475" cy="1960562"/>
            <a:chOff x="230" y="2649"/>
            <a:chExt cx="4234" cy="1235"/>
          </a:xfrm>
        </p:grpSpPr>
        <p:graphicFrame>
          <p:nvGraphicFramePr>
            <p:cNvPr id="25609" name="Object 9"/>
            <p:cNvGraphicFramePr>
              <a:graphicFrameLocks noChangeAspect="1"/>
            </p:cNvGraphicFramePr>
            <p:nvPr/>
          </p:nvGraphicFramePr>
          <p:xfrm>
            <a:off x="1048" y="3404"/>
            <a:ext cx="3416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12" imgW="5422900" imgH="762000" progId="Equation.DSMT4">
                    <p:embed/>
                  </p:oleObj>
                </mc:Choice>
                <mc:Fallback>
                  <p:oleObj name="Equation" r:id="rId12" imgW="54229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8" y="3404"/>
                          <a:ext cx="3416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230" y="2649"/>
              <a:ext cx="19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Components of F, F</a:t>
              </a:r>
              <a:r>
                <a:rPr lang="en-US" sz="2000" b="1" baseline="-25000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, etc…</a:t>
              </a:r>
              <a:endParaRPr lang="en-US" sz="2000" b="1" baseline="-250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5611" name="Object 11"/>
            <p:cNvGraphicFramePr>
              <a:graphicFrameLocks noChangeAspect="1"/>
            </p:cNvGraphicFramePr>
            <p:nvPr/>
          </p:nvGraphicFramePr>
          <p:xfrm>
            <a:off x="2128" y="2928"/>
            <a:ext cx="80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Equation" r:id="rId14" imgW="1269449" imgH="622030" progId="Equation.DSMT4">
                    <p:embed/>
                  </p:oleObj>
                </mc:Choice>
                <mc:Fallback>
                  <p:oleObj name="Equation" r:id="rId14" imgW="1269449" imgH="62203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8" y="2928"/>
                          <a:ext cx="800" cy="3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12" name="Group 12"/>
          <p:cNvGrpSpPr>
            <a:grpSpLocks/>
          </p:cNvGrpSpPr>
          <p:nvPr/>
        </p:nvGrpSpPr>
        <p:grpSpPr bwMode="auto">
          <a:xfrm>
            <a:off x="406400" y="2193925"/>
            <a:ext cx="4979988" cy="1052513"/>
            <a:chOff x="279" y="1353"/>
            <a:chExt cx="3137" cy="663"/>
          </a:xfrm>
        </p:grpSpPr>
        <p:graphicFrame>
          <p:nvGraphicFramePr>
            <p:cNvPr id="25613" name="Object 13"/>
            <p:cNvGraphicFramePr>
              <a:graphicFrameLocks noChangeAspect="1"/>
            </p:cNvGraphicFramePr>
            <p:nvPr/>
          </p:nvGraphicFramePr>
          <p:xfrm>
            <a:off x="1992" y="1584"/>
            <a:ext cx="142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Equation" r:id="rId16" imgW="2260600" imgH="685800" progId="Equation.DSMT4">
                    <p:embed/>
                  </p:oleObj>
                </mc:Choice>
                <mc:Fallback>
                  <p:oleObj name="Equation" r:id="rId16" imgW="22606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2" y="1584"/>
                          <a:ext cx="142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4" name="Text Box 14"/>
            <p:cNvSpPr txBox="1">
              <a:spLocks noChangeArrowheads="1"/>
            </p:cNvSpPr>
            <p:nvPr/>
          </p:nvSpPr>
          <p:spPr bwMode="auto">
            <a:xfrm>
              <a:off x="279" y="1353"/>
              <a:ext cx="19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Force on Charged Particle:</a:t>
              </a:r>
            </a:p>
            <a:p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561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41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276600" y="1104900"/>
          <a:ext cx="86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863225" imgH="672808" progId="Equation.DSMT4">
                  <p:embed/>
                </p:oleObj>
              </mc:Choice>
              <mc:Fallback>
                <p:oleObj name="Equation" r:id="rId4" imgW="863225" imgH="67280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104900"/>
                        <a:ext cx="8636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441325" y="1195388"/>
            <a:ext cx="280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Adding and Subtracting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73100" y="2095500"/>
          <a:ext cx="4356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4356100" imgH="698500" progId="Equation.DSMT4">
                  <p:embed/>
                </p:oleObj>
              </mc:Choice>
              <mc:Fallback>
                <p:oleObj name="Equation" r:id="rId6" imgW="43561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2095500"/>
                        <a:ext cx="43561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5035550" y="2108200"/>
          <a:ext cx="2984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8" imgW="2984500" imgH="673100" progId="Equation.DSMT4">
                  <p:embed/>
                </p:oleObj>
              </mc:Choice>
              <mc:Fallback>
                <p:oleObj name="Equation" r:id="rId8" imgW="29845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2108200"/>
                        <a:ext cx="29845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623888" y="92075"/>
          <a:ext cx="5422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10" imgW="5422900" imgH="762000" progId="Equation.DSMT4">
                  <p:embed/>
                </p:oleObj>
              </mc:Choice>
              <mc:Fallback>
                <p:oleObj name="Equation" r:id="rId10" imgW="54229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8" y="92075"/>
                        <a:ext cx="5422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5" name="Group 7"/>
          <p:cNvGrpSpPr>
            <a:grpSpLocks/>
          </p:cNvGrpSpPr>
          <p:nvPr/>
        </p:nvGrpSpPr>
        <p:grpSpPr bwMode="auto">
          <a:xfrm>
            <a:off x="365125" y="3357563"/>
            <a:ext cx="8620125" cy="3041650"/>
            <a:chOff x="230" y="1926"/>
            <a:chExt cx="5430" cy="1916"/>
          </a:xfrm>
        </p:grpSpPr>
        <p:graphicFrame>
          <p:nvGraphicFramePr>
            <p:cNvPr id="27656" name="Object 8"/>
            <p:cNvGraphicFramePr>
              <a:graphicFrameLocks noChangeAspect="1"/>
            </p:cNvGraphicFramePr>
            <p:nvPr/>
          </p:nvGraphicFramePr>
          <p:xfrm>
            <a:off x="1356" y="2349"/>
            <a:ext cx="2968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2" name="Equation" r:id="rId12" imgW="4711700" imgH="736600" progId="Equation.DSMT4">
                    <p:embed/>
                  </p:oleObj>
                </mc:Choice>
                <mc:Fallback>
                  <p:oleObj name="Equation" r:id="rId12" imgW="47117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6" y="2349"/>
                          <a:ext cx="2968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324" y="1926"/>
              <a:ext cx="20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Total time derivative of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is</a:t>
              </a:r>
              <a:endParaRPr lang="en-US" sz="2000" b="1" baseline="-2500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 flipV="1">
              <a:off x="1584" y="2829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 flipH="1" flipV="1">
              <a:off x="3264" y="2829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 flipH="1">
              <a:off x="2496" y="2925"/>
              <a:ext cx="0" cy="9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230" y="3111"/>
              <a:ext cx="193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Due to explicit variation of</a:t>
              </a:r>
            </a:p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with time.</a:t>
              </a:r>
              <a:endParaRPr lang="en-US" sz="2000" b="1" baseline="-250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2592" y="3150"/>
              <a:ext cx="306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Due to motion of particle -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Changing position at which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is evaluated.</a:t>
              </a:r>
              <a:endParaRPr lang="en-US" sz="2000" b="1" baseline="-250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>
            <a:off x="4146550" y="1609725"/>
            <a:ext cx="438150" cy="501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4159250" y="1597025"/>
            <a:ext cx="1314450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6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2184400" y="1066800"/>
          <a:ext cx="4445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4445000" imgH="673100" progId="Equation.DSMT4">
                  <p:embed/>
                </p:oleObj>
              </mc:Choice>
              <mc:Fallback>
                <p:oleObj name="Equation" r:id="rId4" imgW="44450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1066800"/>
                        <a:ext cx="4445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69925" y="547688"/>
            <a:ext cx="83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Then: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762000" y="2133600"/>
            <a:ext cx="7035800" cy="3657600"/>
            <a:chOff x="480" y="1344"/>
            <a:chExt cx="4432" cy="2304"/>
          </a:xfrm>
        </p:grpSpPr>
        <p:grpSp>
          <p:nvGrpSpPr>
            <p:cNvPr id="29701" name="Group 5"/>
            <p:cNvGrpSpPr>
              <a:grpSpLocks/>
            </p:cNvGrpSpPr>
            <p:nvPr/>
          </p:nvGrpSpPr>
          <p:grpSpPr bwMode="auto">
            <a:xfrm>
              <a:off x="480" y="1344"/>
              <a:ext cx="4432" cy="1936"/>
              <a:chOff x="480" y="1344"/>
              <a:chExt cx="4432" cy="1936"/>
            </a:xfrm>
          </p:grpSpPr>
          <p:sp>
            <p:nvSpPr>
              <p:cNvPr id="29702" name="Text Box 6"/>
              <p:cNvSpPr txBox="1">
                <a:spLocks noChangeArrowheads="1"/>
              </p:cNvSpPr>
              <p:nvPr/>
            </p:nvSpPr>
            <p:spPr bwMode="auto">
              <a:xfrm>
                <a:off x="480" y="1344"/>
                <a:ext cx="79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FF0000"/>
                    </a:solidFill>
                    <a:latin typeface="Times New Roman" pitchFamily="18" charset="0"/>
                  </a:rPr>
                  <a:t>Using this</a:t>
                </a:r>
              </a:p>
            </p:txBody>
          </p:sp>
          <p:graphicFrame>
            <p:nvGraphicFramePr>
              <p:cNvPr id="29703" name="Object 7"/>
              <p:cNvGraphicFramePr>
                <a:graphicFrameLocks noChangeAspect="1"/>
              </p:cNvGraphicFramePr>
              <p:nvPr/>
            </p:nvGraphicFramePr>
            <p:xfrm>
              <a:off x="1340" y="1680"/>
              <a:ext cx="2576" cy="4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3" name="Equation" r:id="rId6" imgW="4089400" imgH="673100" progId="Equation.DSMT4">
                      <p:embed/>
                    </p:oleObj>
                  </mc:Choice>
                  <mc:Fallback>
                    <p:oleObj name="Equation" r:id="rId6" imgW="4089400" imgH="673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0" y="1680"/>
                            <a:ext cx="2576" cy="4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9704" name="Text Box 8"/>
              <p:cNvSpPr txBox="1">
                <a:spLocks noChangeArrowheads="1"/>
              </p:cNvSpPr>
              <p:nvPr/>
            </p:nvSpPr>
            <p:spPr bwMode="auto">
              <a:xfrm>
                <a:off x="576" y="2304"/>
                <a:ext cx="53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Since:</a:t>
                </a:r>
              </a:p>
            </p:txBody>
          </p:sp>
          <p:graphicFrame>
            <p:nvGraphicFramePr>
              <p:cNvPr id="29705" name="Object 9"/>
              <p:cNvGraphicFramePr>
                <a:graphicFrameLocks noChangeAspect="1"/>
              </p:cNvGraphicFramePr>
              <p:nvPr/>
            </p:nvGraphicFramePr>
            <p:xfrm>
              <a:off x="1128" y="2832"/>
              <a:ext cx="3784" cy="4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4" name="Equation" r:id="rId8" imgW="6007100" imgH="711200" progId="Equation.DSMT4">
                      <p:embed/>
                    </p:oleObj>
                  </mc:Choice>
                  <mc:Fallback>
                    <p:oleObj name="Equation" r:id="rId8" imgW="6007100" imgH="711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28" y="2832"/>
                            <a:ext cx="3784" cy="4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2496" y="2784"/>
              <a:ext cx="432" cy="624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2880" y="3321"/>
              <a:ext cx="2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CC0000"/>
                  </a:solidFill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2970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9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5014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Substituting these pieces into equation for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</a:rPr>
              <a:t>F</a:t>
            </a:r>
            <a:r>
              <a:rPr lang="en-US" sz="2000" b="1" baseline="-25000" dirty="0" err="1">
                <a:solidFill>
                  <a:srgbClr val="002060"/>
                </a:solidFill>
                <a:latin typeface="Times New Roman" pitchFamily="18" charset="0"/>
              </a:rPr>
              <a:t>x</a:t>
            </a:r>
            <a:endParaRPr lang="en-US" sz="2000" b="1" baseline="-250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11150" y="625475"/>
          <a:ext cx="4102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4102100" imgH="736600" progId="Equation.DSMT4">
                  <p:embed/>
                </p:oleObj>
              </mc:Choice>
              <mc:Fallback>
                <p:oleObj name="Equation" r:id="rId4" imgW="41021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625475"/>
                        <a:ext cx="41021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185738" y="1233488"/>
            <a:ext cx="4849812" cy="1233487"/>
            <a:chOff x="117" y="777"/>
            <a:chExt cx="3055" cy="777"/>
          </a:xfrm>
        </p:grpSpPr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596" y="1130"/>
            <a:ext cx="2576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7" name="Equation" r:id="rId6" imgW="4089400" imgH="673100" progId="Equation.DSMT4">
                    <p:embed/>
                  </p:oleObj>
                </mc:Choice>
                <mc:Fallback>
                  <p:oleObj name="Equation" r:id="rId6" imgW="40894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" y="1130"/>
                          <a:ext cx="2576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>
              <a:off x="1562" y="833"/>
              <a:ext cx="1279" cy="3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2012" y="777"/>
              <a:ext cx="6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cancels</a:t>
              </a:r>
            </a:p>
          </p:txBody>
        </p:sp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117" y="1195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1753" name="Group 9"/>
          <p:cNvGrpSpPr>
            <a:grpSpLocks/>
          </p:cNvGrpSpPr>
          <p:nvPr/>
        </p:nvGrpSpPr>
        <p:grpSpPr bwMode="auto">
          <a:xfrm>
            <a:off x="280988" y="2679700"/>
            <a:ext cx="4659312" cy="736600"/>
            <a:chOff x="177" y="1688"/>
            <a:chExt cx="2935" cy="464"/>
          </a:xfrm>
        </p:grpSpPr>
        <p:sp>
          <p:nvSpPr>
            <p:cNvPr id="31754" name="Text Box 10"/>
            <p:cNvSpPr txBox="1">
              <a:spLocks noChangeArrowheads="1"/>
            </p:cNvSpPr>
            <p:nvPr/>
          </p:nvSpPr>
          <p:spPr bwMode="auto">
            <a:xfrm>
              <a:off x="177" y="1759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Then</a:t>
              </a:r>
            </a:p>
          </p:txBody>
        </p:sp>
        <p:graphicFrame>
          <p:nvGraphicFramePr>
            <p:cNvPr id="31755" name="Object 11"/>
            <p:cNvGraphicFramePr>
              <a:graphicFrameLocks noChangeAspect="1"/>
            </p:cNvGraphicFramePr>
            <p:nvPr/>
          </p:nvGraphicFramePr>
          <p:xfrm>
            <a:off x="760" y="1688"/>
            <a:ext cx="235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8" imgW="3733800" imgH="736600" progId="Equation.DSMT4">
                    <p:embed/>
                  </p:oleObj>
                </mc:Choice>
                <mc:Fallback>
                  <p:oleObj name="Equation" r:id="rId8" imgW="37338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0" y="1688"/>
                          <a:ext cx="235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56" name="Group 12"/>
          <p:cNvGrpSpPr>
            <a:grpSpLocks/>
          </p:cNvGrpSpPr>
          <p:nvPr/>
        </p:nvGrpSpPr>
        <p:grpSpPr bwMode="auto">
          <a:xfrm>
            <a:off x="200025" y="3667125"/>
            <a:ext cx="8745538" cy="2840038"/>
            <a:chOff x="126" y="2310"/>
            <a:chExt cx="5509" cy="1789"/>
          </a:xfrm>
        </p:grpSpPr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>
              <a:off x="1848" y="3331"/>
              <a:ext cx="275" cy="5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58" name="Line 14"/>
            <p:cNvSpPr>
              <a:spLocks noChangeShapeType="1"/>
            </p:cNvSpPr>
            <p:nvPr/>
          </p:nvSpPr>
          <p:spPr bwMode="auto">
            <a:xfrm>
              <a:off x="2440" y="3281"/>
              <a:ext cx="293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3075" y="3297"/>
              <a:ext cx="267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1760" name="Group 16"/>
            <p:cNvGrpSpPr>
              <a:grpSpLocks/>
            </p:cNvGrpSpPr>
            <p:nvPr/>
          </p:nvGrpSpPr>
          <p:grpSpPr bwMode="auto">
            <a:xfrm>
              <a:off x="126" y="2310"/>
              <a:ext cx="5509" cy="1789"/>
              <a:chOff x="126" y="2310"/>
              <a:chExt cx="5509" cy="1789"/>
            </a:xfrm>
          </p:grpSpPr>
          <p:sp>
            <p:nvSpPr>
              <p:cNvPr id="31761" name="Text Box 17"/>
              <p:cNvSpPr txBox="1">
                <a:spLocks noChangeArrowheads="1"/>
              </p:cNvSpPr>
              <p:nvPr/>
            </p:nvSpPr>
            <p:spPr bwMode="auto">
              <a:xfrm>
                <a:off x="3911" y="3245"/>
                <a:ext cx="17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 dirty="0">
                    <a:solidFill>
                      <a:srgbClr val="002060"/>
                    </a:solidFill>
                    <a:latin typeface="Times New Roman" pitchFamily="18" charset="0"/>
                  </a:rPr>
                  <a:t>A</a:t>
                </a:r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 not function of </a:t>
                </a:r>
                <a:r>
                  <a:rPr lang="en-US" sz="2000" b="1" i="1" dirty="0">
                    <a:solidFill>
                      <a:srgbClr val="002060"/>
                    </a:solidFill>
                    <a:latin typeface="Times New Roman" pitchFamily="18" charset="0"/>
                  </a:rPr>
                  <a:t>V</a:t>
                </a:r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 &amp;</a:t>
                </a:r>
              </a:p>
              <a:p>
                <a:r>
                  <a:rPr lang="en-US" sz="2000" b="1" i="1" dirty="0" err="1">
                    <a:solidFill>
                      <a:srgbClr val="002060"/>
                    </a:solidFill>
                    <a:latin typeface="Times New Roman" pitchFamily="18" charset="0"/>
                  </a:rPr>
                  <a:t>V</a:t>
                </a:r>
                <a:r>
                  <a:rPr lang="en-US" sz="2000" b="1" i="1" baseline="-25000" dirty="0" err="1">
                    <a:solidFill>
                      <a:srgbClr val="002060"/>
                    </a:solidFill>
                    <a:latin typeface="Times New Roman" pitchFamily="18" charset="0"/>
                  </a:rPr>
                  <a:t>y</a:t>
                </a:r>
                <a:r>
                  <a:rPr lang="en-US" sz="2000" b="1" baseline="-25000" dirty="0">
                    <a:solidFill>
                      <a:srgbClr val="002060"/>
                    </a:solidFill>
                    <a:latin typeface="Times New Roman" pitchFamily="18" charset="0"/>
                  </a:rPr>
                  <a:t>  </a:t>
                </a:r>
                <a:r>
                  <a:rPr lang="en-US" sz="2000" b="1" i="1" dirty="0" err="1">
                    <a:solidFill>
                      <a:srgbClr val="002060"/>
                    </a:solidFill>
                    <a:latin typeface="Times New Roman" pitchFamily="18" charset="0"/>
                  </a:rPr>
                  <a:t>V</a:t>
                </a:r>
                <a:r>
                  <a:rPr lang="en-US" sz="2000" b="1" i="1" baseline="-25000" dirty="0" err="1">
                    <a:solidFill>
                      <a:srgbClr val="002060"/>
                    </a:solidFill>
                    <a:latin typeface="Times New Roman" pitchFamily="18" charset="0"/>
                  </a:rPr>
                  <a:t>z</a:t>
                </a:r>
                <a:r>
                  <a:rPr lang="en-US" sz="2000" b="1" dirty="0">
                    <a:solidFill>
                      <a:srgbClr val="002060"/>
                    </a:solidFill>
                    <a:latin typeface="Times New Roman" pitchFamily="18" charset="0"/>
                  </a:rPr>
                  <a:t> independent of </a:t>
                </a:r>
                <a:r>
                  <a:rPr lang="en-US" sz="2000" b="1" i="1" dirty="0" err="1">
                    <a:solidFill>
                      <a:srgbClr val="002060"/>
                    </a:solidFill>
                    <a:latin typeface="Times New Roman" pitchFamily="18" charset="0"/>
                  </a:rPr>
                  <a:t>V</a:t>
                </a:r>
                <a:r>
                  <a:rPr lang="en-US" sz="2000" b="1" i="1" baseline="-25000" dirty="0" err="1">
                    <a:solidFill>
                      <a:srgbClr val="002060"/>
                    </a:solidFill>
                    <a:latin typeface="Times New Roman" pitchFamily="18" charset="0"/>
                  </a:rPr>
                  <a:t>x</a:t>
                </a:r>
                <a:endParaRPr lang="en-US" sz="2000" b="1" i="1" baseline="-25000" dirty="0">
                  <a:solidFill>
                    <a:srgbClr val="002060"/>
                  </a:solidFill>
                  <a:latin typeface="Times New Roman" pitchFamily="18" charset="0"/>
                </a:endParaRPr>
              </a:p>
            </p:txBody>
          </p:sp>
          <p:graphicFrame>
            <p:nvGraphicFramePr>
              <p:cNvPr id="31762" name="Object 18"/>
              <p:cNvGraphicFramePr>
                <a:graphicFrameLocks noChangeAspect="1"/>
              </p:cNvGraphicFramePr>
              <p:nvPr/>
            </p:nvGraphicFramePr>
            <p:xfrm>
              <a:off x="240" y="2310"/>
              <a:ext cx="1144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9" name="Equation" r:id="rId10" imgW="1816100" imgH="685800" progId="Equation.DSMT4">
                      <p:embed/>
                    </p:oleObj>
                  </mc:Choice>
                  <mc:Fallback>
                    <p:oleObj name="Equation" r:id="rId10" imgW="1816100" imgH="685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2310"/>
                            <a:ext cx="1144" cy="4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63" name="Text Box 19"/>
              <p:cNvSpPr txBox="1">
                <a:spLocks noChangeArrowheads="1"/>
              </p:cNvSpPr>
              <p:nvPr/>
            </p:nvSpPr>
            <p:spPr bwMode="auto">
              <a:xfrm>
                <a:off x="126" y="2889"/>
                <a:ext cx="64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9900"/>
                    </a:solidFill>
                    <a:latin typeface="Times New Roman" pitchFamily="18" charset="0"/>
                  </a:rPr>
                  <a:t>because</a:t>
                </a:r>
              </a:p>
            </p:txBody>
          </p:sp>
          <p:graphicFrame>
            <p:nvGraphicFramePr>
              <p:cNvPr id="31764" name="Object 20"/>
              <p:cNvGraphicFramePr>
                <a:graphicFrameLocks noChangeAspect="1"/>
              </p:cNvGraphicFramePr>
              <p:nvPr/>
            </p:nvGraphicFramePr>
            <p:xfrm>
              <a:off x="740" y="2833"/>
              <a:ext cx="2944" cy="9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50" name="Equation" r:id="rId12" imgW="4673600" imgH="1473200" progId="Equation.DSMT4">
                      <p:embed/>
                    </p:oleObj>
                  </mc:Choice>
                  <mc:Fallback>
                    <p:oleObj name="Equation" r:id="rId12" imgW="4673600" imgH="1473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0" y="2833"/>
                            <a:ext cx="2944" cy="9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65" name="Text Box 21"/>
              <p:cNvSpPr txBox="1">
                <a:spLocks noChangeArrowheads="1"/>
              </p:cNvSpPr>
              <p:nvPr/>
            </p:nvSpPr>
            <p:spPr bwMode="auto">
              <a:xfrm>
                <a:off x="2018" y="3849"/>
                <a:ext cx="21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CC0000"/>
                    </a:solidFill>
                    <a:latin typeface="Times New Roman" pitchFamily="18" charset="0"/>
                  </a:rPr>
                  <a:t>1</a:t>
                </a:r>
                <a:r>
                  <a:rPr lang="en-US" sz="2000" b="1" dirty="0">
                    <a:solidFill>
                      <a:srgbClr val="ED7D31"/>
                    </a:solidFill>
                    <a:latin typeface="Times New Roman" pitchFamily="18" charset="0"/>
                  </a:rPr>
                  <a:t>   </a:t>
                </a:r>
                <a:r>
                  <a:rPr lang="en-US" sz="2000" b="1" dirty="0">
                    <a:solidFill>
                      <a:srgbClr val="006600"/>
                    </a:solidFill>
                    <a:latin typeface="Times New Roman" pitchFamily="18" charset="0"/>
                  </a:rPr>
                  <a:t>+        0      +      0      +      0</a:t>
                </a:r>
              </a:p>
            </p:txBody>
          </p:sp>
        </p:grpSp>
      </p:grpSp>
      <p:grpSp>
        <p:nvGrpSpPr>
          <p:cNvPr id="31766" name="Group 22"/>
          <p:cNvGrpSpPr>
            <a:grpSpLocks/>
          </p:cNvGrpSpPr>
          <p:nvPr/>
        </p:nvGrpSpPr>
        <p:grpSpPr bwMode="auto">
          <a:xfrm>
            <a:off x="2332038" y="2995613"/>
            <a:ext cx="2200275" cy="1060450"/>
            <a:chOff x="1469" y="1887"/>
            <a:chExt cx="1386" cy="668"/>
          </a:xfrm>
        </p:grpSpPr>
        <p:sp>
          <p:nvSpPr>
            <p:cNvPr id="31767" name="Line 23"/>
            <p:cNvSpPr>
              <a:spLocks noChangeShapeType="1"/>
            </p:cNvSpPr>
            <p:nvPr/>
          </p:nvSpPr>
          <p:spPr bwMode="auto">
            <a:xfrm flipV="1">
              <a:off x="1469" y="1887"/>
              <a:ext cx="1386" cy="6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1862" y="2305"/>
              <a:ext cx="7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substitute</a:t>
              </a:r>
            </a:p>
          </p:txBody>
        </p:sp>
      </p:grpSp>
      <p:sp>
        <p:nvSpPr>
          <p:cNvPr id="3176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38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643063" y="612775"/>
          <a:ext cx="5067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5067300" imgH="800100" progId="Equation.DSMT4">
                  <p:embed/>
                </p:oleObj>
              </mc:Choice>
              <mc:Fallback>
                <p:oleObj name="Equation" r:id="rId4" imgW="5067300" imgH="800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63" y="612775"/>
                        <a:ext cx="50673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409575" y="169863"/>
            <a:ext cx="127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Therefore</a:t>
            </a:r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527050" y="3929063"/>
            <a:ext cx="7275513" cy="2586037"/>
            <a:chOff x="332" y="2475"/>
            <a:chExt cx="4583" cy="1629"/>
          </a:xfrm>
        </p:grpSpPr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1635" y="2806"/>
            <a:ext cx="1768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1" name="Equation" r:id="rId6" imgW="2806700" imgH="762000" progId="Equation.DSMT4">
                    <p:embed/>
                  </p:oleObj>
                </mc:Choice>
                <mc:Fallback>
                  <p:oleObj name="Equation" r:id="rId6" imgW="28067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5" y="2806"/>
                          <a:ext cx="1768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332" y="2475"/>
              <a:ext cx="21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The general definition of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F</a:t>
              </a:r>
              <a:r>
                <a:rPr lang="en-US" sz="2000" b="1" i="1" baseline="-25000">
                  <a:solidFill>
                    <a:srgbClr val="0099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is:</a:t>
              </a: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3829" y="2917"/>
              <a:ext cx="10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3333FF"/>
                  </a:solidFill>
                  <a:latin typeface="Times New Roman" pitchFamily="18" charset="0"/>
                </a:rPr>
                <a:t>U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 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  <a:sym typeface="Wingdings" pitchFamily="2" charset="2"/>
                </a:rPr>
                <a:t> potential</a:t>
              </a:r>
              <a:endParaRPr lang="en-US" sz="2000" b="1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364" y="3275"/>
              <a:ext cx="8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Therefore:</a:t>
              </a:r>
            </a:p>
          </p:txBody>
        </p:sp>
        <p:graphicFrame>
          <p:nvGraphicFramePr>
            <p:cNvPr id="33801" name="Object 9"/>
            <p:cNvGraphicFramePr>
              <a:graphicFrameLocks noChangeAspect="1"/>
            </p:cNvGraphicFramePr>
            <p:nvPr/>
          </p:nvGraphicFramePr>
          <p:xfrm>
            <a:off x="494" y="3570"/>
            <a:ext cx="1460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Equation" r:id="rId8" imgW="1701800" imgH="622300" progId="Equation.DSMT4">
                    <p:embed/>
                  </p:oleObj>
                </mc:Choice>
                <mc:Fallback>
                  <p:oleObj name="Equation" r:id="rId8" imgW="1701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" y="3570"/>
                          <a:ext cx="1460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1760538" y="1739900"/>
            <a:ext cx="7177087" cy="2317750"/>
            <a:chOff x="1109" y="1096"/>
            <a:chExt cx="4521" cy="1460"/>
          </a:xfrm>
        </p:grpSpPr>
        <p:sp>
          <p:nvSpPr>
            <p:cNvPr id="33803" name="Text Box 11"/>
            <p:cNvSpPr txBox="1">
              <a:spLocks noChangeArrowheads="1"/>
            </p:cNvSpPr>
            <p:nvPr/>
          </p:nvSpPr>
          <p:spPr bwMode="auto">
            <a:xfrm>
              <a:off x="2806" y="1806"/>
              <a:ext cx="282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Since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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is independent of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V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, can add in. </a:t>
              </a:r>
            </a:p>
            <a:p>
              <a:pPr>
                <a:lnSpc>
                  <a:spcPct val="150000"/>
                </a:lnSpc>
              </a:pP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Goes away when taking </a:t>
              </a:r>
              <a:endParaRPr lang="en-US" sz="2000" b="1" i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3804" name="Object 12"/>
            <p:cNvGraphicFramePr>
              <a:graphicFrameLocks noChangeAspect="1"/>
            </p:cNvGraphicFramePr>
            <p:nvPr/>
          </p:nvGraphicFramePr>
          <p:xfrm>
            <a:off x="4553" y="2124"/>
            <a:ext cx="312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Equation" r:id="rId10" imgW="495085" imgH="685502" progId="Equation.DSMT4">
                    <p:embed/>
                  </p:oleObj>
                </mc:Choice>
                <mc:Fallback>
                  <p:oleObj name="Equation" r:id="rId10" imgW="495085" imgH="68550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3" y="2124"/>
                          <a:ext cx="312" cy="4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5" name="Object 13"/>
            <p:cNvGraphicFramePr>
              <a:graphicFrameLocks noChangeAspect="1"/>
            </p:cNvGraphicFramePr>
            <p:nvPr/>
          </p:nvGraphicFramePr>
          <p:xfrm>
            <a:off x="1109" y="1096"/>
            <a:ext cx="3480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Equation" r:id="rId12" imgW="5524500" imgH="787400" progId="Equation.DSMT4">
                    <p:embed/>
                  </p:oleObj>
                </mc:Choice>
                <mc:Fallback>
                  <p:oleObj name="Equation" r:id="rId12" imgW="5524500" imgH="787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9" y="1096"/>
                          <a:ext cx="3480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 flipH="1" flipV="1">
              <a:off x="3748" y="1453"/>
              <a:ext cx="1211" cy="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380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22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27038" y="180975"/>
            <a:ext cx="40767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Times New Roman" pitchFamily="18" charset="0"/>
              </a:rPr>
              <a:t>Legrangian:</a:t>
            </a:r>
          </a:p>
          <a:p>
            <a:r>
              <a:rPr lang="en-US" sz="2400" b="1" i="1">
                <a:solidFill>
                  <a:srgbClr val="660066"/>
                </a:solidFill>
                <a:latin typeface="Times New Roman" pitchFamily="18" charset="0"/>
              </a:rPr>
              <a:t>	</a:t>
            </a:r>
            <a:r>
              <a:rPr lang="en-US" sz="2000" b="1" i="1">
                <a:solidFill>
                  <a:srgbClr val="660066"/>
                </a:solidFill>
                <a:latin typeface="Times New Roman" pitchFamily="18" charset="0"/>
              </a:rPr>
              <a:t>	L = T – U</a:t>
            </a:r>
          </a:p>
          <a:p>
            <a:r>
              <a:rPr lang="en-US" sz="2000" b="1" i="1">
                <a:solidFill>
                  <a:srgbClr val="660066"/>
                </a:solidFill>
                <a:latin typeface="Times New Roman" pitchFamily="18" charset="0"/>
              </a:rPr>
              <a:t>		T </a:t>
            </a:r>
            <a:r>
              <a:rPr lang="en-US" sz="2000" b="1">
                <a:solidFill>
                  <a:srgbClr val="660066"/>
                </a:solidFill>
                <a:latin typeface="Times New Roman" pitchFamily="18" charset="0"/>
                <a:sym typeface="Symbol" pitchFamily="18" charset="2"/>
              </a:rPr>
              <a:t></a:t>
            </a:r>
            <a:r>
              <a:rPr lang="en-US" sz="2000" b="1" i="1">
                <a:solidFill>
                  <a:srgbClr val="660066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>
                <a:solidFill>
                  <a:srgbClr val="660066"/>
                </a:solidFill>
                <a:latin typeface="Times New Roman" pitchFamily="18" charset="0"/>
                <a:sym typeface="Symbol" pitchFamily="18" charset="2"/>
              </a:rPr>
              <a:t>Kinetic Energy</a:t>
            </a:r>
            <a:endParaRPr lang="en-US" sz="2000" b="1" i="1">
              <a:solidFill>
                <a:srgbClr val="660066"/>
              </a:solidFill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17525" y="1690688"/>
            <a:ext cx="4067175" cy="1847850"/>
            <a:chOff x="326" y="1065"/>
            <a:chExt cx="2562" cy="1164"/>
          </a:xfrm>
        </p:grpSpPr>
        <p:graphicFrame>
          <p:nvGraphicFramePr>
            <p:cNvPr id="35844" name="Object 4"/>
            <p:cNvGraphicFramePr>
              <a:graphicFrameLocks noChangeAspect="1"/>
            </p:cNvGraphicFramePr>
            <p:nvPr/>
          </p:nvGraphicFramePr>
          <p:xfrm>
            <a:off x="695" y="1419"/>
            <a:ext cx="131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4" name="Equation" r:id="rId4" imgW="2082800" imgH="622300" progId="Equation.DSMT4">
                    <p:embed/>
                  </p:oleObj>
                </mc:Choice>
                <mc:Fallback>
                  <p:oleObj name="Equation" r:id="rId4" imgW="2082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" y="1419"/>
                          <a:ext cx="131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5" name="Text Box 5"/>
            <p:cNvSpPr txBox="1">
              <a:spLocks noChangeArrowheads="1"/>
            </p:cNvSpPr>
            <p:nvPr/>
          </p:nvSpPr>
          <p:spPr bwMode="auto">
            <a:xfrm>
              <a:off x="326" y="1065"/>
              <a:ext cx="25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For charged particle in E&amp;M Field:</a:t>
              </a:r>
            </a:p>
          </p:txBody>
        </p:sp>
        <p:graphicFrame>
          <p:nvGraphicFramePr>
            <p:cNvPr id="35846" name="Object 6"/>
            <p:cNvGraphicFramePr>
              <a:graphicFrameLocks noChangeAspect="1"/>
            </p:cNvGraphicFramePr>
            <p:nvPr/>
          </p:nvGraphicFramePr>
          <p:xfrm>
            <a:off x="730" y="1837"/>
            <a:ext cx="14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Equation" r:id="rId6" imgW="2362200" imgH="622300" progId="Equation.DSMT4">
                    <p:embed/>
                  </p:oleObj>
                </mc:Choice>
                <mc:Fallback>
                  <p:oleObj name="Equation" r:id="rId6" imgW="2362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" y="1837"/>
                          <a:ext cx="14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71475" y="3733800"/>
            <a:ext cx="6029325" cy="2381250"/>
            <a:chOff x="234" y="2352"/>
            <a:chExt cx="3798" cy="1500"/>
          </a:xfrm>
        </p:grpSpPr>
        <p:graphicFrame>
          <p:nvGraphicFramePr>
            <p:cNvPr id="35848" name="Object 8"/>
            <p:cNvGraphicFramePr>
              <a:graphicFrameLocks noChangeAspect="1"/>
            </p:cNvGraphicFramePr>
            <p:nvPr/>
          </p:nvGraphicFramePr>
          <p:xfrm>
            <a:off x="1313" y="2815"/>
            <a:ext cx="608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" name="Equation" r:id="rId8" imgW="965200" imgH="685800" progId="Equation.DSMT4">
                    <p:embed/>
                  </p:oleObj>
                </mc:Choice>
                <mc:Fallback>
                  <p:oleObj name="Equation" r:id="rId8" imgW="965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3" y="2815"/>
                          <a:ext cx="608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9" name="Rectangle 9"/>
            <p:cNvSpPr>
              <a:spLocks noChangeArrowheads="1"/>
            </p:cNvSpPr>
            <p:nvPr/>
          </p:nvSpPr>
          <p:spPr bwMode="auto">
            <a:xfrm>
              <a:off x="240" y="2352"/>
              <a:ext cx="32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The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000" b="1" i="1" baseline="30000" dirty="0" err="1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component of the momentum is give by</a:t>
              </a:r>
              <a:endParaRPr lang="en-US" sz="2000" b="1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5850" name="Object 10"/>
            <p:cNvGraphicFramePr>
              <a:graphicFrameLocks noChangeAspect="1"/>
            </p:cNvGraphicFramePr>
            <p:nvPr/>
          </p:nvGraphicFramePr>
          <p:xfrm>
            <a:off x="1247" y="3460"/>
            <a:ext cx="100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7" name="Equation" r:id="rId10" imgW="1600200" imgH="622300" progId="Equation.DSMT4">
                    <p:embed/>
                  </p:oleObj>
                </mc:Choice>
                <mc:Fallback>
                  <p:oleObj name="Equation" r:id="rId10" imgW="1600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3460"/>
                          <a:ext cx="100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1" name="Text Box 11"/>
            <p:cNvSpPr txBox="1">
              <a:spLocks noChangeArrowheads="1"/>
            </p:cNvSpPr>
            <p:nvPr/>
          </p:nvSpPr>
          <p:spPr bwMode="auto">
            <a:xfrm>
              <a:off x="2373" y="2788"/>
              <a:ext cx="5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where:</a:t>
              </a:r>
            </a:p>
          </p:txBody>
        </p:sp>
        <p:graphicFrame>
          <p:nvGraphicFramePr>
            <p:cNvPr id="35852" name="Object 12"/>
            <p:cNvGraphicFramePr>
              <a:graphicFrameLocks noChangeAspect="1"/>
            </p:cNvGraphicFramePr>
            <p:nvPr/>
          </p:nvGraphicFramePr>
          <p:xfrm>
            <a:off x="3200" y="2688"/>
            <a:ext cx="832" cy="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name="Equation" r:id="rId12" imgW="1320800" imgH="1016000" progId="Equation.DSMT4">
                    <p:embed/>
                  </p:oleObj>
                </mc:Choice>
                <mc:Fallback>
                  <p:oleObj name="Equation" r:id="rId12" imgW="1320800" imgH="1016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0" y="2688"/>
                          <a:ext cx="832" cy="6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234" y="3515"/>
              <a:ext cx="8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Therefore,</a:t>
              </a:r>
            </a:p>
          </p:txBody>
        </p:sp>
      </p:grpSp>
      <p:sp>
        <p:nvSpPr>
          <p:cNvPr id="35854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50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71475" y="206375"/>
            <a:ext cx="3286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171450" algn="l"/>
                <a:tab pos="457200" algn="l"/>
                <a:tab pos="914400" algn="l"/>
                <a:tab pos="1371600" algn="l"/>
                <a:tab pos="4572000" algn="l"/>
              </a:tabLst>
            </a:pP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 classical Hamiltonian:</a:t>
            </a:r>
            <a:endParaRPr lang="en-US" sz="2000" b="1">
              <a:solidFill>
                <a:srgbClr val="009900"/>
              </a:solidFill>
              <a:latin typeface="Times New Roman" pitchFamily="18" charset="0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1633538" y="957263"/>
          <a:ext cx="2565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2565400" imgH="355600" progId="Equation.DSMT4">
                  <p:embed/>
                </p:oleObj>
              </mc:Choice>
              <mc:Fallback>
                <p:oleObj name="Equation" r:id="rId4" imgW="25654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8" y="957263"/>
                        <a:ext cx="25654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2651125"/>
            <a:ext cx="7991475" cy="2152650"/>
            <a:chOff x="240" y="1030"/>
            <a:chExt cx="5034" cy="1356"/>
          </a:xfrm>
        </p:grpSpPr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488" y="1398"/>
            <a:ext cx="3528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9" name="Equation" r:id="rId6" imgW="5600700" imgH="698500" progId="Equation.DSMT4">
                    <p:embed/>
                  </p:oleObj>
                </mc:Choice>
                <mc:Fallback>
                  <p:oleObj name="Equation" r:id="rId6" imgW="56007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" y="1398"/>
                          <a:ext cx="3528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240" y="1030"/>
              <a:ext cx="9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Therefore</a:t>
              </a:r>
              <a:endParaRPr lang="en-US" sz="24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37895" name="Object 7"/>
            <p:cNvGraphicFramePr>
              <a:graphicFrameLocks noChangeAspect="1"/>
            </p:cNvGraphicFramePr>
            <p:nvPr/>
          </p:nvGraphicFramePr>
          <p:xfrm>
            <a:off x="2170" y="1994"/>
            <a:ext cx="3104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0" name="Equation" r:id="rId8" imgW="4927600" imgH="622300" progId="Equation.DSMT4">
                    <p:embed/>
                  </p:oleObj>
                </mc:Choice>
                <mc:Fallback>
                  <p:oleObj name="Equation" r:id="rId8" imgW="49276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0" y="1994"/>
                          <a:ext cx="3104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57200" y="4724400"/>
            <a:ext cx="3565525" cy="1341438"/>
            <a:chOff x="288" y="2728"/>
            <a:chExt cx="2246" cy="845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678" y="3181"/>
            <a:ext cx="18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1" name="Equation" r:id="rId10" imgW="2946400" imgH="622300" progId="Equation.DSMT4">
                    <p:embed/>
                  </p:oleObj>
                </mc:Choice>
                <mc:Fallback>
                  <p:oleObj name="Equation" r:id="rId10" imgW="29464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" y="3181"/>
                          <a:ext cx="185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Rectangle 10"/>
            <p:cNvSpPr>
              <a:spLocks noChangeArrowheads="1"/>
            </p:cNvSpPr>
            <p:nvPr/>
          </p:nvSpPr>
          <p:spPr bwMode="auto">
            <a:xfrm>
              <a:off x="288" y="2728"/>
              <a:ext cx="10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cs typeface="Times New Roman" pitchFamily="18" charset="0"/>
                </a:rPr>
                <a:t>This yields:</a:t>
              </a:r>
              <a:r>
                <a:rPr lang="en-US" sz="1100">
                  <a:solidFill>
                    <a:srgbClr val="009900"/>
                  </a:solidFill>
                  <a:latin typeface="Times New Roman" pitchFamily="18" charset="0"/>
                </a:rPr>
                <a:t> </a:t>
              </a:r>
              <a:endParaRPr lang="en-US" sz="240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784975" y="16700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7900" name="Group 12"/>
          <p:cNvGrpSpPr>
            <a:grpSpLocks/>
          </p:cNvGrpSpPr>
          <p:nvPr/>
        </p:nvGrpSpPr>
        <p:grpSpPr bwMode="auto">
          <a:xfrm>
            <a:off x="6089650" y="793750"/>
            <a:ext cx="2387600" cy="622300"/>
            <a:chOff x="3529" y="48"/>
            <a:chExt cx="1504" cy="392"/>
          </a:xfrm>
        </p:grpSpPr>
        <p:sp>
          <p:nvSpPr>
            <p:cNvPr id="37901" name="Text Box 13"/>
            <p:cNvSpPr txBox="1">
              <a:spLocks noChangeArrowheads="1"/>
            </p:cNvSpPr>
            <p:nvPr/>
          </p:nvSpPr>
          <p:spPr bwMode="auto">
            <a:xfrm>
              <a:off x="3529" y="116"/>
              <a:ext cx="15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prstClr val="black"/>
                  </a:solidFill>
                  <a:latin typeface="Times New Roman" pitchFamily="18" charset="0"/>
                </a:rPr>
                <a:t>(                            , etc.)</a:t>
              </a:r>
            </a:p>
          </p:txBody>
        </p:sp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3636" y="48"/>
            <a:ext cx="100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2" name="Equation" r:id="rId12" imgW="1600200" imgH="622300" progId="Equation.DSMT4">
                    <p:embed/>
                  </p:oleObj>
                </mc:Choice>
                <mc:Fallback>
                  <p:oleObj name="Equation" r:id="rId12" imgW="1600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6" y="48"/>
                          <a:ext cx="100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903" name="Group 15"/>
          <p:cNvGrpSpPr>
            <a:grpSpLocks/>
          </p:cNvGrpSpPr>
          <p:nvPr/>
        </p:nvGrpSpPr>
        <p:grpSpPr bwMode="auto">
          <a:xfrm>
            <a:off x="6200775" y="1398588"/>
            <a:ext cx="2417763" cy="1285875"/>
            <a:chOff x="3207" y="1219"/>
            <a:chExt cx="1523" cy="810"/>
          </a:xfrm>
        </p:grpSpPr>
        <p:graphicFrame>
          <p:nvGraphicFramePr>
            <p:cNvPr id="37904" name="Object 16"/>
            <p:cNvGraphicFramePr>
              <a:graphicFrameLocks noChangeAspect="1"/>
            </p:cNvGraphicFramePr>
            <p:nvPr/>
          </p:nvGraphicFramePr>
          <p:xfrm>
            <a:off x="3207" y="1219"/>
            <a:ext cx="131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3" name="Equation" r:id="rId14" imgW="2082800" imgH="622300" progId="Equation.DSMT4">
                    <p:embed/>
                  </p:oleObj>
                </mc:Choice>
                <mc:Fallback>
                  <p:oleObj name="Equation" r:id="rId14" imgW="2082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7" y="1219"/>
                          <a:ext cx="131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3242" y="1637"/>
            <a:ext cx="1488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4" name="Equation" r:id="rId16" imgW="2362200" imgH="622300" progId="Equation.DSMT4">
                    <p:embed/>
                  </p:oleObj>
                </mc:Choice>
                <mc:Fallback>
                  <p:oleObj name="Equation" r:id="rId16" imgW="23622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2" y="1637"/>
                          <a:ext cx="1488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90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7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31788" y="246063"/>
            <a:ext cx="76406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Want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H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in terms of momentum </a:t>
            </a:r>
            <a:r>
              <a:rPr lang="en-US" sz="2000" b="1" i="1" dirty="0" err="1">
                <a:solidFill>
                  <a:srgbClr val="002060"/>
                </a:solidFill>
                <a:latin typeface="Times New Roman" pitchFamily="18" charset="0"/>
              </a:rPr>
              <a:t>P</a:t>
            </a:r>
            <a:r>
              <a:rPr lang="en-US" sz="2000" b="1" i="1" baseline="-25000" dirty="0" err="1">
                <a:solidFill>
                  <a:srgbClr val="002060"/>
                </a:solidFill>
                <a:latin typeface="Times New Roman" pitchFamily="18" charset="0"/>
              </a:rPr>
              <a:t>x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, </a:t>
            </a:r>
            <a:r>
              <a:rPr lang="en-US" sz="2000" b="1" i="1" dirty="0" err="1">
                <a:solidFill>
                  <a:srgbClr val="002060"/>
                </a:solidFill>
                <a:latin typeface="Times New Roman" pitchFamily="18" charset="0"/>
              </a:rPr>
              <a:t>P</a:t>
            </a:r>
            <a:r>
              <a:rPr lang="en-US" sz="2000" b="1" i="1" baseline="-25000" dirty="0" err="1">
                <a:solidFill>
                  <a:srgbClr val="002060"/>
                </a:solidFill>
                <a:latin typeface="Times New Roman" pitchFamily="18" charset="0"/>
              </a:rPr>
              <a:t>y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, </a:t>
            </a:r>
            <a:r>
              <a:rPr lang="en-US" sz="2000" b="1" i="1" dirty="0" err="1">
                <a:solidFill>
                  <a:srgbClr val="002060"/>
                </a:solidFill>
                <a:latin typeface="Times New Roman" pitchFamily="18" charset="0"/>
              </a:rPr>
              <a:t>P</a:t>
            </a:r>
            <a:r>
              <a:rPr lang="en-US" sz="2000" b="1" i="1" baseline="-25000" dirty="0" err="1">
                <a:solidFill>
                  <a:srgbClr val="002060"/>
                </a:solidFill>
                <a:latin typeface="Times New Roman" pitchFamily="18" charset="0"/>
              </a:rPr>
              <a:t>z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since we know how to go from classical momentum to QM operators.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025" y="1319213"/>
            <a:ext cx="4827588" cy="1195387"/>
            <a:chOff x="206" y="831"/>
            <a:chExt cx="3041" cy="753"/>
          </a:xfrm>
        </p:grpSpPr>
        <p:graphicFrame>
          <p:nvGraphicFramePr>
            <p:cNvPr id="39940" name="Object 4"/>
            <p:cNvGraphicFramePr>
              <a:graphicFrameLocks noChangeAspect="1"/>
            </p:cNvGraphicFramePr>
            <p:nvPr/>
          </p:nvGraphicFramePr>
          <p:xfrm>
            <a:off x="655" y="1192"/>
            <a:ext cx="259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2" name="Equation" r:id="rId4" imgW="4114800" imgH="622300" progId="Equation.DSMT4">
                    <p:embed/>
                  </p:oleObj>
                </mc:Choice>
                <mc:Fallback>
                  <p:oleObj name="Equation" r:id="rId4" imgW="4114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" y="1192"/>
                          <a:ext cx="259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1" name="Text Box 5"/>
            <p:cNvSpPr txBox="1">
              <a:spLocks noChangeArrowheads="1"/>
            </p:cNvSpPr>
            <p:nvPr/>
          </p:nvSpPr>
          <p:spPr bwMode="auto">
            <a:xfrm>
              <a:off x="206" y="831"/>
              <a:ext cx="125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Multiply by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/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m</a:t>
              </a:r>
              <a:endParaRPr lang="en-US" sz="2000" b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44500" y="2854325"/>
            <a:ext cx="7431088" cy="2894013"/>
            <a:chOff x="280" y="1798"/>
            <a:chExt cx="4681" cy="1823"/>
          </a:xfrm>
        </p:grpSpPr>
        <p:graphicFrame>
          <p:nvGraphicFramePr>
            <p:cNvPr id="39943" name="Object 7"/>
            <p:cNvGraphicFramePr>
              <a:graphicFrameLocks noChangeAspect="1"/>
            </p:cNvGraphicFramePr>
            <p:nvPr/>
          </p:nvGraphicFramePr>
          <p:xfrm>
            <a:off x="319" y="2041"/>
            <a:ext cx="2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3" name="Equation" r:id="rId6" imgW="3898900" imgH="622300" progId="Equation.DSMT4">
                    <p:embed/>
                  </p:oleObj>
                </mc:Choice>
                <mc:Fallback>
                  <p:oleObj name="Equation" r:id="rId6" imgW="38989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" y="2041"/>
                          <a:ext cx="2456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4" name="Text Box 8"/>
            <p:cNvSpPr txBox="1">
              <a:spLocks noChangeArrowheads="1"/>
            </p:cNvSpPr>
            <p:nvPr/>
          </p:nvSpPr>
          <p:spPr bwMode="auto">
            <a:xfrm>
              <a:off x="280" y="1798"/>
              <a:ext cx="5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Using:</a:t>
              </a:r>
            </a:p>
          </p:txBody>
        </p:sp>
        <p:sp>
          <p:nvSpPr>
            <p:cNvPr id="39945" name="Text Box 9"/>
            <p:cNvSpPr txBox="1">
              <a:spLocks noChangeArrowheads="1"/>
            </p:cNvSpPr>
            <p:nvPr/>
          </p:nvSpPr>
          <p:spPr bwMode="auto">
            <a:xfrm>
              <a:off x="297" y="2626"/>
              <a:ext cx="466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Classical Hamiltonian for a charged particle in any combination of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electric and magnetic fields is:</a:t>
              </a:r>
            </a:p>
          </p:txBody>
        </p:sp>
        <p:graphicFrame>
          <p:nvGraphicFramePr>
            <p:cNvPr id="39946" name="Object 10"/>
            <p:cNvGraphicFramePr>
              <a:graphicFrameLocks noChangeAspect="1"/>
            </p:cNvGraphicFramePr>
            <p:nvPr/>
          </p:nvGraphicFramePr>
          <p:xfrm>
            <a:off x="678" y="3093"/>
            <a:ext cx="3904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Equation" r:id="rId8" imgW="6197600" imgH="838200" progId="Equation.DSMT4">
                    <p:embed/>
                  </p:oleObj>
                </mc:Choice>
                <mc:Fallback>
                  <p:oleObj name="Equation" r:id="rId8" imgW="6197600" imgH="838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" y="3093"/>
                          <a:ext cx="3904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4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72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00063" y="96838"/>
            <a:ext cx="244810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</a:rPr>
              <a:t>QM Hamiltonian</a:t>
            </a:r>
          </a:p>
          <a:p>
            <a:endParaRPr lang="en-US" sz="2400" b="1" dirty="0">
              <a:solidFill>
                <a:srgbClr val="ED7D31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Make substitution: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2886075" y="717550"/>
          <a:ext cx="14859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1485900" imgH="673100" progId="Equation.DSMT4">
                  <p:embed/>
                </p:oleObj>
              </mc:Choice>
              <mc:Fallback>
                <p:oleObj name="Equation" r:id="rId4" imgW="14859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717550"/>
                        <a:ext cx="14859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677863" y="2154238"/>
          <a:ext cx="6426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6" imgW="6426200" imgH="736600" progId="Equation.DSMT4">
                  <p:embed/>
                </p:oleObj>
              </mc:Choice>
              <mc:Fallback>
                <p:oleObj name="Equation" r:id="rId6" imgW="64262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2154238"/>
                        <a:ext cx="6426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39750" y="1550988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Then the term: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" y="2827338"/>
            <a:ext cx="7258050" cy="2487612"/>
            <a:chOff x="384" y="2237"/>
            <a:chExt cx="4572" cy="1567"/>
          </a:xfrm>
        </p:grpSpPr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384" y="2828"/>
              <a:ext cx="288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The operator operates on a function, </a:t>
              </a:r>
              <a:r>
                <a:rPr lang="en-US" sz="2000" b="1" i="1">
                  <a:solidFill>
                    <a:srgbClr val="009900"/>
                  </a:solidFill>
                  <a:latin typeface="Symbol" pitchFamily="18" charset="2"/>
                </a:rPr>
                <a:t>y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.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Using the product rule:</a:t>
              </a:r>
            </a:p>
          </p:txBody>
        </p:sp>
        <p:graphicFrame>
          <p:nvGraphicFramePr>
            <p:cNvPr id="41992" name="Object 8"/>
            <p:cNvGraphicFramePr>
              <a:graphicFrameLocks noChangeAspect="1"/>
            </p:cNvGraphicFramePr>
            <p:nvPr/>
          </p:nvGraphicFramePr>
          <p:xfrm>
            <a:off x="846" y="3412"/>
            <a:ext cx="315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8" name="Equation" r:id="rId8" imgW="5003800" imgH="622300" progId="Equation.DSMT4">
                    <p:embed/>
                  </p:oleObj>
                </mc:Choice>
                <mc:Fallback>
                  <p:oleObj name="Equation" r:id="rId8" imgW="50038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6" y="3412"/>
                          <a:ext cx="315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93" name="Line 9"/>
            <p:cNvSpPr>
              <a:spLocks noChangeShapeType="1"/>
            </p:cNvSpPr>
            <p:nvPr/>
          </p:nvSpPr>
          <p:spPr bwMode="auto">
            <a:xfrm flipV="1">
              <a:off x="3615" y="2237"/>
              <a:ext cx="392" cy="1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3867" y="2656"/>
              <a:ext cx="108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Same. Pick up</a:t>
              </a:r>
              <a:b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factor of two</a:t>
              </a:r>
            </a:p>
          </p:txBody>
        </p:sp>
      </p:grpSp>
      <p:graphicFrame>
        <p:nvGraphicFramePr>
          <p:cNvPr id="41995" name="Object 11"/>
          <p:cNvGraphicFramePr>
            <a:graphicFrameLocks noChangeAspect="1"/>
          </p:cNvGraphicFramePr>
          <p:nvPr/>
        </p:nvGraphicFramePr>
        <p:xfrm>
          <a:off x="825500" y="5727700"/>
          <a:ext cx="6464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10" imgW="6464300" imgH="736600" progId="Equation.DSMT4">
                  <p:embed/>
                </p:oleObj>
              </mc:Choice>
              <mc:Fallback>
                <p:oleObj name="Equation" r:id="rId10" imgW="64643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5727700"/>
                        <a:ext cx="64643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8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84175" y="139700"/>
            <a:ext cx="558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 total QM Hamiltonian in three dimensions is:</a:t>
            </a: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14350" y="757238"/>
          <a:ext cx="5905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4" imgW="5905500" imgH="749300" progId="Equation.DSMT4">
                  <p:embed/>
                </p:oleObj>
              </mc:Choice>
              <mc:Fallback>
                <p:oleObj name="Equation" r:id="rId4" imgW="59055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757238"/>
                        <a:ext cx="59055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444500" y="1733550"/>
            <a:ext cx="528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This is general for a charged particle in</a:t>
            </a:r>
            <a:br>
              <a:rPr lang="en-US" sz="2000" b="1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any combination of electric and magnetic fields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300" y="5943600"/>
            <a:ext cx="8343900" cy="647700"/>
            <a:chOff x="312" y="3744"/>
            <a:chExt cx="5256" cy="408"/>
          </a:xfrm>
        </p:grpSpPr>
        <p:graphicFrame>
          <p:nvGraphicFramePr>
            <p:cNvPr id="44038" name="Object 6"/>
            <p:cNvGraphicFramePr>
              <a:graphicFrameLocks noChangeAspect="1"/>
            </p:cNvGraphicFramePr>
            <p:nvPr/>
          </p:nvGraphicFramePr>
          <p:xfrm>
            <a:off x="2472" y="3888"/>
            <a:ext cx="24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1" name="Equation" r:id="rId6" imgW="393529" imgH="418918" progId="Equation.DSMT4">
                    <p:embed/>
                  </p:oleObj>
                </mc:Choice>
                <mc:Fallback>
                  <p:oleObj name="Equation" r:id="rId6" imgW="393529" imgH="4189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888"/>
                          <a:ext cx="248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9" name="Line 7"/>
            <p:cNvSpPr>
              <a:spLocks noChangeShapeType="1"/>
            </p:cNvSpPr>
            <p:nvPr/>
          </p:nvSpPr>
          <p:spPr bwMode="auto">
            <a:xfrm flipH="1">
              <a:off x="336" y="3744"/>
              <a:ext cx="5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040" name="Text Box 8"/>
            <p:cNvSpPr txBox="1">
              <a:spLocks noChangeArrowheads="1"/>
            </p:cNvSpPr>
            <p:nvPr/>
          </p:nvSpPr>
          <p:spPr bwMode="auto">
            <a:xfrm>
              <a:off x="312" y="3888"/>
              <a:ext cx="33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Weak field approximation:	  is negligible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87350" y="2579688"/>
            <a:ext cx="8448675" cy="3236912"/>
            <a:chOff x="244" y="1625"/>
            <a:chExt cx="5322" cy="2039"/>
          </a:xfrm>
        </p:grpSpPr>
        <p:sp>
          <p:nvSpPr>
            <p:cNvPr id="44042" name="Line 10"/>
            <p:cNvSpPr>
              <a:spLocks noChangeShapeType="1"/>
            </p:cNvSpPr>
            <p:nvPr/>
          </p:nvSpPr>
          <p:spPr bwMode="auto">
            <a:xfrm>
              <a:off x="286" y="1625"/>
              <a:ext cx="5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aphicFrame>
          <p:nvGraphicFramePr>
            <p:cNvPr id="44043" name="Object 11"/>
            <p:cNvGraphicFramePr>
              <a:graphicFrameLocks noChangeAspect="1"/>
            </p:cNvGraphicFramePr>
            <p:nvPr/>
          </p:nvGraphicFramePr>
          <p:xfrm>
            <a:off x="355" y="2826"/>
            <a:ext cx="1160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Equation" r:id="rId8" imgW="1841500" imgH="673100" progId="Equation.DSMT4">
                    <p:embed/>
                  </p:oleObj>
                </mc:Choice>
                <mc:Fallback>
                  <p:oleObj name="Equation" r:id="rId8" imgW="18415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" y="2826"/>
                          <a:ext cx="1160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4" name="Object 12"/>
            <p:cNvGraphicFramePr>
              <a:graphicFrameLocks noChangeAspect="1"/>
            </p:cNvGraphicFramePr>
            <p:nvPr/>
          </p:nvGraphicFramePr>
          <p:xfrm>
            <a:off x="873" y="3464"/>
            <a:ext cx="5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3" name="Equation" r:id="rId10" imgW="926698" imgH="317362" progId="Equation.DSMT4">
                    <p:embed/>
                  </p:oleObj>
                </mc:Choice>
                <mc:Fallback>
                  <p:oleObj name="Equation" r:id="rId10" imgW="92669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3" y="3464"/>
                          <a:ext cx="5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5" name="Text Box 13"/>
            <p:cNvSpPr txBox="1">
              <a:spLocks noChangeArrowheads="1"/>
            </p:cNvSpPr>
            <p:nvPr/>
          </p:nvSpPr>
          <p:spPr bwMode="auto">
            <a:xfrm>
              <a:off x="244" y="1743"/>
              <a:ext cx="18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For light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Wingdings" pitchFamily="2" charset="2"/>
                </a:rPr>
                <a:t> E &amp; M Field</a:t>
              </a:r>
              <a:endParaRPr lang="en-US" sz="2000" b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44046" name="Text Box 14"/>
            <p:cNvSpPr txBox="1">
              <a:spLocks noChangeArrowheads="1"/>
            </p:cNvSpPr>
            <p:nvPr/>
          </p:nvSpPr>
          <p:spPr bwMode="auto">
            <a:xfrm>
              <a:off x="305" y="2046"/>
              <a:ext cx="29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prstClr val="black"/>
                  </a:solidFill>
                  <a:latin typeface="Times New Roman" pitchFamily="18" charset="0"/>
                  <a:sym typeface="Symbol" pitchFamily="18" charset="2"/>
                </a:rPr>
                <a:t></a:t>
              </a:r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  <a:sym typeface="Symbol" pitchFamily="18" charset="2"/>
                </a:rPr>
                <a:t> = 0 		(no scalar potential)</a:t>
              </a:r>
              <a:endParaRPr lang="en-US" sz="24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44047" name="Text Box 15"/>
            <p:cNvSpPr txBox="1">
              <a:spLocks noChangeArrowheads="1"/>
            </p:cNvSpPr>
            <p:nvPr/>
          </p:nvSpPr>
          <p:spPr bwMode="auto">
            <a:xfrm>
              <a:off x="294" y="2481"/>
              <a:ext cx="12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And since </a:t>
              </a:r>
              <a:r>
                <a:rPr lang="en-US" sz="2000" b="1">
                  <a:solidFill>
                    <a:srgbClr val="CC9900"/>
                  </a:solidFill>
                  <a:latin typeface="Times New Roman" pitchFamily="18" charset="0"/>
                </a:rPr>
                <a:t>	</a:t>
              </a:r>
              <a:endParaRPr lang="en-US" sz="2000" b="1">
                <a:solidFill>
                  <a:srgbClr val="ED7D31"/>
                </a:solidFill>
                <a:latin typeface="Times New Roman" pitchFamily="18" charset="0"/>
              </a:endParaRPr>
            </a:p>
          </p:txBody>
        </p:sp>
        <p:sp>
          <p:nvSpPr>
            <p:cNvPr id="44048" name="Text Box 16"/>
            <p:cNvSpPr txBox="1">
              <a:spLocks noChangeArrowheads="1"/>
            </p:cNvSpPr>
            <p:nvPr/>
          </p:nvSpPr>
          <p:spPr bwMode="auto">
            <a:xfrm>
              <a:off x="277" y="3266"/>
              <a:ext cx="5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Then:</a:t>
              </a:r>
            </a:p>
          </p:txBody>
        </p:sp>
        <p:sp>
          <p:nvSpPr>
            <p:cNvPr id="44049" name="Text Box 17"/>
            <p:cNvSpPr txBox="1">
              <a:spLocks noChangeArrowheads="1"/>
            </p:cNvSpPr>
            <p:nvPr/>
          </p:nvSpPr>
          <p:spPr bwMode="auto">
            <a:xfrm>
              <a:off x="1788" y="2881"/>
              <a:ext cx="19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(Lorentz Gauge Condition)</a:t>
              </a:r>
            </a:p>
          </p:txBody>
        </p:sp>
      </p:grpSp>
      <p:sp>
        <p:nvSpPr>
          <p:cNvPr id="4405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03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47688" y="576263"/>
          <a:ext cx="3263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3263900" imgH="698500" progId="Equation.DSMT4">
                  <p:embed/>
                </p:oleObj>
              </mc:Choice>
              <mc:Fallback>
                <p:oleObj name="Equation" r:id="rId4" imgW="32639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576263"/>
                        <a:ext cx="3263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022725" y="1412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319338" y="1260475"/>
            <a:ext cx="2881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kinetic energy of particle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52413" y="793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52413" y="88900"/>
            <a:ext cx="392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Therefore,  for a weak light source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2014538" y="1081088"/>
            <a:ext cx="304800" cy="384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2725" y="1701800"/>
            <a:ext cx="8626475" cy="2190750"/>
            <a:chOff x="134" y="1072"/>
            <a:chExt cx="5434" cy="1380"/>
          </a:xfrm>
        </p:grpSpPr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144" y="1072"/>
              <a:ext cx="54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34" y="1129"/>
              <a:ext cx="491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For many particles interacting through a potential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V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,</a:t>
              </a:r>
              <a: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  <a:t/>
              </a:r>
              <a:b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add potential term to Hamiltonian</a:t>
              </a:r>
              <a: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  <a:t>.</a:t>
              </a:r>
              <a:b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</a:rPr>
                <a:t>Combine potential energy term with kinetic energy term to get normal</a:t>
              </a:r>
              <a:br>
                <a:rPr lang="en-US" sz="2000" b="1" dirty="0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</a:rPr>
                <a:t>many particle </a:t>
              </a:r>
              <a:r>
                <a:rPr lang="en-US" sz="2000" b="1" dirty="0" smtClean="0">
                  <a:solidFill>
                    <a:srgbClr val="009900"/>
                  </a:solidFill>
                  <a:latin typeface="Times New Roman" pitchFamily="18" charset="0"/>
                </a:rPr>
                <a:t>Hamiltonian for an atom or molecule.</a:t>
              </a:r>
              <a:endParaRPr lang="en-US" sz="2000" b="1" dirty="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1687" y="1988"/>
            <a:ext cx="1464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" name="Equation" r:id="rId6" imgW="2324100" imgH="736600" progId="Equation.DSMT4">
                    <p:embed/>
                  </p:oleObj>
                </mc:Choice>
                <mc:Fallback>
                  <p:oleObj name="Equation" r:id="rId6" imgW="2324100" imgH="736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7" y="1988"/>
                          <a:ext cx="1464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3415" y="2088"/>
              <a:ext cx="13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Time independent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2413" y="4081463"/>
            <a:ext cx="6581775" cy="2389187"/>
            <a:chOff x="159" y="2571"/>
            <a:chExt cx="4146" cy="1505"/>
          </a:xfrm>
        </p:grpSpPr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1770" y="3559"/>
            <a:ext cx="89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6" name="Equation" r:id="rId8" imgW="1422400" imgH="381000" progId="Equation.DSMT4">
                    <p:embed/>
                  </p:oleObj>
                </mc:Choice>
                <mc:Fallback>
                  <p:oleObj name="Equation" r:id="rId8" imgW="14224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0" y="3559"/>
                          <a:ext cx="89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5" name="Object 15"/>
            <p:cNvGraphicFramePr>
              <a:graphicFrameLocks noChangeAspect="1"/>
            </p:cNvGraphicFramePr>
            <p:nvPr/>
          </p:nvGraphicFramePr>
          <p:xfrm>
            <a:off x="1687" y="2862"/>
            <a:ext cx="1496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Equation" r:id="rId10" imgW="2374900" imgH="723900" progId="Equation.DSMT4">
                    <p:embed/>
                  </p:oleObj>
                </mc:Choice>
                <mc:Fallback>
                  <p:oleObj name="Equation" r:id="rId10" imgW="23749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7" y="2862"/>
                          <a:ext cx="1496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217" y="3826"/>
              <a:ext cx="39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Use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H</a:t>
              </a:r>
              <a:r>
                <a:rPr lang="en-US" sz="2000" b="1" baseline="30000">
                  <a:solidFill>
                    <a:srgbClr val="CC0000"/>
                  </a:solidFill>
                  <a:latin typeface="Times New Roman" pitchFamily="18" charset="0"/>
                </a:rPr>
                <a:t>0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+ </a:t>
              </a:r>
              <a:r>
                <a:rPr lang="en-US" sz="2000" b="1" i="1" u="sng">
                  <a:solidFill>
                    <a:srgbClr val="CC0000"/>
                  </a:solidFill>
                  <a:latin typeface="Times New Roman" pitchFamily="18" charset="0"/>
                </a:rPr>
                <a:t>H</a:t>
              </a:r>
              <a:r>
                <a:rPr lang="en-US" sz="2000" b="1" baseline="30000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in time dependent perturbation calculation.</a:t>
              </a:r>
              <a:endParaRPr lang="en-US" sz="2000" b="1" baseline="300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159" y="2571"/>
              <a:ext cx="41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The remaining piece is time dependent portion due to light.</a:t>
              </a:r>
            </a:p>
          </p:txBody>
        </p:sp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184" y="3298"/>
              <a:ext cx="17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The total Hamiltonian is</a:t>
              </a:r>
            </a:p>
          </p:txBody>
        </p:sp>
      </p:grpSp>
      <p:sp>
        <p:nvSpPr>
          <p:cNvPr id="513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3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12725" y="109538"/>
            <a:ext cx="801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 &amp; M Field 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 Plane wave propagating in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z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 direction (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x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-polarized light)</a:t>
            </a:r>
            <a:endParaRPr lang="en-US" sz="2000" b="1">
              <a:solidFill>
                <a:srgbClr val="008000"/>
              </a:solidFill>
              <a:latin typeface="Times New Roman" pitchFamily="18" charset="0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965325" y="608013"/>
          <a:ext cx="6985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4" imgW="698500" imgH="1155700" progId="Equation.DSMT4">
                  <p:embed/>
                </p:oleObj>
              </mc:Choice>
              <mc:Fallback>
                <p:oleObj name="Equation" r:id="rId4" imgW="698500" imgH="1155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608013"/>
                        <a:ext cx="698500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47663" y="601663"/>
            <a:ext cx="1458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unit vectors</a:t>
            </a: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525463" y="1944688"/>
          <a:ext cx="812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6" imgW="812447" imgH="380835" progId="Equation.DSMT4">
                  <p:embed/>
                </p:oleObj>
              </mc:Choice>
              <mc:Fallback>
                <p:oleObj name="Equation" r:id="rId6" imgW="812447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1944688"/>
                        <a:ext cx="8128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3079750" y="1792288"/>
          <a:ext cx="2743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8" imgW="2743200" imgH="736600" progId="Equation.DSMT4">
                  <p:embed/>
                </p:oleObj>
              </mc:Choice>
              <mc:Fallback>
                <p:oleObj name="Equation" r:id="rId8" imgW="27432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1792288"/>
                        <a:ext cx="2743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952625" y="1958975"/>
            <a:ext cx="72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with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431925" y="2492375"/>
            <a:ext cx="188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vector potential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 flipV="1">
            <a:off x="741363" y="2265363"/>
            <a:ext cx="730250" cy="465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38125" y="2882900"/>
            <a:ext cx="8448675" cy="3641725"/>
            <a:chOff x="150" y="1824"/>
            <a:chExt cx="5322" cy="229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50" y="1824"/>
              <a:ext cx="5322" cy="2294"/>
              <a:chOff x="150" y="1824"/>
              <a:chExt cx="5322" cy="2294"/>
            </a:xfrm>
          </p:grpSpPr>
          <p:sp>
            <p:nvSpPr>
              <p:cNvPr id="7180" name="Line 12"/>
              <p:cNvSpPr>
                <a:spLocks noChangeShapeType="1"/>
              </p:cNvSpPr>
              <p:nvPr/>
            </p:nvSpPr>
            <p:spPr bwMode="auto">
              <a:xfrm>
                <a:off x="288" y="1824"/>
                <a:ext cx="51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1" name="Text Box 13"/>
              <p:cNvSpPr txBox="1">
                <a:spLocks noChangeArrowheads="1"/>
              </p:cNvSpPr>
              <p:nvPr/>
            </p:nvSpPr>
            <p:spPr bwMode="auto">
              <a:xfrm>
                <a:off x="150" y="1885"/>
                <a:ext cx="40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To see this is E &amp; M plane wave, use Maxwell's equations</a:t>
                </a:r>
              </a:p>
            </p:txBody>
          </p:sp>
          <p:graphicFrame>
            <p:nvGraphicFramePr>
              <p:cNvPr id="7182" name="Object 14"/>
              <p:cNvGraphicFramePr>
                <a:graphicFrameLocks noChangeAspect="1"/>
              </p:cNvGraphicFramePr>
              <p:nvPr/>
            </p:nvGraphicFramePr>
            <p:xfrm>
              <a:off x="645" y="2265"/>
              <a:ext cx="2712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1" name="Equation" r:id="rId10" imgW="4305300" imgH="698500" progId="Equation.DSMT4">
                      <p:embed/>
                    </p:oleObj>
                  </mc:Choice>
                  <mc:Fallback>
                    <p:oleObj name="Equation" r:id="rId10" imgW="4305300" imgH="698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5" y="2265"/>
                            <a:ext cx="2712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83" name="Object 15"/>
              <p:cNvGraphicFramePr>
                <a:graphicFrameLocks noChangeAspect="1"/>
              </p:cNvGraphicFramePr>
              <p:nvPr/>
            </p:nvGraphicFramePr>
            <p:xfrm>
              <a:off x="666" y="2856"/>
              <a:ext cx="2536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2" name="Equation" r:id="rId12" imgW="4025900" imgH="698500" progId="Equation.DSMT4">
                      <p:embed/>
                    </p:oleObj>
                  </mc:Choice>
                  <mc:Fallback>
                    <p:oleObj name="Equation" r:id="rId12" imgW="4025900" imgH="698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6" y="2856"/>
                            <a:ext cx="2536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84" name="Text Box 16"/>
              <p:cNvSpPr txBox="1">
                <a:spLocks noChangeArrowheads="1"/>
              </p:cNvSpPr>
              <p:nvPr/>
            </p:nvSpPr>
            <p:spPr bwMode="auto">
              <a:xfrm>
                <a:off x="887" y="3484"/>
                <a:ext cx="2340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Equal amplitude                 fields,</a:t>
                </a:r>
                <a:b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  <a:t>perpendicular to each other,</a:t>
                </a:r>
                <a:br>
                  <a:rPr lang="en-US" sz="2000" b="1">
                    <a:solidFill>
                      <a:srgbClr val="000099"/>
                    </a:solidFill>
                    <a:latin typeface="Times New Roman" pitchFamily="18" charset="0"/>
                  </a:rPr>
                </a:b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propagating along </a:t>
                </a:r>
                <a:r>
                  <a:rPr lang="en-US" sz="2000" b="1" i="1">
                    <a:solidFill>
                      <a:srgbClr val="008000"/>
                    </a:solidFill>
                    <a:latin typeface="Times New Roman" pitchFamily="18" charset="0"/>
                  </a:rPr>
                  <a:t>z</a:t>
                </a: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.</a:t>
                </a:r>
              </a:p>
            </p:txBody>
          </p:sp>
          <p:graphicFrame>
            <p:nvGraphicFramePr>
              <p:cNvPr id="7185" name="Object 17"/>
              <p:cNvGraphicFramePr>
                <a:graphicFrameLocks noChangeAspect="1"/>
              </p:cNvGraphicFramePr>
              <p:nvPr/>
            </p:nvGraphicFramePr>
            <p:xfrm>
              <a:off x="2108" y="3500"/>
              <a:ext cx="608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43" name="Equation" r:id="rId14" imgW="964781" imgH="304668" progId="Equation.DSMT4">
                      <p:embed/>
                    </p:oleObj>
                  </mc:Choice>
                  <mc:Fallback>
                    <p:oleObj name="Equation" r:id="rId14" imgW="964781" imgH="304668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8" y="3500"/>
                            <a:ext cx="608" cy="19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186" name="Object 18"/>
            <p:cNvGraphicFramePr>
              <a:graphicFrameLocks noChangeAspect="1"/>
            </p:cNvGraphicFramePr>
            <p:nvPr/>
          </p:nvGraphicFramePr>
          <p:xfrm>
            <a:off x="3805" y="2597"/>
            <a:ext cx="1472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4" name="Equation" r:id="rId16" imgW="2336800" imgH="1524000" progId="Equation.DSMT4">
                    <p:embed/>
                  </p:oleObj>
                </mc:Choice>
                <mc:Fallback>
                  <p:oleObj name="Equation" r:id="rId16" imgW="2336800" imgH="152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5" y="2597"/>
                          <a:ext cx="1472" cy="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8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0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0850" y="762000"/>
          <a:ext cx="4533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4533900" imgH="711200" progId="Equation.DSMT4">
                  <p:embed/>
                </p:oleObj>
              </mc:Choice>
              <mc:Fallback>
                <p:oleObj name="Equation" r:id="rId4" imgW="45339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762000"/>
                        <a:ext cx="45339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63538" y="127000"/>
            <a:ext cx="5873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To use time dependent perturbation theory we need: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52400" y="1600200"/>
            <a:ext cx="8796338" cy="4130675"/>
            <a:chOff x="152400" y="1600200"/>
            <a:chExt cx="8796338" cy="4130675"/>
          </a:xfrm>
        </p:grpSpPr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225425" y="1600200"/>
              <a:ext cx="815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74625" y="1719263"/>
              <a:ext cx="3206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99"/>
                  </a:solidFill>
                  <a:latin typeface="Times New Roman" pitchFamily="18" charset="0"/>
                </a:rPr>
                <a:t>Dipole Approximation: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52400" y="2379663"/>
              <a:ext cx="60801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Most cases of interest, wavelength of light much larger</a:t>
              </a:r>
            </a:p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than size of atom or molecule</a:t>
              </a:r>
            </a:p>
          </p:txBody>
        </p:sp>
        <p:graphicFrame>
          <p:nvGraphicFramePr>
            <p:cNvPr id="9224" name="Object 8"/>
            <p:cNvGraphicFramePr>
              <a:graphicFrameLocks noChangeAspect="1"/>
            </p:cNvGraphicFramePr>
            <p:nvPr>
              <p:extLst/>
            </p:nvPr>
          </p:nvGraphicFramePr>
          <p:xfrm>
            <a:off x="260350" y="3327400"/>
            <a:ext cx="2781300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" name="Equation" r:id="rId6" imgW="2781000" imgH="736560" progId="Equation.DSMT4">
                    <p:embed/>
                  </p:oleObj>
                </mc:Choice>
                <mc:Fallback>
                  <p:oleObj name="Equation" r:id="rId6" imgW="278100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350" y="3327400"/>
                          <a:ext cx="2781300" cy="736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358775" y="5029200"/>
              <a:ext cx="8589963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Take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A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constant spatially 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Wingdings" pitchFamily="2" charset="2"/>
                </a:rPr>
                <a:t> 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sym typeface="Wingdings" pitchFamily="2" charset="2"/>
                </a:rPr>
                <a:t>two particles in different parts of molecule will </a:t>
              </a:r>
            </a:p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sym typeface="Wingdings" pitchFamily="2" charset="2"/>
                </a:rPr>
                <a:t>			         experience the same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  <a:sym typeface="Wingdings" pitchFamily="2" charset="2"/>
                </a:rPr>
                <a:t>A</a:t>
              </a:r>
              <a:r>
                <a:rPr lang="en-US" sz="2000" b="1" i="1" baseline="-25000">
                  <a:solidFill>
                    <a:srgbClr val="000099"/>
                  </a:solidFill>
                  <a:latin typeface="Times New Roman" pitchFamily="18" charset="0"/>
                  <a:sym typeface="Wingdings" pitchFamily="2" charset="2"/>
                </a:rPr>
                <a:t>x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  <a:sym typeface="Wingdings" pitchFamily="2" charset="2"/>
                </a:rPr>
                <a:t> at given instant of time.</a:t>
              </a:r>
              <a:endParaRPr lang="en-US" sz="20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9226" name="Oval 10"/>
            <p:cNvSpPr>
              <a:spLocks noChangeArrowheads="1"/>
            </p:cNvSpPr>
            <p:nvPr/>
          </p:nvSpPr>
          <p:spPr bwMode="auto">
            <a:xfrm>
              <a:off x="5838825" y="3643313"/>
              <a:ext cx="1206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7" name="Text Box 12"/>
            <p:cNvSpPr txBox="1">
              <a:spLocks noChangeArrowheads="1"/>
            </p:cNvSpPr>
            <p:nvPr/>
          </p:nvSpPr>
          <p:spPr bwMode="auto">
            <a:xfrm>
              <a:off x="4633913" y="3949700"/>
              <a:ext cx="114141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molecule</a:t>
              </a:r>
            </a:p>
          </p:txBody>
        </p:sp>
        <p:sp>
          <p:nvSpPr>
            <p:cNvPr id="9228" name="Line 13"/>
            <p:cNvSpPr>
              <a:spLocks noChangeShapeType="1"/>
            </p:cNvSpPr>
            <p:nvPr/>
          </p:nvSpPr>
          <p:spPr bwMode="auto">
            <a:xfrm flipV="1">
              <a:off x="5149850" y="3749675"/>
              <a:ext cx="688975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9" name="Text Box 14"/>
            <p:cNvSpPr txBox="1">
              <a:spLocks noChangeArrowheads="1"/>
            </p:cNvSpPr>
            <p:nvPr/>
          </p:nvSpPr>
          <p:spPr bwMode="auto">
            <a:xfrm>
              <a:off x="7058025" y="2676525"/>
              <a:ext cx="1712913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part of a cycle</a:t>
              </a:r>
              <a:b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of light</a:t>
              </a:r>
            </a:p>
          </p:txBody>
        </p:sp>
        <p:sp>
          <p:nvSpPr>
            <p:cNvPr id="9230" name="Line 15"/>
            <p:cNvSpPr>
              <a:spLocks noChangeShapeType="1"/>
            </p:cNvSpPr>
            <p:nvPr/>
          </p:nvSpPr>
          <p:spPr bwMode="auto">
            <a:xfrm flipH="1">
              <a:off x="6659563" y="2941638"/>
              <a:ext cx="385763" cy="225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505200" y="3128963"/>
              <a:ext cx="2397125" cy="701675"/>
            </a:xfrm>
            <a:custGeom>
              <a:avLst/>
              <a:gdLst>
                <a:gd name="connsiteX0" fmla="*/ 0 w 2397760"/>
                <a:gd name="connsiteY0" fmla="*/ 701040 h 701040"/>
                <a:gd name="connsiteX1" fmla="*/ 325120 w 2397760"/>
                <a:gd name="connsiteY1" fmla="*/ 528320 h 701040"/>
                <a:gd name="connsiteX2" fmla="*/ 741680 w 2397760"/>
                <a:gd name="connsiteY2" fmla="*/ 325120 h 701040"/>
                <a:gd name="connsiteX3" fmla="*/ 1026160 w 2397760"/>
                <a:gd name="connsiteY3" fmla="*/ 213360 h 701040"/>
                <a:gd name="connsiteX4" fmla="*/ 1513840 w 2397760"/>
                <a:gd name="connsiteY4" fmla="*/ 71120 h 701040"/>
                <a:gd name="connsiteX5" fmla="*/ 1981200 w 2397760"/>
                <a:gd name="connsiteY5" fmla="*/ 20320 h 701040"/>
                <a:gd name="connsiteX6" fmla="*/ 2397760 w 2397760"/>
                <a:gd name="connsiteY6" fmla="*/ 0 h 701040"/>
                <a:gd name="connsiteX7" fmla="*/ 2397760 w 2397760"/>
                <a:gd name="connsiteY7" fmla="*/ 0 h 701040"/>
                <a:gd name="connsiteX0" fmla="*/ 0 w 2397760"/>
                <a:gd name="connsiteY0" fmla="*/ 712893 h 712893"/>
                <a:gd name="connsiteX1" fmla="*/ 325120 w 2397760"/>
                <a:gd name="connsiteY1" fmla="*/ 540173 h 712893"/>
                <a:gd name="connsiteX2" fmla="*/ 741680 w 2397760"/>
                <a:gd name="connsiteY2" fmla="*/ 336973 h 712893"/>
                <a:gd name="connsiteX3" fmla="*/ 1026160 w 2397760"/>
                <a:gd name="connsiteY3" fmla="*/ 225213 h 712893"/>
                <a:gd name="connsiteX4" fmla="*/ 1513840 w 2397760"/>
                <a:gd name="connsiteY4" fmla="*/ 82973 h 712893"/>
                <a:gd name="connsiteX5" fmla="*/ 2001520 w 2397760"/>
                <a:gd name="connsiteY5" fmla="*/ 11853 h 712893"/>
                <a:gd name="connsiteX6" fmla="*/ 2397760 w 2397760"/>
                <a:gd name="connsiteY6" fmla="*/ 11853 h 712893"/>
                <a:gd name="connsiteX7" fmla="*/ 2397760 w 2397760"/>
                <a:gd name="connsiteY7" fmla="*/ 11853 h 712893"/>
                <a:gd name="connsiteX0" fmla="*/ 0 w 2397760"/>
                <a:gd name="connsiteY0" fmla="*/ 716280 h 716280"/>
                <a:gd name="connsiteX1" fmla="*/ 325120 w 2397760"/>
                <a:gd name="connsiteY1" fmla="*/ 543560 h 716280"/>
                <a:gd name="connsiteX2" fmla="*/ 741680 w 2397760"/>
                <a:gd name="connsiteY2" fmla="*/ 340360 h 716280"/>
                <a:gd name="connsiteX3" fmla="*/ 1026160 w 2397760"/>
                <a:gd name="connsiteY3" fmla="*/ 228600 h 716280"/>
                <a:gd name="connsiteX4" fmla="*/ 1483360 w 2397760"/>
                <a:gd name="connsiteY4" fmla="*/ 106680 h 716280"/>
                <a:gd name="connsiteX5" fmla="*/ 2001520 w 2397760"/>
                <a:gd name="connsiteY5" fmla="*/ 15240 h 716280"/>
                <a:gd name="connsiteX6" fmla="*/ 2397760 w 2397760"/>
                <a:gd name="connsiteY6" fmla="*/ 15240 h 716280"/>
                <a:gd name="connsiteX7" fmla="*/ 2397760 w 2397760"/>
                <a:gd name="connsiteY7" fmla="*/ 15240 h 716280"/>
                <a:gd name="connsiteX0" fmla="*/ 0 w 2397760"/>
                <a:gd name="connsiteY0" fmla="*/ 701040 h 701040"/>
                <a:gd name="connsiteX1" fmla="*/ 325120 w 2397760"/>
                <a:gd name="connsiteY1" fmla="*/ 528320 h 701040"/>
                <a:gd name="connsiteX2" fmla="*/ 741680 w 2397760"/>
                <a:gd name="connsiteY2" fmla="*/ 325120 h 701040"/>
                <a:gd name="connsiteX3" fmla="*/ 1026160 w 2397760"/>
                <a:gd name="connsiteY3" fmla="*/ 213360 h 701040"/>
                <a:gd name="connsiteX4" fmla="*/ 1483360 w 2397760"/>
                <a:gd name="connsiteY4" fmla="*/ 91440 h 701040"/>
                <a:gd name="connsiteX5" fmla="*/ 1991360 w 2397760"/>
                <a:gd name="connsiteY5" fmla="*/ 20320 h 701040"/>
                <a:gd name="connsiteX6" fmla="*/ 2397760 w 2397760"/>
                <a:gd name="connsiteY6" fmla="*/ 0 h 701040"/>
                <a:gd name="connsiteX7" fmla="*/ 2397760 w 2397760"/>
                <a:gd name="connsiteY7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7760" h="701040">
                  <a:moveTo>
                    <a:pt x="0" y="701040"/>
                  </a:moveTo>
                  <a:cubicBezTo>
                    <a:pt x="100753" y="646006"/>
                    <a:pt x="201507" y="590973"/>
                    <a:pt x="325120" y="528320"/>
                  </a:cubicBezTo>
                  <a:cubicBezTo>
                    <a:pt x="448733" y="465667"/>
                    <a:pt x="624840" y="377613"/>
                    <a:pt x="741680" y="325120"/>
                  </a:cubicBezTo>
                  <a:cubicBezTo>
                    <a:pt x="858520" y="272627"/>
                    <a:pt x="902547" y="252307"/>
                    <a:pt x="1026160" y="213360"/>
                  </a:cubicBezTo>
                  <a:cubicBezTo>
                    <a:pt x="1149773" y="174413"/>
                    <a:pt x="1322493" y="123613"/>
                    <a:pt x="1483360" y="91440"/>
                  </a:cubicBezTo>
                  <a:cubicBezTo>
                    <a:pt x="1644227" y="59267"/>
                    <a:pt x="1838960" y="35560"/>
                    <a:pt x="1991360" y="20320"/>
                  </a:cubicBezTo>
                  <a:cubicBezTo>
                    <a:pt x="2143760" y="5080"/>
                    <a:pt x="2331720" y="0"/>
                    <a:pt x="2397760" y="0"/>
                  </a:cubicBezTo>
                  <a:lnTo>
                    <a:pt x="2397760" y="0"/>
                  </a:ln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flipH="1">
              <a:off x="5892800" y="3128963"/>
              <a:ext cx="2397125" cy="701675"/>
            </a:xfrm>
            <a:custGeom>
              <a:avLst/>
              <a:gdLst>
                <a:gd name="connsiteX0" fmla="*/ 0 w 2397760"/>
                <a:gd name="connsiteY0" fmla="*/ 701040 h 701040"/>
                <a:gd name="connsiteX1" fmla="*/ 325120 w 2397760"/>
                <a:gd name="connsiteY1" fmla="*/ 528320 h 701040"/>
                <a:gd name="connsiteX2" fmla="*/ 741680 w 2397760"/>
                <a:gd name="connsiteY2" fmla="*/ 325120 h 701040"/>
                <a:gd name="connsiteX3" fmla="*/ 1026160 w 2397760"/>
                <a:gd name="connsiteY3" fmla="*/ 213360 h 701040"/>
                <a:gd name="connsiteX4" fmla="*/ 1513840 w 2397760"/>
                <a:gd name="connsiteY4" fmla="*/ 71120 h 701040"/>
                <a:gd name="connsiteX5" fmla="*/ 1981200 w 2397760"/>
                <a:gd name="connsiteY5" fmla="*/ 20320 h 701040"/>
                <a:gd name="connsiteX6" fmla="*/ 2397760 w 2397760"/>
                <a:gd name="connsiteY6" fmla="*/ 0 h 701040"/>
                <a:gd name="connsiteX7" fmla="*/ 2397760 w 2397760"/>
                <a:gd name="connsiteY7" fmla="*/ 0 h 701040"/>
                <a:gd name="connsiteX0" fmla="*/ 0 w 2397760"/>
                <a:gd name="connsiteY0" fmla="*/ 712893 h 712893"/>
                <a:gd name="connsiteX1" fmla="*/ 325120 w 2397760"/>
                <a:gd name="connsiteY1" fmla="*/ 540173 h 712893"/>
                <a:gd name="connsiteX2" fmla="*/ 741680 w 2397760"/>
                <a:gd name="connsiteY2" fmla="*/ 336973 h 712893"/>
                <a:gd name="connsiteX3" fmla="*/ 1026160 w 2397760"/>
                <a:gd name="connsiteY3" fmla="*/ 225213 h 712893"/>
                <a:gd name="connsiteX4" fmla="*/ 1513840 w 2397760"/>
                <a:gd name="connsiteY4" fmla="*/ 82973 h 712893"/>
                <a:gd name="connsiteX5" fmla="*/ 2001520 w 2397760"/>
                <a:gd name="connsiteY5" fmla="*/ 11853 h 712893"/>
                <a:gd name="connsiteX6" fmla="*/ 2397760 w 2397760"/>
                <a:gd name="connsiteY6" fmla="*/ 11853 h 712893"/>
                <a:gd name="connsiteX7" fmla="*/ 2397760 w 2397760"/>
                <a:gd name="connsiteY7" fmla="*/ 11853 h 712893"/>
                <a:gd name="connsiteX0" fmla="*/ 0 w 2397760"/>
                <a:gd name="connsiteY0" fmla="*/ 716280 h 716280"/>
                <a:gd name="connsiteX1" fmla="*/ 325120 w 2397760"/>
                <a:gd name="connsiteY1" fmla="*/ 543560 h 716280"/>
                <a:gd name="connsiteX2" fmla="*/ 741680 w 2397760"/>
                <a:gd name="connsiteY2" fmla="*/ 340360 h 716280"/>
                <a:gd name="connsiteX3" fmla="*/ 1026160 w 2397760"/>
                <a:gd name="connsiteY3" fmla="*/ 228600 h 716280"/>
                <a:gd name="connsiteX4" fmla="*/ 1483360 w 2397760"/>
                <a:gd name="connsiteY4" fmla="*/ 106680 h 716280"/>
                <a:gd name="connsiteX5" fmla="*/ 2001520 w 2397760"/>
                <a:gd name="connsiteY5" fmla="*/ 15240 h 716280"/>
                <a:gd name="connsiteX6" fmla="*/ 2397760 w 2397760"/>
                <a:gd name="connsiteY6" fmla="*/ 15240 h 716280"/>
                <a:gd name="connsiteX7" fmla="*/ 2397760 w 2397760"/>
                <a:gd name="connsiteY7" fmla="*/ 15240 h 716280"/>
                <a:gd name="connsiteX0" fmla="*/ 0 w 2397760"/>
                <a:gd name="connsiteY0" fmla="*/ 701040 h 701040"/>
                <a:gd name="connsiteX1" fmla="*/ 325120 w 2397760"/>
                <a:gd name="connsiteY1" fmla="*/ 528320 h 701040"/>
                <a:gd name="connsiteX2" fmla="*/ 741680 w 2397760"/>
                <a:gd name="connsiteY2" fmla="*/ 325120 h 701040"/>
                <a:gd name="connsiteX3" fmla="*/ 1026160 w 2397760"/>
                <a:gd name="connsiteY3" fmla="*/ 213360 h 701040"/>
                <a:gd name="connsiteX4" fmla="*/ 1483360 w 2397760"/>
                <a:gd name="connsiteY4" fmla="*/ 91440 h 701040"/>
                <a:gd name="connsiteX5" fmla="*/ 1991360 w 2397760"/>
                <a:gd name="connsiteY5" fmla="*/ 20320 h 701040"/>
                <a:gd name="connsiteX6" fmla="*/ 2397760 w 2397760"/>
                <a:gd name="connsiteY6" fmla="*/ 0 h 701040"/>
                <a:gd name="connsiteX7" fmla="*/ 2397760 w 2397760"/>
                <a:gd name="connsiteY7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7760" h="701040">
                  <a:moveTo>
                    <a:pt x="0" y="701040"/>
                  </a:moveTo>
                  <a:cubicBezTo>
                    <a:pt x="100753" y="646006"/>
                    <a:pt x="201507" y="590973"/>
                    <a:pt x="325120" y="528320"/>
                  </a:cubicBezTo>
                  <a:cubicBezTo>
                    <a:pt x="448733" y="465667"/>
                    <a:pt x="624840" y="377613"/>
                    <a:pt x="741680" y="325120"/>
                  </a:cubicBezTo>
                  <a:cubicBezTo>
                    <a:pt x="858520" y="272627"/>
                    <a:pt x="902547" y="252307"/>
                    <a:pt x="1026160" y="213360"/>
                  </a:cubicBezTo>
                  <a:cubicBezTo>
                    <a:pt x="1149773" y="174413"/>
                    <a:pt x="1322493" y="123613"/>
                    <a:pt x="1483360" y="91440"/>
                  </a:cubicBezTo>
                  <a:cubicBezTo>
                    <a:pt x="1644227" y="59267"/>
                    <a:pt x="1838960" y="35560"/>
                    <a:pt x="1991360" y="20320"/>
                  </a:cubicBezTo>
                  <a:cubicBezTo>
                    <a:pt x="2143760" y="5080"/>
                    <a:pt x="2331720" y="0"/>
                    <a:pt x="2397760" y="0"/>
                  </a:cubicBezTo>
                  <a:lnTo>
                    <a:pt x="2397760" y="0"/>
                  </a:ln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23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0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38138" y="636588"/>
            <a:ext cx="5527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Pull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A</a:t>
            </a:r>
            <a:r>
              <a:rPr lang="en-US" sz="2000" b="1" i="1" baseline="-2500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out of bracket since it is constant spatially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8613" y="87313"/>
            <a:ext cx="2700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Dipole Approximation:</a:t>
            </a:r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465138" y="1090613"/>
          <a:ext cx="4508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4" imgW="4508500" imgH="711200" progId="Equation.DSMT4">
                  <p:embed/>
                </p:oleObj>
              </mc:Choice>
              <mc:Fallback>
                <p:oleObj name="Equation" r:id="rId4" imgW="4508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090613"/>
                        <a:ext cx="4508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963738" y="1881188"/>
          <a:ext cx="3238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6" imgW="3238500" imgH="711200" progId="Equation.DSMT4">
                  <p:embed/>
                </p:oleObj>
              </mc:Choice>
              <mc:Fallback>
                <p:oleObj name="Equation" r:id="rId6" imgW="32385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738" y="1881188"/>
                        <a:ext cx="3238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7825" y="4938713"/>
            <a:ext cx="4816475" cy="1487487"/>
            <a:chOff x="238" y="3111"/>
            <a:chExt cx="3034" cy="937"/>
          </a:xfrm>
        </p:grpSpPr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1515" y="3111"/>
            <a:ext cx="952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8" name="Equation" r:id="rId8" imgW="1511300" imgH="723900" progId="Equation.DSMT4">
                    <p:embed/>
                  </p:oleObj>
                </mc:Choice>
                <mc:Fallback>
                  <p:oleObj name="Equation" r:id="rId8" imgW="15113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5" y="3111"/>
                          <a:ext cx="952" cy="4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241" y="3187"/>
              <a:ext cx="12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Need to evaluate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38" y="3600"/>
              <a:ext cx="3034" cy="448"/>
              <a:chOff x="518" y="3728"/>
              <a:chExt cx="3034" cy="448"/>
            </a:xfrm>
          </p:grpSpPr>
          <p:graphicFrame>
            <p:nvGraphicFramePr>
              <p:cNvPr id="11274" name="Object 10"/>
              <p:cNvGraphicFramePr>
                <a:graphicFrameLocks noChangeAspect="1"/>
              </p:cNvGraphicFramePr>
              <p:nvPr/>
            </p:nvGraphicFramePr>
            <p:xfrm>
              <a:off x="3216" y="3728"/>
              <a:ext cx="336" cy="4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389" name="Equation" r:id="rId10" imgW="533169" imgH="710891" progId="Equation.DSMT4">
                      <p:embed/>
                    </p:oleObj>
                  </mc:Choice>
                  <mc:Fallback>
                    <p:oleObj name="Equation" r:id="rId10" imgW="533169" imgH="710891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16" y="3728"/>
                            <a:ext cx="336" cy="4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75" name="Text Box 11"/>
              <p:cNvSpPr txBox="1">
                <a:spLocks noChangeArrowheads="1"/>
              </p:cNvSpPr>
              <p:nvPr/>
            </p:nvSpPr>
            <p:spPr bwMode="auto">
              <a:xfrm>
                <a:off x="518" y="3801"/>
                <a:ext cx="268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Can express in terms of </a:t>
                </a:r>
                <a:r>
                  <a:rPr lang="en-US" sz="2000" b="1" i="1">
                    <a:solidFill>
                      <a:srgbClr val="003399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 i="1" baseline="-25000">
                    <a:solidFill>
                      <a:srgbClr val="003399"/>
                    </a:solidFill>
                    <a:latin typeface="Times New Roman" pitchFamily="18" charset="0"/>
                  </a:rPr>
                  <a:t>j</a:t>
                </a: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 rather then</a:t>
                </a:r>
              </a:p>
            </p:txBody>
          </p:sp>
        </p:grp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96875" y="2687638"/>
            <a:ext cx="8321675" cy="1890712"/>
            <a:chOff x="250" y="1693"/>
            <a:chExt cx="5242" cy="1191"/>
          </a:xfrm>
        </p:grpSpPr>
        <p:graphicFrame>
          <p:nvGraphicFramePr>
            <p:cNvPr id="11277" name="Object 13"/>
            <p:cNvGraphicFramePr>
              <a:graphicFrameLocks noChangeAspect="1"/>
            </p:cNvGraphicFramePr>
            <p:nvPr/>
          </p:nvGraphicFramePr>
          <p:xfrm>
            <a:off x="254" y="1869"/>
            <a:ext cx="336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0" name="Equation" r:id="rId12" imgW="533169" imgH="710891" progId="Equation.DSMT4">
                    <p:embed/>
                  </p:oleObj>
                </mc:Choice>
                <mc:Fallback>
                  <p:oleObj name="Equation" r:id="rId12" imgW="533169" imgH="71089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" y="1869"/>
                          <a:ext cx="336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670" y="1949"/>
              <a:ext cx="361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doesn’t operate on time dependent part of ket, pull 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time dependent phase factors out of bracket.</a:t>
              </a:r>
            </a:p>
          </p:txBody>
        </p:sp>
        <p:graphicFrame>
          <p:nvGraphicFramePr>
            <p:cNvPr id="11279" name="Object 15"/>
            <p:cNvGraphicFramePr>
              <a:graphicFrameLocks noChangeAspect="1"/>
            </p:cNvGraphicFramePr>
            <p:nvPr/>
          </p:nvGraphicFramePr>
          <p:xfrm>
            <a:off x="287" y="2428"/>
            <a:ext cx="4576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1" name="Equation" r:id="rId14" imgW="7264400" imgH="723900" progId="Equation.DSMT4">
                    <p:embed/>
                  </p:oleObj>
                </mc:Choice>
                <mc:Fallback>
                  <p:oleObj name="Equation" r:id="rId14" imgW="72644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" y="2428"/>
                          <a:ext cx="4576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0" name="Line 16"/>
            <p:cNvSpPr>
              <a:spLocks noChangeShapeType="1"/>
            </p:cNvSpPr>
            <p:nvPr/>
          </p:nvSpPr>
          <p:spPr bwMode="auto">
            <a:xfrm>
              <a:off x="250" y="1693"/>
              <a:ext cx="52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8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17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58763" y="190500"/>
            <a:ext cx="6327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First for one particle         can write following equations: 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713038" y="252413"/>
          <a:ext cx="381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380835" imgH="291973" progId="Equation.DSMT4">
                  <p:embed/>
                </p:oleObj>
              </mc:Choice>
              <mc:Fallback>
                <p:oleObj name="Equation" r:id="rId4" imgW="380835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8" y="252413"/>
                        <a:ext cx="3810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400050" y="762000"/>
          <a:ext cx="44450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6" imgW="4445000" imgH="698500" progId="Equation.DSMT4">
                  <p:embed/>
                </p:oleObj>
              </mc:Choice>
              <mc:Fallback>
                <p:oleObj name="Equation" r:id="rId6" imgW="44450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762000"/>
                        <a:ext cx="44450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406400" y="1714500"/>
          <a:ext cx="43053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8" imgW="4305300" imgH="698500" progId="Equation.DSMT4">
                  <p:embed/>
                </p:oleObj>
              </mc:Choice>
              <mc:Fallback>
                <p:oleObj name="Equation" r:id="rId8" imgW="43053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714500"/>
                        <a:ext cx="43053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7825" y="2549525"/>
            <a:ext cx="2835275" cy="901700"/>
            <a:chOff x="278" y="1928"/>
            <a:chExt cx="1786" cy="568"/>
          </a:xfrm>
        </p:grpSpPr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278" y="1929"/>
              <a:ext cx="14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Left multiply (1) by </a:t>
              </a:r>
            </a:p>
          </p:txBody>
        </p:sp>
        <p:graphicFrame>
          <p:nvGraphicFramePr>
            <p:cNvPr id="13320" name="Object 8"/>
            <p:cNvGraphicFramePr>
              <a:graphicFrameLocks noChangeAspect="1"/>
            </p:cNvGraphicFramePr>
            <p:nvPr/>
          </p:nvGraphicFramePr>
          <p:xfrm>
            <a:off x="1728" y="1928"/>
            <a:ext cx="288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3" name="Equation" r:id="rId10" imgW="457200" imgH="368300" progId="Equation.DSMT4">
                    <p:embed/>
                  </p:oleObj>
                </mc:Choice>
                <mc:Fallback>
                  <p:oleObj name="Equation" r:id="rId10" imgW="4572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1928"/>
                          <a:ext cx="288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285" y="2246"/>
              <a:ext cx="14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Left multiply (2) by </a:t>
              </a:r>
            </a:p>
          </p:txBody>
        </p:sp>
        <p:graphicFrame>
          <p:nvGraphicFramePr>
            <p:cNvPr id="13322" name="Object 10"/>
            <p:cNvGraphicFramePr>
              <a:graphicFrameLocks noChangeAspect="1"/>
            </p:cNvGraphicFramePr>
            <p:nvPr/>
          </p:nvGraphicFramePr>
          <p:xfrm>
            <a:off x="1728" y="2256"/>
            <a:ext cx="336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4" name="Equation" r:id="rId12" imgW="533169" imgH="368140" progId="Equation.DSMT4">
                    <p:embed/>
                  </p:oleObj>
                </mc:Choice>
                <mc:Fallback>
                  <p:oleObj name="Equation" r:id="rId12" imgW="533169" imgH="3681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256"/>
                          <a:ext cx="336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06375" y="3746500"/>
            <a:ext cx="6305550" cy="1552575"/>
            <a:chOff x="130" y="2360"/>
            <a:chExt cx="3972" cy="978"/>
          </a:xfrm>
        </p:grpSpPr>
        <p:graphicFrame>
          <p:nvGraphicFramePr>
            <p:cNvPr id="13325" name="Object 13"/>
            <p:cNvGraphicFramePr>
              <a:graphicFrameLocks noChangeAspect="1"/>
            </p:cNvGraphicFramePr>
            <p:nvPr/>
          </p:nvGraphicFramePr>
          <p:xfrm>
            <a:off x="134" y="2360"/>
            <a:ext cx="3968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5" name="Equation" r:id="rId14" imgW="6299200" imgH="698500" progId="Equation.DSMT4">
                    <p:embed/>
                  </p:oleObj>
                </mc:Choice>
                <mc:Fallback>
                  <p:oleObj name="Equation" r:id="rId14" imgW="62992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" y="2360"/>
                          <a:ext cx="3968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6" name="Object 14"/>
            <p:cNvGraphicFramePr>
              <a:graphicFrameLocks noChangeAspect="1"/>
            </p:cNvGraphicFramePr>
            <p:nvPr/>
          </p:nvGraphicFramePr>
          <p:xfrm>
            <a:off x="130" y="2898"/>
            <a:ext cx="3960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6" name="Equation" r:id="rId16" imgW="6286500" imgH="698500" progId="Equation.DSMT4">
                    <p:embed/>
                  </p:oleObj>
                </mc:Choice>
                <mc:Fallback>
                  <p:oleObj name="Equation" r:id="rId16" imgW="62865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" y="2898"/>
                          <a:ext cx="3960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33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333375" y="3735388"/>
            <a:ext cx="5818188" cy="2725738"/>
            <a:chOff x="210" y="2353"/>
            <a:chExt cx="3665" cy="1717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210" y="3343"/>
              <a:ext cx="3665" cy="727"/>
              <a:chOff x="210" y="3343"/>
              <a:chExt cx="3665" cy="727"/>
            </a:xfrm>
          </p:grpSpPr>
          <p:sp>
            <p:nvSpPr>
              <p:cNvPr id="13328" name="Rectangle 16"/>
              <p:cNvSpPr>
                <a:spLocks noChangeArrowheads="1"/>
              </p:cNvSpPr>
              <p:nvPr/>
            </p:nvSpPr>
            <p:spPr bwMode="auto">
              <a:xfrm>
                <a:off x="210" y="3343"/>
                <a:ext cx="71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Subtract</a:t>
                </a:r>
              </a:p>
            </p:txBody>
          </p:sp>
          <p:graphicFrame>
            <p:nvGraphicFramePr>
              <p:cNvPr id="13329" name="Object 17"/>
              <p:cNvGraphicFramePr>
                <a:graphicFrameLocks noChangeAspect="1"/>
              </p:cNvGraphicFramePr>
              <p:nvPr/>
            </p:nvGraphicFramePr>
            <p:xfrm>
              <a:off x="387" y="3630"/>
              <a:ext cx="3488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417" name="Equation" r:id="rId18" imgW="5537200" imgH="698500" progId="Equation.DSMT4">
                      <p:embed/>
                    </p:oleObj>
                  </mc:Choice>
                  <mc:Fallback>
                    <p:oleObj name="Equation" r:id="rId18" imgW="5537200" imgH="698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7" y="3630"/>
                            <a:ext cx="3488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2985" y="2353"/>
              <a:ext cx="536" cy="519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>
              <a:off x="3000" y="2814"/>
              <a:ext cx="536" cy="519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715452" y="762000"/>
            <a:ext cx="2532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complex conjugate of</a:t>
            </a:r>
            <a:b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Schrödinger equation</a:t>
            </a:r>
          </a:p>
        </p:txBody>
      </p:sp>
    </p:spTree>
    <p:extLst>
      <p:ext uri="{BB962C8B-B14F-4D97-AF65-F5344CB8AC3E}">
        <p14:creationId xmlns:p14="http://schemas.microsoft.com/office/powerpoint/2010/main" val="150461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58775" y="136525"/>
          <a:ext cx="5537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4" imgW="5537200" imgH="698500" progId="Equation.DSMT4">
                  <p:embed/>
                </p:oleObj>
              </mc:Choice>
              <mc:Fallback>
                <p:oleObj name="Equation" r:id="rId4" imgW="55372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136525"/>
                        <a:ext cx="55372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1150" y="984250"/>
            <a:ext cx="5237163" cy="1279525"/>
            <a:chOff x="196" y="620"/>
            <a:chExt cx="3299" cy="806"/>
          </a:xfrm>
        </p:grpSpPr>
        <p:sp>
          <p:nvSpPr>
            <p:cNvPr id="15364" name="Text Box 4"/>
            <p:cNvSpPr txBox="1">
              <a:spLocks noChangeArrowheads="1"/>
            </p:cNvSpPr>
            <p:nvPr/>
          </p:nvSpPr>
          <p:spPr bwMode="auto">
            <a:xfrm>
              <a:off x="196" y="620"/>
              <a:ext cx="8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Transpose</a:t>
              </a:r>
            </a:p>
          </p:txBody>
        </p:sp>
        <p:graphicFrame>
          <p:nvGraphicFramePr>
            <p:cNvPr id="15365" name="Object 5"/>
            <p:cNvGraphicFramePr>
              <a:graphicFrameLocks noChangeAspect="1"/>
            </p:cNvGraphicFramePr>
            <p:nvPr/>
          </p:nvGraphicFramePr>
          <p:xfrm>
            <a:off x="239" y="986"/>
            <a:ext cx="3256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5" name="Equation" r:id="rId6" imgW="5168900" imgH="698500" progId="Equation.DSMT4">
                    <p:embed/>
                  </p:oleObj>
                </mc:Choice>
                <mc:Fallback>
                  <p:oleObj name="Equation" r:id="rId6" imgW="5168900" imgH="698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" y="986"/>
                          <a:ext cx="3256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65125" y="2549525"/>
            <a:ext cx="6415088" cy="1473200"/>
            <a:chOff x="230" y="1606"/>
            <a:chExt cx="4041" cy="928"/>
          </a:xfrm>
        </p:grpSpPr>
        <p:sp>
          <p:nvSpPr>
            <p:cNvPr id="15367" name="Text Box 7"/>
            <p:cNvSpPr txBox="1">
              <a:spLocks noChangeArrowheads="1"/>
            </p:cNvSpPr>
            <p:nvPr/>
          </p:nvSpPr>
          <p:spPr bwMode="auto">
            <a:xfrm>
              <a:off x="230" y="1606"/>
              <a:ext cx="7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Integrate</a:t>
              </a:r>
            </a:p>
          </p:txBody>
        </p:sp>
        <p:graphicFrame>
          <p:nvGraphicFramePr>
            <p:cNvPr id="15368" name="Object 8"/>
            <p:cNvGraphicFramePr>
              <a:graphicFrameLocks noChangeAspect="1"/>
            </p:cNvGraphicFramePr>
            <p:nvPr/>
          </p:nvGraphicFramePr>
          <p:xfrm>
            <a:off x="245" y="2062"/>
            <a:ext cx="1904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" name="Equation" r:id="rId8" imgW="3022600" imgH="749300" progId="Equation.DSMT4">
                    <p:embed/>
                  </p:oleObj>
                </mc:Choice>
                <mc:Fallback>
                  <p:oleObj name="Equation" r:id="rId8" imgW="30226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" y="2062"/>
                          <a:ext cx="1904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9" name="Object 9"/>
            <p:cNvGraphicFramePr>
              <a:graphicFrameLocks noChangeAspect="1"/>
            </p:cNvGraphicFramePr>
            <p:nvPr/>
          </p:nvGraphicFramePr>
          <p:xfrm>
            <a:off x="2207" y="2051"/>
            <a:ext cx="2064" cy="4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7" name="Equation" r:id="rId10" imgW="3276600" imgH="749300" progId="Equation.DSMT4">
                    <p:embed/>
                  </p:oleObj>
                </mc:Choice>
                <mc:Fallback>
                  <p:oleObj name="Equation" r:id="rId10" imgW="3276600" imgH="749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7" y="2051"/>
                          <a:ext cx="2064" cy="4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07988" y="3833813"/>
            <a:ext cx="5132387" cy="2257425"/>
            <a:chOff x="257" y="2415"/>
            <a:chExt cx="3233" cy="1422"/>
          </a:xfrm>
        </p:grpSpPr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257" y="2793"/>
              <a:ext cx="16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This is what we want. </a:t>
              </a:r>
            </a:p>
          </p:txBody>
        </p:sp>
        <p:graphicFrame>
          <p:nvGraphicFramePr>
            <p:cNvPr id="15372" name="Object 12"/>
            <p:cNvGraphicFramePr>
              <a:graphicFrameLocks noChangeAspect="1"/>
            </p:cNvGraphicFramePr>
            <p:nvPr/>
          </p:nvGraphicFramePr>
          <p:xfrm>
            <a:off x="2538" y="3381"/>
            <a:ext cx="952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Equation" r:id="rId12" imgW="1511300" imgH="723900" progId="Equation.DSMT4">
                    <p:embed/>
                  </p:oleObj>
                </mc:Choice>
                <mc:Fallback>
                  <p:oleObj name="Equation" r:id="rId12" imgW="15113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8" y="3381"/>
                          <a:ext cx="952" cy="4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3" name="Object 13"/>
            <p:cNvGraphicFramePr>
              <a:graphicFrameLocks noChangeAspect="1"/>
            </p:cNvGraphicFramePr>
            <p:nvPr/>
          </p:nvGraphicFramePr>
          <p:xfrm>
            <a:off x="1825" y="2793"/>
            <a:ext cx="74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9" name="Equation" r:id="rId14" imgW="1180588" imgH="431613" progId="Equation.DSMT4">
                    <p:embed/>
                  </p:oleObj>
                </mc:Choice>
                <mc:Fallback>
                  <p:oleObj name="Equation" r:id="rId14" imgW="1180588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5" y="2793"/>
                          <a:ext cx="74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4" name="Text Box 14"/>
            <p:cNvSpPr txBox="1">
              <a:spLocks noChangeArrowheads="1"/>
            </p:cNvSpPr>
            <p:nvPr/>
          </p:nvSpPr>
          <p:spPr bwMode="auto">
            <a:xfrm>
              <a:off x="268" y="3455"/>
              <a:ext cx="22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Need to show that it is equal to</a:t>
              </a:r>
            </a:p>
          </p:txBody>
        </p:sp>
        <p:sp>
          <p:nvSpPr>
            <p:cNvPr id="15375" name="Line 15"/>
            <p:cNvSpPr>
              <a:spLocks noChangeShapeType="1"/>
            </p:cNvSpPr>
            <p:nvPr/>
          </p:nvSpPr>
          <p:spPr bwMode="auto">
            <a:xfrm flipV="1">
              <a:off x="1284" y="2415"/>
              <a:ext cx="300" cy="4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57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27025" y="98425"/>
          <a:ext cx="3022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4" imgW="3022600" imgH="749300" progId="Equation.DSMT4">
                  <p:embed/>
                </p:oleObj>
              </mc:Choice>
              <mc:Fallback>
                <p:oleObj name="Equation" r:id="rId4" imgW="30226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" y="98425"/>
                        <a:ext cx="30226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460750" y="115888"/>
          <a:ext cx="3276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6" imgW="3276600" imgH="749300" progId="Equation.DSMT4">
                  <p:embed/>
                </p:oleObj>
              </mc:Choice>
              <mc:Fallback>
                <p:oleObj name="Equation" r:id="rId6" imgW="32766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115888"/>
                        <a:ext cx="32766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52425" y="971550"/>
            <a:ext cx="5224463" cy="1677988"/>
            <a:chOff x="222" y="612"/>
            <a:chExt cx="3291" cy="1057"/>
          </a:xfrm>
        </p:grpSpPr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222" y="612"/>
              <a:ext cx="2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Integrate right hand side by parts:</a:t>
              </a:r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49" y="949"/>
              <a:ext cx="3264" cy="720"/>
              <a:chOff x="864" y="1920"/>
              <a:chExt cx="3264" cy="720"/>
            </a:xfrm>
          </p:grpSpPr>
          <p:graphicFrame>
            <p:nvGraphicFramePr>
              <p:cNvPr id="17415" name="Object 7"/>
              <p:cNvGraphicFramePr>
                <a:graphicFrameLocks noChangeAspect="1"/>
              </p:cNvGraphicFramePr>
              <p:nvPr/>
            </p:nvGraphicFramePr>
            <p:xfrm>
              <a:off x="1056" y="1920"/>
              <a:ext cx="544" cy="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0" name="Equation" r:id="rId8" imgW="863225" imgH="368140" progId="Equation.DSMT4">
                      <p:embed/>
                    </p:oleObj>
                  </mc:Choice>
                  <mc:Fallback>
                    <p:oleObj name="Equation" r:id="rId8" imgW="863225" imgH="3681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920"/>
                            <a:ext cx="544" cy="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16" name="Object 8"/>
              <p:cNvGraphicFramePr>
                <a:graphicFrameLocks noChangeAspect="1"/>
              </p:cNvGraphicFramePr>
              <p:nvPr/>
            </p:nvGraphicFramePr>
            <p:xfrm>
              <a:off x="1008" y="2200"/>
              <a:ext cx="960" cy="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1" name="Equation" r:id="rId10" imgW="1524000" imgH="698500" progId="Equation.DSMT4">
                      <p:embed/>
                    </p:oleObj>
                  </mc:Choice>
                  <mc:Fallback>
                    <p:oleObj name="Equation" r:id="rId10" imgW="1524000" imgH="698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08" y="2200"/>
                            <a:ext cx="960" cy="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17" name="Object 9"/>
              <p:cNvGraphicFramePr>
                <a:graphicFrameLocks noChangeAspect="1"/>
              </p:cNvGraphicFramePr>
              <p:nvPr/>
            </p:nvGraphicFramePr>
            <p:xfrm>
              <a:off x="2468" y="2024"/>
              <a:ext cx="1448" cy="4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2" name="Equation" r:id="rId12" imgW="2298700" imgH="749300" progId="Equation.DSMT4">
                      <p:embed/>
                    </p:oleObj>
                  </mc:Choice>
                  <mc:Fallback>
                    <p:oleObj name="Equation" r:id="rId12" imgW="2298700" imgH="749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68" y="2024"/>
                            <a:ext cx="1448" cy="4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18" name="AutoShape 10"/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3264" cy="624"/>
              </a:xfrm>
              <a:prstGeom prst="bracePair">
                <a:avLst>
                  <a:gd name="adj" fmla="val 833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579438" y="5549900"/>
          <a:ext cx="3136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tion" r:id="rId14" imgW="3136900" imgH="762000" progId="Equation.DSMT4">
                  <p:embed/>
                </p:oleObj>
              </mc:Choice>
              <mc:Fallback>
                <p:oleObj name="Equation" r:id="rId14" imgW="31369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5549900"/>
                        <a:ext cx="3136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666750" y="6211888"/>
            <a:ext cx="5273675" cy="560387"/>
            <a:chOff x="420" y="3913"/>
            <a:chExt cx="3322" cy="353"/>
          </a:xfrm>
        </p:grpSpPr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420" y="4016"/>
              <a:ext cx="33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Integrating this by parts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Wingdings" pitchFamily="2" charset="2"/>
                </a:rPr>
                <a:t> equals second term</a:t>
              </a:r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 flipH="1" flipV="1">
              <a:off x="1029" y="3913"/>
              <a:ext cx="25" cy="1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30213" y="1819275"/>
            <a:ext cx="8421687" cy="2371725"/>
            <a:chOff x="271" y="1146"/>
            <a:chExt cx="5305" cy="1494"/>
          </a:xfrm>
        </p:grpSpPr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271" y="1797"/>
              <a:ext cx="4471" cy="843"/>
              <a:chOff x="271" y="2058"/>
              <a:chExt cx="4471" cy="843"/>
            </a:xfrm>
          </p:grpSpPr>
          <p:sp>
            <p:nvSpPr>
              <p:cNvPr id="17425" name="Text Box 17"/>
              <p:cNvSpPr txBox="1">
                <a:spLocks noChangeArrowheads="1"/>
              </p:cNvSpPr>
              <p:nvPr/>
            </p:nvSpPr>
            <p:spPr bwMode="auto">
              <a:xfrm>
                <a:off x="271" y="2058"/>
                <a:ext cx="433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Because wavefunctions vanish at infinity, </a:t>
                </a:r>
                <a:r>
                  <a:rPr lang="en-US" sz="2000" b="1">
                    <a:solidFill>
                      <a:srgbClr val="990000"/>
                    </a:solidFill>
                    <a:latin typeface="Times New Roman" pitchFamily="18" charset="0"/>
                  </a:rPr>
                  <a:t>this is 0</a:t>
                </a:r>
                <a:r>
                  <a:rPr lang="en-US" sz="2000" b="1">
                    <a:solidFill>
                      <a:srgbClr val="008000"/>
                    </a:solidFill>
                    <a:latin typeface="Times New Roman" pitchFamily="18" charset="0"/>
                  </a:rPr>
                  <a:t>, so we have:</a:t>
                </a:r>
              </a:p>
            </p:txBody>
          </p:sp>
          <p:graphicFrame>
            <p:nvGraphicFramePr>
              <p:cNvPr id="17426" name="Object 18"/>
              <p:cNvGraphicFramePr>
                <a:graphicFrameLocks noChangeAspect="1"/>
              </p:cNvGraphicFramePr>
              <p:nvPr/>
            </p:nvGraphicFramePr>
            <p:xfrm>
              <a:off x="1782" y="2429"/>
              <a:ext cx="2960" cy="4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4" name="Equation" r:id="rId16" imgW="4699000" imgH="749300" progId="Equation.DSMT4">
                      <p:embed/>
                    </p:oleObj>
                  </mc:Choice>
                  <mc:Fallback>
                    <p:oleObj name="Equation" r:id="rId16" imgW="4699000" imgH="749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82" y="2429"/>
                            <a:ext cx="2960" cy="4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 flipH="1" flipV="1">
              <a:off x="2689" y="1442"/>
              <a:ext cx="431" cy="378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28" name="Text Box 20"/>
            <p:cNvSpPr txBox="1">
              <a:spLocks noChangeArrowheads="1"/>
            </p:cNvSpPr>
            <p:nvPr/>
          </p:nvSpPr>
          <p:spPr bwMode="auto">
            <a:xfrm>
              <a:off x="4085" y="1146"/>
              <a:ext cx="14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and collecting terms</a:t>
              </a:r>
              <a:endParaRPr lang="en-US" sz="2000" b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66738" y="4132263"/>
            <a:ext cx="8253412" cy="1235075"/>
            <a:chOff x="357" y="2603"/>
            <a:chExt cx="5199" cy="778"/>
          </a:xfrm>
        </p:grpSpPr>
        <p:sp>
          <p:nvSpPr>
            <p:cNvPr id="17430" name="Line 22"/>
            <p:cNvSpPr>
              <a:spLocks noChangeShapeType="1"/>
            </p:cNvSpPr>
            <p:nvPr/>
          </p:nvSpPr>
          <p:spPr bwMode="auto">
            <a:xfrm flipV="1">
              <a:off x="1795" y="2603"/>
              <a:ext cx="522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 flipV="1">
              <a:off x="1781" y="2604"/>
              <a:ext cx="1648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32" name="Text Box 24"/>
            <p:cNvSpPr txBox="1">
              <a:spLocks noChangeArrowheads="1"/>
            </p:cNvSpPr>
            <p:nvPr/>
          </p:nvSpPr>
          <p:spPr bwMode="auto">
            <a:xfrm>
              <a:off x="436" y="2628"/>
              <a:ext cx="13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using product rule</a:t>
              </a:r>
            </a:p>
          </p:txBody>
        </p:sp>
        <p:graphicFrame>
          <p:nvGraphicFramePr>
            <p:cNvPr id="17433" name="Object 25"/>
            <p:cNvGraphicFramePr>
              <a:graphicFrameLocks noChangeAspect="1"/>
            </p:cNvGraphicFramePr>
            <p:nvPr/>
          </p:nvGraphicFramePr>
          <p:xfrm>
            <a:off x="357" y="2973"/>
            <a:ext cx="3344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5" name="Equation" r:id="rId18" imgW="5308600" imgH="647700" progId="Equation.DSMT4">
                    <p:embed/>
                  </p:oleObj>
                </mc:Choice>
                <mc:Fallback>
                  <p:oleObj name="Equation" r:id="rId18" imgW="53086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" y="2973"/>
                          <a:ext cx="3344" cy="4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4" name="Text Box 26"/>
            <p:cNvSpPr txBox="1">
              <a:spLocks noChangeArrowheads="1"/>
            </p:cNvSpPr>
            <p:nvPr/>
          </p:nvSpPr>
          <p:spPr bwMode="auto">
            <a:xfrm>
              <a:off x="3837" y="3075"/>
              <a:ext cx="17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2</a:t>
              </a:r>
              <a:r>
                <a:rPr lang="en-US" sz="2000" b="1" baseline="30000">
                  <a:solidFill>
                    <a:prstClr val="black"/>
                  </a:solidFill>
                  <a:latin typeface="Times New Roman" pitchFamily="18" charset="0"/>
                </a:rPr>
                <a:t>nd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and 4</a:t>
              </a:r>
              <a:r>
                <a:rPr lang="en-US" sz="2000" b="1" baseline="30000">
                  <a:solidFill>
                    <a:prstClr val="black"/>
                  </a:solidFill>
                  <a:latin typeface="Times New Roman" pitchFamily="18" charset="0"/>
                </a:rPr>
                <a:t>th</a:t>
              </a: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 terms cancel</a:t>
              </a:r>
            </a:p>
          </p:txBody>
        </p:sp>
      </p:grpSp>
      <p:sp>
        <p:nvSpPr>
          <p:cNvPr id="1743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aphicFrame>
        <p:nvGraphicFramePr>
          <p:cNvPr id="2" name="Object 28"/>
          <p:cNvGraphicFramePr>
            <a:graphicFrameLocks noChangeAspect="1"/>
          </p:cNvGraphicFramePr>
          <p:nvPr/>
        </p:nvGraphicFramePr>
        <p:xfrm>
          <a:off x="3973513" y="5567363"/>
          <a:ext cx="1752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Equation" r:id="rId20" imgW="1752600" imgH="749300" progId="Equation.DSMT4">
                  <p:embed/>
                </p:oleObj>
              </mc:Choice>
              <mc:Fallback>
                <p:oleObj name="Equation" r:id="rId20" imgW="17526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3513" y="5567363"/>
                        <a:ext cx="17526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936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90538" y="269875"/>
            <a:ext cx="3165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Therefore, finally, we have: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917700" y="673100"/>
          <a:ext cx="4343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4343400" imgH="673100" progId="Equation.DSMT4">
                  <p:embed/>
                </p:oleObj>
              </mc:Choice>
              <mc:Fallback>
                <p:oleObj name="Equation" r:id="rId4" imgW="43434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673100"/>
                        <a:ext cx="43434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90550" y="1352550"/>
            <a:ext cx="775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This can be generalized to more then one particle by summing over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x</a:t>
            </a:r>
            <a:r>
              <a:rPr lang="en-US" sz="2000" b="1" i="1" baseline="-25000">
                <a:solidFill>
                  <a:srgbClr val="008000"/>
                </a:solidFill>
                <a:latin typeface="Times New Roman" pitchFamily="18" charset="0"/>
              </a:rPr>
              <a:t>j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1325" y="2062163"/>
            <a:ext cx="7645400" cy="4522787"/>
            <a:chOff x="278" y="1299"/>
            <a:chExt cx="4816" cy="2849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78" y="1299"/>
              <a:ext cx="4816" cy="2849"/>
              <a:chOff x="278" y="1299"/>
              <a:chExt cx="4816" cy="2849"/>
            </a:xfrm>
          </p:grpSpPr>
          <p:graphicFrame>
            <p:nvGraphicFramePr>
              <p:cNvPr id="19463" name="Object 7"/>
              <p:cNvGraphicFramePr>
                <a:graphicFrameLocks noChangeAspect="1"/>
              </p:cNvGraphicFramePr>
              <p:nvPr/>
            </p:nvGraphicFramePr>
            <p:xfrm>
              <a:off x="520" y="2513"/>
              <a:ext cx="3792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3" name="Equation" r:id="rId6" imgW="6019800" imgH="622300" progId="Equation.DSMT4">
                      <p:embed/>
                    </p:oleObj>
                  </mc:Choice>
                  <mc:Fallback>
                    <p:oleObj name="Equation" r:id="rId6" imgW="6019800" imgH="622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0" y="2513"/>
                            <a:ext cx="3792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4" name="Object 8"/>
              <p:cNvGraphicFramePr>
                <a:graphicFrameLocks noChangeAspect="1"/>
              </p:cNvGraphicFramePr>
              <p:nvPr/>
            </p:nvGraphicFramePr>
            <p:xfrm>
              <a:off x="526" y="3365"/>
              <a:ext cx="1480" cy="3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4" name="Equation" r:id="rId8" imgW="2349500" imgH="584200" progId="Equation.DSMT4">
                      <p:embed/>
                    </p:oleObj>
                  </mc:Choice>
                  <mc:Fallback>
                    <p:oleObj name="Equation" r:id="rId8" imgW="2349500" imgH="584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" y="3365"/>
                            <a:ext cx="1480" cy="3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65" name="Text Box 9"/>
              <p:cNvSpPr txBox="1">
                <a:spLocks noChangeArrowheads="1"/>
              </p:cNvSpPr>
              <p:nvPr/>
            </p:nvSpPr>
            <p:spPr bwMode="auto">
              <a:xfrm>
                <a:off x="278" y="3025"/>
                <a:ext cx="47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3333CC"/>
                    </a:solidFill>
                    <a:latin typeface="Times New Roman" pitchFamily="18" charset="0"/>
                  </a:rPr>
                  <a:t>with:</a:t>
                </a:r>
              </a:p>
            </p:txBody>
          </p:sp>
          <p:sp>
            <p:nvSpPr>
              <p:cNvPr id="19466" name="Text Box 10"/>
              <p:cNvSpPr txBox="1">
                <a:spLocks noChangeArrowheads="1"/>
              </p:cNvSpPr>
              <p:nvPr/>
            </p:nvSpPr>
            <p:spPr bwMode="auto">
              <a:xfrm>
                <a:off x="305" y="3898"/>
                <a:ext cx="255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i="1">
                    <a:solidFill>
                      <a:srgbClr val="CC0000"/>
                    </a:solidFill>
                    <a:latin typeface="Times New Roman" pitchFamily="18" charset="0"/>
                  </a:rPr>
                  <a:t>x</a:t>
                </a: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-component of "</a:t>
                </a:r>
                <a:r>
                  <a:rPr lang="en-US" sz="2000" b="1">
                    <a:solidFill>
                      <a:srgbClr val="3333CC"/>
                    </a:solidFill>
                    <a:latin typeface="Times New Roman" pitchFamily="18" charset="0"/>
                  </a:rPr>
                  <a:t>transition dipole</a:t>
                </a:r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."</a:t>
                </a:r>
              </a:p>
            </p:txBody>
          </p:sp>
          <p:graphicFrame>
            <p:nvGraphicFramePr>
              <p:cNvPr id="19467" name="Object 11"/>
              <p:cNvGraphicFramePr>
                <a:graphicFrameLocks noChangeAspect="1"/>
              </p:cNvGraphicFramePr>
              <p:nvPr/>
            </p:nvGraphicFramePr>
            <p:xfrm>
              <a:off x="518" y="1615"/>
              <a:ext cx="4576" cy="4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85" name="Equation" r:id="rId10" imgW="7264400" imgH="723900" progId="Equation.DSMT4">
                      <p:embed/>
                    </p:oleObj>
                  </mc:Choice>
                  <mc:Fallback>
                    <p:oleObj name="Equation" r:id="rId10" imgW="7264400" imgH="7239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8" y="1615"/>
                            <a:ext cx="4576" cy="4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468" name="Text Box 12"/>
              <p:cNvSpPr txBox="1">
                <a:spLocks noChangeArrowheads="1"/>
              </p:cNvSpPr>
              <p:nvPr/>
            </p:nvSpPr>
            <p:spPr bwMode="auto">
              <a:xfrm>
                <a:off x="448" y="1299"/>
                <a:ext cx="12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Substituting into</a:t>
                </a:r>
              </a:p>
            </p:txBody>
          </p:sp>
          <p:sp>
            <p:nvSpPr>
              <p:cNvPr id="19469" name="Text Box 13"/>
              <p:cNvSpPr txBox="1">
                <a:spLocks noChangeArrowheads="1"/>
              </p:cNvSpPr>
              <p:nvPr/>
            </p:nvSpPr>
            <p:spPr bwMode="auto">
              <a:xfrm>
                <a:off x="511" y="2105"/>
                <a:ext cx="4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gives</a:t>
                </a:r>
              </a:p>
            </p:txBody>
          </p:sp>
        </p:grp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435" y="3385"/>
              <a:ext cx="26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Operator – (charge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 length) - dipole</a:t>
              </a:r>
            </a:p>
          </p:txBody>
        </p:sp>
      </p:grpSp>
      <p:sp>
        <p:nvSpPr>
          <p:cNvPr id="19471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9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71475" y="125413"/>
            <a:ext cx="5383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Absorption &amp; Emission Transition Probabilities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49263" y="812800"/>
          <a:ext cx="4191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4" imgW="4191000" imgH="673100" progId="Equation.DSMT4">
                  <p:embed/>
                </p:oleObj>
              </mc:Choice>
              <mc:Fallback>
                <p:oleObj name="Equation" r:id="rId4" imgW="41910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812800"/>
                        <a:ext cx="4191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163" y="1703388"/>
            <a:ext cx="4916487" cy="2306637"/>
            <a:chOff x="259" y="1073"/>
            <a:chExt cx="3097" cy="1453"/>
          </a:xfrm>
        </p:grpSpPr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263" y="1073"/>
              <a:ext cx="2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Time Dependent Perturbation Theory:</a:t>
              </a:r>
            </a:p>
          </p:txBody>
        </p:sp>
        <p:graphicFrame>
          <p:nvGraphicFramePr>
            <p:cNvPr id="21510" name="Object 6"/>
            <p:cNvGraphicFramePr>
              <a:graphicFrameLocks noChangeAspect="1"/>
            </p:cNvGraphicFramePr>
            <p:nvPr/>
          </p:nvGraphicFramePr>
          <p:xfrm>
            <a:off x="2117" y="1464"/>
            <a:ext cx="64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" name="Equation" r:id="rId6" imgW="1016000" imgH="419100" progId="Equation.DSMT4">
                    <p:embed/>
                  </p:oleObj>
                </mc:Choice>
                <mc:Fallback>
                  <p:oleObj name="Equation" r:id="rId6" imgW="10160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7" y="1464"/>
                          <a:ext cx="640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259" y="1455"/>
              <a:ext cx="30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Take system to be in state                   at </a:t>
              </a:r>
              <a:r>
                <a:rPr lang="en-US" sz="2000" b="1" i="1">
                  <a:solidFill>
                    <a:srgbClr val="000099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 = 0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328" y="1898"/>
              <a:ext cx="17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C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=1		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C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  <a:sym typeface="Symbol" pitchFamily="18" charset="2"/>
                </a:rPr>
                <a:t>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=0</a:t>
              </a:r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24" y="2274"/>
              <a:ext cx="167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Short time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sym typeface="Wingdings" pitchFamily="2" charset="2"/>
                </a:rPr>
                <a:t> 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</a:rPr>
                <a:t>C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m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  <a:sym typeface="Symbol" pitchFamily="18" charset="2"/>
                </a:rPr>
                <a:t>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n</a:t>
              </a:r>
              <a:r>
                <a:rPr lang="en-US" sz="2000" b="1" i="1" baseline="-25000" dirty="0">
                  <a:solidFill>
                    <a:srgbClr val="002060"/>
                  </a:solidFill>
                  <a:latin typeface="Times New Roman" pitchFamily="18" charset="0"/>
                </a:rPr>
                <a:t>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sym typeface="Symbol" pitchFamily="18" charset="2"/>
                </a:rPr>
                <a:t>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5465763" y="690563"/>
            <a:ext cx="2382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Equations of motion</a:t>
            </a:r>
            <a:br>
              <a:rPr lang="en-US" sz="2000" b="1">
                <a:solidFill>
                  <a:srgbClr val="008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of coefficients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27050" y="4179888"/>
            <a:ext cx="8488363" cy="2205037"/>
            <a:chOff x="332" y="2633"/>
            <a:chExt cx="5347" cy="1389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332" y="2633"/>
              <a:ext cx="5347" cy="1389"/>
              <a:chOff x="332" y="2633"/>
              <a:chExt cx="5347" cy="1389"/>
            </a:xfrm>
          </p:grpSpPr>
          <p:graphicFrame>
            <p:nvGraphicFramePr>
              <p:cNvPr id="21517" name="Object 13"/>
              <p:cNvGraphicFramePr>
                <a:graphicFrameLocks noChangeAspect="1"/>
              </p:cNvGraphicFramePr>
              <p:nvPr/>
            </p:nvGraphicFramePr>
            <p:xfrm>
              <a:off x="361" y="3022"/>
              <a:ext cx="2672" cy="4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08" name="Equation" r:id="rId8" imgW="4241800" imgH="673100" progId="Equation.DSMT4">
                      <p:embed/>
                    </p:oleObj>
                  </mc:Choice>
                  <mc:Fallback>
                    <p:oleObj name="Equation" r:id="rId8" imgW="4241800" imgH="673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1" y="3022"/>
                            <a:ext cx="2672" cy="4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518" name="Object 14"/>
              <p:cNvGraphicFramePr>
                <a:graphicFrameLocks noChangeAspect="1"/>
              </p:cNvGraphicFramePr>
              <p:nvPr/>
            </p:nvGraphicFramePr>
            <p:xfrm>
              <a:off x="891" y="3654"/>
              <a:ext cx="1480" cy="3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509" name="Equation" r:id="rId10" imgW="2349500" imgH="584200" progId="Equation.DSMT4">
                      <p:embed/>
                    </p:oleObj>
                  </mc:Choice>
                  <mc:Fallback>
                    <p:oleObj name="Equation" r:id="rId10" imgW="2349500" imgH="5842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1" y="3654"/>
                            <a:ext cx="1480" cy="3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519" name="Text Box 15"/>
              <p:cNvSpPr txBox="1">
                <a:spLocks noChangeArrowheads="1"/>
              </p:cNvSpPr>
              <p:nvPr/>
            </p:nvSpPr>
            <p:spPr bwMode="auto">
              <a:xfrm>
                <a:off x="332" y="2633"/>
                <a:ext cx="246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Using result for E&amp;M plane wave:</a:t>
                </a:r>
              </a:p>
            </p:txBody>
          </p:sp>
          <p:sp>
            <p:nvSpPr>
              <p:cNvPr id="21520" name="Text Box 16"/>
              <p:cNvSpPr txBox="1">
                <a:spLocks noChangeArrowheads="1"/>
              </p:cNvSpPr>
              <p:nvPr/>
            </p:nvSpPr>
            <p:spPr bwMode="auto">
              <a:xfrm>
                <a:off x="3582" y="3048"/>
                <a:ext cx="209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006600"/>
                    </a:solidFill>
                    <a:latin typeface="Times New Roman" pitchFamily="18" charset="0"/>
                  </a:rPr>
                  <a:t>No longer coupled equations.</a:t>
                </a:r>
              </a:p>
            </p:txBody>
          </p:sp>
        </p:grp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>
              <a:off x="3605" y="3634"/>
              <a:ext cx="1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  <a:latin typeface="Times New Roman" pitchFamily="18" charset="0"/>
                </a:rPr>
                <a:t>Transition dipole bracket.</a:t>
              </a:r>
            </a:p>
          </p:txBody>
        </p:sp>
      </p:grpSp>
      <p:sp>
        <p:nvSpPr>
          <p:cNvPr id="2152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5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92113" y="192088"/>
            <a:ext cx="2838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  <a:latin typeface="Times New Roman" pitchFamily="18" charset="0"/>
              </a:rPr>
              <a:t>For light of frequency </a:t>
            </a:r>
            <a:r>
              <a:rPr lang="en-US" sz="2000" b="1" i="1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2000" b="1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:</a:t>
            </a:r>
            <a:endParaRPr lang="en-US" sz="2000" b="1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073150" y="838200"/>
          <a:ext cx="1968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4" imgW="1968500" imgH="368300" progId="Equation.DSMT4">
                  <p:embed/>
                </p:oleObj>
              </mc:Choice>
              <mc:Fallback>
                <p:oleObj name="Equation" r:id="rId4" imgW="19685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838200"/>
                        <a:ext cx="1968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414463" y="1335088"/>
          <a:ext cx="2362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6" imgW="2362200" imgH="622300" progId="Equation.DSMT4">
                  <p:embed/>
                </p:oleObj>
              </mc:Choice>
              <mc:Fallback>
                <p:oleObj name="Equation" r:id="rId6" imgW="23622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1335088"/>
                        <a:ext cx="2362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34975" y="2382838"/>
            <a:ext cx="135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Therefore:</a:t>
            </a: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1366838" y="3017838"/>
          <a:ext cx="6400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8" imgW="6400800" imgH="673100" progId="Equation.DSMT4">
                  <p:embed/>
                </p:oleObj>
              </mc:Choice>
              <mc:Fallback>
                <p:oleObj name="Equation" r:id="rId8" imgW="6400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3017838"/>
                        <a:ext cx="6400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354638" y="2254250"/>
            <a:ext cx="2297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CC"/>
                </a:solidFill>
                <a:latin typeface="Times New Roman" pitchFamily="18" charset="0"/>
              </a:rPr>
              <a:t>note sign difference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>
            <a:off x="5605463" y="2663825"/>
            <a:ext cx="503237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6227763" y="2676525"/>
            <a:ext cx="809625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4162425" y="796925"/>
            <a:ext cx="1881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vector potential</a:t>
            </a:r>
          </a:p>
        </p:txBody>
      </p:sp>
      <p:sp>
        <p:nvSpPr>
          <p:cNvPr id="2356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46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46063" y="163513"/>
            <a:ext cx="63097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Multiplying through by </a:t>
            </a:r>
            <a:r>
              <a:rPr lang="en-US" sz="2000" b="1" i="1" dirty="0" err="1">
                <a:solidFill>
                  <a:srgbClr val="002060"/>
                </a:solidFill>
                <a:latin typeface="Times New Roman" pitchFamily="18" charset="0"/>
              </a:rPr>
              <a:t>dt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, integrating and </a:t>
            </a:r>
            <a:b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choosing constant of integration such that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C</a:t>
            </a:r>
            <a:r>
              <a:rPr lang="en-US" sz="2000" b="1" i="1" baseline="-25000" dirty="0">
                <a:solidFill>
                  <a:srgbClr val="002060"/>
                </a:solidFill>
                <a:latin typeface="Times New Roman" pitchFamily="18" charset="0"/>
              </a:rPr>
              <a:t>m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= 0 at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</a:rPr>
              <a:t>t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= 0</a:t>
            </a: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757238" y="1427163"/>
          <a:ext cx="67310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6731000" imgH="812800" progId="Equation.DSMT4">
                  <p:embed/>
                </p:oleObj>
              </mc:Choice>
              <mc:Fallback>
                <p:oleObj name="Equation" r:id="rId4" imgW="6731000" imgH="81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1427163"/>
                        <a:ext cx="67310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33875" y="8493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534150" y="930275"/>
            <a:ext cx="2395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note sign differences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5425" y="2862263"/>
            <a:ext cx="8561388" cy="2806700"/>
            <a:chOff x="142" y="1803"/>
            <a:chExt cx="5393" cy="1768"/>
          </a:xfrm>
        </p:grpSpPr>
        <p:sp>
          <p:nvSpPr>
            <p:cNvPr id="25607" name="Text Box 7"/>
            <p:cNvSpPr txBox="1">
              <a:spLocks noChangeArrowheads="1"/>
            </p:cNvSpPr>
            <p:nvPr/>
          </p:nvSpPr>
          <p:spPr bwMode="auto">
            <a:xfrm>
              <a:off x="142" y="1865"/>
              <a:ext cx="22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Rotating Wave Approximation</a:t>
              </a:r>
            </a:p>
          </p:txBody>
        </p:sp>
        <p:sp>
          <p:nvSpPr>
            <p:cNvPr id="25608" name="Text Box 8"/>
            <p:cNvSpPr txBox="1">
              <a:spLocks noChangeArrowheads="1"/>
            </p:cNvSpPr>
            <p:nvPr/>
          </p:nvSpPr>
          <p:spPr bwMode="auto">
            <a:xfrm>
              <a:off x="150" y="2169"/>
              <a:ext cx="211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Consider Absorption </a:t>
              </a:r>
              <a:r>
                <a:rPr lang="en-US" sz="2000" b="1" i="1">
                  <a:solidFill>
                    <a:srgbClr val="3333FF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>
                  <a:solidFill>
                    <a:srgbClr val="3333FF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 &gt; </a:t>
              </a:r>
              <a:r>
                <a:rPr lang="en-US" sz="2000" b="1" i="1">
                  <a:solidFill>
                    <a:srgbClr val="3333FF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>
                  <a:solidFill>
                    <a:srgbClr val="3333FF"/>
                  </a:solidFill>
                  <a:latin typeface="Times New Roman" pitchFamily="18" charset="0"/>
                </a:rPr>
                <a:t>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558" y="2411"/>
              <a:ext cx="1139" cy="1160"/>
              <a:chOff x="2844" y="2135"/>
              <a:chExt cx="1139" cy="1160"/>
            </a:xfrm>
          </p:grpSpPr>
          <p:sp>
            <p:nvSpPr>
              <p:cNvPr id="25610" name="Line 10"/>
              <p:cNvSpPr>
                <a:spLocks noChangeShapeType="1"/>
              </p:cNvSpPr>
              <p:nvPr/>
            </p:nvSpPr>
            <p:spPr bwMode="auto">
              <a:xfrm>
                <a:off x="2844" y="2259"/>
                <a:ext cx="837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11" name="Line 11"/>
              <p:cNvSpPr>
                <a:spLocks noChangeShapeType="1"/>
              </p:cNvSpPr>
              <p:nvPr/>
            </p:nvSpPr>
            <p:spPr bwMode="auto">
              <a:xfrm>
                <a:off x="2857" y="3128"/>
                <a:ext cx="879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331" y="2287"/>
                <a:ext cx="1" cy="832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13" name="Freeform 13"/>
              <p:cNvSpPr>
                <a:spLocks/>
              </p:cNvSpPr>
              <p:nvPr/>
            </p:nvSpPr>
            <p:spPr bwMode="auto">
              <a:xfrm>
                <a:off x="3291" y="2259"/>
                <a:ext cx="81" cy="160"/>
              </a:xfrm>
              <a:custGeom>
                <a:avLst/>
                <a:gdLst>
                  <a:gd name="T0" fmla="*/ 0 w 81"/>
                  <a:gd name="T1" fmla="*/ 160 h 160"/>
                  <a:gd name="T2" fmla="*/ 40 w 81"/>
                  <a:gd name="T3" fmla="*/ 0 h 160"/>
                  <a:gd name="T4" fmla="*/ 81 w 81"/>
                  <a:gd name="T5" fmla="*/ 160 h 160"/>
                  <a:gd name="T6" fmla="*/ 0 w 81"/>
                  <a:gd name="T7" fmla="*/ 160 h 1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1"/>
                  <a:gd name="T13" fmla="*/ 0 h 160"/>
                  <a:gd name="T14" fmla="*/ 81 w 81"/>
                  <a:gd name="T15" fmla="*/ 160 h 1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1" h="160">
                    <a:moveTo>
                      <a:pt x="0" y="160"/>
                    </a:moveTo>
                    <a:lnTo>
                      <a:pt x="40" y="0"/>
                    </a:lnTo>
                    <a:lnTo>
                      <a:pt x="81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14" name="Rectangle 14"/>
              <p:cNvSpPr>
                <a:spLocks noChangeArrowheads="1"/>
              </p:cNvSpPr>
              <p:nvPr/>
            </p:nvSpPr>
            <p:spPr bwMode="auto">
              <a:xfrm>
                <a:off x="3727" y="2135"/>
                <a:ext cx="132" cy="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700" i="1">
                    <a:solidFill>
                      <a:srgbClr val="000000"/>
                    </a:solidFill>
                    <a:latin typeface="Times New Roman" pitchFamily="18" charset="0"/>
                  </a:rPr>
                  <a:t>E</a:t>
                </a:r>
                <a:endParaRPr lang="en-US" sz="2000" b="1" i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/>
            </p:nvSpPr>
            <p:spPr bwMode="auto">
              <a:xfrm>
                <a:off x="3859" y="2258"/>
                <a:ext cx="1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 sz="2000" b="1" i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6" name="Rectangle 16"/>
              <p:cNvSpPr>
                <a:spLocks noChangeArrowheads="1"/>
              </p:cNvSpPr>
              <p:nvPr/>
            </p:nvSpPr>
            <p:spPr bwMode="auto">
              <a:xfrm>
                <a:off x="3779" y="2999"/>
                <a:ext cx="132" cy="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700" i="1">
                    <a:solidFill>
                      <a:srgbClr val="000000"/>
                    </a:solidFill>
                    <a:latin typeface="Times New Roman" pitchFamily="18" charset="0"/>
                  </a:rPr>
                  <a:t>E</a:t>
                </a:r>
                <a:endParaRPr lang="en-US" sz="2000" b="1" i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7" name="Rectangle 17"/>
              <p:cNvSpPr>
                <a:spLocks noChangeArrowheads="1"/>
              </p:cNvSpPr>
              <p:nvPr/>
            </p:nvSpPr>
            <p:spPr bwMode="auto">
              <a:xfrm>
                <a:off x="3911" y="3122"/>
                <a:ext cx="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 sz="2000" b="1" i="1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5618" name="Line 18"/>
            <p:cNvSpPr>
              <a:spLocks noChangeShapeType="1"/>
            </p:cNvSpPr>
            <p:nvPr/>
          </p:nvSpPr>
          <p:spPr bwMode="auto">
            <a:xfrm>
              <a:off x="200" y="1803"/>
              <a:ext cx="53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809625" y="2265363"/>
            <a:ext cx="8258175" cy="4178300"/>
            <a:chOff x="510" y="1427"/>
            <a:chExt cx="5202" cy="2632"/>
          </a:xfrm>
        </p:grpSpPr>
        <p:sp>
          <p:nvSpPr>
            <p:cNvPr id="25620" name="Text Box 20"/>
            <p:cNvSpPr txBox="1">
              <a:spLocks noChangeArrowheads="1"/>
            </p:cNvSpPr>
            <p:nvPr/>
          </p:nvSpPr>
          <p:spPr bwMode="auto">
            <a:xfrm>
              <a:off x="510" y="3807"/>
              <a:ext cx="138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(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m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 –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n</a:t>
              </a:r>
              <a:r>
                <a:rPr lang="en-US" sz="2000" b="1" baseline="-25000" dirty="0">
                  <a:solidFill>
                    <a:srgbClr val="002060"/>
                  </a:solidFill>
                  <a:latin typeface="Times New Roman" pitchFamily="18" charset="0"/>
                </a:rPr>
                <a:t>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–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h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  <a:sym typeface="Symbol" pitchFamily="18" charset="2"/>
                </a:rPr>
                <a:t>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sym typeface="Symbol" pitchFamily="18" charset="2"/>
                </a:rPr>
                <a:t>) 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  <a:sym typeface="Wingdings" pitchFamily="2" charset="2"/>
                </a:rPr>
                <a:t> 0</a:t>
              </a:r>
              <a:endPara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25621" name="Object 21"/>
            <p:cNvGraphicFramePr>
              <a:graphicFrameLocks noChangeAspect="1"/>
            </p:cNvGraphicFramePr>
            <p:nvPr/>
          </p:nvGraphicFramePr>
          <p:xfrm>
            <a:off x="2271" y="3830"/>
            <a:ext cx="281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55" name="Equation" r:id="rId6" imgW="4470400" imgH="330200" progId="Equation.DSMT4">
                    <p:embed/>
                  </p:oleObj>
                </mc:Choice>
                <mc:Fallback>
                  <p:oleObj name="Equation" r:id="rId6" imgW="44704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1" y="3830"/>
                          <a:ext cx="281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22" name="Text Box 22"/>
            <p:cNvSpPr txBox="1">
              <a:spLocks noChangeArrowheads="1"/>
            </p:cNvSpPr>
            <p:nvPr/>
          </p:nvSpPr>
          <p:spPr bwMode="auto">
            <a:xfrm>
              <a:off x="1934" y="3788"/>
              <a:ext cx="2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as </a:t>
              </a:r>
            </a:p>
          </p:txBody>
        </p:sp>
        <p:sp>
          <p:nvSpPr>
            <p:cNvPr id="25623" name="Line 23"/>
            <p:cNvSpPr>
              <a:spLocks noChangeShapeType="1"/>
            </p:cNvSpPr>
            <p:nvPr/>
          </p:nvSpPr>
          <p:spPr bwMode="auto">
            <a:xfrm flipV="1">
              <a:off x="3990" y="1427"/>
              <a:ext cx="117" cy="23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24" name="Text Box 24"/>
            <p:cNvSpPr txBox="1">
              <a:spLocks noChangeArrowheads="1"/>
            </p:cNvSpPr>
            <p:nvPr/>
          </p:nvSpPr>
          <p:spPr bwMode="auto">
            <a:xfrm>
              <a:off x="4100" y="2522"/>
              <a:ext cx="161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This term large, keep.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Drop first term.</a:t>
              </a:r>
            </a:p>
          </p:txBody>
        </p:sp>
      </p:grpSp>
      <p:sp>
        <p:nvSpPr>
          <p:cNvPr id="2562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48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01638" y="215900"/>
            <a:ext cx="6478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For Absorption – Second Term Large</a:t>
            </a:r>
            <a:r>
              <a:rPr lang="en-US" sz="2000" b="1" dirty="0">
                <a:solidFill>
                  <a:srgbClr val="ED7D31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Wingdings" pitchFamily="2" charset="2"/>
              </a:rPr>
              <a:t> Drop First Term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428625" y="815975"/>
            <a:ext cx="7731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Then, 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Probability of finding system in            as a function of frequency,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</a:t>
            </a:r>
            <a:endParaRPr lang="en-US" sz="2000" b="1">
              <a:solidFill>
                <a:srgbClr val="CC0000"/>
              </a:solidFill>
              <a:latin typeface="Times New Roman" pitchFamily="18" charset="0"/>
            </a:endParaRP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4025900" y="1106488"/>
          <a:ext cx="558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4" imgW="558800" imgH="419100" progId="Equation.DSMT4">
                  <p:embed/>
                </p:oleObj>
              </mc:Choice>
              <mc:Fallback>
                <p:oleObj name="Equation" r:id="rId4" imgW="558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1106488"/>
                        <a:ext cx="558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8140700" y="1119188"/>
          <a:ext cx="647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6" imgW="647700" imgH="368300" progId="Equation.DSMT4">
                  <p:embed/>
                </p:oleObj>
              </mc:Choice>
              <mc:Fallback>
                <p:oleObj name="Equation" r:id="rId6" imgW="647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0700" y="1119188"/>
                        <a:ext cx="647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1316038" y="3173413"/>
          <a:ext cx="62103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8" imgW="6210300" imgH="1104900" progId="Equation.DSMT4">
                  <p:embed/>
                </p:oleObj>
              </mc:Choice>
              <mc:Fallback>
                <p:oleObj name="Equation" r:id="rId8" imgW="6210300" imgH="1104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173413"/>
                        <a:ext cx="62103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235200" y="2278063"/>
          <a:ext cx="4546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10" imgW="4546600" imgH="431800" progId="Equation.DSMT4">
                  <p:embed/>
                </p:oleObj>
              </mc:Choice>
              <mc:Fallback>
                <p:oleObj name="Equation" r:id="rId10" imgW="4546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2278063"/>
                        <a:ext cx="4546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41325" y="1835150"/>
            <a:ext cx="2795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Using the trig identities: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41325" y="2909888"/>
            <a:ext cx="661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Get: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457200" y="47244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27659" name="Object 11"/>
          <p:cNvGraphicFramePr>
            <a:graphicFrameLocks noChangeAspect="1"/>
          </p:cNvGraphicFramePr>
          <p:nvPr/>
        </p:nvGraphicFramePr>
        <p:xfrm>
          <a:off x="914400" y="5029200"/>
          <a:ext cx="1384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12" imgW="1384300" imgH="330200" progId="Equation.DSMT4">
                  <p:embed/>
                </p:oleObj>
              </mc:Choice>
              <mc:Fallback>
                <p:oleObj name="Equation" r:id="rId12" imgW="13843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384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2422525" y="4979988"/>
            <a:ext cx="5157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energy difference between two eigenkets of </a:t>
            </a:r>
            <a:r>
              <a:rPr lang="en-US" sz="2000" b="1" i="1" u="sng">
                <a:solidFill>
                  <a:srgbClr val="3333FF"/>
                </a:solidFill>
                <a:latin typeface="Times New Roman" pitchFamily="18" charset="0"/>
              </a:rPr>
              <a:t>H</a:t>
            </a:r>
            <a:r>
              <a:rPr lang="en-US" sz="2000" b="1" baseline="30000">
                <a:solidFill>
                  <a:srgbClr val="3333FF"/>
                </a:solidFill>
                <a:latin typeface="Times New Roman" pitchFamily="18" charset="0"/>
              </a:rPr>
              <a:t>0</a:t>
            </a:r>
          </a:p>
        </p:txBody>
      </p:sp>
      <p:graphicFrame>
        <p:nvGraphicFramePr>
          <p:cNvPr id="27661" name="Object 13"/>
          <p:cNvGraphicFramePr>
            <a:graphicFrameLocks noChangeAspect="1"/>
          </p:cNvGraphicFramePr>
          <p:nvPr/>
        </p:nvGraphicFramePr>
        <p:xfrm>
          <a:off x="838200" y="5562600"/>
          <a:ext cx="1371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14" imgW="1371600" imgH="241300" progId="Equation.DSMT4">
                  <p:embed/>
                </p:oleObj>
              </mc:Choice>
              <mc:Fallback>
                <p:oleObj name="Equation" r:id="rId14" imgW="13716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562600"/>
                        <a:ext cx="13716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2438400" y="5470525"/>
            <a:ext cx="4424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amount radiation field is off resonance.</a:t>
            </a:r>
            <a:endParaRPr lang="en-US" sz="2000" b="1" baseline="3000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30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2886075" y="928688"/>
          <a:ext cx="3981450" cy="273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Document" r:id="rId5" imgW="4629912" imgH="3183636" progId="Word.Document.8">
                  <p:embed/>
                </p:oleObj>
              </mc:Choice>
              <mc:Fallback>
                <p:oleObj name="Document" r:id="rId5" imgW="4629912" imgH="318363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928688"/>
                        <a:ext cx="3981450" cy="273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55600" y="1385888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Plot of C</a:t>
            </a:r>
            <a:r>
              <a:rPr lang="en-US" sz="2000" b="1" baseline="-25000">
                <a:solidFill>
                  <a:srgbClr val="009900"/>
                </a:solidFill>
                <a:latin typeface="Times New Roman" pitchFamily="18" charset="0"/>
              </a:rPr>
              <a:t>m</a:t>
            </a:r>
            <a:r>
              <a:rPr lang="en-US" sz="2000" b="1" baseline="30000">
                <a:solidFill>
                  <a:srgbClr val="009900"/>
                </a:solidFill>
                <a:latin typeface="Times New Roman" pitchFamily="18" charset="0"/>
              </a:rPr>
              <a:t>*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C</a:t>
            </a:r>
            <a:r>
              <a:rPr lang="en-US" sz="2000" b="1" baseline="-25000">
                <a:solidFill>
                  <a:srgbClr val="009900"/>
                </a:solidFill>
                <a:latin typeface="Times New Roman" pitchFamily="18" charset="0"/>
              </a:rPr>
              <a:t>m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 vs 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452563" y="3868738"/>
          <a:ext cx="1816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7" imgW="1816100" imgH="698500" progId="Equation.DSMT4">
                  <p:embed/>
                </p:oleObj>
              </mc:Choice>
              <mc:Fallback>
                <p:oleObj name="Equation" r:id="rId7" imgW="1816100" imgH="698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3868738"/>
                        <a:ext cx="18161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4459288" y="3825875"/>
          <a:ext cx="3289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9" imgW="3289300" imgH="622300" progId="Equation.DSMT4">
                  <p:embed/>
                </p:oleObj>
              </mc:Choice>
              <mc:Fallback>
                <p:oleObj name="Equation" r:id="rId9" imgW="3289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288" y="3825875"/>
                        <a:ext cx="32893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65138" y="2081213"/>
            <a:ext cx="2309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Maximum at </a:t>
            </a:r>
            <a:r>
              <a:rPr lang="en-US" sz="2000" b="1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2000" b="1">
                <a:solidFill>
                  <a:srgbClr val="ED7D31"/>
                </a:solidFill>
                <a:latin typeface="Times New Roman" pitchFamily="18" charset="0"/>
                <a:cs typeface="Times New Roman" pitchFamily="18" charset="0"/>
              </a:rPr>
              <a:t>E=0</a:t>
            </a:r>
            <a:r>
              <a:rPr lang="en-US" sz="2000" b="1">
                <a:solidFill>
                  <a:srgbClr val="ED7D31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65125" y="4872038"/>
            <a:ext cx="6608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Maximum probability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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t 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2</a:t>
            </a:r>
            <a:r>
              <a:rPr lang="en-US" sz="2000" b="1" baseline="-25000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– square of time light is applied.</a:t>
            </a:r>
            <a:endParaRPr lang="en-US" sz="2000" b="1" baseline="3000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68300" y="5549900"/>
            <a:ext cx="499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Probability only significant for width ~4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MT Extra" pitchFamily="18" charset="2"/>
              </a:rPr>
              <a:t>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b="1" i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81000" y="5956300"/>
            <a:ext cx="7742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Determined by uncertainty principle.  For square pulse: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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 = 0.886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762625" y="5487988"/>
            <a:ext cx="1770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1 ps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 67 cm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-1</a:t>
            </a:r>
            <a:endParaRPr lang="en-US" sz="2000" b="1" baseline="3000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387350" y="6346825"/>
            <a:ext cx="4613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1 ps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 30 cm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-1 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from uncertainty relation</a:t>
            </a:r>
            <a:endParaRPr lang="en-US" sz="2000" b="1" baseline="30000">
              <a:solidFill>
                <a:srgbClr val="CC0000"/>
              </a:solidFill>
              <a:latin typeface="Times New Roman" pitchFamily="18" charset="0"/>
            </a:endParaRPr>
          </a:p>
        </p:txBody>
      </p:sp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515938" y="112713"/>
          <a:ext cx="1384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11" imgW="1384300" imgH="330200" progId="Equation.DSMT4">
                  <p:embed/>
                </p:oleObj>
              </mc:Choice>
              <mc:Fallback>
                <p:oleObj name="Equation" r:id="rId11" imgW="13843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12713"/>
                        <a:ext cx="1384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2117725" y="76200"/>
            <a:ext cx="5157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energy difference between two eigenkets of </a:t>
            </a:r>
            <a:r>
              <a:rPr lang="en-US" sz="2000" b="1" i="1" u="sng">
                <a:solidFill>
                  <a:srgbClr val="3333FF"/>
                </a:solidFill>
                <a:latin typeface="Times New Roman" pitchFamily="18" charset="0"/>
              </a:rPr>
              <a:t>H</a:t>
            </a:r>
            <a:r>
              <a:rPr lang="en-US" sz="2000" b="1" baseline="30000">
                <a:solidFill>
                  <a:srgbClr val="3333FF"/>
                </a:solidFill>
                <a:latin typeface="Times New Roman" pitchFamily="18" charset="0"/>
              </a:rPr>
              <a:t>0</a:t>
            </a:r>
          </a:p>
        </p:txBody>
      </p: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533400" y="506413"/>
          <a:ext cx="1371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tion" r:id="rId13" imgW="1371600" imgH="241300" progId="Equation.DSMT4">
                  <p:embed/>
                </p:oleObj>
              </mc:Choice>
              <mc:Fallback>
                <p:oleObj name="Equation" r:id="rId13" imgW="13716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06413"/>
                        <a:ext cx="13716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2133600" y="401638"/>
            <a:ext cx="4424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amount radiation field is off resonance.</a:t>
            </a:r>
            <a:endParaRPr lang="en-US" sz="2000" b="1" baseline="3000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39725" y="192088"/>
            <a:ext cx="845936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660066"/>
                </a:solidFill>
                <a:latin typeface="Times New Roman" pitchFamily="18" charset="0"/>
              </a:rPr>
              <a:t>The shape is a square of zeroth order spherical Bessel function.</a:t>
            </a:r>
          </a:p>
          <a:p>
            <a:endParaRPr lang="en-US" sz="2000" b="1" dirty="0">
              <a:solidFill>
                <a:srgbClr val="660066"/>
              </a:solidFill>
              <a:latin typeface="Times New Roman" pitchFamily="18" charset="0"/>
            </a:endParaRPr>
          </a:p>
          <a:p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</a:rPr>
              <a:t>t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</a:rPr>
              <a:t> increases  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 	Height of central lobe increases, width decreases.</a:t>
            </a:r>
          </a:p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		Most probability in central lobe</a:t>
            </a:r>
          </a:p>
          <a:p>
            <a:endParaRPr lang="en-US" sz="2000" b="1" dirty="0">
              <a:solidFill>
                <a:srgbClr val="008000"/>
              </a:solidFill>
              <a:latin typeface="Times New Roman" pitchFamily="18" charset="0"/>
              <a:sym typeface="Wingdings" pitchFamily="2" charset="2"/>
            </a:endParaRPr>
          </a:p>
          <a:p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10 ns pulse 	Width ~0.03cm</a:t>
            </a:r>
            <a:r>
              <a:rPr lang="en-US" sz="2000" b="1" baseline="30000" dirty="0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-1</a:t>
            </a: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sym typeface="Wingdings" pitchFamily="2" charset="2"/>
              </a:rPr>
              <a:t>, virtually all probability</a:t>
            </a:r>
          </a:p>
          <a:p>
            <a:endParaRPr lang="en-US" sz="2000" b="1" dirty="0">
              <a:solidFill>
                <a:srgbClr val="008000"/>
              </a:solidFill>
              <a:latin typeface="Times New Roman" pitchFamily="18" charset="0"/>
              <a:sym typeface="Wingdings" pitchFamily="2" charset="2"/>
            </a:endParaRPr>
          </a:p>
          <a:p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</a:rPr>
              <a:t>	    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sym typeface="Wingdings" pitchFamily="2" charset="2"/>
              </a:rPr>
              <a:t>	            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 Dirac delta function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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E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=0) ;     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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= (</a:t>
            </a:r>
            <a:r>
              <a:rPr lang="en-US" sz="2000" b="1" i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E</a:t>
            </a:r>
            <a:r>
              <a:rPr lang="en-US" sz="2000" b="1" i="1" baseline="-300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- </a:t>
            </a:r>
            <a:r>
              <a:rPr lang="en-US" sz="2000" b="1" i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E</a:t>
            </a:r>
            <a:r>
              <a:rPr lang="en-US" sz="2000" b="1" i="1" baseline="-30000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 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584200" y="2400300"/>
          <a:ext cx="685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4" imgW="685502" imgH="215806" progId="Equation.DSMT4">
                  <p:embed/>
                </p:oleObj>
              </mc:Choice>
              <mc:Fallback>
                <p:oleObj name="Equation" r:id="rId4" imgW="685502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2400300"/>
                        <a:ext cx="6858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2260600" y="2311400"/>
          <a:ext cx="647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6" imgW="647700" imgH="368300" progId="Equation.DSMT4">
                  <p:embed/>
                </p:oleObj>
              </mc:Choice>
              <mc:Fallback>
                <p:oleObj name="Equation" r:id="rId6" imgW="647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600" y="2311400"/>
                        <a:ext cx="647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30225" y="2946400"/>
            <a:ext cx="8448675" cy="3375025"/>
            <a:chOff x="334" y="1856"/>
            <a:chExt cx="5322" cy="212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34" y="1856"/>
              <a:ext cx="5042" cy="2126"/>
              <a:chOff x="334" y="1856"/>
              <a:chExt cx="5042" cy="2126"/>
            </a:xfrm>
          </p:grpSpPr>
          <p:sp>
            <p:nvSpPr>
              <p:cNvPr id="31750" name="Line 6"/>
              <p:cNvSpPr>
                <a:spLocks noChangeShapeType="1"/>
              </p:cNvSpPr>
              <p:nvPr/>
            </p:nvSpPr>
            <p:spPr bwMode="auto">
              <a:xfrm>
                <a:off x="384" y="1856"/>
                <a:ext cx="49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51" name="Text Box 7"/>
              <p:cNvSpPr txBox="1">
                <a:spLocks noChangeArrowheads="1"/>
              </p:cNvSpPr>
              <p:nvPr/>
            </p:nvSpPr>
            <p:spPr bwMode="auto">
              <a:xfrm>
                <a:off x="334" y="2024"/>
                <a:ext cx="27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3333FF"/>
                    </a:solidFill>
                    <a:latin typeface="Times New Roman" pitchFamily="18" charset="0"/>
                  </a:rPr>
                  <a:t>Total Probability </a:t>
                </a:r>
                <a:r>
                  <a:rPr lang="en-US" sz="2000" b="1">
                    <a:solidFill>
                      <a:srgbClr val="3333FF"/>
                    </a:solidFill>
                    <a:latin typeface="Times New Roman" pitchFamily="18" charset="0"/>
                    <a:sym typeface="Wingdings" pitchFamily="2" charset="2"/>
                  </a:rPr>
                  <a:t> Area under curve</a:t>
                </a:r>
                <a:endParaRPr lang="en-US" sz="2000" b="1">
                  <a:solidFill>
                    <a:srgbClr val="3333FF"/>
                  </a:solidFill>
                  <a:latin typeface="Times New Roman" pitchFamily="18" charset="0"/>
                </a:endParaRPr>
              </a:p>
            </p:txBody>
          </p:sp>
          <p:graphicFrame>
            <p:nvGraphicFramePr>
              <p:cNvPr id="31752" name="Object 8"/>
              <p:cNvGraphicFramePr>
                <a:graphicFrameLocks noChangeAspect="1"/>
              </p:cNvGraphicFramePr>
              <p:nvPr/>
            </p:nvGraphicFramePr>
            <p:xfrm>
              <a:off x="872" y="2272"/>
              <a:ext cx="3736" cy="5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28" name="Equation" r:id="rId8" imgW="5930900" imgH="800100" progId="Equation.DSMT4">
                      <p:embed/>
                    </p:oleObj>
                  </mc:Choice>
                  <mc:Fallback>
                    <p:oleObj name="Equation" r:id="rId8" imgW="5930900" imgH="800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72" y="2272"/>
                            <a:ext cx="3736" cy="5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3" name="Object 9"/>
              <p:cNvGraphicFramePr>
                <a:graphicFrameLocks noChangeAspect="1"/>
              </p:cNvGraphicFramePr>
              <p:nvPr/>
            </p:nvGraphicFramePr>
            <p:xfrm>
              <a:off x="1753" y="2961"/>
              <a:ext cx="1288" cy="4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29" name="Equation" r:id="rId10" imgW="2044700" imgH="749300" progId="Equation.DSMT4">
                      <p:embed/>
                    </p:oleObj>
                  </mc:Choice>
                  <mc:Fallback>
                    <p:oleObj name="Equation" r:id="rId10" imgW="2044700" imgH="749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53" y="2961"/>
                            <a:ext cx="1288" cy="4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4" name="Object 10"/>
              <p:cNvGraphicFramePr>
                <a:graphicFrameLocks noChangeAspect="1"/>
              </p:cNvGraphicFramePr>
              <p:nvPr/>
            </p:nvGraphicFramePr>
            <p:xfrm>
              <a:off x="1744" y="3528"/>
              <a:ext cx="416" cy="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30" name="Equation" r:id="rId12" imgW="660113" imgH="622030" progId="Equation.DSMT4">
                      <p:embed/>
                    </p:oleObj>
                  </mc:Choice>
                  <mc:Fallback>
                    <p:oleObj name="Equation" r:id="rId12" imgW="660113" imgH="62203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44" y="3528"/>
                            <a:ext cx="416" cy="3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55" name="Text Box 11"/>
              <p:cNvSpPr txBox="1">
                <a:spLocks noChangeArrowheads="1"/>
              </p:cNvSpPr>
              <p:nvPr/>
            </p:nvSpPr>
            <p:spPr bwMode="auto">
              <a:xfrm>
                <a:off x="2454" y="3540"/>
                <a:ext cx="257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Probability linearly proportional to </a:t>
                </a:r>
              </a:p>
              <a:p>
                <a:r>
                  <a:rPr lang="en-US" sz="2000" b="1">
                    <a:solidFill>
                      <a:srgbClr val="CC0000"/>
                    </a:solidFill>
                    <a:latin typeface="Times New Roman" pitchFamily="18" charset="0"/>
                  </a:rPr>
                  <a:t>time light is applied.</a:t>
                </a:r>
              </a:p>
            </p:txBody>
          </p:sp>
        </p:grpSp>
        <p:graphicFrame>
          <p:nvGraphicFramePr>
            <p:cNvPr id="31757" name="Object 13"/>
            <p:cNvGraphicFramePr>
              <a:graphicFrameLocks noChangeAspect="1"/>
            </p:cNvGraphicFramePr>
            <p:nvPr/>
          </p:nvGraphicFramePr>
          <p:xfrm>
            <a:off x="3584" y="2953"/>
            <a:ext cx="2072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1" name="Equation" r:id="rId14" imgW="3289300" imgH="622300" progId="Equation.DSMT4">
                    <p:embed/>
                  </p:oleObj>
                </mc:Choice>
                <mc:Fallback>
                  <p:oleObj name="Equation" r:id="rId14" imgW="3289300" imgH="622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4" y="2953"/>
                          <a:ext cx="2072" cy="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7044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1325" y="134938"/>
            <a:ext cx="45481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Since virtually all probability at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 = 0, </a:t>
            </a:r>
          </a:p>
          <a:p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evaluate	            (in Q) at frequency </a:t>
            </a:r>
            <a:endParaRPr lang="en-US" sz="2000" b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600200" y="698500"/>
          <a:ext cx="495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Equation" r:id="rId4" imgW="495085" imgH="469696" progId="Equation.DSMT4">
                  <p:embed/>
                </p:oleObj>
              </mc:Choice>
              <mc:Fallback>
                <p:oleObj name="Equation" r:id="rId4" imgW="495085" imgH="46969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698500"/>
                        <a:ext cx="4953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419600" y="812800"/>
          <a:ext cx="1968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6" imgW="1968500" imgH="330200" progId="Equation.DSMT4">
                  <p:embed/>
                </p:oleObj>
              </mc:Choice>
              <mc:Fallback>
                <p:oleObj name="Equation" r:id="rId6" imgW="19685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812800"/>
                        <a:ext cx="19685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41325" y="1373188"/>
            <a:ext cx="135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Therefore:</a:t>
            </a: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981200" y="1968500"/>
          <a:ext cx="3416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tion" r:id="rId8" imgW="3416300" imgH="647700" progId="Equation.DSMT4">
                  <p:embed/>
                </p:oleObj>
              </mc:Choice>
              <mc:Fallback>
                <p:oleObj name="Equation" r:id="rId8" imgW="34163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68500"/>
                        <a:ext cx="34163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Line 7"/>
          <p:cNvSpPr>
            <a:spLocks noChangeShapeType="1"/>
          </p:cNvSpPr>
          <p:nvPr/>
        </p:nvSpPr>
        <p:spPr bwMode="auto">
          <a:xfrm flipV="1">
            <a:off x="4953000" y="25781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708525" y="2744788"/>
            <a:ext cx="2860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transition dipole bracket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00025" y="3570288"/>
            <a:ext cx="382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Probability increases linearly in 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t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1320800" y="4216400"/>
          <a:ext cx="647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tion" r:id="rId10" imgW="647700" imgH="368300" progId="Equation.DSMT4">
                  <p:embed/>
                </p:oleObj>
              </mc:Choice>
              <mc:Fallback>
                <p:oleObj name="Equation" r:id="rId10" imgW="6477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4216400"/>
                        <a:ext cx="647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212725" y="4179888"/>
            <a:ext cx="88677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3333FF"/>
                </a:solidFill>
                <a:latin typeface="Times New Roman" pitchFamily="18" charset="0"/>
              </a:rPr>
              <a:t>Can’t let             get too big if time dependent perturbation theory used.</a:t>
            </a:r>
          </a:p>
          <a:p>
            <a:endParaRPr lang="en-US" sz="2000" b="1" dirty="0">
              <a:solidFill>
                <a:srgbClr val="3333FF"/>
              </a:solidFill>
              <a:latin typeface="Times New Roman" pitchFamily="18" charset="0"/>
            </a:endParaRPr>
          </a:p>
          <a:p>
            <a:r>
              <a:rPr lang="en-US" sz="2000" b="1" smtClean="0">
                <a:solidFill>
                  <a:srgbClr val="660066"/>
                </a:solidFill>
                <a:latin typeface="Times New Roman" pitchFamily="18" charset="0"/>
              </a:rPr>
              <a:t>Limited </a:t>
            </a:r>
            <a:r>
              <a:rPr lang="en-US" sz="2000" b="1">
                <a:solidFill>
                  <a:srgbClr val="660066"/>
                </a:solidFill>
                <a:latin typeface="Times New Roman" pitchFamily="18" charset="0"/>
              </a:rPr>
              <a:t>by excited state lifetime.</a:t>
            </a:r>
          </a:p>
          <a:p>
            <a:endParaRPr lang="en-US" sz="2000" b="1" dirty="0">
              <a:solidFill>
                <a:srgbClr val="660066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</a:rPr>
              <a:t>Must use other methods for high power, “non-linear” experiments (Chapter 14).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805488" y="1431925"/>
            <a:ext cx="31422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3333FF"/>
                </a:solidFill>
                <a:latin typeface="Times New Roman" pitchFamily="18" charset="0"/>
              </a:rPr>
              <a:t>R</a:t>
            </a:r>
            <a:r>
              <a:rPr lang="en-US" sz="2000" b="1" dirty="0" smtClean="0">
                <a:solidFill>
                  <a:srgbClr val="3333FF"/>
                </a:solidFill>
                <a:latin typeface="Times New Roman" pitchFamily="18" charset="0"/>
              </a:rPr>
              <a:t>elated </a:t>
            </a:r>
            <a:r>
              <a:rPr lang="en-US" sz="2000" b="1" dirty="0">
                <a:solidFill>
                  <a:srgbClr val="3333FF"/>
                </a:solidFill>
                <a:latin typeface="Times New Roman" pitchFamily="18" charset="0"/>
              </a:rPr>
              <a:t>to intensity of light</a:t>
            </a:r>
            <a:br>
              <a:rPr lang="en-US" sz="2000" b="1" dirty="0">
                <a:solidFill>
                  <a:srgbClr val="3333FF"/>
                </a:solidFill>
                <a:latin typeface="Times New Roman" pitchFamily="18" charset="0"/>
              </a:rPr>
            </a:br>
            <a:r>
              <a:rPr lang="en-US" sz="2000" b="1" dirty="0" smtClean="0">
                <a:solidFill>
                  <a:srgbClr val="3333FF"/>
                </a:solidFill>
                <a:latin typeface="Times New Roman" pitchFamily="18" charset="0"/>
              </a:rPr>
              <a:t>as shown below.</a:t>
            </a:r>
            <a:endParaRPr lang="en-US" sz="2000" b="1" dirty="0">
              <a:solidFill>
                <a:srgbClr val="3333FF"/>
              </a:solidFill>
              <a:latin typeface="Times New Roman" pitchFamily="18" charset="0"/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4200525" y="1630363"/>
            <a:ext cx="1617663" cy="423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80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488950" y="114300"/>
          <a:ext cx="4749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4" imgW="4749800" imgH="736600" progId="Equation.DSMT4">
                  <p:embed/>
                </p:oleObj>
              </mc:Choice>
              <mc:Fallback>
                <p:oleObj name="Equation" r:id="rId4" imgW="47498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114300"/>
                        <a:ext cx="4749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50850" y="1093788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Poynting vector: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>
            <p:extLst/>
          </p:nvPr>
        </p:nvGraphicFramePr>
        <p:xfrm>
          <a:off x="2366963" y="1482725"/>
          <a:ext cx="14605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6" imgW="1460160" imgH="622080" progId="Equation.DSMT4">
                  <p:embed/>
                </p:oleObj>
              </mc:Choice>
              <mc:Fallback>
                <p:oleObj name="Equation" r:id="rId6" imgW="1460160" imgH="622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1482725"/>
                        <a:ext cx="14605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30425" y="2736850"/>
          <a:ext cx="39497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8" imgW="3949700" imgH="647700" progId="Equation.DSMT4">
                  <p:embed/>
                </p:oleObj>
              </mc:Choice>
              <mc:Fallback>
                <p:oleObj name="Equation" r:id="rId8" imgW="39497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2736850"/>
                        <a:ext cx="39497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47675" y="2320925"/>
            <a:ext cx="193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For plane wave: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54025" y="3760788"/>
            <a:ext cx="6175375" cy="1776412"/>
            <a:chOff x="286" y="2369"/>
            <a:chExt cx="3890" cy="1119"/>
          </a:xfrm>
        </p:grpSpPr>
        <p:sp>
          <p:nvSpPr>
            <p:cNvPr id="35848" name="Text Box 8"/>
            <p:cNvSpPr txBox="1">
              <a:spLocks noChangeArrowheads="1"/>
            </p:cNvSpPr>
            <p:nvPr/>
          </p:nvSpPr>
          <p:spPr bwMode="auto">
            <a:xfrm>
              <a:off x="286" y="2369"/>
              <a:ext cx="38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Intensity 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  <a:sym typeface="Wingdings" pitchFamily="2" charset="2"/>
                </a:rPr>
                <a:t> time average magnitude of Poynting vector</a:t>
              </a:r>
              <a:endParaRPr lang="en-US" sz="2000" b="1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35849" name="Text Box 9"/>
            <p:cNvSpPr txBox="1">
              <a:spLocks noChangeArrowheads="1"/>
            </p:cNvSpPr>
            <p:nvPr/>
          </p:nvSpPr>
          <p:spPr bwMode="auto">
            <a:xfrm>
              <a:off x="296" y="2600"/>
              <a:ext cx="31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Average sin</a:t>
              </a:r>
              <a:r>
                <a:rPr lang="en-US" sz="2000" b="1" baseline="30000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 term over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 from 0 to 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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 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  <a:cs typeface="Times New Roman" pitchFamily="18" charset="0"/>
                </a:rPr>
                <a:t>1/2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286" y="2974"/>
              <a:ext cx="8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Therefore:</a:t>
              </a:r>
            </a:p>
          </p:txBody>
        </p:sp>
        <p:graphicFrame>
          <p:nvGraphicFramePr>
            <p:cNvPr id="35851" name="Object 11"/>
            <p:cNvGraphicFramePr>
              <a:graphicFrameLocks noChangeAspect="1"/>
            </p:cNvGraphicFramePr>
            <p:nvPr/>
          </p:nvGraphicFramePr>
          <p:xfrm>
            <a:off x="1928" y="3080"/>
            <a:ext cx="936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7" name="Equation" r:id="rId10" imgW="1485900" imgH="647700" progId="Equation.DSMT4">
                    <p:embed/>
                  </p:oleObj>
                </mc:Choice>
                <mc:Fallback>
                  <p:oleObj name="Equation" r:id="rId10" imgW="14859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" y="3080"/>
                          <a:ext cx="936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93725" y="5576888"/>
            <a:ext cx="7826375" cy="1085850"/>
            <a:chOff x="374" y="3513"/>
            <a:chExt cx="4930" cy="684"/>
          </a:xfrm>
        </p:grpSpPr>
        <p:graphicFrame>
          <p:nvGraphicFramePr>
            <p:cNvPr id="35853" name="Object 13"/>
            <p:cNvGraphicFramePr>
              <a:graphicFrameLocks noChangeAspect="1"/>
            </p:cNvGraphicFramePr>
            <p:nvPr/>
          </p:nvGraphicFramePr>
          <p:xfrm>
            <a:off x="1110" y="3573"/>
            <a:ext cx="2178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8" name="Equation" r:id="rId12" imgW="2349500" imgH="673100" progId="Equation.DSMT4">
                    <p:embed/>
                  </p:oleObj>
                </mc:Choice>
                <mc:Fallback>
                  <p:oleObj name="Equation" r:id="rId12" imgW="23495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0" y="3573"/>
                          <a:ext cx="2178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4" name="Text Box 14"/>
            <p:cNvSpPr txBox="1">
              <a:spLocks noChangeArrowheads="1"/>
            </p:cNvSpPr>
            <p:nvPr/>
          </p:nvSpPr>
          <p:spPr bwMode="auto">
            <a:xfrm>
              <a:off x="374" y="3513"/>
              <a:ext cx="3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and</a:t>
              </a:r>
            </a:p>
          </p:txBody>
        </p:sp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3888" y="3667"/>
              <a:ext cx="14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Linear in intensity.</a:t>
              </a:r>
              <a:b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Linear in time.</a:t>
              </a:r>
            </a:p>
          </p:txBody>
        </p:sp>
      </p:grp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463925" y="473075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I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.</a:t>
            </a:r>
            <a:endParaRPr lang="en-US" sz="2000" b="1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5857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41325" y="3240088"/>
            <a:ext cx="6972300" cy="2771775"/>
            <a:chOff x="278" y="2041"/>
            <a:chExt cx="4392" cy="1746"/>
          </a:xfrm>
        </p:grpSpPr>
        <p:sp>
          <p:nvSpPr>
            <p:cNvPr id="37891" name="Text Box 2"/>
            <p:cNvSpPr txBox="1">
              <a:spLocks noChangeArrowheads="1"/>
            </p:cNvSpPr>
            <p:nvPr/>
          </p:nvSpPr>
          <p:spPr bwMode="auto">
            <a:xfrm>
              <a:off x="278" y="2041"/>
              <a:ext cx="394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Can have light with polarizations </a:t>
              </a:r>
              <a:r>
                <a:rPr lang="en-US" sz="2000" b="1" i="1" dirty="0">
                  <a:solidFill>
                    <a:srgbClr val="CC0000"/>
                  </a:solidFill>
                  <a:latin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, </a:t>
              </a:r>
              <a:r>
                <a:rPr lang="en-US" sz="2000" b="1" i="1" dirty="0">
                  <a:solidFill>
                    <a:srgbClr val="CC0000"/>
                  </a:solidFill>
                  <a:latin typeface="Times New Roman" pitchFamily="18" charset="0"/>
                </a:rPr>
                <a:t>y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, or </a:t>
              </a:r>
              <a:r>
                <a:rPr lang="en-US" sz="2000" b="1" i="1" dirty="0" smtClean="0">
                  <a:solidFill>
                    <a:srgbClr val="CC0000"/>
                  </a:solidFill>
                  <a:latin typeface="Times New Roman" pitchFamily="18" charset="0"/>
                </a:rPr>
                <a:t>z</a:t>
              </a:r>
              <a:r>
                <a:rPr lang="en-US" sz="2000" b="1" dirty="0">
                  <a:solidFill>
                    <a:srgbClr val="CC0000"/>
                  </a:solidFill>
                  <a:latin typeface="Times New Roman" pitchFamily="18" charset="0"/>
                </a:rPr>
                <a:t>,</a:t>
              </a:r>
              <a:r>
                <a:rPr lang="en-US" sz="2000" b="1" dirty="0" smtClean="0">
                  <a:solidFill>
                    <a:prstClr val="black"/>
                  </a:solidFill>
                  <a:latin typeface="Times New Roman" pitchFamily="18" charset="0"/>
                </a:rPr>
                <a:t>  </a:t>
              </a:r>
              <a:r>
                <a:rPr lang="en-US" sz="2000" b="1" dirty="0" err="1">
                  <a:solidFill>
                    <a:srgbClr val="002060"/>
                  </a:solidFill>
                  <a:latin typeface="Times New Roman" pitchFamily="18" charset="0"/>
                </a:rPr>
                <a:t>i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. e</a:t>
              </a:r>
              <a:r>
                <a:rPr lang="en-US" sz="2000" b="1" dirty="0" smtClean="0">
                  <a:solidFill>
                    <a:srgbClr val="002060"/>
                  </a:solidFill>
                  <a:latin typeface="Times New Roman" pitchFamily="18" charset="0"/>
                </a:rPr>
                <a:t>., 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itchFamily="18" charset="0"/>
                </a:rPr>
                <a:t>I</a:t>
              </a:r>
              <a:r>
                <a:rPr lang="en-US" sz="2000" b="1" i="1" baseline="-25000" dirty="0">
                  <a:solidFill>
                    <a:srgbClr val="002060"/>
                  </a:solidFill>
                  <a:latin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,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</a:rPr>
                <a:t>I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y</a:t>
              </a:r>
              <a:r>
                <a:rPr lang="en-US" sz="2000" b="1" dirty="0">
                  <a:solidFill>
                    <a:srgbClr val="002060"/>
                  </a:solidFill>
                  <a:latin typeface="Times New Roman" pitchFamily="18" charset="0"/>
                </a:rPr>
                <a:t>,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itchFamily="18" charset="0"/>
                </a:rPr>
                <a:t>I</a:t>
              </a:r>
              <a:r>
                <a:rPr lang="en-US" sz="2000" b="1" i="1" baseline="-25000" dirty="0" err="1">
                  <a:solidFill>
                    <a:srgbClr val="002060"/>
                  </a:solidFill>
                  <a:latin typeface="Times New Roman" pitchFamily="18" charset="0"/>
                </a:rPr>
                <a:t>z</a:t>
              </a:r>
              <a:endParaRPr lang="en-US" sz="2000" b="1" i="1" baseline="-250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37892" name="Text Box 3"/>
            <p:cNvSpPr txBox="1">
              <a:spLocks noChangeArrowheads="1"/>
            </p:cNvSpPr>
            <p:nvPr/>
          </p:nvSpPr>
          <p:spPr bwMode="auto">
            <a:xfrm>
              <a:off x="288" y="2377"/>
              <a:ext cx="5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CC"/>
                  </a:solidFill>
                  <a:latin typeface="Times New Roman" pitchFamily="18" charset="0"/>
                </a:rPr>
                <a:t>Then:</a:t>
              </a:r>
            </a:p>
          </p:txBody>
        </p:sp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1024" y="2673"/>
            <a:ext cx="2952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98" name="Equation" r:id="rId4" imgW="4686300" imgH="673100" progId="Equation.DSMT4">
                    <p:embed/>
                  </p:oleObj>
                </mc:Choice>
                <mc:Fallback>
                  <p:oleObj name="Equation" r:id="rId4" imgW="46863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4" y="2673"/>
                          <a:ext cx="2952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4" name="Text Box 5"/>
            <p:cNvSpPr txBox="1">
              <a:spLocks noChangeArrowheads="1"/>
            </p:cNvSpPr>
            <p:nvPr/>
          </p:nvSpPr>
          <p:spPr bwMode="auto">
            <a:xfrm>
              <a:off x="322" y="3345"/>
              <a:ext cx="434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 i="1" baseline="-30000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mn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000" b="1" i="1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2000" b="1" i="1" baseline="-30000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mn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, and </a:t>
              </a:r>
              <a:r>
                <a:rPr lang="en-US" sz="2000" b="1" i="1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2000" b="1" i="1" baseline="-30000" dirty="0" err="1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mn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 are the transition dipole brackets for </a:t>
              </a:r>
            </a:p>
            <a:p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		 light polarized along </a:t>
              </a:r>
              <a:r>
                <a:rPr lang="en-US" sz="2000" b="1" i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000" b="1" i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, and </a:t>
              </a:r>
              <a:r>
                <a:rPr lang="en-US" sz="2000" b="1" i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cs typeface="Times New Roman" pitchFamily="18" charset="0"/>
                </a:rPr>
                <a:t>, respectively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</a:rPr>
                <a:t> </a:t>
              </a:r>
            </a:p>
          </p:txBody>
        </p:sp>
      </p:grpSp>
      <p:sp>
        <p:nvSpPr>
          <p:cNvPr id="3789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00050" y="798513"/>
            <a:ext cx="8720138" cy="1741487"/>
            <a:chOff x="252" y="319"/>
            <a:chExt cx="5493" cy="1097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269" y="319"/>
            <a:ext cx="2178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99" name="Equation" r:id="rId6" imgW="2349500" imgH="673100" progId="Equation.DSMT4">
                    <p:embed/>
                  </p:oleObj>
                </mc:Choice>
                <mc:Fallback>
                  <p:oleObj name="Equation" r:id="rId6" imgW="2349500" imgH="673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" y="319"/>
                          <a:ext cx="2178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Text Box 15"/>
            <p:cNvSpPr txBox="1">
              <a:spLocks noChangeArrowheads="1"/>
            </p:cNvSpPr>
            <p:nvPr/>
          </p:nvSpPr>
          <p:spPr bwMode="auto">
            <a:xfrm>
              <a:off x="3329" y="413"/>
              <a:ext cx="14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Linear in intensity.</a:t>
              </a:r>
              <a:b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prstClr val="black"/>
                  </a:solidFill>
                  <a:latin typeface="Times New Roman" pitchFamily="18" charset="0"/>
                </a:rPr>
                <a:t>Linear in time.</a:t>
              </a:r>
            </a:p>
          </p:txBody>
        </p:sp>
        <p:graphicFrame>
          <p:nvGraphicFramePr>
            <p:cNvPr id="37899" name="Object 11"/>
            <p:cNvGraphicFramePr>
              <a:graphicFrameLocks noChangeAspect="1"/>
            </p:cNvGraphicFramePr>
            <p:nvPr/>
          </p:nvGraphicFramePr>
          <p:xfrm>
            <a:off x="252" y="1062"/>
            <a:ext cx="144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0" name="Equation" r:id="rId8" imgW="1396394" imgH="342751" progId="Equation.3">
                    <p:embed/>
                  </p:oleObj>
                </mc:Choice>
                <mc:Fallback>
                  <p:oleObj name="Equation" r:id="rId8" imgW="1396394" imgH="34275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" y="1062"/>
                          <a:ext cx="1442" cy="3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0" name="Text Box 12"/>
            <p:cNvSpPr txBox="1">
              <a:spLocks noChangeArrowheads="1"/>
            </p:cNvSpPr>
            <p:nvPr/>
          </p:nvSpPr>
          <p:spPr bwMode="auto">
            <a:xfrm>
              <a:off x="1818" y="1109"/>
              <a:ext cx="392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prstClr val="black"/>
                  </a:solidFill>
                  <a:latin typeface="Times New Roman" pitchFamily="18" charset="0"/>
                </a:rPr>
                <a:t>Transition dipole bracket for x polarized light.</a:t>
              </a:r>
            </a:p>
          </p:txBody>
        </p:sp>
      </p:grp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2290763" y="128588"/>
            <a:ext cx="3808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This is the big result.</a:t>
            </a:r>
          </a:p>
        </p:txBody>
      </p:sp>
    </p:spTree>
    <p:extLst>
      <p:ext uri="{BB962C8B-B14F-4D97-AF65-F5344CB8AC3E}">
        <p14:creationId xmlns:p14="http://schemas.microsoft.com/office/powerpoint/2010/main" val="104331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41325" y="115888"/>
            <a:ext cx="566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Another definition of “strength” of radiation fields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33400" y="757238"/>
            <a:ext cx="2106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radiation density: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2514600" y="1295400"/>
          <a:ext cx="2235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4" imgW="2235200" imgH="622300" progId="Equation.DSMT4">
                  <p:embed/>
                </p:oleObj>
              </mc:Choice>
              <mc:Fallback>
                <p:oleObj name="Equation" r:id="rId4" imgW="22352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95400"/>
                        <a:ext cx="22352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Line 5"/>
          <p:cNvSpPr>
            <a:spLocks noChangeShapeType="1"/>
          </p:cNvSpPr>
          <p:nvPr/>
        </p:nvSpPr>
        <p:spPr bwMode="auto">
          <a:xfrm flipH="1">
            <a:off x="4495800" y="9906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318125" y="776288"/>
            <a:ext cx="103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average</a:t>
            </a:r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2438400" y="2247900"/>
          <a:ext cx="2971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6" imgW="2971800" imgH="647700" progId="Equation.DSMT4">
                  <p:embed/>
                </p:oleObj>
              </mc:Choice>
              <mc:Fallback>
                <p:oleObj name="Equation" r:id="rId6" imgW="29718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47900"/>
                        <a:ext cx="2971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2590800" y="3378200"/>
          <a:ext cx="2679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8" imgW="2679700" imgH="711200" progId="Equation.DSMT4">
                  <p:embed/>
                </p:oleObj>
              </mc:Choice>
              <mc:Fallback>
                <p:oleObj name="Equation" r:id="rId8" imgW="26797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378200"/>
                        <a:ext cx="2679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517525" y="3011488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Then</a:t>
            </a:r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1701800" y="4648200"/>
          <a:ext cx="5308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10" imgW="5308600" imgH="622300" progId="Equation.DSMT4">
                  <p:embed/>
                </p:oleObj>
              </mc:Choice>
              <mc:Fallback>
                <p:oleObj name="Equation" r:id="rId10" imgW="53086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4648200"/>
                        <a:ext cx="53086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517525" y="4294188"/>
            <a:ext cx="2219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Isotropic radiation</a:t>
            </a:r>
          </a:p>
        </p:txBody>
      </p:sp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1866900" y="5956300"/>
          <a:ext cx="4610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12" imgW="4610100" imgH="673100" progId="Equation.DSMT4">
                  <p:embed/>
                </p:oleObj>
              </mc:Choice>
              <mc:Fallback>
                <p:oleObj name="Equation" r:id="rId12" imgW="46101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5956300"/>
                        <a:ext cx="46101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517525" y="5500688"/>
            <a:ext cx="2649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For isotropic radiation</a:t>
            </a:r>
          </a:p>
        </p:txBody>
      </p:sp>
      <p:sp>
        <p:nvSpPr>
          <p:cNvPr id="39950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2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12750" y="584200"/>
            <a:ext cx="6902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Probability of transition taking place in unit time (absorption)</a:t>
            </a:r>
          </a:p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for isotropic radiation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2003425" y="1474788"/>
          <a:ext cx="3352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4" imgW="3352800" imgH="673100" progId="Equation.DSMT4">
                  <p:embed/>
                </p:oleObj>
              </mc:Choice>
              <mc:Fallback>
                <p:oleObj name="Equation" r:id="rId4" imgW="3352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5" y="1474788"/>
                        <a:ext cx="3352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2362200" y="2847975"/>
          <a:ext cx="2997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6" imgW="2997200" imgH="419100" progId="Equation.DSMT4">
                  <p:embed/>
                </p:oleObj>
              </mc:Choice>
              <mc:Fallback>
                <p:oleObj name="Equation" r:id="rId6" imgW="2997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847975"/>
                        <a:ext cx="2997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63563" y="2249488"/>
            <a:ext cx="847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where</a:t>
            </a:r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V="1">
            <a:off x="2590800" y="33813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270125" y="3700463"/>
            <a:ext cx="2860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transition dipole bracket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450850" y="115888"/>
            <a:ext cx="719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Einstein “</a:t>
            </a:r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B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Coefficients” for absorption and stimulated emission</a:t>
            </a:r>
          </a:p>
        </p:txBody>
      </p:sp>
      <p:sp>
        <p:nvSpPr>
          <p:cNvPr id="4199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2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44463" y="230188"/>
            <a:ext cx="7473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For emission (induced, stimulated) everything is the same except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keep first exponential term in expression for probability amplitude.</a:t>
            </a:r>
            <a:endParaRPr lang="en-US" sz="2000" b="1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785938" y="1400175"/>
            <a:ext cx="2297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need radiation field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1625" y="1209675"/>
            <a:ext cx="1352550" cy="1362075"/>
            <a:chOff x="377" y="3322"/>
            <a:chExt cx="852" cy="858"/>
          </a:xfrm>
        </p:grpSpPr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377" y="3414"/>
              <a:ext cx="62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>
              <a:off x="387" y="4060"/>
              <a:ext cx="659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1039" y="3322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endParaRPr lang="en-US" sz="2000" b="1" i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44040" name="Rectangle 8"/>
            <p:cNvSpPr>
              <a:spLocks noChangeArrowheads="1"/>
            </p:cNvSpPr>
            <p:nvPr/>
          </p:nvSpPr>
          <p:spPr bwMode="auto">
            <a:xfrm>
              <a:off x="1138" y="3413"/>
              <a:ext cx="7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</a:p>
          </p:txBody>
        </p: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1078" y="3964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E</a:t>
              </a:r>
              <a:endParaRPr lang="en-US" sz="2000" b="1" i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1177" y="4055"/>
              <a:ext cx="5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sz="2000" b="1" i="1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44043" name="Line 11"/>
            <p:cNvSpPr>
              <a:spLocks noChangeShapeType="1"/>
            </p:cNvSpPr>
            <p:nvPr/>
          </p:nvSpPr>
          <p:spPr bwMode="auto">
            <a:xfrm>
              <a:off x="701" y="3414"/>
              <a:ext cx="0" cy="6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1773238" y="1189038"/>
            <a:ext cx="2316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stimulated emission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750888" y="5640388"/>
            <a:ext cx="4929187" cy="1038225"/>
            <a:chOff x="2594" y="3594"/>
            <a:chExt cx="3105" cy="654"/>
          </a:xfrm>
        </p:grpSpPr>
        <p:graphicFrame>
          <p:nvGraphicFramePr>
            <p:cNvPr id="44046" name="Object 14"/>
            <p:cNvGraphicFramePr>
              <a:graphicFrameLocks noChangeAspect="1"/>
            </p:cNvGraphicFramePr>
            <p:nvPr/>
          </p:nvGraphicFramePr>
          <p:xfrm>
            <a:off x="3234" y="3594"/>
            <a:ext cx="1784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0" name="Equation" r:id="rId4" imgW="2832100" imgH="330200" progId="Equation.DSMT4">
                    <p:embed/>
                  </p:oleObj>
                </mc:Choice>
                <mc:Fallback>
                  <p:oleObj name="Equation" r:id="rId4" imgW="2832100" imgH="33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4" y="3594"/>
                          <a:ext cx="1784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7" name="Text Box 15"/>
            <p:cNvSpPr txBox="1">
              <a:spLocks noChangeArrowheads="1"/>
            </p:cNvSpPr>
            <p:nvPr/>
          </p:nvSpPr>
          <p:spPr bwMode="auto">
            <a:xfrm>
              <a:off x="2594" y="3806"/>
              <a:ext cx="310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Einstein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coefficient for absorption</a:t>
              </a:r>
              <a:b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equals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coefficient for stimulated emission.</a:t>
              </a:r>
            </a:p>
          </p:txBody>
        </p:sp>
      </p:grp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414713" y="1981200"/>
            <a:ext cx="43656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Previously, initial state called </a:t>
            </a:r>
            <a:r>
              <a:rPr lang="en-US" sz="2400" b="1" i="1">
                <a:solidFill>
                  <a:srgbClr val="000099"/>
                </a:solidFill>
                <a:latin typeface="Times New Roman" pitchFamily="18" charset="0"/>
              </a:rPr>
              <a:t>n</a:t>
            </a:r>
            <a:r>
              <a:rPr lang="en-US" sz="2400" b="1">
                <a:solidFill>
                  <a:srgbClr val="000099"/>
                </a:solidFill>
                <a:latin typeface="Times New Roman" pitchFamily="18" charset="0"/>
              </a:rPr>
              <a:t>.</a:t>
            </a:r>
          </a:p>
          <a:p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Now initial state </a:t>
            </a:r>
            <a:r>
              <a:rPr lang="en-US" sz="2400" b="1" i="1">
                <a:solidFill>
                  <a:srgbClr val="990000"/>
                </a:solidFill>
                <a:latin typeface="Times New Roman" pitchFamily="18" charset="0"/>
              </a:rPr>
              <a:t>m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, final state </a:t>
            </a:r>
            <a:r>
              <a:rPr lang="en-US" sz="2400" b="1" i="1">
                <a:solidFill>
                  <a:srgbClr val="990000"/>
                </a:solidFill>
                <a:latin typeface="Times New Roman" pitchFamily="18" charset="0"/>
              </a:rPr>
              <a:t>n</a:t>
            </a:r>
            <a:r>
              <a:rPr lang="en-US" sz="2400" b="1">
                <a:solidFill>
                  <a:srgbClr val="990000"/>
                </a:solidFill>
                <a:latin typeface="Times New Roman" pitchFamily="18" charset="0"/>
              </a:rPr>
              <a:t>.</a:t>
            </a:r>
          </a:p>
          <a:p>
            <a:r>
              <a:rPr lang="en-US" sz="2400" b="1" i="1">
                <a:solidFill>
                  <a:srgbClr val="003300"/>
                </a:solidFill>
                <a:latin typeface="Times New Roman" pitchFamily="18" charset="0"/>
              </a:rPr>
              <a:t>E</a:t>
            </a:r>
            <a:r>
              <a:rPr lang="en-US" sz="2400" b="1" i="1" baseline="-25000">
                <a:solidFill>
                  <a:srgbClr val="003300"/>
                </a:solidFill>
                <a:latin typeface="Times New Roman" pitchFamily="18" charset="0"/>
              </a:rPr>
              <a:t>m</a:t>
            </a:r>
            <a:r>
              <a:rPr lang="en-US" sz="2400" b="1">
                <a:solidFill>
                  <a:srgbClr val="003300"/>
                </a:solidFill>
                <a:latin typeface="Times New Roman" pitchFamily="18" charset="0"/>
              </a:rPr>
              <a:t> &gt; </a:t>
            </a:r>
            <a:r>
              <a:rPr lang="en-US" sz="2400" b="1" i="1">
                <a:solidFill>
                  <a:srgbClr val="003300"/>
                </a:solidFill>
                <a:latin typeface="Times New Roman" pitchFamily="18" charset="0"/>
              </a:rPr>
              <a:t>E</a:t>
            </a:r>
            <a:r>
              <a:rPr lang="en-US" sz="2400" b="1" i="1" baseline="-25000">
                <a:solidFill>
                  <a:srgbClr val="003300"/>
                </a:solidFill>
                <a:latin typeface="Times New Roman" pitchFamily="18" charset="0"/>
              </a:rPr>
              <a:t>n</a:t>
            </a:r>
            <a:r>
              <a:rPr lang="en-US" sz="2400" b="1" i="1">
                <a:solidFill>
                  <a:srgbClr val="003300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61938" y="3530600"/>
            <a:ext cx="7261225" cy="1744663"/>
            <a:chOff x="165" y="2224"/>
            <a:chExt cx="4574" cy="1099"/>
          </a:xfrm>
        </p:grpSpPr>
        <p:graphicFrame>
          <p:nvGraphicFramePr>
            <p:cNvPr id="44050" name="Object 18"/>
            <p:cNvGraphicFramePr>
              <a:graphicFrameLocks noChangeAspect="1"/>
            </p:cNvGraphicFramePr>
            <p:nvPr/>
          </p:nvGraphicFramePr>
          <p:xfrm>
            <a:off x="507" y="2224"/>
            <a:ext cx="4232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1" name="Equation" r:id="rId6" imgW="6718300" imgH="812800" progId="Equation.DSMT4">
                    <p:embed/>
                  </p:oleObj>
                </mc:Choice>
                <mc:Fallback>
                  <p:oleObj name="Equation" r:id="rId6" imgW="6718300" imgH="812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" y="2224"/>
                          <a:ext cx="4232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51" name="Text Box 19"/>
            <p:cNvSpPr txBox="1">
              <a:spLocks noChangeArrowheads="1"/>
            </p:cNvSpPr>
            <p:nvPr/>
          </p:nvSpPr>
          <p:spPr bwMode="auto">
            <a:xfrm>
              <a:off x="165" y="3035"/>
              <a:ext cx="39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C00000"/>
                  </a:solidFill>
                  <a:latin typeface="Times New Roman" pitchFamily="18" charset="0"/>
                </a:rPr>
                <a:t>Rotating wave approximation.  Keep this term.</a:t>
              </a:r>
            </a:p>
          </p:txBody>
        </p:sp>
        <p:sp>
          <p:nvSpPr>
            <p:cNvPr id="44052" name="Line 20"/>
            <p:cNvSpPr>
              <a:spLocks noChangeShapeType="1"/>
            </p:cNvSpPr>
            <p:nvPr/>
          </p:nvSpPr>
          <p:spPr bwMode="auto">
            <a:xfrm flipH="1" flipV="1">
              <a:off x="3052" y="2742"/>
              <a:ext cx="688" cy="3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4053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13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65138" y="203200"/>
            <a:ext cx="350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0000"/>
                </a:solidFill>
                <a:latin typeface="Times New Roman" pitchFamily="18" charset="0"/>
              </a:rPr>
              <a:t>Restrictions on treatment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169988" y="660400"/>
            <a:ext cx="45212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lnSpc>
                <a:spcPct val="130000"/>
              </a:lnSpc>
              <a:buFontTx/>
              <a:buAutoNum type="arabicPeriod"/>
            </a:pPr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Left out spontaneous emission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</a:pP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Treatment only for weak fields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</a:pP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Only for dipole transition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</a:pPr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Treatment applies only for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</a:pPr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If transition dipole brackets all zero</a:t>
            </a: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4743450" y="1951038"/>
          <a:ext cx="1104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Equation" r:id="rId4" imgW="1104900" imgH="368300" progId="Equation.DSMT4">
                  <p:embed/>
                </p:oleObj>
              </mc:Choice>
              <mc:Fallback>
                <p:oleObj name="Equation" r:id="rId4" imgW="11049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1951038"/>
                        <a:ext cx="1104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886200" y="2895600"/>
          <a:ext cx="889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Equation" r:id="rId6" imgW="889000" imgH="368300" progId="Equation.DSMT4">
                  <p:embed/>
                </p:oleObj>
              </mc:Choice>
              <mc:Fallback>
                <p:oleObj name="Equation" r:id="rId6" imgW="8890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895600"/>
                        <a:ext cx="88900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1587500" y="3413125"/>
            <a:ext cx="604678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Higher order terms lost when we took vector potential</a:t>
            </a:r>
          </a:p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constant spatially over molecule: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Lose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	Magnetic dipole transition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	Electric Quadrupole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	Magnetic Quadrupole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	Electric Octapole</a:t>
            </a:r>
          </a:p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	etc…</a:t>
            </a:r>
            <a:endParaRPr lang="en-US" sz="2000" b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1628775" y="5481638"/>
            <a:ext cx="4451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Only important if dipole term vanishes.</a:t>
            </a:r>
          </a:p>
        </p:txBody>
      </p:sp>
      <p:sp>
        <p:nvSpPr>
          <p:cNvPr id="4608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81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19088" y="117475"/>
            <a:ext cx="647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3300"/>
                </a:solidFill>
                <a:latin typeface="Times New Roman" pitchFamily="18" charset="0"/>
              </a:rPr>
              <a:t>Einstein “</a:t>
            </a:r>
            <a:r>
              <a:rPr lang="en-US" sz="2400" b="1" i="1" dirty="0">
                <a:solidFill>
                  <a:srgbClr val="003300"/>
                </a:solidFill>
                <a:latin typeface="Times New Roman" pitchFamily="18" charset="0"/>
              </a:rPr>
              <a:t>A</a:t>
            </a:r>
            <a:r>
              <a:rPr lang="en-US" sz="2400" b="1" dirty="0">
                <a:solidFill>
                  <a:srgbClr val="003300"/>
                </a:solidFill>
                <a:latin typeface="Times New Roman" pitchFamily="18" charset="0"/>
              </a:rPr>
              <a:t> coefficient” – Spontaneous Emission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638300" y="990600"/>
          <a:ext cx="584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Equation" r:id="rId4" imgW="583947" imgH="330057" progId="Equation.DSMT4">
                  <p:embed/>
                </p:oleObj>
              </mc:Choice>
              <mc:Fallback>
                <p:oleObj name="Equation" r:id="rId4" imgW="583947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990600"/>
                        <a:ext cx="584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705100" y="990600"/>
          <a:ext cx="584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6" imgW="583947" imgH="330057" progId="Equation.DSMT4">
                  <p:embed/>
                </p:oleObj>
              </mc:Choice>
              <mc:Fallback>
                <p:oleObj name="Equation" r:id="rId6" imgW="583947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990600"/>
                        <a:ext cx="584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1331913" y="2840038"/>
          <a:ext cx="584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8" imgW="583947" imgH="330057" progId="Equation.DSMT4">
                  <p:embed/>
                </p:oleObj>
              </mc:Choice>
              <mc:Fallback>
                <p:oleObj name="Equation" r:id="rId8" imgW="583947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840038"/>
                        <a:ext cx="584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384425" y="928688"/>
            <a:ext cx="24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,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895725" y="968375"/>
            <a:ext cx="2649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Einstein </a:t>
            </a:r>
            <a:r>
              <a:rPr lang="en-US" sz="2000" b="1" i="1">
                <a:solidFill>
                  <a:srgbClr val="008000"/>
                </a:solidFill>
                <a:latin typeface="Times New Roman" pitchFamily="18" charset="0"/>
              </a:rPr>
              <a:t>B</a:t>
            </a:r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 Coefficients</a:t>
            </a: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1104900" y="12954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2400300" y="13716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27025" y="1690688"/>
            <a:ext cx="1112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induced</a:t>
            </a:r>
          </a:p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emission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973263" y="1812925"/>
            <a:ext cx="1354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absorption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417513" y="2789238"/>
            <a:ext cx="874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Want: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2017713" y="2773363"/>
            <a:ext cx="3690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spontaneous emission coefficient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79425" y="3659188"/>
            <a:ext cx="7813675" cy="2652712"/>
            <a:chOff x="302" y="2305"/>
            <a:chExt cx="4922" cy="1671"/>
          </a:xfrm>
        </p:grpSpPr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302" y="2305"/>
              <a:ext cx="4922" cy="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= number of systems (molecules) in state of energy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m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(upper state)</a:t>
              </a:r>
            </a:p>
            <a:p>
              <a:endParaRPr lang="en-US" sz="2000" b="1">
                <a:solidFill>
                  <a:srgbClr val="CC0000"/>
                </a:solidFill>
                <a:latin typeface="Times New Roman" pitchFamily="18" charset="0"/>
              </a:endParaRPr>
            </a:p>
            <a:p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=  number of systems (molecules) in state of energy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E</a:t>
              </a:r>
              <a:r>
                <a:rPr lang="en-US" sz="2000" b="1" i="1" baseline="-25000">
                  <a:solidFill>
                    <a:srgbClr val="CC0000"/>
                  </a:solidFill>
                  <a:latin typeface="Times New Roman" pitchFamily="18" charset="0"/>
                </a:rPr>
                <a:t>n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 (lower state)</a:t>
              </a:r>
            </a:p>
            <a:p>
              <a:endParaRPr lang="en-US" sz="2000" b="1" baseline="-2500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302" y="3025"/>
              <a:ext cx="23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At temp </a:t>
              </a:r>
              <a:r>
                <a:rPr lang="en-US" sz="2000" b="1" i="1">
                  <a:solidFill>
                    <a:srgbClr val="008000"/>
                  </a:solidFill>
                  <a:latin typeface="Times New Roman" pitchFamily="18" charset="0"/>
                </a:rPr>
                <a:t>T</a:t>
              </a:r>
              <a:r>
                <a:rPr lang="en-US" sz="2000" b="1">
                  <a:solidFill>
                    <a:srgbClr val="008000"/>
                  </a:solidFill>
                  <a:latin typeface="Times New Roman" pitchFamily="18" charset="0"/>
                </a:rPr>
                <a:t>, Boltzmann law gives:</a:t>
              </a:r>
            </a:p>
          </p:txBody>
        </p:sp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1432" y="3353"/>
            <a:ext cx="2328" cy="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1" name="Equation" r:id="rId10" imgW="2705100" imgH="723900" progId="Equation.DSMT4">
                    <p:embed/>
                  </p:oleObj>
                </mc:Choice>
                <mc:Fallback>
                  <p:oleObj name="Equation" r:id="rId10" imgW="27051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2" y="3353"/>
                          <a:ext cx="2328" cy="6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8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8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30238" y="90488"/>
            <a:ext cx="6446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At equilibrium:</a:t>
            </a:r>
          </a:p>
          <a:p>
            <a:endParaRPr lang="en-US" sz="2000" b="1" dirty="0">
              <a:solidFill>
                <a:srgbClr val="ED7D31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</a:rPr>
              <a:t>rate of downward transitions = rate of upward transitions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474788" y="1447800"/>
          <a:ext cx="4610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" name="Equation" r:id="rId4" imgW="4610100" imgH="368300" progId="Equation.DSMT4">
                  <p:embed/>
                </p:oleObj>
              </mc:Choice>
              <mc:Fallback>
                <p:oleObj name="Equation" r:id="rId4" imgW="46101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788" y="1447800"/>
                        <a:ext cx="46101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0700" y="4638675"/>
            <a:ext cx="5551488" cy="1519238"/>
            <a:chOff x="328" y="2922"/>
            <a:chExt cx="3497" cy="957"/>
          </a:xfrm>
        </p:grpSpPr>
        <p:graphicFrame>
          <p:nvGraphicFramePr>
            <p:cNvPr id="7173" name="Object 5"/>
            <p:cNvGraphicFramePr>
              <a:graphicFrameLocks noChangeAspect="1"/>
            </p:cNvGraphicFramePr>
            <p:nvPr/>
          </p:nvGraphicFramePr>
          <p:xfrm>
            <a:off x="1233" y="3290"/>
            <a:ext cx="2592" cy="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3" name="Equation" r:id="rId6" imgW="3352800" imgH="762000" progId="Equation.DSMT4">
                    <p:embed/>
                  </p:oleObj>
                </mc:Choice>
                <mc:Fallback>
                  <p:oleObj name="Equation" r:id="rId6" imgW="3352800" imgH="762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3" y="3290"/>
                          <a:ext cx="2592" cy="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328" y="2922"/>
              <a:ext cx="9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Solving for </a:t>
              </a:r>
            </a:p>
          </p:txBody>
        </p:sp>
        <p:graphicFrame>
          <p:nvGraphicFramePr>
            <p:cNvPr id="7175" name="Object 7"/>
            <p:cNvGraphicFramePr>
              <a:graphicFrameLocks noChangeAspect="1"/>
            </p:cNvGraphicFramePr>
            <p:nvPr/>
          </p:nvGraphicFramePr>
          <p:xfrm>
            <a:off x="1154" y="2961"/>
            <a:ext cx="48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4" name="Equation" r:id="rId8" imgW="761669" imgH="330057" progId="Equation.DSMT4">
                    <p:embed/>
                  </p:oleObj>
                </mc:Choice>
                <mc:Fallback>
                  <p:oleObj name="Equation" r:id="rId8" imgW="761669" imgH="3300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4" y="2961"/>
                          <a:ext cx="480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25450" y="2716213"/>
            <a:ext cx="4559300" cy="1719262"/>
            <a:chOff x="268" y="1711"/>
            <a:chExt cx="2872" cy="1083"/>
          </a:xfrm>
        </p:grpSpPr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1020" y="2362"/>
            <a:ext cx="2120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5" name="Equation" r:id="rId10" imgW="3365500" imgH="685800" progId="Equation.DSMT4">
                    <p:embed/>
                  </p:oleObj>
                </mc:Choice>
                <mc:Fallback>
                  <p:oleObj name="Equation" r:id="rId10" imgW="33655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2362"/>
                          <a:ext cx="2120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68" y="1774"/>
              <a:ext cx="5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Using</a:t>
              </a:r>
            </a:p>
          </p:txBody>
        </p:sp>
        <p:graphicFrame>
          <p:nvGraphicFramePr>
            <p:cNvPr id="7179" name="Object 11"/>
            <p:cNvGraphicFramePr>
              <a:graphicFrameLocks noChangeAspect="1"/>
            </p:cNvGraphicFramePr>
            <p:nvPr/>
          </p:nvGraphicFramePr>
          <p:xfrm>
            <a:off x="1054" y="1711"/>
            <a:ext cx="1752" cy="4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6" name="Equation" r:id="rId12" imgW="2705100" imgH="723900" progId="Equation.DSMT4">
                    <p:embed/>
                  </p:oleObj>
                </mc:Choice>
                <mc:Fallback>
                  <p:oleObj name="Equation" r:id="rId12" imgW="2705100" imgH="723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4" y="1711"/>
                          <a:ext cx="1752" cy="4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2133600" y="1066800"/>
            <a:ext cx="371475" cy="290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>
            <a:off x="5062538" y="1052513"/>
            <a:ext cx="2254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44488" y="2060575"/>
            <a:ext cx="7024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  <a:latin typeface="Times New Roman" pitchFamily="18" charset="0"/>
              </a:rPr>
              <a:t>spontaneous emission 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   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stimulated emission</a:t>
            </a:r>
            <a:r>
              <a:rPr lang="en-US" sz="2000" b="1">
                <a:solidFill>
                  <a:prstClr val="black"/>
                </a:solidFill>
                <a:latin typeface="Times New Roman" pitchFamily="18" charset="0"/>
              </a:rPr>
              <a:t>             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absorption</a:t>
            </a: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 flipV="1">
            <a:off x="1524000" y="1847850"/>
            <a:ext cx="582613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 flipV="1">
            <a:off x="3286125" y="1835150"/>
            <a:ext cx="503238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 flipH="1" flipV="1">
            <a:off x="5141913" y="1874838"/>
            <a:ext cx="952500" cy="319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186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09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54050" y="307975"/>
          <a:ext cx="1409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Equation" r:id="rId4" imgW="1409088" imgH="330057" progId="Equation.DSMT4">
                  <p:embed/>
                </p:oleObj>
              </mc:Choice>
              <mc:Fallback>
                <p:oleObj name="Equation" r:id="rId4" imgW="1409088" imgH="33005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307975"/>
                        <a:ext cx="1409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63563" y="855663"/>
            <a:ext cx="833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</a:rPr>
              <a:t>Then: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032000" y="738188"/>
          <a:ext cx="2638425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Equation" r:id="rId6" imgW="2108200" imgH="1016000" progId="Equation.DSMT4">
                  <p:embed/>
                </p:oleObj>
              </mc:Choice>
              <mc:Fallback>
                <p:oleObj name="Equation" r:id="rId6" imgW="2108200" imgH="101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738188"/>
                        <a:ext cx="2638425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9425" y="2259013"/>
            <a:ext cx="6691313" cy="1639887"/>
            <a:chOff x="302" y="1423"/>
            <a:chExt cx="4215" cy="1033"/>
          </a:xfrm>
        </p:grpSpPr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1700" y="1924"/>
            <a:ext cx="2325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8" name="Equation" r:id="rId8" imgW="2997200" imgH="685800" progId="Equation.DSMT4">
                    <p:embed/>
                  </p:oleObj>
                </mc:Choice>
                <mc:Fallback>
                  <p:oleObj name="Equation" r:id="rId8" imgW="2997200" imgH="685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0" y="1924"/>
                          <a:ext cx="2325" cy="5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302" y="1423"/>
              <a:ext cx="421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Take “sample” to be black body, reasonable approximation.</a:t>
              </a:r>
            </a:p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Planck’s derivation (first QM problem)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74675" y="4019550"/>
            <a:ext cx="5292725" cy="2625725"/>
            <a:chOff x="362" y="2532"/>
            <a:chExt cx="3334" cy="1654"/>
          </a:xfrm>
        </p:grpSpPr>
        <p:graphicFrame>
          <p:nvGraphicFramePr>
            <p:cNvPr id="9225" name="Object 9"/>
            <p:cNvGraphicFramePr>
              <a:graphicFrameLocks noChangeAspect="1"/>
            </p:cNvGraphicFramePr>
            <p:nvPr/>
          </p:nvGraphicFramePr>
          <p:xfrm>
            <a:off x="1277" y="2549"/>
            <a:ext cx="1440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9" name="Equation" r:id="rId10" imgW="2286000" imgH="647700" progId="Equation.DSMT4">
                    <p:embed/>
                  </p:oleObj>
                </mc:Choice>
                <mc:Fallback>
                  <p:oleObj name="Equation" r:id="rId10" imgW="22860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7" y="2549"/>
                          <a:ext cx="1440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6" name="Object 10"/>
            <p:cNvGraphicFramePr>
              <a:graphicFrameLocks noChangeAspect="1"/>
            </p:cNvGraphicFramePr>
            <p:nvPr/>
          </p:nvGraphicFramePr>
          <p:xfrm>
            <a:off x="1284" y="3012"/>
            <a:ext cx="1977" cy="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0" name="Equation" r:id="rId12" imgW="2362200" imgH="647700" progId="Equation.DSMT4">
                    <p:embed/>
                  </p:oleObj>
                </mc:Choice>
                <mc:Fallback>
                  <p:oleObj name="Equation" r:id="rId12" imgW="2362200" imgH="647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4" y="3012"/>
                          <a:ext cx="1977" cy="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362" y="2532"/>
              <a:ext cx="4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Gives</a:t>
              </a: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668" y="3744"/>
              <a:ext cx="30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Spontaneous emission – no light necessary,</a:t>
              </a:r>
            </a:p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	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I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= 0,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 </a:t>
              </a:r>
              <a:r>
                <a:rPr lang="en-US" sz="2000" b="1" baseline="30000">
                  <a:solidFill>
                    <a:srgbClr val="009900"/>
                  </a:solidFill>
                  <a:latin typeface="Times New Roman" pitchFamily="18" charset="0"/>
                </a:rPr>
                <a:t>3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 dependence.</a:t>
              </a:r>
            </a:p>
          </p:txBody>
        </p:sp>
      </p:grpSp>
      <p:sp>
        <p:nvSpPr>
          <p:cNvPr id="922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4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79425" y="238125"/>
            <a:ext cx="2700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Spontaneous Emission: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63563" y="750888"/>
            <a:ext cx="1795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0000"/>
                </a:solidFill>
                <a:latin typeface="Times New Roman" pitchFamily="18" charset="0"/>
                <a:sym typeface="Symbol" pitchFamily="18" charset="2"/>
              </a:rPr>
              <a:t> 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</a:rPr>
              <a:t>3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dependence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01650" y="1357313"/>
            <a:ext cx="3709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No spontaneous emission - NMR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00063" y="1909763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 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  10</a:t>
            </a:r>
            <a:r>
              <a:rPr lang="en-US" sz="2000" b="1" baseline="30000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8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 Hz</a:t>
            </a:r>
            <a:endParaRPr lang="en-US" sz="2000" b="1">
              <a:solidFill>
                <a:srgbClr val="3333FF"/>
              </a:solidFill>
              <a:latin typeface="Times New Roman" pitchFamily="18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30225" y="2457450"/>
            <a:ext cx="338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Optical spontaneous emission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27050" y="3003550"/>
            <a:ext cx="1438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   10</a:t>
            </a:r>
            <a:r>
              <a:rPr lang="en-US" sz="2000" b="1" baseline="30000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15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  <a:sym typeface="Symbol" pitchFamily="18" charset="2"/>
              </a:rPr>
              <a:t> Hz</a:t>
            </a:r>
            <a:endParaRPr lang="en-US" sz="2000" b="1">
              <a:solidFill>
                <a:srgbClr val="3333FF"/>
              </a:solidFill>
              <a:latin typeface="Times New Roman" pitchFamily="18" charset="0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712788" y="4100513"/>
          <a:ext cx="28829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Equation" r:id="rId4" imgW="2882900" imgH="863600" progId="Equation.DSMT4">
                  <p:embed/>
                </p:oleObj>
              </mc:Choice>
              <mc:Fallback>
                <p:oleObj name="Equation" r:id="rId4" imgW="2882900" imgH="86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4100513"/>
                        <a:ext cx="288290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44513" y="3521075"/>
            <a:ext cx="6267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Typical optical spontaneous emission time, 10 ns (10</a:t>
            </a:r>
            <a:r>
              <a:rPr lang="en-US" sz="2000" b="1" baseline="30000">
                <a:solidFill>
                  <a:srgbClr val="CC0000"/>
                </a:solidFill>
                <a:latin typeface="Times New Roman" pitchFamily="18" charset="0"/>
              </a:rPr>
              <a:t>-8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 s).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63575" y="5111750"/>
            <a:ext cx="6892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NMR spontaneous emission time – 10</a:t>
            </a:r>
            <a:r>
              <a:rPr lang="en-US" sz="2000" b="1" baseline="30000">
                <a:solidFill>
                  <a:srgbClr val="000099"/>
                </a:solidFill>
                <a:latin typeface="Times New Roman" pitchFamily="18" charset="0"/>
              </a:rPr>
              <a:t>13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s (&gt;10</a:t>
            </a:r>
            <a:r>
              <a:rPr lang="en-US" sz="2000" b="1" baseline="3000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 years).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Actually longer, magnetic dipole transition much weaker than</a:t>
            </a:r>
            <a:br>
              <a:rPr lang="en-US" sz="20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99"/>
                </a:solidFill>
                <a:latin typeface="Times New Roman" pitchFamily="18" charset="0"/>
              </a:rPr>
              <a:t>optical electric dipole transition.</a:t>
            </a:r>
          </a:p>
        </p:txBody>
      </p:sp>
      <p:sp>
        <p:nvSpPr>
          <p:cNvPr id="11275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2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25450" y="158750"/>
            <a:ext cx="619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Times New Roman" pitchFamily="18" charset="0"/>
              </a:rPr>
              <a:t>Quantum Treatment of Spontaneous Emission (Briefly)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92125" y="750888"/>
            <a:ext cx="3119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3333FF"/>
                </a:solidFill>
                <a:latin typeface="Times New Roman" pitchFamily="18" charset="0"/>
              </a:rPr>
              <a:t>Radiation Field </a:t>
            </a:r>
            <a:r>
              <a:rPr lang="en-US" sz="2000" b="1">
                <a:solidFill>
                  <a:srgbClr val="3333FF"/>
                </a:solidFill>
                <a:latin typeface="Times New Roman" pitchFamily="18" charset="0"/>
                <a:sym typeface="Wingdings" pitchFamily="2" charset="2"/>
              </a:rPr>
              <a:t> Photons</a:t>
            </a:r>
            <a:endParaRPr lang="en-US" sz="2000" b="1">
              <a:solidFill>
                <a:srgbClr val="3333FF"/>
              </a:solidFill>
              <a:latin typeface="Times New Roman" pitchFamily="18" charset="0"/>
            </a:endParaRP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84200" y="1270000"/>
          <a:ext cx="1803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Equation" r:id="rId4" imgW="1803400" imgH="368300" progId="Equation.DSMT4">
                  <p:embed/>
                </p:oleObj>
              </mc:Choice>
              <mc:Fallback>
                <p:oleObj name="Equation" r:id="rId4" imgW="18034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270000"/>
                        <a:ext cx="1803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Line 5"/>
          <p:cNvSpPr>
            <a:spLocks noChangeShapeType="1"/>
          </p:cNvSpPr>
          <p:nvPr/>
        </p:nvSpPr>
        <p:spPr bwMode="auto">
          <a:xfrm flipH="1" flipV="1">
            <a:off x="2413000" y="149860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159125" y="1436688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same as Harmonic Oscillator kets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15938" y="2124075"/>
            <a:ext cx="2095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Number operator</a:t>
            </a: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182938" y="2673350"/>
          <a:ext cx="1460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Equation" r:id="rId6" imgW="1459866" imgH="380835" progId="Equation.DSMT4">
                  <p:embed/>
                </p:oleObj>
              </mc:Choice>
              <mc:Fallback>
                <p:oleObj name="Equation" r:id="rId6" imgW="1459866" imgH="3808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8" y="2673350"/>
                        <a:ext cx="1460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4173538" y="30543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081463" y="3221038"/>
            <a:ext cx="3059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number of photons in field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93725" y="3614738"/>
            <a:ext cx="7000875" cy="2459037"/>
            <a:chOff x="374" y="2277"/>
            <a:chExt cx="4410" cy="1549"/>
          </a:xfrm>
        </p:grpSpPr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380" y="2277"/>
              <a:ext cx="9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Absorption:</a:t>
              </a:r>
            </a:p>
          </p:txBody>
        </p:sp>
        <p:graphicFrame>
          <p:nvGraphicFramePr>
            <p:cNvPr id="13325" name="Object 13"/>
            <p:cNvGraphicFramePr>
              <a:graphicFrameLocks noChangeAspect="1"/>
            </p:cNvGraphicFramePr>
            <p:nvPr/>
          </p:nvGraphicFramePr>
          <p:xfrm>
            <a:off x="2024" y="2501"/>
            <a:ext cx="109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6" name="Equation" r:id="rId8" imgW="1739900" imgH="393700" progId="Equation.DSMT4">
                    <p:embed/>
                  </p:oleObj>
                </mc:Choice>
                <mc:Fallback>
                  <p:oleObj name="Equation" r:id="rId8" imgW="1739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4" y="2501"/>
                          <a:ext cx="1096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 flipV="1">
              <a:off x="1640" y="2645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824" y="2789"/>
              <a:ext cx="1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annihilation operator</a:t>
              </a:r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374" y="3192"/>
              <a:ext cx="441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</a:rPr>
                <a:t>Removes photon – probability proportional to bracket squared</a:t>
              </a:r>
            </a:p>
            <a:p>
              <a:r>
                <a:rPr lang="en-US" sz="2000" b="1" dirty="0">
                  <a:solidFill>
                    <a:srgbClr val="ED7D31"/>
                  </a:solidFill>
                  <a:latin typeface="Times New Roman" pitchFamily="18" charset="0"/>
                </a:rPr>
                <a:t>			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sym typeface="Symbol" pitchFamily="18" charset="2"/>
                </a:rPr>
                <a:t> </a:t>
              </a:r>
              <a:r>
                <a:rPr lang="en-US" sz="2000" b="1" i="1" dirty="0">
                  <a:solidFill>
                    <a:srgbClr val="003300"/>
                  </a:solidFill>
                  <a:latin typeface="Times New Roman" pitchFamily="18" charset="0"/>
                  <a:sym typeface="Symbol" pitchFamily="18" charset="2"/>
                </a:rPr>
                <a:t>n</a:t>
              </a:r>
              <a:r>
                <a:rPr lang="en-US" sz="2000" b="1" dirty="0">
                  <a:solidFill>
                    <a:srgbClr val="003300"/>
                  </a:solidFill>
                  <a:latin typeface="Times New Roman" pitchFamily="18" charset="0"/>
                  <a:sym typeface="Symbol" pitchFamily="18" charset="2"/>
                </a:rPr>
                <a:t>  intensity</a:t>
              </a:r>
              <a:endParaRPr lang="en-US" sz="2000" b="1" dirty="0">
                <a:solidFill>
                  <a:srgbClr val="003300"/>
                </a:solidFill>
                <a:latin typeface="Times New Roman" pitchFamily="18" charset="0"/>
              </a:endParaRPr>
            </a:p>
            <a:p>
              <a:r>
                <a:rPr lang="en-US" sz="2000" b="1" dirty="0">
                  <a:solidFill>
                    <a:srgbClr val="009900"/>
                  </a:solidFill>
                  <a:latin typeface="Times New Roman" pitchFamily="18" charset="0"/>
                </a:rPr>
                <a:t>		    need photons for absorption</a:t>
              </a:r>
            </a:p>
          </p:txBody>
        </p:sp>
      </p:grpSp>
      <p:sp>
        <p:nvSpPr>
          <p:cNvPr id="1332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92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17525" y="115888"/>
            <a:ext cx="1169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Emission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048000" y="939800"/>
          <a:ext cx="2209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" name="Equation" r:id="rId4" imgW="2209800" imgH="393700" progId="Equation.DSMT4">
                  <p:embed/>
                </p:oleObj>
              </mc:Choice>
              <mc:Fallback>
                <p:oleObj name="Equation" r:id="rId4" imgW="2209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939800"/>
                        <a:ext cx="22098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2362200" y="1244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838200" y="1473200"/>
            <a:ext cx="2079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creation operator</a:t>
            </a: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H="1">
            <a:off x="4876800" y="558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699125" y="344488"/>
            <a:ext cx="283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9900"/>
                </a:solidFill>
                <a:latin typeface="Times New Roman" pitchFamily="18" charset="0"/>
              </a:rPr>
              <a:t>one more photon in field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33400" y="1968500"/>
            <a:ext cx="5383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Probability  n + 1</a:t>
            </a:r>
          </a:p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sym typeface="Symbol" pitchFamily="18" charset="2"/>
              </a:rPr>
              <a:t>	when n very large n &gt;&gt; 1, n  Intensity 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" y="2730500"/>
            <a:ext cx="1608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However, for</a:t>
            </a:r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3670300" y="3111500"/>
          <a:ext cx="1435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Equation" r:id="rId6" imgW="1435100" imgH="393700" progId="Equation.DSMT4">
                  <p:embed/>
                </p:oleObj>
              </mc:Choice>
              <mc:Fallback>
                <p:oleObj name="Equation" r:id="rId6" imgW="1435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3111500"/>
                        <a:ext cx="1435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346325" y="3111500"/>
            <a:ext cx="72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CC0000"/>
                </a:solidFill>
                <a:latin typeface="Times New Roman" pitchFamily="18" charset="0"/>
              </a:rPr>
              <a:t>n </a:t>
            </a:r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= 0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557213" y="3552825"/>
            <a:ext cx="774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Times New Roman" pitchFamily="18" charset="0"/>
              </a:rPr>
              <a:t>Still can have emission from excited state in absence of radiation field.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27013" y="4025900"/>
            <a:ext cx="8612187" cy="2444750"/>
            <a:chOff x="143" y="2536"/>
            <a:chExt cx="5425" cy="1540"/>
          </a:xfrm>
        </p:grpSpPr>
        <p:graphicFrame>
          <p:nvGraphicFramePr>
            <p:cNvPr id="15374" name="Object 14"/>
            <p:cNvGraphicFramePr>
              <a:graphicFrameLocks noChangeAspect="1"/>
            </p:cNvGraphicFramePr>
            <p:nvPr/>
          </p:nvGraphicFramePr>
          <p:xfrm>
            <a:off x="784" y="2990"/>
            <a:ext cx="4360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0" name="Equation" r:id="rId8" imgW="6921500" imgH="469900" progId="Equation.DSMT4">
                    <p:embed/>
                  </p:oleObj>
                </mc:Choice>
                <mc:Fallback>
                  <p:oleObj name="Equation" r:id="rId8" imgW="6921500" imgH="4699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4" y="2990"/>
                          <a:ext cx="4360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5" name="Line 15"/>
            <p:cNvSpPr>
              <a:spLocks noChangeShapeType="1"/>
            </p:cNvSpPr>
            <p:nvPr/>
          </p:nvSpPr>
          <p:spPr bwMode="auto">
            <a:xfrm>
              <a:off x="288" y="2536"/>
              <a:ext cx="5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76" name="Text Box 16"/>
            <p:cNvSpPr txBox="1">
              <a:spLocks noChangeArrowheads="1"/>
            </p:cNvSpPr>
            <p:nvPr/>
          </p:nvSpPr>
          <p:spPr bwMode="auto">
            <a:xfrm>
              <a:off x="323" y="2638"/>
              <a:ext cx="15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QM </a:t>
              </a:r>
              <a:r>
                <a:rPr lang="en-US" sz="2000" b="1" i="1">
                  <a:solidFill>
                    <a:srgbClr val="0099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-field operator:</a:t>
              </a:r>
            </a:p>
          </p:txBody>
        </p:sp>
        <p:sp>
          <p:nvSpPr>
            <p:cNvPr id="15377" name="Text Box 17"/>
            <p:cNvSpPr txBox="1">
              <a:spLocks noChangeArrowheads="1"/>
            </p:cNvSpPr>
            <p:nvPr/>
          </p:nvSpPr>
          <p:spPr bwMode="auto">
            <a:xfrm>
              <a:off x="143" y="3442"/>
              <a:ext cx="539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Even when no photons, </a:t>
              </a:r>
              <a:r>
                <a:rPr lang="en-US" sz="2000" b="1" i="1">
                  <a:solidFill>
                    <a:srgbClr val="CC0000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CC0000"/>
                  </a:solidFill>
                  <a:latin typeface="Times New Roman" pitchFamily="18" charset="0"/>
                </a:rPr>
                <a:t>-field not zero.  Vacuum state.  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All frequencies have </a:t>
              </a:r>
            </a:p>
            <a:p>
              <a:r>
                <a:rPr lang="en-US" sz="2000" b="1" i="1">
                  <a:solidFill>
                    <a:srgbClr val="3333FF"/>
                  </a:solidFill>
                  <a:latin typeface="Times New Roman" pitchFamily="18" charset="0"/>
                </a:rPr>
                <a:t>E</a:t>
              </a:r>
              <a: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  <a:t>-fields.  “Fluctuations of vacuum state.”  </a:t>
              </a:r>
              <a:br>
                <a:rPr lang="en-US" sz="2000" b="1">
                  <a:solidFill>
                    <a:srgbClr val="3333FF"/>
                  </a:solidFill>
                  <a:latin typeface="Times New Roman" pitchFamily="18" charset="0"/>
                </a:rPr>
              </a:b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Fourier component at     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  <a:sym typeface="Symbol" pitchFamily="18" charset="2"/>
                </a:rPr>
                <a:t>            </a:t>
              </a:r>
              <a:r>
                <a:rPr lang="en-US" sz="2000" b="1">
                  <a:solidFill>
                    <a:srgbClr val="009900"/>
                  </a:solidFill>
                  <a:latin typeface="Times New Roman" pitchFamily="18" charset="0"/>
                </a:rPr>
                <a:t>induces spontaneous emission.</a:t>
              </a:r>
            </a:p>
          </p:txBody>
        </p:sp>
        <p:graphicFrame>
          <p:nvGraphicFramePr>
            <p:cNvPr id="15378" name="Object 18"/>
            <p:cNvGraphicFramePr>
              <a:graphicFrameLocks noChangeAspect="1"/>
            </p:cNvGraphicFramePr>
            <p:nvPr/>
          </p:nvGraphicFramePr>
          <p:xfrm>
            <a:off x="1740" y="3873"/>
            <a:ext cx="61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1" name="Equation" r:id="rId10" imgW="977476" imgH="253890" progId="Equation.DSMT4">
                    <p:embed/>
                  </p:oleObj>
                </mc:Choice>
                <mc:Fallback>
                  <p:oleObj name="Equation" r:id="rId10" imgW="977476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0" y="3873"/>
                          <a:ext cx="616" cy="1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79" name="Text Box 16"/>
          <p:cNvSpPr txBox="1">
            <a:spLocks noChangeArrowheads="1"/>
          </p:cNvSpPr>
          <p:nvPr/>
        </p:nvSpPr>
        <p:spPr bwMode="auto">
          <a:xfrm>
            <a:off x="7432675" y="6602413"/>
            <a:ext cx="16779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  <a:latin typeface="Times New Roman" pitchFamily="18" charset="0"/>
              </a:rPr>
              <a:t>Copyright – Michael D. Fayer, </a:t>
            </a:r>
            <a:r>
              <a:rPr lang="en-US" sz="800" dirty="0" smtClean="0">
                <a:solidFill>
                  <a:prstClr val="black"/>
                </a:solidFill>
                <a:latin typeface="Times New Roman" pitchFamily="18" charset="0"/>
              </a:rPr>
              <a:t>2018</a:t>
            </a:r>
            <a:endParaRPr lang="en-US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87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kes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kesTheme" id="{A393C5E2-E9A6-43BC-806F-398FA300DAE8}" vid="{123CF2D2-4BE6-4067-A7D6-AAC4927BC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</TotalTime>
  <Words>1923</Words>
  <Application>Microsoft Office PowerPoint</Application>
  <PresentationFormat>On-screen Show (4:3)</PresentationFormat>
  <Paragraphs>487</Paragraphs>
  <Slides>40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MT Extra</vt:lpstr>
      <vt:lpstr>Symbol</vt:lpstr>
      <vt:lpstr>Times New Roman</vt:lpstr>
      <vt:lpstr>Wingdings</vt:lpstr>
      <vt:lpstr>MikesTheme</vt:lpstr>
      <vt:lpstr>Equation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Prof Michael David</dc:creator>
  <cp:lastModifiedBy>Fayer, Prof Michael David</cp:lastModifiedBy>
  <cp:revision>1</cp:revision>
  <dcterms:created xsi:type="dcterms:W3CDTF">2019-08-26T19:07:46Z</dcterms:created>
  <dcterms:modified xsi:type="dcterms:W3CDTF">2019-08-26T19:09:41Z</dcterms:modified>
</cp:coreProperties>
</file>