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1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10" Type="http://schemas.openxmlformats.org/officeDocument/2006/relationships/image" Target="../media/image42.wmf"/><Relationship Id="rId4" Type="http://schemas.openxmlformats.org/officeDocument/2006/relationships/image" Target="../media/image36.wmf"/><Relationship Id="rId9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9.wmf"/><Relationship Id="rId7" Type="http://schemas.openxmlformats.org/officeDocument/2006/relationships/image" Target="../media/image52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21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Relationship Id="rId9" Type="http://schemas.openxmlformats.org/officeDocument/2006/relationships/image" Target="../media/image5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24.wmf"/><Relationship Id="rId1" Type="http://schemas.openxmlformats.org/officeDocument/2006/relationships/image" Target="../media/image69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83.wmf"/><Relationship Id="rId7" Type="http://schemas.openxmlformats.org/officeDocument/2006/relationships/image" Target="../media/image86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5.wmf"/><Relationship Id="rId5" Type="http://schemas.openxmlformats.org/officeDocument/2006/relationships/image" Target="../media/image80.wmf"/><Relationship Id="rId4" Type="http://schemas.openxmlformats.org/officeDocument/2006/relationships/image" Target="../media/image84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image" Target="../media/image90.wmf"/><Relationship Id="rId7" Type="http://schemas.openxmlformats.org/officeDocument/2006/relationships/image" Target="../media/image93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85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97.wmf"/><Relationship Id="rId1" Type="http://schemas.openxmlformats.org/officeDocument/2006/relationships/image" Target="../media/image101.wmf"/><Relationship Id="rId6" Type="http://schemas.openxmlformats.org/officeDocument/2006/relationships/image" Target="../media/image8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7" Type="http://schemas.openxmlformats.org/officeDocument/2006/relationships/image" Target="../media/image109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8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0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3" Type="http://schemas.openxmlformats.org/officeDocument/2006/relationships/image" Target="../media/image112.wmf"/><Relationship Id="rId7" Type="http://schemas.openxmlformats.org/officeDocument/2006/relationships/image" Target="../media/image115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6" Type="http://schemas.openxmlformats.org/officeDocument/2006/relationships/image" Target="../media/image85.wmf"/><Relationship Id="rId11" Type="http://schemas.openxmlformats.org/officeDocument/2006/relationships/image" Target="../media/image119.wmf"/><Relationship Id="rId5" Type="http://schemas.openxmlformats.org/officeDocument/2006/relationships/image" Target="../media/image114.wmf"/><Relationship Id="rId10" Type="http://schemas.openxmlformats.org/officeDocument/2006/relationships/image" Target="../media/image118.wmf"/><Relationship Id="rId4" Type="http://schemas.openxmlformats.org/officeDocument/2006/relationships/image" Target="../media/image113.wmf"/><Relationship Id="rId9" Type="http://schemas.openxmlformats.org/officeDocument/2006/relationships/image" Target="../media/image11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image" Target="../media/image89.wmf"/><Relationship Id="rId7" Type="http://schemas.openxmlformats.org/officeDocument/2006/relationships/image" Target="../media/image125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124.wmf"/><Relationship Id="rId11" Type="http://schemas.openxmlformats.org/officeDocument/2006/relationships/image" Target="../media/image129.wmf"/><Relationship Id="rId5" Type="http://schemas.openxmlformats.org/officeDocument/2006/relationships/image" Target="../media/image123.wmf"/><Relationship Id="rId10" Type="http://schemas.openxmlformats.org/officeDocument/2006/relationships/image" Target="../media/image128.wmf"/><Relationship Id="rId4" Type="http://schemas.openxmlformats.org/officeDocument/2006/relationships/image" Target="../media/image88.wmf"/><Relationship Id="rId9" Type="http://schemas.openxmlformats.org/officeDocument/2006/relationships/image" Target="../media/image127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4" Type="http://schemas.openxmlformats.org/officeDocument/2006/relationships/image" Target="../media/image135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3" Type="http://schemas.openxmlformats.org/officeDocument/2006/relationships/image" Target="../media/image137.wmf"/><Relationship Id="rId7" Type="http://schemas.openxmlformats.org/officeDocument/2006/relationships/image" Target="../media/image141.wmf"/><Relationship Id="rId2" Type="http://schemas.openxmlformats.org/officeDocument/2006/relationships/image" Target="../media/image136.wmf"/><Relationship Id="rId1" Type="http://schemas.openxmlformats.org/officeDocument/2006/relationships/image" Target="../media/image21.wmf"/><Relationship Id="rId6" Type="http://schemas.openxmlformats.org/officeDocument/2006/relationships/image" Target="../media/image140.wmf"/><Relationship Id="rId5" Type="http://schemas.openxmlformats.org/officeDocument/2006/relationships/image" Target="../media/image139.wmf"/><Relationship Id="rId4" Type="http://schemas.openxmlformats.org/officeDocument/2006/relationships/image" Target="../media/image138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7" Type="http://schemas.openxmlformats.org/officeDocument/2006/relationships/image" Target="../media/image151.wmf"/><Relationship Id="rId2" Type="http://schemas.openxmlformats.org/officeDocument/2006/relationships/image" Target="../media/image147.wmf"/><Relationship Id="rId1" Type="http://schemas.openxmlformats.org/officeDocument/2006/relationships/image" Target="../media/image146.wmf"/><Relationship Id="rId6" Type="http://schemas.openxmlformats.org/officeDocument/2006/relationships/image" Target="../media/image150.wmf"/><Relationship Id="rId5" Type="http://schemas.openxmlformats.org/officeDocument/2006/relationships/image" Target="../media/image149.wmf"/><Relationship Id="rId4" Type="http://schemas.openxmlformats.org/officeDocument/2006/relationships/image" Target="../media/image2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2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image" Target="../media/image155.wmf"/><Relationship Id="rId7" Type="http://schemas.openxmlformats.org/officeDocument/2006/relationships/image" Target="../media/image159.wmf"/><Relationship Id="rId2" Type="http://schemas.openxmlformats.org/officeDocument/2006/relationships/image" Target="../media/image154.wmf"/><Relationship Id="rId1" Type="http://schemas.openxmlformats.org/officeDocument/2006/relationships/image" Target="../media/image153.wmf"/><Relationship Id="rId6" Type="http://schemas.openxmlformats.org/officeDocument/2006/relationships/image" Target="../media/image158.wmf"/><Relationship Id="rId5" Type="http://schemas.openxmlformats.org/officeDocument/2006/relationships/image" Target="../media/image157.wmf"/><Relationship Id="rId4" Type="http://schemas.openxmlformats.org/officeDocument/2006/relationships/image" Target="../media/image15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Relationship Id="rId5" Type="http://schemas.openxmlformats.org/officeDocument/2006/relationships/image" Target="../media/image165.wmf"/><Relationship Id="rId4" Type="http://schemas.openxmlformats.org/officeDocument/2006/relationships/image" Target="../media/image164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Relationship Id="rId4" Type="http://schemas.openxmlformats.org/officeDocument/2006/relationships/image" Target="../media/image162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wmf"/><Relationship Id="rId2" Type="http://schemas.openxmlformats.org/officeDocument/2006/relationships/image" Target="../media/image170.wmf"/><Relationship Id="rId1" Type="http://schemas.openxmlformats.org/officeDocument/2006/relationships/image" Target="../media/image169.wmf"/><Relationship Id="rId5" Type="http://schemas.openxmlformats.org/officeDocument/2006/relationships/image" Target="../media/image173.wmf"/><Relationship Id="rId4" Type="http://schemas.openxmlformats.org/officeDocument/2006/relationships/image" Target="../media/image172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Relationship Id="rId4" Type="http://schemas.openxmlformats.org/officeDocument/2006/relationships/image" Target="../media/image177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Relationship Id="rId4" Type="http://schemas.openxmlformats.org/officeDocument/2006/relationships/image" Target="../media/image177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wmf"/><Relationship Id="rId2" Type="http://schemas.openxmlformats.org/officeDocument/2006/relationships/image" Target="../media/image182.wmf"/><Relationship Id="rId1" Type="http://schemas.openxmlformats.org/officeDocument/2006/relationships/image" Target="../media/image181.wmf"/><Relationship Id="rId6" Type="http://schemas.openxmlformats.org/officeDocument/2006/relationships/image" Target="../media/image186.wmf"/><Relationship Id="rId5" Type="http://schemas.openxmlformats.org/officeDocument/2006/relationships/image" Target="../media/image185.wmf"/><Relationship Id="rId4" Type="http://schemas.openxmlformats.org/officeDocument/2006/relationships/image" Target="../media/image184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wmf"/><Relationship Id="rId7" Type="http://schemas.openxmlformats.org/officeDocument/2006/relationships/image" Target="../media/image193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Relationship Id="rId6" Type="http://schemas.openxmlformats.org/officeDocument/2006/relationships/image" Target="../media/image192.w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wmf"/><Relationship Id="rId2" Type="http://schemas.openxmlformats.org/officeDocument/2006/relationships/image" Target="../media/image195.wmf"/><Relationship Id="rId1" Type="http://schemas.openxmlformats.org/officeDocument/2006/relationships/image" Target="../media/image194.wmf"/><Relationship Id="rId6" Type="http://schemas.openxmlformats.org/officeDocument/2006/relationships/image" Target="../media/image199.wmf"/><Relationship Id="rId5" Type="http://schemas.openxmlformats.org/officeDocument/2006/relationships/image" Target="../media/image198.wmf"/><Relationship Id="rId4" Type="http://schemas.openxmlformats.org/officeDocument/2006/relationships/image" Target="../media/image197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3" Type="http://schemas.openxmlformats.org/officeDocument/2006/relationships/image" Target="../media/image202.wmf"/><Relationship Id="rId7" Type="http://schemas.openxmlformats.org/officeDocument/2006/relationships/image" Target="../media/image205.wmf"/><Relationship Id="rId2" Type="http://schemas.openxmlformats.org/officeDocument/2006/relationships/image" Target="../media/image201.wmf"/><Relationship Id="rId1" Type="http://schemas.openxmlformats.org/officeDocument/2006/relationships/image" Target="../media/image200.wmf"/><Relationship Id="rId6" Type="http://schemas.openxmlformats.org/officeDocument/2006/relationships/image" Target="../media/image172.wmf"/><Relationship Id="rId5" Type="http://schemas.openxmlformats.org/officeDocument/2006/relationships/image" Target="../media/image204.wmf"/><Relationship Id="rId10" Type="http://schemas.openxmlformats.org/officeDocument/2006/relationships/image" Target="../media/image207.wmf"/><Relationship Id="rId4" Type="http://schemas.openxmlformats.org/officeDocument/2006/relationships/image" Target="../media/image203.wmf"/><Relationship Id="rId9" Type="http://schemas.openxmlformats.org/officeDocument/2006/relationships/image" Target="../media/image206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wmf"/><Relationship Id="rId2" Type="http://schemas.openxmlformats.org/officeDocument/2006/relationships/image" Target="../media/image200.wmf"/><Relationship Id="rId1" Type="http://schemas.openxmlformats.org/officeDocument/2006/relationships/image" Target="../media/image208.wmf"/><Relationship Id="rId6" Type="http://schemas.openxmlformats.org/officeDocument/2006/relationships/image" Target="../media/image204.wmf"/><Relationship Id="rId5" Type="http://schemas.openxmlformats.org/officeDocument/2006/relationships/image" Target="../media/image203.wmf"/><Relationship Id="rId4" Type="http://schemas.openxmlformats.org/officeDocument/2006/relationships/image" Target="../media/image210.wmf"/></Relationships>
</file>

<file path=ppt/drawings/_rels/vmlDrawing4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wmf"/><Relationship Id="rId3" Type="http://schemas.openxmlformats.org/officeDocument/2006/relationships/image" Target="../media/image211.wmf"/><Relationship Id="rId7" Type="http://schemas.openxmlformats.org/officeDocument/2006/relationships/image" Target="../media/image181.wmf"/><Relationship Id="rId2" Type="http://schemas.openxmlformats.org/officeDocument/2006/relationships/image" Target="../media/image204.wmf"/><Relationship Id="rId1" Type="http://schemas.openxmlformats.org/officeDocument/2006/relationships/image" Target="../media/image203.wmf"/><Relationship Id="rId6" Type="http://schemas.openxmlformats.org/officeDocument/2006/relationships/image" Target="../media/image214.wmf"/><Relationship Id="rId5" Type="http://schemas.openxmlformats.org/officeDocument/2006/relationships/image" Target="../media/image213.wmf"/><Relationship Id="rId4" Type="http://schemas.openxmlformats.org/officeDocument/2006/relationships/image" Target="../media/image212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image" Target="../media/image217.wmf"/><Relationship Id="rId7" Type="http://schemas.openxmlformats.org/officeDocument/2006/relationships/image" Target="../media/image221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Relationship Id="rId6" Type="http://schemas.openxmlformats.org/officeDocument/2006/relationships/image" Target="../media/image220.wmf"/><Relationship Id="rId5" Type="http://schemas.openxmlformats.org/officeDocument/2006/relationships/image" Target="../media/image219.wmf"/><Relationship Id="rId4" Type="http://schemas.openxmlformats.org/officeDocument/2006/relationships/image" Target="../media/image218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wmf"/><Relationship Id="rId2" Type="http://schemas.openxmlformats.org/officeDocument/2006/relationships/image" Target="../media/image224.wmf"/><Relationship Id="rId1" Type="http://schemas.openxmlformats.org/officeDocument/2006/relationships/image" Target="../media/image223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wmf"/><Relationship Id="rId2" Type="http://schemas.openxmlformats.org/officeDocument/2006/relationships/image" Target="../media/image227.wmf"/><Relationship Id="rId1" Type="http://schemas.openxmlformats.org/officeDocument/2006/relationships/image" Target="../media/image226.wmf"/><Relationship Id="rId5" Type="http://schemas.openxmlformats.org/officeDocument/2006/relationships/image" Target="../media/image230.wmf"/><Relationship Id="rId4" Type="http://schemas.openxmlformats.org/officeDocument/2006/relationships/image" Target="../media/image2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0BC1184-89BB-4732-81F1-64F450DF36CC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B1C4EE7-C9B9-46C4-842F-DBAC4469B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7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0AF711-5820-4DFF-BC03-7E19C68840AD}" type="slidenum">
              <a:rPr lang="en-US"/>
              <a:pPr/>
              <a:t>2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ABE2D7E-651B-4AEC-8D16-E9A28234F4B9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D89BA07-7B30-4A24-91D6-67480B7A8124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9F02431-D7EF-409F-A11F-9D8D0B817662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9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0352D-CE99-4980-AF6E-53B040FA1491}" type="slidenum">
              <a:rPr lang="en-US"/>
              <a:pPr/>
              <a:t>3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1AA912-8E8D-4812-8BC6-87BD5DE04537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F1FEE4D-B2EE-4B0F-8011-E3249F29336C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B05F3BC-9096-45EA-9326-FA8F2B4ED20B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03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A9580D-D298-4553-9B55-ACDA73190219}" type="slidenum">
              <a:rPr lang="en-US"/>
              <a:pPr/>
              <a:t>4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2D7EBE-B28F-490A-9494-79F6F55D6D92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93AD17B-848D-4580-9E27-C37444A3889E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71C7A49-1A46-4D4E-8957-E6F5BD3BB83C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14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301332-7E48-4BC4-9973-12DB5AC248FE}" type="slidenum">
              <a:rPr lang="en-US"/>
              <a:pPr/>
              <a:t>5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78EFE89-5E8B-45CE-BB4E-1DDEAE820646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D9B4DB4-E9CA-4340-9E0E-DBC45F9EAF55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FFA4BAC-0AD1-41C2-A03B-1AAE480A2DAE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40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EE8BC-2F33-46BC-9A02-7ECC8DC387BA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032DD42-CFED-40C8-A385-B46FB44BD2BB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C296FDE-892B-4AFB-9C63-4782B836B75C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4627ABE-31FF-4BD0-92EA-A45BB6D5F93C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3DCB45-C657-43F3-8D2A-2DB1BDBCF0FF}" type="slidenum">
              <a:rPr lang="en-US"/>
              <a:pPr/>
              <a:t>7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1C5F8B7-53C2-48D3-A17A-0A6E4CF5C78D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752DA4A-8BC1-470F-AAF7-70C0F409A85C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9AC78A2-C798-4F8D-BDFF-76CF27B0D96E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53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3ED2C3-D1B5-452C-9C5D-913579072B03}" type="slidenum">
              <a:rPr lang="en-US"/>
              <a:pPr/>
              <a:t>8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27CBE1D-3118-49B7-B803-C1B739EA74CE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AC729FA-BDE2-440D-974A-AFEA6BD62290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4E3AD4D-EA3D-426B-9D0F-7897CF490574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21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C64E56-41AA-490C-9E2F-59678EB3BDAB}" type="slidenum">
              <a:rPr lang="en-US"/>
              <a:pPr/>
              <a:t>9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DAE672E-71C8-40E0-9879-531877CF721F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0BC80A7-6403-45F3-A095-4B833DEA3E64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F7680B3-E7D7-44E7-9835-75A643B44FF2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6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10ED2-9D98-43D7-ADB1-CC81E5F6D2E5}" type="slidenum">
              <a:rPr lang="en-US"/>
              <a:pPr/>
              <a:t>10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5065F9D-8682-4F85-8B50-3926722D3B8F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69BDD05-F30F-49D3-85DD-7C1EF8CE280C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FB3F200-9ED7-479B-91AE-DD51000E206D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63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CC8B5B-9081-4614-9F34-EE302638B1F0}" type="slidenum">
              <a:rPr lang="en-US"/>
              <a:pPr/>
              <a:t>11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E6F0E2-7677-4097-BDDA-D0ED728ED45B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3FEE76A-EAE3-47D9-97F0-B6EE43F251E7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5588291-D43E-4957-A062-4F229BD35E64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8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AA98D-1070-415A-A88D-98EE492E4055}" type="slidenum">
              <a:rPr lang="en-US"/>
              <a:pPr/>
              <a:t>12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E6B3CD4-611F-4CAF-8AD2-C3F29A1F61D1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8F68CDC-69ED-46A9-A1D6-09933C0B2381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5E66D2F-D108-47BB-8F6B-DA7067142664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23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013710-6FA8-48F8-9C8A-CED384B0B4A6}" type="slidenum">
              <a:rPr lang="en-US"/>
              <a:pPr/>
              <a:t>13</a:t>
            </a:fld>
            <a:endParaRPr 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6A27B8F-67FA-4C62-8387-63864911FCCB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3ADA07B-3DAB-4184-BA9A-E2319C46F161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B359B4E-06B5-49A8-BE55-2B4A06ED7644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20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1740E4-A96F-4E61-BA54-AB3C7E59EFEA}" type="slidenum">
              <a:rPr lang="en-US"/>
              <a:pPr/>
              <a:t>14</a:t>
            </a:fld>
            <a:endParaRPr lang="en-US"/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FA41BDE-8C00-436D-9AA2-D4023491F9D7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265A00C-480A-4A8F-979F-F872BE783821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94E26A6-CDDE-4AD4-A305-0BF1580A1783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31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59AD6B-38A4-4875-ACD3-E65E58136F0A}" type="slidenum">
              <a:rPr lang="en-US"/>
              <a:pPr/>
              <a:t>15</a:t>
            </a:fld>
            <a:endParaRPr lang="en-US"/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D4596B4-91B1-4462-9162-2C69582BE4A6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6520D61-145B-4FFB-9436-8BEBF22C91AB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B15ECD8-858D-4B7F-A8B6-ADEE084C629F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38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D9906A-9C59-48CE-8C1E-F0C330FA26C7}" type="slidenum">
              <a:rPr lang="en-US"/>
              <a:pPr/>
              <a:t>16</a:t>
            </a:fld>
            <a:endParaRPr lang="en-US"/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3F5EF2F-85C7-425D-8A98-679F68805E0D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6E697B2-988D-4585-804D-E8A16678771E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220F219-89D4-42D9-9993-14A56F5F1A36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56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FF19B-2E33-4727-BCCE-8A940BC036AA}" type="slidenum">
              <a:rPr lang="en-US"/>
              <a:pPr/>
              <a:t>17</a:t>
            </a:fld>
            <a:endParaRPr lang="en-US"/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1DBF34D-000E-4226-A841-64A6AB253745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E46C831-D5FB-4D9C-863E-90D88B5E249D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EA10077-5059-4B01-8221-2115593A5412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53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D905B-7275-4663-A8B6-2939B61DC423}" type="slidenum">
              <a:rPr lang="en-US"/>
              <a:pPr/>
              <a:t>18</a:t>
            </a:fld>
            <a:endParaRPr lang="en-US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A46F156-4163-4210-BD06-DD47483D306C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ACF657E-46A0-4D75-882D-9B07A374EC34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A3D239C-917C-4C12-96EB-122B9A87A300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66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C12AAC-AC94-447A-A96D-015B8BC69FAF}" type="slidenum">
              <a:rPr lang="en-US"/>
              <a:pPr/>
              <a:t>19</a:t>
            </a:fld>
            <a:endParaRPr lang="en-US"/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CAE6BB6-4181-4B2F-91EE-19111FCDEADC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C6A5F4C-821B-4B6D-ADD1-BB15FF5E7166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AA7F8AC-4802-4E7A-802C-2DAB7E25C5A7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91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29FA34-B029-4690-B4A5-FA517A7DA01D}" type="slidenum">
              <a:rPr lang="en-US"/>
              <a:pPr/>
              <a:t>20</a:t>
            </a:fld>
            <a:endParaRPr lang="en-US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EF7FAD8-9021-4AAC-AC7B-5F8DCE3A928E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1D24C63-8E6B-4F93-B03B-D1552C0A3AB2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6FEAD6B-8D03-4D66-A1C6-6C8B3C8DF08E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37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953CD0-E2EC-4B46-97F7-B22E0BCA6077}" type="slidenum">
              <a:rPr lang="en-US"/>
              <a:pPr/>
              <a:t>21</a:t>
            </a:fld>
            <a:endParaRPr lang="en-US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829004-A447-4C7D-A2E0-8CB4FCB4162D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C60C2D-744C-4CF5-A437-F9C6ECFAFC0D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CACA184-5862-4840-B3AC-1EA0AE75371A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3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26177-E546-4374-9853-FF3E9D660C0B}" type="slidenum">
              <a:rPr lang="en-US"/>
              <a:pPr/>
              <a:t>22</a:t>
            </a:fld>
            <a:endParaRPr lang="en-US"/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530849D-558D-4A35-8D19-258326C224A8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8450396-2632-4DF9-9305-F0F58CA5ED27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F2E7DE7-B89D-43BC-9692-EED8B68187AF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31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4BD4A0-7391-4690-86F4-AA287792DA0B}" type="slidenum">
              <a:rPr lang="en-US"/>
              <a:pPr/>
              <a:t>23</a:t>
            </a:fld>
            <a:endParaRPr lang="en-US"/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179189-5887-42A1-860B-A9846882EC1A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3773E31-4A6A-4A30-947C-4AD89B6B84B5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326C872-C39A-46D2-92C0-AC0F87826C3D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84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A4848-7DEC-43C5-A7D7-5B194537B638}" type="slidenum">
              <a:rPr lang="en-US"/>
              <a:pPr/>
              <a:t>24</a:t>
            </a:fld>
            <a:endParaRPr lang="en-US"/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C9FB13D-E439-4214-97B0-EB5B6AF83988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FE0279C-7973-4EBB-92C9-5D76F1D3785E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1E95299-078C-4088-A87F-8938A3734C45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30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49523F-F077-4FE0-AB2D-5DDF4A9AF114}" type="slidenum">
              <a:rPr lang="en-US"/>
              <a:pPr/>
              <a:t>25</a:t>
            </a:fld>
            <a:endParaRPr lang="en-US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91A447F-8355-4931-B61B-ED5AEAF7524F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04AB9B0-30CC-40B1-A487-082882F2233F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AB07052-96AA-4BC9-86C2-510CC5D08D27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86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37E2F-DF2F-44A7-BE1E-04947CFFBFD9}" type="slidenum">
              <a:rPr lang="en-US"/>
              <a:pPr/>
              <a:t>26</a:t>
            </a:fld>
            <a:endParaRPr lang="en-US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D0434E8-C1A5-4BB4-A25E-5BF4A8FB6577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67E723C-57AA-4C45-A800-2CBC1885CCB1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7AEB492-30AF-4ED1-A0F6-BF49A05E5B2A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563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C34D12-134B-405B-B0A3-F65B68C5ED34}" type="slidenum">
              <a:rPr lang="en-US"/>
              <a:pPr/>
              <a:t>27</a:t>
            </a:fld>
            <a:endParaRPr lang="en-US"/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73F6B40-7A5B-4542-B37E-D45F6575CB91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F7E3DE7-279B-439B-9FD8-C219794D909E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0E65266-3B67-417B-9A1E-720575AD1776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43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C1E5E-A020-4834-B49D-CFC115381DB2}" type="slidenum">
              <a:rPr lang="en-US"/>
              <a:pPr/>
              <a:t>28</a:t>
            </a:fld>
            <a:endParaRPr lang="en-US"/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538A3D1-649C-40B1-8C1E-05BC8703E270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0757EE1-4C3B-4696-A6ED-1D21E90C76D1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937C3E6-F66F-4114-AEAA-2A5AC96BA957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390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BD1C4F-048B-4FF1-8DF3-E77F21FA8A44}" type="slidenum">
              <a:rPr lang="en-US"/>
              <a:pPr/>
              <a:t>29</a:t>
            </a:fld>
            <a:endParaRPr lang="en-US"/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F8B1E50-E269-4120-900C-3C2AA301BEC1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91EE27B-85B3-429B-A0F4-D96F94D060A3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26C22A9-9CDD-43D6-B6B3-1B79A803A1DE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01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D6916-7547-4064-88C8-E73BC21E4508}" type="slidenum">
              <a:rPr lang="en-US"/>
              <a:pPr/>
              <a:t>30</a:t>
            </a:fld>
            <a:endParaRPr lang="en-US"/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4934620-4DD3-4053-8B6D-A33A36C0E13F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9D3C1FF-91EF-4D31-B568-32F28D6F5BC4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816AA9A-D419-4C46-AF97-653FB32A8753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802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0D023-0D2F-4845-9125-97C737290BB5}" type="slidenum">
              <a:rPr lang="en-US"/>
              <a:pPr/>
              <a:t>31</a:t>
            </a:fld>
            <a:endParaRPr lang="en-US"/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8E71CC9B-3EEE-4B55-877C-0B4F776A81B9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A0D5E62-D7FD-458E-B737-305F1ED06196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CD0DB3A-71CB-43B2-AB35-E86F99D89EBA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701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23537E-E360-4A0D-992D-366427D496AE}" type="slidenum">
              <a:rPr lang="en-US"/>
              <a:pPr/>
              <a:t>32</a:t>
            </a:fld>
            <a:endParaRPr lang="en-US"/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59A07CF-200E-4C11-A160-5A0507521F75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5912779-D216-4ADD-9E5D-75B22A64A0B4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3E612FE-A76E-41F1-94FF-D2FF173C4E30}" type="slidenum">
              <a:rPr lang="en-US" sz="1300"/>
              <a:pPr algn="r"/>
              <a:t>32</a:t>
            </a:fld>
            <a:endParaRPr lang="en-US" sz="1300"/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007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240407-25A3-4B77-AECB-9E3FC1E66424}" type="slidenum">
              <a:rPr lang="en-US"/>
              <a:pPr/>
              <a:t>33</a:t>
            </a:fld>
            <a:endParaRPr lang="en-US"/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2BA570C-7D62-4BC9-BCDC-A975DDD6CAA9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9636C49-EF45-436D-956C-07E420788762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A16DF86-1F56-493E-95A1-DF636A7CDE0C}" type="slidenum">
              <a:rPr lang="en-US" sz="1300"/>
              <a:pPr algn="r"/>
              <a:t>33</a:t>
            </a:fld>
            <a:endParaRPr lang="en-US" sz="130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378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ABFCDD-193F-4B7D-B028-FFD4A8B1D83C}" type="slidenum">
              <a:rPr lang="en-US"/>
              <a:pPr/>
              <a:t>34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CB12CD9-9364-4A12-9088-BFE8F0ED6CEA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0335078-3EDC-4AAA-B03E-0041CB5704EC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473A494-C41B-4648-9AD6-06A6E7604565}" type="slidenum">
              <a:rPr lang="en-US" sz="1300"/>
              <a:pPr algn="r"/>
              <a:t>34</a:t>
            </a:fld>
            <a:endParaRPr lang="en-US" sz="1300"/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828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B5387B-20FC-46D4-AE49-8D1DF3829E8B}" type="slidenum">
              <a:rPr lang="en-US"/>
              <a:pPr/>
              <a:t>35</a:t>
            </a:fld>
            <a:endParaRPr lang="en-US"/>
          </a:p>
        </p:txBody>
      </p:sp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0502546-E235-4E95-9814-4AF4E9F6E92A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B2ACC07-052D-4AA3-A60F-7CD5A3475829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5120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A2A9747-53EF-440A-8B0C-3FB6A14B89B3}" type="slidenum">
              <a:rPr lang="en-US" sz="1300"/>
              <a:pPr algn="r"/>
              <a:t>35</a:t>
            </a:fld>
            <a:endParaRPr lang="en-US" sz="1300"/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942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615EA5-0E4B-4B3C-9047-6908CA0F3D7A}" type="slidenum">
              <a:rPr lang="en-US"/>
              <a:pPr/>
              <a:t>36</a:t>
            </a:fld>
            <a:endParaRPr lang="en-US"/>
          </a:p>
        </p:txBody>
      </p:sp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1CD9B6C-C2AD-4749-93B2-01B3AF38BF12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C970F92-AE5E-4780-9319-91DC19E297CA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3F48DE1-71D8-4586-A903-134B4975A947}" type="slidenum">
              <a:rPr lang="en-US" sz="1300"/>
              <a:pPr algn="r"/>
              <a:t>36</a:t>
            </a:fld>
            <a:endParaRPr lang="en-US" sz="1300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930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7001A-962C-438E-84BC-1C454C2E6F1F}" type="slidenum">
              <a:rPr lang="en-US"/>
              <a:pPr/>
              <a:t>37</a:t>
            </a:fld>
            <a:endParaRPr lang="en-US"/>
          </a:p>
        </p:txBody>
      </p:sp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BF100AB-6A74-4B1C-BA1E-74578F30A75D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6F48070-43AB-429F-9FAE-C60F24646D3B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4DAC933-8476-4051-A433-260005692689}" type="slidenum">
              <a:rPr lang="en-US" sz="1300"/>
              <a:pPr algn="r"/>
              <a:t>37</a:t>
            </a:fld>
            <a:endParaRPr lang="en-US" sz="1300"/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214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77D24-0D4A-4342-9608-3539EE6E2549}" type="slidenum">
              <a:rPr lang="en-US"/>
              <a:pPr/>
              <a:t>38</a:t>
            </a:fld>
            <a:endParaRPr lang="en-US"/>
          </a:p>
        </p:txBody>
      </p:sp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3AE8BC3-7AFF-4F80-92E5-18E2A92B9451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EAE6DF4-4A5B-4CF5-950F-FCB8A5D4F4E1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5734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22E62EA-AE96-4567-98F0-C62A3E1C8E40}" type="slidenum">
              <a:rPr lang="en-US" sz="1300"/>
              <a:pPr algn="r"/>
              <a:t>38</a:t>
            </a:fld>
            <a:endParaRPr lang="en-US" sz="1300"/>
          </a:p>
        </p:txBody>
      </p:sp>
      <p:sp>
        <p:nvSpPr>
          <p:cNvPr id="573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86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06A38F-5F2E-4270-9279-0C6EAFCEA298}" type="slidenum">
              <a:rPr lang="en-US"/>
              <a:pPr/>
              <a:t>39</a:t>
            </a:fld>
            <a:endParaRPr lang="en-US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6D9C3222-A75A-4BBD-BDDD-696274FB9B8F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684970C-EA2E-4EC8-8ECB-779CDF0BBC18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5939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9724DF8-769D-4348-B6C7-646CD66B2AEA}" type="slidenum">
              <a:rPr lang="en-US" sz="1300"/>
              <a:pPr algn="r"/>
              <a:t>39</a:t>
            </a:fld>
            <a:endParaRPr lang="en-US" sz="1300"/>
          </a:p>
        </p:txBody>
      </p:sp>
      <p:sp>
        <p:nvSpPr>
          <p:cNvPr id="593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970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28A74C-6229-412A-8036-E2AFCB05FC94}" type="slidenum">
              <a:rPr lang="en-US"/>
              <a:pPr/>
              <a:t>40</a:t>
            </a:fld>
            <a:endParaRPr lang="en-US"/>
          </a:p>
        </p:txBody>
      </p:sp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1E7F0D2-9B0D-4037-AFA9-6854F5095EDE}" type="slidenum">
              <a:rPr lang="en-US" sz="1300"/>
              <a:pPr algn="r"/>
              <a:t>40</a:t>
            </a:fld>
            <a:endParaRPr lang="en-US" sz="1300"/>
          </a:p>
        </p:txBody>
      </p:sp>
      <p:sp>
        <p:nvSpPr>
          <p:cNvPr id="6144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2A40A3C-D233-4C93-8482-D4DF70C6E759}" type="slidenum">
              <a:rPr lang="en-US" sz="1300"/>
              <a:pPr algn="r"/>
              <a:t>40</a:t>
            </a:fld>
            <a:endParaRPr lang="en-US" sz="1300"/>
          </a:p>
        </p:txBody>
      </p:sp>
      <p:sp>
        <p:nvSpPr>
          <p:cNvPr id="6144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A90EDB6-E600-4723-888E-2E0DCD2BBF57}" type="slidenum">
              <a:rPr lang="en-US" sz="1300"/>
              <a:pPr algn="r"/>
              <a:t>40</a:t>
            </a:fld>
            <a:endParaRPr lang="en-US" sz="1300"/>
          </a:p>
        </p:txBody>
      </p:sp>
      <p:sp>
        <p:nvSpPr>
          <p:cNvPr id="614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947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FDBEA-B81E-4879-B9C2-EC13BD1F5CDE}" type="slidenum">
              <a:rPr lang="en-US"/>
              <a:pPr/>
              <a:t>41</a:t>
            </a:fld>
            <a:endParaRPr lang="en-US"/>
          </a:p>
        </p:txBody>
      </p:sp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F2F2577-CD39-4953-A759-E4799DAEBE13}" type="slidenum">
              <a:rPr lang="en-US" sz="1300"/>
              <a:pPr algn="r"/>
              <a:t>41</a:t>
            </a:fld>
            <a:endParaRPr lang="en-US" sz="1300"/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720D707-FD2B-4E1D-86C1-257B7004F3E1}" type="slidenum">
              <a:rPr lang="en-US" sz="1300"/>
              <a:pPr algn="r"/>
              <a:t>41</a:t>
            </a:fld>
            <a:endParaRPr lang="en-US" sz="1300"/>
          </a:p>
        </p:txBody>
      </p:sp>
      <p:sp>
        <p:nvSpPr>
          <p:cNvPr id="6349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C8558C0-DEBB-4A11-8796-AD79C3E3CF31}" type="slidenum">
              <a:rPr lang="en-US" sz="1300"/>
              <a:pPr algn="r"/>
              <a:t>41</a:t>
            </a:fld>
            <a:endParaRPr lang="en-US" sz="1300"/>
          </a:p>
        </p:txBody>
      </p:sp>
      <p:sp>
        <p:nvSpPr>
          <p:cNvPr id="634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34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3A7DF9-9968-4768-BE0C-434666521CF9}" type="slidenum">
              <a:rPr lang="en-US"/>
              <a:pPr/>
              <a:t>42</a:t>
            </a:fld>
            <a:endParaRPr lang="en-US"/>
          </a:p>
        </p:txBody>
      </p:sp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8507974-2ED7-4FCC-872D-168D1BE085B5}" type="slidenum">
              <a:rPr lang="en-US" sz="1300"/>
              <a:pPr algn="r"/>
              <a:t>42</a:t>
            </a:fld>
            <a:endParaRPr lang="en-US" sz="1300"/>
          </a:p>
        </p:txBody>
      </p:sp>
      <p:sp>
        <p:nvSpPr>
          <p:cNvPr id="65539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36A7F86-42E4-427F-80BE-B692604187D5}" type="slidenum">
              <a:rPr lang="en-US" sz="1300"/>
              <a:pPr algn="r"/>
              <a:t>42</a:t>
            </a:fld>
            <a:endParaRPr lang="en-US" sz="1300"/>
          </a:p>
        </p:txBody>
      </p:sp>
      <p:sp>
        <p:nvSpPr>
          <p:cNvPr id="6554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884659E-F84E-454D-96FC-B9556CD8399F}" type="slidenum">
              <a:rPr lang="en-US" sz="1300"/>
              <a:pPr algn="r"/>
              <a:t>42</a:t>
            </a:fld>
            <a:endParaRPr lang="en-US" sz="1300"/>
          </a:p>
        </p:txBody>
      </p:sp>
      <p:sp>
        <p:nvSpPr>
          <p:cNvPr id="655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628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8E112-BDE4-4541-BF76-F8E284A8EA67}" type="slidenum">
              <a:rPr lang="en-US"/>
              <a:pPr/>
              <a:t>43</a:t>
            </a:fld>
            <a:endParaRPr lang="en-US"/>
          </a:p>
        </p:txBody>
      </p:sp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81433C5-6C2B-4990-B4C5-F91B3FC2B499}" type="slidenum">
              <a:rPr lang="en-US" sz="1300"/>
              <a:pPr algn="r"/>
              <a:t>43</a:t>
            </a:fld>
            <a:endParaRPr lang="en-US" sz="1300"/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F29420C-6968-4DDD-87A7-B6EE540FB138}" type="slidenum">
              <a:rPr lang="en-US" sz="1300"/>
              <a:pPr algn="r"/>
              <a:t>43</a:t>
            </a:fld>
            <a:endParaRPr lang="en-US" sz="1300"/>
          </a:p>
        </p:txBody>
      </p:sp>
      <p:sp>
        <p:nvSpPr>
          <p:cNvPr id="6758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1AA9F22-66DF-422E-9C0D-882ED258AB06}" type="slidenum">
              <a:rPr lang="en-US" sz="1300"/>
              <a:pPr algn="r"/>
              <a:t>43</a:t>
            </a:fld>
            <a:endParaRPr lang="en-US" sz="1300"/>
          </a:p>
        </p:txBody>
      </p:sp>
      <p:sp>
        <p:nvSpPr>
          <p:cNvPr id="675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290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B9C219-4F27-4ADD-B1D1-B2566CCD78C3}" type="slidenum">
              <a:rPr lang="en-US"/>
              <a:pPr/>
              <a:t>44</a:t>
            </a:fld>
            <a:endParaRPr lang="en-US"/>
          </a:p>
        </p:txBody>
      </p:sp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D59163B-DC2A-43D3-A23B-DF92EFF11CBD}" type="slidenum">
              <a:rPr lang="en-US" sz="1300"/>
              <a:pPr algn="r"/>
              <a:t>44</a:t>
            </a:fld>
            <a:endParaRPr lang="en-US" sz="1300"/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E65663E-FBD8-4C9A-A815-00D6590D0576}" type="slidenum">
              <a:rPr lang="en-US" sz="1300"/>
              <a:pPr algn="r"/>
              <a:t>44</a:t>
            </a:fld>
            <a:endParaRPr lang="en-US" sz="1300"/>
          </a:p>
        </p:txBody>
      </p:sp>
      <p:sp>
        <p:nvSpPr>
          <p:cNvPr id="6963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26345F4-CAA4-42AF-BE94-46C18B02E9EA}" type="slidenum">
              <a:rPr lang="en-US" sz="1300"/>
              <a:pPr algn="r"/>
              <a:t>44</a:t>
            </a:fld>
            <a:endParaRPr lang="en-US" sz="1300"/>
          </a:p>
        </p:txBody>
      </p:sp>
      <p:sp>
        <p:nvSpPr>
          <p:cNvPr id="696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241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DC38C6-787F-424E-B88F-7AE295816F0B}" type="slidenum">
              <a:rPr lang="en-US"/>
              <a:pPr/>
              <a:t>45</a:t>
            </a:fld>
            <a:endParaRPr lang="en-US"/>
          </a:p>
        </p:txBody>
      </p:sp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EC8D303-3C17-4A0E-9C49-384C54A097D7}" type="slidenum">
              <a:rPr lang="en-US" sz="1300"/>
              <a:pPr algn="r"/>
              <a:t>45</a:t>
            </a:fld>
            <a:endParaRPr lang="en-US" sz="1300"/>
          </a:p>
        </p:txBody>
      </p:sp>
      <p:sp>
        <p:nvSpPr>
          <p:cNvPr id="71683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F12F18D-A2C5-40A0-A095-4DF459ABBC7C}" type="slidenum">
              <a:rPr lang="en-US" sz="1300"/>
              <a:pPr algn="r"/>
              <a:t>45</a:t>
            </a:fld>
            <a:endParaRPr lang="en-US" sz="1300"/>
          </a:p>
        </p:txBody>
      </p:sp>
      <p:sp>
        <p:nvSpPr>
          <p:cNvPr id="7168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B176BD6-34A9-43BE-8964-E9FAE505AD92}" type="slidenum">
              <a:rPr lang="en-US" sz="1300"/>
              <a:pPr algn="r"/>
              <a:t>45</a:t>
            </a:fld>
            <a:endParaRPr lang="en-US" sz="1300"/>
          </a:p>
        </p:txBody>
      </p:sp>
      <p:sp>
        <p:nvSpPr>
          <p:cNvPr id="716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4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9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74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4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8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4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8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2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4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E039E-BBCD-41A7-9D2E-6815DF7908D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94529-EFF7-4CFC-8180-F12DA8DD1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4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0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19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7.bin"/><Relationship Id="rId1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8.wmf"/><Relationship Id="rId20" Type="http://schemas.openxmlformats.org/officeDocument/2006/relationships/image" Target="../media/image20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oleObject" Target="../embeddings/oleObject19.bin"/><Relationship Id="rId10" Type="http://schemas.openxmlformats.org/officeDocument/2006/relationships/oleObject" Target="../embeddings/oleObject16.bin"/><Relationship Id="rId19" Type="http://schemas.openxmlformats.org/officeDocument/2006/relationships/oleObject" Target="../embeddings/oleObject21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5.wmf"/><Relationship Id="rId14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3.wmf"/><Relationship Id="rId5" Type="http://schemas.openxmlformats.org/officeDocument/2006/relationships/image" Target="../media/image21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5.bin"/><Relationship Id="rId14" Type="http://schemas.openxmlformats.org/officeDocument/2006/relationships/oleObject" Target="../embeddings/oleObject2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29.wmf"/><Relationship Id="rId18" Type="http://schemas.openxmlformats.org/officeDocument/2006/relationships/oleObject" Target="../embeddings/oleObject36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5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28.wmf"/><Relationship Id="rId5" Type="http://schemas.openxmlformats.org/officeDocument/2006/relationships/image" Target="../media/image21.wmf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32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37.wmf"/><Relationship Id="rId18" Type="http://schemas.openxmlformats.org/officeDocument/2006/relationships/oleObject" Target="../embeddings/oleObject44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41.wmf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41.bin"/><Relationship Id="rId1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3.bin"/><Relationship Id="rId20" Type="http://schemas.openxmlformats.org/officeDocument/2006/relationships/oleObject" Target="../embeddings/oleObject45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5" Type="http://schemas.openxmlformats.org/officeDocument/2006/relationships/image" Target="../media/image38.wmf"/><Relationship Id="rId23" Type="http://schemas.openxmlformats.org/officeDocument/2006/relationships/image" Target="../media/image42.wmf"/><Relationship Id="rId10" Type="http://schemas.openxmlformats.org/officeDocument/2006/relationships/oleObject" Target="../embeddings/oleObject40.bin"/><Relationship Id="rId19" Type="http://schemas.openxmlformats.org/officeDocument/2006/relationships/image" Target="../media/image40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42.bin"/><Relationship Id="rId22" Type="http://schemas.openxmlformats.org/officeDocument/2006/relationships/oleObject" Target="../embeddings/oleObject4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7.bin"/><Relationship Id="rId9" Type="http://schemas.openxmlformats.org/officeDocument/2006/relationships/image" Target="../media/image4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51.wmf"/><Relationship Id="rId18" Type="http://schemas.openxmlformats.org/officeDocument/2006/relationships/oleObject" Target="../embeddings/oleObject58.bin"/><Relationship Id="rId3" Type="http://schemas.openxmlformats.org/officeDocument/2006/relationships/notesSlide" Target="../notesSlides/notesSlide9.xml"/><Relationship Id="rId21" Type="http://schemas.openxmlformats.org/officeDocument/2006/relationships/oleObject" Target="../embeddings/oleObject60.bin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55.bin"/><Relationship Id="rId1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7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54.bin"/><Relationship Id="rId19" Type="http://schemas.openxmlformats.org/officeDocument/2006/relationships/image" Target="../media/image53.w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56.bin"/><Relationship Id="rId22" Type="http://schemas.openxmlformats.org/officeDocument/2006/relationships/image" Target="../media/image5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59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58.wmf"/><Relationship Id="rId5" Type="http://schemas.openxmlformats.org/officeDocument/2006/relationships/image" Target="../media/image55.wmf"/><Relationship Id="rId15" Type="http://schemas.openxmlformats.org/officeDocument/2006/relationships/image" Target="../media/image60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6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65.wmf"/><Relationship Id="rId18" Type="http://schemas.openxmlformats.org/officeDocument/2006/relationships/oleObject" Target="../embeddings/oleObject74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71.bin"/><Relationship Id="rId17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3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64.wmf"/><Relationship Id="rId5" Type="http://schemas.openxmlformats.org/officeDocument/2006/relationships/image" Target="../media/image61.wmf"/><Relationship Id="rId15" Type="http://schemas.openxmlformats.org/officeDocument/2006/relationships/image" Target="../media/image66.wmf"/><Relationship Id="rId10" Type="http://schemas.openxmlformats.org/officeDocument/2006/relationships/oleObject" Target="../embeddings/oleObject70.bin"/><Relationship Id="rId19" Type="http://schemas.openxmlformats.org/officeDocument/2006/relationships/image" Target="../media/image68.wmf"/><Relationship Id="rId4" Type="http://schemas.openxmlformats.org/officeDocument/2006/relationships/oleObject" Target="../embeddings/oleObject67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7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82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79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1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71.wmf"/><Relationship Id="rId5" Type="http://schemas.openxmlformats.org/officeDocument/2006/relationships/image" Target="../media/image69.wmf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78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75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8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image" Target="../media/image80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7.wmf"/><Relationship Id="rId12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4.bin"/><Relationship Id="rId11" Type="http://schemas.openxmlformats.org/officeDocument/2006/relationships/image" Target="../media/image79.wmf"/><Relationship Id="rId5" Type="http://schemas.openxmlformats.org/officeDocument/2006/relationships/image" Target="../media/image76.wmf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7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80.wmf"/><Relationship Id="rId18" Type="http://schemas.openxmlformats.org/officeDocument/2006/relationships/oleObject" Target="../embeddings/oleObject95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92.bin"/><Relationship Id="rId17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4.bin"/><Relationship Id="rId20" Type="http://schemas.openxmlformats.org/officeDocument/2006/relationships/image" Target="../media/image87.w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84.wmf"/><Relationship Id="rId5" Type="http://schemas.openxmlformats.org/officeDocument/2006/relationships/image" Target="../media/image81.wmf"/><Relationship Id="rId15" Type="http://schemas.openxmlformats.org/officeDocument/2006/relationships/image" Target="../media/image85.wmf"/><Relationship Id="rId10" Type="http://schemas.openxmlformats.org/officeDocument/2006/relationships/oleObject" Target="../embeddings/oleObject91.bin"/><Relationship Id="rId19" Type="http://schemas.openxmlformats.org/officeDocument/2006/relationships/oleObject" Target="../embeddings/oleObject96.bin"/><Relationship Id="rId4" Type="http://schemas.openxmlformats.org/officeDocument/2006/relationships/oleObject" Target="../embeddings/oleObject88.bin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9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92.wmf"/><Relationship Id="rId18" Type="http://schemas.openxmlformats.org/officeDocument/2006/relationships/oleObject" Target="../embeddings/oleObject105.bin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94.wmf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101.bin"/><Relationship Id="rId17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5.wmf"/><Relationship Id="rId20" Type="http://schemas.openxmlformats.org/officeDocument/2006/relationships/oleObject" Target="../embeddings/oleObject106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91.wmf"/><Relationship Id="rId5" Type="http://schemas.openxmlformats.org/officeDocument/2006/relationships/image" Target="../media/image88.wmf"/><Relationship Id="rId15" Type="http://schemas.openxmlformats.org/officeDocument/2006/relationships/oleObject" Target="../embeddings/oleObject103.bin"/><Relationship Id="rId10" Type="http://schemas.openxmlformats.org/officeDocument/2006/relationships/oleObject" Target="../embeddings/oleObject100.bin"/><Relationship Id="rId19" Type="http://schemas.openxmlformats.org/officeDocument/2006/relationships/image" Target="../media/image93.wmf"/><Relationship Id="rId4" Type="http://schemas.openxmlformats.org/officeDocument/2006/relationships/oleObject" Target="../embeddings/oleObject97.bin"/><Relationship Id="rId9" Type="http://schemas.openxmlformats.org/officeDocument/2006/relationships/image" Target="../media/image90.wmf"/><Relationship Id="rId14" Type="http://schemas.openxmlformats.org/officeDocument/2006/relationships/oleObject" Target="../embeddings/oleObject10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11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08.bin"/><Relationship Id="rId12" Type="http://schemas.openxmlformats.org/officeDocument/2006/relationships/image" Target="../media/image9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110.bin"/><Relationship Id="rId5" Type="http://schemas.openxmlformats.org/officeDocument/2006/relationships/image" Target="../media/image95.wmf"/><Relationship Id="rId10" Type="http://schemas.openxmlformats.org/officeDocument/2006/relationships/image" Target="../media/image97.wmf"/><Relationship Id="rId4" Type="http://schemas.openxmlformats.org/officeDocument/2006/relationships/oleObject" Target="../embeddings/oleObject107.bin"/><Relationship Id="rId9" Type="http://schemas.openxmlformats.org/officeDocument/2006/relationships/oleObject" Target="../embeddings/oleObject109.bin"/><Relationship Id="rId14" Type="http://schemas.openxmlformats.org/officeDocument/2006/relationships/image" Target="../media/image9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image" Target="../media/image104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97.wmf"/><Relationship Id="rId12" Type="http://schemas.openxmlformats.org/officeDocument/2006/relationships/oleObject" Target="../embeddings/oleObject1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03.wmf"/><Relationship Id="rId5" Type="http://schemas.openxmlformats.org/officeDocument/2006/relationships/image" Target="../media/image101.wmf"/><Relationship Id="rId15" Type="http://schemas.openxmlformats.org/officeDocument/2006/relationships/image" Target="../media/image85.wmf"/><Relationship Id="rId10" Type="http://schemas.openxmlformats.org/officeDocument/2006/relationships/oleObject" Target="../embeddings/oleObject115.bin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02.wmf"/><Relationship Id="rId14" Type="http://schemas.openxmlformats.org/officeDocument/2006/relationships/oleObject" Target="../embeddings/oleObject11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13" Type="http://schemas.openxmlformats.org/officeDocument/2006/relationships/image" Target="../media/image107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122.bin"/><Relationship Id="rId17" Type="http://schemas.openxmlformats.org/officeDocument/2006/relationships/image" Target="../media/image10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4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19.bin"/><Relationship Id="rId11" Type="http://schemas.openxmlformats.org/officeDocument/2006/relationships/image" Target="../media/image88.wmf"/><Relationship Id="rId5" Type="http://schemas.openxmlformats.org/officeDocument/2006/relationships/image" Target="../media/image105.w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97.wmf"/><Relationship Id="rId14" Type="http://schemas.openxmlformats.org/officeDocument/2006/relationships/oleObject" Target="../embeddings/oleObject12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9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26.bin"/><Relationship Id="rId5" Type="http://schemas.openxmlformats.org/officeDocument/2006/relationships/image" Target="../media/image90.wmf"/><Relationship Id="rId10" Type="http://schemas.openxmlformats.org/officeDocument/2006/relationships/oleObject" Target="../embeddings/oleObject128.bin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9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1.bin"/><Relationship Id="rId13" Type="http://schemas.openxmlformats.org/officeDocument/2006/relationships/image" Target="../media/image114.wmf"/><Relationship Id="rId18" Type="http://schemas.openxmlformats.org/officeDocument/2006/relationships/oleObject" Target="../embeddings/oleObject136.bin"/><Relationship Id="rId26" Type="http://schemas.openxmlformats.org/officeDocument/2006/relationships/image" Target="../media/image119.wmf"/><Relationship Id="rId3" Type="http://schemas.openxmlformats.org/officeDocument/2006/relationships/notesSlide" Target="../notesSlides/notesSlide20.xml"/><Relationship Id="rId21" Type="http://schemas.openxmlformats.org/officeDocument/2006/relationships/image" Target="../media/image117.wmf"/><Relationship Id="rId7" Type="http://schemas.openxmlformats.org/officeDocument/2006/relationships/image" Target="../media/image111.wmf"/><Relationship Id="rId12" Type="http://schemas.openxmlformats.org/officeDocument/2006/relationships/oleObject" Target="../embeddings/oleObject133.bin"/><Relationship Id="rId17" Type="http://schemas.openxmlformats.org/officeDocument/2006/relationships/image" Target="../media/image115.wmf"/><Relationship Id="rId25" Type="http://schemas.openxmlformats.org/officeDocument/2006/relationships/oleObject" Target="../embeddings/oleObject14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5.bin"/><Relationship Id="rId20" Type="http://schemas.openxmlformats.org/officeDocument/2006/relationships/oleObject" Target="../embeddings/oleObject137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30.bin"/><Relationship Id="rId11" Type="http://schemas.openxmlformats.org/officeDocument/2006/relationships/image" Target="../media/image113.wmf"/><Relationship Id="rId24" Type="http://schemas.openxmlformats.org/officeDocument/2006/relationships/oleObject" Target="../embeddings/oleObject139.bin"/><Relationship Id="rId5" Type="http://schemas.openxmlformats.org/officeDocument/2006/relationships/image" Target="../media/image110.wmf"/><Relationship Id="rId15" Type="http://schemas.openxmlformats.org/officeDocument/2006/relationships/image" Target="../media/image85.wmf"/><Relationship Id="rId23" Type="http://schemas.openxmlformats.org/officeDocument/2006/relationships/image" Target="../media/image118.wmf"/><Relationship Id="rId10" Type="http://schemas.openxmlformats.org/officeDocument/2006/relationships/oleObject" Target="../embeddings/oleObject132.bin"/><Relationship Id="rId19" Type="http://schemas.openxmlformats.org/officeDocument/2006/relationships/image" Target="../media/image116.wmf"/><Relationship Id="rId4" Type="http://schemas.openxmlformats.org/officeDocument/2006/relationships/oleObject" Target="../embeddings/oleObject129.bin"/><Relationship Id="rId9" Type="http://schemas.openxmlformats.org/officeDocument/2006/relationships/image" Target="../media/image112.wmf"/><Relationship Id="rId14" Type="http://schemas.openxmlformats.org/officeDocument/2006/relationships/oleObject" Target="../embeddings/oleObject134.bin"/><Relationship Id="rId22" Type="http://schemas.openxmlformats.org/officeDocument/2006/relationships/oleObject" Target="../embeddings/oleObject13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20.wmf"/><Relationship Id="rId4" Type="http://schemas.openxmlformats.org/officeDocument/2006/relationships/oleObject" Target="../embeddings/oleObject14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13" Type="http://schemas.openxmlformats.org/officeDocument/2006/relationships/image" Target="../media/image123.wmf"/><Relationship Id="rId18" Type="http://schemas.openxmlformats.org/officeDocument/2006/relationships/oleObject" Target="../embeddings/oleObject149.bin"/><Relationship Id="rId3" Type="http://schemas.openxmlformats.org/officeDocument/2006/relationships/notesSlide" Target="../notesSlides/notesSlide22.xml"/><Relationship Id="rId21" Type="http://schemas.openxmlformats.org/officeDocument/2006/relationships/image" Target="../media/image127.wmf"/><Relationship Id="rId7" Type="http://schemas.openxmlformats.org/officeDocument/2006/relationships/image" Target="../media/image122.wmf"/><Relationship Id="rId12" Type="http://schemas.openxmlformats.org/officeDocument/2006/relationships/oleObject" Target="../embeddings/oleObject146.bin"/><Relationship Id="rId17" Type="http://schemas.openxmlformats.org/officeDocument/2006/relationships/image" Target="../media/image125.wmf"/><Relationship Id="rId25" Type="http://schemas.openxmlformats.org/officeDocument/2006/relationships/image" Target="../media/image12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8.bin"/><Relationship Id="rId20" Type="http://schemas.openxmlformats.org/officeDocument/2006/relationships/oleObject" Target="../embeddings/oleObject150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43.bin"/><Relationship Id="rId11" Type="http://schemas.openxmlformats.org/officeDocument/2006/relationships/image" Target="../media/image88.wmf"/><Relationship Id="rId24" Type="http://schemas.openxmlformats.org/officeDocument/2006/relationships/oleObject" Target="../embeddings/oleObject152.bin"/><Relationship Id="rId5" Type="http://schemas.openxmlformats.org/officeDocument/2006/relationships/image" Target="../media/image121.wmf"/><Relationship Id="rId15" Type="http://schemas.openxmlformats.org/officeDocument/2006/relationships/image" Target="../media/image124.wmf"/><Relationship Id="rId23" Type="http://schemas.openxmlformats.org/officeDocument/2006/relationships/image" Target="../media/image128.wmf"/><Relationship Id="rId10" Type="http://schemas.openxmlformats.org/officeDocument/2006/relationships/oleObject" Target="../embeddings/oleObject145.bin"/><Relationship Id="rId19" Type="http://schemas.openxmlformats.org/officeDocument/2006/relationships/image" Target="../media/image126.wmf"/><Relationship Id="rId4" Type="http://schemas.openxmlformats.org/officeDocument/2006/relationships/oleObject" Target="../embeddings/oleObject142.bin"/><Relationship Id="rId9" Type="http://schemas.openxmlformats.org/officeDocument/2006/relationships/image" Target="../media/image89.wmf"/><Relationship Id="rId14" Type="http://schemas.openxmlformats.org/officeDocument/2006/relationships/oleObject" Target="../embeddings/oleObject147.bin"/><Relationship Id="rId22" Type="http://schemas.openxmlformats.org/officeDocument/2006/relationships/oleObject" Target="../embeddings/oleObject15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54.bin"/><Relationship Id="rId5" Type="http://schemas.openxmlformats.org/officeDocument/2006/relationships/image" Target="../media/image130.wmf"/><Relationship Id="rId4" Type="http://schemas.openxmlformats.org/officeDocument/2006/relationships/oleObject" Target="../embeddings/oleObject15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7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56.bin"/><Relationship Id="rId11" Type="http://schemas.openxmlformats.org/officeDocument/2006/relationships/image" Target="../media/image135.wmf"/><Relationship Id="rId5" Type="http://schemas.openxmlformats.org/officeDocument/2006/relationships/image" Target="../media/image132.wmf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5.bin"/><Relationship Id="rId9" Type="http://schemas.openxmlformats.org/officeDocument/2006/relationships/image" Target="../media/image13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1.bin"/><Relationship Id="rId13" Type="http://schemas.openxmlformats.org/officeDocument/2006/relationships/image" Target="../media/image139.wmf"/><Relationship Id="rId18" Type="http://schemas.openxmlformats.org/officeDocument/2006/relationships/oleObject" Target="../embeddings/oleObject166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36.wmf"/><Relationship Id="rId12" Type="http://schemas.openxmlformats.org/officeDocument/2006/relationships/oleObject" Target="../embeddings/oleObject163.bin"/><Relationship Id="rId17" Type="http://schemas.openxmlformats.org/officeDocument/2006/relationships/image" Target="../media/image14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5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60.bin"/><Relationship Id="rId11" Type="http://schemas.openxmlformats.org/officeDocument/2006/relationships/image" Target="../media/image138.wmf"/><Relationship Id="rId5" Type="http://schemas.openxmlformats.org/officeDocument/2006/relationships/image" Target="../media/image21.wmf"/><Relationship Id="rId15" Type="http://schemas.openxmlformats.org/officeDocument/2006/relationships/image" Target="../media/image140.wmf"/><Relationship Id="rId10" Type="http://schemas.openxmlformats.org/officeDocument/2006/relationships/oleObject" Target="../embeddings/oleObject162.bin"/><Relationship Id="rId19" Type="http://schemas.openxmlformats.org/officeDocument/2006/relationships/image" Target="../media/image142.wmf"/><Relationship Id="rId4" Type="http://schemas.openxmlformats.org/officeDocument/2006/relationships/oleObject" Target="../embeddings/oleObject159.bin"/><Relationship Id="rId9" Type="http://schemas.openxmlformats.org/officeDocument/2006/relationships/image" Target="../media/image137.wmf"/><Relationship Id="rId14" Type="http://schemas.openxmlformats.org/officeDocument/2006/relationships/oleObject" Target="../embeddings/oleObject16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68.bin"/><Relationship Id="rId5" Type="http://schemas.openxmlformats.org/officeDocument/2006/relationships/image" Target="../media/image143.wmf"/><Relationship Id="rId4" Type="http://schemas.openxmlformats.org/officeDocument/2006/relationships/oleObject" Target="../embeddings/oleObject167.bin"/><Relationship Id="rId9" Type="http://schemas.openxmlformats.org/officeDocument/2006/relationships/image" Target="../media/image145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2.bin"/><Relationship Id="rId13" Type="http://schemas.openxmlformats.org/officeDocument/2006/relationships/image" Target="../media/image149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47.wmf"/><Relationship Id="rId12" Type="http://schemas.openxmlformats.org/officeDocument/2006/relationships/oleObject" Target="../embeddings/oleObject174.bin"/><Relationship Id="rId17" Type="http://schemas.openxmlformats.org/officeDocument/2006/relationships/image" Target="../media/image15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6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71.bin"/><Relationship Id="rId11" Type="http://schemas.openxmlformats.org/officeDocument/2006/relationships/image" Target="../media/image21.wmf"/><Relationship Id="rId5" Type="http://schemas.openxmlformats.org/officeDocument/2006/relationships/image" Target="../media/image146.wmf"/><Relationship Id="rId15" Type="http://schemas.openxmlformats.org/officeDocument/2006/relationships/image" Target="../media/image150.wmf"/><Relationship Id="rId10" Type="http://schemas.openxmlformats.org/officeDocument/2006/relationships/oleObject" Target="../embeddings/oleObject173.bin"/><Relationship Id="rId4" Type="http://schemas.openxmlformats.org/officeDocument/2006/relationships/oleObject" Target="../embeddings/oleObject170.bin"/><Relationship Id="rId9" Type="http://schemas.openxmlformats.org/officeDocument/2006/relationships/image" Target="../media/image148.wmf"/><Relationship Id="rId14" Type="http://schemas.openxmlformats.org/officeDocument/2006/relationships/oleObject" Target="../embeddings/oleObject17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52.wmf"/><Relationship Id="rId4" Type="http://schemas.openxmlformats.org/officeDocument/2006/relationships/oleObject" Target="../embeddings/oleObject17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0.bin"/><Relationship Id="rId13" Type="http://schemas.openxmlformats.org/officeDocument/2006/relationships/image" Target="../media/image157.wmf"/><Relationship Id="rId18" Type="http://schemas.openxmlformats.org/officeDocument/2006/relationships/oleObject" Target="../embeddings/oleObject185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54.wmf"/><Relationship Id="rId12" Type="http://schemas.openxmlformats.org/officeDocument/2006/relationships/oleObject" Target="../embeddings/oleObject182.bin"/><Relationship Id="rId17" Type="http://schemas.openxmlformats.org/officeDocument/2006/relationships/image" Target="../media/image15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4.bin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79.bin"/><Relationship Id="rId11" Type="http://schemas.openxmlformats.org/officeDocument/2006/relationships/image" Target="../media/image156.wmf"/><Relationship Id="rId5" Type="http://schemas.openxmlformats.org/officeDocument/2006/relationships/image" Target="../media/image153.wmf"/><Relationship Id="rId15" Type="http://schemas.openxmlformats.org/officeDocument/2006/relationships/image" Target="../media/image158.wmf"/><Relationship Id="rId10" Type="http://schemas.openxmlformats.org/officeDocument/2006/relationships/oleObject" Target="../embeddings/oleObject181.bin"/><Relationship Id="rId19" Type="http://schemas.openxmlformats.org/officeDocument/2006/relationships/image" Target="../media/image160.wmf"/><Relationship Id="rId4" Type="http://schemas.openxmlformats.org/officeDocument/2006/relationships/oleObject" Target="../embeddings/oleObject178.bin"/><Relationship Id="rId9" Type="http://schemas.openxmlformats.org/officeDocument/2006/relationships/image" Target="../media/image155.wmf"/><Relationship Id="rId14" Type="http://schemas.openxmlformats.org/officeDocument/2006/relationships/oleObject" Target="../embeddings/oleObject183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8.bin"/><Relationship Id="rId13" Type="http://schemas.openxmlformats.org/officeDocument/2006/relationships/image" Target="../media/image165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62.wmf"/><Relationship Id="rId12" Type="http://schemas.openxmlformats.org/officeDocument/2006/relationships/oleObject" Target="../embeddings/oleObject1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87.bin"/><Relationship Id="rId11" Type="http://schemas.openxmlformats.org/officeDocument/2006/relationships/image" Target="../media/image164.wmf"/><Relationship Id="rId5" Type="http://schemas.openxmlformats.org/officeDocument/2006/relationships/image" Target="../media/image161.wmf"/><Relationship Id="rId10" Type="http://schemas.openxmlformats.org/officeDocument/2006/relationships/oleObject" Target="../embeddings/oleObject189.bin"/><Relationship Id="rId4" Type="http://schemas.openxmlformats.org/officeDocument/2006/relationships/oleObject" Target="../embeddings/oleObject186.bin"/><Relationship Id="rId9" Type="http://schemas.openxmlformats.org/officeDocument/2006/relationships/image" Target="../media/image163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3.bin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92.bin"/><Relationship Id="rId11" Type="http://schemas.openxmlformats.org/officeDocument/2006/relationships/image" Target="../media/image162.wmf"/><Relationship Id="rId5" Type="http://schemas.openxmlformats.org/officeDocument/2006/relationships/image" Target="../media/image166.wmf"/><Relationship Id="rId10" Type="http://schemas.openxmlformats.org/officeDocument/2006/relationships/oleObject" Target="../embeddings/oleObject194.bin"/><Relationship Id="rId4" Type="http://schemas.openxmlformats.org/officeDocument/2006/relationships/oleObject" Target="../embeddings/oleObject191.bin"/><Relationship Id="rId9" Type="http://schemas.openxmlformats.org/officeDocument/2006/relationships/image" Target="../media/image16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7.bin"/><Relationship Id="rId13" Type="http://schemas.openxmlformats.org/officeDocument/2006/relationships/image" Target="../media/image173.wmf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70.wmf"/><Relationship Id="rId12" Type="http://schemas.openxmlformats.org/officeDocument/2006/relationships/oleObject" Target="../embeddings/oleObject19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96.bin"/><Relationship Id="rId11" Type="http://schemas.openxmlformats.org/officeDocument/2006/relationships/image" Target="../media/image172.wmf"/><Relationship Id="rId5" Type="http://schemas.openxmlformats.org/officeDocument/2006/relationships/image" Target="../media/image169.wmf"/><Relationship Id="rId10" Type="http://schemas.openxmlformats.org/officeDocument/2006/relationships/oleObject" Target="../embeddings/oleObject198.bin"/><Relationship Id="rId4" Type="http://schemas.openxmlformats.org/officeDocument/2006/relationships/oleObject" Target="../embeddings/oleObject195.bin"/><Relationship Id="rId9" Type="http://schemas.openxmlformats.org/officeDocument/2006/relationships/image" Target="../media/image171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2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7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201.bin"/><Relationship Id="rId11" Type="http://schemas.openxmlformats.org/officeDocument/2006/relationships/image" Target="../media/image177.wmf"/><Relationship Id="rId5" Type="http://schemas.openxmlformats.org/officeDocument/2006/relationships/image" Target="../media/image174.wmf"/><Relationship Id="rId10" Type="http://schemas.openxmlformats.org/officeDocument/2006/relationships/oleObject" Target="../embeddings/oleObject203.bin"/><Relationship Id="rId4" Type="http://schemas.openxmlformats.org/officeDocument/2006/relationships/oleObject" Target="../embeddings/oleObject200.bin"/><Relationship Id="rId9" Type="http://schemas.openxmlformats.org/officeDocument/2006/relationships/image" Target="../media/image176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6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205.bin"/><Relationship Id="rId11" Type="http://schemas.openxmlformats.org/officeDocument/2006/relationships/image" Target="../media/image177.wmf"/><Relationship Id="rId5" Type="http://schemas.openxmlformats.org/officeDocument/2006/relationships/image" Target="../media/image178.wmf"/><Relationship Id="rId10" Type="http://schemas.openxmlformats.org/officeDocument/2006/relationships/oleObject" Target="../embeddings/oleObject207.bin"/><Relationship Id="rId4" Type="http://schemas.openxmlformats.org/officeDocument/2006/relationships/oleObject" Target="../embeddings/oleObject204.bin"/><Relationship Id="rId9" Type="http://schemas.openxmlformats.org/officeDocument/2006/relationships/image" Target="../media/image18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0.bin"/><Relationship Id="rId13" Type="http://schemas.openxmlformats.org/officeDocument/2006/relationships/image" Target="../media/image185.wmf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82.wmf"/><Relationship Id="rId12" Type="http://schemas.openxmlformats.org/officeDocument/2006/relationships/oleObject" Target="../embeddings/oleObject2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209.bin"/><Relationship Id="rId11" Type="http://schemas.openxmlformats.org/officeDocument/2006/relationships/image" Target="../media/image184.wmf"/><Relationship Id="rId5" Type="http://schemas.openxmlformats.org/officeDocument/2006/relationships/image" Target="../media/image181.wmf"/><Relationship Id="rId15" Type="http://schemas.openxmlformats.org/officeDocument/2006/relationships/image" Target="../media/image186.wmf"/><Relationship Id="rId10" Type="http://schemas.openxmlformats.org/officeDocument/2006/relationships/oleObject" Target="../embeddings/oleObject211.bin"/><Relationship Id="rId4" Type="http://schemas.openxmlformats.org/officeDocument/2006/relationships/oleObject" Target="../embeddings/oleObject208.bin"/><Relationship Id="rId9" Type="http://schemas.openxmlformats.org/officeDocument/2006/relationships/image" Target="../media/image183.wmf"/><Relationship Id="rId14" Type="http://schemas.openxmlformats.org/officeDocument/2006/relationships/oleObject" Target="../embeddings/oleObject213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6.bin"/><Relationship Id="rId13" Type="http://schemas.openxmlformats.org/officeDocument/2006/relationships/image" Target="../media/image191.wmf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88.wmf"/><Relationship Id="rId12" Type="http://schemas.openxmlformats.org/officeDocument/2006/relationships/oleObject" Target="../embeddings/oleObject218.bin"/><Relationship Id="rId17" Type="http://schemas.openxmlformats.org/officeDocument/2006/relationships/image" Target="../media/image19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0.bin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215.bin"/><Relationship Id="rId11" Type="http://schemas.openxmlformats.org/officeDocument/2006/relationships/image" Target="../media/image190.wmf"/><Relationship Id="rId5" Type="http://schemas.openxmlformats.org/officeDocument/2006/relationships/image" Target="../media/image187.wmf"/><Relationship Id="rId15" Type="http://schemas.openxmlformats.org/officeDocument/2006/relationships/image" Target="../media/image192.wmf"/><Relationship Id="rId10" Type="http://schemas.openxmlformats.org/officeDocument/2006/relationships/oleObject" Target="../embeddings/oleObject217.bin"/><Relationship Id="rId4" Type="http://schemas.openxmlformats.org/officeDocument/2006/relationships/oleObject" Target="../embeddings/oleObject214.bin"/><Relationship Id="rId9" Type="http://schemas.openxmlformats.org/officeDocument/2006/relationships/image" Target="../media/image189.wmf"/><Relationship Id="rId14" Type="http://schemas.openxmlformats.org/officeDocument/2006/relationships/oleObject" Target="../embeddings/oleObject219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3.bin"/><Relationship Id="rId13" Type="http://schemas.openxmlformats.org/officeDocument/2006/relationships/image" Target="../media/image198.wmf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95.wmf"/><Relationship Id="rId12" Type="http://schemas.openxmlformats.org/officeDocument/2006/relationships/oleObject" Target="../embeddings/oleObject2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222.bin"/><Relationship Id="rId11" Type="http://schemas.openxmlformats.org/officeDocument/2006/relationships/image" Target="../media/image197.wmf"/><Relationship Id="rId5" Type="http://schemas.openxmlformats.org/officeDocument/2006/relationships/image" Target="../media/image194.wmf"/><Relationship Id="rId15" Type="http://schemas.openxmlformats.org/officeDocument/2006/relationships/image" Target="../media/image199.wmf"/><Relationship Id="rId10" Type="http://schemas.openxmlformats.org/officeDocument/2006/relationships/oleObject" Target="../embeddings/oleObject224.bin"/><Relationship Id="rId4" Type="http://schemas.openxmlformats.org/officeDocument/2006/relationships/oleObject" Target="../embeddings/oleObject221.bin"/><Relationship Id="rId9" Type="http://schemas.openxmlformats.org/officeDocument/2006/relationships/image" Target="../media/image196.wmf"/><Relationship Id="rId14" Type="http://schemas.openxmlformats.org/officeDocument/2006/relationships/oleObject" Target="../embeddings/oleObject226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9.bin"/><Relationship Id="rId13" Type="http://schemas.openxmlformats.org/officeDocument/2006/relationships/image" Target="../media/image204.wmf"/><Relationship Id="rId18" Type="http://schemas.openxmlformats.org/officeDocument/2006/relationships/oleObject" Target="../embeddings/oleObject234.bin"/><Relationship Id="rId3" Type="http://schemas.openxmlformats.org/officeDocument/2006/relationships/notesSlide" Target="../notesSlides/notesSlide39.xml"/><Relationship Id="rId21" Type="http://schemas.openxmlformats.org/officeDocument/2006/relationships/image" Target="../media/image206.wmf"/><Relationship Id="rId7" Type="http://schemas.openxmlformats.org/officeDocument/2006/relationships/image" Target="../media/image201.wmf"/><Relationship Id="rId12" Type="http://schemas.openxmlformats.org/officeDocument/2006/relationships/oleObject" Target="../embeddings/oleObject231.bin"/><Relationship Id="rId17" Type="http://schemas.openxmlformats.org/officeDocument/2006/relationships/image" Target="../media/image20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3.bin"/><Relationship Id="rId20" Type="http://schemas.openxmlformats.org/officeDocument/2006/relationships/oleObject" Target="../embeddings/oleObject235.bin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228.bin"/><Relationship Id="rId11" Type="http://schemas.openxmlformats.org/officeDocument/2006/relationships/image" Target="../media/image203.wmf"/><Relationship Id="rId5" Type="http://schemas.openxmlformats.org/officeDocument/2006/relationships/image" Target="../media/image200.wmf"/><Relationship Id="rId15" Type="http://schemas.openxmlformats.org/officeDocument/2006/relationships/image" Target="../media/image172.wmf"/><Relationship Id="rId23" Type="http://schemas.openxmlformats.org/officeDocument/2006/relationships/image" Target="../media/image207.wmf"/><Relationship Id="rId10" Type="http://schemas.openxmlformats.org/officeDocument/2006/relationships/oleObject" Target="../embeddings/oleObject230.bin"/><Relationship Id="rId19" Type="http://schemas.openxmlformats.org/officeDocument/2006/relationships/image" Target="../media/image185.wmf"/><Relationship Id="rId4" Type="http://schemas.openxmlformats.org/officeDocument/2006/relationships/oleObject" Target="../embeddings/oleObject227.bin"/><Relationship Id="rId9" Type="http://schemas.openxmlformats.org/officeDocument/2006/relationships/image" Target="../media/image202.wmf"/><Relationship Id="rId14" Type="http://schemas.openxmlformats.org/officeDocument/2006/relationships/oleObject" Target="../embeddings/oleObject232.bin"/><Relationship Id="rId22" Type="http://schemas.openxmlformats.org/officeDocument/2006/relationships/oleObject" Target="../embeddings/oleObject236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9.bin"/><Relationship Id="rId13" Type="http://schemas.openxmlformats.org/officeDocument/2006/relationships/image" Target="../media/image203.wmf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200.wmf"/><Relationship Id="rId12" Type="http://schemas.openxmlformats.org/officeDocument/2006/relationships/oleObject" Target="../embeddings/oleObject2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238.bin"/><Relationship Id="rId11" Type="http://schemas.openxmlformats.org/officeDocument/2006/relationships/image" Target="../media/image210.wmf"/><Relationship Id="rId5" Type="http://schemas.openxmlformats.org/officeDocument/2006/relationships/image" Target="../media/image208.wmf"/><Relationship Id="rId15" Type="http://schemas.openxmlformats.org/officeDocument/2006/relationships/image" Target="../media/image204.wmf"/><Relationship Id="rId10" Type="http://schemas.openxmlformats.org/officeDocument/2006/relationships/oleObject" Target="../embeddings/oleObject240.bin"/><Relationship Id="rId4" Type="http://schemas.openxmlformats.org/officeDocument/2006/relationships/oleObject" Target="../embeddings/oleObject237.bin"/><Relationship Id="rId9" Type="http://schemas.openxmlformats.org/officeDocument/2006/relationships/image" Target="../media/image209.wmf"/><Relationship Id="rId14" Type="http://schemas.openxmlformats.org/officeDocument/2006/relationships/oleObject" Target="../embeddings/oleObject242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5.bin"/><Relationship Id="rId13" Type="http://schemas.openxmlformats.org/officeDocument/2006/relationships/image" Target="../media/image213.wmf"/><Relationship Id="rId18" Type="http://schemas.openxmlformats.org/officeDocument/2006/relationships/oleObject" Target="../embeddings/oleObject250.bin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04.wmf"/><Relationship Id="rId12" Type="http://schemas.openxmlformats.org/officeDocument/2006/relationships/oleObject" Target="../embeddings/oleObject247.bin"/><Relationship Id="rId17" Type="http://schemas.openxmlformats.org/officeDocument/2006/relationships/image" Target="../media/image18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9.bin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244.bin"/><Relationship Id="rId11" Type="http://schemas.openxmlformats.org/officeDocument/2006/relationships/image" Target="../media/image212.wmf"/><Relationship Id="rId5" Type="http://schemas.openxmlformats.org/officeDocument/2006/relationships/image" Target="../media/image203.wmf"/><Relationship Id="rId15" Type="http://schemas.openxmlformats.org/officeDocument/2006/relationships/image" Target="../media/image214.wmf"/><Relationship Id="rId10" Type="http://schemas.openxmlformats.org/officeDocument/2006/relationships/oleObject" Target="../embeddings/oleObject246.bin"/><Relationship Id="rId19" Type="http://schemas.openxmlformats.org/officeDocument/2006/relationships/image" Target="../media/image182.wmf"/><Relationship Id="rId4" Type="http://schemas.openxmlformats.org/officeDocument/2006/relationships/oleObject" Target="../embeddings/oleObject243.bin"/><Relationship Id="rId9" Type="http://schemas.openxmlformats.org/officeDocument/2006/relationships/image" Target="../media/image211.wmf"/><Relationship Id="rId14" Type="http://schemas.openxmlformats.org/officeDocument/2006/relationships/oleObject" Target="../embeddings/oleObject248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3.bin"/><Relationship Id="rId13" Type="http://schemas.openxmlformats.org/officeDocument/2006/relationships/image" Target="../media/image219.wmf"/><Relationship Id="rId18" Type="http://schemas.openxmlformats.org/officeDocument/2006/relationships/image" Target="../media/image221.wmf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216.wmf"/><Relationship Id="rId12" Type="http://schemas.openxmlformats.org/officeDocument/2006/relationships/oleObject" Target="../embeddings/oleObject255.bin"/><Relationship Id="rId17" Type="http://schemas.openxmlformats.org/officeDocument/2006/relationships/oleObject" Target="../embeddings/oleObject25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0.wmf"/><Relationship Id="rId20" Type="http://schemas.openxmlformats.org/officeDocument/2006/relationships/image" Target="../media/image222.wmf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252.bin"/><Relationship Id="rId11" Type="http://schemas.openxmlformats.org/officeDocument/2006/relationships/image" Target="../media/image218.wmf"/><Relationship Id="rId5" Type="http://schemas.openxmlformats.org/officeDocument/2006/relationships/image" Target="../media/image215.wmf"/><Relationship Id="rId15" Type="http://schemas.openxmlformats.org/officeDocument/2006/relationships/oleObject" Target="../embeddings/oleObject257.bin"/><Relationship Id="rId10" Type="http://schemas.openxmlformats.org/officeDocument/2006/relationships/oleObject" Target="../embeddings/oleObject254.bin"/><Relationship Id="rId19" Type="http://schemas.openxmlformats.org/officeDocument/2006/relationships/oleObject" Target="../embeddings/oleObject259.bin"/><Relationship Id="rId4" Type="http://schemas.openxmlformats.org/officeDocument/2006/relationships/oleObject" Target="../embeddings/oleObject251.bin"/><Relationship Id="rId9" Type="http://schemas.openxmlformats.org/officeDocument/2006/relationships/image" Target="../media/image217.wmf"/><Relationship Id="rId14" Type="http://schemas.openxmlformats.org/officeDocument/2006/relationships/oleObject" Target="../embeddings/oleObject256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2.bin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2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261.bin"/><Relationship Id="rId5" Type="http://schemas.openxmlformats.org/officeDocument/2006/relationships/image" Target="../media/image223.wmf"/><Relationship Id="rId4" Type="http://schemas.openxmlformats.org/officeDocument/2006/relationships/oleObject" Target="../embeddings/oleObject260.bin"/><Relationship Id="rId9" Type="http://schemas.openxmlformats.org/officeDocument/2006/relationships/image" Target="../media/image225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5.bin"/><Relationship Id="rId13" Type="http://schemas.openxmlformats.org/officeDocument/2006/relationships/image" Target="../media/image230.wmf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227.wmf"/><Relationship Id="rId12" Type="http://schemas.openxmlformats.org/officeDocument/2006/relationships/oleObject" Target="../embeddings/oleObject2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264.bin"/><Relationship Id="rId11" Type="http://schemas.openxmlformats.org/officeDocument/2006/relationships/image" Target="../media/image229.wmf"/><Relationship Id="rId5" Type="http://schemas.openxmlformats.org/officeDocument/2006/relationships/image" Target="../media/image226.wmf"/><Relationship Id="rId10" Type="http://schemas.openxmlformats.org/officeDocument/2006/relationships/oleObject" Target="../embeddings/oleObject266.bin"/><Relationship Id="rId4" Type="http://schemas.openxmlformats.org/officeDocument/2006/relationships/oleObject" Target="../embeddings/oleObject263.bin"/><Relationship Id="rId9" Type="http://schemas.openxmlformats.org/officeDocument/2006/relationships/image" Target="../media/image2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13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21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12725" y="117475"/>
            <a:ext cx="3154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Matrix Representation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88925" y="727075"/>
            <a:ext cx="8494633" cy="560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Matrix Rep.		Same basics as introduced already.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			Convenient method of working with vectors.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Superposition		Complete set of vectors can be used to </a:t>
            </a:r>
            <a:b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			express any other vector.</a:t>
            </a:r>
            <a:b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Complete set of 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</a:rPr>
              <a:t>N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C0000"/>
                </a:solidFill>
                <a:latin typeface="Times New Roman" pitchFamily="18" charset="0"/>
              </a:rPr>
              <a:t>orthonormal vectors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can form other complete sets of </a:t>
            </a:r>
            <a:endParaRPr lang="en-US" sz="2000" b="1" dirty="0" smtClean="0">
              <a:solidFill>
                <a:srgbClr val="CC0000"/>
              </a:solidFill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</a:rPr>
              <a:t>	</a:t>
            </a:r>
            <a:r>
              <a:rPr lang="en-US" sz="2000" b="1" i="1" dirty="0" smtClean="0">
                <a:solidFill>
                  <a:srgbClr val="CC0000"/>
                </a:solidFill>
                <a:latin typeface="Times New Roman" pitchFamily="18" charset="0"/>
              </a:rPr>
              <a:t>N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orthonormal vectors.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Can find set of vectors for Hermitian operator satisfying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			Eigenvectors and eigenvalues</a:t>
            </a:r>
            <a:r>
              <a:rPr lang="en-US" sz="2000" b="1" dirty="0">
                <a:latin typeface="Times New Roman" pitchFamily="18" charset="0"/>
              </a:rPr>
              <a:t>			</a:t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Matrix method		Find superposition of basis states that are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			eigenstates of particular operator. Get eigenvalues.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1905000" y="914400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1981200" y="2030413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2025650" y="5643853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>
            <p:extLst/>
          </p:nvPr>
        </p:nvGraphicFramePr>
        <p:xfrm>
          <a:off x="3140075" y="4431439"/>
          <a:ext cx="1371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1371600" imgH="381000" progId="Equation.DSMT4">
                  <p:embed/>
                </p:oleObj>
              </mc:Choice>
              <mc:Fallback>
                <p:oleObj name="Equation" r:id="rId4" imgW="1371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4431439"/>
                        <a:ext cx="1371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59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0675" y="147638"/>
            <a:ext cx="5883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Orthonormal basis set in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dimensional vector space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95313" y="860425"/>
          <a:ext cx="635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Equation" r:id="rId4" imgW="634725" imgH="482391" progId="Equation.DSMT4">
                  <p:embed/>
                </p:oleObj>
              </mc:Choice>
              <mc:Fallback>
                <p:oleObj name="Equation" r:id="rId4" imgW="634725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860425"/>
                        <a:ext cx="635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674813" y="873125"/>
            <a:ext cx="155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basis vectors</a:t>
            </a: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573088" y="2028825"/>
          <a:ext cx="1574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Equation" r:id="rId6" imgW="1574800" imgH="711200" progId="Equation.DSMT4">
                  <p:embed/>
                </p:oleObj>
              </mc:Choice>
              <mc:Fallback>
                <p:oleObj name="Equation" r:id="rId6" imgW="1574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2028825"/>
                        <a:ext cx="1574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616325" y="2178050"/>
          <a:ext cx="1206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8" imgW="1206500" imgH="431800" progId="Equation.DSMT4">
                  <p:embed/>
                </p:oleObj>
              </mc:Choice>
              <mc:Fallback>
                <p:oleObj name="Equation" r:id="rId8" imgW="12065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25" y="2178050"/>
                        <a:ext cx="12065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358775" y="1512888"/>
            <a:ext cx="4900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Any </a:t>
            </a:r>
            <a:r>
              <a:rPr lang="en-US" sz="2000" b="1" i="1">
                <a:solidFill>
                  <a:srgbClr val="006600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 dimensional vector can be written as</a:t>
            </a:r>
          </a:p>
        </p:txBody>
      </p:sp>
      <p:sp>
        <p:nvSpPr>
          <p:cNvPr id="19464" name="Text Box 9"/>
          <p:cNvSpPr txBox="1">
            <a:spLocks noChangeArrowheads="1"/>
          </p:cNvSpPr>
          <p:nvPr/>
        </p:nvSpPr>
        <p:spPr bwMode="auto">
          <a:xfrm>
            <a:off x="2514600" y="2189163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with</a:t>
            </a:r>
          </a:p>
        </p:txBody>
      </p:sp>
      <p:grpSp>
        <p:nvGrpSpPr>
          <p:cNvPr id="7182" name="Group 14"/>
          <p:cNvGrpSpPr>
            <a:grpSpLocks/>
          </p:cNvGrpSpPr>
          <p:nvPr/>
        </p:nvGrpSpPr>
        <p:grpSpPr bwMode="auto">
          <a:xfrm>
            <a:off x="371475" y="3192463"/>
            <a:ext cx="4872038" cy="2720975"/>
            <a:chOff x="234" y="2011"/>
            <a:chExt cx="3069" cy="1714"/>
          </a:xfrm>
        </p:grpSpPr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234" y="2011"/>
              <a:ext cx="16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To get this, project out</a:t>
              </a:r>
            </a:p>
          </p:txBody>
        </p:sp>
        <p:graphicFrame>
          <p:nvGraphicFramePr>
            <p:cNvPr id="19467" name="Object 11"/>
            <p:cNvGraphicFramePr>
              <a:graphicFrameLocks noChangeAspect="1"/>
            </p:cNvGraphicFramePr>
            <p:nvPr/>
          </p:nvGraphicFramePr>
          <p:xfrm>
            <a:off x="311" y="2357"/>
            <a:ext cx="2992" cy="13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9" name="Equation" r:id="rId10" imgW="4749800" imgH="2171700" progId="Equation.DSMT4">
                    <p:embed/>
                  </p:oleObj>
                </mc:Choice>
                <mc:Fallback>
                  <p:oleObj name="Equation" r:id="rId10" imgW="4749800" imgH="2171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" y="2357"/>
                          <a:ext cx="2992" cy="13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6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1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71463" y="84138"/>
            <a:ext cx="220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Operator equation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34975" y="669925"/>
          <a:ext cx="1117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Equation" r:id="rId4" imgW="1117600" imgH="381000" progId="Equation.DSMT4">
                  <p:embed/>
                </p:oleObj>
              </mc:Choice>
              <mc:Fallback>
                <p:oleObj name="Equation" r:id="rId4" imgW="1117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669925"/>
                        <a:ext cx="1117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15925" y="1339850"/>
          <a:ext cx="2413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Equation" r:id="rId6" imgW="2413000" imgH="711200" progId="Equation.DSMT4">
                  <p:embed/>
                </p:oleObj>
              </mc:Choice>
              <mc:Fallback>
                <p:oleObj name="Equation" r:id="rId6" imgW="24130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1339850"/>
                        <a:ext cx="2413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436688" y="2214563"/>
          <a:ext cx="1397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Equation" r:id="rId8" imgW="1397000" imgH="711200" progId="Equation.DSMT4">
                  <p:embed/>
                </p:oleObj>
              </mc:Choice>
              <mc:Fallback>
                <p:oleObj name="Equation" r:id="rId8" imgW="13970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2214563"/>
                        <a:ext cx="1397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352800" y="1460500"/>
            <a:ext cx="5353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Substituting the series in terms of bases vectors.</a:t>
            </a:r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358775" y="3089275"/>
            <a:ext cx="2187575" cy="1306513"/>
            <a:chOff x="226" y="2082"/>
            <a:chExt cx="1378" cy="823"/>
          </a:xfrm>
        </p:grpSpPr>
        <p:graphicFrame>
          <p:nvGraphicFramePr>
            <p:cNvPr id="21512" name="Object 8"/>
            <p:cNvGraphicFramePr>
              <a:graphicFrameLocks noChangeAspect="1"/>
            </p:cNvGraphicFramePr>
            <p:nvPr/>
          </p:nvGraphicFramePr>
          <p:xfrm>
            <a:off x="1246" y="2083"/>
            <a:ext cx="24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0" name="Equation" r:id="rId10" imgW="393529" imgH="431613" progId="Equation.DSMT4">
                    <p:embed/>
                  </p:oleObj>
                </mc:Choice>
                <mc:Fallback>
                  <p:oleObj name="Equation" r:id="rId10" imgW="393529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6" y="2083"/>
                          <a:ext cx="24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3" name="Object 9"/>
            <p:cNvGraphicFramePr>
              <a:graphicFrameLocks noChangeAspect="1"/>
            </p:cNvGraphicFramePr>
            <p:nvPr/>
          </p:nvGraphicFramePr>
          <p:xfrm>
            <a:off x="300" y="2457"/>
            <a:ext cx="130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1" name="Equation" r:id="rId12" imgW="2070100" imgH="711200" progId="Equation.DSMT4">
                    <p:embed/>
                  </p:oleObj>
                </mc:Choice>
                <mc:Fallback>
                  <p:oleObj name="Equation" r:id="rId12" imgW="20701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" y="2457"/>
                          <a:ext cx="130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226" y="2082"/>
              <a:ext cx="10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40000"/>
                  </a:solidFill>
                  <a:latin typeface="Times New Roman" pitchFamily="18" charset="0"/>
                </a:rPr>
                <a:t>Left mult. by </a:t>
              </a:r>
            </a:p>
          </p:txBody>
        </p:sp>
      </p:grp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422275" y="4770438"/>
            <a:ext cx="8370896" cy="1849437"/>
            <a:chOff x="266" y="3005"/>
            <a:chExt cx="5273" cy="1165"/>
          </a:xfrm>
        </p:grpSpPr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444" y="3295"/>
            <a:ext cx="64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2" name="Equation" r:id="rId14" imgW="1016000" imgH="431800" progId="Equation.DSMT4">
                    <p:embed/>
                  </p:oleObj>
                </mc:Choice>
                <mc:Fallback>
                  <p:oleObj name="Equation" r:id="rId14" imgW="10160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" y="3295"/>
                          <a:ext cx="640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3"/>
            <p:cNvGraphicFramePr>
              <a:graphicFrameLocks noChangeAspect="1"/>
            </p:cNvGraphicFramePr>
            <p:nvPr/>
          </p:nvGraphicFramePr>
          <p:xfrm>
            <a:off x="296" y="3866"/>
            <a:ext cx="183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3" name="Equation" r:id="rId16" imgW="2908300" imgH="482600" progId="Equation.DSMT4">
                    <p:embed/>
                  </p:oleObj>
                </mc:Choice>
                <mc:Fallback>
                  <p:oleObj name="Equation" r:id="rId16" imgW="29083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" y="3866"/>
                          <a:ext cx="183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8" name="Text Box 14"/>
            <p:cNvSpPr txBox="1">
              <a:spLocks noChangeArrowheads="1"/>
            </p:cNvSpPr>
            <p:nvPr/>
          </p:nvSpPr>
          <p:spPr bwMode="auto">
            <a:xfrm>
              <a:off x="281" y="3005"/>
              <a:ext cx="16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N</a:t>
              </a:r>
              <a:r>
                <a:rPr lang="en-US" sz="2000" b="1" baseline="3000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scalar</a:t>
              </a:r>
              <a:r>
                <a:rPr lang="en-US" sz="2000" b="1"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products</a:t>
              </a: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266" y="3604"/>
              <a:ext cx="21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are completely determined by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2467" y="3265"/>
              <a:ext cx="307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dirty="0">
                  <a:solidFill>
                    <a:srgbClr val="F40000"/>
                  </a:solidFill>
                  <a:latin typeface="Times New Roman" pitchFamily="18" charset="0"/>
                </a:rPr>
                <a:t>N</a:t>
              </a:r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 values of </a:t>
              </a:r>
              <a:r>
                <a:rPr lang="en-US" sz="2000" b="1" i="1" dirty="0" smtClean="0">
                  <a:solidFill>
                    <a:srgbClr val="F40000"/>
                  </a:solidFill>
                  <a:latin typeface="Times New Roman" pitchFamily="18" charset="0"/>
                </a:rPr>
                <a:t>j</a:t>
              </a:r>
              <a:r>
                <a:rPr lang="en-US" sz="2000" b="1" dirty="0" smtClean="0">
                  <a:solidFill>
                    <a:srgbClr val="F40000"/>
                  </a:solidFill>
                  <a:latin typeface="Times New Roman" pitchFamily="18" charset="0"/>
                </a:rPr>
                <a:t> for each </a:t>
              </a:r>
              <a:r>
                <a:rPr lang="en-US" sz="2000" b="1" i="1" dirty="0" err="1" smtClean="0">
                  <a:solidFill>
                    <a:srgbClr val="F40000"/>
                  </a:solidFill>
                  <a:latin typeface="Times New Roman" pitchFamily="18" charset="0"/>
                </a:rPr>
                <a:t>y</a:t>
              </a:r>
              <a:r>
                <a:rPr lang="en-US" sz="2000" b="1" i="1" baseline="-25000" dirty="0" err="1" smtClean="0">
                  <a:solidFill>
                    <a:srgbClr val="F40000"/>
                  </a:solidFill>
                  <a:latin typeface="Times New Roman" pitchFamily="18" charset="0"/>
                </a:rPr>
                <a:t>i</a:t>
              </a:r>
              <a:r>
                <a:rPr lang="en-US" sz="2000" b="1" dirty="0" smtClean="0">
                  <a:solidFill>
                    <a:srgbClr val="F40000"/>
                  </a:solidFill>
                  <a:latin typeface="Times New Roman" pitchFamily="18" charset="0"/>
                </a:rPr>
                <a:t>; </a:t>
              </a:r>
              <a:r>
                <a:rPr lang="en-US" sz="2000" b="1" dirty="0" smtClean="0">
                  <a:solidFill>
                    <a:srgbClr val="006600"/>
                  </a:solidFill>
                  <a:latin typeface="Times New Roman" pitchFamily="18" charset="0"/>
                </a:rPr>
                <a:t>and </a:t>
              </a:r>
              <a:r>
                <a:rPr lang="en-US" sz="2000" b="1" i="1" dirty="0" smtClean="0">
                  <a:solidFill>
                    <a:srgbClr val="006600"/>
                  </a:solidFill>
                  <a:latin typeface="Times New Roman" pitchFamily="18" charset="0"/>
                </a:rPr>
                <a:t>N</a:t>
              </a:r>
              <a:r>
                <a:rPr lang="en-US" sz="2000" b="1" dirty="0" smtClean="0">
                  <a:solidFill>
                    <a:srgbClr val="006600"/>
                  </a:solidFill>
                  <a:latin typeface="Times New Roman" pitchFamily="18" charset="0"/>
                </a:rPr>
                <a:t> different </a:t>
              </a:r>
              <a:r>
                <a:rPr lang="en-US" sz="2000" b="1" i="1" dirty="0" err="1" smtClean="0">
                  <a:solidFill>
                    <a:srgbClr val="006600"/>
                  </a:solidFill>
                  <a:latin typeface="Times New Roman" pitchFamily="18" charset="0"/>
                </a:rPr>
                <a:t>y</a:t>
              </a:r>
              <a:r>
                <a:rPr lang="en-US" sz="2000" b="1" i="1" baseline="-25000" dirty="0" err="1" smtClean="0">
                  <a:solidFill>
                    <a:srgbClr val="006600"/>
                  </a:solidFill>
                  <a:latin typeface="Times New Roman" pitchFamily="18" charset="0"/>
                </a:rPr>
                <a:t>i</a:t>
              </a:r>
              <a:r>
                <a:rPr lang="en-US" sz="2000" b="1" i="1" baseline="-25000" dirty="0" smtClean="0">
                  <a:solidFill>
                    <a:srgbClr val="006600"/>
                  </a:solidFill>
                  <a:latin typeface="Times New Roman" pitchFamily="18" charset="0"/>
                </a:rPr>
                <a:t> </a:t>
              </a:r>
              <a:endParaRPr lang="en-US" sz="2000" b="1" i="1" dirty="0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152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15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6718300" y="409575"/>
          <a:ext cx="635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Equation" r:id="rId4" imgW="634725" imgH="482391" progId="Equation.DSMT4">
                  <p:embed/>
                </p:oleObj>
              </mc:Choice>
              <mc:Fallback>
                <p:oleObj name="Equation" r:id="rId4" imgW="634725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409575"/>
                        <a:ext cx="635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71463" y="73025"/>
            <a:ext cx="1042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Writing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862013" y="428625"/>
          <a:ext cx="1524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Equation" r:id="rId6" imgW="1524000" imgH="431800" progId="Equation.DSMT4">
                  <p:embed/>
                </p:oleObj>
              </mc:Choice>
              <mc:Fallback>
                <p:oleObj name="Equation" r:id="rId6" imgW="1524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428625"/>
                        <a:ext cx="1524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823913" y="1525588"/>
          <a:ext cx="1308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Equation" r:id="rId8" imgW="1308100" imgH="711200" progId="Equation.DSMT4">
                  <p:embed/>
                </p:oleObj>
              </mc:Choice>
              <mc:Fallback>
                <p:oleObj name="Equation" r:id="rId8" imgW="13081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1525588"/>
                        <a:ext cx="13081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2665413" y="1785938"/>
          <a:ext cx="13589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Equation" r:id="rId10" imgW="1358310" imgH="291973" progId="Equation.DSMT4">
                  <p:embed/>
                </p:oleObj>
              </mc:Choice>
              <mc:Fallback>
                <p:oleObj name="Equation" r:id="rId10" imgW="1358310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413" y="1785938"/>
                        <a:ext cx="13589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040063" y="430213"/>
            <a:ext cx="3797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Matrix elements of </a:t>
            </a:r>
            <a:r>
              <a:rPr lang="en-US" sz="2000" b="1" i="1" u="sng">
                <a:solidFill>
                  <a:srgbClr val="0000FF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in the basis 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96863" y="969963"/>
            <a:ext cx="3916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gives for the linear transformation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2625725" y="2309813"/>
            <a:ext cx="4214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Know the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a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because we know </a:t>
            </a:r>
            <a:r>
              <a:rPr lang="en-US" sz="2000" b="1" i="1" u="sng">
                <a:solidFill>
                  <a:srgbClr val="CC0000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and </a:t>
            </a:r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6732588" y="2265363"/>
          <a:ext cx="635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Equation" r:id="rId12" imgW="634725" imgH="482391" progId="Equation.DSMT4">
                  <p:embed/>
                </p:oleObj>
              </mc:Choice>
              <mc:Fallback>
                <p:oleObj name="Equation" r:id="rId12" imgW="634725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2265363"/>
                        <a:ext cx="635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Line 11"/>
          <p:cNvSpPr>
            <a:spLocks noChangeShapeType="1"/>
          </p:cNvSpPr>
          <p:nvPr/>
        </p:nvSpPr>
        <p:spPr bwMode="auto">
          <a:xfrm flipH="1" flipV="1">
            <a:off x="1841500" y="2074863"/>
            <a:ext cx="839788" cy="42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276" name="Group 12"/>
          <p:cNvGrpSpPr>
            <a:grpSpLocks/>
          </p:cNvGrpSpPr>
          <p:nvPr/>
        </p:nvGrpSpPr>
        <p:grpSpPr bwMode="auto">
          <a:xfrm>
            <a:off x="458788" y="5557838"/>
            <a:ext cx="6259512" cy="1009650"/>
            <a:chOff x="289" y="3501"/>
            <a:chExt cx="3943" cy="636"/>
          </a:xfrm>
        </p:grpSpPr>
        <p:graphicFrame>
          <p:nvGraphicFramePr>
            <p:cNvPr id="23565" name="Object 13"/>
            <p:cNvGraphicFramePr>
              <a:graphicFrameLocks noChangeAspect="1"/>
            </p:cNvGraphicFramePr>
            <p:nvPr/>
          </p:nvGraphicFramePr>
          <p:xfrm>
            <a:off x="391" y="3791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4" name="Equation" r:id="rId13" imgW="825500" imgH="342900" progId="Equation.DSMT4">
                    <p:embed/>
                  </p:oleObj>
                </mc:Choice>
                <mc:Fallback>
                  <p:oleObj name="Equation" r:id="rId13" imgW="825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" y="3791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6" name="Text Box 14"/>
            <p:cNvSpPr txBox="1">
              <a:spLocks noChangeArrowheads="1"/>
            </p:cNvSpPr>
            <p:nvPr/>
          </p:nvSpPr>
          <p:spPr bwMode="auto">
            <a:xfrm>
              <a:off x="289" y="3501"/>
              <a:ext cx="39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 set of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linear algebraic equations can be written as</a:t>
              </a:r>
            </a:p>
          </p:txBody>
        </p:sp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1236" y="3887"/>
              <a:ext cx="22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double underline means matrix</a:t>
              </a:r>
            </a:p>
          </p:txBody>
        </p:sp>
        <p:sp>
          <p:nvSpPr>
            <p:cNvPr id="23568" name="Line 16"/>
            <p:cNvSpPr>
              <a:spLocks noChangeShapeType="1"/>
            </p:cNvSpPr>
            <p:nvPr/>
          </p:nvSpPr>
          <p:spPr bwMode="auto">
            <a:xfrm flipH="1" flipV="1">
              <a:off x="828" y="3983"/>
              <a:ext cx="419" cy="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81" name="Group 17"/>
          <p:cNvGrpSpPr>
            <a:grpSpLocks/>
          </p:cNvGrpSpPr>
          <p:nvPr/>
        </p:nvGrpSpPr>
        <p:grpSpPr bwMode="auto">
          <a:xfrm>
            <a:off x="330200" y="2752725"/>
            <a:ext cx="4233863" cy="2784475"/>
            <a:chOff x="208" y="1734"/>
            <a:chExt cx="2667" cy="1754"/>
          </a:xfrm>
        </p:grpSpPr>
        <p:sp>
          <p:nvSpPr>
            <p:cNvPr id="23570" name="Text Box 18"/>
            <p:cNvSpPr txBox="1">
              <a:spLocks noChangeArrowheads="1"/>
            </p:cNvSpPr>
            <p:nvPr/>
          </p:nvSpPr>
          <p:spPr bwMode="auto">
            <a:xfrm>
              <a:off x="208" y="1734"/>
              <a:ext cx="26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In terms of the vector representatives</a:t>
              </a:r>
            </a:p>
          </p:txBody>
        </p:sp>
        <p:graphicFrame>
          <p:nvGraphicFramePr>
            <p:cNvPr id="23571" name="Object 19"/>
            <p:cNvGraphicFramePr>
              <a:graphicFrameLocks noChangeAspect="1"/>
            </p:cNvGraphicFramePr>
            <p:nvPr/>
          </p:nvGraphicFramePr>
          <p:xfrm>
            <a:off x="234" y="2000"/>
            <a:ext cx="640" cy="9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5" name="Equation" r:id="rId15" imgW="1016000" imgH="1498600" progId="Equation.DSMT4">
                    <p:embed/>
                  </p:oleObj>
                </mc:Choice>
                <mc:Fallback>
                  <p:oleObj name="Equation" r:id="rId15" imgW="1016000" imgH="149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" y="2000"/>
                          <a:ext cx="640" cy="9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2" name="Text Box 20"/>
            <p:cNvSpPr txBox="1">
              <a:spLocks noChangeArrowheads="1"/>
            </p:cNvSpPr>
            <p:nvPr/>
          </p:nvSpPr>
          <p:spPr bwMode="auto">
            <a:xfrm>
              <a:off x="252" y="3046"/>
              <a:ext cx="237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(Set of numbers, gives you vector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when basis is known.)</a:t>
              </a:r>
            </a:p>
          </p:txBody>
        </p:sp>
        <p:graphicFrame>
          <p:nvGraphicFramePr>
            <p:cNvPr id="23573" name="Object 21"/>
            <p:cNvGraphicFramePr>
              <a:graphicFrameLocks noChangeAspect="1"/>
            </p:cNvGraphicFramePr>
            <p:nvPr/>
          </p:nvGraphicFramePr>
          <p:xfrm>
            <a:off x="1197" y="2010"/>
            <a:ext cx="632" cy="9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6" name="Equation" r:id="rId17" imgW="1002865" imgH="1497950" progId="Equation.DSMT4">
                    <p:embed/>
                  </p:oleObj>
                </mc:Choice>
                <mc:Fallback>
                  <p:oleObj name="Equation" r:id="rId17" imgW="1002865" imgH="149795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7" y="2010"/>
                          <a:ext cx="632" cy="9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286" name="Group 22"/>
          <p:cNvGrpSpPr>
            <a:grpSpLocks/>
          </p:cNvGrpSpPr>
          <p:nvPr/>
        </p:nvGrpSpPr>
        <p:grpSpPr bwMode="auto">
          <a:xfrm>
            <a:off x="5376863" y="3043238"/>
            <a:ext cx="3357562" cy="1787525"/>
            <a:chOff x="3387" y="1917"/>
            <a:chExt cx="2115" cy="1126"/>
          </a:xfrm>
        </p:grpSpPr>
        <p:grpSp>
          <p:nvGrpSpPr>
            <p:cNvPr id="23575" name="Group 23"/>
            <p:cNvGrpSpPr>
              <a:grpSpLocks/>
            </p:cNvGrpSpPr>
            <p:nvPr/>
          </p:nvGrpSpPr>
          <p:grpSpPr bwMode="auto">
            <a:xfrm>
              <a:off x="3504" y="1945"/>
              <a:ext cx="1998" cy="992"/>
              <a:chOff x="2799" y="1902"/>
              <a:chExt cx="1998" cy="992"/>
            </a:xfrm>
          </p:grpSpPr>
          <p:graphicFrame>
            <p:nvGraphicFramePr>
              <p:cNvPr id="23576" name="Object 24"/>
              <p:cNvGraphicFramePr>
                <a:graphicFrameLocks noChangeAspect="1"/>
              </p:cNvGraphicFramePr>
              <p:nvPr/>
            </p:nvGraphicFramePr>
            <p:xfrm>
              <a:off x="2799" y="1902"/>
              <a:ext cx="1120" cy="9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87" name="Equation" r:id="rId19" imgW="1778000" imgH="1574800" progId="Equation.DSMT4">
                      <p:embed/>
                    </p:oleObj>
                  </mc:Choice>
                  <mc:Fallback>
                    <p:oleObj name="Equation" r:id="rId19" imgW="1778000" imgH="1574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99" y="1902"/>
                            <a:ext cx="1120" cy="99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577" name="Text Box 25"/>
              <p:cNvSpPr txBox="1">
                <a:spLocks noChangeArrowheads="1"/>
              </p:cNvSpPr>
              <p:nvPr/>
            </p:nvSpPr>
            <p:spPr bwMode="auto">
              <a:xfrm>
                <a:off x="4103" y="1920"/>
                <a:ext cx="54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vector</a:t>
                </a:r>
              </a:p>
            </p:txBody>
          </p:sp>
          <p:sp>
            <p:nvSpPr>
              <p:cNvPr id="23578" name="Text Box 26"/>
              <p:cNvSpPr txBox="1">
                <a:spLocks noChangeArrowheads="1"/>
              </p:cNvSpPr>
              <p:nvPr/>
            </p:nvSpPr>
            <p:spPr bwMode="auto">
              <a:xfrm>
                <a:off x="3199" y="2303"/>
                <a:ext cx="159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vector representative,</a:t>
                </a:r>
              </a:p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must know basis</a:t>
                </a:r>
              </a:p>
            </p:txBody>
          </p:sp>
        </p:grpSp>
        <p:sp>
          <p:nvSpPr>
            <p:cNvPr id="23579" name="Rectangle 27"/>
            <p:cNvSpPr>
              <a:spLocks noChangeArrowheads="1"/>
            </p:cNvSpPr>
            <p:nvPr/>
          </p:nvSpPr>
          <p:spPr bwMode="auto">
            <a:xfrm>
              <a:off x="3387" y="1917"/>
              <a:ext cx="2106" cy="11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8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1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581025" y="192088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Equation" r:id="rId4" imgW="228501" imgH="342751" progId="Equation.DSMT4">
                  <p:embed/>
                </p:oleObj>
              </mc:Choice>
              <mc:Fallback>
                <p:oleObj name="Equation" r:id="rId4" imgW="228501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192088"/>
                        <a:ext cx="228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36575" y="646113"/>
          <a:ext cx="34925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Equation" r:id="rId6" imgW="3492500" imgH="1498600" progId="Equation.DSMT4">
                  <p:embed/>
                </p:oleObj>
              </mc:Choice>
              <mc:Fallback>
                <p:oleObj name="Equation" r:id="rId6" imgW="3492500" imgH="149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646113"/>
                        <a:ext cx="34925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927100" y="139700"/>
            <a:ext cx="3281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array of coefficients - matrix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203700" y="1041400"/>
            <a:ext cx="4757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a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are the elements of the matrix       . </a:t>
            </a: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8385175" y="1084263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Equation" r:id="rId8" imgW="228501" imgH="342751" progId="Equation.DSMT4">
                  <p:embed/>
                </p:oleObj>
              </mc:Choice>
              <mc:Fallback>
                <p:oleObj name="Equation" r:id="rId8" imgW="228501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5175" y="1084263"/>
                        <a:ext cx="228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450850" y="2463800"/>
            <a:ext cx="5935663" cy="4181475"/>
            <a:chOff x="284" y="1552"/>
            <a:chExt cx="3739" cy="2634"/>
          </a:xfrm>
        </p:grpSpPr>
        <p:graphicFrame>
          <p:nvGraphicFramePr>
            <p:cNvPr id="25608" name="Object 8"/>
            <p:cNvGraphicFramePr>
              <a:graphicFrameLocks noChangeAspect="1"/>
            </p:cNvGraphicFramePr>
            <p:nvPr/>
          </p:nvGraphicFramePr>
          <p:xfrm>
            <a:off x="1886" y="3326"/>
            <a:ext cx="144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8" name="Equation" r:id="rId9" imgW="228501" imgH="342751" progId="Equation.DSMT4">
                    <p:embed/>
                  </p:oleObj>
                </mc:Choice>
                <mc:Fallback>
                  <p:oleObj name="Equation" r:id="rId9" imgW="228501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6" y="3326"/>
                          <a:ext cx="144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284" y="3299"/>
              <a:ext cx="369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product of matrix     and vector representative </a:t>
              </a:r>
              <a:r>
                <a:rPr lang="en-US" sz="2000" b="1" i="1">
                  <a:latin typeface="Times New Roman" pitchFamily="18" charset="0"/>
                </a:rPr>
                <a:t>x</a:t>
              </a:r>
              <a:r>
                <a:rPr lang="en-US" sz="2000" b="1">
                  <a:latin typeface="Times New Roman" pitchFamily="18" charset="0"/>
                </a:rPr>
                <a:t/>
              </a:r>
              <a:br>
                <a:rPr lang="en-US" sz="2000" b="1"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is a new vector representative </a:t>
              </a:r>
              <a:r>
                <a:rPr lang="en-US" sz="2000" b="1" i="1">
                  <a:solidFill>
                    <a:srgbClr val="0000FF"/>
                  </a:solidFill>
                  <a:latin typeface="Times New Roman" pitchFamily="18" charset="0"/>
                </a:rPr>
                <a:t>y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with components</a:t>
              </a:r>
              <a:endParaRPr lang="en-US" sz="2000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5610" name="Object 10"/>
            <p:cNvGraphicFramePr>
              <a:graphicFrameLocks noChangeAspect="1"/>
            </p:cNvGraphicFramePr>
            <p:nvPr/>
          </p:nvGraphicFramePr>
          <p:xfrm>
            <a:off x="332" y="3738"/>
            <a:ext cx="82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9" name="Equation" r:id="rId10" imgW="1308100" imgH="711200" progId="Equation.DSMT4">
                    <p:embed/>
                  </p:oleObj>
                </mc:Choice>
                <mc:Fallback>
                  <p:oleObj name="Equation" r:id="rId10" imgW="13081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" y="3738"/>
                          <a:ext cx="824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389" y="1552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0" name="Equation" r:id="rId12" imgW="825500" imgH="342900" progId="Equation.DSMT4">
                    <p:embed/>
                  </p:oleObj>
                </mc:Choice>
                <mc:Fallback>
                  <p:oleObj name="Equation" r:id="rId12" imgW="825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" y="1552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2" name="Object 12"/>
            <p:cNvGraphicFramePr>
              <a:graphicFrameLocks noChangeAspect="1"/>
            </p:cNvGraphicFramePr>
            <p:nvPr/>
          </p:nvGraphicFramePr>
          <p:xfrm>
            <a:off x="358" y="2174"/>
            <a:ext cx="2376" cy="9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1" name="Equation" r:id="rId14" imgW="3771900" imgH="1498600" progId="Equation.DSMT4">
                    <p:embed/>
                  </p:oleObj>
                </mc:Choice>
                <mc:Fallback>
                  <p:oleObj name="Equation" r:id="rId14" imgW="3771900" imgH="149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" y="2174"/>
                          <a:ext cx="2376" cy="9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1121" y="1850"/>
              <a:ext cx="29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vector representatives in particular basis</a:t>
              </a:r>
            </a:p>
          </p:txBody>
        </p:sp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 flipH="1" flipV="1">
              <a:off x="928" y="1704"/>
              <a:ext cx="218" cy="2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5"/>
            <p:cNvSpPr>
              <a:spLocks noChangeShapeType="1"/>
            </p:cNvSpPr>
            <p:nvPr/>
          </p:nvSpPr>
          <p:spPr bwMode="auto">
            <a:xfrm flipH="1" flipV="1">
              <a:off x="470" y="1764"/>
              <a:ext cx="640" cy="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59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46075" y="96838"/>
            <a:ext cx="465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Matrix Properties, Definitions, and Rules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2152650" y="703263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Equation" r:id="rId4" imgW="228501" imgH="342751" progId="Equation.DSMT4">
                  <p:embed/>
                </p:oleObj>
              </mc:Choice>
              <mc:Fallback>
                <p:oleObj name="Equation" r:id="rId4" imgW="228501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650" y="703263"/>
                        <a:ext cx="228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2949575" y="695325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name="Equation" r:id="rId6" imgW="228501" imgH="342751" progId="Equation.DSMT4">
                  <p:embed/>
                </p:oleObj>
              </mc:Choice>
              <mc:Fallback>
                <p:oleObj name="Equation" r:id="rId6" imgW="228501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9575" y="695325"/>
                        <a:ext cx="228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555625" y="1139825"/>
          <a:ext cx="673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Equation" r:id="rId8" imgW="672808" imgH="342751" progId="Equation.DSMT4">
                  <p:embed/>
                </p:oleObj>
              </mc:Choice>
              <mc:Fallback>
                <p:oleObj name="Equation" r:id="rId8" imgW="672808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1139825"/>
                        <a:ext cx="673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22275" y="636588"/>
            <a:ext cx="3963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Two matrices,       and      are equal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71488" y="1547813"/>
            <a:ext cx="149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if    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a</a:t>
            </a:r>
            <a:r>
              <a:rPr lang="en-US" sz="2000" b="1" i="1" baseline="-25000">
                <a:solidFill>
                  <a:srgbClr val="0000FF"/>
                </a:solidFill>
                <a:latin typeface="Times New Roman" pitchFamily="18" charset="0"/>
              </a:rPr>
              <a:t>ij</a:t>
            </a:r>
            <a:r>
              <a:rPr lang="en-US" sz="2000" b="1" i="1">
                <a:solidFill>
                  <a:srgbClr val="0000FF"/>
                </a:solidFill>
                <a:latin typeface="Times New Roman" pitchFamily="18" charset="0"/>
              </a:rPr>
              <a:t>  =  b</a:t>
            </a:r>
            <a:r>
              <a:rPr lang="en-US" sz="2000" b="1" i="1" baseline="-25000">
                <a:solidFill>
                  <a:srgbClr val="0000FF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15368" name="Group 8"/>
          <p:cNvGrpSpPr>
            <a:grpSpLocks/>
          </p:cNvGrpSpPr>
          <p:nvPr/>
        </p:nvGrpSpPr>
        <p:grpSpPr bwMode="auto">
          <a:xfrm>
            <a:off x="350838" y="2038350"/>
            <a:ext cx="8255000" cy="4379913"/>
            <a:chOff x="221" y="1284"/>
            <a:chExt cx="5200" cy="2759"/>
          </a:xfrm>
        </p:grpSpPr>
        <p:graphicFrame>
          <p:nvGraphicFramePr>
            <p:cNvPr id="27657" name="Object 9"/>
            <p:cNvGraphicFramePr>
              <a:graphicFrameLocks noChangeAspect="1"/>
            </p:cNvGraphicFramePr>
            <p:nvPr/>
          </p:nvGraphicFramePr>
          <p:xfrm>
            <a:off x="328" y="1648"/>
            <a:ext cx="1560" cy="9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1" name="Equation" r:id="rId10" imgW="2476500" imgH="1498600" progId="Equation.DSMT4">
                    <p:embed/>
                  </p:oleObj>
                </mc:Choice>
                <mc:Fallback>
                  <p:oleObj name="Equation" r:id="rId10" imgW="2476500" imgH="149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" y="1648"/>
                          <a:ext cx="1560" cy="9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>
              <a:off x="221" y="1284"/>
              <a:ext cx="5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Text Box 11"/>
            <p:cNvSpPr txBox="1">
              <a:spLocks noChangeArrowheads="1"/>
            </p:cNvSpPr>
            <p:nvPr/>
          </p:nvSpPr>
          <p:spPr bwMode="auto">
            <a:xfrm>
              <a:off x="250" y="1339"/>
              <a:ext cx="11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 unit matrix</a:t>
              </a:r>
            </a:p>
          </p:txBody>
        </p:sp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1954" y="1868"/>
              <a:ext cx="136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ones down 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principal diagonal</a:t>
              </a:r>
            </a:p>
          </p:txBody>
        </p:sp>
        <p:graphicFrame>
          <p:nvGraphicFramePr>
            <p:cNvPr id="27661" name="Object 13"/>
            <p:cNvGraphicFramePr>
              <a:graphicFrameLocks noChangeAspect="1"/>
            </p:cNvGraphicFramePr>
            <p:nvPr/>
          </p:nvGraphicFramePr>
          <p:xfrm>
            <a:off x="366" y="3042"/>
            <a:ext cx="1128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2" name="Equation" r:id="rId12" imgW="1790700" imgH="711200" progId="Equation.DSMT4">
                    <p:embed/>
                  </p:oleObj>
                </mc:Choice>
                <mc:Fallback>
                  <p:oleObj name="Equation" r:id="rId12" imgW="17907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" y="3042"/>
                          <a:ext cx="1128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2" name="Object 14"/>
            <p:cNvGraphicFramePr>
              <a:graphicFrameLocks noChangeAspect="1"/>
            </p:cNvGraphicFramePr>
            <p:nvPr/>
          </p:nvGraphicFramePr>
          <p:xfrm>
            <a:off x="385" y="3803"/>
            <a:ext cx="10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3" name="Equation" r:id="rId14" imgW="1600200" imgH="381000" progId="Equation.DSMT4">
                    <p:embed/>
                  </p:oleObj>
                </mc:Choice>
                <mc:Fallback>
                  <p:oleObj name="Equation" r:id="rId14" imgW="16002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3803"/>
                          <a:ext cx="10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250" y="2713"/>
              <a:ext cx="21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Gives identity transformation</a:t>
              </a:r>
            </a:p>
          </p:txBody>
        </p:sp>
        <p:sp>
          <p:nvSpPr>
            <p:cNvPr id="27664" name="Text Box 16"/>
            <p:cNvSpPr txBox="1">
              <a:spLocks noChangeArrowheads="1"/>
            </p:cNvSpPr>
            <p:nvPr/>
          </p:nvSpPr>
          <p:spPr bwMode="auto">
            <a:xfrm>
              <a:off x="305" y="3478"/>
              <a:ext cx="11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Corresponds to</a:t>
              </a:r>
            </a:p>
          </p:txBody>
        </p:sp>
      </p:grpSp>
      <p:grpSp>
        <p:nvGrpSpPr>
          <p:cNvPr id="15377" name="Group 17"/>
          <p:cNvGrpSpPr>
            <a:grpSpLocks/>
          </p:cNvGrpSpPr>
          <p:nvPr/>
        </p:nvGrpSpPr>
        <p:grpSpPr bwMode="auto">
          <a:xfrm>
            <a:off x="5299075" y="2192338"/>
            <a:ext cx="2717800" cy="4508500"/>
            <a:chOff x="3338" y="1381"/>
            <a:chExt cx="1712" cy="2840"/>
          </a:xfrm>
        </p:grpSpPr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>
              <a:off x="3338" y="1381"/>
              <a:ext cx="0" cy="2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7667" name="Object 19"/>
            <p:cNvGraphicFramePr>
              <a:graphicFrameLocks noChangeAspect="1"/>
            </p:cNvGraphicFramePr>
            <p:nvPr/>
          </p:nvGraphicFramePr>
          <p:xfrm>
            <a:off x="3818" y="1848"/>
            <a:ext cx="1232" cy="9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4" name="Equation" r:id="rId16" imgW="1955800" imgH="1498600" progId="Equation.DSMT4">
                    <p:embed/>
                  </p:oleObj>
                </mc:Choice>
                <mc:Fallback>
                  <p:oleObj name="Equation" r:id="rId16" imgW="1955800" imgH="149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8" y="1848"/>
                          <a:ext cx="1232" cy="9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8" name="Object 20"/>
            <p:cNvGraphicFramePr>
              <a:graphicFrameLocks noChangeAspect="1"/>
            </p:cNvGraphicFramePr>
            <p:nvPr/>
          </p:nvGraphicFramePr>
          <p:xfrm>
            <a:off x="3860" y="3021"/>
            <a:ext cx="43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25" name="Equation" r:id="rId18" imgW="685502" imgH="355446" progId="Equation.DSMT4">
                    <p:embed/>
                  </p:oleObj>
                </mc:Choice>
                <mc:Fallback>
                  <p:oleObj name="Equation" r:id="rId18" imgW="685502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" y="3021"/>
                          <a:ext cx="43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3580" y="1466"/>
              <a:ext cx="12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 zero matrix</a:t>
              </a:r>
            </a:p>
          </p:txBody>
        </p:sp>
      </p:grpSp>
      <p:sp>
        <p:nvSpPr>
          <p:cNvPr id="2767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19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412750" y="1116013"/>
          <a:ext cx="1117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Equation" r:id="rId4" imgW="1117600" imgH="381000" progId="Equation.DSMT4">
                  <p:embed/>
                </p:oleObj>
              </mc:Choice>
              <mc:Fallback>
                <p:oleObj name="Equation" r:id="rId4" imgW="1117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" y="1116013"/>
                        <a:ext cx="1117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2082800" y="1111250"/>
          <a:ext cx="1079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1" name="Equation" r:id="rId6" imgW="1079032" imgH="380835" progId="Equation.DSMT4">
                  <p:embed/>
                </p:oleObj>
              </mc:Choice>
              <mc:Fallback>
                <p:oleObj name="Equation" r:id="rId6" imgW="1079032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1111250"/>
                        <a:ext cx="1079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49263" y="1951038"/>
          <a:ext cx="1295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8" imgW="1295400" imgH="381000" progId="Equation.DSMT4">
                  <p:embed/>
                </p:oleObj>
              </mc:Choice>
              <mc:Fallback>
                <p:oleObj name="Equation" r:id="rId8" imgW="12954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1951038"/>
                        <a:ext cx="1295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20663" y="122238"/>
            <a:ext cx="2527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Matrix multiplication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84163" y="598488"/>
            <a:ext cx="1171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Consider</a:t>
            </a:r>
          </a:p>
        </p:txBody>
      </p: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396875" y="2478088"/>
            <a:ext cx="5691188" cy="1985962"/>
            <a:chOff x="250" y="1561"/>
            <a:chExt cx="3585" cy="1251"/>
          </a:xfrm>
        </p:grpSpPr>
        <p:graphicFrame>
          <p:nvGraphicFramePr>
            <p:cNvPr id="29704" name="Object 8"/>
            <p:cNvGraphicFramePr>
              <a:graphicFrameLocks noChangeAspect="1"/>
            </p:cNvGraphicFramePr>
            <p:nvPr/>
          </p:nvGraphicFramePr>
          <p:xfrm>
            <a:off x="291" y="1939"/>
            <a:ext cx="82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3" name="Equation" r:id="rId10" imgW="1308100" imgH="685800" progId="Equation.DSMT4">
                    <p:embed/>
                  </p:oleObj>
                </mc:Choice>
                <mc:Fallback>
                  <p:oleObj name="Equation" r:id="rId10" imgW="13081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" y="1939"/>
                          <a:ext cx="82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5" name="Object 9"/>
            <p:cNvGraphicFramePr>
              <a:graphicFrameLocks noChangeAspect="1"/>
            </p:cNvGraphicFramePr>
            <p:nvPr/>
          </p:nvGraphicFramePr>
          <p:xfrm>
            <a:off x="1555" y="2075"/>
            <a:ext cx="49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4" name="Equation" r:id="rId12" imgW="787058" imgH="342751" progId="Equation.DSMT4">
                    <p:embed/>
                  </p:oleObj>
                </mc:Choice>
                <mc:Fallback>
                  <p:oleObj name="Equation" r:id="rId12" imgW="787058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5" y="2075"/>
                          <a:ext cx="496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6" name="Object 10"/>
            <p:cNvGraphicFramePr>
              <a:graphicFrameLocks noChangeAspect="1"/>
            </p:cNvGraphicFramePr>
            <p:nvPr/>
          </p:nvGraphicFramePr>
          <p:xfrm>
            <a:off x="317" y="2588"/>
            <a:ext cx="136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5" name="Equation" r:id="rId14" imgW="2171700" imgH="355600" progId="Equation.DSMT4">
                    <p:embed/>
                  </p:oleObj>
                </mc:Choice>
                <mc:Fallback>
                  <p:oleObj name="Equation" r:id="rId14" imgW="21717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" y="2588"/>
                          <a:ext cx="136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250" y="1561"/>
              <a:ext cx="32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Using the same basis for both transformations</a:t>
              </a:r>
            </a:p>
          </p:txBody>
        </p:sp>
        <p:graphicFrame>
          <p:nvGraphicFramePr>
            <p:cNvPr id="29708" name="Object 12"/>
            <p:cNvGraphicFramePr>
              <a:graphicFrameLocks noChangeAspect="1"/>
            </p:cNvGraphicFramePr>
            <p:nvPr/>
          </p:nvGraphicFramePr>
          <p:xfrm>
            <a:off x="2539" y="2078"/>
            <a:ext cx="129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6" name="Equation" r:id="rId16" imgW="2057400" imgH="342900" progId="Equation.DSMT4">
                    <p:embed/>
                  </p:oleObj>
                </mc:Choice>
                <mc:Fallback>
                  <p:oleObj name="Equation" r:id="rId16" imgW="20574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9" y="2078"/>
                          <a:ext cx="1296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21" name="Group 13"/>
          <p:cNvGrpSpPr>
            <a:grpSpLocks/>
          </p:cNvGrpSpPr>
          <p:nvPr/>
        </p:nvGrpSpPr>
        <p:grpSpPr bwMode="auto">
          <a:xfrm>
            <a:off x="358775" y="4821238"/>
            <a:ext cx="3317875" cy="1824037"/>
            <a:chOff x="226" y="3037"/>
            <a:chExt cx="2090" cy="1149"/>
          </a:xfrm>
        </p:grpSpPr>
        <p:graphicFrame>
          <p:nvGraphicFramePr>
            <p:cNvPr id="29710" name="Object 14"/>
            <p:cNvGraphicFramePr>
              <a:graphicFrameLocks noChangeAspect="1"/>
            </p:cNvGraphicFramePr>
            <p:nvPr/>
          </p:nvGraphicFramePr>
          <p:xfrm>
            <a:off x="296" y="3056"/>
            <a:ext cx="56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7" name="Equation" r:id="rId18" imgW="888614" imgH="355446" progId="Equation.DSMT4">
                    <p:embed/>
                  </p:oleObj>
                </mc:Choice>
                <mc:Fallback>
                  <p:oleObj name="Equation" r:id="rId18" imgW="888614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" y="3056"/>
                          <a:ext cx="56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11" name="Object 15"/>
            <p:cNvGraphicFramePr>
              <a:graphicFrameLocks noChangeAspect="1"/>
            </p:cNvGraphicFramePr>
            <p:nvPr/>
          </p:nvGraphicFramePr>
          <p:xfrm>
            <a:off x="316" y="3509"/>
            <a:ext cx="84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8" name="Equation" r:id="rId20" imgW="1333500" imgH="685800" progId="Equation.DSMT4">
                    <p:embed/>
                  </p:oleObj>
                </mc:Choice>
                <mc:Fallback>
                  <p:oleObj name="Equation" r:id="rId20" imgW="13335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" y="3509"/>
                          <a:ext cx="84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1141" y="3037"/>
              <a:ext cx="9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has elements</a:t>
              </a:r>
            </a:p>
          </p:txBody>
        </p:sp>
        <p:sp>
          <p:nvSpPr>
            <p:cNvPr id="29713" name="Text Box 17"/>
            <p:cNvSpPr txBox="1">
              <a:spLocks noChangeArrowheads="1"/>
            </p:cNvSpPr>
            <p:nvPr/>
          </p:nvSpPr>
          <p:spPr bwMode="auto">
            <a:xfrm>
              <a:off x="226" y="3936"/>
              <a:ext cx="20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Law of matrix multiplication</a:t>
              </a:r>
            </a:p>
          </p:txBody>
        </p:sp>
      </p:grp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3941763" y="1074738"/>
            <a:ext cx="2235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40000"/>
                </a:solidFill>
                <a:latin typeface="Times New Roman" pitchFamily="18" charset="0"/>
              </a:rPr>
              <a:t>operator equations</a:t>
            </a:r>
          </a:p>
        </p:txBody>
      </p:sp>
      <p:grpSp>
        <p:nvGrpSpPr>
          <p:cNvPr id="17427" name="Group 19"/>
          <p:cNvGrpSpPr>
            <a:grpSpLocks/>
          </p:cNvGrpSpPr>
          <p:nvPr/>
        </p:nvGrpSpPr>
        <p:grpSpPr bwMode="auto">
          <a:xfrm>
            <a:off x="4627563" y="5083175"/>
            <a:ext cx="2881312" cy="1333500"/>
            <a:chOff x="2915" y="3202"/>
            <a:chExt cx="1815" cy="840"/>
          </a:xfrm>
        </p:grpSpPr>
        <p:sp>
          <p:nvSpPr>
            <p:cNvPr id="29716" name="Text Box 20"/>
            <p:cNvSpPr txBox="1">
              <a:spLocks noChangeArrowheads="1"/>
            </p:cNvSpPr>
            <p:nvPr/>
          </p:nvSpPr>
          <p:spPr bwMode="auto">
            <a:xfrm>
              <a:off x="2915" y="3202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40000"/>
                  </a:solidFill>
                  <a:latin typeface="Times New Roman" pitchFamily="18" charset="0"/>
                </a:rPr>
                <a:t>Example</a:t>
              </a:r>
            </a:p>
          </p:txBody>
        </p:sp>
        <p:graphicFrame>
          <p:nvGraphicFramePr>
            <p:cNvPr id="29717" name="Object 21"/>
            <p:cNvGraphicFramePr>
              <a:graphicFrameLocks noChangeAspect="1"/>
            </p:cNvGraphicFramePr>
            <p:nvPr/>
          </p:nvGraphicFramePr>
          <p:xfrm>
            <a:off x="2962" y="3578"/>
            <a:ext cx="1768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9" name="Equation" r:id="rId22" imgW="2806700" imgH="736600" progId="Equation.DSMT4">
                    <p:embed/>
                  </p:oleObj>
                </mc:Choice>
                <mc:Fallback>
                  <p:oleObj name="Equation" r:id="rId22" imgW="28067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2" y="3578"/>
                          <a:ext cx="1768" cy="4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1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53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96850" y="122238"/>
            <a:ext cx="300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Multiplication Associative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465138" y="762000"/>
          <a:ext cx="1917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Equation" r:id="rId4" imgW="1916868" imgH="406224" progId="Equation.DSMT4">
                  <p:embed/>
                </p:oleObj>
              </mc:Choice>
              <mc:Fallback>
                <p:oleObj name="Equation" r:id="rId4" imgW="1916868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762000"/>
                        <a:ext cx="19177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246063" y="1350964"/>
            <a:ext cx="6446843" cy="922338"/>
            <a:chOff x="155" y="851"/>
            <a:chExt cx="4061" cy="581"/>
          </a:xfrm>
        </p:grpSpPr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323" y="1216"/>
            <a:ext cx="69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1" name="Equation" r:id="rId6" imgW="1104900" imgH="342900" progId="Equation.DSMT4">
                    <p:embed/>
                  </p:oleObj>
                </mc:Choice>
                <mc:Fallback>
                  <p:oleObj name="Equation" r:id="rId6" imgW="11049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" y="1216"/>
                          <a:ext cx="696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0" name="Text Box 6"/>
            <p:cNvSpPr txBox="1">
              <a:spLocks noChangeArrowheads="1"/>
            </p:cNvSpPr>
            <p:nvPr/>
          </p:nvSpPr>
          <p:spPr bwMode="auto">
            <a:xfrm>
              <a:off x="155" y="851"/>
              <a:ext cx="406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Multiplication </a:t>
              </a:r>
              <a:r>
                <a:rPr lang="en-US" sz="2000" b="1" u="sng" dirty="0">
                  <a:solidFill>
                    <a:srgbClr val="F40000"/>
                  </a:solidFill>
                  <a:latin typeface="Times New Roman" pitchFamily="18" charset="0"/>
                </a:rPr>
                <a:t>NOT</a:t>
              </a:r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 </a:t>
              </a:r>
              <a:r>
                <a:rPr lang="en-US" sz="2000" b="1" dirty="0" smtClean="0">
                  <a:solidFill>
                    <a:srgbClr val="F40000"/>
                  </a:solidFill>
                  <a:latin typeface="Times New Roman" pitchFamily="18" charset="0"/>
                </a:rPr>
                <a:t>Commutative except in special cases.</a:t>
              </a:r>
              <a:endParaRPr lang="en-US" sz="2000" b="1" dirty="0">
                <a:solidFill>
                  <a:srgbClr val="F4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296863" y="2503488"/>
            <a:ext cx="6186487" cy="1603375"/>
            <a:chOff x="187" y="1577"/>
            <a:chExt cx="3897" cy="1010"/>
          </a:xfrm>
        </p:grpSpPr>
        <p:graphicFrame>
          <p:nvGraphicFramePr>
            <p:cNvPr id="31752" name="Object 8"/>
            <p:cNvGraphicFramePr>
              <a:graphicFrameLocks noChangeAspect="1"/>
            </p:cNvGraphicFramePr>
            <p:nvPr/>
          </p:nvGraphicFramePr>
          <p:xfrm>
            <a:off x="346" y="1984"/>
            <a:ext cx="95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2" name="Equation" r:id="rId8" imgW="1511300" imgH="355600" progId="Equation.DSMT4">
                    <p:embed/>
                  </p:oleObj>
                </mc:Choice>
                <mc:Fallback>
                  <p:oleObj name="Equation" r:id="rId8" imgW="15113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" y="1984"/>
                          <a:ext cx="95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3" name="Object 9"/>
            <p:cNvGraphicFramePr>
              <a:graphicFrameLocks noChangeAspect="1"/>
            </p:cNvGraphicFramePr>
            <p:nvPr/>
          </p:nvGraphicFramePr>
          <p:xfrm>
            <a:off x="366" y="2363"/>
            <a:ext cx="102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3" name="Equation" r:id="rId10" imgW="1624895" imgH="355446" progId="Equation.DSMT4">
                    <p:embed/>
                  </p:oleObj>
                </mc:Choice>
                <mc:Fallback>
                  <p:oleObj name="Equation" r:id="rId10" imgW="162489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" y="2363"/>
                          <a:ext cx="102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4" name="Text Box 10"/>
            <p:cNvSpPr txBox="1">
              <a:spLocks noChangeArrowheads="1"/>
            </p:cNvSpPr>
            <p:nvPr/>
          </p:nvSpPr>
          <p:spPr bwMode="auto">
            <a:xfrm>
              <a:off x="187" y="1577"/>
              <a:ext cx="38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Matrix addition and multiplication by complex number</a:t>
              </a:r>
            </a:p>
          </p:txBody>
        </p:sp>
      </p:grpSp>
      <p:sp>
        <p:nvSpPr>
          <p:cNvPr id="3177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00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84163" y="4905"/>
            <a:ext cx="256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Reciprocal of Product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>
            <p:extLst/>
          </p:nvPr>
        </p:nvGraphicFramePr>
        <p:xfrm>
          <a:off x="382588" y="436415"/>
          <a:ext cx="1816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Equation" r:id="rId4" imgW="1816100" imgH="457200" progId="Equation.DSMT4">
                  <p:embed/>
                </p:oleObj>
              </mc:Choice>
              <mc:Fallback>
                <p:oleObj name="Equation" r:id="rId4" imgW="18161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8" y="436415"/>
                        <a:ext cx="1816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258763" y="1035617"/>
            <a:ext cx="4840288" cy="1184275"/>
            <a:chOff x="163" y="984"/>
            <a:chExt cx="3049" cy="746"/>
          </a:xfrm>
        </p:grpSpPr>
        <p:graphicFrame>
          <p:nvGraphicFramePr>
            <p:cNvPr id="33797" name="Object 5"/>
            <p:cNvGraphicFramePr>
              <a:graphicFrameLocks noChangeAspect="1"/>
            </p:cNvGraphicFramePr>
            <p:nvPr/>
          </p:nvGraphicFramePr>
          <p:xfrm>
            <a:off x="1735" y="1012"/>
            <a:ext cx="56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9" name="Equation" r:id="rId6" imgW="901309" imgH="355446" progId="Equation.DSMT4">
                    <p:embed/>
                  </p:oleObj>
                </mc:Choice>
                <mc:Fallback>
                  <p:oleObj name="Equation" r:id="rId6" imgW="90130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5" y="1012"/>
                          <a:ext cx="56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798" name="Object 6"/>
            <p:cNvGraphicFramePr>
              <a:graphicFrameLocks noChangeAspect="1"/>
            </p:cNvGraphicFramePr>
            <p:nvPr>
              <p:extLst/>
            </p:nvPr>
          </p:nvGraphicFramePr>
          <p:xfrm>
            <a:off x="244" y="1458"/>
            <a:ext cx="6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0" name="Equation" r:id="rId8" imgW="965200" imgH="431800" progId="Equation.DSMT4">
                    <p:embed/>
                  </p:oleObj>
                </mc:Choice>
                <mc:Fallback>
                  <p:oleObj name="Equation" r:id="rId8" imgW="9652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" y="1458"/>
                          <a:ext cx="60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163" y="984"/>
              <a:ext cx="163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For matrix defined as </a:t>
              </a: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1013" y="1466"/>
              <a:ext cx="21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interchange rows and columns</a:t>
              </a:r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76" y="1187"/>
              <a:ext cx="8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Transpose</a:t>
              </a:r>
            </a:p>
          </p:txBody>
        </p:sp>
      </p:grp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285023" y="2322936"/>
            <a:ext cx="5248275" cy="919162"/>
            <a:chOff x="242" y="1592"/>
            <a:chExt cx="3306" cy="579"/>
          </a:xfrm>
        </p:grpSpPr>
        <p:graphicFrame>
          <p:nvGraphicFramePr>
            <p:cNvPr id="33803" name="Object 11"/>
            <p:cNvGraphicFramePr>
              <a:graphicFrameLocks noChangeAspect="1"/>
            </p:cNvGraphicFramePr>
            <p:nvPr/>
          </p:nvGraphicFramePr>
          <p:xfrm>
            <a:off x="285" y="1899"/>
            <a:ext cx="64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1" name="Equation" r:id="rId10" imgW="1028254" imgH="431613" progId="Equation.DSMT4">
                    <p:embed/>
                  </p:oleObj>
                </mc:Choice>
                <mc:Fallback>
                  <p:oleObj name="Equation" r:id="rId10" imgW="1028254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" y="1899"/>
                          <a:ext cx="64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242" y="1592"/>
              <a:ext cx="1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Complex Conjugate</a:t>
              </a:r>
            </a:p>
          </p:txBody>
        </p:sp>
        <p:sp>
          <p:nvSpPr>
            <p:cNvPr id="33805" name="Text Box 13"/>
            <p:cNvSpPr txBox="1">
              <a:spLocks noChangeArrowheads="1"/>
            </p:cNvSpPr>
            <p:nvPr/>
          </p:nvSpPr>
          <p:spPr bwMode="auto">
            <a:xfrm>
              <a:off x="1062" y="1908"/>
              <a:ext cx="24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complex conjugate of each element</a:t>
              </a:r>
            </a:p>
          </p:txBody>
        </p:sp>
      </p:grp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341023" y="3384983"/>
            <a:ext cx="4641850" cy="930275"/>
            <a:chOff x="265" y="2263"/>
            <a:chExt cx="2924" cy="586"/>
          </a:xfrm>
        </p:grpSpPr>
        <p:graphicFrame>
          <p:nvGraphicFramePr>
            <p:cNvPr id="33807" name="Object 15"/>
            <p:cNvGraphicFramePr>
              <a:graphicFrameLocks noChangeAspect="1"/>
            </p:cNvGraphicFramePr>
            <p:nvPr/>
          </p:nvGraphicFramePr>
          <p:xfrm>
            <a:off x="309" y="2577"/>
            <a:ext cx="68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2" name="Equation" r:id="rId12" imgW="1091726" imgH="431613" progId="Equation.DSMT4">
                    <p:embed/>
                  </p:oleObj>
                </mc:Choice>
                <mc:Fallback>
                  <p:oleObj name="Equation" r:id="rId12" imgW="1091726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" y="2577"/>
                          <a:ext cx="68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8" name="Text Box 16"/>
            <p:cNvSpPr txBox="1">
              <a:spLocks noChangeArrowheads="1"/>
            </p:cNvSpPr>
            <p:nvPr/>
          </p:nvSpPr>
          <p:spPr bwMode="auto">
            <a:xfrm>
              <a:off x="265" y="2263"/>
              <a:ext cx="15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Hermitian Conjugate</a:t>
              </a:r>
            </a:p>
          </p:txBody>
        </p:sp>
        <p:sp>
          <p:nvSpPr>
            <p:cNvPr id="33809" name="Text Box 17"/>
            <p:cNvSpPr txBox="1">
              <a:spLocks noChangeArrowheads="1"/>
            </p:cNvSpPr>
            <p:nvPr/>
          </p:nvSpPr>
          <p:spPr bwMode="auto">
            <a:xfrm>
              <a:off x="1102" y="2579"/>
              <a:ext cx="20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complex conjugate transpose</a:t>
              </a:r>
            </a:p>
          </p:txBody>
        </p:sp>
      </p:grpSp>
      <p:sp>
        <p:nvSpPr>
          <p:cNvPr id="3381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19" name="Group 11"/>
          <p:cNvGrpSpPr>
            <a:grpSpLocks/>
          </p:cNvGrpSpPr>
          <p:nvPr/>
        </p:nvGrpSpPr>
        <p:grpSpPr bwMode="auto">
          <a:xfrm>
            <a:off x="304510" y="4523654"/>
            <a:ext cx="8005763" cy="2165350"/>
            <a:chOff x="218" y="2771"/>
            <a:chExt cx="5043" cy="1364"/>
          </a:xfrm>
        </p:grpSpPr>
        <p:graphicFrame>
          <p:nvGraphicFramePr>
            <p:cNvPr id="20" name="Object 12"/>
            <p:cNvGraphicFramePr>
              <a:graphicFrameLocks noChangeAspect="1"/>
            </p:cNvGraphicFramePr>
            <p:nvPr>
              <p:extLst/>
            </p:nvPr>
          </p:nvGraphicFramePr>
          <p:xfrm>
            <a:off x="1632" y="2806"/>
            <a:ext cx="144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3" name="Equation" r:id="rId14" imgW="228501" imgH="342751" progId="Equation.DSMT4">
                    <p:embed/>
                  </p:oleObj>
                </mc:Choice>
                <mc:Fallback>
                  <p:oleObj name="Equation" r:id="rId14" imgW="228501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2" y="2806"/>
                          <a:ext cx="144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13"/>
            <p:cNvGraphicFramePr>
              <a:graphicFrameLocks noChangeAspect="1"/>
            </p:cNvGraphicFramePr>
            <p:nvPr/>
          </p:nvGraphicFramePr>
          <p:xfrm>
            <a:off x="1799" y="2999"/>
            <a:ext cx="24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4" name="Equation" r:id="rId16" imgW="393529" imgH="393529" progId="Equation.DSMT4">
                    <p:embed/>
                  </p:oleObj>
                </mc:Choice>
                <mc:Fallback>
                  <p:oleObj name="Equation" r:id="rId16" imgW="393529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9" y="2999"/>
                          <a:ext cx="24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14"/>
            <p:cNvGraphicFramePr>
              <a:graphicFrameLocks noChangeAspect="1"/>
            </p:cNvGraphicFramePr>
            <p:nvPr/>
          </p:nvGraphicFramePr>
          <p:xfrm>
            <a:off x="2380" y="2972"/>
            <a:ext cx="1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5" name="Equation" r:id="rId18" imgW="1815312" imgH="393529" progId="Equation.DSMT4">
                    <p:embed/>
                  </p:oleObj>
                </mc:Choice>
                <mc:Fallback>
                  <p:oleObj name="Equation" r:id="rId18" imgW="1815312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0" y="2972"/>
                          <a:ext cx="1144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15"/>
            <p:cNvGraphicFramePr>
              <a:graphicFrameLocks noChangeAspect="1"/>
            </p:cNvGraphicFramePr>
            <p:nvPr/>
          </p:nvGraphicFramePr>
          <p:xfrm>
            <a:off x="1152" y="3025"/>
            <a:ext cx="144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6" name="Equation" r:id="rId20" imgW="228501" imgH="342751" progId="Equation.DSMT4">
                    <p:embed/>
                  </p:oleObj>
                </mc:Choice>
                <mc:Fallback>
                  <p:oleObj name="Equation" r:id="rId20" imgW="228501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2" y="3025"/>
                          <a:ext cx="144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218" y="2771"/>
              <a:ext cx="14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Inverse of a matrix </a:t>
              </a:r>
            </a:p>
          </p:txBody>
        </p:sp>
        <p:sp>
          <p:nvSpPr>
            <p:cNvPr id="25" name="Text Box 17"/>
            <p:cNvSpPr txBox="1">
              <a:spLocks noChangeArrowheads="1"/>
            </p:cNvSpPr>
            <p:nvPr/>
          </p:nvSpPr>
          <p:spPr bwMode="auto">
            <a:xfrm>
              <a:off x="368" y="2989"/>
              <a:ext cx="105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inverse of       </a:t>
              </a:r>
            </a:p>
          </p:txBody>
        </p:sp>
        <p:sp>
          <p:nvSpPr>
            <p:cNvPr id="26" name="Line 18"/>
            <p:cNvSpPr>
              <a:spLocks noChangeShapeType="1"/>
            </p:cNvSpPr>
            <p:nvPr/>
          </p:nvSpPr>
          <p:spPr bwMode="auto">
            <a:xfrm>
              <a:off x="1333" y="3132"/>
              <a:ext cx="4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4038" y="2948"/>
              <a:ext cx="11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identity matrix</a:t>
              </a:r>
            </a:p>
          </p:txBody>
        </p:sp>
        <p:sp>
          <p:nvSpPr>
            <p:cNvPr id="28" name="Line 20"/>
            <p:cNvSpPr>
              <a:spLocks noChangeShapeType="1"/>
            </p:cNvSpPr>
            <p:nvPr/>
          </p:nvSpPr>
          <p:spPr bwMode="auto">
            <a:xfrm flipH="1">
              <a:off x="3551" y="3092"/>
              <a:ext cx="4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9" name="Object 21"/>
            <p:cNvGraphicFramePr>
              <a:graphicFrameLocks noChangeAspect="1"/>
            </p:cNvGraphicFramePr>
            <p:nvPr/>
          </p:nvGraphicFramePr>
          <p:xfrm>
            <a:off x="298" y="3327"/>
            <a:ext cx="2488" cy="8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7" name="Equation" r:id="rId21" imgW="3949700" imgH="1282700" progId="Equation.DSMT4">
                    <p:embed/>
                  </p:oleObj>
                </mc:Choice>
                <mc:Fallback>
                  <p:oleObj name="Equation" r:id="rId21" imgW="3949700" imgH="1282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" y="3327"/>
                          <a:ext cx="2488" cy="8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1441" y="3273"/>
              <a:ext cx="38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transpose of cofactor matrix (matrix of signed minors)</a:t>
              </a:r>
            </a:p>
          </p:txBody>
        </p:sp>
        <p:sp>
          <p:nvSpPr>
            <p:cNvPr id="31" name="Line 23"/>
            <p:cNvSpPr>
              <a:spLocks noChangeShapeType="1"/>
            </p:cNvSpPr>
            <p:nvPr/>
          </p:nvSpPr>
          <p:spPr bwMode="auto">
            <a:xfrm flipH="1" flipV="1">
              <a:off x="1066" y="3377"/>
              <a:ext cx="386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1457" y="3533"/>
              <a:ext cx="9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99"/>
                  </a:solidFill>
                  <a:latin typeface="Times New Roman" pitchFamily="18" charset="0"/>
                </a:rPr>
                <a:t>determinant</a:t>
              </a:r>
            </a:p>
          </p:txBody>
        </p:sp>
        <p:sp>
          <p:nvSpPr>
            <p:cNvPr id="33" name="Line 25"/>
            <p:cNvSpPr>
              <a:spLocks noChangeShapeType="1"/>
            </p:cNvSpPr>
            <p:nvPr/>
          </p:nvSpPr>
          <p:spPr bwMode="auto">
            <a:xfrm flipH="1">
              <a:off x="939" y="3669"/>
              <a:ext cx="537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532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96863" y="101600"/>
            <a:ext cx="79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Rules</a:t>
            </a: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358775" y="747713"/>
            <a:ext cx="1295400" cy="406400"/>
            <a:chOff x="266" y="755"/>
            <a:chExt cx="816" cy="256"/>
          </a:xfrm>
        </p:grpSpPr>
        <p:graphicFrame>
          <p:nvGraphicFramePr>
            <p:cNvPr id="35844" name="Object 4"/>
            <p:cNvGraphicFramePr>
              <a:graphicFrameLocks noChangeAspect="1"/>
            </p:cNvGraphicFramePr>
            <p:nvPr/>
          </p:nvGraphicFramePr>
          <p:xfrm>
            <a:off x="266" y="755"/>
            <a:ext cx="81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6" name="Equation" r:id="rId4" imgW="1294838" imgH="406224" progId="Equation.DSMT4">
                    <p:embed/>
                  </p:oleObj>
                </mc:Choice>
                <mc:Fallback>
                  <p:oleObj name="Equation" r:id="rId4" imgW="1294838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" y="755"/>
                          <a:ext cx="816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5" name="Freeform 5"/>
            <p:cNvSpPr>
              <a:spLocks/>
            </p:cNvSpPr>
            <p:nvPr/>
          </p:nvSpPr>
          <p:spPr bwMode="auto">
            <a:xfrm>
              <a:off x="422" y="764"/>
              <a:ext cx="152" cy="25"/>
            </a:xfrm>
            <a:custGeom>
              <a:avLst/>
              <a:gdLst>
                <a:gd name="T0" fmla="*/ 0 w 152"/>
                <a:gd name="T1" fmla="*/ 25 h 25"/>
                <a:gd name="T2" fmla="*/ 21 w 152"/>
                <a:gd name="T3" fmla="*/ 12 h 25"/>
                <a:gd name="T4" fmla="*/ 40 w 152"/>
                <a:gd name="T5" fmla="*/ 4 h 25"/>
                <a:gd name="T6" fmla="*/ 49 w 152"/>
                <a:gd name="T7" fmla="*/ 3 h 25"/>
                <a:gd name="T8" fmla="*/ 63 w 152"/>
                <a:gd name="T9" fmla="*/ 1 h 25"/>
                <a:gd name="T10" fmla="*/ 110 w 152"/>
                <a:gd name="T11" fmla="*/ 24 h 25"/>
                <a:gd name="T12" fmla="*/ 152 w 152"/>
                <a:gd name="T13" fmla="*/ 1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2"/>
                <a:gd name="T22" fmla="*/ 0 h 25"/>
                <a:gd name="T23" fmla="*/ 152 w 152"/>
                <a:gd name="T24" fmla="*/ 25 h 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2" h="25">
                  <a:moveTo>
                    <a:pt x="0" y="25"/>
                  </a:moveTo>
                  <a:cubicBezTo>
                    <a:pt x="4" y="23"/>
                    <a:pt x="14" y="16"/>
                    <a:pt x="21" y="12"/>
                  </a:cubicBezTo>
                  <a:cubicBezTo>
                    <a:pt x="28" y="8"/>
                    <a:pt x="35" y="5"/>
                    <a:pt x="40" y="4"/>
                  </a:cubicBezTo>
                  <a:cubicBezTo>
                    <a:pt x="45" y="3"/>
                    <a:pt x="45" y="3"/>
                    <a:pt x="49" y="3"/>
                  </a:cubicBezTo>
                  <a:cubicBezTo>
                    <a:pt x="54" y="0"/>
                    <a:pt x="63" y="1"/>
                    <a:pt x="63" y="1"/>
                  </a:cubicBezTo>
                  <a:cubicBezTo>
                    <a:pt x="81" y="6"/>
                    <a:pt x="92" y="19"/>
                    <a:pt x="110" y="24"/>
                  </a:cubicBezTo>
                  <a:cubicBezTo>
                    <a:pt x="131" y="19"/>
                    <a:pt x="141" y="17"/>
                    <a:pt x="152" y="1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949450" y="709613"/>
            <a:ext cx="685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transpose of product is product of transposes in reverse order</a:t>
            </a:r>
          </a:p>
        </p:txBody>
      </p: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433388" y="1512888"/>
            <a:ext cx="6053137" cy="409575"/>
            <a:chOff x="273" y="953"/>
            <a:chExt cx="3813" cy="258"/>
          </a:xfrm>
        </p:grpSpPr>
        <p:graphicFrame>
          <p:nvGraphicFramePr>
            <p:cNvPr id="35848" name="Object 8"/>
            <p:cNvGraphicFramePr>
              <a:graphicFrameLocks noChangeAspect="1"/>
            </p:cNvGraphicFramePr>
            <p:nvPr/>
          </p:nvGraphicFramePr>
          <p:xfrm>
            <a:off x="273" y="971"/>
            <a:ext cx="66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7" name="Equation" r:id="rId6" imgW="1054100" imgH="381000" progId="Equation.DSMT4">
                    <p:embed/>
                  </p:oleObj>
                </mc:Choice>
                <mc:Fallback>
                  <p:oleObj name="Equation" r:id="rId6" imgW="10541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" y="971"/>
                          <a:ext cx="66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9" name="Text Box 9"/>
            <p:cNvSpPr txBox="1">
              <a:spLocks noChangeArrowheads="1"/>
            </p:cNvSpPr>
            <p:nvPr/>
          </p:nvSpPr>
          <p:spPr bwMode="auto">
            <a:xfrm>
              <a:off x="1228" y="953"/>
              <a:ext cx="28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determinant of transpose is determinant</a:t>
              </a:r>
            </a:p>
          </p:txBody>
        </p:sp>
      </p:grpSp>
      <p:grpSp>
        <p:nvGrpSpPr>
          <p:cNvPr id="35850" name="Group 10"/>
          <p:cNvGrpSpPr>
            <a:grpSpLocks/>
          </p:cNvGrpSpPr>
          <p:nvPr/>
        </p:nvGrpSpPr>
        <p:grpSpPr bwMode="auto">
          <a:xfrm>
            <a:off x="395288" y="2314575"/>
            <a:ext cx="8624887" cy="409575"/>
            <a:chOff x="249" y="1458"/>
            <a:chExt cx="5433" cy="258"/>
          </a:xfrm>
        </p:grpSpPr>
        <p:graphicFrame>
          <p:nvGraphicFramePr>
            <p:cNvPr id="35851" name="Object 11"/>
            <p:cNvGraphicFramePr>
              <a:graphicFrameLocks noChangeAspect="1"/>
            </p:cNvGraphicFramePr>
            <p:nvPr/>
          </p:nvGraphicFramePr>
          <p:xfrm>
            <a:off x="249" y="1458"/>
            <a:ext cx="96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8" name="Equation" r:id="rId8" imgW="1524000" imgH="393700" progId="Equation.DSMT4">
                    <p:embed/>
                  </p:oleObj>
                </mc:Choice>
                <mc:Fallback>
                  <p:oleObj name="Equation" r:id="rId8" imgW="15240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" y="1458"/>
                          <a:ext cx="960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1260" y="1466"/>
              <a:ext cx="442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complex conjugate of product is product of complex conjugates</a:t>
              </a:r>
            </a:p>
          </p:txBody>
        </p:sp>
      </p:grpSp>
      <p:grpSp>
        <p:nvGrpSpPr>
          <p:cNvPr id="35853" name="Group 13"/>
          <p:cNvGrpSpPr>
            <a:grpSpLocks/>
          </p:cNvGrpSpPr>
          <p:nvPr/>
        </p:nvGrpSpPr>
        <p:grpSpPr bwMode="auto">
          <a:xfrm>
            <a:off x="400050" y="3155950"/>
            <a:ext cx="5815013" cy="701675"/>
            <a:chOff x="252" y="1892"/>
            <a:chExt cx="3663" cy="442"/>
          </a:xfrm>
        </p:grpSpPr>
        <p:graphicFrame>
          <p:nvGraphicFramePr>
            <p:cNvPr id="35854" name="Object 14"/>
            <p:cNvGraphicFramePr>
              <a:graphicFrameLocks noChangeAspect="1"/>
            </p:cNvGraphicFramePr>
            <p:nvPr/>
          </p:nvGraphicFramePr>
          <p:xfrm>
            <a:off x="252" y="1911"/>
            <a:ext cx="76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9" name="Equation" r:id="rId10" imgW="1218671" imgH="393529" progId="Equation.DSMT4">
                    <p:embed/>
                  </p:oleObj>
                </mc:Choice>
                <mc:Fallback>
                  <p:oleObj name="Equation" r:id="rId10" imgW="1218671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" y="1911"/>
                          <a:ext cx="76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5" name="Text Box 15"/>
            <p:cNvSpPr txBox="1">
              <a:spLocks noChangeArrowheads="1"/>
            </p:cNvSpPr>
            <p:nvPr/>
          </p:nvSpPr>
          <p:spPr bwMode="auto">
            <a:xfrm>
              <a:off x="1283" y="1892"/>
              <a:ext cx="263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determinant of complex conjugate is 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complex conjugate of determinant</a:t>
              </a:r>
            </a:p>
          </p:txBody>
        </p:sp>
      </p:grpSp>
      <p:grpSp>
        <p:nvGrpSpPr>
          <p:cNvPr id="35856" name="Group 16"/>
          <p:cNvGrpSpPr>
            <a:grpSpLocks/>
          </p:cNvGrpSpPr>
          <p:nvPr/>
        </p:nvGrpSpPr>
        <p:grpSpPr bwMode="auto">
          <a:xfrm>
            <a:off x="401638" y="4210050"/>
            <a:ext cx="6834187" cy="701675"/>
            <a:chOff x="253" y="2452"/>
            <a:chExt cx="4305" cy="442"/>
          </a:xfrm>
        </p:grpSpPr>
        <p:graphicFrame>
          <p:nvGraphicFramePr>
            <p:cNvPr id="35857" name="Object 17"/>
            <p:cNvGraphicFramePr>
              <a:graphicFrameLocks noChangeAspect="1"/>
            </p:cNvGraphicFramePr>
            <p:nvPr/>
          </p:nvGraphicFramePr>
          <p:xfrm>
            <a:off x="253" y="2456"/>
            <a:ext cx="100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0" name="Equation" r:id="rId12" imgW="1600200" imgH="393700" progId="Equation.DSMT4">
                    <p:embed/>
                  </p:oleObj>
                </mc:Choice>
                <mc:Fallback>
                  <p:oleObj name="Equation" r:id="rId12" imgW="16002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" y="2456"/>
                          <a:ext cx="100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1331" y="2452"/>
              <a:ext cx="322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Hermitian conjugate of product is product of 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Hermitian conjugates in reverse order</a:t>
              </a:r>
            </a:p>
          </p:txBody>
        </p:sp>
      </p:grpSp>
      <p:grpSp>
        <p:nvGrpSpPr>
          <p:cNvPr id="35859" name="Group 19"/>
          <p:cNvGrpSpPr>
            <a:grpSpLocks/>
          </p:cNvGrpSpPr>
          <p:nvPr/>
        </p:nvGrpSpPr>
        <p:grpSpPr bwMode="auto">
          <a:xfrm>
            <a:off x="541338" y="5243513"/>
            <a:ext cx="8008937" cy="720725"/>
            <a:chOff x="341" y="3111"/>
            <a:chExt cx="5045" cy="454"/>
          </a:xfrm>
        </p:grpSpPr>
        <p:graphicFrame>
          <p:nvGraphicFramePr>
            <p:cNvPr id="35860" name="Object 20"/>
            <p:cNvGraphicFramePr>
              <a:graphicFrameLocks noChangeAspect="1"/>
            </p:cNvGraphicFramePr>
            <p:nvPr/>
          </p:nvGraphicFramePr>
          <p:xfrm>
            <a:off x="341" y="3111"/>
            <a:ext cx="78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1" name="Equation" r:id="rId14" imgW="1244600" imgH="393700" progId="Equation.DSMT4">
                    <p:embed/>
                  </p:oleObj>
                </mc:Choice>
                <mc:Fallback>
                  <p:oleObj name="Equation" r:id="rId14" imgW="12446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1" y="3111"/>
                          <a:ext cx="784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1" name="Text Box 21"/>
            <p:cNvSpPr txBox="1">
              <a:spLocks noChangeArrowheads="1"/>
            </p:cNvSpPr>
            <p:nvPr/>
          </p:nvSpPr>
          <p:spPr bwMode="auto">
            <a:xfrm>
              <a:off x="1339" y="3123"/>
              <a:ext cx="40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determinant of Hermitian conjugate is complex conjugate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of determinant</a:t>
              </a:r>
            </a:p>
          </p:txBody>
        </p:sp>
      </p:grpSp>
      <p:sp>
        <p:nvSpPr>
          <p:cNvPr id="3586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9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258763" y="109538"/>
            <a:ext cx="1366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Definitions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482600" y="654050"/>
          <a:ext cx="673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8" name="Equation" r:id="rId4" imgW="672808" imgH="380835" progId="Equation.DSMT4">
                  <p:embed/>
                </p:oleObj>
              </mc:Choice>
              <mc:Fallback>
                <p:oleObj name="Equation" r:id="rId4" imgW="67280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654050"/>
                        <a:ext cx="673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520700" y="1336675"/>
          <a:ext cx="774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name="Equation" r:id="rId6" imgW="774364" imgH="393529" progId="Equation.DSMT4">
                  <p:embed/>
                </p:oleObj>
              </mc:Choice>
              <mc:Fallback>
                <p:oleObj name="Equation" r:id="rId6" imgW="77436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336675"/>
                        <a:ext cx="774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520700" y="2016125"/>
          <a:ext cx="749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0" name="Equation" r:id="rId8" imgW="748975" imgH="393529" progId="Equation.DSMT4">
                  <p:embed/>
                </p:oleObj>
              </mc:Choice>
              <mc:Fallback>
                <p:oleObj name="Equation" r:id="rId8" imgW="74897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2016125"/>
                        <a:ext cx="749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525463" y="2743200"/>
          <a:ext cx="90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1" name="Equation" r:id="rId10" imgW="901309" imgH="393529" progId="Equation.DSMT4">
                  <p:embed/>
                </p:oleObj>
              </mc:Choice>
              <mc:Fallback>
                <p:oleObj name="Equation" r:id="rId10" imgW="90130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2743200"/>
                        <a:ext cx="901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17525" y="3521075"/>
          <a:ext cx="952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2" name="Equation" r:id="rId12" imgW="952087" imgH="393529" progId="Equation.DSMT4">
                  <p:embed/>
                </p:oleObj>
              </mc:Choice>
              <mc:Fallback>
                <p:oleObj name="Equation" r:id="rId12" imgW="952087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3521075"/>
                        <a:ext cx="952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574675" y="4292600"/>
          <a:ext cx="1054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" name="Equation" r:id="rId14" imgW="1054100" imgH="355600" progId="Equation.DSMT4">
                  <p:embed/>
                </p:oleObj>
              </mc:Choice>
              <mc:Fallback>
                <p:oleObj name="Equation" r:id="rId14" imgW="10541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4292600"/>
                        <a:ext cx="10541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1749425" y="623888"/>
            <a:ext cx="1366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Symmetric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1762125" y="1338263"/>
            <a:ext cx="1309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Hermitian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1787525" y="2001838"/>
            <a:ext cx="67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Real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811338" y="2752725"/>
            <a:ext cx="1325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Imaginary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1849438" y="3530600"/>
            <a:ext cx="1030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Unitary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1874838" y="4268788"/>
            <a:ext cx="1157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Diagonal</a:t>
            </a:r>
          </a:p>
        </p:txBody>
      </p:sp>
      <p:grpSp>
        <p:nvGrpSpPr>
          <p:cNvPr id="25615" name="Group 15"/>
          <p:cNvGrpSpPr>
            <a:grpSpLocks/>
          </p:cNvGrpSpPr>
          <p:nvPr/>
        </p:nvGrpSpPr>
        <p:grpSpPr bwMode="auto">
          <a:xfrm>
            <a:off x="271463" y="4795838"/>
            <a:ext cx="3646487" cy="1679575"/>
            <a:chOff x="171" y="3021"/>
            <a:chExt cx="2297" cy="1058"/>
          </a:xfrm>
        </p:grpSpPr>
        <p:graphicFrame>
          <p:nvGraphicFramePr>
            <p:cNvPr id="37904" name="Object 16"/>
            <p:cNvGraphicFramePr>
              <a:graphicFrameLocks noChangeAspect="1"/>
            </p:cNvGraphicFramePr>
            <p:nvPr/>
          </p:nvGraphicFramePr>
          <p:xfrm>
            <a:off x="324" y="3348"/>
            <a:ext cx="214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44" name="Equation" r:id="rId16" imgW="3403600" imgH="393700" progId="Equation.DSMT4">
                    <p:embed/>
                  </p:oleObj>
                </mc:Choice>
                <mc:Fallback>
                  <p:oleObj name="Equation" r:id="rId16" imgW="34036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" y="3348"/>
                          <a:ext cx="2144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5" name="Object 17"/>
            <p:cNvGraphicFramePr>
              <a:graphicFrameLocks noChangeAspect="1"/>
            </p:cNvGraphicFramePr>
            <p:nvPr/>
          </p:nvGraphicFramePr>
          <p:xfrm>
            <a:off x="307" y="3639"/>
            <a:ext cx="1344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45" name="Equation" r:id="rId18" imgW="2133600" imgH="698500" progId="Equation.DSMT4">
                    <p:embed/>
                  </p:oleObj>
                </mc:Choice>
                <mc:Fallback>
                  <p:oleObj name="Equation" r:id="rId18" imgW="21336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" y="3639"/>
                          <a:ext cx="1344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6" name="Text Box 18"/>
            <p:cNvSpPr txBox="1">
              <a:spLocks noChangeArrowheads="1"/>
            </p:cNvSpPr>
            <p:nvPr/>
          </p:nvSpPr>
          <p:spPr bwMode="auto">
            <a:xfrm>
              <a:off x="171" y="3021"/>
              <a:ext cx="1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Powers of a matrix</a:t>
              </a:r>
            </a:p>
          </p:txBody>
        </p:sp>
      </p:grpSp>
      <p:sp>
        <p:nvSpPr>
          <p:cNvPr id="3790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32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01663" y="511175"/>
          <a:ext cx="10160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2" name="Equation" r:id="rId4" imgW="1016000" imgH="1498600" progId="Equation.DSMT4">
                  <p:embed/>
                </p:oleObj>
              </mc:Choice>
              <mc:Fallback>
                <p:oleObj name="Equation" r:id="rId4" imgW="1016000" imgH="149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3" y="511175"/>
                        <a:ext cx="10160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33375" y="73025"/>
            <a:ext cx="5884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Column vector representative	one column matrix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683000" y="287338"/>
            <a:ext cx="338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2275" y="1438275"/>
            <a:ext cx="7061200" cy="2951163"/>
            <a:chOff x="266" y="906"/>
            <a:chExt cx="4448" cy="1859"/>
          </a:xfrm>
        </p:grpSpPr>
        <p:graphicFrame>
          <p:nvGraphicFramePr>
            <p:cNvPr id="5126" name="Object 6"/>
            <p:cNvGraphicFramePr>
              <a:graphicFrameLocks noChangeAspect="1"/>
            </p:cNvGraphicFramePr>
            <p:nvPr/>
          </p:nvGraphicFramePr>
          <p:xfrm>
            <a:off x="1303" y="1398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3" name="Equation" r:id="rId6" imgW="825500" imgH="342900" progId="Equation.DSMT4">
                    <p:embed/>
                  </p:oleObj>
                </mc:Choice>
                <mc:Fallback>
                  <p:oleObj name="Equation" r:id="rId6" imgW="825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3" y="1398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7" name="Object 7"/>
            <p:cNvGraphicFramePr>
              <a:graphicFrameLocks noChangeAspect="1"/>
            </p:cNvGraphicFramePr>
            <p:nvPr/>
          </p:nvGraphicFramePr>
          <p:xfrm>
            <a:off x="335" y="1821"/>
            <a:ext cx="2376" cy="9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4" name="Equation" r:id="rId8" imgW="3771900" imgH="1498600" progId="Equation.DSMT4">
                    <p:embed/>
                  </p:oleObj>
                </mc:Choice>
                <mc:Fallback>
                  <p:oleObj name="Equation" r:id="rId8" imgW="3771900" imgH="149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" y="1821"/>
                          <a:ext cx="2376" cy="9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266" y="1340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1812" y="906"/>
              <a:ext cx="29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vector representatives in particular basis</a:t>
              </a:r>
            </a:p>
          </p:txBody>
        </p:sp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 flipH="1">
              <a:off x="1397" y="1057"/>
              <a:ext cx="441" cy="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 flipH="1">
              <a:off x="1767" y="1128"/>
              <a:ext cx="87" cy="2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273" y="1544"/>
              <a:ext cx="6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becomes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4521200"/>
            <a:ext cx="8555038" cy="1922463"/>
            <a:chOff x="158" y="2848"/>
            <a:chExt cx="5389" cy="1211"/>
          </a:xfrm>
        </p:grpSpPr>
        <p:graphicFrame>
          <p:nvGraphicFramePr>
            <p:cNvPr id="5134" name="Object 14"/>
            <p:cNvGraphicFramePr>
              <a:graphicFrameLocks noChangeAspect="1"/>
            </p:cNvGraphicFramePr>
            <p:nvPr/>
          </p:nvGraphicFramePr>
          <p:xfrm>
            <a:off x="295" y="3139"/>
            <a:ext cx="115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5" name="Equation" r:id="rId10" imgW="1828800" imgH="381000" progId="Equation.DSMT4">
                    <p:embed/>
                  </p:oleObj>
                </mc:Choice>
                <mc:Fallback>
                  <p:oleObj name="Equation" r:id="rId10" imgW="18288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" y="3139"/>
                          <a:ext cx="115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5" name="Object 15"/>
            <p:cNvGraphicFramePr>
              <a:graphicFrameLocks noChangeAspect="1"/>
            </p:cNvGraphicFramePr>
            <p:nvPr/>
          </p:nvGraphicFramePr>
          <p:xfrm>
            <a:off x="336" y="3520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6" name="Equation" r:id="rId12" imgW="825500" imgH="342900" progId="Equation.DSMT4">
                    <p:embed/>
                  </p:oleObj>
                </mc:Choice>
                <mc:Fallback>
                  <p:oleObj name="Equation" r:id="rId12" imgW="825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3520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6" name="Object 16"/>
            <p:cNvGraphicFramePr>
              <a:graphicFrameLocks noChangeAspect="1"/>
            </p:cNvGraphicFramePr>
            <p:nvPr/>
          </p:nvGraphicFramePr>
          <p:xfrm>
            <a:off x="1321" y="3517"/>
            <a:ext cx="50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7" name="Equation" r:id="rId14" imgW="799753" imgH="380835" progId="Equation.DSMT4">
                    <p:embed/>
                  </p:oleObj>
                </mc:Choice>
                <mc:Fallback>
                  <p:oleObj name="Equation" r:id="rId14" imgW="799753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1" y="3517"/>
                          <a:ext cx="50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7" name="Object 17"/>
            <p:cNvGraphicFramePr>
              <a:graphicFrameLocks noChangeAspect="1"/>
            </p:cNvGraphicFramePr>
            <p:nvPr/>
          </p:nvGraphicFramePr>
          <p:xfrm>
            <a:off x="316" y="3843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8" name="Equation" r:id="rId16" imgW="825500" imgH="342900" progId="Equation.DSMT4">
                    <p:embed/>
                  </p:oleObj>
                </mc:Choice>
                <mc:Fallback>
                  <p:oleObj name="Equation" r:id="rId16" imgW="825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" y="3843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8" name="Object 18"/>
            <p:cNvGraphicFramePr>
              <a:graphicFrameLocks noChangeAspect="1"/>
            </p:cNvGraphicFramePr>
            <p:nvPr/>
          </p:nvGraphicFramePr>
          <p:xfrm>
            <a:off x="1300" y="3800"/>
            <a:ext cx="72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69" name="Equation" r:id="rId18" imgW="1143000" imgH="393700" progId="Equation.DSMT4">
                    <p:embed/>
                  </p:oleObj>
                </mc:Choice>
                <mc:Fallback>
                  <p:oleObj name="Equation" r:id="rId18" imgW="11430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0" y="3800"/>
                          <a:ext cx="720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9" name="Line 19"/>
            <p:cNvSpPr>
              <a:spLocks noChangeShapeType="1"/>
            </p:cNvSpPr>
            <p:nvPr/>
          </p:nvSpPr>
          <p:spPr bwMode="auto">
            <a:xfrm>
              <a:off x="158" y="2848"/>
              <a:ext cx="53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163" y="2870"/>
              <a:ext cx="31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row vector	transpose of column vector</a:t>
              </a:r>
            </a:p>
          </p:txBody>
        </p:sp>
        <p:sp>
          <p:nvSpPr>
            <p:cNvPr id="5141" name="Line 21"/>
            <p:cNvSpPr>
              <a:spLocks noChangeShapeType="1"/>
            </p:cNvSpPr>
            <p:nvPr/>
          </p:nvSpPr>
          <p:spPr bwMode="auto">
            <a:xfrm>
              <a:off x="971" y="3014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22"/>
            <p:cNvSpPr>
              <a:spLocks noChangeShapeType="1"/>
            </p:cNvSpPr>
            <p:nvPr/>
          </p:nvSpPr>
          <p:spPr bwMode="auto">
            <a:xfrm>
              <a:off x="923" y="3622"/>
              <a:ext cx="3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23"/>
            <p:cNvSpPr>
              <a:spLocks noChangeShapeType="1"/>
            </p:cNvSpPr>
            <p:nvPr/>
          </p:nvSpPr>
          <p:spPr bwMode="auto">
            <a:xfrm>
              <a:off x="925" y="3939"/>
              <a:ext cx="3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Text Box 24"/>
            <p:cNvSpPr txBox="1">
              <a:spLocks noChangeArrowheads="1"/>
            </p:cNvSpPr>
            <p:nvPr/>
          </p:nvSpPr>
          <p:spPr bwMode="auto">
            <a:xfrm>
              <a:off x="2381" y="3494"/>
              <a:ext cx="7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transpose</a:t>
              </a:r>
            </a:p>
          </p:txBody>
        </p:sp>
        <p:sp>
          <p:nvSpPr>
            <p:cNvPr id="5145" name="Text Box 25"/>
            <p:cNvSpPr txBox="1">
              <a:spLocks noChangeArrowheads="1"/>
            </p:cNvSpPr>
            <p:nvPr/>
          </p:nvSpPr>
          <p:spPr bwMode="auto">
            <a:xfrm>
              <a:off x="2396" y="3786"/>
              <a:ext cx="15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Hermitian conjugate</a:t>
              </a:r>
            </a:p>
          </p:txBody>
        </p:sp>
      </p:grpSp>
      <p:sp>
        <p:nvSpPr>
          <p:cNvPr id="514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96863" y="73025"/>
            <a:ext cx="1919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Change of Basis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512763" y="960438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Equation" r:id="rId4" imgW="609336" imgH="482391" progId="Equation.DSMT4">
                  <p:embed/>
                </p:oleObj>
              </mc:Choice>
              <mc:Fallback>
                <p:oleObj name="Equation" r:id="rId4" imgW="609336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960438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85775" y="1917700"/>
          <a:ext cx="3416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0" name="Equation" r:id="rId6" imgW="3416300" imgH="431800" progId="Equation.DSMT4">
                  <p:embed/>
                </p:oleObj>
              </mc:Choice>
              <mc:Fallback>
                <p:oleObj name="Equation" r:id="rId6" imgW="34163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1917700"/>
                        <a:ext cx="34163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58775" y="561975"/>
            <a:ext cx="2163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orthonormal basis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09575" y="1500188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46088" y="2809875"/>
            <a:ext cx="6408737" cy="3008313"/>
            <a:chOff x="281" y="1770"/>
            <a:chExt cx="4037" cy="1895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81" y="1770"/>
              <a:ext cx="4037" cy="1416"/>
              <a:chOff x="281" y="1586"/>
              <a:chExt cx="4037" cy="1416"/>
            </a:xfrm>
          </p:grpSpPr>
          <p:graphicFrame>
            <p:nvGraphicFramePr>
              <p:cNvPr id="7177" name="Object 9"/>
              <p:cNvGraphicFramePr>
                <a:graphicFrameLocks noChangeAspect="1"/>
              </p:cNvGraphicFramePr>
              <p:nvPr/>
            </p:nvGraphicFramePr>
            <p:xfrm>
              <a:off x="1512" y="1643"/>
              <a:ext cx="384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61" name="Equation" r:id="rId8" imgW="609336" imgH="482391" progId="Equation.DSMT4">
                      <p:embed/>
                    </p:oleObj>
                  </mc:Choice>
                  <mc:Fallback>
                    <p:oleObj name="Equation" r:id="rId8" imgW="609336" imgH="482391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12" y="1643"/>
                            <a:ext cx="384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8" name="Object 10"/>
              <p:cNvGraphicFramePr>
                <a:graphicFrameLocks noChangeAspect="1"/>
              </p:cNvGraphicFramePr>
              <p:nvPr/>
            </p:nvGraphicFramePr>
            <p:xfrm>
              <a:off x="1156" y="2152"/>
              <a:ext cx="408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62" name="Equation" r:id="rId10" imgW="647419" imgH="482391" progId="Equation.DSMT4">
                      <p:embed/>
                    </p:oleObj>
                  </mc:Choice>
                  <mc:Fallback>
                    <p:oleObj name="Equation" r:id="rId10" imgW="647419" imgH="482391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56" y="2152"/>
                            <a:ext cx="408" cy="3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79" name="Object 11"/>
              <p:cNvGraphicFramePr>
                <a:graphicFrameLocks noChangeAspect="1"/>
              </p:cNvGraphicFramePr>
              <p:nvPr/>
            </p:nvGraphicFramePr>
            <p:xfrm>
              <a:off x="340" y="2570"/>
              <a:ext cx="2632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63" name="Equation" r:id="rId12" imgW="4178300" imgH="685800" progId="Equation.DSMT4">
                      <p:embed/>
                    </p:oleObj>
                  </mc:Choice>
                  <mc:Fallback>
                    <p:oleObj name="Equation" r:id="rId12" imgW="4178300" imgH="685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" y="2570"/>
                            <a:ext cx="2632" cy="4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80" name="Text Box 12"/>
              <p:cNvSpPr txBox="1">
                <a:spLocks noChangeArrowheads="1"/>
              </p:cNvSpPr>
              <p:nvPr/>
            </p:nvSpPr>
            <p:spPr bwMode="auto">
              <a:xfrm>
                <a:off x="281" y="1586"/>
                <a:ext cx="4037" cy="8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Superposition of 		can form </a:t>
                </a:r>
                <a:r>
                  <a:rPr lang="en-US" sz="2000" b="1" i="1">
                    <a:solidFill>
                      <a:srgbClr val="0000FF"/>
                    </a:solidFill>
                    <a:latin typeface="Times New Roman" pitchFamily="18" charset="0"/>
                  </a:rPr>
                  <a:t>N</a:t>
                </a:r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 new vectors</a:t>
                </a:r>
                <a:b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				linearly independent</a:t>
                </a:r>
                <a:b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a new basis</a:t>
                </a:r>
              </a:p>
            </p:txBody>
          </p:sp>
          <p:sp>
            <p:nvSpPr>
              <p:cNvPr id="7181" name="AutoShape 13"/>
              <p:cNvSpPr>
                <a:spLocks noChangeArrowheads="1"/>
              </p:cNvSpPr>
              <p:nvPr/>
            </p:nvSpPr>
            <p:spPr bwMode="auto">
              <a:xfrm>
                <a:off x="2005" y="1744"/>
                <a:ext cx="568" cy="94"/>
              </a:xfrm>
              <a:prstGeom prst="rightArrow">
                <a:avLst>
                  <a:gd name="adj1" fmla="val 50000"/>
                  <a:gd name="adj2" fmla="val 151064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7182" name="Text Box 14"/>
            <p:cNvSpPr txBox="1">
              <a:spLocks noChangeArrowheads="1"/>
            </p:cNvSpPr>
            <p:nvPr/>
          </p:nvSpPr>
          <p:spPr bwMode="auto">
            <a:xfrm>
              <a:off x="1291" y="3415"/>
              <a:ext cx="1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complex numbers</a:t>
              </a:r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 flipH="1" flipV="1">
              <a:off x="1010" y="3085"/>
              <a:ext cx="308" cy="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2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34975" y="719138"/>
          <a:ext cx="1308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9" name="Equation" r:id="rId4" imgW="1307532" imgH="431613" progId="Equation.DSMT4">
                  <p:embed/>
                </p:oleObj>
              </mc:Choice>
              <mc:Fallback>
                <p:oleObj name="Equation" r:id="rId4" imgW="1307532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719138"/>
                        <a:ext cx="13081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33375" y="122238"/>
            <a:ext cx="3038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New Basis is Orthonormal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84175" y="1260475"/>
            <a:ext cx="1535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if the matrix</a:t>
            </a: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314450" y="1727200"/>
          <a:ext cx="990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0" name="Equation" r:id="rId6" imgW="990170" imgH="380835" progId="Equation.DSMT4">
                  <p:embed/>
                </p:oleObj>
              </mc:Choice>
              <mc:Fallback>
                <p:oleObj name="Equation" r:id="rId6" imgW="990170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27200"/>
                        <a:ext cx="990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576263" y="3427413"/>
          <a:ext cx="952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1" name="Equation" r:id="rId8" imgW="952087" imgH="406224" progId="Equation.DSMT4">
                  <p:embed/>
                </p:oleObj>
              </mc:Choice>
              <mc:Fallback>
                <p:oleObj name="Equation" r:id="rId8" imgW="952087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3427413"/>
                        <a:ext cx="952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1822450" y="3935413"/>
          <a:ext cx="977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2" name="Equation" r:id="rId10" imgW="977476" imgH="406224" progId="Equation.DSMT4">
                  <p:embed/>
                </p:oleObj>
              </mc:Choice>
              <mc:Fallback>
                <p:oleObj name="Equation" r:id="rId10" imgW="977476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0" y="3935413"/>
                        <a:ext cx="9779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638425" y="2176463"/>
            <a:ext cx="319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coefficients in superposition</a:t>
            </a:r>
          </a:p>
        </p:txBody>
      </p:sp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3544888" y="2505075"/>
          <a:ext cx="4178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3" name="Equation" r:id="rId12" imgW="4178300" imgH="685800" progId="Equation.DSMT4">
                  <p:embed/>
                </p:oleObj>
              </mc:Choice>
              <mc:Fallback>
                <p:oleObj name="Equation" r:id="rId12" imgW="41783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2505075"/>
                        <a:ext cx="41783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Line 10"/>
          <p:cNvSpPr>
            <a:spLocks noChangeShapeType="1"/>
          </p:cNvSpPr>
          <p:nvPr/>
        </p:nvSpPr>
        <p:spPr bwMode="auto">
          <a:xfrm flipH="1" flipV="1">
            <a:off x="2079625" y="2116138"/>
            <a:ext cx="612775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96875" y="2954338"/>
            <a:ext cx="228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meets the condition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601663" y="4070350"/>
            <a:ext cx="1101725" cy="150813"/>
          </a:xfrm>
          <a:prstGeom prst="rightArrow">
            <a:avLst>
              <a:gd name="adj1" fmla="val 50000"/>
              <a:gd name="adj2" fmla="val 182631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514725" y="3905250"/>
            <a:ext cx="48109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is unitary – Hermitian conjugate =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</a:rPr>
              <a:t>inverse</a:t>
            </a:r>
            <a:endParaRPr lang="en-US" sz="20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3290888" y="3976688"/>
          <a:ext cx="241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4" name="Equation" r:id="rId14" imgW="241195" imgH="355446" progId="Equation.DSMT4">
                  <p:embed/>
                </p:oleObj>
              </mc:Choice>
              <mc:Fallback>
                <p:oleObj name="Equation" r:id="rId14" imgW="241195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8" y="3976688"/>
                        <a:ext cx="241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96888" y="4459288"/>
            <a:ext cx="8402640" cy="1485900"/>
            <a:chOff x="313" y="2809"/>
            <a:chExt cx="5293" cy="936"/>
          </a:xfrm>
        </p:grpSpPr>
        <p:graphicFrame>
          <p:nvGraphicFramePr>
            <p:cNvPr id="9232" name="Object 16"/>
            <p:cNvGraphicFramePr>
              <a:graphicFrameLocks noChangeAspect="1"/>
            </p:cNvGraphicFramePr>
            <p:nvPr/>
          </p:nvGraphicFramePr>
          <p:xfrm>
            <a:off x="2637" y="2854"/>
            <a:ext cx="40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25" name="Equation" r:id="rId16" imgW="647419" imgH="482391" progId="Equation.DSMT4">
                    <p:embed/>
                  </p:oleObj>
                </mc:Choice>
                <mc:Fallback>
                  <p:oleObj name="Equation" r:id="rId16" imgW="647419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7" y="2854"/>
                          <a:ext cx="40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3" name="Object 17"/>
            <p:cNvGraphicFramePr>
              <a:graphicFrameLocks noChangeAspect="1"/>
            </p:cNvGraphicFramePr>
            <p:nvPr/>
          </p:nvGraphicFramePr>
          <p:xfrm>
            <a:off x="1780" y="3173"/>
            <a:ext cx="15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26" name="Equation" r:id="rId18" imgW="241195" imgH="355446" progId="Equation.DSMT4">
                    <p:embed/>
                  </p:oleObj>
                </mc:Choice>
                <mc:Fallback>
                  <p:oleObj name="Equation" r:id="rId18" imgW="24119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0" y="3173"/>
                          <a:ext cx="15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4" name="Object 18"/>
            <p:cNvGraphicFramePr>
              <a:graphicFrameLocks noChangeAspect="1"/>
            </p:cNvGraphicFramePr>
            <p:nvPr/>
          </p:nvGraphicFramePr>
          <p:xfrm>
            <a:off x="392" y="3489"/>
            <a:ext cx="10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27" name="Equation" r:id="rId19" imgW="1739900" imgH="406400" progId="Equation.DSMT4">
                    <p:embed/>
                  </p:oleObj>
                </mc:Choice>
                <mc:Fallback>
                  <p:oleObj name="Equation" r:id="rId19" imgW="1739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" y="3489"/>
                          <a:ext cx="10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313" y="2809"/>
              <a:ext cx="5293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Important result.  The new basis             will be orthonormal</a:t>
              </a:r>
              <a:b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		   if      , the transformation matrix, is unitary (see book</a:t>
              </a:r>
              <a:b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		</a:t>
              </a:r>
              <a:r>
                <a:rPr lang="en-US" sz="2000" b="1">
                  <a:solidFill>
                    <a:srgbClr val="F40000"/>
                  </a:solidFill>
                  <a:latin typeface="Times New Roman" pitchFamily="18" charset="0"/>
                </a:rPr>
                <a:t>               </a:t>
              </a:r>
              <a:r>
                <a:rPr lang="en-US" sz="2000" b="1" smtClean="0">
                  <a:solidFill>
                    <a:srgbClr val="F40000"/>
                  </a:solidFill>
                  <a:latin typeface="Times New Roman" pitchFamily="18" charset="0"/>
                </a:rPr>
                <a:t>and </a:t>
              </a:r>
              <a:r>
                <a:rPr lang="en-US" sz="2000" b="1" dirty="0">
                  <a:solidFill>
                    <a:srgbClr val="F40000"/>
                  </a:solidFill>
                  <a:latin typeface="Times New Roman" pitchFamily="18" charset="0"/>
                </a:rPr>
                <a:t>Errata and </a:t>
              </a:r>
              <a:r>
                <a:rPr lang="en-US" sz="2000" b="1" dirty="0" smtClean="0">
                  <a:solidFill>
                    <a:srgbClr val="F40000"/>
                  </a:solidFill>
                  <a:latin typeface="Times New Roman" pitchFamily="18" charset="0"/>
                </a:rPr>
                <a:t>Addenda, </a:t>
              </a:r>
              <a:r>
                <a:rPr lang="en-US" sz="2000" b="1" smtClean="0">
                  <a:solidFill>
                    <a:srgbClr val="F40000"/>
                  </a:solidFill>
                  <a:latin typeface="Times New Roman" pitchFamily="18" charset="0"/>
                </a:rPr>
                <a:t>linear algebra book </a:t>
              </a:r>
              <a:r>
                <a:rPr lang="en-US" sz="2000" b="1">
                  <a:solidFill>
                    <a:srgbClr val="F40000"/>
                  </a:solidFill>
                  <a:latin typeface="Times New Roman" pitchFamily="18" charset="0"/>
                </a:rPr>
                <a:t>).</a:t>
              </a:r>
            </a:p>
          </p:txBody>
        </p:sp>
      </p:grpSp>
      <p:sp>
        <p:nvSpPr>
          <p:cNvPr id="923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5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3660775" y="374650"/>
          <a:ext cx="57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2" name="Equation" r:id="rId4" imgW="571252" imgH="406224" progId="Equation.DSMT4">
                  <p:embed/>
                </p:oleObj>
              </mc:Choice>
              <mc:Fallback>
                <p:oleObj name="Equation" r:id="rId4" imgW="571252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0775" y="374650"/>
                        <a:ext cx="571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6686550" y="358775"/>
          <a:ext cx="520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3" name="Equation" r:id="rId6" imgW="520474" imgH="406224" progId="Equation.DSMT4">
                  <p:embed/>
                </p:oleObj>
              </mc:Choice>
              <mc:Fallback>
                <p:oleObj name="Equation" r:id="rId6" imgW="520474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0" y="358775"/>
                        <a:ext cx="5207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07975" y="60325"/>
            <a:ext cx="7081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40000"/>
                </a:solidFill>
                <a:latin typeface="Times New Roman" pitchFamily="18" charset="0"/>
              </a:rPr>
              <a:t>Unitary transformation </a:t>
            </a:r>
            <a:br>
              <a:rPr lang="en-US" sz="2000" b="1">
                <a:solidFill>
                  <a:srgbClr val="F4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F40000"/>
                </a:solidFill>
                <a:latin typeface="Times New Roman" pitchFamily="18" charset="0"/>
              </a:rPr>
              <a:t>substitutes orthonormal basis           for orthonormal basis         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6075" y="908050"/>
            <a:ext cx="8321675" cy="2578100"/>
            <a:chOff x="250" y="788"/>
            <a:chExt cx="5242" cy="1624"/>
          </a:xfrm>
        </p:grpSpPr>
        <p:graphicFrame>
          <p:nvGraphicFramePr>
            <p:cNvPr id="11270" name="Object 6"/>
            <p:cNvGraphicFramePr>
              <a:graphicFrameLocks noChangeAspect="1"/>
            </p:cNvGraphicFramePr>
            <p:nvPr/>
          </p:nvGraphicFramePr>
          <p:xfrm>
            <a:off x="831" y="794"/>
            <a:ext cx="21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4" name="Equation" r:id="rId8" imgW="342751" imgH="380835" progId="Equation.DSMT4">
                    <p:embed/>
                  </p:oleObj>
                </mc:Choice>
                <mc:Fallback>
                  <p:oleObj name="Equation" r:id="rId8" imgW="342751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1" y="794"/>
                          <a:ext cx="21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565" y="1213"/>
            <a:ext cx="96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5" name="Equation" r:id="rId10" imgW="1524000" imgH="558800" progId="Equation.DSMT4">
                    <p:embed/>
                  </p:oleObj>
                </mc:Choice>
                <mc:Fallback>
                  <p:oleObj name="Equation" r:id="rId10" imgW="15240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" y="1213"/>
                          <a:ext cx="960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557" y="1678"/>
            <a:ext cx="98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6" name="Equation" r:id="rId12" imgW="1562100" imgH="558800" progId="Equation.DSMT4">
                    <p:embed/>
                  </p:oleObj>
                </mc:Choice>
                <mc:Fallback>
                  <p:oleObj name="Equation" r:id="rId12" imgW="15621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" y="1678"/>
                          <a:ext cx="984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9"/>
            <p:cNvGraphicFramePr>
              <a:graphicFrameLocks noChangeAspect="1"/>
            </p:cNvGraphicFramePr>
            <p:nvPr>
              <p:extLst/>
            </p:nvPr>
          </p:nvGraphicFramePr>
          <p:xfrm>
            <a:off x="350" y="2172"/>
            <a:ext cx="21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7" name="Equation" r:id="rId14" imgW="342751" imgH="380835" progId="Equation.DSMT4">
                    <p:embed/>
                  </p:oleObj>
                </mc:Choice>
                <mc:Fallback>
                  <p:oleObj name="Equation" r:id="rId14" imgW="342751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" y="2172"/>
                          <a:ext cx="21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4" name="Text Box 10"/>
            <p:cNvSpPr txBox="1">
              <a:spLocks noChangeArrowheads="1"/>
            </p:cNvSpPr>
            <p:nvPr/>
          </p:nvSpPr>
          <p:spPr bwMode="auto">
            <a:xfrm>
              <a:off x="250" y="788"/>
              <a:ext cx="5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Vector</a:t>
              </a:r>
            </a:p>
          </p:txBody>
        </p:sp>
        <p:sp>
          <p:nvSpPr>
            <p:cNvPr id="11275" name="Text Box 11"/>
            <p:cNvSpPr txBox="1">
              <a:spLocks noChangeArrowheads="1"/>
            </p:cNvSpPr>
            <p:nvPr/>
          </p:nvSpPr>
          <p:spPr bwMode="auto">
            <a:xfrm>
              <a:off x="605" y="2147"/>
              <a:ext cx="21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8000"/>
                  </a:solidFill>
                  <a:latin typeface="Times New Roman" pitchFamily="18" charset="0"/>
                </a:rPr>
                <a:t>Same vector – different basis.</a:t>
              </a:r>
            </a:p>
          </p:txBody>
        </p:sp>
        <p:sp>
          <p:nvSpPr>
            <p:cNvPr id="11276" name="Text Box 12"/>
            <p:cNvSpPr txBox="1">
              <a:spLocks noChangeArrowheads="1"/>
            </p:cNvSpPr>
            <p:nvPr/>
          </p:nvSpPr>
          <p:spPr bwMode="auto">
            <a:xfrm>
              <a:off x="1986" y="1324"/>
              <a:ext cx="350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vector – line in space (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may be high dimensionality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		          abstract space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)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written in terms of two basis sets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07988" y="3695120"/>
            <a:ext cx="8402637" cy="1282700"/>
            <a:chOff x="257" y="2380"/>
            <a:chExt cx="5293" cy="808"/>
          </a:xfrm>
        </p:grpSpPr>
        <p:graphicFrame>
          <p:nvGraphicFramePr>
            <p:cNvPr id="11278" name="Object 14"/>
            <p:cNvGraphicFramePr>
              <a:graphicFrameLocks noChangeAspect="1"/>
            </p:cNvGraphicFramePr>
            <p:nvPr/>
          </p:nvGraphicFramePr>
          <p:xfrm>
            <a:off x="2227" y="2464"/>
            <a:ext cx="15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8" name="Equation" r:id="rId15" imgW="241195" imgH="355446" progId="Equation.DSMT4">
                    <p:embed/>
                  </p:oleObj>
                </mc:Choice>
                <mc:Fallback>
                  <p:oleObj name="Equation" r:id="rId15" imgW="24119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7" y="2464"/>
                          <a:ext cx="15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9" name="Object 15"/>
            <p:cNvGraphicFramePr>
              <a:graphicFrameLocks noChangeAspect="1"/>
            </p:cNvGraphicFramePr>
            <p:nvPr/>
          </p:nvGraphicFramePr>
          <p:xfrm>
            <a:off x="506" y="2695"/>
            <a:ext cx="21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9" name="Equation" r:id="rId17" imgW="342751" imgH="380835" progId="Equation.DSMT4">
                    <p:embed/>
                  </p:oleObj>
                </mc:Choice>
                <mc:Fallback>
                  <p:oleObj name="Equation" r:id="rId17" imgW="342751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6" y="2695"/>
                          <a:ext cx="21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0" name="Text Box 16"/>
            <p:cNvSpPr txBox="1">
              <a:spLocks noChangeArrowheads="1"/>
            </p:cNvSpPr>
            <p:nvPr/>
          </p:nvSpPr>
          <p:spPr bwMode="auto">
            <a:xfrm>
              <a:off x="257" y="2380"/>
              <a:ext cx="5293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  <a:t>The unitary transformation     can be used to change a vector representative</a:t>
              </a:r>
              <a:b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  <a:t>of        in one orthonormal basis set to its vector representative in another </a:t>
              </a:r>
              <a:b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  <a:t>orthonormal basis set.</a:t>
              </a: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444500" y="4989655"/>
            <a:ext cx="5710238" cy="1619250"/>
            <a:chOff x="280" y="3178"/>
            <a:chExt cx="3597" cy="1020"/>
          </a:xfrm>
        </p:grpSpPr>
        <p:graphicFrame>
          <p:nvGraphicFramePr>
            <p:cNvPr id="11282" name="Object 18"/>
            <p:cNvGraphicFramePr>
              <a:graphicFrameLocks noChangeAspect="1"/>
            </p:cNvGraphicFramePr>
            <p:nvPr/>
          </p:nvGraphicFramePr>
          <p:xfrm>
            <a:off x="304" y="3674"/>
            <a:ext cx="56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0" name="Equation" r:id="rId18" imgW="901309" imgH="355446" progId="Equation.DSMT4">
                    <p:embed/>
                  </p:oleObj>
                </mc:Choice>
                <mc:Fallback>
                  <p:oleObj name="Equation" r:id="rId18" imgW="901309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" y="3674"/>
                          <a:ext cx="56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3" name="Object 19"/>
            <p:cNvGraphicFramePr>
              <a:graphicFrameLocks noChangeAspect="1"/>
            </p:cNvGraphicFramePr>
            <p:nvPr/>
          </p:nvGraphicFramePr>
          <p:xfrm>
            <a:off x="305" y="3942"/>
            <a:ext cx="64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1" name="Equation" r:id="rId20" imgW="1028254" imgH="406224" progId="Equation.DSMT4">
                    <p:embed/>
                  </p:oleObj>
                </mc:Choice>
                <mc:Fallback>
                  <p:oleObj name="Equation" r:id="rId20" imgW="1028254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" y="3942"/>
                          <a:ext cx="64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4" name="Text Box 20"/>
            <p:cNvSpPr txBox="1">
              <a:spLocks noChangeArrowheads="1"/>
            </p:cNvSpPr>
            <p:nvPr/>
          </p:nvSpPr>
          <p:spPr bwMode="auto">
            <a:xfrm>
              <a:off x="280" y="3178"/>
              <a:ext cx="235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– vector rep. in unprimed basis</a:t>
              </a:r>
              <a:r>
                <a:rPr lang="en-US" sz="2000" b="1">
                  <a:latin typeface="Times New Roman" pitchFamily="18" charset="0"/>
                </a:rPr>
                <a:t/>
              </a:r>
              <a:br>
                <a:rPr lang="en-US" sz="2000" b="1"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– vector rep. in primed basis</a:t>
              </a:r>
              <a:endParaRPr lang="en-US" sz="2000" b="1" i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11285" name="Text Box 21"/>
            <p:cNvSpPr txBox="1">
              <a:spLocks noChangeArrowheads="1"/>
            </p:cNvSpPr>
            <p:nvPr/>
          </p:nvSpPr>
          <p:spPr bwMode="auto">
            <a:xfrm>
              <a:off x="1086" y="3630"/>
              <a:ext cx="27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change from unprimed to primed basis</a:t>
              </a:r>
            </a:p>
          </p:txBody>
        </p:sp>
        <p:sp>
          <p:nvSpPr>
            <p:cNvPr id="11286" name="Text Box 22"/>
            <p:cNvSpPr txBox="1">
              <a:spLocks noChangeArrowheads="1"/>
            </p:cNvSpPr>
            <p:nvPr/>
          </p:nvSpPr>
          <p:spPr bwMode="auto">
            <a:xfrm>
              <a:off x="1102" y="3922"/>
              <a:ext cx="27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FF"/>
                  </a:solidFill>
                  <a:latin typeface="Times New Roman" pitchFamily="18" charset="0"/>
                </a:rPr>
                <a:t>change from primed to unprimed basis</a:t>
              </a:r>
            </a:p>
          </p:txBody>
        </p:sp>
      </p:grpSp>
      <p:sp>
        <p:nvSpPr>
          <p:cNvPr id="1128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7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095500" y="585788"/>
          <a:ext cx="863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1" name="Equation" r:id="rId4" imgW="863225" imgH="380835" progId="Equation.DSMT4">
                  <p:embed/>
                </p:oleObj>
              </mc:Choice>
              <mc:Fallback>
                <p:oleObj name="Equation" r:id="rId4" imgW="863225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585788"/>
                        <a:ext cx="863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962025"/>
            <a:ext cx="3325812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565400" y="4133850"/>
          <a:ext cx="1828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2" name="Equation" r:id="rId7" imgW="1828800" imgH="381000" progId="Equation.DSMT4">
                  <p:embed/>
                </p:oleObj>
              </mc:Choice>
              <mc:Fallback>
                <p:oleObj name="Equation" r:id="rId7" imgW="18288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4133850"/>
                        <a:ext cx="1828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300163" y="3556000"/>
          <a:ext cx="304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3" name="Equation" r:id="rId9" imgW="304668" imgH="380835" progId="Equation.DSMT4">
                  <p:embed/>
                </p:oleObj>
              </mc:Choice>
              <mc:Fallback>
                <p:oleObj name="Equation" r:id="rId9" imgW="30466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3556000"/>
                        <a:ext cx="304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3975100" y="4706938"/>
          <a:ext cx="863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4" name="Equation" r:id="rId11" imgW="863225" imgH="380835" progId="Equation.DSMT4">
                  <p:embed/>
                </p:oleObj>
              </mc:Choice>
              <mc:Fallback>
                <p:oleObj name="Equation" r:id="rId11" imgW="863225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4706938"/>
                        <a:ext cx="863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763588" y="5248275"/>
          <a:ext cx="7747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5" name="Equation" r:id="rId13" imgW="774700" imgH="1143000" progId="Equation.DSMT4">
                  <p:embed/>
                </p:oleObj>
              </mc:Choice>
              <mc:Fallback>
                <p:oleObj name="Equation" r:id="rId13" imgW="77470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5248275"/>
                        <a:ext cx="7747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46063" y="47625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Example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96863" y="561975"/>
            <a:ext cx="1770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Consider basis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471488" y="3517900"/>
            <a:ext cx="3319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Vector      - line in real space.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58800" y="4081463"/>
            <a:ext cx="1979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In terms of basis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22300" y="4681538"/>
            <a:ext cx="340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Vector representative in basis</a:t>
            </a:r>
          </a:p>
        </p:txBody>
      </p:sp>
      <p:sp>
        <p:nvSpPr>
          <p:cNvPr id="1332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0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71463" y="109538"/>
            <a:ext cx="5883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Change basis by rotating axis system 45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° around     . 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5661025" y="146050"/>
          <a:ext cx="165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name="Equation" r:id="rId4" imgW="165028" imgH="279279" progId="Equation.DSMT4">
                  <p:embed/>
                </p:oleObj>
              </mc:Choice>
              <mc:Fallback>
                <p:oleObj name="Equation" r:id="rId4" imgW="165028" imgH="2792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46050"/>
                        <a:ext cx="1651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4221163" y="695325"/>
          <a:ext cx="304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5" name="Equation" r:id="rId6" imgW="304668" imgH="380835" progId="Equation.DSMT4">
                  <p:embed/>
                </p:oleObj>
              </mc:Choice>
              <mc:Fallback>
                <p:oleObj name="Equation" r:id="rId6" imgW="30466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1163" y="695325"/>
                        <a:ext cx="304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508000" y="1260475"/>
          <a:ext cx="812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6" name="Equation" r:id="rId8" imgW="812447" imgH="355446" progId="Equation.DSMT4">
                  <p:embed/>
                </p:oleObj>
              </mc:Choice>
              <mc:Fallback>
                <p:oleObj name="Equation" r:id="rId8" imgW="812447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260475"/>
                        <a:ext cx="812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36575" y="2540000"/>
          <a:ext cx="24892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Equation" r:id="rId10" imgW="2489200" imgH="1358900" progId="Equation.DSMT4">
                  <p:embed/>
                </p:oleObj>
              </mc:Choice>
              <mc:Fallback>
                <p:oleObj name="Equation" r:id="rId10" imgW="2489200" imgH="1358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2540000"/>
                        <a:ext cx="2489200" cy="135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530225" y="4937125"/>
          <a:ext cx="26797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8" name="Equation" r:id="rId12" imgW="2679700" imgH="1346200" progId="Equation.DSMT4">
                  <p:embed/>
                </p:oleObj>
              </mc:Choice>
              <mc:Fallback>
                <p:oleObj name="Equation" r:id="rId12" imgW="2679700" imgH="1346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4937125"/>
                        <a:ext cx="26797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33375" y="649288"/>
            <a:ext cx="4667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Can find the new representative of      ,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s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455613" y="1930400"/>
          <a:ext cx="241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9" name="Equation" r:id="rId14" imgW="241195" imgH="355446" progId="Equation.DSMT4">
                  <p:embed/>
                </p:oleObj>
              </mc:Choice>
              <mc:Fallback>
                <p:oleObj name="Equation" r:id="rId14" imgW="241195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1930400"/>
                        <a:ext cx="2413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784225" y="1878013"/>
            <a:ext cx="2084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is rotation matrix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346075" y="4243388"/>
            <a:ext cx="3014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For 45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° rotation around </a:t>
            </a:r>
            <a:r>
              <a:rPr lang="en-US" sz="2000" b="1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b="1">
                <a:latin typeface="Times New Roman" pitchFamily="18" charset="0"/>
              </a:rPr>
              <a:t> </a:t>
            </a: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3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79425" y="746125"/>
          <a:ext cx="40259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7" name="Equation" r:id="rId4" imgW="4025900" imgH="1346200" progId="Equation.DSMT4">
                  <p:embed/>
                </p:oleObj>
              </mc:Choice>
              <mc:Fallback>
                <p:oleObj name="Equation" r:id="rId4" imgW="4025900" imgH="1346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746125"/>
                        <a:ext cx="40259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515938" y="2324100"/>
          <a:ext cx="11684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8" name="Equation" r:id="rId6" imgW="1168400" imgH="1244600" progId="Equation.DSMT4">
                  <p:embed/>
                </p:oleObj>
              </mc:Choice>
              <mc:Fallback>
                <p:oleObj name="Equation" r:id="rId6" imgW="1168400" imgH="1244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2324100"/>
                        <a:ext cx="116840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71475" y="13493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Then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174875" y="2640013"/>
            <a:ext cx="3938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vector representative of      in basis</a:t>
            </a:r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4868863" y="2667000"/>
          <a:ext cx="304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9" name="Equation" r:id="rId8" imgW="304668" imgH="380835" progId="Equation.DSMT4">
                  <p:embed/>
                </p:oleObj>
              </mc:Choice>
              <mc:Fallback>
                <p:oleObj name="Equation" r:id="rId8" imgW="30466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863" y="2667000"/>
                        <a:ext cx="304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6065838" y="2641600"/>
          <a:ext cx="57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0" name="Equation" r:id="rId10" imgW="571252" imgH="406224" progId="Equation.DSMT4">
                  <p:embed/>
                </p:oleObj>
              </mc:Choice>
              <mc:Fallback>
                <p:oleObj name="Equation" r:id="rId10" imgW="571252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5838" y="2641600"/>
                        <a:ext cx="571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46088" y="3717925"/>
            <a:ext cx="3384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Same vector but in new basis.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F40000"/>
                </a:solidFill>
                <a:latin typeface="Times New Roman" pitchFamily="18" charset="0"/>
              </a:rPr>
              <a:t>Properties unchanged.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84188" y="4560888"/>
            <a:ext cx="5221287" cy="1782762"/>
            <a:chOff x="305" y="2873"/>
            <a:chExt cx="3289" cy="1123"/>
          </a:xfrm>
        </p:grpSpPr>
        <p:graphicFrame>
          <p:nvGraphicFramePr>
            <p:cNvPr id="17418" name="Object 10"/>
            <p:cNvGraphicFramePr>
              <a:graphicFrameLocks noChangeAspect="1"/>
            </p:cNvGraphicFramePr>
            <p:nvPr/>
          </p:nvGraphicFramePr>
          <p:xfrm>
            <a:off x="2301" y="2873"/>
            <a:ext cx="60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1" name="Equation" r:id="rId12" imgW="965200" imgH="457200" progId="Equation.DSMT4">
                    <p:embed/>
                  </p:oleObj>
                </mc:Choice>
                <mc:Fallback>
                  <p:oleObj name="Equation" r:id="rId12" imgW="9652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1" y="2873"/>
                          <a:ext cx="60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9" name="Object 11"/>
            <p:cNvGraphicFramePr>
              <a:graphicFrameLocks noChangeAspect="1"/>
            </p:cNvGraphicFramePr>
            <p:nvPr/>
          </p:nvGraphicFramePr>
          <p:xfrm>
            <a:off x="351" y="3277"/>
            <a:ext cx="300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2" name="Equation" r:id="rId14" imgW="4775200" imgH="457200" progId="Equation.DSMT4">
                    <p:embed/>
                  </p:oleObj>
                </mc:Choice>
                <mc:Fallback>
                  <p:oleObj name="Equation" r:id="rId14" imgW="47752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" y="3277"/>
                          <a:ext cx="300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0" name="Object 12"/>
            <p:cNvGraphicFramePr>
              <a:graphicFrameLocks noChangeAspect="1"/>
            </p:cNvGraphicFramePr>
            <p:nvPr/>
          </p:nvGraphicFramePr>
          <p:xfrm>
            <a:off x="346" y="3708"/>
            <a:ext cx="324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3" name="Equation" r:id="rId16" imgW="5156200" imgH="457200" progId="Equation.DSMT4">
                    <p:embed/>
                  </p:oleObj>
                </mc:Choice>
                <mc:Fallback>
                  <p:oleObj name="Equation" r:id="rId16" imgW="51562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" y="3708"/>
                          <a:ext cx="324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305" y="2878"/>
              <a:ext cx="19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Example – length of vector</a:t>
              </a:r>
            </a:p>
          </p:txBody>
        </p:sp>
      </p:grpSp>
      <p:sp>
        <p:nvSpPr>
          <p:cNvPr id="1742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45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947738" y="649288"/>
            <a:ext cx="7143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Can go back and forth between representatives of a vector      by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7346950" y="682625"/>
          <a:ext cx="342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4" name="Equation" r:id="rId4" imgW="342751" imgH="380835" progId="Equation.DSMT4">
                  <p:embed/>
                </p:oleObj>
              </mc:Choice>
              <mc:Fallback>
                <p:oleObj name="Equation" r:id="rId4" imgW="342751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6950" y="682625"/>
                        <a:ext cx="342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1824038" y="2308225"/>
          <a:ext cx="901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name="Equation" r:id="rId6" imgW="901309" imgH="355446" progId="Equation.DSMT4">
                  <p:embed/>
                </p:oleObj>
              </mc:Choice>
              <mc:Fallback>
                <p:oleObj name="Equation" r:id="rId6" imgW="901309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038" y="2308225"/>
                        <a:ext cx="901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5456238" y="2235200"/>
          <a:ext cx="1028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6" name="Equation" r:id="rId8" imgW="1028254" imgH="406224" progId="Equation.DSMT4">
                  <p:embed/>
                </p:oleObj>
              </mc:Choice>
              <mc:Fallback>
                <p:oleObj name="Equation" r:id="rId8" imgW="1028254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2235200"/>
                        <a:ext cx="10287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273175" y="1400175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change from unprimed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to primed basis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818063" y="1349375"/>
            <a:ext cx="2397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change from primed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to unprimed basis</a:t>
            </a:r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4206875" y="3505200"/>
          <a:ext cx="342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7" name="Equation" r:id="rId10" imgW="342751" imgH="380835" progId="Equation.DSMT4">
                  <p:embed/>
                </p:oleObj>
              </mc:Choice>
              <mc:Fallback>
                <p:oleObj name="Equation" r:id="rId10" imgW="342751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75" y="3505200"/>
                        <a:ext cx="342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500313" y="3467100"/>
            <a:ext cx="4016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components of       in different basis</a:t>
            </a: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H="1" flipV="1">
            <a:off x="1979613" y="2617788"/>
            <a:ext cx="676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V="1">
            <a:off x="5360988" y="2592388"/>
            <a:ext cx="187325" cy="89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7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460375" y="606425"/>
          <a:ext cx="1117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0" name="Equation" r:id="rId4" imgW="1117600" imgH="381000" progId="Equation.DSMT4">
                  <p:embed/>
                </p:oleObj>
              </mc:Choice>
              <mc:Fallback>
                <p:oleObj name="Equation" r:id="rId4" imgW="1117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606425"/>
                        <a:ext cx="1117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33375" y="85725"/>
            <a:ext cx="3981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Consider the linear transformation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874838" y="585788"/>
            <a:ext cx="2136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operator equation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2275" y="1122363"/>
            <a:ext cx="3067050" cy="1901825"/>
            <a:chOff x="266" y="707"/>
            <a:chExt cx="1932" cy="1198"/>
          </a:xfrm>
        </p:grpSpPr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337" y="1002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1" name="Equation" r:id="rId6" imgW="825500" imgH="342900" progId="Equation.DSMT4">
                    <p:embed/>
                  </p:oleObj>
                </mc:Choice>
                <mc:Fallback>
                  <p:oleObj name="Equation" r:id="rId6" imgW="825500" imgH="342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" y="1002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1" name="Object 7"/>
            <p:cNvGraphicFramePr>
              <a:graphicFrameLocks noChangeAspect="1"/>
            </p:cNvGraphicFramePr>
            <p:nvPr/>
          </p:nvGraphicFramePr>
          <p:xfrm>
            <a:off x="318" y="1553"/>
            <a:ext cx="81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2" name="Equation" r:id="rId8" imgW="1295400" imgH="558800" progId="Equation.DSMT4">
                    <p:embed/>
                  </p:oleObj>
                </mc:Choice>
                <mc:Fallback>
                  <p:oleObj name="Equation" r:id="rId8" imgW="12954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" y="1553"/>
                          <a:ext cx="81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8"/>
            <p:cNvGraphicFramePr>
              <a:graphicFrameLocks noChangeAspect="1"/>
            </p:cNvGraphicFramePr>
            <p:nvPr/>
          </p:nvGraphicFramePr>
          <p:xfrm>
            <a:off x="1126" y="726"/>
            <a:ext cx="32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3" name="Equation" r:id="rId10" imgW="520474" imgH="406224" progId="Equation.DSMT4">
                    <p:embed/>
                  </p:oleObj>
                </mc:Choice>
                <mc:Fallback>
                  <p:oleObj name="Equation" r:id="rId10" imgW="520474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6" y="726"/>
                          <a:ext cx="32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266" y="707"/>
              <a:ext cx="19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In the basis          can write</a:t>
              </a:r>
            </a:p>
          </p:txBody>
        </p:sp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297" y="1267"/>
              <a:ext cx="2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or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5288" y="3192463"/>
            <a:ext cx="5408612" cy="3424237"/>
            <a:chOff x="249" y="2011"/>
            <a:chExt cx="3407" cy="2157"/>
          </a:xfrm>
        </p:grpSpPr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2659" y="2030"/>
            <a:ext cx="36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4" name="Equation" r:id="rId12" imgW="571252" imgH="406224" progId="Equation.DSMT4">
                    <p:embed/>
                  </p:oleObj>
                </mc:Choice>
                <mc:Fallback>
                  <p:oleObj name="Equation" r:id="rId12" imgW="571252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9" y="2030"/>
                          <a:ext cx="360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3"/>
            <p:cNvGraphicFramePr>
              <a:graphicFrameLocks noChangeAspect="1"/>
            </p:cNvGraphicFramePr>
            <p:nvPr/>
          </p:nvGraphicFramePr>
          <p:xfrm>
            <a:off x="3504" y="2061"/>
            <a:ext cx="15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5" name="Equation" r:id="rId14" imgW="241195" imgH="355446" progId="Equation.DSMT4">
                    <p:embed/>
                  </p:oleObj>
                </mc:Choice>
                <mc:Fallback>
                  <p:oleObj name="Equation" r:id="rId14" imgW="24119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061"/>
                          <a:ext cx="15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8" name="Object 14"/>
            <p:cNvGraphicFramePr>
              <a:graphicFrameLocks noChangeAspect="1"/>
            </p:cNvGraphicFramePr>
            <p:nvPr/>
          </p:nvGraphicFramePr>
          <p:xfrm>
            <a:off x="304" y="2401"/>
            <a:ext cx="185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6" name="Equation" r:id="rId16" imgW="2946400" imgH="406400" progId="Equation.DSMT4">
                    <p:embed/>
                  </p:oleObj>
                </mc:Choice>
                <mc:Fallback>
                  <p:oleObj name="Equation" r:id="rId16" imgW="29464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" y="2401"/>
                          <a:ext cx="185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9" name="Object 15"/>
            <p:cNvGraphicFramePr>
              <a:graphicFrameLocks noChangeAspect="1"/>
            </p:cNvGraphicFramePr>
            <p:nvPr/>
          </p:nvGraphicFramePr>
          <p:xfrm>
            <a:off x="310" y="2938"/>
            <a:ext cx="600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7" name="Equation" r:id="rId18" imgW="952087" imgH="368140" progId="Equation.DSMT4">
                    <p:embed/>
                  </p:oleObj>
                </mc:Choice>
                <mc:Fallback>
                  <p:oleObj name="Equation" r:id="rId18" imgW="952087" imgH="3681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" y="2938"/>
                          <a:ext cx="600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0" name="Object 16"/>
            <p:cNvGraphicFramePr>
              <a:graphicFrameLocks noChangeAspect="1"/>
            </p:cNvGraphicFramePr>
            <p:nvPr/>
          </p:nvGraphicFramePr>
          <p:xfrm>
            <a:off x="302" y="3518"/>
            <a:ext cx="81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8" name="Equation" r:id="rId20" imgW="1294838" imgH="406224" progId="Equation.DSMT4">
                    <p:embed/>
                  </p:oleObj>
                </mc:Choice>
                <mc:Fallback>
                  <p:oleObj name="Equation" r:id="rId20" imgW="1294838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" y="3518"/>
                          <a:ext cx="81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1" name="Object 17"/>
            <p:cNvGraphicFramePr>
              <a:graphicFrameLocks noChangeAspect="1"/>
            </p:cNvGraphicFramePr>
            <p:nvPr/>
          </p:nvGraphicFramePr>
          <p:xfrm>
            <a:off x="1387" y="3280"/>
            <a:ext cx="17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9" name="Equation" r:id="rId22" imgW="279400" imgH="368300" progId="Equation.DSMT4">
                    <p:embed/>
                  </p:oleObj>
                </mc:Choice>
                <mc:Fallback>
                  <p:oleObj name="Equation" r:id="rId22" imgW="2794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7" y="3280"/>
                          <a:ext cx="17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2" name="Object 18"/>
            <p:cNvGraphicFramePr>
              <a:graphicFrameLocks noChangeAspect="1"/>
            </p:cNvGraphicFramePr>
            <p:nvPr/>
          </p:nvGraphicFramePr>
          <p:xfrm>
            <a:off x="879" y="3939"/>
            <a:ext cx="15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0" name="Equation" r:id="rId24" imgW="241195" imgH="355446" progId="Equation.DSMT4">
                    <p:embed/>
                  </p:oleObj>
                </mc:Choice>
                <mc:Fallback>
                  <p:oleObj name="Equation" r:id="rId24" imgW="24119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9" y="3939"/>
                          <a:ext cx="15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3" name="Object 19"/>
            <p:cNvGraphicFramePr>
              <a:graphicFrameLocks noChangeAspect="1"/>
            </p:cNvGraphicFramePr>
            <p:nvPr/>
          </p:nvGraphicFramePr>
          <p:xfrm>
            <a:off x="1914" y="3803"/>
            <a:ext cx="1232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1" name="Equation" r:id="rId25" imgW="1371600" imgH="406400" progId="Equation.DSMT4">
                    <p:embed/>
                  </p:oleObj>
                </mc:Choice>
                <mc:Fallback>
                  <p:oleObj name="Equation" r:id="rId25" imgW="13716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4" y="3803"/>
                          <a:ext cx="1232" cy="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249" y="2011"/>
              <a:ext cx="32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Change to new orthonormal basis            using</a:t>
              </a:r>
            </a:p>
          </p:txBody>
        </p:sp>
        <p:sp>
          <p:nvSpPr>
            <p:cNvPr id="21525" name="Text Box 21"/>
            <p:cNvSpPr txBox="1">
              <a:spLocks noChangeArrowheads="1"/>
            </p:cNvSpPr>
            <p:nvPr/>
          </p:nvSpPr>
          <p:spPr bwMode="auto">
            <a:xfrm>
              <a:off x="273" y="2665"/>
              <a:ext cx="2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or</a:t>
              </a:r>
            </a:p>
          </p:txBody>
        </p:sp>
        <p:sp>
          <p:nvSpPr>
            <p:cNvPr id="21526" name="Text Box 22"/>
            <p:cNvSpPr txBox="1">
              <a:spLocks noChangeArrowheads="1"/>
            </p:cNvSpPr>
            <p:nvPr/>
          </p:nvSpPr>
          <p:spPr bwMode="auto">
            <a:xfrm>
              <a:off x="265" y="3241"/>
              <a:ext cx="19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with the matrix     given by</a:t>
              </a:r>
            </a:p>
          </p:txBody>
        </p:sp>
        <p:sp>
          <p:nvSpPr>
            <p:cNvPr id="21527" name="Text Box 23"/>
            <p:cNvSpPr txBox="1">
              <a:spLocks noChangeArrowheads="1"/>
            </p:cNvSpPr>
            <p:nvPr/>
          </p:nvSpPr>
          <p:spPr bwMode="auto">
            <a:xfrm>
              <a:off x="257" y="3904"/>
              <a:ext cx="15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Because     is unitary</a:t>
              </a:r>
            </a:p>
          </p:txBody>
        </p:sp>
      </p:grpSp>
      <p:sp>
        <p:nvSpPr>
          <p:cNvPr id="2152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81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024063" y="995363"/>
          <a:ext cx="19558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Equation" r:id="rId4" imgW="1371600" imgH="469900" progId="Equation.DSMT4">
                  <p:embed/>
                </p:oleObj>
              </mc:Choice>
              <mc:Fallback>
                <p:oleObj name="Equation" r:id="rId4" imgW="13716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995363"/>
                        <a:ext cx="19558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546100" y="134938"/>
            <a:ext cx="34337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Times New Roman" pitchFamily="18" charset="0"/>
              </a:rPr>
              <a:t>Extremely Important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4988" y="1890713"/>
            <a:ext cx="8191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Can change the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matrix representing an operator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in one orthonormal basis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into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the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equivalent matrix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in a different orthonormal basis.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96900" y="3154363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Called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462088" y="3957638"/>
            <a:ext cx="5378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C0000"/>
                </a:solidFill>
                <a:latin typeface="Times New Roman" pitchFamily="18" charset="0"/>
              </a:rPr>
              <a:t>Similarity Transformation</a:t>
            </a:r>
          </a:p>
        </p:txBody>
      </p:sp>
      <p:sp>
        <p:nvSpPr>
          <p:cNvPr id="2355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9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700088" y="422275"/>
          <a:ext cx="3975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9" name="Equation" r:id="rId4" imgW="3975100" imgH="355600" progId="Equation.DSMT4">
                  <p:embed/>
                </p:oleObj>
              </mc:Choice>
              <mc:Fallback>
                <p:oleObj name="Equation" r:id="rId4" imgW="39751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422275"/>
                        <a:ext cx="39751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46113" y="2268538"/>
          <a:ext cx="4610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" name="Equation" r:id="rId6" imgW="4610100" imgH="406400" progId="Equation.DSMT4">
                  <p:embed/>
                </p:oleObj>
              </mc:Choice>
              <mc:Fallback>
                <p:oleObj name="Equation" r:id="rId6" imgW="46101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2268538"/>
                        <a:ext cx="46101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09600" y="949325"/>
            <a:ext cx="108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In basis 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614488" y="973138"/>
          <a:ext cx="520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" name="Equation" r:id="rId8" imgW="520474" imgH="406224" progId="Equation.DSMT4">
                  <p:embed/>
                </p:oleObj>
              </mc:Choice>
              <mc:Fallback>
                <p:oleObj name="Equation" r:id="rId8" imgW="520474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973138"/>
                        <a:ext cx="5207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609600" y="1550988"/>
            <a:ext cx="1655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Go into basis </a:t>
            </a: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2195513" y="1577975"/>
          <a:ext cx="57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2" name="Equation" r:id="rId10" imgW="571252" imgH="406224" progId="Equation.DSMT4">
                  <p:embed/>
                </p:oleObj>
              </mc:Choice>
              <mc:Fallback>
                <p:oleObj name="Equation" r:id="rId10" imgW="571252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577975"/>
                        <a:ext cx="571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71500" y="2841625"/>
            <a:ext cx="4541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Relations unchanged by change of basis.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84175" y="3268663"/>
            <a:ext cx="8196263" cy="3155950"/>
            <a:chOff x="242" y="2059"/>
            <a:chExt cx="5163" cy="1988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42" y="2059"/>
              <a:ext cx="5163" cy="1988"/>
              <a:chOff x="242" y="2059"/>
              <a:chExt cx="5163" cy="1988"/>
            </a:xfrm>
          </p:grpSpPr>
          <p:graphicFrame>
            <p:nvGraphicFramePr>
              <p:cNvPr id="25611" name="Object 11"/>
              <p:cNvGraphicFramePr>
                <a:graphicFrameLocks noChangeAspect="1"/>
              </p:cNvGraphicFramePr>
              <p:nvPr/>
            </p:nvGraphicFramePr>
            <p:xfrm>
              <a:off x="1125" y="2146"/>
              <a:ext cx="560" cy="2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33" name="Equation" r:id="rId12" imgW="888614" imgH="355446" progId="Equation.DSMT4">
                      <p:embed/>
                    </p:oleObj>
                  </mc:Choice>
                  <mc:Fallback>
                    <p:oleObj name="Equation" r:id="rId12" imgW="888614" imgH="355446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25" y="2146"/>
                            <a:ext cx="560" cy="2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612" name="Object 12"/>
              <p:cNvGraphicFramePr>
                <a:graphicFrameLocks noChangeAspect="1"/>
              </p:cNvGraphicFramePr>
              <p:nvPr/>
            </p:nvGraphicFramePr>
            <p:xfrm>
              <a:off x="1110" y="2479"/>
              <a:ext cx="1264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34" name="Equation" r:id="rId14" imgW="2005729" imgH="406224" progId="Equation.DSMT4">
                      <p:embed/>
                    </p:oleObj>
                  </mc:Choice>
                  <mc:Fallback>
                    <p:oleObj name="Equation" r:id="rId14" imgW="2005729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0" y="2479"/>
                            <a:ext cx="1264" cy="2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613" name="Object 13"/>
              <p:cNvGraphicFramePr>
                <a:graphicFrameLocks noChangeAspect="1"/>
              </p:cNvGraphicFramePr>
              <p:nvPr/>
            </p:nvGraphicFramePr>
            <p:xfrm>
              <a:off x="1067" y="2847"/>
              <a:ext cx="352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35" name="Equation" r:id="rId16" imgW="558558" imgH="406224" progId="Equation.DSMT4">
                      <p:embed/>
                    </p:oleObj>
                  </mc:Choice>
                  <mc:Fallback>
                    <p:oleObj name="Equation" r:id="rId16" imgW="558558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67" y="2847"/>
                            <a:ext cx="352" cy="2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614" name="Object 14"/>
              <p:cNvGraphicFramePr>
                <a:graphicFrameLocks noChangeAspect="1"/>
              </p:cNvGraphicFramePr>
              <p:nvPr/>
            </p:nvGraphicFramePr>
            <p:xfrm>
              <a:off x="2130" y="2880"/>
              <a:ext cx="280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36" name="Equation" r:id="rId18" imgW="444307" imgH="342751" progId="Equation.DSMT4">
                      <p:embed/>
                    </p:oleObj>
                  </mc:Choice>
                  <mc:Fallback>
                    <p:oleObj name="Equation" r:id="rId18" imgW="444307" imgH="342751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30" y="2880"/>
                            <a:ext cx="280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615" name="Object 15"/>
              <p:cNvGraphicFramePr>
                <a:graphicFrameLocks noChangeAspect="1"/>
              </p:cNvGraphicFramePr>
              <p:nvPr/>
            </p:nvGraphicFramePr>
            <p:xfrm>
              <a:off x="1047" y="3222"/>
              <a:ext cx="1608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37" name="Equation" r:id="rId20" imgW="2552700" imgH="406400" progId="Equation.DSMT4">
                      <p:embed/>
                    </p:oleObj>
                  </mc:Choice>
                  <mc:Fallback>
                    <p:oleObj name="Equation" r:id="rId20" imgW="2552700" imgH="40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47" y="3222"/>
                            <a:ext cx="1608" cy="2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616" name="Object 16"/>
              <p:cNvGraphicFramePr>
                <a:graphicFrameLocks noChangeAspect="1"/>
              </p:cNvGraphicFramePr>
              <p:nvPr/>
            </p:nvGraphicFramePr>
            <p:xfrm>
              <a:off x="1046" y="3791"/>
              <a:ext cx="680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38" name="Equation" r:id="rId22" imgW="1079032" imgH="406224" progId="Equation.DSMT4">
                      <p:embed/>
                    </p:oleObj>
                  </mc:Choice>
                  <mc:Fallback>
                    <p:oleObj name="Equation" r:id="rId22" imgW="1079032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46" y="3791"/>
                            <a:ext cx="680" cy="2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617" name="Line 17"/>
              <p:cNvSpPr>
                <a:spLocks noChangeShapeType="1"/>
              </p:cNvSpPr>
              <p:nvPr/>
            </p:nvSpPr>
            <p:spPr bwMode="auto">
              <a:xfrm>
                <a:off x="260" y="2059"/>
                <a:ext cx="51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8" name="Text Box 18"/>
              <p:cNvSpPr txBox="1">
                <a:spLocks noChangeArrowheads="1"/>
              </p:cNvSpPr>
              <p:nvPr/>
            </p:nvSpPr>
            <p:spPr bwMode="auto">
              <a:xfrm>
                <a:off x="242" y="2097"/>
                <a:ext cx="72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Example</a:t>
                </a:r>
              </a:p>
            </p:txBody>
          </p:sp>
          <p:sp>
            <p:nvSpPr>
              <p:cNvPr id="25619" name="Text Box 19"/>
              <p:cNvSpPr txBox="1">
                <a:spLocks noChangeArrowheads="1"/>
              </p:cNvSpPr>
              <p:nvPr/>
            </p:nvSpPr>
            <p:spPr bwMode="auto">
              <a:xfrm>
                <a:off x="273" y="2840"/>
                <a:ext cx="316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Can insert            between         because          </a:t>
                </a:r>
              </a:p>
            </p:txBody>
          </p:sp>
          <p:sp>
            <p:nvSpPr>
              <p:cNvPr id="25620" name="Text Box 20"/>
              <p:cNvSpPr txBox="1">
                <a:spLocks noChangeArrowheads="1"/>
              </p:cNvSpPr>
              <p:nvPr/>
            </p:nvSpPr>
            <p:spPr bwMode="auto">
              <a:xfrm>
                <a:off x="289" y="3518"/>
                <a:ext cx="80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00FF"/>
                    </a:solidFill>
                    <a:latin typeface="Times New Roman" pitchFamily="18" charset="0"/>
                  </a:rPr>
                  <a:t>Therefore</a:t>
                </a:r>
              </a:p>
            </p:txBody>
          </p:sp>
        </p:grpSp>
        <p:graphicFrame>
          <p:nvGraphicFramePr>
            <p:cNvPr id="25621" name="Object 21"/>
            <p:cNvGraphicFramePr>
              <a:graphicFrameLocks noChangeAspect="1"/>
            </p:cNvGraphicFramePr>
            <p:nvPr/>
          </p:nvGraphicFramePr>
          <p:xfrm>
            <a:off x="3094" y="2848"/>
            <a:ext cx="10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9" name="Equation" r:id="rId24" imgW="1739900" imgH="406400" progId="Equation.DSMT4">
                    <p:embed/>
                  </p:oleObj>
                </mc:Choice>
                <mc:Fallback>
                  <p:oleObj name="Equation" r:id="rId24" imgW="17399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4" y="2848"/>
                          <a:ext cx="109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2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0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46125" y="195263"/>
            <a:ext cx="7532688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rgbClr val="008000"/>
                </a:solidFill>
                <a:latin typeface="Times New Roman" pitchFamily="18" charset="0"/>
              </a:rPr>
              <a:t>Isomorphism between operators in abstract vector space</a:t>
            </a:r>
            <a:br>
              <a:rPr lang="en-US" sz="24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8000"/>
                </a:solidFill>
                <a:latin typeface="Times New Roman" pitchFamily="18" charset="0"/>
              </a:rPr>
              <a:t>and matrix representatives.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96925" y="1636713"/>
            <a:ext cx="6992938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000099"/>
                </a:solidFill>
                <a:latin typeface="Times New Roman" pitchFamily="18" charset="0"/>
              </a:rPr>
              <a:t>Because of isomorphism not necessary to distinguish</a:t>
            </a:r>
            <a:br>
              <a:rPr lang="en-US" sz="24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99"/>
                </a:solidFill>
                <a:latin typeface="Times New Roman" pitchFamily="18" charset="0"/>
              </a:rPr>
              <a:t>abstract vectors and operators</a:t>
            </a:r>
            <a:br>
              <a:rPr lang="en-US" sz="24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000099"/>
                </a:solidFill>
                <a:latin typeface="Times New Roman" pitchFamily="18" charset="0"/>
              </a:rPr>
              <a:t>from their matrix representatives.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46063" y="3632200"/>
            <a:ext cx="86629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The matrices (for operators) and the representatives (for vectors)</a:t>
            </a:r>
            <a:br>
              <a:rPr lang="en-US" sz="24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can be used in place of the real things.</a:t>
            </a:r>
          </a:p>
        </p:txBody>
      </p:sp>
      <p:sp>
        <p:nvSpPr>
          <p:cNvPr id="2765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71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96863" y="109538"/>
            <a:ext cx="3979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Hermitian Operators and Matrices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07975" y="723900"/>
            <a:ext cx="2317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Hermitian operator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981075" y="1282700"/>
          <a:ext cx="1993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Equation" r:id="rId4" imgW="1993900" imgH="419100" progId="Equation.DSMT4">
                  <p:embed/>
                </p:oleObj>
              </mc:Choice>
              <mc:Fallback>
                <p:oleObj name="Equation" r:id="rId4" imgW="19939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1282700"/>
                        <a:ext cx="19939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07975" y="2089150"/>
            <a:ext cx="579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Hermitian operator		Hermitian Matrix</a:t>
            </a: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2643188" y="2241550"/>
            <a:ext cx="1301750" cy="150813"/>
          </a:xfrm>
          <a:prstGeom prst="rightArrow">
            <a:avLst>
              <a:gd name="adj1" fmla="val 50000"/>
              <a:gd name="adj2" fmla="val 215789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1087438" y="2713038"/>
          <a:ext cx="774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Equation" r:id="rId6" imgW="774364" imgH="393529" progId="Equation.DSMT4">
                  <p:embed/>
                </p:oleObj>
              </mc:Choice>
              <mc:Fallback>
                <p:oleObj name="Equation" r:id="rId6" imgW="77436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438" y="2713038"/>
                        <a:ext cx="774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20675" y="3405188"/>
            <a:ext cx="6380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+  -  complex conjugate transpose  -  Hermitian conjugate</a:t>
            </a:r>
          </a:p>
        </p:txBody>
      </p:sp>
      <p:sp>
        <p:nvSpPr>
          <p:cNvPr id="2970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92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419100" y="1743075"/>
          <a:ext cx="1905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4" name="Equation" r:id="rId4" imgW="1905000" imgH="431800" progId="Equation.DSMT4">
                  <p:embed/>
                </p:oleObj>
              </mc:Choice>
              <mc:Fallback>
                <p:oleObj name="Equation" r:id="rId4" imgW="1905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1743075"/>
                        <a:ext cx="1905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420688" y="2767013"/>
          <a:ext cx="25781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5" name="Equation" r:id="rId6" imgW="2578100" imgH="1498600" progId="Equation.DSMT4">
                  <p:embed/>
                </p:oleObj>
              </mc:Choice>
              <mc:Fallback>
                <p:oleObj name="Equation" r:id="rId6" imgW="2578100" imgH="149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2767013"/>
                        <a:ext cx="25781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66725" y="5429250"/>
          <a:ext cx="1397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6" name="Equation" r:id="rId8" imgW="1397000" imgH="381000" progId="Equation.DSMT4">
                  <p:embed/>
                </p:oleObj>
              </mc:Choice>
              <mc:Fallback>
                <p:oleObj name="Equation" r:id="rId8" imgW="1397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5429250"/>
                        <a:ext cx="1397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84163" y="173038"/>
            <a:ext cx="8688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Theorem</a:t>
            </a:r>
            <a:r>
              <a:rPr lang="en-US" sz="2000" b="1">
                <a:latin typeface="Times New Roman" pitchFamily="18" charset="0"/>
              </a:rPr>
              <a:t>   (Proof:  Powell and Craseman, P. 303 – 307, or linear algebra book)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33375" y="688975"/>
            <a:ext cx="7618413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For a Hermitian operator </a:t>
            </a:r>
            <a:r>
              <a:rPr lang="en-US" sz="2000" b="1" i="1" u="sng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in a linear vector space of 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N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dimensions,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there exists an orthonormal basis,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relative to which </a:t>
            </a:r>
            <a:r>
              <a:rPr lang="en-US" sz="2000" b="1" i="1" u="sng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is represented by a diagonal matrix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			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			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 vectors,        , and the corresponding real numbers, </a:t>
            </a:r>
            <a:r>
              <a:rPr lang="en-US" sz="2000" b="1" i="1">
                <a:solidFill>
                  <a:srgbClr val="CC0000"/>
                </a:solidFill>
                <a:latin typeface="Symbol" pitchFamily="18" charset="2"/>
              </a:rPr>
              <a:t>a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, are the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solutions of the Eigenvalue Equation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and there are no others.</a:t>
            </a:r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1762125" y="4494213"/>
          <a:ext cx="482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7" name="Equation" r:id="rId10" imgW="482391" imgH="431613" progId="Equation.DSMT4">
                  <p:embed/>
                </p:oleObj>
              </mc:Choice>
              <mc:Fallback>
                <p:oleObj name="Equation" r:id="rId10" imgW="482391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4494213"/>
                        <a:ext cx="482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71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96863" y="85725"/>
            <a:ext cx="277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Application of Theorem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58775" y="639763"/>
            <a:ext cx="73898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Operator </a:t>
            </a:r>
            <a:r>
              <a:rPr lang="en-US" sz="2000" b="1" i="1" u="sng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represented by matrix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in some basis              .   The basis is any convenient basis.</a:t>
            </a:r>
          </a:p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		            In general, the matrix will not be diagonal.</a:t>
            </a:r>
            <a:endParaRPr lang="en-US" sz="2000" b="1" i="1" u="sng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4229100" y="809625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4" name="Equation" r:id="rId4" imgW="228501" imgH="342751" progId="Equation.DSMT4">
                  <p:embed/>
                </p:oleObj>
              </mc:Choice>
              <mc:Fallback>
                <p:oleObj name="Equation" r:id="rId4" imgW="228501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809625"/>
                        <a:ext cx="228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1976438" y="1214438"/>
          <a:ext cx="609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5" name="Equation" r:id="rId6" imgW="609336" imgH="482391" progId="Equation.DSMT4">
                  <p:embed/>
                </p:oleObj>
              </mc:Choice>
              <mc:Fallback>
                <p:oleObj name="Equation" r:id="rId6" imgW="609336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438" y="1214438"/>
                        <a:ext cx="6096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58775" y="2114550"/>
            <a:ext cx="7962900" cy="1711325"/>
            <a:chOff x="226" y="1332"/>
            <a:chExt cx="5016" cy="1078"/>
          </a:xfrm>
        </p:grpSpPr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226" y="1332"/>
              <a:ext cx="38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There exists some new basis		eigenvectors</a:t>
              </a:r>
            </a:p>
          </p:txBody>
        </p:sp>
        <p:graphicFrame>
          <p:nvGraphicFramePr>
            <p:cNvPr id="33800" name="Object 8"/>
            <p:cNvGraphicFramePr>
              <a:graphicFrameLocks noChangeAspect="1"/>
            </p:cNvGraphicFramePr>
            <p:nvPr/>
          </p:nvGraphicFramePr>
          <p:xfrm>
            <a:off x="289" y="1726"/>
            <a:ext cx="43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6" name="Equation" r:id="rId8" imgW="685800" imgH="482600" progId="Equation.DSMT4">
                    <p:embed/>
                  </p:oleObj>
                </mc:Choice>
                <mc:Fallback>
                  <p:oleObj name="Equation" r:id="rId8" imgW="6858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" y="1726"/>
                          <a:ext cx="43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273" y="2160"/>
              <a:ext cx="49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in which        represents operator and is diagonal		eigenvalues.</a:t>
              </a:r>
            </a:p>
          </p:txBody>
        </p:sp>
        <p:graphicFrame>
          <p:nvGraphicFramePr>
            <p:cNvPr id="33802" name="Object 10"/>
            <p:cNvGraphicFramePr>
              <a:graphicFrameLocks noChangeAspect="1"/>
            </p:cNvGraphicFramePr>
            <p:nvPr/>
          </p:nvGraphicFramePr>
          <p:xfrm>
            <a:off x="985" y="2132"/>
            <a:ext cx="17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7" name="Equation" r:id="rId10" imgW="279279" imgH="406224" progId="Equation.DSMT4">
                    <p:embed/>
                  </p:oleObj>
                </mc:Choice>
                <mc:Fallback>
                  <p:oleObj name="Equation" r:id="rId10" imgW="279279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5" y="2132"/>
                          <a:ext cx="17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2272" y="1436"/>
              <a:ext cx="774" cy="79"/>
            </a:xfrm>
            <a:prstGeom prst="rightArrow">
              <a:avLst>
                <a:gd name="adj1" fmla="val 50000"/>
                <a:gd name="adj2" fmla="val 24493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4" name="AutoShape 12"/>
            <p:cNvSpPr>
              <a:spLocks noChangeArrowheads="1"/>
            </p:cNvSpPr>
            <p:nvPr/>
          </p:nvSpPr>
          <p:spPr bwMode="auto">
            <a:xfrm>
              <a:off x="3703" y="2266"/>
              <a:ext cx="601" cy="71"/>
            </a:xfrm>
            <a:prstGeom prst="rightArrow">
              <a:avLst>
                <a:gd name="adj1" fmla="val 50000"/>
                <a:gd name="adj2" fmla="val 21162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58788" y="4021138"/>
            <a:ext cx="8382000" cy="2552700"/>
            <a:chOff x="289" y="2533"/>
            <a:chExt cx="5280" cy="1608"/>
          </a:xfrm>
        </p:grpSpPr>
        <p:sp>
          <p:nvSpPr>
            <p:cNvPr id="33806" name="Text Box 14"/>
            <p:cNvSpPr txBox="1">
              <a:spLocks noChangeArrowheads="1"/>
            </p:cNvSpPr>
            <p:nvPr/>
          </p:nvSpPr>
          <p:spPr bwMode="auto">
            <a:xfrm>
              <a:off x="289" y="2533"/>
              <a:ext cx="2892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To get from            to      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		unitary transformation.</a:t>
              </a:r>
            </a:p>
          </p:txBody>
        </p:sp>
        <p:graphicFrame>
          <p:nvGraphicFramePr>
            <p:cNvPr id="33807" name="Object 15"/>
            <p:cNvGraphicFramePr>
              <a:graphicFrameLocks noChangeAspect="1"/>
            </p:cNvGraphicFramePr>
            <p:nvPr/>
          </p:nvGraphicFramePr>
          <p:xfrm>
            <a:off x="344" y="3273"/>
            <a:ext cx="114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8" name="Equation" r:id="rId12" imgW="1816100" imgH="482600" progId="Equation.DSMT4">
                    <p:embed/>
                  </p:oleObj>
                </mc:Choice>
                <mc:Fallback>
                  <p:oleObj name="Equation" r:id="rId12" imgW="18161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" y="3273"/>
                          <a:ext cx="114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8" name="Object 16"/>
            <p:cNvGraphicFramePr>
              <a:graphicFrameLocks noChangeAspect="1"/>
            </p:cNvGraphicFramePr>
            <p:nvPr/>
          </p:nvGraphicFramePr>
          <p:xfrm>
            <a:off x="1187" y="2610"/>
            <a:ext cx="38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9" name="Equation" r:id="rId14" imgW="609336" imgH="482391" progId="Equation.DSMT4">
                    <p:embed/>
                  </p:oleObj>
                </mc:Choice>
                <mc:Fallback>
                  <p:oleObj name="Equation" r:id="rId14" imgW="609336" imgH="4823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" y="2610"/>
                          <a:ext cx="38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9" name="Object 17"/>
            <p:cNvGraphicFramePr>
              <a:graphicFrameLocks noChangeAspect="1"/>
            </p:cNvGraphicFramePr>
            <p:nvPr/>
          </p:nvGraphicFramePr>
          <p:xfrm>
            <a:off x="1814" y="2608"/>
            <a:ext cx="43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0" name="Equation" r:id="rId16" imgW="685800" imgH="482600" progId="Equation.DSMT4">
                    <p:embed/>
                  </p:oleObj>
                </mc:Choice>
                <mc:Fallback>
                  <p:oleObj name="Equation" r:id="rId16" imgW="6858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4" y="2608"/>
                          <a:ext cx="43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0" name="Object 18"/>
            <p:cNvGraphicFramePr>
              <a:graphicFrameLocks noChangeAspect="1"/>
            </p:cNvGraphicFramePr>
            <p:nvPr/>
          </p:nvGraphicFramePr>
          <p:xfrm>
            <a:off x="373" y="3734"/>
            <a:ext cx="85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1" name="Equation" r:id="rId18" imgW="1358310" imgH="406224" progId="Equation.DSMT4">
                    <p:embed/>
                  </p:oleObj>
                </mc:Choice>
                <mc:Fallback>
                  <p:oleObj name="Equation" r:id="rId18" imgW="1358310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" y="3734"/>
                          <a:ext cx="856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11" name="AutoShape 19"/>
            <p:cNvSpPr>
              <a:spLocks noChangeArrowheads="1"/>
            </p:cNvSpPr>
            <p:nvPr/>
          </p:nvSpPr>
          <p:spPr bwMode="auto">
            <a:xfrm>
              <a:off x="396" y="2984"/>
              <a:ext cx="971" cy="103"/>
            </a:xfrm>
            <a:prstGeom prst="rightArrow">
              <a:avLst>
                <a:gd name="adj1" fmla="val 50000"/>
                <a:gd name="adj2" fmla="val 23568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2" name="Text Box 20"/>
            <p:cNvSpPr txBox="1">
              <a:spLocks noChangeArrowheads="1"/>
            </p:cNvSpPr>
            <p:nvPr/>
          </p:nvSpPr>
          <p:spPr bwMode="auto">
            <a:xfrm>
              <a:off x="1568" y="3699"/>
              <a:ext cx="400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Similarity transformation takes matrix in arbitrary basis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into diagonal matrix with eigenvalues on the diagonal.</a:t>
              </a:r>
            </a:p>
          </p:txBody>
        </p:sp>
      </p:grpSp>
      <p:sp>
        <p:nvSpPr>
          <p:cNvPr id="3381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75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96863" y="73025"/>
            <a:ext cx="2241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Matrices and Q.M.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93675" y="598488"/>
            <a:ext cx="88709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Previously represented state of system by vector        in abstract vector space.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/>
            </a:r>
            <a:br>
              <a:rPr lang="en-US" sz="2000" b="1"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Dynamical variables represented by linear operators.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/>
            </a:r>
            <a:br>
              <a:rPr lang="en-US" sz="2000" b="1">
                <a:latin typeface="Times New Roman" pitchFamily="18" charset="0"/>
              </a:rPr>
            </a:b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Operators produce linear transformations.</a:t>
            </a:r>
            <a:br>
              <a:rPr lang="en-US" sz="20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/>
            </a:r>
            <a:br>
              <a:rPr lang="en-US" sz="2000" b="1"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Real dynamical variables (observables) are represented by Hermitian operators.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Observables are eigenvalues of Hermitian operators.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Solution of eigenvalue problem gives eigenvalues and eigenvectors.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5187950" y="1824038"/>
          <a:ext cx="1117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3" name="Equation" r:id="rId4" imgW="1117600" imgH="381000" progId="Equation.DSMT4">
                  <p:embed/>
                </p:oleObj>
              </mc:Choice>
              <mc:Fallback>
                <p:oleObj name="Equation" r:id="rId4" imgW="11176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7950" y="1824038"/>
                        <a:ext cx="1117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5564188" y="635000"/>
          <a:ext cx="304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4" name="Equation" r:id="rId6" imgW="304668" imgH="380835" progId="Equation.DSMT4">
                  <p:embed/>
                </p:oleObj>
              </mc:Choice>
              <mc:Fallback>
                <p:oleObj name="Equation" r:id="rId6" imgW="304668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4188" y="635000"/>
                        <a:ext cx="304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6192838" y="3052763"/>
          <a:ext cx="1346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Equation" r:id="rId8" imgW="1346200" imgH="381000" progId="Equation.DSMT4">
                  <p:embed/>
                </p:oleObj>
              </mc:Choice>
              <mc:Fallback>
                <p:oleObj name="Equation" r:id="rId8" imgW="1346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3052763"/>
                        <a:ext cx="1346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97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258763" y="60325"/>
            <a:ext cx="265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Matrix Representation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58763" y="711200"/>
            <a:ext cx="79168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Hermitian operators replaced by Hermitian matrix representations.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In proper basis,       is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 </a:t>
            </a:r>
            <a:r>
              <a:rPr lang="en-US" sz="2000" b="1" smtClean="0">
                <a:solidFill>
                  <a:srgbClr val="008000"/>
                </a:solidFill>
                <a:latin typeface="Times New Roman" pitchFamily="18" charset="0"/>
              </a:rPr>
              <a:t>diagonal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Hermitian matrix and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	the diagonal matrix elements are the eigenvalues (observables).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A suitable transformation               takes      (arbitrary basis) into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	    (diagonal – eigenvector basis)</a:t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r>
              <a:rPr lang="en-US" sz="2000" b="1" dirty="0">
                <a:latin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</a:rPr>
            </a:br>
            <a:endParaRPr lang="en-US" sz="2000" b="1" dirty="0">
              <a:latin typeface="Times New Roman" pitchFamily="18" charset="0"/>
            </a:endParaRPr>
          </a:p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Diagonalization of matrix gives eigenvalues and eigenvectors.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Matrix formulation is another way of dealing with operators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	and solving eigenvalue problems.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52425" y="1219200"/>
          <a:ext cx="774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3" name="Equation" r:id="rId4" imgW="774364" imgH="342751" progId="Equation.DSMT4">
                  <p:embed/>
                </p:oleObj>
              </mc:Choice>
              <mc:Fallback>
                <p:oleObj name="Equation" r:id="rId4" imgW="774364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219200"/>
                        <a:ext cx="774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2138363" y="1612900"/>
          <a:ext cx="279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4" name="Equation" r:id="rId6" imgW="279279" imgH="393529" progId="Equation.DSMT4">
                  <p:embed/>
                </p:oleObj>
              </mc:Choice>
              <mc:Fallback>
                <p:oleObj name="Equation" r:id="rId6" imgW="27927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1612900"/>
                        <a:ext cx="2794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205163" y="2540000"/>
          <a:ext cx="838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5" name="Equation" r:id="rId8" imgW="837836" imgH="406224" progId="Equation.DSMT4">
                  <p:embed/>
                </p:oleObj>
              </mc:Choice>
              <mc:Fallback>
                <p:oleObj name="Equation" r:id="rId8" imgW="837836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163" y="2540000"/>
                        <a:ext cx="8382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4765675" y="2573338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6" name="Equation" r:id="rId10" imgW="228501" imgH="342751" progId="Equation.DSMT4">
                  <p:embed/>
                </p:oleObj>
              </mc:Choice>
              <mc:Fallback>
                <p:oleObj name="Equation" r:id="rId10" imgW="228501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2573338"/>
                        <a:ext cx="228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1182688" y="2820988"/>
          <a:ext cx="279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7" name="Equation" r:id="rId12" imgW="279279" imgH="393529" progId="Equation.DSMT4">
                  <p:embed/>
                </p:oleObj>
              </mc:Choice>
              <mc:Fallback>
                <p:oleObj name="Equation" r:id="rId12" imgW="27927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88" y="2820988"/>
                        <a:ext cx="2794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315913" y="3406775"/>
          <a:ext cx="1447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8" name="Equation" r:id="rId14" imgW="1447172" imgH="406224" progId="Equation.DSMT4">
                  <p:embed/>
                </p:oleObj>
              </mc:Choice>
              <mc:Fallback>
                <p:oleObj name="Equation" r:id="rId14" imgW="1447172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3" y="3406775"/>
                        <a:ext cx="1447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317500" y="3897313"/>
          <a:ext cx="279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9" name="Equation" r:id="rId16" imgW="279279" imgH="355446" progId="Equation.DSMT4">
                  <p:embed/>
                </p:oleObj>
              </mc:Choice>
              <mc:Fallback>
                <p:oleObj name="Equation" r:id="rId16" imgW="279279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3897313"/>
                        <a:ext cx="2794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685800" y="3871913"/>
            <a:ext cx="437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990000"/>
                </a:solidFill>
                <a:latin typeface="Times New Roman" pitchFamily="18" charset="0"/>
              </a:rPr>
              <a:t>takes arbitrary basis into eigenvectors.</a:t>
            </a:r>
          </a:p>
        </p:txBody>
      </p:sp>
      <p:sp>
        <p:nvSpPr>
          <p:cNvPr id="3790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58775" y="109538"/>
            <a:ext cx="5149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All rules about kets, operators, etc. still apply.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96875" y="552450"/>
            <a:ext cx="62087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Example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Two Hermitian matrices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can be simultaneously diagonalized by the same unitary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transformation if and only if they commute.</a:t>
            </a: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4238625" y="1181100"/>
          <a:ext cx="977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Equation" r:id="rId4" imgW="977476" imgH="342751" progId="Equation.DSMT4">
                  <p:embed/>
                </p:oleObj>
              </mc:Choice>
              <mc:Fallback>
                <p:oleObj name="Equation" r:id="rId4" imgW="977476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5" y="1181100"/>
                        <a:ext cx="9779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8938" y="2668588"/>
            <a:ext cx="8153400" cy="644525"/>
            <a:chOff x="245" y="1681"/>
            <a:chExt cx="5136" cy="406"/>
          </a:xfrm>
        </p:grpSpPr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>
              <a:off x="245" y="1681"/>
              <a:ext cx="5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Text Box 7"/>
            <p:cNvSpPr txBox="1">
              <a:spLocks noChangeArrowheads="1"/>
            </p:cNvSpPr>
            <p:nvPr/>
          </p:nvSpPr>
          <p:spPr bwMode="auto">
            <a:xfrm>
              <a:off x="250" y="1837"/>
              <a:ext cx="46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All ideas about matrices also true for infinite dimensional matrices.</a:t>
              </a:r>
            </a:p>
          </p:txBody>
        </p:sp>
      </p:grpSp>
      <p:sp>
        <p:nvSpPr>
          <p:cNvPr id="3994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85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07975" y="122238"/>
            <a:ext cx="362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Example – Harmonic Oscillator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58775" y="723900"/>
            <a:ext cx="8304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Have already solved – use occupation number representation kets and bras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	(already diagonal).</a:t>
            </a:r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441325" y="1571625"/>
          <a:ext cx="1727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0" name="Equation" r:id="rId4" imgW="1727200" imgH="622300" progId="Equation.DSMT4">
                  <p:embed/>
                </p:oleObj>
              </mc:Choice>
              <mc:Fallback>
                <p:oleObj name="Equation" r:id="rId4" imgW="17272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571625"/>
                        <a:ext cx="1727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2212975" y="1557338"/>
          <a:ext cx="1689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1" name="Equation" r:id="rId6" imgW="1688367" imgH="622030" progId="Equation.DSMT4">
                  <p:embed/>
                </p:oleObj>
              </mc:Choice>
              <mc:Fallback>
                <p:oleObj name="Equation" r:id="rId6" imgW="1688367" imgH="62203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2975" y="1557338"/>
                        <a:ext cx="16891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98463" y="2332038"/>
          <a:ext cx="1739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2" name="Equation" r:id="rId8" imgW="1739900" imgH="406400" progId="Equation.DSMT4">
                  <p:embed/>
                </p:oleObj>
              </mc:Choice>
              <mc:Fallback>
                <p:oleObj name="Equation" r:id="rId8" imgW="17399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3" y="2332038"/>
                        <a:ext cx="17399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2635250" y="2349500"/>
          <a:ext cx="2349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3" name="Equation" r:id="rId10" imgW="2349500" imgH="406400" progId="Equation.DSMT4">
                  <p:embed/>
                </p:oleObj>
              </mc:Choice>
              <mc:Fallback>
                <p:oleObj name="Equation" r:id="rId10" imgW="23495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0" y="2349500"/>
                        <a:ext cx="23495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614613" y="2951163"/>
            <a:ext cx="5399087" cy="3656012"/>
            <a:chOff x="1647" y="1859"/>
            <a:chExt cx="3401" cy="2303"/>
          </a:xfrm>
        </p:grpSpPr>
        <p:graphicFrame>
          <p:nvGraphicFramePr>
            <p:cNvPr id="41993" name="Object 9"/>
            <p:cNvGraphicFramePr>
              <a:graphicFrameLocks noChangeAspect="1"/>
            </p:cNvGraphicFramePr>
            <p:nvPr/>
          </p:nvGraphicFramePr>
          <p:xfrm>
            <a:off x="2321" y="1859"/>
            <a:ext cx="228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74" name="Equation" r:id="rId12" imgW="3632200" imgH="381000" progId="Equation.DSMT4">
                    <p:embed/>
                  </p:oleObj>
                </mc:Choice>
                <mc:Fallback>
                  <p:oleObj name="Equation" r:id="rId12" imgW="36322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1" y="1859"/>
                          <a:ext cx="228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4" name="Object 10"/>
            <p:cNvGraphicFramePr>
              <a:graphicFrameLocks noChangeAspect="1"/>
            </p:cNvGraphicFramePr>
            <p:nvPr/>
          </p:nvGraphicFramePr>
          <p:xfrm>
            <a:off x="1647" y="2192"/>
            <a:ext cx="496" cy="1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75" name="Equation" r:id="rId14" imgW="787400" imgH="2997200" progId="Equation.DSMT4">
                    <p:embed/>
                  </p:oleObj>
                </mc:Choice>
                <mc:Fallback>
                  <p:oleObj name="Equation" r:id="rId14" imgW="787400" imgH="299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7" y="2192"/>
                          <a:ext cx="496" cy="1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5" name="Object 11"/>
            <p:cNvGraphicFramePr>
              <a:graphicFrameLocks noChangeAspect="1"/>
            </p:cNvGraphicFramePr>
            <p:nvPr/>
          </p:nvGraphicFramePr>
          <p:xfrm>
            <a:off x="2200" y="2114"/>
            <a:ext cx="2848" cy="2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76" name="Equation" r:id="rId16" imgW="4521200" imgH="3251200" progId="Equation.DSMT4">
                    <p:embed/>
                  </p:oleObj>
                </mc:Choice>
                <mc:Fallback>
                  <p:oleObj name="Equation" r:id="rId16" imgW="4521200" imgH="325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0" y="2114"/>
                          <a:ext cx="2848" cy="20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7800" y="2768600"/>
            <a:ext cx="8605838" cy="4051300"/>
            <a:chOff x="112" y="1744"/>
            <a:chExt cx="5421" cy="2552"/>
          </a:xfrm>
        </p:grpSpPr>
        <p:graphicFrame>
          <p:nvGraphicFramePr>
            <p:cNvPr id="41997" name="Object 13"/>
            <p:cNvGraphicFramePr>
              <a:graphicFrameLocks noChangeAspect="1"/>
            </p:cNvGraphicFramePr>
            <p:nvPr/>
          </p:nvGraphicFramePr>
          <p:xfrm>
            <a:off x="210" y="2088"/>
            <a:ext cx="840" cy="2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77" name="Equation" r:id="rId18" imgW="1333500" imgH="3505200" progId="Equation.DSMT4">
                    <p:embed/>
                  </p:oleObj>
                </mc:Choice>
                <mc:Fallback>
                  <p:oleObj name="Equation" r:id="rId18" imgW="1333500" imgH="3505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" y="2088"/>
                          <a:ext cx="840" cy="2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>
              <a:off x="130" y="1744"/>
              <a:ext cx="54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9" name="Text Box 15"/>
            <p:cNvSpPr txBox="1">
              <a:spLocks noChangeArrowheads="1"/>
            </p:cNvSpPr>
            <p:nvPr/>
          </p:nvSpPr>
          <p:spPr bwMode="auto">
            <a:xfrm>
              <a:off x="112" y="1764"/>
              <a:ext cx="15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matrix elements of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a</a:t>
              </a:r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64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82575" y="246063"/>
          <a:ext cx="3302000" cy="248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7" name="Equation" r:id="rId4" imgW="3302000" imgH="2489200" progId="Equation.DSMT4">
                  <p:embed/>
                </p:oleObj>
              </mc:Choice>
              <mc:Fallback>
                <p:oleObj name="Equation" r:id="rId4" imgW="3302000" imgH="2489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246063"/>
                        <a:ext cx="3302000" cy="248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4852988" y="1055688"/>
          <a:ext cx="1981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8" name="Equation" r:id="rId6" imgW="1981200" imgH="622300" progId="Equation.DSMT4">
                  <p:embed/>
                </p:oleObj>
              </mc:Choice>
              <mc:Fallback>
                <p:oleObj name="Equation" r:id="rId6" imgW="19812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988" y="1055688"/>
                        <a:ext cx="1981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8913" y="3241675"/>
            <a:ext cx="6410325" cy="2489200"/>
            <a:chOff x="119" y="2042"/>
            <a:chExt cx="4038" cy="1568"/>
          </a:xfrm>
        </p:grpSpPr>
        <p:graphicFrame>
          <p:nvGraphicFramePr>
            <p:cNvPr id="44037" name="Object 5"/>
            <p:cNvGraphicFramePr>
              <a:graphicFrameLocks noChangeAspect="1"/>
            </p:cNvGraphicFramePr>
            <p:nvPr/>
          </p:nvGraphicFramePr>
          <p:xfrm>
            <a:off x="119" y="2046"/>
            <a:ext cx="2280" cy="15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9" name="Equation" r:id="rId8" imgW="3619500" imgH="2438400" progId="Equation.DSMT4">
                    <p:embed/>
                  </p:oleObj>
                </mc:Choice>
                <mc:Fallback>
                  <p:oleObj name="Equation" r:id="rId8" imgW="3619500" imgH="2438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" y="2046"/>
                          <a:ext cx="2280" cy="15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38" name="Object 6"/>
            <p:cNvGraphicFramePr>
              <a:graphicFrameLocks noChangeAspect="1"/>
            </p:cNvGraphicFramePr>
            <p:nvPr/>
          </p:nvGraphicFramePr>
          <p:xfrm>
            <a:off x="2365" y="2042"/>
            <a:ext cx="1792" cy="1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0" name="Equation" r:id="rId10" imgW="2844800" imgH="2489200" progId="Equation.DSMT4">
                    <p:embed/>
                  </p:oleObj>
                </mc:Choice>
                <mc:Fallback>
                  <p:oleObj name="Equation" r:id="rId10" imgW="2844800" imgH="2489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5" y="2042"/>
                          <a:ext cx="1792" cy="15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6704013" y="3462338"/>
          <a:ext cx="19939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1" name="Equation" r:id="rId12" imgW="1993900" imgH="1879600" progId="Equation.DSMT4">
                  <p:embed/>
                </p:oleObj>
              </mc:Choice>
              <mc:Fallback>
                <p:oleObj name="Equation" r:id="rId12" imgW="1993900" imgH="187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4013" y="3462338"/>
                        <a:ext cx="19939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89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207963" y="1092200"/>
          <a:ext cx="3606800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name="Equation" r:id="rId4" imgW="3606800" imgH="2565400" progId="Equation.DSMT4">
                  <p:embed/>
                </p:oleObj>
              </mc:Choice>
              <mc:Fallback>
                <p:oleObj name="Equation" r:id="rId4" imgW="3606800" imgH="2565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3" y="1092200"/>
                        <a:ext cx="3606800" cy="256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3852863" y="1092200"/>
          <a:ext cx="29464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3" name="Equation" r:id="rId6" imgW="2946400" imgH="2438400" progId="Equation.DSMT4">
                  <p:embed/>
                </p:oleObj>
              </mc:Choice>
              <mc:Fallback>
                <p:oleObj name="Equation" r:id="rId6" imgW="2946400" imgH="243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863" y="1092200"/>
                        <a:ext cx="29464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6880225" y="1338263"/>
          <a:ext cx="19939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Equation" r:id="rId8" imgW="1993900" imgH="1879600" progId="Equation.DSMT4">
                  <p:embed/>
                </p:oleObj>
              </mc:Choice>
              <mc:Fallback>
                <p:oleObj name="Equation" r:id="rId8" imgW="1993900" imgH="187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225" y="1338263"/>
                        <a:ext cx="19939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57188" y="203200"/>
          <a:ext cx="1981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Equation" r:id="rId10" imgW="1981200" imgH="622300" progId="Equation.DSMT4">
                  <p:embed/>
                </p:oleObj>
              </mc:Choice>
              <mc:Fallback>
                <p:oleObj name="Equation" r:id="rId10" imgW="19812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203200"/>
                        <a:ext cx="1981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9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2649538" y="342900"/>
          <a:ext cx="43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5" name="Equation" r:id="rId4" imgW="431613" imgH="406224" progId="Equation.DSMT4">
                  <p:embed/>
                </p:oleObj>
              </mc:Choice>
              <mc:Fallback>
                <p:oleObj name="Equation" r:id="rId4" imgW="431613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342900"/>
                        <a:ext cx="431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3584575" y="342900"/>
          <a:ext cx="43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6" name="Equation" r:id="rId6" imgW="431613" imgH="406224" progId="Equation.DSMT4">
                  <p:embed/>
                </p:oleObj>
              </mc:Choice>
              <mc:Fallback>
                <p:oleObj name="Equation" r:id="rId6" imgW="431613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5" y="342900"/>
                        <a:ext cx="431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908050" y="1276350"/>
          <a:ext cx="53975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7" name="Equation" r:id="rId8" imgW="5397500" imgH="1879600" progId="Equation.DSMT4">
                  <p:embed/>
                </p:oleObj>
              </mc:Choice>
              <mc:Fallback>
                <p:oleObj name="Equation" r:id="rId8" imgW="5397500" imgH="187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276350"/>
                        <a:ext cx="53975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7105650" y="393700"/>
          <a:ext cx="279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8" name="Equation" r:id="rId10" imgW="279279" imgH="342751" progId="Equation.DSMT4">
                  <p:embed/>
                </p:oleObj>
              </mc:Choice>
              <mc:Fallback>
                <p:oleObj name="Equation" r:id="rId10" imgW="279279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650" y="393700"/>
                        <a:ext cx="279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296863" y="339725"/>
            <a:ext cx="690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Adding the matrices        and          and multiplying by ½ gives 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509588" y="3730625"/>
            <a:ext cx="7681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 matrix is diagonal with eigenvalues on diagonal.  In normal units</a:t>
            </a:r>
            <a:br>
              <a:rPr lang="en-US" sz="20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 matrix would be multiplied by       . </a:t>
            </a:r>
          </a:p>
        </p:txBody>
      </p:sp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4305300" y="4103688"/>
          <a:ext cx="3683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9" name="Equation" r:id="rId12" imgW="368140" imgH="253890" progId="Equation.DSMT4">
                  <p:embed/>
                </p:oleObj>
              </mc:Choice>
              <mc:Fallback>
                <p:oleObj name="Equation" r:id="rId12" imgW="36814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4103688"/>
                        <a:ext cx="3683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571500" y="4770438"/>
            <a:ext cx="7742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This example shows idea, but not how to diagonalize matrix when you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don’t already know the eigenvectors.</a:t>
            </a:r>
          </a:p>
        </p:txBody>
      </p:sp>
      <p:sp>
        <p:nvSpPr>
          <p:cNvPr id="4813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40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346075" y="122238"/>
            <a:ext cx="188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Diagonalization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396875" y="649288"/>
            <a:ext cx="2390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Eigenvalue equation</a:t>
            </a:r>
          </a:p>
        </p:txBody>
      </p: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2519363" y="1216025"/>
          <a:ext cx="11398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0" name="Equation" r:id="rId4" imgW="965200" imgH="342900" progId="Equation.DSMT4">
                  <p:embed/>
                </p:oleObj>
              </mc:Choice>
              <mc:Fallback>
                <p:oleObj name="Equation" r:id="rId4" imgW="9652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1216025"/>
                        <a:ext cx="113982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746125" y="1851025"/>
            <a:ext cx="2346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matrix representing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operator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3578225" y="1876425"/>
            <a:ext cx="2071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representative of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eigenvector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665538" y="671513"/>
            <a:ext cx="1325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eigenvalue</a:t>
            </a: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 flipV="1">
            <a:off x="1641475" y="1577975"/>
            <a:ext cx="838200" cy="31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 flipH="1" flipV="1">
            <a:off x="3544888" y="1516063"/>
            <a:ext cx="112712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 flipH="1" flipV="1">
            <a:off x="2930525" y="1503363"/>
            <a:ext cx="652463" cy="563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 flipH="1">
            <a:off x="3432175" y="914400"/>
            <a:ext cx="26352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0188" name="Object 12"/>
          <p:cNvGraphicFramePr>
            <a:graphicFrameLocks noChangeAspect="1"/>
          </p:cNvGraphicFramePr>
          <p:nvPr/>
        </p:nvGraphicFramePr>
        <p:xfrm>
          <a:off x="5307013" y="1230313"/>
          <a:ext cx="15589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1" name="Equation" r:id="rId6" imgW="1320227" imgH="342751" progId="Equation.DSMT4">
                  <p:embed/>
                </p:oleObj>
              </mc:Choice>
              <mc:Fallback>
                <p:oleObj name="Equation" r:id="rId6" imgW="1320227" imgH="3427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7013" y="1230313"/>
                        <a:ext cx="1558925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84175" y="2728913"/>
            <a:ext cx="4054475" cy="1296987"/>
            <a:chOff x="242" y="1719"/>
            <a:chExt cx="2554" cy="817"/>
          </a:xfrm>
        </p:grpSpPr>
        <p:graphicFrame>
          <p:nvGraphicFramePr>
            <p:cNvPr id="50190" name="Object 14"/>
            <p:cNvGraphicFramePr>
              <a:graphicFrameLocks noChangeAspect="1"/>
            </p:cNvGraphicFramePr>
            <p:nvPr/>
          </p:nvGraphicFramePr>
          <p:xfrm>
            <a:off x="284" y="2088"/>
            <a:ext cx="2512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32" name="Equation" r:id="rId8" imgW="3987800" imgH="711200" progId="Equation.DSMT4">
                    <p:embed/>
                  </p:oleObj>
                </mc:Choice>
                <mc:Fallback>
                  <p:oleObj name="Equation" r:id="rId8" imgW="3987800" imgH="71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" y="2088"/>
                          <a:ext cx="2512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242" y="1719"/>
              <a:ext cx="19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In terms of the components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33375" y="4157663"/>
            <a:ext cx="4221163" cy="2141537"/>
            <a:chOff x="210" y="2619"/>
            <a:chExt cx="2659" cy="1349"/>
          </a:xfrm>
        </p:grpSpPr>
        <p:graphicFrame>
          <p:nvGraphicFramePr>
            <p:cNvPr id="50193" name="Object 17"/>
            <p:cNvGraphicFramePr>
              <a:graphicFrameLocks noChangeAspect="1"/>
            </p:cNvGraphicFramePr>
            <p:nvPr/>
          </p:nvGraphicFramePr>
          <p:xfrm>
            <a:off x="327" y="3008"/>
            <a:ext cx="2376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33" name="Equation" r:id="rId10" imgW="3771900" imgH="1524000" progId="Equation.DSMT4">
                    <p:embed/>
                  </p:oleObj>
                </mc:Choice>
                <mc:Fallback>
                  <p:oleObj name="Equation" r:id="rId10" imgW="3771900" imgH="152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" y="3008"/>
                          <a:ext cx="2376" cy="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194" name="Text Box 18"/>
            <p:cNvSpPr txBox="1">
              <a:spLocks noChangeArrowheads="1"/>
            </p:cNvSpPr>
            <p:nvPr/>
          </p:nvSpPr>
          <p:spPr bwMode="auto">
            <a:xfrm>
              <a:off x="210" y="2619"/>
              <a:ext cx="26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This represents a system of equations</a:t>
              </a:r>
            </a:p>
          </p:txBody>
        </p:sp>
      </p:grp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5132388" y="4481513"/>
            <a:ext cx="343535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We know the 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a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ij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.</a:t>
            </a:r>
            <a:br>
              <a:rPr lang="en-US" sz="20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We don't know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i="1">
                <a:solidFill>
                  <a:srgbClr val="0000FF"/>
                </a:solidFill>
                <a:latin typeface="Symbol" pitchFamily="18" charset="2"/>
              </a:rPr>
              <a:t>a</a:t>
            </a: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 - the eigenvalues</a:t>
            </a:r>
            <a:br>
              <a:rPr lang="en-US" sz="20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en-US" sz="2000" b="1" i="1">
                <a:solidFill>
                  <a:srgbClr val="D80000"/>
                </a:solidFill>
                <a:latin typeface="Times New Roman" pitchFamily="18" charset="0"/>
              </a:rPr>
              <a:t>u</a:t>
            </a:r>
            <a:r>
              <a:rPr lang="en-US" sz="2000" b="1" i="1" baseline="-25000">
                <a:solidFill>
                  <a:srgbClr val="D80000"/>
                </a:solidFill>
                <a:latin typeface="Times New Roman" pitchFamily="18" charset="0"/>
              </a:rPr>
              <a:t>i</a:t>
            </a:r>
            <a:r>
              <a:rPr lang="en-US" sz="2000" b="1">
                <a:solidFill>
                  <a:srgbClr val="D80000"/>
                </a:solidFill>
                <a:latin typeface="Times New Roman" pitchFamily="18" charset="0"/>
              </a:rPr>
              <a:t> - the vector representatives,</a:t>
            </a:r>
            <a:br>
              <a:rPr lang="en-US" sz="2000" b="1">
                <a:solidFill>
                  <a:srgbClr val="D8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D80000"/>
                </a:solidFill>
                <a:latin typeface="Times New Roman" pitchFamily="18" charset="0"/>
              </a:rPr>
              <a:t>       one for each eigenvalue.</a:t>
            </a:r>
          </a:p>
        </p:txBody>
      </p:sp>
      <p:sp>
        <p:nvSpPr>
          <p:cNvPr id="50196" name="Line 20"/>
          <p:cNvSpPr>
            <a:spLocks noChangeShapeType="1"/>
          </p:cNvSpPr>
          <p:nvPr/>
        </p:nvSpPr>
        <p:spPr bwMode="auto">
          <a:xfrm>
            <a:off x="3921125" y="1428750"/>
            <a:ext cx="1214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9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50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3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64625" y="0"/>
            <a:ext cx="303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80000"/>
                </a:solidFill>
                <a:latin typeface="Times New Roman" pitchFamily="18" charset="0"/>
              </a:rPr>
              <a:t>Besides the trivial solution</a:t>
            </a: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33455"/>
              </p:ext>
            </p:extLst>
          </p:nvPr>
        </p:nvGraphicFramePr>
        <p:xfrm>
          <a:off x="451461" y="450118"/>
          <a:ext cx="1968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8" name="Equation" r:id="rId4" imgW="1968500" imgH="317500" progId="Equation.DSMT4">
                  <p:embed/>
                </p:oleObj>
              </mc:Choice>
              <mc:Fallback>
                <p:oleObj name="Equation" r:id="rId4" imgW="19685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61" y="450118"/>
                        <a:ext cx="19685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801366"/>
              </p:ext>
            </p:extLst>
          </p:nvPr>
        </p:nvGraphicFramePr>
        <p:xfrm>
          <a:off x="321896" y="1253515"/>
          <a:ext cx="47371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9" name="Equation" r:id="rId6" imgW="4737100" imgH="2286000" progId="Equation.DSMT4">
                  <p:embed/>
                </p:oleObj>
              </mc:Choice>
              <mc:Fallback>
                <p:oleObj name="Equation" r:id="rId6" imgW="473710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896" y="1253515"/>
                        <a:ext cx="47371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248994" y="809015"/>
            <a:ext cx="8413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A solution only exists if the determinant of the coefficients of the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</a:rPr>
              <a:t>u</a:t>
            </a:r>
            <a:r>
              <a:rPr lang="en-US" sz="2000" b="1" i="1" baseline="-25000" dirty="0" err="1">
                <a:solidFill>
                  <a:srgbClr val="0000FF"/>
                </a:solidFill>
                <a:latin typeface="Times New Roman" pitchFamily="18" charset="0"/>
              </a:rPr>
              <a:t>i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</a:rPr>
              <a:t> vanishes.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281599" y="3680313"/>
            <a:ext cx="45743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D80000"/>
                </a:solidFill>
                <a:latin typeface="Times New Roman" pitchFamily="18" charset="0"/>
              </a:rPr>
              <a:t>Expanding the determinant gives </a:t>
            </a:r>
            <a:r>
              <a:rPr lang="en-US" b="1" i="1" dirty="0">
                <a:solidFill>
                  <a:srgbClr val="D80000"/>
                </a:solidFill>
                <a:latin typeface="Times New Roman" pitchFamily="18" charset="0"/>
              </a:rPr>
              <a:t>N</a:t>
            </a:r>
            <a:r>
              <a:rPr lang="en-US" b="1" baseline="30000" dirty="0">
                <a:solidFill>
                  <a:srgbClr val="D80000"/>
                </a:solidFill>
                <a:latin typeface="Times New Roman" pitchFamily="18" charset="0"/>
              </a:rPr>
              <a:t>th</a:t>
            </a:r>
            <a:r>
              <a:rPr lang="en-US" b="1" dirty="0">
                <a:solidFill>
                  <a:srgbClr val="D80000"/>
                </a:solidFill>
                <a:latin typeface="Times New Roman" pitchFamily="18" charset="0"/>
              </a:rPr>
              <a:t> degree </a:t>
            </a:r>
            <a:endParaRPr lang="en-US" b="1" dirty="0" smtClean="0">
              <a:solidFill>
                <a:srgbClr val="D80000"/>
              </a:solidFill>
              <a:latin typeface="Times New Roman" pitchFamily="18" charset="0"/>
            </a:endParaRPr>
          </a:p>
          <a:p>
            <a:r>
              <a:rPr lang="en-US" b="1" dirty="0" smtClean="0">
                <a:solidFill>
                  <a:srgbClr val="D80000"/>
                </a:solidFill>
                <a:latin typeface="Times New Roman" pitchFamily="18" charset="0"/>
              </a:rPr>
              <a:t>equation </a:t>
            </a:r>
            <a:r>
              <a:rPr lang="en-US" b="1" dirty="0">
                <a:solidFill>
                  <a:srgbClr val="D80000"/>
                </a:solidFill>
                <a:latin typeface="Times New Roman" pitchFamily="18" charset="0"/>
              </a:rPr>
              <a:t>for </a:t>
            </a:r>
            <a:r>
              <a:rPr lang="en-US" b="1" dirty="0" smtClean="0">
                <a:solidFill>
                  <a:srgbClr val="D80000"/>
                </a:solidFill>
                <a:latin typeface="Times New Roman" pitchFamily="18" charset="0"/>
              </a:rPr>
              <a:t>the unknown </a:t>
            </a:r>
            <a:r>
              <a:rPr lang="en-US" b="1" i="1" dirty="0">
                <a:solidFill>
                  <a:srgbClr val="D80000"/>
                </a:solidFill>
                <a:latin typeface="Symbol" pitchFamily="18" charset="2"/>
              </a:rPr>
              <a:t>a</a:t>
            </a:r>
            <a:r>
              <a:rPr lang="en-US" b="1" dirty="0">
                <a:solidFill>
                  <a:srgbClr val="D80000"/>
                </a:solidFill>
                <a:latin typeface="Times New Roman" pitchFamily="18" charset="0"/>
              </a:rPr>
              <a:t>'s (eigenvalues).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4887425" y="1546469"/>
            <a:ext cx="2800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80000"/>
                </a:solidFill>
                <a:latin typeface="Times New Roman" pitchFamily="18" charset="0"/>
              </a:rPr>
              <a:t>know </a:t>
            </a:r>
            <a:r>
              <a:rPr lang="en-US" sz="2000" b="1" i="1" dirty="0" err="1">
                <a:solidFill>
                  <a:srgbClr val="D80000"/>
                </a:solidFill>
                <a:latin typeface="Times New Roman" pitchFamily="18" charset="0"/>
              </a:rPr>
              <a:t>a</a:t>
            </a:r>
            <a:r>
              <a:rPr lang="en-US" sz="2000" b="1" i="1" baseline="-25000" dirty="0" err="1">
                <a:solidFill>
                  <a:srgbClr val="D80000"/>
                </a:solidFill>
                <a:latin typeface="Times New Roman" pitchFamily="18" charset="0"/>
              </a:rPr>
              <a:t>ij</a:t>
            </a:r>
            <a:r>
              <a:rPr lang="en-US" sz="2000" b="1" dirty="0">
                <a:solidFill>
                  <a:srgbClr val="D80000"/>
                </a:solidFill>
                <a:latin typeface="Times New Roman" pitchFamily="18" charset="0"/>
              </a:rPr>
              <a:t>, don't know </a:t>
            </a:r>
            <a:r>
              <a:rPr lang="en-US" sz="2000" b="1" i="1" dirty="0">
                <a:solidFill>
                  <a:srgbClr val="D80000"/>
                </a:solidFill>
                <a:latin typeface="Symbol" pitchFamily="18" charset="2"/>
              </a:rPr>
              <a:t>a</a:t>
            </a:r>
            <a:r>
              <a:rPr lang="en-US" sz="2000" b="1" dirty="0">
                <a:solidFill>
                  <a:srgbClr val="D80000"/>
                </a:solidFill>
                <a:latin typeface="Times New Roman" pitchFamily="18" charset="0"/>
              </a:rPr>
              <a:t>'s</a:t>
            </a:r>
          </a:p>
        </p:txBody>
      </p:sp>
      <p:sp>
        <p:nvSpPr>
          <p:cNvPr id="5223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00881" y="4326793"/>
            <a:ext cx="8600219" cy="2388308"/>
            <a:chOff x="200881" y="4326793"/>
            <a:chExt cx="8600219" cy="2388308"/>
          </a:xfrm>
        </p:grpSpPr>
        <p:graphicFrame>
          <p:nvGraphicFramePr>
            <p:cNvPr id="52232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8344014"/>
                </p:ext>
              </p:extLst>
            </p:nvPr>
          </p:nvGraphicFramePr>
          <p:xfrm>
            <a:off x="319944" y="6094655"/>
            <a:ext cx="281940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0" name="Equation" r:id="rId8" imgW="2819400" imgH="355600" progId="Equation.DSMT4">
                    <p:embed/>
                  </p:oleObj>
                </mc:Choice>
                <mc:Fallback>
                  <p:oleObj name="Equation" r:id="rId8" imgW="2819400" imgH="355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944" y="6094655"/>
                          <a:ext cx="2819400" cy="355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33" name="Text Box 9"/>
            <p:cNvSpPr txBox="1">
              <a:spLocks noChangeArrowheads="1"/>
            </p:cNvSpPr>
            <p:nvPr/>
          </p:nvSpPr>
          <p:spPr bwMode="auto">
            <a:xfrm>
              <a:off x="200881" y="4406777"/>
              <a:ext cx="4839786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Then substituting one eigenvalue at a time into </a:t>
              </a:r>
              <a:endParaRPr lang="en-US" b="1" dirty="0" smtClean="0">
                <a:solidFill>
                  <a:srgbClr val="0033CC"/>
                </a:solidFill>
                <a:latin typeface="Times New Roman" pitchFamily="18" charset="0"/>
              </a:endParaRPr>
            </a:p>
            <a:p>
              <a:r>
                <a:rPr lang="en-US" b="1" dirty="0" smtClean="0">
                  <a:solidFill>
                    <a:srgbClr val="0033CC"/>
                  </a:solidFill>
                  <a:latin typeface="Times New Roman" pitchFamily="18" charset="0"/>
                </a:rPr>
                <a:t>system 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of equations, the </a:t>
              </a:r>
              <a:r>
                <a:rPr lang="en-US" b="1" i="1" dirty="0" err="1">
                  <a:solidFill>
                    <a:srgbClr val="0033CC"/>
                  </a:solidFill>
                  <a:latin typeface="Times New Roman" pitchFamily="18" charset="0"/>
                </a:rPr>
                <a:t>u</a:t>
              </a:r>
              <a:r>
                <a:rPr lang="en-US" b="1" i="1" baseline="-25000" dirty="0" err="1">
                  <a:solidFill>
                    <a:srgbClr val="0033CC"/>
                  </a:solidFill>
                  <a:latin typeface="Times New Roman" pitchFamily="18" charset="0"/>
                </a:rPr>
                <a:t>i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 </a:t>
              </a:r>
              <a:endParaRPr lang="en-US" b="1" dirty="0" smtClean="0">
                <a:solidFill>
                  <a:srgbClr val="0033CC"/>
                </a:solidFill>
                <a:latin typeface="Times New Roman" pitchFamily="18" charset="0"/>
              </a:endParaRPr>
            </a:p>
            <a:p>
              <a:r>
                <a:rPr lang="en-US" b="1" dirty="0" smtClean="0">
                  <a:solidFill>
                    <a:srgbClr val="0033CC"/>
                  </a:solidFill>
                  <a:latin typeface="Times New Roman" pitchFamily="18" charset="0"/>
                </a:rPr>
                <a:t>(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eigenvector representatives) are found.</a:t>
              </a:r>
              <a:r>
                <a:rPr lang="en-US" b="1" i="1" dirty="0">
                  <a:solidFill>
                    <a:srgbClr val="0033CC"/>
                  </a:solidFill>
                  <a:latin typeface="Times New Roman" pitchFamily="18" charset="0"/>
                </a:rPr>
                <a:t> 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/>
              </a:r>
              <a:b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</a:br>
              <a:r>
                <a:rPr lang="en-US" b="1" i="1" dirty="0" smtClean="0">
                  <a:solidFill>
                    <a:srgbClr val="0033CC"/>
                  </a:solidFill>
                  <a:latin typeface="Times New Roman" pitchFamily="18" charset="0"/>
                </a:rPr>
                <a:t>N</a:t>
              </a:r>
              <a:r>
                <a:rPr lang="en-US" b="1" dirty="0" smtClean="0">
                  <a:solidFill>
                    <a:srgbClr val="0033CC"/>
                  </a:solidFill>
                  <a:latin typeface="Times New Roman" pitchFamily="18" charset="0"/>
                </a:rPr>
                <a:t> 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equations for </a:t>
              </a:r>
              <a:r>
                <a:rPr lang="en-US" b="1" i="1" dirty="0">
                  <a:solidFill>
                    <a:srgbClr val="0033CC"/>
                  </a:solidFill>
                  <a:latin typeface="Times New Roman" pitchFamily="18" charset="0"/>
                </a:rPr>
                <a:t>u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's gives only </a:t>
              </a:r>
              <a:r>
                <a:rPr lang="en-US" b="1" i="1" dirty="0">
                  <a:solidFill>
                    <a:srgbClr val="0033CC"/>
                  </a:solidFill>
                  <a:latin typeface="Times New Roman" pitchFamily="18" charset="0"/>
                </a:rPr>
                <a:t>N</a:t>
              </a:r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> - 1 conditions</a:t>
              </a:r>
              <a:r>
                <a:rPr lang="en-US" b="1" dirty="0" smtClean="0">
                  <a:solidFill>
                    <a:srgbClr val="0033CC"/>
                  </a:solidFill>
                  <a:latin typeface="Times New Roman" pitchFamily="18" charset="0"/>
                </a:rPr>
                <a:t>.</a:t>
              </a:r>
            </a:p>
            <a:p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/>
              </a:r>
              <a:b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</a:br>
              <a:r>
                <a:rPr lang="en-US" b="1" dirty="0">
                  <a:solidFill>
                    <a:srgbClr val="D80000"/>
                  </a:solidFill>
                  <a:latin typeface="Times New Roman" pitchFamily="18" charset="0"/>
                </a:rPr>
                <a:t>Use normalization.</a:t>
              </a:r>
            </a:p>
            <a:p>
              <a: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  <a:t/>
              </a:r>
              <a:br>
                <a:rPr lang="en-US" b="1" dirty="0">
                  <a:solidFill>
                    <a:srgbClr val="0033CC"/>
                  </a:solidFill>
                  <a:latin typeface="Times New Roman" pitchFamily="18" charset="0"/>
                </a:rPr>
              </a:br>
              <a:endParaRPr lang="en-US" b="1" dirty="0">
                <a:solidFill>
                  <a:srgbClr val="D8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3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6953912"/>
                </p:ext>
              </p:extLst>
            </p:nvPr>
          </p:nvGraphicFramePr>
          <p:xfrm>
            <a:off x="5029200" y="4326793"/>
            <a:ext cx="3771900" cy="152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1" name="Equation" r:id="rId10" imgW="3771900" imgH="1524000" progId="Equation.DSMT4">
                    <p:embed/>
                  </p:oleObj>
                </mc:Choice>
                <mc:Fallback>
                  <p:oleObj name="Equation" r:id="rId10" imgW="3771900" imgH="152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4326793"/>
                          <a:ext cx="3771900" cy="152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5034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96863" y="109538"/>
            <a:ext cx="4732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40000"/>
                </a:solidFill>
                <a:latin typeface="Times New Roman" pitchFamily="18" charset="0"/>
              </a:rPr>
              <a:t>Example - Degenerate Two State Problem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07975" y="635000"/>
            <a:ext cx="6835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Basis  -  time independent kets		         orthonormal. </a:t>
            </a: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4083050" y="692150"/>
          <a:ext cx="355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6" name="Equation" r:id="rId4" imgW="355446" imgH="380835" progId="Equation.DSMT4">
                  <p:embed/>
                </p:oleObj>
              </mc:Choice>
              <mc:Fallback>
                <p:oleObj name="Equation" r:id="rId4" imgW="355446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050" y="692150"/>
                        <a:ext cx="355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4679950" y="690563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7" name="Equation" r:id="rId6" imgW="380835" imgH="380835" progId="Equation.DSMT4">
                  <p:embed/>
                </p:oleObj>
              </mc:Choice>
              <mc:Fallback>
                <p:oleObj name="Equation" r:id="rId6" imgW="380835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690563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84188" y="1349375"/>
            <a:ext cx="5970587" cy="1663700"/>
            <a:chOff x="305" y="850"/>
            <a:chExt cx="3761" cy="1048"/>
          </a:xfrm>
        </p:grpSpPr>
        <p:graphicFrame>
          <p:nvGraphicFramePr>
            <p:cNvPr id="54279" name="Object 7"/>
            <p:cNvGraphicFramePr>
              <a:graphicFrameLocks noChangeAspect="1"/>
            </p:cNvGraphicFramePr>
            <p:nvPr/>
          </p:nvGraphicFramePr>
          <p:xfrm>
            <a:off x="527" y="850"/>
            <a:ext cx="142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98" name="Equation" r:id="rId8" imgW="2260600" imgH="381000" progId="Equation.DSMT4">
                    <p:embed/>
                  </p:oleObj>
                </mc:Choice>
                <mc:Fallback>
                  <p:oleObj name="Equation" r:id="rId8" imgW="22606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" y="850"/>
                          <a:ext cx="142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280" name="Object 8"/>
            <p:cNvGraphicFramePr>
              <a:graphicFrameLocks noChangeAspect="1"/>
            </p:cNvGraphicFramePr>
            <p:nvPr/>
          </p:nvGraphicFramePr>
          <p:xfrm>
            <a:off x="524" y="1272"/>
            <a:ext cx="143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99" name="Equation" r:id="rId10" imgW="2273300" imgH="381000" progId="Equation.DSMT4">
                    <p:embed/>
                  </p:oleObj>
                </mc:Choice>
                <mc:Fallback>
                  <p:oleObj name="Equation" r:id="rId10" imgW="22733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" y="1272"/>
                          <a:ext cx="143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281" name="Text Box 9"/>
            <p:cNvSpPr txBox="1">
              <a:spLocks noChangeArrowheads="1"/>
            </p:cNvSpPr>
            <p:nvPr/>
          </p:nvSpPr>
          <p:spPr bwMode="auto">
            <a:xfrm>
              <a:off x="2451" y="1028"/>
              <a:ext cx="161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00FF"/>
                  </a:solidFill>
                  <a:latin typeface="Symbol" pitchFamily="18" charset="2"/>
                </a:rPr>
                <a:t>a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and </a:t>
              </a:r>
              <a:r>
                <a:rPr lang="en-US" sz="2000" b="1" i="1">
                  <a:solidFill>
                    <a:srgbClr val="0000FF"/>
                  </a:solidFill>
                  <a:latin typeface="Symbol" pitchFamily="18" charset="2"/>
                </a:rPr>
                <a:t>b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 not eigenkets.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Coupling </a:t>
              </a:r>
              <a:r>
                <a:rPr lang="en-US" sz="2000" b="1" i="1">
                  <a:solidFill>
                    <a:srgbClr val="0000FF"/>
                  </a:solidFill>
                  <a:latin typeface="Symbol" pitchFamily="18" charset="2"/>
                </a:rPr>
                <a:t>g</a:t>
              </a: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.</a:t>
              </a:r>
              <a:endParaRPr lang="en-US" sz="2000" b="1" i="1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sp>
          <p:nvSpPr>
            <p:cNvPr id="54282" name="Text Box 10"/>
            <p:cNvSpPr txBox="1">
              <a:spLocks noChangeArrowheads="1"/>
            </p:cNvSpPr>
            <p:nvPr/>
          </p:nvSpPr>
          <p:spPr bwMode="auto">
            <a:xfrm>
              <a:off x="305" y="1648"/>
              <a:ext cx="18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40000"/>
                  </a:solidFill>
                  <a:latin typeface="Times New Roman" pitchFamily="18" charset="0"/>
                </a:rPr>
                <a:t>These equations define </a:t>
              </a:r>
              <a:r>
                <a:rPr lang="en-US" sz="2000" b="1" i="1" u="sng">
                  <a:solidFill>
                    <a:srgbClr val="F400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F40000"/>
                  </a:solidFill>
                  <a:latin typeface="Times New Roman" pitchFamily="18" charset="0"/>
                </a:rPr>
                <a:t>.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22288" y="3167063"/>
            <a:ext cx="2825750" cy="2036762"/>
            <a:chOff x="329" y="1995"/>
            <a:chExt cx="1780" cy="1283"/>
          </a:xfrm>
        </p:grpSpPr>
        <p:graphicFrame>
          <p:nvGraphicFramePr>
            <p:cNvPr id="54284" name="Object 12"/>
            <p:cNvGraphicFramePr>
              <a:graphicFrameLocks noChangeAspect="1"/>
            </p:cNvGraphicFramePr>
            <p:nvPr/>
          </p:nvGraphicFramePr>
          <p:xfrm>
            <a:off x="467" y="2318"/>
            <a:ext cx="984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00" name="Equation" r:id="rId12" imgW="1562100" imgH="1524000" progId="Equation.DSMT4">
                    <p:embed/>
                  </p:oleObj>
                </mc:Choice>
                <mc:Fallback>
                  <p:oleObj name="Equation" r:id="rId12" imgW="1562100" imgH="152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" y="2318"/>
                          <a:ext cx="984" cy="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285" name="Text Box 13"/>
            <p:cNvSpPr txBox="1">
              <a:spLocks noChangeArrowheads="1"/>
            </p:cNvSpPr>
            <p:nvPr/>
          </p:nvSpPr>
          <p:spPr bwMode="auto">
            <a:xfrm>
              <a:off x="329" y="1995"/>
              <a:ext cx="17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 matrix elements are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179888" y="3254375"/>
            <a:ext cx="3508375" cy="2211388"/>
            <a:chOff x="2633" y="2050"/>
            <a:chExt cx="2210" cy="1393"/>
          </a:xfrm>
        </p:grpSpPr>
        <p:graphicFrame>
          <p:nvGraphicFramePr>
            <p:cNvPr id="54287" name="Object 15"/>
            <p:cNvGraphicFramePr>
              <a:graphicFrameLocks noChangeAspect="1"/>
            </p:cNvGraphicFramePr>
            <p:nvPr/>
          </p:nvGraphicFramePr>
          <p:xfrm>
            <a:off x="2797" y="2446"/>
            <a:ext cx="1717" cy="9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01" name="Equation" r:id="rId14" imgW="1968500" imgH="1143000" progId="Equation.DSMT4">
                    <p:embed/>
                  </p:oleObj>
                </mc:Choice>
                <mc:Fallback>
                  <p:oleObj name="Equation" r:id="rId14" imgW="1968500" imgH="1143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7" y="2446"/>
                          <a:ext cx="1717" cy="9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288" name="Text Box 16"/>
            <p:cNvSpPr txBox="1">
              <a:spLocks noChangeArrowheads="1"/>
            </p:cNvSpPr>
            <p:nvPr/>
          </p:nvSpPr>
          <p:spPr bwMode="auto">
            <a:xfrm>
              <a:off x="2633" y="2050"/>
              <a:ext cx="22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And the Hamiltonian matrix is</a:t>
              </a:r>
            </a:p>
          </p:txBody>
        </p:sp>
      </p:grpSp>
      <p:sp>
        <p:nvSpPr>
          <p:cNvPr id="5428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7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409575" y="717550"/>
          <a:ext cx="2362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9" name="Equation" r:id="rId4" imgW="2362200" imgH="812800" progId="Equation.DSMT4">
                  <p:embed/>
                </p:oleObj>
              </mc:Choice>
              <mc:Fallback>
                <p:oleObj name="Equation" r:id="rId4" imgW="23622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717550"/>
                        <a:ext cx="23622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296863" y="185738"/>
            <a:ext cx="4645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 corresponding system of equations is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3713" y="727075"/>
            <a:ext cx="7389812" cy="1939925"/>
            <a:chOff x="311" y="458"/>
            <a:chExt cx="4655" cy="1222"/>
          </a:xfrm>
        </p:grpSpPr>
        <p:graphicFrame>
          <p:nvGraphicFramePr>
            <p:cNvPr id="56325" name="Object 5"/>
            <p:cNvGraphicFramePr>
              <a:graphicFrameLocks noChangeAspect="1"/>
            </p:cNvGraphicFramePr>
            <p:nvPr/>
          </p:nvGraphicFramePr>
          <p:xfrm>
            <a:off x="311" y="1216"/>
            <a:ext cx="1320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30" name="Equation" r:id="rId6" imgW="2095500" imgH="736600" progId="Equation.DSMT4">
                    <p:embed/>
                  </p:oleObj>
                </mc:Choice>
                <mc:Fallback>
                  <p:oleObj name="Equation" r:id="rId6" imgW="20955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" y="1216"/>
                          <a:ext cx="1320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6" name="Text Box 6"/>
            <p:cNvSpPr txBox="1">
              <a:spLocks noChangeArrowheads="1"/>
            </p:cNvSpPr>
            <p:nvPr/>
          </p:nvSpPr>
          <p:spPr bwMode="auto">
            <a:xfrm>
              <a:off x="2002" y="458"/>
              <a:ext cx="296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These only have a solution if </a:t>
              </a:r>
            </a:p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determinant of the coefficients vanish.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841750" y="3375025"/>
            <a:ext cx="4606925" cy="3286125"/>
            <a:chOff x="2524" y="2246"/>
            <a:chExt cx="2902" cy="2070"/>
          </a:xfrm>
        </p:grpSpPr>
        <p:sp>
          <p:nvSpPr>
            <p:cNvPr id="56328" name="Line 8"/>
            <p:cNvSpPr>
              <a:spLocks noChangeShapeType="1"/>
            </p:cNvSpPr>
            <p:nvPr/>
          </p:nvSpPr>
          <p:spPr bwMode="auto">
            <a:xfrm>
              <a:off x="2538" y="4004"/>
              <a:ext cx="12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29" name="Line 9"/>
            <p:cNvSpPr>
              <a:spLocks noChangeShapeType="1"/>
            </p:cNvSpPr>
            <p:nvPr/>
          </p:nvSpPr>
          <p:spPr bwMode="auto">
            <a:xfrm>
              <a:off x="2539" y="2510"/>
              <a:ext cx="12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>
              <a:off x="2524" y="2278"/>
              <a:ext cx="12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1" name="Text Box 11"/>
            <p:cNvSpPr txBox="1">
              <a:spLocks noChangeArrowheads="1"/>
            </p:cNvSpPr>
            <p:nvPr/>
          </p:nvSpPr>
          <p:spPr bwMode="auto">
            <a:xfrm>
              <a:off x="3914" y="3874"/>
              <a:ext cx="104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Ground State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E  = 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>
              <a:off x="2539" y="2396"/>
              <a:ext cx="127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3" name="Text Box 13"/>
            <p:cNvSpPr txBox="1">
              <a:spLocks noChangeArrowheads="1"/>
            </p:cNvSpPr>
            <p:nvPr/>
          </p:nvSpPr>
          <p:spPr bwMode="auto">
            <a:xfrm>
              <a:off x="3574" y="2744"/>
              <a:ext cx="2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C60000"/>
                  </a:solidFill>
                  <a:latin typeface="Times New Roman" pitchFamily="18" charset="0"/>
                </a:rPr>
                <a:t>E</a:t>
              </a:r>
              <a:r>
                <a:rPr lang="en-US" sz="2000" b="1" baseline="-25000">
                  <a:solidFill>
                    <a:srgbClr val="C60000"/>
                  </a:solidFill>
                  <a:latin typeface="Times New Roman" pitchFamily="18" charset="0"/>
                </a:rPr>
                <a:t>0</a:t>
              </a:r>
              <a:endParaRPr lang="en-US" sz="2000" b="1" i="1">
                <a:solidFill>
                  <a:srgbClr val="C60000"/>
                </a:solidFill>
                <a:latin typeface="Times New Roman" pitchFamily="18" charset="0"/>
              </a:endParaRPr>
            </a:p>
          </p:txBody>
        </p:sp>
        <p:sp>
          <p:nvSpPr>
            <p:cNvPr id="56334" name="Line 14"/>
            <p:cNvSpPr>
              <a:spLocks noChangeShapeType="1"/>
            </p:cNvSpPr>
            <p:nvPr/>
          </p:nvSpPr>
          <p:spPr bwMode="auto">
            <a:xfrm flipH="1" flipV="1">
              <a:off x="3376" y="2421"/>
              <a:ext cx="268" cy="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5" name="Text Box 15"/>
            <p:cNvSpPr txBox="1">
              <a:spLocks noChangeArrowheads="1"/>
            </p:cNvSpPr>
            <p:nvPr/>
          </p:nvSpPr>
          <p:spPr bwMode="auto">
            <a:xfrm>
              <a:off x="3928" y="2246"/>
              <a:ext cx="2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2</a:t>
              </a:r>
              <a:r>
                <a:rPr lang="en-US" sz="2000" b="1" i="1">
                  <a:solidFill>
                    <a:srgbClr val="008000"/>
                  </a:solidFill>
                  <a:latin typeface="Symbol" pitchFamily="18" charset="2"/>
                </a:rPr>
                <a:t>g</a:t>
              </a:r>
              <a:endParaRPr lang="en-US" sz="2000" b="1">
                <a:solidFill>
                  <a:srgbClr val="008000"/>
                </a:solidFill>
                <a:latin typeface="Symbol" pitchFamily="18" charset="2"/>
              </a:endParaRPr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 flipV="1">
              <a:off x="3872" y="2259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sm" len="med"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 flipV="1">
              <a:off x="3144" y="2401"/>
              <a:ext cx="0" cy="15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8" name="Text Box 18"/>
            <p:cNvSpPr txBox="1">
              <a:spLocks noChangeArrowheads="1"/>
            </p:cNvSpPr>
            <p:nvPr/>
          </p:nvSpPr>
          <p:spPr bwMode="auto">
            <a:xfrm>
              <a:off x="3886" y="2760"/>
              <a:ext cx="10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60000"/>
                  </a:solidFill>
                  <a:latin typeface="Times New Roman" pitchFamily="18" charset="0"/>
                </a:rPr>
                <a:t>Excited State</a:t>
              </a:r>
            </a:p>
          </p:txBody>
        </p:sp>
        <p:sp>
          <p:nvSpPr>
            <p:cNvPr id="56339" name="Text Box 19"/>
            <p:cNvSpPr txBox="1">
              <a:spLocks noChangeArrowheads="1"/>
            </p:cNvSpPr>
            <p:nvPr/>
          </p:nvSpPr>
          <p:spPr bwMode="auto">
            <a:xfrm>
              <a:off x="4250" y="2261"/>
              <a:ext cx="11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Dimer Splitting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22275" y="3128963"/>
            <a:ext cx="2574925" cy="3414712"/>
            <a:chOff x="266" y="1971"/>
            <a:chExt cx="1622" cy="2151"/>
          </a:xfrm>
        </p:grpSpPr>
        <p:graphicFrame>
          <p:nvGraphicFramePr>
            <p:cNvPr id="56341" name="Object 21"/>
            <p:cNvGraphicFramePr>
              <a:graphicFrameLocks noChangeAspect="1"/>
            </p:cNvGraphicFramePr>
            <p:nvPr/>
          </p:nvGraphicFramePr>
          <p:xfrm>
            <a:off x="301" y="2356"/>
            <a:ext cx="119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31" name="Equation" r:id="rId8" imgW="1892300" imgH="431800" progId="Equation.DSMT4">
                    <p:embed/>
                  </p:oleObj>
                </mc:Choice>
                <mc:Fallback>
                  <p:oleObj name="Equation" r:id="rId8" imgW="18923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" y="2356"/>
                          <a:ext cx="1192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2" name="Text Box 22"/>
            <p:cNvSpPr txBox="1">
              <a:spLocks noChangeArrowheads="1"/>
            </p:cNvSpPr>
            <p:nvPr/>
          </p:nvSpPr>
          <p:spPr bwMode="auto">
            <a:xfrm>
              <a:off x="266" y="1971"/>
              <a:ext cx="8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Expanding</a:t>
              </a:r>
            </a:p>
          </p:txBody>
        </p:sp>
        <p:graphicFrame>
          <p:nvGraphicFramePr>
            <p:cNvPr id="56343" name="Object 23"/>
            <p:cNvGraphicFramePr>
              <a:graphicFrameLocks noChangeAspect="1"/>
            </p:cNvGraphicFramePr>
            <p:nvPr/>
          </p:nvGraphicFramePr>
          <p:xfrm>
            <a:off x="373" y="3509"/>
            <a:ext cx="76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32" name="Equation" r:id="rId10" imgW="1219200" imgH="330200" progId="Equation.DSMT4">
                    <p:embed/>
                  </p:oleObj>
                </mc:Choice>
                <mc:Fallback>
                  <p:oleObj name="Equation" r:id="rId10" imgW="12192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" y="3509"/>
                          <a:ext cx="76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44" name="Object 24"/>
            <p:cNvGraphicFramePr>
              <a:graphicFrameLocks noChangeAspect="1"/>
            </p:cNvGraphicFramePr>
            <p:nvPr/>
          </p:nvGraphicFramePr>
          <p:xfrm>
            <a:off x="381" y="3914"/>
            <a:ext cx="76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33" name="Equation" r:id="rId12" imgW="1206500" imgH="330200" progId="Equation.DSMT4">
                    <p:embed/>
                  </p:oleObj>
                </mc:Choice>
                <mc:Fallback>
                  <p:oleObj name="Equation" r:id="rId12" imgW="12065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" y="3914"/>
                          <a:ext cx="76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5" name="Text Box 25"/>
            <p:cNvSpPr txBox="1">
              <a:spLocks noChangeArrowheads="1"/>
            </p:cNvSpPr>
            <p:nvPr/>
          </p:nvSpPr>
          <p:spPr bwMode="auto">
            <a:xfrm>
              <a:off x="283" y="3147"/>
              <a:ext cx="14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</a:rPr>
                <a:t>Energy Eigenvalues</a:t>
              </a:r>
            </a:p>
          </p:txBody>
        </p:sp>
        <p:graphicFrame>
          <p:nvGraphicFramePr>
            <p:cNvPr id="56346" name="Object 26"/>
            <p:cNvGraphicFramePr>
              <a:graphicFrameLocks noChangeAspect="1"/>
            </p:cNvGraphicFramePr>
            <p:nvPr/>
          </p:nvGraphicFramePr>
          <p:xfrm>
            <a:off x="312" y="2767"/>
            <a:ext cx="157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34" name="Equation" r:id="rId14" imgW="2501900" imgH="368300" progId="Equation.DSMT4">
                    <p:embed/>
                  </p:oleObj>
                </mc:Choice>
                <mc:Fallback>
                  <p:oleObj name="Equation" r:id="rId14" imgW="25019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" y="2767"/>
                          <a:ext cx="1576" cy="2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2905125" y="1724025"/>
            <a:ext cx="5711825" cy="1100138"/>
            <a:chOff x="1830" y="1086"/>
            <a:chExt cx="3598" cy="693"/>
          </a:xfrm>
        </p:grpSpPr>
        <p:graphicFrame>
          <p:nvGraphicFramePr>
            <p:cNvPr id="56348" name="Object 28"/>
            <p:cNvGraphicFramePr>
              <a:graphicFrameLocks noChangeAspect="1"/>
            </p:cNvGraphicFramePr>
            <p:nvPr/>
          </p:nvGraphicFramePr>
          <p:xfrm>
            <a:off x="2539" y="1086"/>
            <a:ext cx="731" cy="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35" name="Equation" r:id="rId16" imgW="1117600" imgH="927100" progId="Equation.DSMT4">
                    <p:embed/>
                  </p:oleObj>
                </mc:Choice>
                <mc:Fallback>
                  <p:oleObj name="Equation" r:id="rId16" imgW="1117600" imgH="927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9" y="1086"/>
                          <a:ext cx="731" cy="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9" name="Text Box 29"/>
            <p:cNvSpPr txBox="1">
              <a:spLocks noChangeArrowheads="1"/>
            </p:cNvSpPr>
            <p:nvPr/>
          </p:nvSpPr>
          <p:spPr bwMode="auto">
            <a:xfrm>
              <a:off x="1830" y="1241"/>
              <a:ext cx="7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Times New Roman" pitchFamily="18" charset="0"/>
                </a:rPr>
                <a:t>Take the</a:t>
              </a:r>
            </a:p>
            <a:p>
              <a:r>
                <a:rPr lang="en-US" sz="2000" b="1">
                  <a:latin typeface="Times New Roman" pitchFamily="18" charset="0"/>
                </a:rPr>
                <a:t>matrix</a:t>
              </a:r>
            </a:p>
          </p:txBody>
        </p:sp>
        <p:sp>
          <p:nvSpPr>
            <p:cNvPr id="56350" name="Text Box 30"/>
            <p:cNvSpPr txBox="1">
              <a:spLocks noChangeArrowheads="1"/>
            </p:cNvSpPr>
            <p:nvPr/>
          </p:nvSpPr>
          <p:spPr bwMode="auto">
            <a:xfrm>
              <a:off x="3350" y="1145"/>
              <a:ext cx="207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Make into determinant.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Subtract </a:t>
              </a:r>
              <a:r>
                <a:rPr lang="el-GR" sz="2000" b="1" i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λ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 from the diagonal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elements.</a:t>
              </a:r>
              <a:endParaRPr lang="el-GR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635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9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376238" y="1090613"/>
          <a:ext cx="2006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4" name="Equation" r:id="rId4" imgW="2006600" imgH="965200" progId="Equation.DSMT4">
                  <p:embed/>
                </p:oleObj>
              </mc:Choice>
              <mc:Fallback>
                <p:oleObj name="Equation" r:id="rId4" imgW="2006600" imgH="965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1090613"/>
                        <a:ext cx="2006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6340475" y="2460625"/>
          <a:ext cx="342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5" name="Equation" r:id="rId6" imgW="342751" imgH="380835" progId="Equation.DSMT4">
                  <p:embed/>
                </p:oleObj>
              </mc:Choice>
              <mc:Fallback>
                <p:oleObj name="Equation" r:id="rId6" imgW="342751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0475" y="2460625"/>
                        <a:ext cx="342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7215188" y="2457450"/>
          <a:ext cx="330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6" name="Equation" r:id="rId8" imgW="330057" imgH="380835" progId="Equation.DSMT4">
                  <p:embed/>
                </p:oleObj>
              </mc:Choice>
              <mc:Fallback>
                <p:oleObj name="Equation" r:id="rId8" imgW="33005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188" y="2457450"/>
                        <a:ext cx="330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400050" y="2400300"/>
          <a:ext cx="77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7" name="Equation" r:id="rId10" imgW="774364" imgH="380835" progId="Equation.DSMT4">
                  <p:embed/>
                </p:oleObj>
              </mc:Choice>
              <mc:Fallback>
                <p:oleObj name="Equation" r:id="rId10" imgW="77436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2400300"/>
                        <a:ext cx="774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1901825" y="2441575"/>
          <a:ext cx="774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8" name="Equation" r:id="rId12" imgW="774364" imgH="380835" progId="Equation.DSMT4">
                  <p:embed/>
                </p:oleObj>
              </mc:Choice>
              <mc:Fallback>
                <p:oleObj name="Equation" r:id="rId12" imgW="774364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825" y="2441575"/>
                        <a:ext cx="774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58763" y="109538"/>
            <a:ext cx="6797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To obtain Eigenvectors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	Use system of equations for each eigenvalue.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3040063" y="1293813"/>
            <a:ext cx="4376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Eigenvectors associated with </a:t>
            </a:r>
            <a:r>
              <a:rPr lang="en-US" sz="2000" b="1" i="1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and</a:t>
            </a:r>
            <a:r>
              <a:rPr lang="en-US" sz="2000" b="1">
                <a:solidFill>
                  <a:srgbClr val="CC0000"/>
                </a:solidFill>
                <a:latin typeface="Symbol" pitchFamily="18" charset="2"/>
              </a:rPr>
              <a:t> </a:t>
            </a:r>
            <a:r>
              <a:rPr lang="en-US" sz="2000" b="1" i="1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</a:rPr>
              <a:t>-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1273175" y="2292350"/>
            <a:ext cx="60071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and                are the vector representatives of        and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in the</a:t>
            </a:r>
          </a:p>
        </p:txBody>
      </p:sp>
      <p:graphicFrame>
        <p:nvGraphicFramePr>
          <p:cNvPr id="58378" name="Object 10"/>
          <p:cNvGraphicFramePr>
            <a:graphicFrameLocks noChangeAspect="1"/>
          </p:cNvGraphicFramePr>
          <p:nvPr/>
        </p:nvGraphicFramePr>
        <p:xfrm>
          <a:off x="2028825" y="2900363"/>
          <a:ext cx="185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9" name="Equation" r:id="rId14" imgW="1854200" imgH="381000" progId="Equation.DSMT4">
                  <p:embed/>
                </p:oleObj>
              </mc:Choice>
              <mc:Fallback>
                <p:oleObj name="Equation" r:id="rId14" imgW="18542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2900363"/>
                        <a:ext cx="1854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1298575" y="3228975"/>
            <a:ext cx="2601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We want to find these.</a:t>
            </a:r>
          </a:p>
        </p:txBody>
      </p:sp>
      <p:sp>
        <p:nvSpPr>
          <p:cNvPr id="5838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6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1716088" y="400050"/>
          <a:ext cx="1219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4" name="Equation" r:id="rId4" imgW="1219200" imgH="330200" progId="Equation.DSMT4">
                  <p:embed/>
                </p:oleObj>
              </mc:Choice>
              <mc:Fallback>
                <p:oleObj name="Equation" r:id="rId4" imgW="12192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6088" y="400050"/>
                        <a:ext cx="1219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701675" y="1255713"/>
          <a:ext cx="2565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5" name="Equation" r:id="rId6" imgW="2565400" imgH="317500" progId="Equation.DSMT4">
                  <p:embed/>
                </p:oleObj>
              </mc:Choice>
              <mc:Fallback>
                <p:oleObj name="Equation" r:id="rId6" imgW="25654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1255713"/>
                        <a:ext cx="25654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763588" y="1860550"/>
          <a:ext cx="2578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6" name="Equation" r:id="rId8" imgW="2578100" imgH="317500" progId="Equation.DSMT4">
                  <p:embed/>
                </p:oleObj>
              </mc:Choice>
              <mc:Fallback>
                <p:oleObj name="Equation" r:id="rId8" imgW="25781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860550"/>
                        <a:ext cx="25781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246063" y="60325"/>
            <a:ext cx="42465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First, for the</a:t>
            </a:r>
            <a:br>
              <a:rPr lang="en-US" sz="2000" b="1">
                <a:solidFill>
                  <a:srgbClr val="C6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                                              eigenvalue</a:t>
            </a:r>
            <a:br>
              <a:rPr lang="en-US" sz="2000" b="1">
                <a:solidFill>
                  <a:srgbClr val="C6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write system of equations.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2534" y="4656748"/>
            <a:ext cx="1609725" cy="1308100"/>
            <a:chOff x="243" y="2011"/>
            <a:chExt cx="1014" cy="824"/>
          </a:xfrm>
        </p:grpSpPr>
        <p:graphicFrame>
          <p:nvGraphicFramePr>
            <p:cNvPr id="60423" name="Object 7"/>
            <p:cNvGraphicFramePr>
              <a:graphicFrameLocks noChangeAspect="1"/>
            </p:cNvGraphicFramePr>
            <p:nvPr/>
          </p:nvGraphicFramePr>
          <p:xfrm>
            <a:off x="243" y="2326"/>
            <a:ext cx="9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07" name="Equation" r:id="rId10" imgW="1562100" imgH="317500" progId="Equation.DSMT4">
                    <p:embed/>
                  </p:oleObj>
                </mc:Choice>
                <mc:Fallback>
                  <p:oleObj name="Equation" r:id="rId10" imgW="15621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" y="2326"/>
                          <a:ext cx="9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24" name="Object 8"/>
            <p:cNvGraphicFramePr>
              <a:graphicFrameLocks noChangeAspect="1"/>
            </p:cNvGraphicFramePr>
            <p:nvPr/>
          </p:nvGraphicFramePr>
          <p:xfrm>
            <a:off x="340" y="2635"/>
            <a:ext cx="88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08" name="Equation" r:id="rId12" imgW="1396394" imgH="317362" progId="Equation.DSMT4">
                    <p:embed/>
                  </p:oleObj>
                </mc:Choice>
                <mc:Fallback>
                  <p:oleObj name="Equation" r:id="rId12" imgW="1396394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2635"/>
                          <a:ext cx="88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25" name="Text Box 9"/>
            <p:cNvSpPr txBox="1">
              <a:spLocks noChangeArrowheads="1"/>
            </p:cNvSpPr>
            <p:nvPr/>
          </p:nvSpPr>
          <p:spPr bwMode="auto">
            <a:xfrm>
              <a:off x="298" y="2011"/>
              <a:ext cx="9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The result is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88938" y="2452688"/>
            <a:ext cx="8220075" cy="2676525"/>
            <a:chOff x="245" y="1545"/>
            <a:chExt cx="5178" cy="1686"/>
          </a:xfrm>
        </p:grpSpPr>
        <p:graphicFrame>
          <p:nvGraphicFramePr>
            <p:cNvPr id="60427" name="Object 11"/>
            <p:cNvGraphicFramePr>
              <a:graphicFrameLocks noChangeAspect="1"/>
            </p:cNvGraphicFramePr>
            <p:nvPr/>
          </p:nvGraphicFramePr>
          <p:xfrm>
            <a:off x="5076" y="1588"/>
            <a:ext cx="17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09" name="Equation" r:id="rId14" imgW="279279" imgH="342751" progId="Equation.DSMT4">
                    <p:embed/>
                  </p:oleObj>
                </mc:Choice>
                <mc:Fallback>
                  <p:oleObj name="Equation" r:id="rId14" imgW="279279" imgH="34275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6" y="1588"/>
                          <a:ext cx="176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45" y="1545"/>
              <a:ext cx="5178" cy="1686"/>
              <a:chOff x="245" y="1545"/>
              <a:chExt cx="5178" cy="1686"/>
            </a:xfrm>
          </p:grpSpPr>
          <p:graphicFrame>
            <p:nvGraphicFramePr>
              <p:cNvPr id="60429" name="Object 13"/>
              <p:cNvGraphicFramePr>
                <a:graphicFrameLocks noChangeAspect="1"/>
              </p:cNvGraphicFramePr>
              <p:nvPr/>
            </p:nvGraphicFramePr>
            <p:xfrm>
              <a:off x="245" y="1585"/>
              <a:ext cx="3240" cy="2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010" name="Equation" r:id="rId16" imgW="5143500" imgH="355600" progId="Equation.DSMT4">
                      <p:embed/>
                    </p:oleObj>
                  </mc:Choice>
                  <mc:Fallback>
                    <p:oleObj name="Equation" r:id="rId16" imgW="5143500" imgH="355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5" y="1585"/>
                            <a:ext cx="3240" cy="22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0430" name="Text Box 14"/>
              <p:cNvSpPr txBox="1">
                <a:spLocks noChangeArrowheads="1"/>
              </p:cNvSpPr>
              <p:nvPr/>
            </p:nvSpPr>
            <p:spPr bwMode="auto">
              <a:xfrm>
                <a:off x="3682" y="1545"/>
                <a:ext cx="144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Matrix elements of </a:t>
                </a:r>
              </a:p>
            </p:txBody>
          </p:sp>
          <p:grpSp>
            <p:nvGrpSpPr>
              <p:cNvPr id="5" name="Group 15"/>
              <p:cNvGrpSpPr>
                <a:grpSpLocks/>
              </p:cNvGrpSpPr>
              <p:nvPr/>
            </p:nvGrpSpPr>
            <p:grpSpPr bwMode="auto">
              <a:xfrm>
                <a:off x="3643" y="1948"/>
                <a:ext cx="1780" cy="1283"/>
                <a:chOff x="329" y="1995"/>
                <a:chExt cx="1780" cy="1283"/>
              </a:xfrm>
            </p:grpSpPr>
            <p:graphicFrame>
              <p:nvGraphicFramePr>
                <p:cNvPr id="60432" name="Object 16"/>
                <p:cNvGraphicFramePr>
                  <a:graphicFrameLocks noChangeAspect="1"/>
                </p:cNvGraphicFramePr>
                <p:nvPr/>
              </p:nvGraphicFramePr>
              <p:xfrm>
                <a:off x="467" y="2318"/>
                <a:ext cx="984" cy="96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011" name="Equation" r:id="rId18" imgW="1562100" imgH="1524000" progId="Equation.DSMT4">
                        <p:embed/>
                      </p:oleObj>
                    </mc:Choice>
                    <mc:Fallback>
                      <p:oleObj name="Equation" r:id="rId18" imgW="1562100" imgH="1524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7" y="2318"/>
                              <a:ext cx="984" cy="96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6043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29" y="1995"/>
                  <a:ext cx="178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>
                      <a:solidFill>
                        <a:srgbClr val="006600"/>
                      </a:solidFill>
                      <a:latin typeface="Times New Roman" pitchFamily="18" charset="0"/>
                    </a:rPr>
                    <a:t>The matrix elements are</a:t>
                  </a:r>
                </a:p>
              </p:txBody>
            </p:sp>
          </p:grp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414338" y="3243263"/>
            <a:ext cx="2722562" cy="893762"/>
            <a:chOff x="261" y="2043"/>
            <a:chExt cx="1715" cy="563"/>
          </a:xfrm>
        </p:grpSpPr>
        <p:graphicFrame>
          <p:nvGraphicFramePr>
            <p:cNvPr id="60435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7934540"/>
                </p:ext>
              </p:extLst>
            </p:nvPr>
          </p:nvGraphicFramePr>
          <p:xfrm>
            <a:off x="261" y="2043"/>
            <a:ext cx="167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12" name="Equation" r:id="rId20" imgW="2654280" imgH="330120" progId="Equation.DSMT4">
                    <p:embed/>
                  </p:oleObj>
                </mc:Choice>
                <mc:Fallback>
                  <p:oleObj name="Equation" r:id="rId20" imgW="2654280" imgH="3301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" y="2043"/>
                          <a:ext cx="1672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36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4313229"/>
                </p:ext>
              </p:extLst>
            </p:nvPr>
          </p:nvGraphicFramePr>
          <p:xfrm>
            <a:off x="304" y="2398"/>
            <a:ext cx="167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13" name="Equation" r:id="rId22" imgW="2654280" imgH="330120" progId="Equation.DSMT4">
                    <p:embed/>
                  </p:oleObj>
                </mc:Choice>
                <mc:Fallback>
                  <p:oleObj name="Equation" r:id="rId22" imgW="2654280" imgH="3301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" y="2398"/>
                          <a:ext cx="1672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43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5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71463" y="173038"/>
            <a:ext cx="6942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An equivalent way to get the equations is to use a matrix form.</a:t>
            </a:r>
          </a:p>
        </p:txBody>
      </p:sp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323850" y="771525"/>
          <a:ext cx="3225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2" name="Equation" r:id="rId4" imgW="3225800" imgH="736600" progId="Equation.DSMT4">
                  <p:embed/>
                </p:oleObj>
              </mc:Choice>
              <mc:Fallback>
                <p:oleObj name="Equation" r:id="rId4" imgW="32258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771525"/>
                        <a:ext cx="32258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8775" y="1801813"/>
            <a:ext cx="4067175" cy="2640012"/>
            <a:chOff x="226" y="1135"/>
            <a:chExt cx="2562" cy="1663"/>
          </a:xfrm>
        </p:grpSpPr>
        <p:sp>
          <p:nvSpPr>
            <p:cNvPr id="62469" name="Text Box 5"/>
            <p:cNvSpPr txBox="1">
              <a:spLocks noChangeArrowheads="1"/>
            </p:cNvSpPr>
            <p:nvPr/>
          </p:nvSpPr>
          <p:spPr bwMode="auto">
            <a:xfrm>
              <a:off x="226" y="1135"/>
              <a:ext cx="8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Substitute </a:t>
              </a:r>
            </a:p>
          </p:txBody>
        </p:sp>
        <p:graphicFrame>
          <p:nvGraphicFramePr>
            <p:cNvPr id="62470" name="Object 6"/>
            <p:cNvGraphicFramePr>
              <a:graphicFrameLocks noChangeAspect="1"/>
            </p:cNvGraphicFramePr>
            <p:nvPr/>
          </p:nvGraphicFramePr>
          <p:xfrm>
            <a:off x="1104" y="1167"/>
            <a:ext cx="76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93" name="Equation" r:id="rId6" imgW="1219200" imgH="330200" progId="Equation.DSMT4">
                    <p:embed/>
                  </p:oleObj>
                </mc:Choice>
                <mc:Fallback>
                  <p:oleObj name="Equation" r:id="rId6" imgW="12192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167"/>
                          <a:ext cx="76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1" name="Object 7"/>
            <p:cNvGraphicFramePr>
              <a:graphicFrameLocks noChangeAspect="1"/>
            </p:cNvGraphicFramePr>
            <p:nvPr/>
          </p:nvGraphicFramePr>
          <p:xfrm>
            <a:off x="236" y="1624"/>
            <a:ext cx="255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94" name="Equation" r:id="rId8" imgW="4051300" imgH="736600" progId="Equation.DSMT4">
                    <p:embed/>
                  </p:oleObj>
                </mc:Choice>
                <mc:Fallback>
                  <p:oleObj name="Equation" r:id="rId8" imgW="40513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" y="1624"/>
                          <a:ext cx="2552" cy="4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2" name="Object 8"/>
            <p:cNvGraphicFramePr>
              <a:graphicFrameLocks noChangeAspect="1"/>
            </p:cNvGraphicFramePr>
            <p:nvPr/>
          </p:nvGraphicFramePr>
          <p:xfrm>
            <a:off x="284" y="2334"/>
            <a:ext cx="143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95" name="Equation" r:id="rId10" imgW="2273300" imgH="736600" progId="Equation.DSMT4">
                    <p:embed/>
                  </p:oleObj>
                </mc:Choice>
                <mc:Fallback>
                  <p:oleObj name="Equation" r:id="rId10" imgW="22733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" y="2334"/>
                          <a:ext cx="1432" cy="4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85763" y="4619625"/>
            <a:ext cx="8494712" cy="1379538"/>
            <a:chOff x="243" y="2910"/>
            <a:chExt cx="5351" cy="869"/>
          </a:xfrm>
        </p:grpSpPr>
        <p:sp>
          <p:nvSpPr>
            <p:cNvPr id="62474" name="Text Box 10"/>
            <p:cNvSpPr txBox="1">
              <a:spLocks noChangeArrowheads="1"/>
            </p:cNvSpPr>
            <p:nvPr/>
          </p:nvSpPr>
          <p:spPr bwMode="auto">
            <a:xfrm>
              <a:off x="313" y="2910"/>
              <a:ext cx="52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60000"/>
                  </a:solidFill>
                  <a:latin typeface="Times New Roman" pitchFamily="18" charset="0"/>
                </a:rPr>
                <a:t>Multiplying the matrix by the column vector representative gives equations.</a:t>
              </a:r>
            </a:p>
          </p:txBody>
        </p:sp>
        <p:graphicFrame>
          <p:nvGraphicFramePr>
            <p:cNvPr id="62475" name="Object 11"/>
            <p:cNvGraphicFramePr>
              <a:graphicFrameLocks noChangeAspect="1"/>
            </p:cNvGraphicFramePr>
            <p:nvPr/>
          </p:nvGraphicFramePr>
          <p:xfrm>
            <a:off x="243" y="3270"/>
            <a:ext cx="9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96" name="Equation" r:id="rId12" imgW="1562100" imgH="317500" progId="Equation.DSMT4">
                    <p:embed/>
                  </p:oleObj>
                </mc:Choice>
                <mc:Fallback>
                  <p:oleObj name="Equation" r:id="rId12" imgW="1562100" imgH="317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" y="3270"/>
                          <a:ext cx="9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6" name="Object 12"/>
            <p:cNvGraphicFramePr>
              <a:graphicFrameLocks noChangeAspect="1"/>
            </p:cNvGraphicFramePr>
            <p:nvPr/>
          </p:nvGraphicFramePr>
          <p:xfrm>
            <a:off x="340" y="3579"/>
            <a:ext cx="88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97" name="Equation" r:id="rId14" imgW="1396394" imgH="317362" progId="Equation.DSMT4">
                    <p:embed/>
                  </p:oleObj>
                </mc:Choice>
                <mc:Fallback>
                  <p:oleObj name="Equation" r:id="rId14" imgW="1396394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3579"/>
                          <a:ext cx="88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47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86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460375" y="280988"/>
          <a:ext cx="1562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4" name="Equation" r:id="rId4" imgW="1562100" imgH="317500" progId="Equation.DSMT4">
                  <p:embed/>
                </p:oleObj>
              </mc:Choice>
              <mc:Fallback>
                <p:oleObj name="Equation" r:id="rId4" imgW="1562100" imgH="317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280988"/>
                        <a:ext cx="15621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614363" y="771525"/>
          <a:ext cx="1397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5" name="Equation" r:id="rId6" imgW="1396394" imgH="317362" progId="Equation.DSMT4">
                  <p:embed/>
                </p:oleObj>
              </mc:Choice>
              <mc:Fallback>
                <p:oleObj name="Equation" r:id="rId6" imgW="1396394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771525"/>
                        <a:ext cx="1397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638425" y="436563"/>
            <a:ext cx="364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The two equations are identical.</a:t>
            </a:r>
          </a:p>
        </p:txBody>
      </p:sp>
      <p:graphicFrame>
        <p:nvGraphicFramePr>
          <p:cNvPr id="64517" name="Object 5"/>
          <p:cNvGraphicFramePr>
            <a:graphicFrameLocks noChangeAspect="1"/>
          </p:cNvGraphicFramePr>
          <p:nvPr/>
        </p:nvGraphicFramePr>
        <p:xfrm>
          <a:off x="708025" y="1501775"/>
          <a:ext cx="749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6" name="Equation" r:id="rId8" imgW="748975" imgH="317362" progId="Equation.DSMT4">
                  <p:embed/>
                </p:oleObj>
              </mc:Choice>
              <mc:Fallback>
                <p:oleObj name="Equation" r:id="rId8" imgW="748975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1501775"/>
                        <a:ext cx="749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4025" y="1965325"/>
            <a:ext cx="6786563" cy="3719513"/>
            <a:chOff x="286" y="1238"/>
            <a:chExt cx="4275" cy="2343"/>
          </a:xfrm>
        </p:grpSpPr>
        <p:sp>
          <p:nvSpPr>
            <p:cNvPr id="64519" name="Text Box 7"/>
            <p:cNvSpPr txBox="1">
              <a:spLocks noChangeArrowheads="1"/>
            </p:cNvSpPr>
            <p:nvPr/>
          </p:nvSpPr>
          <p:spPr bwMode="auto">
            <a:xfrm>
              <a:off x="286" y="1238"/>
              <a:ext cx="426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Always get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– 1 conditions for the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unknown components.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Normalization condition gives necessary additional equation.</a:t>
              </a:r>
            </a:p>
          </p:txBody>
        </p:sp>
        <p:graphicFrame>
          <p:nvGraphicFramePr>
            <p:cNvPr id="64520" name="Object 8"/>
            <p:cNvGraphicFramePr>
              <a:graphicFrameLocks noChangeAspect="1"/>
            </p:cNvGraphicFramePr>
            <p:nvPr/>
          </p:nvGraphicFramePr>
          <p:xfrm>
            <a:off x="380" y="1791"/>
            <a:ext cx="7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7" name="Equation" r:id="rId10" imgW="1117115" imgH="355446" progId="Equation.DSMT4">
                    <p:embed/>
                  </p:oleObj>
                </mc:Choice>
                <mc:Fallback>
                  <p:oleObj name="Equation" r:id="rId10" imgW="1117115" imgH="355446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" y="1791"/>
                          <a:ext cx="70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1" name="Object 9"/>
            <p:cNvGraphicFramePr>
              <a:graphicFrameLocks noChangeAspect="1"/>
            </p:cNvGraphicFramePr>
            <p:nvPr/>
          </p:nvGraphicFramePr>
          <p:xfrm>
            <a:off x="445" y="2359"/>
            <a:ext cx="880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8" name="Equation" r:id="rId12" imgW="1396394" imgH="672808" progId="Equation.DSMT4">
                    <p:embed/>
                  </p:oleObj>
                </mc:Choice>
                <mc:Fallback>
                  <p:oleObj name="Equation" r:id="rId12" imgW="1396394" imgH="67280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" y="2359"/>
                          <a:ext cx="880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2" name="Object 10"/>
            <p:cNvGraphicFramePr>
              <a:graphicFrameLocks noChangeAspect="1"/>
            </p:cNvGraphicFramePr>
            <p:nvPr/>
          </p:nvGraphicFramePr>
          <p:xfrm>
            <a:off x="416" y="3061"/>
            <a:ext cx="1424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9" name="Equation" r:id="rId14" imgW="2260600" imgH="673100" progId="Equation.DSMT4">
                    <p:embed/>
                  </p:oleObj>
                </mc:Choice>
                <mc:Fallback>
                  <p:oleObj name="Equation" r:id="rId14" imgW="22606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" y="3061"/>
                          <a:ext cx="1424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23" name="Text Box 11"/>
            <p:cNvSpPr txBox="1">
              <a:spLocks noChangeArrowheads="1"/>
            </p:cNvSpPr>
            <p:nvPr/>
          </p:nvSpPr>
          <p:spPr bwMode="auto">
            <a:xfrm>
              <a:off x="328" y="2097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D80000"/>
                  </a:solidFill>
                  <a:latin typeface="Times New Roman" pitchFamily="18" charset="0"/>
                </a:rPr>
                <a:t>Then</a:t>
              </a:r>
            </a:p>
          </p:txBody>
        </p:sp>
        <p:sp>
          <p:nvSpPr>
            <p:cNvPr id="64524" name="Text Box 12"/>
            <p:cNvSpPr txBox="1">
              <a:spLocks noChangeArrowheads="1"/>
            </p:cNvSpPr>
            <p:nvPr/>
          </p:nvSpPr>
          <p:spPr bwMode="auto">
            <a:xfrm>
              <a:off x="392" y="2760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64525" name="Text Box 13"/>
            <p:cNvSpPr txBox="1">
              <a:spLocks noChangeArrowheads="1"/>
            </p:cNvSpPr>
            <p:nvPr/>
          </p:nvSpPr>
          <p:spPr bwMode="auto">
            <a:xfrm>
              <a:off x="2025" y="3139"/>
              <a:ext cx="196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Eigenvector in terms of the</a:t>
              </a:r>
              <a:b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basis set. </a:t>
              </a:r>
            </a:p>
          </p:txBody>
        </p:sp>
        <p:graphicFrame>
          <p:nvGraphicFramePr>
            <p:cNvPr id="64526" name="Object 14"/>
            <p:cNvGraphicFramePr>
              <a:graphicFrameLocks noChangeAspect="1"/>
            </p:cNvGraphicFramePr>
            <p:nvPr/>
          </p:nvGraphicFramePr>
          <p:xfrm>
            <a:off x="4016" y="3143"/>
            <a:ext cx="22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0" name="Equation" r:id="rId16" imgW="355446" imgH="380835" progId="Equation.DSMT4">
                    <p:embed/>
                  </p:oleObj>
                </mc:Choice>
                <mc:Fallback>
                  <p:oleObj name="Equation" r:id="rId16" imgW="355446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6" y="3143"/>
                          <a:ext cx="22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7" name="Object 15"/>
            <p:cNvGraphicFramePr>
              <a:graphicFrameLocks noChangeAspect="1"/>
            </p:cNvGraphicFramePr>
            <p:nvPr/>
          </p:nvGraphicFramePr>
          <p:xfrm>
            <a:off x="4321" y="3142"/>
            <a:ext cx="2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1" name="Equation" r:id="rId18" imgW="380835" imgH="380835" progId="Equation.DSMT4">
                    <p:embed/>
                  </p:oleObj>
                </mc:Choice>
                <mc:Fallback>
                  <p:oleObj name="Equation" r:id="rId18" imgW="380835" imgH="380835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1" y="3142"/>
                          <a:ext cx="24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9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33375" y="84138"/>
            <a:ext cx="2185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For the eigenvalue</a:t>
            </a:r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2373313" y="447675"/>
          <a:ext cx="1231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7" name="Equation" r:id="rId4" imgW="1231366" imgH="330057" progId="Equation.DSMT4">
                  <p:embed/>
                </p:oleObj>
              </mc:Choice>
              <mc:Fallback>
                <p:oleObj name="Equation" r:id="rId4" imgW="1231366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313" y="447675"/>
                        <a:ext cx="1231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384175" y="758825"/>
            <a:ext cx="5383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using the matrix form to write out the equations</a:t>
            </a:r>
          </a:p>
        </p:txBody>
      </p:sp>
      <p:graphicFrame>
        <p:nvGraphicFramePr>
          <p:cNvPr id="66565" name="Object 5"/>
          <p:cNvGraphicFramePr>
            <a:graphicFrameLocks noChangeAspect="1"/>
          </p:cNvGraphicFramePr>
          <p:nvPr/>
        </p:nvGraphicFramePr>
        <p:xfrm>
          <a:off x="434975" y="1298575"/>
          <a:ext cx="3276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8" name="Equation" r:id="rId6" imgW="3276600" imgH="749300" progId="Equation.DSMT4">
                  <p:embed/>
                </p:oleObj>
              </mc:Choice>
              <mc:Fallback>
                <p:oleObj name="Equation" r:id="rId6" imgW="32766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298575"/>
                        <a:ext cx="327660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46088" y="2271713"/>
            <a:ext cx="2747962" cy="2366962"/>
            <a:chOff x="281" y="1455"/>
            <a:chExt cx="1731" cy="1491"/>
          </a:xfrm>
        </p:grpSpPr>
        <p:sp>
          <p:nvSpPr>
            <p:cNvPr id="66567" name="Text Box 7"/>
            <p:cNvSpPr txBox="1">
              <a:spLocks noChangeArrowheads="1"/>
            </p:cNvSpPr>
            <p:nvPr/>
          </p:nvSpPr>
          <p:spPr bwMode="auto">
            <a:xfrm>
              <a:off x="281" y="1455"/>
              <a:ext cx="9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Substituting</a:t>
              </a:r>
            </a:p>
          </p:txBody>
        </p:sp>
        <p:graphicFrame>
          <p:nvGraphicFramePr>
            <p:cNvPr id="66568" name="Object 8"/>
            <p:cNvGraphicFramePr>
              <a:graphicFrameLocks noChangeAspect="1"/>
            </p:cNvGraphicFramePr>
            <p:nvPr/>
          </p:nvGraphicFramePr>
          <p:xfrm>
            <a:off x="1252" y="1505"/>
            <a:ext cx="76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69" name="Equation" r:id="rId8" imgW="1206500" imgH="330200" progId="Equation.DSMT4">
                    <p:embed/>
                  </p:oleObj>
                </mc:Choice>
                <mc:Fallback>
                  <p:oleObj name="Equation" r:id="rId8" imgW="12065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2" y="1505"/>
                          <a:ext cx="76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69" name="Object 9"/>
            <p:cNvGraphicFramePr>
              <a:graphicFrameLocks noChangeAspect="1"/>
            </p:cNvGraphicFramePr>
            <p:nvPr/>
          </p:nvGraphicFramePr>
          <p:xfrm>
            <a:off x="356" y="1810"/>
            <a:ext cx="1240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0" name="Equation" r:id="rId10" imgW="1968500" imgH="736600" progId="Equation.DSMT4">
                    <p:embed/>
                  </p:oleObj>
                </mc:Choice>
                <mc:Fallback>
                  <p:oleObj name="Equation" r:id="rId10" imgW="19685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" y="1810"/>
                          <a:ext cx="1240" cy="4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0" name="Object 10"/>
            <p:cNvGraphicFramePr>
              <a:graphicFrameLocks noChangeAspect="1"/>
            </p:cNvGraphicFramePr>
            <p:nvPr/>
          </p:nvGraphicFramePr>
          <p:xfrm>
            <a:off x="413" y="2462"/>
            <a:ext cx="88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1" name="Equation" r:id="rId12" imgW="1396394" imgH="317362" progId="Equation.DSMT4">
                    <p:embed/>
                  </p:oleObj>
                </mc:Choice>
                <mc:Fallback>
                  <p:oleObj name="Equation" r:id="rId12" imgW="1396394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" y="2462"/>
                          <a:ext cx="88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1" name="Object 11"/>
            <p:cNvGraphicFramePr>
              <a:graphicFrameLocks noChangeAspect="1"/>
            </p:cNvGraphicFramePr>
            <p:nvPr/>
          </p:nvGraphicFramePr>
          <p:xfrm>
            <a:off x="430" y="2746"/>
            <a:ext cx="88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2" name="Equation" r:id="rId14" imgW="1396394" imgH="317362" progId="Equation.DSMT4">
                    <p:embed/>
                  </p:oleObj>
                </mc:Choice>
                <mc:Fallback>
                  <p:oleObj name="Equation" r:id="rId14" imgW="1396394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" y="2746"/>
                          <a:ext cx="88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58800" y="4770438"/>
            <a:ext cx="4987925" cy="1849437"/>
            <a:chOff x="352" y="3005"/>
            <a:chExt cx="3142" cy="1165"/>
          </a:xfrm>
        </p:grpSpPr>
        <p:graphicFrame>
          <p:nvGraphicFramePr>
            <p:cNvPr id="66573" name="Object 13"/>
            <p:cNvGraphicFramePr>
              <a:graphicFrameLocks noChangeAspect="1"/>
            </p:cNvGraphicFramePr>
            <p:nvPr/>
          </p:nvGraphicFramePr>
          <p:xfrm>
            <a:off x="1922" y="3042"/>
            <a:ext cx="56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3" name="Equation" r:id="rId15" imgW="888614" imgH="317362" progId="Equation.DSMT4">
                    <p:embed/>
                  </p:oleObj>
                </mc:Choice>
                <mc:Fallback>
                  <p:oleObj name="Equation" r:id="rId15" imgW="888614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2" y="3042"/>
                          <a:ext cx="56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4" name="Object 14"/>
            <p:cNvGraphicFramePr>
              <a:graphicFrameLocks noChangeAspect="1"/>
            </p:cNvGraphicFramePr>
            <p:nvPr/>
          </p:nvGraphicFramePr>
          <p:xfrm>
            <a:off x="1958" y="3244"/>
            <a:ext cx="1536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4" name="Equation" r:id="rId17" imgW="2438400" imgH="673100" progId="Equation.DSMT4">
                    <p:embed/>
                  </p:oleObj>
                </mc:Choice>
                <mc:Fallback>
                  <p:oleObj name="Equation" r:id="rId17" imgW="24384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8" y="3244"/>
                          <a:ext cx="1536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5" name="Object 15"/>
            <p:cNvGraphicFramePr>
              <a:graphicFrameLocks noChangeAspect="1"/>
            </p:cNvGraphicFramePr>
            <p:nvPr/>
          </p:nvGraphicFramePr>
          <p:xfrm>
            <a:off x="1339" y="3746"/>
            <a:ext cx="1416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5" name="Equation" r:id="rId19" imgW="2247900" imgH="673100" progId="Equation.DSMT4">
                    <p:embed/>
                  </p:oleObj>
                </mc:Choice>
                <mc:Fallback>
                  <p:oleObj name="Equation" r:id="rId19" imgW="22479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9" y="3746"/>
                          <a:ext cx="1416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576" name="Text Box 16"/>
            <p:cNvSpPr txBox="1">
              <a:spLocks noChangeArrowheads="1"/>
            </p:cNvSpPr>
            <p:nvPr/>
          </p:nvSpPr>
          <p:spPr bwMode="auto">
            <a:xfrm>
              <a:off x="352" y="3005"/>
              <a:ext cx="1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60000"/>
                  </a:solidFill>
                  <a:latin typeface="Times New Roman" pitchFamily="18" charset="0"/>
                </a:rPr>
                <a:t>These equations give</a:t>
              </a:r>
            </a:p>
          </p:txBody>
        </p:sp>
        <p:sp>
          <p:nvSpPr>
            <p:cNvPr id="66577" name="Text Box 17"/>
            <p:cNvSpPr txBox="1">
              <a:spLocks noChangeArrowheads="1"/>
            </p:cNvSpPr>
            <p:nvPr/>
          </p:nvSpPr>
          <p:spPr bwMode="auto">
            <a:xfrm>
              <a:off x="384" y="3312"/>
              <a:ext cx="15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Using normalization</a:t>
              </a:r>
            </a:p>
          </p:txBody>
        </p:sp>
        <p:sp>
          <p:nvSpPr>
            <p:cNvPr id="66578" name="Text Box 18"/>
            <p:cNvSpPr txBox="1">
              <a:spLocks noChangeArrowheads="1"/>
            </p:cNvSpPr>
            <p:nvPr/>
          </p:nvSpPr>
          <p:spPr bwMode="auto">
            <a:xfrm>
              <a:off x="408" y="3817"/>
              <a:ext cx="8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Therefore</a:t>
              </a:r>
            </a:p>
          </p:txBody>
        </p:sp>
      </p:grpSp>
      <p:sp>
        <p:nvSpPr>
          <p:cNvPr id="6657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8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403225" y="536575"/>
          <a:ext cx="1473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7" name="Equation" r:id="rId4" imgW="1473200" imgH="431800" progId="Equation.DSMT4">
                  <p:embed/>
                </p:oleObj>
              </mc:Choice>
              <mc:Fallback>
                <p:oleObj name="Equation" r:id="rId4" imgW="1473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536575"/>
                        <a:ext cx="1473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307975" y="85725"/>
            <a:ext cx="3968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Can diagonalize by transformation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09563" y="1125538"/>
            <a:ext cx="277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diagonal     not diagonal</a:t>
            </a: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 flipH="1" flipV="1">
            <a:off x="650875" y="976313"/>
            <a:ext cx="176213" cy="214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 flipH="1" flipV="1">
            <a:off x="1390650" y="965200"/>
            <a:ext cx="312738" cy="300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307975" y="1625600"/>
            <a:ext cx="7269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Transformation matrix consists of representatives of eigenvectors</a:t>
            </a:r>
            <a:br>
              <a:rPr lang="en-US" sz="2000" b="1">
                <a:solidFill>
                  <a:srgbClr val="C6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in original basis.</a:t>
            </a:r>
          </a:p>
        </p:txBody>
      </p:sp>
      <p:graphicFrame>
        <p:nvGraphicFramePr>
          <p:cNvPr id="68616" name="Object 8"/>
          <p:cNvGraphicFramePr>
            <a:graphicFrameLocks noChangeAspect="1"/>
          </p:cNvGraphicFramePr>
          <p:nvPr/>
        </p:nvGraphicFramePr>
        <p:xfrm>
          <a:off x="433388" y="2673350"/>
          <a:ext cx="3429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8" name="Equation" r:id="rId6" imgW="3429000" imgH="838200" progId="Equation.DSMT4">
                  <p:embed/>
                </p:oleObj>
              </mc:Choice>
              <mc:Fallback>
                <p:oleObj name="Equation" r:id="rId6" imgW="34290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2673350"/>
                        <a:ext cx="3429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7" name="Object 9"/>
          <p:cNvGraphicFramePr>
            <a:graphicFrameLocks noChangeAspect="1"/>
          </p:cNvGraphicFramePr>
          <p:nvPr/>
        </p:nvGraphicFramePr>
        <p:xfrm>
          <a:off x="404813" y="3952875"/>
          <a:ext cx="2387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9" name="Equation" r:id="rId8" imgW="2387600" imgH="838200" progId="Equation.DSMT4">
                  <p:embed/>
                </p:oleObj>
              </mc:Choice>
              <mc:Fallback>
                <p:oleObj name="Equation" r:id="rId8" imgW="23876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3952875"/>
                        <a:ext cx="23876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3240088" y="4156075"/>
            <a:ext cx="3313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complex conjugate transpose</a:t>
            </a:r>
          </a:p>
        </p:txBody>
      </p:sp>
      <p:sp>
        <p:nvSpPr>
          <p:cNvPr id="6861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1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469900" y="636588"/>
          <a:ext cx="4978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9" name="Equation" r:id="rId4" imgW="4978400" imgH="838200" progId="Equation.DSMT4">
                  <p:embed/>
                </p:oleObj>
              </mc:Choice>
              <mc:Fallback>
                <p:oleObj name="Equation" r:id="rId4" imgW="49784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636588"/>
                        <a:ext cx="49784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346075" y="17303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60000"/>
                </a:solidFill>
                <a:latin typeface="Times New Roman" pitchFamily="18" charset="0"/>
              </a:rPr>
              <a:t>Then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6088" y="1625600"/>
            <a:ext cx="4941887" cy="1336675"/>
            <a:chOff x="281" y="1024"/>
            <a:chExt cx="3113" cy="842"/>
          </a:xfrm>
        </p:grpSpPr>
        <p:graphicFrame>
          <p:nvGraphicFramePr>
            <p:cNvPr id="70661" name="Object 5"/>
            <p:cNvGraphicFramePr>
              <a:graphicFrameLocks noChangeAspect="1"/>
            </p:cNvGraphicFramePr>
            <p:nvPr/>
          </p:nvGraphicFramePr>
          <p:xfrm>
            <a:off x="292" y="1402"/>
            <a:ext cx="230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0" name="Equation" r:id="rId6" imgW="3657600" imgH="736600" progId="Equation.DSMT4">
                    <p:embed/>
                  </p:oleObj>
                </mc:Choice>
                <mc:Fallback>
                  <p:oleObj name="Equation" r:id="rId6" imgW="36576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" y="1402"/>
                          <a:ext cx="230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662" name="Object 6"/>
            <p:cNvGraphicFramePr>
              <a:graphicFrameLocks noChangeAspect="1"/>
            </p:cNvGraphicFramePr>
            <p:nvPr/>
          </p:nvGraphicFramePr>
          <p:xfrm>
            <a:off x="1354" y="1054"/>
            <a:ext cx="32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1" name="Equation" r:id="rId8" imgW="520700" imgH="368300" progId="Equation.DSMT4">
                    <p:embed/>
                  </p:oleObj>
                </mc:Choice>
                <mc:Fallback>
                  <p:oleObj name="Equation" r:id="rId8" imgW="5207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4" y="1054"/>
                          <a:ext cx="32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663" name="Text Box 7"/>
            <p:cNvSpPr txBox="1">
              <a:spLocks noChangeArrowheads="1"/>
            </p:cNvSpPr>
            <p:nvPr/>
          </p:nvSpPr>
          <p:spPr bwMode="auto">
            <a:xfrm>
              <a:off x="281" y="1024"/>
              <a:ext cx="31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  <a:latin typeface="Times New Roman" pitchFamily="18" charset="0"/>
                </a:rPr>
                <a:t>Factoring out            , one from each matrix.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58788" y="3116263"/>
            <a:ext cx="3751262" cy="1346200"/>
            <a:chOff x="289" y="1963"/>
            <a:chExt cx="2363" cy="848"/>
          </a:xfrm>
        </p:grpSpPr>
        <p:graphicFrame>
          <p:nvGraphicFramePr>
            <p:cNvPr id="70665" name="Object 9"/>
            <p:cNvGraphicFramePr>
              <a:graphicFrameLocks noChangeAspect="1"/>
            </p:cNvGraphicFramePr>
            <p:nvPr/>
          </p:nvGraphicFramePr>
          <p:xfrm>
            <a:off x="340" y="2347"/>
            <a:ext cx="231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2" name="Equation" r:id="rId10" imgW="3670300" imgH="736600" progId="Equation.DSMT4">
                    <p:embed/>
                  </p:oleObj>
                </mc:Choice>
                <mc:Fallback>
                  <p:oleObj name="Equation" r:id="rId10" imgW="36703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2347"/>
                          <a:ext cx="231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666" name="Text Box 10"/>
            <p:cNvSpPr txBox="1">
              <a:spLocks noChangeArrowheads="1"/>
            </p:cNvSpPr>
            <p:nvPr/>
          </p:nvSpPr>
          <p:spPr bwMode="auto">
            <a:xfrm>
              <a:off x="289" y="1963"/>
              <a:ext cx="19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after matrix multiplication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96888" y="4681538"/>
            <a:ext cx="7142162" cy="1425575"/>
            <a:chOff x="313" y="2949"/>
            <a:chExt cx="4499" cy="898"/>
          </a:xfrm>
        </p:grpSpPr>
        <p:graphicFrame>
          <p:nvGraphicFramePr>
            <p:cNvPr id="70668" name="Object 12"/>
            <p:cNvGraphicFramePr>
              <a:graphicFrameLocks noChangeAspect="1"/>
            </p:cNvGraphicFramePr>
            <p:nvPr/>
          </p:nvGraphicFramePr>
          <p:xfrm>
            <a:off x="362" y="3383"/>
            <a:ext cx="1536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3" name="Equation" r:id="rId12" imgW="2438400" imgH="736600" progId="Equation.DSMT4">
                    <p:embed/>
                  </p:oleObj>
                </mc:Choice>
                <mc:Fallback>
                  <p:oleObj name="Equation" r:id="rId12" imgW="24384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2" y="3383"/>
                          <a:ext cx="1536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313" y="2949"/>
              <a:ext cx="19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more matrix multiplication</a:t>
              </a:r>
            </a:p>
          </p:txBody>
        </p:sp>
        <p:sp>
          <p:nvSpPr>
            <p:cNvPr id="70670" name="Text Box 14"/>
            <p:cNvSpPr txBox="1">
              <a:spLocks noChangeArrowheads="1"/>
            </p:cNvSpPr>
            <p:nvPr/>
          </p:nvSpPr>
          <p:spPr bwMode="auto">
            <a:xfrm>
              <a:off x="2112" y="3486"/>
              <a:ext cx="27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60000"/>
                  </a:solidFill>
                  <a:latin typeface="Times New Roman" pitchFamily="18" charset="0"/>
                </a:rPr>
                <a:t>diagonal with eigenvalues on diagonal</a:t>
              </a:r>
            </a:p>
          </p:txBody>
        </p:sp>
      </p:grpSp>
      <p:sp>
        <p:nvSpPr>
          <p:cNvPr id="7067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13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1615</Words>
  <Application>Microsoft Office PowerPoint</Application>
  <PresentationFormat>On-screen Show (4:3)</PresentationFormat>
  <Paragraphs>458</Paragraphs>
  <Slides>45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Symbol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5</cp:revision>
  <cp:lastPrinted>2018-10-07T22:01:10Z</cp:lastPrinted>
  <dcterms:created xsi:type="dcterms:W3CDTF">2017-11-03T18:33:55Z</dcterms:created>
  <dcterms:modified xsi:type="dcterms:W3CDTF">2019-08-26T19:11:00Z</dcterms:modified>
</cp:coreProperties>
</file>