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08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96" r:id="rId21"/>
    <p:sldId id="297" r:id="rId22"/>
    <p:sldId id="298" r:id="rId23"/>
    <p:sldId id="299" r:id="rId24"/>
    <p:sldId id="300" r:id="rId25"/>
    <p:sldId id="301" r:id="rId26"/>
    <p:sldId id="302" r:id="rId27"/>
    <p:sldId id="303" r:id="rId28"/>
    <p:sldId id="304" r:id="rId29"/>
    <p:sldId id="305" r:id="rId30"/>
    <p:sldId id="306" r:id="rId31"/>
    <p:sldId id="307" r:id="rId32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66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4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7" Type="http://schemas.openxmlformats.org/officeDocument/2006/relationships/image" Target="../media/image18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image" Target="../media/image39.wmf"/><Relationship Id="rId7" Type="http://schemas.openxmlformats.org/officeDocument/2006/relationships/image" Target="../media/image43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6" Type="http://schemas.openxmlformats.org/officeDocument/2006/relationships/image" Target="../media/image42.wmf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6" Type="http://schemas.openxmlformats.org/officeDocument/2006/relationships/image" Target="../media/image56.wmf"/><Relationship Id="rId5" Type="http://schemas.openxmlformats.org/officeDocument/2006/relationships/image" Target="../media/image55.wmf"/><Relationship Id="rId4" Type="http://schemas.openxmlformats.org/officeDocument/2006/relationships/image" Target="../media/image54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Relationship Id="rId4" Type="http://schemas.openxmlformats.org/officeDocument/2006/relationships/image" Target="../media/image60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64.wmf"/><Relationship Id="rId1" Type="http://schemas.openxmlformats.org/officeDocument/2006/relationships/image" Target="../media/image63.wmf"/><Relationship Id="rId5" Type="http://schemas.openxmlformats.org/officeDocument/2006/relationships/image" Target="../media/image66.wmf"/><Relationship Id="rId4" Type="http://schemas.openxmlformats.org/officeDocument/2006/relationships/image" Target="../media/image61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0.wmf"/><Relationship Id="rId1" Type="http://schemas.openxmlformats.org/officeDocument/2006/relationships/image" Target="../media/image69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7" Type="http://schemas.openxmlformats.org/officeDocument/2006/relationships/image" Target="../media/image77.wmf"/><Relationship Id="rId2" Type="http://schemas.openxmlformats.org/officeDocument/2006/relationships/image" Target="../media/image72.wmf"/><Relationship Id="rId1" Type="http://schemas.openxmlformats.org/officeDocument/2006/relationships/image" Target="../media/image71.wmf"/><Relationship Id="rId6" Type="http://schemas.openxmlformats.org/officeDocument/2006/relationships/image" Target="../media/image76.wmf"/><Relationship Id="rId5" Type="http://schemas.openxmlformats.org/officeDocument/2006/relationships/image" Target="../media/image75.wmf"/><Relationship Id="rId4" Type="http://schemas.openxmlformats.org/officeDocument/2006/relationships/image" Target="../media/image74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image" Target="../media/image80.wmf"/><Relationship Id="rId1" Type="http://schemas.openxmlformats.org/officeDocument/2006/relationships/image" Target="../media/image79.wmf"/><Relationship Id="rId5" Type="http://schemas.openxmlformats.org/officeDocument/2006/relationships/image" Target="../media/image83.wmf"/><Relationship Id="rId4" Type="http://schemas.openxmlformats.org/officeDocument/2006/relationships/image" Target="../media/image82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7" Type="http://schemas.openxmlformats.org/officeDocument/2006/relationships/image" Target="../media/image89.wmf"/><Relationship Id="rId2" Type="http://schemas.openxmlformats.org/officeDocument/2006/relationships/image" Target="../media/image85.wmf"/><Relationship Id="rId1" Type="http://schemas.openxmlformats.org/officeDocument/2006/relationships/image" Target="../media/image84.wmf"/><Relationship Id="rId6" Type="http://schemas.openxmlformats.org/officeDocument/2006/relationships/image" Target="../media/image88.wmf"/><Relationship Id="rId5" Type="http://schemas.openxmlformats.org/officeDocument/2006/relationships/image" Target="../media/image87.wmf"/><Relationship Id="rId4" Type="http://schemas.openxmlformats.org/officeDocument/2006/relationships/image" Target="../media/image86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92.wmf"/><Relationship Id="rId2" Type="http://schemas.openxmlformats.org/officeDocument/2006/relationships/image" Target="../media/image91.wmf"/><Relationship Id="rId1" Type="http://schemas.openxmlformats.org/officeDocument/2006/relationships/image" Target="../media/image90.wmf"/><Relationship Id="rId4" Type="http://schemas.openxmlformats.org/officeDocument/2006/relationships/image" Target="../media/image93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95.wmf"/><Relationship Id="rId2" Type="http://schemas.openxmlformats.org/officeDocument/2006/relationships/image" Target="../media/image94.wmf"/><Relationship Id="rId1" Type="http://schemas.openxmlformats.org/officeDocument/2006/relationships/image" Target="../media/image64.wmf"/><Relationship Id="rId4" Type="http://schemas.openxmlformats.org/officeDocument/2006/relationships/image" Target="../media/image6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7797CD2D-F4EE-4375-8817-8EB9DD4471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0729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844495-F912-491B-93CC-0B41A3647446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4915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FF64270-82C4-4A36-9B08-597866718D8B}" type="slidenum">
              <a:rPr lang="en-US" sz="1300"/>
              <a:pPr algn="r"/>
              <a:t>2</a:t>
            </a:fld>
            <a:endParaRPr lang="en-US" sz="130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58632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89E111-0B5B-4BD5-BBA9-B7C37D2D7E19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5120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F05D393-C862-4DB7-8B72-5D6DDDE4DBC2}" type="slidenum">
              <a:rPr lang="en-US" sz="1300"/>
              <a:pPr algn="r"/>
              <a:t>3</a:t>
            </a:fld>
            <a:endParaRPr lang="en-US" sz="130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6874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C14461-513B-4B1A-A33B-CD8BD19CD896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772A476E-3B89-44C1-9D87-1A8E85CF130E}" type="slidenum">
              <a:rPr lang="en-US" sz="1300"/>
              <a:pPr algn="r"/>
              <a:t>4</a:t>
            </a:fld>
            <a:endParaRPr lang="en-US" sz="13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335378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7F3326-21AA-46AF-AAC5-D84EF88ECBEA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5529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FA9D8D6-AC26-4AC4-9AA5-FCF4794AF21E}" type="slidenum">
              <a:rPr lang="en-US" sz="1300"/>
              <a:pPr algn="r"/>
              <a:t>5</a:t>
            </a:fld>
            <a:endParaRPr lang="en-US" sz="130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11098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B1EF3D-07D5-4B4D-9893-7A577B835155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5734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DFCEE3A-F011-4130-8C8F-00B2C0C32BAF}" type="slidenum">
              <a:rPr lang="en-US" sz="1300"/>
              <a:pPr algn="r"/>
              <a:t>6</a:t>
            </a:fld>
            <a:endParaRPr lang="en-US" sz="130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451168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593BA7-565B-43B8-A6C4-97A2563ECE1B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DFCB640-AEB2-49A9-A953-0CB4D08E0BEC}" type="slidenum">
              <a:rPr lang="en-US" sz="1300"/>
              <a:pPr algn="r"/>
              <a:t>7</a:t>
            </a:fld>
            <a:endParaRPr lang="en-US" sz="130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241685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687424-24EB-4699-924F-70B2DFF7CF49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6144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7A299A3-0E80-4C45-8387-8A901503F669}" type="slidenum">
              <a:rPr lang="en-US" sz="1300"/>
              <a:pPr algn="r"/>
              <a:t>8</a:t>
            </a:fld>
            <a:endParaRPr lang="en-US" sz="13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953388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55B71B-3542-46FD-9EB2-13C491F108CF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B1D935E-563C-4F30-8EA3-B932D5F287E4}" type="slidenum">
              <a:rPr lang="en-US" sz="1300"/>
              <a:pPr algn="r"/>
              <a:t>9</a:t>
            </a:fld>
            <a:endParaRPr lang="en-US" sz="13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661526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5AE6FB-1117-4CBE-AC2C-4CA0DD50EB20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6553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372DDCA-2051-4F20-921F-F417BB57FA35}" type="slidenum">
              <a:rPr lang="en-US" sz="1300"/>
              <a:pPr algn="r"/>
              <a:t>10</a:t>
            </a:fld>
            <a:endParaRPr lang="en-US" sz="13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363720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52F8DF-83EF-4D84-99DA-15D3E499BD3C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6758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B07D4A2-2684-4990-B883-6D1EFE996C3B}" type="slidenum">
              <a:rPr lang="en-US" sz="1300"/>
              <a:pPr algn="r"/>
              <a:t>11</a:t>
            </a:fld>
            <a:endParaRPr lang="en-US" sz="130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799555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DDF84A-1AD2-4B43-9617-8FEB34467021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6963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0278809-5A1D-4411-B9C8-01B6E3AAE2CB}" type="slidenum">
              <a:rPr lang="en-US" sz="1300"/>
              <a:pPr algn="r"/>
              <a:t>12</a:t>
            </a:fld>
            <a:endParaRPr lang="en-US" sz="130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703077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204F70-9368-4385-93C0-5CF326958AB0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7168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EB65F83-0F7C-4769-A6C5-0B03C5C934B1}" type="slidenum">
              <a:rPr lang="en-US" sz="1300"/>
              <a:pPr algn="r"/>
              <a:t>13</a:t>
            </a:fld>
            <a:endParaRPr lang="en-US" sz="130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616776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FA12D0-EFA1-493B-AF95-E5AAE694C74D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7373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3977D9E-57B4-4692-92F4-CAF8F429C795}" type="slidenum">
              <a:rPr lang="en-US" sz="1300"/>
              <a:pPr algn="r"/>
              <a:t>14</a:t>
            </a:fld>
            <a:endParaRPr lang="en-US" sz="130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045183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E5265C-0ED8-4ABD-9EE4-32CC867C3F5D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7577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53730EAD-5365-4844-BB35-D27B62BA58BC}" type="slidenum">
              <a:rPr lang="en-US" sz="1300"/>
              <a:pPr algn="r"/>
              <a:t>15</a:t>
            </a:fld>
            <a:endParaRPr lang="en-US" sz="130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722159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A73DD8-71D5-4C12-9448-50ABF4C774E6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7782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EDF5577-D87B-4301-9303-402A885FC6BD}" type="slidenum">
              <a:rPr lang="en-US" sz="1300"/>
              <a:pPr algn="r"/>
              <a:t>16</a:t>
            </a:fld>
            <a:endParaRPr lang="en-US" sz="130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691454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BA410B-F11A-41AB-9766-E3345D5F99B2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5477D91-A84B-4C81-9BB5-CD886C77CCDA}" type="slidenum">
              <a:rPr lang="en-US" sz="1300"/>
              <a:pPr algn="r"/>
              <a:t>17</a:t>
            </a:fld>
            <a:endParaRPr lang="en-US" sz="130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44128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BB737E-BE8F-4B6A-8C45-0043E1A26E80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8192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12DBA483-01EC-4BDE-B9C1-6D4074D0BCEA}" type="slidenum">
              <a:rPr lang="en-US" sz="1300"/>
              <a:pPr algn="r"/>
              <a:t>18</a:t>
            </a:fld>
            <a:endParaRPr lang="en-US" sz="130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732332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FC81EF-8090-4C03-9E8F-2910E96AD711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8397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B2A7F008-66E8-4D70-8736-B6462F8CC2ED}" type="slidenum">
              <a:rPr lang="en-US" sz="1300"/>
              <a:pPr algn="r"/>
              <a:t>19</a:t>
            </a:fld>
            <a:endParaRPr lang="en-US" sz="130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868365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E9419B-A2CA-4335-852C-080A9278DC35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8601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D796FBBE-EE5C-47CD-AA2A-BD45D7D61CD9}" type="slidenum">
              <a:rPr lang="en-US" sz="1300"/>
              <a:pPr algn="r"/>
              <a:t>20</a:t>
            </a:fld>
            <a:endParaRPr lang="en-US" sz="130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812550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92AF83-E38B-4608-9844-4CF159E14A16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8806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FDA6B2D8-C923-404B-BC83-B26BE7344424}" type="slidenum">
              <a:rPr lang="en-US" sz="1300"/>
              <a:pPr algn="r"/>
              <a:t>21</a:t>
            </a:fld>
            <a:endParaRPr lang="en-US" sz="130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828366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FC56FC-3F6D-4CC2-81A2-CDCE9E1BB4EC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9011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244FA619-1C03-4C9E-B17D-A0A7D2005E15}" type="slidenum">
              <a:rPr lang="en-US" sz="1300"/>
              <a:pPr algn="r"/>
              <a:t>22</a:t>
            </a:fld>
            <a:endParaRPr lang="en-US" sz="13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257141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17AFDF-E913-4B5F-A667-0D35FAADFD0E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9216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3A3F5C17-B662-425E-997C-0E46299DB2AC}" type="slidenum">
              <a:rPr lang="en-US" sz="1300"/>
              <a:pPr algn="r"/>
              <a:t>23</a:t>
            </a:fld>
            <a:endParaRPr lang="en-US" sz="130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111117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2AD08D-F6A4-48EB-9EFC-7D7EE1798DE7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9421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2BC2CD1-933C-4B43-8853-C129C34B31D8}" type="slidenum">
              <a:rPr lang="en-US" sz="1300"/>
              <a:pPr algn="r"/>
              <a:t>24</a:t>
            </a:fld>
            <a:endParaRPr lang="en-US" sz="130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001449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F4B576-8F86-48CD-AC0A-F90DC414CC0E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9625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6778283-ACAE-4459-93D0-2553B47CAB3E}" type="slidenum">
              <a:rPr lang="en-US" sz="1300"/>
              <a:pPr algn="r"/>
              <a:t>25</a:t>
            </a:fld>
            <a:endParaRPr lang="en-US" sz="130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120685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752B70-5B47-4DEB-BBB2-A1EF21ACACD3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9830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88D2D5E-64F1-457E-956C-A699CE6CE1E6}" type="slidenum">
              <a:rPr lang="en-US" sz="1300"/>
              <a:pPr algn="r"/>
              <a:t>26</a:t>
            </a:fld>
            <a:endParaRPr lang="en-US" sz="130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211896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7D450F-D289-4A39-95A9-9A717DBCFE59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100354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487FD1BD-5FFF-4564-9B40-4324E4F6559C}" type="slidenum">
              <a:rPr lang="en-US" sz="1300"/>
              <a:pPr algn="r"/>
              <a:t>27</a:t>
            </a:fld>
            <a:endParaRPr lang="en-US" sz="130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310097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8526AC-353A-448A-839F-DF5D6BE9FFF9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102402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E2026604-FA4D-44E8-8870-4B2A573F5970}" type="slidenum">
              <a:rPr lang="en-US" sz="1300"/>
              <a:pPr algn="r"/>
              <a:t>28</a:t>
            </a:fld>
            <a:endParaRPr lang="en-US" sz="130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624003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0A066A-5D9F-40B6-AA02-1AA33E3FC144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104450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C7CAD89-BED4-4645-8D0D-967847E3C279}" type="slidenum">
              <a:rPr lang="en-US" sz="1300"/>
              <a:pPr algn="r"/>
              <a:t>29</a:t>
            </a:fld>
            <a:endParaRPr lang="en-US" sz="130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29310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1F0123-0BCD-46E7-86E8-EA43000CC9B2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106498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AC3CA8C2-4522-44F6-B167-9F68AD2601C7}" type="slidenum">
              <a:rPr lang="en-US" sz="1300"/>
              <a:pPr algn="r"/>
              <a:t>30</a:t>
            </a:fld>
            <a:endParaRPr lang="en-US" sz="130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710174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F7AB2C-4938-4101-A52F-BB1F6CB02B80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108546" name="Rectangle 7"/>
          <p:cNvSpPr txBox="1">
            <a:spLocks noGrp="1" noChangeArrowheads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9656934A-E611-4E4E-AE47-85D52D4558A7}" type="slidenum">
              <a:rPr lang="en-US" sz="1300"/>
              <a:pPr algn="r"/>
              <a:t>31</a:t>
            </a:fld>
            <a:endParaRPr lang="en-US" sz="130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56401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09315-936E-4FCD-98E9-8D18AD1D73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67AF34-7CE1-4E3C-A54B-E0D0068048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20825C-CC7A-46E1-BC15-A9F02D14B2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B9B960-4BA4-44A6-AB3F-AE7CB2D977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7D96F4-24B0-46B0-BFA4-7112B716A7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414D24-BD32-4A6D-8594-79BFE8080D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9AE38-39C0-4745-85C7-30A42E09FB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775332-9C54-4A55-93E0-DA5EC71381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A76B1A-108A-4220-9EDF-4F6B6E7A5D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AE94E-2C13-4BF4-A595-016D231C43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A744CD-C641-4B30-BB06-473684980C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AD9A27E-35C0-4452-949E-4491BFD219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9.wmf"/><Relationship Id="rId5" Type="http://schemas.openxmlformats.org/officeDocument/2006/relationships/image" Target="../media/image6.w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0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16.wmf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3.wmf"/><Relationship Id="rId12" Type="http://schemas.openxmlformats.org/officeDocument/2006/relationships/oleObject" Target="../embeddings/oleObject16.bin"/><Relationship Id="rId17" Type="http://schemas.openxmlformats.org/officeDocument/2006/relationships/image" Target="../media/image18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8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15.wmf"/><Relationship Id="rId5" Type="http://schemas.openxmlformats.org/officeDocument/2006/relationships/image" Target="../media/image12.wmf"/><Relationship Id="rId15" Type="http://schemas.openxmlformats.org/officeDocument/2006/relationships/image" Target="../media/image17.wmf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4.wmf"/><Relationship Id="rId14" Type="http://schemas.openxmlformats.org/officeDocument/2006/relationships/oleObject" Target="../embeddings/oleObject17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13" Type="http://schemas.openxmlformats.org/officeDocument/2006/relationships/image" Target="../media/image23.wmf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0.wmf"/><Relationship Id="rId12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22.wmf"/><Relationship Id="rId5" Type="http://schemas.openxmlformats.org/officeDocument/2006/relationships/image" Target="../media/image19.wmf"/><Relationship Id="rId15" Type="http://schemas.openxmlformats.org/officeDocument/2006/relationships/image" Target="../media/image24.wmf"/><Relationship Id="rId10" Type="http://schemas.openxmlformats.org/officeDocument/2006/relationships/oleObject" Target="../embeddings/oleObject22.bin"/><Relationship Id="rId4" Type="http://schemas.openxmlformats.org/officeDocument/2006/relationships/oleObject" Target="../embeddings/oleObject19.bin"/><Relationship Id="rId9" Type="http://schemas.openxmlformats.org/officeDocument/2006/relationships/image" Target="../media/image21.wmf"/><Relationship Id="rId14" Type="http://schemas.openxmlformats.org/officeDocument/2006/relationships/oleObject" Target="../embeddings/oleObject24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25.wmf"/><Relationship Id="rId4" Type="http://schemas.openxmlformats.org/officeDocument/2006/relationships/oleObject" Target="../embeddings/oleObject25.bin"/><Relationship Id="rId9" Type="http://schemas.openxmlformats.org/officeDocument/2006/relationships/image" Target="../media/image27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28.bin"/><Relationship Id="rId9" Type="http://schemas.openxmlformats.org/officeDocument/2006/relationships/image" Target="../media/image30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31.wmf"/><Relationship Id="rId4" Type="http://schemas.openxmlformats.org/officeDocument/2006/relationships/oleObject" Target="../embeddings/oleObject31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4.bin"/><Relationship Id="rId5" Type="http://schemas.openxmlformats.org/officeDocument/2006/relationships/image" Target="../media/image33.wmf"/><Relationship Id="rId4" Type="http://schemas.openxmlformats.org/officeDocument/2006/relationships/oleObject" Target="../embeddings/oleObject33.bin"/><Relationship Id="rId9" Type="http://schemas.openxmlformats.org/officeDocument/2006/relationships/image" Target="../media/image35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7.bin"/><Relationship Id="rId11" Type="http://schemas.openxmlformats.org/officeDocument/2006/relationships/oleObject" Target="../embeddings/oleObject40.bin"/><Relationship Id="rId5" Type="http://schemas.openxmlformats.org/officeDocument/2006/relationships/image" Target="../media/image36.wmf"/><Relationship Id="rId10" Type="http://schemas.openxmlformats.org/officeDocument/2006/relationships/oleObject" Target="../embeddings/oleObject39.bin"/><Relationship Id="rId4" Type="http://schemas.openxmlformats.org/officeDocument/2006/relationships/oleObject" Target="../embeddings/oleObject36.bin"/><Relationship Id="rId9" Type="http://schemas.openxmlformats.org/officeDocument/2006/relationships/image" Target="../media/image38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.bin"/><Relationship Id="rId13" Type="http://schemas.openxmlformats.org/officeDocument/2006/relationships/image" Target="../media/image41.wmf"/><Relationship Id="rId18" Type="http://schemas.openxmlformats.org/officeDocument/2006/relationships/oleObject" Target="../embeddings/oleObject48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38.wmf"/><Relationship Id="rId12" Type="http://schemas.openxmlformats.org/officeDocument/2006/relationships/oleObject" Target="../embeddings/oleObject45.bin"/><Relationship Id="rId17" Type="http://schemas.openxmlformats.org/officeDocument/2006/relationships/image" Target="../media/image43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47.bin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42.bin"/><Relationship Id="rId11" Type="http://schemas.openxmlformats.org/officeDocument/2006/relationships/image" Target="../media/image40.wmf"/><Relationship Id="rId5" Type="http://schemas.openxmlformats.org/officeDocument/2006/relationships/image" Target="../media/image37.wmf"/><Relationship Id="rId15" Type="http://schemas.openxmlformats.org/officeDocument/2006/relationships/image" Target="../media/image42.wmf"/><Relationship Id="rId10" Type="http://schemas.openxmlformats.org/officeDocument/2006/relationships/oleObject" Target="../embeddings/oleObject44.bin"/><Relationship Id="rId19" Type="http://schemas.openxmlformats.org/officeDocument/2006/relationships/image" Target="../media/image44.wmf"/><Relationship Id="rId4" Type="http://schemas.openxmlformats.org/officeDocument/2006/relationships/oleObject" Target="../embeddings/oleObject41.bin"/><Relationship Id="rId9" Type="http://schemas.openxmlformats.org/officeDocument/2006/relationships/image" Target="../media/image39.wmf"/><Relationship Id="rId14" Type="http://schemas.openxmlformats.org/officeDocument/2006/relationships/oleObject" Target="../embeddings/oleObject4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45.wmf"/><Relationship Id="rId4" Type="http://schemas.openxmlformats.org/officeDocument/2006/relationships/oleObject" Target="../embeddings/oleObject49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13" Type="http://schemas.openxmlformats.org/officeDocument/2006/relationships/image" Target="../media/image50.wmf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47.wmf"/><Relationship Id="rId12" Type="http://schemas.openxmlformats.org/officeDocument/2006/relationships/oleObject" Target="../embeddings/oleObject5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51.bin"/><Relationship Id="rId11" Type="http://schemas.openxmlformats.org/officeDocument/2006/relationships/image" Target="../media/image49.wmf"/><Relationship Id="rId5" Type="http://schemas.openxmlformats.org/officeDocument/2006/relationships/image" Target="../media/image46.wmf"/><Relationship Id="rId10" Type="http://schemas.openxmlformats.org/officeDocument/2006/relationships/oleObject" Target="../embeddings/oleObject53.bin"/><Relationship Id="rId4" Type="http://schemas.openxmlformats.org/officeDocument/2006/relationships/oleObject" Target="../embeddings/oleObject50.bin"/><Relationship Id="rId9" Type="http://schemas.openxmlformats.org/officeDocument/2006/relationships/image" Target="../media/image48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7.bin"/><Relationship Id="rId13" Type="http://schemas.openxmlformats.org/officeDocument/2006/relationships/image" Target="../media/image55.wmf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52.wmf"/><Relationship Id="rId12" Type="http://schemas.openxmlformats.org/officeDocument/2006/relationships/oleObject" Target="../embeddings/oleObject5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56.bin"/><Relationship Id="rId11" Type="http://schemas.openxmlformats.org/officeDocument/2006/relationships/image" Target="../media/image54.wmf"/><Relationship Id="rId5" Type="http://schemas.openxmlformats.org/officeDocument/2006/relationships/image" Target="../media/image51.wmf"/><Relationship Id="rId15" Type="http://schemas.openxmlformats.org/officeDocument/2006/relationships/image" Target="../media/image56.wmf"/><Relationship Id="rId10" Type="http://schemas.openxmlformats.org/officeDocument/2006/relationships/oleObject" Target="../embeddings/oleObject58.bin"/><Relationship Id="rId4" Type="http://schemas.openxmlformats.org/officeDocument/2006/relationships/oleObject" Target="../embeddings/oleObject55.bin"/><Relationship Id="rId9" Type="http://schemas.openxmlformats.org/officeDocument/2006/relationships/image" Target="../media/image53.wmf"/><Relationship Id="rId14" Type="http://schemas.openxmlformats.org/officeDocument/2006/relationships/oleObject" Target="../embeddings/oleObject60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3.bin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5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62.bin"/><Relationship Id="rId11" Type="http://schemas.openxmlformats.org/officeDocument/2006/relationships/image" Target="../media/image60.wmf"/><Relationship Id="rId5" Type="http://schemas.openxmlformats.org/officeDocument/2006/relationships/image" Target="../media/image57.wmf"/><Relationship Id="rId10" Type="http://schemas.openxmlformats.org/officeDocument/2006/relationships/oleObject" Target="../embeddings/oleObject64.bin"/><Relationship Id="rId4" Type="http://schemas.openxmlformats.org/officeDocument/2006/relationships/oleObject" Target="../embeddings/oleObject61.bin"/><Relationship Id="rId9" Type="http://schemas.openxmlformats.org/officeDocument/2006/relationships/image" Target="../media/image59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6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66.bin"/><Relationship Id="rId5" Type="http://schemas.openxmlformats.org/officeDocument/2006/relationships/image" Target="../media/image61.wmf"/><Relationship Id="rId4" Type="http://schemas.openxmlformats.org/officeDocument/2006/relationships/oleObject" Target="../embeddings/oleObject65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9.bin"/><Relationship Id="rId13" Type="http://schemas.openxmlformats.org/officeDocument/2006/relationships/oleObject" Target="../embeddings/oleObject72.bin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64.wmf"/><Relationship Id="rId12" Type="http://schemas.openxmlformats.org/officeDocument/2006/relationships/image" Target="../media/image6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68.bin"/><Relationship Id="rId11" Type="http://schemas.openxmlformats.org/officeDocument/2006/relationships/oleObject" Target="../embeddings/oleObject71.bin"/><Relationship Id="rId5" Type="http://schemas.openxmlformats.org/officeDocument/2006/relationships/image" Target="../media/image63.wmf"/><Relationship Id="rId10" Type="http://schemas.openxmlformats.org/officeDocument/2006/relationships/image" Target="../media/image65.wmf"/><Relationship Id="rId4" Type="http://schemas.openxmlformats.org/officeDocument/2006/relationships/oleObject" Target="../embeddings/oleObject67.bin"/><Relationship Id="rId9" Type="http://schemas.openxmlformats.org/officeDocument/2006/relationships/oleObject" Target="../embeddings/oleObject70.bin"/><Relationship Id="rId14" Type="http://schemas.openxmlformats.org/officeDocument/2006/relationships/image" Target="../media/image66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67.wmf"/><Relationship Id="rId4" Type="http://schemas.openxmlformats.org/officeDocument/2006/relationships/oleObject" Target="../embeddings/oleObject73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68.wmf"/><Relationship Id="rId4" Type="http://schemas.openxmlformats.org/officeDocument/2006/relationships/oleObject" Target="../embeddings/oleObject74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7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76.bin"/><Relationship Id="rId5" Type="http://schemas.openxmlformats.org/officeDocument/2006/relationships/image" Target="../media/image69.wmf"/><Relationship Id="rId4" Type="http://schemas.openxmlformats.org/officeDocument/2006/relationships/oleObject" Target="../embeddings/oleObject75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9.bin"/><Relationship Id="rId13" Type="http://schemas.openxmlformats.org/officeDocument/2006/relationships/image" Target="../media/image75.wmf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72.wmf"/><Relationship Id="rId12" Type="http://schemas.openxmlformats.org/officeDocument/2006/relationships/oleObject" Target="../embeddings/oleObject81.bin"/><Relationship Id="rId17" Type="http://schemas.openxmlformats.org/officeDocument/2006/relationships/image" Target="../media/image77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83.bin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78.bin"/><Relationship Id="rId11" Type="http://schemas.openxmlformats.org/officeDocument/2006/relationships/image" Target="../media/image74.wmf"/><Relationship Id="rId5" Type="http://schemas.openxmlformats.org/officeDocument/2006/relationships/image" Target="../media/image71.wmf"/><Relationship Id="rId15" Type="http://schemas.openxmlformats.org/officeDocument/2006/relationships/image" Target="../media/image76.wmf"/><Relationship Id="rId10" Type="http://schemas.openxmlformats.org/officeDocument/2006/relationships/oleObject" Target="../embeddings/oleObject80.bin"/><Relationship Id="rId4" Type="http://schemas.openxmlformats.org/officeDocument/2006/relationships/oleObject" Target="../embeddings/oleObject77.bin"/><Relationship Id="rId9" Type="http://schemas.openxmlformats.org/officeDocument/2006/relationships/image" Target="../media/image73.wmf"/><Relationship Id="rId14" Type="http://schemas.openxmlformats.org/officeDocument/2006/relationships/oleObject" Target="../embeddings/oleObject82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78.wmf"/><Relationship Id="rId4" Type="http://schemas.openxmlformats.org/officeDocument/2006/relationships/oleObject" Target="../embeddings/oleObject84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7.bin"/><Relationship Id="rId13" Type="http://schemas.openxmlformats.org/officeDocument/2006/relationships/image" Target="../media/image83.wmf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80.wmf"/><Relationship Id="rId12" Type="http://schemas.openxmlformats.org/officeDocument/2006/relationships/oleObject" Target="../embeddings/oleObject8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86.bin"/><Relationship Id="rId11" Type="http://schemas.openxmlformats.org/officeDocument/2006/relationships/image" Target="../media/image82.wmf"/><Relationship Id="rId5" Type="http://schemas.openxmlformats.org/officeDocument/2006/relationships/image" Target="../media/image79.wmf"/><Relationship Id="rId10" Type="http://schemas.openxmlformats.org/officeDocument/2006/relationships/oleObject" Target="../embeddings/oleObject88.bin"/><Relationship Id="rId4" Type="http://schemas.openxmlformats.org/officeDocument/2006/relationships/oleObject" Target="../embeddings/oleObject85.bin"/><Relationship Id="rId9" Type="http://schemas.openxmlformats.org/officeDocument/2006/relationships/image" Target="../media/image81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2.bin"/><Relationship Id="rId13" Type="http://schemas.openxmlformats.org/officeDocument/2006/relationships/image" Target="../media/image87.wmf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85.wmf"/><Relationship Id="rId12" Type="http://schemas.openxmlformats.org/officeDocument/2006/relationships/oleObject" Target="../embeddings/oleObject94.bin"/><Relationship Id="rId17" Type="http://schemas.openxmlformats.org/officeDocument/2006/relationships/image" Target="../media/image89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96.bin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91.bin"/><Relationship Id="rId11" Type="http://schemas.openxmlformats.org/officeDocument/2006/relationships/image" Target="../media/image86.wmf"/><Relationship Id="rId5" Type="http://schemas.openxmlformats.org/officeDocument/2006/relationships/image" Target="../media/image84.wmf"/><Relationship Id="rId15" Type="http://schemas.openxmlformats.org/officeDocument/2006/relationships/image" Target="../media/image88.wmf"/><Relationship Id="rId10" Type="http://schemas.openxmlformats.org/officeDocument/2006/relationships/oleObject" Target="../embeddings/oleObject93.bin"/><Relationship Id="rId4" Type="http://schemas.openxmlformats.org/officeDocument/2006/relationships/oleObject" Target="../embeddings/oleObject90.bin"/><Relationship Id="rId9" Type="http://schemas.openxmlformats.org/officeDocument/2006/relationships/image" Target="../media/image82.wmf"/><Relationship Id="rId14" Type="http://schemas.openxmlformats.org/officeDocument/2006/relationships/oleObject" Target="../embeddings/oleObject95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9.bin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9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98.bin"/><Relationship Id="rId11" Type="http://schemas.openxmlformats.org/officeDocument/2006/relationships/image" Target="../media/image93.wmf"/><Relationship Id="rId5" Type="http://schemas.openxmlformats.org/officeDocument/2006/relationships/image" Target="../media/image90.wmf"/><Relationship Id="rId10" Type="http://schemas.openxmlformats.org/officeDocument/2006/relationships/oleObject" Target="../embeddings/oleObject100.bin"/><Relationship Id="rId4" Type="http://schemas.openxmlformats.org/officeDocument/2006/relationships/oleObject" Target="../embeddings/oleObject97.bin"/><Relationship Id="rId9" Type="http://schemas.openxmlformats.org/officeDocument/2006/relationships/image" Target="../media/image92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3.bin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9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102.bin"/><Relationship Id="rId11" Type="http://schemas.openxmlformats.org/officeDocument/2006/relationships/image" Target="../media/image66.wmf"/><Relationship Id="rId5" Type="http://schemas.openxmlformats.org/officeDocument/2006/relationships/image" Target="../media/image64.wmf"/><Relationship Id="rId10" Type="http://schemas.openxmlformats.org/officeDocument/2006/relationships/oleObject" Target="../embeddings/oleObject104.bin"/><Relationship Id="rId4" Type="http://schemas.openxmlformats.org/officeDocument/2006/relationships/oleObject" Target="../embeddings/oleObject101.bin"/><Relationship Id="rId9" Type="http://schemas.openxmlformats.org/officeDocument/2006/relationships/image" Target="../media/image9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1000">
              <a:schemeClr val="accent1">
                <a:lumMod val="45000"/>
                <a:lumOff val="55000"/>
              </a:schemeClr>
            </a:gs>
            <a:gs pos="45000">
              <a:srgbClr val="FCEBE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98120" y="2274446"/>
            <a:ext cx="23948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Chapter 17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45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8" name="Text Box 2"/>
          <p:cNvSpPr txBox="1">
            <a:spLocks noChangeArrowheads="1"/>
          </p:cNvSpPr>
          <p:nvPr/>
        </p:nvSpPr>
        <p:spPr bwMode="auto">
          <a:xfrm>
            <a:off x="457200" y="88900"/>
            <a:ext cx="2697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66CC"/>
                </a:solidFill>
                <a:latin typeface="Times New Roman" pitchFamily="18" charset="0"/>
              </a:rPr>
              <a:t>Molecular Bonding</a:t>
            </a:r>
          </a:p>
        </p:txBody>
      </p:sp>
      <p:grpSp>
        <p:nvGrpSpPr>
          <p:cNvPr id="25603" name="Group 3"/>
          <p:cNvGrpSpPr>
            <a:grpSpLocks/>
          </p:cNvGrpSpPr>
          <p:nvPr/>
        </p:nvGrpSpPr>
        <p:grpSpPr bwMode="auto">
          <a:xfrm>
            <a:off x="296863" y="635000"/>
            <a:ext cx="7580312" cy="6026150"/>
            <a:chOff x="187" y="400"/>
            <a:chExt cx="4775" cy="3796"/>
          </a:xfrm>
        </p:grpSpPr>
        <p:sp>
          <p:nvSpPr>
            <p:cNvPr id="48141" name="Text Box 4"/>
            <p:cNvSpPr txBox="1">
              <a:spLocks noChangeArrowheads="1"/>
            </p:cNvSpPr>
            <p:nvPr/>
          </p:nvSpPr>
          <p:spPr bwMode="auto">
            <a:xfrm>
              <a:off x="305" y="400"/>
              <a:ext cx="23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Molecular Schr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ödinger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 equation</a:t>
              </a:r>
            </a:p>
          </p:txBody>
        </p:sp>
        <p:sp>
          <p:nvSpPr>
            <p:cNvPr id="48142" name="Text Box 5"/>
            <p:cNvSpPr txBox="1">
              <a:spLocks noChangeArrowheads="1"/>
            </p:cNvSpPr>
            <p:nvPr/>
          </p:nvSpPr>
          <p:spPr bwMode="auto">
            <a:xfrm>
              <a:off x="337" y="748"/>
              <a:ext cx="100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800000"/>
                  </a:solidFill>
                  <a:latin typeface="Times New Roman" pitchFamily="18" charset="0"/>
                </a:rPr>
                <a:t>r</a:t>
              </a:r>
              <a:r>
                <a:rPr lang="en-US" sz="2000" b="1">
                  <a:solidFill>
                    <a:srgbClr val="800000"/>
                  </a:solidFill>
                  <a:latin typeface="Times New Roman" pitchFamily="18" charset="0"/>
                </a:rPr>
                <a:t>  -  nuclei</a:t>
              </a:r>
              <a:br>
                <a:rPr lang="en-US" sz="2000" b="1">
                  <a:solidFill>
                    <a:srgbClr val="800000"/>
                  </a:solidFill>
                  <a:latin typeface="Times New Roman" pitchFamily="18" charset="0"/>
                </a:rPr>
              </a:br>
              <a:r>
                <a:rPr lang="en-US" sz="2000" b="1" i="1">
                  <a:solidFill>
                    <a:srgbClr val="800000"/>
                  </a:solidFill>
                  <a:latin typeface="Times New Roman" pitchFamily="18" charset="0"/>
                </a:rPr>
                <a:t>s</a:t>
              </a:r>
              <a:r>
                <a:rPr lang="en-US" sz="2000" b="1">
                  <a:solidFill>
                    <a:srgbClr val="800000"/>
                  </a:solidFill>
                  <a:latin typeface="Times New Roman" pitchFamily="18" charset="0"/>
                </a:rPr>
                <a:t>  -  electrons</a:t>
              </a:r>
              <a:endParaRPr lang="en-US" sz="2000" b="1" i="1">
                <a:solidFill>
                  <a:srgbClr val="8000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48134" name="Object 6"/>
            <p:cNvGraphicFramePr>
              <a:graphicFrameLocks noChangeAspect="1"/>
            </p:cNvGraphicFramePr>
            <p:nvPr/>
          </p:nvGraphicFramePr>
          <p:xfrm>
            <a:off x="321" y="1341"/>
            <a:ext cx="2904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189" name="Equation" r:id="rId4" imgW="4610100" imgH="736600" progId="Equation.DSMT4">
                    <p:embed/>
                  </p:oleObj>
                </mc:Choice>
                <mc:Fallback>
                  <p:oleObj name="Equation" r:id="rId4" imgW="4610100" imgH="736600" progId="Equation.DSMT4">
                    <p:embed/>
                    <p:pic>
                      <p:nvPicPr>
                        <p:cNvPr id="0" name="Picture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1" y="1341"/>
                          <a:ext cx="2904" cy="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8143" name="Text Box 7"/>
            <p:cNvSpPr txBox="1">
              <a:spLocks noChangeArrowheads="1"/>
            </p:cNvSpPr>
            <p:nvPr/>
          </p:nvSpPr>
          <p:spPr bwMode="auto">
            <a:xfrm>
              <a:off x="344" y="1987"/>
              <a:ext cx="170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000099"/>
                  </a:solidFill>
                  <a:latin typeface="Times New Roman" pitchFamily="18" charset="0"/>
                </a:rPr>
                <a:t>M</a:t>
              </a:r>
              <a:r>
                <a:rPr lang="en-US" sz="2000" b="1" i="1" baseline="-25000">
                  <a:solidFill>
                    <a:srgbClr val="000099"/>
                  </a:solidFill>
                  <a:latin typeface="Times New Roman" pitchFamily="18" charset="0"/>
                </a:rPr>
                <a:t>j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 = mass of </a:t>
              </a:r>
              <a:r>
                <a:rPr lang="en-US" sz="2000" b="1" i="1">
                  <a:solidFill>
                    <a:srgbClr val="000099"/>
                  </a:solidFill>
                  <a:latin typeface="Times New Roman" pitchFamily="18" charset="0"/>
                </a:rPr>
                <a:t>j</a:t>
              </a:r>
              <a:r>
                <a:rPr lang="en-US" sz="2000" b="1" baseline="30000">
                  <a:solidFill>
                    <a:srgbClr val="000099"/>
                  </a:solidFill>
                  <a:latin typeface="Times New Roman" pitchFamily="18" charset="0"/>
                </a:rPr>
                <a:t>th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 nucleus</a:t>
              </a:r>
              <a:b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</a:br>
              <a:r>
                <a:rPr lang="en-US" sz="2000" b="1" i="1">
                  <a:solidFill>
                    <a:srgbClr val="000099"/>
                  </a:solidFill>
                  <a:latin typeface="Times New Roman" pitchFamily="18" charset="0"/>
                </a:rPr>
                <a:t>m</a:t>
              </a:r>
              <a:r>
                <a:rPr lang="en-US" sz="2000" b="1" baseline="-25000">
                  <a:solidFill>
                    <a:srgbClr val="000099"/>
                  </a:solidFill>
                  <a:latin typeface="Times New Roman" pitchFamily="18" charset="0"/>
                </a:rPr>
                <a:t>0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 = mass of electron</a:t>
              </a:r>
              <a:endParaRPr lang="en-US" sz="2000" b="1" i="1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48136" name="Object 8"/>
            <p:cNvGraphicFramePr>
              <a:graphicFrameLocks noChangeAspect="1"/>
            </p:cNvGraphicFramePr>
            <p:nvPr/>
          </p:nvGraphicFramePr>
          <p:xfrm>
            <a:off x="369" y="2449"/>
            <a:ext cx="2488" cy="5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190" name="Equation" r:id="rId6" imgW="3949700" imgH="812800" progId="Equation.DSMT4">
                    <p:embed/>
                  </p:oleObj>
                </mc:Choice>
                <mc:Fallback>
                  <p:oleObj name="Equation" r:id="rId6" imgW="3949700" imgH="812800" progId="Equation.DSMT4">
                    <p:embed/>
                    <p:pic>
                      <p:nvPicPr>
                        <p:cNvPr id="0" name="Picture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9" y="2449"/>
                          <a:ext cx="2488" cy="5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137" name="Object 9"/>
            <p:cNvGraphicFramePr>
              <a:graphicFrameLocks noChangeAspect="1"/>
            </p:cNvGraphicFramePr>
            <p:nvPr/>
          </p:nvGraphicFramePr>
          <p:xfrm>
            <a:off x="402" y="3101"/>
            <a:ext cx="2608" cy="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191" name="Equation" r:id="rId8" imgW="4140200" imgH="774700" progId="Equation.DSMT4">
                    <p:embed/>
                  </p:oleObj>
                </mc:Choice>
                <mc:Fallback>
                  <p:oleObj name="Equation" r:id="rId8" imgW="4140200" imgH="774700" progId="Equation.DSMT4">
                    <p:embed/>
                    <p:pic>
                      <p:nvPicPr>
                        <p:cNvPr id="0" name="Picture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2" y="3101"/>
                          <a:ext cx="2608" cy="4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8144" name="Text Box 10"/>
            <p:cNvSpPr txBox="1">
              <a:spLocks noChangeArrowheads="1"/>
            </p:cNvSpPr>
            <p:nvPr/>
          </p:nvSpPr>
          <p:spPr bwMode="auto">
            <a:xfrm>
              <a:off x="3572" y="3178"/>
              <a:ext cx="139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800000"/>
                  </a:solidFill>
                  <a:latin typeface="Times New Roman" pitchFamily="18" charset="0"/>
                </a:rPr>
                <a:t>Coulomb potential</a:t>
              </a:r>
            </a:p>
          </p:txBody>
        </p:sp>
        <p:sp>
          <p:nvSpPr>
            <p:cNvPr id="48145" name="Text Box 11"/>
            <p:cNvSpPr txBox="1">
              <a:spLocks noChangeArrowheads="1"/>
            </p:cNvSpPr>
            <p:nvPr/>
          </p:nvSpPr>
          <p:spPr bwMode="auto">
            <a:xfrm>
              <a:off x="187" y="3754"/>
              <a:ext cx="395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800000"/>
                  </a:solidFill>
                  <a:latin typeface="Times New Roman" pitchFamily="18" charset="0"/>
                </a:rPr>
                <a:t>electron-electron</a:t>
              </a:r>
              <a:r>
                <a:rPr lang="en-US" sz="2000" b="1">
                  <a:latin typeface="Times New Roman" pitchFamily="18" charset="0"/>
                </a:rPr>
                <a:t>     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nuclear-nuclear</a:t>
              </a:r>
              <a:r>
                <a:rPr lang="en-US" sz="2000" b="1">
                  <a:latin typeface="Times New Roman" pitchFamily="18" charset="0"/>
                </a:rPr>
                <a:t>       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electron-nuclear</a:t>
              </a:r>
              <a:r>
                <a:rPr lang="en-US" sz="2000" b="1">
                  <a:latin typeface="Times New Roman" pitchFamily="18" charset="0"/>
                </a:rPr>
                <a:t/>
              </a:r>
              <a:br>
                <a:rPr lang="en-US" sz="2000" b="1">
                  <a:latin typeface="Times New Roman" pitchFamily="18" charset="0"/>
                </a:rPr>
              </a:br>
              <a:r>
                <a:rPr lang="en-US" sz="2000" b="1">
                  <a:solidFill>
                    <a:srgbClr val="800000"/>
                  </a:solidFill>
                  <a:latin typeface="Times New Roman" pitchFamily="18" charset="0"/>
                </a:rPr>
                <a:t>repulsion </a:t>
              </a:r>
              <a:r>
                <a:rPr lang="en-US" sz="2000" b="1">
                  <a:latin typeface="Times New Roman" pitchFamily="18" charset="0"/>
                </a:rPr>
                <a:t>                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 repulsion  </a:t>
              </a:r>
              <a:r>
                <a:rPr lang="en-US" sz="2000" b="1">
                  <a:latin typeface="Times New Roman" pitchFamily="18" charset="0"/>
                </a:rPr>
                <a:t>               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 attraction</a:t>
              </a:r>
            </a:p>
          </p:txBody>
        </p:sp>
        <p:sp>
          <p:nvSpPr>
            <p:cNvPr id="48146" name="Line 12"/>
            <p:cNvSpPr>
              <a:spLocks noChangeShapeType="1"/>
            </p:cNvSpPr>
            <p:nvPr/>
          </p:nvSpPr>
          <p:spPr bwMode="auto">
            <a:xfrm flipV="1">
              <a:off x="600" y="3551"/>
              <a:ext cx="434" cy="2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147" name="Line 13"/>
            <p:cNvSpPr>
              <a:spLocks noChangeShapeType="1"/>
            </p:cNvSpPr>
            <p:nvPr/>
          </p:nvSpPr>
          <p:spPr bwMode="auto">
            <a:xfrm flipV="1">
              <a:off x="1665" y="3598"/>
              <a:ext cx="308" cy="2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148" name="Line 14"/>
            <p:cNvSpPr>
              <a:spLocks noChangeShapeType="1"/>
            </p:cNvSpPr>
            <p:nvPr/>
          </p:nvSpPr>
          <p:spPr bwMode="auto">
            <a:xfrm flipH="1" flipV="1">
              <a:off x="2975" y="3590"/>
              <a:ext cx="292" cy="2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8140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ext Box 2"/>
          <p:cNvSpPr txBox="1">
            <a:spLocks noChangeArrowheads="1"/>
          </p:cNvSpPr>
          <p:nvPr/>
        </p:nvSpPr>
        <p:spPr bwMode="auto">
          <a:xfrm>
            <a:off x="333375" y="134938"/>
            <a:ext cx="40401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Born-Oppenheimer Approximation</a:t>
            </a:r>
          </a:p>
        </p:txBody>
      </p:sp>
      <p:sp>
        <p:nvSpPr>
          <p:cNvPr id="50178" name="Text Box 3"/>
          <p:cNvSpPr txBox="1">
            <a:spLocks noChangeArrowheads="1"/>
          </p:cNvSpPr>
          <p:nvPr/>
        </p:nvSpPr>
        <p:spPr bwMode="auto">
          <a:xfrm>
            <a:off x="371475" y="736600"/>
            <a:ext cx="6926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Electrons very light relative to nuclei	they move very fast.</a:t>
            </a:r>
          </a:p>
        </p:txBody>
      </p:sp>
      <p:sp>
        <p:nvSpPr>
          <p:cNvPr id="50179" name="Line 4"/>
          <p:cNvSpPr>
            <a:spLocks noChangeShapeType="1"/>
          </p:cNvSpPr>
          <p:nvPr/>
        </p:nvSpPr>
        <p:spPr bwMode="auto">
          <a:xfrm>
            <a:off x="4497388" y="952500"/>
            <a:ext cx="4746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0180" name="Text Box 5"/>
          <p:cNvSpPr txBox="1">
            <a:spLocks noChangeArrowheads="1"/>
          </p:cNvSpPr>
          <p:nvPr/>
        </p:nvSpPr>
        <p:spPr bwMode="auto">
          <a:xfrm>
            <a:off x="396875" y="1438275"/>
            <a:ext cx="72834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800000"/>
                </a:solidFill>
                <a:latin typeface="Times New Roman" pitchFamily="18" charset="0"/>
              </a:rPr>
              <a:t>In the time it takes nuclei to change position a significant amount,</a:t>
            </a:r>
            <a:br>
              <a:rPr lang="en-US" sz="2000" b="1">
                <a:solidFill>
                  <a:srgbClr val="80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800000"/>
                </a:solidFill>
                <a:latin typeface="Times New Roman" pitchFamily="18" charset="0"/>
              </a:rPr>
              <a:t>	electrons have “traveled their full paths.”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371475" y="2752725"/>
            <a:ext cx="8118475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Therefore,</a:t>
            </a:r>
            <a:b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	Fix nuclei  -  calculate electronic </a:t>
            </a:r>
            <a:r>
              <a:rPr lang="en-US" sz="2000" b="1" dirty="0" err="1">
                <a:solidFill>
                  <a:srgbClr val="002060"/>
                </a:solidFill>
                <a:latin typeface="Times New Roman" pitchFamily="18" charset="0"/>
              </a:rPr>
              <a:t>eigenfunctions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 and energy for</a:t>
            </a:r>
            <a:b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	fixed nuclear positions.</a:t>
            </a:r>
            <a:b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	Then move nuclei, and do it again.</a:t>
            </a:r>
            <a:b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/>
            </a:r>
            <a:b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The resulting curve is the energy as a function of </a:t>
            </a:r>
            <a:r>
              <a:rPr lang="en-US" sz="2000" b="1" dirty="0" err="1">
                <a:solidFill>
                  <a:srgbClr val="008000"/>
                </a:solidFill>
                <a:latin typeface="Times New Roman" pitchFamily="18" charset="0"/>
              </a:rPr>
              <a:t>internuclear</a:t>
            </a: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 separation.</a:t>
            </a:r>
            <a:b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	If there is a minimum – bond formation.</a:t>
            </a:r>
          </a:p>
        </p:txBody>
      </p:sp>
      <p:sp>
        <p:nvSpPr>
          <p:cNvPr id="50182" name="Text Box 7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50183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4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2" name="Text Box 2"/>
          <p:cNvSpPr txBox="1">
            <a:spLocks noChangeArrowheads="1"/>
          </p:cNvSpPr>
          <p:nvPr/>
        </p:nvSpPr>
        <p:spPr bwMode="auto">
          <a:xfrm>
            <a:off x="433388" y="25400"/>
            <a:ext cx="7705725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Born-Oppenheimer Approximation</a:t>
            </a:r>
            <a:br>
              <a:rPr lang="en-US" sz="2000" b="1">
                <a:solidFill>
                  <a:srgbClr val="0066CC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Separation of total Schr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ödinger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equation into an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latin typeface="Times New Roman" pitchFamily="18" charset="0"/>
              </a:rPr>
              <a:t>	</a:t>
            </a:r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electronic equation and a</a:t>
            </a:r>
            <a:br>
              <a:rPr lang="en-US" sz="2000" b="1">
                <a:solidFill>
                  <a:srgbClr val="0066CC"/>
                </a:solidFill>
                <a:latin typeface="Times New Roman" pitchFamily="18" charset="0"/>
              </a:rPr>
            </a:br>
            <a:r>
              <a:rPr lang="en-US" sz="2000" b="1">
                <a:latin typeface="Times New Roman" pitchFamily="18" charset="0"/>
              </a:rPr>
              <a:t>	</a:t>
            </a:r>
            <a:r>
              <a:rPr lang="en-US" sz="2000" b="1">
                <a:solidFill>
                  <a:srgbClr val="CC6600"/>
                </a:solidFill>
                <a:latin typeface="Times New Roman" pitchFamily="18" charset="0"/>
              </a:rPr>
              <a:t>nuclear equation</a:t>
            </a:r>
            <a:br>
              <a:rPr lang="en-US" sz="2000" b="1">
                <a:solidFill>
                  <a:srgbClr val="CC6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is obtained by expanding the total Schr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ödinger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equation in powers of 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	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M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– average nuclear mass, 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m</a:t>
            </a:r>
            <a:r>
              <a:rPr lang="en-US" sz="2000" b="1" baseline="-25000">
                <a:solidFill>
                  <a:srgbClr val="008000"/>
                </a:solidFill>
                <a:latin typeface="Times New Roman" pitchFamily="18" charset="0"/>
              </a:rPr>
              <a:t>0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- electron mass.</a:t>
            </a:r>
          </a:p>
        </p:txBody>
      </p:sp>
      <p:sp>
        <p:nvSpPr>
          <p:cNvPr id="52233" name="Line 3"/>
          <p:cNvSpPr>
            <a:spLocks noChangeShapeType="1"/>
          </p:cNvSpPr>
          <p:nvPr/>
        </p:nvSpPr>
        <p:spPr bwMode="auto">
          <a:xfrm>
            <a:off x="476250" y="463550"/>
            <a:ext cx="3921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9700" name="Group 4"/>
          <p:cNvGrpSpPr>
            <a:grpSpLocks/>
          </p:cNvGrpSpPr>
          <p:nvPr/>
        </p:nvGrpSpPr>
        <p:grpSpPr bwMode="auto">
          <a:xfrm>
            <a:off x="400050" y="2643188"/>
            <a:ext cx="8267700" cy="2200275"/>
            <a:chOff x="252" y="1665"/>
            <a:chExt cx="5208" cy="1386"/>
          </a:xfrm>
        </p:grpSpPr>
        <p:sp>
          <p:nvSpPr>
            <p:cNvPr id="52237" name="Line 5"/>
            <p:cNvSpPr>
              <a:spLocks noChangeShapeType="1"/>
            </p:cNvSpPr>
            <p:nvPr/>
          </p:nvSpPr>
          <p:spPr bwMode="auto">
            <a:xfrm>
              <a:off x="252" y="1665"/>
              <a:ext cx="52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238" name="Text Box 6"/>
            <p:cNvSpPr txBox="1">
              <a:spLocks noChangeArrowheads="1"/>
            </p:cNvSpPr>
            <p:nvPr/>
          </p:nvSpPr>
          <p:spPr bwMode="auto">
            <a:xfrm>
              <a:off x="304" y="1917"/>
              <a:ext cx="4099" cy="1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1)  Not exact</a:t>
              </a:r>
              <a:r>
                <a:rPr lang="en-US" sz="2000" b="1">
                  <a:solidFill>
                    <a:srgbClr val="CC6600"/>
                  </a:solidFill>
                  <a:latin typeface="Times New Roman" pitchFamily="18" charset="0"/>
                </a:rPr>
                <a:t/>
              </a:r>
              <a:br>
                <a:rPr lang="en-US" sz="2000" b="1">
                  <a:solidFill>
                    <a:srgbClr val="CC66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2)  Good approximation for many problems</a:t>
              </a:r>
              <a:b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3)  Many important effects are due to the “break down” of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	the Born-Oppenheimer approximation.</a:t>
              </a:r>
            </a:p>
          </p:txBody>
        </p:sp>
      </p:grpSp>
      <p:graphicFrame>
        <p:nvGraphicFramePr>
          <p:cNvPr id="52231" name="Object 7"/>
          <p:cNvGraphicFramePr>
            <a:graphicFrameLocks noChangeAspect="1"/>
          </p:cNvGraphicFramePr>
          <p:nvPr/>
        </p:nvGraphicFramePr>
        <p:xfrm>
          <a:off x="8012113" y="1673225"/>
          <a:ext cx="10541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9" name="Equation" r:id="rId4" imgW="1054100" imgH="431800" progId="Equation.DSMT4">
                  <p:embed/>
                </p:oleObj>
              </mc:Choice>
              <mc:Fallback>
                <p:oleObj name="Equation" r:id="rId4" imgW="1054100" imgH="4318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12113" y="1673225"/>
                        <a:ext cx="1054100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5" name="Text Box 8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52236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Text Box 2"/>
          <p:cNvSpPr txBox="1">
            <a:spLocks noChangeArrowheads="1"/>
          </p:cNvSpPr>
          <p:nvPr/>
        </p:nvSpPr>
        <p:spPr bwMode="auto">
          <a:xfrm>
            <a:off x="422275" y="211138"/>
            <a:ext cx="5330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Born-Oppenheimer Approximate wavefunction</a:t>
            </a:r>
          </a:p>
        </p:txBody>
      </p:sp>
      <p:graphicFrame>
        <p:nvGraphicFramePr>
          <p:cNvPr id="54275" name="Object 3"/>
          <p:cNvGraphicFramePr>
            <a:graphicFrameLocks noChangeAspect="1"/>
          </p:cNvGraphicFramePr>
          <p:nvPr/>
        </p:nvGraphicFramePr>
        <p:xfrm>
          <a:off x="1282700" y="1187450"/>
          <a:ext cx="4198938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3" name="Equation" r:id="rId4" imgW="2946400" imgH="381000" progId="Equation.DSMT4">
                  <p:embed/>
                </p:oleObj>
              </mc:Choice>
              <mc:Fallback>
                <p:oleObj name="Equation" r:id="rId4" imgW="2946400" imgH="38100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2700" y="1187450"/>
                        <a:ext cx="4198938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7" name="Text Box 4"/>
          <p:cNvSpPr txBox="1">
            <a:spLocks noChangeArrowheads="1"/>
          </p:cNvSpPr>
          <p:nvPr/>
        </p:nvSpPr>
        <p:spPr bwMode="auto">
          <a:xfrm>
            <a:off x="635000" y="2114550"/>
            <a:ext cx="3073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electronic   </a:t>
            </a:r>
            <a:r>
              <a:rPr lang="en-US" sz="2000" b="1">
                <a:latin typeface="Times New Roman" pitchFamily="18" charset="0"/>
              </a:rPr>
              <a:t>      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nuclear</a:t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coordinates</a:t>
            </a:r>
            <a:r>
              <a:rPr lang="en-US" sz="2000" b="1">
                <a:latin typeface="Times New Roman" pitchFamily="18" charset="0"/>
              </a:rPr>
              <a:t>      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coordinates</a:t>
            </a:r>
          </a:p>
        </p:txBody>
      </p:sp>
      <p:sp>
        <p:nvSpPr>
          <p:cNvPr id="54278" name="Line 5"/>
          <p:cNvSpPr>
            <a:spLocks noChangeShapeType="1"/>
          </p:cNvSpPr>
          <p:nvPr/>
        </p:nvSpPr>
        <p:spPr bwMode="auto">
          <a:xfrm flipV="1">
            <a:off x="1277938" y="1677988"/>
            <a:ext cx="801687" cy="5762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4279" name="Line 6"/>
          <p:cNvSpPr>
            <a:spLocks noChangeShapeType="1"/>
          </p:cNvSpPr>
          <p:nvPr/>
        </p:nvSpPr>
        <p:spPr bwMode="auto">
          <a:xfrm flipH="1" flipV="1">
            <a:off x="2466975" y="1690688"/>
            <a:ext cx="263525" cy="501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4280" name="Text Box 7"/>
          <p:cNvSpPr txBox="1">
            <a:spLocks noChangeArrowheads="1"/>
          </p:cNvSpPr>
          <p:nvPr/>
        </p:nvSpPr>
        <p:spPr bwMode="auto">
          <a:xfrm>
            <a:off x="2914650" y="3703638"/>
            <a:ext cx="27559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electronic wavefunction</a:t>
            </a:r>
            <a:b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depends on electronic</a:t>
            </a:r>
            <a:b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quantum number, </a:t>
            </a:r>
            <a:r>
              <a:rPr lang="en-US" sz="2000" b="1" i="1" dirty="0">
                <a:solidFill>
                  <a:srgbClr val="008000"/>
                </a:solidFill>
                <a:latin typeface="Times New Roman" pitchFamily="18" charset="0"/>
              </a:rPr>
              <a:t>n</a:t>
            </a:r>
            <a:endParaRPr lang="en-US" sz="2000" b="1" dirty="0">
              <a:solidFill>
                <a:srgbClr val="008000"/>
              </a:solidFill>
              <a:latin typeface="Times New Roman" pitchFamily="18" charset="0"/>
            </a:endParaRPr>
          </a:p>
        </p:txBody>
      </p:sp>
      <p:sp>
        <p:nvSpPr>
          <p:cNvPr id="54281" name="Line 8"/>
          <p:cNvSpPr>
            <a:spLocks noChangeShapeType="1"/>
          </p:cNvSpPr>
          <p:nvPr/>
        </p:nvSpPr>
        <p:spPr bwMode="auto">
          <a:xfrm flipH="1" flipV="1">
            <a:off x="3344863" y="1741488"/>
            <a:ext cx="1052512" cy="20415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4282" name="Text Box 9"/>
          <p:cNvSpPr txBox="1">
            <a:spLocks noChangeArrowheads="1"/>
          </p:cNvSpPr>
          <p:nvPr/>
        </p:nvSpPr>
        <p:spPr bwMode="auto">
          <a:xfrm>
            <a:off x="5494338" y="2163763"/>
            <a:ext cx="283975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0099"/>
                </a:solidFill>
                <a:latin typeface="Times New Roman" pitchFamily="18" charset="0"/>
              </a:rPr>
              <a:t>nuclear wavefunction</a:t>
            </a:r>
            <a:br>
              <a:rPr lang="en-US" sz="2000" b="1" dirty="0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0099"/>
                </a:solidFill>
                <a:latin typeface="Times New Roman" pitchFamily="18" charset="0"/>
              </a:rPr>
              <a:t>depends on electronic</a:t>
            </a:r>
            <a:br>
              <a:rPr lang="en-US" sz="2000" b="1" dirty="0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0099"/>
                </a:solidFill>
                <a:latin typeface="Times New Roman" pitchFamily="18" charset="0"/>
              </a:rPr>
              <a:t>quantum number, </a:t>
            </a:r>
            <a:r>
              <a:rPr lang="en-US" sz="2000" b="1" i="1" dirty="0">
                <a:solidFill>
                  <a:srgbClr val="000099"/>
                </a:solidFill>
                <a:latin typeface="Times New Roman" pitchFamily="18" charset="0"/>
              </a:rPr>
              <a:t>n</a:t>
            </a:r>
            <a:r>
              <a:rPr lang="en-US" sz="2000" b="1" dirty="0">
                <a:solidFill>
                  <a:srgbClr val="000099"/>
                </a:solidFill>
                <a:latin typeface="Times New Roman" pitchFamily="18" charset="0"/>
              </a:rPr>
              <a:t> and</a:t>
            </a:r>
            <a:br>
              <a:rPr lang="en-US" sz="2000" b="1" dirty="0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 dirty="0" smtClean="0">
                <a:solidFill>
                  <a:srgbClr val="000099"/>
                </a:solidFill>
                <a:latin typeface="Times New Roman" pitchFamily="18" charset="0"/>
              </a:rPr>
              <a:t>nuclear (vibrational)</a:t>
            </a:r>
          </a:p>
          <a:p>
            <a:r>
              <a:rPr lang="en-US" sz="2000" b="1" dirty="0" smtClean="0">
                <a:solidFill>
                  <a:srgbClr val="000099"/>
                </a:solidFill>
                <a:latin typeface="Times New Roman" pitchFamily="18" charset="0"/>
              </a:rPr>
              <a:t>quantum </a:t>
            </a:r>
            <a:r>
              <a:rPr lang="en-US" sz="2000" b="1" dirty="0">
                <a:solidFill>
                  <a:srgbClr val="000099"/>
                </a:solidFill>
                <a:latin typeface="Times New Roman" pitchFamily="18" charset="0"/>
              </a:rPr>
              <a:t>number, </a:t>
            </a:r>
            <a:r>
              <a:rPr lang="en-US" sz="2000" b="1" i="1" dirty="0">
                <a:solidFill>
                  <a:srgbClr val="000099"/>
                </a:solidFill>
                <a:latin typeface="Symbol" pitchFamily="18" charset="2"/>
              </a:rPr>
              <a:t>n</a:t>
            </a:r>
            <a:endParaRPr lang="en-US" sz="2000" b="1" dirty="0">
              <a:solidFill>
                <a:srgbClr val="000099"/>
              </a:solidFill>
              <a:latin typeface="Symbol" pitchFamily="18" charset="2"/>
            </a:endParaRPr>
          </a:p>
        </p:txBody>
      </p:sp>
      <p:sp>
        <p:nvSpPr>
          <p:cNvPr id="54283" name="Line 10"/>
          <p:cNvSpPr>
            <a:spLocks noChangeShapeType="1"/>
          </p:cNvSpPr>
          <p:nvPr/>
        </p:nvSpPr>
        <p:spPr bwMode="auto">
          <a:xfrm flipH="1" flipV="1">
            <a:off x="4722813" y="1716088"/>
            <a:ext cx="901700" cy="5619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4284" name="Text Box 11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54285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32" name="Text Box 2"/>
          <p:cNvSpPr txBox="1">
            <a:spLocks noChangeArrowheads="1"/>
          </p:cNvSpPr>
          <p:nvPr/>
        </p:nvSpPr>
        <p:spPr bwMode="auto">
          <a:xfrm>
            <a:off x="384175" y="84138"/>
            <a:ext cx="2813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Electronic wavefunction</a:t>
            </a:r>
          </a:p>
        </p:txBody>
      </p:sp>
      <p:graphicFrame>
        <p:nvGraphicFramePr>
          <p:cNvPr id="56323" name="Object 3"/>
          <p:cNvGraphicFramePr>
            <a:graphicFrameLocks noChangeAspect="1"/>
          </p:cNvGraphicFramePr>
          <p:nvPr/>
        </p:nvGraphicFramePr>
        <p:xfrm>
          <a:off x="930275" y="811213"/>
          <a:ext cx="9017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400" name="Equation" r:id="rId4" imgW="901309" imgH="330057" progId="Equation.DSMT4">
                  <p:embed/>
                </p:oleObj>
              </mc:Choice>
              <mc:Fallback>
                <p:oleObj name="Equation" r:id="rId4" imgW="901309" imgH="330057" progId="Equation.DSMT4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0275" y="811213"/>
                        <a:ext cx="9017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33" name="Text Box 4"/>
          <p:cNvSpPr txBox="1">
            <a:spLocks noChangeArrowheads="1"/>
          </p:cNvSpPr>
          <p:nvPr/>
        </p:nvSpPr>
        <p:spPr bwMode="auto">
          <a:xfrm>
            <a:off x="2000250" y="788988"/>
            <a:ext cx="44973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depends on fixed nuclear coordinates, </a:t>
            </a:r>
            <a:r>
              <a:rPr lang="en-US" sz="2000" b="1" i="1">
                <a:solidFill>
                  <a:srgbClr val="008000"/>
                </a:solidFill>
                <a:latin typeface="Symbol" pitchFamily="18" charset="2"/>
              </a:rPr>
              <a:t>g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56334" name="Text Box 5"/>
          <p:cNvSpPr txBox="1">
            <a:spLocks noChangeArrowheads="1"/>
          </p:cNvSpPr>
          <p:nvPr/>
        </p:nvSpPr>
        <p:spPr bwMode="auto">
          <a:xfrm>
            <a:off x="785813" y="1509713"/>
            <a:ext cx="613886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Obtained by solving “electronic 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Schr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ödinger</a:t>
            </a:r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 equation”</a:t>
            </a:r>
            <a:br>
              <a:rPr lang="en-US" sz="2000" b="1">
                <a:solidFill>
                  <a:srgbClr val="006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	for fixed nuclear positions, </a:t>
            </a:r>
            <a:r>
              <a:rPr lang="en-US" sz="2000" b="1" i="1">
                <a:solidFill>
                  <a:srgbClr val="006600"/>
                </a:solidFill>
                <a:latin typeface="Symbol" pitchFamily="18" charset="2"/>
              </a:rPr>
              <a:t>g</a:t>
            </a:r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.</a:t>
            </a:r>
            <a:br>
              <a:rPr lang="en-US" sz="2000" b="1">
                <a:solidFill>
                  <a:srgbClr val="006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No nuclear kinetic energy term.</a:t>
            </a:r>
          </a:p>
        </p:txBody>
      </p:sp>
      <p:graphicFrame>
        <p:nvGraphicFramePr>
          <p:cNvPr id="56326" name="Object 6"/>
          <p:cNvGraphicFramePr>
            <a:graphicFrameLocks noChangeAspect="1"/>
          </p:cNvGraphicFramePr>
          <p:nvPr/>
        </p:nvGraphicFramePr>
        <p:xfrm>
          <a:off x="877888" y="2649538"/>
          <a:ext cx="53340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401" name="Equation" r:id="rId6" imgW="5334000" imgH="685800" progId="Equation.DSMT4">
                  <p:embed/>
                </p:oleObj>
              </mc:Choice>
              <mc:Fallback>
                <p:oleObj name="Equation" r:id="rId6" imgW="5334000" imgH="685800" progId="Equation.DSMT4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888" y="2649538"/>
                        <a:ext cx="53340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7" name="Object 7"/>
          <p:cNvGraphicFramePr>
            <a:graphicFrameLocks noChangeAspect="1"/>
          </p:cNvGraphicFramePr>
          <p:nvPr/>
        </p:nvGraphicFramePr>
        <p:xfrm>
          <a:off x="2152650" y="3921125"/>
          <a:ext cx="6604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402" name="Equation" r:id="rId8" imgW="660113" imgH="330057" progId="Equation.DSMT4">
                  <p:embed/>
                </p:oleObj>
              </mc:Choice>
              <mc:Fallback>
                <p:oleObj name="Equation" r:id="rId8" imgW="660113" imgH="330057" progId="Equation.DSMT4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650" y="3921125"/>
                        <a:ext cx="6604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35" name="Text Box 8"/>
          <p:cNvSpPr txBox="1">
            <a:spLocks noChangeArrowheads="1"/>
          </p:cNvSpPr>
          <p:nvPr/>
        </p:nvSpPr>
        <p:spPr bwMode="auto">
          <a:xfrm>
            <a:off x="822325" y="3521075"/>
            <a:ext cx="14049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The energy</a:t>
            </a:r>
          </a:p>
        </p:txBody>
      </p:sp>
      <p:sp>
        <p:nvSpPr>
          <p:cNvPr id="56336" name="Text Box 9"/>
          <p:cNvSpPr txBox="1">
            <a:spLocks noChangeArrowheads="1"/>
          </p:cNvSpPr>
          <p:nvPr/>
        </p:nvSpPr>
        <p:spPr bwMode="auto">
          <a:xfrm>
            <a:off x="2838450" y="4197350"/>
            <a:ext cx="49434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depends on the nuclear coordinates and the </a:t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electronic quantum number.</a:t>
            </a:r>
          </a:p>
        </p:txBody>
      </p:sp>
      <p:sp>
        <p:nvSpPr>
          <p:cNvPr id="56337" name="Text Box 10"/>
          <p:cNvSpPr txBox="1">
            <a:spLocks noChangeArrowheads="1"/>
          </p:cNvSpPr>
          <p:nvPr/>
        </p:nvSpPr>
        <p:spPr bwMode="auto">
          <a:xfrm>
            <a:off x="860425" y="5013325"/>
            <a:ext cx="2593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The potential function</a:t>
            </a:r>
          </a:p>
        </p:txBody>
      </p:sp>
      <p:graphicFrame>
        <p:nvGraphicFramePr>
          <p:cNvPr id="56331" name="Object 11"/>
          <p:cNvGraphicFramePr>
            <a:graphicFrameLocks noChangeAspect="1"/>
          </p:cNvGraphicFramePr>
          <p:nvPr/>
        </p:nvGraphicFramePr>
        <p:xfrm>
          <a:off x="3433763" y="5373688"/>
          <a:ext cx="8001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403" name="Equation" r:id="rId10" imgW="799753" imgH="291973" progId="Equation.DSMT4">
                  <p:embed/>
                </p:oleObj>
              </mc:Choice>
              <mc:Fallback>
                <p:oleObj name="Equation" r:id="rId10" imgW="799753" imgH="291973" progId="Equation.DSMT4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3763" y="5373688"/>
                        <a:ext cx="80010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38" name="Text Box 12"/>
          <p:cNvSpPr txBox="1">
            <a:spLocks noChangeArrowheads="1"/>
          </p:cNvSpPr>
          <p:nvPr/>
        </p:nvSpPr>
        <p:spPr bwMode="auto">
          <a:xfrm>
            <a:off x="4192588" y="5594350"/>
            <a:ext cx="35290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complete potential function for</a:t>
            </a:r>
            <a:br>
              <a:rPr lang="en-US" sz="2000" b="1">
                <a:solidFill>
                  <a:srgbClr val="006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fixed nuclear coordinates.</a:t>
            </a:r>
          </a:p>
        </p:txBody>
      </p:sp>
      <p:sp>
        <p:nvSpPr>
          <p:cNvPr id="56339" name="Text Box 13"/>
          <p:cNvSpPr txBox="1">
            <a:spLocks noChangeArrowheads="1"/>
          </p:cNvSpPr>
          <p:nvPr/>
        </p:nvSpPr>
        <p:spPr bwMode="auto">
          <a:xfrm>
            <a:off x="873125" y="6172200"/>
            <a:ext cx="52308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00"/>
                </a:solidFill>
                <a:latin typeface="Times New Roman" pitchFamily="18" charset="0"/>
              </a:rPr>
              <a:t>Solve, change nuclear coordinates, solve again.</a:t>
            </a:r>
          </a:p>
        </p:txBody>
      </p:sp>
      <p:sp>
        <p:nvSpPr>
          <p:cNvPr id="56340" name="Text Box 14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56341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4" name="Text Box 2"/>
          <p:cNvSpPr txBox="1">
            <a:spLocks noChangeArrowheads="1"/>
          </p:cNvSpPr>
          <p:nvPr/>
        </p:nvSpPr>
        <p:spPr bwMode="auto">
          <a:xfrm>
            <a:off x="320675" y="98425"/>
            <a:ext cx="35036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Solve electronic wave equation</a:t>
            </a:r>
          </a:p>
        </p:txBody>
      </p:sp>
      <p:sp>
        <p:nvSpPr>
          <p:cNvPr id="58375" name="Text Box 3"/>
          <p:cNvSpPr txBox="1">
            <a:spLocks noChangeArrowheads="1"/>
          </p:cNvSpPr>
          <p:nvPr/>
        </p:nvSpPr>
        <p:spPr bwMode="auto">
          <a:xfrm>
            <a:off x="371475" y="661988"/>
            <a:ext cx="44354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Nuclear Schr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ödinger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 equation becomes</a:t>
            </a:r>
          </a:p>
        </p:txBody>
      </p:sp>
      <p:graphicFrame>
        <p:nvGraphicFramePr>
          <p:cNvPr id="58372" name="Object 4"/>
          <p:cNvGraphicFramePr>
            <a:graphicFrameLocks noChangeAspect="1"/>
          </p:cNvGraphicFramePr>
          <p:nvPr/>
        </p:nvGraphicFramePr>
        <p:xfrm>
          <a:off x="485775" y="1404938"/>
          <a:ext cx="48895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08" name="Equation" r:id="rId4" imgW="4889500" imgH="736600" progId="Equation.DSMT4">
                  <p:embed/>
                </p:oleObj>
              </mc:Choice>
              <mc:Fallback>
                <p:oleObj name="Equation" r:id="rId4" imgW="4889500" imgH="736600" progId="Equation.DSMT4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75" y="1404938"/>
                        <a:ext cx="48895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3" name="Object 5"/>
          <p:cNvGraphicFramePr>
            <a:graphicFrameLocks noChangeAspect="1"/>
          </p:cNvGraphicFramePr>
          <p:nvPr/>
        </p:nvGraphicFramePr>
        <p:xfrm>
          <a:off x="514350" y="2728913"/>
          <a:ext cx="6604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09" name="Equation" r:id="rId6" imgW="660113" imgH="330057" progId="Equation.DSMT4">
                  <p:embed/>
                </p:oleObj>
              </mc:Choice>
              <mc:Fallback>
                <p:oleObj name="Equation" r:id="rId6" imgW="660113" imgH="330057" progId="Equation.DSMT4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350" y="2728913"/>
                        <a:ext cx="6604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6" name="Text Box 6"/>
          <p:cNvSpPr txBox="1">
            <a:spLocks noChangeArrowheads="1"/>
          </p:cNvSpPr>
          <p:nvPr/>
        </p:nvSpPr>
        <p:spPr bwMode="auto">
          <a:xfrm>
            <a:off x="1222375" y="2659063"/>
            <a:ext cx="68627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-  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the electronic energy as a function of nuclear coordinates, </a:t>
            </a:r>
            <a:r>
              <a:rPr lang="en-US" sz="2000" b="1" i="1">
                <a:solidFill>
                  <a:srgbClr val="000099"/>
                </a:solidFill>
                <a:latin typeface="Symbol" pitchFamily="18" charset="2"/>
              </a:rPr>
              <a:t>g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,</a:t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    acts as the potential function.</a:t>
            </a:r>
          </a:p>
        </p:txBody>
      </p:sp>
      <p:sp>
        <p:nvSpPr>
          <p:cNvPr id="58377" name="Text Box 7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58378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33" name="Text Box 2"/>
          <p:cNvSpPr txBox="1">
            <a:spLocks noChangeArrowheads="1"/>
          </p:cNvSpPr>
          <p:nvPr/>
        </p:nvSpPr>
        <p:spPr bwMode="auto">
          <a:xfrm>
            <a:off x="307975" y="96838"/>
            <a:ext cx="8001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Before examining the hydrogen molecule ion and the hydrogen molecule</a:t>
            </a:r>
            <a:br>
              <a:rPr lang="en-US" sz="2000" b="1">
                <a:solidFill>
                  <a:srgbClr val="0066CC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need to discuss matrix diagonalization with non-orthogonal basis set.</a:t>
            </a:r>
          </a:p>
        </p:txBody>
      </p:sp>
      <p:sp>
        <p:nvSpPr>
          <p:cNvPr id="60434" name="Text Box 3"/>
          <p:cNvSpPr txBox="1">
            <a:spLocks noChangeArrowheads="1"/>
          </p:cNvSpPr>
          <p:nvPr/>
        </p:nvSpPr>
        <p:spPr bwMode="auto">
          <a:xfrm>
            <a:off x="358775" y="947738"/>
            <a:ext cx="4365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Two states                          orthonormal</a:t>
            </a:r>
          </a:p>
        </p:txBody>
      </p:sp>
      <p:graphicFrame>
        <p:nvGraphicFramePr>
          <p:cNvPr id="60420" name="Object 4"/>
          <p:cNvGraphicFramePr>
            <a:graphicFrameLocks noChangeAspect="1"/>
          </p:cNvGraphicFramePr>
          <p:nvPr/>
        </p:nvGraphicFramePr>
        <p:xfrm>
          <a:off x="1674813" y="982663"/>
          <a:ext cx="14478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52" name="Equation" r:id="rId4" imgW="1447800" imgH="381000" progId="Equation.DSMT4">
                  <p:embed/>
                </p:oleObj>
              </mc:Choice>
              <mc:Fallback>
                <p:oleObj name="Equation" r:id="rId4" imgW="1447800" imgH="381000" progId="Equation.DSMT4">
                  <p:embed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4813" y="982663"/>
                        <a:ext cx="14478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35" name="Text Box 5"/>
          <p:cNvSpPr txBox="1">
            <a:spLocks noChangeArrowheads="1"/>
          </p:cNvSpPr>
          <p:nvPr/>
        </p:nvSpPr>
        <p:spPr bwMode="auto">
          <a:xfrm>
            <a:off x="409575" y="1420813"/>
            <a:ext cx="17414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6600"/>
                </a:solidFill>
                <a:latin typeface="Times New Roman" pitchFamily="18" charset="0"/>
              </a:rPr>
              <a:t>No interaction</a:t>
            </a:r>
          </a:p>
        </p:txBody>
      </p:sp>
      <p:graphicFrame>
        <p:nvGraphicFramePr>
          <p:cNvPr id="60422" name="Object 6"/>
          <p:cNvGraphicFramePr>
            <a:graphicFrameLocks noChangeAspect="1"/>
          </p:cNvGraphicFramePr>
          <p:nvPr/>
        </p:nvGraphicFramePr>
        <p:xfrm>
          <a:off x="1498600" y="1939925"/>
          <a:ext cx="1689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53" name="Equation" r:id="rId6" imgW="1688367" imgH="406224" progId="Equation.DSMT4">
                  <p:embed/>
                </p:oleObj>
              </mc:Choice>
              <mc:Fallback>
                <p:oleObj name="Equation" r:id="rId6" imgW="1688367" imgH="406224" progId="Equation.DSMT4">
                  <p:embed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8600" y="1939925"/>
                        <a:ext cx="16891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3" name="Object 7"/>
          <p:cNvGraphicFramePr>
            <a:graphicFrameLocks noChangeAspect="1"/>
          </p:cNvGraphicFramePr>
          <p:nvPr/>
        </p:nvGraphicFramePr>
        <p:xfrm>
          <a:off x="1516063" y="2532063"/>
          <a:ext cx="1689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54" name="Equation" r:id="rId8" imgW="1688367" imgH="406224" progId="Equation.DSMT4">
                  <p:embed/>
                </p:oleObj>
              </mc:Choice>
              <mc:Fallback>
                <p:oleObj name="Equation" r:id="rId8" imgW="1688367" imgH="406224" progId="Equation.DSMT4">
                  <p:embed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6063" y="2532063"/>
                        <a:ext cx="16891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36" name="Text Box 8"/>
          <p:cNvSpPr txBox="1">
            <a:spLocks noChangeArrowheads="1"/>
          </p:cNvSpPr>
          <p:nvPr/>
        </p:nvSpPr>
        <p:spPr bwMode="auto">
          <a:xfrm>
            <a:off x="3863975" y="1871663"/>
            <a:ext cx="28971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States have same energy:</a:t>
            </a:r>
          </a:p>
        </p:txBody>
      </p:sp>
      <p:graphicFrame>
        <p:nvGraphicFramePr>
          <p:cNvPr id="60425" name="Object 9"/>
          <p:cNvGraphicFramePr>
            <a:graphicFrameLocks noChangeAspect="1"/>
          </p:cNvGraphicFramePr>
          <p:nvPr/>
        </p:nvGraphicFramePr>
        <p:xfrm>
          <a:off x="4711700" y="2312988"/>
          <a:ext cx="1485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55" name="Equation" r:id="rId10" imgW="1485900" imgH="330200" progId="Equation.DSMT4">
                  <p:embed/>
                </p:oleObj>
              </mc:Choice>
              <mc:Fallback>
                <p:oleObj name="Equation" r:id="rId10" imgW="1485900" imgH="330200" progId="Equation.DSMT4">
                  <p:embed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1700" y="2312988"/>
                        <a:ext cx="14859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37" name="Text Box 10"/>
          <p:cNvSpPr txBox="1">
            <a:spLocks noChangeArrowheads="1"/>
          </p:cNvSpPr>
          <p:nvPr/>
        </p:nvSpPr>
        <p:spPr bwMode="auto">
          <a:xfrm>
            <a:off x="4622800" y="2668588"/>
            <a:ext cx="1411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Degenerate</a:t>
            </a:r>
          </a:p>
        </p:txBody>
      </p:sp>
      <p:grpSp>
        <p:nvGrpSpPr>
          <p:cNvPr id="37899" name="Group 11"/>
          <p:cNvGrpSpPr>
            <a:grpSpLocks/>
          </p:cNvGrpSpPr>
          <p:nvPr/>
        </p:nvGrpSpPr>
        <p:grpSpPr bwMode="auto">
          <a:xfrm>
            <a:off x="484188" y="3114675"/>
            <a:ext cx="3898900" cy="1420813"/>
            <a:chOff x="305" y="1962"/>
            <a:chExt cx="2456" cy="895"/>
          </a:xfrm>
        </p:grpSpPr>
        <p:sp>
          <p:nvSpPr>
            <p:cNvPr id="60443" name="Text Box 12"/>
            <p:cNvSpPr txBox="1">
              <a:spLocks noChangeArrowheads="1"/>
            </p:cNvSpPr>
            <p:nvPr/>
          </p:nvSpPr>
          <p:spPr bwMode="auto">
            <a:xfrm>
              <a:off x="305" y="1962"/>
              <a:ext cx="229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66CC"/>
                  </a:solidFill>
                  <a:latin typeface="Times New Roman" pitchFamily="18" charset="0"/>
                </a:rPr>
                <a:t>With interaction of magnitude </a:t>
              </a:r>
              <a:r>
                <a:rPr lang="en-US" sz="2000" b="1" i="1">
                  <a:solidFill>
                    <a:srgbClr val="0066CC"/>
                  </a:solidFill>
                  <a:latin typeface="Symbol" pitchFamily="18" charset="2"/>
                </a:rPr>
                <a:t>g</a:t>
              </a:r>
              <a:endParaRPr lang="en-US" sz="2000" b="1">
                <a:solidFill>
                  <a:srgbClr val="0066CC"/>
                </a:solidFill>
                <a:latin typeface="Symbol" pitchFamily="18" charset="2"/>
              </a:endParaRPr>
            </a:p>
          </p:txBody>
        </p:sp>
        <p:graphicFrame>
          <p:nvGraphicFramePr>
            <p:cNvPr id="60429" name="Object 13"/>
            <p:cNvGraphicFramePr>
              <a:graphicFrameLocks noChangeAspect="1"/>
            </p:cNvGraphicFramePr>
            <p:nvPr/>
          </p:nvGraphicFramePr>
          <p:xfrm>
            <a:off x="1321" y="2245"/>
            <a:ext cx="1440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0556" name="Equation" r:id="rId12" imgW="2286000" imgH="381000" progId="Equation.DSMT4">
                    <p:embed/>
                  </p:oleObj>
                </mc:Choice>
                <mc:Fallback>
                  <p:oleObj name="Equation" r:id="rId12" imgW="2286000" imgH="381000" progId="Equation.DSMT4">
                    <p:embed/>
                    <p:pic>
                      <p:nvPicPr>
                        <p:cNvPr id="0" name="Picture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21" y="2245"/>
                          <a:ext cx="1440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430" name="Object 14"/>
            <p:cNvGraphicFramePr>
              <a:graphicFrameLocks noChangeAspect="1"/>
            </p:cNvGraphicFramePr>
            <p:nvPr/>
          </p:nvGraphicFramePr>
          <p:xfrm>
            <a:off x="1309" y="2617"/>
            <a:ext cx="1440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0557" name="Equation" r:id="rId14" imgW="2286000" imgH="381000" progId="Equation.DSMT4">
                    <p:embed/>
                  </p:oleObj>
                </mc:Choice>
                <mc:Fallback>
                  <p:oleObj name="Equation" r:id="rId14" imgW="2286000" imgH="381000" progId="Equation.DSMT4">
                    <p:embed/>
                    <p:pic>
                      <p:nvPicPr>
                        <p:cNvPr id="0" name="Picture 5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09" y="2617"/>
                          <a:ext cx="1440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7903" name="Group 15"/>
          <p:cNvGrpSpPr>
            <a:grpSpLocks/>
          </p:cNvGrpSpPr>
          <p:nvPr/>
        </p:nvGrpSpPr>
        <p:grpSpPr bwMode="auto">
          <a:xfrm>
            <a:off x="460375" y="4657725"/>
            <a:ext cx="4167188" cy="1936750"/>
            <a:chOff x="290" y="2934"/>
            <a:chExt cx="2625" cy="1220"/>
          </a:xfrm>
        </p:grpSpPr>
        <p:graphicFrame>
          <p:nvGraphicFramePr>
            <p:cNvPr id="60432" name="Object 16"/>
            <p:cNvGraphicFramePr>
              <a:graphicFrameLocks noChangeAspect="1"/>
            </p:cNvGraphicFramePr>
            <p:nvPr/>
          </p:nvGraphicFramePr>
          <p:xfrm>
            <a:off x="1307" y="3194"/>
            <a:ext cx="1608" cy="9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0558" name="Equation" r:id="rId16" imgW="2552700" imgH="1524000" progId="Equation.DSMT4">
                    <p:embed/>
                  </p:oleObj>
                </mc:Choice>
                <mc:Fallback>
                  <p:oleObj name="Equation" r:id="rId16" imgW="2552700" imgH="1524000" progId="Equation.DSMT4">
                    <p:embed/>
                    <p:pic>
                      <p:nvPicPr>
                        <p:cNvPr id="0" name="Picture 5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07" y="3194"/>
                          <a:ext cx="1608" cy="9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0442" name="Text Box 17"/>
            <p:cNvSpPr txBox="1">
              <a:spLocks noChangeArrowheads="1"/>
            </p:cNvSpPr>
            <p:nvPr/>
          </p:nvSpPr>
          <p:spPr bwMode="auto">
            <a:xfrm>
              <a:off x="290" y="2934"/>
              <a:ext cx="178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The matrix elements are</a:t>
              </a:r>
            </a:p>
          </p:txBody>
        </p:sp>
      </p:grpSp>
      <p:sp>
        <p:nvSpPr>
          <p:cNvPr id="60440" name="Text Box 18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60441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77" name="Text Box 2"/>
          <p:cNvSpPr txBox="1">
            <a:spLocks noChangeArrowheads="1"/>
          </p:cNvSpPr>
          <p:nvPr/>
        </p:nvSpPr>
        <p:spPr bwMode="auto">
          <a:xfrm>
            <a:off x="422275" y="147638"/>
            <a:ext cx="23733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6600"/>
                </a:solidFill>
                <a:latin typeface="Times New Roman" pitchFamily="18" charset="0"/>
              </a:rPr>
              <a:t>Hamiltonian Matrix</a:t>
            </a:r>
          </a:p>
        </p:txBody>
      </p:sp>
      <p:graphicFrame>
        <p:nvGraphicFramePr>
          <p:cNvPr id="62467" name="Object 3"/>
          <p:cNvGraphicFramePr>
            <a:graphicFrameLocks noChangeAspect="1"/>
          </p:cNvGraphicFramePr>
          <p:nvPr/>
        </p:nvGraphicFramePr>
        <p:xfrm>
          <a:off x="1677988" y="447675"/>
          <a:ext cx="5451475" cy="158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79" name="Equation" r:id="rId4" imgW="3937000" imgH="1143000" progId="Equation.DSMT4">
                  <p:embed/>
                </p:oleObj>
              </mc:Choice>
              <mc:Fallback>
                <p:oleObj name="Equation" r:id="rId4" imgW="3937000" imgH="1143000" progId="Equation.DSMT4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7988" y="447675"/>
                        <a:ext cx="5451475" cy="1582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78" name="Text Box 4"/>
          <p:cNvSpPr txBox="1">
            <a:spLocks noChangeArrowheads="1"/>
          </p:cNvSpPr>
          <p:nvPr/>
        </p:nvSpPr>
        <p:spPr bwMode="auto">
          <a:xfrm>
            <a:off x="522288" y="2324100"/>
            <a:ext cx="3873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Matrix diagonalization - </a:t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	form secular determinant</a:t>
            </a:r>
          </a:p>
        </p:txBody>
      </p:sp>
      <p:graphicFrame>
        <p:nvGraphicFramePr>
          <p:cNvPr id="62469" name="Object 5"/>
          <p:cNvGraphicFramePr>
            <a:graphicFrameLocks noChangeAspect="1"/>
          </p:cNvGraphicFramePr>
          <p:nvPr/>
        </p:nvGraphicFramePr>
        <p:xfrm>
          <a:off x="2547938" y="3221038"/>
          <a:ext cx="20955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80" name="Equation" r:id="rId6" imgW="2095500" imgH="736600" progId="Equation.DSMT4">
                  <p:embed/>
                </p:oleObj>
              </mc:Choice>
              <mc:Fallback>
                <p:oleObj name="Equation" r:id="rId6" imgW="2095500" imgH="736600" progId="Equation.DSMT4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7938" y="3221038"/>
                        <a:ext cx="20955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9942" name="Group 6"/>
          <p:cNvGrpSpPr>
            <a:grpSpLocks/>
          </p:cNvGrpSpPr>
          <p:nvPr/>
        </p:nvGrpSpPr>
        <p:grpSpPr bwMode="auto">
          <a:xfrm>
            <a:off x="508000" y="4251325"/>
            <a:ext cx="6804025" cy="2255838"/>
            <a:chOff x="320" y="2678"/>
            <a:chExt cx="4286" cy="1421"/>
          </a:xfrm>
        </p:grpSpPr>
        <p:sp>
          <p:nvSpPr>
            <p:cNvPr id="62482" name="Text Box 7"/>
            <p:cNvSpPr txBox="1">
              <a:spLocks noChangeArrowheads="1"/>
            </p:cNvSpPr>
            <p:nvPr/>
          </p:nvSpPr>
          <p:spPr bwMode="auto">
            <a:xfrm>
              <a:off x="320" y="2678"/>
              <a:ext cx="147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Energy Eigenvalues</a:t>
              </a:r>
            </a:p>
          </p:txBody>
        </p:sp>
        <p:graphicFrame>
          <p:nvGraphicFramePr>
            <p:cNvPr id="62472" name="Object 8"/>
            <p:cNvGraphicFramePr>
              <a:graphicFrameLocks noChangeAspect="1"/>
            </p:cNvGraphicFramePr>
            <p:nvPr/>
          </p:nvGraphicFramePr>
          <p:xfrm>
            <a:off x="1501" y="2970"/>
            <a:ext cx="768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581" name="Equation" r:id="rId8" imgW="1219200" imgH="330200" progId="Equation.DSMT4">
                    <p:embed/>
                  </p:oleObj>
                </mc:Choice>
                <mc:Fallback>
                  <p:oleObj name="Equation" r:id="rId8" imgW="1219200" imgH="330200" progId="Equation.DSMT4">
                    <p:embed/>
                    <p:pic>
                      <p:nvPicPr>
                        <p:cNvPr id="0" name="Picture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01" y="2970"/>
                          <a:ext cx="768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2473" name="Object 9"/>
            <p:cNvGraphicFramePr>
              <a:graphicFrameLocks noChangeAspect="1"/>
            </p:cNvGraphicFramePr>
            <p:nvPr/>
          </p:nvGraphicFramePr>
          <p:xfrm>
            <a:off x="1494" y="3201"/>
            <a:ext cx="760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582" name="Equation" r:id="rId10" imgW="1206500" imgH="330200" progId="Equation.DSMT4">
                    <p:embed/>
                  </p:oleObj>
                </mc:Choice>
                <mc:Fallback>
                  <p:oleObj name="Equation" r:id="rId10" imgW="1206500" imgH="330200" progId="Equation.DSMT4">
                    <p:embed/>
                    <p:pic>
                      <p:nvPicPr>
                        <p:cNvPr id="0" name="Picture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94" y="3201"/>
                          <a:ext cx="760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2483" name="Text Box 10"/>
            <p:cNvSpPr txBox="1">
              <a:spLocks noChangeArrowheads="1"/>
            </p:cNvSpPr>
            <p:nvPr/>
          </p:nvSpPr>
          <p:spPr bwMode="auto">
            <a:xfrm>
              <a:off x="392" y="3492"/>
              <a:ext cx="99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3300"/>
                  </a:solidFill>
                  <a:latin typeface="Times New Roman" pitchFamily="18" charset="0"/>
                </a:rPr>
                <a:t>Eigenvectors</a:t>
              </a:r>
            </a:p>
          </p:txBody>
        </p:sp>
        <p:graphicFrame>
          <p:nvGraphicFramePr>
            <p:cNvPr id="62475" name="Object 11"/>
            <p:cNvGraphicFramePr>
              <a:graphicFrameLocks noChangeAspect="1"/>
            </p:cNvGraphicFramePr>
            <p:nvPr/>
          </p:nvGraphicFramePr>
          <p:xfrm>
            <a:off x="1304" y="3675"/>
            <a:ext cx="1432" cy="4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583" name="Equation" r:id="rId12" imgW="2273300" imgH="673100" progId="Equation.DSMT4">
                    <p:embed/>
                  </p:oleObj>
                </mc:Choice>
                <mc:Fallback>
                  <p:oleObj name="Equation" r:id="rId12" imgW="2273300" imgH="673100" progId="Equation.DSMT4">
                    <p:embed/>
                    <p:pic>
                      <p:nvPicPr>
                        <p:cNvPr id="0" name="Picture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04" y="3675"/>
                          <a:ext cx="1432" cy="4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2476" name="Object 12"/>
            <p:cNvGraphicFramePr>
              <a:graphicFrameLocks noChangeAspect="1"/>
            </p:cNvGraphicFramePr>
            <p:nvPr/>
          </p:nvGraphicFramePr>
          <p:xfrm>
            <a:off x="3182" y="3657"/>
            <a:ext cx="1424" cy="4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584" name="Equation" r:id="rId14" imgW="2260600" imgH="673100" progId="Equation.DSMT4">
                    <p:embed/>
                  </p:oleObj>
                </mc:Choice>
                <mc:Fallback>
                  <p:oleObj name="Equation" r:id="rId14" imgW="2260600" imgH="673100" progId="Equation.DSMT4">
                    <p:embed/>
                    <p:pic>
                      <p:nvPicPr>
                        <p:cNvPr id="0" name="Picture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82" y="3657"/>
                          <a:ext cx="1424" cy="4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2480" name="Text Box 13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62481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25" name="Text Box 2"/>
          <p:cNvSpPr txBox="1">
            <a:spLocks noChangeArrowheads="1"/>
          </p:cNvSpPr>
          <p:nvPr/>
        </p:nvSpPr>
        <p:spPr bwMode="auto">
          <a:xfrm>
            <a:off x="422275" y="84138"/>
            <a:ext cx="5192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Matrix Formulation  -  Orthonormal Basis Set</a:t>
            </a:r>
          </a:p>
        </p:txBody>
      </p:sp>
      <p:graphicFrame>
        <p:nvGraphicFramePr>
          <p:cNvPr id="64515" name="Object 3"/>
          <p:cNvGraphicFramePr>
            <a:graphicFrameLocks noChangeAspect="1"/>
          </p:cNvGraphicFramePr>
          <p:nvPr/>
        </p:nvGraphicFramePr>
        <p:xfrm>
          <a:off x="476250" y="981075"/>
          <a:ext cx="39878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76" name="Equation" r:id="rId4" imgW="3987800" imgH="711200" progId="Equation.DSMT4">
                  <p:embed/>
                </p:oleObj>
              </mc:Choice>
              <mc:Fallback>
                <p:oleObj name="Equation" r:id="rId4" imgW="3987800" imgH="71120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250" y="981075"/>
                        <a:ext cx="39878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26" name="Text Box 4"/>
          <p:cNvSpPr txBox="1">
            <a:spLocks noChangeArrowheads="1"/>
          </p:cNvSpPr>
          <p:nvPr/>
        </p:nvSpPr>
        <p:spPr bwMode="auto">
          <a:xfrm>
            <a:off x="1936750" y="482600"/>
            <a:ext cx="14239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6600"/>
                </a:solidFill>
                <a:latin typeface="Times New Roman" pitchFamily="18" charset="0"/>
              </a:rPr>
              <a:t>eigenvalues</a:t>
            </a:r>
          </a:p>
        </p:txBody>
      </p:sp>
      <p:sp>
        <p:nvSpPr>
          <p:cNvPr id="64527" name="Line 5"/>
          <p:cNvSpPr>
            <a:spLocks noChangeShapeType="1"/>
          </p:cNvSpPr>
          <p:nvPr/>
        </p:nvSpPr>
        <p:spPr bwMode="auto">
          <a:xfrm flipH="1">
            <a:off x="1490663" y="709613"/>
            <a:ext cx="488950" cy="488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4528" name="Text Box 6"/>
          <p:cNvSpPr txBox="1">
            <a:spLocks noChangeArrowheads="1"/>
          </p:cNvSpPr>
          <p:nvPr/>
        </p:nvSpPr>
        <p:spPr bwMode="auto">
          <a:xfrm>
            <a:off x="2387600" y="1635125"/>
            <a:ext cx="4051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vector representative of eigenvector</a:t>
            </a:r>
          </a:p>
        </p:txBody>
      </p:sp>
      <p:sp>
        <p:nvSpPr>
          <p:cNvPr id="64529" name="Line 7"/>
          <p:cNvSpPr>
            <a:spLocks noChangeShapeType="1"/>
          </p:cNvSpPr>
          <p:nvPr/>
        </p:nvSpPr>
        <p:spPr bwMode="auto">
          <a:xfrm flipH="1" flipV="1">
            <a:off x="2079625" y="1536700"/>
            <a:ext cx="365125" cy="301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41992" name="Group 8"/>
          <p:cNvGrpSpPr>
            <a:grpSpLocks/>
          </p:cNvGrpSpPr>
          <p:nvPr/>
        </p:nvGrpSpPr>
        <p:grpSpPr bwMode="auto">
          <a:xfrm>
            <a:off x="358775" y="2146300"/>
            <a:ext cx="4221163" cy="2141538"/>
            <a:chOff x="210" y="2619"/>
            <a:chExt cx="2659" cy="1349"/>
          </a:xfrm>
        </p:grpSpPr>
        <p:graphicFrame>
          <p:nvGraphicFramePr>
            <p:cNvPr id="64521" name="Object 9"/>
            <p:cNvGraphicFramePr>
              <a:graphicFrameLocks noChangeAspect="1"/>
            </p:cNvGraphicFramePr>
            <p:nvPr/>
          </p:nvGraphicFramePr>
          <p:xfrm>
            <a:off x="327" y="3008"/>
            <a:ext cx="2376" cy="9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577" name="Equation" r:id="rId6" imgW="3771900" imgH="1524000" progId="Equation.DSMT4">
                    <p:embed/>
                  </p:oleObj>
                </mc:Choice>
                <mc:Fallback>
                  <p:oleObj name="Equation" r:id="rId6" imgW="3771900" imgH="1524000" progId="Equation.DSMT4">
                    <p:embed/>
                    <p:pic>
                      <p:nvPicPr>
                        <p:cNvPr id="0" name="Picture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7" y="3008"/>
                          <a:ext cx="2376" cy="9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4536" name="Text Box 10"/>
            <p:cNvSpPr txBox="1">
              <a:spLocks noChangeArrowheads="1"/>
            </p:cNvSpPr>
            <p:nvPr/>
          </p:nvSpPr>
          <p:spPr bwMode="auto">
            <a:xfrm>
              <a:off x="210" y="2619"/>
              <a:ext cx="265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This represents a system of equations</a:t>
              </a:r>
            </a:p>
          </p:txBody>
        </p:sp>
      </p:grpSp>
      <p:grpSp>
        <p:nvGrpSpPr>
          <p:cNvPr id="41995" name="Group 11"/>
          <p:cNvGrpSpPr>
            <a:grpSpLocks/>
          </p:cNvGrpSpPr>
          <p:nvPr/>
        </p:nvGrpSpPr>
        <p:grpSpPr bwMode="auto">
          <a:xfrm>
            <a:off x="422275" y="4275138"/>
            <a:ext cx="8321675" cy="2286000"/>
            <a:chOff x="266" y="2765"/>
            <a:chExt cx="5242" cy="1440"/>
          </a:xfrm>
        </p:grpSpPr>
        <p:graphicFrame>
          <p:nvGraphicFramePr>
            <p:cNvPr id="64524" name="Object 12"/>
            <p:cNvGraphicFramePr>
              <a:graphicFrameLocks noChangeAspect="1"/>
            </p:cNvGraphicFramePr>
            <p:nvPr/>
          </p:nvGraphicFramePr>
          <p:xfrm>
            <a:off x="2524" y="2765"/>
            <a:ext cx="2984" cy="14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578" name="Equation" r:id="rId8" imgW="4737100" imgH="2286000" progId="Equation.DSMT4">
                    <p:embed/>
                  </p:oleObj>
                </mc:Choice>
                <mc:Fallback>
                  <p:oleObj name="Equation" r:id="rId8" imgW="4737100" imgH="2286000" progId="Equation.DSMT4">
                    <p:embed/>
                    <p:pic>
                      <p:nvPicPr>
                        <p:cNvPr id="0" name="Picture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24" y="2765"/>
                          <a:ext cx="2984" cy="14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4534" name="Text Box 13"/>
            <p:cNvSpPr txBox="1">
              <a:spLocks noChangeArrowheads="1"/>
            </p:cNvSpPr>
            <p:nvPr/>
          </p:nvSpPr>
          <p:spPr bwMode="auto">
            <a:xfrm>
              <a:off x="266" y="3179"/>
              <a:ext cx="139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6600"/>
                  </a:solidFill>
                  <a:latin typeface="Times New Roman" pitchFamily="18" charset="0"/>
                </a:rPr>
                <a:t>only has solution if</a:t>
              </a:r>
            </a:p>
          </p:txBody>
        </p:sp>
        <p:sp>
          <p:nvSpPr>
            <p:cNvPr id="64535" name="Line 14"/>
            <p:cNvSpPr>
              <a:spLocks noChangeShapeType="1"/>
            </p:cNvSpPr>
            <p:nvPr/>
          </p:nvSpPr>
          <p:spPr bwMode="auto">
            <a:xfrm>
              <a:off x="1034" y="2801"/>
              <a:ext cx="1412" cy="797"/>
            </a:xfrm>
            <a:prstGeom prst="line">
              <a:avLst/>
            </a:prstGeom>
            <a:noFill/>
            <a:ln w="28575">
              <a:solidFill>
                <a:srgbClr val="CC66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4532" name="Text Box 15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64533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54" name="Text Box 2"/>
          <p:cNvSpPr txBox="1">
            <a:spLocks noChangeArrowheads="1"/>
          </p:cNvSpPr>
          <p:nvPr/>
        </p:nvSpPr>
        <p:spPr bwMode="auto">
          <a:xfrm>
            <a:off x="422275" y="96838"/>
            <a:ext cx="473238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latin typeface="Times New Roman" pitchFamily="18" charset="0"/>
              </a:rPr>
              <a:t>Basis Set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Not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smtClean="0">
                <a:latin typeface="Times New Roman" pitchFamily="18" charset="0"/>
              </a:rPr>
              <a:t>Orthogonal but Normalized</a:t>
            </a:r>
            <a:endParaRPr lang="en-US" sz="2000" b="1" dirty="0">
              <a:latin typeface="Times New Roman" pitchFamily="18" charset="0"/>
            </a:endParaRPr>
          </a:p>
        </p:txBody>
      </p:sp>
      <p:sp>
        <p:nvSpPr>
          <p:cNvPr id="66655" name="Text Box 3"/>
          <p:cNvSpPr txBox="1">
            <a:spLocks noChangeArrowheads="1"/>
          </p:cNvSpPr>
          <p:nvPr/>
        </p:nvSpPr>
        <p:spPr bwMode="auto">
          <a:xfrm>
            <a:off x="458788" y="636588"/>
            <a:ext cx="32496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Basis vectors not orthogonal</a:t>
            </a:r>
          </a:p>
        </p:txBody>
      </p:sp>
      <p:graphicFrame>
        <p:nvGraphicFramePr>
          <p:cNvPr id="66564" name="Object 4"/>
          <p:cNvGraphicFramePr>
            <a:graphicFrameLocks noChangeAspect="1"/>
          </p:cNvGraphicFramePr>
          <p:nvPr/>
        </p:nvGraphicFramePr>
        <p:xfrm>
          <a:off x="3678238" y="698500"/>
          <a:ext cx="14478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05" name="Equation" r:id="rId4" imgW="1447800" imgH="381000" progId="Equation.DSMT4">
                  <p:embed/>
                </p:oleObj>
              </mc:Choice>
              <mc:Fallback>
                <p:oleObj name="Equation" r:id="rId4" imgW="1447800" imgH="381000" progId="Equation.DSMT4">
                  <p:embed/>
                  <p:pic>
                    <p:nvPicPr>
                      <p:cNvPr id="0" name="Picture 1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8238" y="698500"/>
                        <a:ext cx="14478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656" name="Text Box 5"/>
          <p:cNvSpPr txBox="1">
            <a:spLocks noChangeArrowheads="1"/>
          </p:cNvSpPr>
          <p:nvPr/>
        </p:nvSpPr>
        <p:spPr bwMode="auto">
          <a:xfrm>
            <a:off x="4968875" y="273050"/>
            <a:ext cx="1001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overlap</a:t>
            </a:r>
          </a:p>
        </p:txBody>
      </p:sp>
      <p:sp>
        <p:nvSpPr>
          <p:cNvPr id="66657" name="Line 6"/>
          <p:cNvSpPr>
            <a:spLocks noChangeShapeType="1"/>
          </p:cNvSpPr>
          <p:nvPr/>
        </p:nvSpPr>
        <p:spPr bwMode="auto">
          <a:xfrm flipH="1">
            <a:off x="4608513" y="515938"/>
            <a:ext cx="40005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6658" name="Text Box 7"/>
          <p:cNvSpPr txBox="1">
            <a:spLocks noChangeArrowheads="1"/>
          </p:cNvSpPr>
          <p:nvPr/>
        </p:nvSpPr>
        <p:spPr bwMode="auto">
          <a:xfrm>
            <a:off x="471488" y="1408113"/>
            <a:ext cx="34686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In Schrödinger representation</a:t>
            </a:r>
          </a:p>
        </p:txBody>
      </p:sp>
      <p:graphicFrame>
        <p:nvGraphicFramePr>
          <p:cNvPr id="66568" name="Object 8"/>
          <p:cNvGraphicFramePr>
            <a:graphicFrameLocks noChangeAspect="1"/>
          </p:cNvGraphicFramePr>
          <p:nvPr/>
        </p:nvGraphicFramePr>
        <p:xfrm>
          <a:off x="4033838" y="1439863"/>
          <a:ext cx="19304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06" name="Equation" r:id="rId6" imgW="1930400" imgH="444500" progId="Equation.DSMT4">
                  <p:embed/>
                </p:oleObj>
              </mc:Choice>
              <mc:Fallback>
                <p:oleObj name="Equation" r:id="rId6" imgW="1930400" imgH="444500" progId="Equation.DSMT4">
                  <p:embed/>
                  <p:pic>
                    <p:nvPicPr>
                      <p:cNvPr id="0" name="Picture 1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3838" y="1439863"/>
                        <a:ext cx="19304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4041" name="Group 9"/>
          <p:cNvGrpSpPr>
            <a:grpSpLocks/>
          </p:cNvGrpSpPr>
          <p:nvPr/>
        </p:nvGrpSpPr>
        <p:grpSpPr bwMode="auto">
          <a:xfrm>
            <a:off x="596900" y="3835401"/>
            <a:ext cx="5775325" cy="2190750"/>
            <a:chOff x="376" y="2416"/>
            <a:chExt cx="3638" cy="1380"/>
          </a:xfrm>
        </p:grpSpPr>
        <p:sp>
          <p:nvSpPr>
            <p:cNvPr id="66667" name="Rectangle 10"/>
            <p:cNvSpPr>
              <a:spLocks noChangeArrowheads="1"/>
            </p:cNvSpPr>
            <p:nvPr/>
          </p:nvSpPr>
          <p:spPr bwMode="auto">
            <a:xfrm>
              <a:off x="524" y="2443"/>
              <a:ext cx="5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(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668" name="Rectangle 11"/>
            <p:cNvSpPr>
              <a:spLocks noChangeArrowheads="1"/>
            </p:cNvSpPr>
            <p:nvPr/>
          </p:nvSpPr>
          <p:spPr bwMode="auto">
            <a:xfrm>
              <a:off x="1022" y="2416"/>
              <a:ext cx="5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)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669" name="Rectangle 12"/>
            <p:cNvSpPr>
              <a:spLocks noChangeArrowheads="1"/>
            </p:cNvSpPr>
            <p:nvPr/>
          </p:nvSpPr>
          <p:spPr bwMode="auto">
            <a:xfrm>
              <a:off x="1465" y="2677"/>
              <a:ext cx="5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(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670" name="Rectangle 13"/>
            <p:cNvSpPr>
              <a:spLocks noChangeArrowheads="1"/>
            </p:cNvSpPr>
            <p:nvPr/>
          </p:nvSpPr>
          <p:spPr bwMode="auto">
            <a:xfrm>
              <a:off x="1984" y="2650"/>
              <a:ext cx="5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)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671" name="Rectangle 14"/>
            <p:cNvSpPr>
              <a:spLocks noChangeArrowheads="1"/>
            </p:cNvSpPr>
            <p:nvPr/>
          </p:nvSpPr>
          <p:spPr bwMode="auto">
            <a:xfrm>
              <a:off x="2425" y="2910"/>
              <a:ext cx="5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(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672" name="Rectangle 15"/>
            <p:cNvSpPr>
              <a:spLocks noChangeArrowheads="1"/>
            </p:cNvSpPr>
            <p:nvPr/>
          </p:nvSpPr>
          <p:spPr bwMode="auto">
            <a:xfrm>
              <a:off x="2938" y="2883"/>
              <a:ext cx="5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)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673" name="Line 16"/>
            <p:cNvSpPr>
              <a:spLocks noChangeShapeType="1"/>
            </p:cNvSpPr>
            <p:nvPr/>
          </p:nvSpPr>
          <p:spPr bwMode="auto">
            <a:xfrm>
              <a:off x="376" y="2447"/>
              <a:ext cx="1" cy="134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674" name="Line 17"/>
            <p:cNvSpPr>
              <a:spLocks noChangeShapeType="1"/>
            </p:cNvSpPr>
            <p:nvPr/>
          </p:nvSpPr>
          <p:spPr bwMode="auto">
            <a:xfrm>
              <a:off x="3762" y="2447"/>
              <a:ext cx="1" cy="134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675" name="Rectangle 18"/>
            <p:cNvSpPr>
              <a:spLocks noChangeArrowheads="1"/>
            </p:cNvSpPr>
            <p:nvPr/>
          </p:nvSpPr>
          <p:spPr bwMode="auto">
            <a:xfrm>
              <a:off x="3934" y="3021"/>
              <a:ext cx="8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676" name="Rectangle 19"/>
            <p:cNvSpPr>
              <a:spLocks noChangeArrowheads="1"/>
            </p:cNvSpPr>
            <p:nvPr/>
          </p:nvSpPr>
          <p:spPr bwMode="auto">
            <a:xfrm>
              <a:off x="2471" y="2907"/>
              <a:ext cx="8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677" name="Rectangle 20"/>
            <p:cNvSpPr>
              <a:spLocks noChangeArrowheads="1"/>
            </p:cNvSpPr>
            <p:nvPr/>
          </p:nvSpPr>
          <p:spPr bwMode="auto">
            <a:xfrm>
              <a:off x="2098" y="2907"/>
              <a:ext cx="5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)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678" name="Rectangle 21"/>
            <p:cNvSpPr>
              <a:spLocks noChangeArrowheads="1"/>
            </p:cNvSpPr>
            <p:nvPr/>
          </p:nvSpPr>
          <p:spPr bwMode="auto">
            <a:xfrm>
              <a:off x="1392" y="2907"/>
              <a:ext cx="8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679" name="Rectangle 22"/>
            <p:cNvSpPr>
              <a:spLocks noChangeArrowheads="1"/>
            </p:cNvSpPr>
            <p:nvPr/>
          </p:nvSpPr>
          <p:spPr bwMode="auto">
            <a:xfrm>
              <a:off x="1338" y="2907"/>
              <a:ext cx="5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(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680" name="Rectangle 23"/>
            <p:cNvSpPr>
              <a:spLocks noChangeArrowheads="1"/>
            </p:cNvSpPr>
            <p:nvPr/>
          </p:nvSpPr>
          <p:spPr bwMode="auto">
            <a:xfrm>
              <a:off x="1137" y="2907"/>
              <a:ext cx="5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)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681" name="Rectangle 24"/>
            <p:cNvSpPr>
              <a:spLocks noChangeArrowheads="1"/>
            </p:cNvSpPr>
            <p:nvPr/>
          </p:nvSpPr>
          <p:spPr bwMode="auto">
            <a:xfrm>
              <a:off x="449" y="2907"/>
              <a:ext cx="8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682" name="Rectangle 25"/>
            <p:cNvSpPr>
              <a:spLocks noChangeArrowheads="1"/>
            </p:cNvSpPr>
            <p:nvPr/>
          </p:nvSpPr>
          <p:spPr bwMode="auto">
            <a:xfrm>
              <a:off x="395" y="2907"/>
              <a:ext cx="5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(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683" name="Rectangle 26"/>
            <p:cNvSpPr>
              <a:spLocks noChangeArrowheads="1"/>
            </p:cNvSpPr>
            <p:nvPr/>
          </p:nvSpPr>
          <p:spPr bwMode="auto">
            <a:xfrm>
              <a:off x="3055" y="2674"/>
              <a:ext cx="5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)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684" name="Rectangle 27"/>
            <p:cNvSpPr>
              <a:spLocks noChangeArrowheads="1"/>
            </p:cNvSpPr>
            <p:nvPr/>
          </p:nvSpPr>
          <p:spPr bwMode="auto">
            <a:xfrm>
              <a:off x="2348" y="2674"/>
              <a:ext cx="8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685" name="Rectangle 28"/>
            <p:cNvSpPr>
              <a:spLocks noChangeArrowheads="1"/>
            </p:cNvSpPr>
            <p:nvPr/>
          </p:nvSpPr>
          <p:spPr bwMode="auto">
            <a:xfrm>
              <a:off x="2295" y="2674"/>
              <a:ext cx="5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(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686" name="Rectangle 29"/>
            <p:cNvSpPr>
              <a:spLocks noChangeArrowheads="1"/>
            </p:cNvSpPr>
            <p:nvPr/>
          </p:nvSpPr>
          <p:spPr bwMode="auto">
            <a:xfrm>
              <a:off x="1511" y="2674"/>
              <a:ext cx="8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687" name="Rectangle 30"/>
            <p:cNvSpPr>
              <a:spLocks noChangeArrowheads="1"/>
            </p:cNvSpPr>
            <p:nvPr/>
          </p:nvSpPr>
          <p:spPr bwMode="auto">
            <a:xfrm>
              <a:off x="1141" y="2674"/>
              <a:ext cx="5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)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688" name="Rectangle 31"/>
            <p:cNvSpPr>
              <a:spLocks noChangeArrowheads="1"/>
            </p:cNvSpPr>
            <p:nvPr/>
          </p:nvSpPr>
          <p:spPr bwMode="auto">
            <a:xfrm>
              <a:off x="445" y="2674"/>
              <a:ext cx="8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689" name="Rectangle 32"/>
            <p:cNvSpPr>
              <a:spLocks noChangeArrowheads="1"/>
            </p:cNvSpPr>
            <p:nvPr/>
          </p:nvSpPr>
          <p:spPr bwMode="auto">
            <a:xfrm>
              <a:off x="392" y="2674"/>
              <a:ext cx="5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(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690" name="Rectangle 33"/>
            <p:cNvSpPr>
              <a:spLocks noChangeArrowheads="1"/>
            </p:cNvSpPr>
            <p:nvPr/>
          </p:nvSpPr>
          <p:spPr bwMode="auto">
            <a:xfrm>
              <a:off x="3042" y="2440"/>
              <a:ext cx="5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)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691" name="Rectangle 34"/>
            <p:cNvSpPr>
              <a:spLocks noChangeArrowheads="1"/>
            </p:cNvSpPr>
            <p:nvPr/>
          </p:nvSpPr>
          <p:spPr bwMode="auto">
            <a:xfrm>
              <a:off x="2361" y="2440"/>
              <a:ext cx="8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692" name="Rectangle 35"/>
            <p:cNvSpPr>
              <a:spLocks noChangeArrowheads="1"/>
            </p:cNvSpPr>
            <p:nvPr/>
          </p:nvSpPr>
          <p:spPr bwMode="auto">
            <a:xfrm>
              <a:off x="2308" y="2440"/>
              <a:ext cx="5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(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693" name="Rectangle 36"/>
            <p:cNvSpPr>
              <a:spLocks noChangeArrowheads="1"/>
            </p:cNvSpPr>
            <p:nvPr/>
          </p:nvSpPr>
          <p:spPr bwMode="auto">
            <a:xfrm>
              <a:off x="2089" y="2440"/>
              <a:ext cx="5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)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694" name="Rectangle 37"/>
            <p:cNvSpPr>
              <a:spLocks noChangeArrowheads="1"/>
            </p:cNvSpPr>
            <p:nvPr/>
          </p:nvSpPr>
          <p:spPr bwMode="auto">
            <a:xfrm>
              <a:off x="1401" y="2440"/>
              <a:ext cx="8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695" name="Rectangle 38"/>
            <p:cNvSpPr>
              <a:spLocks noChangeArrowheads="1"/>
            </p:cNvSpPr>
            <p:nvPr/>
          </p:nvSpPr>
          <p:spPr bwMode="auto">
            <a:xfrm>
              <a:off x="1347" y="2440"/>
              <a:ext cx="5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(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696" name="Rectangle 39"/>
            <p:cNvSpPr>
              <a:spLocks noChangeArrowheads="1"/>
            </p:cNvSpPr>
            <p:nvPr/>
          </p:nvSpPr>
          <p:spPr bwMode="auto">
            <a:xfrm>
              <a:off x="570" y="2440"/>
              <a:ext cx="8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697" name="Rectangle 40"/>
            <p:cNvSpPr>
              <a:spLocks noChangeArrowheads="1"/>
            </p:cNvSpPr>
            <p:nvPr/>
          </p:nvSpPr>
          <p:spPr bwMode="auto">
            <a:xfrm>
              <a:off x="2559" y="2981"/>
              <a:ext cx="120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b="1">
                  <a:solidFill>
                    <a:srgbClr val="000000"/>
                  </a:solidFill>
                  <a:latin typeface="Times New Roman" pitchFamily="18" charset="0"/>
                </a:rPr>
                <a:t>33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698" name="Rectangle 41"/>
            <p:cNvSpPr>
              <a:spLocks noChangeArrowheads="1"/>
            </p:cNvSpPr>
            <p:nvPr/>
          </p:nvSpPr>
          <p:spPr bwMode="auto">
            <a:xfrm>
              <a:off x="1867" y="2981"/>
              <a:ext cx="120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b="1">
                  <a:solidFill>
                    <a:srgbClr val="000000"/>
                  </a:solidFill>
                  <a:latin typeface="Times New Roman" pitchFamily="18" charset="0"/>
                </a:rPr>
                <a:t>32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699" name="Rectangle 42"/>
            <p:cNvSpPr>
              <a:spLocks noChangeArrowheads="1"/>
            </p:cNvSpPr>
            <p:nvPr/>
          </p:nvSpPr>
          <p:spPr bwMode="auto">
            <a:xfrm>
              <a:off x="1480" y="2981"/>
              <a:ext cx="120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b="1">
                  <a:solidFill>
                    <a:srgbClr val="000000"/>
                  </a:solidFill>
                  <a:latin typeface="Times New Roman" pitchFamily="18" charset="0"/>
                </a:rPr>
                <a:t>32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00" name="Rectangle 43"/>
            <p:cNvSpPr>
              <a:spLocks noChangeArrowheads="1"/>
            </p:cNvSpPr>
            <p:nvPr/>
          </p:nvSpPr>
          <p:spPr bwMode="auto">
            <a:xfrm>
              <a:off x="915" y="2981"/>
              <a:ext cx="120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b="1">
                  <a:solidFill>
                    <a:srgbClr val="000000"/>
                  </a:solidFill>
                  <a:latin typeface="Times New Roman" pitchFamily="18" charset="0"/>
                </a:rPr>
                <a:t>31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01" name="Rectangle 44"/>
            <p:cNvSpPr>
              <a:spLocks noChangeArrowheads="1"/>
            </p:cNvSpPr>
            <p:nvPr/>
          </p:nvSpPr>
          <p:spPr bwMode="auto">
            <a:xfrm>
              <a:off x="537" y="2981"/>
              <a:ext cx="120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b="1">
                  <a:solidFill>
                    <a:srgbClr val="000000"/>
                  </a:solidFill>
                  <a:latin typeface="Times New Roman" pitchFamily="18" charset="0"/>
                </a:rPr>
                <a:t>31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02" name="Rectangle 45"/>
            <p:cNvSpPr>
              <a:spLocks noChangeArrowheads="1"/>
            </p:cNvSpPr>
            <p:nvPr/>
          </p:nvSpPr>
          <p:spPr bwMode="auto">
            <a:xfrm>
              <a:off x="2827" y="2748"/>
              <a:ext cx="120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b="1">
                  <a:solidFill>
                    <a:srgbClr val="000000"/>
                  </a:solidFill>
                  <a:latin typeface="Times New Roman" pitchFamily="18" charset="0"/>
                </a:rPr>
                <a:t>23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03" name="Rectangle 46"/>
            <p:cNvSpPr>
              <a:spLocks noChangeArrowheads="1"/>
            </p:cNvSpPr>
            <p:nvPr/>
          </p:nvSpPr>
          <p:spPr bwMode="auto">
            <a:xfrm>
              <a:off x="2440" y="2748"/>
              <a:ext cx="120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b="1">
                  <a:solidFill>
                    <a:srgbClr val="000000"/>
                  </a:solidFill>
                  <a:latin typeface="Times New Roman" pitchFamily="18" charset="0"/>
                </a:rPr>
                <a:t>23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04" name="Rectangle 47"/>
            <p:cNvSpPr>
              <a:spLocks noChangeArrowheads="1"/>
            </p:cNvSpPr>
            <p:nvPr/>
          </p:nvSpPr>
          <p:spPr bwMode="auto">
            <a:xfrm>
              <a:off x="1602" y="2748"/>
              <a:ext cx="120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b="1">
                  <a:solidFill>
                    <a:srgbClr val="000000"/>
                  </a:solidFill>
                  <a:latin typeface="Times New Roman" pitchFamily="18" charset="0"/>
                </a:rPr>
                <a:t>22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05" name="Rectangle 48"/>
            <p:cNvSpPr>
              <a:spLocks noChangeArrowheads="1"/>
            </p:cNvSpPr>
            <p:nvPr/>
          </p:nvSpPr>
          <p:spPr bwMode="auto">
            <a:xfrm>
              <a:off x="919" y="2748"/>
              <a:ext cx="120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b="1">
                  <a:solidFill>
                    <a:srgbClr val="000000"/>
                  </a:solidFill>
                  <a:latin typeface="Times New Roman" pitchFamily="18" charset="0"/>
                </a:rPr>
                <a:t>21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06" name="Rectangle 49"/>
            <p:cNvSpPr>
              <a:spLocks noChangeArrowheads="1"/>
            </p:cNvSpPr>
            <p:nvPr/>
          </p:nvSpPr>
          <p:spPr bwMode="auto">
            <a:xfrm>
              <a:off x="537" y="2748"/>
              <a:ext cx="120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b="1">
                  <a:solidFill>
                    <a:srgbClr val="000000"/>
                  </a:solidFill>
                  <a:latin typeface="Times New Roman" pitchFamily="18" charset="0"/>
                </a:rPr>
                <a:t>21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07" name="Rectangle 50"/>
            <p:cNvSpPr>
              <a:spLocks noChangeArrowheads="1"/>
            </p:cNvSpPr>
            <p:nvPr/>
          </p:nvSpPr>
          <p:spPr bwMode="auto">
            <a:xfrm>
              <a:off x="2814" y="2514"/>
              <a:ext cx="120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b="1">
                  <a:solidFill>
                    <a:srgbClr val="000000"/>
                  </a:solidFill>
                  <a:latin typeface="Times New Roman" pitchFamily="18" charset="0"/>
                </a:rPr>
                <a:t>13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08" name="Rectangle 51"/>
            <p:cNvSpPr>
              <a:spLocks noChangeArrowheads="1"/>
            </p:cNvSpPr>
            <p:nvPr/>
          </p:nvSpPr>
          <p:spPr bwMode="auto">
            <a:xfrm>
              <a:off x="2440" y="2514"/>
              <a:ext cx="120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b="1">
                  <a:solidFill>
                    <a:srgbClr val="000000"/>
                  </a:solidFill>
                  <a:latin typeface="Times New Roman" pitchFamily="18" charset="0"/>
                </a:rPr>
                <a:t>13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09" name="Rectangle 52"/>
            <p:cNvSpPr>
              <a:spLocks noChangeArrowheads="1"/>
            </p:cNvSpPr>
            <p:nvPr/>
          </p:nvSpPr>
          <p:spPr bwMode="auto">
            <a:xfrm>
              <a:off x="1857" y="2514"/>
              <a:ext cx="120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b="1">
                  <a:solidFill>
                    <a:srgbClr val="000000"/>
                  </a:solidFill>
                  <a:latin typeface="Times New Roman" pitchFamily="18" charset="0"/>
                </a:rPr>
                <a:t>12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10" name="Rectangle 53"/>
            <p:cNvSpPr>
              <a:spLocks noChangeArrowheads="1"/>
            </p:cNvSpPr>
            <p:nvPr/>
          </p:nvSpPr>
          <p:spPr bwMode="auto">
            <a:xfrm>
              <a:off x="1480" y="2514"/>
              <a:ext cx="120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b="1">
                  <a:solidFill>
                    <a:srgbClr val="000000"/>
                  </a:solidFill>
                  <a:latin typeface="Times New Roman" pitchFamily="18" charset="0"/>
                </a:rPr>
                <a:t>12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11" name="Rectangle 54"/>
            <p:cNvSpPr>
              <a:spLocks noChangeArrowheads="1"/>
            </p:cNvSpPr>
            <p:nvPr/>
          </p:nvSpPr>
          <p:spPr bwMode="auto">
            <a:xfrm>
              <a:off x="649" y="2514"/>
              <a:ext cx="120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b="1">
                  <a:solidFill>
                    <a:srgbClr val="000000"/>
                  </a:solidFill>
                  <a:latin typeface="Times New Roman" pitchFamily="18" charset="0"/>
                </a:rPr>
                <a:t>11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12" name="Rectangle 55"/>
            <p:cNvSpPr>
              <a:spLocks noChangeArrowheads="1"/>
            </p:cNvSpPr>
            <p:nvPr/>
          </p:nvSpPr>
          <p:spPr bwMode="auto">
            <a:xfrm>
              <a:off x="3813" y="3004"/>
              <a:ext cx="8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=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13" name="Rectangle 56"/>
            <p:cNvSpPr>
              <a:spLocks noChangeArrowheads="1"/>
            </p:cNvSpPr>
            <p:nvPr/>
          </p:nvSpPr>
          <p:spPr bwMode="auto">
            <a:xfrm>
              <a:off x="3699" y="3591"/>
              <a:ext cx="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×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14" name="Rectangle 57"/>
            <p:cNvSpPr>
              <a:spLocks noChangeArrowheads="1"/>
            </p:cNvSpPr>
            <p:nvPr/>
          </p:nvSpPr>
          <p:spPr bwMode="auto">
            <a:xfrm>
              <a:off x="774" y="3591"/>
              <a:ext cx="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×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15" name="Rectangle 58"/>
            <p:cNvSpPr>
              <a:spLocks noChangeArrowheads="1"/>
            </p:cNvSpPr>
            <p:nvPr/>
          </p:nvSpPr>
          <p:spPr bwMode="auto">
            <a:xfrm>
              <a:off x="3483" y="3357"/>
              <a:ext cx="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×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16" name="Rectangle 59"/>
            <p:cNvSpPr>
              <a:spLocks noChangeArrowheads="1"/>
            </p:cNvSpPr>
            <p:nvPr/>
          </p:nvSpPr>
          <p:spPr bwMode="auto">
            <a:xfrm>
              <a:off x="774" y="3357"/>
              <a:ext cx="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×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17" name="Rectangle 60"/>
            <p:cNvSpPr>
              <a:spLocks noChangeArrowheads="1"/>
            </p:cNvSpPr>
            <p:nvPr/>
          </p:nvSpPr>
          <p:spPr bwMode="auto">
            <a:xfrm>
              <a:off x="3268" y="3124"/>
              <a:ext cx="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×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18" name="Rectangle 61"/>
            <p:cNvSpPr>
              <a:spLocks noChangeArrowheads="1"/>
            </p:cNvSpPr>
            <p:nvPr/>
          </p:nvSpPr>
          <p:spPr bwMode="auto">
            <a:xfrm>
              <a:off x="774" y="3124"/>
              <a:ext cx="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×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19" name="Rectangle 62"/>
            <p:cNvSpPr>
              <a:spLocks noChangeArrowheads="1"/>
            </p:cNvSpPr>
            <p:nvPr/>
          </p:nvSpPr>
          <p:spPr bwMode="auto">
            <a:xfrm>
              <a:off x="2831" y="2890"/>
              <a:ext cx="10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a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20" name="Rectangle 63"/>
            <p:cNvSpPr>
              <a:spLocks noChangeArrowheads="1"/>
            </p:cNvSpPr>
            <p:nvPr/>
          </p:nvSpPr>
          <p:spPr bwMode="auto">
            <a:xfrm>
              <a:off x="2721" y="2890"/>
              <a:ext cx="8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21" name="Rectangle 64"/>
            <p:cNvSpPr>
              <a:spLocks noChangeArrowheads="1"/>
            </p:cNvSpPr>
            <p:nvPr/>
          </p:nvSpPr>
          <p:spPr bwMode="auto">
            <a:xfrm>
              <a:off x="1996" y="2890"/>
              <a:ext cx="10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a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22" name="Rectangle 65"/>
            <p:cNvSpPr>
              <a:spLocks noChangeArrowheads="1"/>
            </p:cNvSpPr>
            <p:nvPr/>
          </p:nvSpPr>
          <p:spPr bwMode="auto">
            <a:xfrm>
              <a:off x="1757" y="2890"/>
              <a:ext cx="9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D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23" name="Rectangle 66"/>
            <p:cNvSpPr>
              <a:spLocks noChangeArrowheads="1"/>
            </p:cNvSpPr>
            <p:nvPr/>
          </p:nvSpPr>
          <p:spPr bwMode="auto">
            <a:xfrm>
              <a:off x="1645" y="2890"/>
              <a:ext cx="8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24" name="Rectangle 67"/>
            <p:cNvSpPr>
              <a:spLocks noChangeArrowheads="1"/>
            </p:cNvSpPr>
            <p:nvPr/>
          </p:nvSpPr>
          <p:spPr bwMode="auto">
            <a:xfrm>
              <a:off x="1035" y="2890"/>
              <a:ext cx="10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a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25" name="Rectangle 68"/>
            <p:cNvSpPr>
              <a:spLocks noChangeArrowheads="1"/>
            </p:cNvSpPr>
            <p:nvPr/>
          </p:nvSpPr>
          <p:spPr bwMode="auto">
            <a:xfrm>
              <a:off x="805" y="2890"/>
              <a:ext cx="9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D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26" name="Rectangle 69"/>
            <p:cNvSpPr>
              <a:spLocks noChangeArrowheads="1"/>
            </p:cNvSpPr>
            <p:nvPr/>
          </p:nvSpPr>
          <p:spPr bwMode="auto">
            <a:xfrm>
              <a:off x="693" y="2890"/>
              <a:ext cx="8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27" name="Rectangle 70"/>
            <p:cNvSpPr>
              <a:spLocks noChangeArrowheads="1"/>
            </p:cNvSpPr>
            <p:nvPr/>
          </p:nvSpPr>
          <p:spPr bwMode="auto">
            <a:xfrm>
              <a:off x="3699" y="2657"/>
              <a:ext cx="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×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28" name="Rectangle 71"/>
            <p:cNvSpPr>
              <a:spLocks noChangeArrowheads="1"/>
            </p:cNvSpPr>
            <p:nvPr/>
          </p:nvSpPr>
          <p:spPr bwMode="auto">
            <a:xfrm>
              <a:off x="3483" y="2657"/>
              <a:ext cx="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×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29" name="Rectangle 72"/>
            <p:cNvSpPr>
              <a:spLocks noChangeArrowheads="1"/>
            </p:cNvSpPr>
            <p:nvPr/>
          </p:nvSpPr>
          <p:spPr bwMode="auto">
            <a:xfrm>
              <a:off x="3268" y="2657"/>
              <a:ext cx="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×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30" name="Rectangle 73"/>
            <p:cNvSpPr>
              <a:spLocks noChangeArrowheads="1"/>
            </p:cNvSpPr>
            <p:nvPr/>
          </p:nvSpPr>
          <p:spPr bwMode="auto">
            <a:xfrm>
              <a:off x="2953" y="2657"/>
              <a:ext cx="10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a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31" name="Rectangle 74"/>
            <p:cNvSpPr>
              <a:spLocks noChangeArrowheads="1"/>
            </p:cNvSpPr>
            <p:nvPr/>
          </p:nvSpPr>
          <p:spPr bwMode="auto">
            <a:xfrm>
              <a:off x="2714" y="2657"/>
              <a:ext cx="9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D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32" name="Rectangle 75"/>
            <p:cNvSpPr>
              <a:spLocks noChangeArrowheads="1"/>
            </p:cNvSpPr>
            <p:nvPr/>
          </p:nvSpPr>
          <p:spPr bwMode="auto">
            <a:xfrm>
              <a:off x="2602" y="2657"/>
              <a:ext cx="8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33" name="Rectangle 76"/>
            <p:cNvSpPr>
              <a:spLocks noChangeArrowheads="1"/>
            </p:cNvSpPr>
            <p:nvPr/>
          </p:nvSpPr>
          <p:spPr bwMode="auto">
            <a:xfrm>
              <a:off x="1877" y="2657"/>
              <a:ext cx="10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a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34" name="Rectangle 77"/>
            <p:cNvSpPr>
              <a:spLocks noChangeArrowheads="1"/>
            </p:cNvSpPr>
            <p:nvPr/>
          </p:nvSpPr>
          <p:spPr bwMode="auto">
            <a:xfrm>
              <a:off x="1768" y="2657"/>
              <a:ext cx="8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35" name="Rectangle 78"/>
            <p:cNvSpPr>
              <a:spLocks noChangeArrowheads="1"/>
            </p:cNvSpPr>
            <p:nvPr/>
          </p:nvSpPr>
          <p:spPr bwMode="auto">
            <a:xfrm>
              <a:off x="1039" y="2657"/>
              <a:ext cx="10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a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36" name="Rectangle 79"/>
            <p:cNvSpPr>
              <a:spLocks noChangeArrowheads="1"/>
            </p:cNvSpPr>
            <p:nvPr/>
          </p:nvSpPr>
          <p:spPr bwMode="auto">
            <a:xfrm>
              <a:off x="805" y="2657"/>
              <a:ext cx="9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D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37" name="Rectangle 80"/>
            <p:cNvSpPr>
              <a:spLocks noChangeArrowheads="1"/>
            </p:cNvSpPr>
            <p:nvPr/>
          </p:nvSpPr>
          <p:spPr bwMode="auto">
            <a:xfrm>
              <a:off x="693" y="2657"/>
              <a:ext cx="8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38" name="Rectangle 81"/>
            <p:cNvSpPr>
              <a:spLocks noChangeArrowheads="1"/>
            </p:cNvSpPr>
            <p:nvPr/>
          </p:nvSpPr>
          <p:spPr bwMode="auto">
            <a:xfrm>
              <a:off x="3699" y="2423"/>
              <a:ext cx="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×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39" name="Rectangle 82"/>
            <p:cNvSpPr>
              <a:spLocks noChangeArrowheads="1"/>
            </p:cNvSpPr>
            <p:nvPr/>
          </p:nvSpPr>
          <p:spPr bwMode="auto">
            <a:xfrm>
              <a:off x="3483" y="2423"/>
              <a:ext cx="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×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40" name="Rectangle 83"/>
            <p:cNvSpPr>
              <a:spLocks noChangeArrowheads="1"/>
            </p:cNvSpPr>
            <p:nvPr/>
          </p:nvSpPr>
          <p:spPr bwMode="auto">
            <a:xfrm>
              <a:off x="3268" y="2423"/>
              <a:ext cx="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×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41" name="Rectangle 84"/>
            <p:cNvSpPr>
              <a:spLocks noChangeArrowheads="1"/>
            </p:cNvSpPr>
            <p:nvPr/>
          </p:nvSpPr>
          <p:spPr bwMode="auto">
            <a:xfrm>
              <a:off x="2940" y="2423"/>
              <a:ext cx="10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a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42" name="Rectangle 85"/>
            <p:cNvSpPr>
              <a:spLocks noChangeArrowheads="1"/>
            </p:cNvSpPr>
            <p:nvPr/>
          </p:nvSpPr>
          <p:spPr bwMode="auto">
            <a:xfrm>
              <a:off x="2714" y="2423"/>
              <a:ext cx="9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D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43" name="Rectangle 86"/>
            <p:cNvSpPr>
              <a:spLocks noChangeArrowheads="1"/>
            </p:cNvSpPr>
            <p:nvPr/>
          </p:nvSpPr>
          <p:spPr bwMode="auto">
            <a:xfrm>
              <a:off x="2602" y="2423"/>
              <a:ext cx="8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44" name="Rectangle 87"/>
            <p:cNvSpPr>
              <a:spLocks noChangeArrowheads="1"/>
            </p:cNvSpPr>
            <p:nvPr/>
          </p:nvSpPr>
          <p:spPr bwMode="auto">
            <a:xfrm>
              <a:off x="1986" y="2423"/>
              <a:ext cx="10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a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45" name="Rectangle 88"/>
            <p:cNvSpPr>
              <a:spLocks noChangeArrowheads="1"/>
            </p:cNvSpPr>
            <p:nvPr/>
          </p:nvSpPr>
          <p:spPr bwMode="auto">
            <a:xfrm>
              <a:off x="1757" y="2423"/>
              <a:ext cx="9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D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46" name="Rectangle 89"/>
            <p:cNvSpPr>
              <a:spLocks noChangeArrowheads="1"/>
            </p:cNvSpPr>
            <p:nvPr/>
          </p:nvSpPr>
          <p:spPr bwMode="auto">
            <a:xfrm>
              <a:off x="1645" y="2423"/>
              <a:ext cx="8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47" name="Rectangle 90"/>
            <p:cNvSpPr>
              <a:spLocks noChangeArrowheads="1"/>
            </p:cNvSpPr>
            <p:nvPr/>
          </p:nvSpPr>
          <p:spPr bwMode="auto">
            <a:xfrm>
              <a:off x="915" y="2423"/>
              <a:ext cx="10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a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66748" name="Rectangle 91"/>
            <p:cNvSpPr>
              <a:spLocks noChangeArrowheads="1"/>
            </p:cNvSpPr>
            <p:nvPr/>
          </p:nvSpPr>
          <p:spPr bwMode="auto">
            <a:xfrm>
              <a:off x="805" y="2423"/>
              <a:ext cx="8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sz="2000" b="1">
                <a:latin typeface="Times New Roman" pitchFamily="18" charset="0"/>
              </a:endParaRPr>
            </a:p>
          </p:txBody>
        </p:sp>
      </p:grpSp>
      <p:grpSp>
        <p:nvGrpSpPr>
          <p:cNvPr id="66660" name="Group 92"/>
          <p:cNvGrpSpPr>
            <a:grpSpLocks/>
          </p:cNvGrpSpPr>
          <p:nvPr/>
        </p:nvGrpSpPr>
        <p:grpSpPr bwMode="auto">
          <a:xfrm>
            <a:off x="568325" y="2276475"/>
            <a:ext cx="6972300" cy="1455738"/>
            <a:chOff x="358" y="1434"/>
            <a:chExt cx="4392" cy="917"/>
          </a:xfrm>
        </p:grpSpPr>
        <p:graphicFrame>
          <p:nvGraphicFramePr>
            <p:cNvPr id="66653" name="Object 93"/>
            <p:cNvGraphicFramePr>
              <a:graphicFrameLocks noChangeAspect="1"/>
            </p:cNvGraphicFramePr>
            <p:nvPr/>
          </p:nvGraphicFramePr>
          <p:xfrm>
            <a:off x="358" y="1434"/>
            <a:ext cx="2616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707" name="Equation" r:id="rId8" imgW="4152900" imgH="711200" progId="Equation.DSMT4">
                    <p:embed/>
                  </p:oleObj>
                </mc:Choice>
                <mc:Fallback>
                  <p:oleObj name="Equation" r:id="rId8" imgW="4152900" imgH="711200" progId="Equation.DSMT4">
                    <p:embed/>
                    <p:pic>
                      <p:nvPicPr>
                        <p:cNvPr id="0" name="Picture 10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8" y="1434"/>
                          <a:ext cx="2616" cy="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6664" name="Text Box 94"/>
            <p:cNvSpPr txBox="1">
              <a:spLocks noChangeArrowheads="1"/>
            </p:cNvSpPr>
            <p:nvPr/>
          </p:nvSpPr>
          <p:spPr bwMode="auto">
            <a:xfrm>
              <a:off x="3303" y="1513"/>
              <a:ext cx="144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system of equations</a:t>
              </a:r>
            </a:p>
          </p:txBody>
        </p:sp>
        <p:sp>
          <p:nvSpPr>
            <p:cNvPr id="66665" name="Line 95"/>
            <p:cNvSpPr>
              <a:spLocks noChangeShapeType="1"/>
            </p:cNvSpPr>
            <p:nvPr/>
          </p:nvSpPr>
          <p:spPr bwMode="auto">
            <a:xfrm>
              <a:off x="1097" y="1854"/>
              <a:ext cx="0" cy="49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666" name="Text Box 96"/>
            <p:cNvSpPr txBox="1">
              <a:spLocks noChangeArrowheads="1"/>
            </p:cNvSpPr>
            <p:nvPr/>
          </p:nvSpPr>
          <p:spPr bwMode="auto">
            <a:xfrm>
              <a:off x="1149" y="1947"/>
              <a:ext cx="139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only has solution if</a:t>
              </a:r>
            </a:p>
          </p:txBody>
        </p:sp>
      </p:grpSp>
      <p:sp>
        <p:nvSpPr>
          <p:cNvPr id="66661" name="Text Box 97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66662" name="Text Box 98"/>
          <p:cNvSpPr txBox="1">
            <a:spLocks noChangeArrowheads="1"/>
          </p:cNvSpPr>
          <p:nvPr/>
        </p:nvSpPr>
        <p:spPr bwMode="auto">
          <a:xfrm>
            <a:off x="6021388" y="690563"/>
            <a:ext cx="19415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Times New Roman" pitchFamily="18" charset="0"/>
              </a:rPr>
              <a:t>Equals 1 if </a:t>
            </a:r>
            <a:r>
              <a:rPr lang="en-US" sz="2000" b="1" i="1">
                <a:latin typeface="Times New Roman" pitchFamily="18" charset="0"/>
              </a:rPr>
              <a:t>i</a:t>
            </a:r>
            <a:r>
              <a:rPr lang="en-US" sz="2000" b="1">
                <a:latin typeface="Times New Roman" pitchFamily="18" charset="0"/>
              </a:rPr>
              <a:t> = </a:t>
            </a:r>
            <a:r>
              <a:rPr lang="en-US" sz="2000" b="1" i="1">
                <a:latin typeface="Times New Roman" pitchFamily="18" charset="0"/>
              </a:rPr>
              <a:t>j</a:t>
            </a:r>
            <a:r>
              <a:rPr lang="en-US" sz="2000" b="1">
                <a:latin typeface="Times New Roman" pitchFamily="18" charset="0"/>
              </a:rPr>
              <a:t>. </a:t>
            </a:r>
          </a:p>
        </p:txBody>
      </p:sp>
      <p:sp>
        <p:nvSpPr>
          <p:cNvPr id="66663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8" name="Text Box 2"/>
          <p:cNvSpPr txBox="1">
            <a:spLocks noChangeArrowheads="1"/>
          </p:cNvSpPr>
          <p:nvPr/>
        </p:nvSpPr>
        <p:spPr bwMode="auto">
          <a:xfrm>
            <a:off x="458788" y="109538"/>
            <a:ext cx="5268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6600"/>
                </a:solidFill>
                <a:latin typeface="Times New Roman" pitchFamily="18" charset="0"/>
              </a:rPr>
              <a:t>For a 2</a:t>
            </a:r>
            <a:r>
              <a:rPr lang="en-US" sz="2000" b="1">
                <a:solidFill>
                  <a:srgbClr val="CC6600"/>
                </a:solidFill>
                <a:latin typeface="Times New Roman" pitchFamily="18" charset="0"/>
                <a:cs typeface="Times New Roman" pitchFamily="18" charset="0"/>
              </a:rPr>
              <a:t>×2 matrix with non-orthogonal basis set</a:t>
            </a:r>
            <a:endParaRPr lang="en-US" sz="2000" b="1">
              <a:solidFill>
                <a:srgbClr val="CC6600"/>
              </a:solidFill>
              <a:latin typeface="Times New Roman" pitchFamily="18" charset="0"/>
            </a:endParaRPr>
          </a:p>
        </p:txBody>
      </p:sp>
      <p:graphicFrame>
        <p:nvGraphicFramePr>
          <p:cNvPr id="68611" name="Object 3"/>
          <p:cNvGraphicFramePr>
            <a:graphicFrameLocks noChangeAspect="1"/>
          </p:cNvGraphicFramePr>
          <p:nvPr/>
        </p:nvGraphicFramePr>
        <p:xfrm>
          <a:off x="1919288" y="671513"/>
          <a:ext cx="31242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52" name="Equation" r:id="rId4" imgW="3124200" imgH="736600" progId="Equation.DSMT4">
                  <p:embed/>
                </p:oleObj>
              </mc:Choice>
              <mc:Fallback>
                <p:oleObj name="Equation" r:id="rId4" imgW="3124200" imgH="736600" progId="Equation.DSMT4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9288" y="671513"/>
                        <a:ext cx="31242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9" name="Text Box 4"/>
          <p:cNvSpPr txBox="1">
            <a:spLocks noChangeArrowheads="1"/>
          </p:cNvSpPr>
          <p:nvPr/>
        </p:nvSpPr>
        <p:spPr bwMode="auto">
          <a:xfrm>
            <a:off x="584200" y="2501900"/>
            <a:ext cx="7243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CC"/>
                </a:solidFill>
                <a:latin typeface="Symbol" pitchFamily="18" charset="2"/>
              </a:rPr>
              <a:t>D</a:t>
            </a:r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        0,   recover standard 2</a:t>
            </a:r>
            <a:r>
              <a:rPr lang="en-US" sz="2000" b="1">
                <a:solidFill>
                  <a:srgbClr val="0066CC"/>
                </a:solidFill>
                <a:latin typeface="Times New Roman" pitchFamily="18" charset="0"/>
                <a:cs typeface="Times New Roman" pitchFamily="18" charset="0"/>
              </a:rPr>
              <a:t>×2 determinant for orthogonal basis.</a:t>
            </a:r>
            <a:endParaRPr lang="en-US" sz="2000" b="1">
              <a:solidFill>
                <a:srgbClr val="0066CC"/>
              </a:solidFill>
              <a:latin typeface="Times New Roman" pitchFamily="18" charset="0"/>
            </a:endParaRPr>
          </a:p>
        </p:txBody>
      </p:sp>
      <p:sp>
        <p:nvSpPr>
          <p:cNvPr id="68620" name="Line 5"/>
          <p:cNvSpPr>
            <a:spLocks noChangeShapeType="1"/>
          </p:cNvSpPr>
          <p:nvPr/>
        </p:nvSpPr>
        <p:spPr bwMode="auto">
          <a:xfrm>
            <a:off x="901700" y="2735263"/>
            <a:ext cx="3889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8621" name="Text Box 6"/>
          <p:cNvSpPr txBox="1">
            <a:spLocks noChangeArrowheads="1"/>
          </p:cNvSpPr>
          <p:nvPr/>
        </p:nvSpPr>
        <p:spPr bwMode="auto">
          <a:xfrm>
            <a:off x="1974850" y="1643063"/>
            <a:ext cx="28241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E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	eigenvalues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Symbol" pitchFamily="18" charset="2"/>
              </a:rPr>
              <a:t>D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	overlap integral</a:t>
            </a:r>
            <a:endParaRPr lang="en-US" sz="2000" b="1" i="1">
              <a:solidFill>
                <a:srgbClr val="008000"/>
              </a:solidFill>
              <a:latin typeface="Times New Roman" pitchFamily="18" charset="0"/>
            </a:endParaRPr>
          </a:p>
        </p:txBody>
      </p:sp>
      <p:sp>
        <p:nvSpPr>
          <p:cNvPr id="68622" name="Line 7"/>
          <p:cNvSpPr>
            <a:spLocks noChangeShapeType="1"/>
          </p:cNvSpPr>
          <p:nvPr/>
        </p:nvSpPr>
        <p:spPr bwMode="auto">
          <a:xfrm>
            <a:off x="2305050" y="1844675"/>
            <a:ext cx="6016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8623" name="Line 8"/>
          <p:cNvSpPr>
            <a:spLocks noChangeShapeType="1"/>
          </p:cNvSpPr>
          <p:nvPr/>
        </p:nvSpPr>
        <p:spPr bwMode="auto">
          <a:xfrm>
            <a:off x="2332038" y="2171700"/>
            <a:ext cx="6016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46089" name="Object 9"/>
          <p:cNvGraphicFramePr>
            <a:graphicFrameLocks noChangeAspect="1"/>
          </p:cNvGraphicFramePr>
          <p:nvPr/>
        </p:nvGraphicFramePr>
        <p:xfrm>
          <a:off x="2832100" y="3322638"/>
          <a:ext cx="2603500" cy="317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53" name="Equation" r:id="rId6" imgW="2603500" imgH="3175000" progId="Equation.DSMT4">
                  <p:embed/>
                </p:oleObj>
              </mc:Choice>
              <mc:Fallback>
                <p:oleObj name="Equation" r:id="rId6" imgW="2603500" imgH="3175000" progId="Equation.DSMT4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2100" y="3322638"/>
                        <a:ext cx="2603500" cy="317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24" name="Text Box 10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68625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93" name="Text Box 2"/>
          <p:cNvSpPr txBox="1">
            <a:spLocks noChangeArrowheads="1"/>
          </p:cNvSpPr>
          <p:nvPr/>
        </p:nvSpPr>
        <p:spPr bwMode="auto">
          <a:xfrm>
            <a:off x="371475" y="98425"/>
            <a:ext cx="45608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Hydrogen Molecule Ion  -  Ground State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	A simple treatment</a:t>
            </a:r>
          </a:p>
        </p:txBody>
      </p:sp>
      <p:grpSp>
        <p:nvGrpSpPr>
          <p:cNvPr id="70694" name="Group 3"/>
          <p:cNvGrpSpPr>
            <a:grpSpLocks/>
          </p:cNvGrpSpPr>
          <p:nvPr/>
        </p:nvGrpSpPr>
        <p:grpSpPr bwMode="auto">
          <a:xfrm>
            <a:off x="2708275" y="511175"/>
            <a:ext cx="3408363" cy="2635250"/>
            <a:chOff x="1713" y="721"/>
            <a:chExt cx="2147" cy="1660"/>
          </a:xfrm>
        </p:grpSpPr>
        <p:sp>
          <p:nvSpPr>
            <p:cNvPr id="70701" name="Rectangle 4"/>
            <p:cNvSpPr>
              <a:spLocks noChangeArrowheads="1"/>
            </p:cNvSpPr>
            <p:nvPr/>
          </p:nvSpPr>
          <p:spPr bwMode="auto">
            <a:xfrm>
              <a:off x="3221" y="1343"/>
              <a:ext cx="7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i="1">
                  <a:solidFill>
                    <a:srgbClr val="000000"/>
                  </a:solidFill>
                  <a:latin typeface="Times New Roman" pitchFamily="18" charset="0"/>
                </a:rPr>
                <a:t>r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70702" name="Rectangle 5"/>
            <p:cNvSpPr>
              <a:spLocks noChangeArrowheads="1"/>
            </p:cNvSpPr>
            <p:nvPr/>
          </p:nvSpPr>
          <p:spPr bwMode="auto">
            <a:xfrm>
              <a:off x="3286" y="1458"/>
              <a:ext cx="75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  <a:latin typeface="Times New Roman" pitchFamily="18" charset="0"/>
                </a:rPr>
                <a:t>B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70703" name="Rectangle 6"/>
            <p:cNvSpPr>
              <a:spLocks noChangeArrowheads="1"/>
            </p:cNvSpPr>
            <p:nvPr/>
          </p:nvSpPr>
          <p:spPr bwMode="auto">
            <a:xfrm>
              <a:off x="2150" y="1341"/>
              <a:ext cx="7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i="1">
                  <a:solidFill>
                    <a:srgbClr val="000000"/>
                  </a:solidFill>
                  <a:latin typeface="Times New Roman" pitchFamily="18" charset="0"/>
                </a:rPr>
                <a:t>r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70704" name="Rectangle 7"/>
            <p:cNvSpPr>
              <a:spLocks noChangeArrowheads="1"/>
            </p:cNvSpPr>
            <p:nvPr/>
          </p:nvSpPr>
          <p:spPr bwMode="auto">
            <a:xfrm>
              <a:off x="2192" y="1454"/>
              <a:ext cx="81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  <a:endParaRPr lang="en-US" sz="2000" b="1">
                <a:latin typeface="Times New Roman" pitchFamily="18" charset="0"/>
              </a:endParaRPr>
            </a:p>
          </p:txBody>
        </p:sp>
        <p:grpSp>
          <p:nvGrpSpPr>
            <p:cNvPr id="70705" name="Group 8"/>
            <p:cNvGrpSpPr>
              <a:grpSpLocks/>
            </p:cNvGrpSpPr>
            <p:nvPr/>
          </p:nvGrpSpPr>
          <p:grpSpPr bwMode="auto">
            <a:xfrm>
              <a:off x="2718" y="721"/>
              <a:ext cx="236" cy="362"/>
              <a:chOff x="2718" y="721"/>
              <a:chExt cx="236" cy="362"/>
            </a:xfrm>
          </p:grpSpPr>
          <p:sp>
            <p:nvSpPr>
              <p:cNvPr id="70727" name="Rectangle 9"/>
              <p:cNvSpPr>
                <a:spLocks noChangeArrowheads="1"/>
              </p:cNvSpPr>
              <p:nvPr/>
            </p:nvSpPr>
            <p:spPr bwMode="auto">
              <a:xfrm>
                <a:off x="2718" y="785"/>
                <a:ext cx="110" cy="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3100">
                    <a:solidFill>
                      <a:srgbClr val="000000"/>
                    </a:solidFill>
                    <a:latin typeface="Times New Roman" pitchFamily="18" charset="0"/>
                  </a:rPr>
                  <a:t>e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70728" name="Rectangle 10"/>
              <p:cNvSpPr>
                <a:spLocks noChangeArrowheads="1"/>
              </p:cNvSpPr>
              <p:nvPr/>
            </p:nvSpPr>
            <p:spPr bwMode="auto">
              <a:xfrm>
                <a:off x="2830" y="721"/>
                <a:ext cx="124" cy="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31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–</a:t>
                </a:r>
                <a:endParaRPr lang="en-US" sz="2000" b="1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70706" name="Rectangle 11"/>
            <p:cNvSpPr>
              <a:spLocks noChangeArrowheads="1"/>
            </p:cNvSpPr>
            <p:nvPr/>
          </p:nvSpPr>
          <p:spPr bwMode="auto">
            <a:xfrm>
              <a:off x="2708" y="2128"/>
              <a:ext cx="7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i="1">
                  <a:solidFill>
                    <a:srgbClr val="000000"/>
                  </a:solidFill>
                  <a:latin typeface="Times New Roman" pitchFamily="18" charset="0"/>
                </a:rPr>
                <a:t>r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70707" name="Rectangle 12"/>
            <p:cNvSpPr>
              <a:spLocks noChangeArrowheads="1"/>
            </p:cNvSpPr>
            <p:nvPr/>
          </p:nvSpPr>
          <p:spPr bwMode="auto">
            <a:xfrm>
              <a:off x="2751" y="2247"/>
              <a:ext cx="81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70708" name="Rectangle 13"/>
            <p:cNvSpPr>
              <a:spLocks noChangeArrowheads="1"/>
            </p:cNvSpPr>
            <p:nvPr/>
          </p:nvSpPr>
          <p:spPr bwMode="auto">
            <a:xfrm>
              <a:off x="2838" y="2247"/>
              <a:ext cx="75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  <a:latin typeface="Times New Roman" pitchFamily="18" charset="0"/>
                </a:rPr>
                <a:t>B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70709" name="Line 14"/>
            <p:cNvSpPr>
              <a:spLocks noChangeShapeType="1"/>
            </p:cNvSpPr>
            <p:nvPr/>
          </p:nvSpPr>
          <p:spPr bwMode="auto">
            <a:xfrm flipV="1">
              <a:off x="2001" y="1080"/>
              <a:ext cx="699" cy="92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710" name="Freeform 15"/>
            <p:cNvSpPr>
              <a:spLocks/>
            </p:cNvSpPr>
            <p:nvPr/>
          </p:nvSpPr>
          <p:spPr bwMode="auto">
            <a:xfrm>
              <a:off x="1970" y="1975"/>
              <a:ext cx="66" cy="73"/>
            </a:xfrm>
            <a:custGeom>
              <a:avLst/>
              <a:gdLst>
                <a:gd name="T0" fmla="*/ 17 w 66"/>
                <a:gd name="T1" fmla="*/ 0 h 73"/>
                <a:gd name="T2" fmla="*/ 36 w 66"/>
                <a:gd name="T3" fmla="*/ 27 h 73"/>
                <a:gd name="T4" fmla="*/ 66 w 66"/>
                <a:gd name="T5" fmla="*/ 37 h 73"/>
                <a:gd name="T6" fmla="*/ 0 w 66"/>
                <a:gd name="T7" fmla="*/ 73 h 73"/>
                <a:gd name="T8" fmla="*/ 17 w 66"/>
                <a:gd name="T9" fmla="*/ 0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73"/>
                <a:gd name="T17" fmla="*/ 66 w 66"/>
                <a:gd name="T18" fmla="*/ 73 h 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73">
                  <a:moveTo>
                    <a:pt x="17" y="0"/>
                  </a:moveTo>
                  <a:lnTo>
                    <a:pt x="36" y="27"/>
                  </a:lnTo>
                  <a:lnTo>
                    <a:pt x="66" y="37"/>
                  </a:lnTo>
                  <a:lnTo>
                    <a:pt x="0" y="7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711" name="Freeform 16"/>
            <p:cNvSpPr>
              <a:spLocks/>
            </p:cNvSpPr>
            <p:nvPr/>
          </p:nvSpPr>
          <p:spPr bwMode="auto">
            <a:xfrm>
              <a:off x="2665" y="1039"/>
              <a:ext cx="66" cy="73"/>
            </a:xfrm>
            <a:custGeom>
              <a:avLst/>
              <a:gdLst>
                <a:gd name="T0" fmla="*/ 47 w 66"/>
                <a:gd name="T1" fmla="*/ 73 h 73"/>
                <a:gd name="T2" fmla="*/ 30 w 66"/>
                <a:gd name="T3" fmla="*/ 46 h 73"/>
                <a:gd name="T4" fmla="*/ 0 w 66"/>
                <a:gd name="T5" fmla="*/ 37 h 73"/>
                <a:gd name="T6" fmla="*/ 66 w 66"/>
                <a:gd name="T7" fmla="*/ 0 h 73"/>
                <a:gd name="T8" fmla="*/ 47 w 66"/>
                <a:gd name="T9" fmla="*/ 73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73"/>
                <a:gd name="T17" fmla="*/ 66 w 66"/>
                <a:gd name="T18" fmla="*/ 73 h 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73">
                  <a:moveTo>
                    <a:pt x="47" y="73"/>
                  </a:moveTo>
                  <a:lnTo>
                    <a:pt x="30" y="46"/>
                  </a:lnTo>
                  <a:lnTo>
                    <a:pt x="0" y="37"/>
                  </a:lnTo>
                  <a:lnTo>
                    <a:pt x="66" y="0"/>
                  </a:lnTo>
                  <a:lnTo>
                    <a:pt x="47" y="7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712" name="Line 17"/>
            <p:cNvSpPr>
              <a:spLocks noChangeShapeType="1"/>
            </p:cNvSpPr>
            <p:nvPr/>
          </p:nvSpPr>
          <p:spPr bwMode="auto">
            <a:xfrm flipH="1" flipV="1">
              <a:off x="2842" y="1081"/>
              <a:ext cx="733" cy="95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713" name="Freeform 18"/>
            <p:cNvSpPr>
              <a:spLocks/>
            </p:cNvSpPr>
            <p:nvPr/>
          </p:nvSpPr>
          <p:spPr bwMode="auto">
            <a:xfrm>
              <a:off x="3540" y="2004"/>
              <a:ext cx="66" cy="72"/>
            </a:xfrm>
            <a:custGeom>
              <a:avLst/>
              <a:gdLst>
                <a:gd name="T0" fmla="*/ 0 w 66"/>
                <a:gd name="T1" fmla="*/ 35 h 72"/>
                <a:gd name="T2" fmla="*/ 30 w 66"/>
                <a:gd name="T3" fmla="*/ 26 h 72"/>
                <a:gd name="T4" fmla="*/ 47 w 66"/>
                <a:gd name="T5" fmla="*/ 0 h 72"/>
                <a:gd name="T6" fmla="*/ 66 w 66"/>
                <a:gd name="T7" fmla="*/ 72 h 72"/>
                <a:gd name="T8" fmla="*/ 0 w 66"/>
                <a:gd name="T9" fmla="*/ 35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72"/>
                <a:gd name="T17" fmla="*/ 66 w 66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72">
                  <a:moveTo>
                    <a:pt x="0" y="35"/>
                  </a:moveTo>
                  <a:lnTo>
                    <a:pt x="30" y="26"/>
                  </a:lnTo>
                  <a:lnTo>
                    <a:pt x="47" y="0"/>
                  </a:lnTo>
                  <a:lnTo>
                    <a:pt x="66" y="72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714" name="Freeform 19"/>
            <p:cNvSpPr>
              <a:spLocks/>
            </p:cNvSpPr>
            <p:nvPr/>
          </p:nvSpPr>
          <p:spPr bwMode="auto">
            <a:xfrm>
              <a:off x="2810" y="1039"/>
              <a:ext cx="66" cy="74"/>
            </a:xfrm>
            <a:custGeom>
              <a:avLst/>
              <a:gdLst>
                <a:gd name="T0" fmla="*/ 66 w 66"/>
                <a:gd name="T1" fmla="*/ 37 h 74"/>
                <a:gd name="T2" fmla="*/ 36 w 66"/>
                <a:gd name="T3" fmla="*/ 48 h 74"/>
                <a:gd name="T4" fmla="*/ 18 w 66"/>
                <a:gd name="T5" fmla="*/ 74 h 74"/>
                <a:gd name="T6" fmla="*/ 0 w 66"/>
                <a:gd name="T7" fmla="*/ 0 h 74"/>
                <a:gd name="T8" fmla="*/ 66 w 66"/>
                <a:gd name="T9" fmla="*/ 37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74"/>
                <a:gd name="T17" fmla="*/ 66 w 66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74">
                  <a:moveTo>
                    <a:pt x="66" y="37"/>
                  </a:moveTo>
                  <a:lnTo>
                    <a:pt x="36" y="48"/>
                  </a:lnTo>
                  <a:lnTo>
                    <a:pt x="18" y="74"/>
                  </a:lnTo>
                  <a:lnTo>
                    <a:pt x="0" y="0"/>
                  </a:lnTo>
                  <a:lnTo>
                    <a:pt x="66" y="3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715" name="Line 20"/>
            <p:cNvSpPr>
              <a:spLocks noChangeShapeType="1"/>
            </p:cNvSpPr>
            <p:nvPr/>
          </p:nvSpPr>
          <p:spPr bwMode="auto">
            <a:xfrm>
              <a:off x="2248" y="2139"/>
              <a:ext cx="130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716" name="Freeform 21"/>
            <p:cNvSpPr>
              <a:spLocks/>
            </p:cNvSpPr>
            <p:nvPr/>
          </p:nvSpPr>
          <p:spPr bwMode="auto">
            <a:xfrm>
              <a:off x="3529" y="2109"/>
              <a:ext cx="70" cy="60"/>
            </a:xfrm>
            <a:custGeom>
              <a:avLst/>
              <a:gdLst>
                <a:gd name="T0" fmla="*/ 0 w 70"/>
                <a:gd name="T1" fmla="*/ 60 h 60"/>
                <a:gd name="T2" fmla="*/ 11 w 70"/>
                <a:gd name="T3" fmla="*/ 30 h 60"/>
                <a:gd name="T4" fmla="*/ 0 w 70"/>
                <a:gd name="T5" fmla="*/ 0 h 60"/>
                <a:gd name="T6" fmla="*/ 70 w 70"/>
                <a:gd name="T7" fmla="*/ 30 h 60"/>
                <a:gd name="T8" fmla="*/ 0 w 70"/>
                <a:gd name="T9" fmla="*/ 60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"/>
                <a:gd name="T16" fmla="*/ 0 h 60"/>
                <a:gd name="T17" fmla="*/ 70 w 70"/>
                <a:gd name="T18" fmla="*/ 60 h 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" h="60">
                  <a:moveTo>
                    <a:pt x="0" y="60"/>
                  </a:moveTo>
                  <a:lnTo>
                    <a:pt x="11" y="30"/>
                  </a:lnTo>
                  <a:lnTo>
                    <a:pt x="0" y="0"/>
                  </a:lnTo>
                  <a:lnTo>
                    <a:pt x="70" y="30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717" name="Line 22"/>
            <p:cNvSpPr>
              <a:spLocks noChangeShapeType="1"/>
            </p:cNvSpPr>
            <p:nvPr/>
          </p:nvSpPr>
          <p:spPr bwMode="auto">
            <a:xfrm flipH="1">
              <a:off x="2037" y="2139"/>
              <a:ext cx="39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718" name="Freeform 23"/>
            <p:cNvSpPr>
              <a:spLocks/>
            </p:cNvSpPr>
            <p:nvPr/>
          </p:nvSpPr>
          <p:spPr bwMode="auto">
            <a:xfrm>
              <a:off x="1985" y="2109"/>
              <a:ext cx="70" cy="60"/>
            </a:xfrm>
            <a:custGeom>
              <a:avLst/>
              <a:gdLst>
                <a:gd name="T0" fmla="*/ 70 w 70"/>
                <a:gd name="T1" fmla="*/ 0 h 60"/>
                <a:gd name="T2" fmla="*/ 59 w 70"/>
                <a:gd name="T3" fmla="*/ 30 h 60"/>
                <a:gd name="T4" fmla="*/ 70 w 70"/>
                <a:gd name="T5" fmla="*/ 60 h 60"/>
                <a:gd name="T6" fmla="*/ 0 w 70"/>
                <a:gd name="T7" fmla="*/ 30 h 60"/>
                <a:gd name="T8" fmla="*/ 70 w 70"/>
                <a:gd name="T9" fmla="*/ 0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"/>
                <a:gd name="T16" fmla="*/ 0 h 60"/>
                <a:gd name="T17" fmla="*/ 70 w 70"/>
                <a:gd name="T18" fmla="*/ 60 h 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" h="60">
                  <a:moveTo>
                    <a:pt x="70" y="0"/>
                  </a:moveTo>
                  <a:lnTo>
                    <a:pt x="59" y="30"/>
                  </a:lnTo>
                  <a:lnTo>
                    <a:pt x="70" y="60"/>
                  </a:lnTo>
                  <a:lnTo>
                    <a:pt x="0" y="3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70719" name="Group 24"/>
            <p:cNvGrpSpPr>
              <a:grpSpLocks/>
            </p:cNvGrpSpPr>
            <p:nvPr/>
          </p:nvGrpSpPr>
          <p:grpSpPr bwMode="auto">
            <a:xfrm>
              <a:off x="1713" y="1965"/>
              <a:ext cx="224" cy="304"/>
              <a:chOff x="1713" y="1965"/>
              <a:chExt cx="224" cy="304"/>
            </a:xfrm>
          </p:grpSpPr>
          <p:sp>
            <p:nvSpPr>
              <p:cNvPr id="70724" name="Rectangle 25"/>
              <p:cNvSpPr>
                <a:spLocks noChangeArrowheads="1"/>
              </p:cNvSpPr>
              <p:nvPr/>
            </p:nvSpPr>
            <p:spPr bwMode="auto">
              <a:xfrm>
                <a:off x="1713" y="2017"/>
                <a:ext cx="133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300">
                    <a:solidFill>
                      <a:srgbClr val="000000"/>
                    </a:solidFill>
                    <a:latin typeface="Times New Roman" pitchFamily="18" charset="0"/>
                  </a:rPr>
                  <a:t>H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70725" name="Rectangle 26"/>
              <p:cNvSpPr>
                <a:spLocks noChangeArrowheads="1"/>
              </p:cNvSpPr>
              <p:nvPr/>
            </p:nvSpPr>
            <p:spPr bwMode="auto">
              <a:xfrm>
                <a:off x="1845" y="2115"/>
                <a:ext cx="92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>
                    <a:solidFill>
                      <a:srgbClr val="000000"/>
                    </a:solidFill>
                    <a:latin typeface="Times New Roman" pitchFamily="18" charset="0"/>
                  </a:rPr>
                  <a:t>A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70726" name="Rectangle 27"/>
              <p:cNvSpPr>
                <a:spLocks noChangeArrowheads="1"/>
              </p:cNvSpPr>
              <p:nvPr/>
            </p:nvSpPr>
            <p:spPr bwMode="auto">
              <a:xfrm>
                <a:off x="1851" y="1965"/>
                <a:ext cx="72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>
                    <a:solidFill>
                      <a:srgbClr val="000000"/>
                    </a:solidFill>
                    <a:latin typeface="Times New Roman" pitchFamily="18" charset="0"/>
                  </a:rPr>
                  <a:t>+</a:t>
                </a:r>
                <a:endParaRPr lang="en-US" sz="2000" b="1">
                  <a:latin typeface="Times New Roman" pitchFamily="18" charset="0"/>
                </a:endParaRPr>
              </a:p>
            </p:txBody>
          </p:sp>
        </p:grpSp>
        <p:grpSp>
          <p:nvGrpSpPr>
            <p:cNvPr id="70720" name="Group 28"/>
            <p:cNvGrpSpPr>
              <a:grpSpLocks/>
            </p:cNvGrpSpPr>
            <p:nvPr/>
          </p:nvGrpSpPr>
          <p:grpSpPr bwMode="auto">
            <a:xfrm>
              <a:off x="3642" y="2007"/>
              <a:ext cx="218" cy="304"/>
              <a:chOff x="3642" y="2007"/>
              <a:chExt cx="218" cy="304"/>
            </a:xfrm>
          </p:grpSpPr>
          <p:sp>
            <p:nvSpPr>
              <p:cNvPr id="70721" name="Rectangle 29"/>
              <p:cNvSpPr>
                <a:spLocks noChangeArrowheads="1"/>
              </p:cNvSpPr>
              <p:nvPr/>
            </p:nvSpPr>
            <p:spPr bwMode="auto">
              <a:xfrm>
                <a:off x="3642" y="2059"/>
                <a:ext cx="133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300">
                    <a:solidFill>
                      <a:srgbClr val="000000"/>
                    </a:solidFill>
                    <a:latin typeface="Times New Roman" pitchFamily="18" charset="0"/>
                  </a:rPr>
                  <a:t>H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70722" name="Rectangle 30"/>
              <p:cNvSpPr>
                <a:spLocks noChangeArrowheads="1"/>
              </p:cNvSpPr>
              <p:nvPr/>
            </p:nvSpPr>
            <p:spPr bwMode="auto">
              <a:xfrm>
                <a:off x="3775" y="2157"/>
                <a:ext cx="85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>
                    <a:solidFill>
                      <a:srgbClr val="000000"/>
                    </a:solidFill>
                    <a:latin typeface="Times New Roman" pitchFamily="18" charset="0"/>
                  </a:rPr>
                  <a:t>B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70723" name="Rectangle 31"/>
              <p:cNvSpPr>
                <a:spLocks noChangeArrowheads="1"/>
              </p:cNvSpPr>
              <p:nvPr/>
            </p:nvSpPr>
            <p:spPr bwMode="auto">
              <a:xfrm>
                <a:off x="3781" y="2007"/>
                <a:ext cx="72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>
                    <a:solidFill>
                      <a:srgbClr val="000000"/>
                    </a:solidFill>
                    <a:latin typeface="Times New Roman" pitchFamily="18" charset="0"/>
                  </a:rPr>
                  <a:t>+</a:t>
                </a:r>
                <a:endParaRPr lang="en-US" sz="2000" b="1">
                  <a:latin typeface="Times New Roman" pitchFamily="18" charset="0"/>
                </a:endParaRPr>
              </a:p>
            </p:txBody>
          </p:sp>
        </p:grpSp>
      </p:grpSp>
      <p:sp>
        <p:nvSpPr>
          <p:cNvPr id="70695" name="Text Box 32"/>
          <p:cNvSpPr txBox="1">
            <a:spLocks noChangeArrowheads="1"/>
          </p:cNvSpPr>
          <p:nvPr/>
        </p:nvSpPr>
        <p:spPr bwMode="auto">
          <a:xfrm>
            <a:off x="519113" y="3600450"/>
            <a:ext cx="75707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Born-Oppenheimer Approximation electronic Schr</a:t>
            </a:r>
            <a:r>
              <a:rPr lang="en-US" sz="2000" b="1">
                <a:solidFill>
                  <a:srgbClr val="0066CC"/>
                </a:solidFill>
                <a:latin typeface="Times New Roman" pitchFamily="18" charset="0"/>
                <a:cs typeface="Times New Roman" pitchFamily="18" charset="0"/>
              </a:rPr>
              <a:t>ödinger</a:t>
            </a:r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 equation</a:t>
            </a:r>
          </a:p>
        </p:txBody>
      </p:sp>
      <p:graphicFrame>
        <p:nvGraphicFramePr>
          <p:cNvPr id="70689" name="Object 33"/>
          <p:cNvGraphicFramePr>
            <a:graphicFrameLocks noChangeAspect="1"/>
          </p:cNvGraphicFramePr>
          <p:nvPr/>
        </p:nvGraphicFramePr>
        <p:xfrm>
          <a:off x="1152525" y="4371975"/>
          <a:ext cx="52705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44" name="Equation" r:id="rId4" imgW="5270500" imgH="762000" progId="Equation.DSMT4">
                  <p:embed/>
                </p:oleObj>
              </mc:Choice>
              <mc:Fallback>
                <p:oleObj name="Equation" r:id="rId4" imgW="5270500" imgH="762000" progId="Equation.DSMT4">
                  <p:embed/>
                  <p:pic>
                    <p:nvPicPr>
                      <p:cNvPr id="0" name="Picture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2525" y="4371975"/>
                        <a:ext cx="52705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96" name="Text Box 34"/>
          <p:cNvSpPr txBox="1">
            <a:spLocks noChangeArrowheads="1"/>
          </p:cNvSpPr>
          <p:nvPr/>
        </p:nvSpPr>
        <p:spPr bwMode="auto">
          <a:xfrm>
            <a:off x="4129088" y="5467350"/>
            <a:ext cx="32559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Have multiplied through by </a:t>
            </a:r>
          </a:p>
        </p:txBody>
      </p:sp>
      <p:graphicFrame>
        <p:nvGraphicFramePr>
          <p:cNvPr id="70691" name="Object 35"/>
          <p:cNvGraphicFramePr>
            <a:graphicFrameLocks noChangeAspect="1"/>
          </p:cNvGraphicFramePr>
          <p:nvPr/>
        </p:nvGraphicFramePr>
        <p:xfrm>
          <a:off x="7278688" y="5383213"/>
          <a:ext cx="6858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45" name="Equation" r:id="rId6" imgW="685800" imgH="622300" progId="Equation.DSMT4">
                  <p:embed/>
                </p:oleObj>
              </mc:Choice>
              <mc:Fallback>
                <p:oleObj name="Equation" r:id="rId6" imgW="685800" imgH="622300" progId="Equation.DSMT4">
                  <p:embed/>
                  <p:pic>
                    <p:nvPicPr>
                      <p:cNvPr id="0" name="Picture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8688" y="5383213"/>
                        <a:ext cx="685800" cy="622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92" name="Object 36"/>
          <p:cNvGraphicFramePr>
            <a:graphicFrameLocks noChangeAspect="1"/>
          </p:cNvGraphicFramePr>
          <p:nvPr/>
        </p:nvGraphicFramePr>
        <p:xfrm>
          <a:off x="492125" y="5480050"/>
          <a:ext cx="3048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46" name="Equation" r:id="rId8" imgW="304536" imgH="304536" progId="Equation.DSMT4">
                  <p:embed/>
                </p:oleObj>
              </mc:Choice>
              <mc:Fallback>
                <p:oleObj name="Equation" r:id="rId8" imgW="304536" imgH="304536" progId="Equation.DSMT4">
                  <p:embed/>
                  <p:pic>
                    <p:nvPicPr>
                      <p:cNvPr id="0" name="Picture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125" y="5480050"/>
                        <a:ext cx="30480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97" name="Text Box 37"/>
          <p:cNvSpPr txBox="1">
            <a:spLocks noChangeArrowheads="1"/>
          </p:cNvSpPr>
          <p:nvPr/>
        </p:nvSpPr>
        <p:spPr bwMode="auto">
          <a:xfrm>
            <a:off x="884238" y="5441950"/>
            <a:ext cx="277653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- refers to</a:t>
            </a:r>
            <a:b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  electron coordinates</a:t>
            </a:r>
            <a:b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  electron kinetic energy</a:t>
            </a:r>
          </a:p>
        </p:txBody>
      </p:sp>
      <p:sp>
        <p:nvSpPr>
          <p:cNvPr id="70698" name="Line 38"/>
          <p:cNvSpPr>
            <a:spLocks noChangeShapeType="1"/>
          </p:cNvSpPr>
          <p:nvPr/>
        </p:nvSpPr>
        <p:spPr bwMode="auto">
          <a:xfrm flipV="1">
            <a:off x="676275" y="4856163"/>
            <a:ext cx="501650" cy="5635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0699" name="Text Box 39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70700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9" name="Text Box 2"/>
          <p:cNvSpPr txBox="1">
            <a:spLocks noChangeArrowheads="1"/>
          </p:cNvSpPr>
          <p:nvPr/>
        </p:nvSpPr>
        <p:spPr bwMode="auto">
          <a:xfrm>
            <a:off x="384175" y="80042"/>
            <a:ext cx="30178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Large nuclear separations</a:t>
            </a:r>
          </a:p>
        </p:txBody>
      </p:sp>
      <p:sp>
        <p:nvSpPr>
          <p:cNvPr id="72720" name="Text Box 3"/>
          <p:cNvSpPr txBox="1">
            <a:spLocks noChangeArrowheads="1"/>
          </p:cNvSpPr>
          <p:nvPr/>
        </p:nvSpPr>
        <p:spPr bwMode="auto">
          <a:xfrm>
            <a:off x="935038" y="755650"/>
            <a:ext cx="1639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i="1">
                <a:latin typeface="Times New Roman" pitchFamily="18" charset="0"/>
              </a:rPr>
              <a:t>r</a:t>
            </a:r>
            <a:r>
              <a:rPr lang="en-US" sz="2400" b="1" baseline="-25000">
                <a:latin typeface="Times New Roman" pitchFamily="18" charset="0"/>
              </a:rPr>
              <a:t>AB</a:t>
            </a:r>
            <a:r>
              <a:rPr lang="en-US" sz="2400" b="1">
                <a:latin typeface="Times New Roman" pitchFamily="18" charset="0"/>
              </a:rPr>
              <a:t>           </a:t>
            </a:r>
            <a:r>
              <a:rPr lang="en-US" sz="2400" b="1">
                <a:latin typeface="Times New Roman" pitchFamily="18" charset="0"/>
                <a:sym typeface="Symbol" pitchFamily="18" charset="2"/>
              </a:rPr>
              <a:t></a:t>
            </a:r>
            <a:endParaRPr lang="en-US" sz="2400" b="1" i="1">
              <a:latin typeface="Times New Roman" pitchFamily="18" charset="0"/>
            </a:endParaRPr>
          </a:p>
        </p:txBody>
      </p:sp>
      <p:sp>
        <p:nvSpPr>
          <p:cNvPr id="72721" name="Line 4"/>
          <p:cNvSpPr>
            <a:spLocks noChangeShapeType="1"/>
          </p:cNvSpPr>
          <p:nvPr/>
        </p:nvSpPr>
        <p:spPr bwMode="auto">
          <a:xfrm>
            <a:off x="1543050" y="1014413"/>
            <a:ext cx="5635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2722" name="Text Box 5"/>
          <p:cNvSpPr txBox="1">
            <a:spLocks noChangeArrowheads="1"/>
          </p:cNvSpPr>
          <p:nvPr/>
        </p:nvSpPr>
        <p:spPr bwMode="auto">
          <a:xfrm>
            <a:off x="2976563" y="836613"/>
            <a:ext cx="41449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System looks like H atom and H</a:t>
            </a:r>
            <a:r>
              <a:rPr lang="en-US" sz="2000" b="1" baseline="30000">
                <a:solidFill>
                  <a:srgbClr val="0066CC"/>
                </a:solidFill>
                <a:latin typeface="Times New Roman" pitchFamily="18" charset="0"/>
              </a:rPr>
              <a:t>+</a:t>
            </a:r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 ion</a:t>
            </a:r>
          </a:p>
        </p:txBody>
      </p:sp>
      <p:grpSp>
        <p:nvGrpSpPr>
          <p:cNvPr id="50182" name="Group 6"/>
          <p:cNvGrpSpPr>
            <a:grpSpLocks/>
          </p:cNvGrpSpPr>
          <p:nvPr/>
        </p:nvGrpSpPr>
        <p:grpSpPr bwMode="auto">
          <a:xfrm>
            <a:off x="935038" y="1797306"/>
            <a:ext cx="5364162" cy="3670300"/>
            <a:chOff x="597" y="1095"/>
            <a:chExt cx="3379" cy="2312"/>
          </a:xfrm>
        </p:grpSpPr>
        <p:sp>
          <p:nvSpPr>
            <p:cNvPr id="72726" name="Text Box 7"/>
            <p:cNvSpPr txBox="1">
              <a:spLocks noChangeArrowheads="1"/>
            </p:cNvSpPr>
            <p:nvPr/>
          </p:nvSpPr>
          <p:spPr bwMode="auto">
            <a:xfrm>
              <a:off x="597" y="1095"/>
              <a:ext cx="61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Energy</a:t>
              </a:r>
            </a:p>
          </p:txBody>
        </p:sp>
        <p:graphicFrame>
          <p:nvGraphicFramePr>
            <p:cNvPr id="72712" name="Object 8"/>
            <p:cNvGraphicFramePr>
              <a:graphicFrameLocks noChangeAspect="1"/>
            </p:cNvGraphicFramePr>
            <p:nvPr/>
          </p:nvGraphicFramePr>
          <p:xfrm>
            <a:off x="1155" y="1391"/>
            <a:ext cx="1848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804" name="Equation" r:id="rId4" imgW="2933700" imgH="317500" progId="Equation.DSMT4">
                    <p:embed/>
                  </p:oleObj>
                </mc:Choice>
                <mc:Fallback>
                  <p:oleObj name="Equation" r:id="rId4" imgW="2933700" imgH="317500" progId="Equation.DSMT4">
                    <p:embed/>
                    <p:pic>
                      <p:nvPicPr>
                        <p:cNvPr id="0" name="Picture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55" y="1391"/>
                          <a:ext cx="1848" cy="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727" name="Text Box 9"/>
            <p:cNvSpPr txBox="1">
              <a:spLocks noChangeArrowheads="1"/>
            </p:cNvSpPr>
            <p:nvPr/>
          </p:nvSpPr>
          <p:spPr bwMode="auto">
            <a:xfrm>
              <a:off x="613" y="1829"/>
              <a:ext cx="203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  <a:latin typeface="Times New Roman" pitchFamily="18" charset="0"/>
                </a:rPr>
                <a:t>Ground state </a:t>
              </a:r>
              <a:r>
                <a:rPr lang="en-US" sz="2000" b="1" dirty="0" err="1">
                  <a:solidFill>
                    <a:srgbClr val="FF0000"/>
                  </a:solidFill>
                  <a:latin typeface="Times New Roman" pitchFamily="18" charset="0"/>
                </a:rPr>
                <a:t>wavefunctions</a:t>
              </a:r>
              <a:endParaRPr lang="en-US" sz="2000" b="1" dirty="0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72714" name="Object 10"/>
            <p:cNvGraphicFramePr>
              <a:graphicFrameLocks noChangeAspect="1"/>
            </p:cNvGraphicFramePr>
            <p:nvPr/>
          </p:nvGraphicFramePr>
          <p:xfrm>
            <a:off x="1060" y="2211"/>
            <a:ext cx="288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805" name="Equation" r:id="rId6" imgW="457002" imgH="355446" progId="Equation.DSMT4">
                    <p:embed/>
                  </p:oleObj>
                </mc:Choice>
                <mc:Fallback>
                  <p:oleObj name="Equation" r:id="rId6" imgW="457002" imgH="355446" progId="Equation.DSMT4">
                    <p:embed/>
                    <p:pic>
                      <p:nvPicPr>
                        <p:cNvPr id="0" name="Picture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60" y="2211"/>
                          <a:ext cx="288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2715" name="Object 11"/>
            <p:cNvGraphicFramePr>
              <a:graphicFrameLocks noChangeAspect="1"/>
            </p:cNvGraphicFramePr>
            <p:nvPr/>
          </p:nvGraphicFramePr>
          <p:xfrm>
            <a:off x="1942" y="2210"/>
            <a:ext cx="288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806" name="Equation" r:id="rId8" imgW="457002" imgH="355446" progId="Equation.DSMT4">
                    <p:embed/>
                  </p:oleObj>
                </mc:Choice>
                <mc:Fallback>
                  <p:oleObj name="Equation" r:id="rId8" imgW="457002" imgH="355446" progId="Equation.DSMT4">
                    <p:embed/>
                    <p:pic>
                      <p:nvPicPr>
                        <p:cNvPr id="0" name="Picture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42" y="2210"/>
                          <a:ext cx="288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728" name="Text Box 12"/>
            <p:cNvSpPr txBox="1">
              <a:spLocks noChangeArrowheads="1"/>
            </p:cNvSpPr>
            <p:nvPr/>
          </p:nvSpPr>
          <p:spPr bwMode="auto">
            <a:xfrm>
              <a:off x="716" y="2522"/>
              <a:ext cx="326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Either H atom at A in 1s state with H</a:t>
              </a:r>
              <a:r>
                <a:rPr lang="en-US" sz="2000" b="1" baseline="30000">
                  <a:solidFill>
                    <a:srgbClr val="000099"/>
                  </a:solidFill>
                  <a:latin typeface="Times New Roman" pitchFamily="18" charset="0"/>
                </a:rPr>
                <a:t>+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 at B or </a:t>
              </a:r>
            </a:p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H atom at B in 1s state with H</a:t>
              </a:r>
              <a:r>
                <a:rPr lang="en-US" sz="2000" b="1" baseline="30000">
                  <a:solidFill>
                    <a:srgbClr val="000099"/>
                  </a:solidFill>
                  <a:latin typeface="Times New Roman" pitchFamily="18" charset="0"/>
                </a:rPr>
                <a:t>+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 at A </a:t>
              </a:r>
            </a:p>
          </p:txBody>
        </p:sp>
        <p:graphicFrame>
          <p:nvGraphicFramePr>
            <p:cNvPr id="72717" name="Object 13"/>
            <p:cNvGraphicFramePr>
              <a:graphicFrameLocks noChangeAspect="1"/>
            </p:cNvGraphicFramePr>
            <p:nvPr/>
          </p:nvGraphicFramePr>
          <p:xfrm>
            <a:off x="1014" y="3183"/>
            <a:ext cx="288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807" name="Equation" r:id="rId10" imgW="457002" imgH="355446" progId="Equation.DSMT4">
                    <p:embed/>
                  </p:oleObj>
                </mc:Choice>
                <mc:Fallback>
                  <p:oleObj name="Equation" r:id="rId10" imgW="457002" imgH="355446" progId="Equation.DSMT4">
                    <p:embed/>
                    <p:pic>
                      <p:nvPicPr>
                        <p:cNvPr id="0" name="Picture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14" y="3183"/>
                          <a:ext cx="288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2718" name="Object 14"/>
            <p:cNvGraphicFramePr>
              <a:graphicFrameLocks noChangeAspect="1"/>
            </p:cNvGraphicFramePr>
            <p:nvPr/>
          </p:nvGraphicFramePr>
          <p:xfrm>
            <a:off x="1896" y="3182"/>
            <a:ext cx="288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808" name="Equation" r:id="rId11" imgW="457002" imgH="355446" progId="Equation.DSMT4">
                    <p:embed/>
                  </p:oleObj>
                </mc:Choice>
                <mc:Fallback>
                  <p:oleObj name="Equation" r:id="rId11" imgW="457002" imgH="355446" progId="Equation.DSMT4">
                    <p:embed/>
                    <p:pic>
                      <p:nvPicPr>
                        <p:cNvPr id="0" name="Picture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96" y="3182"/>
                          <a:ext cx="288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729" name="Text Box 15"/>
            <p:cNvSpPr txBox="1">
              <a:spLocks noChangeArrowheads="1"/>
            </p:cNvSpPr>
            <p:nvPr/>
          </p:nvSpPr>
          <p:spPr bwMode="auto">
            <a:xfrm>
              <a:off x="1411" y="3147"/>
              <a:ext cx="18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  <a:latin typeface="Times New Roman" pitchFamily="18" charset="0"/>
                </a:rPr>
                <a:t>and                  degenerate</a:t>
              </a:r>
            </a:p>
          </p:txBody>
        </p:sp>
      </p:grpSp>
      <p:sp>
        <p:nvSpPr>
          <p:cNvPr id="72724" name="Text Box 16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72725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72" name="Text Box 2"/>
          <p:cNvSpPr txBox="1">
            <a:spLocks noChangeArrowheads="1"/>
          </p:cNvSpPr>
          <p:nvPr/>
        </p:nvSpPr>
        <p:spPr bwMode="auto">
          <a:xfrm>
            <a:off x="496888" y="109538"/>
            <a:ext cx="45275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6600"/>
                </a:solidFill>
                <a:latin typeface="Times New Roman" pitchFamily="18" charset="0"/>
              </a:rPr>
              <a:t>Suggests simple treatment involving</a:t>
            </a:r>
            <a:br>
              <a:rPr lang="en-US" sz="2000" b="1">
                <a:solidFill>
                  <a:srgbClr val="CC6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CC6600"/>
                </a:solidFill>
                <a:latin typeface="Times New Roman" pitchFamily="18" charset="0"/>
              </a:rPr>
              <a:t/>
            </a:r>
            <a:br>
              <a:rPr lang="en-US" sz="2000" b="1">
                <a:solidFill>
                  <a:srgbClr val="CC6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CC6600"/>
                </a:solidFill>
                <a:latin typeface="Times New Roman" pitchFamily="18" charset="0"/>
              </a:rPr>
              <a:t/>
            </a:r>
            <a:br>
              <a:rPr lang="en-US" sz="2000" b="1">
                <a:solidFill>
                  <a:srgbClr val="CC6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CC6600"/>
                </a:solidFill>
                <a:latin typeface="Times New Roman" pitchFamily="18" charset="0"/>
              </a:rPr>
              <a:t>as basis functions	</a:t>
            </a:r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not orthogonal</a:t>
            </a:r>
          </a:p>
        </p:txBody>
      </p:sp>
      <p:sp>
        <p:nvSpPr>
          <p:cNvPr id="74773" name="Line 3"/>
          <p:cNvSpPr>
            <a:spLocks noChangeShapeType="1"/>
          </p:cNvSpPr>
          <p:nvPr/>
        </p:nvSpPr>
        <p:spPr bwMode="auto">
          <a:xfrm>
            <a:off x="2568575" y="1239838"/>
            <a:ext cx="7254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74774" name="Group 4"/>
          <p:cNvGrpSpPr>
            <a:grpSpLocks/>
          </p:cNvGrpSpPr>
          <p:nvPr/>
        </p:nvGrpSpPr>
        <p:grpSpPr bwMode="auto">
          <a:xfrm>
            <a:off x="1758950" y="561975"/>
            <a:ext cx="1857375" cy="412750"/>
            <a:chOff x="1108" y="354"/>
            <a:chExt cx="1170" cy="260"/>
          </a:xfrm>
        </p:grpSpPr>
        <p:graphicFrame>
          <p:nvGraphicFramePr>
            <p:cNvPr id="74757" name="Object 5"/>
            <p:cNvGraphicFramePr>
              <a:graphicFrameLocks noChangeAspect="1"/>
            </p:cNvGraphicFramePr>
            <p:nvPr/>
          </p:nvGraphicFramePr>
          <p:xfrm>
            <a:off x="1108" y="390"/>
            <a:ext cx="288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908" name="Equation" r:id="rId4" imgW="457002" imgH="355446" progId="Equation.DSMT4">
                    <p:embed/>
                  </p:oleObj>
                </mc:Choice>
                <mc:Fallback>
                  <p:oleObj name="Equation" r:id="rId4" imgW="457002" imgH="355446" progId="Equation.DSMT4">
                    <p:embed/>
                    <p:pic>
                      <p:nvPicPr>
                        <p:cNvPr id="0" name="Picture 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08" y="390"/>
                          <a:ext cx="288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4758" name="Object 6"/>
            <p:cNvGraphicFramePr>
              <a:graphicFrameLocks noChangeAspect="1"/>
            </p:cNvGraphicFramePr>
            <p:nvPr/>
          </p:nvGraphicFramePr>
          <p:xfrm>
            <a:off x="1990" y="389"/>
            <a:ext cx="288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909" name="Equation" r:id="rId6" imgW="457002" imgH="355446" progId="Equation.DSMT4">
                    <p:embed/>
                  </p:oleObj>
                </mc:Choice>
                <mc:Fallback>
                  <p:oleObj name="Equation" r:id="rId6" imgW="457002" imgH="355446" progId="Equation.DSMT4">
                    <p:embed/>
                    <p:pic>
                      <p:nvPicPr>
                        <p:cNvPr id="0" name="Picture 5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90" y="389"/>
                          <a:ext cx="288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4783" name="Text Box 7"/>
            <p:cNvSpPr txBox="1">
              <a:spLocks noChangeArrowheads="1"/>
            </p:cNvSpPr>
            <p:nvPr/>
          </p:nvSpPr>
          <p:spPr bwMode="auto">
            <a:xfrm>
              <a:off x="1505" y="354"/>
              <a:ext cx="37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6600"/>
                  </a:solidFill>
                  <a:latin typeface="Times New Roman" pitchFamily="18" charset="0"/>
                </a:rPr>
                <a:t>and</a:t>
              </a:r>
            </a:p>
          </p:txBody>
        </p:sp>
      </p:grpSp>
      <p:grpSp>
        <p:nvGrpSpPr>
          <p:cNvPr id="52232" name="Group 8"/>
          <p:cNvGrpSpPr>
            <a:grpSpLocks/>
          </p:cNvGrpSpPr>
          <p:nvPr/>
        </p:nvGrpSpPr>
        <p:grpSpPr bwMode="auto">
          <a:xfrm>
            <a:off x="358775" y="1590675"/>
            <a:ext cx="8270875" cy="4330700"/>
            <a:chOff x="226" y="1002"/>
            <a:chExt cx="5210" cy="2728"/>
          </a:xfrm>
        </p:grpSpPr>
        <p:sp>
          <p:nvSpPr>
            <p:cNvPr id="74778" name="Line 9"/>
            <p:cNvSpPr>
              <a:spLocks noChangeShapeType="1"/>
            </p:cNvSpPr>
            <p:nvPr/>
          </p:nvSpPr>
          <p:spPr bwMode="auto">
            <a:xfrm>
              <a:off x="245" y="1002"/>
              <a:ext cx="51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779" name="Text Box 10"/>
            <p:cNvSpPr txBox="1">
              <a:spLocks noChangeArrowheads="1"/>
            </p:cNvSpPr>
            <p:nvPr/>
          </p:nvSpPr>
          <p:spPr bwMode="auto">
            <a:xfrm>
              <a:off x="226" y="1103"/>
              <a:ext cx="496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66CC"/>
                  </a:solidFill>
                  <a:latin typeface="Times New Roman" pitchFamily="18" charset="0"/>
                </a:rPr>
                <a:t>Form 2</a:t>
              </a:r>
              <a:r>
                <a:rPr lang="en-US" sz="2000" b="1">
                  <a:solidFill>
                    <a:srgbClr val="0066CC"/>
                  </a:solidFill>
                  <a:latin typeface="Times New Roman" pitchFamily="18" charset="0"/>
                  <a:cs typeface="Times New Roman" pitchFamily="18" charset="0"/>
                </a:rPr>
                <a:t>×2 Hamiltonian matrix and corresponding secular determinant.</a:t>
              </a:r>
              <a:endParaRPr lang="en-US" sz="2000" b="1">
                <a:solidFill>
                  <a:srgbClr val="0066CC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74763" name="Object 11"/>
            <p:cNvGraphicFramePr>
              <a:graphicFrameLocks noChangeAspect="1"/>
            </p:cNvGraphicFramePr>
            <p:nvPr/>
          </p:nvGraphicFramePr>
          <p:xfrm>
            <a:off x="459" y="1527"/>
            <a:ext cx="1968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910" name="Equation" r:id="rId8" imgW="3124200" imgH="736600" progId="Equation.DSMT4">
                    <p:embed/>
                  </p:oleObj>
                </mc:Choice>
                <mc:Fallback>
                  <p:oleObj name="Equation" r:id="rId8" imgW="3124200" imgH="736600" progId="Equation.DSMT4">
                    <p:embed/>
                    <p:pic>
                      <p:nvPicPr>
                        <p:cNvPr id="0" name="Picture 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9" y="1527"/>
                          <a:ext cx="1968" cy="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4780" name="Text Box 12"/>
            <p:cNvSpPr txBox="1">
              <a:spLocks noChangeArrowheads="1"/>
            </p:cNvSpPr>
            <p:nvPr/>
          </p:nvSpPr>
          <p:spPr bwMode="auto">
            <a:xfrm>
              <a:off x="2845" y="1505"/>
              <a:ext cx="1779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E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	eigenvalues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Symbol" pitchFamily="18" charset="2"/>
                </a:rPr>
                <a:t>D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	overlap integral</a:t>
              </a:r>
              <a:endParaRPr lang="en-US" sz="2000" b="1" i="1">
                <a:solidFill>
                  <a:srgbClr val="008000"/>
                </a:solidFill>
                <a:latin typeface="Times New Roman" pitchFamily="18" charset="0"/>
              </a:endParaRPr>
            </a:p>
          </p:txBody>
        </p:sp>
        <p:sp>
          <p:nvSpPr>
            <p:cNvPr id="74781" name="Line 13"/>
            <p:cNvSpPr>
              <a:spLocks noChangeShapeType="1"/>
            </p:cNvSpPr>
            <p:nvPr/>
          </p:nvSpPr>
          <p:spPr bwMode="auto">
            <a:xfrm>
              <a:off x="3053" y="1632"/>
              <a:ext cx="3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782" name="Line 14"/>
            <p:cNvSpPr>
              <a:spLocks noChangeShapeType="1"/>
            </p:cNvSpPr>
            <p:nvPr/>
          </p:nvSpPr>
          <p:spPr bwMode="auto">
            <a:xfrm>
              <a:off x="3070" y="1838"/>
              <a:ext cx="3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74767" name="Object 15"/>
            <p:cNvGraphicFramePr>
              <a:graphicFrameLocks noChangeAspect="1"/>
            </p:cNvGraphicFramePr>
            <p:nvPr/>
          </p:nvGraphicFramePr>
          <p:xfrm>
            <a:off x="514" y="2349"/>
            <a:ext cx="1448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911" name="Equation" r:id="rId10" imgW="2298700" imgH="431800" progId="Equation.DSMT4">
                    <p:embed/>
                  </p:oleObj>
                </mc:Choice>
                <mc:Fallback>
                  <p:oleObj name="Equation" r:id="rId10" imgW="2298700" imgH="431800" progId="Equation.DSMT4">
                    <p:embed/>
                    <p:pic>
                      <p:nvPicPr>
                        <p:cNvPr id="0" name="Picture 5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4" y="2349"/>
                          <a:ext cx="1448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4768" name="Object 16"/>
            <p:cNvGraphicFramePr>
              <a:graphicFrameLocks noChangeAspect="1"/>
            </p:cNvGraphicFramePr>
            <p:nvPr/>
          </p:nvGraphicFramePr>
          <p:xfrm>
            <a:off x="509" y="2874"/>
            <a:ext cx="1448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912" name="Equation" r:id="rId12" imgW="2298700" imgH="431800" progId="Equation.DSMT4">
                    <p:embed/>
                  </p:oleObj>
                </mc:Choice>
                <mc:Fallback>
                  <p:oleObj name="Equation" r:id="rId12" imgW="2298700" imgH="431800" progId="Equation.DSMT4">
                    <p:embed/>
                    <p:pic>
                      <p:nvPicPr>
                        <p:cNvPr id="0" name="Picture 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9" y="2874"/>
                          <a:ext cx="1448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4769" name="Object 17"/>
            <p:cNvGraphicFramePr>
              <a:graphicFrameLocks noChangeAspect="1"/>
            </p:cNvGraphicFramePr>
            <p:nvPr/>
          </p:nvGraphicFramePr>
          <p:xfrm>
            <a:off x="2490" y="2383"/>
            <a:ext cx="760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913" name="Equation" r:id="rId14" imgW="1205977" imgH="317362" progId="Equation.DSMT4">
                    <p:embed/>
                  </p:oleObj>
                </mc:Choice>
                <mc:Fallback>
                  <p:oleObj name="Equation" r:id="rId14" imgW="1205977" imgH="317362" progId="Equation.DSMT4">
                    <p:embed/>
                    <p:pic>
                      <p:nvPicPr>
                        <p:cNvPr id="0" name="Picture 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0" y="2383"/>
                          <a:ext cx="760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4770" name="Object 18"/>
            <p:cNvGraphicFramePr>
              <a:graphicFrameLocks noChangeAspect="1"/>
            </p:cNvGraphicFramePr>
            <p:nvPr/>
          </p:nvGraphicFramePr>
          <p:xfrm>
            <a:off x="2482" y="2898"/>
            <a:ext cx="760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914" name="Equation" r:id="rId16" imgW="1205977" imgH="317362" progId="Equation.DSMT4">
                    <p:embed/>
                  </p:oleObj>
                </mc:Choice>
                <mc:Fallback>
                  <p:oleObj name="Equation" r:id="rId16" imgW="1205977" imgH="317362" progId="Equation.DSMT4">
                    <p:embed/>
                    <p:pic>
                      <p:nvPicPr>
                        <p:cNvPr id="0" name="Picture 5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82" y="2898"/>
                          <a:ext cx="760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4771" name="Object 19"/>
            <p:cNvGraphicFramePr>
              <a:graphicFrameLocks noChangeAspect="1"/>
            </p:cNvGraphicFramePr>
            <p:nvPr/>
          </p:nvGraphicFramePr>
          <p:xfrm>
            <a:off x="558" y="3450"/>
            <a:ext cx="1096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915" name="Equation" r:id="rId18" imgW="1739900" imgH="444500" progId="Equation.DSMT4">
                    <p:embed/>
                  </p:oleObj>
                </mc:Choice>
                <mc:Fallback>
                  <p:oleObj name="Equation" r:id="rId18" imgW="1739900" imgH="444500" progId="Equation.DSMT4">
                    <p:embed/>
                    <p:pic>
                      <p:nvPicPr>
                        <p:cNvPr id="0" name="Picture 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8" y="3450"/>
                          <a:ext cx="1096" cy="2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4776" name="Text Box 20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74777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Text Box 2"/>
          <p:cNvSpPr txBox="1">
            <a:spLocks noChangeArrowheads="1"/>
          </p:cNvSpPr>
          <p:nvPr/>
        </p:nvSpPr>
        <p:spPr bwMode="auto">
          <a:xfrm>
            <a:off x="422275" y="122238"/>
            <a:ext cx="3286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Energies and Eigenfunctions</a:t>
            </a:r>
          </a:p>
        </p:txBody>
      </p:sp>
      <p:graphicFrame>
        <p:nvGraphicFramePr>
          <p:cNvPr id="76803" name="Object 3"/>
          <p:cNvGraphicFramePr>
            <a:graphicFrameLocks noChangeAspect="1"/>
          </p:cNvGraphicFramePr>
          <p:nvPr/>
        </p:nvGraphicFramePr>
        <p:xfrm>
          <a:off x="1997075" y="696913"/>
          <a:ext cx="2781300" cy="327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21" name="Equation" r:id="rId4" imgW="2781300" imgH="3276600" progId="Equation.DSMT4">
                  <p:embed/>
                </p:oleObj>
              </mc:Choice>
              <mc:Fallback>
                <p:oleObj name="Equation" r:id="rId4" imgW="2781300" imgH="327660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7075" y="696913"/>
                        <a:ext cx="2781300" cy="327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05" name="Text Box 4"/>
          <p:cNvSpPr txBox="1">
            <a:spLocks noChangeArrowheads="1"/>
          </p:cNvSpPr>
          <p:nvPr/>
        </p:nvSpPr>
        <p:spPr bwMode="auto">
          <a:xfrm>
            <a:off x="784225" y="4832350"/>
            <a:ext cx="76152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S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 -  symmetric (+ sign</a:t>
            </a:r>
            <a:r>
              <a:rPr lang="en-US" sz="2000" b="1">
                <a:latin typeface="Times New Roman" pitchFamily="18" charset="0"/>
              </a:rPr>
              <a:t>)		</a:t>
            </a:r>
            <a:r>
              <a:rPr lang="en-US" sz="2000" b="1" i="1">
                <a:solidFill>
                  <a:srgbClr val="000099"/>
                </a:solidFill>
                <a:latin typeface="Times New Roman" pitchFamily="18" charset="0"/>
              </a:rPr>
              <a:t>A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  -  antisymmetric (- sign)</a:t>
            </a:r>
          </a:p>
          <a:p>
            <a:endParaRPr lang="en-US" sz="2000" b="1">
              <a:solidFill>
                <a:srgbClr val="CC6600"/>
              </a:solidFill>
              <a:latin typeface="Times New Roman" pitchFamily="18" charset="0"/>
            </a:endParaRPr>
          </a:p>
          <a:p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(Not really symmetric and antisymmetric because only one electron.)</a:t>
            </a:r>
            <a:endParaRPr lang="en-US" sz="2000" b="1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76806" name="Text Box 5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76807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60" name="Text Box 2"/>
          <p:cNvSpPr txBox="1">
            <a:spLocks noChangeArrowheads="1"/>
          </p:cNvSpPr>
          <p:nvPr/>
        </p:nvSpPr>
        <p:spPr bwMode="auto">
          <a:xfrm>
            <a:off x="484188" y="85725"/>
            <a:ext cx="353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Evaluation of Matrix Elements</a:t>
            </a:r>
          </a:p>
        </p:txBody>
      </p:sp>
      <p:sp>
        <p:nvSpPr>
          <p:cNvPr id="78861" name="Text Box 3"/>
          <p:cNvSpPr txBox="1">
            <a:spLocks noChangeArrowheads="1"/>
          </p:cNvSpPr>
          <p:nvPr/>
        </p:nvSpPr>
        <p:spPr bwMode="auto">
          <a:xfrm>
            <a:off x="522288" y="704850"/>
            <a:ext cx="26685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Need </a:t>
            </a:r>
            <a:r>
              <a:rPr lang="en-US" sz="2000" b="1" i="1">
                <a:solidFill>
                  <a:srgbClr val="0066CC"/>
                </a:solidFill>
                <a:latin typeface="Times New Roman" pitchFamily="18" charset="0"/>
              </a:rPr>
              <a:t>H</a:t>
            </a:r>
            <a:r>
              <a:rPr lang="en-US" sz="2000" b="1" baseline="-25000">
                <a:solidFill>
                  <a:srgbClr val="0066CC"/>
                </a:solidFill>
                <a:latin typeface="Times New Roman" pitchFamily="18" charset="0"/>
              </a:rPr>
              <a:t>AA</a:t>
            </a:r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,  </a:t>
            </a:r>
            <a:r>
              <a:rPr lang="en-US" sz="2000" b="1" i="1">
                <a:solidFill>
                  <a:srgbClr val="0066CC"/>
                </a:solidFill>
                <a:latin typeface="Times New Roman" pitchFamily="18" charset="0"/>
              </a:rPr>
              <a:t>H</a:t>
            </a:r>
            <a:r>
              <a:rPr lang="en-US" sz="2000" b="1" baseline="-25000">
                <a:solidFill>
                  <a:srgbClr val="0066CC"/>
                </a:solidFill>
                <a:latin typeface="Times New Roman" pitchFamily="18" charset="0"/>
              </a:rPr>
              <a:t>AB</a:t>
            </a:r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,  and </a:t>
            </a:r>
            <a:r>
              <a:rPr lang="en-US" sz="2000" b="1">
                <a:solidFill>
                  <a:srgbClr val="0066CC"/>
                </a:solidFill>
                <a:latin typeface="Symbol" pitchFamily="18" charset="2"/>
              </a:rPr>
              <a:t>D</a:t>
            </a:r>
          </a:p>
        </p:txBody>
      </p:sp>
      <p:graphicFrame>
        <p:nvGraphicFramePr>
          <p:cNvPr id="78852" name="Object 4"/>
          <p:cNvGraphicFramePr>
            <a:graphicFrameLocks noChangeAspect="1"/>
          </p:cNvGraphicFramePr>
          <p:nvPr/>
        </p:nvGraphicFramePr>
        <p:xfrm>
          <a:off x="660400" y="1500188"/>
          <a:ext cx="22987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45" name="Equation" r:id="rId4" imgW="2298700" imgH="431800" progId="Equation.DSMT4">
                  <p:embed/>
                </p:oleObj>
              </mc:Choice>
              <mc:Fallback>
                <p:oleObj name="Equation" r:id="rId4" imgW="2298700" imgH="431800" progId="Equation.DSMT4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400" y="1500188"/>
                        <a:ext cx="22987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53" name="Object 5"/>
          <p:cNvGraphicFramePr>
            <a:graphicFrameLocks noChangeAspect="1"/>
          </p:cNvGraphicFramePr>
          <p:nvPr/>
        </p:nvGraphicFramePr>
        <p:xfrm>
          <a:off x="595313" y="2293938"/>
          <a:ext cx="44831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46" name="Equation" r:id="rId6" imgW="4483100" imgH="711200" progId="Equation.DSMT4">
                  <p:embed/>
                </p:oleObj>
              </mc:Choice>
              <mc:Fallback>
                <p:oleObj name="Equation" r:id="rId6" imgW="4483100" imgH="711200" progId="Equation.DSMT4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313" y="2293938"/>
                        <a:ext cx="44831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6326" name="Group 6"/>
          <p:cNvGrpSpPr>
            <a:grpSpLocks/>
          </p:cNvGrpSpPr>
          <p:nvPr/>
        </p:nvGrpSpPr>
        <p:grpSpPr bwMode="auto">
          <a:xfrm>
            <a:off x="558800" y="3228975"/>
            <a:ext cx="7556500" cy="2517775"/>
            <a:chOff x="352" y="2034"/>
            <a:chExt cx="4760" cy="1586"/>
          </a:xfrm>
        </p:grpSpPr>
        <p:sp>
          <p:nvSpPr>
            <p:cNvPr id="78865" name="Text Box 7"/>
            <p:cNvSpPr txBox="1">
              <a:spLocks noChangeArrowheads="1"/>
            </p:cNvSpPr>
            <p:nvPr/>
          </p:nvSpPr>
          <p:spPr bwMode="auto">
            <a:xfrm>
              <a:off x="352" y="2034"/>
              <a:ext cx="344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  <a:latin typeface="Times New Roman" pitchFamily="18" charset="0"/>
                </a:rPr>
                <a:t>Part of </a:t>
              </a:r>
              <a:r>
                <a:rPr lang="en-US" sz="2000" b="1" i="1" u="sng" dirty="0">
                  <a:solidFill>
                    <a:srgbClr val="FF0000"/>
                  </a:solidFill>
                  <a:latin typeface="Times New Roman" pitchFamily="18" charset="0"/>
                </a:rPr>
                <a:t>H</a:t>
              </a:r>
              <a:r>
                <a:rPr lang="en-US" sz="2000" b="1" dirty="0">
                  <a:solidFill>
                    <a:srgbClr val="FF0000"/>
                  </a:solidFill>
                  <a:latin typeface="Times New Roman" pitchFamily="18" charset="0"/>
                </a:rPr>
                <a:t> looks like Hydrogen atom Hamiltonian</a:t>
              </a:r>
            </a:p>
          </p:txBody>
        </p:sp>
        <p:graphicFrame>
          <p:nvGraphicFramePr>
            <p:cNvPr id="78856" name="Object 8"/>
            <p:cNvGraphicFramePr>
              <a:graphicFrameLocks noChangeAspect="1"/>
            </p:cNvGraphicFramePr>
            <p:nvPr/>
          </p:nvGraphicFramePr>
          <p:xfrm>
            <a:off x="383" y="2455"/>
            <a:ext cx="2328" cy="4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8947" name="Equation" r:id="rId8" imgW="3695700" imgH="762000" progId="Equation.DSMT4">
                    <p:embed/>
                  </p:oleObj>
                </mc:Choice>
                <mc:Fallback>
                  <p:oleObj name="Equation" r:id="rId8" imgW="3695700" imgH="762000" progId="Equation.DSMT4">
                    <p:embed/>
                    <p:pic>
                      <p:nvPicPr>
                        <p:cNvPr id="0" name="Picture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3" y="2455"/>
                          <a:ext cx="2328" cy="4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8866" name="Text Box 9"/>
            <p:cNvSpPr txBox="1">
              <a:spLocks noChangeArrowheads="1"/>
            </p:cNvSpPr>
            <p:nvPr/>
          </p:nvSpPr>
          <p:spPr bwMode="auto">
            <a:xfrm>
              <a:off x="928" y="3178"/>
              <a:ext cx="41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These terms operating on           can be set equal to               ,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	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E</a:t>
              </a:r>
              <a:r>
                <a:rPr lang="en-US" sz="2000" b="1" i="1" baseline="-25000">
                  <a:solidFill>
                    <a:srgbClr val="008000"/>
                  </a:solidFill>
                  <a:latin typeface="Times New Roman" pitchFamily="18" charset="0"/>
                </a:rPr>
                <a:t>H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  -  energy of 1s state of H atom.</a:t>
              </a:r>
            </a:p>
          </p:txBody>
        </p:sp>
        <p:graphicFrame>
          <p:nvGraphicFramePr>
            <p:cNvPr id="78858" name="Object 10"/>
            <p:cNvGraphicFramePr>
              <a:graphicFrameLocks noChangeAspect="1"/>
            </p:cNvGraphicFramePr>
            <p:nvPr/>
          </p:nvGraphicFramePr>
          <p:xfrm>
            <a:off x="2810" y="3209"/>
            <a:ext cx="288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8948" name="Equation" r:id="rId10" imgW="457002" imgH="355446" progId="Equation.DSMT4">
                    <p:embed/>
                  </p:oleObj>
                </mc:Choice>
                <mc:Fallback>
                  <p:oleObj name="Equation" r:id="rId10" imgW="457002" imgH="355446" progId="Equation.DSMT4">
                    <p:embed/>
                    <p:pic>
                      <p:nvPicPr>
                        <p:cNvPr id="0" name="Picture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10" y="3209"/>
                          <a:ext cx="288" cy="22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8859" name="Object 11"/>
            <p:cNvGraphicFramePr>
              <a:graphicFrameLocks noChangeAspect="1"/>
            </p:cNvGraphicFramePr>
            <p:nvPr/>
          </p:nvGraphicFramePr>
          <p:xfrm>
            <a:off x="4447" y="3218"/>
            <a:ext cx="504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8949" name="Equation" r:id="rId12" imgW="799753" imgH="355446" progId="Equation.DSMT4">
                    <p:embed/>
                  </p:oleObj>
                </mc:Choice>
                <mc:Fallback>
                  <p:oleObj name="Equation" r:id="rId12" imgW="799753" imgH="355446" progId="Equation.DSMT4">
                    <p:embed/>
                    <p:pic>
                      <p:nvPicPr>
                        <p:cNvPr id="0" name="Picture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47" y="3218"/>
                          <a:ext cx="504" cy="22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8867" name="Line 12"/>
            <p:cNvSpPr>
              <a:spLocks noChangeShapeType="1"/>
            </p:cNvSpPr>
            <p:nvPr/>
          </p:nvSpPr>
          <p:spPr bwMode="auto">
            <a:xfrm flipH="1" flipV="1">
              <a:off x="1120" y="2927"/>
              <a:ext cx="119" cy="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868" name="Line 13"/>
            <p:cNvSpPr>
              <a:spLocks noChangeShapeType="1"/>
            </p:cNvSpPr>
            <p:nvPr/>
          </p:nvSpPr>
          <p:spPr bwMode="auto">
            <a:xfrm flipH="1" flipV="1">
              <a:off x="2722" y="2762"/>
              <a:ext cx="1752" cy="4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8863" name="Text Box 14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78864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898" name="Object 2"/>
          <p:cNvGraphicFramePr>
            <a:graphicFrameLocks noChangeAspect="1"/>
          </p:cNvGraphicFramePr>
          <p:nvPr/>
        </p:nvGraphicFramePr>
        <p:xfrm>
          <a:off x="727075" y="638175"/>
          <a:ext cx="46609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07" name="Equation" r:id="rId4" imgW="4660900" imgH="762000" progId="Equation.DSMT4">
                  <p:embed/>
                </p:oleObj>
              </mc:Choice>
              <mc:Fallback>
                <p:oleObj name="Equation" r:id="rId4" imgW="4660900" imgH="762000" progId="Equation.DSMT4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" y="638175"/>
                        <a:ext cx="46609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899" name="Object 3"/>
          <p:cNvGraphicFramePr>
            <a:graphicFrameLocks noChangeAspect="1"/>
          </p:cNvGraphicFramePr>
          <p:nvPr/>
        </p:nvGraphicFramePr>
        <p:xfrm>
          <a:off x="706438" y="1724025"/>
          <a:ext cx="26670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08" name="Equation" r:id="rId6" imgW="2667000" imgH="711200" progId="Equation.DSMT4">
                  <p:embed/>
                </p:oleObj>
              </mc:Choice>
              <mc:Fallback>
                <p:oleObj name="Equation" r:id="rId6" imgW="2667000" imgH="711200" progId="Equation.DSMT4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6438" y="1724025"/>
                        <a:ext cx="26670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00" name="Object 4"/>
          <p:cNvGraphicFramePr>
            <a:graphicFrameLocks noChangeAspect="1"/>
          </p:cNvGraphicFramePr>
          <p:nvPr/>
        </p:nvGraphicFramePr>
        <p:xfrm>
          <a:off x="703263" y="2908300"/>
          <a:ext cx="29591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09" name="Equation" r:id="rId8" imgW="2959100" imgH="762000" progId="Equation.DSMT4">
                  <p:embed/>
                </p:oleObj>
              </mc:Choice>
              <mc:Fallback>
                <p:oleObj name="Equation" r:id="rId8" imgW="2959100" imgH="762000" progId="Equation.DSMT4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263" y="2908300"/>
                        <a:ext cx="29591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01" name="Object 5"/>
          <p:cNvGraphicFramePr>
            <a:graphicFrameLocks noChangeAspect="1"/>
          </p:cNvGraphicFramePr>
          <p:nvPr/>
        </p:nvGraphicFramePr>
        <p:xfrm>
          <a:off x="730250" y="4065588"/>
          <a:ext cx="34163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10" name="Equation" r:id="rId10" imgW="3416300" imgH="723900" progId="Equation.DSMT4">
                  <p:embed/>
                </p:oleObj>
              </mc:Choice>
              <mc:Fallback>
                <p:oleObj name="Equation" r:id="rId10" imgW="3416300" imgH="723900" progId="Equation.DSMT4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" y="4065588"/>
                        <a:ext cx="3416300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02" name="Object 6"/>
          <p:cNvGraphicFramePr>
            <a:graphicFrameLocks noChangeAspect="1"/>
          </p:cNvGraphicFramePr>
          <p:nvPr/>
        </p:nvGraphicFramePr>
        <p:xfrm>
          <a:off x="735013" y="5060950"/>
          <a:ext cx="863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11" name="Equation" r:id="rId12" imgW="863600" imgH="685800" progId="Equation.DSMT4">
                  <p:embed/>
                </p:oleObj>
              </mc:Choice>
              <mc:Fallback>
                <p:oleObj name="Equation" r:id="rId12" imgW="863600" imgH="685800" progId="Equation.DSMT4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013" y="5060950"/>
                        <a:ext cx="8636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05" name="Text Box 7"/>
          <p:cNvSpPr txBox="1">
            <a:spLocks noChangeArrowheads="1"/>
          </p:cNvSpPr>
          <p:nvPr/>
        </p:nvSpPr>
        <p:spPr bwMode="auto">
          <a:xfrm>
            <a:off x="271463" y="134938"/>
            <a:ext cx="749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Then</a:t>
            </a:r>
          </a:p>
        </p:txBody>
      </p:sp>
      <p:graphicFrame>
        <p:nvGraphicFramePr>
          <p:cNvPr id="80904" name="Object 8"/>
          <p:cNvGraphicFramePr>
            <a:graphicFrameLocks noChangeAspect="1"/>
          </p:cNvGraphicFramePr>
          <p:nvPr/>
        </p:nvGraphicFramePr>
        <p:xfrm>
          <a:off x="739775" y="5861050"/>
          <a:ext cx="10922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12" name="Equation" r:id="rId14" imgW="1091726" imgH="698197" progId="Equation.DSMT4">
                  <p:embed/>
                </p:oleObj>
              </mc:Choice>
              <mc:Fallback>
                <p:oleObj name="Equation" r:id="rId14" imgW="1091726" imgH="698197" progId="Equation.DSMT4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775" y="5861050"/>
                        <a:ext cx="1092200" cy="698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06" name="Text Box 9"/>
          <p:cNvSpPr txBox="1">
            <a:spLocks noChangeArrowheads="1"/>
          </p:cNvSpPr>
          <p:nvPr/>
        </p:nvSpPr>
        <p:spPr bwMode="auto">
          <a:xfrm>
            <a:off x="1836738" y="5195888"/>
            <a:ext cx="39893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distance in units of the Bohr radius</a:t>
            </a:r>
          </a:p>
        </p:txBody>
      </p:sp>
      <p:sp>
        <p:nvSpPr>
          <p:cNvPr id="80907" name="Text Box 10"/>
          <p:cNvSpPr txBox="1">
            <a:spLocks noChangeArrowheads="1"/>
          </p:cNvSpPr>
          <p:nvPr/>
        </p:nvSpPr>
        <p:spPr bwMode="auto">
          <a:xfrm>
            <a:off x="4618038" y="3054350"/>
            <a:ext cx="22907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(Coulomb Integral)</a:t>
            </a:r>
          </a:p>
        </p:txBody>
      </p:sp>
      <p:sp>
        <p:nvSpPr>
          <p:cNvPr id="80908" name="Text Box 11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80909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946" name="Object 2"/>
          <p:cNvGraphicFramePr>
            <a:graphicFrameLocks noChangeAspect="1"/>
          </p:cNvGraphicFramePr>
          <p:nvPr/>
        </p:nvGraphicFramePr>
        <p:xfrm>
          <a:off x="447675" y="304800"/>
          <a:ext cx="4724400" cy="170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18" name="Equation" r:id="rId4" imgW="4724400" imgH="1701800" progId="Equation.DSMT4">
                  <p:embed/>
                </p:oleObj>
              </mc:Choice>
              <mc:Fallback>
                <p:oleObj name="Equation" r:id="rId4" imgW="4724400" imgH="1701800" progId="Equation.DSMT4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675" y="304800"/>
                        <a:ext cx="4724400" cy="170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47" name="Object 3"/>
          <p:cNvGraphicFramePr>
            <a:graphicFrameLocks noChangeAspect="1"/>
          </p:cNvGraphicFramePr>
          <p:nvPr/>
        </p:nvGraphicFramePr>
        <p:xfrm>
          <a:off x="603250" y="2335213"/>
          <a:ext cx="30099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19" name="Equation" r:id="rId6" imgW="3009900" imgH="749300" progId="Equation.DSMT4">
                  <p:embed/>
                </p:oleObj>
              </mc:Choice>
              <mc:Fallback>
                <p:oleObj name="Equation" r:id="rId6" imgW="3009900" imgH="749300" progId="Equation.DSMT4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250" y="2335213"/>
                        <a:ext cx="3009900" cy="74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48" name="Object 4"/>
          <p:cNvGraphicFramePr>
            <a:graphicFrameLocks noChangeAspect="1"/>
          </p:cNvGraphicFramePr>
          <p:nvPr/>
        </p:nvGraphicFramePr>
        <p:xfrm>
          <a:off x="584200" y="3417888"/>
          <a:ext cx="25908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20" name="Equation" r:id="rId8" imgW="2590800" imgH="711200" progId="Equation.DSMT4">
                  <p:embed/>
                </p:oleObj>
              </mc:Choice>
              <mc:Fallback>
                <p:oleObj name="Equation" r:id="rId8" imgW="2590800" imgH="71120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200" y="3417888"/>
                        <a:ext cx="25908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49" name="Object 5"/>
          <p:cNvGraphicFramePr>
            <a:graphicFrameLocks noChangeAspect="1"/>
          </p:cNvGraphicFramePr>
          <p:nvPr/>
        </p:nvGraphicFramePr>
        <p:xfrm>
          <a:off x="641350" y="4392613"/>
          <a:ext cx="2387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21" name="Equation" r:id="rId10" imgW="2387600" imgH="685800" progId="Equation.DSMT4">
                  <p:embed/>
                </p:oleObj>
              </mc:Choice>
              <mc:Fallback>
                <p:oleObj name="Equation" r:id="rId10" imgW="2387600" imgH="68580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350" y="4392613"/>
                        <a:ext cx="23876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950" name="Text Box 6"/>
          <p:cNvSpPr txBox="1">
            <a:spLocks noChangeArrowheads="1"/>
          </p:cNvSpPr>
          <p:nvPr/>
        </p:nvSpPr>
        <p:spPr bwMode="auto">
          <a:xfrm>
            <a:off x="5494338" y="334963"/>
            <a:ext cx="33734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(Again collecting terms equal</a:t>
            </a:r>
            <a:br>
              <a:rPr lang="en-US" sz="2000" b="1">
                <a:solidFill>
                  <a:srgbClr val="0066CC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  to the H atom Hamiltonian.)</a:t>
            </a:r>
          </a:p>
        </p:txBody>
      </p:sp>
      <p:grpSp>
        <p:nvGrpSpPr>
          <p:cNvPr id="82951" name="Group 7"/>
          <p:cNvGrpSpPr>
            <a:grpSpLocks/>
          </p:cNvGrpSpPr>
          <p:nvPr/>
        </p:nvGrpSpPr>
        <p:grpSpPr bwMode="auto">
          <a:xfrm>
            <a:off x="287338" y="5186363"/>
            <a:ext cx="8467725" cy="1557337"/>
            <a:chOff x="181" y="3267"/>
            <a:chExt cx="5334" cy="981"/>
          </a:xfrm>
        </p:grpSpPr>
        <p:sp>
          <p:nvSpPr>
            <p:cNvPr id="82956" name="Line 8"/>
            <p:cNvSpPr>
              <a:spLocks noChangeShapeType="1"/>
            </p:cNvSpPr>
            <p:nvPr/>
          </p:nvSpPr>
          <p:spPr bwMode="auto">
            <a:xfrm>
              <a:off x="181" y="3267"/>
              <a:ext cx="533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957" name="Text Box 9"/>
            <p:cNvSpPr txBox="1">
              <a:spLocks noChangeArrowheads="1"/>
            </p:cNvSpPr>
            <p:nvPr/>
          </p:nvSpPr>
          <p:spPr bwMode="auto">
            <a:xfrm>
              <a:off x="242" y="3306"/>
              <a:ext cx="5225" cy="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en-US" sz="2000" b="1" i="1">
                  <a:solidFill>
                    <a:srgbClr val="800000"/>
                  </a:solidFill>
                  <a:latin typeface="Times New Roman" pitchFamily="18" charset="0"/>
                </a:rPr>
                <a:t>J</a:t>
              </a:r>
              <a:r>
                <a:rPr lang="en-US" sz="2000" b="1">
                  <a:solidFill>
                    <a:srgbClr val="800000"/>
                  </a:solidFill>
                  <a:latin typeface="Times New Roman" pitchFamily="18" charset="0"/>
                </a:rPr>
                <a:t>  -  Coulomb integral  -  interaction of electron in 1s orbital around A with</a:t>
              </a:r>
              <a:br>
                <a:rPr lang="en-US" sz="2000" b="1">
                  <a:solidFill>
                    <a:srgbClr val="80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800000"/>
                  </a:solidFill>
                  <a:latin typeface="Times New Roman" pitchFamily="18" charset="0"/>
                </a:rPr>
                <a:t>			a proton at B.</a:t>
              </a:r>
              <a:r>
                <a:rPr lang="en-US" sz="2000" b="1">
                  <a:solidFill>
                    <a:srgbClr val="CC6600"/>
                  </a:solidFill>
                  <a:latin typeface="Times New Roman" pitchFamily="18" charset="0"/>
                </a:rPr>
                <a:t/>
              </a:r>
              <a:br>
                <a:rPr lang="en-US" sz="2000" b="1">
                  <a:solidFill>
                    <a:srgbClr val="CC66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K  -  Exchange integral – exchange (resonance) of electron between </a:t>
              </a:r>
              <a:b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			the two nuclei.</a:t>
              </a:r>
              <a:endParaRPr lang="en-US" sz="2000" b="1" i="1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</p:grpSp>
      <p:sp>
        <p:nvSpPr>
          <p:cNvPr id="82952" name="Text Box 10"/>
          <p:cNvSpPr txBox="1">
            <a:spLocks noChangeArrowheads="1"/>
          </p:cNvSpPr>
          <p:nvPr/>
        </p:nvSpPr>
        <p:spPr bwMode="auto">
          <a:xfrm>
            <a:off x="4179888" y="2478088"/>
            <a:ext cx="23193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(Exchange integral)</a:t>
            </a:r>
          </a:p>
        </p:txBody>
      </p:sp>
      <p:sp>
        <p:nvSpPr>
          <p:cNvPr id="82953" name="Text Box 11"/>
          <p:cNvSpPr txBox="1">
            <a:spLocks noChangeArrowheads="1"/>
          </p:cNvSpPr>
          <p:nvPr/>
        </p:nvSpPr>
        <p:spPr bwMode="auto">
          <a:xfrm>
            <a:off x="4241800" y="3541713"/>
            <a:ext cx="2833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(</a:t>
            </a:r>
            <a:r>
              <a:rPr lang="en-US" sz="2000" b="1" i="1">
                <a:solidFill>
                  <a:srgbClr val="000099"/>
                </a:solidFill>
                <a:latin typeface="Times New Roman" pitchFamily="18" charset="0"/>
              </a:rPr>
              <a:t>K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 is a negative number)</a:t>
            </a:r>
          </a:p>
        </p:txBody>
      </p:sp>
      <p:sp>
        <p:nvSpPr>
          <p:cNvPr id="82954" name="Text Box 12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82955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9" name="Text Box 2"/>
          <p:cNvSpPr txBox="1">
            <a:spLocks noChangeArrowheads="1"/>
          </p:cNvSpPr>
          <p:nvPr/>
        </p:nvSpPr>
        <p:spPr bwMode="auto">
          <a:xfrm>
            <a:off x="384175" y="109538"/>
            <a:ext cx="218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These results yield</a:t>
            </a:r>
          </a:p>
        </p:txBody>
      </p:sp>
      <p:graphicFrame>
        <p:nvGraphicFramePr>
          <p:cNvPr id="84995" name="Object 3"/>
          <p:cNvGraphicFramePr>
            <a:graphicFrameLocks noChangeAspect="1"/>
          </p:cNvGraphicFramePr>
          <p:nvPr/>
        </p:nvGraphicFramePr>
        <p:xfrm>
          <a:off x="987425" y="720725"/>
          <a:ext cx="3022600" cy="17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33" name="Equation" r:id="rId4" imgW="3022600" imgH="1778000" progId="Equation.DSMT4">
                  <p:embed/>
                </p:oleObj>
              </mc:Choice>
              <mc:Fallback>
                <p:oleObj name="Equation" r:id="rId4" imgW="3022600" imgH="1778000" progId="Equation.DSMT4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7425" y="720725"/>
                        <a:ext cx="3022600" cy="177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000" name="Text Box 4"/>
          <p:cNvSpPr txBox="1">
            <a:spLocks noChangeArrowheads="1"/>
          </p:cNvSpPr>
          <p:nvPr/>
        </p:nvSpPr>
        <p:spPr bwMode="auto">
          <a:xfrm>
            <a:off x="4994275" y="838200"/>
            <a:ext cx="2833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(</a:t>
            </a:r>
            <a:r>
              <a:rPr lang="en-US" sz="2000" b="1" i="1">
                <a:solidFill>
                  <a:srgbClr val="000099"/>
                </a:solidFill>
                <a:latin typeface="Times New Roman" pitchFamily="18" charset="0"/>
              </a:rPr>
              <a:t>K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 is a negative number)</a:t>
            </a:r>
          </a:p>
        </p:txBody>
      </p:sp>
      <p:grpSp>
        <p:nvGrpSpPr>
          <p:cNvPr id="62469" name="Group 5"/>
          <p:cNvGrpSpPr>
            <a:grpSpLocks/>
          </p:cNvGrpSpPr>
          <p:nvPr/>
        </p:nvGrpSpPr>
        <p:grpSpPr bwMode="auto">
          <a:xfrm>
            <a:off x="400050" y="2843213"/>
            <a:ext cx="8458200" cy="3074987"/>
            <a:chOff x="252" y="1791"/>
            <a:chExt cx="5328" cy="1937"/>
          </a:xfrm>
        </p:grpSpPr>
        <p:graphicFrame>
          <p:nvGraphicFramePr>
            <p:cNvPr id="84998" name="Object 6"/>
            <p:cNvGraphicFramePr>
              <a:graphicFrameLocks noChangeAspect="1"/>
            </p:cNvGraphicFramePr>
            <p:nvPr/>
          </p:nvGraphicFramePr>
          <p:xfrm>
            <a:off x="648" y="2213"/>
            <a:ext cx="2536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5034" name="Equation" r:id="rId6" imgW="4025900" imgH="711200" progId="Equation.DSMT4">
                    <p:embed/>
                  </p:oleObj>
                </mc:Choice>
                <mc:Fallback>
                  <p:oleObj name="Equation" r:id="rId6" imgW="4025900" imgH="711200" progId="Equation.DSMT4">
                    <p:embed/>
                    <p:pic>
                      <p:nvPicPr>
                        <p:cNvPr id="0" name="Picture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8" y="2213"/>
                          <a:ext cx="2536" cy="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5005" name="Line 7"/>
            <p:cNvSpPr>
              <a:spLocks noChangeShapeType="1"/>
            </p:cNvSpPr>
            <p:nvPr/>
          </p:nvSpPr>
          <p:spPr bwMode="auto">
            <a:xfrm>
              <a:off x="252" y="1791"/>
              <a:ext cx="51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006" name="Text Box 8"/>
            <p:cNvSpPr txBox="1">
              <a:spLocks noChangeArrowheads="1"/>
            </p:cNvSpPr>
            <p:nvPr/>
          </p:nvSpPr>
          <p:spPr bwMode="auto">
            <a:xfrm>
              <a:off x="266" y="1837"/>
              <a:ext cx="103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Also consider</a:t>
              </a:r>
            </a:p>
          </p:txBody>
        </p:sp>
        <p:sp>
          <p:nvSpPr>
            <p:cNvPr id="85007" name="Text Box 9"/>
            <p:cNvSpPr txBox="1">
              <a:spLocks noChangeArrowheads="1"/>
            </p:cNvSpPr>
            <p:nvPr/>
          </p:nvSpPr>
          <p:spPr bwMode="auto">
            <a:xfrm>
              <a:off x="573" y="2902"/>
              <a:ext cx="5007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Classical</a:t>
              </a:r>
              <a:r>
                <a:rPr lang="en-US" sz="2000" b="1">
                  <a:latin typeface="Times New Roman" pitchFamily="18" charset="0"/>
                </a:rPr>
                <a:t>  -  </a:t>
              </a:r>
              <a:r>
                <a:rPr lang="en-US" sz="2000" b="1">
                  <a:solidFill>
                    <a:srgbClr val="800000"/>
                  </a:solidFill>
                  <a:latin typeface="Times New Roman" pitchFamily="18" charset="0"/>
                </a:rPr>
                <a:t>no exchange</a:t>
              </a:r>
              <a:r>
                <a:rPr lang="en-US" sz="2000" b="1">
                  <a:latin typeface="Times New Roman" pitchFamily="18" charset="0"/>
                </a:rPr>
                <a:t> </a:t>
              </a:r>
              <a:br>
                <a:rPr lang="en-US" sz="2000" b="1">
                  <a:latin typeface="Times New Roman" pitchFamily="18" charset="0"/>
                </a:rPr>
              </a:br>
              <a:r>
                <a:rPr lang="en-US" sz="2000" b="1">
                  <a:latin typeface="Times New Roman" pitchFamily="18" charset="0"/>
                </a:rPr>
                <a:t>	      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Interaction of hydrogen 1s electron charge distribution at A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	      with a proton (point charge) at B.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	      Electron fixed on A.</a:t>
              </a:r>
            </a:p>
          </p:txBody>
        </p:sp>
        <p:sp>
          <p:nvSpPr>
            <p:cNvPr id="85008" name="Line 10"/>
            <p:cNvSpPr>
              <a:spLocks noChangeShapeType="1"/>
            </p:cNvSpPr>
            <p:nvPr/>
          </p:nvSpPr>
          <p:spPr bwMode="auto">
            <a:xfrm flipV="1">
              <a:off x="726" y="2556"/>
              <a:ext cx="0" cy="3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5002" name="Text Box 11"/>
          <p:cNvSpPr txBox="1">
            <a:spLocks noChangeArrowheads="1"/>
          </p:cNvSpPr>
          <p:nvPr/>
        </p:nvSpPr>
        <p:spPr bwMode="auto">
          <a:xfrm>
            <a:off x="5068888" y="1463675"/>
            <a:ext cx="36861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A1F02"/>
                </a:solidFill>
                <a:latin typeface="Times New Roman" pitchFamily="18" charset="0"/>
              </a:rPr>
              <a:t>The essential difference between</a:t>
            </a:r>
          </a:p>
          <a:p>
            <a:r>
              <a:rPr lang="en-US" sz="2000" b="1">
                <a:solidFill>
                  <a:srgbClr val="CA1F02"/>
                </a:solidFill>
                <a:latin typeface="Times New Roman" pitchFamily="18" charset="0"/>
              </a:rPr>
              <a:t>these is the sign of the exchange</a:t>
            </a:r>
            <a:br>
              <a:rPr lang="en-US" sz="2000" b="1">
                <a:solidFill>
                  <a:srgbClr val="CA1F0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CA1F02"/>
                </a:solidFill>
                <a:latin typeface="Times New Roman" pitchFamily="18" charset="0"/>
              </a:rPr>
              <a:t>integral, </a:t>
            </a:r>
            <a:r>
              <a:rPr lang="en-US" sz="2000" b="1" i="1">
                <a:solidFill>
                  <a:srgbClr val="CA1F02"/>
                </a:solidFill>
                <a:latin typeface="Times New Roman" pitchFamily="18" charset="0"/>
              </a:rPr>
              <a:t>K</a:t>
            </a:r>
            <a:r>
              <a:rPr lang="en-US" sz="2000" b="1">
                <a:solidFill>
                  <a:srgbClr val="CA1F02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85003" name="Text Box 12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85004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51" name="Line 2"/>
          <p:cNvSpPr>
            <a:spLocks noChangeShapeType="1"/>
          </p:cNvSpPr>
          <p:nvPr/>
        </p:nvSpPr>
        <p:spPr bwMode="auto">
          <a:xfrm flipV="1">
            <a:off x="2111375" y="925513"/>
            <a:ext cx="1588" cy="33797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52" name="Rectangle 3"/>
          <p:cNvSpPr>
            <a:spLocks noChangeArrowheads="1"/>
          </p:cNvSpPr>
          <p:nvPr/>
        </p:nvSpPr>
        <p:spPr bwMode="auto">
          <a:xfrm>
            <a:off x="2066925" y="4338638"/>
            <a:ext cx="98425" cy="21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0</a:t>
            </a:r>
            <a:endParaRPr lang="en-US" sz="2000" b="1">
              <a:latin typeface="Times New Roman" pitchFamily="18" charset="0"/>
            </a:endParaRPr>
          </a:p>
        </p:txBody>
      </p:sp>
      <p:sp>
        <p:nvSpPr>
          <p:cNvPr id="87153" name="Rectangle 4"/>
          <p:cNvSpPr>
            <a:spLocks noChangeArrowheads="1"/>
          </p:cNvSpPr>
          <p:nvPr/>
        </p:nvSpPr>
        <p:spPr bwMode="auto">
          <a:xfrm>
            <a:off x="2806700" y="4338638"/>
            <a:ext cx="98425" cy="21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2</a:t>
            </a:r>
            <a:endParaRPr lang="en-US" sz="2000" b="1">
              <a:latin typeface="Times New Roman" pitchFamily="18" charset="0"/>
            </a:endParaRPr>
          </a:p>
        </p:txBody>
      </p:sp>
      <p:sp>
        <p:nvSpPr>
          <p:cNvPr id="87154" name="Rectangle 5"/>
          <p:cNvSpPr>
            <a:spLocks noChangeArrowheads="1"/>
          </p:cNvSpPr>
          <p:nvPr/>
        </p:nvSpPr>
        <p:spPr bwMode="auto">
          <a:xfrm>
            <a:off x="3559175" y="4324350"/>
            <a:ext cx="9842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4</a:t>
            </a:r>
            <a:endParaRPr lang="en-US" sz="2000" b="1">
              <a:latin typeface="Times New Roman" pitchFamily="18" charset="0"/>
            </a:endParaRPr>
          </a:p>
        </p:txBody>
      </p:sp>
      <p:sp>
        <p:nvSpPr>
          <p:cNvPr id="87155" name="Rectangle 6"/>
          <p:cNvSpPr>
            <a:spLocks noChangeArrowheads="1"/>
          </p:cNvSpPr>
          <p:nvPr/>
        </p:nvSpPr>
        <p:spPr bwMode="auto">
          <a:xfrm>
            <a:off x="4329113" y="4338638"/>
            <a:ext cx="98425" cy="21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6</a:t>
            </a:r>
            <a:endParaRPr lang="en-US" sz="2000" b="1">
              <a:latin typeface="Times New Roman" pitchFamily="18" charset="0"/>
            </a:endParaRPr>
          </a:p>
        </p:txBody>
      </p:sp>
      <p:sp>
        <p:nvSpPr>
          <p:cNvPr id="87156" name="Rectangle 7"/>
          <p:cNvSpPr>
            <a:spLocks noChangeArrowheads="1"/>
          </p:cNvSpPr>
          <p:nvPr/>
        </p:nvSpPr>
        <p:spPr bwMode="auto">
          <a:xfrm>
            <a:off x="5084763" y="4338638"/>
            <a:ext cx="98425" cy="21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8</a:t>
            </a:r>
            <a:endParaRPr lang="en-US" sz="2000" b="1">
              <a:latin typeface="Times New Roman" pitchFamily="18" charset="0"/>
            </a:endParaRPr>
          </a:p>
        </p:txBody>
      </p:sp>
      <p:sp>
        <p:nvSpPr>
          <p:cNvPr id="87157" name="Rectangle 8"/>
          <p:cNvSpPr>
            <a:spLocks noChangeArrowheads="1"/>
          </p:cNvSpPr>
          <p:nvPr/>
        </p:nvSpPr>
        <p:spPr bwMode="auto">
          <a:xfrm>
            <a:off x="5767388" y="4338638"/>
            <a:ext cx="196850" cy="21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10</a:t>
            </a:r>
            <a:endParaRPr lang="en-US" sz="2000" b="1">
              <a:latin typeface="Times New Roman" pitchFamily="18" charset="0"/>
            </a:endParaRPr>
          </a:p>
        </p:txBody>
      </p:sp>
      <p:sp>
        <p:nvSpPr>
          <p:cNvPr id="87158" name="Rectangle 9"/>
          <p:cNvSpPr>
            <a:spLocks noChangeArrowheads="1"/>
          </p:cNvSpPr>
          <p:nvPr/>
        </p:nvSpPr>
        <p:spPr bwMode="auto">
          <a:xfrm>
            <a:off x="2106613" y="2600325"/>
            <a:ext cx="19050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59" name="Rectangle 10"/>
          <p:cNvSpPr>
            <a:spLocks noChangeArrowheads="1"/>
          </p:cNvSpPr>
          <p:nvPr/>
        </p:nvSpPr>
        <p:spPr bwMode="auto">
          <a:xfrm>
            <a:off x="2187575" y="2600325"/>
            <a:ext cx="20638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60" name="Rectangle 11"/>
          <p:cNvSpPr>
            <a:spLocks noChangeArrowheads="1"/>
          </p:cNvSpPr>
          <p:nvPr/>
        </p:nvSpPr>
        <p:spPr bwMode="auto">
          <a:xfrm>
            <a:off x="2270125" y="2600325"/>
            <a:ext cx="20638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61" name="Rectangle 12"/>
          <p:cNvSpPr>
            <a:spLocks noChangeArrowheads="1"/>
          </p:cNvSpPr>
          <p:nvPr/>
        </p:nvSpPr>
        <p:spPr bwMode="auto">
          <a:xfrm>
            <a:off x="2351088" y="2600325"/>
            <a:ext cx="20637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62" name="Rectangle 13"/>
          <p:cNvSpPr>
            <a:spLocks noChangeArrowheads="1"/>
          </p:cNvSpPr>
          <p:nvPr/>
        </p:nvSpPr>
        <p:spPr bwMode="auto">
          <a:xfrm>
            <a:off x="2433638" y="2600325"/>
            <a:ext cx="20637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63" name="Rectangle 14"/>
          <p:cNvSpPr>
            <a:spLocks noChangeArrowheads="1"/>
          </p:cNvSpPr>
          <p:nvPr/>
        </p:nvSpPr>
        <p:spPr bwMode="auto">
          <a:xfrm>
            <a:off x="2514600" y="2600325"/>
            <a:ext cx="20638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64" name="Rectangle 15"/>
          <p:cNvSpPr>
            <a:spLocks noChangeArrowheads="1"/>
          </p:cNvSpPr>
          <p:nvPr/>
        </p:nvSpPr>
        <p:spPr bwMode="auto">
          <a:xfrm>
            <a:off x="2597150" y="2600325"/>
            <a:ext cx="20638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65" name="Rectangle 16"/>
          <p:cNvSpPr>
            <a:spLocks noChangeArrowheads="1"/>
          </p:cNvSpPr>
          <p:nvPr/>
        </p:nvSpPr>
        <p:spPr bwMode="auto">
          <a:xfrm>
            <a:off x="2678113" y="2600325"/>
            <a:ext cx="20637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66" name="Rectangle 17"/>
          <p:cNvSpPr>
            <a:spLocks noChangeArrowheads="1"/>
          </p:cNvSpPr>
          <p:nvPr/>
        </p:nvSpPr>
        <p:spPr bwMode="auto">
          <a:xfrm>
            <a:off x="2760663" y="2600325"/>
            <a:ext cx="20637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67" name="Rectangle 18"/>
          <p:cNvSpPr>
            <a:spLocks noChangeArrowheads="1"/>
          </p:cNvSpPr>
          <p:nvPr/>
        </p:nvSpPr>
        <p:spPr bwMode="auto">
          <a:xfrm>
            <a:off x="2843213" y="2600325"/>
            <a:ext cx="19050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68" name="Rectangle 19"/>
          <p:cNvSpPr>
            <a:spLocks noChangeArrowheads="1"/>
          </p:cNvSpPr>
          <p:nvPr/>
        </p:nvSpPr>
        <p:spPr bwMode="auto">
          <a:xfrm>
            <a:off x="2924175" y="2600325"/>
            <a:ext cx="20638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69" name="Rectangle 20"/>
          <p:cNvSpPr>
            <a:spLocks noChangeArrowheads="1"/>
          </p:cNvSpPr>
          <p:nvPr/>
        </p:nvSpPr>
        <p:spPr bwMode="auto">
          <a:xfrm>
            <a:off x="3006725" y="2600325"/>
            <a:ext cx="20638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70" name="Rectangle 21"/>
          <p:cNvSpPr>
            <a:spLocks noChangeArrowheads="1"/>
          </p:cNvSpPr>
          <p:nvPr/>
        </p:nvSpPr>
        <p:spPr bwMode="auto">
          <a:xfrm>
            <a:off x="3087688" y="2600325"/>
            <a:ext cx="20637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71" name="Rectangle 22"/>
          <p:cNvSpPr>
            <a:spLocks noChangeArrowheads="1"/>
          </p:cNvSpPr>
          <p:nvPr/>
        </p:nvSpPr>
        <p:spPr bwMode="auto">
          <a:xfrm>
            <a:off x="3170238" y="2600325"/>
            <a:ext cx="20637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72" name="Rectangle 23"/>
          <p:cNvSpPr>
            <a:spLocks noChangeArrowheads="1"/>
          </p:cNvSpPr>
          <p:nvPr/>
        </p:nvSpPr>
        <p:spPr bwMode="auto">
          <a:xfrm>
            <a:off x="3251200" y="2600325"/>
            <a:ext cx="20638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73" name="Rectangle 24"/>
          <p:cNvSpPr>
            <a:spLocks noChangeArrowheads="1"/>
          </p:cNvSpPr>
          <p:nvPr/>
        </p:nvSpPr>
        <p:spPr bwMode="auto">
          <a:xfrm>
            <a:off x="3333750" y="2600325"/>
            <a:ext cx="20638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74" name="Rectangle 25"/>
          <p:cNvSpPr>
            <a:spLocks noChangeArrowheads="1"/>
          </p:cNvSpPr>
          <p:nvPr/>
        </p:nvSpPr>
        <p:spPr bwMode="auto">
          <a:xfrm>
            <a:off x="3416300" y="2600325"/>
            <a:ext cx="19050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75" name="Rectangle 26"/>
          <p:cNvSpPr>
            <a:spLocks noChangeArrowheads="1"/>
          </p:cNvSpPr>
          <p:nvPr/>
        </p:nvSpPr>
        <p:spPr bwMode="auto">
          <a:xfrm>
            <a:off x="3497263" y="2600325"/>
            <a:ext cx="20637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76" name="Rectangle 27"/>
          <p:cNvSpPr>
            <a:spLocks noChangeArrowheads="1"/>
          </p:cNvSpPr>
          <p:nvPr/>
        </p:nvSpPr>
        <p:spPr bwMode="auto">
          <a:xfrm>
            <a:off x="3579813" y="2600325"/>
            <a:ext cx="20637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77" name="Rectangle 28"/>
          <p:cNvSpPr>
            <a:spLocks noChangeArrowheads="1"/>
          </p:cNvSpPr>
          <p:nvPr/>
        </p:nvSpPr>
        <p:spPr bwMode="auto">
          <a:xfrm>
            <a:off x="3660775" y="2600325"/>
            <a:ext cx="20638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78" name="Rectangle 29"/>
          <p:cNvSpPr>
            <a:spLocks noChangeArrowheads="1"/>
          </p:cNvSpPr>
          <p:nvPr/>
        </p:nvSpPr>
        <p:spPr bwMode="auto">
          <a:xfrm>
            <a:off x="3743325" y="2600325"/>
            <a:ext cx="20638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79" name="Rectangle 30"/>
          <p:cNvSpPr>
            <a:spLocks noChangeArrowheads="1"/>
          </p:cNvSpPr>
          <p:nvPr/>
        </p:nvSpPr>
        <p:spPr bwMode="auto">
          <a:xfrm>
            <a:off x="3824288" y="2600325"/>
            <a:ext cx="20637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80" name="Rectangle 31"/>
          <p:cNvSpPr>
            <a:spLocks noChangeArrowheads="1"/>
          </p:cNvSpPr>
          <p:nvPr/>
        </p:nvSpPr>
        <p:spPr bwMode="auto">
          <a:xfrm>
            <a:off x="3906838" y="2600325"/>
            <a:ext cx="20637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81" name="Rectangle 32"/>
          <p:cNvSpPr>
            <a:spLocks noChangeArrowheads="1"/>
          </p:cNvSpPr>
          <p:nvPr/>
        </p:nvSpPr>
        <p:spPr bwMode="auto">
          <a:xfrm>
            <a:off x="3987800" y="2600325"/>
            <a:ext cx="20638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82" name="Rectangle 33"/>
          <p:cNvSpPr>
            <a:spLocks noChangeArrowheads="1"/>
          </p:cNvSpPr>
          <p:nvPr/>
        </p:nvSpPr>
        <p:spPr bwMode="auto">
          <a:xfrm>
            <a:off x="4070350" y="2600325"/>
            <a:ext cx="20638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83" name="Rectangle 34"/>
          <p:cNvSpPr>
            <a:spLocks noChangeArrowheads="1"/>
          </p:cNvSpPr>
          <p:nvPr/>
        </p:nvSpPr>
        <p:spPr bwMode="auto">
          <a:xfrm>
            <a:off x="4152900" y="2600325"/>
            <a:ext cx="19050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84" name="Rectangle 35"/>
          <p:cNvSpPr>
            <a:spLocks noChangeArrowheads="1"/>
          </p:cNvSpPr>
          <p:nvPr/>
        </p:nvSpPr>
        <p:spPr bwMode="auto">
          <a:xfrm>
            <a:off x="4233863" y="2600325"/>
            <a:ext cx="20637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85" name="Rectangle 36"/>
          <p:cNvSpPr>
            <a:spLocks noChangeArrowheads="1"/>
          </p:cNvSpPr>
          <p:nvPr/>
        </p:nvSpPr>
        <p:spPr bwMode="auto">
          <a:xfrm>
            <a:off x="4316413" y="2600325"/>
            <a:ext cx="20637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86" name="Rectangle 37"/>
          <p:cNvSpPr>
            <a:spLocks noChangeArrowheads="1"/>
          </p:cNvSpPr>
          <p:nvPr/>
        </p:nvSpPr>
        <p:spPr bwMode="auto">
          <a:xfrm>
            <a:off x="4397375" y="2600325"/>
            <a:ext cx="20638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87" name="Rectangle 38"/>
          <p:cNvSpPr>
            <a:spLocks noChangeArrowheads="1"/>
          </p:cNvSpPr>
          <p:nvPr/>
        </p:nvSpPr>
        <p:spPr bwMode="auto">
          <a:xfrm>
            <a:off x="4479925" y="2600325"/>
            <a:ext cx="20638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88" name="Rectangle 39"/>
          <p:cNvSpPr>
            <a:spLocks noChangeArrowheads="1"/>
          </p:cNvSpPr>
          <p:nvPr/>
        </p:nvSpPr>
        <p:spPr bwMode="auto">
          <a:xfrm>
            <a:off x="4560888" y="2600325"/>
            <a:ext cx="20637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89" name="Rectangle 40"/>
          <p:cNvSpPr>
            <a:spLocks noChangeArrowheads="1"/>
          </p:cNvSpPr>
          <p:nvPr/>
        </p:nvSpPr>
        <p:spPr bwMode="auto">
          <a:xfrm>
            <a:off x="4643438" y="2600325"/>
            <a:ext cx="20637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90" name="Rectangle 41"/>
          <p:cNvSpPr>
            <a:spLocks noChangeArrowheads="1"/>
          </p:cNvSpPr>
          <p:nvPr/>
        </p:nvSpPr>
        <p:spPr bwMode="auto">
          <a:xfrm>
            <a:off x="4727575" y="2600325"/>
            <a:ext cx="20638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91" name="Rectangle 42"/>
          <p:cNvSpPr>
            <a:spLocks noChangeArrowheads="1"/>
          </p:cNvSpPr>
          <p:nvPr/>
        </p:nvSpPr>
        <p:spPr bwMode="auto">
          <a:xfrm>
            <a:off x="4808538" y="2600325"/>
            <a:ext cx="20637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92" name="Rectangle 43"/>
          <p:cNvSpPr>
            <a:spLocks noChangeArrowheads="1"/>
          </p:cNvSpPr>
          <p:nvPr/>
        </p:nvSpPr>
        <p:spPr bwMode="auto">
          <a:xfrm>
            <a:off x="4891088" y="2600325"/>
            <a:ext cx="20637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93" name="Rectangle 44"/>
          <p:cNvSpPr>
            <a:spLocks noChangeArrowheads="1"/>
          </p:cNvSpPr>
          <p:nvPr/>
        </p:nvSpPr>
        <p:spPr bwMode="auto">
          <a:xfrm>
            <a:off x="4972050" y="2600325"/>
            <a:ext cx="20638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94" name="Rectangle 45"/>
          <p:cNvSpPr>
            <a:spLocks noChangeArrowheads="1"/>
          </p:cNvSpPr>
          <p:nvPr/>
        </p:nvSpPr>
        <p:spPr bwMode="auto">
          <a:xfrm>
            <a:off x="5054600" y="2600325"/>
            <a:ext cx="20638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95" name="Rectangle 46"/>
          <p:cNvSpPr>
            <a:spLocks noChangeArrowheads="1"/>
          </p:cNvSpPr>
          <p:nvPr/>
        </p:nvSpPr>
        <p:spPr bwMode="auto">
          <a:xfrm>
            <a:off x="5137150" y="2600325"/>
            <a:ext cx="19050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96" name="Rectangle 47"/>
          <p:cNvSpPr>
            <a:spLocks noChangeArrowheads="1"/>
          </p:cNvSpPr>
          <p:nvPr/>
        </p:nvSpPr>
        <p:spPr bwMode="auto">
          <a:xfrm>
            <a:off x="5218113" y="2600325"/>
            <a:ext cx="20637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97" name="Rectangle 48"/>
          <p:cNvSpPr>
            <a:spLocks noChangeArrowheads="1"/>
          </p:cNvSpPr>
          <p:nvPr/>
        </p:nvSpPr>
        <p:spPr bwMode="auto">
          <a:xfrm>
            <a:off x="5300663" y="2600325"/>
            <a:ext cx="20637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98" name="Rectangle 49"/>
          <p:cNvSpPr>
            <a:spLocks noChangeArrowheads="1"/>
          </p:cNvSpPr>
          <p:nvPr/>
        </p:nvSpPr>
        <p:spPr bwMode="auto">
          <a:xfrm>
            <a:off x="5381625" y="2600325"/>
            <a:ext cx="20638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99" name="Rectangle 50"/>
          <p:cNvSpPr>
            <a:spLocks noChangeArrowheads="1"/>
          </p:cNvSpPr>
          <p:nvPr/>
        </p:nvSpPr>
        <p:spPr bwMode="auto">
          <a:xfrm>
            <a:off x="5464175" y="2600325"/>
            <a:ext cx="20638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200" name="Rectangle 51"/>
          <p:cNvSpPr>
            <a:spLocks noChangeArrowheads="1"/>
          </p:cNvSpPr>
          <p:nvPr/>
        </p:nvSpPr>
        <p:spPr bwMode="auto">
          <a:xfrm>
            <a:off x="5545138" y="2600325"/>
            <a:ext cx="20637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201" name="Rectangle 52"/>
          <p:cNvSpPr>
            <a:spLocks noChangeArrowheads="1"/>
          </p:cNvSpPr>
          <p:nvPr/>
        </p:nvSpPr>
        <p:spPr bwMode="auto">
          <a:xfrm>
            <a:off x="5627688" y="2600325"/>
            <a:ext cx="20637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202" name="Rectangle 53"/>
          <p:cNvSpPr>
            <a:spLocks noChangeArrowheads="1"/>
          </p:cNvSpPr>
          <p:nvPr/>
        </p:nvSpPr>
        <p:spPr bwMode="auto">
          <a:xfrm>
            <a:off x="5708650" y="2600325"/>
            <a:ext cx="20638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203" name="Rectangle 54"/>
          <p:cNvSpPr>
            <a:spLocks noChangeArrowheads="1"/>
          </p:cNvSpPr>
          <p:nvPr/>
        </p:nvSpPr>
        <p:spPr bwMode="auto">
          <a:xfrm>
            <a:off x="5791200" y="2600325"/>
            <a:ext cx="20638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204" name="Rectangle 55"/>
          <p:cNvSpPr>
            <a:spLocks noChangeArrowheads="1"/>
          </p:cNvSpPr>
          <p:nvPr/>
        </p:nvSpPr>
        <p:spPr bwMode="auto">
          <a:xfrm>
            <a:off x="5873750" y="2600325"/>
            <a:ext cx="19050" cy="206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205" name="Rectangle 56"/>
          <p:cNvSpPr>
            <a:spLocks noChangeArrowheads="1"/>
          </p:cNvSpPr>
          <p:nvPr/>
        </p:nvSpPr>
        <p:spPr bwMode="auto">
          <a:xfrm>
            <a:off x="1689100" y="4148138"/>
            <a:ext cx="3048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-1.2</a:t>
            </a:r>
            <a:endParaRPr lang="en-US" sz="2000" b="1">
              <a:latin typeface="Times New Roman" pitchFamily="18" charset="0"/>
            </a:endParaRPr>
          </a:p>
        </p:txBody>
      </p:sp>
      <p:sp>
        <p:nvSpPr>
          <p:cNvPr id="87206" name="Rectangle 57"/>
          <p:cNvSpPr>
            <a:spLocks noChangeArrowheads="1"/>
          </p:cNvSpPr>
          <p:nvPr/>
        </p:nvSpPr>
        <p:spPr bwMode="auto">
          <a:xfrm>
            <a:off x="1689100" y="3305175"/>
            <a:ext cx="3048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-1.1</a:t>
            </a:r>
            <a:endParaRPr lang="en-US" sz="2000" b="1">
              <a:latin typeface="Times New Roman" pitchFamily="18" charset="0"/>
            </a:endParaRPr>
          </a:p>
        </p:txBody>
      </p:sp>
      <p:sp>
        <p:nvSpPr>
          <p:cNvPr id="87207" name="Rectangle 58"/>
          <p:cNvSpPr>
            <a:spLocks noChangeArrowheads="1"/>
          </p:cNvSpPr>
          <p:nvPr/>
        </p:nvSpPr>
        <p:spPr bwMode="auto">
          <a:xfrm>
            <a:off x="1689100" y="2465388"/>
            <a:ext cx="3048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-1.0</a:t>
            </a:r>
            <a:endParaRPr lang="en-US" sz="2000" b="1">
              <a:latin typeface="Times New Roman" pitchFamily="18" charset="0"/>
            </a:endParaRPr>
          </a:p>
        </p:txBody>
      </p:sp>
      <p:sp>
        <p:nvSpPr>
          <p:cNvPr id="87208" name="Rectangle 59"/>
          <p:cNvSpPr>
            <a:spLocks noChangeArrowheads="1"/>
          </p:cNvSpPr>
          <p:nvPr/>
        </p:nvSpPr>
        <p:spPr bwMode="auto">
          <a:xfrm>
            <a:off x="1689100" y="1622425"/>
            <a:ext cx="3048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-0.9</a:t>
            </a:r>
            <a:endParaRPr lang="en-US" sz="2000" b="1">
              <a:latin typeface="Times New Roman" pitchFamily="18" charset="0"/>
            </a:endParaRPr>
          </a:p>
        </p:txBody>
      </p:sp>
      <p:sp>
        <p:nvSpPr>
          <p:cNvPr id="87209" name="Rectangle 60"/>
          <p:cNvSpPr>
            <a:spLocks noChangeArrowheads="1"/>
          </p:cNvSpPr>
          <p:nvPr/>
        </p:nvSpPr>
        <p:spPr bwMode="auto">
          <a:xfrm>
            <a:off x="1689100" y="782638"/>
            <a:ext cx="3048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-0.8</a:t>
            </a:r>
            <a:endParaRPr lang="en-US" sz="2000" b="1">
              <a:latin typeface="Times New Roman" pitchFamily="18" charset="0"/>
            </a:endParaRPr>
          </a:p>
        </p:txBody>
      </p:sp>
      <p:sp>
        <p:nvSpPr>
          <p:cNvPr id="87210" name="Freeform 61"/>
          <p:cNvSpPr>
            <a:spLocks/>
          </p:cNvSpPr>
          <p:nvPr/>
        </p:nvSpPr>
        <p:spPr bwMode="auto">
          <a:xfrm>
            <a:off x="2563813" y="966788"/>
            <a:ext cx="3317875" cy="2735262"/>
          </a:xfrm>
          <a:custGeom>
            <a:avLst/>
            <a:gdLst>
              <a:gd name="T0" fmla="*/ 2147483647 w 1784"/>
              <a:gd name="T1" fmla="*/ 2147483647 h 1525"/>
              <a:gd name="T2" fmla="*/ 2147483647 w 1784"/>
              <a:gd name="T3" fmla="*/ 2147483647 h 1525"/>
              <a:gd name="T4" fmla="*/ 2147483647 w 1784"/>
              <a:gd name="T5" fmla="*/ 2147483647 h 1525"/>
              <a:gd name="T6" fmla="*/ 2147483647 w 1784"/>
              <a:gd name="T7" fmla="*/ 2147483647 h 1525"/>
              <a:gd name="T8" fmla="*/ 2147483647 w 1784"/>
              <a:gd name="T9" fmla="*/ 2147483647 h 1525"/>
              <a:gd name="T10" fmla="*/ 2147483647 w 1784"/>
              <a:gd name="T11" fmla="*/ 2147483647 h 1525"/>
              <a:gd name="T12" fmla="*/ 2147483647 w 1784"/>
              <a:gd name="T13" fmla="*/ 2147483647 h 1525"/>
              <a:gd name="T14" fmla="*/ 2147483647 w 1784"/>
              <a:gd name="T15" fmla="*/ 2147483647 h 1525"/>
              <a:gd name="T16" fmla="*/ 2147483647 w 1784"/>
              <a:gd name="T17" fmla="*/ 2147483647 h 1525"/>
              <a:gd name="T18" fmla="*/ 2147483647 w 1784"/>
              <a:gd name="T19" fmla="*/ 2147483647 h 1525"/>
              <a:gd name="T20" fmla="*/ 2147483647 w 1784"/>
              <a:gd name="T21" fmla="*/ 2147483647 h 1525"/>
              <a:gd name="T22" fmla="*/ 2147483647 w 1784"/>
              <a:gd name="T23" fmla="*/ 2147483647 h 1525"/>
              <a:gd name="T24" fmla="*/ 2147483647 w 1784"/>
              <a:gd name="T25" fmla="*/ 2147483647 h 1525"/>
              <a:gd name="T26" fmla="*/ 2147483647 w 1784"/>
              <a:gd name="T27" fmla="*/ 2147483647 h 1525"/>
              <a:gd name="T28" fmla="*/ 2147483647 w 1784"/>
              <a:gd name="T29" fmla="*/ 2147483647 h 1525"/>
              <a:gd name="T30" fmla="*/ 2147483647 w 1784"/>
              <a:gd name="T31" fmla="*/ 2147483647 h 1525"/>
              <a:gd name="T32" fmla="*/ 2147483647 w 1784"/>
              <a:gd name="T33" fmla="*/ 2147483647 h 1525"/>
              <a:gd name="T34" fmla="*/ 2147483647 w 1784"/>
              <a:gd name="T35" fmla="*/ 2147483647 h 1525"/>
              <a:gd name="T36" fmla="*/ 2147483647 w 1784"/>
              <a:gd name="T37" fmla="*/ 2147483647 h 1525"/>
              <a:gd name="T38" fmla="*/ 2147483647 w 1784"/>
              <a:gd name="T39" fmla="*/ 2147483647 h 1525"/>
              <a:gd name="T40" fmla="*/ 2147483647 w 1784"/>
              <a:gd name="T41" fmla="*/ 2147483647 h 1525"/>
              <a:gd name="T42" fmla="*/ 2147483647 w 1784"/>
              <a:gd name="T43" fmla="*/ 2147483647 h 1525"/>
              <a:gd name="T44" fmla="*/ 2147483647 w 1784"/>
              <a:gd name="T45" fmla="*/ 2147483647 h 1525"/>
              <a:gd name="T46" fmla="*/ 2147483647 w 1784"/>
              <a:gd name="T47" fmla="*/ 2147483647 h 1525"/>
              <a:gd name="T48" fmla="*/ 2147483647 w 1784"/>
              <a:gd name="T49" fmla="*/ 2147483647 h 1525"/>
              <a:gd name="T50" fmla="*/ 2147483647 w 1784"/>
              <a:gd name="T51" fmla="*/ 2147483647 h 1525"/>
              <a:gd name="T52" fmla="*/ 2147483647 w 1784"/>
              <a:gd name="T53" fmla="*/ 2147483647 h 1525"/>
              <a:gd name="T54" fmla="*/ 2147483647 w 1784"/>
              <a:gd name="T55" fmla="*/ 2147483647 h 1525"/>
              <a:gd name="T56" fmla="*/ 2147483647 w 1784"/>
              <a:gd name="T57" fmla="*/ 2147483647 h 1525"/>
              <a:gd name="T58" fmla="*/ 2147483647 w 1784"/>
              <a:gd name="T59" fmla="*/ 2147483647 h 1525"/>
              <a:gd name="T60" fmla="*/ 2147483647 w 1784"/>
              <a:gd name="T61" fmla="*/ 2147483647 h 1525"/>
              <a:gd name="T62" fmla="*/ 2147483647 w 1784"/>
              <a:gd name="T63" fmla="*/ 2147483647 h 1525"/>
              <a:gd name="T64" fmla="*/ 2147483647 w 1784"/>
              <a:gd name="T65" fmla="*/ 2147483647 h 1525"/>
              <a:gd name="T66" fmla="*/ 2147483647 w 1784"/>
              <a:gd name="T67" fmla="*/ 2147483647 h 1525"/>
              <a:gd name="T68" fmla="*/ 2147483647 w 1784"/>
              <a:gd name="T69" fmla="*/ 2147483647 h 1525"/>
              <a:gd name="T70" fmla="*/ 2147483647 w 1784"/>
              <a:gd name="T71" fmla="*/ 2147483647 h 1525"/>
              <a:gd name="T72" fmla="*/ 2147483647 w 1784"/>
              <a:gd name="T73" fmla="*/ 2147483647 h 1525"/>
              <a:gd name="T74" fmla="*/ 2147483647 w 1784"/>
              <a:gd name="T75" fmla="*/ 2147483647 h 1525"/>
              <a:gd name="T76" fmla="*/ 2147483647 w 1784"/>
              <a:gd name="T77" fmla="*/ 2147483647 h 1525"/>
              <a:gd name="T78" fmla="*/ 2147483647 w 1784"/>
              <a:gd name="T79" fmla="*/ 2147483647 h 1525"/>
              <a:gd name="T80" fmla="*/ 2147483647 w 1784"/>
              <a:gd name="T81" fmla="*/ 2147483647 h 1525"/>
              <a:gd name="T82" fmla="*/ 2147483647 w 1784"/>
              <a:gd name="T83" fmla="*/ 2147483647 h 1525"/>
              <a:gd name="T84" fmla="*/ 2147483647 w 1784"/>
              <a:gd name="T85" fmla="*/ 2147483647 h 1525"/>
              <a:gd name="T86" fmla="*/ 2147483647 w 1784"/>
              <a:gd name="T87" fmla="*/ 2147483647 h 1525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784"/>
              <a:gd name="T133" fmla="*/ 0 h 1525"/>
              <a:gd name="T134" fmla="*/ 1784 w 1784"/>
              <a:gd name="T135" fmla="*/ 1525 h 1525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784" h="1525">
                <a:moveTo>
                  <a:pt x="0" y="0"/>
                </a:moveTo>
                <a:lnTo>
                  <a:pt x="21" y="363"/>
                </a:lnTo>
                <a:lnTo>
                  <a:pt x="40" y="646"/>
                </a:lnTo>
                <a:lnTo>
                  <a:pt x="61" y="869"/>
                </a:lnTo>
                <a:lnTo>
                  <a:pt x="81" y="1043"/>
                </a:lnTo>
                <a:lnTo>
                  <a:pt x="102" y="1179"/>
                </a:lnTo>
                <a:lnTo>
                  <a:pt x="121" y="1282"/>
                </a:lnTo>
                <a:lnTo>
                  <a:pt x="142" y="1362"/>
                </a:lnTo>
                <a:lnTo>
                  <a:pt x="162" y="1421"/>
                </a:lnTo>
                <a:lnTo>
                  <a:pt x="183" y="1465"/>
                </a:lnTo>
                <a:lnTo>
                  <a:pt x="204" y="1494"/>
                </a:lnTo>
                <a:lnTo>
                  <a:pt x="223" y="1513"/>
                </a:lnTo>
                <a:lnTo>
                  <a:pt x="244" y="1523"/>
                </a:lnTo>
                <a:lnTo>
                  <a:pt x="263" y="1525"/>
                </a:lnTo>
                <a:lnTo>
                  <a:pt x="283" y="1523"/>
                </a:lnTo>
                <a:lnTo>
                  <a:pt x="304" y="1514"/>
                </a:lnTo>
                <a:lnTo>
                  <a:pt x="323" y="1503"/>
                </a:lnTo>
                <a:lnTo>
                  <a:pt x="344" y="1488"/>
                </a:lnTo>
                <a:lnTo>
                  <a:pt x="365" y="1472"/>
                </a:lnTo>
                <a:lnTo>
                  <a:pt x="385" y="1452"/>
                </a:lnTo>
                <a:lnTo>
                  <a:pt x="405" y="1433"/>
                </a:lnTo>
                <a:lnTo>
                  <a:pt x="425" y="1413"/>
                </a:lnTo>
                <a:lnTo>
                  <a:pt x="446" y="1391"/>
                </a:lnTo>
                <a:lnTo>
                  <a:pt x="466" y="1369"/>
                </a:lnTo>
                <a:lnTo>
                  <a:pt x="487" y="1347"/>
                </a:lnTo>
                <a:lnTo>
                  <a:pt x="506" y="1325"/>
                </a:lnTo>
                <a:lnTo>
                  <a:pt x="527" y="1304"/>
                </a:lnTo>
                <a:lnTo>
                  <a:pt x="548" y="1283"/>
                </a:lnTo>
                <a:lnTo>
                  <a:pt x="568" y="1264"/>
                </a:lnTo>
                <a:lnTo>
                  <a:pt x="587" y="1243"/>
                </a:lnTo>
                <a:lnTo>
                  <a:pt x="608" y="1224"/>
                </a:lnTo>
                <a:lnTo>
                  <a:pt x="629" y="1206"/>
                </a:lnTo>
                <a:lnTo>
                  <a:pt x="649" y="1188"/>
                </a:lnTo>
                <a:lnTo>
                  <a:pt x="670" y="1170"/>
                </a:lnTo>
                <a:lnTo>
                  <a:pt x="689" y="1154"/>
                </a:lnTo>
                <a:lnTo>
                  <a:pt x="710" y="1139"/>
                </a:lnTo>
                <a:lnTo>
                  <a:pt x="729" y="1124"/>
                </a:lnTo>
                <a:lnTo>
                  <a:pt x="750" y="1110"/>
                </a:lnTo>
                <a:lnTo>
                  <a:pt x="770" y="1098"/>
                </a:lnTo>
                <a:lnTo>
                  <a:pt x="790" y="1084"/>
                </a:lnTo>
                <a:lnTo>
                  <a:pt x="810" y="1073"/>
                </a:lnTo>
                <a:lnTo>
                  <a:pt x="831" y="1062"/>
                </a:lnTo>
                <a:lnTo>
                  <a:pt x="852" y="1051"/>
                </a:lnTo>
                <a:lnTo>
                  <a:pt x="871" y="1041"/>
                </a:lnTo>
                <a:lnTo>
                  <a:pt x="891" y="1032"/>
                </a:lnTo>
                <a:lnTo>
                  <a:pt x="912" y="1023"/>
                </a:lnTo>
                <a:lnTo>
                  <a:pt x="933" y="1016"/>
                </a:lnTo>
                <a:lnTo>
                  <a:pt x="953" y="1008"/>
                </a:lnTo>
                <a:lnTo>
                  <a:pt x="973" y="1001"/>
                </a:lnTo>
                <a:lnTo>
                  <a:pt x="993" y="994"/>
                </a:lnTo>
                <a:lnTo>
                  <a:pt x="1014" y="989"/>
                </a:lnTo>
                <a:lnTo>
                  <a:pt x="1035" y="983"/>
                </a:lnTo>
                <a:lnTo>
                  <a:pt x="1055" y="978"/>
                </a:lnTo>
                <a:lnTo>
                  <a:pt x="1074" y="974"/>
                </a:lnTo>
                <a:lnTo>
                  <a:pt x="1095" y="968"/>
                </a:lnTo>
                <a:lnTo>
                  <a:pt x="1116" y="964"/>
                </a:lnTo>
                <a:lnTo>
                  <a:pt x="1136" y="961"/>
                </a:lnTo>
                <a:lnTo>
                  <a:pt x="1156" y="957"/>
                </a:lnTo>
                <a:lnTo>
                  <a:pt x="1176" y="953"/>
                </a:lnTo>
                <a:lnTo>
                  <a:pt x="1197" y="950"/>
                </a:lnTo>
                <a:lnTo>
                  <a:pt x="1216" y="948"/>
                </a:lnTo>
                <a:lnTo>
                  <a:pt x="1237" y="945"/>
                </a:lnTo>
                <a:lnTo>
                  <a:pt x="1256" y="944"/>
                </a:lnTo>
                <a:lnTo>
                  <a:pt x="1277" y="941"/>
                </a:lnTo>
                <a:lnTo>
                  <a:pt x="1297" y="938"/>
                </a:lnTo>
                <a:lnTo>
                  <a:pt x="1318" y="937"/>
                </a:lnTo>
                <a:lnTo>
                  <a:pt x="1339" y="935"/>
                </a:lnTo>
                <a:lnTo>
                  <a:pt x="1358" y="934"/>
                </a:lnTo>
                <a:lnTo>
                  <a:pt x="1378" y="933"/>
                </a:lnTo>
                <a:lnTo>
                  <a:pt x="1399" y="931"/>
                </a:lnTo>
                <a:lnTo>
                  <a:pt x="1420" y="930"/>
                </a:lnTo>
                <a:lnTo>
                  <a:pt x="1439" y="928"/>
                </a:lnTo>
                <a:lnTo>
                  <a:pt x="1460" y="927"/>
                </a:lnTo>
                <a:lnTo>
                  <a:pt x="1480" y="926"/>
                </a:lnTo>
                <a:lnTo>
                  <a:pt x="1501" y="926"/>
                </a:lnTo>
                <a:lnTo>
                  <a:pt x="1522" y="924"/>
                </a:lnTo>
                <a:lnTo>
                  <a:pt x="1541" y="924"/>
                </a:lnTo>
                <a:lnTo>
                  <a:pt x="1561" y="923"/>
                </a:lnTo>
                <a:lnTo>
                  <a:pt x="1582" y="923"/>
                </a:lnTo>
                <a:lnTo>
                  <a:pt x="1603" y="922"/>
                </a:lnTo>
                <a:lnTo>
                  <a:pt x="1623" y="922"/>
                </a:lnTo>
                <a:lnTo>
                  <a:pt x="1643" y="922"/>
                </a:lnTo>
                <a:lnTo>
                  <a:pt x="1663" y="920"/>
                </a:lnTo>
                <a:lnTo>
                  <a:pt x="1684" y="920"/>
                </a:lnTo>
                <a:lnTo>
                  <a:pt x="1703" y="920"/>
                </a:lnTo>
                <a:lnTo>
                  <a:pt x="1722" y="920"/>
                </a:lnTo>
                <a:lnTo>
                  <a:pt x="1743" y="919"/>
                </a:lnTo>
                <a:lnTo>
                  <a:pt x="1764" y="919"/>
                </a:lnTo>
                <a:lnTo>
                  <a:pt x="1784" y="919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211" name="Freeform 62"/>
          <p:cNvSpPr>
            <a:spLocks/>
          </p:cNvSpPr>
          <p:nvPr/>
        </p:nvSpPr>
        <p:spPr bwMode="auto">
          <a:xfrm>
            <a:off x="3354388" y="925513"/>
            <a:ext cx="2527300" cy="1679575"/>
          </a:xfrm>
          <a:custGeom>
            <a:avLst/>
            <a:gdLst>
              <a:gd name="T0" fmla="*/ 2147483647 w 1359"/>
              <a:gd name="T1" fmla="*/ 2147483647 h 936"/>
              <a:gd name="T2" fmla="*/ 2147483647 w 1359"/>
              <a:gd name="T3" fmla="*/ 2147483647 h 936"/>
              <a:gd name="T4" fmla="*/ 2147483647 w 1359"/>
              <a:gd name="T5" fmla="*/ 2147483647 h 936"/>
              <a:gd name="T6" fmla="*/ 2147483647 w 1359"/>
              <a:gd name="T7" fmla="*/ 2147483647 h 936"/>
              <a:gd name="T8" fmla="*/ 2147483647 w 1359"/>
              <a:gd name="T9" fmla="*/ 2147483647 h 936"/>
              <a:gd name="T10" fmla="*/ 2147483647 w 1359"/>
              <a:gd name="T11" fmla="*/ 2147483647 h 936"/>
              <a:gd name="T12" fmla="*/ 2147483647 w 1359"/>
              <a:gd name="T13" fmla="*/ 2147483647 h 936"/>
              <a:gd name="T14" fmla="*/ 2147483647 w 1359"/>
              <a:gd name="T15" fmla="*/ 2147483647 h 936"/>
              <a:gd name="T16" fmla="*/ 2147483647 w 1359"/>
              <a:gd name="T17" fmla="*/ 2147483647 h 936"/>
              <a:gd name="T18" fmla="*/ 2147483647 w 1359"/>
              <a:gd name="T19" fmla="*/ 2147483647 h 936"/>
              <a:gd name="T20" fmla="*/ 2147483647 w 1359"/>
              <a:gd name="T21" fmla="*/ 2147483647 h 936"/>
              <a:gd name="T22" fmla="*/ 2147483647 w 1359"/>
              <a:gd name="T23" fmla="*/ 2147483647 h 936"/>
              <a:gd name="T24" fmla="*/ 2147483647 w 1359"/>
              <a:gd name="T25" fmla="*/ 2147483647 h 936"/>
              <a:gd name="T26" fmla="*/ 2147483647 w 1359"/>
              <a:gd name="T27" fmla="*/ 2147483647 h 936"/>
              <a:gd name="T28" fmla="*/ 2147483647 w 1359"/>
              <a:gd name="T29" fmla="*/ 2147483647 h 936"/>
              <a:gd name="T30" fmla="*/ 2147483647 w 1359"/>
              <a:gd name="T31" fmla="*/ 2147483647 h 936"/>
              <a:gd name="T32" fmla="*/ 2147483647 w 1359"/>
              <a:gd name="T33" fmla="*/ 2147483647 h 936"/>
              <a:gd name="T34" fmla="*/ 2147483647 w 1359"/>
              <a:gd name="T35" fmla="*/ 2147483647 h 936"/>
              <a:gd name="T36" fmla="*/ 2147483647 w 1359"/>
              <a:gd name="T37" fmla="*/ 2147483647 h 936"/>
              <a:gd name="T38" fmla="*/ 2147483647 w 1359"/>
              <a:gd name="T39" fmla="*/ 2147483647 h 936"/>
              <a:gd name="T40" fmla="*/ 2147483647 w 1359"/>
              <a:gd name="T41" fmla="*/ 2147483647 h 936"/>
              <a:gd name="T42" fmla="*/ 2147483647 w 1359"/>
              <a:gd name="T43" fmla="*/ 2147483647 h 936"/>
              <a:gd name="T44" fmla="*/ 2147483647 w 1359"/>
              <a:gd name="T45" fmla="*/ 2147483647 h 936"/>
              <a:gd name="T46" fmla="*/ 2147483647 w 1359"/>
              <a:gd name="T47" fmla="*/ 2147483647 h 936"/>
              <a:gd name="T48" fmla="*/ 2147483647 w 1359"/>
              <a:gd name="T49" fmla="*/ 2147483647 h 936"/>
              <a:gd name="T50" fmla="*/ 2147483647 w 1359"/>
              <a:gd name="T51" fmla="*/ 2147483647 h 936"/>
              <a:gd name="T52" fmla="*/ 2147483647 w 1359"/>
              <a:gd name="T53" fmla="*/ 2147483647 h 936"/>
              <a:gd name="T54" fmla="*/ 2147483647 w 1359"/>
              <a:gd name="T55" fmla="*/ 2147483647 h 936"/>
              <a:gd name="T56" fmla="*/ 2147483647 w 1359"/>
              <a:gd name="T57" fmla="*/ 2147483647 h 936"/>
              <a:gd name="T58" fmla="*/ 2147483647 w 1359"/>
              <a:gd name="T59" fmla="*/ 2147483647 h 936"/>
              <a:gd name="T60" fmla="*/ 2147483647 w 1359"/>
              <a:gd name="T61" fmla="*/ 2147483647 h 936"/>
              <a:gd name="T62" fmla="*/ 2147483647 w 1359"/>
              <a:gd name="T63" fmla="*/ 2147483647 h 936"/>
              <a:gd name="T64" fmla="*/ 2147483647 w 1359"/>
              <a:gd name="T65" fmla="*/ 2147483647 h 936"/>
              <a:gd name="T66" fmla="*/ 2147483647 w 1359"/>
              <a:gd name="T67" fmla="*/ 2147483647 h 9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359"/>
              <a:gd name="T103" fmla="*/ 0 h 936"/>
              <a:gd name="T104" fmla="*/ 1359 w 1359"/>
              <a:gd name="T105" fmla="*/ 936 h 9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359" h="936">
                <a:moveTo>
                  <a:pt x="0" y="0"/>
                </a:moveTo>
                <a:lnTo>
                  <a:pt x="21" y="67"/>
                </a:lnTo>
                <a:lnTo>
                  <a:pt x="41" y="140"/>
                </a:lnTo>
                <a:lnTo>
                  <a:pt x="62" y="207"/>
                </a:lnTo>
                <a:lnTo>
                  <a:pt x="81" y="268"/>
                </a:lnTo>
                <a:lnTo>
                  <a:pt x="102" y="324"/>
                </a:lnTo>
                <a:lnTo>
                  <a:pt x="123" y="375"/>
                </a:lnTo>
                <a:lnTo>
                  <a:pt x="143" y="422"/>
                </a:lnTo>
                <a:lnTo>
                  <a:pt x="162" y="465"/>
                </a:lnTo>
                <a:lnTo>
                  <a:pt x="183" y="503"/>
                </a:lnTo>
                <a:lnTo>
                  <a:pt x="204" y="539"/>
                </a:lnTo>
                <a:lnTo>
                  <a:pt x="224" y="572"/>
                </a:lnTo>
                <a:lnTo>
                  <a:pt x="245" y="602"/>
                </a:lnTo>
                <a:lnTo>
                  <a:pt x="264" y="630"/>
                </a:lnTo>
                <a:lnTo>
                  <a:pt x="285" y="654"/>
                </a:lnTo>
                <a:lnTo>
                  <a:pt x="304" y="678"/>
                </a:lnTo>
                <a:lnTo>
                  <a:pt x="325" y="700"/>
                </a:lnTo>
                <a:lnTo>
                  <a:pt x="345" y="719"/>
                </a:lnTo>
                <a:lnTo>
                  <a:pt x="365" y="737"/>
                </a:lnTo>
                <a:lnTo>
                  <a:pt x="385" y="753"/>
                </a:lnTo>
                <a:lnTo>
                  <a:pt x="406" y="768"/>
                </a:lnTo>
                <a:lnTo>
                  <a:pt x="427" y="784"/>
                </a:lnTo>
                <a:lnTo>
                  <a:pt x="446" y="796"/>
                </a:lnTo>
                <a:lnTo>
                  <a:pt x="466" y="808"/>
                </a:lnTo>
                <a:lnTo>
                  <a:pt x="487" y="819"/>
                </a:lnTo>
                <a:lnTo>
                  <a:pt x="508" y="829"/>
                </a:lnTo>
                <a:lnTo>
                  <a:pt x="528" y="837"/>
                </a:lnTo>
                <a:lnTo>
                  <a:pt x="548" y="847"/>
                </a:lnTo>
                <a:lnTo>
                  <a:pt x="568" y="854"/>
                </a:lnTo>
                <a:lnTo>
                  <a:pt x="589" y="861"/>
                </a:lnTo>
                <a:lnTo>
                  <a:pt x="610" y="868"/>
                </a:lnTo>
                <a:lnTo>
                  <a:pt x="630" y="873"/>
                </a:lnTo>
                <a:lnTo>
                  <a:pt x="649" y="879"/>
                </a:lnTo>
                <a:lnTo>
                  <a:pt x="670" y="884"/>
                </a:lnTo>
                <a:lnTo>
                  <a:pt x="691" y="888"/>
                </a:lnTo>
                <a:lnTo>
                  <a:pt x="711" y="892"/>
                </a:lnTo>
                <a:lnTo>
                  <a:pt x="731" y="895"/>
                </a:lnTo>
                <a:lnTo>
                  <a:pt x="751" y="899"/>
                </a:lnTo>
                <a:lnTo>
                  <a:pt x="772" y="902"/>
                </a:lnTo>
                <a:lnTo>
                  <a:pt x="791" y="906"/>
                </a:lnTo>
                <a:lnTo>
                  <a:pt x="812" y="909"/>
                </a:lnTo>
                <a:lnTo>
                  <a:pt x="831" y="912"/>
                </a:lnTo>
                <a:lnTo>
                  <a:pt x="852" y="913"/>
                </a:lnTo>
                <a:lnTo>
                  <a:pt x="872" y="916"/>
                </a:lnTo>
                <a:lnTo>
                  <a:pt x="893" y="917"/>
                </a:lnTo>
                <a:lnTo>
                  <a:pt x="914" y="918"/>
                </a:lnTo>
                <a:lnTo>
                  <a:pt x="933" y="921"/>
                </a:lnTo>
                <a:lnTo>
                  <a:pt x="953" y="923"/>
                </a:lnTo>
                <a:lnTo>
                  <a:pt x="974" y="924"/>
                </a:lnTo>
                <a:lnTo>
                  <a:pt x="995" y="925"/>
                </a:lnTo>
                <a:lnTo>
                  <a:pt x="1014" y="927"/>
                </a:lnTo>
                <a:lnTo>
                  <a:pt x="1035" y="927"/>
                </a:lnTo>
                <a:lnTo>
                  <a:pt x="1055" y="928"/>
                </a:lnTo>
                <a:lnTo>
                  <a:pt x="1076" y="929"/>
                </a:lnTo>
                <a:lnTo>
                  <a:pt x="1097" y="929"/>
                </a:lnTo>
                <a:lnTo>
                  <a:pt x="1116" y="931"/>
                </a:lnTo>
                <a:lnTo>
                  <a:pt x="1136" y="931"/>
                </a:lnTo>
                <a:lnTo>
                  <a:pt x="1157" y="932"/>
                </a:lnTo>
                <a:lnTo>
                  <a:pt x="1178" y="932"/>
                </a:lnTo>
                <a:lnTo>
                  <a:pt x="1198" y="934"/>
                </a:lnTo>
                <a:lnTo>
                  <a:pt x="1218" y="934"/>
                </a:lnTo>
                <a:lnTo>
                  <a:pt x="1238" y="934"/>
                </a:lnTo>
                <a:lnTo>
                  <a:pt x="1259" y="935"/>
                </a:lnTo>
                <a:lnTo>
                  <a:pt x="1278" y="935"/>
                </a:lnTo>
                <a:lnTo>
                  <a:pt x="1297" y="935"/>
                </a:lnTo>
                <a:lnTo>
                  <a:pt x="1318" y="935"/>
                </a:lnTo>
                <a:lnTo>
                  <a:pt x="1339" y="936"/>
                </a:lnTo>
                <a:lnTo>
                  <a:pt x="1359" y="936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212" name="Freeform 63"/>
          <p:cNvSpPr>
            <a:spLocks/>
          </p:cNvSpPr>
          <p:nvPr/>
        </p:nvSpPr>
        <p:spPr bwMode="auto">
          <a:xfrm>
            <a:off x="2638425" y="925513"/>
            <a:ext cx="3243263" cy="1684337"/>
          </a:xfrm>
          <a:custGeom>
            <a:avLst/>
            <a:gdLst>
              <a:gd name="T0" fmla="*/ 2147483647 w 1744"/>
              <a:gd name="T1" fmla="*/ 2147483647 h 939"/>
              <a:gd name="T2" fmla="*/ 2147483647 w 1744"/>
              <a:gd name="T3" fmla="*/ 2147483647 h 939"/>
              <a:gd name="T4" fmla="*/ 2147483647 w 1744"/>
              <a:gd name="T5" fmla="*/ 2147483647 h 939"/>
              <a:gd name="T6" fmla="*/ 2147483647 w 1744"/>
              <a:gd name="T7" fmla="*/ 2147483647 h 939"/>
              <a:gd name="T8" fmla="*/ 2147483647 w 1744"/>
              <a:gd name="T9" fmla="*/ 2147483647 h 939"/>
              <a:gd name="T10" fmla="*/ 2147483647 w 1744"/>
              <a:gd name="T11" fmla="*/ 2147483647 h 939"/>
              <a:gd name="T12" fmla="*/ 2147483647 w 1744"/>
              <a:gd name="T13" fmla="*/ 2147483647 h 939"/>
              <a:gd name="T14" fmla="*/ 2147483647 w 1744"/>
              <a:gd name="T15" fmla="*/ 2147483647 h 939"/>
              <a:gd name="T16" fmla="*/ 2147483647 w 1744"/>
              <a:gd name="T17" fmla="*/ 2147483647 h 939"/>
              <a:gd name="T18" fmla="*/ 2147483647 w 1744"/>
              <a:gd name="T19" fmla="*/ 2147483647 h 939"/>
              <a:gd name="T20" fmla="*/ 2147483647 w 1744"/>
              <a:gd name="T21" fmla="*/ 2147483647 h 939"/>
              <a:gd name="T22" fmla="*/ 2147483647 w 1744"/>
              <a:gd name="T23" fmla="*/ 2147483647 h 939"/>
              <a:gd name="T24" fmla="*/ 2147483647 w 1744"/>
              <a:gd name="T25" fmla="*/ 2147483647 h 939"/>
              <a:gd name="T26" fmla="*/ 2147483647 w 1744"/>
              <a:gd name="T27" fmla="*/ 2147483647 h 939"/>
              <a:gd name="T28" fmla="*/ 2147483647 w 1744"/>
              <a:gd name="T29" fmla="*/ 2147483647 h 939"/>
              <a:gd name="T30" fmla="*/ 2147483647 w 1744"/>
              <a:gd name="T31" fmla="*/ 2147483647 h 939"/>
              <a:gd name="T32" fmla="*/ 2147483647 w 1744"/>
              <a:gd name="T33" fmla="*/ 2147483647 h 939"/>
              <a:gd name="T34" fmla="*/ 2147483647 w 1744"/>
              <a:gd name="T35" fmla="*/ 2147483647 h 939"/>
              <a:gd name="T36" fmla="*/ 2147483647 w 1744"/>
              <a:gd name="T37" fmla="*/ 2147483647 h 939"/>
              <a:gd name="T38" fmla="*/ 2147483647 w 1744"/>
              <a:gd name="T39" fmla="*/ 2147483647 h 939"/>
              <a:gd name="T40" fmla="*/ 2147483647 w 1744"/>
              <a:gd name="T41" fmla="*/ 2147483647 h 939"/>
              <a:gd name="T42" fmla="*/ 2147483647 w 1744"/>
              <a:gd name="T43" fmla="*/ 2147483647 h 939"/>
              <a:gd name="T44" fmla="*/ 2147483647 w 1744"/>
              <a:gd name="T45" fmla="*/ 2147483647 h 939"/>
              <a:gd name="T46" fmla="*/ 2147483647 w 1744"/>
              <a:gd name="T47" fmla="*/ 2147483647 h 939"/>
              <a:gd name="T48" fmla="*/ 2147483647 w 1744"/>
              <a:gd name="T49" fmla="*/ 2147483647 h 939"/>
              <a:gd name="T50" fmla="*/ 2147483647 w 1744"/>
              <a:gd name="T51" fmla="*/ 2147483647 h 939"/>
              <a:gd name="T52" fmla="*/ 2147483647 w 1744"/>
              <a:gd name="T53" fmla="*/ 2147483647 h 939"/>
              <a:gd name="T54" fmla="*/ 2147483647 w 1744"/>
              <a:gd name="T55" fmla="*/ 2147483647 h 939"/>
              <a:gd name="T56" fmla="*/ 2147483647 w 1744"/>
              <a:gd name="T57" fmla="*/ 2147483647 h 939"/>
              <a:gd name="T58" fmla="*/ 2147483647 w 1744"/>
              <a:gd name="T59" fmla="*/ 2147483647 h 939"/>
              <a:gd name="T60" fmla="*/ 2147483647 w 1744"/>
              <a:gd name="T61" fmla="*/ 2147483647 h 939"/>
              <a:gd name="T62" fmla="*/ 2147483647 w 1744"/>
              <a:gd name="T63" fmla="*/ 2147483647 h 939"/>
              <a:gd name="T64" fmla="*/ 2147483647 w 1744"/>
              <a:gd name="T65" fmla="*/ 2147483647 h 939"/>
              <a:gd name="T66" fmla="*/ 2147483647 w 1744"/>
              <a:gd name="T67" fmla="*/ 2147483647 h 939"/>
              <a:gd name="T68" fmla="*/ 2147483647 w 1744"/>
              <a:gd name="T69" fmla="*/ 2147483647 h 939"/>
              <a:gd name="T70" fmla="*/ 2147483647 w 1744"/>
              <a:gd name="T71" fmla="*/ 2147483647 h 939"/>
              <a:gd name="T72" fmla="*/ 2147483647 w 1744"/>
              <a:gd name="T73" fmla="*/ 2147483647 h 939"/>
              <a:gd name="T74" fmla="*/ 2147483647 w 1744"/>
              <a:gd name="T75" fmla="*/ 2147483647 h 939"/>
              <a:gd name="T76" fmla="*/ 2147483647 w 1744"/>
              <a:gd name="T77" fmla="*/ 2147483647 h 939"/>
              <a:gd name="T78" fmla="*/ 2147483647 w 1744"/>
              <a:gd name="T79" fmla="*/ 2147483647 h 939"/>
              <a:gd name="T80" fmla="*/ 2147483647 w 1744"/>
              <a:gd name="T81" fmla="*/ 2147483647 h 939"/>
              <a:gd name="T82" fmla="*/ 2147483647 w 1744"/>
              <a:gd name="T83" fmla="*/ 2147483647 h 939"/>
              <a:gd name="T84" fmla="*/ 2147483647 w 1744"/>
              <a:gd name="T85" fmla="*/ 2147483647 h 939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744"/>
              <a:gd name="T130" fmla="*/ 0 h 939"/>
              <a:gd name="T131" fmla="*/ 1744 w 1744"/>
              <a:gd name="T132" fmla="*/ 939 h 939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744" h="939">
                <a:moveTo>
                  <a:pt x="0" y="0"/>
                </a:moveTo>
                <a:lnTo>
                  <a:pt x="21" y="159"/>
                </a:lnTo>
                <a:lnTo>
                  <a:pt x="41" y="317"/>
                </a:lnTo>
                <a:lnTo>
                  <a:pt x="62" y="441"/>
                </a:lnTo>
                <a:lnTo>
                  <a:pt x="81" y="540"/>
                </a:lnTo>
                <a:lnTo>
                  <a:pt x="102" y="619"/>
                </a:lnTo>
                <a:lnTo>
                  <a:pt x="122" y="682"/>
                </a:lnTo>
                <a:lnTo>
                  <a:pt x="143" y="731"/>
                </a:lnTo>
                <a:lnTo>
                  <a:pt x="164" y="771"/>
                </a:lnTo>
                <a:lnTo>
                  <a:pt x="183" y="804"/>
                </a:lnTo>
                <a:lnTo>
                  <a:pt x="204" y="830"/>
                </a:lnTo>
                <a:lnTo>
                  <a:pt x="223" y="851"/>
                </a:lnTo>
                <a:lnTo>
                  <a:pt x="243" y="869"/>
                </a:lnTo>
                <a:lnTo>
                  <a:pt x="264" y="883"/>
                </a:lnTo>
                <a:lnTo>
                  <a:pt x="283" y="892"/>
                </a:lnTo>
                <a:lnTo>
                  <a:pt x="304" y="901"/>
                </a:lnTo>
                <a:lnTo>
                  <a:pt x="325" y="907"/>
                </a:lnTo>
                <a:lnTo>
                  <a:pt x="345" y="913"/>
                </a:lnTo>
                <a:lnTo>
                  <a:pt x="365" y="918"/>
                </a:lnTo>
                <a:lnTo>
                  <a:pt x="385" y="923"/>
                </a:lnTo>
                <a:lnTo>
                  <a:pt x="406" y="925"/>
                </a:lnTo>
                <a:lnTo>
                  <a:pt x="426" y="928"/>
                </a:lnTo>
                <a:lnTo>
                  <a:pt x="447" y="929"/>
                </a:lnTo>
                <a:lnTo>
                  <a:pt x="466" y="931"/>
                </a:lnTo>
                <a:lnTo>
                  <a:pt x="487" y="934"/>
                </a:lnTo>
                <a:lnTo>
                  <a:pt x="508" y="934"/>
                </a:lnTo>
                <a:lnTo>
                  <a:pt x="528" y="935"/>
                </a:lnTo>
                <a:lnTo>
                  <a:pt x="547" y="936"/>
                </a:lnTo>
                <a:lnTo>
                  <a:pt x="568" y="936"/>
                </a:lnTo>
                <a:lnTo>
                  <a:pt x="589" y="936"/>
                </a:lnTo>
                <a:lnTo>
                  <a:pt x="609" y="938"/>
                </a:lnTo>
                <a:lnTo>
                  <a:pt x="630" y="938"/>
                </a:lnTo>
                <a:lnTo>
                  <a:pt x="649" y="938"/>
                </a:lnTo>
                <a:lnTo>
                  <a:pt x="670" y="938"/>
                </a:lnTo>
                <a:lnTo>
                  <a:pt x="689" y="938"/>
                </a:lnTo>
                <a:lnTo>
                  <a:pt x="710" y="938"/>
                </a:lnTo>
                <a:lnTo>
                  <a:pt x="730" y="939"/>
                </a:lnTo>
                <a:lnTo>
                  <a:pt x="750" y="939"/>
                </a:lnTo>
                <a:lnTo>
                  <a:pt x="770" y="939"/>
                </a:lnTo>
                <a:lnTo>
                  <a:pt x="791" y="939"/>
                </a:lnTo>
                <a:lnTo>
                  <a:pt x="812" y="939"/>
                </a:lnTo>
                <a:lnTo>
                  <a:pt x="831" y="939"/>
                </a:lnTo>
                <a:lnTo>
                  <a:pt x="851" y="939"/>
                </a:lnTo>
                <a:lnTo>
                  <a:pt x="872" y="939"/>
                </a:lnTo>
                <a:lnTo>
                  <a:pt x="893" y="939"/>
                </a:lnTo>
                <a:lnTo>
                  <a:pt x="913" y="939"/>
                </a:lnTo>
                <a:lnTo>
                  <a:pt x="933" y="939"/>
                </a:lnTo>
                <a:lnTo>
                  <a:pt x="953" y="939"/>
                </a:lnTo>
                <a:lnTo>
                  <a:pt x="974" y="939"/>
                </a:lnTo>
                <a:lnTo>
                  <a:pt x="995" y="939"/>
                </a:lnTo>
                <a:lnTo>
                  <a:pt x="1015" y="939"/>
                </a:lnTo>
                <a:lnTo>
                  <a:pt x="1034" y="939"/>
                </a:lnTo>
                <a:lnTo>
                  <a:pt x="1055" y="939"/>
                </a:lnTo>
                <a:lnTo>
                  <a:pt x="1076" y="939"/>
                </a:lnTo>
                <a:lnTo>
                  <a:pt x="1096" y="939"/>
                </a:lnTo>
                <a:lnTo>
                  <a:pt x="1116" y="939"/>
                </a:lnTo>
                <a:lnTo>
                  <a:pt x="1136" y="939"/>
                </a:lnTo>
                <a:lnTo>
                  <a:pt x="1157" y="939"/>
                </a:lnTo>
                <a:lnTo>
                  <a:pt x="1176" y="939"/>
                </a:lnTo>
                <a:lnTo>
                  <a:pt x="1197" y="939"/>
                </a:lnTo>
                <a:lnTo>
                  <a:pt x="1216" y="939"/>
                </a:lnTo>
                <a:lnTo>
                  <a:pt x="1237" y="939"/>
                </a:lnTo>
                <a:lnTo>
                  <a:pt x="1257" y="939"/>
                </a:lnTo>
                <a:lnTo>
                  <a:pt x="1278" y="939"/>
                </a:lnTo>
                <a:lnTo>
                  <a:pt x="1299" y="939"/>
                </a:lnTo>
                <a:lnTo>
                  <a:pt x="1318" y="939"/>
                </a:lnTo>
                <a:lnTo>
                  <a:pt x="1338" y="939"/>
                </a:lnTo>
                <a:lnTo>
                  <a:pt x="1359" y="939"/>
                </a:lnTo>
                <a:lnTo>
                  <a:pt x="1380" y="939"/>
                </a:lnTo>
                <a:lnTo>
                  <a:pt x="1399" y="939"/>
                </a:lnTo>
                <a:lnTo>
                  <a:pt x="1420" y="939"/>
                </a:lnTo>
                <a:lnTo>
                  <a:pt x="1440" y="939"/>
                </a:lnTo>
                <a:lnTo>
                  <a:pt x="1461" y="939"/>
                </a:lnTo>
                <a:lnTo>
                  <a:pt x="1482" y="939"/>
                </a:lnTo>
                <a:lnTo>
                  <a:pt x="1501" y="939"/>
                </a:lnTo>
                <a:lnTo>
                  <a:pt x="1521" y="939"/>
                </a:lnTo>
                <a:lnTo>
                  <a:pt x="1542" y="939"/>
                </a:lnTo>
                <a:lnTo>
                  <a:pt x="1563" y="939"/>
                </a:lnTo>
                <a:lnTo>
                  <a:pt x="1583" y="939"/>
                </a:lnTo>
                <a:lnTo>
                  <a:pt x="1603" y="939"/>
                </a:lnTo>
                <a:lnTo>
                  <a:pt x="1623" y="939"/>
                </a:lnTo>
                <a:lnTo>
                  <a:pt x="1644" y="939"/>
                </a:lnTo>
                <a:lnTo>
                  <a:pt x="1663" y="939"/>
                </a:lnTo>
                <a:lnTo>
                  <a:pt x="1682" y="939"/>
                </a:lnTo>
                <a:lnTo>
                  <a:pt x="1703" y="939"/>
                </a:lnTo>
                <a:lnTo>
                  <a:pt x="1724" y="939"/>
                </a:lnTo>
                <a:lnTo>
                  <a:pt x="1744" y="939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213" name="Line 64"/>
          <p:cNvSpPr>
            <a:spLocks noChangeShapeType="1"/>
          </p:cNvSpPr>
          <p:nvPr/>
        </p:nvSpPr>
        <p:spPr bwMode="auto">
          <a:xfrm flipV="1">
            <a:off x="2487613" y="4257675"/>
            <a:ext cx="1587" cy="476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214" name="Line 65"/>
          <p:cNvSpPr>
            <a:spLocks noChangeShapeType="1"/>
          </p:cNvSpPr>
          <p:nvPr/>
        </p:nvSpPr>
        <p:spPr bwMode="auto">
          <a:xfrm flipV="1">
            <a:off x="3243263" y="4257675"/>
            <a:ext cx="1587" cy="476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215" name="Line 66"/>
          <p:cNvSpPr>
            <a:spLocks noChangeShapeType="1"/>
          </p:cNvSpPr>
          <p:nvPr/>
        </p:nvSpPr>
        <p:spPr bwMode="auto">
          <a:xfrm flipV="1">
            <a:off x="3995738" y="4257675"/>
            <a:ext cx="1587" cy="476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216" name="Line 67"/>
          <p:cNvSpPr>
            <a:spLocks noChangeShapeType="1"/>
          </p:cNvSpPr>
          <p:nvPr/>
        </p:nvSpPr>
        <p:spPr bwMode="auto">
          <a:xfrm flipV="1">
            <a:off x="4751388" y="4257675"/>
            <a:ext cx="1587" cy="476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217" name="Line 68"/>
          <p:cNvSpPr>
            <a:spLocks noChangeShapeType="1"/>
          </p:cNvSpPr>
          <p:nvPr/>
        </p:nvSpPr>
        <p:spPr bwMode="auto">
          <a:xfrm flipV="1">
            <a:off x="5507038" y="4257675"/>
            <a:ext cx="1587" cy="476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218" name="Line 69"/>
          <p:cNvSpPr>
            <a:spLocks noChangeShapeType="1"/>
          </p:cNvSpPr>
          <p:nvPr/>
        </p:nvSpPr>
        <p:spPr bwMode="auto">
          <a:xfrm flipV="1">
            <a:off x="2111375" y="4221163"/>
            <a:ext cx="1588" cy="8413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219" name="Line 70"/>
          <p:cNvSpPr>
            <a:spLocks noChangeShapeType="1"/>
          </p:cNvSpPr>
          <p:nvPr/>
        </p:nvSpPr>
        <p:spPr bwMode="auto">
          <a:xfrm flipV="1">
            <a:off x="2865438" y="4221163"/>
            <a:ext cx="1587" cy="8413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220" name="Line 71"/>
          <p:cNvSpPr>
            <a:spLocks noChangeShapeType="1"/>
          </p:cNvSpPr>
          <p:nvPr/>
        </p:nvSpPr>
        <p:spPr bwMode="auto">
          <a:xfrm flipV="1">
            <a:off x="3619500" y="4221163"/>
            <a:ext cx="3175" cy="8413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221" name="Line 72"/>
          <p:cNvSpPr>
            <a:spLocks noChangeShapeType="1"/>
          </p:cNvSpPr>
          <p:nvPr/>
        </p:nvSpPr>
        <p:spPr bwMode="auto">
          <a:xfrm flipV="1">
            <a:off x="4375150" y="4221163"/>
            <a:ext cx="1588" cy="8413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222" name="Line 73"/>
          <p:cNvSpPr>
            <a:spLocks noChangeShapeType="1"/>
          </p:cNvSpPr>
          <p:nvPr/>
        </p:nvSpPr>
        <p:spPr bwMode="auto">
          <a:xfrm flipV="1">
            <a:off x="5127625" y="4221163"/>
            <a:ext cx="1588" cy="8413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223" name="Line 74"/>
          <p:cNvSpPr>
            <a:spLocks noChangeShapeType="1"/>
          </p:cNvSpPr>
          <p:nvPr/>
        </p:nvSpPr>
        <p:spPr bwMode="auto">
          <a:xfrm flipV="1">
            <a:off x="5881688" y="4235450"/>
            <a:ext cx="3175" cy="8413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224" name="Line 75"/>
          <p:cNvSpPr>
            <a:spLocks noChangeShapeType="1"/>
          </p:cNvSpPr>
          <p:nvPr/>
        </p:nvSpPr>
        <p:spPr bwMode="auto">
          <a:xfrm>
            <a:off x="2111375" y="3876675"/>
            <a:ext cx="44450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225" name="Line 76"/>
          <p:cNvSpPr>
            <a:spLocks noChangeShapeType="1"/>
          </p:cNvSpPr>
          <p:nvPr/>
        </p:nvSpPr>
        <p:spPr bwMode="auto">
          <a:xfrm>
            <a:off x="2111375" y="3032125"/>
            <a:ext cx="44450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226" name="Line 77"/>
          <p:cNvSpPr>
            <a:spLocks noChangeShapeType="1"/>
          </p:cNvSpPr>
          <p:nvPr/>
        </p:nvSpPr>
        <p:spPr bwMode="auto">
          <a:xfrm>
            <a:off x="2111375" y="2190750"/>
            <a:ext cx="44450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227" name="Line 78"/>
          <p:cNvSpPr>
            <a:spLocks noChangeShapeType="1"/>
          </p:cNvSpPr>
          <p:nvPr/>
        </p:nvSpPr>
        <p:spPr bwMode="auto">
          <a:xfrm>
            <a:off x="2111375" y="1347788"/>
            <a:ext cx="44450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228" name="Line 79"/>
          <p:cNvSpPr>
            <a:spLocks noChangeShapeType="1"/>
          </p:cNvSpPr>
          <p:nvPr/>
        </p:nvSpPr>
        <p:spPr bwMode="auto">
          <a:xfrm>
            <a:off x="2111375" y="3452813"/>
            <a:ext cx="8572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229" name="Line 80"/>
          <p:cNvSpPr>
            <a:spLocks noChangeShapeType="1"/>
          </p:cNvSpPr>
          <p:nvPr/>
        </p:nvSpPr>
        <p:spPr bwMode="auto">
          <a:xfrm>
            <a:off x="2111375" y="2609850"/>
            <a:ext cx="85725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230" name="Line 81"/>
          <p:cNvSpPr>
            <a:spLocks noChangeShapeType="1"/>
          </p:cNvSpPr>
          <p:nvPr/>
        </p:nvSpPr>
        <p:spPr bwMode="auto">
          <a:xfrm>
            <a:off x="2111375" y="1768475"/>
            <a:ext cx="85725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231" name="Line 82"/>
          <p:cNvSpPr>
            <a:spLocks noChangeShapeType="1"/>
          </p:cNvSpPr>
          <p:nvPr/>
        </p:nvSpPr>
        <p:spPr bwMode="auto">
          <a:xfrm>
            <a:off x="2111375" y="925513"/>
            <a:ext cx="85725" cy="31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232" name="Rectangle 83"/>
          <p:cNvSpPr>
            <a:spLocks noChangeArrowheads="1"/>
          </p:cNvSpPr>
          <p:nvPr/>
        </p:nvSpPr>
        <p:spPr bwMode="auto">
          <a:xfrm>
            <a:off x="4016375" y="1847850"/>
            <a:ext cx="127000" cy="22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i="1">
                <a:solidFill>
                  <a:srgbClr val="000000"/>
                </a:solidFill>
              </a:rPr>
              <a:t>E</a:t>
            </a:r>
            <a:endParaRPr lang="en-US" sz="2000" b="1" i="1">
              <a:latin typeface="Times New Roman" pitchFamily="18" charset="0"/>
            </a:endParaRPr>
          </a:p>
        </p:txBody>
      </p:sp>
      <p:sp>
        <p:nvSpPr>
          <p:cNvPr id="87233" name="Rectangle 84"/>
          <p:cNvSpPr>
            <a:spLocks noChangeArrowheads="1"/>
          </p:cNvSpPr>
          <p:nvPr/>
        </p:nvSpPr>
        <p:spPr bwMode="auto">
          <a:xfrm>
            <a:off x="4159250" y="2009775"/>
            <a:ext cx="84138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i="1">
                <a:solidFill>
                  <a:srgbClr val="000000"/>
                </a:solidFill>
              </a:rPr>
              <a:t>A</a:t>
            </a:r>
            <a:endParaRPr lang="en-US" sz="2000" b="1" i="1">
              <a:latin typeface="Times New Roman" pitchFamily="18" charset="0"/>
            </a:endParaRPr>
          </a:p>
        </p:txBody>
      </p:sp>
      <p:sp>
        <p:nvSpPr>
          <p:cNvPr id="87234" name="Rectangle 85"/>
          <p:cNvSpPr>
            <a:spLocks noChangeArrowheads="1"/>
          </p:cNvSpPr>
          <p:nvPr/>
        </p:nvSpPr>
        <p:spPr bwMode="auto">
          <a:xfrm>
            <a:off x="3070225" y="2149475"/>
            <a:ext cx="127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i="1">
                <a:solidFill>
                  <a:srgbClr val="000000"/>
                </a:solidFill>
              </a:rPr>
              <a:t>E</a:t>
            </a:r>
            <a:endParaRPr lang="en-US" sz="2000" b="1" i="1">
              <a:latin typeface="Times New Roman" pitchFamily="18" charset="0"/>
            </a:endParaRPr>
          </a:p>
        </p:txBody>
      </p:sp>
      <p:sp>
        <p:nvSpPr>
          <p:cNvPr id="87235" name="Rectangle 86"/>
          <p:cNvSpPr>
            <a:spLocks noChangeArrowheads="1"/>
          </p:cNvSpPr>
          <p:nvPr/>
        </p:nvSpPr>
        <p:spPr bwMode="auto">
          <a:xfrm>
            <a:off x="3225800" y="2301875"/>
            <a:ext cx="9366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i="1">
                <a:solidFill>
                  <a:srgbClr val="000000"/>
                </a:solidFill>
              </a:rPr>
              <a:t>N</a:t>
            </a:r>
            <a:endParaRPr lang="en-US" sz="2000" b="1" i="1">
              <a:latin typeface="Times New Roman" pitchFamily="18" charset="0"/>
            </a:endParaRPr>
          </a:p>
        </p:txBody>
      </p:sp>
      <p:sp>
        <p:nvSpPr>
          <p:cNvPr id="87236" name="Rectangle 87"/>
          <p:cNvSpPr>
            <a:spLocks noChangeArrowheads="1"/>
          </p:cNvSpPr>
          <p:nvPr/>
        </p:nvSpPr>
        <p:spPr bwMode="auto">
          <a:xfrm>
            <a:off x="3903663" y="3070225"/>
            <a:ext cx="127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i="1">
                <a:solidFill>
                  <a:srgbClr val="000000"/>
                </a:solidFill>
              </a:rPr>
              <a:t>E</a:t>
            </a:r>
            <a:endParaRPr lang="en-US" sz="2000" b="1" i="1">
              <a:latin typeface="Times New Roman" pitchFamily="18" charset="0"/>
            </a:endParaRPr>
          </a:p>
        </p:txBody>
      </p:sp>
      <p:sp>
        <p:nvSpPr>
          <p:cNvPr id="87237" name="Rectangle 88"/>
          <p:cNvSpPr>
            <a:spLocks noChangeArrowheads="1"/>
          </p:cNvSpPr>
          <p:nvPr/>
        </p:nvSpPr>
        <p:spPr bwMode="auto">
          <a:xfrm>
            <a:off x="4048125" y="3221038"/>
            <a:ext cx="84138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i="1">
                <a:solidFill>
                  <a:srgbClr val="000000"/>
                </a:solidFill>
              </a:rPr>
              <a:t>S</a:t>
            </a:r>
            <a:endParaRPr lang="en-US" sz="2000" b="1" i="1">
              <a:latin typeface="Times New Roman" pitchFamily="18" charset="0"/>
            </a:endParaRPr>
          </a:p>
        </p:txBody>
      </p:sp>
      <p:sp>
        <p:nvSpPr>
          <p:cNvPr id="87238" name="Line 89"/>
          <p:cNvSpPr>
            <a:spLocks noChangeShapeType="1"/>
          </p:cNvSpPr>
          <p:nvPr/>
        </p:nvSpPr>
        <p:spPr bwMode="auto">
          <a:xfrm>
            <a:off x="2106613" y="4313238"/>
            <a:ext cx="378142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87130" name="Object 90"/>
          <p:cNvGraphicFramePr>
            <a:graphicFrameLocks noChangeAspect="1"/>
          </p:cNvGraphicFramePr>
          <p:nvPr/>
        </p:nvGraphicFramePr>
        <p:xfrm>
          <a:off x="296863" y="2222500"/>
          <a:ext cx="12573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53" name="Equation" r:id="rId4" imgW="1257300" imgH="762000" progId="Equation.DSMT4">
                  <p:embed/>
                </p:oleObj>
              </mc:Choice>
              <mc:Fallback>
                <p:oleObj name="Equation" r:id="rId4" imgW="1257300" imgH="762000" progId="Equation.DSMT4">
                  <p:embed/>
                  <p:pic>
                    <p:nvPicPr>
                      <p:cNvPr id="0" name="Picture 1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863" y="2222500"/>
                        <a:ext cx="12573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239" name="Line 91"/>
          <p:cNvSpPr>
            <a:spLocks noChangeShapeType="1"/>
          </p:cNvSpPr>
          <p:nvPr/>
        </p:nvSpPr>
        <p:spPr bwMode="auto">
          <a:xfrm flipV="1">
            <a:off x="982663" y="1163638"/>
            <a:ext cx="0" cy="889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7240" name="Text Box 92"/>
          <p:cNvSpPr txBox="1">
            <a:spLocks noChangeArrowheads="1"/>
          </p:cNvSpPr>
          <p:nvPr/>
        </p:nvSpPr>
        <p:spPr bwMode="auto">
          <a:xfrm>
            <a:off x="4201319" y="720110"/>
            <a:ext cx="28241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repulsive at all distances</a:t>
            </a:r>
            <a:b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anti-bonding M.O.</a:t>
            </a:r>
          </a:p>
        </p:txBody>
      </p:sp>
      <p:sp>
        <p:nvSpPr>
          <p:cNvPr id="87241" name="Line 93"/>
          <p:cNvSpPr>
            <a:spLocks noChangeShapeType="1"/>
          </p:cNvSpPr>
          <p:nvPr/>
        </p:nvSpPr>
        <p:spPr bwMode="auto">
          <a:xfrm flipH="1">
            <a:off x="3525838" y="1076325"/>
            <a:ext cx="638175" cy="350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7242" name="Text Box 94"/>
          <p:cNvSpPr txBox="1">
            <a:spLocks noChangeArrowheads="1"/>
          </p:cNvSpPr>
          <p:nvPr/>
        </p:nvSpPr>
        <p:spPr bwMode="auto">
          <a:xfrm>
            <a:off x="4784725" y="3516313"/>
            <a:ext cx="1700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bonding M.O.</a:t>
            </a:r>
          </a:p>
        </p:txBody>
      </p:sp>
      <p:sp>
        <p:nvSpPr>
          <p:cNvPr id="87243" name="Line 95"/>
          <p:cNvSpPr>
            <a:spLocks noChangeShapeType="1"/>
          </p:cNvSpPr>
          <p:nvPr/>
        </p:nvSpPr>
        <p:spPr bwMode="auto">
          <a:xfrm flipH="1" flipV="1">
            <a:off x="4302125" y="2830513"/>
            <a:ext cx="563563" cy="788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7244" name="Text Box 96"/>
          <p:cNvSpPr txBox="1">
            <a:spLocks noChangeArrowheads="1"/>
          </p:cNvSpPr>
          <p:nvPr/>
        </p:nvSpPr>
        <p:spPr bwMode="auto">
          <a:xfrm>
            <a:off x="2732088" y="209550"/>
            <a:ext cx="26574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classical – no exchange</a:t>
            </a:r>
          </a:p>
        </p:txBody>
      </p:sp>
      <p:sp>
        <p:nvSpPr>
          <p:cNvPr id="87245" name="Line 97"/>
          <p:cNvSpPr>
            <a:spLocks noChangeShapeType="1"/>
          </p:cNvSpPr>
          <p:nvPr/>
        </p:nvSpPr>
        <p:spPr bwMode="auto">
          <a:xfrm flipH="1">
            <a:off x="2749550" y="561975"/>
            <a:ext cx="425450" cy="1027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7246" name="Line 98"/>
          <p:cNvSpPr>
            <a:spLocks noChangeShapeType="1"/>
          </p:cNvSpPr>
          <p:nvPr/>
        </p:nvSpPr>
        <p:spPr bwMode="auto">
          <a:xfrm flipV="1">
            <a:off x="3049588" y="3694113"/>
            <a:ext cx="0" cy="614362"/>
          </a:xfrm>
          <a:prstGeom prst="line">
            <a:avLst/>
          </a:prstGeom>
          <a:noFill/>
          <a:ln w="19050">
            <a:solidFill>
              <a:srgbClr val="0066CC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7247" name="Line 99"/>
          <p:cNvSpPr>
            <a:spLocks noChangeShapeType="1"/>
          </p:cNvSpPr>
          <p:nvPr/>
        </p:nvSpPr>
        <p:spPr bwMode="auto">
          <a:xfrm flipV="1">
            <a:off x="3049588" y="2605088"/>
            <a:ext cx="0" cy="1101725"/>
          </a:xfrm>
          <a:prstGeom prst="line">
            <a:avLst/>
          </a:prstGeom>
          <a:noFill/>
          <a:ln w="19050">
            <a:solidFill>
              <a:srgbClr val="CC66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87140" name="Object 100"/>
          <p:cNvGraphicFramePr>
            <a:graphicFrameLocks noChangeAspect="1"/>
          </p:cNvGraphicFramePr>
          <p:nvPr/>
        </p:nvGraphicFramePr>
        <p:xfrm>
          <a:off x="3133725" y="3822700"/>
          <a:ext cx="3429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54" name="Equation" r:id="rId6" imgW="342603" imgH="317225" progId="Equation.DSMT4">
                  <p:embed/>
                </p:oleObj>
              </mc:Choice>
              <mc:Fallback>
                <p:oleObj name="Equation" r:id="rId6" imgW="342603" imgH="317225" progId="Equation.DSMT4">
                  <p:embed/>
                  <p:pic>
                    <p:nvPicPr>
                      <p:cNvPr id="0" name="Picture 1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3725" y="3822700"/>
                        <a:ext cx="3429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141" name="Object 101"/>
          <p:cNvGraphicFramePr>
            <a:graphicFrameLocks noChangeAspect="1"/>
          </p:cNvGraphicFramePr>
          <p:nvPr/>
        </p:nvGraphicFramePr>
        <p:xfrm>
          <a:off x="506413" y="5214938"/>
          <a:ext cx="3429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55" name="Equation" r:id="rId8" imgW="342603" imgH="317225" progId="Equation.DSMT4">
                  <p:embed/>
                </p:oleObj>
              </mc:Choice>
              <mc:Fallback>
                <p:oleObj name="Equation" r:id="rId8" imgW="342603" imgH="317225" progId="Equation.DSMT4">
                  <p:embed/>
                  <p:pic>
                    <p:nvPicPr>
                      <p:cNvPr id="0" name="Picture 1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413" y="5214938"/>
                        <a:ext cx="3429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248" name="Text Box 102"/>
          <p:cNvSpPr txBox="1">
            <a:spLocks noChangeArrowheads="1"/>
          </p:cNvSpPr>
          <p:nvPr/>
        </p:nvSpPr>
        <p:spPr bwMode="auto">
          <a:xfrm>
            <a:off x="3030538" y="2878138"/>
            <a:ext cx="441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latin typeface="Times New Roman" pitchFamily="18" charset="0"/>
              </a:rPr>
              <a:t>D</a:t>
            </a:r>
            <a:r>
              <a:rPr lang="en-US" sz="2000" b="1" i="1" baseline="-25000">
                <a:latin typeface="Times New Roman" pitchFamily="18" charset="0"/>
              </a:rPr>
              <a:t>e</a:t>
            </a:r>
            <a:endParaRPr lang="en-US" sz="2000" b="1" i="1">
              <a:latin typeface="Times New Roman" pitchFamily="18" charset="0"/>
            </a:endParaRPr>
          </a:p>
        </p:txBody>
      </p:sp>
      <p:sp>
        <p:nvSpPr>
          <p:cNvPr id="87249" name="Text Box 103"/>
          <p:cNvSpPr txBox="1">
            <a:spLocks noChangeArrowheads="1"/>
          </p:cNvSpPr>
          <p:nvPr/>
        </p:nvSpPr>
        <p:spPr bwMode="auto">
          <a:xfrm>
            <a:off x="479425" y="5699125"/>
            <a:ext cx="287129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 dirty="0">
                <a:latin typeface="Times New Roman" pitchFamily="18" charset="0"/>
              </a:rPr>
              <a:t>D</a:t>
            </a:r>
            <a:r>
              <a:rPr lang="en-US" sz="2000" b="1" i="1" baseline="-25000" dirty="0">
                <a:latin typeface="Times New Roman" pitchFamily="18" charset="0"/>
              </a:rPr>
              <a:t>e</a:t>
            </a:r>
            <a:r>
              <a:rPr lang="en-US" sz="2000" b="1" dirty="0">
                <a:latin typeface="Times New Roman" pitchFamily="18" charset="0"/>
              </a:rPr>
              <a:t>  - 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dissociation energy</a:t>
            </a:r>
            <a:endParaRPr lang="en-US" sz="2000" b="1" i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87250" name="Text Box 104"/>
          <p:cNvSpPr txBox="1">
            <a:spLocks noChangeArrowheads="1"/>
          </p:cNvSpPr>
          <p:nvPr/>
        </p:nvSpPr>
        <p:spPr bwMode="auto">
          <a:xfrm>
            <a:off x="941388" y="5181600"/>
            <a:ext cx="29670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Times New Roman" pitchFamily="18" charset="0"/>
              </a:rPr>
              <a:t>- </a:t>
            </a:r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equilibrium bond length</a:t>
            </a:r>
          </a:p>
        </p:txBody>
      </p:sp>
      <p:sp>
        <p:nvSpPr>
          <p:cNvPr id="87251" name="Text Box 105"/>
          <p:cNvSpPr txBox="1">
            <a:spLocks noChangeArrowheads="1"/>
          </p:cNvSpPr>
          <p:nvPr/>
        </p:nvSpPr>
        <p:spPr bwMode="auto">
          <a:xfrm>
            <a:off x="6791325" y="2325688"/>
            <a:ext cx="1466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H 1s energy</a:t>
            </a:r>
          </a:p>
        </p:txBody>
      </p:sp>
      <p:sp>
        <p:nvSpPr>
          <p:cNvPr id="87252" name="Line 106"/>
          <p:cNvSpPr>
            <a:spLocks noChangeShapeType="1"/>
          </p:cNvSpPr>
          <p:nvPr/>
        </p:nvSpPr>
        <p:spPr bwMode="auto">
          <a:xfrm flipH="1">
            <a:off x="5956300" y="2554288"/>
            <a:ext cx="850900" cy="50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87147" name="Object 107"/>
          <p:cNvGraphicFramePr>
            <a:graphicFrameLocks noChangeAspect="1"/>
          </p:cNvGraphicFramePr>
          <p:nvPr/>
        </p:nvGraphicFramePr>
        <p:xfrm>
          <a:off x="6548438" y="2746375"/>
          <a:ext cx="18796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56" name="Equation" r:id="rId9" imgW="1879600" imgH="711200" progId="Equation.DSMT4">
                  <p:embed/>
                </p:oleObj>
              </mc:Choice>
              <mc:Fallback>
                <p:oleObj name="Equation" r:id="rId9" imgW="1879600" imgH="711200" progId="Equation.DSMT4">
                  <p:embed/>
                  <p:pic>
                    <p:nvPicPr>
                      <p:cNvPr id="0" name="Picture 1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8438" y="2746375"/>
                        <a:ext cx="18796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253" name="Text Box 108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graphicFrame>
        <p:nvGraphicFramePr>
          <p:cNvPr id="87149" name="Object 109"/>
          <p:cNvGraphicFramePr>
            <a:graphicFrameLocks noChangeAspect="1"/>
          </p:cNvGraphicFramePr>
          <p:nvPr/>
        </p:nvGraphicFramePr>
        <p:xfrm>
          <a:off x="5751513" y="4748213"/>
          <a:ext cx="3022600" cy="17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57" name="Equation" r:id="rId11" imgW="3022600" imgH="1778000" progId="Equation.DSMT4">
                  <p:embed/>
                </p:oleObj>
              </mc:Choice>
              <mc:Fallback>
                <p:oleObj name="Equation" r:id="rId11" imgW="3022600" imgH="1778000" progId="Equation.DSMT4">
                  <p:embed/>
                  <p:pic>
                    <p:nvPicPr>
                      <p:cNvPr id="0" name="Picture 1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1513" y="4748213"/>
                        <a:ext cx="3022600" cy="177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150" name="Object 110"/>
          <p:cNvGraphicFramePr>
            <a:graphicFrameLocks noChangeAspect="1"/>
          </p:cNvGraphicFramePr>
          <p:nvPr/>
        </p:nvGraphicFramePr>
        <p:xfrm>
          <a:off x="3367088" y="4560888"/>
          <a:ext cx="1104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58" name="Equation" r:id="rId13" imgW="1104900" imgH="330200" progId="Equation.3">
                  <p:embed/>
                </p:oleObj>
              </mc:Choice>
              <mc:Fallback>
                <p:oleObj name="Equation" r:id="rId13" imgW="1104900" imgH="330200" progId="Equation.3">
                  <p:embed/>
                  <p:pic>
                    <p:nvPicPr>
                      <p:cNvPr id="0" name="Picture 1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7088" y="4560888"/>
                        <a:ext cx="11049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254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090" name="Object 2"/>
          <p:cNvGraphicFramePr>
            <a:graphicFrameLocks noChangeAspect="1"/>
          </p:cNvGraphicFramePr>
          <p:nvPr/>
        </p:nvGraphicFramePr>
        <p:xfrm>
          <a:off x="6364288" y="1095375"/>
          <a:ext cx="3683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08" name="Equation" r:id="rId4" imgW="368300" imgH="368300" progId="Equation.DSMT4">
                  <p:embed/>
                </p:oleObj>
              </mc:Choice>
              <mc:Fallback>
                <p:oleObj name="Equation" r:id="rId4" imgW="368300" imgH="3683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4288" y="1095375"/>
                        <a:ext cx="3683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091" name="Text Box 3"/>
          <p:cNvSpPr txBox="1">
            <a:spLocks noChangeArrowheads="1"/>
          </p:cNvSpPr>
          <p:nvPr/>
        </p:nvSpPr>
        <p:spPr bwMode="auto">
          <a:xfrm>
            <a:off x="1787525" y="649288"/>
            <a:ext cx="6173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6600"/>
                </a:solidFill>
                <a:latin typeface="Times New Roman" pitchFamily="18" charset="0"/>
              </a:rPr>
              <a:t>Dissociation Energy		Equilibrium Distance</a:t>
            </a:r>
          </a:p>
        </p:txBody>
      </p:sp>
      <p:sp>
        <p:nvSpPr>
          <p:cNvPr id="89092" name="Text Box 4"/>
          <p:cNvSpPr txBox="1">
            <a:spLocks noChangeArrowheads="1"/>
          </p:cNvSpPr>
          <p:nvPr/>
        </p:nvSpPr>
        <p:spPr bwMode="auto">
          <a:xfrm>
            <a:off x="2587625" y="1074738"/>
            <a:ext cx="441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latin typeface="Times New Roman" pitchFamily="18" charset="0"/>
              </a:rPr>
              <a:t>D</a:t>
            </a:r>
            <a:r>
              <a:rPr lang="en-US" sz="2000" b="1" i="1" baseline="-25000">
                <a:latin typeface="Times New Roman" pitchFamily="18" charset="0"/>
              </a:rPr>
              <a:t>e</a:t>
            </a:r>
            <a:endParaRPr lang="en-US" sz="2000" b="1" i="1">
              <a:latin typeface="Times New Roman" pitchFamily="18" charset="0"/>
            </a:endParaRPr>
          </a:p>
        </p:txBody>
      </p:sp>
      <p:sp>
        <p:nvSpPr>
          <p:cNvPr id="89093" name="Text Box 5"/>
          <p:cNvSpPr txBox="1">
            <a:spLocks noChangeArrowheads="1"/>
          </p:cNvSpPr>
          <p:nvPr/>
        </p:nvSpPr>
        <p:spPr bwMode="auto">
          <a:xfrm>
            <a:off x="371475" y="1589088"/>
            <a:ext cx="1284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This Calc.</a:t>
            </a:r>
          </a:p>
        </p:txBody>
      </p:sp>
      <p:sp>
        <p:nvSpPr>
          <p:cNvPr id="89094" name="Text Box 6"/>
          <p:cNvSpPr txBox="1">
            <a:spLocks noChangeArrowheads="1"/>
          </p:cNvSpPr>
          <p:nvPr/>
        </p:nvSpPr>
        <p:spPr bwMode="auto">
          <a:xfrm>
            <a:off x="433388" y="2339975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6600"/>
                </a:solidFill>
                <a:latin typeface="Times New Roman" pitchFamily="18" charset="0"/>
              </a:rPr>
              <a:t>Exp.</a:t>
            </a:r>
          </a:p>
        </p:txBody>
      </p:sp>
      <p:sp>
        <p:nvSpPr>
          <p:cNvPr id="89095" name="Text Box 7"/>
          <p:cNvSpPr txBox="1">
            <a:spLocks noChangeArrowheads="1"/>
          </p:cNvSpPr>
          <p:nvPr/>
        </p:nvSpPr>
        <p:spPr bwMode="auto">
          <a:xfrm>
            <a:off x="422275" y="3116263"/>
            <a:ext cx="12271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Variation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in 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Z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'</a:t>
            </a:r>
            <a:endParaRPr lang="en-US" sz="2000" b="1">
              <a:solidFill>
                <a:srgbClr val="008000"/>
              </a:solidFill>
              <a:latin typeface="Times New Roman" pitchFamily="18" charset="0"/>
            </a:endParaRPr>
          </a:p>
        </p:txBody>
      </p:sp>
      <p:sp>
        <p:nvSpPr>
          <p:cNvPr id="89096" name="Text Box 8"/>
          <p:cNvSpPr txBox="1">
            <a:spLocks noChangeArrowheads="1"/>
          </p:cNvSpPr>
          <p:nvPr/>
        </p:nvSpPr>
        <p:spPr bwMode="auto">
          <a:xfrm>
            <a:off x="2274888" y="1600200"/>
            <a:ext cx="5337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chemeClr val="accent2"/>
                </a:solidFill>
                <a:latin typeface="Times New Roman" pitchFamily="18" charset="0"/>
              </a:rPr>
              <a:t>1.77 eV  (36%)			1.32 </a:t>
            </a:r>
            <a:r>
              <a:rPr lang="en-US" sz="20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Å  (25%)</a:t>
            </a:r>
            <a:endParaRPr lang="en-US" sz="2000" b="1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89097" name="Text Box 9"/>
          <p:cNvSpPr txBox="1">
            <a:spLocks noChangeArrowheads="1"/>
          </p:cNvSpPr>
          <p:nvPr/>
        </p:nvSpPr>
        <p:spPr bwMode="auto">
          <a:xfrm>
            <a:off x="2278063" y="2339975"/>
            <a:ext cx="4533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6600"/>
                </a:solidFill>
                <a:latin typeface="Times New Roman" pitchFamily="18" charset="0"/>
              </a:rPr>
              <a:t>2.78 eV  			1.06 </a:t>
            </a:r>
            <a:r>
              <a:rPr lang="en-US" sz="2000" b="1">
                <a:solidFill>
                  <a:srgbClr val="CC6600"/>
                </a:solidFill>
                <a:latin typeface="Times New Roman" pitchFamily="18" charset="0"/>
                <a:cs typeface="Times New Roman" pitchFamily="18" charset="0"/>
              </a:rPr>
              <a:t>Å</a:t>
            </a:r>
            <a:endParaRPr lang="en-US" sz="2000" b="1">
              <a:solidFill>
                <a:srgbClr val="CC6600"/>
              </a:solidFill>
              <a:latin typeface="Times New Roman" pitchFamily="18" charset="0"/>
            </a:endParaRPr>
          </a:p>
        </p:txBody>
      </p:sp>
      <p:sp>
        <p:nvSpPr>
          <p:cNvPr id="89098" name="Text Box 10"/>
          <p:cNvSpPr txBox="1">
            <a:spLocks noChangeArrowheads="1"/>
          </p:cNvSpPr>
          <p:nvPr/>
        </p:nvSpPr>
        <p:spPr bwMode="auto">
          <a:xfrm>
            <a:off x="2276475" y="3267075"/>
            <a:ext cx="5210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2.25 eV  (19%)			1.06 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Å  (0%)</a:t>
            </a:r>
            <a:endParaRPr lang="en-US" sz="2000" b="1">
              <a:solidFill>
                <a:srgbClr val="008000"/>
              </a:solidFill>
              <a:latin typeface="Times New Roman" pitchFamily="18" charset="0"/>
            </a:endParaRPr>
          </a:p>
        </p:txBody>
      </p:sp>
      <p:sp>
        <p:nvSpPr>
          <p:cNvPr id="89099" name="Text Box 11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89100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194" name="Group 2"/>
          <p:cNvGrpSpPr>
            <a:grpSpLocks/>
          </p:cNvGrpSpPr>
          <p:nvPr/>
        </p:nvGrpSpPr>
        <p:grpSpPr bwMode="auto">
          <a:xfrm>
            <a:off x="1825625" y="641350"/>
            <a:ext cx="3835400" cy="3262313"/>
            <a:chOff x="1150" y="636"/>
            <a:chExt cx="2416" cy="2055"/>
          </a:xfrm>
        </p:grpSpPr>
        <p:sp>
          <p:nvSpPr>
            <p:cNvPr id="91199" name="Line 3"/>
            <p:cNvSpPr>
              <a:spLocks noChangeShapeType="1"/>
            </p:cNvSpPr>
            <p:nvPr/>
          </p:nvSpPr>
          <p:spPr bwMode="auto">
            <a:xfrm flipV="1">
              <a:off x="1410" y="756"/>
              <a:ext cx="1611" cy="43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200" name="Freeform 4"/>
            <p:cNvSpPr>
              <a:spLocks/>
            </p:cNvSpPr>
            <p:nvPr/>
          </p:nvSpPr>
          <p:spPr bwMode="auto">
            <a:xfrm>
              <a:off x="1410" y="1136"/>
              <a:ext cx="92" cy="55"/>
            </a:xfrm>
            <a:custGeom>
              <a:avLst/>
              <a:gdLst>
                <a:gd name="T0" fmla="*/ 0 w 92"/>
                <a:gd name="T1" fmla="*/ 55 h 55"/>
                <a:gd name="T2" fmla="*/ 74 w 92"/>
                <a:gd name="T3" fmla="*/ 0 h 55"/>
                <a:gd name="T4" fmla="*/ 65 w 92"/>
                <a:gd name="T5" fmla="*/ 29 h 55"/>
                <a:gd name="T6" fmla="*/ 92 w 92"/>
                <a:gd name="T7" fmla="*/ 55 h 55"/>
                <a:gd name="T8" fmla="*/ 0 w 92"/>
                <a:gd name="T9" fmla="*/ 55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55"/>
                <a:gd name="T17" fmla="*/ 92 w 92"/>
                <a:gd name="T18" fmla="*/ 55 h 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55">
                  <a:moveTo>
                    <a:pt x="0" y="55"/>
                  </a:moveTo>
                  <a:lnTo>
                    <a:pt x="74" y="0"/>
                  </a:lnTo>
                  <a:lnTo>
                    <a:pt x="65" y="29"/>
                  </a:lnTo>
                  <a:lnTo>
                    <a:pt x="92" y="55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000000"/>
            </a:solidFill>
            <a:ln w="174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201" name="Freeform 5"/>
            <p:cNvSpPr>
              <a:spLocks/>
            </p:cNvSpPr>
            <p:nvPr/>
          </p:nvSpPr>
          <p:spPr bwMode="auto">
            <a:xfrm>
              <a:off x="2919" y="756"/>
              <a:ext cx="94" cy="47"/>
            </a:xfrm>
            <a:custGeom>
              <a:avLst/>
              <a:gdLst>
                <a:gd name="T0" fmla="*/ 94 w 94"/>
                <a:gd name="T1" fmla="*/ 0 h 47"/>
                <a:gd name="T2" fmla="*/ 10 w 94"/>
                <a:gd name="T3" fmla="*/ 47 h 47"/>
                <a:gd name="T4" fmla="*/ 29 w 94"/>
                <a:gd name="T5" fmla="*/ 19 h 47"/>
                <a:gd name="T6" fmla="*/ 0 w 94"/>
                <a:gd name="T7" fmla="*/ 0 h 47"/>
                <a:gd name="T8" fmla="*/ 94 w 94"/>
                <a:gd name="T9" fmla="*/ 0 h 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4"/>
                <a:gd name="T16" fmla="*/ 0 h 47"/>
                <a:gd name="T17" fmla="*/ 94 w 94"/>
                <a:gd name="T18" fmla="*/ 47 h 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4" h="47">
                  <a:moveTo>
                    <a:pt x="94" y="0"/>
                  </a:moveTo>
                  <a:lnTo>
                    <a:pt x="10" y="47"/>
                  </a:lnTo>
                  <a:lnTo>
                    <a:pt x="29" y="19"/>
                  </a:lnTo>
                  <a:lnTo>
                    <a:pt x="0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000000"/>
            </a:solidFill>
            <a:ln w="174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202" name="Line 6"/>
            <p:cNvSpPr>
              <a:spLocks noChangeShapeType="1"/>
            </p:cNvSpPr>
            <p:nvPr/>
          </p:nvSpPr>
          <p:spPr bwMode="auto">
            <a:xfrm>
              <a:off x="3065" y="881"/>
              <a:ext cx="358" cy="1490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203" name="Freeform 7"/>
            <p:cNvSpPr>
              <a:spLocks/>
            </p:cNvSpPr>
            <p:nvPr/>
          </p:nvSpPr>
          <p:spPr bwMode="auto">
            <a:xfrm>
              <a:off x="3035" y="819"/>
              <a:ext cx="70" cy="89"/>
            </a:xfrm>
            <a:custGeom>
              <a:avLst/>
              <a:gdLst>
                <a:gd name="T0" fmla="*/ 70 w 70"/>
                <a:gd name="T1" fmla="*/ 73 h 89"/>
                <a:gd name="T2" fmla="*/ 33 w 70"/>
                <a:gd name="T3" fmla="*/ 69 h 89"/>
                <a:gd name="T4" fmla="*/ 0 w 70"/>
                <a:gd name="T5" fmla="*/ 89 h 89"/>
                <a:gd name="T6" fmla="*/ 16 w 70"/>
                <a:gd name="T7" fmla="*/ 0 h 89"/>
                <a:gd name="T8" fmla="*/ 70 w 70"/>
                <a:gd name="T9" fmla="*/ 73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"/>
                <a:gd name="T16" fmla="*/ 0 h 89"/>
                <a:gd name="T17" fmla="*/ 70 w 70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" h="89">
                  <a:moveTo>
                    <a:pt x="70" y="73"/>
                  </a:moveTo>
                  <a:lnTo>
                    <a:pt x="33" y="69"/>
                  </a:lnTo>
                  <a:lnTo>
                    <a:pt x="0" y="89"/>
                  </a:lnTo>
                  <a:lnTo>
                    <a:pt x="16" y="0"/>
                  </a:lnTo>
                  <a:lnTo>
                    <a:pt x="70" y="7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204" name="Freeform 8"/>
            <p:cNvSpPr>
              <a:spLocks/>
            </p:cNvSpPr>
            <p:nvPr/>
          </p:nvSpPr>
          <p:spPr bwMode="auto">
            <a:xfrm>
              <a:off x="3384" y="2345"/>
              <a:ext cx="69" cy="88"/>
            </a:xfrm>
            <a:custGeom>
              <a:avLst/>
              <a:gdLst>
                <a:gd name="T0" fmla="*/ 0 w 69"/>
                <a:gd name="T1" fmla="*/ 16 h 88"/>
                <a:gd name="T2" fmla="*/ 38 w 69"/>
                <a:gd name="T3" fmla="*/ 19 h 88"/>
                <a:gd name="T4" fmla="*/ 69 w 69"/>
                <a:gd name="T5" fmla="*/ 0 h 88"/>
                <a:gd name="T6" fmla="*/ 54 w 69"/>
                <a:gd name="T7" fmla="*/ 88 h 88"/>
                <a:gd name="T8" fmla="*/ 0 w 69"/>
                <a:gd name="T9" fmla="*/ 16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"/>
                <a:gd name="T16" fmla="*/ 0 h 88"/>
                <a:gd name="T17" fmla="*/ 69 w 69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" h="88">
                  <a:moveTo>
                    <a:pt x="0" y="16"/>
                  </a:moveTo>
                  <a:lnTo>
                    <a:pt x="38" y="19"/>
                  </a:lnTo>
                  <a:lnTo>
                    <a:pt x="69" y="0"/>
                  </a:lnTo>
                  <a:lnTo>
                    <a:pt x="54" y="88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205" name="Line 9"/>
            <p:cNvSpPr>
              <a:spLocks noChangeShapeType="1"/>
            </p:cNvSpPr>
            <p:nvPr/>
          </p:nvSpPr>
          <p:spPr bwMode="auto">
            <a:xfrm>
              <a:off x="1475" y="1308"/>
              <a:ext cx="1819" cy="1100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206" name="Freeform 10"/>
            <p:cNvSpPr>
              <a:spLocks/>
            </p:cNvSpPr>
            <p:nvPr/>
          </p:nvSpPr>
          <p:spPr bwMode="auto">
            <a:xfrm>
              <a:off x="1421" y="1277"/>
              <a:ext cx="90" cy="72"/>
            </a:xfrm>
            <a:custGeom>
              <a:avLst/>
              <a:gdLst>
                <a:gd name="T0" fmla="*/ 90 w 90"/>
                <a:gd name="T1" fmla="*/ 11 h 72"/>
                <a:gd name="T2" fmla="*/ 61 w 90"/>
                <a:gd name="T3" fmla="*/ 35 h 72"/>
                <a:gd name="T4" fmla="*/ 52 w 90"/>
                <a:gd name="T5" fmla="*/ 72 h 72"/>
                <a:gd name="T6" fmla="*/ 0 w 90"/>
                <a:gd name="T7" fmla="*/ 0 h 72"/>
                <a:gd name="T8" fmla="*/ 90 w 90"/>
                <a:gd name="T9" fmla="*/ 11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0"/>
                <a:gd name="T16" fmla="*/ 0 h 72"/>
                <a:gd name="T17" fmla="*/ 90 w 90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0" h="72">
                  <a:moveTo>
                    <a:pt x="90" y="11"/>
                  </a:moveTo>
                  <a:lnTo>
                    <a:pt x="61" y="35"/>
                  </a:lnTo>
                  <a:lnTo>
                    <a:pt x="52" y="72"/>
                  </a:lnTo>
                  <a:lnTo>
                    <a:pt x="0" y="0"/>
                  </a:lnTo>
                  <a:lnTo>
                    <a:pt x="90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207" name="Freeform 11"/>
            <p:cNvSpPr>
              <a:spLocks/>
            </p:cNvSpPr>
            <p:nvPr/>
          </p:nvSpPr>
          <p:spPr bwMode="auto">
            <a:xfrm>
              <a:off x="3256" y="2367"/>
              <a:ext cx="90" cy="74"/>
            </a:xfrm>
            <a:custGeom>
              <a:avLst/>
              <a:gdLst>
                <a:gd name="T0" fmla="*/ 0 w 90"/>
                <a:gd name="T1" fmla="*/ 60 h 74"/>
                <a:gd name="T2" fmla="*/ 31 w 90"/>
                <a:gd name="T3" fmla="*/ 37 h 74"/>
                <a:gd name="T4" fmla="*/ 39 w 90"/>
                <a:gd name="T5" fmla="*/ 0 h 74"/>
                <a:gd name="T6" fmla="*/ 90 w 90"/>
                <a:gd name="T7" fmla="*/ 74 h 74"/>
                <a:gd name="T8" fmla="*/ 0 w 90"/>
                <a:gd name="T9" fmla="*/ 60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0"/>
                <a:gd name="T16" fmla="*/ 0 h 74"/>
                <a:gd name="T17" fmla="*/ 90 w 90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0" h="74">
                  <a:moveTo>
                    <a:pt x="0" y="60"/>
                  </a:moveTo>
                  <a:lnTo>
                    <a:pt x="31" y="37"/>
                  </a:lnTo>
                  <a:lnTo>
                    <a:pt x="39" y="0"/>
                  </a:lnTo>
                  <a:lnTo>
                    <a:pt x="90" y="74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208" name="Line 12"/>
            <p:cNvSpPr>
              <a:spLocks noChangeShapeType="1"/>
            </p:cNvSpPr>
            <p:nvPr/>
          </p:nvSpPr>
          <p:spPr bwMode="auto">
            <a:xfrm>
              <a:off x="1410" y="2516"/>
              <a:ext cx="1966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209" name="Freeform 13"/>
            <p:cNvSpPr>
              <a:spLocks/>
            </p:cNvSpPr>
            <p:nvPr/>
          </p:nvSpPr>
          <p:spPr bwMode="auto">
            <a:xfrm>
              <a:off x="1410" y="2488"/>
              <a:ext cx="92" cy="55"/>
            </a:xfrm>
            <a:custGeom>
              <a:avLst/>
              <a:gdLst>
                <a:gd name="T0" fmla="*/ 0 w 92"/>
                <a:gd name="T1" fmla="*/ 28 h 55"/>
                <a:gd name="T2" fmla="*/ 92 w 92"/>
                <a:gd name="T3" fmla="*/ 0 h 55"/>
                <a:gd name="T4" fmla="*/ 74 w 92"/>
                <a:gd name="T5" fmla="*/ 28 h 55"/>
                <a:gd name="T6" fmla="*/ 92 w 92"/>
                <a:gd name="T7" fmla="*/ 55 h 55"/>
                <a:gd name="T8" fmla="*/ 0 w 92"/>
                <a:gd name="T9" fmla="*/ 28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55"/>
                <a:gd name="T17" fmla="*/ 92 w 92"/>
                <a:gd name="T18" fmla="*/ 55 h 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55">
                  <a:moveTo>
                    <a:pt x="0" y="28"/>
                  </a:moveTo>
                  <a:lnTo>
                    <a:pt x="92" y="0"/>
                  </a:lnTo>
                  <a:lnTo>
                    <a:pt x="74" y="28"/>
                  </a:lnTo>
                  <a:lnTo>
                    <a:pt x="92" y="55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000000"/>
            </a:solidFill>
            <a:ln w="174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210" name="Freeform 14"/>
            <p:cNvSpPr>
              <a:spLocks/>
            </p:cNvSpPr>
            <p:nvPr/>
          </p:nvSpPr>
          <p:spPr bwMode="auto">
            <a:xfrm>
              <a:off x="3281" y="2488"/>
              <a:ext cx="92" cy="55"/>
            </a:xfrm>
            <a:custGeom>
              <a:avLst/>
              <a:gdLst>
                <a:gd name="T0" fmla="*/ 92 w 92"/>
                <a:gd name="T1" fmla="*/ 28 h 55"/>
                <a:gd name="T2" fmla="*/ 0 w 92"/>
                <a:gd name="T3" fmla="*/ 55 h 55"/>
                <a:gd name="T4" fmla="*/ 18 w 92"/>
                <a:gd name="T5" fmla="*/ 28 h 55"/>
                <a:gd name="T6" fmla="*/ 0 w 92"/>
                <a:gd name="T7" fmla="*/ 0 h 55"/>
                <a:gd name="T8" fmla="*/ 92 w 92"/>
                <a:gd name="T9" fmla="*/ 28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55"/>
                <a:gd name="T17" fmla="*/ 92 w 92"/>
                <a:gd name="T18" fmla="*/ 55 h 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55">
                  <a:moveTo>
                    <a:pt x="92" y="28"/>
                  </a:moveTo>
                  <a:lnTo>
                    <a:pt x="0" y="55"/>
                  </a:lnTo>
                  <a:lnTo>
                    <a:pt x="18" y="28"/>
                  </a:lnTo>
                  <a:lnTo>
                    <a:pt x="0" y="0"/>
                  </a:lnTo>
                  <a:lnTo>
                    <a:pt x="92" y="28"/>
                  </a:lnTo>
                  <a:close/>
                </a:path>
              </a:pathLst>
            </a:custGeom>
            <a:solidFill>
              <a:srgbClr val="000000"/>
            </a:solidFill>
            <a:ln w="174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211" name="Line 15"/>
            <p:cNvSpPr>
              <a:spLocks noChangeShapeType="1"/>
            </p:cNvSpPr>
            <p:nvPr/>
          </p:nvSpPr>
          <p:spPr bwMode="auto">
            <a:xfrm>
              <a:off x="1334" y="1369"/>
              <a:ext cx="36" cy="97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212" name="Freeform 16"/>
            <p:cNvSpPr>
              <a:spLocks/>
            </p:cNvSpPr>
            <p:nvPr/>
          </p:nvSpPr>
          <p:spPr bwMode="auto">
            <a:xfrm>
              <a:off x="1300" y="1308"/>
              <a:ext cx="72" cy="84"/>
            </a:xfrm>
            <a:custGeom>
              <a:avLst/>
              <a:gdLst>
                <a:gd name="T0" fmla="*/ 72 w 72"/>
                <a:gd name="T1" fmla="*/ 81 h 84"/>
                <a:gd name="T2" fmla="*/ 36 w 72"/>
                <a:gd name="T3" fmla="*/ 70 h 84"/>
                <a:gd name="T4" fmla="*/ 0 w 72"/>
                <a:gd name="T5" fmla="*/ 84 h 84"/>
                <a:gd name="T6" fmla="*/ 33 w 72"/>
                <a:gd name="T7" fmla="*/ 0 h 84"/>
                <a:gd name="T8" fmla="*/ 72 w 72"/>
                <a:gd name="T9" fmla="*/ 81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"/>
                <a:gd name="T16" fmla="*/ 0 h 84"/>
                <a:gd name="T17" fmla="*/ 72 w 72"/>
                <a:gd name="T18" fmla="*/ 84 h 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" h="84">
                  <a:moveTo>
                    <a:pt x="72" y="81"/>
                  </a:moveTo>
                  <a:lnTo>
                    <a:pt x="36" y="70"/>
                  </a:lnTo>
                  <a:lnTo>
                    <a:pt x="0" y="84"/>
                  </a:lnTo>
                  <a:lnTo>
                    <a:pt x="33" y="0"/>
                  </a:lnTo>
                  <a:lnTo>
                    <a:pt x="72" y="8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213" name="Freeform 17"/>
            <p:cNvSpPr>
              <a:spLocks/>
            </p:cNvSpPr>
            <p:nvPr/>
          </p:nvSpPr>
          <p:spPr bwMode="auto">
            <a:xfrm>
              <a:off x="1334" y="2320"/>
              <a:ext cx="72" cy="84"/>
            </a:xfrm>
            <a:custGeom>
              <a:avLst/>
              <a:gdLst>
                <a:gd name="T0" fmla="*/ 0 w 72"/>
                <a:gd name="T1" fmla="*/ 3 h 84"/>
                <a:gd name="T2" fmla="*/ 36 w 72"/>
                <a:gd name="T3" fmla="*/ 14 h 84"/>
                <a:gd name="T4" fmla="*/ 72 w 72"/>
                <a:gd name="T5" fmla="*/ 0 h 84"/>
                <a:gd name="T6" fmla="*/ 39 w 72"/>
                <a:gd name="T7" fmla="*/ 84 h 84"/>
                <a:gd name="T8" fmla="*/ 0 w 72"/>
                <a:gd name="T9" fmla="*/ 3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"/>
                <a:gd name="T16" fmla="*/ 0 h 84"/>
                <a:gd name="T17" fmla="*/ 72 w 72"/>
                <a:gd name="T18" fmla="*/ 84 h 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" h="84">
                  <a:moveTo>
                    <a:pt x="0" y="3"/>
                  </a:moveTo>
                  <a:lnTo>
                    <a:pt x="36" y="14"/>
                  </a:lnTo>
                  <a:lnTo>
                    <a:pt x="72" y="0"/>
                  </a:lnTo>
                  <a:lnTo>
                    <a:pt x="39" y="84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91214" name="Group 18"/>
            <p:cNvGrpSpPr>
              <a:grpSpLocks/>
            </p:cNvGrpSpPr>
            <p:nvPr/>
          </p:nvGrpSpPr>
          <p:grpSpPr bwMode="auto">
            <a:xfrm>
              <a:off x="1312" y="1125"/>
              <a:ext cx="94" cy="216"/>
              <a:chOff x="1312" y="1125"/>
              <a:chExt cx="94" cy="216"/>
            </a:xfrm>
          </p:grpSpPr>
          <p:sp>
            <p:nvSpPr>
              <p:cNvPr id="91250" name="Rectangle 19"/>
              <p:cNvSpPr>
                <a:spLocks noChangeArrowheads="1"/>
              </p:cNvSpPr>
              <p:nvPr/>
            </p:nvSpPr>
            <p:spPr bwMode="auto">
              <a:xfrm>
                <a:off x="1312" y="1174"/>
                <a:ext cx="53" cy="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500">
                    <a:solidFill>
                      <a:srgbClr val="000000"/>
                    </a:solidFill>
                    <a:latin typeface="Times New Roman" pitchFamily="18" charset="0"/>
                  </a:rPr>
                  <a:t>e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91251" name="Rectangle 20"/>
              <p:cNvSpPr>
                <a:spLocks noChangeArrowheads="1"/>
              </p:cNvSpPr>
              <p:nvPr/>
            </p:nvSpPr>
            <p:spPr bwMode="auto">
              <a:xfrm>
                <a:off x="1366" y="1245"/>
                <a:ext cx="40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91252" name="Rectangle 21"/>
              <p:cNvSpPr>
                <a:spLocks noChangeArrowheads="1"/>
              </p:cNvSpPr>
              <p:nvPr/>
            </p:nvSpPr>
            <p:spPr bwMode="auto">
              <a:xfrm>
                <a:off x="1358" y="1125"/>
                <a:ext cx="40" cy="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500">
                    <a:solidFill>
                      <a:srgbClr val="000000"/>
                    </a:solidFill>
                    <a:latin typeface="Times New Roman" pitchFamily="18" charset="0"/>
                  </a:rPr>
                  <a:t>-</a:t>
                </a:r>
                <a:endParaRPr lang="en-US" sz="2000" b="1">
                  <a:latin typeface="Times New Roman" pitchFamily="18" charset="0"/>
                </a:endParaRPr>
              </a:p>
            </p:txBody>
          </p:sp>
        </p:grpSp>
        <p:sp>
          <p:nvSpPr>
            <p:cNvPr id="91215" name="Rectangle 22"/>
            <p:cNvSpPr>
              <a:spLocks noChangeArrowheads="1"/>
            </p:cNvSpPr>
            <p:nvPr/>
          </p:nvSpPr>
          <p:spPr bwMode="auto">
            <a:xfrm>
              <a:off x="2071" y="800"/>
              <a:ext cx="47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i="1">
                  <a:solidFill>
                    <a:srgbClr val="000000"/>
                  </a:solidFill>
                  <a:latin typeface="Times New Roman" pitchFamily="18" charset="0"/>
                </a:rPr>
                <a:t>r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91216" name="Rectangle 23"/>
            <p:cNvSpPr>
              <a:spLocks noChangeArrowheads="1"/>
            </p:cNvSpPr>
            <p:nvPr/>
          </p:nvSpPr>
          <p:spPr bwMode="auto">
            <a:xfrm>
              <a:off x="2108" y="852"/>
              <a:ext cx="56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91217" name="Rectangle 24"/>
            <p:cNvSpPr>
              <a:spLocks noChangeArrowheads="1"/>
            </p:cNvSpPr>
            <p:nvPr/>
          </p:nvSpPr>
          <p:spPr bwMode="auto">
            <a:xfrm>
              <a:off x="2163" y="852"/>
              <a:ext cx="56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91218" name="Rectangle 25"/>
            <p:cNvSpPr>
              <a:spLocks noChangeArrowheads="1"/>
            </p:cNvSpPr>
            <p:nvPr/>
          </p:nvSpPr>
          <p:spPr bwMode="auto">
            <a:xfrm>
              <a:off x="1150" y="1864"/>
              <a:ext cx="47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i="1">
                  <a:solidFill>
                    <a:srgbClr val="000000"/>
                  </a:solidFill>
                  <a:latin typeface="Times New Roman" pitchFamily="18" charset="0"/>
                </a:rPr>
                <a:t>r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91219" name="Rectangle 26"/>
            <p:cNvSpPr>
              <a:spLocks noChangeArrowheads="1"/>
            </p:cNvSpPr>
            <p:nvPr/>
          </p:nvSpPr>
          <p:spPr bwMode="auto">
            <a:xfrm>
              <a:off x="1176" y="1919"/>
              <a:ext cx="68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i="1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91220" name="Rectangle 27"/>
            <p:cNvSpPr>
              <a:spLocks noChangeArrowheads="1"/>
            </p:cNvSpPr>
            <p:nvPr/>
          </p:nvSpPr>
          <p:spPr bwMode="auto">
            <a:xfrm>
              <a:off x="1268" y="1919"/>
              <a:ext cx="56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grpSp>
          <p:nvGrpSpPr>
            <p:cNvPr id="91221" name="Group 28"/>
            <p:cNvGrpSpPr>
              <a:grpSpLocks/>
            </p:cNvGrpSpPr>
            <p:nvPr/>
          </p:nvGrpSpPr>
          <p:grpSpPr bwMode="auto">
            <a:xfrm>
              <a:off x="3259" y="1432"/>
              <a:ext cx="116" cy="208"/>
              <a:chOff x="3259" y="1432"/>
              <a:chExt cx="116" cy="208"/>
            </a:xfrm>
          </p:grpSpPr>
          <p:sp>
            <p:nvSpPr>
              <p:cNvPr id="91248" name="Rectangle 29"/>
              <p:cNvSpPr>
                <a:spLocks noChangeArrowheads="1"/>
              </p:cNvSpPr>
              <p:nvPr/>
            </p:nvSpPr>
            <p:spPr bwMode="auto">
              <a:xfrm>
                <a:off x="3259" y="1432"/>
                <a:ext cx="47" cy="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500" i="1">
                    <a:solidFill>
                      <a:srgbClr val="000000"/>
                    </a:solidFill>
                    <a:latin typeface="Times New Roman" pitchFamily="18" charset="0"/>
                  </a:rPr>
                  <a:t>r</a:t>
                </a:r>
                <a:endParaRPr lang="en-US" sz="2000" b="1" i="1">
                  <a:latin typeface="Times New Roman" pitchFamily="18" charset="0"/>
                </a:endParaRPr>
              </a:p>
            </p:txBody>
          </p:sp>
          <p:sp>
            <p:nvSpPr>
              <p:cNvPr id="91249" name="Rectangle 30"/>
              <p:cNvSpPr>
                <a:spLocks noChangeArrowheads="1"/>
              </p:cNvSpPr>
              <p:nvPr/>
            </p:nvSpPr>
            <p:spPr bwMode="auto">
              <a:xfrm>
                <a:off x="3307" y="1506"/>
                <a:ext cx="68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i="1">
                    <a:solidFill>
                      <a:srgbClr val="000000"/>
                    </a:solidFill>
                    <a:latin typeface="Times New Roman" pitchFamily="18" charset="0"/>
                  </a:rPr>
                  <a:t>B</a:t>
                </a:r>
                <a:endParaRPr lang="en-US" sz="2000" b="1" i="1">
                  <a:latin typeface="Times New Roman" pitchFamily="18" charset="0"/>
                </a:endParaRPr>
              </a:p>
            </p:txBody>
          </p:sp>
        </p:grpSp>
        <p:sp>
          <p:nvSpPr>
            <p:cNvPr id="91222" name="Rectangle 31"/>
            <p:cNvSpPr>
              <a:spLocks noChangeArrowheads="1"/>
            </p:cNvSpPr>
            <p:nvPr/>
          </p:nvSpPr>
          <p:spPr bwMode="auto">
            <a:xfrm>
              <a:off x="3378" y="1506"/>
              <a:ext cx="56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grpSp>
          <p:nvGrpSpPr>
            <p:cNvPr id="91223" name="Group 32"/>
            <p:cNvGrpSpPr>
              <a:grpSpLocks/>
            </p:cNvGrpSpPr>
            <p:nvPr/>
          </p:nvGrpSpPr>
          <p:grpSpPr bwMode="auto">
            <a:xfrm>
              <a:off x="2587" y="1246"/>
              <a:ext cx="116" cy="193"/>
              <a:chOff x="2587" y="1246"/>
              <a:chExt cx="116" cy="193"/>
            </a:xfrm>
          </p:grpSpPr>
          <p:sp>
            <p:nvSpPr>
              <p:cNvPr id="91246" name="Rectangle 33"/>
              <p:cNvSpPr>
                <a:spLocks noChangeArrowheads="1"/>
              </p:cNvSpPr>
              <p:nvPr/>
            </p:nvSpPr>
            <p:spPr bwMode="auto">
              <a:xfrm>
                <a:off x="2587" y="1246"/>
                <a:ext cx="47" cy="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500" i="1">
                    <a:solidFill>
                      <a:srgbClr val="000000"/>
                    </a:solidFill>
                    <a:latin typeface="Times New Roman" pitchFamily="18" charset="0"/>
                  </a:rPr>
                  <a:t>r</a:t>
                </a:r>
                <a:endParaRPr lang="en-US" sz="2000" b="1" i="1">
                  <a:latin typeface="Times New Roman" pitchFamily="18" charset="0"/>
                </a:endParaRPr>
              </a:p>
            </p:txBody>
          </p:sp>
          <p:sp>
            <p:nvSpPr>
              <p:cNvPr id="91247" name="Rectangle 34"/>
              <p:cNvSpPr>
                <a:spLocks noChangeArrowheads="1"/>
              </p:cNvSpPr>
              <p:nvPr/>
            </p:nvSpPr>
            <p:spPr bwMode="auto">
              <a:xfrm>
                <a:off x="2635" y="1305"/>
                <a:ext cx="68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i="1">
                    <a:solidFill>
                      <a:srgbClr val="000000"/>
                    </a:solidFill>
                    <a:latin typeface="Times New Roman" pitchFamily="18" charset="0"/>
                  </a:rPr>
                  <a:t>A</a:t>
                </a:r>
                <a:endParaRPr lang="en-US" sz="2000" b="1" i="1">
                  <a:latin typeface="Times New Roman" pitchFamily="18" charset="0"/>
                </a:endParaRPr>
              </a:p>
            </p:txBody>
          </p:sp>
        </p:grpSp>
        <p:sp>
          <p:nvSpPr>
            <p:cNvPr id="91224" name="Rectangle 35"/>
            <p:cNvSpPr>
              <a:spLocks noChangeArrowheads="1"/>
            </p:cNvSpPr>
            <p:nvPr/>
          </p:nvSpPr>
          <p:spPr bwMode="auto">
            <a:xfrm>
              <a:off x="2721" y="1305"/>
              <a:ext cx="56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91225" name="Rectangle 36"/>
            <p:cNvSpPr>
              <a:spLocks noChangeArrowheads="1"/>
            </p:cNvSpPr>
            <p:nvPr/>
          </p:nvSpPr>
          <p:spPr bwMode="auto">
            <a:xfrm>
              <a:off x="2564" y="2022"/>
              <a:ext cx="47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i="1">
                  <a:solidFill>
                    <a:srgbClr val="000000"/>
                  </a:solidFill>
                  <a:latin typeface="Times New Roman" pitchFamily="18" charset="0"/>
                </a:rPr>
                <a:t>r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91226" name="Rectangle 37"/>
            <p:cNvSpPr>
              <a:spLocks noChangeArrowheads="1"/>
            </p:cNvSpPr>
            <p:nvPr/>
          </p:nvSpPr>
          <p:spPr bwMode="auto">
            <a:xfrm>
              <a:off x="2600" y="2082"/>
              <a:ext cx="68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i="1">
                  <a:solidFill>
                    <a:srgbClr val="000000"/>
                  </a:solidFill>
                  <a:latin typeface="Times New Roman" pitchFamily="18" charset="0"/>
                </a:rPr>
                <a:t>B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91227" name="Rectangle 38"/>
            <p:cNvSpPr>
              <a:spLocks noChangeArrowheads="1"/>
            </p:cNvSpPr>
            <p:nvPr/>
          </p:nvSpPr>
          <p:spPr bwMode="auto">
            <a:xfrm>
              <a:off x="2674" y="2082"/>
              <a:ext cx="56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91228" name="Rectangle 39"/>
            <p:cNvSpPr>
              <a:spLocks noChangeArrowheads="1"/>
            </p:cNvSpPr>
            <p:nvPr/>
          </p:nvSpPr>
          <p:spPr bwMode="auto">
            <a:xfrm>
              <a:off x="2229" y="2497"/>
              <a:ext cx="47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i="1">
                  <a:solidFill>
                    <a:srgbClr val="000000"/>
                  </a:solidFill>
                  <a:latin typeface="Times New Roman" pitchFamily="18" charset="0"/>
                </a:rPr>
                <a:t>r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91229" name="Rectangle 40"/>
            <p:cNvSpPr>
              <a:spLocks noChangeArrowheads="1"/>
            </p:cNvSpPr>
            <p:nvPr/>
          </p:nvSpPr>
          <p:spPr bwMode="auto">
            <a:xfrm>
              <a:off x="2266" y="2557"/>
              <a:ext cx="68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i="1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91230" name="Rectangle 41"/>
            <p:cNvSpPr>
              <a:spLocks noChangeArrowheads="1"/>
            </p:cNvSpPr>
            <p:nvPr/>
          </p:nvSpPr>
          <p:spPr bwMode="auto">
            <a:xfrm>
              <a:off x="2359" y="2557"/>
              <a:ext cx="68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i="1">
                  <a:solidFill>
                    <a:srgbClr val="000000"/>
                  </a:solidFill>
                  <a:latin typeface="Times New Roman" pitchFamily="18" charset="0"/>
                </a:rPr>
                <a:t>B</a:t>
              </a:r>
              <a:endParaRPr lang="en-US" sz="2000" b="1" i="1">
                <a:latin typeface="Times New Roman" pitchFamily="18" charset="0"/>
              </a:endParaRPr>
            </a:p>
          </p:txBody>
        </p:sp>
        <p:grpSp>
          <p:nvGrpSpPr>
            <p:cNvPr id="91231" name="Group 42"/>
            <p:cNvGrpSpPr>
              <a:grpSpLocks/>
            </p:cNvGrpSpPr>
            <p:nvPr/>
          </p:nvGrpSpPr>
          <p:grpSpPr bwMode="auto">
            <a:xfrm>
              <a:off x="3062" y="636"/>
              <a:ext cx="108" cy="242"/>
              <a:chOff x="3062" y="636"/>
              <a:chExt cx="108" cy="242"/>
            </a:xfrm>
          </p:grpSpPr>
          <p:sp>
            <p:nvSpPr>
              <p:cNvPr id="91243" name="Rectangle 43"/>
              <p:cNvSpPr>
                <a:spLocks noChangeArrowheads="1"/>
              </p:cNvSpPr>
              <p:nvPr/>
            </p:nvSpPr>
            <p:spPr bwMode="auto">
              <a:xfrm>
                <a:off x="3062" y="691"/>
                <a:ext cx="6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i="1">
                    <a:solidFill>
                      <a:srgbClr val="000000"/>
                    </a:solidFill>
                    <a:latin typeface="Times New Roman" pitchFamily="18" charset="0"/>
                  </a:rPr>
                  <a:t>e</a:t>
                </a:r>
                <a:endParaRPr lang="en-US" sz="2000" b="1" i="1">
                  <a:latin typeface="Times New Roman" pitchFamily="18" charset="0"/>
                </a:endParaRPr>
              </a:p>
            </p:txBody>
          </p:sp>
          <p:sp>
            <p:nvSpPr>
              <p:cNvPr id="91244" name="Rectangle 44"/>
              <p:cNvSpPr>
                <a:spLocks noChangeArrowheads="1"/>
              </p:cNvSpPr>
              <p:nvPr/>
            </p:nvSpPr>
            <p:spPr bwMode="auto">
              <a:xfrm>
                <a:off x="3126" y="772"/>
                <a:ext cx="44" cy="1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91245" name="Rectangle 45"/>
              <p:cNvSpPr>
                <a:spLocks noChangeArrowheads="1"/>
              </p:cNvSpPr>
              <p:nvPr/>
            </p:nvSpPr>
            <p:spPr bwMode="auto">
              <a:xfrm>
                <a:off x="3121" y="636"/>
                <a:ext cx="4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  <a:latin typeface="Times New Roman" pitchFamily="18" charset="0"/>
                  </a:rPr>
                  <a:t>-</a:t>
                </a:r>
                <a:endParaRPr lang="en-US" sz="2000" b="1">
                  <a:latin typeface="Times New Roman" pitchFamily="18" charset="0"/>
                </a:endParaRPr>
              </a:p>
            </p:txBody>
          </p:sp>
        </p:grpSp>
        <p:sp>
          <p:nvSpPr>
            <p:cNvPr id="91232" name="Line 46"/>
            <p:cNvSpPr>
              <a:spLocks noChangeShapeType="1"/>
            </p:cNvSpPr>
            <p:nvPr/>
          </p:nvSpPr>
          <p:spPr bwMode="auto">
            <a:xfrm flipV="1">
              <a:off x="1453" y="858"/>
              <a:ext cx="1527" cy="153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233" name="Freeform 47"/>
            <p:cNvSpPr>
              <a:spLocks/>
            </p:cNvSpPr>
            <p:nvPr/>
          </p:nvSpPr>
          <p:spPr bwMode="auto">
            <a:xfrm>
              <a:off x="1411" y="2353"/>
              <a:ext cx="84" cy="84"/>
            </a:xfrm>
            <a:custGeom>
              <a:avLst/>
              <a:gdLst>
                <a:gd name="T0" fmla="*/ 33 w 84"/>
                <a:gd name="T1" fmla="*/ 0 h 84"/>
                <a:gd name="T2" fmla="*/ 50 w 84"/>
                <a:gd name="T3" fmla="*/ 35 h 84"/>
                <a:gd name="T4" fmla="*/ 84 w 84"/>
                <a:gd name="T5" fmla="*/ 51 h 84"/>
                <a:gd name="T6" fmla="*/ 0 w 84"/>
                <a:gd name="T7" fmla="*/ 84 h 84"/>
                <a:gd name="T8" fmla="*/ 33 w 84"/>
                <a:gd name="T9" fmla="*/ 0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4"/>
                <a:gd name="T16" fmla="*/ 0 h 84"/>
                <a:gd name="T17" fmla="*/ 84 w 84"/>
                <a:gd name="T18" fmla="*/ 84 h 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4" h="84">
                  <a:moveTo>
                    <a:pt x="33" y="0"/>
                  </a:moveTo>
                  <a:lnTo>
                    <a:pt x="50" y="35"/>
                  </a:lnTo>
                  <a:lnTo>
                    <a:pt x="84" y="51"/>
                  </a:lnTo>
                  <a:lnTo>
                    <a:pt x="0" y="84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234" name="Freeform 48"/>
            <p:cNvSpPr>
              <a:spLocks/>
            </p:cNvSpPr>
            <p:nvPr/>
          </p:nvSpPr>
          <p:spPr bwMode="auto">
            <a:xfrm>
              <a:off x="2940" y="814"/>
              <a:ext cx="84" cy="84"/>
            </a:xfrm>
            <a:custGeom>
              <a:avLst/>
              <a:gdLst>
                <a:gd name="T0" fmla="*/ 52 w 84"/>
                <a:gd name="T1" fmla="*/ 84 h 84"/>
                <a:gd name="T2" fmla="*/ 34 w 84"/>
                <a:gd name="T3" fmla="*/ 49 h 84"/>
                <a:gd name="T4" fmla="*/ 0 w 84"/>
                <a:gd name="T5" fmla="*/ 34 h 84"/>
                <a:gd name="T6" fmla="*/ 84 w 84"/>
                <a:gd name="T7" fmla="*/ 0 h 84"/>
                <a:gd name="T8" fmla="*/ 52 w 84"/>
                <a:gd name="T9" fmla="*/ 84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4"/>
                <a:gd name="T16" fmla="*/ 0 h 84"/>
                <a:gd name="T17" fmla="*/ 84 w 84"/>
                <a:gd name="T18" fmla="*/ 84 h 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4" h="84">
                  <a:moveTo>
                    <a:pt x="52" y="84"/>
                  </a:moveTo>
                  <a:lnTo>
                    <a:pt x="34" y="49"/>
                  </a:lnTo>
                  <a:lnTo>
                    <a:pt x="0" y="34"/>
                  </a:lnTo>
                  <a:lnTo>
                    <a:pt x="84" y="0"/>
                  </a:lnTo>
                  <a:lnTo>
                    <a:pt x="52" y="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91235" name="Group 49"/>
            <p:cNvGrpSpPr>
              <a:grpSpLocks/>
            </p:cNvGrpSpPr>
            <p:nvPr/>
          </p:nvGrpSpPr>
          <p:grpSpPr bwMode="auto">
            <a:xfrm>
              <a:off x="1228" y="2385"/>
              <a:ext cx="162" cy="223"/>
              <a:chOff x="1228" y="2385"/>
              <a:chExt cx="162" cy="223"/>
            </a:xfrm>
          </p:grpSpPr>
          <p:sp>
            <p:nvSpPr>
              <p:cNvPr id="91240" name="Rectangle 50"/>
              <p:cNvSpPr>
                <a:spLocks noChangeArrowheads="1"/>
              </p:cNvSpPr>
              <p:nvPr/>
            </p:nvSpPr>
            <p:spPr bwMode="auto">
              <a:xfrm>
                <a:off x="1228" y="2429"/>
                <a:ext cx="98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700">
                    <a:solidFill>
                      <a:srgbClr val="000000"/>
                    </a:solidFill>
                    <a:latin typeface="Times New Roman" pitchFamily="18" charset="0"/>
                  </a:rPr>
                  <a:t>H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91241" name="Rectangle 51"/>
              <p:cNvSpPr>
                <a:spLocks noChangeArrowheads="1"/>
              </p:cNvSpPr>
              <p:nvPr/>
            </p:nvSpPr>
            <p:spPr bwMode="auto">
              <a:xfrm>
                <a:off x="1323" y="2502"/>
                <a:ext cx="54" cy="1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i="1">
                    <a:solidFill>
                      <a:srgbClr val="000000"/>
                    </a:solidFill>
                    <a:latin typeface="Times New Roman" pitchFamily="18" charset="0"/>
                  </a:rPr>
                  <a:t>A</a:t>
                </a:r>
                <a:endParaRPr lang="en-US" sz="2000" b="1" i="1">
                  <a:latin typeface="Times New Roman" pitchFamily="18" charset="0"/>
                </a:endParaRPr>
              </a:p>
            </p:txBody>
          </p:sp>
          <p:sp>
            <p:nvSpPr>
              <p:cNvPr id="91242" name="Rectangle 52"/>
              <p:cNvSpPr>
                <a:spLocks noChangeArrowheads="1"/>
              </p:cNvSpPr>
              <p:nvPr/>
            </p:nvSpPr>
            <p:spPr bwMode="auto">
              <a:xfrm>
                <a:off x="1327" y="2385"/>
                <a:ext cx="63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>
                    <a:solidFill>
                      <a:srgbClr val="000000"/>
                    </a:solidFill>
                    <a:latin typeface="Times New Roman" pitchFamily="18" charset="0"/>
                  </a:rPr>
                  <a:t>+</a:t>
                </a:r>
                <a:endParaRPr lang="en-US" sz="2000" b="1">
                  <a:latin typeface="Times New Roman" pitchFamily="18" charset="0"/>
                </a:endParaRPr>
              </a:p>
            </p:txBody>
          </p:sp>
        </p:grpSp>
        <p:grpSp>
          <p:nvGrpSpPr>
            <p:cNvPr id="91236" name="Group 53"/>
            <p:cNvGrpSpPr>
              <a:grpSpLocks/>
            </p:cNvGrpSpPr>
            <p:nvPr/>
          </p:nvGrpSpPr>
          <p:grpSpPr bwMode="auto">
            <a:xfrm>
              <a:off x="3404" y="2390"/>
              <a:ext cx="162" cy="223"/>
              <a:chOff x="3404" y="2390"/>
              <a:chExt cx="162" cy="223"/>
            </a:xfrm>
          </p:grpSpPr>
          <p:sp>
            <p:nvSpPr>
              <p:cNvPr id="91237" name="Rectangle 54"/>
              <p:cNvSpPr>
                <a:spLocks noChangeArrowheads="1"/>
              </p:cNvSpPr>
              <p:nvPr/>
            </p:nvSpPr>
            <p:spPr bwMode="auto">
              <a:xfrm>
                <a:off x="3404" y="2434"/>
                <a:ext cx="98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700">
                    <a:solidFill>
                      <a:srgbClr val="000000"/>
                    </a:solidFill>
                    <a:latin typeface="Times New Roman" pitchFamily="18" charset="0"/>
                  </a:rPr>
                  <a:t>H</a:t>
                </a:r>
                <a:endParaRPr lang="en-US" sz="2000" b="1">
                  <a:latin typeface="Times New Roman" pitchFamily="18" charset="0"/>
                </a:endParaRPr>
              </a:p>
            </p:txBody>
          </p:sp>
          <p:sp>
            <p:nvSpPr>
              <p:cNvPr id="91238" name="Rectangle 55"/>
              <p:cNvSpPr>
                <a:spLocks noChangeArrowheads="1"/>
              </p:cNvSpPr>
              <p:nvPr/>
            </p:nvSpPr>
            <p:spPr bwMode="auto">
              <a:xfrm>
                <a:off x="3499" y="2507"/>
                <a:ext cx="54" cy="1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i="1">
                    <a:solidFill>
                      <a:srgbClr val="000000"/>
                    </a:solidFill>
                    <a:latin typeface="Times New Roman" pitchFamily="18" charset="0"/>
                  </a:rPr>
                  <a:t>B</a:t>
                </a:r>
                <a:endParaRPr lang="en-US" sz="2000" b="1" i="1">
                  <a:latin typeface="Times New Roman" pitchFamily="18" charset="0"/>
                </a:endParaRPr>
              </a:p>
            </p:txBody>
          </p:sp>
          <p:sp>
            <p:nvSpPr>
              <p:cNvPr id="91239" name="Rectangle 56"/>
              <p:cNvSpPr>
                <a:spLocks noChangeArrowheads="1"/>
              </p:cNvSpPr>
              <p:nvPr/>
            </p:nvSpPr>
            <p:spPr bwMode="auto">
              <a:xfrm>
                <a:off x="3503" y="2390"/>
                <a:ext cx="63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>
                    <a:solidFill>
                      <a:srgbClr val="000000"/>
                    </a:solidFill>
                    <a:latin typeface="Times New Roman" pitchFamily="18" charset="0"/>
                  </a:rPr>
                  <a:t>+</a:t>
                </a:r>
                <a:endParaRPr lang="en-US" sz="2000" b="1">
                  <a:latin typeface="Times New Roman" pitchFamily="18" charset="0"/>
                </a:endParaRPr>
              </a:p>
            </p:txBody>
          </p:sp>
        </p:grpSp>
      </p:grpSp>
      <p:graphicFrame>
        <p:nvGraphicFramePr>
          <p:cNvPr id="91193" name="Object 57"/>
          <p:cNvGraphicFramePr>
            <a:graphicFrameLocks noChangeAspect="1"/>
          </p:cNvGraphicFramePr>
          <p:nvPr/>
        </p:nvGraphicFramePr>
        <p:xfrm>
          <a:off x="312738" y="5253038"/>
          <a:ext cx="83693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11" name="Equation" r:id="rId4" imgW="8369300" imgH="1168400" progId="Equation.DSMT4">
                  <p:embed/>
                </p:oleObj>
              </mc:Choice>
              <mc:Fallback>
                <p:oleObj name="Equation" r:id="rId4" imgW="8369300" imgH="1168400" progId="Equation.DSMT4">
                  <p:embed/>
                  <p:pic>
                    <p:nvPicPr>
                      <p:cNvPr id="0" name="Picture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738" y="5253038"/>
                        <a:ext cx="8369300" cy="116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195" name="Text Box 58"/>
          <p:cNvSpPr txBox="1">
            <a:spLocks noChangeArrowheads="1"/>
          </p:cNvSpPr>
          <p:nvPr/>
        </p:nvSpPr>
        <p:spPr bwMode="auto">
          <a:xfrm>
            <a:off x="333375" y="73025"/>
            <a:ext cx="2319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Hydrogen Molecule</a:t>
            </a:r>
          </a:p>
        </p:txBody>
      </p:sp>
      <p:sp>
        <p:nvSpPr>
          <p:cNvPr id="91196" name="Text Box 59"/>
          <p:cNvSpPr txBox="1">
            <a:spLocks noChangeArrowheads="1"/>
          </p:cNvSpPr>
          <p:nvPr/>
        </p:nvSpPr>
        <p:spPr bwMode="auto">
          <a:xfrm>
            <a:off x="471488" y="4470400"/>
            <a:ext cx="85074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In Born-Oppenheimer Approximation the electronic Schr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ödinger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 equation is</a:t>
            </a:r>
          </a:p>
        </p:txBody>
      </p:sp>
      <p:sp>
        <p:nvSpPr>
          <p:cNvPr id="91197" name="Text Box 60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91198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186" name="Object 2"/>
          <p:cNvGraphicFramePr>
            <a:graphicFrameLocks noChangeAspect="1"/>
          </p:cNvGraphicFramePr>
          <p:nvPr/>
        </p:nvGraphicFramePr>
        <p:xfrm>
          <a:off x="400050" y="327025"/>
          <a:ext cx="9144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24" name="Equation" r:id="rId4" imgW="914003" imgH="317362" progId="Equation.DSMT4">
                  <p:embed/>
                </p:oleObj>
              </mc:Choice>
              <mc:Fallback>
                <p:oleObj name="Equation" r:id="rId4" imgW="914003" imgH="317362" progId="Equation.DSMT4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50" y="327025"/>
                        <a:ext cx="9144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190" name="Text Box 3"/>
          <p:cNvSpPr txBox="1">
            <a:spLocks noChangeArrowheads="1"/>
          </p:cNvSpPr>
          <p:nvPr/>
        </p:nvSpPr>
        <p:spPr bwMode="auto">
          <a:xfrm>
            <a:off x="1246188" y="258763"/>
            <a:ext cx="3841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, system goes to 2 hydrogen atoms</a:t>
            </a:r>
          </a:p>
        </p:txBody>
      </p:sp>
      <p:sp>
        <p:nvSpPr>
          <p:cNvPr id="93191" name="Text Box 4"/>
          <p:cNvSpPr txBox="1">
            <a:spLocks noChangeArrowheads="1"/>
          </p:cNvSpPr>
          <p:nvPr/>
        </p:nvSpPr>
        <p:spPr bwMode="auto">
          <a:xfrm>
            <a:off x="384175" y="1100138"/>
            <a:ext cx="49704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Use product wavefunction as basis functions</a:t>
            </a:r>
          </a:p>
        </p:txBody>
      </p:sp>
      <p:graphicFrame>
        <p:nvGraphicFramePr>
          <p:cNvPr id="93189" name="Object 5"/>
          <p:cNvGraphicFramePr>
            <a:graphicFrameLocks noChangeAspect="1"/>
          </p:cNvGraphicFramePr>
          <p:nvPr/>
        </p:nvGraphicFramePr>
        <p:xfrm>
          <a:off x="1104900" y="2154238"/>
          <a:ext cx="20447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25" name="Equation" r:id="rId6" imgW="2044700" imgH="990600" progId="Equation.DSMT4">
                  <p:embed/>
                </p:oleObj>
              </mc:Choice>
              <mc:Fallback>
                <p:oleObj name="Equation" r:id="rId6" imgW="2044700" imgH="990600" progId="Equation.DSMT4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2154238"/>
                        <a:ext cx="20447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192" name="Text Box 6"/>
          <p:cNvSpPr txBox="1">
            <a:spLocks noChangeArrowheads="1"/>
          </p:cNvSpPr>
          <p:nvPr/>
        </p:nvSpPr>
        <p:spPr bwMode="auto">
          <a:xfrm>
            <a:off x="458788" y="3630613"/>
            <a:ext cx="2546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6600"/>
                </a:solidFill>
                <a:latin typeface="Times New Roman" pitchFamily="18" charset="0"/>
              </a:rPr>
              <a:t>These are degenerate.</a:t>
            </a:r>
          </a:p>
        </p:txBody>
      </p:sp>
      <p:sp>
        <p:nvSpPr>
          <p:cNvPr id="93193" name="Text Box 7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93194" name="Text Box 8"/>
          <p:cNvSpPr txBox="1">
            <a:spLocks noChangeArrowheads="1"/>
          </p:cNvSpPr>
          <p:nvPr/>
        </p:nvSpPr>
        <p:spPr bwMode="auto">
          <a:xfrm>
            <a:off x="4029075" y="2124075"/>
            <a:ext cx="4684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Electron 1 around A electron 2 around B.</a:t>
            </a:r>
          </a:p>
        </p:txBody>
      </p:sp>
      <p:sp>
        <p:nvSpPr>
          <p:cNvPr id="93195" name="Text Box 9"/>
          <p:cNvSpPr txBox="1">
            <a:spLocks noChangeArrowheads="1"/>
          </p:cNvSpPr>
          <p:nvPr/>
        </p:nvSpPr>
        <p:spPr bwMode="auto">
          <a:xfrm>
            <a:off x="4029075" y="2811463"/>
            <a:ext cx="4684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Electron 2 around A electron 1 around B.</a:t>
            </a:r>
          </a:p>
        </p:txBody>
      </p:sp>
      <p:sp>
        <p:nvSpPr>
          <p:cNvPr id="93196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43" name="Text Box 2"/>
          <p:cNvSpPr txBox="1">
            <a:spLocks noChangeArrowheads="1"/>
          </p:cNvSpPr>
          <p:nvPr/>
        </p:nvSpPr>
        <p:spPr bwMode="auto">
          <a:xfrm>
            <a:off x="384175" y="209550"/>
            <a:ext cx="6018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A1F02"/>
                </a:solidFill>
                <a:latin typeface="Times New Roman" pitchFamily="18" charset="0"/>
              </a:rPr>
              <a:t>Form Hamiltonian Matrix	secular determinant</a:t>
            </a:r>
          </a:p>
        </p:txBody>
      </p:sp>
      <p:sp>
        <p:nvSpPr>
          <p:cNvPr id="95244" name="Line 3"/>
          <p:cNvSpPr>
            <a:spLocks noChangeShapeType="1"/>
          </p:cNvSpPr>
          <p:nvPr/>
        </p:nvSpPr>
        <p:spPr bwMode="auto">
          <a:xfrm>
            <a:off x="3406775" y="438150"/>
            <a:ext cx="663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95236" name="Object 4"/>
          <p:cNvGraphicFramePr>
            <a:graphicFrameLocks noChangeAspect="1"/>
          </p:cNvGraphicFramePr>
          <p:nvPr/>
        </p:nvGraphicFramePr>
        <p:xfrm>
          <a:off x="693738" y="987425"/>
          <a:ext cx="21590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62" name="Equation" r:id="rId4" imgW="2159000" imgH="787400" progId="Equation.DSMT4">
                  <p:embed/>
                </p:oleObj>
              </mc:Choice>
              <mc:Fallback>
                <p:oleObj name="Equation" r:id="rId4" imgW="2159000" imgH="787400" progId="Equation.DSMT4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738" y="987425"/>
                        <a:ext cx="2159000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37" name="Object 5"/>
          <p:cNvGraphicFramePr>
            <a:graphicFrameLocks noChangeAspect="1"/>
          </p:cNvGraphicFramePr>
          <p:nvPr/>
        </p:nvGraphicFramePr>
        <p:xfrm>
          <a:off x="714375" y="3651250"/>
          <a:ext cx="25400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63" name="Equation" r:id="rId6" imgW="2540000" imgH="431800" progId="Equation.DSMT4">
                  <p:embed/>
                </p:oleObj>
              </mc:Choice>
              <mc:Fallback>
                <p:oleObj name="Equation" r:id="rId6" imgW="2540000" imgH="431800" progId="Equation.DSMT4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75" y="3651250"/>
                        <a:ext cx="25400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38" name="Object 6"/>
          <p:cNvGraphicFramePr>
            <a:graphicFrameLocks noChangeAspect="1"/>
          </p:cNvGraphicFramePr>
          <p:nvPr/>
        </p:nvGraphicFramePr>
        <p:xfrm>
          <a:off x="738188" y="4391025"/>
          <a:ext cx="26543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64" name="Equation" r:id="rId8" imgW="2654300" imgH="431800" progId="Equation.DSMT4">
                  <p:embed/>
                </p:oleObj>
              </mc:Choice>
              <mc:Fallback>
                <p:oleObj name="Equation" r:id="rId8" imgW="2654300" imgH="431800" progId="Equation.DSMT4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188" y="4391025"/>
                        <a:ext cx="26543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39" name="Object 7"/>
          <p:cNvGraphicFramePr>
            <a:graphicFrameLocks noChangeAspect="1"/>
          </p:cNvGraphicFramePr>
          <p:nvPr/>
        </p:nvGraphicFramePr>
        <p:xfrm>
          <a:off x="749300" y="5224463"/>
          <a:ext cx="21971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65" name="Equation" r:id="rId10" imgW="2197100" imgH="431800" progId="Equation.DSMT4">
                  <p:embed/>
                </p:oleObj>
              </mc:Choice>
              <mc:Fallback>
                <p:oleObj name="Equation" r:id="rId10" imgW="2197100" imgH="431800" progId="Equation.DSMT4">
                  <p:embed/>
                  <p:pic>
                    <p:nvPicPr>
                      <p:cNvPr id="0" name="Picture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300" y="5224463"/>
                        <a:ext cx="21971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40" name="Object 8"/>
          <p:cNvGraphicFramePr>
            <a:graphicFrameLocks noChangeAspect="1"/>
          </p:cNvGraphicFramePr>
          <p:nvPr/>
        </p:nvGraphicFramePr>
        <p:xfrm>
          <a:off x="665163" y="2314575"/>
          <a:ext cx="30988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66" name="Equation" r:id="rId12" imgW="3098800" imgH="812800" progId="Equation.DSMT4">
                  <p:embed/>
                </p:oleObj>
              </mc:Choice>
              <mc:Fallback>
                <p:oleObj name="Equation" r:id="rId12" imgW="3098800" imgH="812800" progId="Equation.DSMT4">
                  <p:embed/>
                  <p:pic>
                    <p:nvPicPr>
                      <p:cNvPr id="0" name="Picture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163" y="2314575"/>
                        <a:ext cx="3098800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41" name="Object 9"/>
          <p:cNvGraphicFramePr>
            <a:graphicFrameLocks noChangeAspect="1"/>
          </p:cNvGraphicFramePr>
          <p:nvPr/>
        </p:nvGraphicFramePr>
        <p:xfrm>
          <a:off x="4227513" y="3743325"/>
          <a:ext cx="13335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67" name="Equation" r:id="rId14" imgW="1333500" imgH="355600" progId="Equation.DSMT4">
                  <p:embed/>
                </p:oleObj>
              </mc:Choice>
              <mc:Fallback>
                <p:oleObj name="Equation" r:id="rId14" imgW="1333500" imgH="355600" progId="Equation.DSMT4">
                  <p:embed/>
                  <p:pic>
                    <p:nvPicPr>
                      <p:cNvPr id="0" name="Picture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7513" y="3743325"/>
                        <a:ext cx="13335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42" name="Object 10"/>
          <p:cNvGraphicFramePr>
            <a:graphicFrameLocks noChangeAspect="1"/>
          </p:cNvGraphicFramePr>
          <p:nvPr/>
        </p:nvGraphicFramePr>
        <p:xfrm>
          <a:off x="4210050" y="4483100"/>
          <a:ext cx="13335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68" name="Equation" r:id="rId16" imgW="1333500" imgH="355600" progId="Equation.DSMT4">
                  <p:embed/>
                </p:oleObj>
              </mc:Choice>
              <mc:Fallback>
                <p:oleObj name="Equation" r:id="rId16" imgW="1333500" imgH="355600" progId="Equation.DSMT4">
                  <p:embed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0050" y="4483100"/>
                        <a:ext cx="13335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245" name="Text Box 11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95246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4" name="Text Box 2"/>
          <p:cNvSpPr txBox="1">
            <a:spLocks noChangeArrowheads="1"/>
          </p:cNvSpPr>
          <p:nvPr/>
        </p:nvSpPr>
        <p:spPr bwMode="auto">
          <a:xfrm>
            <a:off x="409575" y="173038"/>
            <a:ext cx="2571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A1F02"/>
                </a:solidFill>
                <a:latin typeface="Times New Roman" pitchFamily="18" charset="0"/>
              </a:rPr>
              <a:t>Diagonalization yields</a:t>
            </a:r>
          </a:p>
        </p:txBody>
      </p:sp>
      <p:graphicFrame>
        <p:nvGraphicFramePr>
          <p:cNvPr id="97283" name="Object 3"/>
          <p:cNvGraphicFramePr>
            <a:graphicFrameLocks noChangeAspect="1"/>
          </p:cNvGraphicFramePr>
          <p:nvPr/>
        </p:nvGraphicFramePr>
        <p:xfrm>
          <a:off x="692150" y="901700"/>
          <a:ext cx="5372100" cy="375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01" name="Equation" r:id="rId4" imgW="5372100" imgH="3759200" progId="Equation.DSMT4">
                  <p:embed/>
                </p:oleObj>
              </mc:Choice>
              <mc:Fallback>
                <p:oleObj name="Equation" r:id="rId4" imgW="5372100" imgH="375920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150" y="901700"/>
                        <a:ext cx="5372100" cy="375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285" name="Text Box 4"/>
          <p:cNvSpPr txBox="1">
            <a:spLocks noChangeArrowheads="1"/>
          </p:cNvSpPr>
          <p:nvPr/>
        </p:nvSpPr>
        <p:spPr bwMode="auto">
          <a:xfrm>
            <a:off x="584200" y="5095875"/>
            <a:ext cx="45656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 dirty="0">
                <a:solidFill>
                  <a:srgbClr val="0066CC"/>
                </a:solidFill>
                <a:latin typeface="Times New Roman" pitchFamily="18" charset="0"/>
              </a:rPr>
              <a:t>S</a:t>
            </a:r>
            <a:r>
              <a:rPr lang="en-US" sz="2000" b="1" dirty="0">
                <a:solidFill>
                  <a:srgbClr val="0066CC"/>
                </a:solidFill>
                <a:latin typeface="Times New Roman" pitchFamily="18" charset="0"/>
              </a:rPr>
              <a:t>  -  symmetric orbital wavefunction</a:t>
            </a:r>
            <a:br>
              <a:rPr lang="en-US" sz="2000" b="1" dirty="0">
                <a:solidFill>
                  <a:srgbClr val="0066CC"/>
                </a:solidFill>
                <a:latin typeface="Times New Roman" pitchFamily="18" charset="0"/>
              </a:rPr>
            </a:br>
            <a:r>
              <a:rPr lang="en-US" sz="2000" b="1" i="1" dirty="0">
                <a:solidFill>
                  <a:srgbClr val="008000"/>
                </a:solidFill>
                <a:latin typeface="Times New Roman" pitchFamily="18" charset="0"/>
              </a:rPr>
              <a:t>A</a:t>
            </a: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  -  antisymmetric orbital wavefunction</a:t>
            </a:r>
            <a:endParaRPr lang="en-US" sz="2000" b="1" i="1" dirty="0">
              <a:solidFill>
                <a:srgbClr val="008000"/>
              </a:solidFill>
              <a:latin typeface="Times New Roman" pitchFamily="18" charset="0"/>
            </a:endParaRPr>
          </a:p>
        </p:txBody>
      </p:sp>
      <p:sp>
        <p:nvSpPr>
          <p:cNvPr id="97286" name="Text Box 5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97287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48" name="Text Box 2"/>
          <p:cNvSpPr txBox="1">
            <a:spLocks noChangeArrowheads="1"/>
          </p:cNvSpPr>
          <p:nvPr/>
        </p:nvSpPr>
        <p:spPr bwMode="auto">
          <a:xfrm>
            <a:off x="233363" y="60325"/>
            <a:ext cx="1368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Evaluating</a:t>
            </a:r>
          </a:p>
        </p:txBody>
      </p:sp>
      <p:graphicFrame>
        <p:nvGraphicFramePr>
          <p:cNvPr id="99331" name="Object 3"/>
          <p:cNvGraphicFramePr>
            <a:graphicFrameLocks noChangeAspect="1"/>
          </p:cNvGraphicFramePr>
          <p:nvPr/>
        </p:nvGraphicFramePr>
        <p:xfrm>
          <a:off x="406400" y="627063"/>
          <a:ext cx="8305800" cy="195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433" name="Equation" r:id="rId4" imgW="8305800" imgH="1955800" progId="Equation.DSMT4">
                  <p:embed/>
                </p:oleObj>
              </mc:Choice>
              <mc:Fallback>
                <p:oleObj name="Equation" r:id="rId4" imgW="8305800" imgH="1955800" progId="Equation.DSMT4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627063"/>
                        <a:ext cx="8305800" cy="195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49" name="Text Box 4"/>
          <p:cNvSpPr txBox="1">
            <a:spLocks noChangeArrowheads="1"/>
          </p:cNvSpPr>
          <p:nvPr/>
        </p:nvSpPr>
        <p:spPr bwMode="auto">
          <a:xfrm>
            <a:off x="246063" y="1560513"/>
            <a:ext cx="3049587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A1F02"/>
                </a:solidFill>
                <a:latin typeface="Times New Roman" pitchFamily="18" charset="0"/>
              </a:rPr>
              <a:t>Two kinetic energy terms </a:t>
            </a:r>
            <a:br>
              <a:rPr lang="en-US" sz="2000" b="1">
                <a:solidFill>
                  <a:srgbClr val="CA1F0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CA1F02"/>
                </a:solidFill>
                <a:latin typeface="Times New Roman" pitchFamily="18" charset="0"/>
              </a:rPr>
              <a:t>and two electron-nuclear </a:t>
            </a:r>
            <a:br>
              <a:rPr lang="en-US" sz="2000" b="1">
                <a:solidFill>
                  <a:srgbClr val="CA1F0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CA1F02"/>
                </a:solidFill>
                <a:latin typeface="Times New Roman" pitchFamily="18" charset="0"/>
              </a:rPr>
              <a:t>attraction terms comprise </a:t>
            </a:r>
            <a:br>
              <a:rPr lang="en-US" sz="2000" b="1">
                <a:solidFill>
                  <a:srgbClr val="CA1F0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CA1F02"/>
                </a:solidFill>
                <a:latin typeface="Times New Roman" pitchFamily="18" charset="0"/>
              </a:rPr>
              <a:t>2 H atom Hamiltonians.</a:t>
            </a:r>
          </a:p>
        </p:txBody>
      </p:sp>
      <p:sp>
        <p:nvSpPr>
          <p:cNvPr id="99350" name="Line 5"/>
          <p:cNvSpPr>
            <a:spLocks noChangeShapeType="1"/>
          </p:cNvSpPr>
          <p:nvPr/>
        </p:nvSpPr>
        <p:spPr bwMode="auto">
          <a:xfrm flipV="1">
            <a:off x="2830513" y="1149350"/>
            <a:ext cx="212725" cy="527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9351" name="Text Box 6"/>
          <p:cNvSpPr txBox="1">
            <a:spLocks noChangeArrowheads="1"/>
          </p:cNvSpPr>
          <p:nvPr/>
        </p:nvSpPr>
        <p:spPr bwMode="auto">
          <a:xfrm>
            <a:off x="4592638" y="82550"/>
            <a:ext cx="22399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attraction to nuclei</a:t>
            </a:r>
          </a:p>
        </p:txBody>
      </p:sp>
      <p:sp>
        <p:nvSpPr>
          <p:cNvPr id="99352" name="Line 7"/>
          <p:cNvSpPr>
            <a:spLocks noChangeShapeType="1"/>
          </p:cNvSpPr>
          <p:nvPr/>
        </p:nvSpPr>
        <p:spPr bwMode="auto">
          <a:xfrm flipH="1">
            <a:off x="4146550" y="373063"/>
            <a:ext cx="512763" cy="3635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9353" name="Line 8"/>
          <p:cNvSpPr>
            <a:spLocks noChangeShapeType="1"/>
          </p:cNvSpPr>
          <p:nvPr/>
        </p:nvSpPr>
        <p:spPr bwMode="auto">
          <a:xfrm>
            <a:off x="4784725" y="411163"/>
            <a:ext cx="138113" cy="312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9354" name="Text Box 9"/>
          <p:cNvSpPr txBox="1">
            <a:spLocks noChangeArrowheads="1"/>
          </p:cNvSpPr>
          <p:nvPr/>
        </p:nvSpPr>
        <p:spPr bwMode="auto">
          <a:xfrm>
            <a:off x="5962650" y="2611438"/>
            <a:ext cx="3092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electron-electron repulsion</a:t>
            </a:r>
          </a:p>
        </p:txBody>
      </p:sp>
      <p:sp>
        <p:nvSpPr>
          <p:cNvPr id="99355" name="Text Box 10"/>
          <p:cNvSpPr txBox="1">
            <a:spLocks noChangeArrowheads="1"/>
          </p:cNvSpPr>
          <p:nvPr/>
        </p:nvSpPr>
        <p:spPr bwMode="auto">
          <a:xfrm>
            <a:off x="6910388" y="647700"/>
            <a:ext cx="19034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A1F02"/>
                </a:solidFill>
                <a:latin typeface="Times New Roman" pitchFamily="18" charset="0"/>
              </a:rPr>
              <a:t>nuclear-nuclear</a:t>
            </a:r>
            <a:br>
              <a:rPr lang="en-US" sz="2000" b="1">
                <a:solidFill>
                  <a:srgbClr val="CA1F0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CA1F02"/>
                </a:solidFill>
                <a:latin typeface="Times New Roman" pitchFamily="18" charset="0"/>
              </a:rPr>
              <a:t>repulsion</a:t>
            </a:r>
          </a:p>
        </p:txBody>
      </p:sp>
      <p:sp>
        <p:nvSpPr>
          <p:cNvPr id="99356" name="Line 11"/>
          <p:cNvSpPr>
            <a:spLocks noChangeShapeType="1"/>
          </p:cNvSpPr>
          <p:nvPr/>
        </p:nvSpPr>
        <p:spPr bwMode="auto">
          <a:xfrm flipH="1" flipV="1">
            <a:off x="5310188" y="2578100"/>
            <a:ext cx="677862" cy="238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76812" name="Group 12"/>
          <p:cNvGrpSpPr>
            <a:grpSpLocks/>
          </p:cNvGrpSpPr>
          <p:nvPr/>
        </p:nvGrpSpPr>
        <p:grpSpPr bwMode="auto">
          <a:xfrm>
            <a:off x="363538" y="3109913"/>
            <a:ext cx="8516937" cy="833437"/>
            <a:chOff x="229" y="1959"/>
            <a:chExt cx="5365" cy="525"/>
          </a:xfrm>
        </p:grpSpPr>
        <p:graphicFrame>
          <p:nvGraphicFramePr>
            <p:cNvPr id="99341" name="Object 13"/>
            <p:cNvGraphicFramePr>
              <a:graphicFrameLocks noChangeAspect="1"/>
            </p:cNvGraphicFramePr>
            <p:nvPr/>
          </p:nvGraphicFramePr>
          <p:xfrm>
            <a:off x="251" y="2036"/>
            <a:ext cx="2056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9434" name="Equation" r:id="rId6" imgW="3263900" imgH="711200" progId="Equation.DSMT4">
                    <p:embed/>
                  </p:oleObj>
                </mc:Choice>
                <mc:Fallback>
                  <p:oleObj name="Equation" r:id="rId6" imgW="3263900" imgH="711200" progId="Equation.DSMT4">
                    <p:embed/>
                    <p:pic>
                      <p:nvPicPr>
                        <p:cNvPr id="0" name="Picture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1" y="2036"/>
                          <a:ext cx="2056" cy="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9363" name="Line 14"/>
            <p:cNvSpPr>
              <a:spLocks noChangeShapeType="1"/>
            </p:cNvSpPr>
            <p:nvPr/>
          </p:nvSpPr>
          <p:spPr bwMode="auto">
            <a:xfrm>
              <a:off x="229" y="1959"/>
              <a:ext cx="536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6815" name="Group 15"/>
          <p:cNvGrpSpPr>
            <a:grpSpLocks/>
          </p:cNvGrpSpPr>
          <p:nvPr/>
        </p:nvGrpSpPr>
        <p:grpSpPr bwMode="auto">
          <a:xfrm>
            <a:off x="277813" y="3979863"/>
            <a:ext cx="6858000" cy="2638425"/>
            <a:chOff x="175" y="2507"/>
            <a:chExt cx="4320" cy="1662"/>
          </a:xfrm>
        </p:grpSpPr>
        <p:graphicFrame>
          <p:nvGraphicFramePr>
            <p:cNvPr id="99344" name="Object 16"/>
            <p:cNvGraphicFramePr>
              <a:graphicFrameLocks noChangeAspect="1"/>
            </p:cNvGraphicFramePr>
            <p:nvPr/>
          </p:nvGraphicFramePr>
          <p:xfrm>
            <a:off x="175" y="3705"/>
            <a:ext cx="3040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9435" name="Equation" r:id="rId8" imgW="4826000" imgH="736600" progId="Equation.DSMT4">
                    <p:embed/>
                  </p:oleObj>
                </mc:Choice>
                <mc:Fallback>
                  <p:oleObj name="Equation" r:id="rId8" imgW="4826000" imgH="736600" progId="Equation.DSMT4">
                    <p:embed/>
                    <p:pic>
                      <p:nvPicPr>
                        <p:cNvPr id="0" name="Picture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5" y="3705"/>
                          <a:ext cx="3040" cy="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9362" name="Text Box 17"/>
            <p:cNvSpPr txBox="1">
              <a:spLocks noChangeArrowheads="1"/>
            </p:cNvSpPr>
            <p:nvPr/>
          </p:nvSpPr>
          <p:spPr bwMode="auto">
            <a:xfrm>
              <a:off x="232" y="2507"/>
              <a:ext cx="131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0066CC"/>
                  </a:solidFill>
                  <a:latin typeface="Times New Roman" pitchFamily="18" charset="0"/>
                </a:rPr>
                <a:t>J</a:t>
              </a:r>
              <a:r>
                <a:rPr lang="en-US" sz="2000" b="1">
                  <a:solidFill>
                    <a:srgbClr val="0066CC"/>
                  </a:solidFill>
                  <a:latin typeface="Times New Roman" pitchFamily="18" charset="0"/>
                </a:rPr>
                <a:t>  same as before.</a:t>
              </a:r>
              <a:endParaRPr lang="en-US" sz="2000" b="1" i="1">
                <a:solidFill>
                  <a:srgbClr val="0066CC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99346" name="Object 18"/>
            <p:cNvGraphicFramePr>
              <a:graphicFrameLocks noChangeAspect="1"/>
            </p:cNvGraphicFramePr>
            <p:nvPr/>
          </p:nvGraphicFramePr>
          <p:xfrm>
            <a:off x="3807" y="3863"/>
            <a:ext cx="688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9436" name="Equation" r:id="rId10" imgW="1091726" imgH="330057" progId="Equation.DSMT4">
                    <p:embed/>
                  </p:oleObj>
                </mc:Choice>
                <mc:Fallback>
                  <p:oleObj name="Equation" r:id="rId10" imgW="1091726" imgH="330057" progId="Equation.DSMT4">
                    <p:embed/>
                    <p:pic>
                      <p:nvPicPr>
                        <p:cNvPr id="0" name="Picture 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07" y="3863"/>
                          <a:ext cx="688" cy="2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9347" name="Object 19"/>
            <p:cNvGraphicFramePr>
              <a:graphicFrameLocks noChangeAspect="1"/>
            </p:cNvGraphicFramePr>
            <p:nvPr/>
          </p:nvGraphicFramePr>
          <p:xfrm>
            <a:off x="255" y="2866"/>
            <a:ext cx="2504" cy="5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9437" name="Equation" r:id="rId12" imgW="3975100" imgH="838200" progId="Equation.DSMT4">
                    <p:embed/>
                  </p:oleObj>
                </mc:Choice>
                <mc:Fallback>
                  <p:oleObj name="Equation" r:id="rId12" imgW="3975100" imgH="838200" progId="Equation.DSMT4">
                    <p:embed/>
                    <p:pic>
                      <p:nvPicPr>
                        <p:cNvPr id="0" name="Picture 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" y="2866"/>
                          <a:ext cx="2504" cy="52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9359" name="Line 20"/>
          <p:cNvSpPr>
            <a:spLocks noChangeShapeType="1"/>
          </p:cNvSpPr>
          <p:nvPr/>
        </p:nvSpPr>
        <p:spPr bwMode="auto">
          <a:xfrm flipH="1">
            <a:off x="6137275" y="1089025"/>
            <a:ext cx="739775" cy="777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9360" name="Text Box 21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99361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1378" name="Object 2"/>
          <p:cNvGraphicFramePr>
            <a:graphicFrameLocks noChangeAspect="1"/>
          </p:cNvGraphicFramePr>
          <p:nvPr/>
        </p:nvGraphicFramePr>
        <p:xfrm>
          <a:off x="319088" y="2087563"/>
          <a:ext cx="41402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07" name="Equation" r:id="rId4" imgW="4140200" imgH="711200" progId="Equation.DSMT4">
                  <p:embed/>
                </p:oleObj>
              </mc:Choice>
              <mc:Fallback>
                <p:oleObj name="Equation" r:id="rId4" imgW="4140200" imgH="711200" progId="Equation.DSMT4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088" y="2087563"/>
                        <a:ext cx="41402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79" name="Object 3"/>
          <p:cNvGraphicFramePr>
            <a:graphicFrameLocks noChangeAspect="1"/>
          </p:cNvGraphicFramePr>
          <p:nvPr/>
        </p:nvGraphicFramePr>
        <p:xfrm>
          <a:off x="368300" y="177800"/>
          <a:ext cx="8305800" cy="157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08" name="Equation" r:id="rId6" imgW="8305800" imgH="1574800" progId="Equation.DSMT4">
                  <p:embed/>
                </p:oleObj>
              </mc:Choice>
              <mc:Fallback>
                <p:oleObj name="Equation" r:id="rId6" imgW="8305800" imgH="1574800" progId="Equation.DSMT4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300" y="177800"/>
                        <a:ext cx="8305800" cy="157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388" name="Text Box 4"/>
          <p:cNvSpPr txBox="1">
            <a:spLocks noChangeArrowheads="1"/>
          </p:cNvSpPr>
          <p:nvPr/>
        </p:nvSpPr>
        <p:spPr bwMode="auto">
          <a:xfrm>
            <a:off x="5183188" y="2220913"/>
            <a:ext cx="2765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0066CC"/>
                </a:solidFill>
                <a:latin typeface="Times New Roman" pitchFamily="18" charset="0"/>
              </a:rPr>
              <a:t>K</a:t>
            </a:r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 and </a:t>
            </a:r>
            <a:r>
              <a:rPr lang="en-US" sz="2000" b="1">
                <a:solidFill>
                  <a:srgbClr val="0066CC"/>
                </a:solidFill>
                <a:latin typeface="Symbol" pitchFamily="18" charset="2"/>
              </a:rPr>
              <a:t>D</a:t>
            </a:r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 same as before.</a:t>
            </a:r>
          </a:p>
        </p:txBody>
      </p:sp>
      <p:graphicFrame>
        <p:nvGraphicFramePr>
          <p:cNvPr id="101381" name="Object 5"/>
          <p:cNvGraphicFramePr>
            <a:graphicFrameLocks noChangeAspect="1"/>
          </p:cNvGraphicFramePr>
          <p:nvPr/>
        </p:nvGraphicFramePr>
        <p:xfrm>
          <a:off x="7159625" y="3201988"/>
          <a:ext cx="10922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09" name="Equation" r:id="rId8" imgW="1091726" imgH="330057" progId="Equation.DSMT4">
                  <p:embed/>
                </p:oleObj>
              </mc:Choice>
              <mc:Fallback>
                <p:oleObj name="Equation" r:id="rId8" imgW="1091726" imgH="330057" progId="Equation.DSMT4">
                  <p:embed/>
                  <p:pic>
                    <p:nvPicPr>
                      <p:cNvPr id="0" name="Picture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9625" y="3201988"/>
                        <a:ext cx="10922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82" name="Object 6"/>
          <p:cNvGraphicFramePr>
            <a:graphicFrameLocks noChangeAspect="1"/>
          </p:cNvGraphicFramePr>
          <p:nvPr/>
        </p:nvGraphicFramePr>
        <p:xfrm>
          <a:off x="393700" y="2998788"/>
          <a:ext cx="57277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10" name="Equation" r:id="rId10" imgW="5727700" imgH="787400" progId="Equation.DSMT4">
                  <p:embed/>
                </p:oleObj>
              </mc:Choice>
              <mc:Fallback>
                <p:oleObj name="Equation" r:id="rId10" imgW="5727700" imgH="787400" progId="Equation.DSMT4">
                  <p:embed/>
                  <p:pic>
                    <p:nvPicPr>
                      <p:cNvPr id="0" name="Picture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700" y="2998788"/>
                        <a:ext cx="5727700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389" name="Line 7"/>
          <p:cNvSpPr>
            <a:spLocks noChangeShapeType="1"/>
          </p:cNvSpPr>
          <p:nvPr/>
        </p:nvSpPr>
        <p:spPr bwMode="auto">
          <a:xfrm>
            <a:off x="287338" y="1992313"/>
            <a:ext cx="8667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01384" name="Object 8"/>
          <p:cNvGraphicFramePr>
            <a:graphicFrameLocks noChangeAspect="1"/>
          </p:cNvGraphicFramePr>
          <p:nvPr/>
        </p:nvGraphicFramePr>
        <p:xfrm>
          <a:off x="374650" y="3995738"/>
          <a:ext cx="8089900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11" name="Equation" r:id="rId12" imgW="8089900" imgH="1651000" progId="Equation.DSMT4">
                  <p:embed/>
                </p:oleObj>
              </mc:Choice>
              <mc:Fallback>
                <p:oleObj name="Equation" r:id="rId12" imgW="8089900" imgH="1651000" progId="Equation.DSMT4">
                  <p:embed/>
                  <p:pic>
                    <p:nvPicPr>
                      <p:cNvPr id="0" name="Picture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650" y="3995738"/>
                        <a:ext cx="8089900" cy="165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85" name="Object 9"/>
          <p:cNvGraphicFramePr>
            <a:graphicFrameLocks noChangeAspect="1"/>
          </p:cNvGraphicFramePr>
          <p:nvPr/>
        </p:nvGraphicFramePr>
        <p:xfrm>
          <a:off x="250825" y="6007100"/>
          <a:ext cx="13843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12" name="Equation" r:id="rId14" imgW="1384300" imgH="292100" progId="Equation.DSMT4">
                  <p:embed/>
                </p:oleObj>
              </mc:Choice>
              <mc:Fallback>
                <p:oleObj name="Equation" r:id="rId14" imgW="1384300" imgH="292100" progId="Equation.DSMT4">
                  <p:embed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6007100"/>
                        <a:ext cx="138430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390" name="Text Box 10"/>
          <p:cNvSpPr txBox="1">
            <a:spLocks noChangeArrowheads="1"/>
          </p:cNvSpPr>
          <p:nvPr/>
        </p:nvSpPr>
        <p:spPr bwMode="auto">
          <a:xfrm>
            <a:off x="169863" y="6248400"/>
            <a:ext cx="21066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(Euler's constant)</a:t>
            </a:r>
          </a:p>
        </p:txBody>
      </p:sp>
      <p:graphicFrame>
        <p:nvGraphicFramePr>
          <p:cNvPr id="101387" name="Object 11"/>
          <p:cNvGraphicFramePr>
            <a:graphicFrameLocks noChangeAspect="1"/>
          </p:cNvGraphicFramePr>
          <p:nvPr/>
        </p:nvGraphicFramePr>
        <p:xfrm>
          <a:off x="2593975" y="5983288"/>
          <a:ext cx="23495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13" name="Equation" r:id="rId16" imgW="2349500" imgH="685800" progId="Equation.DSMT4">
                  <p:embed/>
                </p:oleObj>
              </mc:Choice>
              <mc:Fallback>
                <p:oleObj name="Equation" r:id="rId16" imgW="2349500" imgH="685800" progId="Equation.DSMT4">
                  <p:embed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3975" y="5983288"/>
                        <a:ext cx="23495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391" name="Text Box 12"/>
          <p:cNvSpPr txBox="1">
            <a:spLocks noChangeArrowheads="1"/>
          </p:cNvSpPr>
          <p:nvPr/>
        </p:nvSpPr>
        <p:spPr bwMode="auto">
          <a:xfrm>
            <a:off x="5407025" y="5922963"/>
            <a:ext cx="35258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CA1F02"/>
                </a:solidFill>
                <a:latin typeface="Times New Roman" pitchFamily="18" charset="0"/>
              </a:rPr>
              <a:t>Ei</a:t>
            </a:r>
            <a:r>
              <a:rPr lang="en-US" sz="2000" b="1">
                <a:solidFill>
                  <a:srgbClr val="CA1F02"/>
                </a:solidFill>
                <a:latin typeface="Times New Roman" pitchFamily="18" charset="0"/>
              </a:rPr>
              <a:t> - integral logarithm</a:t>
            </a:r>
            <a:br>
              <a:rPr lang="en-US" sz="2000" b="1">
                <a:solidFill>
                  <a:srgbClr val="CA1F0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CA1F02"/>
                </a:solidFill>
                <a:latin typeface="Times New Roman" pitchFamily="18" charset="0"/>
              </a:rPr>
              <a:t>math tables, approx., see book.</a:t>
            </a:r>
            <a:endParaRPr lang="en-US" sz="2000" b="1" i="1">
              <a:solidFill>
                <a:srgbClr val="CA1F02"/>
              </a:solidFill>
              <a:latin typeface="Times New Roman" pitchFamily="18" charset="0"/>
            </a:endParaRPr>
          </a:p>
        </p:txBody>
      </p:sp>
      <p:sp>
        <p:nvSpPr>
          <p:cNvPr id="101392" name="Text Box 13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101393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Text Box 2"/>
          <p:cNvSpPr txBox="1">
            <a:spLocks noChangeArrowheads="1"/>
          </p:cNvSpPr>
          <p:nvPr/>
        </p:nvSpPr>
        <p:spPr bwMode="auto">
          <a:xfrm>
            <a:off x="584200" y="490538"/>
            <a:ext cx="75279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CA1F02"/>
                </a:solidFill>
                <a:latin typeface="Times New Roman" pitchFamily="18" charset="0"/>
              </a:rPr>
              <a:t>J</a:t>
            </a:r>
            <a:r>
              <a:rPr lang="en-US" sz="2000" b="1">
                <a:solidFill>
                  <a:srgbClr val="CA1F02"/>
                </a:solidFill>
                <a:latin typeface="Times New Roman" pitchFamily="18" charset="0"/>
              </a:rPr>
              <a:t> and </a:t>
            </a:r>
            <a:r>
              <a:rPr lang="en-US" sz="2000" b="1" i="1">
                <a:solidFill>
                  <a:srgbClr val="CA1F02"/>
                </a:solidFill>
                <a:latin typeface="Times New Roman" pitchFamily="18" charset="0"/>
              </a:rPr>
              <a:t>K</a:t>
            </a:r>
            <a:r>
              <a:rPr lang="en-US" sz="2000" b="1">
                <a:solidFill>
                  <a:srgbClr val="CA1F02"/>
                </a:solidFill>
                <a:latin typeface="Times New Roman" pitchFamily="18" charset="0"/>
              </a:rPr>
              <a:t> - same physical meaning as before.</a:t>
            </a:r>
          </a:p>
          <a:p>
            <a:r>
              <a:rPr lang="en-US" sz="2000" b="1" i="1">
                <a:solidFill>
                  <a:srgbClr val="0066CC"/>
                </a:solidFill>
                <a:latin typeface="Times New Roman" pitchFamily="18" charset="0"/>
              </a:rPr>
              <a:t>J</a:t>
            </a:r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 - Coulomb integral.  Attraction of electron around one nucleus for</a:t>
            </a:r>
            <a:br>
              <a:rPr lang="en-US" sz="2000" b="1">
                <a:solidFill>
                  <a:srgbClr val="0066CC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      the other nucleus.</a:t>
            </a:r>
            <a:br>
              <a:rPr lang="en-US" sz="2000" b="1">
                <a:solidFill>
                  <a:srgbClr val="0066CC"/>
                </a:solidFill>
                <a:latin typeface="Times New Roman" pitchFamily="18" charset="0"/>
              </a:rPr>
            </a:b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K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- Corresponding exchange integral.</a:t>
            </a:r>
            <a:endParaRPr lang="en-US" sz="2000" b="1" i="1">
              <a:solidFill>
                <a:srgbClr val="008000"/>
              </a:solidFill>
              <a:latin typeface="Times New Roman" pitchFamily="18" charset="0"/>
            </a:endParaRPr>
          </a:p>
        </p:txBody>
      </p:sp>
      <p:sp>
        <p:nvSpPr>
          <p:cNvPr id="103426" name="Text Box 3"/>
          <p:cNvSpPr txBox="1">
            <a:spLocks noChangeArrowheads="1"/>
          </p:cNvSpPr>
          <p:nvPr/>
        </p:nvSpPr>
        <p:spPr bwMode="auto">
          <a:xfrm>
            <a:off x="558800" y="2419350"/>
            <a:ext cx="79343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CC6600"/>
                </a:solidFill>
                <a:latin typeface="Times New Roman" pitchFamily="18" charset="0"/>
              </a:rPr>
              <a:t>J</a:t>
            </a:r>
            <a:r>
              <a:rPr lang="en-US" sz="2000" b="1" i="1">
                <a:solidFill>
                  <a:srgbClr val="CC6600"/>
                </a:solidFill>
                <a:latin typeface="Times New Roman" pitchFamily="18" charset="0"/>
                <a:cs typeface="Times New Roman" pitchFamily="18" charset="0"/>
              </a:rPr>
              <a:t>'</a:t>
            </a:r>
            <a:r>
              <a:rPr lang="en-US" sz="2000" b="1">
                <a:solidFill>
                  <a:srgbClr val="CC6600"/>
                </a:solidFill>
                <a:latin typeface="Times New Roman" pitchFamily="18" charset="0"/>
              </a:rPr>
              <a:t> - Coulomb integral.  Interaction of electron in 1s orbital on nucleus A</a:t>
            </a:r>
            <a:br>
              <a:rPr lang="en-US" sz="2000" b="1">
                <a:solidFill>
                  <a:srgbClr val="CC66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CC6600"/>
                </a:solidFill>
                <a:latin typeface="Times New Roman" pitchFamily="18" charset="0"/>
              </a:rPr>
              <a:t>       with electron in 1s orbital on nucleus B.</a:t>
            </a:r>
            <a:br>
              <a:rPr lang="en-US" sz="2000" b="1">
                <a:solidFill>
                  <a:srgbClr val="CC6600"/>
                </a:solidFill>
                <a:latin typeface="Times New Roman" pitchFamily="18" charset="0"/>
              </a:rPr>
            </a:br>
            <a:r>
              <a:rPr lang="en-US" sz="2000" b="1" i="1">
                <a:solidFill>
                  <a:srgbClr val="0066CC"/>
                </a:solidFill>
                <a:latin typeface="Times New Roman" pitchFamily="18" charset="0"/>
              </a:rPr>
              <a:t>K</a:t>
            </a:r>
            <a:r>
              <a:rPr lang="en-US" sz="2000" b="1" i="1">
                <a:solidFill>
                  <a:srgbClr val="0066CC"/>
                </a:solidFill>
                <a:latin typeface="Times New Roman" pitchFamily="18" charset="0"/>
                <a:cs typeface="Times New Roman" pitchFamily="18" charset="0"/>
              </a:rPr>
              <a:t>'</a:t>
            </a:r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  - Corresponding exchange or resonance integral.</a:t>
            </a:r>
            <a:endParaRPr lang="en-US" sz="2000" b="1" i="1">
              <a:solidFill>
                <a:srgbClr val="0066CC"/>
              </a:solidFill>
              <a:latin typeface="Times New Roman" pitchFamily="18" charset="0"/>
            </a:endParaRPr>
          </a:p>
        </p:txBody>
      </p:sp>
      <p:sp>
        <p:nvSpPr>
          <p:cNvPr id="103427" name="Text Box 4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103428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82" name="Text Box 2"/>
          <p:cNvSpPr txBox="1">
            <a:spLocks noChangeArrowheads="1"/>
          </p:cNvSpPr>
          <p:nvPr/>
        </p:nvSpPr>
        <p:spPr bwMode="auto">
          <a:xfrm>
            <a:off x="320675" y="122238"/>
            <a:ext cx="30654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Putting the pieces together</a:t>
            </a:r>
          </a:p>
        </p:txBody>
      </p:sp>
      <p:graphicFrame>
        <p:nvGraphicFramePr>
          <p:cNvPr id="105475" name="Object 3"/>
          <p:cNvGraphicFramePr>
            <a:graphicFrameLocks noChangeAspect="1"/>
          </p:cNvGraphicFramePr>
          <p:nvPr/>
        </p:nvGraphicFramePr>
        <p:xfrm>
          <a:off x="463550" y="1011238"/>
          <a:ext cx="44323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50" name="Equation" r:id="rId4" imgW="4432300" imgH="711200" progId="Equation.DSMT4">
                  <p:embed/>
                </p:oleObj>
              </mc:Choice>
              <mc:Fallback>
                <p:oleObj name="Equation" r:id="rId4" imgW="4432300" imgH="711200" progId="Equation.DSMT4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550" y="1011238"/>
                        <a:ext cx="44323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76" name="Object 4"/>
          <p:cNvGraphicFramePr>
            <a:graphicFrameLocks noChangeAspect="1"/>
          </p:cNvGraphicFramePr>
          <p:nvPr/>
        </p:nvGraphicFramePr>
        <p:xfrm>
          <a:off x="490538" y="2238375"/>
          <a:ext cx="44196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51" name="Equation" r:id="rId6" imgW="4419600" imgH="711200" progId="Equation.DSMT4">
                  <p:embed/>
                </p:oleObj>
              </mc:Choice>
              <mc:Fallback>
                <p:oleObj name="Equation" r:id="rId6" imgW="4419600" imgH="711200" progId="Equation.DSMT4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538" y="2238375"/>
                        <a:ext cx="44196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483" name="Text Box 5"/>
          <p:cNvSpPr txBox="1">
            <a:spLocks noChangeArrowheads="1"/>
          </p:cNvSpPr>
          <p:nvPr/>
        </p:nvSpPr>
        <p:spPr bwMode="auto">
          <a:xfrm>
            <a:off x="5845175" y="1036638"/>
            <a:ext cx="17478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0066CC"/>
                </a:solidFill>
                <a:latin typeface="Times New Roman" pitchFamily="18" charset="0"/>
              </a:rPr>
              <a:t>K</a:t>
            </a:r>
            <a:r>
              <a:rPr lang="en-US" sz="2000" b="1" i="1">
                <a:solidFill>
                  <a:srgbClr val="0066CC"/>
                </a:solidFill>
                <a:latin typeface="Times New Roman" pitchFamily="18" charset="0"/>
                <a:cs typeface="Times New Roman" pitchFamily="18" charset="0"/>
              </a:rPr>
              <a:t>'</a:t>
            </a:r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  is negative.</a:t>
            </a:r>
            <a:endParaRPr lang="en-US" sz="2000" b="1" i="1">
              <a:solidFill>
                <a:srgbClr val="0066CC"/>
              </a:solidFill>
              <a:latin typeface="Times New Roman" pitchFamily="18" charset="0"/>
            </a:endParaRPr>
          </a:p>
        </p:txBody>
      </p:sp>
      <p:sp>
        <p:nvSpPr>
          <p:cNvPr id="105484" name="Text Box 6"/>
          <p:cNvSpPr txBox="1">
            <a:spLocks noChangeArrowheads="1"/>
          </p:cNvSpPr>
          <p:nvPr/>
        </p:nvSpPr>
        <p:spPr bwMode="auto">
          <a:xfrm>
            <a:off x="5794375" y="1689100"/>
            <a:ext cx="2819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A1F02"/>
                </a:solidFill>
                <a:latin typeface="Times New Roman" pitchFamily="18" charset="0"/>
              </a:rPr>
              <a:t>The essential difference</a:t>
            </a:r>
            <a:br>
              <a:rPr lang="en-US" sz="2000" b="1">
                <a:solidFill>
                  <a:srgbClr val="CA1F0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CA1F02"/>
                </a:solidFill>
                <a:latin typeface="Times New Roman" pitchFamily="18" charset="0"/>
              </a:rPr>
              <a:t>between these is the sign</a:t>
            </a:r>
            <a:br>
              <a:rPr lang="en-US" sz="2000" b="1">
                <a:solidFill>
                  <a:srgbClr val="CA1F02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CA1F02"/>
                </a:solidFill>
                <a:latin typeface="Times New Roman" pitchFamily="18" charset="0"/>
              </a:rPr>
              <a:t>of the </a:t>
            </a:r>
            <a:r>
              <a:rPr lang="en-US" sz="2000" b="1" i="1">
                <a:solidFill>
                  <a:srgbClr val="CA1F02"/>
                </a:solidFill>
                <a:latin typeface="Times New Roman" pitchFamily="18" charset="0"/>
              </a:rPr>
              <a:t>K</a:t>
            </a:r>
            <a:r>
              <a:rPr lang="en-US" sz="2000" b="1" i="1">
                <a:solidFill>
                  <a:srgbClr val="CA1F02"/>
                </a:solidFill>
                <a:latin typeface="Times New Roman" pitchFamily="18" charset="0"/>
                <a:cs typeface="Times New Roman" pitchFamily="18" charset="0"/>
              </a:rPr>
              <a:t>'</a:t>
            </a:r>
            <a:r>
              <a:rPr lang="en-US" sz="2000" b="1">
                <a:solidFill>
                  <a:srgbClr val="CA1F02"/>
                </a:solidFill>
                <a:latin typeface="Times New Roman" pitchFamily="18" charset="0"/>
                <a:cs typeface="Times New Roman" pitchFamily="18" charset="0"/>
              </a:rPr>
              <a:t> term</a:t>
            </a:r>
            <a:r>
              <a:rPr lang="en-US" sz="2000" b="1">
                <a:solidFill>
                  <a:srgbClr val="CA1F02"/>
                </a:solidFill>
                <a:latin typeface="Times New Roman" pitchFamily="18" charset="0"/>
              </a:rPr>
              <a:t>.</a:t>
            </a:r>
          </a:p>
        </p:txBody>
      </p:sp>
      <p:grpSp>
        <p:nvGrpSpPr>
          <p:cNvPr id="82951" name="Group 7"/>
          <p:cNvGrpSpPr>
            <a:grpSpLocks/>
          </p:cNvGrpSpPr>
          <p:nvPr/>
        </p:nvGrpSpPr>
        <p:grpSpPr bwMode="auto">
          <a:xfrm>
            <a:off x="350838" y="3268663"/>
            <a:ext cx="8442325" cy="2892425"/>
            <a:chOff x="221" y="2059"/>
            <a:chExt cx="5318" cy="1822"/>
          </a:xfrm>
        </p:grpSpPr>
        <p:graphicFrame>
          <p:nvGraphicFramePr>
            <p:cNvPr id="105480" name="Object 8"/>
            <p:cNvGraphicFramePr>
              <a:graphicFrameLocks noChangeAspect="1"/>
            </p:cNvGraphicFramePr>
            <p:nvPr/>
          </p:nvGraphicFramePr>
          <p:xfrm>
            <a:off x="4022" y="2548"/>
            <a:ext cx="1344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552" name="Equation" r:id="rId8" imgW="2133600" imgH="381000" progId="Equation.DSMT4">
                    <p:embed/>
                  </p:oleObj>
                </mc:Choice>
                <mc:Fallback>
                  <p:oleObj name="Equation" r:id="rId8" imgW="2133600" imgH="381000" progId="Equation.DSMT4">
                    <p:embed/>
                    <p:pic>
                      <p:nvPicPr>
                        <p:cNvPr id="0" name="Picture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22" y="2548"/>
                          <a:ext cx="1344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5481" name="Object 9"/>
            <p:cNvGraphicFramePr>
              <a:graphicFrameLocks noChangeAspect="1"/>
            </p:cNvGraphicFramePr>
            <p:nvPr/>
          </p:nvGraphicFramePr>
          <p:xfrm>
            <a:off x="279" y="2146"/>
            <a:ext cx="2440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553" name="Equation" r:id="rId10" imgW="3873500" imgH="711200" progId="Equation.DSMT4">
                    <p:embed/>
                  </p:oleObj>
                </mc:Choice>
                <mc:Fallback>
                  <p:oleObj name="Equation" r:id="rId10" imgW="3873500" imgH="711200" progId="Equation.DSMT4">
                    <p:embed/>
                    <p:pic>
                      <p:nvPicPr>
                        <p:cNvPr id="0" name="Picture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9" y="2146"/>
                          <a:ext cx="2440" cy="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5488" name="Line 10"/>
            <p:cNvSpPr>
              <a:spLocks noChangeShapeType="1"/>
            </p:cNvSpPr>
            <p:nvPr/>
          </p:nvSpPr>
          <p:spPr bwMode="auto">
            <a:xfrm>
              <a:off x="221" y="2059"/>
              <a:ext cx="531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489" name="Line 11"/>
            <p:cNvSpPr>
              <a:spLocks noChangeShapeType="1"/>
            </p:cNvSpPr>
            <p:nvPr/>
          </p:nvSpPr>
          <p:spPr bwMode="auto">
            <a:xfrm>
              <a:off x="3030" y="2383"/>
              <a:ext cx="104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490" name="Text Box 12"/>
            <p:cNvSpPr txBox="1">
              <a:spLocks noChangeArrowheads="1"/>
            </p:cNvSpPr>
            <p:nvPr/>
          </p:nvSpPr>
          <p:spPr bwMode="auto">
            <a:xfrm>
              <a:off x="4195" y="2255"/>
              <a:ext cx="7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Energy of</a:t>
              </a:r>
            </a:p>
          </p:txBody>
        </p:sp>
        <p:sp>
          <p:nvSpPr>
            <p:cNvPr id="105491" name="Text Box 13"/>
            <p:cNvSpPr txBox="1">
              <a:spLocks noChangeArrowheads="1"/>
            </p:cNvSpPr>
            <p:nvPr/>
          </p:nvSpPr>
          <p:spPr bwMode="auto">
            <a:xfrm>
              <a:off x="258" y="2863"/>
              <a:ext cx="4339" cy="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No exchange.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Classical interaction of spherical H atom charge distributions.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Charge distribution about H atoms A and B.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Electron 1 stays on A.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Electron 2 stays on B.</a:t>
              </a:r>
            </a:p>
          </p:txBody>
        </p:sp>
      </p:grpSp>
      <p:sp>
        <p:nvSpPr>
          <p:cNvPr id="105486" name="Text Box 14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sp>
        <p:nvSpPr>
          <p:cNvPr id="105487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18" name="Rectangle 2"/>
          <p:cNvSpPr>
            <a:spLocks noChangeArrowheads="1"/>
          </p:cNvSpPr>
          <p:nvPr/>
        </p:nvSpPr>
        <p:spPr bwMode="auto">
          <a:xfrm>
            <a:off x="2417763" y="2239963"/>
            <a:ext cx="17462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19" name="Rectangle 3"/>
          <p:cNvSpPr>
            <a:spLocks noChangeArrowheads="1"/>
          </p:cNvSpPr>
          <p:nvPr/>
        </p:nvSpPr>
        <p:spPr bwMode="auto">
          <a:xfrm>
            <a:off x="2487613" y="2239963"/>
            <a:ext cx="17462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20" name="Rectangle 4"/>
          <p:cNvSpPr>
            <a:spLocks noChangeArrowheads="1"/>
          </p:cNvSpPr>
          <p:nvPr/>
        </p:nvSpPr>
        <p:spPr bwMode="auto">
          <a:xfrm>
            <a:off x="2557463" y="2239963"/>
            <a:ext cx="17462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21" name="Rectangle 5"/>
          <p:cNvSpPr>
            <a:spLocks noChangeArrowheads="1"/>
          </p:cNvSpPr>
          <p:nvPr/>
        </p:nvSpPr>
        <p:spPr bwMode="auto">
          <a:xfrm>
            <a:off x="2627313" y="2239963"/>
            <a:ext cx="17462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22" name="Rectangle 6"/>
          <p:cNvSpPr>
            <a:spLocks noChangeArrowheads="1"/>
          </p:cNvSpPr>
          <p:nvPr/>
        </p:nvSpPr>
        <p:spPr bwMode="auto">
          <a:xfrm>
            <a:off x="2697163" y="2239963"/>
            <a:ext cx="17462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23" name="Rectangle 7"/>
          <p:cNvSpPr>
            <a:spLocks noChangeArrowheads="1"/>
          </p:cNvSpPr>
          <p:nvPr/>
        </p:nvSpPr>
        <p:spPr bwMode="auto">
          <a:xfrm>
            <a:off x="2767013" y="2239963"/>
            <a:ext cx="17462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24" name="Rectangle 8"/>
          <p:cNvSpPr>
            <a:spLocks noChangeArrowheads="1"/>
          </p:cNvSpPr>
          <p:nvPr/>
        </p:nvSpPr>
        <p:spPr bwMode="auto">
          <a:xfrm>
            <a:off x="2836863" y="2239963"/>
            <a:ext cx="17462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25" name="Rectangle 9"/>
          <p:cNvSpPr>
            <a:spLocks noChangeArrowheads="1"/>
          </p:cNvSpPr>
          <p:nvPr/>
        </p:nvSpPr>
        <p:spPr bwMode="auto">
          <a:xfrm>
            <a:off x="2906713" y="2239963"/>
            <a:ext cx="17462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26" name="Rectangle 10"/>
          <p:cNvSpPr>
            <a:spLocks noChangeArrowheads="1"/>
          </p:cNvSpPr>
          <p:nvPr/>
        </p:nvSpPr>
        <p:spPr bwMode="auto">
          <a:xfrm>
            <a:off x="2976563" y="2239963"/>
            <a:ext cx="17462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27" name="Rectangle 11"/>
          <p:cNvSpPr>
            <a:spLocks noChangeArrowheads="1"/>
          </p:cNvSpPr>
          <p:nvPr/>
        </p:nvSpPr>
        <p:spPr bwMode="auto">
          <a:xfrm>
            <a:off x="3046413" y="2239963"/>
            <a:ext cx="17462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28" name="Rectangle 12"/>
          <p:cNvSpPr>
            <a:spLocks noChangeArrowheads="1"/>
          </p:cNvSpPr>
          <p:nvPr/>
        </p:nvSpPr>
        <p:spPr bwMode="auto">
          <a:xfrm>
            <a:off x="3116263" y="2239963"/>
            <a:ext cx="15875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29" name="Rectangle 13"/>
          <p:cNvSpPr>
            <a:spLocks noChangeArrowheads="1"/>
          </p:cNvSpPr>
          <p:nvPr/>
        </p:nvSpPr>
        <p:spPr bwMode="auto">
          <a:xfrm>
            <a:off x="3184525" y="2239963"/>
            <a:ext cx="17463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30" name="Rectangle 14"/>
          <p:cNvSpPr>
            <a:spLocks noChangeArrowheads="1"/>
          </p:cNvSpPr>
          <p:nvPr/>
        </p:nvSpPr>
        <p:spPr bwMode="auto">
          <a:xfrm>
            <a:off x="3254375" y="2239963"/>
            <a:ext cx="17463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31" name="Rectangle 15"/>
          <p:cNvSpPr>
            <a:spLocks noChangeArrowheads="1"/>
          </p:cNvSpPr>
          <p:nvPr/>
        </p:nvSpPr>
        <p:spPr bwMode="auto">
          <a:xfrm>
            <a:off x="3324225" y="2239963"/>
            <a:ext cx="17463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32" name="Rectangle 16"/>
          <p:cNvSpPr>
            <a:spLocks noChangeArrowheads="1"/>
          </p:cNvSpPr>
          <p:nvPr/>
        </p:nvSpPr>
        <p:spPr bwMode="auto">
          <a:xfrm>
            <a:off x="3394075" y="2239963"/>
            <a:ext cx="17463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33" name="Rectangle 17"/>
          <p:cNvSpPr>
            <a:spLocks noChangeArrowheads="1"/>
          </p:cNvSpPr>
          <p:nvPr/>
        </p:nvSpPr>
        <p:spPr bwMode="auto">
          <a:xfrm>
            <a:off x="3463925" y="2239963"/>
            <a:ext cx="17463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34" name="Rectangle 18"/>
          <p:cNvSpPr>
            <a:spLocks noChangeArrowheads="1"/>
          </p:cNvSpPr>
          <p:nvPr/>
        </p:nvSpPr>
        <p:spPr bwMode="auto">
          <a:xfrm>
            <a:off x="3533775" y="2239963"/>
            <a:ext cx="17463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35" name="Rectangle 19"/>
          <p:cNvSpPr>
            <a:spLocks noChangeArrowheads="1"/>
          </p:cNvSpPr>
          <p:nvPr/>
        </p:nvSpPr>
        <p:spPr bwMode="auto">
          <a:xfrm>
            <a:off x="3603625" y="2239963"/>
            <a:ext cx="17463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36" name="Rectangle 20"/>
          <p:cNvSpPr>
            <a:spLocks noChangeArrowheads="1"/>
          </p:cNvSpPr>
          <p:nvPr/>
        </p:nvSpPr>
        <p:spPr bwMode="auto">
          <a:xfrm>
            <a:off x="3673475" y="2239963"/>
            <a:ext cx="17463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37" name="Rectangle 21"/>
          <p:cNvSpPr>
            <a:spLocks noChangeArrowheads="1"/>
          </p:cNvSpPr>
          <p:nvPr/>
        </p:nvSpPr>
        <p:spPr bwMode="auto">
          <a:xfrm>
            <a:off x="3743325" y="2239963"/>
            <a:ext cx="17463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38" name="Rectangle 22"/>
          <p:cNvSpPr>
            <a:spLocks noChangeArrowheads="1"/>
          </p:cNvSpPr>
          <p:nvPr/>
        </p:nvSpPr>
        <p:spPr bwMode="auto">
          <a:xfrm>
            <a:off x="3813175" y="2239963"/>
            <a:ext cx="17463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39" name="Rectangle 23"/>
          <p:cNvSpPr>
            <a:spLocks noChangeArrowheads="1"/>
          </p:cNvSpPr>
          <p:nvPr/>
        </p:nvSpPr>
        <p:spPr bwMode="auto">
          <a:xfrm>
            <a:off x="3883025" y="2239963"/>
            <a:ext cx="17463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40" name="Rectangle 24"/>
          <p:cNvSpPr>
            <a:spLocks noChangeArrowheads="1"/>
          </p:cNvSpPr>
          <p:nvPr/>
        </p:nvSpPr>
        <p:spPr bwMode="auto">
          <a:xfrm>
            <a:off x="3952875" y="2239963"/>
            <a:ext cx="17463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41" name="Rectangle 25"/>
          <p:cNvSpPr>
            <a:spLocks noChangeArrowheads="1"/>
          </p:cNvSpPr>
          <p:nvPr/>
        </p:nvSpPr>
        <p:spPr bwMode="auto">
          <a:xfrm>
            <a:off x="4021138" y="2239963"/>
            <a:ext cx="17462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42" name="Rectangle 26"/>
          <p:cNvSpPr>
            <a:spLocks noChangeArrowheads="1"/>
          </p:cNvSpPr>
          <p:nvPr/>
        </p:nvSpPr>
        <p:spPr bwMode="auto">
          <a:xfrm>
            <a:off x="4090988" y="2239963"/>
            <a:ext cx="17462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43" name="Rectangle 27"/>
          <p:cNvSpPr>
            <a:spLocks noChangeArrowheads="1"/>
          </p:cNvSpPr>
          <p:nvPr/>
        </p:nvSpPr>
        <p:spPr bwMode="auto">
          <a:xfrm>
            <a:off x="4160838" y="2239963"/>
            <a:ext cx="17462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44" name="Rectangle 28"/>
          <p:cNvSpPr>
            <a:spLocks noChangeArrowheads="1"/>
          </p:cNvSpPr>
          <p:nvPr/>
        </p:nvSpPr>
        <p:spPr bwMode="auto">
          <a:xfrm>
            <a:off x="4230688" y="2239963"/>
            <a:ext cx="17462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45" name="Rectangle 29"/>
          <p:cNvSpPr>
            <a:spLocks noChangeArrowheads="1"/>
          </p:cNvSpPr>
          <p:nvPr/>
        </p:nvSpPr>
        <p:spPr bwMode="auto">
          <a:xfrm>
            <a:off x="4300538" y="2239963"/>
            <a:ext cx="17462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46" name="Rectangle 30"/>
          <p:cNvSpPr>
            <a:spLocks noChangeArrowheads="1"/>
          </p:cNvSpPr>
          <p:nvPr/>
        </p:nvSpPr>
        <p:spPr bwMode="auto">
          <a:xfrm>
            <a:off x="4370388" y="2239963"/>
            <a:ext cx="17462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47" name="Rectangle 31"/>
          <p:cNvSpPr>
            <a:spLocks noChangeArrowheads="1"/>
          </p:cNvSpPr>
          <p:nvPr/>
        </p:nvSpPr>
        <p:spPr bwMode="auto">
          <a:xfrm>
            <a:off x="4440238" y="2239963"/>
            <a:ext cx="17462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48" name="Rectangle 32"/>
          <p:cNvSpPr>
            <a:spLocks noChangeArrowheads="1"/>
          </p:cNvSpPr>
          <p:nvPr/>
        </p:nvSpPr>
        <p:spPr bwMode="auto">
          <a:xfrm>
            <a:off x="4510088" y="2239963"/>
            <a:ext cx="17462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49" name="Rectangle 33"/>
          <p:cNvSpPr>
            <a:spLocks noChangeArrowheads="1"/>
          </p:cNvSpPr>
          <p:nvPr/>
        </p:nvSpPr>
        <p:spPr bwMode="auto">
          <a:xfrm>
            <a:off x="4579938" y="2239963"/>
            <a:ext cx="17462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50" name="Rectangle 34"/>
          <p:cNvSpPr>
            <a:spLocks noChangeArrowheads="1"/>
          </p:cNvSpPr>
          <p:nvPr/>
        </p:nvSpPr>
        <p:spPr bwMode="auto">
          <a:xfrm>
            <a:off x="4649788" y="2239963"/>
            <a:ext cx="17462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51" name="Rectangle 35"/>
          <p:cNvSpPr>
            <a:spLocks noChangeArrowheads="1"/>
          </p:cNvSpPr>
          <p:nvPr/>
        </p:nvSpPr>
        <p:spPr bwMode="auto">
          <a:xfrm>
            <a:off x="4719638" y="2239963"/>
            <a:ext cx="17462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52" name="Rectangle 36"/>
          <p:cNvSpPr>
            <a:spLocks noChangeArrowheads="1"/>
          </p:cNvSpPr>
          <p:nvPr/>
        </p:nvSpPr>
        <p:spPr bwMode="auto">
          <a:xfrm>
            <a:off x="4789488" y="2239963"/>
            <a:ext cx="17462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53" name="Rectangle 37"/>
          <p:cNvSpPr>
            <a:spLocks noChangeArrowheads="1"/>
          </p:cNvSpPr>
          <p:nvPr/>
        </p:nvSpPr>
        <p:spPr bwMode="auto">
          <a:xfrm>
            <a:off x="4857750" y="2239963"/>
            <a:ext cx="17463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54" name="Rectangle 38"/>
          <p:cNvSpPr>
            <a:spLocks noChangeArrowheads="1"/>
          </p:cNvSpPr>
          <p:nvPr/>
        </p:nvSpPr>
        <p:spPr bwMode="auto">
          <a:xfrm>
            <a:off x="4927600" y="2239963"/>
            <a:ext cx="17463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55" name="Rectangle 39"/>
          <p:cNvSpPr>
            <a:spLocks noChangeArrowheads="1"/>
          </p:cNvSpPr>
          <p:nvPr/>
        </p:nvSpPr>
        <p:spPr bwMode="auto">
          <a:xfrm>
            <a:off x="4997450" y="2239963"/>
            <a:ext cx="17463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56" name="Rectangle 40"/>
          <p:cNvSpPr>
            <a:spLocks noChangeArrowheads="1"/>
          </p:cNvSpPr>
          <p:nvPr/>
        </p:nvSpPr>
        <p:spPr bwMode="auto">
          <a:xfrm>
            <a:off x="5067300" y="2239963"/>
            <a:ext cx="17463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57" name="Rectangle 41"/>
          <p:cNvSpPr>
            <a:spLocks noChangeArrowheads="1"/>
          </p:cNvSpPr>
          <p:nvPr/>
        </p:nvSpPr>
        <p:spPr bwMode="auto">
          <a:xfrm>
            <a:off x="5137150" y="2239963"/>
            <a:ext cx="17463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58" name="Rectangle 42"/>
          <p:cNvSpPr>
            <a:spLocks noChangeArrowheads="1"/>
          </p:cNvSpPr>
          <p:nvPr/>
        </p:nvSpPr>
        <p:spPr bwMode="auto">
          <a:xfrm>
            <a:off x="5207000" y="2239963"/>
            <a:ext cx="17463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59" name="Rectangle 43"/>
          <p:cNvSpPr>
            <a:spLocks noChangeArrowheads="1"/>
          </p:cNvSpPr>
          <p:nvPr/>
        </p:nvSpPr>
        <p:spPr bwMode="auto">
          <a:xfrm>
            <a:off x="5276850" y="2239963"/>
            <a:ext cx="17463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60" name="Rectangle 44"/>
          <p:cNvSpPr>
            <a:spLocks noChangeArrowheads="1"/>
          </p:cNvSpPr>
          <p:nvPr/>
        </p:nvSpPr>
        <p:spPr bwMode="auto">
          <a:xfrm>
            <a:off x="5346700" y="2239963"/>
            <a:ext cx="17463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61" name="Rectangle 45"/>
          <p:cNvSpPr>
            <a:spLocks noChangeArrowheads="1"/>
          </p:cNvSpPr>
          <p:nvPr/>
        </p:nvSpPr>
        <p:spPr bwMode="auto">
          <a:xfrm>
            <a:off x="5416550" y="2239963"/>
            <a:ext cx="17463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62" name="Rectangle 46"/>
          <p:cNvSpPr>
            <a:spLocks noChangeArrowheads="1"/>
          </p:cNvSpPr>
          <p:nvPr/>
        </p:nvSpPr>
        <p:spPr bwMode="auto">
          <a:xfrm>
            <a:off x="5486400" y="2239963"/>
            <a:ext cx="17463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63" name="Rectangle 47"/>
          <p:cNvSpPr>
            <a:spLocks noChangeArrowheads="1"/>
          </p:cNvSpPr>
          <p:nvPr/>
        </p:nvSpPr>
        <p:spPr bwMode="auto">
          <a:xfrm>
            <a:off x="5556250" y="2239963"/>
            <a:ext cx="17463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64" name="Rectangle 48"/>
          <p:cNvSpPr>
            <a:spLocks noChangeArrowheads="1"/>
          </p:cNvSpPr>
          <p:nvPr/>
        </p:nvSpPr>
        <p:spPr bwMode="auto">
          <a:xfrm>
            <a:off x="5626100" y="2239963"/>
            <a:ext cx="17463" cy="174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07865" name="Group 49"/>
          <p:cNvGrpSpPr>
            <a:grpSpLocks/>
          </p:cNvGrpSpPr>
          <p:nvPr/>
        </p:nvGrpSpPr>
        <p:grpSpPr bwMode="auto">
          <a:xfrm>
            <a:off x="1363663" y="1743075"/>
            <a:ext cx="571500" cy="917575"/>
            <a:chOff x="1127" y="1568"/>
            <a:chExt cx="360" cy="578"/>
          </a:xfrm>
        </p:grpSpPr>
        <p:sp>
          <p:nvSpPr>
            <p:cNvPr id="108096" name="Line 50"/>
            <p:cNvSpPr>
              <a:spLocks noChangeShapeType="1"/>
            </p:cNvSpPr>
            <p:nvPr/>
          </p:nvSpPr>
          <p:spPr bwMode="auto">
            <a:xfrm flipV="1">
              <a:off x="1330" y="1639"/>
              <a:ext cx="1" cy="37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097" name="Rectangle 51"/>
            <p:cNvSpPr>
              <a:spLocks noChangeArrowheads="1"/>
            </p:cNvSpPr>
            <p:nvPr/>
          </p:nvSpPr>
          <p:spPr bwMode="auto">
            <a:xfrm rot="-5400000">
              <a:off x="1280" y="2023"/>
              <a:ext cx="83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E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108098" name="Rectangle 52"/>
            <p:cNvSpPr>
              <a:spLocks noChangeArrowheads="1"/>
            </p:cNvSpPr>
            <p:nvPr/>
          </p:nvSpPr>
          <p:spPr bwMode="auto">
            <a:xfrm rot="-5400000">
              <a:off x="1215" y="1756"/>
              <a:ext cx="60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e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108099" name="Rectangle 53"/>
            <p:cNvSpPr>
              <a:spLocks noChangeArrowheads="1"/>
            </p:cNvSpPr>
            <p:nvPr/>
          </p:nvSpPr>
          <p:spPr bwMode="auto">
            <a:xfrm rot="-5400000">
              <a:off x="1359" y="1636"/>
              <a:ext cx="60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108100" name="Rectangle 54"/>
            <p:cNvSpPr>
              <a:spLocks noChangeArrowheads="1"/>
            </p:cNvSpPr>
            <p:nvPr/>
          </p:nvSpPr>
          <p:spPr bwMode="auto">
            <a:xfrm rot="-5400000">
              <a:off x="1419" y="1726"/>
              <a:ext cx="4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</a:rPr>
                <a:t>o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108101" name="Rectangle 55"/>
            <p:cNvSpPr>
              <a:spLocks noChangeArrowheads="1"/>
            </p:cNvSpPr>
            <p:nvPr/>
          </p:nvSpPr>
          <p:spPr bwMode="auto">
            <a:xfrm rot="-5400000">
              <a:off x="1419" y="1616"/>
              <a:ext cx="4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</a:rPr>
                <a:t>o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108102" name="Rectangle 56"/>
            <p:cNvSpPr>
              <a:spLocks noChangeArrowheads="1"/>
            </p:cNvSpPr>
            <p:nvPr/>
          </p:nvSpPr>
          <p:spPr bwMode="auto">
            <a:xfrm rot="-5400000">
              <a:off x="1204" y="1738"/>
              <a:ext cx="4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108103" name="Rectangle 57"/>
            <p:cNvSpPr>
              <a:spLocks noChangeArrowheads="1"/>
            </p:cNvSpPr>
            <p:nvPr/>
          </p:nvSpPr>
          <p:spPr bwMode="auto">
            <a:xfrm rot="-5400000">
              <a:off x="1357" y="1882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8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108104" name="Rectangle 58"/>
            <p:cNvSpPr>
              <a:spLocks noChangeArrowheads="1"/>
            </p:cNvSpPr>
            <p:nvPr/>
          </p:nvSpPr>
          <p:spPr bwMode="auto">
            <a:xfrm rot="-5400000">
              <a:off x="1308" y="1781"/>
              <a:ext cx="135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Symbol" pitchFamily="18" charset="2"/>
                </a:rPr>
                <a:t>pe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108105" name="Rectangle 59"/>
            <p:cNvSpPr>
              <a:spLocks noChangeArrowheads="1"/>
            </p:cNvSpPr>
            <p:nvPr/>
          </p:nvSpPr>
          <p:spPr bwMode="auto">
            <a:xfrm rot="-5400000">
              <a:off x="1183" y="1956"/>
              <a:ext cx="52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Symbol" pitchFamily="18" charset="2"/>
                </a:rPr>
                <a:t>æ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108106" name="Rectangle 60"/>
            <p:cNvSpPr>
              <a:spLocks noChangeArrowheads="1"/>
            </p:cNvSpPr>
            <p:nvPr/>
          </p:nvSpPr>
          <p:spPr bwMode="auto">
            <a:xfrm rot="-5400000">
              <a:off x="1378" y="1956"/>
              <a:ext cx="52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Symbol" pitchFamily="18" charset="2"/>
                </a:rPr>
                <a:t>è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108107" name="Rectangle 61"/>
            <p:cNvSpPr>
              <a:spLocks noChangeArrowheads="1"/>
            </p:cNvSpPr>
            <p:nvPr/>
          </p:nvSpPr>
          <p:spPr bwMode="auto">
            <a:xfrm rot="-5400000">
              <a:off x="1283" y="1956"/>
              <a:ext cx="52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Symbol" pitchFamily="18" charset="2"/>
                </a:rPr>
                <a:t>ç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108108" name="Rectangle 62"/>
            <p:cNvSpPr>
              <a:spLocks noChangeArrowheads="1"/>
            </p:cNvSpPr>
            <p:nvPr/>
          </p:nvSpPr>
          <p:spPr bwMode="auto">
            <a:xfrm rot="-5400000">
              <a:off x="1183" y="1512"/>
              <a:ext cx="52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Symbol" pitchFamily="18" charset="2"/>
                </a:rPr>
                <a:t>ö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108109" name="Rectangle 63"/>
            <p:cNvSpPr>
              <a:spLocks noChangeArrowheads="1"/>
            </p:cNvSpPr>
            <p:nvPr/>
          </p:nvSpPr>
          <p:spPr bwMode="auto">
            <a:xfrm rot="-5400000">
              <a:off x="1378" y="1512"/>
              <a:ext cx="52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Symbol" pitchFamily="18" charset="2"/>
                </a:rPr>
                <a:t>ø</a:t>
              </a:r>
              <a:endParaRPr lang="en-US" sz="2000" b="1">
                <a:latin typeface="Times New Roman" pitchFamily="18" charset="0"/>
              </a:endParaRPr>
            </a:p>
          </p:txBody>
        </p:sp>
        <p:sp>
          <p:nvSpPr>
            <p:cNvPr id="108110" name="Rectangle 64"/>
            <p:cNvSpPr>
              <a:spLocks noChangeArrowheads="1"/>
            </p:cNvSpPr>
            <p:nvPr/>
          </p:nvSpPr>
          <p:spPr bwMode="auto">
            <a:xfrm rot="-5400000">
              <a:off x="1283" y="1512"/>
              <a:ext cx="52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Symbol" pitchFamily="18" charset="2"/>
                </a:rPr>
                <a:t>÷</a:t>
              </a:r>
              <a:endParaRPr lang="en-US" sz="2000" b="1">
                <a:latin typeface="Times New Roman" pitchFamily="18" charset="0"/>
              </a:endParaRPr>
            </a:p>
          </p:txBody>
        </p:sp>
      </p:grpSp>
      <p:sp>
        <p:nvSpPr>
          <p:cNvPr id="107866" name="Rectangle 65"/>
          <p:cNvSpPr>
            <a:spLocks noChangeArrowheads="1"/>
          </p:cNvSpPr>
          <p:nvPr/>
        </p:nvSpPr>
        <p:spPr bwMode="auto">
          <a:xfrm>
            <a:off x="3813175" y="2808288"/>
            <a:ext cx="131763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i="1">
                <a:solidFill>
                  <a:srgbClr val="000000"/>
                </a:solidFill>
                <a:latin typeface="Times New Roman" pitchFamily="18" charset="0"/>
              </a:rPr>
              <a:t>E</a:t>
            </a:r>
            <a:endParaRPr lang="en-US" sz="2000" b="1" i="1">
              <a:latin typeface="Times New Roman" pitchFamily="18" charset="0"/>
            </a:endParaRPr>
          </a:p>
        </p:txBody>
      </p:sp>
      <p:sp>
        <p:nvSpPr>
          <p:cNvPr id="107867" name="Rectangle 66"/>
          <p:cNvSpPr>
            <a:spLocks noChangeArrowheads="1"/>
          </p:cNvSpPr>
          <p:nvPr/>
        </p:nvSpPr>
        <p:spPr bwMode="auto">
          <a:xfrm>
            <a:off x="3941763" y="2922588"/>
            <a:ext cx="698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i="1">
                <a:solidFill>
                  <a:srgbClr val="000000"/>
                </a:solidFill>
                <a:latin typeface="Times New Roman" pitchFamily="18" charset="0"/>
              </a:rPr>
              <a:t>S</a:t>
            </a:r>
            <a:endParaRPr lang="en-US" sz="2000" b="1" i="1">
              <a:latin typeface="Times New Roman" pitchFamily="18" charset="0"/>
            </a:endParaRPr>
          </a:p>
        </p:txBody>
      </p:sp>
      <p:sp>
        <p:nvSpPr>
          <p:cNvPr id="107868" name="Rectangle 67"/>
          <p:cNvSpPr>
            <a:spLocks noChangeArrowheads="1"/>
          </p:cNvSpPr>
          <p:nvPr/>
        </p:nvSpPr>
        <p:spPr bwMode="auto">
          <a:xfrm>
            <a:off x="3813175" y="1241425"/>
            <a:ext cx="131763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i="1">
                <a:solidFill>
                  <a:srgbClr val="000000"/>
                </a:solidFill>
                <a:latin typeface="Times New Roman" pitchFamily="18" charset="0"/>
              </a:rPr>
              <a:t>E</a:t>
            </a:r>
            <a:endParaRPr lang="en-US" sz="2000" b="1" i="1">
              <a:latin typeface="Times New Roman" pitchFamily="18" charset="0"/>
            </a:endParaRPr>
          </a:p>
        </p:txBody>
      </p:sp>
      <p:sp>
        <p:nvSpPr>
          <p:cNvPr id="107869" name="Rectangle 68"/>
          <p:cNvSpPr>
            <a:spLocks noChangeArrowheads="1"/>
          </p:cNvSpPr>
          <p:nvPr/>
        </p:nvSpPr>
        <p:spPr bwMode="auto">
          <a:xfrm>
            <a:off x="3941763" y="1355725"/>
            <a:ext cx="857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i="1">
                <a:solidFill>
                  <a:srgbClr val="000000"/>
                </a:solidFill>
                <a:latin typeface="Times New Roman" pitchFamily="18" charset="0"/>
              </a:rPr>
              <a:t>A</a:t>
            </a:r>
            <a:endParaRPr lang="en-US" sz="2000" b="1" i="1">
              <a:latin typeface="Times New Roman" pitchFamily="18" charset="0"/>
            </a:endParaRPr>
          </a:p>
        </p:txBody>
      </p:sp>
      <p:sp>
        <p:nvSpPr>
          <p:cNvPr id="107870" name="Rectangle 69"/>
          <p:cNvSpPr>
            <a:spLocks noChangeArrowheads="1"/>
          </p:cNvSpPr>
          <p:nvPr/>
        </p:nvSpPr>
        <p:spPr bwMode="auto">
          <a:xfrm>
            <a:off x="3813175" y="2325688"/>
            <a:ext cx="131763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i="1">
                <a:solidFill>
                  <a:srgbClr val="000000"/>
                </a:solidFill>
                <a:latin typeface="Times New Roman" pitchFamily="18" charset="0"/>
              </a:rPr>
              <a:t>E</a:t>
            </a:r>
            <a:endParaRPr lang="en-US" sz="2000" b="1" i="1">
              <a:latin typeface="Times New Roman" pitchFamily="18" charset="0"/>
            </a:endParaRPr>
          </a:p>
        </p:txBody>
      </p:sp>
      <p:sp>
        <p:nvSpPr>
          <p:cNvPr id="107871" name="Rectangle 70"/>
          <p:cNvSpPr>
            <a:spLocks noChangeArrowheads="1"/>
          </p:cNvSpPr>
          <p:nvPr/>
        </p:nvSpPr>
        <p:spPr bwMode="auto">
          <a:xfrm>
            <a:off x="3941763" y="2439988"/>
            <a:ext cx="9366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i="1">
                <a:solidFill>
                  <a:srgbClr val="000000"/>
                </a:solidFill>
                <a:latin typeface="Times New Roman" pitchFamily="18" charset="0"/>
              </a:rPr>
              <a:t>N</a:t>
            </a:r>
            <a:endParaRPr lang="en-US" sz="2000" b="1" i="1">
              <a:latin typeface="Times New Roman" pitchFamily="18" charset="0"/>
            </a:endParaRPr>
          </a:p>
        </p:txBody>
      </p:sp>
      <p:sp>
        <p:nvSpPr>
          <p:cNvPr id="107872" name="Line 71"/>
          <p:cNvSpPr>
            <a:spLocks noChangeShapeType="1"/>
          </p:cNvSpPr>
          <p:nvPr/>
        </p:nvSpPr>
        <p:spPr bwMode="auto">
          <a:xfrm>
            <a:off x="2393950" y="465138"/>
            <a:ext cx="1588" cy="310991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73" name="Line 72"/>
          <p:cNvSpPr>
            <a:spLocks noChangeShapeType="1"/>
          </p:cNvSpPr>
          <p:nvPr/>
        </p:nvSpPr>
        <p:spPr bwMode="auto">
          <a:xfrm>
            <a:off x="2393950" y="3575050"/>
            <a:ext cx="30163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74" name="Line 73"/>
          <p:cNvSpPr>
            <a:spLocks noChangeShapeType="1"/>
          </p:cNvSpPr>
          <p:nvPr/>
        </p:nvSpPr>
        <p:spPr bwMode="auto">
          <a:xfrm>
            <a:off x="2393950" y="3130550"/>
            <a:ext cx="30163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75" name="Line 74"/>
          <p:cNvSpPr>
            <a:spLocks noChangeShapeType="1"/>
          </p:cNvSpPr>
          <p:nvPr/>
        </p:nvSpPr>
        <p:spPr bwMode="auto">
          <a:xfrm>
            <a:off x="2393950" y="2686050"/>
            <a:ext cx="30163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76" name="Line 75"/>
          <p:cNvSpPr>
            <a:spLocks noChangeShapeType="1"/>
          </p:cNvSpPr>
          <p:nvPr/>
        </p:nvSpPr>
        <p:spPr bwMode="auto">
          <a:xfrm>
            <a:off x="2393950" y="2241550"/>
            <a:ext cx="30163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77" name="Line 76"/>
          <p:cNvSpPr>
            <a:spLocks noChangeShapeType="1"/>
          </p:cNvSpPr>
          <p:nvPr/>
        </p:nvSpPr>
        <p:spPr bwMode="auto">
          <a:xfrm>
            <a:off x="2393950" y="1798638"/>
            <a:ext cx="30163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78" name="Line 77"/>
          <p:cNvSpPr>
            <a:spLocks noChangeShapeType="1"/>
          </p:cNvSpPr>
          <p:nvPr/>
        </p:nvSpPr>
        <p:spPr bwMode="auto">
          <a:xfrm>
            <a:off x="2393950" y="1354138"/>
            <a:ext cx="30163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79" name="Line 78"/>
          <p:cNvSpPr>
            <a:spLocks noChangeShapeType="1"/>
          </p:cNvSpPr>
          <p:nvPr/>
        </p:nvSpPr>
        <p:spPr bwMode="auto">
          <a:xfrm>
            <a:off x="2393950" y="909638"/>
            <a:ext cx="30163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80" name="Line 79"/>
          <p:cNvSpPr>
            <a:spLocks noChangeShapeType="1"/>
          </p:cNvSpPr>
          <p:nvPr/>
        </p:nvSpPr>
        <p:spPr bwMode="auto">
          <a:xfrm>
            <a:off x="2393950" y="465138"/>
            <a:ext cx="30163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81" name="Line 80"/>
          <p:cNvSpPr>
            <a:spLocks noChangeShapeType="1"/>
          </p:cNvSpPr>
          <p:nvPr/>
        </p:nvSpPr>
        <p:spPr bwMode="auto">
          <a:xfrm>
            <a:off x="2393950" y="3575050"/>
            <a:ext cx="41275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82" name="Line 81"/>
          <p:cNvSpPr>
            <a:spLocks noChangeShapeType="1"/>
          </p:cNvSpPr>
          <p:nvPr/>
        </p:nvSpPr>
        <p:spPr bwMode="auto">
          <a:xfrm>
            <a:off x="2393950" y="3130550"/>
            <a:ext cx="41275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83" name="Line 82"/>
          <p:cNvSpPr>
            <a:spLocks noChangeShapeType="1"/>
          </p:cNvSpPr>
          <p:nvPr/>
        </p:nvSpPr>
        <p:spPr bwMode="auto">
          <a:xfrm>
            <a:off x="2393950" y="2686050"/>
            <a:ext cx="41275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84" name="Line 83"/>
          <p:cNvSpPr>
            <a:spLocks noChangeShapeType="1"/>
          </p:cNvSpPr>
          <p:nvPr/>
        </p:nvSpPr>
        <p:spPr bwMode="auto">
          <a:xfrm>
            <a:off x="2393950" y="2241550"/>
            <a:ext cx="41275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85" name="Line 84"/>
          <p:cNvSpPr>
            <a:spLocks noChangeShapeType="1"/>
          </p:cNvSpPr>
          <p:nvPr/>
        </p:nvSpPr>
        <p:spPr bwMode="auto">
          <a:xfrm>
            <a:off x="2393950" y="1798638"/>
            <a:ext cx="412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86" name="Line 85"/>
          <p:cNvSpPr>
            <a:spLocks noChangeShapeType="1"/>
          </p:cNvSpPr>
          <p:nvPr/>
        </p:nvSpPr>
        <p:spPr bwMode="auto">
          <a:xfrm>
            <a:off x="2393950" y="1354138"/>
            <a:ext cx="412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87" name="Line 86"/>
          <p:cNvSpPr>
            <a:spLocks noChangeShapeType="1"/>
          </p:cNvSpPr>
          <p:nvPr/>
        </p:nvSpPr>
        <p:spPr bwMode="auto">
          <a:xfrm>
            <a:off x="2393950" y="909638"/>
            <a:ext cx="412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88" name="Line 87"/>
          <p:cNvSpPr>
            <a:spLocks noChangeShapeType="1"/>
          </p:cNvSpPr>
          <p:nvPr/>
        </p:nvSpPr>
        <p:spPr bwMode="auto">
          <a:xfrm>
            <a:off x="2393950" y="465138"/>
            <a:ext cx="412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89" name="Line 88"/>
          <p:cNvSpPr>
            <a:spLocks noChangeShapeType="1"/>
          </p:cNvSpPr>
          <p:nvPr/>
        </p:nvSpPr>
        <p:spPr bwMode="auto">
          <a:xfrm>
            <a:off x="2393950" y="3575050"/>
            <a:ext cx="3656013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90" name="Line 89"/>
          <p:cNvSpPr>
            <a:spLocks noChangeShapeType="1"/>
          </p:cNvSpPr>
          <p:nvPr/>
        </p:nvSpPr>
        <p:spPr bwMode="auto">
          <a:xfrm flipV="1">
            <a:off x="2393950" y="3541713"/>
            <a:ext cx="1588" cy="3333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91" name="Line 90"/>
          <p:cNvSpPr>
            <a:spLocks noChangeShapeType="1"/>
          </p:cNvSpPr>
          <p:nvPr/>
        </p:nvSpPr>
        <p:spPr bwMode="auto">
          <a:xfrm flipV="1">
            <a:off x="2725738" y="3541713"/>
            <a:ext cx="1587" cy="3333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92" name="Line 91"/>
          <p:cNvSpPr>
            <a:spLocks noChangeShapeType="1"/>
          </p:cNvSpPr>
          <p:nvPr/>
        </p:nvSpPr>
        <p:spPr bwMode="auto">
          <a:xfrm flipV="1">
            <a:off x="3059113" y="3541713"/>
            <a:ext cx="1587" cy="3333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93" name="Line 92"/>
          <p:cNvSpPr>
            <a:spLocks noChangeShapeType="1"/>
          </p:cNvSpPr>
          <p:nvPr/>
        </p:nvSpPr>
        <p:spPr bwMode="auto">
          <a:xfrm flipV="1">
            <a:off x="3392488" y="3541713"/>
            <a:ext cx="1587" cy="3333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94" name="Line 93"/>
          <p:cNvSpPr>
            <a:spLocks noChangeShapeType="1"/>
          </p:cNvSpPr>
          <p:nvPr/>
        </p:nvSpPr>
        <p:spPr bwMode="auto">
          <a:xfrm flipV="1">
            <a:off x="3722688" y="3541713"/>
            <a:ext cx="1587" cy="3333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95" name="Line 94"/>
          <p:cNvSpPr>
            <a:spLocks noChangeShapeType="1"/>
          </p:cNvSpPr>
          <p:nvPr/>
        </p:nvSpPr>
        <p:spPr bwMode="auto">
          <a:xfrm flipV="1">
            <a:off x="4056063" y="3541713"/>
            <a:ext cx="1587" cy="3333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96" name="Line 95"/>
          <p:cNvSpPr>
            <a:spLocks noChangeShapeType="1"/>
          </p:cNvSpPr>
          <p:nvPr/>
        </p:nvSpPr>
        <p:spPr bwMode="auto">
          <a:xfrm flipV="1">
            <a:off x="4387850" y="3541713"/>
            <a:ext cx="1588" cy="3333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97" name="Line 96"/>
          <p:cNvSpPr>
            <a:spLocks noChangeShapeType="1"/>
          </p:cNvSpPr>
          <p:nvPr/>
        </p:nvSpPr>
        <p:spPr bwMode="auto">
          <a:xfrm flipV="1">
            <a:off x="4719638" y="3541713"/>
            <a:ext cx="1587" cy="3333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98" name="Line 97"/>
          <p:cNvSpPr>
            <a:spLocks noChangeShapeType="1"/>
          </p:cNvSpPr>
          <p:nvPr/>
        </p:nvSpPr>
        <p:spPr bwMode="auto">
          <a:xfrm flipV="1">
            <a:off x="5053013" y="3541713"/>
            <a:ext cx="1587" cy="3333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99" name="Line 98"/>
          <p:cNvSpPr>
            <a:spLocks noChangeShapeType="1"/>
          </p:cNvSpPr>
          <p:nvPr/>
        </p:nvSpPr>
        <p:spPr bwMode="auto">
          <a:xfrm flipV="1">
            <a:off x="5386388" y="3541713"/>
            <a:ext cx="1587" cy="3333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00" name="Line 99"/>
          <p:cNvSpPr>
            <a:spLocks noChangeShapeType="1"/>
          </p:cNvSpPr>
          <p:nvPr/>
        </p:nvSpPr>
        <p:spPr bwMode="auto">
          <a:xfrm flipV="1">
            <a:off x="5716588" y="3541713"/>
            <a:ext cx="1587" cy="3333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01" name="Line 100"/>
          <p:cNvSpPr>
            <a:spLocks noChangeShapeType="1"/>
          </p:cNvSpPr>
          <p:nvPr/>
        </p:nvSpPr>
        <p:spPr bwMode="auto">
          <a:xfrm flipV="1">
            <a:off x="6049963" y="3541713"/>
            <a:ext cx="1587" cy="3333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02" name="Line 101"/>
          <p:cNvSpPr>
            <a:spLocks noChangeShapeType="1"/>
          </p:cNvSpPr>
          <p:nvPr/>
        </p:nvSpPr>
        <p:spPr bwMode="auto">
          <a:xfrm flipV="1">
            <a:off x="2393950" y="3533775"/>
            <a:ext cx="1588" cy="412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03" name="Line 102"/>
          <p:cNvSpPr>
            <a:spLocks noChangeShapeType="1"/>
          </p:cNvSpPr>
          <p:nvPr/>
        </p:nvSpPr>
        <p:spPr bwMode="auto">
          <a:xfrm flipV="1">
            <a:off x="3059113" y="3533775"/>
            <a:ext cx="1587" cy="412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04" name="Line 103"/>
          <p:cNvSpPr>
            <a:spLocks noChangeShapeType="1"/>
          </p:cNvSpPr>
          <p:nvPr/>
        </p:nvSpPr>
        <p:spPr bwMode="auto">
          <a:xfrm flipV="1">
            <a:off x="3722688" y="3533775"/>
            <a:ext cx="1587" cy="412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05" name="Line 104"/>
          <p:cNvSpPr>
            <a:spLocks noChangeShapeType="1"/>
          </p:cNvSpPr>
          <p:nvPr/>
        </p:nvSpPr>
        <p:spPr bwMode="auto">
          <a:xfrm flipV="1">
            <a:off x="4387850" y="3533775"/>
            <a:ext cx="1588" cy="412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06" name="Line 105"/>
          <p:cNvSpPr>
            <a:spLocks noChangeShapeType="1"/>
          </p:cNvSpPr>
          <p:nvPr/>
        </p:nvSpPr>
        <p:spPr bwMode="auto">
          <a:xfrm flipV="1">
            <a:off x="5053013" y="3533775"/>
            <a:ext cx="1587" cy="412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07" name="Line 106"/>
          <p:cNvSpPr>
            <a:spLocks noChangeShapeType="1"/>
          </p:cNvSpPr>
          <p:nvPr/>
        </p:nvSpPr>
        <p:spPr bwMode="auto">
          <a:xfrm flipV="1">
            <a:off x="5716588" y="3533775"/>
            <a:ext cx="1587" cy="412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08" name="Freeform 107"/>
          <p:cNvSpPr>
            <a:spLocks/>
          </p:cNvSpPr>
          <p:nvPr/>
        </p:nvSpPr>
        <p:spPr bwMode="auto">
          <a:xfrm>
            <a:off x="2595563" y="833438"/>
            <a:ext cx="61912" cy="808037"/>
          </a:xfrm>
          <a:custGeom>
            <a:avLst/>
            <a:gdLst>
              <a:gd name="T0" fmla="*/ 0 w 39"/>
              <a:gd name="T1" fmla="*/ 0 h 509"/>
              <a:gd name="T2" fmla="*/ 2147483647 w 39"/>
              <a:gd name="T3" fmla="*/ 2147483647 h 509"/>
              <a:gd name="T4" fmla="*/ 2147483647 w 39"/>
              <a:gd name="T5" fmla="*/ 2147483647 h 509"/>
              <a:gd name="T6" fmla="*/ 2147483647 w 39"/>
              <a:gd name="T7" fmla="*/ 2147483647 h 509"/>
              <a:gd name="T8" fmla="*/ 2147483647 w 39"/>
              <a:gd name="T9" fmla="*/ 2147483647 h 509"/>
              <a:gd name="T10" fmla="*/ 2147483647 w 39"/>
              <a:gd name="T11" fmla="*/ 2147483647 h 509"/>
              <a:gd name="T12" fmla="*/ 2147483647 w 39"/>
              <a:gd name="T13" fmla="*/ 2147483647 h 509"/>
              <a:gd name="T14" fmla="*/ 2147483647 w 39"/>
              <a:gd name="T15" fmla="*/ 2147483647 h 509"/>
              <a:gd name="T16" fmla="*/ 2147483647 w 39"/>
              <a:gd name="T17" fmla="*/ 2147483647 h 509"/>
              <a:gd name="T18" fmla="*/ 2147483647 w 39"/>
              <a:gd name="T19" fmla="*/ 2147483647 h 509"/>
              <a:gd name="T20" fmla="*/ 2147483647 w 39"/>
              <a:gd name="T21" fmla="*/ 2147483647 h 50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9"/>
              <a:gd name="T34" fmla="*/ 0 h 509"/>
              <a:gd name="T35" fmla="*/ 39 w 39"/>
              <a:gd name="T36" fmla="*/ 509 h 50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9" h="509">
                <a:moveTo>
                  <a:pt x="0" y="0"/>
                </a:moveTo>
                <a:lnTo>
                  <a:pt x="2" y="38"/>
                </a:lnTo>
                <a:lnTo>
                  <a:pt x="5" y="75"/>
                </a:lnTo>
                <a:lnTo>
                  <a:pt x="8" y="111"/>
                </a:lnTo>
                <a:lnTo>
                  <a:pt x="9" y="147"/>
                </a:lnTo>
                <a:lnTo>
                  <a:pt x="15" y="214"/>
                </a:lnTo>
                <a:lnTo>
                  <a:pt x="19" y="278"/>
                </a:lnTo>
                <a:lnTo>
                  <a:pt x="24" y="339"/>
                </a:lnTo>
                <a:lnTo>
                  <a:pt x="30" y="398"/>
                </a:lnTo>
                <a:lnTo>
                  <a:pt x="35" y="454"/>
                </a:lnTo>
                <a:lnTo>
                  <a:pt x="39" y="509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09" name="Freeform 108"/>
          <p:cNvSpPr>
            <a:spLocks/>
          </p:cNvSpPr>
          <p:nvPr/>
        </p:nvSpPr>
        <p:spPr bwMode="auto">
          <a:xfrm>
            <a:off x="2657475" y="1641475"/>
            <a:ext cx="68263" cy="569913"/>
          </a:xfrm>
          <a:custGeom>
            <a:avLst/>
            <a:gdLst>
              <a:gd name="T0" fmla="*/ 0 w 43"/>
              <a:gd name="T1" fmla="*/ 0 h 359"/>
              <a:gd name="T2" fmla="*/ 2147483647 w 43"/>
              <a:gd name="T3" fmla="*/ 2147483647 h 359"/>
              <a:gd name="T4" fmla="*/ 2147483647 w 43"/>
              <a:gd name="T5" fmla="*/ 2147483647 h 359"/>
              <a:gd name="T6" fmla="*/ 2147483647 w 43"/>
              <a:gd name="T7" fmla="*/ 2147483647 h 359"/>
              <a:gd name="T8" fmla="*/ 2147483647 w 43"/>
              <a:gd name="T9" fmla="*/ 2147483647 h 359"/>
              <a:gd name="T10" fmla="*/ 2147483647 w 43"/>
              <a:gd name="T11" fmla="*/ 2147483647 h 359"/>
              <a:gd name="T12" fmla="*/ 2147483647 w 43"/>
              <a:gd name="T13" fmla="*/ 2147483647 h 359"/>
              <a:gd name="T14" fmla="*/ 2147483647 w 43"/>
              <a:gd name="T15" fmla="*/ 2147483647 h 359"/>
              <a:gd name="T16" fmla="*/ 2147483647 w 43"/>
              <a:gd name="T17" fmla="*/ 2147483647 h 3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3"/>
              <a:gd name="T28" fmla="*/ 0 h 359"/>
              <a:gd name="T29" fmla="*/ 43 w 43"/>
              <a:gd name="T30" fmla="*/ 359 h 35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3" h="359">
                <a:moveTo>
                  <a:pt x="0" y="0"/>
                </a:moveTo>
                <a:lnTo>
                  <a:pt x="6" y="53"/>
                </a:lnTo>
                <a:lnTo>
                  <a:pt x="11" y="103"/>
                </a:lnTo>
                <a:lnTo>
                  <a:pt x="17" y="151"/>
                </a:lnTo>
                <a:lnTo>
                  <a:pt x="22" y="196"/>
                </a:lnTo>
                <a:lnTo>
                  <a:pt x="28" y="240"/>
                </a:lnTo>
                <a:lnTo>
                  <a:pt x="32" y="280"/>
                </a:lnTo>
                <a:lnTo>
                  <a:pt x="37" y="321"/>
                </a:lnTo>
                <a:lnTo>
                  <a:pt x="43" y="359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10" name="Freeform 109"/>
          <p:cNvSpPr>
            <a:spLocks/>
          </p:cNvSpPr>
          <p:nvPr/>
        </p:nvSpPr>
        <p:spPr bwMode="auto">
          <a:xfrm>
            <a:off x="2725738" y="2211388"/>
            <a:ext cx="66675" cy="398462"/>
          </a:xfrm>
          <a:custGeom>
            <a:avLst/>
            <a:gdLst>
              <a:gd name="T0" fmla="*/ 0 w 42"/>
              <a:gd name="T1" fmla="*/ 0 h 251"/>
              <a:gd name="T2" fmla="*/ 2147483647 w 42"/>
              <a:gd name="T3" fmla="*/ 2147483647 h 251"/>
              <a:gd name="T4" fmla="*/ 2147483647 w 42"/>
              <a:gd name="T5" fmla="*/ 2147483647 h 251"/>
              <a:gd name="T6" fmla="*/ 2147483647 w 42"/>
              <a:gd name="T7" fmla="*/ 2147483647 h 251"/>
              <a:gd name="T8" fmla="*/ 2147483647 w 42"/>
              <a:gd name="T9" fmla="*/ 2147483647 h 251"/>
              <a:gd name="T10" fmla="*/ 2147483647 w 42"/>
              <a:gd name="T11" fmla="*/ 2147483647 h 251"/>
              <a:gd name="T12" fmla="*/ 2147483647 w 42"/>
              <a:gd name="T13" fmla="*/ 2147483647 h 251"/>
              <a:gd name="T14" fmla="*/ 2147483647 w 42"/>
              <a:gd name="T15" fmla="*/ 2147483647 h 251"/>
              <a:gd name="T16" fmla="*/ 2147483647 w 42"/>
              <a:gd name="T17" fmla="*/ 2147483647 h 25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2"/>
              <a:gd name="T28" fmla="*/ 0 h 251"/>
              <a:gd name="T29" fmla="*/ 42 w 42"/>
              <a:gd name="T30" fmla="*/ 251 h 25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2" h="251">
                <a:moveTo>
                  <a:pt x="0" y="0"/>
                </a:moveTo>
                <a:lnTo>
                  <a:pt x="5" y="37"/>
                </a:lnTo>
                <a:lnTo>
                  <a:pt x="11" y="71"/>
                </a:lnTo>
                <a:lnTo>
                  <a:pt x="16" y="104"/>
                </a:lnTo>
                <a:lnTo>
                  <a:pt x="20" y="136"/>
                </a:lnTo>
                <a:lnTo>
                  <a:pt x="26" y="166"/>
                </a:lnTo>
                <a:lnTo>
                  <a:pt x="31" y="195"/>
                </a:lnTo>
                <a:lnTo>
                  <a:pt x="37" y="224"/>
                </a:lnTo>
                <a:lnTo>
                  <a:pt x="42" y="251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11" name="Freeform 110"/>
          <p:cNvSpPr>
            <a:spLocks/>
          </p:cNvSpPr>
          <p:nvPr/>
        </p:nvSpPr>
        <p:spPr bwMode="auto">
          <a:xfrm>
            <a:off x="2792413" y="2609850"/>
            <a:ext cx="66675" cy="273050"/>
          </a:xfrm>
          <a:custGeom>
            <a:avLst/>
            <a:gdLst>
              <a:gd name="T0" fmla="*/ 0 w 42"/>
              <a:gd name="T1" fmla="*/ 0 h 172"/>
              <a:gd name="T2" fmla="*/ 2147483647 w 42"/>
              <a:gd name="T3" fmla="*/ 2147483647 h 172"/>
              <a:gd name="T4" fmla="*/ 2147483647 w 42"/>
              <a:gd name="T5" fmla="*/ 2147483647 h 172"/>
              <a:gd name="T6" fmla="*/ 2147483647 w 42"/>
              <a:gd name="T7" fmla="*/ 2147483647 h 172"/>
              <a:gd name="T8" fmla="*/ 2147483647 w 42"/>
              <a:gd name="T9" fmla="*/ 2147483647 h 172"/>
              <a:gd name="T10" fmla="*/ 2147483647 w 42"/>
              <a:gd name="T11" fmla="*/ 2147483647 h 172"/>
              <a:gd name="T12" fmla="*/ 2147483647 w 42"/>
              <a:gd name="T13" fmla="*/ 2147483647 h 172"/>
              <a:gd name="T14" fmla="*/ 2147483647 w 42"/>
              <a:gd name="T15" fmla="*/ 2147483647 h 17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2"/>
              <a:gd name="T25" fmla="*/ 0 h 172"/>
              <a:gd name="T26" fmla="*/ 42 w 42"/>
              <a:gd name="T27" fmla="*/ 172 h 17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2" h="172">
                <a:moveTo>
                  <a:pt x="0" y="0"/>
                </a:moveTo>
                <a:lnTo>
                  <a:pt x="6" y="26"/>
                </a:lnTo>
                <a:lnTo>
                  <a:pt x="10" y="50"/>
                </a:lnTo>
                <a:lnTo>
                  <a:pt x="15" y="72"/>
                </a:lnTo>
                <a:lnTo>
                  <a:pt x="21" y="93"/>
                </a:lnTo>
                <a:lnTo>
                  <a:pt x="26" y="115"/>
                </a:lnTo>
                <a:lnTo>
                  <a:pt x="32" y="135"/>
                </a:lnTo>
                <a:lnTo>
                  <a:pt x="42" y="172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12" name="Freeform 111"/>
          <p:cNvSpPr>
            <a:spLocks/>
          </p:cNvSpPr>
          <p:nvPr/>
        </p:nvSpPr>
        <p:spPr bwMode="auto">
          <a:xfrm>
            <a:off x="2859088" y="2882900"/>
            <a:ext cx="66675" cy="180975"/>
          </a:xfrm>
          <a:custGeom>
            <a:avLst/>
            <a:gdLst>
              <a:gd name="T0" fmla="*/ 0 w 42"/>
              <a:gd name="T1" fmla="*/ 0 h 114"/>
              <a:gd name="T2" fmla="*/ 2147483647 w 42"/>
              <a:gd name="T3" fmla="*/ 2147483647 h 114"/>
              <a:gd name="T4" fmla="*/ 2147483647 w 42"/>
              <a:gd name="T5" fmla="*/ 2147483647 h 114"/>
              <a:gd name="T6" fmla="*/ 2147483647 w 42"/>
              <a:gd name="T7" fmla="*/ 2147483647 h 114"/>
              <a:gd name="T8" fmla="*/ 2147483647 w 42"/>
              <a:gd name="T9" fmla="*/ 2147483647 h 114"/>
              <a:gd name="T10" fmla="*/ 2147483647 w 42"/>
              <a:gd name="T11" fmla="*/ 2147483647 h 1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2"/>
              <a:gd name="T19" fmla="*/ 0 h 114"/>
              <a:gd name="T20" fmla="*/ 42 w 42"/>
              <a:gd name="T21" fmla="*/ 114 h 1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2" h="114">
                <a:moveTo>
                  <a:pt x="0" y="0"/>
                </a:moveTo>
                <a:lnTo>
                  <a:pt x="5" y="16"/>
                </a:lnTo>
                <a:lnTo>
                  <a:pt x="11" y="34"/>
                </a:lnTo>
                <a:lnTo>
                  <a:pt x="22" y="63"/>
                </a:lnTo>
                <a:lnTo>
                  <a:pt x="31" y="90"/>
                </a:lnTo>
                <a:lnTo>
                  <a:pt x="42" y="114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13" name="Freeform 112"/>
          <p:cNvSpPr>
            <a:spLocks/>
          </p:cNvSpPr>
          <p:nvPr/>
        </p:nvSpPr>
        <p:spPr bwMode="auto">
          <a:xfrm>
            <a:off x="2925763" y="3063875"/>
            <a:ext cx="68262" cy="114300"/>
          </a:xfrm>
          <a:custGeom>
            <a:avLst/>
            <a:gdLst>
              <a:gd name="T0" fmla="*/ 0 w 43"/>
              <a:gd name="T1" fmla="*/ 0 h 72"/>
              <a:gd name="T2" fmla="*/ 2147483647 w 43"/>
              <a:gd name="T3" fmla="*/ 2147483647 h 72"/>
              <a:gd name="T4" fmla="*/ 2147483647 w 43"/>
              <a:gd name="T5" fmla="*/ 2147483647 h 72"/>
              <a:gd name="T6" fmla="*/ 2147483647 w 43"/>
              <a:gd name="T7" fmla="*/ 2147483647 h 72"/>
              <a:gd name="T8" fmla="*/ 2147483647 w 43"/>
              <a:gd name="T9" fmla="*/ 2147483647 h 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3"/>
              <a:gd name="T16" fmla="*/ 0 h 72"/>
              <a:gd name="T17" fmla="*/ 43 w 43"/>
              <a:gd name="T18" fmla="*/ 72 h 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3" h="72">
                <a:moveTo>
                  <a:pt x="0" y="0"/>
                </a:moveTo>
                <a:lnTo>
                  <a:pt x="11" y="22"/>
                </a:lnTo>
                <a:lnTo>
                  <a:pt x="21" y="41"/>
                </a:lnTo>
                <a:lnTo>
                  <a:pt x="32" y="57"/>
                </a:lnTo>
                <a:lnTo>
                  <a:pt x="43" y="72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14" name="Freeform 113"/>
          <p:cNvSpPr>
            <a:spLocks/>
          </p:cNvSpPr>
          <p:nvPr/>
        </p:nvSpPr>
        <p:spPr bwMode="auto">
          <a:xfrm>
            <a:off x="2994025" y="3178175"/>
            <a:ext cx="65088" cy="65088"/>
          </a:xfrm>
          <a:custGeom>
            <a:avLst/>
            <a:gdLst>
              <a:gd name="T0" fmla="*/ 0 w 41"/>
              <a:gd name="T1" fmla="*/ 0 h 41"/>
              <a:gd name="T2" fmla="*/ 2147483647 w 41"/>
              <a:gd name="T3" fmla="*/ 2147483647 h 41"/>
              <a:gd name="T4" fmla="*/ 2147483647 w 41"/>
              <a:gd name="T5" fmla="*/ 2147483647 h 41"/>
              <a:gd name="T6" fmla="*/ 2147483647 w 41"/>
              <a:gd name="T7" fmla="*/ 2147483647 h 41"/>
              <a:gd name="T8" fmla="*/ 2147483647 w 41"/>
              <a:gd name="T9" fmla="*/ 2147483647 h 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1"/>
              <a:gd name="T16" fmla="*/ 0 h 41"/>
              <a:gd name="T17" fmla="*/ 41 w 41"/>
              <a:gd name="T18" fmla="*/ 41 h 4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1" h="41">
                <a:moveTo>
                  <a:pt x="0" y="0"/>
                </a:moveTo>
                <a:lnTo>
                  <a:pt x="9" y="13"/>
                </a:lnTo>
                <a:lnTo>
                  <a:pt x="19" y="24"/>
                </a:lnTo>
                <a:lnTo>
                  <a:pt x="30" y="33"/>
                </a:lnTo>
                <a:lnTo>
                  <a:pt x="41" y="41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15" name="Freeform 114"/>
          <p:cNvSpPr>
            <a:spLocks/>
          </p:cNvSpPr>
          <p:nvPr/>
        </p:nvSpPr>
        <p:spPr bwMode="auto">
          <a:xfrm>
            <a:off x="3059113" y="3243263"/>
            <a:ext cx="65087" cy="26987"/>
          </a:xfrm>
          <a:custGeom>
            <a:avLst/>
            <a:gdLst>
              <a:gd name="T0" fmla="*/ 0 w 41"/>
              <a:gd name="T1" fmla="*/ 0 h 17"/>
              <a:gd name="T2" fmla="*/ 2147483647 w 41"/>
              <a:gd name="T3" fmla="*/ 2147483647 h 17"/>
              <a:gd name="T4" fmla="*/ 2147483647 w 41"/>
              <a:gd name="T5" fmla="*/ 2147483647 h 17"/>
              <a:gd name="T6" fmla="*/ 2147483647 w 41"/>
              <a:gd name="T7" fmla="*/ 2147483647 h 17"/>
              <a:gd name="T8" fmla="*/ 2147483647 w 41"/>
              <a:gd name="T9" fmla="*/ 2147483647 h 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1"/>
              <a:gd name="T16" fmla="*/ 0 h 17"/>
              <a:gd name="T17" fmla="*/ 41 w 41"/>
              <a:gd name="T18" fmla="*/ 17 h 1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1" h="17">
                <a:moveTo>
                  <a:pt x="0" y="0"/>
                </a:moveTo>
                <a:lnTo>
                  <a:pt x="9" y="6"/>
                </a:lnTo>
                <a:lnTo>
                  <a:pt x="20" y="10"/>
                </a:lnTo>
                <a:lnTo>
                  <a:pt x="31" y="14"/>
                </a:lnTo>
                <a:lnTo>
                  <a:pt x="41" y="17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16" name="Freeform 115"/>
          <p:cNvSpPr>
            <a:spLocks/>
          </p:cNvSpPr>
          <p:nvPr/>
        </p:nvSpPr>
        <p:spPr bwMode="auto">
          <a:xfrm>
            <a:off x="3124200" y="3268663"/>
            <a:ext cx="68263" cy="3175"/>
          </a:xfrm>
          <a:custGeom>
            <a:avLst/>
            <a:gdLst>
              <a:gd name="T0" fmla="*/ 0 w 43"/>
              <a:gd name="T1" fmla="*/ 2147483647 h 2"/>
              <a:gd name="T2" fmla="*/ 2147483647 w 43"/>
              <a:gd name="T3" fmla="*/ 2147483647 h 2"/>
              <a:gd name="T4" fmla="*/ 2147483647 w 43"/>
              <a:gd name="T5" fmla="*/ 2147483647 h 2"/>
              <a:gd name="T6" fmla="*/ 2147483647 w 43"/>
              <a:gd name="T7" fmla="*/ 0 h 2"/>
              <a:gd name="T8" fmla="*/ 0 60000 65536"/>
              <a:gd name="T9" fmla="*/ 0 60000 65536"/>
              <a:gd name="T10" fmla="*/ 0 60000 65536"/>
              <a:gd name="T11" fmla="*/ 0 60000 65536"/>
              <a:gd name="T12" fmla="*/ 0 w 43"/>
              <a:gd name="T13" fmla="*/ 0 h 2"/>
              <a:gd name="T14" fmla="*/ 43 w 43"/>
              <a:gd name="T15" fmla="*/ 2 h 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3" h="2">
                <a:moveTo>
                  <a:pt x="0" y="1"/>
                </a:moveTo>
                <a:lnTo>
                  <a:pt x="11" y="2"/>
                </a:lnTo>
                <a:lnTo>
                  <a:pt x="22" y="2"/>
                </a:lnTo>
                <a:lnTo>
                  <a:pt x="43" y="0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17" name="Freeform 116"/>
          <p:cNvSpPr>
            <a:spLocks/>
          </p:cNvSpPr>
          <p:nvPr/>
        </p:nvSpPr>
        <p:spPr bwMode="auto">
          <a:xfrm>
            <a:off x="3192463" y="3246438"/>
            <a:ext cx="66675" cy="22225"/>
          </a:xfrm>
          <a:custGeom>
            <a:avLst/>
            <a:gdLst>
              <a:gd name="T0" fmla="*/ 0 w 42"/>
              <a:gd name="T1" fmla="*/ 2147483647 h 14"/>
              <a:gd name="T2" fmla="*/ 2147483647 w 42"/>
              <a:gd name="T3" fmla="*/ 2147483647 h 14"/>
              <a:gd name="T4" fmla="*/ 2147483647 w 42"/>
              <a:gd name="T5" fmla="*/ 0 h 14"/>
              <a:gd name="T6" fmla="*/ 0 60000 65536"/>
              <a:gd name="T7" fmla="*/ 0 60000 65536"/>
              <a:gd name="T8" fmla="*/ 0 60000 65536"/>
              <a:gd name="T9" fmla="*/ 0 w 42"/>
              <a:gd name="T10" fmla="*/ 0 h 14"/>
              <a:gd name="T11" fmla="*/ 42 w 42"/>
              <a:gd name="T12" fmla="*/ 14 h 1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" h="14">
                <a:moveTo>
                  <a:pt x="0" y="14"/>
                </a:moveTo>
                <a:lnTo>
                  <a:pt x="20" y="8"/>
                </a:lnTo>
                <a:lnTo>
                  <a:pt x="42" y="0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18" name="Freeform 117"/>
          <p:cNvSpPr>
            <a:spLocks/>
          </p:cNvSpPr>
          <p:nvPr/>
        </p:nvSpPr>
        <p:spPr bwMode="auto">
          <a:xfrm>
            <a:off x="3259138" y="3208338"/>
            <a:ext cx="65087" cy="38100"/>
          </a:xfrm>
          <a:custGeom>
            <a:avLst/>
            <a:gdLst>
              <a:gd name="T0" fmla="*/ 0 w 41"/>
              <a:gd name="T1" fmla="*/ 2147483647 h 24"/>
              <a:gd name="T2" fmla="*/ 2147483647 w 41"/>
              <a:gd name="T3" fmla="*/ 2147483647 h 24"/>
              <a:gd name="T4" fmla="*/ 2147483647 w 41"/>
              <a:gd name="T5" fmla="*/ 0 h 24"/>
              <a:gd name="T6" fmla="*/ 0 60000 65536"/>
              <a:gd name="T7" fmla="*/ 0 60000 65536"/>
              <a:gd name="T8" fmla="*/ 0 60000 65536"/>
              <a:gd name="T9" fmla="*/ 0 w 41"/>
              <a:gd name="T10" fmla="*/ 0 h 24"/>
              <a:gd name="T11" fmla="*/ 41 w 41"/>
              <a:gd name="T12" fmla="*/ 24 h 2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1" h="24">
                <a:moveTo>
                  <a:pt x="0" y="24"/>
                </a:moveTo>
                <a:lnTo>
                  <a:pt x="21" y="14"/>
                </a:lnTo>
                <a:lnTo>
                  <a:pt x="41" y="0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19" name="Freeform 118"/>
          <p:cNvSpPr>
            <a:spLocks/>
          </p:cNvSpPr>
          <p:nvPr/>
        </p:nvSpPr>
        <p:spPr bwMode="auto">
          <a:xfrm>
            <a:off x="3324225" y="3160713"/>
            <a:ext cx="68263" cy="47625"/>
          </a:xfrm>
          <a:custGeom>
            <a:avLst/>
            <a:gdLst>
              <a:gd name="T0" fmla="*/ 0 w 43"/>
              <a:gd name="T1" fmla="*/ 2147483647 h 30"/>
              <a:gd name="T2" fmla="*/ 2147483647 w 43"/>
              <a:gd name="T3" fmla="*/ 2147483647 h 30"/>
              <a:gd name="T4" fmla="*/ 2147483647 w 43"/>
              <a:gd name="T5" fmla="*/ 0 h 30"/>
              <a:gd name="T6" fmla="*/ 0 60000 65536"/>
              <a:gd name="T7" fmla="*/ 0 60000 65536"/>
              <a:gd name="T8" fmla="*/ 0 60000 65536"/>
              <a:gd name="T9" fmla="*/ 0 w 43"/>
              <a:gd name="T10" fmla="*/ 0 h 30"/>
              <a:gd name="T11" fmla="*/ 43 w 43"/>
              <a:gd name="T12" fmla="*/ 30 h 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" h="30">
                <a:moveTo>
                  <a:pt x="0" y="30"/>
                </a:moveTo>
                <a:lnTo>
                  <a:pt x="22" y="17"/>
                </a:lnTo>
                <a:lnTo>
                  <a:pt x="43" y="0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20" name="Freeform 119"/>
          <p:cNvSpPr>
            <a:spLocks/>
          </p:cNvSpPr>
          <p:nvPr/>
        </p:nvSpPr>
        <p:spPr bwMode="auto">
          <a:xfrm>
            <a:off x="3392488" y="3106738"/>
            <a:ext cx="65087" cy="53975"/>
          </a:xfrm>
          <a:custGeom>
            <a:avLst/>
            <a:gdLst>
              <a:gd name="T0" fmla="*/ 0 w 41"/>
              <a:gd name="T1" fmla="*/ 2147483647 h 34"/>
              <a:gd name="T2" fmla="*/ 2147483647 w 41"/>
              <a:gd name="T3" fmla="*/ 2147483647 h 34"/>
              <a:gd name="T4" fmla="*/ 2147483647 w 41"/>
              <a:gd name="T5" fmla="*/ 0 h 34"/>
              <a:gd name="T6" fmla="*/ 0 60000 65536"/>
              <a:gd name="T7" fmla="*/ 0 60000 65536"/>
              <a:gd name="T8" fmla="*/ 0 60000 65536"/>
              <a:gd name="T9" fmla="*/ 0 w 41"/>
              <a:gd name="T10" fmla="*/ 0 h 34"/>
              <a:gd name="T11" fmla="*/ 41 w 41"/>
              <a:gd name="T12" fmla="*/ 34 h 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1" h="34">
                <a:moveTo>
                  <a:pt x="0" y="34"/>
                </a:moveTo>
                <a:lnTo>
                  <a:pt x="19" y="18"/>
                </a:lnTo>
                <a:lnTo>
                  <a:pt x="41" y="0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21" name="Line 120"/>
          <p:cNvSpPr>
            <a:spLocks noChangeShapeType="1"/>
          </p:cNvSpPr>
          <p:nvPr/>
        </p:nvSpPr>
        <p:spPr bwMode="auto">
          <a:xfrm flipV="1">
            <a:off x="3457575" y="3049588"/>
            <a:ext cx="65088" cy="571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22" name="Line 121"/>
          <p:cNvSpPr>
            <a:spLocks noChangeShapeType="1"/>
          </p:cNvSpPr>
          <p:nvPr/>
        </p:nvSpPr>
        <p:spPr bwMode="auto">
          <a:xfrm flipV="1">
            <a:off x="3522663" y="2989263"/>
            <a:ext cx="68262" cy="603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23" name="Line 122"/>
          <p:cNvSpPr>
            <a:spLocks noChangeShapeType="1"/>
          </p:cNvSpPr>
          <p:nvPr/>
        </p:nvSpPr>
        <p:spPr bwMode="auto">
          <a:xfrm flipV="1">
            <a:off x="3590925" y="2928938"/>
            <a:ext cx="66675" cy="603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24" name="Line 123"/>
          <p:cNvSpPr>
            <a:spLocks noChangeShapeType="1"/>
          </p:cNvSpPr>
          <p:nvPr/>
        </p:nvSpPr>
        <p:spPr bwMode="auto">
          <a:xfrm flipV="1">
            <a:off x="3657600" y="2868613"/>
            <a:ext cx="65088" cy="603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25" name="Freeform 124"/>
          <p:cNvSpPr>
            <a:spLocks/>
          </p:cNvSpPr>
          <p:nvPr/>
        </p:nvSpPr>
        <p:spPr bwMode="auto">
          <a:xfrm>
            <a:off x="3722688" y="2809875"/>
            <a:ext cx="68262" cy="58738"/>
          </a:xfrm>
          <a:custGeom>
            <a:avLst/>
            <a:gdLst>
              <a:gd name="T0" fmla="*/ 0 w 43"/>
              <a:gd name="T1" fmla="*/ 2147483647 h 37"/>
              <a:gd name="T2" fmla="*/ 2147483647 w 43"/>
              <a:gd name="T3" fmla="*/ 2147483647 h 37"/>
              <a:gd name="T4" fmla="*/ 2147483647 w 43"/>
              <a:gd name="T5" fmla="*/ 0 h 37"/>
              <a:gd name="T6" fmla="*/ 0 60000 65536"/>
              <a:gd name="T7" fmla="*/ 0 60000 65536"/>
              <a:gd name="T8" fmla="*/ 0 60000 65536"/>
              <a:gd name="T9" fmla="*/ 0 w 43"/>
              <a:gd name="T10" fmla="*/ 0 h 37"/>
              <a:gd name="T11" fmla="*/ 43 w 43"/>
              <a:gd name="T12" fmla="*/ 37 h 3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" h="37">
                <a:moveTo>
                  <a:pt x="0" y="37"/>
                </a:moveTo>
                <a:lnTo>
                  <a:pt x="22" y="20"/>
                </a:lnTo>
                <a:lnTo>
                  <a:pt x="43" y="0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26" name="Line 125"/>
          <p:cNvSpPr>
            <a:spLocks noChangeShapeType="1"/>
          </p:cNvSpPr>
          <p:nvPr/>
        </p:nvSpPr>
        <p:spPr bwMode="auto">
          <a:xfrm flipV="1">
            <a:off x="3790950" y="2755900"/>
            <a:ext cx="65088" cy="539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27" name="Line 126"/>
          <p:cNvSpPr>
            <a:spLocks noChangeShapeType="1"/>
          </p:cNvSpPr>
          <p:nvPr/>
        </p:nvSpPr>
        <p:spPr bwMode="auto">
          <a:xfrm flipV="1">
            <a:off x="3856038" y="2706688"/>
            <a:ext cx="65087" cy="4921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28" name="Line 127"/>
          <p:cNvSpPr>
            <a:spLocks noChangeShapeType="1"/>
          </p:cNvSpPr>
          <p:nvPr/>
        </p:nvSpPr>
        <p:spPr bwMode="auto">
          <a:xfrm flipV="1">
            <a:off x="3921125" y="2657475"/>
            <a:ext cx="68263" cy="492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29" name="Line 128"/>
          <p:cNvSpPr>
            <a:spLocks noChangeShapeType="1"/>
          </p:cNvSpPr>
          <p:nvPr/>
        </p:nvSpPr>
        <p:spPr bwMode="auto">
          <a:xfrm flipV="1">
            <a:off x="3989388" y="2613025"/>
            <a:ext cx="66675" cy="444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30" name="Freeform 129"/>
          <p:cNvSpPr>
            <a:spLocks/>
          </p:cNvSpPr>
          <p:nvPr/>
        </p:nvSpPr>
        <p:spPr bwMode="auto">
          <a:xfrm>
            <a:off x="4056063" y="2571750"/>
            <a:ext cx="66675" cy="41275"/>
          </a:xfrm>
          <a:custGeom>
            <a:avLst/>
            <a:gdLst>
              <a:gd name="T0" fmla="*/ 0 w 42"/>
              <a:gd name="T1" fmla="*/ 2147483647 h 26"/>
              <a:gd name="T2" fmla="*/ 2147483647 w 42"/>
              <a:gd name="T3" fmla="*/ 2147483647 h 26"/>
              <a:gd name="T4" fmla="*/ 2147483647 w 42"/>
              <a:gd name="T5" fmla="*/ 0 h 26"/>
              <a:gd name="T6" fmla="*/ 0 60000 65536"/>
              <a:gd name="T7" fmla="*/ 0 60000 65536"/>
              <a:gd name="T8" fmla="*/ 0 60000 65536"/>
              <a:gd name="T9" fmla="*/ 0 w 42"/>
              <a:gd name="T10" fmla="*/ 0 h 26"/>
              <a:gd name="T11" fmla="*/ 42 w 42"/>
              <a:gd name="T12" fmla="*/ 26 h 2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" h="26">
                <a:moveTo>
                  <a:pt x="0" y="26"/>
                </a:moveTo>
                <a:lnTo>
                  <a:pt x="21" y="13"/>
                </a:lnTo>
                <a:lnTo>
                  <a:pt x="42" y="0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31" name="Line 130"/>
          <p:cNvSpPr>
            <a:spLocks noChangeShapeType="1"/>
          </p:cNvSpPr>
          <p:nvPr/>
        </p:nvSpPr>
        <p:spPr bwMode="auto">
          <a:xfrm flipV="1">
            <a:off x="4122738" y="2533650"/>
            <a:ext cx="66675" cy="3810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32" name="Freeform 131"/>
          <p:cNvSpPr>
            <a:spLocks/>
          </p:cNvSpPr>
          <p:nvPr/>
        </p:nvSpPr>
        <p:spPr bwMode="auto">
          <a:xfrm>
            <a:off x="4189413" y="2498725"/>
            <a:ext cx="65087" cy="34925"/>
          </a:xfrm>
          <a:custGeom>
            <a:avLst/>
            <a:gdLst>
              <a:gd name="T0" fmla="*/ 0 w 41"/>
              <a:gd name="T1" fmla="*/ 2147483647 h 22"/>
              <a:gd name="T2" fmla="*/ 2147483647 w 41"/>
              <a:gd name="T3" fmla="*/ 2147483647 h 22"/>
              <a:gd name="T4" fmla="*/ 2147483647 w 41"/>
              <a:gd name="T5" fmla="*/ 0 h 22"/>
              <a:gd name="T6" fmla="*/ 0 60000 65536"/>
              <a:gd name="T7" fmla="*/ 0 60000 65536"/>
              <a:gd name="T8" fmla="*/ 0 60000 65536"/>
              <a:gd name="T9" fmla="*/ 0 w 41"/>
              <a:gd name="T10" fmla="*/ 0 h 22"/>
              <a:gd name="T11" fmla="*/ 41 w 41"/>
              <a:gd name="T12" fmla="*/ 22 h 2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1" h="22">
                <a:moveTo>
                  <a:pt x="0" y="22"/>
                </a:moveTo>
                <a:lnTo>
                  <a:pt x="19" y="10"/>
                </a:lnTo>
                <a:lnTo>
                  <a:pt x="41" y="0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33" name="Freeform 132"/>
          <p:cNvSpPr>
            <a:spLocks/>
          </p:cNvSpPr>
          <p:nvPr/>
        </p:nvSpPr>
        <p:spPr bwMode="auto">
          <a:xfrm>
            <a:off x="4254500" y="2468563"/>
            <a:ext cx="65088" cy="30162"/>
          </a:xfrm>
          <a:custGeom>
            <a:avLst/>
            <a:gdLst>
              <a:gd name="T0" fmla="*/ 0 w 41"/>
              <a:gd name="T1" fmla="*/ 2147483647 h 19"/>
              <a:gd name="T2" fmla="*/ 2147483647 w 41"/>
              <a:gd name="T3" fmla="*/ 2147483647 h 19"/>
              <a:gd name="T4" fmla="*/ 2147483647 w 41"/>
              <a:gd name="T5" fmla="*/ 0 h 19"/>
              <a:gd name="T6" fmla="*/ 0 60000 65536"/>
              <a:gd name="T7" fmla="*/ 0 60000 65536"/>
              <a:gd name="T8" fmla="*/ 0 60000 65536"/>
              <a:gd name="T9" fmla="*/ 0 w 41"/>
              <a:gd name="T10" fmla="*/ 0 h 19"/>
              <a:gd name="T11" fmla="*/ 41 w 41"/>
              <a:gd name="T12" fmla="*/ 19 h 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1" h="19">
                <a:moveTo>
                  <a:pt x="0" y="19"/>
                </a:moveTo>
                <a:lnTo>
                  <a:pt x="21" y="10"/>
                </a:lnTo>
                <a:lnTo>
                  <a:pt x="41" y="0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34" name="Freeform 133"/>
          <p:cNvSpPr>
            <a:spLocks/>
          </p:cNvSpPr>
          <p:nvPr/>
        </p:nvSpPr>
        <p:spPr bwMode="auto">
          <a:xfrm>
            <a:off x="4319588" y="2439988"/>
            <a:ext cx="68262" cy="28575"/>
          </a:xfrm>
          <a:custGeom>
            <a:avLst/>
            <a:gdLst>
              <a:gd name="T0" fmla="*/ 0 w 43"/>
              <a:gd name="T1" fmla="*/ 2147483647 h 18"/>
              <a:gd name="T2" fmla="*/ 2147483647 w 43"/>
              <a:gd name="T3" fmla="*/ 2147483647 h 18"/>
              <a:gd name="T4" fmla="*/ 2147483647 w 43"/>
              <a:gd name="T5" fmla="*/ 0 h 18"/>
              <a:gd name="T6" fmla="*/ 0 60000 65536"/>
              <a:gd name="T7" fmla="*/ 0 60000 65536"/>
              <a:gd name="T8" fmla="*/ 0 60000 65536"/>
              <a:gd name="T9" fmla="*/ 0 w 43"/>
              <a:gd name="T10" fmla="*/ 0 h 18"/>
              <a:gd name="T11" fmla="*/ 43 w 43"/>
              <a:gd name="T12" fmla="*/ 18 h 1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" h="18">
                <a:moveTo>
                  <a:pt x="0" y="18"/>
                </a:moveTo>
                <a:lnTo>
                  <a:pt x="22" y="10"/>
                </a:lnTo>
                <a:lnTo>
                  <a:pt x="43" y="0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35" name="Freeform 134"/>
          <p:cNvSpPr>
            <a:spLocks/>
          </p:cNvSpPr>
          <p:nvPr/>
        </p:nvSpPr>
        <p:spPr bwMode="auto">
          <a:xfrm>
            <a:off x="4387850" y="2416175"/>
            <a:ext cx="68263" cy="23813"/>
          </a:xfrm>
          <a:custGeom>
            <a:avLst/>
            <a:gdLst>
              <a:gd name="T0" fmla="*/ 0 w 43"/>
              <a:gd name="T1" fmla="*/ 2147483647 h 15"/>
              <a:gd name="T2" fmla="*/ 2147483647 w 43"/>
              <a:gd name="T3" fmla="*/ 2147483647 h 15"/>
              <a:gd name="T4" fmla="*/ 2147483647 w 43"/>
              <a:gd name="T5" fmla="*/ 0 h 15"/>
              <a:gd name="T6" fmla="*/ 0 60000 65536"/>
              <a:gd name="T7" fmla="*/ 0 60000 65536"/>
              <a:gd name="T8" fmla="*/ 0 60000 65536"/>
              <a:gd name="T9" fmla="*/ 0 w 43"/>
              <a:gd name="T10" fmla="*/ 0 h 15"/>
              <a:gd name="T11" fmla="*/ 43 w 43"/>
              <a:gd name="T12" fmla="*/ 15 h 1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" h="15">
                <a:moveTo>
                  <a:pt x="0" y="15"/>
                </a:moveTo>
                <a:lnTo>
                  <a:pt x="21" y="7"/>
                </a:lnTo>
                <a:lnTo>
                  <a:pt x="43" y="0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36" name="Freeform 135"/>
          <p:cNvSpPr>
            <a:spLocks/>
          </p:cNvSpPr>
          <p:nvPr/>
        </p:nvSpPr>
        <p:spPr bwMode="auto">
          <a:xfrm>
            <a:off x="4456113" y="2393950"/>
            <a:ext cx="65087" cy="22225"/>
          </a:xfrm>
          <a:custGeom>
            <a:avLst/>
            <a:gdLst>
              <a:gd name="T0" fmla="*/ 0 w 41"/>
              <a:gd name="T1" fmla="*/ 2147483647 h 14"/>
              <a:gd name="T2" fmla="*/ 2147483647 w 41"/>
              <a:gd name="T3" fmla="*/ 2147483647 h 14"/>
              <a:gd name="T4" fmla="*/ 2147483647 w 41"/>
              <a:gd name="T5" fmla="*/ 0 h 14"/>
              <a:gd name="T6" fmla="*/ 0 60000 65536"/>
              <a:gd name="T7" fmla="*/ 0 60000 65536"/>
              <a:gd name="T8" fmla="*/ 0 60000 65536"/>
              <a:gd name="T9" fmla="*/ 0 w 41"/>
              <a:gd name="T10" fmla="*/ 0 h 14"/>
              <a:gd name="T11" fmla="*/ 41 w 41"/>
              <a:gd name="T12" fmla="*/ 14 h 1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1" h="14">
                <a:moveTo>
                  <a:pt x="0" y="14"/>
                </a:moveTo>
                <a:lnTo>
                  <a:pt x="20" y="7"/>
                </a:lnTo>
                <a:lnTo>
                  <a:pt x="41" y="0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37" name="Freeform 136"/>
          <p:cNvSpPr>
            <a:spLocks/>
          </p:cNvSpPr>
          <p:nvPr/>
        </p:nvSpPr>
        <p:spPr bwMode="auto">
          <a:xfrm>
            <a:off x="4521200" y="2374900"/>
            <a:ext cx="66675" cy="19050"/>
          </a:xfrm>
          <a:custGeom>
            <a:avLst/>
            <a:gdLst>
              <a:gd name="T0" fmla="*/ 0 w 42"/>
              <a:gd name="T1" fmla="*/ 2147483647 h 12"/>
              <a:gd name="T2" fmla="*/ 2147483647 w 42"/>
              <a:gd name="T3" fmla="*/ 2147483647 h 12"/>
              <a:gd name="T4" fmla="*/ 2147483647 w 42"/>
              <a:gd name="T5" fmla="*/ 0 h 12"/>
              <a:gd name="T6" fmla="*/ 0 60000 65536"/>
              <a:gd name="T7" fmla="*/ 0 60000 65536"/>
              <a:gd name="T8" fmla="*/ 0 60000 65536"/>
              <a:gd name="T9" fmla="*/ 0 w 42"/>
              <a:gd name="T10" fmla="*/ 0 h 12"/>
              <a:gd name="T11" fmla="*/ 42 w 42"/>
              <a:gd name="T12" fmla="*/ 12 h 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" h="12">
                <a:moveTo>
                  <a:pt x="0" y="12"/>
                </a:moveTo>
                <a:lnTo>
                  <a:pt x="22" y="6"/>
                </a:lnTo>
                <a:lnTo>
                  <a:pt x="42" y="0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38" name="Freeform 137"/>
          <p:cNvSpPr>
            <a:spLocks/>
          </p:cNvSpPr>
          <p:nvPr/>
        </p:nvSpPr>
        <p:spPr bwMode="auto">
          <a:xfrm>
            <a:off x="4587875" y="2357438"/>
            <a:ext cx="65088" cy="17462"/>
          </a:xfrm>
          <a:custGeom>
            <a:avLst/>
            <a:gdLst>
              <a:gd name="T0" fmla="*/ 0 w 41"/>
              <a:gd name="T1" fmla="*/ 2147483647 h 11"/>
              <a:gd name="T2" fmla="*/ 2147483647 w 41"/>
              <a:gd name="T3" fmla="*/ 2147483647 h 11"/>
              <a:gd name="T4" fmla="*/ 2147483647 w 41"/>
              <a:gd name="T5" fmla="*/ 0 h 11"/>
              <a:gd name="T6" fmla="*/ 0 60000 65536"/>
              <a:gd name="T7" fmla="*/ 0 60000 65536"/>
              <a:gd name="T8" fmla="*/ 0 60000 65536"/>
              <a:gd name="T9" fmla="*/ 0 w 41"/>
              <a:gd name="T10" fmla="*/ 0 h 11"/>
              <a:gd name="T11" fmla="*/ 41 w 41"/>
              <a:gd name="T12" fmla="*/ 11 h 1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1" h="11">
                <a:moveTo>
                  <a:pt x="0" y="11"/>
                </a:moveTo>
                <a:lnTo>
                  <a:pt x="19" y="6"/>
                </a:lnTo>
                <a:lnTo>
                  <a:pt x="41" y="0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39" name="Line 138"/>
          <p:cNvSpPr>
            <a:spLocks noChangeShapeType="1"/>
          </p:cNvSpPr>
          <p:nvPr/>
        </p:nvSpPr>
        <p:spPr bwMode="auto">
          <a:xfrm flipV="1">
            <a:off x="4652963" y="2341563"/>
            <a:ext cx="66675" cy="158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40" name="Line 139"/>
          <p:cNvSpPr>
            <a:spLocks noChangeShapeType="1"/>
          </p:cNvSpPr>
          <p:nvPr/>
        </p:nvSpPr>
        <p:spPr bwMode="auto">
          <a:xfrm flipV="1">
            <a:off x="4719638" y="2328863"/>
            <a:ext cx="66675" cy="1270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41" name="Line 140"/>
          <p:cNvSpPr>
            <a:spLocks noChangeShapeType="1"/>
          </p:cNvSpPr>
          <p:nvPr/>
        </p:nvSpPr>
        <p:spPr bwMode="auto">
          <a:xfrm flipV="1">
            <a:off x="4786313" y="2317750"/>
            <a:ext cx="68262" cy="111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42" name="Line 141"/>
          <p:cNvSpPr>
            <a:spLocks noChangeShapeType="1"/>
          </p:cNvSpPr>
          <p:nvPr/>
        </p:nvSpPr>
        <p:spPr bwMode="auto">
          <a:xfrm flipV="1">
            <a:off x="4854575" y="2308225"/>
            <a:ext cx="65088" cy="95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43" name="Line 142"/>
          <p:cNvSpPr>
            <a:spLocks noChangeShapeType="1"/>
          </p:cNvSpPr>
          <p:nvPr/>
        </p:nvSpPr>
        <p:spPr bwMode="auto">
          <a:xfrm flipV="1">
            <a:off x="4919663" y="2298700"/>
            <a:ext cx="66675" cy="95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44" name="Line 143"/>
          <p:cNvSpPr>
            <a:spLocks noChangeShapeType="1"/>
          </p:cNvSpPr>
          <p:nvPr/>
        </p:nvSpPr>
        <p:spPr bwMode="auto">
          <a:xfrm flipV="1">
            <a:off x="4986338" y="2290763"/>
            <a:ext cx="66675" cy="793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45" name="Line 144"/>
          <p:cNvSpPr>
            <a:spLocks noChangeShapeType="1"/>
          </p:cNvSpPr>
          <p:nvPr/>
        </p:nvSpPr>
        <p:spPr bwMode="auto">
          <a:xfrm flipV="1">
            <a:off x="5053013" y="2282825"/>
            <a:ext cx="65087" cy="793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46" name="Line 145"/>
          <p:cNvSpPr>
            <a:spLocks noChangeShapeType="1"/>
          </p:cNvSpPr>
          <p:nvPr/>
        </p:nvSpPr>
        <p:spPr bwMode="auto">
          <a:xfrm flipV="1">
            <a:off x="5118100" y="2276475"/>
            <a:ext cx="66675" cy="63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47" name="Line 146"/>
          <p:cNvSpPr>
            <a:spLocks noChangeShapeType="1"/>
          </p:cNvSpPr>
          <p:nvPr/>
        </p:nvSpPr>
        <p:spPr bwMode="auto">
          <a:xfrm flipV="1">
            <a:off x="5184775" y="2273300"/>
            <a:ext cx="68263" cy="31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48" name="Line 147"/>
          <p:cNvSpPr>
            <a:spLocks noChangeShapeType="1"/>
          </p:cNvSpPr>
          <p:nvPr/>
        </p:nvSpPr>
        <p:spPr bwMode="auto">
          <a:xfrm flipV="1">
            <a:off x="5253038" y="2270125"/>
            <a:ext cx="65087" cy="31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49" name="Line 148"/>
          <p:cNvSpPr>
            <a:spLocks noChangeShapeType="1"/>
          </p:cNvSpPr>
          <p:nvPr/>
        </p:nvSpPr>
        <p:spPr bwMode="auto">
          <a:xfrm flipV="1">
            <a:off x="5318125" y="2265363"/>
            <a:ext cx="68263" cy="47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50" name="Line 149"/>
          <p:cNvSpPr>
            <a:spLocks noChangeShapeType="1"/>
          </p:cNvSpPr>
          <p:nvPr/>
        </p:nvSpPr>
        <p:spPr bwMode="auto">
          <a:xfrm flipV="1">
            <a:off x="5386388" y="2262188"/>
            <a:ext cx="65087" cy="31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51" name="Line 150"/>
          <p:cNvSpPr>
            <a:spLocks noChangeShapeType="1"/>
          </p:cNvSpPr>
          <p:nvPr/>
        </p:nvSpPr>
        <p:spPr bwMode="auto">
          <a:xfrm flipV="1">
            <a:off x="5451475" y="2259013"/>
            <a:ext cx="65088" cy="31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52" name="Line 151"/>
          <p:cNvSpPr>
            <a:spLocks noChangeShapeType="1"/>
          </p:cNvSpPr>
          <p:nvPr/>
        </p:nvSpPr>
        <p:spPr bwMode="auto">
          <a:xfrm flipV="1">
            <a:off x="5516563" y="2257425"/>
            <a:ext cx="66675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53" name="Line 152"/>
          <p:cNvSpPr>
            <a:spLocks noChangeShapeType="1"/>
          </p:cNvSpPr>
          <p:nvPr/>
        </p:nvSpPr>
        <p:spPr bwMode="auto">
          <a:xfrm flipV="1">
            <a:off x="5583238" y="2255838"/>
            <a:ext cx="68262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54" name="Line 153"/>
          <p:cNvSpPr>
            <a:spLocks noChangeShapeType="1"/>
          </p:cNvSpPr>
          <p:nvPr/>
        </p:nvSpPr>
        <p:spPr bwMode="auto">
          <a:xfrm flipV="1">
            <a:off x="5651500" y="2252663"/>
            <a:ext cx="65088" cy="31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55" name="Line 154"/>
          <p:cNvSpPr>
            <a:spLocks noChangeShapeType="1"/>
          </p:cNvSpPr>
          <p:nvPr/>
        </p:nvSpPr>
        <p:spPr bwMode="auto">
          <a:xfrm flipV="1">
            <a:off x="5716588" y="2251075"/>
            <a:ext cx="68262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56" name="Line 155"/>
          <p:cNvSpPr>
            <a:spLocks noChangeShapeType="1"/>
          </p:cNvSpPr>
          <p:nvPr/>
        </p:nvSpPr>
        <p:spPr bwMode="auto">
          <a:xfrm>
            <a:off x="5784850" y="2251075"/>
            <a:ext cx="65088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57" name="Freeform 156"/>
          <p:cNvSpPr>
            <a:spLocks/>
          </p:cNvSpPr>
          <p:nvPr/>
        </p:nvSpPr>
        <p:spPr bwMode="auto">
          <a:xfrm>
            <a:off x="5849938" y="2247900"/>
            <a:ext cx="66675" cy="3175"/>
          </a:xfrm>
          <a:custGeom>
            <a:avLst/>
            <a:gdLst>
              <a:gd name="T0" fmla="*/ 0 w 42"/>
              <a:gd name="T1" fmla="*/ 2147483647 h 2"/>
              <a:gd name="T2" fmla="*/ 2147483647 w 42"/>
              <a:gd name="T3" fmla="*/ 0 h 2"/>
              <a:gd name="T4" fmla="*/ 2147483647 w 42"/>
              <a:gd name="T5" fmla="*/ 0 h 2"/>
              <a:gd name="T6" fmla="*/ 0 60000 65536"/>
              <a:gd name="T7" fmla="*/ 0 60000 65536"/>
              <a:gd name="T8" fmla="*/ 0 60000 65536"/>
              <a:gd name="T9" fmla="*/ 0 w 42"/>
              <a:gd name="T10" fmla="*/ 0 h 2"/>
              <a:gd name="T11" fmla="*/ 42 w 42"/>
              <a:gd name="T12" fmla="*/ 2 h 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" h="2">
                <a:moveTo>
                  <a:pt x="0" y="2"/>
                </a:moveTo>
                <a:lnTo>
                  <a:pt x="20" y="0"/>
                </a:lnTo>
                <a:lnTo>
                  <a:pt x="42" y="0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58" name="Line 157"/>
          <p:cNvSpPr>
            <a:spLocks noChangeShapeType="1"/>
          </p:cNvSpPr>
          <p:nvPr/>
        </p:nvSpPr>
        <p:spPr bwMode="auto">
          <a:xfrm>
            <a:off x="5916613" y="2247900"/>
            <a:ext cx="66675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59" name="Line 158"/>
          <p:cNvSpPr>
            <a:spLocks noChangeShapeType="1"/>
          </p:cNvSpPr>
          <p:nvPr/>
        </p:nvSpPr>
        <p:spPr bwMode="auto">
          <a:xfrm flipV="1">
            <a:off x="5983288" y="2246313"/>
            <a:ext cx="666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60" name="Freeform 159"/>
          <p:cNvSpPr>
            <a:spLocks/>
          </p:cNvSpPr>
          <p:nvPr/>
        </p:nvSpPr>
        <p:spPr bwMode="auto">
          <a:xfrm>
            <a:off x="3259138" y="419100"/>
            <a:ext cx="65087" cy="244475"/>
          </a:xfrm>
          <a:custGeom>
            <a:avLst/>
            <a:gdLst>
              <a:gd name="T0" fmla="*/ 0 w 41"/>
              <a:gd name="T1" fmla="*/ 0 h 154"/>
              <a:gd name="T2" fmla="*/ 2147483647 w 41"/>
              <a:gd name="T3" fmla="*/ 2147483647 h 154"/>
              <a:gd name="T4" fmla="*/ 2147483647 w 41"/>
              <a:gd name="T5" fmla="*/ 2147483647 h 154"/>
              <a:gd name="T6" fmla="*/ 2147483647 w 41"/>
              <a:gd name="T7" fmla="*/ 2147483647 h 154"/>
              <a:gd name="T8" fmla="*/ 2147483647 w 41"/>
              <a:gd name="T9" fmla="*/ 2147483647 h 1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1"/>
              <a:gd name="T16" fmla="*/ 0 h 154"/>
              <a:gd name="T17" fmla="*/ 41 w 41"/>
              <a:gd name="T18" fmla="*/ 154 h 1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1" h="154">
                <a:moveTo>
                  <a:pt x="0" y="0"/>
                </a:moveTo>
                <a:lnTo>
                  <a:pt x="10" y="41"/>
                </a:lnTo>
                <a:lnTo>
                  <a:pt x="21" y="81"/>
                </a:lnTo>
                <a:lnTo>
                  <a:pt x="32" y="118"/>
                </a:lnTo>
                <a:lnTo>
                  <a:pt x="41" y="154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61" name="Freeform 160"/>
          <p:cNvSpPr>
            <a:spLocks/>
          </p:cNvSpPr>
          <p:nvPr/>
        </p:nvSpPr>
        <p:spPr bwMode="auto">
          <a:xfrm>
            <a:off x="3324225" y="663575"/>
            <a:ext cx="68263" cy="211138"/>
          </a:xfrm>
          <a:custGeom>
            <a:avLst/>
            <a:gdLst>
              <a:gd name="T0" fmla="*/ 0 w 43"/>
              <a:gd name="T1" fmla="*/ 0 h 133"/>
              <a:gd name="T2" fmla="*/ 2147483647 w 43"/>
              <a:gd name="T3" fmla="*/ 2147483647 h 133"/>
              <a:gd name="T4" fmla="*/ 2147483647 w 43"/>
              <a:gd name="T5" fmla="*/ 2147483647 h 133"/>
              <a:gd name="T6" fmla="*/ 2147483647 w 43"/>
              <a:gd name="T7" fmla="*/ 2147483647 h 133"/>
              <a:gd name="T8" fmla="*/ 2147483647 w 43"/>
              <a:gd name="T9" fmla="*/ 2147483647 h 1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3"/>
              <a:gd name="T16" fmla="*/ 0 h 133"/>
              <a:gd name="T17" fmla="*/ 43 w 43"/>
              <a:gd name="T18" fmla="*/ 133 h 1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3" h="133">
                <a:moveTo>
                  <a:pt x="0" y="0"/>
                </a:moveTo>
                <a:lnTo>
                  <a:pt x="11" y="35"/>
                </a:lnTo>
                <a:lnTo>
                  <a:pt x="22" y="68"/>
                </a:lnTo>
                <a:lnTo>
                  <a:pt x="32" y="101"/>
                </a:lnTo>
                <a:lnTo>
                  <a:pt x="43" y="133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62" name="Freeform 161"/>
          <p:cNvSpPr>
            <a:spLocks/>
          </p:cNvSpPr>
          <p:nvPr/>
        </p:nvSpPr>
        <p:spPr bwMode="auto">
          <a:xfrm>
            <a:off x="3392488" y="874713"/>
            <a:ext cx="65087" cy="180975"/>
          </a:xfrm>
          <a:custGeom>
            <a:avLst/>
            <a:gdLst>
              <a:gd name="T0" fmla="*/ 0 w 41"/>
              <a:gd name="T1" fmla="*/ 0 h 114"/>
              <a:gd name="T2" fmla="*/ 2147483647 w 41"/>
              <a:gd name="T3" fmla="*/ 2147483647 h 114"/>
              <a:gd name="T4" fmla="*/ 2147483647 w 41"/>
              <a:gd name="T5" fmla="*/ 2147483647 h 114"/>
              <a:gd name="T6" fmla="*/ 2147483647 w 41"/>
              <a:gd name="T7" fmla="*/ 2147483647 h 114"/>
              <a:gd name="T8" fmla="*/ 2147483647 w 41"/>
              <a:gd name="T9" fmla="*/ 2147483647 h 1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1"/>
              <a:gd name="T16" fmla="*/ 0 h 114"/>
              <a:gd name="T17" fmla="*/ 41 w 41"/>
              <a:gd name="T18" fmla="*/ 114 h 1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1" h="114">
                <a:moveTo>
                  <a:pt x="0" y="0"/>
                </a:moveTo>
                <a:lnTo>
                  <a:pt x="11" y="30"/>
                </a:lnTo>
                <a:lnTo>
                  <a:pt x="19" y="59"/>
                </a:lnTo>
                <a:lnTo>
                  <a:pt x="30" y="86"/>
                </a:lnTo>
                <a:lnTo>
                  <a:pt x="41" y="114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63" name="Freeform 162"/>
          <p:cNvSpPr>
            <a:spLocks/>
          </p:cNvSpPr>
          <p:nvPr/>
        </p:nvSpPr>
        <p:spPr bwMode="auto">
          <a:xfrm>
            <a:off x="3457575" y="1055688"/>
            <a:ext cx="65088" cy="155575"/>
          </a:xfrm>
          <a:custGeom>
            <a:avLst/>
            <a:gdLst>
              <a:gd name="T0" fmla="*/ 0 w 41"/>
              <a:gd name="T1" fmla="*/ 0 h 98"/>
              <a:gd name="T2" fmla="*/ 2147483647 w 41"/>
              <a:gd name="T3" fmla="*/ 2147483647 h 98"/>
              <a:gd name="T4" fmla="*/ 2147483647 w 41"/>
              <a:gd name="T5" fmla="*/ 2147483647 h 98"/>
              <a:gd name="T6" fmla="*/ 2147483647 w 41"/>
              <a:gd name="T7" fmla="*/ 2147483647 h 98"/>
              <a:gd name="T8" fmla="*/ 0 60000 65536"/>
              <a:gd name="T9" fmla="*/ 0 60000 65536"/>
              <a:gd name="T10" fmla="*/ 0 60000 65536"/>
              <a:gd name="T11" fmla="*/ 0 60000 65536"/>
              <a:gd name="T12" fmla="*/ 0 w 41"/>
              <a:gd name="T13" fmla="*/ 0 h 98"/>
              <a:gd name="T14" fmla="*/ 41 w 41"/>
              <a:gd name="T15" fmla="*/ 98 h 9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1" h="98">
                <a:moveTo>
                  <a:pt x="0" y="0"/>
                </a:moveTo>
                <a:lnTo>
                  <a:pt x="10" y="27"/>
                </a:lnTo>
                <a:lnTo>
                  <a:pt x="21" y="52"/>
                </a:lnTo>
                <a:lnTo>
                  <a:pt x="41" y="98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64" name="Freeform 163"/>
          <p:cNvSpPr>
            <a:spLocks/>
          </p:cNvSpPr>
          <p:nvPr/>
        </p:nvSpPr>
        <p:spPr bwMode="auto">
          <a:xfrm>
            <a:off x="3522663" y="1211263"/>
            <a:ext cx="68262" cy="136525"/>
          </a:xfrm>
          <a:custGeom>
            <a:avLst/>
            <a:gdLst>
              <a:gd name="T0" fmla="*/ 0 w 43"/>
              <a:gd name="T1" fmla="*/ 0 h 86"/>
              <a:gd name="T2" fmla="*/ 2147483647 w 43"/>
              <a:gd name="T3" fmla="*/ 2147483647 h 86"/>
              <a:gd name="T4" fmla="*/ 2147483647 w 43"/>
              <a:gd name="T5" fmla="*/ 2147483647 h 86"/>
              <a:gd name="T6" fmla="*/ 0 60000 65536"/>
              <a:gd name="T7" fmla="*/ 0 60000 65536"/>
              <a:gd name="T8" fmla="*/ 0 60000 65536"/>
              <a:gd name="T9" fmla="*/ 0 w 43"/>
              <a:gd name="T10" fmla="*/ 0 h 86"/>
              <a:gd name="T11" fmla="*/ 43 w 43"/>
              <a:gd name="T12" fmla="*/ 86 h 8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" h="86">
                <a:moveTo>
                  <a:pt x="0" y="0"/>
                </a:moveTo>
                <a:lnTo>
                  <a:pt x="22" y="46"/>
                </a:lnTo>
                <a:lnTo>
                  <a:pt x="43" y="86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65" name="Freeform 164"/>
          <p:cNvSpPr>
            <a:spLocks/>
          </p:cNvSpPr>
          <p:nvPr/>
        </p:nvSpPr>
        <p:spPr bwMode="auto">
          <a:xfrm>
            <a:off x="3590925" y="1347788"/>
            <a:ext cx="66675" cy="119062"/>
          </a:xfrm>
          <a:custGeom>
            <a:avLst/>
            <a:gdLst>
              <a:gd name="T0" fmla="*/ 0 w 42"/>
              <a:gd name="T1" fmla="*/ 0 h 75"/>
              <a:gd name="T2" fmla="*/ 2147483647 w 42"/>
              <a:gd name="T3" fmla="*/ 2147483647 h 75"/>
              <a:gd name="T4" fmla="*/ 2147483647 w 42"/>
              <a:gd name="T5" fmla="*/ 2147483647 h 75"/>
              <a:gd name="T6" fmla="*/ 0 60000 65536"/>
              <a:gd name="T7" fmla="*/ 0 60000 65536"/>
              <a:gd name="T8" fmla="*/ 0 60000 65536"/>
              <a:gd name="T9" fmla="*/ 0 w 42"/>
              <a:gd name="T10" fmla="*/ 0 h 75"/>
              <a:gd name="T11" fmla="*/ 42 w 42"/>
              <a:gd name="T12" fmla="*/ 75 h 7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" h="75">
                <a:moveTo>
                  <a:pt x="0" y="0"/>
                </a:moveTo>
                <a:lnTo>
                  <a:pt x="20" y="39"/>
                </a:lnTo>
                <a:lnTo>
                  <a:pt x="42" y="75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66" name="Freeform 165"/>
          <p:cNvSpPr>
            <a:spLocks/>
          </p:cNvSpPr>
          <p:nvPr/>
        </p:nvSpPr>
        <p:spPr bwMode="auto">
          <a:xfrm>
            <a:off x="3657600" y="1466850"/>
            <a:ext cx="65088" cy="101600"/>
          </a:xfrm>
          <a:custGeom>
            <a:avLst/>
            <a:gdLst>
              <a:gd name="T0" fmla="*/ 0 w 41"/>
              <a:gd name="T1" fmla="*/ 0 h 64"/>
              <a:gd name="T2" fmla="*/ 2147483647 w 41"/>
              <a:gd name="T3" fmla="*/ 2147483647 h 64"/>
              <a:gd name="T4" fmla="*/ 2147483647 w 41"/>
              <a:gd name="T5" fmla="*/ 2147483647 h 64"/>
              <a:gd name="T6" fmla="*/ 0 60000 65536"/>
              <a:gd name="T7" fmla="*/ 0 60000 65536"/>
              <a:gd name="T8" fmla="*/ 0 60000 65536"/>
              <a:gd name="T9" fmla="*/ 0 w 41"/>
              <a:gd name="T10" fmla="*/ 0 h 64"/>
              <a:gd name="T11" fmla="*/ 41 w 41"/>
              <a:gd name="T12" fmla="*/ 64 h 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1" h="64">
                <a:moveTo>
                  <a:pt x="0" y="0"/>
                </a:moveTo>
                <a:lnTo>
                  <a:pt x="21" y="33"/>
                </a:lnTo>
                <a:lnTo>
                  <a:pt x="41" y="64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67" name="Freeform 166"/>
          <p:cNvSpPr>
            <a:spLocks/>
          </p:cNvSpPr>
          <p:nvPr/>
        </p:nvSpPr>
        <p:spPr bwMode="auto">
          <a:xfrm>
            <a:off x="3722688" y="1568450"/>
            <a:ext cx="68262" cy="87313"/>
          </a:xfrm>
          <a:custGeom>
            <a:avLst/>
            <a:gdLst>
              <a:gd name="T0" fmla="*/ 0 w 43"/>
              <a:gd name="T1" fmla="*/ 0 h 55"/>
              <a:gd name="T2" fmla="*/ 2147483647 w 43"/>
              <a:gd name="T3" fmla="*/ 2147483647 h 55"/>
              <a:gd name="T4" fmla="*/ 2147483647 w 43"/>
              <a:gd name="T5" fmla="*/ 2147483647 h 55"/>
              <a:gd name="T6" fmla="*/ 0 60000 65536"/>
              <a:gd name="T7" fmla="*/ 0 60000 65536"/>
              <a:gd name="T8" fmla="*/ 0 60000 65536"/>
              <a:gd name="T9" fmla="*/ 0 w 43"/>
              <a:gd name="T10" fmla="*/ 0 h 55"/>
              <a:gd name="T11" fmla="*/ 43 w 43"/>
              <a:gd name="T12" fmla="*/ 55 h 5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" h="55">
                <a:moveTo>
                  <a:pt x="0" y="0"/>
                </a:moveTo>
                <a:lnTo>
                  <a:pt x="22" y="29"/>
                </a:lnTo>
                <a:lnTo>
                  <a:pt x="43" y="55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68" name="Freeform 167"/>
          <p:cNvSpPr>
            <a:spLocks/>
          </p:cNvSpPr>
          <p:nvPr/>
        </p:nvSpPr>
        <p:spPr bwMode="auto">
          <a:xfrm>
            <a:off x="3790950" y="1655763"/>
            <a:ext cx="65088" cy="76200"/>
          </a:xfrm>
          <a:custGeom>
            <a:avLst/>
            <a:gdLst>
              <a:gd name="T0" fmla="*/ 0 w 41"/>
              <a:gd name="T1" fmla="*/ 0 h 48"/>
              <a:gd name="T2" fmla="*/ 2147483647 w 41"/>
              <a:gd name="T3" fmla="*/ 2147483647 h 48"/>
              <a:gd name="T4" fmla="*/ 2147483647 w 41"/>
              <a:gd name="T5" fmla="*/ 2147483647 h 48"/>
              <a:gd name="T6" fmla="*/ 0 60000 65536"/>
              <a:gd name="T7" fmla="*/ 0 60000 65536"/>
              <a:gd name="T8" fmla="*/ 0 60000 65536"/>
              <a:gd name="T9" fmla="*/ 0 w 41"/>
              <a:gd name="T10" fmla="*/ 0 h 48"/>
              <a:gd name="T11" fmla="*/ 41 w 41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1" h="48">
                <a:moveTo>
                  <a:pt x="0" y="0"/>
                </a:moveTo>
                <a:lnTo>
                  <a:pt x="19" y="25"/>
                </a:lnTo>
                <a:lnTo>
                  <a:pt x="41" y="48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69" name="Freeform 168"/>
          <p:cNvSpPr>
            <a:spLocks/>
          </p:cNvSpPr>
          <p:nvPr/>
        </p:nvSpPr>
        <p:spPr bwMode="auto">
          <a:xfrm>
            <a:off x="3856038" y="1731963"/>
            <a:ext cx="65087" cy="68262"/>
          </a:xfrm>
          <a:custGeom>
            <a:avLst/>
            <a:gdLst>
              <a:gd name="T0" fmla="*/ 0 w 41"/>
              <a:gd name="T1" fmla="*/ 0 h 43"/>
              <a:gd name="T2" fmla="*/ 2147483647 w 41"/>
              <a:gd name="T3" fmla="*/ 2147483647 h 43"/>
              <a:gd name="T4" fmla="*/ 2147483647 w 41"/>
              <a:gd name="T5" fmla="*/ 2147483647 h 43"/>
              <a:gd name="T6" fmla="*/ 0 60000 65536"/>
              <a:gd name="T7" fmla="*/ 0 60000 65536"/>
              <a:gd name="T8" fmla="*/ 0 60000 65536"/>
              <a:gd name="T9" fmla="*/ 0 w 41"/>
              <a:gd name="T10" fmla="*/ 0 h 43"/>
              <a:gd name="T11" fmla="*/ 41 w 41"/>
              <a:gd name="T12" fmla="*/ 43 h 4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1" h="43">
                <a:moveTo>
                  <a:pt x="0" y="0"/>
                </a:moveTo>
                <a:lnTo>
                  <a:pt x="21" y="24"/>
                </a:lnTo>
                <a:lnTo>
                  <a:pt x="41" y="43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70" name="Freeform 169"/>
          <p:cNvSpPr>
            <a:spLocks/>
          </p:cNvSpPr>
          <p:nvPr/>
        </p:nvSpPr>
        <p:spPr bwMode="auto">
          <a:xfrm>
            <a:off x="3921125" y="1800225"/>
            <a:ext cx="68263" cy="58738"/>
          </a:xfrm>
          <a:custGeom>
            <a:avLst/>
            <a:gdLst>
              <a:gd name="T0" fmla="*/ 0 w 43"/>
              <a:gd name="T1" fmla="*/ 0 h 37"/>
              <a:gd name="T2" fmla="*/ 2147483647 w 43"/>
              <a:gd name="T3" fmla="*/ 2147483647 h 37"/>
              <a:gd name="T4" fmla="*/ 2147483647 w 43"/>
              <a:gd name="T5" fmla="*/ 2147483647 h 37"/>
              <a:gd name="T6" fmla="*/ 0 60000 65536"/>
              <a:gd name="T7" fmla="*/ 0 60000 65536"/>
              <a:gd name="T8" fmla="*/ 0 60000 65536"/>
              <a:gd name="T9" fmla="*/ 0 w 43"/>
              <a:gd name="T10" fmla="*/ 0 h 37"/>
              <a:gd name="T11" fmla="*/ 43 w 43"/>
              <a:gd name="T12" fmla="*/ 37 h 3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" h="37">
                <a:moveTo>
                  <a:pt x="0" y="0"/>
                </a:moveTo>
                <a:lnTo>
                  <a:pt x="22" y="19"/>
                </a:lnTo>
                <a:lnTo>
                  <a:pt x="43" y="37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71" name="Freeform 170"/>
          <p:cNvSpPr>
            <a:spLocks/>
          </p:cNvSpPr>
          <p:nvPr/>
        </p:nvSpPr>
        <p:spPr bwMode="auto">
          <a:xfrm>
            <a:off x="3989388" y="1858963"/>
            <a:ext cx="66675" cy="49212"/>
          </a:xfrm>
          <a:custGeom>
            <a:avLst/>
            <a:gdLst>
              <a:gd name="T0" fmla="*/ 0 w 42"/>
              <a:gd name="T1" fmla="*/ 0 h 31"/>
              <a:gd name="T2" fmla="*/ 2147483647 w 42"/>
              <a:gd name="T3" fmla="*/ 2147483647 h 31"/>
              <a:gd name="T4" fmla="*/ 2147483647 w 42"/>
              <a:gd name="T5" fmla="*/ 2147483647 h 31"/>
              <a:gd name="T6" fmla="*/ 0 60000 65536"/>
              <a:gd name="T7" fmla="*/ 0 60000 65536"/>
              <a:gd name="T8" fmla="*/ 0 60000 65536"/>
              <a:gd name="T9" fmla="*/ 0 w 42"/>
              <a:gd name="T10" fmla="*/ 0 h 31"/>
              <a:gd name="T11" fmla="*/ 42 w 42"/>
              <a:gd name="T12" fmla="*/ 31 h 3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" h="31">
                <a:moveTo>
                  <a:pt x="0" y="0"/>
                </a:moveTo>
                <a:lnTo>
                  <a:pt x="20" y="15"/>
                </a:lnTo>
                <a:lnTo>
                  <a:pt x="42" y="31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72" name="Freeform 171"/>
          <p:cNvSpPr>
            <a:spLocks/>
          </p:cNvSpPr>
          <p:nvPr/>
        </p:nvSpPr>
        <p:spPr bwMode="auto">
          <a:xfrm>
            <a:off x="4056063" y="1908175"/>
            <a:ext cx="66675" cy="46038"/>
          </a:xfrm>
          <a:custGeom>
            <a:avLst/>
            <a:gdLst>
              <a:gd name="T0" fmla="*/ 0 w 42"/>
              <a:gd name="T1" fmla="*/ 0 h 29"/>
              <a:gd name="T2" fmla="*/ 2147483647 w 42"/>
              <a:gd name="T3" fmla="*/ 2147483647 h 29"/>
              <a:gd name="T4" fmla="*/ 2147483647 w 42"/>
              <a:gd name="T5" fmla="*/ 2147483647 h 29"/>
              <a:gd name="T6" fmla="*/ 0 60000 65536"/>
              <a:gd name="T7" fmla="*/ 0 60000 65536"/>
              <a:gd name="T8" fmla="*/ 0 60000 65536"/>
              <a:gd name="T9" fmla="*/ 0 w 42"/>
              <a:gd name="T10" fmla="*/ 0 h 29"/>
              <a:gd name="T11" fmla="*/ 42 w 42"/>
              <a:gd name="T12" fmla="*/ 29 h 2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" h="29">
                <a:moveTo>
                  <a:pt x="0" y="0"/>
                </a:moveTo>
                <a:lnTo>
                  <a:pt x="21" y="14"/>
                </a:lnTo>
                <a:lnTo>
                  <a:pt x="42" y="29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73" name="Freeform 172"/>
          <p:cNvSpPr>
            <a:spLocks/>
          </p:cNvSpPr>
          <p:nvPr/>
        </p:nvSpPr>
        <p:spPr bwMode="auto">
          <a:xfrm>
            <a:off x="4122738" y="1954213"/>
            <a:ext cx="66675" cy="38100"/>
          </a:xfrm>
          <a:custGeom>
            <a:avLst/>
            <a:gdLst>
              <a:gd name="T0" fmla="*/ 0 w 42"/>
              <a:gd name="T1" fmla="*/ 0 h 24"/>
              <a:gd name="T2" fmla="*/ 2147483647 w 42"/>
              <a:gd name="T3" fmla="*/ 2147483647 h 24"/>
              <a:gd name="T4" fmla="*/ 2147483647 w 42"/>
              <a:gd name="T5" fmla="*/ 2147483647 h 24"/>
              <a:gd name="T6" fmla="*/ 0 60000 65536"/>
              <a:gd name="T7" fmla="*/ 0 60000 65536"/>
              <a:gd name="T8" fmla="*/ 0 60000 65536"/>
              <a:gd name="T9" fmla="*/ 0 w 42"/>
              <a:gd name="T10" fmla="*/ 0 h 24"/>
              <a:gd name="T11" fmla="*/ 42 w 42"/>
              <a:gd name="T12" fmla="*/ 24 h 2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" h="24">
                <a:moveTo>
                  <a:pt x="0" y="0"/>
                </a:moveTo>
                <a:lnTo>
                  <a:pt x="22" y="13"/>
                </a:lnTo>
                <a:lnTo>
                  <a:pt x="42" y="24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74" name="Line 173"/>
          <p:cNvSpPr>
            <a:spLocks noChangeShapeType="1"/>
          </p:cNvSpPr>
          <p:nvPr/>
        </p:nvSpPr>
        <p:spPr bwMode="auto">
          <a:xfrm>
            <a:off x="4189413" y="1992313"/>
            <a:ext cx="650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75" name="Line 174"/>
          <p:cNvSpPr>
            <a:spLocks noChangeShapeType="1"/>
          </p:cNvSpPr>
          <p:nvPr/>
        </p:nvSpPr>
        <p:spPr bwMode="auto">
          <a:xfrm>
            <a:off x="4254500" y="2027238"/>
            <a:ext cx="65088" cy="269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76" name="Line 175"/>
          <p:cNvSpPr>
            <a:spLocks noChangeShapeType="1"/>
          </p:cNvSpPr>
          <p:nvPr/>
        </p:nvSpPr>
        <p:spPr bwMode="auto">
          <a:xfrm>
            <a:off x="4319588" y="2054225"/>
            <a:ext cx="68262" cy="238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77" name="Freeform 176"/>
          <p:cNvSpPr>
            <a:spLocks/>
          </p:cNvSpPr>
          <p:nvPr/>
        </p:nvSpPr>
        <p:spPr bwMode="auto">
          <a:xfrm>
            <a:off x="4387850" y="2078038"/>
            <a:ext cx="68263" cy="25400"/>
          </a:xfrm>
          <a:custGeom>
            <a:avLst/>
            <a:gdLst>
              <a:gd name="T0" fmla="*/ 0 w 43"/>
              <a:gd name="T1" fmla="*/ 0 h 16"/>
              <a:gd name="T2" fmla="*/ 2147483647 w 43"/>
              <a:gd name="T3" fmla="*/ 2147483647 h 16"/>
              <a:gd name="T4" fmla="*/ 2147483647 w 43"/>
              <a:gd name="T5" fmla="*/ 2147483647 h 16"/>
              <a:gd name="T6" fmla="*/ 0 60000 65536"/>
              <a:gd name="T7" fmla="*/ 0 60000 65536"/>
              <a:gd name="T8" fmla="*/ 0 60000 65536"/>
              <a:gd name="T9" fmla="*/ 0 w 43"/>
              <a:gd name="T10" fmla="*/ 0 h 16"/>
              <a:gd name="T11" fmla="*/ 43 w 43"/>
              <a:gd name="T12" fmla="*/ 16 h 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" h="16">
                <a:moveTo>
                  <a:pt x="0" y="0"/>
                </a:moveTo>
                <a:lnTo>
                  <a:pt x="21" y="9"/>
                </a:lnTo>
                <a:lnTo>
                  <a:pt x="43" y="16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78" name="Line 177"/>
          <p:cNvSpPr>
            <a:spLocks noChangeShapeType="1"/>
          </p:cNvSpPr>
          <p:nvPr/>
        </p:nvSpPr>
        <p:spPr bwMode="auto">
          <a:xfrm>
            <a:off x="4456113" y="2103438"/>
            <a:ext cx="65087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79" name="Line 178"/>
          <p:cNvSpPr>
            <a:spLocks noChangeShapeType="1"/>
          </p:cNvSpPr>
          <p:nvPr/>
        </p:nvSpPr>
        <p:spPr bwMode="auto">
          <a:xfrm>
            <a:off x="4521200" y="2122488"/>
            <a:ext cx="66675" cy="158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80" name="Line 179"/>
          <p:cNvSpPr>
            <a:spLocks noChangeShapeType="1"/>
          </p:cNvSpPr>
          <p:nvPr/>
        </p:nvSpPr>
        <p:spPr bwMode="auto">
          <a:xfrm>
            <a:off x="4587875" y="2138363"/>
            <a:ext cx="65088" cy="142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81" name="Line 180"/>
          <p:cNvSpPr>
            <a:spLocks noChangeShapeType="1"/>
          </p:cNvSpPr>
          <p:nvPr/>
        </p:nvSpPr>
        <p:spPr bwMode="auto">
          <a:xfrm>
            <a:off x="4652963" y="2152650"/>
            <a:ext cx="66675" cy="1270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82" name="Line 181"/>
          <p:cNvSpPr>
            <a:spLocks noChangeShapeType="1"/>
          </p:cNvSpPr>
          <p:nvPr/>
        </p:nvSpPr>
        <p:spPr bwMode="auto">
          <a:xfrm>
            <a:off x="4719638" y="2165350"/>
            <a:ext cx="66675" cy="95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83" name="Line 182"/>
          <p:cNvSpPr>
            <a:spLocks noChangeShapeType="1"/>
          </p:cNvSpPr>
          <p:nvPr/>
        </p:nvSpPr>
        <p:spPr bwMode="auto">
          <a:xfrm>
            <a:off x="4786313" y="2174875"/>
            <a:ext cx="68262" cy="793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84" name="Line 183"/>
          <p:cNvSpPr>
            <a:spLocks noChangeShapeType="1"/>
          </p:cNvSpPr>
          <p:nvPr/>
        </p:nvSpPr>
        <p:spPr bwMode="auto">
          <a:xfrm>
            <a:off x="4854575" y="2182813"/>
            <a:ext cx="65088" cy="95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85" name="Line 184"/>
          <p:cNvSpPr>
            <a:spLocks noChangeShapeType="1"/>
          </p:cNvSpPr>
          <p:nvPr/>
        </p:nvSpPr>
        <p:spPr bwMode="auto">
          <a:xfrm>
            <a:off x="4919663" y="2192338"/>
            <a:ext cx="66675" cy="63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86" name="Line 185"/>
          <p:cNvSpPr>
            <a:spLocks noChangeShapeType="1"/>
          </p:cNvSpPr>
          <p:nvPr/>
        </p:nvSpPr>
        <p:spPr bwMode="auto">
          <a:xfrm>
            <a:off x="4986338" y="2198688"/>
            <a:ext cx="66675" cy="63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87" name="Line 186"/>
          <p:cNvSpPr>
            <a:spLocks noChangeShapeType="1"/>
          </p:cNvSpPr>
          <p:nvPr/>
        </p:nvSpPr>
        <p:spPr bwMode="auto">
          <a:xfrm>
            <a:off x="5053013" y="2205038"/>
            <a:ext cx="65087" cy="63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88" name="Line 187"/>
          <p:cNvSpPr>
            <a:spLocks noChangeShapeType="1"/>
          </p:cNvSpPr>
          <p:nvPr/>
        </p:nvSpPr>
        <p:spPr bwMode="auto">
          <a:xfrm>
            <a:off x="5118100" y="2211388"/>
            <a:ext cx="66675" cy="47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89" name="Line 188"/>
          <p:cNvSpPr>
            <a:spLocks noChangeShapeType="1"/>
          </p:cNvSpPr>
          <p:nvPr/>
        </p:nvSpPr>
        <p:spPr bwMode="auto">
          <a:xfrm>
            <a:off x="5184775" y="2216150"/>
            <a:ext cx="68263" cy="47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90" name="Line 189"/>
          <p:cNvSpPr>
            <a:spLocks noChangeShapeType="1"/>
          </p:cNvSpPr>
          <p:nvPr/>
        </p:nvSpPr>
        <p:spPr bwMode="auto">
          <a:xfrm>
            <a:off x="5253038" y="2220913"/>
            <a:ext cx="65087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91" name="Line 190"/>
          <p:cNvSpPr>
            <a:spLocks noChangeShapeType="1"/>
          </p:cNvSpPr>
          <p:nvPr/>
        </p:nvSpPr>
        <p:spPr bwMode="auto">
          <a:xfrm>
            <a:off x="5318125" y="2220913"/>
            <a:ext cx="68263" cy="31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92" name="Line 191"/>
          <p:cNvSpPr>
            <a:spLocks noChangeShapeType="1"/>
          </p:cNvSpPr>
          <p:nvPr/>
        </p:nvSpPr>
        <p:spPr bwMode="auto">
          <a:xfrm>
            <a:off x="5386388" y="2224088"/>
            <a:ext cx="65087" cy="31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93" name="Line 192"/>
          <p:cNvSpPr>
            <a:spLocks noChangeShapeType="1"/>
          </p:cNvSpPr>
          <p:nvPr/>
        </p:nvSpPr>
        <p:spPr bwMode="auto">
          <a:xfrm>
            <a:off x="5451475" y="2227263"/>
            <a:ext cx="65088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94" name="Line 193"/>
          <p:cNvSpPr>
            <a:spLocks noChangeShapeType="1"/>
          </p:cNvSpPr>
          <p:nvPr/>
        </p:nvSpPr>
        <p:spPr bwMode="auto">
          <a:xfrm>
            <a:off x="5516563" y="2228850"/>
            <a:ext cx="66675" cy="31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95" name="Line 194"/>
          <p:cNvSpPr>
            <a:spLocks noChangeShapeType="1"/>
          </p:cNvSpPr>
          <p:nvPr/>
        </p:nvSpPr>
        <p:spPr bwMode="auto">
          <a:xfrm>
            <a:off x="5583238" y="2232025"/>
            <a:ext cx="68262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96" name="Line 195"/>
          <p:cNvSpPr>
            <a:spLocks noChangeShapeType="1"/>
          </p:cNvSpPr>
          <p:nvPr/>
        </p:nvSpPr>
        <p:spPr bwMode="auto">
          <a:xfrm>
            <a:off x="5651500" y="2233613"/>
            <a:ext cx="65088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97" name="Freeform 196"/>
          <p:cNvSpPr>
            <a:spLocks/>
          </p:cNvSpPr>
          <p:nvPr/>
        </p:nvSpPr>
        <p:spPr bwMode="auto">
          <a:xfrm>
            <a:off x="5716588" y="2233613"/>
            <a:ext cx="68262" cy="1587"/>
          </a:xfrm>
          <a:custGeom>
            <a:avLst/>
            <a:gdLst>
              <a:gd name="T0" fmla="*/ 0 w 43"/>
              <a:gd name="T1" fmla="*/ 0 h 1"/>
              <a:gd name="T2" fmla="*/ 2147483647 w 43"/>
              <a:gd name="T3" fmla="*/ 0 h 1"/>
              <a:gd name="T4" fmla="*/ 2147483647 w 43"/>
              <a:gd name="T5" fmla="*/ 2147483647 h 1"/>
              <a:gd name="T6" fmla="*/ 0 60000 65536"/>
              <a:gd name="T7" fmla="*/ 0 60000 65536"/>
              <a:gd name="T8" fmla="*/ 0 60000 65536"/>
              <a:gd name="T9" fmla="*/ 0 w 43"/>
              <a:gd name="T10" fmla="*/ 0 h 1"/>
              <a:gd name="T11" fmla="*/ 43 w 43"/>
              <a:gd name="T12" fmla="*/ 1 h 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" h="1">
                <a:moveTo>
                  <a:pt x="0" y="0"/>
                </a:moveTo>
                <a:lnTo>
                  <a:pt x="22" y="0"/>
                </a:lnTo>
                <a:lnTo>
                  <a:pt x="43" y="1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98" name="Line 197"/>
          <p:cNvSpPr>
            <a:spLocks noChangeShapeType="1"/>
          </p:cNvSpPr>
          <p:nvPr/>
        </p:nvSpPr>
        <p:spPr bwMode="auto">
          <a:xfrm>
            <a:off x="5784850" y="2235200"/>
            <a:ext cx="65088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99" name="Freeform 198"/>
          <p:cNvSpPr>
            <a:spLocks/>
          </p:cNvSpPr>
          <p:nvPr/>
        </p:nvSpPr>
        <p:spPr bwMode="auto">
          <a:xfrm>
            <a:off x="5849938" y="2235200"/>
            <a:ext cx="66675" cy="3175"/>
          </a:xfrm>
          <a:custGeom>
            <a:avLst/>
            <a:gdLst>
              <a:gd name="T0" fmla="*/ 0 w 42"/>
              <a:gd name="T1" fmla="*/ 0 h 2"/>
              <a:gd name="T2" fmla="*/ 2147483647 w 42"/>
              <a:gd name="T3" fmla="*/ 0 h 2"/>
              <a:gd name="T4" fmla="*/ 2147483647 w 42"/>
              <a:gd name="T5" fmla="*/ 2147483647 h 2"/>
              <a:gd name="T6" fmla="*/ 0 60000 65536"/>
              <a:gd name="T7" fmla="*/ 0 60000 65536"/>
              <a:gd name="T8" fmla="*/ 0 60000 65536"/>
              <a:gd name="T9" fmla="*/ 0 w 42"/>
              <a:gd name="T10" fmla="*/ 0 h 2"/>
              <a:gd name="T11" fmla="*/ 42 w 42"/>
              <a:gd name="T12" fmla="*/ 2 h 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" h="2">
                <a:moveTo>
                  <a:pt x="0" y="0"/>
                </a:moveTo>
                <a:lnTo>
                  <a:pt x="20" y="0"/>
                </a:lnTo>
                <a:lnTo>
                  <a:pt x="42" y="2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00" name="Line 199"/>
          <p:cNvSpPr>
            <a:spLocks noChangeShapeType="1"/>
          </p:cNvSpPr>
          <p:nvPr/>
        </p:nvSpPr>
        <p:spPr bwMode="auto">
          <a:xfrm>
            <a:off x="5916613" y="2238375"/>
            <a:ext cx="66675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01" name="Line 200"/>
          <p:cNvSpPr>
            <a:spLocks noChangeShapeType="1"/>
          </p:cNvSpPr>
          <p:nvPr/>
        </p:nvSpPr>
        <p:spPr bwMode="auto">
          <a:xfrm>
            <a:off x="5983288" y="2238375"/>
            <a:ext cx="66675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02" name="Freeform 201"/>
          <p:cNvSpPr>
            <a:spLocks/>
          </p:cNvSpPr>
          <p:nvPr/>
        </p:nvSpPr>
        <p:spPr bwMode="auto">
          <a:xfrm>
            <a:off x="2657475" y="882650"/>
            <a:ext cx="68263" cy="509588"/>
          </a:xfrm>
          <a:custGeom>
            <a:avLst/>
            <a:gdLst>
              <a:gd name="T0" fmla="*/ 0 w 43"/>
              <a:gd name="T1" fmla="*/ 0 h 321"/>
              <a:gd name="T2" fmla="*/ 2147483647 w 43"/>
              <a:gd name="T3" fmla="*/ 2147483647 h 321"/>
              <a:gd name="T4" fmla="*/ 2147483647 w 43"/>
              <a:gd name="T5" fmla="*/ 2147483647 h 321"/>
              <a:gd name="T6" fmla="*/ 2147483647 w 43"/>
              <a:gd name="T7" fmla="*/ 2147483647 h 321"/>
              <a:gd name="T8" fmla="*/ 2147483647 w 43"/>
              <a:gd name="T9" fmla="*/ 2147483647 h 321"/>
              <a:gd name="T10" fmla="*/ 2147483647 w 43"/>
              <a:gd name="T11" fmla="*/ 2147483647 h 321"/>
              <a:gd name="T12" fmla="*/ 2147483647 w 43"/>
              <a:gd name="T13" fmla="*/ 2147483647 h 321"/>
              <a:gd name="T14" fmla="*/ 2147483647 w 43"/>
              <a:gd name="T15" fmla="*/ 2147483647 h 321"/>
              <a:gd name="T16" fmla="*/ 2147483647 w 43"/>
              <a:gd name="T17" fmla="*/ 2147483647 h 32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3"/>
              <a:gd name="T28" fmla="*/ 0 h 321"/>
              <a:gd name="T29" fmla="*/ 43 w 43"/>
              <a:gd name="T30" fmla="*/ 321 h 32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3" h="321">
                <a:moveTo>
                  <a:pt x="0" y="0"/>
                </a:moveTo>
                <a:lnTo>
                  <a:pt x="6" y="47"/>
                </a:lnTo>
                <a:lnTo>
                  <a:pt x="11" y="92"/>
                </a:lnTo>
                <a:lnTo>
                  <a:pt x="17" y="136"/>
                </a:lnTo>
                <a:lnTo>
                  <a:pt x="22" y="176"/>
                </a:lnTo>
                <a:lnTo>
                  <a:pt x="28" y="214"/>
                </a:lnTo>
                <a:lnTo>
                  <a:pt x="32" y="251"/>
                </a:lnTo>
                <a:lnTo>
                  <a:pt x="37" y="287"/>
                </a:lnTo>
                <a:lnTo>
                  <a:pt x="43" y="321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03" name="Freeform 202"/>
          <p:cNvSpPr>
            <a:spLocks/>
          </p:cNvSpPr>
          <p:nvPr/>
        </p:nvSpPr>
        <p:spPr bwMode="auto">
          <a:xfrm>
            <a:off x="2725738" y="1392238"/>
            <a:ext cx="66675" cy="349250"/>
          </a:xfrm>
          <a:custGeom>
            <a:avLst/>
            <a:gdLst>
              <a:gd name="T0" fmla="*/ 0 w 42"/>
              <a:gd name="T1" fmla="*/ 0 h 220"/>
              <a:gd name="T2" fmla="*/ 2147483647 w 42"/>
              <a:gd name="T3" fmla="*/ 2147483647 h 220"/>
              <a:gd name="T4" fmla="*/ 2147483647 w 42"/>
              <a:gd name="T5" fmla="*/ 2147483647 h 220"/>
              <a:gd name="T6" fmla="*/ 2147483647 w 42"/>
              <a:gd name="T7" fmla="*/ 2147483647 h 220"/>
              <a:gd name="T8" fmla="*/ 2147483647 w 42"/>
              <a:gd name="T9" fmla="*/ 2147483647 h 220"/>
              <a:gd name="T10" fmla="*/ 2147483647 w 42"/>
              <a:gd name="T11" fmla="*/ 2147483647 h 220"/>
              <a:gd name="T12" fmla="*/ 2147483647 w 42"/>
              <a:gd name="T13" fmla="*/ 2147483647 h 220"/>
              <a:gd name="T14" fmla="*/ 2147483647 w 42"/>
              <a:gd name="T15" fmla="*/ 2147483647 h 22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2"/>
              <a:gd name="T25" fmla="*/ 0 h 220"/>
              <a:gd name="T26" fmla="*/ 42 w 42"/>
              <a:gd name="T27" fmla="*/ 220 h 22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2" h="220">
                <a:moveTo>
                  <a:pt x="0" y="0"/>
                </a:moveTo>
                <a:lnTo>
                  <a:pt x="5" y="32"/>
                </a:lnTo>
                <a:lnTo>
                  <a:pt x="11" y="63"/>
                </a:lnTo>
                <a:lnTo>
                  <a:pt x="16" y="92"/>
                </a:lnTo>
                <a:lnTo>
                  <a:pt x="20" y="121"/>
                </a:lnTo>
                <a:lnTo>
                  <a:pt x="26" y="147"/>
                </a:lnTo>
                <a:lnTo>
                  <a:pt x="31" y="172"/>
                </a:lnTo>
                <a:lnTo>
                  <a:pt x="42" y="220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04" name="Freeform 203"/>
          <p:cNvSpPr>
            <a:spLocks/>
          </p:cNvSpPr>
          <p:nvPr/>
        </p:nvSpPr>
        <p:spPr bwMode="auto">
          <a:xfrm>
            <a:off x="2792413" y="1741488"/>
            <a:ext cx="66675" cy="242887"/>
          </a:xfrm>
          <a:custGeom>
            <a:avLst/>
            <a:gdLst>
              <a:gd name="T0" fmla="*/ 0 w 42"/>
              <a:gd name="T1" fmla="*/ 0 h 153"/>
              <a:gd name="T2" fmla="*/ 2147483647 w 42"/>
              <a:gd name="T3" fmla="*/ 2147483647 h 153"/>
              <a:gd name="T4" fmla="*/ 2147483647 w 42"/>
              <a:gd name="T5" fmla="*/ 2147483647 h 153"/>
              <a:gd name="T6" fmla="*/ 2147483647 w 42"/>
              <a:gd name="T7" fmla="*/ 2147483647 h 153"/>
              <a:gd name="T8" fmla="*/ 2147483647 w 42"/>
              <a:gd name="T9" fmla="*/ 2147483647 h 153"/>
              <a:gd name="T10" fmla="*/ 2147483647 w 42"/>
              <a:gd name="T11" fmla="*/ 2147483647 h 153"/>
              <a:gd name="T12" fmla="*/ 2147483647 w 42"/>
              <a:gd name="T13" fmla="*/ 2147483647 h 15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2"/>
              <a:gd name="T22" fmla="*/ 0 h 153"/>
              <a:gd name="T23" fmla="*/ 42 w 42"/>
              <a:gd name="T24" fmla="*/ 153 h 15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2" h="153">
                <a:moveTo>
                  <a:pt x="0" y="0"/>
                </a:moveTo>
                <a:lnTo>
                  <a:pt x="6" y="23"/>
                </a:lnTo>
                <a:lnTo>
                  <a:pt x="10" y="45"/>
                </a:lnTo>
                <a:lnTo>
                  <a:pt x="15" y="64"/>
                </a:lnTo>
                <a:lnTo>
                  <a:pt x="21" y="85"/>
                </a:lnTo>
                <a:lnTo>
                  <a:pt x="32" y="121"/>
                </a:lnTo>
                <a:lnTo>
                  <a:pt x="42" y="153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05" name="Freeform 204"/>
          <p:cNvSpPr>
            <a:spLocks/>
          </p:cNvSpPr>
          <p:nvPr/>
        </p:nvSpPr>
        <p:spPr bwMode="auto">
          <a:xfrm>
            <a:off x="2859088" y="1984375"/>
            <a:ext cx="66675" cy="166688"/>
          </a:xfrm>
          <a:custGeom>
            <a:avLst/>
            <a:gdLst>
              <a:gd name="T0" fmla="*/ 0 w 42"/>
              <a:gd name="T1" fmla="*/ 0 h 105"/>
              <a:gd name="T2" fmla="*/ 2147483647 w 42"/>
              <a:gd name="T3" fmla="*/ 2147483647 h 105"/>
              <a:gd name="T4" fmla="*/ 2147483647 w 42"/>
              <a:gd name="T5" fmla="*/ 2147483647 h 105"/>
              <a:gd name="T6" fmla="*/ 2147483647 w 42"/>
              <a:gd name="T7" fmla="*/ 2147483647 h 105"/>
              <a:gd name="T8" fmla="*/ 2147483647 w 42"/>
              <a:gd name="T9" fmla="*/ 2147483647 h 105"/>
              <a:gd name="T10" fmla="*/ 2147483647 w 42"/>
              <a:gd name="T11" fmla="*/ 2147483647 h 10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2"/>
              <a:gd name="T19" fmla="*/ 0 h 105"/>
              <a:gd name="T20" fmla="*/ 42 w 42"/>
              <a:gd name="T21" fmla="*/ 105 h 10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2" h="105">
                <a:moveTo>
                  <a:pt x="0" y="0"/>
                </a:moveTo>
                <a:lnTo>
                  <a:pt x="5" y="17"/>
                </a:lnTo>
                <a:lnTo>
                  <a:pt x="11" y="31"/>
                </a:lnTo>
                <a:lnTo>
                  <a:pt x="22" y="57"/>
                </a:lnTo>
                <a:lnTo>
                  <a:pt x="31" y="83"/>
                </a:lnTo>
                <a:lnTo>
                  <a:pt x="42" y="105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06" name="Freeform 205"/>
          <p:cNvSpPr>
            <a:spLocks/>
          </p:cNvSpPr>
          <p:nvPr/>
        </p:nvSpPr>
        <p:spPr bwMode="auto">
          <a:xfrm>
            <a:off x="2925763" y="2151063"/>
            <a:ext cx="68262" cy="112712"/>
          </a:xfrm>
          <a:custGeom>
            <a:avLst/>
            <a:gdLst>
              <a:gd name="T0" fmla="*/ 0 w 43"/>
              <a:gd name="T1" fmla="*/ 0 h 71"/>
              <a:gd name="T2" fmla="*/ 2147483647 w 43"/>
              <a:gd name="T3" fmla="*/ 2147483647 h 71"/>
              <a:gd name="T4" fmla="*/ 2147483647 w 43"/>
              <a:gd name="T5" fmla="*/ 2147483647 h 71"/>
              <a:gd name="T6" fmla="*/ 2147483647 w 43"/>
              <a:gd name="T7" fmla="*/ 2147483647 h 71"/>
              <a:gd name="T8" fmla="*/ 2147483647 w 43"/>
              <a:gd name="T9" fmla="*/ 2147483647 h 7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3"/>
              <a:gd name="T16" fmla="*/ 0 h 71"/>
              <a:gd name="T17" fmla="*/ 43 w 43"/>
              <a:gd name="T18" fmla="*/ 71 h 7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3" h="71">
                <a:moveTo>
                  <a:pt x="0" y="0"/>
                </a:moveTo>
                <a:lnTo>
                  <a:pt x="11" y="20"/>
                </a:lnTo>
                <a:lnTo>
                  <a:pt x="21" y="40"/>
                </a:lnTo>
                <a:lnTo>
                  <a:pt x="32" y="56"/>
                </a:lnTo>
                <a:lnTo>
                  <a:pt x="43" y="71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07" name="Freeform 206"/>
          <p:cNvSpPr>
            <a:spLocks/>
          </p:cNvSpPr>
          <p:nvPr/>
        </p:nvSpPr>
        <p:spPr bwMode="auto">
          <a:xfrm>
            <a:off x="2994025" y="2263775"/>
            <a:ext cx="65088" cy="69850"/>
          </a:xfrm>
          <a:custGeom>
            <a:avLst/>
            <a:gdLst>
              <a:gd name="T0" fmla="*/ 0 w 41"/>
              <a:gd name="T1" fmla="*/ 0 h 44"/>
              <a:gd name="T2" fmla="*/ 2147483647 w 41"/>
              <a:gd name="T3" fmla="*/ 2147483647 h 44"/>
              <a:gd name="T4" fmla="*/ 2147483647 w 41"/>
              <a:gd name="T5" fmla="*/ 2147483647 h 44"/>
              <a:gd name="T6" fmla="*/ 2147483647 w 41"/>
              <a:gd name="T7" fmla="*/ 2147483647 h 44"/>
              <a:gd name="T8" fmla="*/ 2147483647 w 41"/>
              <a:gd name="T9" fmla="*/ 2147483647 h 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1"/>
              <a:gd name="T16" fmla="*/ 0 h 44"/>
              <a:gd name="T17" fmla="*/ 41 w 41"/>
              <a:gd name="T18" fmla="*/ 44 h 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1" h="44">
                <a:moveTo>
                  <a:pt x="0" y="0"/>
                </a:moveTo>
                <a:lnTo>
                  <a:pt x="9" y="12"/>
                </a:lnTo>
                <a:lnTo>
                  <a:pt x="19" y="25"/>
                </a:lnTo>
                <a:lnTo>
                  <a:pt x="30" y="34"/>
                </a:lnTo>
                <a:lnTo>
                  <a:pt x="41" y="44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08" name="Freeform 207"/>
          <p:cNvSpPr>
            <a:spLocks/>
          </p:cNvSpPr>
          <p:nvPr/>
        </p:nvSpPr>
        <p:spPr bwMode="auto">
          <a:xfrm>
            <a:off x="3059113" y="2333625"/>
            <a:ext cx="65087" cy="42863"/>
          </a:xfrm>
          <a:custGeom>
            <a:avLst/>
            <a:gdLst>
              <a:gd name="T0" fmla="*/ 0 w 41"/>
              <a:gd name="T1" fmla="*/ 0 h 27"/>
              <a:gd name="T2" fmla="*/ 2147483647 w 41"/>
              <a:gd name="T3" fmla="*/ 2147483647 h 27"/>
              <a:gd name="T4" fmla="*/ 2147483647 w 41"/>
              <a:gd name="T5" fmla="*/ 2147483647 h 27"/>
              <a:gd name="T6" fmla="*/ 2147483647 w 41"/>
              <a:gd name="T7" fmla="*/ 2147483647 h 27"/>
              <a:gd name="T8" fmla="*/ 0 60000 65536"/>
              <a:gd name="T9" fmla="*/ 0 60000 65536"/>
              <a:gd name="T10" fmla="*/ 0 60000 65536"/>
              <a:gd name="T11" fmla="*/ 0 60000 65536"/>
              <a:gd name="T12" fmla="*/ 0 w 41"/>
              <a:gd name="T13" fmla="*/ 0 h 27"/>
              <a:gd name="T14" fmla="*/ 41 w 41"/>
              <a:gd name="T15" fmla="*/ 27 h 2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1" h="27">
                <a:moveTo>
                  <a:pt x="0" y="0"/>
                </a:moveTo>
                <a:lnTo>
                  <a:pt x="9" y="8"/>
                </a:lnTo>
                <a:lnTo>
                  <a:pt x="20" y="16"/>
                </a:lnTo>
                <a:lnTo>
                  <a:pt x="41" y="27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09" name="Freeform 208"/>
          <p:cNvSpPr>
            <a:spLocks/>
          </p:cNvSpPr>
          <p:nvPr/>
        </p:nvSpPr>
        <p:spPr bwMode="auto">
          <a:xfrm>
            <a:off x="3124200" y="2376488"/>
            <a:ext cx="68263" cy="26987"/>
          </a:xfrm>
          <a:custGeom>
            <a:avLst/>
            <a:gdLst>
              <a:gd name="T0" fmla="*/ 0 w 43"/>
              <a:gd name="T1" fmla="*/ 0 h 17"/>
              <a:gd name="T2" fmla="*/ 2147483647 w 43"/>
              <a:gd name="T3" fmla="*/ 2147483647 h 17"/>
              <a:gd name="T4" fmla="*/ 2147483647 w 43"/>
              <a:gd name="T5" fmla="*/ 2147483647 h 17"/>
              <a:gd name="T6" fmla="*/ 0 60000 65536"/>
              <a:gd name="T7" fmla="*/ 0 60000 65536"/>
              <a:gd name="T8" fmla="*/ 0 60000 65536"/>
              <a:gd name="T9" fmla="*/ 0 w 43"/>
              <a:gd name="T10" fmla="*/ 0 h 17"/>
              <a:gd name="T11" fmla="*/ 43 w 43"/>
              <a:gd name="T12" fmla="*/ 17 h 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" h="17">
                <a:moveTo>
                  <a:pt x="0" y="0"/>
                </a:moveTo>
                <a:lnTo>
                  <a:pt x="22" y="10"/>
                </a:lnTo>
                <a:lnTo>
                  <a:pt x="43" y="17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10" name="Freeform 209"/>
          <p:cNvSpPr>
            <a:spLocks/>
          </p:cNvSpPr>
          <p:nvPr/>
        </p:nvSpPr>
        <p:spPr bwMode="auto">
          <a:xfrm>
            <a:off x="3192463" y="2403475"/>
            <a:ext cx="66675" cy="12700"/>
          </a:xfrm>
          <a:custGeom>
            <a:avLst/>
            <a:gdLst>
              <a:gd name="T0" fmla="*/ 0 w 42"/>
              <a:gd name="T1" fmla="*/ 0 h 8"/>
              <a:gd name="T2" fmla="*/ 2147483647 w 42"/>
              <a:gd name="T3" fmla="*/ 2147483647 h 8"/>
              <a:gd name="T4" fmla="*/ 2147483647 w 42"/>
              <a:gd name="T5" fmla="*/ 2147483647 h 8"/>
              <a:gd name="T6" fmla="*/ 0 60000 65536"/>
              <a:gd name="T7" fmla="*/ 0 60000 65536"/>
              <a:gd name="T8" fmla="*/ 0 60000 65536"/>
              <a:gd name="T9" fmla="*/ 0 w 42"/>
              <a:gd name="T10" fmla="*/ 0 h 8"/>
              <a:gd name="T11" fmla="*/ 42 w 42"/>
              <a:gd name="T12" fmla="*/ 8 h 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" h="8">
                <a:moveTo>
                  <a:pt x="0" y="0"/>
                </a:moveTo>
                <a:lnTo>
                  <a:pt x="20" y="5"/>
                </a:lnTo>
                <a:lnTo>
                  <a:pt x="42" y="8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11" name="Freeform 210"/>
          <p:cNvSpPr>
            <a:spLocks/>
          </p:cNvSpPr>
          <p:nvPr/>
        </p:nvSpPr>
        <p:spPr bwMode="auto">
          <a:xfrm>
            <a:off x="3259138" y="2416175"/>
            <a:ext cx="65087" cy="1588"/>
          </a:xfrm>
          <a:custGeom>
            <a:avLst/>
            <a:gdLst>
              <a:gd name="T0" fmla="*/ 0 w 41"/>
              <a:gd name="T1" fmla="*/ 0 h 1588"/>
              <a:gd name="T2" fmla="*/ 2147483647 w 41"/>
              <a:gd name="T3" fmla="*/ 0 h 1588"/>
              <a:gd name="T4" fmla="*/ 2147483647 w 41"/>
              <a:gd name="T5" fmla="*/ 0 h 1588"/>
              <a:gd name="T6" fmla="*/ 0 60000 65536"/>
              <a:gd name="T7" fmla="*/ 0 60000 65536"/>
              <a:gd name="T8" fmla="*/ 0 60000 65536"/>
              <a:gd name="T9" fmla="*/ 0 w 41"/>
              <a:gd name="T10" fmla="*/ 0 h 1588"/>
              <a:gd name="T11" fmla="*/ 41 w 41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1" h="1588">
                <a:moveTo>
                  <a:pt x="0" y="0"/>
                </a:moveTo>
                <a:lnTo>
                  <a:pt x="21" y="0"/>
                </a:lnTo>
                <a:lnTo>
                  <a:pt x="41" y="0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12" name="Line 211"/>
          <p:cNvSpPr>
            <a:spLocks noChangeShapeType="1"/>
          </p:cNvSpPr>
          <p:nvPr/>
        </p:nvSpPr>
        <p:spPr bwMode="auto">
          <a:xfrm flipV="1">
            <a:off x="3324225" y="2411413"/>
            <a:ext cx="68263" cy="47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13" name="Line 212"/>
          <p:cNvSpPr>
            <a:spLocks noChangeShapeType="1"/>
          </p:cNvSpPr>
          <p:nvPr/>
        </p:nvSpPr>
        <p:spPr bwMode="auto">
          <a:xfrm flipV="1">
            <a:off x="3392488" y="2403475"/>
            <a:ext cx="65087" cy="793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14" name="Line 213"/>
          <p:cNvSpPr>
            <a:spLocks noChangeShapeType="1"/>
          </p:cNvSpPr>
          <p:nvPr/>
        </p:nvSpPr>
        <p:spPr bwMode="auto">
          <a:xfrm flipV="1">
            <a:off x="3457575" y="2392363"/>
            <a:ext cx="65088" cy="1111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15" name="Line 214"/>
          <p:cNvSpPr>
            <a:spLocks noChangeShapeType="1"/>
          </p:cNvSpPr>
          <p:nvPr/>
        </p:nvSpPr>
        <p:spPr bwMode="auto">
          <a:xfrm flipV="1">
            <a:off x="3522663" y="2379663"/>
            <a:ext cx="68262" cy="1270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16" name="Line 215"/>
          <p:cNvSpPr>
            <a:spLocks noChangeShapeType="1"/>
          </p:cNvSpPr>
          <p:nvPr/>
        </p:nvSpPr>
        <p:spPr bwMode="auto">
          <a:xfrm flipV="1">
            <a:off x="3590925" y="2366963"/>
            <a:ext cx="66675" cy="1270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17" name="Line 216"/>
          <p:cNvSpPr>
            <a:spLocks noChangeShapeType="1"/>
          </p:cNvSpPr>
          <p:nvPr/>
        </p:nvSpPr>
        <p:spPr bwMode="auto">
          <a:xfrm flipV="1">
            <a:off x="3657600" y="2355850"/>
            <a:ext cx="65088" cy="111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18" name="Line 217"/>
          <p:cNvSpPr>
            <a:spLocks noChangeShapeType="1"/>
          </p:cNvSpPr>
          <p:nvPr/>
        </p:nvSpPr>
        <p:spPr bwMode="auto">
          <a:xfrm flipV="1">
            <a:off x="3722688" y="2344738"/>
            <a:ext cx="68262" cy="1111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19" name="Freeform 218"/>
          <p:cNvSpPr>
            <a:spLocks/>
          </p:cNvSpPr>
          <p:nvPr/>
        </p:nvSpPr>
        <p:spPr bwMode="auto">
          <a:xfrm>
            <a:off x="3790950" y="2332038"/>
            <a:ext cx="65088" cy="12700"/>
          </a:xfrm>
          <a:custGeom>
            <a:avLst/>
            <a:gdLst>
              <a:gd name="T0" fmla="*/ 0 w 41"/>
              <a:gd name="T1" fmla="*/ 2147483647 h 8"/>
              <a:gd name="T2" fmla="*/ 2147483647 w 41"/>
              <a:gd name="T3" fmla="*/ 2147483647 h 8"/>
              <a:gd name="T4" fmla="*/ 2147483647 w 41"/>
              <a:gd name="T5" fmla="*/ 0 h 8"/>
              <a:gd name="T6" fmla="*/ 0 60000 65536"/>
              <a:gd name="T7" fmla="*/ 0 60000 65536"/>
              <a:gd name="T8" fmla="*/ 0 60000 65536"/>
              <a:gd name="T9" fmla="*/ 0 w 41"/>
              <a:gd name="T10" fmla="*/ 0 h 8"/>
              <a:gd name="T11" fmla="*/ 41 w 41"/>
              <a:gd name="T12" fmla="*/ 8 h 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1" h="8">
                <a:moveTo>
                  <a:pt x="0" y="8"/>
                </a:moveTo>
                <a:lnTo>
                  <a:pt x="19" y="4"/>
                </a:lnTo>
                <a:lnTo>
                  <a:pt x="41" y="0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20" name="Line 219"/>
          <p:cNvSpPr>
            <a:spLocks noChangeShapeType="1"/>
          </p:cNvSpPr>
          <p:nvPr/>
        </p:nvSpPr>
        <p:spPr bwMode="auto">
          <a:xfrm flipV="1">
            <a:off x="3856038" y="2320925"/>
            <a:ext cx="65087" cy="111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21" name="Line 220"/>
          <p:cNvSpPr>
            <a:spLocks noChangeShapeType="1"/>
          </p:cNvSpPr>
          <p:nvPr/>
        </p:nvSpPr>
        <p:spPr bwMode="auto">
          <a:xfrm flipV="1">
            <a:off x="3921125" y="2314575"/>
            <a:ext cx="68263" cy="63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22" name="Freeform 221"/>
          <p:cNvSpPr>
            <a:spLocks/>
          </p:cNvSpPr>
          <p:nvPr/>
        </p:nvSpPr>
        <p:spPr bwMode="auto">
          <a:xfrm>
            <a:off x="3989388" y="2303463"/>
            <a:ext cx="66675" cy="11112"/>
          </a:xfrm>
          <a:custGeom>
            <a:avLst/>
            <a:gdLst>
              <a:gd name="T0" fmla="*/ 0 w 42"/>
              <a:gd name="T1" fmla="*/ 2147483647 h 7"/>
              <a:gd name="T2" fmla="*/ 2147483647 w 42"/>
              <a:gd name="T3" fmla="*/ 2147483647 h 7"/>
              <a:gd name="T4" fmla="*/ 2147483647 w 42"/>
              <a:gd name="T5" fmla="*/ 0 h 7"/>
              <a:gd name="T6" fmla="*/ 0 60000 65536"/>
              <a:gd name="T7" fmla="*/ 0 60000 65536"/>
              <a:gd name="T8" fmla="*/ 0 60000 65536"/>
              <a:gd name="T9" fmla="*/ 0 w 42"/>
              <a:gd name="T10" fmla="*/ 0 h 7"/>
              <a:gd name="T11" fmla="*/ 42 w 42"/>
              <a:gd name="T12" fmla="*/ 7 h 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" h="7">
                <a:moveTo>
                  <a:pt x="0" y="7"/>
                </a:moveTo>
                <a:lnTo>
                  <a:pt x="20" y="3"/>
                </a:lnTo>
                <a:lnTo>
                  <a:pt x="42" y="0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23" name="Freeform 222"/>
          <p:cNvSpPr>
            <a:spLocks/>
          </p:cNvSpPr>
          <p:nvPr/>
        </p:nvSpPr>
        <p:spPr bwMode="auto">
          <a:xfrm>
            <a:off x="4056063" y="2297113"/>
            <a:ext cx="66675" cy="6350"/>
          </a:xfrm>
          <a:custGeom>
            <a:avLst/>
            <a:gdLst>
              <a:gd name="T0" fmla="*/ 0 w 42"/>
              <a:gd name="T1" fmla="*/ 2147483647 h 4"/>
              <a:gd name="T2" fmla="*/ 2147483647 w 42"/>
              <a:gd name="T3" fmla="*/ 2147483647 h 4"/>
              <a:gd name="T4" fmla="*/ 2147483647 w 42"/>
              <a:gd name="T5" fmla="*/ 0 h 4"/>
              <a:gd name="T6" fmla="*/ 0 60000 65536"/>
              <a:gd name="T7" fmla="*/ 0 60000 65536"/>
              <a:gd name="T8" fmla="*/ 0 60000 65536"/>
              <a:gd name="T9" fmla="*/ 0 w 42"/>
              <a:gd name="T10" fmla="*/ 0 h 4"/>
              <a:gd name="T11" fmla="*/ 42 w 42"/>
              <a:gd name="T12" fmla="*/ 4 h 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" h="4">
                <a:moveTo>
                  <a:pt x="0" y="4"/>
                </a:moveTo>
                <a:lnTo>
                  <a:pt x="21" y="1"/>
                </a:lnTo>
                <a:lnTo>
                  <a:pt x="42" y="0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24" name="Freeform 223"/>
          <p:cNvSpPr>
            <a:spLocks/>
          </p:cNvSpPr>
          <p:nvPr/>
        </p:nvSpPr>
        <p:spPr bwMode="auto">
          <a:xfrm>
            <a:off x="4122738" y="2287588"/>
            <a:ext cx="66675" cy="9525"/>
          </a:xfrm>
          <a:custGeom>
            <a:avLst/>
            <a:gdLst>
              <a:gd name="T0" fmla="*/ 0 w 42"/>
              <a:gd name="T1" fmla="*/ 2147483647 h 6"/>
              <a:gd name="T2" fmla="*/ 2147483647 w 42"/>
              <a:gd name="T3" fmla="*/ 2147483647 h 6"/>
              <a:gd name="T4" fmla="*/ 2147483647 w 42"/>
              <a:gd name="T5" fmla="*/ 0 h 6"/>
              <a:gd name="T6" fmla="*/ 0 60000 65536"/>
              <a:gd name="T7" fmla="*/ 0 60000 65536"/>
              <a:gd name="T8" fmla="*/ 0 60000 65536"/>
              <a:gd name="T9" fmla="*/ 0 w 42"/>
              <a:gd name="T10" fmla="*/ 0 h 6"/>
              <a:gd name="T11" fmla="*/ 42 w 42"/>
              <a:gd name="T12" fmla="*/ 6 h 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" h="6">
                <a:moveTo>
                  <a:pt x="0" y="6"/>
                </a:moveTo>
                <a:lnTo>
                  <a:pt x="22" y="3"/>
                </a:lnTo>
                <a:lnTo>
                  <a:pt x="42" y="0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25" name="Line 224"/>
          <p:cNvSpPr>
            <a:spLocks noChangeShapeType="1"/>
          </p:cNvSpPr>
          <p:nvPr/>
        </p:nvSpPr>
        <p:spPr bwMode="auto">
          <a:xfrm flipV="1">
            <a:off x="4189413" y="2281238"/>
            <a:ext cx="65087" cy="63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26" name="Line 225"/>
          <p:cNvSpPr>
            <a:spLocks noChangeShapeType="1"/>
          </p:cNvSpPr>
          <p:nvPr/>
        </p:nvSpPr>
        <p:spPr bwMode="auto">
          <a:xfrm flipV="1">
            <a:off x="4254500" y="2276475"/>
            <a:ext cx="65088" cy="47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27" name="Line 226"/>
          <p:cNvSpPr>
            <a:spLocks noChangeShapeType="1"/>
          </p:cNvSpPr>
          <p:nvPr/>
        </p:nvSpPr>
        <p:spPr bwMode="auto">
          <a:xfrm flipV="1">
            <a:off x="4319588" y="2273300"/>
            <a:ext cx="68262" cy="31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28" name="Line 227"/>
          <p:cNvSpPr>
            <a:spLocks noChangeShapeType="1"/>
          </p:cNvSpPr>
          <p:nvPr/>
        </p:nvSpPr>
        <p:spPr bwMode="auto">
          <a:xfrm flipV="1">
            <a:off x="4387850" y="2270125"/>
            <a:ext cx="68263" cy="31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29" name="Line 228"/>
          <p:cNvSpPr>
            <a:spLocks noChangeShapeType="1"/>
          </p:cNvSpPr>
          <p:nvPr/>
        </p:nvSpPr>
        <p:spPr bwMode="auto">
          <a:xfrm flipV="1">
            <a:off x="4456113" y="2265363"/>
            <a:ext cx="65087" cy="47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30" name="Line 229"/>
          <p:cNvSpPr>
            <a:spLocks noChangeShapeType="1"/>
          </p:cNvSpPr>
          <p:nvPr/>
        </p:nvSpPr>
        <p:spPr bwMode="auto">
          <a:xfrm flipV="1">
            <a:off x="4521200" y="2262188"/>
            <a:ext cx="66675" cy="31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31" name="Line 230"/>
          <p:cNvSpPr>
            <a:spLocks noChangeShapeType="1"/>
          </p:cNvSpPr>
          <p:nvPr/>
        </p:nvSpPr>
        <p:spPr bwMode="auto">
          <a:xfrm flipV="1">
            <a:off x="4587875" y="2259013"/>
            <a:ext cx="65088" cy="31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32" name="Line 231"/>
          <p:cNvSpPr>
            <a:spLocks noChangeShapeType="1"/>
          </p:cNvSpPr>
          <p:nvPr/>
        </p:nvSpPr>
        <p:spPr bwMode="auto">
          <a:xfrm flipV="1">
            <a:off x="4652963" y="2257425"/>
            <a:ext cx="66675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33" name="Line 232"/>
          <p:cNvSpPr>
            <a:spLocks noChangeShapeType="1"/>
          </p:cNvSpPr>
          <p:nvPr/>
        </p:nvSpPr>
        <p:spPr bwMode="auto">
          <a:xfrm flipV="1">
            <a:off x="4719638" y="2255838"/>
            <a:ext cx="666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34" name="Line 233"/>
          <p:cNvSpPr>
            <a:spLocks noChangeShapeType="1"/>
          </p:cNvSpPr>
          <p:nvPr/>
        </p:nvSpPr>
        <p:spPr bwMode="auto">
          <a:xfrm flipV="1">
            <a:off x="4786313" y="2252663"/>
            <a:ext cx="68262" cy="31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35" name="Line 234"/>
          <p:cNvSpPr>
            <a:spLocks noChangeShapeType="1"/>
          </p:cNvSpPr>
          <p:nvPr/>
        </p:nvSpPr>
        <p:spPr bwMode="auto">
          <a:xfrm flipV="1">
            <a:off x="4854575" y="2251075"/>
            <a:ext cx="65088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36" name="Line 235"/>
          <p:cNvSpPr>
            <a:spLocks noChangeShapeType="1"/>
          </p:cNvSpPr>
          <p:nvPr/>
        </p:nvSpPr>
        <p:spPr bwMode="auto">
          <a:xfrm>
            <a:off x="4919663" y="2251075"/>
            <a:ext cx="66675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37" name="Freeform 236"/>
          <p:cNvSpPr>
            <a:spLocks/>
          </p:cNvSpPr>
          <p:nvPr/>
        </p:nvSpPr>
        <p:spPr bwMode="auto">
          <a:xfrm>
            <a:off x="4986338" y="2247900"/>
            <a:ext cx="66675" cy="3175"/>
          </a:xfrm>
          <a:custGeom>
            <a:avLst/>
            <a:gdLst>
              <a:gd name="T0" fmla="*/ 0 w 42"/>
              <a:gd name="T1" fmla="*/ 2147483647 h 2"/>
              <a:gd name="T2" fmla="*/ 2147483647 w 42"/>
              <a:gd name="T3" fmla="*/ 0 h 2"/>
              <a:gd name="T4" fmla="*/ 2147483647 w 42"/>
              <a:gd name="T5" fmla="*/ 0 h 2"/>
              <a:gd name="T6" fmla="*/ 0 60000 65536"/>
              <a:gd name="T7" fmla="*/ 0 60000 65536"/>
              <a:gd name="T8" fmla="*/ 0 60000 65536"/>
              <a:gd name="T9" fmla="*/ 0 w 42"/>
              <a:gd name="T10" fmla="*/ 0 h 2"/>
              <a:gd name="T11" fmla="*/ 42 w 42"/>
              <a:gd name="T12" fmla="*/ 2 h 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" h="2">
                <a:moveTo>
                  <a:pt x="0" y="2"/>
                </a:moveTo>
                <a:lnTo>
                  <a:pt x="20" y="0"/>
                </a:lnTo>
                <a:lnTo>
                  <a:pt x="42" y="0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38" name="Line 237"/>
          <p:cNvSpPr>
            <a:spLocks noChangeShapeType="1"/>
          </p:cNvSpPr>
          <p:nvPr/>
        </p:nvSpPr>
        <p:spPr bwMode="auto">
          <a:xfrm>
            <a:off x="5053013" y="2247900"/>
            <a:ext cx="65087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39" name="Freeform 238"/>
          <p:cNvSpPr>
            <a:spLocks/>
          </p:cNvSpPr>
          <p:nvPr/>
        </p:nvSpPr>
        <p:spPr bwMode="auto">
          <a:xfrm>
            <a:off x="5118100" y="2246313"/>
            <a:ext cx="66675" cy="1587"/>
          </a:xfrm>
          <a:custGeom>
            <a:avLst/>
            <a:gdLst>
              <a:gd name="T0" fmla="*/ 0 w 42"/>
              <a:gd name="T1" fmla="*/ 2147483647 h 1"/>
              <a:gd name="T2" fmla="*/ 2147483647 w 42"/>
              <a:gd name="T3" fmla="*/ 0 h 1"/>
              <a:gd name="T4" fmla="*/ 2147483647 w 42"/>
              <a:gd name="T5" fmla="*/ 0 h 1"/>
              <a:gd name="T6" fmla="*/ 0 60000 65536"/>
              <a:gd name="T7" fmla="*/ 0 60000 65536"/>
              <a:gd name="T8" fmla="*/ 0 60000 65536"/>
              <a:gd name="T9" fmla="*/ 0 w 42"/>
              <a:gd name="T10" fmla="*/ 0 h 1"/>
              <a:gd name="T11" fmla="*/ 42 w 42"/>
              <a:gd name="T12" fmla="*/ 1 h 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" h="1">
                <a:moveTo>
                  <a:pt x="0" y="1"/>
                </a:moveTo>
                <a:lnTo>
                  <a:pt x="22" y="0"/>
                </a:lnTo>
                <a:lnTo>
                  <a:pt x="42" y="0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40" name="Line 239"/>
          <p:cNvSpPr>
            <a:spLocks noChangeShapeType="1"/>
          </p:cNvSpPr>
          <p:nvPr/>
        </p:nvSpPr>
        <p:spPr bwMode="auto">
          <a:xfrm>
            <a:off x="5184775" y="2246313"/>
            <a:ext cx="68263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41" name="Line 240"/>
          <p:cNvSpPr>
            <a:spLocks noChangeShapeType="1"/>
          </p:cNvSpPr>
          <p:nvPr/>
        </p:nvSpPr>
        <p:spPr bwMode="auto">
          <a:xfrm>
            <a:off x="5253038" y="2246313"/>
            <a:ext cx="65087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42" name="Freeform 241"/>
          <p:cNvSpPr>
            <a:spLocks/>
          </p:cNvSpPr>
          <p:nvPr/>
        </p:nvSpPr>
        <p:spPr bwMode="auto">
          <a:xfrm>
            <a:off x="5318125" y="2244725"/>
            <a:ext cx="68263" cy="1588"/>
          </a:xfrm>
          <a:custGeom>
            <a:avLst/>
            <a:gdLst>
              <a:gd name="T0" fmla="*/ 0 w 43"/>
              <a:gd name="T1" fmla="*/ 2147483647 h 1"/>
              <a:gd name="T2" fmla="*/ 2147483647 w 43"/>
              <a:gd name="T3" fmla="*/ 0 h 1"/>
              <a:gd name="T4" fmla="*/ 2147483647 w 43"/>
              <a:gd name="T5" fmla="*/ 0 h 1"/>
              <a:gd name="T6" fmla="*/ 0 60000 65536"/>
              <a:gd name="T7" fmla="*/ 0 60000 65536"/>
              <a:gd name="T8" fmla="*/ 0 60000 65536"/>
              <a:gd name="T9" fmla="*/ 0 w 43"/>
              <a:gd name="T10" fmla="*/ 0 h 1"/>
              <a:gd name="T11" fmla="*/ 43 w 43"/>
              <a:gd name="T12" fmla="*/ 1 h 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" h="1">
                <a:moveTo>
                  <a:pt x="0" y="1"/>
                </a:moveTo>
                <a:lnTo>
                  <a:pt x="22" y="0"/>
                </a:lnTo>
                <a:lnTo>
                  <a:pt x="43" y="0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43" name="Line 242"/>
          <p:cNvSpPr>
            <a:spLocks noChangeShapeType="1"/>
          </p:cNvSpPr>
          <p:nvPr/>
        </p:nvSpPr>
        <p:spPr bwMode="auto">
          <a:xfrm>
            <a:off x="5386388" y="2244725"/>
            <a:ext cx="65087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44" name="Line 243"/>
          <p:cNvSpPr>
            <a:spLocks noChangeShapeType="1"/>
          </p:cNvSpPr>
          <p:nvPr/>
        </p:nvSpPr>
        <p:spPr bwMode="auto">
          <a:xfrm>
            <a:off x="5451475" y="2244725"/>
            <a:ext cx="65088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45" name="Line 244"/>
          <p:cNvSpPr>
            <a:spLocks noChangeShapeType="1"/>
          </p:cNvSpPr>
          <p:nvPr/>
        </p:nvSpPr>
        <p:spPr bwMode="auto">
          <a:xfrm>
            <a:off x="5516563" y="2244725"/>
            <a:ext cx="66675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46" name="Line 245"/>
          <p:cNvSpPr>
            <a:spLocks noChangeShapeType="1"/>
          </p:cNvSpPr>
          <p:nvPr/>
        </p:nvSpPr>
        <p:spPr bwMode="auto">
          <a:xfrm>
            <a:off x="5583238" y="2244725"/>
            <a:ext cx="68262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47" name="Line 246"/>
          <p:cNvSpPr>
            <a:spLocks noChangeShapeType="1"/>
          </p:cNvSpPr>
          <p:nvPr/>
        </p:nvSpPr>
        <p:spPr bwMode="auto">
          <a:xfrm>
            <a:off x="5651500" y="2244725"/>
            <a:ext cx="65088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48" name="Line 247"/>
          <p:cNvSpPr>
            <a:spLocks noChangeShapeType="1"/>
          </p:cNvSpPr>
          <p:nvPr/>
        </p:nvSpPr>
        <p:spPr bwMode="auto">
          <a:xfrm>
            <a:off x="5716588" y="2244725"/>
            <a:ext cx="68262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49" name="Freeform 248"/>
          <p:cNvSpPr>
            <a:spLocks/>
          </p:cNvSpPr>
          <p:nvPr/>
        </p:nvSpPr>
        <p:spPr bwMode="auto">
          <a:xfrm>
            <a:off x="5784850" y="2241550"/>
            <a:ext cx="65088" cy="3175"/>
          </a:xfrm>
          <a:custGeom>
            <a:avLst/>
            <a:gdLst>
              <a:gd name="T0" fmla="*/ 0 w 41"/>
              <a:gd name="T1" fmla="*/ 2147483647 h 2"/>
              <a:gd name="T2" fmla="*/ 2147483647 w 41"/>
              <a:gd name="T3" fmla="*/ 0 h 2"/>
              <a:gd name="T4" fmla="*/ 2147483647 w 41"/>
              <a:gd name="T5" fmla="*/ 0 h 2"/>
              <a:gd name="T6" fmla="*/ 0 60000 65536"/>
              <a:gd name="T7" fmla="*/ 0 60000 65536"/>
              <a:gd name="T8" fmla="*/ 0 60000 65536"/>
              <a:gd name="T9" fmla="*/ 0 w 41"/>
              <a:gd name="T10" fmla="*/ 0 h 2"/>
              <a:gd name="T11" fmla="*/ 41 w 41"/>
              <a:gd name="T12" fmla="*/ 2 h 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1" h="2">
                <a:moveTo>
                  <a:pt x="0" y="2"/>
                </a:moveTo>
                <a:lnTo>
                  <a:pt x="20" y="0"/>
                </a:lnTo>
                <a:lnTo>
                  <a:pt x="41" y="0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50" name="Line 249"/>
          <p:cNvSpPr>
            <a:spLocks noChangeShapeType="1"/>
          </p:cNvSpPr>
          <p:nvPr/>
        </p:nvSpPr>
        <p:spPr bwMode="auto">
          <a:xfrm>
            <a:off x="5849938" y="2241550"/>
            <a:ext cx="66675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51" name="Line 250"/>
          <p:cNvSpPr>
            <a:spLocks noChangeShapeType="1"/>
          </p:cNvSpPr>
          <p:nvPr/>
        </p:nvSpPr>
        <p:spPr bwMode="auto">
          <a:xfrm>
            <a:off x="5916613" y="2241550"/>
            <a:ext cx="66675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52" name="Line 251"/>
          <p:cNvSpPr>
            <a:spLocks noChangeShapeType="1"/>
          </p:cNvSpPr>
          <p:nvPr/>
        </p:nvSpPr>
        <p:spPr bwMode="auto">
          <a:xfrm>
            <a:off x="5983288" y="2241550"/>
            <a:ext cx="66675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53" name="Rectangle 252"/>
          <p:cNvSpPr>
            <a:spLocks noChangeArrowheads="1"/>
          </p:cNvSpPr>
          <p:nvPr/>
        </p:nvSpPr>
        <p:spPr bwMode="auto">
          <a:xfrm>
            <a:off x="2049463" y="3489325"/>
            <a:ext cx="2397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>
                <a:solidFill>
                  <a:srgbClr val="000000"/>
                </a:solidFill>
              </a:rPr>
              <a:t>-2.3</a:t>
            </a:r>
            <a:endParaRPr lang="en-US" sz="2000" b="1">
              <a:latin typeface="Times New Roman" pitchFamily="18" charset="0"/>
            </a:endParaRPr>
          </a:p>
        </p:txBody>
      </p:sp>
      <p:sp>
        <p:nvSpPr>
          <p:cNvPr id="108054" name="Rectangle 253"/>
          <p:cNvSpPr>
            <a:spLocks noChangeArrowheads="1"/>
          </p:cNvSpPr>
          <p:nvPr/>
        </p:nvSpPr>
        <p:spPr bwMode="auto">
          <a:xfrm>
            <a:off x="2049463" y="3048000"/>
            <a:ext cx="2397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>
                <a:solidFill>
                  <a:srgbClr val="000000"/>
                </a:solidFill>
              </a:rPr>
              <a:t>-2.2</a:t>
            </a:r>
            <a:endParaRPr lang="en-US" sz="2000" b="1">
              <a:latin typeface="Times New Roman" pitchFamily="18" charset="0"/>
            </a:endParaRPr>
          </a:p>
        </p:txBody>
      </p:sp>
      <p:sp>
        <p:nvSpPr>
          <p:cNvPr id="108055" name="Rectangle 254"/>
          <p:cNvSpPr>
            <a:spLocks noChangeArrowheads="1"/>
          </p:cNvSpPr>
          <p:nvPr/>
        </p:nvSpPr>
        <p:spPr bwMode="auto">
          <a:xfrm>
            <a:off x="2049463" y="2603500"/>
            <a:ext cx="2397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>
                <a:solidFill>
                  <a:srgbClr val="000000"/>
                </a:solidFill>
              </a:rPr>
              <a:t>-2.1</a:t>
            </a:r>
            <a:endParaRPr lang="en-US" sz="2000" b="1">
              <a:latin typeface="Times New Roman" pitchFamily="18" charset="0"/>
            </a:endParaRPr>
          </a:p>
        </p:txBody>
      </p:sp>
      <p:sp>
        <p:nvSpPr>
          <p:cNvPr id="108056" name="Rectangle 255"/>
          <p:cNvSpPr>
            <a:spLocks noChangeArrowheads="1"/>
          </p:cNvSpPr>
          <p:nvPr/>
        </p:nvSpPr>
        <p:spPr bwMode="auto">
          <a:xfrm>
            <a:off x="2165350" y="2159000"/>
            <a:ext cx="1238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>
                <a:solidFill>
                  <a:srgbClr val="000000"/>
                </a:solidFill>
              </a:rPr>
              <a:t>-2</a:t>
            </a:r>
            <a:endParaRPr lang="en-US" sz="2000" b="1">
              <a:latin typeface="Times New Roman" pitchFamily="18" charset="0"/>
            </a:endParaRPr>
          </a:p>
        </p:txBody>
      </p:sp>
      <p:sp>
        <p:nvSpPr>
          <p:cNvPr id="108057" name="Rectangle 256"/>
          <p:cNvSpPr>
            <a:spLocks noChangeArrowheads="1"/>
          </p:cNvSpPr>
          <p:nvPr/>
        </p:nvSpPr>
        <p:spPr bwMode="auto">
          <a:xfrm>
            <a:off x="2049463" y="1714500"/>
            <a:ext cx="2397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>
                <a:solidFill>
                  <a:srgbClr val="000000"/>
                </a:solidFill>
              </a:rPr>
              <a:t>-1.9</a:t>
            </a:r>
            <a:endParaRPr lang="en-US" sz="2000" b="1">
              <a:latin typeface="Times New Roman" pitchFamily="18" charset="0"/>
            </a:endParaRPr>
          </a:p>
        </p:txBody>
      </p:sp>
      <p:sp>
        <p:nvSpPr>
          <p:cNvPr id="108058" name="Rectangle 257"/>
          <p:cNvSpPr>
            <a:spLocks noChangeArrowheads="1"/>
          </p:cNvSpPr>
          <p:nvPr/>
        </p:nvSpPr>
        <p:spPr bwMode="auto">
          <a:xfrm>
            <a:off x="2049463" y="1271588"/>
            <a:ext cx="2397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>
                <a:solidFill>
                  <a:srgbClr val="000000"/>
                </a:solidFill>
              </a:rPr>
              <a:t>-1.8</a:t>
            </a:r>
            <a:endParaRPr lang="en-US" sz="2000" b="1">
              <a:latin typeface="Times New Roman" pitchFamily="18" charset="0"/>
            </a:endParaRPr>
          </a:p>
        </p:txBody>
      </p:sp>
      <p:sp>
        <p:nvSpPr>
          <p:cNvPr id="108059" name="Rectangle 258"/>
          <p:cNvSpPr>
            <a:spLocks noChangeArrowheads="1"/>
          </p:cNvSpPr>
          <p:nvPr/>
        </p:nvSpPr>
        <p:spPr bwMode="auto">
          <a:xfrm>
            <a:off x="2049463" y="827088"/>
            <a:ext cx="2397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>
                <a:solidFill>
                  <a:srgbClr val="000000"/>
                </a:solidFill>
              </a:rPr>
              <a:t>-1.7</a:t>
            </a:r>
            <a:endParaRPr lang="en-US" sz="2000" b="1">
              <a:latin typeface="Times New Roman" pitchFamily="18" charset="0"/>
            </a:endParaRPr>
          </a:p>
        </p:txBody>
      </p:sp>
      <p:sp>
        <p:nvSpPr>
          <p:cNvPr id="108060" name="Rectangle 259"/>
          <p:cNvSpPr>
            <a:spLocks noChangeArrowheads="1"/>
          </p:cNvSpPr>
          <p:nvPr/>
        </p:nvSpPr>
        <p:spPr bwMode="auto">
          <a:xfrm>
            <a:off x="2049463" y="382588"/>
            <a:ext cx="2397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>
                <a:solidFill>
                  <a:srgbClr val="000000"/>
                </a:solidFill>
              </a:rPr>
              <a:t>-1.6</a:t>
            </a:r>
            <a:endParaRPr lang="en-US" sz="2000" b="1">
              <a:latin typeface="Times New Roman" pitchFamily="18" charset="0"/>
            </a:endParaRPr>
          </a:p>
        </p:txBody>
      </p:sp>
      <p:sp>
        <p:nvSpPr>
          <p:cNvPr id="108061" name="Rectangle 260"/>
          <p:cNvSpPr>
            <a:spLocks noChangeArrowheads="1"/>
          </p:cNvSpPr>
          <p:nvPr/>
        </p:nvSpPr>
        <p:spPr bwMode="auto">
          <a:xfrm>
            <a:off x="2298700" y="3692525"/>
            <a:ext cx="1936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>
                <a:solidFill>
                  <a:srgbClr val="000000"/>
                </a:solidFill>
              </a:rPr>
              <a:t>0.5</a:t>
            </a:r>
            <a:endParaRPr lang="en-US" sz="2000" b="1">
              <a:latin typeface="Times New Roman" pitchFamily="18" charset="0"/>
            </a:endParaRPr>
          </a:p>
        </p:txBody>
      </p:sp>
      <p:sp>
        <p:nvSpPr>
          <p:cNvPr id="108062" name="Rectangle 261"/>
          <p:cNvSpPr>
            <a:spLocks noChangeArrowheads="1"/>
          </p:cNvSpPr>
          <p:nvPr/>
        </p:nvSpPr>
        <p:spPr bwMode="auto">
          <a:xfrm>
            <a:off x="2960688" y="3692525"/>
            <a:ext cx="1936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>
                <a:solidFill>
                  <a:srgbClr val="000000"/>
                </a:solidFill>
              </a:rPr>
              <a:t>1.5</a:t>
            </a:r>
            <a:endParaRPr lang="en-US" sz="2000" b="1">
              <a:latin typeface="Times New Roman" pitchFamily="18" charset="0"/>
            </a:endParaRPr>
          </a:p>
        </p:txBody>
      </p:sp>
      <p:sp>
        <p:nvSpPr>
          <p:cNvPr id="108063" name="Rectangle 262"/>
          <p:cNvSpPr>
            <a:spLocks noChangeArrowheads="1"/>
          </p:cNvSpPr>
          <p:nvPr/>
        </p:nvSpPr>
        <p:spPr bwMode="auto">
          <a:xfrm>
            <a:off x="3627438" y="3692525"/>
            <a:ext cx="1936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>
                <a:solidFill>
                  <a:srgbClr val="000000"/>
                </a:solidFill>
              </a:rPr>
              <a:t>2.5</a:t>
            </a:r>
            <a:endParaRPr lang="en-US" sz="2000" b="1">
              <a:latin typeface="Times New Roman" pitchFamily="18" charset="0"/>
            </a:endParaRPr>
          </a:p>
        </p:txBody>
      </p:sp>
      <p:sp>
        <p:nvSpPr>
          <p:cNvPr id="108064" name="Rectangle 263"/>
          <p:cNvSpPr>
            <a:spLocks noChangeArrowheads="1"/>
          </p:cNvSpPr>
          <p:nvPr/>
        </p:nvSpPr>
        <p:spPr bwMode="auto">
          <a:xfrm>
            <a:off x="4292600" y="3692525"/>
            <a:ext cx="1936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>
                <a:solidFill>
                  <a:srgbClr val="000000"/>
                </a:solidFill>
              </a:rPr>
              <a:t>3.5</a:t>
            </a:r>
            <a:endParaRPr lang="en-US" sz="2000" b="1">
              <a:latin typeface="Times New Roman" pitchFamily="18" charset="0"/>
            </a:endParaRPr>
          </a:p>
        </p:txBody>
      </p:sp>
      <p:sp>
        <p:nvSpPr>
          <p:cNvPr id="108065" name="Rectangle 264"/>
          <p:cNvSpPr>
            <a:spLocks noChangeArrowheads="1"/>
          </p:cNvSpPr>
          <p:nvPr/>
        </p:nvSpPr>
        <p:spPr bwMode="auto">
          <a:xfrm>
            <a:off x="4956175" y="3692525"/>
            <a:ext cx="1936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>
                <a:solidFill>
                  <a:srgbClr val="000000"/>
                </a:solidFill>
              </a:rPr>
              <a:t>4.5</a:t>
            </a:r>
            <a:endParaRPr lang="en-US" sz="2000" b="1">
              <a:latin typeface="Times New Roman" pitchFamily="18" charset="0"/>
            </a:endParaRPr>
          </a:p>
        </p:txBody>
      </p:sp>
      <p:sp>
        <p:nvSpPr>
          <p:cNvPr id="108066" name="Rectangle 265"/>
          <p:cNvSpPr>
            <a:spLocks noChangeArrowheads="1"/>
          </p:cNvSpPr>
          <p:nvPr/>
        </p:nvSpPr>
        <p:spPr bwMode="auto">
          <a:xfrm>
            <a:off x="5621338" y="3692525"/>
            <a:ext cx="1936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>
                <a:solidFill>
                  <a:srgbClr val="000000"/>
                </a:solidFill>
              </a:rPr>
              <a:t>5.5</a:t>
            </a:r>
            <a:endParaRPr lang="en-US" sz="2000" b="1">
              <a:latin typeface="Times New Roman" pitchFamily="18" charset="0"/>
            </a:endParaRPr>
          </a:p>
        </p:txBody>
      </p:sp>
      <p:sp>
        <p:nvSpPr>
          <p:cNvPr id="108067" name="Rectangle 266"/>
          <p:cNvSpPr>
            <a:spLocks noChangeArrowheads="1"/>
          </p:cNvSpPr>
          <p:nvPr/>
        </p:nvSpPr>
        <p:spPr bwMode="auto">
          <a:xfrm>
            <a:off x="2400300" y="279400"/>
            <a:ext cx="1143000" cy="1746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68" name="Text Box 267"/>
          <p:cNvSpPr txBox="1">
            <a:spLocks noChangeArrowheads="1"/>
          </p:cNvSpPr>
          <p:nvPr/>
        </p:nvSpPr>
        <p:spPr bwMode="auto">
          <a:xfrm>
            <a:off x="4841875" y="793750"/>
            <a:ext cx="28241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repulsive at all distances</a:t>
            </a:r>
            <a:b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anti-bonding M.O.</a:t>
            </a:r>
          </a:p>
        </p:txBody>
      </p:sp>
      <p:sp>
        <p:nvSpPr>
          <p:cNvPr id="108069" name="Text Box 268"/>
          <p:cNvSpPr txBox="1">
            <a:spLocks noChangeArrowheads="1"/>
          </p:cNvSpPr>
          <p:nvPr/>
        </p:nvSpPr>
        <p:spPr bwMode="auto">
          <a:xfrm>
            <a:off x="4703763" y="2897188"/>
            <a:ext cx="17002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66CC"/>
                </a:solidFill>
                <a:latin typeface="Times New Roman" pitchFamily="18" charset="0"/>
              </a:rPr>
              <a:t>bonding M.O.</a:t>
            </a:r>
          </a:p>
        </p:txBody>
      </p:sp>
      <p:sp>
        <p:nvSpPr>
          <p:cNvPr id="108070" name="Text Box 269"/>
          <p:cNvSpPr txBox="1">
            <a:spLocks noChangeArrowheads="1"/>
          </p:cNvSpPr>
          <p:nvPr/>
        </p:nvSpPr>
        <p:spPr bwMode="auto">
          <a:xfrm>
            <a:off x="2865438" y="41275"/>
            <a:ext cx="26574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classical – no exchange</a:t>
            </a:r>
          </a:p>
        </p:txBody>
      </p:sp>
      <p:sp>
        <p:nvSpPr>
          <p:cNvPr id="108071" name="Line 270"/>
          <p:cNvSpPr>
            <a:spLocks noChangeShapeType="1"/>
          </p:cNvSpPr>
          <p:nvPr/>
        </p:nvSpPr>
        <p:spPr bwMode="auto">
          <a:xfrm flipV="1">
            <a:off x="3138488" y="3276600"/>
            <a:ext cx="0" cy="287338"/>
          </a:xfrm>
          <a:prstGeom prst="line">
            <a:avLst/>
          </a:prstGeom>
          <a:noFill/>
          <a:ln w="19050">
            <a:solidFill>
              <a:srgbClr val="0066CC"/>
            </a:solidFill>
            <a:round/>
            <a:headEnd type="triangle" w="sm" len="med"/>
            <a:tailEnd type="triangle" w="sm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8072" name="Line 271"/>
          <p:cNvSpPr>
            <a:spLocks noChangeShapeType="1"/>
          </p:cNvSpPr>
          <p:nvPr/>
        </p:nvSpPr>
        <p:spPr bwMode="auto">
          <a:xfrm flipV="1">
            <a:off x="3148013" y="2244725"/>
            <a:ext cx="0" cy="1019175"/>
          </a:xfrm>
          <a:prstGeom prst="line">
            <a:avLst/>
          </a:prstGeom>
          <a:noFill/>
          <a:ln w="19050">
            <a:solidFill>
              <a:srgbClr val="CC66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07792" name="Object 272"/>
          <p:cNvGraphicFramePr>
            <a:graphicFrameLocks noChangeAspect="1"/>
          </p:cNvGraphicFramePr>
          <p:nvPr/>
        </p:nvGraphicFramePr>
        <p:xfrm>
          <a:off x="3303588" y="3203575"/>
          <a:ext cx="3429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86" name="Equation" r:id="rId4" imgW="342603" imgH="317225" progId="Equation.DSMT4">
                  <p:embed/>
                </p:oleObj>
              </mc:Choice>
              <mc:Fallback>
                <p:oleObj name="Equation" r:id="rId4" imgW="342603" imgH="317225" progId="Equation.DSMT4">
                  <p:embed/>
                  <p:pic>
                    <p:nvPicPr>
                      <p:cNvPr id="0" name="Picture 3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3588" y="3203575"/>
                        <a:ext cx="3429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073" name="Text Box 273"/>
          <p:cNvSpPr txBox="1">
            <a:spLocks noChangeArrowheads="1"/>
          </p:cNvSpPr>
          <p:nvPr/>
        </p:nvSpPr>
        <p:spPr bwMode="auto">
          <a:xfrm>
            <a:off x="3084513" y="2566988"/>
            <a:ext cx="441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latin typeface="Times New Roman" pitchFamily="18" charset="0"/>
              </a:rPr>
              <a:t>D</a:t>
            </a:r>
            <a:r>
              <a:rPr lang="en-US" sz="2000" b="1" i="1" baseline="-25000">
                <a:latin typeface="Times New Roman" pitchFamily="18" charset="0"/>
              </a:rPr>
              <a:t>e</a:t>
            </a:r>
            <a:endParaRPr lang="en-US" sz="2000" b="1" i="1">
              <a:latin typeface="Times New Roman" pitchFamily="18" charset="0"/>
            </a:endParaRPr>
          </a:p>
        </p:txBody>
      </p:sp>
      <p:sp>
        <p:nvSpPr>
          <p:cNvPr id="108074" name="Text Box 274"/>
          <p:cNvSpPr txBox="1">
            <a:spLocks noChangeArrowheads="1"/>
          </p:cNvSpPr>
          <p:nvPr/>
        </p:nvSpPr>
        <p:spPr bwMode="auto">
          <a:xfrm>
            <a:off x="6473825" y="2006600"/>
            <a:ext cx="18653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2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×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H 1s energy</a:t>
            </a:r>
          </a:p>
        </p:txBody>
      </p:sp>
      <p:graphicFrame>
        <p:nvGraphicFramePr>
          <p:cNvPr id="107795" name="Object 275"/>
          <p:cNvGraphicFramePr>
            <a:graphicFrameLocks noChangeAspect="1"/>
          </p:cNvGraphicFramePr>
          <p:nvPr/>
        </p:nvGraphicFramePr>
        <p:xfrm>
          <a:off x="6518275" y="2416175"/>
          <a:ext cx="18796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87" name="Equation" r:id="rId6" imgW="1879600" imgH="711200" progId="Equation.DSMT4">
                  <p:embed/>
                </p:oleObj>
              </mc:Choice>
              <mc:Fallback>
                <p:oleObj name="Equation" r:id="rId6" imgW="1879600" imgH="711200" progId="Equation.DSMT4">
                  <p:embed/>
                  <p:pic>
                    <p:nvPicPr>
                      <p:cNvPr id="0" name="Picture 3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8275" y="2416175"/>
                        <a:ext cx="18796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075" name="Line 276"/>
          <p:cNvSpPr>
            <a:spLocks noChangeShapeType="1"/>
          </p:cNvSpPr>
          <p:nvPr/>
        </p:nvSpPr>
        <p:spPr bwMode="auto">
          <a:xfrm flipH="1" flipV="1">
            <a:off x="4121150" y="2624138"/>
            <a:ext cx="588963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8076" name="Line 277"/>
          <p:cNvSpPr>
            <a:spLocks noChangeShapeType="1"/>
          </p:cNvSpPr>
          <p:nvPr/>
        </p:nvSpPr>
        <p:spPr bwMode="auto">
          <a:xfrm flipH="1">
            <a:off x="4021138" y="1333500"/>
            <a:ext cx="814387" cy="488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8077" name="Line 278"/>
          <p:cNvSpPr>
            <a:spLocks noChangeShapeType="1"/>
          </p:cNvSpPr>
          <p:nvPr/>
        </p:nvSpPr>
        <p:spPr bwMode="auto">
          <a:xfrm flipH="1">
            <a:off x="2681288" y="369888"/>
            <a:ext cx="338137" cy="550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8078" name="Line 279"/>
          <p:cNvSpPr>
            <a:spLocks noChangeShapeType="1"/>
          </p:cNvSpPr>
          <p:nvPr/>
        </p:nvSpPr>
        <p:spPr bwMode="auto">
          <a:xfrm flipH="1" flipV="1">
            <a:off x="2571750" y="447675"/>
            <a:ext cx="33338" cy="4667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79" name="Line 280"/>
          <p:cNvSpPr>
            <a:spLocks noChangeShapeType="1"/>
          </p:cNvSpPr>
          <p:nvPr/>
        </p:nvSpPr>
        <p:spPr bwMode="auto">
          <a:xfrm flipH="1" flipV="1">
            <a:off x="2619375" y="452438"/>
            <a:ext cx="42863" cy="4381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85273" name="Group 281"/>
          <p:cNvGrpSpPr>
            <a:grpSpLocks/>
          </p:cNvGrpSpPr>
          <p:nvPr/>
        </p:nvGrpSpPr>
        <p:grpSpPr bwMode="auto">
          <a:xfrm>
            <a:off x="287338" y="4294188"/>
            <a:ext cx="8580437" cy="2373312"/>
            <a:chOff x="181" y="2705"/>
            <a:chExt cx="5405" cy="1495"/>
          </a:xfrm>
        </p:grpSpPr>
        <p:sp>
          <p:nvSpPr>
            <p:cNvPr id="108083" name="Rectangle 282"/>
            <p:cNvSpPr>
              <a:spLocks noChangeArrowheads="1"/>
            </p:cNvSpPr>
            <p:nvPr/>
          </p:nvSpPr>
          <p:spPr bwMode="auto">
            <a:xfrm>
              <a:off x="4754" y="2705"/>
              <a:ext cx="34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sz="2000" b="1">
                <a:latin typeface="Times New Roman" pitchFamily="18" charset="0"/>
              </a:endParaRPr>
            </a:p>
          </p:txBody>
        </p:sp>
        <p:graphicFrame>
          <p:nvGraphicFramePr>
            <p:cNvPr id="107803" name="Object 283"/>
            <p:cNvGraphicFramePr>
              <a:graphicFrameLocks noChangeAspect="1"/>
            </p:cNvGraphicFramePr>
            <p:nvPr/>
          </p:nvGraphicFramePr>
          <p:xfrm>
            <a:off x="5004" y="2797"/>
            <a:ext cx="232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888" name="Equation" r:id="rId8" imgW="368140" imgH="393529" progId="Equation.DSMT4">
                    <p:embed/>
                  </p:oleObj>
                </mc:Choice>
                <mc:Fallback>
                  <p:oleObj name="Equation" r:id="rId8" imgW="368140" imgH="393529" progId="Equation.DSMT4">
                    <p:embed/>
                    <p:pic>
                      <p:nvPicPr>
                        <p:cNvPr id="0" name="Picture 3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04" y="2797"/>
                          <a:ext cx="232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8084" name="Text Box 284"/>
            <p:cNvSpPr txBox="1">
              <a:spLocks noChangeArrowheads="1"/>
            </p:cNvSpPr>
            <p:nvPr/>
          </p:nvSpPr>
          <p:spPr bwMode="auto">
            <a:xfrm>
              <a:off x="1110" y="2768"/>
              <a:ext cx="388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  <a:latin typeface="Times New Roman" pitchFamily="18" charset="0"/>
                </a:rPr>
                <a:t>Dissociation Energy</a:t>
              </a:r>
              <a:r>
                <a:rPr lang="en-US" sz="2000" b="1" dirty="0">
                  <a:solidFill>
                    <a:srgbClr val="CC6600"/>
                  </a:solidFill>
                  <a:latin typeface="Times New Roman" pitchFamily="18" charset="0"/>
                </a:rPr>
                <a:t>		</a:t>
              </a:r>
              <a:r>
                <a:rPr lang="en-US" sz="2000" b="1" dirty="0">
                  <a:solidFill>
                    <a:srgbClr val="FF0000"/>
                  </a:solidFill>
                  <a:latin typeface="Times New Roman" pitchFamily="18" charset="0"/>
                </a:rPr>
                <a:t>Equilibrium Distance</a:t>
              </a:r>
            </a:p>
          </p:txBody>
        </p:sp>
        <p:sp>
          <p:nvSpPr>
            <p:cNvPr id="108085" name="Text Box 285"/>
            <p:cNvSpPr txBox="1">
              <a:spLocks noChangeArrowheads="1"/>
            </p:cNvSpPr>
            <p:nvPr/>
          </p:nvSpPr>
          <p:spPr bwMode="auto">
            <a:xfrm>
              <a:off x="2561" y="2775"/>
              <a:ext cx="27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latin typeface="Times New Roman" pitchFamily="18" charset="0"/>
                </a:rPr>
                <a:t>D</a:t>
              </a:r>
              <a:r>
                <a:rPr lang="en-US" sz="2000" b="1" i="1" baseline="-25000">
                  <a:latin typeface="Times New Roman" pitchFamily="18" charset="0"/>
                </a:rPr>
                <a:t>e</a:t>
              </a:r>
              <a:endParaRPr lang="en-US" sz="2000" b="1" i="1">
                <a:latin typeface="Times New Roman" pitchFamily="18" charset="0"/>
              </a:endParaRPr>
            </a:p>
          </p:txBody>
        </p:sp>
        <p:sp>
          <p:nvSpPr>
            <p:cNvPr id="108086" name="Text Box 286"/>
            <p:cNvSpPr txBox="1">
              <a:spLocks noChangeArrowheads="1"/>
            </p:cNvSpPr>
            <p:nvPr/>
          </p:nvSpPr>
          <p:spPr bwMode="auto">
            <a:xfrm>
              <a:off x="218" y="3032"/>
              <a:ext cx="80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66CC"/>
                  </a:solidFill>
                  <a:latin typeface="Times New Roman" pitchFamily="18" charset="0"/>
                </a:rPr>
                <a:t>This Calc.</a:t>
              </a:r>
            </a:p>
          </p:txBody>
        </p:sp>
        <p:sp>
          <p:nvSpPr>
            <p:cNvPr id="108087" name="Text Box 287"/>
            <p:cNvSpPr txBox="1">
              <a:spLocks noChangeArrowheads="1"/>
            </p:cNvSpPr>
            <p:nvPr/>
          </p:nvSpPr>
          <p:spPr bwMode="auto">
            <a:xfrm>
              <a:off x="257" y="3313"/>
              <a:ext cx="43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  <a:latin typeface="Times New Roman" pitchFamily="18" charset="0"/>
                </a:rPr>
                <a:t>Exp.</a:t>
              </a:r>
            </a:p>
          </p:txBody>
        </p:sp>
        <p:sp>
          <p:nvSpPr>
            <p:cNvPr id="108088" name="Text Box 288"/>
            <p:cNvSpPr txBox="1">
              <a:spLocks noChangeArrowheads="1"/>
            </p:cNvSpPr>
            <p:nvPr/>
          </p:nvSpPr>
          <p:spPr bwMode="auto">
            <a:xfrm>
              <a:off x="250" y="3538"/>
              <a:ext cx="77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Variation</a:t>
              </a:r>
              <a:b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in 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Z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'</a:t>
              </a:r>
              <a:endParaRPr lang="en-US" sz="2000" b="1">
                <a:solidFill>
                  <a:srgbClr val="008000"/>
                </a:solidFill>
                <a:latin typeface="Times New Roman" pitchFamily="18" charset="0"/>
              </a:endParaRPr>
            </a:p>
          </p:txBody>
        </p:sp>
        <p:sp>
          <p:nvSpPr>
            <p:cNvPr id="108089" name="Text Box 289"/>
            <p:cNvSpPr txBox="1">
              <a:spLocks noChangeArrowheads="1"/>
            </p:cNvSpPr>
            <p:nvPr/>
          </p:nvSpPr>
          <p:spPr bwMode="auto">
            <a:xfrm>
              <a:off x="1417" y="3039"/>
              <a:ext cx="328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chemeClr val="accent2"/>
                  </a:solidFill>
                  <a:latin typeface="Times New Roman" pitchFamily="18" charset="0"/>
                </a:rPr>
                <a:t>3.14 eV  (33%)			0.80 </a:t>
              </a:r>
              <a:r>
                <a:rPr lang="en-US" sz="2000" b="1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Å  (8%)</a:t>
              </a:r>
              <a:endParaRPr lang="en-US" sz="2000" b="1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sp>
          <p:nvSpPr>
            <p:cNvPr id="108090" name="Text Box 290"/>
            <p:cNvSpPr txBox="1">
              <a:spLocks noChangeArrowheads="1"/>
            </p:cNvSpPr>
            <p:nvPr/>
          </p:nvSpPr>
          <p:spPr bwMode="auto">
            <a:xfrm>
              <a:off x="1419" y="3313"/>
              <a:ext cx="285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FF0000"/>
                  </a:solidFill>
                  <a:latin typeface="Times New Roman" pitchFamily="18" charset="0"/>
                </a:rPr>
                <a:t>4.72 eV  			0.74 </a:t>
              </a:r>
              <a:r>
                <a:rPr lang="en-US" sz="20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Å</a:t>
              </a:r>
              <a:endParaRPr lang="en-US" sz="2000" b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108091" name="Text Box 291"/>
            <p:cNvSpPr txBox="1">
              <a:spLocks noChangeArrowheads="1"/>
            </p:cNvSpPr>
            <p:nvPr/>
          </p:nvSpPr>
          <p:spPr bwMode="auto">
            <a:xfrm>
              <a:off x="1418" y="3569"/>
              <a:ext cx="328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3.76 eV  (19%)			0.76 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Å  (3%)</a:t>
              </a:r>
              <a:endParaRPr lang="en-US" sz="2000" b="1">
                <a:solidFill>
                  <a:srgbClr val="008000"/>
                </a:solidFill>
                <a:latin typeface="Times New Roman" pitchFamily="18" charset="0"/>
              </a:endParaRPr>
            </a:p>
          </p:txBody>
        </p:sp>
        <p:sp>
          <p:nvSpPr>
            <p:cNvPr id="108092" name="Text Box 292"/>
            <p:cNvSpPr txBox="1">
              <a:spLocks noChangeArrowheads="1"/>
            </p:cNvSpPr>
            <p:nvPr/>
          </p:nvSpPr>
          <p:spPr bwMode="auto">
            <a:xfrm>
              <a:off x="225" y="3950"/>
              <a:ext cx="469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chemeClr val="accent2"/>
                  </a:solidFill>
                  <a:latin typeface="Times New Roman" pitchFamily="18" charset="0"/>
                </a:rPr>
                <a:t>Vibrational Frequency  -  fit to parabola, 3400 cm</a:t>
              </a:r>
              <a:r>
                <a:rPr lang="en-US" sz="2000" b="1" baseline="30000">
                  <a:solidFill>
                    <a:schemeClr val="accent2"/>
                  </a:solidFill>
                  <a:latin typeface="Times New Roman" pitchFamily="18" charset="0"/>
                </a:rPr>
                <a:t>-1</a:t>
              </a:r>
              <a:r>
                <a:rPr lang="en-US" sz="2000" b="1">
                  <a:solidFill>
                    <a:schemeClr val="accent2"/>
                  </a:solidFill>
                  <a:latin typeface="Times New Roman" pitchFamily="18" charset="0"/>
                </a:rPr>
                <a:t>;  exp, 4318 cm</a:t>
              </a:r>
              <a:r>
                <a:rPr lang="en-US" sz="2000" b="1" baseline="30000">
                  <a:solidFill>
                    <a:schemeClr val="accent2"/>
                  </a:solidFill>
                  <a:latin typeface="Times New Roman" pitchFamily="18" charset="0"/>
                </a:rPr>
                <a:t>-1</a:t>
              </a:r>
              <a:endParaRPr lang="en-US" sz="2000" b="1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sp>
          <p:nvSpPr>
            <p:cNvPr id="108093" name="Line 293"/>
            <p:cNvSpPr>
              <a:spLocks noChangeShapeType="1"/>
            </p:cNvSpPr>
            <p:nvPr/>
          </p:nvSpPr>
          <p:spPr bwMode="auto">
            <a:xfrm>
              <a:off x="1176" y="3006"/>
              <a:ext cx="158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094" name="Line 294"/>
            <p:cNvSpPr>
              <a:spLocks noChangeShapeType="1"/>
            </p:cNvSpPr>
            <p:nvPr/>
          </p:nvSpPr>
          <p:spPr bwMode="auto">
            <a:xfrm>
              <a:off x="3472" y="3006"/>
              <a:ext cx="175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095" name="Line 295"/>
            <p:cNvSpPr>
              <a:spLocks noChangeShapeType="1"/>
            </p:cNvSpPr>
            <p:nvPr/>
          </p:nvSpPr>
          <p:spPr bwMode="auto">
            <a:xfrm>
              <a:off x="181" y="2746"/>
              <a:ext cx="540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8081" name="Text Box 296"/>
          <p:cNvSpPr txBox="1">
            <a:spLocks noChangeArrowheads="1"/>
          </p:cNvSpPr>
          <p:nvPr/>
        </p:nvSpPr>
        <p:spPr bwMode="auto">
          <a:xfrm>
            <a:off x="7297738" y="6543675"/>
            <a:ext cx="1841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800" b="1">
              <a:latin typeface="Times New Roman" pitchFamily="18" charset="0"/>
            </a:endParaRPr>
          </a:p>
        </p:txBody>
      </p:sp>
      <p:graphicFrame>
        <p:nvGraphicFramePr>
          <p:cNvPr id="107817" name="Object 297"/>
          <p:cNvGraphicFramePr>
            <a:graphicFrameLocks noChangeAspect="1"/>
          </p:cNvGraphicFramePr>
          <p:nvPr/>
        </p:nvGraphicFramePr>
        <p:xfrm>
          <a:off x="3506788" y="3879850"/>
          <a:ext cx="1104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89" name="Equation" r:id="rId10" imgW="1104900" imgH="330200" progId="Equation.3">
                  <p:embed/>
                </p:oleObj>
              </mc:Choice>
              <mc:Fallback>
                <p:oleObj name="Equation" r:id="rId10" imgW="1104900" imgH="330200" progId="Equation.3">
                  <p:embed/>
                  <p:pic>
                    <p:nvPicPr>
                      <p:cNvPr id="0" name="Picture 3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6788" y="3879850"/>
                        <a:ext cx="11049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082" name="Text Box 9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latin typeface="Times New Roman" pitchFamily="18" charset="0"/>
              </a:rPr>
              <a:t>2018</a:t>
            </a:r>
            <a:endParaRPr lang="en-US" sz="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1142</Words>
  <Application>Microsoft Office PowerPoint</Application>
  <PresentationFormat>On-screen Show (4:3)</PresentationFormat>
  <Paragraphs>415</Paragraphs>
  <Slides>31</Slides>
  <Notes>30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Symbol</vt:lpstr>
      <vt:lpstr>Times New Roman</vt:lpstr>
      <vt:lpstr>Default Design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fayer</dc:creator>
  <cp:lastModifiedBy>Fayer, Prof Michael David</cp:lastModifiedBy>
  <cp:revision>16</cp:revision>
  <cp:lastPrinted>2018-10-07T22:05:01Z</cp:lastPrinted>
  <dcterms:created xsi:type="dcterms:W3CDTF">2012-12-05T02:04:30Z</dcterms:created>
  <dcterms:modified xsi:type="dcterms:W3CDTF">2019-08-26T19:18:21Z</dcterms:modified>
</cp:coreProperties>
</file>