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49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4" Type="http://schemas.openxmlformats.org/officeDocument/2006/relationships/image" Target="../media/image97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7" Type="http://schemas.openxmlformats.org/officeDocument/2006/relationships/image" Target="../media/image109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4" Type="http://schemas.openxmlformats.org/officeDocument/2006/relationships/image" Target="../media/image113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127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BB5F6-D7C7-4B2F-A07C-E5B6452D594A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CBF87-DE3F-47E9-8347-FA619FB68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0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171452-C179-4F5D-9318-DEB51BBB93AD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15CE12D-FF44-4E34-909B-6B8BEA6095CA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D9FA9A4-D37F-4003-BEB6-81D84EF259B3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B47F0DC-D598-47AA-B655-F8DB72FA9558}" type="slidenum">
              <a:rPr lang="en-US" sz="1300">
                <a:solidFill>
                  <a:prstClr val="black"/>
                </a:solidFill>
              </a:rPr>
              <a:pPr algn="r"/>
              <a:t>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47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8E892A-1BC1-4E51-AC14-C901FA2541A0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F25C46-3823-4394-A26F-023AC5B89902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76DA5F-E2C8-48FB-BDCF-3FC689438BB5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A2EB876-B806-4CD5-A604-CCCD8CF4D073}" type="slidenum">
              <a:rPr lang="en-US" sz="1300">
                <a:solidFill>
                  <a:prstClr val="black"/>
                </a:solidFill>
              </a:rPr>
              <a:pPr algn="r"/>
              <a:t>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1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AA0E84-1253-4E61-8BBE-2C64DE075956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F7DA226-DB58-4F78-BEFE-D0615D89DE89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D1DC2E6-2C7D-4EAC-9401-CE85FB8FF391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616F9ED-C5C4-41A1-A338-C305C8998E86}" type="slidenum">
              <a:rPr lang="en-US" sz="1300">
                <a:solidFill>
                  <a:prstClr val="black"/>
                </a:solidFill>
              </a:rPr>
              <a:pPr algn="r"/>
              <a:t>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14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4BB03-2B23-45FF-8046-DEA0FCE39EF5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B99CC90-4983-4F63-93CF-53BFF04BCC81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CA17826-CDCD-4DF7-9058-501D937A6E2C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03AD391-6140-47B5-8382-BB0238D9A9AC}" type="slidenum">
              <a:rPr lang="en-US" sz="1300">
                <a:solidFill>
                  <a:prstClr val="black"/>
                </a:solidFill>
              </a:rPr>
              <a:pPr algn="r"/>
              <a:t>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10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22F8C-56CE-4DF7-9BF6-EF37A4FCAAA9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E885CB5-1BA6-409F-BAF9-6E5401345420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2850826-E1CB-4A62-8990-DCE014C1215A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C0779D8-C9F5-41EA-83A0-ED9F669B7513}" type="slidenum">
              <a:rPr lang="en-US" sz="1300">
                <a:solidFill>
                  <a:prstClr val="black"/>
                </a:solidFill>
              </a:rPr>
              <a:pPr algn="r"/>
              <a:t>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68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E9A46-680D-47F5-A3A0-8FE0E23A8BD8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F751892-193D-4C4A-B559-FEF11DF5F9B0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1C7323C-1447-43D9-B38A-90012FB2B2F7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B73EA73-8C1F-4A0D-8ECC-377273CB4561}" type="slidenum">
              <a:rPr lang="en-US" sz="1300">
                <a:solidFill>
                  <a:prstClr val="black"/>
                </a:solidFill>
              </a:rPr>
              <a:pPr algn="r"/>
              <a:t>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37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5A637-3D74-4A1D-8F78-3C7842CD7121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DDC4A90-550C-4B95-AF3C-63419AEFE3DC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59859A2-55E4-48C5-9076-53E6D7B4DBC4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4187327-B26C-4FE9-9BF6-626814F9AD29}" type="slidenum">
              <a:rPr lang="en-US" sz="1300">
                <a:solidFill>
                  <a:prstClr val="black"/>
                </a:solidFill>
              </a:rPr>
              <a:pPr algn="r"/>
              <a:t>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4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9F320-D826-49B0-B16D-3D0F01144B66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B1B0EC-298B-43C0-9799-AED6C0A855D1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DE940B9-62A0-4BCE-A5D7-131086F81D96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2C95F3B-353A-4E90-B28A-34A4FB22A9E3}" type="slidenum">
              <a:rPr lang="en-US" sz="1300">
                <a:solidFill>
                  <a:prstClr val="black"/>
                </a:solidFill>
              </a:rPr>
              <a:pPr algn="r"/>
              <a:t>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11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AFDCD-EA10-4FD8-9731-A4AF3FACB48F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4F6DD9-937D-4265-BE20-A41B3AFC5CD3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92CB13C-88E4-449D-B753-CE6A04B082AC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01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A09200A-825F-40AC-AB2C-E718EF53A7BC}" type="slidenum">
              <a:rPr lang="en-US" sz="1300">
                <a:solidFill>
                  <a:prstClr val="black"/>
                </a:solidFill>
              </a:rPr>
              <a:pPr algn="r"/>
              <a:t>10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01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92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1107A-0188-4E3C-8D07-4AACA69C7A2D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F07D452-5720-4642-BF19-1D8CAD61DDAA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747649F-1839-4966-8097-952B6E92B136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22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5CD721F-54C2-4C7F-A3E7-7977E34DD29F}" type="slidenum">
              <a:rPr lang="en-US" sz="1300">
                <a:solidFill>
                  <a:prstClr val="black"/>
                </a:solidFill>
              </a:rPr>
              <a:pPr algn="r"/>
              <a:t>11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65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A3F1C6-D546-443B-9B67-14EA2F499CAF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C3011D-3B34-49D4-AA57-C60BAB36D723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B4CB0BD-7567-4BA2-B87A-510B29A48A81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42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2293BF-D160-47D5-A3D2-CA0A785265A3}" type="slidenum">
              <a:rPr lang="en-US" sz="1300">
                <a:solidFill>
                  <a:prstClr val="black"/>
                </a:solidFill>
              </a:rPr>
              <a:pPr algn="r"/>
              <a:t>12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09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888A70-80EC-4DE8-8CEE-BDC615253E67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AE8DBF-0792-47FB-816C-07BF87EA53ED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68221CC-C3BD-482A-AE2C-946EC3AB277D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017494C-31BD-435B-AA0B-E5F1DA866063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6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171D7-A3EF-44A7-8BA6-B509F7439395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0B6A39-C2DB-4E40-9D4B-D0F632CF61B8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FCCF902-31CD-4277-B7CF-42F474463F30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88017A1-E864-4B32-8C14-EF4851988BC4}" type="slidenum">
              <a:rPr lang="en-US" sz="1300">
                <a:solidFill>
                  <a:prstClr val="black"/>
                </a:solidFill>
              </a:rPr>
              <a:pPr algn="r"/>
              <a:t>14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85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50F700-0E23-41BA-B1A2-FA634E213557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0576789-2691-4D09-B23C-571C4E1D16A8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EBE40AB-DDA2-4422-8CDF-62F6C3D601D2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9342C5D-5FF4-460A-949A-4514524208DC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85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074AF-A92E-4251-A3B7-165B4B9D7640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E679773-90FF-4975-B4BB-2517147AAEF7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F4F7B3B-7C87-4973-AC2F-105607B20B73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C871E5-0B8A-4FA4-9973-703B15C98DB1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30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95802-3530-4E2D-8930-25AB11A91A7C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850168B-D73F-4531-A610-8638E6D2D447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C3F822-C740-46AD-9A15-8D8804C74467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BB80955-1E4E-4B94-B7B7-17AFFBD33777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47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72F985-DDBC-4E8D-B4D9-D7D67DC92A66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3DFD7E8-3865-42F7-BF39-FA18E255CCBB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D1026C-33D4-40E2-A1B7-2469B6BDDCA6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88215BD-E1E0-4F54-970B-ACC9CD000636}" type="slidenum">
              <a:rPr lang="en-US" sz="1300">
                <a:solidFill>
                  <a:prstClr val="black"/>
                </a:solidFill>
              </a:rPr>
              <a:pPr algn="r"/>
              <a:t>18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29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9AFF6-652F-4BD5-A60D-C69953634D57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DB80B09-F001-47FF-9211-C63CFA967180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A4FAE0A-EA16-4C15-8C9E-94F03FD5F76D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9830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928492C-A76F-4818-A193-8989B18902F1}" type="slidenum">
              <a:rPr lang="en-US" sz="1300">
                <a:solidFill>
                  <a:prstClr val="black"/>
                </a:solidFill>
              </a:rPr>
              <a:pPr algn="r"/>
              <a:t>19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983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983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08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1B57A-B18C-49ED-B575-375F564D5707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302DCF5-22F9-4BB5-BB18-B9023F449010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2C865CF-EE50-4EC7-832B-A7D8E96C7D5D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1403B53-F250-416D-89BE-6EF2C65020CF}" type="slidenum">
              <a:rPr lang="en-US" sz="1300">
                <a:solidFill>
                  <a:prstClr val="black"/>
                </a:solidFill>
              </a:rPr>
              <a:pPr algn="r"/>
              <a:t>20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01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29C697-21A0-458A-8F6E-00E53CAC067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8924C9-66E5-4261-9332-44E6C48ADADA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09F87E5-9459-451F-81B3-772EB09207DC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521B0E5-A9F5-4F36-971C-AEB1E4AF59D2}" type="slidenum">
              <a:rPr lang="en-US" sz="1300">
                <a:solidFill>
                  <a:prstClr val="black"/>
                </a:solidFill>
              </a:rPr>
              <a:pPr algn="r"/>
              <a:t>21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6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E8DC0-1E04-4959-BF28-5D7AE45C191D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D3E6B1E-F525-431B-918E-B31C9B106D62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9F9CBE8-F031-4B52-A061-ABB6B9E424AD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498363-F47F-4382-BABA-9765E35E1072}" type="slidenum">
              <a:rPr lang="en-US" sz="1300">
                <a:solidFill>
                  <a:prstClr val="black"/>
                </a:solidFill>
              </a:rPr>
              <a:pPr algn="r"/>
              <a:t>22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75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406DA-D569-4459-B8A4-FC94A078DAFC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7F58172-7695-4862-9365-B84E261B0B2C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7B1165D-8ED3-4650-93FF-3E7FF3F9AC8A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CF8F553-ED9A-406E-9B66-1FF03910DEEE}" type="slidenum">
              <a:rPr lang="en-US" sz="1300">
                <a:solidFill>
                  <a:prstClr val="black"/>
                </a:solidFill>
              </a:rPr>
              <a:pPr algn="r"/>
              <a:t>23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79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8E2162-D9FB-4922-AAC4-2CF28881A4A6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7EC5DF4-C527-4439-A557-BC8A6012A441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EADE878-CCA8-457D-8DCD-37A75B6CA7EB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A2DF8DB-8E96-467C-8AC6-A864F7BD7FF8}" type="slidenum">
              <a:rPr lang="en-US" sz="1300">
                <a:solidFill>
                  <a:prstClr val="black"/>
                </a:solidFill>
              </a:rPr>
              <a:pPr algn="r"/>
              <a:t>24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75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0069B-B389-4F4A-B371-FAF2CAABAC5A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D02658B-0662-4582-808A-11F698118A3E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AAFAAC6-4F44-45C9-87F5-3CF0007C7903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48793B9-912F-48A0-8AB9-D7C0343CA205}" type="slidenum">
              <a:rPr lang="en-US" sz="1300">
                <a:solidFill>
                  <a:prstClr val="black"/>
                </a:solidFill>
              </a:rPr>
              <a:pPr algn="r"/>
              <a:t>25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57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A6E517-791F-4090-8C42-45B631092663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0514BC-4574-48EA-9B03-AE9E468B161A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533350E-C403-4753-897F-3BBB30C12B54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33B7E8-7A15-45BE-BB27-FAA01A4FCE07}" type="slidenum">
              <a:rPr lang="en-US" sz="1300">
                <a:solidFill>
                  <a:prstClr val="black"/>
                </a:solidFill>
              </a:rPr>
              <a:pPr algn="r"/>
              <a:t>26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35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9A436-FAF3-4AFC-83FF-2478276A8981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B761918-BE94-48B7-94D4-F9EDB02A350B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A29B3E0-37BD-49F9-9FF3-CA80AA6C055E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B687E3-6BD1-4445-8C87-1FADF35DD0C8}" type="slidenum">
              <a:rPr lang="en-US" sz="1300">
                <a:solidFill>
                  <a:prstClr val="black"/>
                </a:solidFill>
              </a:rPr>
              <a:pPr algn="r"/>
              <a:t>27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769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BD60E-6811-4DDD-B158-B3D3F8FB91CD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2AB0A0B-9720-4EB2-BA33-B877F97B2D5F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FB3609D-F160-4839-A18C-5CE9D0C3674B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497A25A-0F21-4A84-9BF9-DC5D6E5AFCD7}" type="slidenum">
              <a:rPr lang="en-US" sz="1300">
                <a:solidFill>
                  <a:prstClr val="black"/>
                </a:solidFill>
              </a:rPr>
              <a:pPr algn="r"/>
              <a:t>28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52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45D1F-07D6-432B-B1B4-F94CF5C570A1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C61F4DD-A41E-4502-971D-D28E3AF0C06B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D2358A3-BEB2-4294-96BD-FC5D3AEDA454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5C6AD84-1181-43CF-ACA5-7E01C347757A}" type="slidenum">
              <a:rPr lang="en-US" sz="1300">
                <a:solidFill>
                  <a:prstClr val="black"/>
                </a:solidFill>
              </a:rPr>
              <a:pPr algn="r"/>
              <a:t>29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33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602D9-E678-4D2B-B5B3-1A5D7C457C98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B154C19-7CC0-4427-87F5-A11DA9EC626C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24ACDB-108B-480D-9E1A-6107E97105D6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461CE0-5F98-45BD-8B0B-B921A45513B4}" type="slidenum">
              <a:rPr lang="en-US" sz="1300">
                <a:solidFill>
                  <a:prstClr val="black"/>
                </a:solidFill>
              </a:rPr>
              <a:pPr algn="r"/>
              <a:t>30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815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7484C4-F134-41E7-ACB8-143053E40E8F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D28F1B0-825A-41CD-832D-8B6868A800E3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C1051D-F658-4772-95F6-1A325AB238AE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7C860FA-7DDB-41FE-9AC2-BBB021E9233A}" type="slidenum">
              <a:rPr lang="en-US" sz="1300">
                <a:solidFill>
                  <a:prstClr val="black"/>
                </a:solidFill>
              </a:rPr>
              <a:pPr algn="r"/>
              <a:t>31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66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28D0CC-5D7C-4D14-B12A-EB0DDE933161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159D8D0-4357-4AE5-AF20-0E752B87C573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889F923-47E5-43CD-B5CA-9E2D895A795D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887BBF6-EE90-49BF-B412-DE762A5D8649}" type="slidenum">
              <a:rPr lang="en-US" sz="1300">
                <a:solidFill>
                  <a:prstClr val="black"/>
                </a:solidFill>
              </a:rPr>
              <a:pPr algn="r"/>
              <a:t>32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925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AC3C9-EACE-4265-84B3-7B3CD04D9A3C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19CA22B-DF3F-48E8-A71D-17751C560DC0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A55ADB1-1FF2-4378-809B-6BC0FD95683A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6F84384-715A-4BC6-A026-789165D44930}" type="slidenum">
              <a:rPr lang="en-US" sz="1300">
                <a:solidFill>
                  <a:prstClr val="black"/>
                </a:solidFill>
              </a:rPr>
              <a:pPr algn="r"/>
              <a:t>33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42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03F73-1395-4E91-960C-980888CA2A16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32A3D55-58A5-4B9F-BDE3-43A8839A0622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4E667B3-7B18-4402-8F09-275D4BC9FFFF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DD43500-10A4-4810-89FE-DE7D57DAD22A}" type="slidenum">
              <a:rPr lang="en-US" sz="1300">
                <a:solidFill>
                  <a:prstClr val="black"/>
                </a:solidFill>
              </a:rPr>
              <a:pPr algn="r"/>
              <a:t>34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50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C6E36-ED40-4BDD-BA29-2D8A3FB09A36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6F64F3-89DD-4043-97AD-A12BF2E2E4EB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900F634-A516-4DE4-B7D6-2164BE61CAF9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1393D6D-CE3A-4F8C-A5CA-1183552B4F46}" type="slidenum">
              <a:rPr lang="en-US" sz="1300">
                <a:solidFill>
                  <a:prstClr val="black"/>
                </a:solidFill>
              </a:rPr>
              <a:pPr algn="r"/>
              <a:t>35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136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E9A46-680D-47F5-A3A0-8FE0E23A8BD8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F751892-193D-4C4A-B559-FEF11DF5F9B0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1C7323C-1447-43D9-B38A-90012FB2B2F7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B73EA73-8C1F-4A0D-8ECC-377273CB4561}" type="slidenum">
              <a:rPr lang="en-US" sz="1300">
                <a:solidFill>
                  <a:prstClr val="black"/>
                </a:solidFill>
              </a:rPr>
              <a:pPr algn="r"/>
              <a:t>36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156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D7F42-8A33-494E-BFA7-C4324B15D091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11818B-1969-4290-A5A6-ED6BAE81E154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F90B722-FCA6-4AEC-9537-BFCFD63A837D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828F792-84C2-4F87-92C5-C2BF11A8477B}" type="slidenum">
              <a:rPr lang="en-US" sz="1300">
                <a:solidFill>
                  <a:prstClr val="black"/>
                </a:solidFill>
              </a:rPr>
              <a:pPr algn="r"/>
              <a:t>37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591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EC76C-1889-4734-8CAC-22EEE92A1325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FD9FC80-581A-4D14-9B5E-12EA59FDD002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2052786-FB30-4D50-81CD-E0DE9DD34A8D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616BDF-7B96-4E56-8AFB-A57A31DA358C}" type="slidenum">
              <a:rPr lang="en-US" sz="1300">
                <a:solidFill>
                  <a:prstClr val="black"/>
                </a:solidFill>
              </a:rPr>
              <a:pPr algn="r"/>
              <a:t>38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678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A84263-918C-47B6-BDA3-A7D852B118FF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71F3D21-227C-4E5C-8C4A-3A0AAD9FB41E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DDD042C-A680-46AF-9309-165625CF0050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36C8C9D-1FBD-4C5B-9DA6-BC9C8EAD81E3}" type="slidenum">
              <a:rPr lang="en-US" sz="1300">
                <a:solidFill>
                  <a:prstClr val="black"/>
                </a:solidFill>
              </a:rPr>
              <a:pPr algn="r"/>
              <a:t>39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310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E06F44-C44C-4D2E-B574-F5BF4408DA54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7494D1-432B-4880-B4CF-15105D1C208F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69AB9E4-D8DB-4277-8E96-CBC09CADFF94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CC5AD87-DCAA-486B-99FC-98769265669D}" type="slidenum">
              <a:rPr lang="en-US" sz="1300">
                <a:solidFill>
                  <a:prstClr val="black"/>
                </a:solidFill>
              </a:rPr>
              <a:pPr algn="r"/>
              <a:t>40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50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F40E3-AE80-4D4E-AD97-BB2DA8DF5079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CFAF1F5-673A-4658-A8A5-7C74ACA3A4B6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6BEA229-9C6D-4FCB-ABF5-49D31539FBDE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6C4321-8522-4EC5-B1A3-556556506CA8}" type="slidenum">
              <a:rPr lang="en-US" sz="1300">
                <a:solidFill>
                  <a:prstClr val="black"/>
                </a:solidFill>
              </a:rPr>
              <a:pPr algn="r"/>
              <a:t>41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285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946F2F-3034-4C56-BFFB-1B397C68A75E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DD85CAB-0812-4960-9E92-A3570AE1A689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8D71940-FC2B-4E3D-A541-626E440106C3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87C67C8-89B0-45B2-8A7B-1C92AC7B6034}" type="slidenum">
              <a:rPr lang="en-US" sz="1300">
                <a:solidFill>
                  <a:prstClr val="black"/>
                </a:solidFill>
              </a:rPr>
              <a:pPr algn="r"/>
              <a:t>42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96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9DE9CD-2B30-4014-A1A7-9F56E7775AF3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791C5F-0EB4-4F4D-B089-57DE2D100D32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944C71-05DA-47ED-8DEA-4FAB5602E1FD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B7316F3-EA34-41A8-83C1-72D1D4F17903}" type="slidenum">
              <a:rPr lang="en-US" sz="1300">
                <a:solidFill>
                  <a:prstClr val="black"/>
                </a:solidFill>
              </a:rPr>
              <a:pPr algn="r"/>
              <a:t>43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2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8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5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2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4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0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3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8.wmf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27.wmf"/><Relationship Id="rId10" Type="http://schemas.openxmlformats.org/officeDocument/2006/relationships/image" Target="../media/image29.wmf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Microsoft_Word_97_-_2003_Document1.doc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4.wmf"/><Relationship Id="rId10" Type="http://schemas.openxmlformats.org/officeDocument/2006/relationships/image" Target="../media/image37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39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9.wmf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0.wmf"/><Relationship Id="rId14" Type="http://schemas.openxmlformats.org/officeDocument/2006/relationships/image" Target="../media/image4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7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6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5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61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5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5.wmf"/><Relationship Id="rId4" Type="http://schemas.openxmlformats.org/officeDocument/2006/relationships/image" Target="../media/image67.emf"/><Relationship Id="rId9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6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7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0.bin"/><Relationship Id="rId5" Type="http://schemas.openxmlformats.org/officeDocument/2006/relationships/image" Target="../media/image75.wmf"/><Relationship Id="rId4" Type="http://schemas.openxmlformats.org/officeDocument/2006/relationships/oleObject" Target="../embeddings/oleObject69.bin"/><Relationship Id="rId9" Type="http://schemas.openxmlformats.org/officeDocument/2006/relationships/image" Target="../media/image7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7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7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7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85.w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8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90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8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92.wmf"/><Relationship Id="rId4" Type="http://schemas.openxmlformats.org/officeDocument/2006/relationships/oleObject" Target="../embeddings/oleObject8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9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97.wmf"/><Relationship Id="rId5" Type="http://schemas.openxmlformats.org/officeDocument/2006/relationships/image" Target="../media/image94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7.bin"/><Relationship Id="rId9" Type="http://schemas.openxmlformats.org/officeDocument/2006/relationships/image" Target="../media/image96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9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102.wmf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101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96.bin"/><Relationship Id="rId4" Type="http://schemas.openxmlformats.org/officeDocument/2006/relationships/oleObject" Target="../embeddings/oleObject93.bin"/><Relationship Id="rId9" Type="http://schemas.openxmlformats.org/officeDocument/2006/relationships/image" Target="../media/image10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107.wmf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102.bin"/><Relationship Id="rId17" Type="http://schemas.openxmlformats.org/officeDocument/2006/relationships/image" Target="../media/image10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4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106.wmf"/><Relationship Id="rId5" Type="http://schemas.openxmlformats.org/officeDocument/2006/relationships/image" Target="../media/image103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01.bin"/><Relationship Id="rId4" Type="http://schemas.openxmlformats.org/officeDocument/2006/relationships/oleObject" Target="../embeddings/oleObject98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103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06.bin"/><Relationship Id="rId11" Type="http://schemas.openxmlformats.org/officeDocument/2006/relationships/image" Target="../media/image113.wmf"/><Relationship Id="rId5" Type="http://schemas.openxmlformats.org/officeDocument/2006/relationships/image" Target="../media/image110.wmf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112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notesSlide" Target="../notesSlides/notesSlide39.xml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16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13" Type="http://schemas.openxmlformats.org/officeDocument/2006/relationships/image" Target="../media/image121.wmf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118.wmf"/><Relationship Id="rId12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120.wmf"/><Relationship Id="rId5" Type="http://schemas.openxmlformats.org/officeDocument/2006/relationships/image" Target="../media/image117.wmf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119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13" Type="http://schemas.openxmlformats.org/officeDocument/2006/relationships/image" Target="../media/image126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125.wmf"/><Relationship Id="rId5" Type="http://schemas.openxmlformats.org/officeDocument/2006/relationships/image" Target="../media/image122.wmf"/><Relationship Id="rId15" Type="http://schemas.openxmlformats.org/officeDocument/2006/relationships/image" Target="../media/image127.wmf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24.wmf"/><Relationship Id="rId14" Type="http://schemas.openxmlformats.org/officeDocument/2006/relationships/oleObject" Target="../embeddings/oleObject121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123.bin"/><Relationship Id="rId11" Type="http://schemas.openxmlformats.org/officeDocument/2006/relationships/image" Target="../media/image12.wmf"/><Relationship Id="rId5" Type="http://schemas.openxmlformats.org/officeDocument/2006/relationships/image" Target="../media/image128.wmf"/><Relationship Id="rId10" Type="http://schemas.openxmlformats.org/officeDocument/2006/relationships/oleObject" Target="../embeddings/oleObject125.bin"/><Relationship Id="rId4" Type="http://schemas.openxmlformats.org/officeDocument/2006/relationships/oleObject" Target="../embeddings/oleObject122.bin"/><Relationship Id="rId9" Type="http://schemas.openxmlformats.org/officeDocument/2006/relationships/image" Target="../media/image1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rgbClr val="FFB9B9"/>
            </a:gs>
            <a:gs pos="46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4669" y="2395710"/>
            <a:ext cx="2142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6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09602" y="1143002"/>
            <a:ext cx="79192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</a:rPr>
              <a:t>Hermitian linear operator	Real dynamical variable – </a:t>
            </a:r>
            <a:br>
              <a:rPr lang="en-US" sz="2400" b="1" dirty="0">
                <a:solidFill>
                  <a:srgbClr val="0000CC"/>
                </a:solidFill>
                <a:latin typeface="Times New Roman" pitchFamily="18" charset="0"/>
              </a:rPr>
            </a:b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</a:rPr>
              <a:t>				represents observable quantity</a:t>
            </a:r>
            <a:br>
              <a:rPr lang="en-US" sz="2400" b="1" dirty="0">
                <a:solidFill>
                  <a:srgbClr val="0000CC"/>
                </a:solidFill>
                <a:latin typeface="Times New Roman" pitchFamily="18" charset="0"/>
              </a:rPr>
            </a:br>
            <a:endParaRPr lang="en-US" sz="24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09602" y="2438400"/>
            <a:ext cx="815486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Eigenvector			A state associated with an </a:t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6600"/>
                </a:solidFill>
                <a:latin typeface="Times New Roman" pitchFamily="18" charset="0"/>
              </a:rPr>
              <a:t>				observable</a:t>
            </a:r>
            <a:br>
              <a:rPr lang="en-US" sz="2400" b="1">
                <a:solidFill>
                  <a:srgbClr val="006600"/>
                </a:solidFill>
                <a:latin typeface="Times New Roman" pitchFamily="18" charset="0"/>
              </a:rPr>
            </a:br>
            <a:endParaRPr lang="en-US" sz="2400" b="1">
              <a:solidFill>
                <a:srgbClr val="006600"/>
              </a:solidFill>
              <a:latin typeface="Times New Roman" pitchFamily="18" charset="0"/>
            </a:endParaRPr>
          </a:p>
          <a:p>
            <a:r>
              <a:rPr lang="en-US" sz="2400" b="1">
                <a:solidFill>
                  <a:srgbClr val="F80000"/>
                </a:solidFill>
                <a:latin typeface="Times New Roman" pitchFamily="18" charset="0"/>
              </a:rPr>
              <a:t>Eigenvalue			Value of observable associated</a:t>
            </a:r>
            <a:br>
              <a:rPr lang="en-US" sz="2400" b="1">
                <a:solidFill>
                  <a:srgbClr val="F8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F80000"/>
                </a:solidFill>
                <a:latin typeface="Times New Roman" pitchFamily="18" charset="0"/>
              </a:rPr>
              <a:t>				with a particular linear operator</a:t>
            </a:r>
            <a:br>
              <a:rPr lang="en-US" sz="2400" b="1">
                <a:solidFill>
                  <a:srgbClr val="F8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F80000"/>
                </a:solidFill>
                <a:latin typeface="Times New Roman" pitchFamily="18" charset="0"/>
              </a:rPr>
              <a:t>				and eigenvector</a:t>
            </a:r>
          </a:p>
          <a:p>
            <a:endParaRPr lang="en-US" sz="24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32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4802" y="152400"/>
            <a:ext cx="3090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Momentum of a Free Particle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09600" y="2971802"/>
            <a:ext cx="5080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Know momentum, </a:t>
            </a:r>
            <a:r>
              <a:rPr lang="en-US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and position, </a:t>
            </a:r>
            <a:r>
              <a:rPr lang="en-US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can predict exact location at any subsequent time.</a:t>
            </a:r>
            <a:b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Solve Newton's equations of motion.</a:t>
            </a:r>
            <a:b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mV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93725" y="5146677"/>
            <a:ext cx="5735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What is the quantum mechanical description?</a:t>
            </a:r>
            <a:b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Should be able to describe photons, electrons, and rocks.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1327" y="852488"/>
            <a:ext cx="8010525" cy="1814512"/>
            <a:chOff x="278" y="537"/>
            <a:chExt cx="5046" cy="1143"/>
          </a:xfrm>
        </p:grpSpPr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278" y="537"/>
              <a:ext cx="504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Free particle – particle with no forces acting on it.  </a:t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         The simplest particle in classical and quantum mechanics.</a:t>
              </a: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8" y="1034"/>
              <a:ext cx="4146" cy="646"/>
              <a:chOff x="278" y="1034"/>
              <a:chExt cx="4146" cy="646"/>
            </a:xfrm>
          </p:grpSpPr>
          <p:sp>
            <p:nvSpPr>
              <p:cNvPr id="19464" name="Oval 8"/>
              <p:cNvSpPr>
                <a:spLocks noChangeArrowheads="1"/>
              </p:cNvSpPr>
              <p:nvPr/>
            </p:nvSpPr>
            <p:spPr bwMode="auto">
              <a:xfrm>
                <a:off x="432" y="1392"/>
                <a:ext cx="288" cy="288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b="1">
                  <a:solidFill>
                    <a:srgbClr val="5F5F5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465" name="Line 9"/>
              <p:cNvSpPr>
                <a:spLocks noChangeShapeType="1"/>
              </p:cNvSpPr>
              <p:nvPr/>
            </p:nvSpPr>
            <p:spPr bwMode="auto">
              <a:xfrm>
                <a:off x="816" y="1536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66" name="Text Box 10"/>
              <p:cNvSpPr txBox="1">
                <a:spLocks noChangeArrowheads="1"/>
              </p:cNvSpPr>
              <p:nvPr/>
            </p:nvSpPr>
            <p:spPr bwMode="auto">
              <a:xfrm>
                <a:off x="278" y="1034"/>
                <a:ext cx="62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80000"/>
                    </a:solidFill>
                    <a:latin typeface="Times New Roman" pitchFamily="18" charset="0"/>
                    <a:cs typeface="Times New Roman" pitchFamily="18" charset="0"/>
                  </a:rPr>
                  <a:t>classical</a:t>
                </a:r>
              </a:p>
            </p:txBody>
          </p:sp>
          <p:sp>
            <p:nvSpPr>
              <p:cNvPr id="19467" name="Text Box 11"/>
              <p:cNvSpPr txBox="1">
                <a:spLocks noChangeArrowheads="1"/>
              </p:cNvSpPr>
              <p:nvPr/>
            </p:nvSpPr>
            <p:spPr bwMode="auto">
              <a:xfrm>
                <a:off x="2774" y="1370"/>
                <a:ext cx="165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80000"/>
                    </a:solidFill>
                    <a:latin typeface="Times New Roman" pitchFamily="18" charset="0"/>
                    <a:cs typeface="Times New Roman" pitchFamily="18" charset="0"/>
                  </a:rPr>
                  <a:t>rock in interstellar space</a:t>
                </a:r>
              </a:p>
            </p:txBody>
          </p:sp>
        </p:grpSp>
      </p:grpSp>
      <p:sp>
        <p:nvSpPr>
          <p:cNvPr id="19468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65127" y="117475"/>
            <a:ext cx="5000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Momentum eigenvalue problem for Free Particle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9202" y="762002"/>
            <a:ext cx="5006975" cy="1712913"/>
            <a:chOff x="768" y="480"/>
            <a:chExt cx="3154" cy="1079"/>
          </a:xfrm>
        </p:grpSpPr>
        <p:graphicFrame>
          <p:nvGraphicFramePr>
            <p:cNvPr id="21508" name="Object 4"/>
            <p:cNvGraphicFramePr>
              <a:graphicFrameLocks noChangeAspect="1"/>
            </p:cNvGraphicFramePr>
            <p:nvPr/>
          </p:nvGraphicFramePr>
          <p:xfrm>
            <a:off x="1662" y="480"/>
            <a:ext cx="1237" cy="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4" imgW="850531" imgH="253890" progId="Equation.DSMT4">
                    <p:embed/>
                  </p:oleObj>
                </mc:Choice>
                <mc:Fallback>
                  <p:oleObj name="Equation" r:id="rId4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2" y="480"/>
                          <a:ext cx="1237" cy="3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768" y="1152"/>
              <a:ext cx="315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momentum	momentum	momentum</a:t>
              </a:r>
              <a:br>
                <a:rPr lang="en-US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operator		eigenvalues	eigenkets</a:t>
              </a:r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 flipV="1">
              <a:off x="1200" y="816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 flipV="1">
              <a:off x="2208" y="768"/>
              <a:ext cx="24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 flipH="1" flipV="1">
              <a:off x="2832" y="768"/>
              <a:ext cx="48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41325" y="3013077"/>
            <a:ext cx="5487988" cy="646113"/>
            <a:chOff x="278" y="1898"/>
            <a:chExt cx="3457" cy="407"/>
          </a:xfrm>
        </p:grpSpPr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278" y="1898"/>
              <a:ext cx="3457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Know operator </a:t>
              </a:r>
              <a:r>
                <a:rPr lang="en-US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	         </a:t>
              </a:r>
              <a:r>
                <a:rPr lang="en-US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want:</a:t>
              </a:r>
              <a:r>
                <a:rPr lang="en-US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b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eigenvectors</a:t>
              </a:r>
              <a:br>
                <a:rPr lang="en-US" b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			     </a:t>
              </a:r>
              <a:r>
                <a:rPr lang="en-US" b="1">
                  <a:solidFill>
                    <a:srgbClr val="F80000"/>
                  </a:solidFill>
                  <a:latin typeface="Times New Roman" pitchFamily="18" charset="0"/>
                  <a:cs typeface="Times New Roman" pitchFamily="18" charset="0"/>
                </a:rPr>
                <a:t>eigenvalues</a:t>
              </a: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>
              <a:off x="1308" y="203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04800" y="3962402"/>
            <a:ext cx="8382000" cy="1293813"/>
            <a:chOff x="192" y="2496"/>
            <a:chExt cx="5280" cy="815"/>
          </a:xfrm>
        </p:grpSpPr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192" y="2496"/>
              <a:ext cx="5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78" y="2522"/>
              <a:ext cx="3294" cy="789"/>
              <a:chOff x="278" y="2522"/>
              <a:chExt cx="3294" cy="789"/>
            </a:xfrm>
          </p:grpSpPr>
          <p:sp>
            <p:nvSpPr>
              <p:cNvPr id="21519" name="Text Box 15"/>
              <p:cNvSpPr txBox="1">
                <a:spLocks noChangeArrowheads="1"/>
              </p:cNvSpPr>
              <p:nvPr/>
            </p:nvSpPr>
            <p:spPr bwMode="auto">
              <a:xfrm>
                <a:off x="278" y="2522"/>
                <a:ext cx="329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3300"/>
                    </a:solidFill>
                    <a:latin typeface="Times New Roman" pitchFamily="18" charset="0"/>
                    <a:cs typeface="Times New Roman" pitchFamily="18" charset="0"/>
                  </a:rPr>
                  <a:t>Schrödinger Representation – momentum operator</a:t>
                </a:r>
              </a:p>
            </p:txBody>
          </p:sp>
          <p:graphicFrame>
            <p:nvGraphicFramePr>
              <p:cNvPr id="21520" name="Object 16"/>
              <p:cNvGraphicFramePr>
                <a:graphicFrameLocks noChangeAspect="1"/>
              </p:cNvGraphicFramePr>
              <p:nvPr/>
            </p:nvGraphicFramePr>
            <p:xfrm>
              <a:off x="884" y="2839"/>
              <a:ext cx="873" cy="4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7" name="Equation" r:id="rId6" imgW="774364" imgH="418918" progId="Equation.DSMT4">
                      <p:embed/>
                    </p:oleObj>
                  </mc:Choice>
                  <mc:Fallback>
                    <p:oleObj name="Equation" r:id="rId6" imgW="774364" imgH="418918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84" y="2839"/>
                            <a:ext cx="873" cy="4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17525" y="5272090"/>
            <a:ext cx="8204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Later – Dirac’s Quantum Condition shows how to select operators</a:t>
            </a:r>
            <a:br>
              <a:rPr lang="en-US" sz="20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  Different sets of operators form different representations of Q. M.</a:t>
            </a:r>
          </a:p>
        </p:txBody>
      </p:sp>
      <p:sp>
        <p:nvSpPr>
          <p:cNvPr id="21522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9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593725" y="1144588"/>
            <a:ext cx="1511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Try solution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649290" y="1663700"/>
          <a:ext cx="152082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787058" imgH="253890" progId="Equation.DSMT4">
                  <p:embed/>
                </p:oleObj>
              </mc:Choice>
              <mc:Fallback>
                <p:oleObj name="Equation" r:id="rId4" imgW="787058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90" y="1663700"/>
                        <a:ext cx="1520825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65327" y="2085975"/>
            <a:ext cx="1223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eigenvalue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H="1" flipV="1">
            <a:off x="1752600" y="18923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641727" y="2085977"/>
            <a:ext cx="3489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  <a:t>Eigenvalue – observable.  </a:t>
            </a:r>
            <a:br>
              <a:rPr lang="en-US" b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Proved that must be real number.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99721" y="3584579"/>
            <a:ext cx="75668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7600"/>
                </a:solidFill>
                <a:latin typeface="Times New Roman" pitchFamily="18" charset="0"/>
                <a:cs typeface="Times New Roman" pitchFamily="18" charset="0"/>
              </a:rPr>
              <a:t>Function representing state of system in a particular </a:t>
            </a:r>
            <a:br>
              <a:rPr lang="en-US" sz="2000" b="1" dirty="0">
                <a:solidFill>
                  <a:srgbClr val="007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007600"/>
                </a:solidFill>
                <a:latin typeface="Times New Roman" pitchFamily="18" charset="0"/>
                <a:cs typeface="Times New Roman" pitchFamily="18" charset="0"/>
              </a:rPr>
              <a:t>	representation and coordinate system called wave function.</a:t>
            </a:r>
          </a:p>
        </p:txBody>
      </p:sp>
      <p:graphicFrame>
        <p:nvGraphicFramePr>
          <p:cNvPr id="23565" name="Object 13"/>
          <p:cNvGraphicFramePr>
            <a:graphicFrameLocks noChangeAspect="1"/>
          </p:cNvGraphicFramePr>
          <p:nvPr>
            <p:extLst/>
          </p:nvPr>
        </p:nvGraphicFramePr>
        <p:xfrm>
          <a:off x="2327275" y="258763"/>
          <a:ext cx="3043238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1701720" imgH="431640" progId="Equation.DSMT4">
                  <p:embed/>
                </p:oleObj>
              </mc:Choice>
              <mc:Fallback>
                <p:oleObj name="Equation" r:id="rId6" imgW="17017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7275" y="258763"/>
                        <a:ext cx="3043238" cy="773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6" name="Text Box 15"/>
          <p:cNvSpPr txBox="1">
            <a:spLocks noChangeArrowheads="1"/>
          </p:cNvSpPr>
          <p:nvPr/>
        </p:nvSpPr>
        <p:spPr bwMode="auto">
          <a:xfrm>
            <a:off x="769938" y="368300"/>
            <a:ext cx="696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</a:p>
        </p:txBody>
      </p:sp>
      <p:sp>
        <p:nvSpPr>
          <p:cNvPr id="2356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4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084513" y="560388"/>
            <a:ext cx="2952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Schrödinger Representation</a:t>
            </a:r>
            <a:b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momentum operator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717550" y="468313"/>
          <a:ext cx="13858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774364" imgH="418918" progId="Equation.DSMT4">
                  <p:embed/>
                </p:oleObj>
              </mc:Choice>
              <mc:Fallback>
                <p:oleObj name="Equation" r:id="rId4" imgW="774364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468313"/>
                        <a:ext cx="1385888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649290" y="1600200"/>
          <a:ext cx="152082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787058" imgH="253890" progId="Equation.DSMT4">
                  <p:embed/>
                </p:oleObj>
              </mc:Choice>
              <mc:Fallback>
                <p:oleObj name="Equation" r:id="rId6" imgW="787058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90" y="1600200"/>
                        <a:ext cx="1520825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087688" y="1577975"/>
            <a:ext cx="1943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Proposed solution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68325" y="2174877"/>
            <a:ext cx="6967538" cy="2371725"/>
            <a:chOff x="358" y="1370"/>
            <a:chExt cx="4389" cy="1494"/>
          </a:xfrm>
        </p:grpSpPr>
        <p:sp>
          <p:nvSpPr>
            <p:cNvPr id="25607" name="Text Box 7"/>
            <p:cNvSpPr txBox="1">
              <a:spLocks noChangeArrowheads="1"/>
            </p:cNvSpPr>
            <p:nvPr/>
          </p:nvSpPr>
          <p:spPr bwMode="auto">
            <a:xfrm>
              <a:off x="422" y="1370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Check</a:t>
              </a:r>
            </a:p>
          </p:txBody>
        </p:sp>
        <p:graphicFrame>
          <p:nvGraphicFramePr>
            <p:cNvPr id="25608" name="Object 8"/>
            <p:cNvGraphicFramePr>
              <a:graphicFrameLocks noChangeAspect="1"/>
            </p:cNvGraphicFramePr>
            <p:nvPr/>
          </p:nvGraphicFramePr>
          <p:xfrm>
            <a:off x="358" y="1776"/>
            <a:ext cx="2862" cy="8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8" imgW="2451100" imgH="736600" progId="Equation.DSMT4">
                    <p:embed/>
                  </p:oleObj>
                </mc:Choice>
                <mc:Fallback>
                  <p:oleObj name="Equation" r:id="rId8" imgW="2451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" y="1776"/>
                          <a:ext cx="2862" cy="8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2870" y="2282"/>
              <a:ext cx="1877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Operating on function gives </a:t>
              </a:r>
              <a:b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identical function back </a:t>
              </a:r>
              <a:b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times a constant.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15965" y="4440238"/>
            <a:ext cx="5830887" cy="1935162"/>
            <a:chOff x="451" y="2797"/>
            <a:chExt cx="3673" cy="1219"/>
          </a:xfrm>
        </p:grpSpPr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451" y="2797"/>
            <a:ext cx="1164" cy="3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10" imgW="850531" imgH="253890" progId="Equation.DSMT4">
                    <p:embed/>
                  </p:oleObj>
                </mc:Choice>
                <mc:Fallback>
                  <p:oleObj name="Equation" r:id="rId10" imgW="850531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" y="2797"/>
                          <a:ext cx="1164" cy="3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 flipH="1" flipV="1">
              <a:off x="1200" y="3072"/>
              <a:ext cx="24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1478" y="3434"/>
              <a:ext cx="264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Continuous range of eigenvalues.</a:t>
              </a:r>
            </a:p>
            <a:p>
              <a:r>
                <a:rPr lang="en-US" b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Momentum of a free particle can take on</a:t>
              </a:r>
            </a:p>
            <a:p>
              <a:r>
                <a:rPr lang="en-US" b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any value (non-relativistic). </a:t>
              </a:r>
            </a:p>
          </p:txBody>
        </p:sp>
      </p:grpSp>
      <p:sp>
        <p:nvSpPr>
          <p:cNvPr id="2561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87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917575" y="381002"/>
          <a:ext cx="35750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562100" imgH="254000" progId="Equation.DSMT4">
                  <p:embed/>
                </p:oleObj>
              </mc:Choice>
              <mc:Fallback>
                <p:oleObj name="Equation" r:id="rId4" imgW="15621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381002"/>
                        <a:ext cx="357505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65125" y="1157290"/>
            <a:ext cx="143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momentum</a:t>
            </a:r>
          </a:p>
          <a:p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eigenkets</a:t>
            </a: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V="1">
            <a:off x="838200" y="914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812925" y="1163640"/>
            <a:ext cx="1798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momentum</a:t>
            </a:r>
          </a:p>
          <a:p>
            <a:r>
              <a:rPr lang="en-US" sz="2000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wave functions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 flipV="1">
            <a:off x="1981200" y="8382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18247" y="1958884"/>
            <a:ext cx="6908800" cy="1955800"/>
            <a:chOff x="240" y="1217"/>
            <a:chExt cx="4352" cy="1232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40" y="1217"/>
              <a:ext cx="2466" cy="612"/>
              <a:chOff x="240" y="1217"/>
              <a:chExt cx="2466" cy="612"/>
            </a:xfrm>
          </p:grpSpPr>
          <p:sp>
            <p:nvSpPr>
              <p:cNvPr id="27657" name="Text Box 9"/>
              <p:cNvSpPr txBox="1">
                <a:spLocks noChangeArrowheads="1"/>
              </p:cNvSpPr>
              <p:nvPr/>
            </p:nvSpPr>
            <p:spPr bwMode="auto">
              <a:xfrm>
                <a:off x="240" y="1217"/>
                <a:ext cx="220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Have called eigenvalues	</a:t>
                </a:r>
                <a:r>
                  <a:rPr lang="en-US" b="1" i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</a:t>
                </a:r>
                <a:r>
                  <a:rPr lang="en-US" b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b="1" i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endParaRPr lang="en-US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27658" name="Object 10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289" y="1530"/>
              <a:ext cx="691" cy="2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99" name="Equation" r:id="rId6" imgW="469696" imgH="203112" progId="Equation.DSMT4">
                      <p:embed/>
                    </p:oleObj>
                  </mc:Choice>
                  <mc:Fallback>
                    <p:oleObj name="Equation" r:id="rId6" imgW="469696" imgH="20311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9" y="1530"/>
                            <a:ext cx="691" cy="29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59" name="Text Box 11"/>
              <p:cNvSpPr txBox="1">
                <a:spLocks noChangeArrowheads="1"/>
              </p:cNvSpPr>
              <p:nvPr/>
            </p:nvSpPr>
            <p:spPr bwMode="auto">
              <a:xfrm>
                <a:off x="1210" y="1526"/>
                <a:ext cx="149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is the “wave vector.”</a:t>
                </a:r>
                <a:endParaRPr lang="en-US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40" y="1867"/>
              <a:ext cx="4352" cy="582"/>
              <a:chOff x="240" y="1867"/>
              <a:chExt cx="4352" cy="582"/>
            </a:xfrm>
          </p:grpSpPr>
          <p:sp>
            <p:nvSpPr>
              <p:cNvPr id="27661" name="Text Box 13"/>
              <p:cNvSpPr txBox="1">
                <a:spLocks noChangeArrowheads="1"/>
              </p:cNvSpPr>
              <p:nvPr/>
            </p:nvSpPr>
            <p:spPr bwMode="auto">
              <a:xfrm>
                <a:off x="240" y="1867"/>
                <a:ext cx="4352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is the normalization constant.</a:t>
                </a:r>
                <a:br>
                  <a:rPr lang="en-US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i="1" dirty="0">
                    <a:solidFill>
                      <a:srgbClr val="007600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b="1" dirty="0">
                    <a:solidFill>
                      <a:srgbClr val="007600"/>
                    </a:solidFill>
                    <a:latin typeface="Times New Roman" pitchFamily="18" charset="0"/>
                    <a:cs typeface="Times New Roman" pitchFamily="18" charset="0"/>
                  </a:rPr>
                  <a:t> doesn’t influence eigenvalues</a:t>
                </a:r>
                <a: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b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  <a:t>			     </a:t>
                </a:r>
                <a:r>
                  <a:rPr lang="en-US" b="1" dirty="0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direction not length of vector matters.</a:t>
                </a:r>
                <a:endParaRPr lang="en-US" b="1" i="1" dirty="0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>
                <a:off x="1328" y="2346"/>
                <a:ext cx="7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7673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44023" y="3870511"/>
            <a:ext cx="6856413" cy="2552795"/>
            <a:chOff x="344023" y="3870511"/>
            <a:chExt cx="6856413" cy="2552795"/>
          </a:xfrm>
        </p:grpSpPr>
        <p:sp>
          <p:nvSpPr>
            <p:cNvPr id="6" name="TextBox 5"/>
            <p:cNvSpPr txBox="1"/>
            <p:nvPr/>
          </p:nvSpPr>
          <p:spPr>
            <a:xfrm>
              <a:off x="376518" y="4025153"/>
              <a:ext cx="4085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Show later that normalization constant </a:t>
              </a:r>
            </a:p>
          </p:txBody>
        </p:sp>
        <p:graphicFrame>
          <p:nvGraphicFramePr>
            <p:cNvPr id="30" name="Object 7"/>
            <p:cNvGraphicFramePr>
              <a:graphicFrameLocks noChangeAspect="1"/>
            </p:cNvGraphicFramePr>
            <p:nvPr>
              <p:extLst/>
            </p:nvPr>
          </p:nvGraphicFramePr>
          <p:xfrm>
            <a:off x="4753909" y="3870511"/>
            <a:ext cx="1020763" cy="738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8" imgW="596880" imgH="431640" progId="Equation.DSMT4">
                    <p:embed/>
                  </p:oleObj>
                </mc:Choice>
                <mc:Fallback>
                  <p:oleObj name="Equation" r:id="rId8" imgW="596880" imgH="4316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3909" y="3870511"/>
                          <a:ext cx="1020763" cy="738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344023" y="4670706"/>
              <a:ext cx="6856413" cy="1752600"/>
              <a:chOff x="324" y="2705"/>
              <a:chExt cx="4319" cy="1104"/>
            </a:xfrm>
          </p:grpSpPr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352" y="2705"/>
                <a:ext cx="2449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The momentum </a:t>
                </a:r>
                <a:r>
                  <a:rPr lang="en-US" sz="2000" b="1" dirty="0" smtClean="0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eigenfunction </a:t>
                </a:r>
                <a:r>
                  <a:rPr lang="en-US" sz="2000" b="1" dirty="0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are</a:t>
                </a:r>
              </a:p>
            </p:txBody>
          </p:sp>
          <p:graphicFrame>
            <p:nvGraphicFramePr>
              <p:cNvPr id="33" name="Object 10"/>
              <p:cNvGraphicFramePr>
                <a:graphicFrameLocks noChangeAspect="1"/>
              </p:cNvGraphicFramePr>
              <p:nvPr/>
            </p:nvGraphicFramePr>
            <p:xfrm>
              <a:off x="324" y="3023"/>
              <a:ext cx="2555" cy="5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1" name="Equation" r:id="rId10" imgW="1803400" imgH="419100" progId="Equation.DSMT4">
                      <p:embed/>
                    </p:oleObj>
                  </mc:Choice>
                  <mc:Fallback>
                    <p:oleObj name="Equation" r:id="rId10" imgW="1803400" imgH="419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4" y="3023"/>
                            <a:ext cx="2555" cy="5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4" name="Text Box 11"/>
              <p:cNvSpPr txBox="1">
                <a:spLocks noChangeArrowheads="1"/>
              </p:cNvSpPr>
              <p:nvPr/>
            </p:nvSpPr>
            <p:spPr bwMode="auto">
              <a:xfrm>
                <a:off x="2972" y="3557"/>
                <a:ext cx="1671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  <a:cs typeface="Times New Roman" pitchFamily="18" charset="0"/>
                  </a:rPr>
                  <a:t>momentum eigenvalue</a:t>
                </a:r>
              </a:p>
            </p:txBody>
          </p:sp>
          <p:sp>
            <p:nvSpPr>
              <p:cNvPr id="35" name="Line 12"/>
              <p:cNvSpPr>
                <a:spLocks noChangeShapeType="1"/>
              </p:cNvSpPr>
              <p:nvPr/>
            </p:nvSpPr>
            <p:spPr bwMode="auto">
              <a:xfrm flipH="1" flipV="1">
                <a:off x="2770" y="3409"/>
                <a:ext cx="213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244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5125" y="117475"/>
            <a:ext cx="5321300" cy="2266950"/>
            <a:chOff x="230" y="74"/>
            <a:chExt cx="3352" cy="1428"/>
          </a:xfrm>
        </p:grpSpPr>
        <p:sp>
          <p:nvSpPr>
            <p:cNvPr id="44035" name="Text Box 3"/>
            <p:cNvSpPr txBox="1">
              <a:spLocks noChangeArrowheads="1"/>
            </p:cNvSpPr>
            <p:nvPr/>
          </p:nvSpPr>
          <p:spPr bwMode="auto">
            <a:xfrm>
              <a:off x="230" y="74"/>
              <a:ext cx="335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303"/>
                  </a:solidFill>
                  <a:latin typeface="Times New Roman" pitchFamily="18" charset="0"/>
                  <a:cs typeface="Times New Roman" pitchFamily="18" charset="0"/>
                </a:rPr>
                <a:t>Momentum eigenstates are delocalized.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88" y="384"/>
              <a:ext cx="3231" cy="1118"/>
              <a:chOff x="288" y="384"/>
              <a:chExt cx="3231" cy="1118"/>
            </a:xfrm>
          </p:grpSpPr>
          <p:graphicFrame>
            <p:nvGraphicFramePr>
              <p:cNvPr id="44037" name="Object 5"/>
              <p:cNvGraphicFramePr>
                <a:graphicFrameLocks noChangeAspect="1"/>
              </p:cNvGraphicFramePr>
              <p:nvPr/>
            </p:nvGraphicFramePr>
            <p:xfrm>
              <a:off x="1173" y="384"/>
              <a:ext cx="1255" cy="3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2" name="Equation" r:id="rId4" imgW="863225" imgH="253890" progId="Equation.DSMT4">
                      <p:embed/>
                    </p:oleObj>
                  </mc:Choice>
                  <mc:Fallback>
                    <p:oleObj name="Equation" r:id="rId4" imgW="863225" imgH="25389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73" y="384"/>
                            <a:ext cx="1255" cy="36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038" name="Text Box 6"/>
              <p:cNvSpPr txBox="1">
                <a:spLocks noChangeArrowheads="1"/>
              </p:cNvSpPr>
              <p:nvPr/>
            </p:nvSpPr>
            <p:spPr bwMode="auto">
              <a:xfrm>
                <a:off x="288" y="1056"/>
                <a:ext cx="3231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momentum	momentum	momentum</a:t>
                </a:r>
                <a:b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operator	eigenvalue	eigenket</a:t>
                </a:r>
              </a:p>
            </p:txBody>
          </p:sp>
          <p:sp>
            <p:nvSpPr>
              <p:cNvPr id="44039" name="Line 7"/>
              <p:cNvSpPr>
                <a:spLocks noChangeShapeType="1"/>
              </p:cNvSpPr>
              <p:nvPr/>
            </p:nvSpPr>
            <p:spPr bwMode="auto">
              <a:xfrm flipV="1">
                <a:off x="720" y="720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40" name="Line 8"/>
              <p:cNvSpPr>
                <a:spLocks noChangeShapeType="1"/>
              </p:cNvSpPr>
              <p:nvPr/>
            </p:nvSpPr>
            <p:spPr bwMode="auto">
              <a:xfrm flipV="1">
                <a:off x="1728" y="672"/>
                <a:ext cx="24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41" name="Line 9"/>
              <p:cNvSpPr>
                <a:spLocks noChangeShapeType="1"/>
              </p:cNvSpPr>
              <p:nvPr/>
            </p:nvSpPr>
            <p:spPr bwMode="auto">
              <a:xfrm flipH="1" flipV="1">
                <a:off x="2352" y="672"/>
                <a:ext cx="48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04800" y="2846388"/>
            <a:ext cx="8605838" cy="2119312"/>
            <a:chOff x="192" y="1793"/>
            <a:chExt cx="5421" cy="1335"/>
          </a:xfrm>
        </p:grpSpPr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192" y="1793"/>
              <a:ext cx="4433" cy="1269"/>
              <a:chOff x="192" y="1793"/>
              <a:chExt cx="4433" cy="1269"/>
            </a:xfrm>
          </p:grpSpPr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192" y="1793"/>
                <a:ext cx="4367" cy="1269"/>
                <a:chOff x="192" y="1793"/>
                <a:chExt cx="4367" cy="1269"/>
              </a:xfrm>
            </p:grpSpPr>
            <p:sp>
              <p:nvSpPr>
                <p:cNvPr id="4404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92" y="1793"/>
                  <a:ext cx="4367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0099"/>
                      </a:solidFill>
                      <a:latin typeface="Times New Roman" pitchFamily="18" charset="0"/>
                      <a:cs typeface="Times New Roman" pitchFamily="18" charset="0"/>
                    </a:rPr>
                    <a:t>Free particle wavefunction in the Schrödinger Representation</a:t>
                  </a:r>
                </a:p>
              </p:txBody>
            </p:sp>
            <p:graphicFrame>
              <p:nvGraphicFramePr>
                <p:cNvPr id="44046" name="Object 14"/>
                <p:cNvGraphicFramePr>
                  <a:graphicFrameLocks noChangeAspect="1"/>
                </p:cNvGraphicFramePr>
                <p:nvPr/>
              </p:nvGraphicFramePr>
              <p:xfrm>
                <a:off x="207" y="2208"/>
                <a:ext cx="3855" cy="43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23" name="Equation" r:id="rId6" imgW="3746500" imgH="419100" progId="Equation.DSMT4">
                        <p:embed/>
                      </p:oleObj>
                    </mc:Choice>
                    <mc:Fallback>
                      <p:oleObj name="Equation" r:id="rId6" imgW="3746500" imgH="4191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7" y="2208"/>
                              <a:ext cx="3855" cy="43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404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30" y="2810"/>
                  <a:ext cx="2029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0099"/>
                      </a:solidFill>
                      <a:latin typeface="Times New Roman" pitchFamily="18" charset="0"/>
                      <a:cs typeface="Times New Roman" pitchFamily="18" charset="0"/>
                    </a:rPr>
                    <a:t>State of definite momentum</a:t>
                  </a:r>
                </a:p>
              </p:txBody>
            </p:sp>
          </p:grpSp>
          <p:graphicFrame>
            <p:nvGraphicFramePr>
              <p:cNvPr id="44048" name="Object 16"/>
              <p:cNvGraphicFramePr>
                <a:graphicFrameLocks noChangeAspect="1"/>
              </p:cNvGraphicFramePr>
              <p:nvPr/>
            </p:nvGraphicFramePr>
            <p:xfrm>
              <a:off x="4166" y="2235"/>
              <a:ext cx="459" cy="3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4" name="Equation" r:id="rId8" imgW="495085" imgH="393529" progId="Equation.DSMT4">
                      <p:embed/>
                    </p:oleObj>
                  </mc:Choice>
                  <mc:Fallback>
                    <p:oleObj name="Equation" r:id="rId8" imgW="495085" imgH="39352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66" y="2235"/>
                            <a:ext cx="459" cy="36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4049" name="Text Box 18"/>
            <p:cNvSpPr txBox="1">
              <a:spLocks noChangeArrowheads="1"/>
            </p:cNvSpPr>
            <p:nvPr/>
          </p:nvSpPr>
          <p:spPr bwMode="auto">
            <a:xfrm>
              <a:off x="4716" y="2876"/>
              <a:ext cx="89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wavelength</a:t>
              </a:r>
            </a:p>
          </p:txBody>
        </p:sp>
        <p:sp>
          <p:nvSpPr>
            <p:cNvPr id="44050" name="Line 19"/>
            <p:cNvSpPr>
              <a:spLocks noChangeShapeType="1"/>
            </p:cNvSpPr>
            <p:nvPr/>
          </p:nvSpPr>
          <p:spPr bwMode="auto">
            <a:xfrm flipH="1" flipV="1">
              <a:off x="4517" y="2578"/>
              <a:ext cx="228" cy="4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4051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72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80975" y="4763"/>
            <a:ext cx="4224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Born Interpretation of Wavefunction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93675" y="417515"/>
            <a:ext cx="59182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Schrödinger	Concept of Wavefunction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Solution to Schrödinger Eq.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Eigenvalue problem (see later).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Thought represented “Matter Waves” – real entities.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4788" y="1914527"/>
            <a:ext cx="8101012" cy="1706563"/>
            <a:chOff x="129" y="1206"/>
            <a:chExt cx="5103" cy="1075"/>
          </a:xfrm>
        </p:grpSpPr>
        <p:sp>
          <p:nvSpPr>
            <p:cNvPr id="46085" name="Text Box 5"/>
            <p:cNvSpPr txBox="1">
              <a:spLocks noChangeArrowheads="1"/>
            </p:cNvSpPr>
            <p:nvPr/>
          </p:nvSpPr>
          <p:spPr bwMode="auto">
            <a:xfrm>
              <a:off x="129" y="1206"/>
              <a:ext cx="5103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Born put forward</a:t>
              </a:r>
              <a:b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Like E field of light – amplitude of classical E &amp; M wavefunction</a:t>
              </a:r>
              <a:b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proportional to </a:t>
              </a:r>
              <a:r>
                <a:rPr lang="en-US" sz="20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field,  	          . </a:t>
              </a:r>
              <a:b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Absolute value square of </a:t>
              </a:r>
              <a:r>
                <a:rPr lang="en-US" sz="20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field		Intensity.</a:t>
              </a:r>
            </a:p>
          </p:txBody>
        </p:sp>
        <p:graphicFrame>
          <p:nvGraphicFramePr>
            <p:cNvPr id="46086" name="Object 6"/>
            <p:cNvGraphicFramePr>
              <a:graphicFrameLocks noChangeAspect="1"/>
            </p:cNvGraphicFramePr>
            <p:nvPr/>
          </p:nvGraphicFramePr>
          <p:xfrm>
            <a:off x="2330" y="1597"/>
            <a:ext cx="562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6" name="Equation" r:id="rId4" imgW="457002" imgH="203112" progId="Equation.DSMT4">
                    <p:embed/>
                  </p:oleObj>
                </mc:Choice>
                <mc:Fallback>
                  <p:oleObj name="Equation" r:id="rId4" imgW="457002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0" y="1597"/>
                          <a:ext cx="562" cy="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3016" y="191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46088" name="Object 8"/>
            <p:cNvGraphicFramePr>
              <a:graphicFrameLocks noChangeAspect="1"/>
            </p:cNvGraphicFramePr>
            <p:nvPr/>
          </p:nvGraphicFramePr>
          <p:xfrm>
            <a:off x="681" y="1995"/>
            <a:ext cx="1270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7" name="Equation" r:id="rId6" imgW="1016000" imgH="228600" progId="Equation.DSMT4">
                    <p:embed/>
                  </p:oleObj>
                </mc:Choice>
                <mc:Fallback>
                  <p:oleObj name="Equation" r:id="rId6" imgW="10160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1" y="1995"/>
                          <a:ext cx="1270" cy="2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80975" y="3778250"/>
            <a:ext cx="7486650" cy="1843088"/>
            <a:chOff x="114" y="2363"/>
            <a:chExt cx="4716" cy="1161"/>
          </a:xfrm>
        </p:grpSpPr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114" y="2363"/>
              <a:ext cx="471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Born Interpretation</a:t>
              </a: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– </a:t>
              </a: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absolute value square of Q. M. wavefunction </a:t>
              </a:r>
            </a:p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		         proportional to probability.</a:t>
              </a:r>
              <a:b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Probability of finding particle in the region </a:t>
              </a:r>
              <a:r>
                <a:rPr lang="en-US" sz="2000" b="1" i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 + </a:t>
              </a:r>
              <a:r>
                <a:rPr lang="el-GR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en-US" sz="2000" b="1" i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 given by</a:t>
              </a:r>
            </a:p>
          </p:txBody>
        </p:sp>
        <p:graphicFrame>
          <p:nvGraphicFramePr>
            <p:cNvPr id="46091" name="Object 11"/>
            <p:cNvGraphicFramePr>
              <a:graphicFrameLocks noChangeAspect="1"/>
            </p:cNvGraphicFramePr>
            <p:nvPr/>
          </p:nvGraphicFramePr>
          <p:xfrm>
            <a:off x="192" y="2985"/>
            <a:ext cx="2554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8" imgW="2286000" imgH="482600" progId="Equation.DSMT4">
                    <p:embed/>
                  </p:oleObj>
                </mc:Choice>
                <mc:Fallback>
                  <p:oleObj name="Equation" r:id="rId8" imgW="22860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985"/>
                          <a:ext cx="2554" cy="5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31775" y="5683252"/>
            <a:ext cx="5562600" cy="1006475"/>
            <a:chOff x="146" y="3525"/>
            <a:chExt cx="3504" cy="634"/>
          </a:xfrm>
        </p:grpSpPr>
        <p:sp>
          <p:nvSpPr>
            <p:cNvPr id="46093" name="Text Box 13"/>
            <p:cNvSpPr txBox="1">
              <a:spLocks noChangeArrowheads="1"/>
            </p:cNvSpPr>
            <p:nvPr/>
          </p:nvSpPr>
          <p:spPr bwMode="auto">
            <a:xfrm>
              <a:off x="146" y="3525"/>
              <a:ext cx="350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Q. M. Wavefunction	  Probability Amplitude.</a:t>
              </a:r>
              <a:b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Wavefunctions complex.</a:t>
              </a:r>
              <a:br>
                <a:rPr lang="en-US" sz="2000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Probabilities always real.</a:t>
              </a:r>
            </a:p>
          </p:txBody>
        </p:sp>
        <p:sp>
          <p:nvSpPr>
            <p:cNvPr id="46094" name="Line 14"/>
            <p:cNvSpPr>
              <a:spLocks noChangeShapeType="1"/>
            </p:cNvSpPr>
            <p:nvPr/>
          </p:nvSpPr>
          <p:spPr bwMode="auto">
            <a:xfrm>
              <a:off x="1641" y="3679"/>
              <a:ext cx="3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09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0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209550" y="538163"/>
          <a:ext cx="56784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3746500" imgH="419100" progId="Equation.DSMT4">
                  <p:embed/>
                </p:oleObj>
              </mc:Choice>
              <mc:Fallback>
                <p:oleObj name="Equation" r:id="rId4" imgW="37465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538163"/>
                        <a:ext cx="5678488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88925" y="1290638"/>
            <a:ext cx="5380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00000"/>
                </a:solidFill>
                <a:latin typeface="Times New Roman" pitchFamily="18" charset="0"/>
                <a:cs typeface="Times New Roman" pitchFamily="18" charset="0"/>
              </a:rPr>
              <a:t>What is the particle's location in space?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1838" y="1366838"/>
            <a:ext cx="7772400" cy="3429000"/>
            <a:chOff x="461" y="602"/>
            <a:chExt cx="4896" cy="216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61" y="1084"/>
              <a:ext cx="4588" cy="1678"/>
              <a:chOff x="461" y="1084"/>
              <a:chExt cx="4588" cy="1678"/>
            </a:xfrm>
          </p:grpSpPr>
          <p:sp>
            <p:nvSpPr>
              <p:cNvPr id="48134" name="Line 6"/>
              <p:cNvSpPr>
                <a:spLocks noChangeShapeType="1"/>
              </p:cNvSpPr>
              <p:nvPr/>
            </p:nvSpPr>
            <p:spPr bwMode="auto">
              <a:xfrm>
                <a:off x="471" y="1688"/>
                <a:ext cx="4571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35" name="Freeform 7"/>
              <p:cNvSpPr>
                <a:spLocks/>
              </p:cNvSpPr>
              <p:nvPr/>
            </p:nvSpPr>
            <p:spPr bwMode="auto">
              <a:xfrm>
                <a:off x="461" y="1084"/>
                <a:ext cx="31" cy="23"/>
              </a:xfrm>
              <a:custGeom>
                <a:avLst/>
                <a:gdLst>
                  <a:gd name="T0" fmla="*/ 0 w 31"/>
                  <a:gd name="T1" fmla="*/ 0 h 44"/>
                  <a:gd name="T2" fmla="*/ 10 w 31"/>
                  <a:gd name="T3" fmla="*/ 12 h 44"/>
                  <a:gd name="T4" fmla="*/ 31 w 31"/>
                  <a:gd name="T5" fmla="*/ 12 h 44"/>
                  <a:gd name="T6" fmla="*/ 20 w 31"/>
                  <a:gd name="T7" fmla="*/ 1 h 44"/>
                  <a:gd name="T8" fmla="*/ 0 w 31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44"/>
                  <a:gd name="T17" fmla="*/ 31 w 31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44">
                    <a:moveTo>
                      <a:pt x="0" y="0"/>
                    </a:moveTo>
                    <a:lnTo>
                      <a:pt x="10" y="42"/>
                    </a:lnTo>
                    <a:lnTo>
                      <a:pt x="31" y="44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36" name="Freeform 8"/>
              <p:cNvSpPr>
                <a:spLocks/>
              </p:cNvSpPr>
              <p:nvPr/>
            </p:nvSpPr>
            <p:spPr bwMode="auto">
              <a:xfrm>
                <a:off x="471" y="1099"/>
                <a:ext cx="28" cy="16"/>
              </a:xfrm>
              <a:custGeom>
                <a:avLst/>
                <a:gdLst>
                  <a:gd name="T0" fmla="*/ 0 w 28"/>
                  <a:gd name="T1" fmla="*/ 0 h 32"/>
                  <a:gd name="T2" fmla="*/ 8 w 28"/>
                  <a:gd name="T3" fmla="*/ 7 h 32"/>
                  <a:gd name="T4" fmla="*/ 28 w 28"/>
                  <a:gd name="T5" fmla="*/ 8 h 32"/>
                  <a:gd name="T6" fmla="*/ 21 w 28"/>
                  <a:gd name="T7" fmla="*/ 1 h 32"/>
                  <a:gd name="T8" fmla="*/ 0 w 28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32"/>
                  <a:gd name="T17" fmla="*/ 28 w 28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32">
                    <a:moveTo>
                      <a:pt x="0" y="0"/>
                    </a:moveTo>
                    <a:lnTo>
                      <a:pt x="8" y="30"/>
                    </a:lnTo>
                    <a:lnTo>
                      <a:pt x="28" y="32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37" name="Freeform 9"/>
              <p:cNvSpPr>
                <a:spLocks/>
              </p:cNvSpPr>
              <p:nvPr/>
            </p:nvSpPr>
            <p:spPr bwMode="auto">
              <a:xfrm>
                <a:off x="479" y="1107"/>
                <a:ext cx="23" cy="12"/>
              </a:xfrm>
              <a:custGeom>
                <a:avLst/>
                <a:gdLst>
                  <a:gd name="T0" fmla="*/ 0 w 23"/>
                  <a:gd name="T1" fmla="*/ 0 h 25"/>
                  <a:gd name="T2" fmla="*/ 5 w 23"/>
                  <a:gd name="T3" fmla="*/ 5 h 25"/>
                  <a:gd name="T4" fmla="*/ 23 w 23"/>
                  <a:gd name="T5" fmla="*/ 6 h 25"/>
                  <a:gd name="T6" fmla="*/ 20 w 23"/>
                  <a:gd name="T7" fmla="*/ 0 h 25"/>
                  <a:gd name="T8" fmla="*/ 0 w 23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5"/>
                  <a:gd name="T17" fmla="*/ 23 w 23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5">
                    <a:moveTo>
                      <a:pt x="0" y="0"/>
                    </a:moveTo>
                    <a:lnTo>
                      <a:pt x="5" y="23"/>
                    </a:lnTo>
                    <a:lnTo>
                      <a:pt x="23" y="2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38" name="Freeform 10"/>
              <p:cNvSpPr>
                <a:spLocks/>
              </p:cNvSpPr>
              <p:nvPr/>
            </p:nvSpPr>
            <p:spPr bwMode="auto">
              <a:xfrm>
                <a:off x="497" y="1132"/>
                <a:ext cx="20" cy="8"/>
              </a:xfrm>
              <a:custGeom>
                <a:avLst/>
                <a:gdLst>
                  <a:gd name="T0" fmla="*/ 0 w 20"/>
                  <a:gd name="T1" fmla="*/ 0 h 16"/>
                  <a:gd name="T2" fmla="*/ 2 w 20"/>
                  <a:gd name="T3" fmla="*/ 3 h 16"/>
                  <a:gd name="T4" fmla="*/ 20 w 20"/>
                  <a:gd name="T5" fmla="*/ 4 h 16"/>
                  <a:gd name="T6" fmla="*/ 18 w 20"/>
                  <a:gd name="T7" fmla="*/ 1 h 16"/>
                  <a:gd name="T8" fmla="*/ 0 w 20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6"/>
                  <a:gd name="T17" fmla="*/ 20 w 20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6">
                    <a:moveTo>
                      <a:pt x="0" y="0"/>
                    </a:moveTo>
                    <a:lnTo>
                      <a:pt x="2" y="14"/>
                    </a:lnTo>
                    <a:lnTo>
                      <a:pt x="20" y="16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39" name="Freeform 11"/>
              <p:cNvSpPr>
                <a:spLocks/>
              </p:cNvSpPr>
              <p:nvPr/>
            </p:nvSpPr>
            <p:spPr bwMode="auto">
              <a:xfrm>
                <a:off x="499" y="1133"/>
                <a:ext cx="23" cy="20"/>
              </a:xfrm>
              <a:custGeom>
                <a:avLst/>
                <a:gdLst>
                  <a:gd name="T0" fmla="*/ 0 w 23"/>
                  <a:gd name="T1" fmla="*/ 0 h 39"/>
                  <a:gd name="T2" fmla="*/ 3 w 23"/>
                  <a:gd name="T3" fmla="*/ 10 h 39"/>
                  <a:gd name="T4" fmla="*/ 23 w 23"/>
                  <a:gd name="T5" fmla="*/ 10 h 39"/>
                  <a:gd name="T6" fmla="*/ 18 w 23"/>
                  <a:gd name="T7" fmla="*/ 1 h 39"/>
                  <a:gd name="T8" fmla="*/ 0 w 23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9"/>
                  <a:gd name="T17" fmla="*/ 23 w 23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9">
                    <a:moveTo>
                      <a:pt x="0" y="0"/>
                    </a:moveTo>
                    <a:lnTo>
                      <a:pt x="3" y="37"/>
                    </a:lnTo>
                    <a:lnTo>
                      <a:pt x="23" y="39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0" name="Freeform 12"/>
              <p:cNvSpPr>
                <a:spLocks/>
              </p:cNvSpPr>
              <p:nvPr/>
            </p:nvSpPr>
            <p:spPr bwMode="auto">
              <a:xfrm>
                <a:off x="502" y="1145"/>
                <a:ext cx="25" cy="20"/>
              </a:xfrm>
              <a:custGeom>
                <a:avLst/>
                <a:gdLst>
                  <a:gd name="T0" fmla="*/ 0 w 25"/>
                  <a:gd name="T1" fmla="*/ 0 h 40"/>
                  <a:gd name="T2" fmla="*/ 5 w 25"/>
                  <a:gd name="T3" fmla="*/ 10 h 40"/>
                  <a:gd name="T4" fmla="*/ 25 w 25"/>
                  <a:gd name="T5" fmla="*/ 10 h 40"/>
                  <a:gd name="T6" fmla="*/ 20 w 25"/>
                  <a:gd name="T7" fmla="*/ 1 h 40"/>
                  <a:gd name="T8" fmla="*/ 0 w 25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0"/>
                  <a:gd name="T17" fmla="*/ 25 w 25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0">
                    <a:moveTo>
                      <a:pt x="0" y="0"/>
                    </a:moveTo>
                    <a:lnTo>
                      <a:pt x="5" y="39"/>
                    </a:lnTo>
                    <a:lnTo>
                      <a:pt x="25" y="40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1" name="Freeform 13"/>
              <p:cNvSpPr>
                <a:spLocks/>
              </p:cNvSpPr>
              <p:nvPr/>
            </p:nvSpPr>
            <p:spPr bwMode="auto">
              <a:xfrm>
                <a:off x="507" y="1157"/>
                <a:ext cx="23" cy="18"/>
              </a:xfrm>
              <a:custGeom>
                <a:avLst/>
                <a:gdLst>
                  <a:gd name="T0" fmla="*/ 0 w 23"/>
                  <a:gd name="T1" fmla="*/ 0 h 36"/>
                  <a:gd name="T2" fmla="*/ 2 w 23"/>
                  <a:gd name="T3" fmla="*/ 9 h 36"/>
                  <a:gd name="T4" fmla="*/ 23 w 23"/>
                  <a:gd name="T5" fmla="*/ 9 h 36"/>
                  <a:gd name="T6" fmla="*/ 20 w 23"/>
                  <a:gd name="T7" fmla="*/ 1 h 36"/>
                  <a:gd name="T8" fmla="*/ 0 w 23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6"/>
                  <a:gd name="T17" fmla="*/ 23 w 2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6">
                    <a:moveTo>
                      <a:pt x="0" y="0"/>
                    </a:moveTo>
                    <a:lnTo>
                      <a:pt x="2" y="34"/>
                    </a:lnTo>
                    <a:lnTo>
                      <a:pt x="23" y="36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2" name="Freeform 14"/>
              <p:cNvSpPr>
                <a:spLocks/>
              </p:cNvSpPr>
              <p:nvPr/>
            </p:nvSpPr>
            <p:spPr bwMode="auto">
              <a:xfrm>
                <a:off x="509" y="1167"/>
                <a:ext cx="23" cy="17"/>
              </a:xfrm>
              <a:custGeom>
                <a:avLst/>
                <a:gdLst>
                  <a:gd name="T0" fmla="*/ 0 w 23"/>
                  <a:gd name="T1" fmla="*/ 0 h 34"/>
                  <a:gd name="T2" fmla="*/ 3 w 23"/>
                  <a:gd name="T3" fmla="*/ 8 h 34"/>
                  <a:gd name="T4" fmla="*/ 23 w 23"/>
                  <a:gd name="T5" fmla="*/ 9 h 34"/>
                  <a:gd name="T6" fmla="*/ 21 w 23"/>
                  <a:gd name="T7" fmla="*/ 1 h 34"/>
                  <a:gd name="T8" fmla="*/ 0 w 2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4"/>
                  <a:gd name="T17" fmla="*/ 23 w 2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4">
                    <a:moveTo>
                      <a:pt x="0" y="0"/>
                    </a:moveTo>
                    <a:lnTo>
                      <a:pt x="3" y="32"/>
                    </a:lnTo>
                    <a:lnTo>
                      <a:pt x="23" y="34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3" name="Freeform 15"/>
              <p:cNvSpPr>
                <a:spLocks/>
              </p:cNvSpPr>
              <p:nvPr/>
            </p:nvSpPr>
            <p:spPr bwMode="auto">
              <a:xfrm>
                <a:off x="512" y="1176"/>
                <a:ext cx="25" cy="17"/>
              </a:xfrm>
              <a:custGeom>
                <a:avLst/>
                <a:gdLst>
                  <a:gd name="T0" fmla="*/ 0 w 25"/>
                  <a:gd name="T1" fmla="*/ 0 h 34"/>
                  <a:gd name="T2" fmla="*/ 5 w 25"/>
                  <a:gd name="T3" fmla="*/ 8 h 34"/>
                  <a:gd name="T4" fmla="*/ 25 w 25"/>
                  <a:gd name="T5" fmla="*/ 9 h 34"/>
                  <a:gd name="T6" fmla="*/ 20 w 25"/>
                  <a:gd name="T7" fmla="*/ 1 h 34"/>
                  <a:gd name="T8" fmla="*/ 0 w 25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4"/>
                  <a:gd name="T17" fmla="*/ 25 w 25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4">
                    <a:moveTo>
                      <a:pt x="0" y="0"/>
                    </a:moveTo>
                    <a:lnTo>
                      <a:pt x="5" y="32"/>
                    </a:lnTo>
                    <a:lnTo>
                      <a:pt x="25" y="34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4" name="Freeform 16"/>
              <p:cNvSpPr>
                <a:spLocks/>
              </p:cNvSpPr>
              <p:nvPr/>
            </p:nvSpPr>
            <p:spPr bwMode="auto">
              <a:xfrm>
                <a:off x="522" y="1212"/>
                <a:ext cx="23" cy="16"/>
              </a:xfrm>
              <a:custGeom>
                <a:avLst/>
                <a:gdLst>
                  <a:gd name="T0" fmla="*/ 0 w 23"/>
                  <a:gd name="T1" fmla="*/ 0 h 32"/>
                  <a:gd name="T2" fmla="*/ 3 w 23"/>
                  <a:gd name="T3" fmla="*/ 7 h 32"/>
                  <a:gd name="T4" fmla="*/ 23 w 23"/>
                  <a:gd name="T5" fmla="*/ 8 h 32"/>
                  <a:gd name="T6" fmla="*/ 20 w 23"/>
                  <a:gd name="T7" fmla="*/ 1 h 32"/>
                  <a:gd name="T8" fmla="*/ 0 w 2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0"/>
                    </a:moveTo>
                    <a:lnTo>
                      <a:pt x="3" y="30"/>
                    </a:lnTo>
                    <a:lnTo>
                      <a:pt x="23" y="32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5" name="Freeform 17"/>
              <p:cNvSpPr>
                <a:spLocks/>
              </p:cNvSpPr>
              <p:nvPr/>
            </p:nvSpPr>
            <p:spPr bwMode="auto">
              <a:xfrm>
                <a:off x="525" y="1220"/>
                <a:ext cx="28" cy="34"/>
              </a:xfrm>
              <a:custGeom>
                <a:avLst/>
                <a:gdLst>
                  <a:gd name="T0" fmla="*/ 0 w 28"/>
                  <a:gd name="T1" fmla="*/ 0 h 67"/>
                  <a:gd name="T2" fmla="*/ 7 w 28"/>
                  <a:gd name="T3" fmla="*/ 17 h 67"/>
                  <a:gd name="T4" fmla="*/ 28 w 28"/>
                  <a:gd name="T5" fmla="*/ 17 h 67"/>
                  <a:gd name="T6" fmla="*/ 20 w 28"/>
                  <a:gd name="T7" fmla="*/ 1 h 67"/>
                  <a:gd name="T8" fmla="*/ 0 w 28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67"/>
                  <a:gd name="T17" fmla="*/ 28 w 28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67">
                    <a:moveTo>
                      <a:pt x="0" y="0"/>
                    </a:moveTo>
                    <a:lnTo>
                      <a:pt x="7" y="65"/>
                    </a:lnTo>
                    <a:lnTo>
                      <a:pt x="28" y="67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6" name="Rectangle 18"/>
              <p:cNvSpPr>
                <a:spLocks noChangeArrowheads="1"/>
              </p:cNvSpPr>
              <p:nvPr/>
            </p:nvSpPr>
            <p:spPr bwMode="auto">
              <a:xfrm>
                <a:off x="537" y="1274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47" name="Freeform 19"/>
              <p:cNvSpPr>
                <a:spLocks/>
              </p:cNvSpPr>
              <p:nvPr/>
            </p:nvSpPr>
            <p:spPr bwMode="auto">
              <a:xfrm>
                <a:off x="537" y="1273"/>
                <a:ext cx="23" cy="35"/>
              </a:xfrm>
              <a:custGeom>
                <a:avLst/>
                <a:gdLst>
                  <a:gd name="T0" fmla="*/ 0 w 23"/>
                  <a:gd name="T1" fmla="*/ 0 h 71"/>
                  <a:gd name="T2" fmla="*/ 5 w 23"/>
                  <a:gd name="T3" fmla="*/ 17 h 71"/>
                  <a:gd name="T4" fmla="*/ 23 w 23"/>
                  <a:gd name="T5" fmla="*/ 17 h 71"/>
                  <a:gd name="T6" fmla="*/ 18 w 23"/>
                  <a:gd name="T7" fmla="*/ 0 h 71"/>
                  <a:gd name="T8" fmla="*/ 0 w 23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0"/>
                    </a:moveTo>
                    <a:lnTo>
                      <a:pt x="5" y="70"/>
                    </a:lnTo>
                    <a:lnTo>
                      <a:pt x="23" y="71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8" name="Freeform 20"/>
              <p:cNvSpPr>
                <a:spLocks/>
              </p:cNvSpPr>
              <p:nvPr/>
            </p:nvSpPr>
            <p:spPr bwMode="auto">
              <a:xfrm>
                <a:off x="542" y="1300"/>
                <a:ext cx="21" cy="8"/>
              </a:xfrm>
              <a:custGeom>
                <a:avLst/>
                <a:gdLst>
                  <a:gd name="T0" fmla="*/ 0 w 21"/>
                  <a:gd name="T1" fmla="*/ 0 h 15"/>
                  <a:gd name="T2" fmla="*/ 3 w 21"/>
                  <a:gd name="T3" fmla="*/ 4 h 15"/>
                  <a:gd name="T4" fmla="*/ 21 w 21"/>
                  <a:gd name="T5" fmla="*/ 4 h 15"/>
                  <a:gd name="T6" fmla="*/ 18 w 21"/>
                  <a:gd name="T7" fmla="*/ 1 h 15"/>
                  <a:gd name="T8" fmla="*/ 0 w 21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5"/>
                  <a:gd name="T17" fmla="*/ 21 w 21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5">
                    <a:moveTo>
                      <a:pt x="0" y="0"/>
                    </a:moveTo>
                    <a:lnTo>
                      <a:pt x="3" y="14"/>
                    </a:lnTo>
                    <a:lnTo>
                      <a:pt x="21" y="15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49" name="Rectangle 21"/>
              <p:cNvSpPr>
                <a:spLocks noChangeArrowheads="1"/>
              </p:cNvSpPr>
              <p:nvPr/>
            </p:nvSpPr>
            <p:spPr bwMode="auto">
              <a:xfrm>
                <a:off x="550" y="1335"/>
                <a:ext cx="18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50" name="Freeform 22"/>
              <p:cNvSpPr>
                <a:spLocks/>
              </p:cNvSpPr>
              <p:nvPr/>
            </p:nvSpPr>
            <p:spPr bwMode="auto">
              <a:xfrm>
                <a:off x="550" y="1330"/>
                <a:ext cx="23" cy="38"/>
              </a:xfrm>
              <a:custGeom>
                <a:avLst/>
                <a:gdLst>
                  <a:gd name="T0" fmla="*/ 0 w 23"/>
                  <a:gd name="T1" fmla="*/ 0 h 75"/>
                  <a:gd name="T2" fmla="*/ 5 w 23"/>
                  <a:gd name="T3" fmla="*/ 19 h 75"/>
                  <a:gd name="T4" fmla="*/ 23 w 23"/>
                  <a:gd name="T5" fmla="*/ 19 h 75"/>
                  <a:gd name="T6" fmla="*/ 18 w 23"/>
                  <a:gd name="T7" fmla="*/ 1 h 75"/>
                  <a:gd name="T8" fmla="*/ 0 w 23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5"/>
                  <a:gd name="T17" fmla="*/ 23 w 23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5">
                    <a:moveTo>
                      <a:pt x="0" y="0"/>
                    </a:moveTo>
                    <a:lnTo>
                      <a:pt x="5" y="73"/>
                    </a:lnTo>
                    <a:lnTo>
                      <a:pt x="23" y="75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1" name="Freeform 23"/>
              <p:cNvSpPr>
                <a:spLocks/>
              </p:cNvSpPr>
              <p:nvPr/>
            </p:nvSpPr>
            <p:spPr bwMode="auto">
              <a:xfrm>
                <a:off x="555" y="1360"/>
                <a:ext cx="23" cy="39"/>
              </a:xfrm>
              <a:custGeom>
                <a:avLst/>
                <a:gdLst>
                  <a:gd name="T0" fmla="*/ 0 w 23"/>
                  <a:gd name="T1" fmla="*/ 0 h 78"/>
                  <a:gd name="T2" fmla="*/ 3 w 23"/>
                  <a:gd name="T3" fmla="*/ 19 h 78"/>
                  <a:gd name="T4" fmla="*/ 23 w 23"/>
                  <a:gd name="T5" fmla="*/ 20 h 78"/>
                  <a:gd name="T6" fmla="*/ 18 w 23"/>
                  <a:gd name="T7" fmla="*/ 1 h 78"/>
                  <a:gd name="T8" fmla="*/ 0 w 2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0"/>
                    </a:moveTo>
                    <a:lnTo>
                      <a:pt x="3" y="76"/>
                    </a:lnTo>
                    <a:lnTo>
                      <a:pt x="23" y="78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2" name="Freeform 24"/>
              <p:cNvSpPr>
                <a:spLocks/>
              </p:cNvSpPr>
              <p:nvPr/>
            </p:nvSpPr>
            <p:spPr bwMode="auto">
              <a:xfrm>
                <a:off x="558" y="1392"/>
                <a:ext cx="23" cy="10"/>
              </a:xfrm>
              <a:custGeom>
                <a:avLst/>
                <a:gdLst>
                  <a:gd name="T0" fmla="*/ 0 w 23"/>
                  <a:gd name="T1" fmla="*/ 0 h 19"/>
                  <a:gd name="T2" fmla="*/ 2 w 23"/>
                  <a:gd name="T3" fmla="*/ 5 h 19"/>
                  <a:gd name="T4" fmla="*/ 23 w 23"/>
                  <a:gd name="T5" fmla="*/ 5 h 19"/>
                  <a:gd name="T6" fmla="*/ 20 w 23"/>
                  <a:gd name="T7" fmla="*/ 1 h 19"/>
                  <a:gd name="T8" fmla="*/ 0 w 23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9"/>
                  <a:gd name="T17" fmla="*/ 23 w 2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9">
                    <a:moveTo>
                      <a:pt x="0" y="0"/>
                    </a:moveTo>
                    <a:lnTo>
                      <a:pt x="2" y="17"/>
                    </a:lnTo>
                    <a:lnTo>
                      <a:pt x="23" y="19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3" name="Rectangle 25"/>
              <p:cNvSpPr>
                <a:spLocks noChangeArrowheads="1"/>
              </p:cNvSpPr>
              <p:nvPr/>
            </p:nvSpPr>
            <p:spPr bwMode="auto">
              <a:xfrm>
                <a:off x="565" y="1429"/>
                <a:ext cx="21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54" name="Freeform 26"/>
              <p:cNvSpPr>
                <a:spLocks/>
              </p:cNvSpPr>
              <p:nvPr/>
            </p:nvSpPr>
            <p:spPr bwMode="auto">
              <a:xfrm>
                <a:off x="565" y="1425"/>
                <a:ext cx="26" cy="42"/>
              </a:xfrm>
              <a:custGeom>
                <a:avLst/>
                <a:gdLst>
                  <a:gd name="T0" fmla="*/ 0 w 26"/>
                  <a:gd name="T1" fmla="*/ 0 h 86"/>
                  <a:gd name="T2" fmla="*/ 5 w 26"/>
                  <a:gd name="T3" fmla="*/ 20 h 86"/>
                  <a:gd name="T4" fmla="*/ 26 w 26"/>
                  <a:gd name="T5" fmla="*/ 21 h 86"/>
                  <a:gd name="T6" fmla="*/ 21 w 26"/>
                  <a:gd name="T7" fmla="*/ 0 h 86"/>
                  <a:gd name="T8" fmla="*/ 0 w 26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6"/>
                  <a:gd name="T17" fmla="*/ 26 w 26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6">
                    <a:moveTo>
                      <a:pt x="0" y="0"/>
                    </a:moveTo>
                    <a:lnTo>
                      <a:pt x="5" y="84"/>
                    </a:lnTo>
                    <a:lnTo>
                      <a:pt x="26" y="86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5" name="Rectangle 27"/>
              <p:cNvSpPr>
                <a:spLocks noChangeArrowheads="1"/>
              </p:cNvSpPr>
              <p:nvPr/>
            </p:nvSpPr>
            <p:spPr bwMode="auto">
              <a:xfrm>
                <a:off x="570" y="1460"/>
                <a:ext cx="21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56" name="Freeform 28"/>
              <p:cNvSpPr>
                <a:spLocks/>
              </p:cNvSpPr>
              <p:nvPr/>
            </p:nvSpPr>
            <p:spPr bwMode="auto">
              <a:xfrm>
                <a:off x="573" y="1489"/>
                <a:ext cx="23" cy="14"/>
              </a:xfrm>
              <a:custGeom>
                <a:avLst/>
                <a:gdLst>
                  <a:gd name="T0" fmla="*/ 0 w 23"/>
                  <a:gd name="T1" fmla="*/ 0 h 27"/>
                  <a:gd name="T2" fmla="*/ 3 w 23"/>
                  <a:gd name="T3" fmla="*/ 7 h 27"/>
                  <a:gd name="T4" fmla="*/ 23 w 23"/>
                  <a:gd name="T5" fmla="*/ 7 h 27"/>
                  <a:gd name="T6" fmla="*/ 20 w 23"/>
                  <a:gd name="T7" fmla="*/ 1 h 27"/>
                  <a:gd name="T8" fmla="*/ 0 w 2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7"/>
                  <a:gd name="T17" fmla="*/ 23 w 2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7">
                    <a:moveTo>
                      <a:pt x="0" y="0"/>
                    </a:moveTo>
                    <a:lnTo>
                      <a:pt x="3" y="25"/>
                    </a:lnTo>
                    <a:lnTo>
                      <a:pt x="23" y="2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7" name="Freeform 29"/>
              <p:cNvSpPr>
                <a:spLocks/>
              </p:cNvSpPr>
              <p:nvPr/>
            </p:nvSpPr>
            <p:spPr bwMode="auto">
              <a:xfrm>
                <a:off x="576" y="1495"/>
                <a:ext cx="25" cy="35"/>
              </a:xfrm>
              <a:custGeom>
                <a:avLst/>
                <a:gdLst>
                  <a:gd name="T0" fmla="*/ 0 w 25"/>
                  <a:gd name="T1" fmla="*/ 0 h 71"/>
                  <a:gd name="T2" fmla="*/ 5 w 25"/>
                  <a:gd name="T3" fmla="*/ 17 h 71"/>
                  <a:gd name="T4" fmla="*/ 25 w 25"/>
                  <a:gd name="T5" fmla="*/ 17 h 71"/>
                  <a:gd name="T6" fmla="*/ 20 w 25"/>
                  <a:gd name="T7" fmla="*/ 0 h 71"/>
                  <a:gd name="T8" fmla="*/ 0 w 25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1"/>
                  <a:gd name="T17" fmla="*/ 25 w 25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1">
                    <a:moveTo>
                      <a:pt x="0" y="0"/>
                    </a:moveTo>
                    <a:lnTo>
                      <a:pt x="5" y="71"/>
                    </a:lnTo>
                    <a:lnTo>
                      <a:pt x="25" y="71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8" name="Freeform 30"/>
              <p:cNvSpPr>
                <a:spLocks/>
              </p:cNvSpPr>
              <p:nvPr/>
            </p:nvSpPr>
            <p:spPr bwMode="auto">
              <a:xfrm>
                <a:off x="583" y="1550"/>
                <a:ext cx="23" cy="26"/>
              </a:xfrm>
              <a:custGeom>
                <a:avLst/>
                <a:gdLst>
                  <a:gd name="T0" fmla="*/ 0 w 23"/>
                  <a:gd name="T1" fmla="*/ 0 h 51"/>
                  <a:gd name="T2" fmla="*/ 3 w 23"/>
                  <a:gd name="T3" fmla="*/ 13 h 51"/>
                  <a:gd name="T4" fmla="*/ 23 w 23"/>
                  <a:gd name="T5" fmla="*/ 13 h 51"/>
                  <a:gd name="T6" fmla="*/ 20 w 23"/>
                  <a:gd name="T7" fmla="*/ 1 h 51"/>
                  <a:gd name="T8" fmla="*/ 0 w 23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1"/>
                  <a:gd name="T17" fmla="*/ 23 w 23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1">
                    <a:moveTo>
                      <a:pt x="0" y="0"/>
                    </a:moveTo>
                    <a:lnTo>
                      <a:pt x="3" y="49"/>
                    </a:lnTo>
                    <a:lnTo>
                      <a:pt x="23" y="5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59" name="Freeform 31"/>
              <p:cNvSpPr>
                <a:spLocks/>
              </p:cNvSpPr>
              <p:nvPr/>
            </p:nvSpPr>
            <p:spPr bwMode="auto">
              <a:xfrm>
                <a:off x="586" y="1569"/>
                <a:ext cx="25" cy="23"/>
              </a:xfrm>
              <a:custGeom>
                <a:avLst/>
                <a:gdLst>
                  <a:gd name="T0" fmla="*/ 0 w 25"/>
                  <a:gd name="T1" fmla="*/ 0 h 46"/>
                  <a:gd name="T2" fmla="*/ 5 w 25"/>
                  <a:gd name="T3" fmla="*/ 11 h 46"/>
                  <a:gd name="T4" fmla="*/ 25 w 25"/>
                  <a:gd name="T5" fmla="*/ 12 h 46"/>
                  <a:gd name="T6" fmla="*/ 20 w 25"/>
                  <a:gd name="T7" fmla="*/ 1 h 46"/>
                  <a:gd name="T8" fmla="*/ 0 w 25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6"/>
                  <a:gd name="T17" fmla="*/ 25 w 2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6">
                    <a:moveTo>
                      <a:pt x="0" y="0"/>
                    </a:moveTo>
                    <a:lnTo>
                      <a:pt x="5" y="44"/>
                    </a:lnTo>
                    <a:lnTo>
                      <a:pt x="25" y="46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0" name="Freeform 32"/>
              <p:cNvSpPr>
                <a:spLocks/>
              </p:cNvSpPr>
              <p:nvPr/>
            </p:nvSpPr>
            <p:spPr bwMode="auto">
              <a:xfrm>
                <a:off x="593" y="1611"/>
                <a:ext cx="23" cy="37"/>
              </a:xfrm>
              <a:custGeom>
                <a:avLst/>
                <a:gdLst>
                  <a:gd name="T0" fmla="*/ 0 w 23"/>
                  <a:gd name="T1" fmla="*/ 0 h 75"/>
                  <a:gd name="T2" fmla="*/ 5 w 23"/>
                  <a:gd name="T3" fmla="*/ 18 h 75"/>
                  <a:gd name="T4" fmla="*/ 23 w 23"/>
                  <a:gd name="T5" fmla="*/ 18 h 75"/>
                  <a:gd name="T6" fmla="*/ 21 w 23"/>
                  <a:gd name="T7" fmla="*/ 0 h 75"/>
                  <a:gd name="T8" fmla="*/ 0 w 23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5"/>
                  <a:gd name="T17" fmla="*/ 23 w 23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5">
                    <a:moveTo>
                      <a:pt x="0" y="0"/>
                    </a:moveTo>
                    <a:lnTo>
                      <a:pt x="5" y="75"/>
                    </a:lnTo>
                    <a:lnTo>
                      <a:pt x="23" y="75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1" name="Freeform 33"/>
              <p:cNvSpPr>
                <a:spLocks/>
              </p:cNvSpPr>
              <p:nvPr/>
            </p:nvSpPr>
            <p:spPr bwMode="auto">
              <a:xfrm>
                <a:off x="598" y="1641"/>
                <a:ext cx="23" cy="45"/>
              </a:xfrm>
              <a:custGeom>
                <a:avLst/>
                <a:gdLst>
                  <a:gd name="T0" fmla="*/ 0 w 23"/>
                  <a:gd name="T1" fmla="*/ 0 h 89"/>
                  <a:gd name="T2" fmla="*/ 5 w 23"/>
                  <a:gd name="T3" fmla="*/ 22 h 89"/>
                  <a:gd name="T4" fmla="*/ 23 w 23"/>
                  <a:gd name="T5" fmla="*/ 23 h 89"/>
                  <a:gd name="T6" fmla="*/ 18 w 23"/>
                  <a:gd name="T7" fmla="*/ 1 h 89"/>
                  <a:gd name="T8" fmla="*/ 0 w 23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89"/>
                  <a:gd name="T17" fmla="*/ 23 w 23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89">
                    <a:moveTo>
                      <a:pt x="0" y="0"/>
                    </a:moveTo>
                    <a:lnTo>
                      <a:pt x="5" y="87"/>
                    </a:lnTo>
                    <a:lnTo>
                      <a:pt x="23" y="89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2" name="Rectangle 34"/>
              <p:cNvSpPr>
                <a:spLocks noChangeArrowheads="1"/>
              </p:cNvSpPr>
              <p:nvPr/>
            </p:nvSpPr>
            <p:spPr bwMode="auto">
              <a:xfrm>
                <a:off x="603" y="1679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63" name="Freeform 35"/>
              <p:cNvSpPr>
                <a:spLocks/>
              </p:cNvSpPr>
              <p:nvPr/>
            </p:nvSpPr>
            <p:spPr bwMode="auto">
              <a:xfrm>
                <a:off x="609" y="1709"/>
                <a:ext cx="20" cy="14"/>
              </a:xfrm>
              <a:custGeom>
                <a:avLst/>
                <a:gdLst>
                  <a:gd name="T0" fmla="*/ 0 w 20"/>
                  <a:gd name="T1" fmla="*/ 0 h 28"/>
                  <a:gd name="T2" fmla="*/ 2 w 20"/>
                  <a:gd name="T3" fmla="*/ 7 h 28"/>
                  <a:gd name="T4" fmla="*/ 20 w 20"/>
                  <a:gd name="T5" fmla="*/ 7 h 28"/>
                  <a:gd name="T6" fmla="*/ 17 w 20"/>
                  <a:gd name="T7" fmla="*/ 1 h 28"/>
                  <a:gd name="T8" fmla="*/ 0 w 20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8"/>
                  <a:gd name="T17" fmla="*/ 20 w 20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8">
                    <a:moveTo>
                      <a:pt x="0" y="0"/>
                    </a:moveTo>
                    <a:lnTo>
                      <a:pt x="2" y="26"/>
                    </a:lnTo>
                    <a:lnTo>
                      <a:pt x="20" y="28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4" name="Freeform 36"/>
              <p:cNvSpPr>
                <a:spLocks/>
              </p:cNvSpPr>
              <p:nvPr/>
            </p:nvSpPr>
            <p:spPr bwMode="auto">
              <a:xfrm>
                <a:off x="611" y="1715"/>
                <a:ext cx="23" cy="36"/>
              </a:xfrm>
              <a:custGeom>
                <a:avLst/>
                <a:gdLst>
                  <a:gd name="T0" fmla="*/ 0 w 23"/>
                  <a:gd name="T1" fmla="*/ 0 h 71"/>
                  <a:gd name="T2" fmla="*/ 3 w 23"/>
                  <a:gd name="T3" fmla="*/ 18 h 71"/>
                  <a:gd name="T4" fmla="*/ 23 w 23"/>
                  <a:gd name="T5" fmla="*/ 18 h 71"/>
                  <a:gd name="T6" fmla="*/ 18 w 23"/>
                  <a:gd name="T7" fmla="*/ 1 h 71"/>
                  <a:gd name="T8" fmla="*/ 0 w 23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0"/>
                    </a:moveTo>
                    <a:lnTo>
                      <a:pt x="3" y="69"/>
                    </a:lnTo>
                    <a:lnTo>
                      <a:pt x="23" y="71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5" name="Freeform 37"/>
              <p:cNvSpPr>
                <a:spLocks/>
              </p:cNvSpPr>
              <p:nvPr/>
            </p:nvSpPr>
            <p:spPr bwMode="auto">
              <a:xfrm>
                <a:off x="616" y="1777"/>
                <a:ext cx="23" cy="21"/>
              </a:xfrm>
              <a:custGeom>
                <a:avLst/>
                <a:gdLst>
                  <a:gd name="T0" fmla="*/ 0 w 23"/>
                  <a:gd name="T1" fmla="*/ 0 h 40"/>
                  <a:gd name="T2" fmla="*/ 3 w 23"/>
                  <a:gd name="T3" fmla="*/ 10 h 40"/>
                  <a:gd name="T4" fmla="*/ 23 w 23"/>
                  <a:gd name="T5" fmla="*/ 11 h 40"/>
                  <a:gd name="T6" fmla="*/ 21 w 23"/>
                  <a:gd name="T7" fmla="*/ 1 h 40"/>
                  <a:gd name="T8" fmla="*/ 0 w 23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0"/>
                  <a:gd name="T17" fmla="*/ 23 w 23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0">
                    <a:moveTo>
                      <a:pt x="0" y="0"/>
                    </a:moveTo>
                    <a:lnTo>
                      <a:pt x="3" y="39"/>
                    </a:lnTo>
                    <a:lnTo>
                      <a:pt x="23" y="40"/>
                    </a:lnTo>
                    <a:lnTo>
                      <a:pt x="2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6" name="Freeform 38"/>
              <p:cNvSpPr>
                <a:spLocks/>
              </p:cNvSpPr>
              <p:nvPr/>
            </p:nvSpPr>
            <p:spPr bwMode="auto">
              <a:xfrm>
                <a:off x="619" y="1790"/>
                <a:ext cx="25" cy="29"/>
              </a:xfrm>
              <a:custGeom>
                <a:avLst/>
                <a:gdLst>
                  <a:gd name="T0" fmla="*/ 0 w 25"/>
                  <a:gd name="T1" fmla="*/ 0 h 59"/>
                  <a:gd name="T2" fmla="*/ 5 w 25"/>
                  <a:gd name="T3" fmla="*/ 14 h 59"/>
                  <a:gd name="T4" fmla="*/ 25 w 25"/>
                  <a:gd name="T5" fmla="*/ 14 h 59"/>
                  <a:gd name="T6" fmla="*/ 20 w 25"/>
                  <a:gd name="T7" fmla="*/ 0 h 59"/>
                  <a:gd name="T8" fmla="*/ 0 w 25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9"/>
                  <a:gd name="T17" fmla="*/ 25 w 25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9">
                    <a:moveTo>
                      <a:pt x="0" y="0"/>
                    </a:moveTo>
                    <a:lnTo>
                      <a:pt x="5" y="57"/>
                    </a:lnTo>
                    <a:lnTo>
                      <a:pt x="25" y="59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7" name="Freeform 39"/>
              <p:cNvSpPr>
                <a:spLocks/>
              </p:cNvSpPr>
              <p:nvPr/>
            </p:nvSpPr>
            <p:spPr bwMode="auto">
              <a:xfrm>
                <a:off x="629" y="1839"/>
                <a:ext cx="23" cy="32"/>
              </a:xfrm>
              <a:custGeom>
                <a:avLst/>
                <a:gdLst>
                  <a:gd name="T0" fmla="*/ 0 w 23"/>
                  <a:gd name="T1" fmla="*/ 0 h 66"/>
                  <a:gd name="T2" fmla="*/ 2 w 23"/>
                  <a:gd name="T3" fmla="*/ 15 h 66"/>
                  <a:gd name="T4" fmla="*/ 23 w 23"/>
                  <a:gd name="T5" fmla="*/ 16 h 66"/>
                  <a:gd name="T6" fmla="*/ 20 w 23"/>
                  <a:gd name="T7" fmla="*/ 0 h 66"/>
                  <a:gd name="T8" fmla="*/ 0 w 23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6"/>
                  <a:gd name="T17" fmla="*/ 23 w 23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6">
                    <a:moveTo>
                      <a:pt x="0" y="0"/>
                    </a:moveTo>
                    <a:lnTo>
                      <a:pt x="2" y="64"/>
                    </a:lnTo>
                    <a:lnTo>
                      <a:pt x="23" y="66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8" name="Freeform 40"/>
              <p:cNvSpPr>
                <a:spLocks/>
              </p:cNvSpPr>
              <p:nvPr/>
            </p:nvSpPr>
            <p:spPr bwMode="auto">
              <a:xfrm>
                <a:off x="631" y="1864"/>
                <a:ext cx="23" cy="16"/>
              </a:xfrm>
              <a:custGeom>
                <a:avLst/>
                <a:gdLst>
                  <a:gd name="T0" fmla="*/ 0 w 23"/>
                  <a:gd name="T1" fmla="*/ 0 h 32"/>
                  <a:gd name="T2" fmla="*/ 3 w 23"/>
                  <a:gd name="T3" fmla="*/ 7 h 32"/>
                  <a:gd name="T4" fmla="*/ 23 w 23"/>
                  <a:gd name="T5" fmla="*/ 8 h 32"/>
                  <a:gd name="T6" fmla="*/ 21 w 23"/>
                  <a:gd name="T7" fmla="*/ 1 h 32"/>
                  <a:gd name="T8" fmla="*/ 0 w 2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0"/>
                    </a:moveTo>
                    <a:lnTo>
                      <a:pt x="3" y="30"/>
                    </a:lnTo>
                    <a:lnTo>
                      <a:pt x="23" y="32"/>
                    </a:lnTo>
                    <a:lnTo>
                      <a:pt x="2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69" name="Freeform 41"/>
              <p:cNvSpPr>
                <a:spLocks/>
              </p:cNvSpPr>
              <p:nvPr/>
            </p:nvSpPr>
            <p:spPr bwMode="auto">
              <a:xfrm>
                <a:off x="639" y="1900"/>
                <a:ext cx="25" cy="41"/>
              </a:xfrm>
              <a:custGeom>
                <a:avLst/>
                <a:gdLst>
                  <a:gd name="T0" fmla="*/ 0 w 25"/>
                  <a:gd name="T1" fmla="*/ 0 h 81"/>
                  <a:gd name="T2" fmla="*/ 5 w 25"/>
                  <a:gd name="T3" fmla="*/ 20 h 81"/>
                  <a:gd name="T4" fmla="*/ 25 w 25"/>
                  <a:gd name="T5" fmla="*/ 21 h 81"/>
                  <a:gd name="T6" fmla="*/ 20 w 25"/>
                  <a:gd name="T7" fmla="*/ 1 h 81"/>
                  <a:gd name="T8" fmla="*/ 0 w 25"/>
                  <a:gd name="T9" fmla="*/ 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1"/>
                  <a:gd name="T17" fmla="*/ 25 w 25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1">
                    <a:moveTo>
                      <a:pt x="0" y="0"/>
                    </a:moveTo>
                    <a:lnTo>
                      <a:pt x="5" y="80"/>
                    </a:lnTo>
                    <a:lnTo>
                      <a:pt x="25" y="8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0" name="Freeform 42"/>
              <p:cNvSpPr>
                <a:spLocks/>
              </p:cNvSpPr>
              <p:nvPr/>
            </p:nvSpPr>
            <p:spPr bwMode="auto">
              <a:xfrm>
                <a:off x="644" y="1933"/>
                <a:ext cx="26" cy="40"/>
              </a:xfrm>
              <a:custGeom>
                <a:avLst/>
                <a:gdLst>
                  <a:gd name="T0" fmla="*/ 0 w 26"/>
                  <a:gd name="T1" fmla="*/ 0 h 80"/>
                  <a:gd name="T2" fmla="*/ 5 w 26"/>
                  <a:gd name="T3" fmla="*/ 20 h 80"/>
                  <a:gd name="T4" fmla="*/ 26 w 26"/>
                  <a:gd name="T5" fmla="*/ 20 h 80"/>
                  <a:gd name="T6" fmla="*/ 20 w 26"/>
                  <a:gd name="T7" fmla="*/ 1 h 80"/>
                  <a:gd name="T8" fmla="*/ 0 w 26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0"/>
                  <a:gd name="T17" fmla="*/ 26 w 26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0">
                    <a:moveTo>
                      <a:pt x="0" y="0"/>
                    </a:moveTo>
                    <a:lnTo>
                      <a:pt x="5" y="79"/>
                    </a:lnTo>
                    <a:lnTo>
                      <a:pt x="26" y="8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1" name="Freeform 43"/>
              <p:cNvSpPr>
                <a:spLocks/>
              </p:cNvSpPr>
              <p:nvPr/>
            </p:nvSpPr>
            <p:spPr bwMode="auto">
              <a:xfrm>
                <a:off x="649" y="1965"/>
                <a:ext cx="23" cy="9"/>
              </a:xfrm>
              <a:custGeom>
                <a:avLst/>
                <a:gdLst>
                  <a:gd name="T0" fmla="*/ 0 w 23"/>
                  <a:gd name="T1" fmla="*/ 0 h 20"/>
                  <a:gd name="T2" fmla="*/ 3 w 23"/>
                  <a:gd name="T3" fmla="*/ 4 h 20"/>
                  <a:gd name="T4" fmla="*/ 23 w 23"/>
                  <a:gd name="T5" fmla="*/ 4 h 20"/>
                  <a:gd name="T6" fmla="*/ 21 w 23"/>
                  <a:gd name="T7" fmla="*/ 0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3" y="18"/>
                    </a:lnTo>
                    <a:lnTo>
                      <a:pt x="23" y="20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2" name="Rectangle 44"/>
              <p:cNvSpPr>
                <a:spLocks noChangeArrowheads="1"/>
              </p:cNvSpPr>
              <p:nvPr/>
            </p:nvSpPr>
            <p:spPr bwMode="auto">
              <a:xfrm>
                <a:off x="657" y="2002"/>
                <a:ext cx="18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73" name="Freeform 45"/>
              <p:cNvSpPr>
                <a:spLocks/>
              </p:cNvSpPr>
              <p:nvPr/>
            </p:nvSpPr>
            <p:spPr bwMode="auto">
              <a:xfrm>
                <a:off x="657" y="1998"/>
                <a:ext cx="23" cy="39"/>
              </a:xfrm>
              <a:custGeom>
                <a:avLst/>
                <a:gdLst>
                  <a:gd name="T0" fmla="*/ 0 w 23"/>
                  <a:gd name="T1" fmla="*/ 0 h 78"/>
                  <a:gd name="T2" fmla="*/ 5 w 23"/>
                  <a:gd name="T3" fmla="*/ 20 h 78"/>
                  <a:gd name="T4" fmla="*/ 23 w 23"/>
                  <a:gd name="T5" fmla="*/ 20 h 78"/>
                  <a:gd name="T6" fmla="*/ 18 w 23"/>
                  <a:gd name="T7" fmla="*/ 1 h 78"/>
                  <a:gd name="T8" fmla="*/ 0 w 2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0"/>
                    </a:moveTo>
                    <a:lnTo>
                      <a:pt x="5" y="77"/>
                    </a:lnTo>
                    <a:lnTo>
                      <a:pt x="23" y="78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4" name="Rectangle 46"/>
              <p:cNvSpPr>
                <a:spLocks noChangeArrowheads="1"/>
              </p:cNvSpPr>
              <p:nvPr/>
            </p:nvSpPr>
            <p:spPr bwMode="auto">
              <a:xfrm>
                <a:off x="662" y="2030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75" name="Rectangle 47"/>
              <p:cNvSpPr>
                <a:spLocks noChangeArrowheads="1"/>
              </p:cNvSpPr>
              <p:nvPr/>
            </p:nvSpPr>
            <p:spPr bwMode="auto">
              <a:xfrm>
                <a:off x="667" y="2062"/>
                <a:ext cx="18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76" name="Freeform 48"/>
              <p:cNvSpPr>
                <a:spLocks/>
              </p:cNvSpPr>
              <p:nvPr/>
            </p:nvSpPr>
            <p:spPr bwMode="auto">
              <a:xfrm>
                <a:off x="667" y="2060"/>
                <a:ext cx="25" cy="36"/>
              </a:xfrm>
              <a:custGeom>
                <a:avLst/>
                <a:gdLst>
                  <a:gd name="T0" fmla="*/ 0 w 25"/>
                  <a:gd name="T1" fmla="*/ 0 h 72"/>
                  <a:gd name="T2" fmla="*/ 5 w 25"/>
                  <a:gd name="T3" fmla="*/ 18 h 72"/>
                  <a:gd name="T4" fmla="*/ 25 w 25"/>
                  <a:gd name="T5" fmla="*/ 18 h 72"/>
                  <a:gd name="T6" fmla="*/ 18 w 25"/>
                  <a:gd name="T7" fmla="*/ 1 h 72"/>
                  <a:gd name="T8" fmla="*/ 0 w 25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2"/>
                  <a:gd name="T17" fmla="*/ 25 w 2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2">
                    <a:moveTo>
                      <a:pt x="0" y="0"/>
                    </a:moveTo>
                    <a:lnTo>
                      <a:pt x="5" y="71"/>
                    </a:lnTo>
                    <a:lnTo>
                      <a:pt x="25" y="72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7" name="Rectangle 49"/>
              <p:cNvSpPr>
                <a:spLocks noChangeArrowheads="1"/>
              </p:cNvSpPr>
              <p:nvPr/>
            </p:nvSpPr>
            <p:spPr bwMode="auto">
              <a:xfrm>
                <a:off x="672" y="2089"/>
                <a:ext cx="20" cy="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78" name="Freeform 50"/>
              <p:cNvSpPr>
                <a:spLocks/>
              </p:cNvSpPr>
              <p:nvPr/>
            </p:nvSpPr>
            <p:spPr bwMode="auto">
              <a:xfrm>
                <a:off x="677" y="2117"/>
                <a:ext cx="28" cy="32"/>
              </a:xfrm>
              <a:custGeom>
                <a:avLst/>
                <a:gdLst>
                  <a:gd name="T0" fmla="*/ 0 w 28"/>
                  <a:gd name="T1" fmla="*/ 0 h 64"/>
                  <a:gd name="T2" fmla="*/ 8 w 28"/>
                  <a:gd name="T3" fmla="*/ 15 h 64"/>
                  <a:gd name="T4" fmla="*/ 28 w 28"/>
                  <a:gd name="T5" fmla="*/ 16 h 64"/>
                  <a:gd name="T6" fmla="*/ 21 w 28"/>
                  <a:gd name="T7" fmla="*/ 1 h 64"/>
                  <a:gd name="T8" fmla="*/ 0 w 28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64"/>
                  <a:gd name="T17" fmla="*/ 28 w 28"/>
                  <a:gd name="T18" fmla="*/ 64 h 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64">
                    <a:moveTo>
                      <a:pt x="0" y="0"/>
                    </a:moveTo>
                    <a:lnTo>
                      <a:pt x="8" y="62"/>
                    </a:lnTo>
                    <a:lnTo>
                      <a:pt x="28" y="64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79" name="Freeform 51"/>
              <p:cNvSpPr>
                <a:spLocks/>
              </p:cNvSpPr>
              <p:nvPr/>
            </p:nvSpPr>
            <p:spPr bwMode="auto">
              <a:xfrm>
                <a:off x="685" y="2141"/>
                <a:ext cx="23" cy="17"/>
              </a:xfrm>
              <a:custGeom>
                <a:avLst/>
                <a:gdLst>
                  <a:gd name="T0" fmla="*/ 0 w 23"/>
                  <a:gd name="T1" fmla="*/ 0 h 34"/>
                  <a:gd name="T2" fmla="*/ 2 w 23"/>
                  <a:gd name="T3" fmla="*/ 8 h 34"/>
                  <a:gd name="T4" fmla="*/ 23 w 23"/>
                  <a:gd name="T5" fmla="*/ 9 h 34"/>
                  <a:gd name="T6" fmla="*/ 20 w 23"/>
                  <a:gd name="T7" fmla="*/ 0 h 34"/>
                  <a:gd name="T8" fmla="*/ 0 w 2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4"/>
                  <a:gd name="T17" fmla="*/ 23 w 2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4">
                    <a:moveTo>
                      <a:pt x="0" y="0"/>
                    </a:moveTo>
                    <a:lnTo>
                      <a:pt x="2" y="32"/>
                    </a:lnTo>
                    <a:lnTo>
                      <a:pt x="23" y="34"/>
                    </a:lnTo>
                    <a:lnTo>
                      <a:pt x="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0" name="Freeform 52"/>
              <p:cNvSpPr>
                <a:spLocks/>
              </p:cNvSpPr>
              <p:nvPr/>
            </p:nvSpPr>
            <p:spPr bwMode="auto">
              <a:xfrm>
                <a:off x="690" y="2164"/>
                <a:ext cx="25" cy="28"/>
              </a:xfrm>
              <a:custGeom>
                <a:avLst/>
                <a:gdLst>
                  <a:gd name="T0" fmla="*/ 0 w 25"/>
                  <a:gd name="T1" fmla="*/ 0 h 57"/>
                  <a:gd name="T2" fmla="*/ 5 w 25"/>
                  <a:gd name="T3" fmla="*/ 13 h 57"/>
                  <a:gd name="T4" fmla="*/ 25 w 25"/>
                  <a:gd name="T5" fmla="*/ 14 h 57"/>
                  <a:gd name="T6" fmla="*/ 20 w 25"/>
                  <a:gd name="T7" fmla="*/ 0 h 57"/>
                  <a:gd name="T8" fmla="*/ 0 w 25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7"/>
                  <a:gd name="T17" fmla="*/ 25 w 25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7">
                    <a:moveTo>
                      <a:pt x="0" y="0"/>
                    </a:moveTo>
                    <a:lnTo>
                      <a:pt x="5" y="55"/>
                    </a:lnTo>
                    <a:lnTo>
                      <a:pt x="25" y="5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1" name="Freeform 53"/>
              <p:cNvSpPr>
                <a:spLocks/>
              </p:cNvSpPr>
              <p:nvPr/>
            </p:nvSpPr>
            <p:spPr bwMode="auto">
              <a:xfrm>
                <a:off x="695" y="2184"/>
                <a:ext cx="25" cy="21"/>
              </a:xfrm>
              <a:custGeom>
                <a:avLst/>
                <a:gdLst>
                  <a:gd name="T0" fmla="*/ 0 w 25"/>
                  <a:gd name="T1" fmla="*/ 0 h 43"/>
                  <a:gd name="T2" fmla="*/ 5 w 25"/>
                  <a:gd name="T3" fmla="*/ 10 h 43"/>
                  <a:gd name="T4" fmla="*/ 25 w 25"/>
                  <a:gd name="T5" fmla="*/ 10 h 43"/>
                  <a:gd name="T6" fmla="*/ 20 w 25"/>
                  <a:gd name="T7" fmla="*/ 0 h 43"/>
                  <a:gd name="T8" fmla="*/ 0 w 25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3"/>
                  <a:gd name="T17" fmla="*/ 25 w 25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3">
                    <a:moveTo>
                      <a:pt x="0" y="0"/>
                    </a:moveTo>
                    <a:lnTo>
                      <a:pt x="5" y="41"/>
                    </a:lnTo>
                    <a:lnTo>
                      <a:pt x="25" y="43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2" name="Rectangle 54"/>
              <p:cNvSpPr>
                <a:spLocks noChangeArrowheads="1"/>
              </p:cNvSpPr>
              <p:nvPr/>
            </p:nvSpPr>
            <p:spPr bwMode="auto">
              <a:xfrm>
                <a:off x="708" y="2226"/>
                <a:ext cx="20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83" name="Freeform 55"/>
              <p:cNvSpPr>
                <a:spLocks/>
              </p:cNvSpPr>
              <p:nvPr/>
            </p:nvSpPr>
            <p:spPr bwMode="auto">
              <a:xfrm>
                <a:off x="708" y="2221"/>
                <a:ext cx="25" cy="24"/>
              </a:xfrm>
              <a:custGeom>
                <a:avLst/>
                <a:gdLst>
                  <a:gd name="T0" fmla="*/ 0 w 25"/>
                  <a:gd name="T1" fmla="*/ 0 h 48"/>
                  <a:gd name="T2" fmla="*/ 7 w 25"/>
                  <a:gd name="T3" fmla="*/ 12 h 48"/>
                  <a:gd name="T4" fmla="*/ 25 w 25"/>
                  <a:gd name="T5" fmla="*/ 12 h 48"/>
                  <a:gd name="T6" fmla="*/ 20 w 25"/>
                  <a:gd name="T7" fmla="*/ 1 h 48"/>
                  <a:gd name="T8" fmla="*/ 0 w 25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8"/>
                  <a:gd name="T17" fmla="*/ 25 w 25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8">
                    <a:moveTo>
                      <a:pt x="0" y="0"/>
                    </a:moveTo>
                    <a:lnTo>
                      <a:pt x="7" y="46"/>
                    </a:lnTo>
                    <a:lnTo>
                      <a:pt x="25" y="4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4" name="Freeform 56"/>
              <p:cNvSpPr>
                <a:spLocks/>
              </p:cNvSpPr>
              <p:nvPr/>
            </p:nvSpPr>
            <p:spPr bwMode="auto">
              <a:xfrm>
                <a:off x="715" y="2237"/>
                <a:ext cx="23" cy="22"/>
              </a:xfrm>
              <a:custGeom>
                <a:avLst/>
                <a:gdLst>
                  <a:gd name="T0" fmla="*/ 0 w 23"/>
                  <a:gd name="T1" fmla="*/ 0 h 42"/>
                  <a:gd name="T2" fmla="*/ 5 w 23"/>
                  <a:gd name="T3" fmla="*/ 11 h 42"/>
                  <a:gd name="T4" fmla="*/ 23 w 23"/>
                  <a:gd name="T5" fmla="*/ 12 h 42"/>
                  <a:gd name="T6" fmla="*/ 18 w 23"/>
                  <a:gd name="T7" fmla="*/ 1 h 42"/>
                  <a:gd name="T8" fmla="*/ 0 w 23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2"/>
                  <a:gd name="T17" fmla="*/ 23 w 23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2">
                    <a:moveTo>
                      <a:pt x="0" y="0"/>
                    </a:moveTo>
                    <a:lnTo>
                      <a:pt x="5" y="41"/>
                    </a:lnTo>
                    <a:lnTo>
                      <a:pt x="23" y="42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5" name="Rectangle 57"/>
              <p:cNvSpPr>
                <a:spLocks noChangeArrowheads="1"/>
              </p:cNvSpPr>
              <p:nvPr/>
            </p:nvSpPr>
            <p:spPr bwMode="auto">
              <a:xfrm>
                <a:off x="720" y="2252"/>
                <a:ext cx="18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86" name="Rectangle 58"/>
              <p:cNvSpPr>
                <a:spLocks noChangeArrowheads="1"/>
              </p:cNvSpPr>
              <p:nvPr/>
            </p:nvSpPr>
            <p:spPr bwMode="auto">
              <a:xfrm>
                <a:off x="728" y="2274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187" name="Freeform 59"/>
              <p:cNvSpPr>
                <a:spLocks/>
              </p:cNvSpPr>
              <p:nvPr/>
            </p:nvSpPr>
            <p:spPr bwMode="auto">
              <a:xfrm>
                <a:off x="728" y="2267"/>
                <a:ext cx="23" cy="12"/>
              </a:xfrm>
              <a:custGeom>
                <a:avLst/>
                <a:gdLst>
                  <a:gd name="T0" fmla="*/ 0 w 23"/>
                  <a:gd name="T1" fmla="*/ 0 h 25"/>
                  <a:gd name="T2" fmla="*/ 3 w 23"/>
                  <a:gd name="T3" fmla="*/ 6 h 25"/>
                  <a:gd name="T4" fmla="*/ 23 w 23"/>
                  <a:gd name="T5" fmla="*/ 6 h 25"/>
                  <a:gd name="T6" fmla="*/ 20 w 23"/>
                  <a:gd name="T7" fmla="*/ 0 h 25"/>
                  <a:gd name="T8" fmla="*/ 0 w 23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5"/>
                  <a:gd name="T17" fmla="*/ 23 w 23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5">
                    <a:moveTo>
                      <a:pt x="0" y="0"/>
                    </a:moveTo>
                    <a:lnTo>
                      <a:pt x="3" y="24"/>
                    </a:lnTo>
                    <a:lnTo>
                      <a:pt x="23" y="2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8" name="Freeform 60"/>
              <p:cNvSpPr>
                <a:spLocks/>
              </p:cNvSpPr>
              <p:nvPr/>
            </p:nvSpPr>
            <p:spPr bwMode="auto">
              <a:xfrm>
                <a:off x="731" y="2271"/>
                <a:ext cx="22" cy="11"/>
              </a:xfrm>
              <a:custGeom>
                <a:avLst/>
                <a:gdLst>
                  <a:gd name="T0" fmla="*/ 0 w 22"/>
                  <a:gd name="T1" fmla="*/ 0 h 22"/>
                  <a:gd name="T2" fmla="*/ 2 w 22"/>
                  <a:gd name="T3" fmla="*/ 5 h 22"/>
                  <a:gd name="T4" fmla="*/ 22 w 22"/>
                  <a:gd name="T5" fmla="*/ 6 h 22"/>
                  <a:gd name="T6" fmla="*/ 20 w 22"/>
                  <a:gd name="T7" fmla="*/ 1 h 22"/>
                  <a:gd name="T8" fmla="*/ 0 w 22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2"/>
                  <a:gd name="T17" fmla="*/ 22 w 22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2">
                    <a:moveTo>
                      <a:pt x="0" y="0"/>
                    </a:moveTo>
                    <a:lnTo>
                      <a:pt x="2" y="20"/>
                    </a:lnTo>
                    <a:lnTo>
                      <a:pt x="22" y="22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89" name="Freeform 61"/>
              <p:cNvSpPr>
                <a:spLocks/>
              </p:cNvSpPr>
              <p:nvPr/>
            </p:nvSpPr>
            <p:spPr bwMode="auto">
              <a:xfrm>
                <a:off x="733" y="2275"/>
                <a:ext cx="23" cy="10"/>
              </a:xfrm>
              <a:custGeom>
                <a:avLst/>
                <a:gdLst>
                  <a:gd name="T0" fmla="*/ 0 w 23"/>
                  <a:gd name="T1" fmla="*/ 0 h 20"/>
                  <a:gd name="T2" fmla="*/ 3 w 23"/>
                  <a:gd name="T3" fmla="*/ 5 h 20"/>
                  <a:gd name="T4" fmla="*/ 23 w 23"/>
                  <a:gd name="T5" fmla="*/ 5 h 20"/>
                  <a:gd name="T6" fmla="*/ 20 w 23"/>
                  <a:gd name="T7" fmla="*/ 1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3" y="18"/>
                    </a:lnTo>
                    <a:lnTo>
                      <a:pt x="23" y="2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0" name="Freeform 62"/>
              <p:cNvSpPr>
                <a:spLocks/>
              </p:cNvSpPr>
              <p:nvPr/>
            </p:nvSpPr>
            <p:spPr bwMode="auto">
              <a:xfrm>
                <a:off x="736" y="2277"/>
                <a:ext cx="23" cy="9"/>
              </a:xfrm>
              <a:custGeom>
                <a:avLst/>
                <a:gdLst>
                  <a:gd name="T0" fmla="*/ 0 w 23"/>
                  <a:gd name="T1" fmla="*/ 0 h 20"/>
                  <a:gd name="T2" fmla="*/ 2 w 23"/>
                  <a:gd name="T3" fmla="*/ 4 h 20"/>
                  <a:gd name="T4" fmla="*/ 23 w 23"/>
                  <a:gd name="T5" fmla="*/ 4 h 20"/>
                  <a:gd name="T6" fmla="*/ 20 w 23"/>
                  <a:gd name="T7" fmla="*/ 0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2" y="18"/>
                    </a:lnTo>
                    <a:lnTo>
                      <a:pt x="23" y="2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1" name="Freeform 63"/>
              <p:cNvSpPr>
                <a:spLocks/>
              </p:cNvSpPr>
              <p:nvPr/>
            </p:nvSpPr>
            <p:spPr bwMode="auto">
              <a:xfrm>
                <a:off x="738" y="2277"/>
                <a:ext cx="23" cy="10"/>
              </a:xfrm>
              <a:custGeom>
                <a:avLst/>
                <a:gdLst>
                  <a:gd name="T0" fmla="*/ 0 w 23"/>
                  <a:gd name="T1" fmla="*/ 0 h 19"/>
                  <a:gd name="T2" fmla="*/ 3 w 23"/>
                  <a:gd name="T3" fmla="*/ 5 h 19"/>
                  <a:gd name="T4" fmla="*/ 23 w 23"/>
                  <a:gd name="T5" fmla="*/ 5 h 19"/>
                  <a:gd name="T6" fmla="*/ 21 w 23"/>
                  <a:gd name="T7" fmla="*/ 1 h 19"/>
                  <a:gd name="T8" fmla="*/ 0 w 23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9"/>
                  <a:gd name="T17" fmla="*/ 23 w 2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9">
                    <a:moveTo>
                      <a:pt x="0" y="0"/>
                    </a:moveTo>
                    <a:lnTo>
                      <a:pt x="3" y="18"/>
                    </a:lnTo>
                    <a:lnTo>
                      <a:pt x="23" y="19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2" name="Freeform 64"/>
              <p:cNvSpPr>
                <a:spLocks/>
              </p:cNvSpPr>
              <p:nvPr/>
            </p:nvSpPr>
            <p:spPr bwMode="auto">
              <a:xfrm>
                <a:off x="741" y="2277"/>
                <a:ext cx="25" cy="10"/>
              </a:xfrm>
              <a:custGeom>
                <a:avLst/>
                <a:gdLst>
                  <a:gd name="T0" fmla="*/ 0 w 25"/>
                  <a:gd name="T1" fmla="*/ 5 h 21"/>
                  <a:gd name="T2" fmla="*/ 5 w 25"/>
                  <a:gd name="T3" fmla="*/ 0 h 21"/>
                  <a:gd name="T4" fmla="*/ 25 w 25"/>
                  <a:gd name="T5" fmla="*/ 0 h 21"/>
                  <a:gd name="T6" fmla="*/ 20 w 25"/>
                  <a:gd name="T7" fmla="*/ 5 h 21"/>
                  <a:gd name="T8" fmla="*/ 0 w 25"/>
                  <a:gd name="T9" fmla="*/ 5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1"/>
                  <a:gd name="T17" fmla="*/ 25 w 25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1">
                    <a:moveTo>
                      <a:pt x="0" y="20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2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3" name="Freeform 65"/>
              <p:cNvSpPr>
                <a:spLocks/>
              </p:cNvSpPr>
              <p:nvPr/>
            </p:nvSpPr>
            <p:spPr bwMode="auto">
              <a:xfrm>
                <a:off x="746" y="2274"/>
                <a:ext cx="25" cy="11"/>
              </a:xfrm>
              <a:custGeom>
                <a:avLst/>
                <a:gdLst>
                  <a:gd name="T0" fmla="*/ 0 w 25"/>
                  <a:gd name="T1" fmla="*/ 5 h 23"/>
                  <a:gd name="T2" fmla="*/ 5 w 25"/>
                  <a:gd name="T3" fmla="*/ 0 h 23"/>
                  <a:gd name="T4" fmla="*/ 25 w 25"/>
                  <a:gd name="T5" fmla="*/ 0 h 23"/>
                  <a:gd name="T6" fmla="*/ 20 w 25"/>
                  <a:gd name="T7" fmla="*/ 5 h 23"/>
                  <a:gd name="T8" fmla="*/ 0 w 25"/>
                  <a:gd name="T9" fmla="*/ 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3"/>
                  <a:gd name="T17" fmla="*/ 25 w 25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3">
                    <a:moveTo>
                      <a:pt x="0" y="21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20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4" name="Freeform 66"/>
              <p:cNvSpPr>
                <a:spLocks/>
              </p:cNvSpPr>
              <p:nvPr/>
            </p:nvSpPr>
            <p:spPr bwMode="auto">
              <a:xfrm>
                <a:off x="751" y="2275"/>
                <a:ext cx="25" cy="8"/>
              </a:xfrm>
              <a:custGeom>
                <a:avLst/>
                <a:gdLst>
                  <a:gd name="T0" fmla="*/ 0 w 25"/>
                  <a:gd name="T1" fmla="*/ 3 h 16"/>
                  <a:gd name="T2" fmla="*/ 5 w 25"/>
                  <a:gd name="T3" fmla="*/ 0 h 16"/>
                  <a:gd name="T4" fmla="*/ 25 w 25"/>
                  <a:gd name="T5" fmla="*/ 1 h 16"/>
                  <a:gd name="T6" fmla="*/ 20 w 25"/>
                  <a:gd name="T7" fmla="*/ 4 h 16"/>
                  <a:gd name="T8" fmla="*/ 0 w 25"/>
                  <a:gd name="T9" fmla="*/ 3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16"/>
                  <a:gd name="T17" fmla="*/ 25 w 25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16">
                    <a:moveTo>
                      <a:pt x="0" y="15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16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5" name="Freeform 67"/>
              <p:cNvSpPr>
                <a:spLocks/>
              </p:cNvSpPr>
              <p:nvPr/>
            </p:nvSpPr>
            <p:spPr bwMode="auto">
              <a:xfrm>
                <a:off x="769" y="2259"/>
                <a:ext cx="20" cy="3"/>
              </a:xfrm>
              <a:custGeom>
                <a:avLst/>
                <a:gdLst>
                  <a:gd name="T0" fmla="*/ 0 w 20"/>
                  <a:gd name="T1" fmla="*/ 1 h 8"/>
                  <a:gd name="T2" fmla="*/ 2 w 20"/>
                  <a:gd name="T3" fmla="*/ 0 h 8"/>
                  <a:gd name="T4" fmla="*/ 20 w 20"/>
                  <a:gd name="T5" fmla="*/ 0 h 8"/>
                  <a:gd name="T6" fmla="*/ 18 w 20"/>
                  <a:gd name="T7" fmla="*/ 1 h 8"/>
                  <a:gd name="T8" fmla="*/ 0 w 20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8"/>
                  <a:gd name="T17" fmla="*/ 20 w 2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8">
                    <a:moveTo>
                      <a:pt x="0" y="6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8" y="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6" name="Freeform 68"/>
              <p:cNvSpPr>
                <a:spLocks/>
              </p:cNvSpPr>
              <p:nvPr/>
            </p:nvSpPr>
            <p:spPr bwMode="auto">
              <a:xfrm>
                <a:off x="771" y="2252"/>
                <a:ext cx="23" cy="14"/>
              </a:xfrm>
              <a:custGeom>
                <a:avLst/>
                <a:gdLst>
                  <a:gd name="T0" fmla="*/ 0 w 23"/>
                  <a:gd name="T1" fmla="*/ 6 h 29"/>
                  <a:gd name="T2" fmla="*/ 5 w 23"/>
                  <a:gd name="T3" fmla="*/ 0 h 29"/>
                  <a:gd name="T4" fmla="*/ 23 w 23"/>
                  <a:gd name="T5" fmla="*/ 0 h 29"/>
                  <a:gd name="T6" fmla="*/ 18 w 23"/>
                  <a:gd name="T7" fmla="*/ 7 h 29"/>
                  <a:gd name="T8" fmla="*/ 0 w 23"/>
                  <a:gd name="T9" fmla="*/ 6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9"/>
                  <a:gd name="T17" fmla="*/ 23 w 2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9">
                    <a:moveTo>
                      <a:pt x="0" y="27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29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7" name="Freeform 69"/>
              <p:cNvSpPr>
                <a:spLocks/>
              </p:cNvSpPr>
              <p:nvPr/>
            </p:nvSpPr>
            <p:spPr bwMode="auto">
              <a:xfrm>
                <a:off x="776" y="2245"/>
                <a:ext cx="23" cy="15"/>
              </a:xfrm>
              <a:custGeom>
                <a:avLst/>
                <a:gdLst>
                  <a:gd name="T0" fmla="*/ 0 w 23"/>
                  <a:gd name="T1" fmla="*/ 7 h 30"/>
                  <a:gd name="T2" fmla="*/ 5 w 23"/>
                  <a:gd name="T3" fmla="*/ 0 h 30"/>
                  <a:gd name="T4" fmla="*/ 23 w 23"/>
                  <a:gd name="T5" fmla="*/ 1 h 30"/>
                  <a:gd name="T6" fmla="*/ 18 w 23"/>
                  <a:gd name="T7" fmla="*/ 8 h 30"/>
                  <a:gd name="T8" fmla="*/ 0 w 23"/>
                  <a:gd name="T9" fmla="*/ 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0"/>
                  <a:gd name="T17" fmla="*/ 23 w 23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0">
                    <a:moveTo>
                      <a:pt x="0" y="28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8" name="Freeform 70"/>
              <p:cNvSpPr>
                <a:spLocks/>
              </p:cNvSpPr>
              <p:nvPr/>
            </p:nvSpPr>
            <p:spPr bwMode="auto">
              <a:xfrm>
                <a:off x="781" y="2238"/>
                <a:ext cx="21" cy="15"/>
              </a:xfrm>
              <a:custGeom>
                <a:avLst/>
                <a:gdLst>
                  <a:gd name="T0" fmla="*/ 0 w 21"/>
                  <a:gd name="T1" fmla="*/ 8 h 28"/>
                  <a:gd name="T2" fmla="*/ 3 w 21"/>
                  <a:gd name="T3" fmla="*/ 0 h 28"/>
                  <a:gd name="T4" fmla="*/ 21 w 21"/>
                  <a:gd name="T5" fmla="*/ 1 h 28"/>
                  <a:gd name="T6" fmla="*/ 18 w 21"/>
                  <a:gd name="T7" fmla="*/ 8 h 28"/>
                  <a:gd name="T8" fmla="*/ 0 w 21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8"/>
                  <a:gd name="T17" fmla="*/ 21 w 2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8">
                    <a:moveTo>
                      <a:pt x="0" y="26"/>
                    </a:moveTo>
                    <a:lnTo>
                      <a:pt x="3" y="0"/>
                    </a:lnTo>
                    <a:lnTo>
                      <a:pt x="21" y="1"/>
                    </a:lnTo>
                    <a:lnTo>
                      <a:pt x="18" y="2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99" name="Freeform 71"/>
              <p:cNvSpPr>
                <a:spLocks/>
              </p:cNvSpPr>
              <p:nvPr/>
            </p:nvSpPr>
            <p:spPr bwMode="auto">
              <a:xfrm>
                <a:off x="784" y="2231"/>
                <a:ext cx="20" cy="14"/>
              </a:xfrm>
              <a:custGeom>
                <a:avLst/>
                <a:gdLst>
                  <a:gd name="T0" fmla="*/ 0 w 20"/>
                  <a:gd name="T1" fmla="*/ 6 h 29"/>
                  <a:gd name="T2" fmla="*/ 3 w 20"/>
                  <a:gd name="T3" fmla="*/ 0 h 29"/>
                  <a:gd name="T4" fmla="*/ 20 w 20"/>
                  <a:gd name="T5" fmla="*/ 0 h 29"/>
                  <a:gd name="T6" fmla="*/ 18 w 20"/>
                  <a:gd name="T7" fmla="*/ 7 h 29"/>
                  <a:gd name="T8" fmla="*/ 0 w 20"/>
                  <a:gd name="T9" fmla="*/ 6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9"/>
                  <a:gd name="T17" fmla="*/ 20 w 20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9">
                    <a:moveTo>
                      <a:pt x="0" y="27"/>
                    </a:moveTo>
                    <a:lnTo>
                      <a:pt x="3" y="0"/>
                    </a:lnTo>
                    <a:lnTo>
                      <a:pt x="20" y="2"/>
                    </a:lnTo>
                    <a:lnTo>
                      <a:pt x="18" y="29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0" name="Freeform 72"/>
              <p:cNvSpPr>
                <a:spLocks/>
              </p:cNvSpPr>
              <p:nvPr/>
            </p:nvSpPr>
            <p:spPr bwMode="auto">
              <a:xfrm>
                <a:off x="787" y="2218"/>
                <a:ext cx="25" cy="21"/>
              </a:xfrm>
              <a:custGeom>
                <a:avLst/>
                <a:gdLst>
                  <a:gd name="T0" fmla="*/ 0 w 25"/>
                  <a:gd name="T1" fmla="*/ 11 h 42"/>
                  <a:gd name="T2" fmla="*/ 5 w 25"/>
                  <a:gd name="T3" fmla="*/ 0 h 42"/>
                  <a:gd name="T4" fmla="*/ 25 w 25"/>
                  <a:gd name="T5" fmla="*/ 1 h 42"/>
                  <a:gd name="T6" fmla="*/ 17 w 25"/>
                  <a:gd name="T7" fmla="*/ 11 h 42"/>
                  <a:gd name="T8" fmla="*/ 0 w 25"/>
                  <a:gd name="T9" fmla="*/ 11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2"/>
                  <a:gd name="T17" fmla="*/ 25 w 25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2">
                    <a:moveTo>
                      <a:pt x="0" y="41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17" y="42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1" name="Rectangle 73"/>
              <p:cNvSpPr>
                <a:spLocks noChangeArrowheads="1"/>
              </p:cNvSpPr>
              <p:nvPr/>
            </p:nvSpPr>
            <p:spPr bwMode="auto">
              <a:xfrm>
                <a:off x="797" y="2197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02" name="Freeform 74"/>
              <p:cNvSpPr>
                <a:spLocks/>
              </p:cNvSpPr>
              <p:nvPr/>
            </p:nvSpPr>
            <p:spPr bwMode="auto">
              <a:xfrm>
                <a:off x="797" y="2175"/>
                <a:ext cx="25" cy="28"/>
              </a:xfrm>
              <a:custGeom>
                <a:avLst/>
                <a:gdLst>
                  <a:gd name="T0" fmla="*/ 0 w 25"/>
                  <a:gd name="T1" fmla="*/ 14 h 56"/>
                  <a:gd name="T2" fmla="*/ 5 w 25"/>
                  <a:gd name="T3" fmla="*/ 0 h 56"/>
                  <a:gd name="T4" fmla="*/ 25 w 25"/>
                  <a:gd name="T5" fmla="*/ 1 h 56"/>
                  <a:gd name="T6" fmla="*/ 20 w 25"/>
                  <a:gd name="T7" fmla="*/ 14 h 56"/>
                  <a:gd name="T8" fmla="*/ 0 w 25"/>
                  <a:gd name="T9" fmla="*/ 14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6"/>
                  <a:gd name="T17" fmla="*/ 25 w 2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6">
                    <a:moveTo>
                      <a:pt x="0" y="54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56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3" name="Freeform 75"/>
              <p:cNvSpPr>
                <a:spLocks/>
              </p:cNvSpPr>
              <p:nvPr/>
            </p:nvSpPr>
            <p:spPr bwMode="auto">
              <a:xfrm>
                <a:off x="802" y="2163"/>
                <a:ext cx="25" cy="19"/>
              </a:xfrm>
              <a:custGeom>
                <a:avLst/>
                <a:gdLst>
                  <a:gd name="T0" fmla="*/ 0 w 25"/>
                  <a:gd name="T1" fmla="*/ 9 h 39"/>
                  <a:gd name="T2" fmla="*/ 5 w 25"/>
                  <a:gd name="T3" fmla="*/ 0 h 39"/>
                  <a:gd name="T4" fmla="*/ 25 w 25"/>
                  <a:gd name="T5" fmla="*/ 0 h 39"/>
                  <a:gd name="T6" fmla="*/ 20 w 25"/>
                  <a:gd name="T7" fmla="*/ 9 h 39"/>
                  <a:gd name="T8" fmla="*/ 0 w 25"/>
                  <a:gd name="T9" fmla="*/ 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9"/>
                  <a:gd name="T17" fmla="*/ 25 w 25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9">
                    <a:moveTo>
                      <a:pt x="0" y="37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20" y="39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4" name="Freeform 76"/>
              <p:cNvSpPr>
                <a:spLocks/>
              </p:cNvSpPr>
              <p:nvPr/>
            </p:nvSpPr>
            <p:spPr bwMode="auto">
              <a:xfrm>
                <a:off x="812" y="2127"/>
                <a:ext cx="23" cy="16"/>
              </a:xfrm>
              <a:custGeom>
                <a:avLst/>
                <a:gdLst>
                  <a:gd name="T0" fmla="*/ 0 w 23"/>
                  <a:gd name="T1" fmla="*/ 7 h 32"/>
                  <a:gd name="T2" fmla="*/ 2 w 23"/>
                  <a:gd name="T3" fmla="*/ 0 h 32"/>
                  <a:gd name="T4" fmla="*/ 23 w 23"/>
                  <a:gd name="T5" fmla="*/ 1 h 32"/>
                  <a:gd name="T6" fmla="*/ 20 w 23"/>
                  <a:gd name="T7" fmla="*/ 8 h 32"/>
                  <a:gd name="T8" fmla="*/ 0 w 23"/>
                  <a:gd name="T9" fmla="*/ 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30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20" y="32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5" name="Freeform 77"/>
              <p:cNvSpPr>
                <a:spLocks/>
              </p:cNvSpPr>
              <p:nvPr/>
            </p:nvSpPr>
            <p:spPr bwMode="auto">
              <a:xfrm>
                <a:off x="814" y="2102"/>
                <a:ext cx="28" cy="33"/>
              </a:xfrm>
              <a:custGeom>
                <a:avLst/>
                <a:gdLst>
                  <a:gd name="T0" fmla="*/ 0 w 28"/>
                  <a:gd name="T1" fmla="*/ 16 h 68"/>
                  <a:gd name="T2" fmla="*/ 8 w 28"/>
                  <a:gd name="T3" fmla="*/ 0 h 68"/>
                  <a:gd name="T4" fmla="*/ 28 w 28"/>
                  <a:gd name="T5" fmla="*/ 0 h 68"/>
                  <a:gd name="T6" fmla="*/ 21 w 28"/>
                  <a:gd name="T7" fmla="*/ 16 h 68"/>
                  <a:gd name="T8" fmla="*/ 0 w 28"/>
                  <a:gd name="T9" fmla="*/ 16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68"/>
                  <a:gd name="T17" fmla="*/ 28 w 28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68">
                    <a:moveTo>
                      <a:pt x="0" y="66"/>
                    </a:moveTo>
                    <a:lnTo>
                      <a:pt x="8" y="0"/>
                    </a:lnTo>
                    <a:lnTo>
                      <a:pt x="28" y="2"/>
                    </a:lnTo>
                    <a:lnTo>
                      <a:pt x="21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6" name="Rectangle 78"/>
              <p:cNvSpPr>
                <a:spLocks noChangeArrowheads="1"/>
              </p:cNvSpPr>
              <p:nvPr/>
            </p:nvSpPr>
            <p:spPr bwMode="auto">
              <a:xfrm>
                <a:off x="827" y="2077"/>
                <a:ext cx="18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07" name="Freeform 79"/>
              <p:cNvSpPr>
                <a:spLocks/>
              </p:cNvSpPr>
              <p:nvPr/>
            </p:nvSpPr>
            <p:spPr bwMode="auto">
              <a:xfrm>
                <a:off x="827" y="2047"/>
                <a:ext cx="23" cy="36"/>
              </a:xfrm>
              <a:custGeom>
                <a:avLst/>
                <a:gdLst>
                  <a:gd name="T0" fmla="*/ 0 w 23"/>
                  <a:gd name="T1" fmla="*/ 18 h 71"/>
                  <a:gd name="T2" fmla="*/ 5 w 23"/>
                  <a:gd name="T3" fmla="*/ 0 h 71"/>
                  <a:gd name="T4" fmla="*/ 23 w 23"/>
                  <a:gd name="T5" fmla="*/ 1 h 71"/>
                  <a:gd name="T6" fmla="*/ 18 w 23"/>
                  <a:gd name="T7" fmla="*/ 18 h 71"/>
                  <a:gd name="T8" fmla="*/ 0 w 23"/>
                  <a:gd name="T9" fmla="*/ 18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69"/>
                    </a:moveTo>
                    <a:lnTo>
                      <a:pt x="5" y="0"/>
                    </a:lnTo>
                    <a:lnTo>
                      <a:pt x="23" y="1"/>
                    </a:lnTo>
                    <a:lnTo>
                      <a:pt x="18" y="71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8" name="Freeform 80"/>
              <p:cNvSpPr>
                <a:spLocks/>
              </p:cNvSpPr>
              <p:nvPr/>
            </p:nvSpPr>
            <p:spPr bwMode="auto">
              <a:xfrm>
                <a:off x="832" y="2042"/>
                <a:ext cx="21" cy="13"/>
              </a:xfrm>
              <a:custGeom>
                <a:avLst/>
                <a:gdLst>
                  <a:gd name="T0" fmla="*/ 0 w 21"/>
                  <a:gd name="T1" fmla="*/ 6 h 27"/>
                  <a:gd name="T2" fmla="*/ 3 w 21"/>
                  <a:gd name="T3" fmla="*/ 0 h 27"/>
                  <a:gd name="T4" fmla="*/ 21 w 21"/>
                  <a:gd name="T5" fmla="*/ 0 h 27"/>
                  <a:gd name="T6" fmla="*/ 18 w 21"/>
                  <a:gd name="T7" fmla="*/ 6 h 27"/>
                  <a:gd name="T8" fmla="*/ 0 w 21"/>
                  <a:gd name="T9" fmla="*/ 6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7"/>
                  <a:gd name="T17" fmla="*/ 21 w 21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7">
                    <a:moveTo>
                      <a:pt x="0" y="25"/>
                    </a:moveTo>
                    <a:lnTo>
                      <a:pt x="3" y="0"/>
                    </a:lnTo>
                    <a:lnTo>
                      <a:pt x="21" y="2"/>
                    </a:lnTo>
                    <a:lnTo>
                      <a:pt x="18" y="27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09" name="Freeform 81"/>
              <p:cNvSpPr>
                <a:spLocks/>
              </p:cNvSpPr>
              <p:nvPr/>
            </p:nvSpPr>
            <p:spPr bwMode="auto">
              <a:xfrm>
                <a:off x="840" y="1984"/>
                <a:ext cx="23" cy="38"/>
              </a:xfrm>
              <a:custGeom>
                <a:avLst/>
                <a:gdLst>
                  <a:gd name="T0" fmla="*/ 0 w 23"/>
                  <a:gd name="T1" fmla="*/ 19 h 76"/>
                  <a:gd name="T2" fmla="*/ 2 w 23"/>
                  <a:gd name="T3" fmla="*/ 0 h 76"/>
                  <a:gd name="T4" fmla="*/ 23 w 23"/>
                  <a:gd name="T5" fmla="*/ 1 h 76"/>
                  <a:gd name="T6" fmla="*/ 18 w 23"/>
                  <a:gd name="T7" fmla="*/ 19 h 76"/>
                  <a:gd name="T8" fmla="*/ 0 w 23"/>
                  <a:gd name="T9" fmla="*/ 19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6"/>
                  <a:gd name="T17" fmla="*/ 23 w 23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6">
                    <a:moveTo>
                      <a:pt x="0" y="74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18" y="76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0" name="Freeform 82"/>
              <p:cNvSpPr>
                <a:spLocks/>
              </p:cNvSpPr>
              <p:nvPr/>
            </p:nvSpPr>
            <p:spPr bwMode="auto">
              <a:xfrm>
                <a:off x="842" y="1981"/>
                <a:ext cx="23" cy="11"/>
              </a:xfrm>
              <a:custGeom>
                <a:avLst/>
                <a:gdLst>
                  <a:gd name="T0" fmla="*/ 0 w 23"/>
                  <a:gd name="T1" fmla="*/ 5 h 23"/>
                  <a:gd name="T2" fmla="*/ 3 w 23"/>
                  <a:gd name="T3" fmla="*/ 0 h 23"/>
                  <a:gd name="T4" fmla="*/ 23 w 23"/>
                  <a:gd name="T5" fmla="*/ 0 h 23"/>
                  <a:gd name="T6" fmla="*/ 21 w 23"/>
                  <a:gd name="T7" fmla="*/ 5 h 23"/>
                  <a:gd name="T8" fmla="*/ 0 w 23"/>
                  <a:gd name="T9" fmla="*/ 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3"/>
                  <a:gd name="T17" fmla="*/ 23 w 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3">
                    <a:moveTo>
                      <a:pt x="0" y="22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23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1" name="Rectangle 83"/>
              <p:cNvSpPr>
                <a:spLocks noChangeArrowheads="1"/>
              </p:cNvSpPr>
              <p:nvPr/>
            </p:nvSpPr>
            <p:spPr bwMode="auto">
              <a:xfrm>
                <a:off x="848" y="1951"/>
                <a:ext cx="20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12" name="Freeform 84"/>
              <p:cNvSpPr>
                <a:spLocks/>
              </p:cNvSpPr>
              <p:nvPr/>
            </p:nvSpPr>
            <p:spPr bwMode="auto">
              <a:xfrm>
                <a:off x="848" y="1917"/>
                <a:ext cx="27" cy="41"/>
              </a:xfrm>
              <a:custGeom>
                <a:avLst/>
                <a:gdLst>
                  <a:gd name="T0" fmla="*/ 0 w 27"/>
                  <a:gd name="T1" fmla="*/ 20 h 84"/>
                  <a:gd name="T2" fmla="*/ 7 w 27"/>
                  <a:gd name="T3" fmla="*/ 0 h 84"/>
                  <a:gd name="T4" fmla="*/ 27 w 27"/>
                  <a:gd name="T5" fmla="*/ 0 h 84"/>
                  <a:gd name="T6" fmla="*/ 20 w 27"/>
                  <a:gd name="T7" fmla="*/ 20 h 84"/>
                  <a:gd name="T8" fmla="*/ 0 w 27"/>
                  <a:gd name="T9" fmla="*/ 2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84"/>
                  <a:gd name="T17" fmla="*/ 27 w 27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84">
                    <a:moveTo>
                      <a:pt x="0" y="82"/>
                    </a:moveTo>
                    <a:lnTo>
                      <a:pt x="7" y="0"/>
                    </a:lnTo>
                    <a:lnTo>
                      <a:pt x="27" y="2"/>
                    </a:lnTo>
                    <a:lnTo>
                      <a:pt x="20" y="84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3" name="Rectangle 85"/>
              <p:cNvSpPr>
                <a:spLocks noChangeArrowheads="1"/>
              </p:cNvSpPr>
              <p:nvPr/>
            </p:nvSpPr>
            <p:spPr bwMode="auto">
              <a:xfrm>
                <a:off x="855" y="1920"/>
                <a:ext cx="20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14" name="Freeform 86"/>
              <p:cNvSpPr>
                <a:spLocks/>
              </p:cNvSpPr>
              <p:nvPr/>
            </p:nvSpPr>
            <p:spPr bwMode="auto">
              <a:xfrm>
                <a:off x="858" y="1881"/>
                <a:ext cx="23" cy="12"/>
              </a:xfrm>
              <a:custGeom>
                <a:avLst/>
                <a:gdLst>
                  <a:gd name="T0" fmla="*/ 0 w 23"/>
                  <a:gd name="T1" fmla="*/ 6 h 24"/>
                  <a:gd name="T2" fmla="*/ 2 w 23"/>
                  <a:gd name="T3" fmla="*/ 0 h 24"/>
                  <a:gd name="T4" fmla="*/ 23 w 23"/>
                  <a:gd name="T5" fmla="*/ 1 h 24"/>
                  <a:gd name="T6" fmla="*/ 20 w 23"/>
                  <a:gd name="T7" fmla="*/ 6 h 24"/>
                  <a:gd name="T8" fmla="*/ 0 w 23"/>
                  <a:gd name="T9" fmla="*/ 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4"/>
                  <a:gd name="T17" fmla="*/ 23 w 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4">
                    <a:moveTo>
                      <a:pt x="0" y="22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20" y="24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5" name="Freeform 87"/>
              <p:cNvSpPr>
                <a:spLocks/>
              </p:cNvSpPr>
              <p:nvPr/>
            </p:nvSpPr>
            <p:spPr bwMode="auto">
              <a:xfrm>
                <a:off x="860" y="1851"/>
                <a:ext cx="26" cy="37"/>
              </a:xfrm>
              <a:custGeom>
                <a:avLst/>
                <a:gdLst>
                  <a:gd name="T0" fmla="*/ 0 w 26"/>
                  <a:gd name="T1" fmla="*/ 18 h 75"/>
                  <a:gd name="T2" fmla="*/ 5 w 26"/>
                  <a:gd name="T3" fmla="*/ 0 h 75"/>
                  <a:gd name="T4" fmla="*/ 26 w 26"/>
                  <a:gd name="T5" fmla="*/ 0 h 75"/>
                  <a:gd name="T6" fmla="*/ 21 w 26"/>
                  <a:gd name="T7" fmla="*/ 18 h 75"/>
                  <a:gd name="T8" fmla="*/ 0 w 26"/>
                  <a:gd name="T9" fmla="*/ 1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75"/>
                  <a:gd name="T17" fmla="*/ 26 w 26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75">
                    <a:moveTo>
                      <a:pt x="0" y="73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1" y="75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6" name="Freeform 88"/>
              <p:cNvSpPr>
                <a:spLocks/>
              </p:cNvSpPr>
              <p:nvPr/>
            </p:nvSpPr>
            <p:spPr bwMode="auto">
              <a:xfrm>
                <a:off x="870" y="1810"/>
                <a:ext cx="23" cy="15"/>
              </a:xfrm>
              <a:custGeom>
                <a:avLst/>
                <a:gdLst>
                  <a:gd name="T0" fmla="*/ 0 w 23"/>
                  <a:gd name="T1" fmla="*/ 8 h 30"/>
                  <a:gd name="T2" fmla="*/ 3 w 23"/>
                  <a:gd name="T3" fmla="*/ 0 h 30"/>
                  <a:gd name="T4" fmla="*/ 23 w 23"/>
                  <a:gd name="T5" fmla="*/ 1 h 30"/>
                  <a:gd name="T6" fmla="*/ 21 w 23"/>
                  <a:gd name="T7" fmla="*/ 8 h 30"/>
                  <a:gd name="T8" fmla="*/ 0 w 23"/>
                  <a:gd name="T9" fmla="*/ 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0"/>
                  <a:gd name="T17" fmla="*/ 23 w 23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0">
                    <a:moveTo>
                      <a:pt x="0" y="29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3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7" name="Freeform 89"/>
              <p:cNvSpPr>
                <a:spLocks/>
              </p:cNvSpPr>
              <p:nvPr/>
            </p:nvSpPr>
            <p:spPr bwMode="auto">
              <a:xfrm>
                <a:off x="873" y="1775"/>
                <a:ext cx="25" cy="43"/>
              </a:xfrm>
              <a:custGeom>
                <a:avLst/>
                <a:gdLst>
                  <a:gd name="T0" fmla="*/ 0 w 25"/>
                  <a:gd name="T1" fmla="*/ 21 h 87"/>
                  <a:gd name="T2" fmla="*/ 5 w 25"/>
                  <a:gd name="T3" fmla="*/ 0 h 87"/>
                  <a:gd name="T4" fmla="*/ 25 w 25"/>
                  <a:gd name="T5" fmla="*/ 0 h 87"/>
                  <a:gd name="T6" fmla="*/ 20 w 25"/>
                  <a:gd name="T7" fmla="*/ 21 h 87"/>
                  <a:gd name="T8" fmla="*/ 0 w 25"/>
                  <a:gd name="T9" fmla="*/ 21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7"/>
                  <a:gd name="T17" fmla="*/ 25 w 25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7">
                    <a:moveTo>
                      <a:pt x="0" y="86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87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18" name="Rectangle 90"/>
              <p:cNvSpPr>
                <a:spLocks noChangeArrowheads="1"/>
              </p:cNvSpPr>
              <p:nvPr/>
            </p:nvSpPr>
            <p:spPr bwMode="auto">
              <a:xfrm>
                <a:off x="878" y="1777"/>
                <a:ext cx="20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19" name="Freeform 91"/>
              <p:cNvSpPr>
                <a:spLocks/>
              </p:cNvSpPr>
              <p:nvPr/>
            </p:nvSpPr>
            <p:spPr bwMode="auto">
              <a:xfrm>
                <a:off x="883" y="1737"/>
                <a:ext cx="20" cy="13"/>
              </a:xfrm>
              <a:custGeom>
                <a:avLst/>
                <a:gdLst>
                  <a:gd name="T0" fmla="*/ 0 w 20"/>
                  <a:gd name="T1" fmla="*/ 7 h 24"/>
                  <a:gd name="T2" fmla="*/ 3 w 20"/>
                  <a:gd name="T3" fmla="*/ 0 h 24"/>
                  <a:gd name="T4" fmla="*/ 20 w 20"/>
                  <a:gd name="T5" fmla="*/ 1 h 24"/>
                  <a:gd name="T6" fmla="*/ 18 w 20"/>
                  <a:gd name="T7" fmla="*/ 7 h 24"/>
                  <a:gd name="T8" fmla="*/ 0 w 20"/>
                  <a:gd name="T9" fmla="*/ 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4"/>
                  <a:gd name="T17" fmla="*/ 20 w 20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4">
                    <a:moveTo>
                      <a:pt x="0" y="23"/>
                    </a:moveTo>
                    <a:lnTo>
                      <a:pt x="3" y="0"/>
                    </a:lnTo>
                    <a:lnTo>
                      <a:pt x="20" y="1"/>
                    </a:lnTo>
                    <a:lnTo>
                      <a:pt x="18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0" name="Freeform 92"/>
              <p:cNvSpPr>
                <a:spLocks/>
              </p:cNvSpPr>
              <p:nvPr/>
            </p:nvSpPr>
            <p:spPr bwMode="auto">
              <a:xfrm>
                <a:off x="886" y="1708"/>
                <a:ext cx="23" cy="37"/>
              </a:xfrm>
              <a:custGeom>
                <a:avLst/>
                <a:gdLst>
                  <a:gd name="T0" fmla="*/ 0 w 23"/>
                  <a:gd name="T1" fmla="*/ 18 h 75"/>
                  <a:gd name="T2" fmla="*/ 5 w 23"/>
                  <a:gd name="T3" fmla="*/ 0 h 75"/>
                  <a:gd name="T4" fmla="*/ 23 w 23"/>
                  <a:gd name="T5" fmla="*/ 0 h 75"/>
                  <a:gd name="T6" fmla="*/ 17 w 23"/>
                  <a:gd name="T7" fmla="*/ 18 h 75"/>
                  <a:gd name="T8" fmla="*/ 0 w 23"/>
                  <a:gd name="T9" fmla="*/ 1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5"/>
                  <a:gd name="T17" fmla="*/ 23 w 23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5">
                    <a:moveTo>
                      <a:pt x="0" y="73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7" y="75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1" name="Freeform 93"/>
              <p:cNvSpPr>
                <a:spLocks/>
              </p:cNvSpPr>
              <p:nvPr/>
            </p:nvSpPr>
            <p:spPr bwMode="auto">
              <a:xfrm>
                <a:off x="893" y="1662"/>
                <a:ext cx="21" cy="26"/>
              </a:xfrm>
              <a:custGeom>
                <a:avLst/>
                <a:gdLst>
                  <a:gd name="T0" fmla="*/ 0 w 21"/>
                  <a:gd name="T1" fmla="*/ 13 h 53"/>
                  <a:gd name="T2" fmla="*/ 3 w 21"/>
                  <a:gd name="T3" fmla="*/ 0 h 53"/>
                  <a:gd name="T4" fmla="*/ 21 w 21"/>
                  <a:gd name="T5" fmla="*/ 0 h 53"/>
                  <a:gd name="T6" fmla="*/ 18 w 21"/>
                  <a:gd name="T7" fmla="*/ 13 h 53"/>
                  <a:gd name="T8" fmla="*/ 0 w 21"/>
                  <a:gd name="T9" fmla="*/ 13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3"/>
                  <a:gd name="T17" fmla="*/ 21 w 21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3">
                    <a:moveTo>
                      <a:pt x="0" y="53"/>
                    </a:moveTo>
                    <a:lnTo>
                      <a:pt x="3" y="0"/>
                    </a:lnTo>
                    <a:lnTo>
                      <a:pt x="21" y="1"/>
                    </a:lnTo>
                    <a:lnTo>
                      <a:pt x="18" y="5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2" name="Freeform 94"/>
              <p:cNvSpPr>
                <a:spLocks/>
              </p:cNvSpPr>
              <p:nvPr/>
            </p:nvSpPr>
            <p:spPr bwMode="auto">
              <a:xfrm>
                <a:off x="896" y="1648"/>
                <a:ext cx="20" cy="21"/>
              </a:xfrm>
              <a:custGeom>
                <a:avLst/>
                <a:gdLst>
                  <a:gd name="T0" fmla="*/ 0 w 20"/>
                  <a:gd name="T1" fmla="*/ 10 h 43"/>
                  <a:gd name="T2" fmla="*/ 2 w 20"/>
                  <a:gd name="T3" fmla="*/ 0 h 43"/>
                  <a:gd name="T4" fmla="*/ 20 w 20"/>
                  <a:gd name="T5" fmla="*/ 0 h 43"/>
                  <a:gd name="T6" fmla="*/ 18 w 20"/>
                  <a:gd name="T7" fmla="*/ 10 h 43"/>
                  <a:gd name="T8" fmla="*/ 0 w 20"/>
                  <a:gd name="T9" fmla="*/ 1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3"/>
                  <a:gd name="T17" fmla="*/ 20 w 20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3">
                    <a:moveTo>
                      <a:pt x="0" y="41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8" y="43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3" name="Freeform 95"/>
              <p:cNvSpPr>
                <a:spLocks/>
              </p:cNvSpPr>
              <p:nvPr/>
            </p:nvSpPr>
            <p:spPr bwMode="auto">
              <a:xfrm>
                <a:off x="901" y="1586"/>
                <a:ext cx="25" cy="42"/>
              </a:xfrm>
              <a:custGeom>
                <a:avLst/>
                <a:gdLst>
                  <a:gd name="T0" fmla="*/ 0 w 25"/>
                  <a:gd name="T1" fmla="*/ 21 h 83"/>
                  <a:gd name="T2" fmla="*/ 5 w 25"/>
                  <a:gd name="T3" fmla="*/ 0 h 83"/>
                  <a:gd name="T4" fmla="*/ 25 w 25"/>
                  <a:gd name="T5" fmla="*/ 1 h 83"/>
                  <a:gd name="T6" fmla="*/ 20 w 25"/>
                  <a:gd name="T7" fmla="*/ 21 h 83"/>
                  <a:gd name="T8" fmla="*/ 0 w 25"/>
                  <a:gd name="T9" fmla="*/ 21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3"/>
                  <a:gd name="T17" fmla="*/ 25 w 25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3">
                    <a:moveTo>
                      <a:pt x="0" y="81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20" y="83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4" name="Rectangle 96"/>
              <p:cNvSpPr>
                <a:spLocks noChangeArrowheads="1"/>
              </p:cNvSpPr>
              <p:nvPr/>
            </p:nvSpPr>
            <p:spPr bwMode="auto">
              <a:xfrm>
                <a:off x="906" y="1587"/>
                <a:ext cx="20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25" name="Freeform 97"/>
              <p:cNvSpPr>
                <a:spLocks/>
              </p:cNvSpPr>
              <p:nvPr/>
            </p:nvSpPr>
            <p:spPr bwMode="auto">
              <a:xfrm>
                <a:off x="911" y="1550"/>
                <a:ext cx="23" cy="10"/>
              </a:xfrm>
              <a:custGeom>
                <a:avLst/>
                <a:gdLst>
                  <a:gd name="T0" fmla="*/ 0 w 23"/>
                  <a:gd name="T1" fmla="*/ 5 h 19"/>
                  <a:gd name="T2" fmla="*/ 3 w 23"/>
                  <a:gd name="T3" fmla="*/ 0 h 19"/>
                  <a:gd name="T4" fmla="*/ 23 w 23"/>
                  <a:gd name="T5" fmla="*/ 0 h 19"/>
                  <a:gd name="T6" fmla="*/ 20 w 23"/>
                  <a:gd name="T7" fmla="*/ 5 h 19"/>
                  <a:gd name="T8" fmla="*/ 0 w 23"/>
                  <a:gd name="T9" fmla="*/ 5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9"/>
                  <a:gd name="T17" fmla="*/ 23 w 2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9">
                    <a:moveTo>
                      <a:pt x="0" y="18"/>
                    </a:moveTo>
                    <a:lnTo>
                      <a:pt x="3" y="0"/>
                    </a:lnTo>
                    <a:lnTo>
                      <a:pt x="23" y="0"/>
                    </a:lnTo>
                    <a:lnTo>
                      <a:pt x="20" y="19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6" name="Freeform 98"/>
              <p:cNvSpPr>
                <a:spLocks/>
              </p:cNvSpPr>
              <p:nvPr/>
            </p:nvSpPr>
            <p:spPr bwMode="auto">
              <a:xfrm>
                <a:off x="914" y="1518"/>
                <a:ext cx="25" cy="39"/>
              </a:xfrm>
              <a:custGeom>
                <a:avLst/>
                <a:gdLst>
                  <a:gd name="T0" fmla="*/ 0 w 25"/>
                  <a:gd name="T1" fmla="*/ 19 h 78"/>
                  <a:gd name="T2" fmla="*/ 5 w 25"/>
                  <a:gd name="T3" fmla="*/ 0 h 78"/>
                  <a:gd name="T4" fmla="*/ 25 w 25"/>
                  <a:gd name="T5" fmla="*/ 1 h 78"/>
                  <a:gd name="T6" fmla="*/ 20 w 25"/>
                  <a:gd name="T7" fmla="*/ 20 h 78"/>
                  <a:gd name="T8" fmla="*/ 0 w 25"/>
                  <a:gd name="T9" fmla="*/ 19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8"/>
                  <a:gd name="T17" fmla="*/ 25 w 25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8">
                    <a:moveTo>
                      <a:pt x="0" y="76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78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7" name="Freeform 99"/>
              <p:cNvSpPr>
                <a:spLocks/>
              </p:cNvSpPr>
              <p:nvPr/>
            </p:nvSpPr>
            <p:spPr bwMode="auto">
              <a:xfrm>
                <a:off x="919" y="1473"/>
                <a:ext cx="28" cy="48"/>
              </a:xfrm>
              <a:custGeom>
                <a:avLst/>
                <a:gdLst>
                  <a:gd name="T0" fmla="*/ 0 w 28"/>
                  <a:gd name="T1" fmla="*/ 23 h 98"/>
                  <a:gd name="T2" fmla="*/ 7 w 28"/>
                  <a:gd name="T3" fmla="*/ 0 h 98"/>
                  <a:gd name="T4" fmla="*/ 28 w 28"/>
                  <a:gd name="T5" fmla="*/ 0 h 98"/>
                  <a:gd name="T6" fmla="*/ 20 w 28"/>
                  <a:gd name="T7" fmla="*/ 24 h 98"/>
                  <a:gd name="T8" fmla="*/ 0 w 28"/>
                  <a:gd name="T9" fmla="*/ 2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98"/>
                  <a:gd name="T17" fmla="*/ 28 w 28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98">
                    <a:moveTo>
                      <a:pt x="0" y="96"/>
                    </a:moveTo>
                    <a:lnTo>
                      <a:pt x="7" y="0"/>
                    </a:lnTo>
                    <a:lnTo>
                      <a:pt x="28" y="2"/>
                    </a:lnTo>
                    <a:lnTo>
                      <a:pt x="20" y="98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28" name="Rectangle 100"/>
              <p:cNvSpPr>
                <a:spLocks noChangeArrowheads="1"/>
              </p:cNvSpPr>
              <p:nvPr/>
            </p:nvSpPr>
            <p:spPr bwMode="auto">
              <a:xfrm>
                <a:off x="931" y="1446"/>
                <a:ext cx="21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29" name="Freeform 101"/>
              <p:cNvSpPr>
                <a:spLocks/>
              </p:cNvSpPr>
              <p:nvPr/>
            </p:nvSpPr>
            <p:spPr bwMode="auto">
              <a:xfrm>
                <a:off x="931" y="1411"/>
                <a:ext cx="26" cy="41"/>
              </a:xfrm>
              <a:custGeom>
                <a:avLst/>
                <a:gdLst>
                  <a:gd name="T0" fmla="*/ 0 w 26"/>
                  <a:gd name="T1" fmla="*/ 20 h 81"/>
                  <a:gd name="T2" fmla="*/ 5 w 26"/>
                  <a:gd name="T3" fmla="*/ 0 h 81"/>
                  <a:gd name="T4" fmla="*/ 26 w 26"/>
                  <a:gd name="T5" fmla="*/ 1 h 81"/>
                  <a:gd name="T6" fmla="*/ 21 w 26"/>
                  <a:gd name="T7" fmla="*/ 21 h 81"/>
                  <a:gd name="T8" fmla="*/ 0 w 26"/>
                  <a:gd name="T9" fmla="*/ 2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1"/>
                  <a:gd name="T17" fmla="*/ 26 w 26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1">
                    <a:moveTo>
                      <a:pt x="0" y="80"/>
                    </a:moveTo>
                    <a:lnTo>
                      <a:pt x="5" y="0"/>
                    </a:lnTo>
                    <a:lnTo>
                      <a:pt x="26" y="1"/>
                    </a:lnTo>
                    <a:lnTo>
                      <a:pt x="21" y="81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0" name="Rectangle 102"/>
              <p:cNvSpPr>
                <a:spLocks noChangeArrowheads="1"/>
              </p:cNvSpPr>
              <p:nvPr/>
            </p:nvSpPr>
            <p:spPr bwMode="auto">
              <a:xfrm>
                <a:off x="936" y="1412"/>
                <a:ext cx="21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31" name="Freeform 103"/>
              <p:cNvSpPr>
                <a:spLocks/>
              </p:cNvSpPr>
              <p:nvPr/>
            </p:nvSpPr>
            <p:spPr bwMode="auto">
              <a:xfrm>
                <a:off x="942" y="1377"/>
                <a:ext cx="20" cy="9"/>
              </a:xfrm>
              <a:custGeom>
                <a:avLst/>
                <a:gdLst>
                  <a:gd name="T0" fmla="*/ 0 w 20"/>
                  <a:gd name="T1" fmla="*/ 4 h 18"/>
                  <a:gd name="T2" fmla="*/ 2 w 20"/>
                  <a:gd name="T3" fmla="*/ 0 h 18"/>
                  <a:gd name="T4" fmla="*/ 20 w 20"/>
                  <a:gd name="T5" fmla="*/ 1 h 18"/>
                  <a:gd name="T6" fmla="*/ 17 w 20"/>
                  <a:gd name="T7" fmla="*/ 5 h 18"/>
                  <a:gd name="T8" fmla="*/ 0 w 20"/>
                  <a:gd name="T9" fmla="*/ 4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8"/>
                  <a:gd name="T17" fmla="*/ 20 w 20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8">
                    <a:moveTo>
                      <a:pt x="0" y="16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7" y="1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2" name="Freeform 104"/>
              <p:cNvSpPr>
                <a:spLocks/>
              </p:cNvSpPr>
              <p:nvPr/>
            </p:nvSpPr>
            <p:spPr bwMode="auto">
              <a:xfrm>
                <a:off x="944" y="1345"/>
                <a:ext cx="23" cy="40"/>
              </a:xfrm>
              <a:custGeom>
                <a:avLst/>
                <a:gdLst>
                  <a:gd name="T0" fmla="*/ 0 w 23"/>
                  <a:gd name="T1" fmla="*/ 20 h 80"/>
                  <a:gd name="T2" fmla="*/ 5 w 23"/>
                  <a:gd name="T3" fmla="*/ 0 h 80"/>
                  <a:gd name="T4" fmla="*/ 23 w 23"/>
                  <a:gd name="T5" fmla="*/ 1 h 80"/>
                  <a:gd name="T6" fmla="*/ 18 w 23"/>
                  <a:gd name="T7" fmla="*/ 20 h 80"/>
                  <a:gd name="T8" fmla="*/ 0 w 23"/>
                  <a:gd name="T9" fmla="*/ 2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80"/>
                  <a:gd name="T17" fmla="*/ 23 w 23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80">
                    <a:moveTo>
                      <a:pt x="0" y="79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8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3" name="Rectangle 105"/>
              <p:cNvSpPr>
                <a:spLocks noChangeArrowheads="1"/>
              </p:cNvSpPr>
              <p:nvPr/>
            </p:nvSpPr>
            <p:spPr bwMode="auto">
              <a:xfrm>
                <a:off x="949" y="1352"/>
                <a:ext cx="18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34" name="Rectangle 106"/>
              <p:cNvSpPr>
                <a:spLocks noChangeArrowheads="1"/>
              </p:cNvSpPr>
              <p:nvPr/>
            </p:nvSpPr>
            <p:spPr bwMode="auto">
              <a:xfrm>
                <a:off x="954" y="1314"/>
                <a:ext cx="18" cy="10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35" name="Freeform 107"/>
              <p:cNvSpPr>
                <a:spLocks/>
              </p:cNvSpPr>
              <p:nvPr/>
            </p:nvSpPr>
            <p:spPr bwMode="auto">
              <a:xfrm>
                <a:off x="954" y="1285"/>
                <a:ext cx="26" cy="37"/>
              </a:xfrm>
              <a:custGeom>
                <a:avLst/>
                <a:gdLst>
                  <a:gd name="T0" fmla="*/ 0 w 26"/>
                  <a:gd name="T1" fmla="*/ 18 h 73"/>
                  <a:gd name="T2" fmla="*/ 5 w 26"/>
                  <a:gd name="T3" fmla="*/ 0 h 73"/>
                  <a:gd name="T4" fmla="*/ 26 w 26"/>
                  <a:gd name="T5" fmla="*/ 1 h 73"/>
                  <a:gd name="T6" fmla="*/ 18 w 26"/>
                  <a:gd name="T7" fmla="*/ 19 h 73"/>
                  <a:gd name="T8" fmla="*/ 0 w 26"/>
                  <a:gd name="T9" fmla="*/ 18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73"/>
                  <a:gd name="T17" fmla="*/ 26 w 26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73">
                    <a:moveTo>
                      <a:pt x="0" y="71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18" y="73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6" name="Rectangle 108"/>
              <p:cNvSpPr>
                <a:spLocks noChangeArrowheads="1"/>
              </p:cNvSpPr>
              <p:nvPr/>
            </p:nvSpPr>
            <p:spPr bwMode="auto">
              <a:xfrm>
                <a:off x="959" y="1290"/>
                <a:ext cx="21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37" name="Freeform 109"/>
              <p:cNvSpPr>
                <a:spLocks/>
              </p:cNvSpPr>
              <p:nvPr/>
            </p:nvSpPr>
            <p:spPr bwMode="auto">
              <a:xfrm>
                <a:off x="962" y="1259"/>
                <a:ext cx="23" cy="11"/>
              </a:xfrm>
              <a:custGeom>
                <a:avLst/>
                <a:gdLst>
                  <a:gd name="T0" fmla="*/ 0 w 23"/>
                  <a:gd name="T1" fmla="*/ 5 h 23"/>
                  <a:gd name="T2" fmla="*/ 2 w 23"/>
                  <a:gd name="T3" fmla="*/ 0 h 23"/>
                  <a:gd name="T4" fmla="*/ 23 w 23"/>
                  <a:gd name="T5" fmla="*/ 0 h 23"/>
                  <a:gd name="T6" fmla="*/ 20 w 23"/>
                  <a:gd name="T7" fmla="*/ 5 h 23"/>
                  <a:gd name="T8" fmla="*/ 0 w 23"/>
                  <a:gd name="T9" fmla="*/ 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3"/>
                  <a:gd name="T17" fmla="*/ 23 w 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3">
                    <a:moveTo>
                      <a:pt x="0" y="21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20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8" name="Freeform 110"/>
              <p:cNvSpPr>
                <a:spLocks/>
              </p:cNvSpPr>
              <p:nvPr/>
            </p:nvSpPr>
            <p:spPr bwMode="auto">
              <a:xfrm>
                <a:off x="964" y="1235"/>
                <a:ext cx="26" cy="31"/>
              </a:xfrm>
              <a:custGeom>
                <a:avLst/>
                <a:gdLst>
                  <a:gd name="T0" fmla="*/ 0 w 26"/>
                  <a:gd name="T1" fmla="*/ 15 h 64"/>
                  <a:gd name="T2" fmla="*/ 6 w 26"/>
                  <a:gd name="T3" fmla="*/ 0 h 64"/>
                  <a:gd name="T4" fmla="*/ 26 w 26"/>
                  <a:gd name="T5" fmla="*/ 0 h 64"/>
                  <a:gd name="T6" fmla="*/ 21 w 26"/>
                  <a:gd name="T7" fmla="*/ 15 h 64"/>
                  <a:gd name="T8" fmla="*/ 0 w 26"/>
                  <a:gd name="T9" fmla="*/ 15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64"/>
                  <a:gd name="T17" fmla="*/ 26 w 26"/>
                  <a:gd name="T18" fmla="*/ 64 h 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64">
                    <a:moveTo>
                      <a:pt x="0" y="62"/>
                    </a:moveTo>
                    <a:lnTo>
                      <a:pt x="6" y="0"/>
                    </a:lnTo>
                    <a:lnTo>
                      <a:pt x="26" y="0"/>
                    </a:lnTo>
                    <a:lnTo>
                      <a:pt x="21" y="64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39" name="Freeform 111"/>
              <p:cNvSpPr>
                <a:spLocks/>
              </p:cNvSpPr>
              <p:nvPr/>
            </p:nvSpPr>
            <p:spPr bwMode="auto">
              <a:xfrm>
                <a:off x="970" y="1225"/>
                <a:ext cx="25" cy="17"/>
              </a:xfrm>
              <a:custGeom>
                <a:avLst/>
                <a:gdLst>
                  <a:gd name="T0" fmla="*/ 0 w 25"/>
                  <a:gd name="T1" fmla="*/ 8 h 34"/>
                  <a:gd name="T2" fmla="*/ 5 w 25"/>
                  <a:gd name="T3" fmla="*/ 0 h 34"/>
                  <a:gd name="T4" fmla="*/ 25 w 25"/>
                  <a:gd name="T5" fmla="*/ 1 h 34"/>
                  <a:gd name="T6" fmla="*/ 20 w 25"/>
                  <a:gd name="T7" fmla="*/ 9 h 34"/>
                  <a:gd name="T8" fmla="*/ 0 w 25"/>
                  <a:gd name="T9" fmla="*/ 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4"/>
                  <a:gd name="T17" fmla="*/ 25 w 25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4">
                    <a:moveTo>
                      <a:pt x="0" y="32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0" name="Freeform 112"/>
              <p:cNvSpPr>
                <a:spLocks/>
              </p:cNvSpPr>
              <p:nvPr/>
            </p:nvSpPr>
            <p:spPr bwMode="auto">
              <a:xfrm>
                <a:off x="980" y="1188"/>
                <a:ext cx="23" cy="17"/>
              </a:xfrm>
              <a:custGeom>
                <a:avLst/>
                <a:gdLst>
                  <a:gd name="T0" fmla="*/ 0 w 23"/>
                  <a:gd name="T1" fmla="*/ 8 h 33"/>
                  <a:gd name="T2" fmla="*/ 2 w 23"/>
                  <a:gd name="T3" fmla="*/ 0 h 33"/>
                  <a:gd name="T4" fmla="*/ 23 w 23"/>
                  <a:gd name="T5" fmla="*/ 1 h 33"/>
                  <a:gd name="T6" fmla="*/ 20 w 23"/>
                  <a:gd name="T7" fmla="*/ 9 h 33"/>
                  <a:gd name="T8" fmla="*/ 0 w 23"/>
                  <a:gd name="T9" fmla="*/ 8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3"/>
                  <a:gd name="T17" fmla="*/ 23 w 23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3">
                    <a:moveTo>
                      <a:pt x="0" y="32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20" y="33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1" name="Freeform 113"/>
              <p:cNvSpPr>
                <a:spLocks/>
              </p:cNvSpPr>
              <p:nvPr/>
            </p:nvSpPr>
            <p:spPr bwMode="auto">
              <a:xfrm>
                <a:off x="982" y="1168"/>
                <a:ext cx="26" cy="27"/>
              </a:xfrm>
              <a:custGeom>
                <a:avLst/>
                <a:gdLst>
                  <a:gd name="T0" fmla="*/ 0 w 26"/>
                  <a:gd name="T1" fmla="*/ 13 h 55"/>
                  <a:gd name="T2" fmla="*/ 5 w 26"/>
                  <a:gd name="T3" fmla="*/ 0 h 55"/>
                  <a:gd name="T4" fmla="*/ 26 w 26"/>
                  <a:gd name="T5" fmla="*/ 0 h 55"/>
                  <a:gd name="T6" fmla="*/ 21 w 26"/>
                  <a:gd name="T7" fmla="*/ 13 h 55"/>
                  <a:gd name="T8" fmla="*/ 0 w 26"/>
                  <a:gd name="T9" fmla="*/ 13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55"/>
                  <a:gd name="T17" fmla="*/ 26 w 26"/>
                  <a:gd name="T18" fmla="*/ 55 h 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55">
                    <a:moveTo>
                      <a:pt x="0" y="55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1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2" name="Rectangle 114"/>
              <p:cNvSpPr>
                <a:spLocks noChangeArrowheads="1"/>
              </p:cNvSpPr>
              <p:nvPr/>
            </p:nvSpPr>
            <p:spPr bwMode="auto">
              <a:xfrm>
                <a:off x="987" y="1171"/>
                <a:ext cx="21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43" name="Freeform 115"/>
              <p:cNvSpPr>
                <a:spLocks/>
              </p:cNvSpPr>
              <p:nvPr/>
            </p:nvSpPr>
            <p:spPr bwMode="auto">
              <a:xfrm>
                <a:off x="995" y="1134"/>
                <a:ext cx="20" cy="17"/>
              </a:xfrm>
              <a:custGeom>
                <a:avLst/>
                <a:gdLst>
                  <a:gd name="T0" fmla="*/ 0 w 20"/>
                  <a:gd name="T1" fmla="*/ 8 h 34"/>
                  <a:gd name="T2" fmla="*/ 2 w 20"/>
                  <a:gd name="T3" fmla="*/ 0 h 34"/>
                  <a:gd name="T4" fmla="*/ 20 w 20"/>
                  <a:gd name="T5" fmla="*/ 1 h 34"/>
                  <a:gd name="T6" fmla="*/ 20 w 20"/>
                  <a:gd name="T7" fmla="*/ 9 h 34"/>
                  <a:gd name="T8" fmla="*/ 0 w 20"/>
                  <a:gd name="T9" fmla="*/ 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4"/>
                  <a:gd name="T17" fmla="*/ 20 w 20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4">
                    <a:moveTo>
                      <a:pt x="0" y="32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20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4" name="Freeform 116"/>
              <p:cNvSpPr>
                <a:spLocks/>
              </p:cNvSpPr>
              <p:nvPr/>
            </p:nvSpPr>
            <p:spPr bwMode="auto">
              <a:xfrm>
                <a:off x="997" y="1126"/>
                <a:ext cx="23" cy="15"/>
              </a:xfrm>
              <a:custGeom>
                <a:avLst/>
                <a:gdLst>
                  <a:gd name="T0" fmla="*/ 0 w 23"/>
                  <a:gd name="T1" fmla="*/ 8 h 30"/>
                  <a:gd name="T2" fmla="*/ 6 w 23"/>
                  <a:gd name="T3" fmla="*/ 0 h 30"/>
                  <a:gd name="T4" fmla="*/ 23 w 23"/>
                  <a:gd name="T5" fmla="*/ 1 h 30"/>
                  <a:gd name="T6" fmla="*/ 18 w 23"/>
                  <a:gd name="T7" fmla="*/ 8 h 30"/>
                  <a:gd name="T8" fmla="*/ 0 w 23"/>
                  <a:gd name="T9" fmla="*/ 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0"/>
                  <a:gd name="T17" fmla="*/ 23 w 23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0">
                    <a:moveTo>
                      <a:pt x="0" y="29"/>
                    </a:moveTo>
                    <a:lnTo>
                      <a:pt x="6" y="0"/>
                    </a:lnTo>
                    <a:lnTo>
                      <a:pt x="23" y="2"/>
                    </a:lnTo>
                    <a:lnTo>
                      <a:pt x="18" y="3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5" name="Freeform 117"/>
              <p:cNvSpPr>
                <a:spLocks/>
              </p:cNvSpPr>
              <p:nvPr/>
            </p:nvSpPr>
            <p:spPr bwMode="auto">
              <a:xfrm>
                <a:off x="1003" y="1119"/>
                <a:ext cx="20" cy="15"/>
              </a:xfrm>
              <a:custGeom>
                <a:avLst/>
                <a:gdLst>
                  <a:gd name="T0" fmla="*/ 0 w 20"/>
                  <a:gd name="T1" fmla="*/ 8 h 30"/>
                  <a:gd name="T2" fmla="*/ 2 w 20"/>
                  <a:gd name="T3" fmla="*/ 0 h 30"/>
                  <a:gd name="T4" fmla="*/ 20 w 20"/>
                  <a:gd name="T5" fmla="*/ 1 h 30"/>
                  <a:gd name="T6" fmla="*/ 17 w 20"/>
                  <a:gd name="T7" fmla="*/ 8 h 30"/>
                  <a:gd name="T8" fmla="*/ 0 w 20"/>
                  <a:gd name="T9" fmla="*/ 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0"/>
                  <a:gd name="T17" fmla="*/ 20 w 2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0">
                    <a:moveTo>
                      <a:pt x="0" y="29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7" y="3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6" name="Rectangle 118"/>
              <p:cNvSpPr>
                <a:spLocks noChangeArrowheads="1"/>
              </p:cNvSpPr>
              <p:nvPr/>
            </p:nvSpPr>
            <p:spPr bwMode="auto">
              <a:xfrm>
                <a:off x="1005" y="1123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47" name="Freeform 119"/>
              <p:cNvSpPr>
                <a:spLocks/>
              </p:cNvSpPr>
              <p:nvPr/>
            </p:nvSpPr>
            <p:spPr bwMode="auto">
              <a:xfrm>
                <a:off x="1010" y="1105"/>
                <a:ext cx="21" cy="11"/>
              </a:xfrm>
              <a:custGeom>
                <a:avLst/>
                <a:gdLst>
                  <a:gd name="T0" fmla="*/ 0 w 21"/>
                  <a:gd name="T1" fmla="*/ 5 h 23"/>
                  <a:gd name="T2" fmla="*/ 3 w 21"/>
                  <a:gd name="T3" fmla="*/ 0 h 23"/>
                  <a:gd name="T4" fmla="*/ 21 w 21"/>
                  <a:gd name="T5" fmla="*/ 0 h 23"/>
                  <a:gd name="T6" fmla="*/ 18 w 21"/>
                  <a:gd name="T7" fmla="*/ 5 h 23"/>
                  <a:gd name="T8" fmla="*/ 0 w 21"/>
                  <a:gd name="T9" fmla="*/ 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3"/>
                  <a:gd name="T17" fmla="*/ 21 w 2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3">
                    <a:moveTo>
                      <a:pt x="0" y="21"/>
                    </a:moveTo>
                    <a:lnTo>
                      <a:pt x="3" y="0"/>
                    </a:lnTo>
                    <a:lnTo>
                      <a:pt x="21" y="1"/>
                    </a:lnTo>
                    <a:lnTo>
                      <a:pt x="18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8" name="Freeform 120"/>
              <p:cNvSpPr>
                <a:spLocks/>
              </p:cNvSpPr>
              <p:nvPr/>
            </p:nvSpPr>
            <p:spPr bwMode="auto">
              <a:xfrm>
                <a:off x="1013" y="1101"/>
                <a:ext cx="25" cy="13"/>
              </a:xfrm>
              <a:custGeom>
                <a:avLst/>
                <a:gdLst>
                  <a:gd name="T0" fmla="*/ 0 w 25"/>
                  <a:gd name="T1" fmla="*/ 7 h 24"/>
                  <a:gd name="T2" fmla="*/ 5 w 25"/>
                  <a:gd name="T3" fmla="*/ 0 h 24"/>
                  <a:gd name="T4" fmla="*/ 25 w 25"/>
                  <a:gd name="T5" fmla="*/ 1 h 24"/>
                  <a:gd name="T6" fmla="*/ 18 w 25"/>
                  <a:gd name="T7" fmla="*/ 7 h 24"/>
                  <a:gd name="T8" fmla="*/ 0 w 25"/>
                  <a:gd name="T9" fmla="*/ 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4"/>
                  <a:gd name="T17" fmla="*/ 25 w 2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4">
                    <a:moveTo>
                      <a:pt x="0" y="23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18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49" name="Freeform 121"/>
              <p:cNvSpPr>
                <a:spLocks/>
              </p:cNvSpPr>
              <p:nvPr/>
            </p:nvSpPr>
            <p:spPr bwMode="auto">
              <a:xfrm>
                <a:off x="1018" y="1099"/>
                <a:ext cx="25" cy="12"/>
              </a:xfrm>
              <a:custGeom>
                <a:avLst/>
                <a:gdLst>
                  <a:gd name="T0" fmla="*/ 0 w 25"/>
                  <a:gd name="T1" fmla="*/ 5 h 25"/>
                  <a:gd name="T2" fmla="*/ 5 w 25"/>
                  <a:gd name="T3" fmla="*/ 0 h 25"/>
                  <a:gd name="T4" fmla="*/ 25 w 25"/>
                  <a:gd name="T5" fmla="*/ 0 h 25"/>
                  <a:gd name="T6" fmla="*/ 20 w 25"/>
                  <a:gd name="T7" fmla="*/ 6 h 25"/>
                  <a:gd name="T8" fmla="*/ 0 w 25"/>
                  <a:gd name="T9" fmla="*/ 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5"/>
                  <a:gd name="T17" fmla="*/ 25 w 25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5">
                    <a:moveTo>
                      <a:pt x="0" y="23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0" name="Freeform 122"/>
              <p:cNvSpPr>
                <a:spLocks/>
              </p:cNvSpPr>
              <p:nvPr/>
            </p:nvSpPr>
            <p:spPr bwMode="auto">
              <a:xfrm>
                <a:off x="1023" y="1097"/>
                <a:ext cx="28" cy="11"/>
              </a:xfrm>
              <a:custGeom>
                <a:avLst/>
                <a:gdLst>
                  <a:gd name="T0" fmla="*/ 0 w 28"/>
                  <a:gd name="T1" fmla="*/ 5 h 23"/>
                  <a:gd name="T2" fmla="*/ 8 w 28"/>
                  <a:gd name="T3" fmla="*/ 0 h 23"/>
                  <a:gd name="T4" fmla="*/ 28 w 28"/>
                  <a:gd name="T5" fmla="*/ 0 h 23"/>
                  <a:gd name="T6" fmla="*/ 20 w 28"/>
                  <a:gd name="T7" fmla="*/ 5 h 23"/>
                  <a:gd name="T8" fmla="*/ 0 w 28"/>
                  <a:gd name="T9" fmla="*/ 5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3"/>
                  <a:gd name="T17" fmla="*/ 28 w 2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3">
                    <a:moveTo>
                      <a:pt x="0" y="21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0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1" name="Rectangle 123"/>
              <p:cNvSpPr>
                <a:spLocks noChangeArrowheads="1"/>
              </p:cNvSpPr>
              <p:nvPr/>
            </p:nvSpPr>
            <p:spPr bwMode="auto">
              <a:xfrm>
                <a:off x="1031" y="1098"/>
                <a:ext cx="12" cy="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52" name="Freeform 124"/>
              <p:cNvSpPr>
                <a:spLocks/>
              </p:cNvSpPr>
              <p:nvPr/>
            </p:nvSpPr>
            <p:spPr bwMode="auto">
              <a:xfrm>
                <a:off x="1053" y="1100"/>
                <a:ext cx="21" cy="7"/>
              </a:xfrm>
              <a:custGeom>
                <a:avLst/>
                <a:gdLst>
                  <a:gd name="T0" fmla="*/ 0 w 21"/>
                  <a:gd name="T1" fmla="*/ 0 h 12"/>
                  <a:gd name="T2" fmla="*/ 3 w 21"/>
                  <a:gd name="T3" fmla="*/ 4 h 12"/>
                  <a:gd name="T4" fmla="*/ 21 w 21"/>
                  <a:gd name="T5" fmla="*/ 4 h 12"/>
                  <a:gd name="T6" fmla="*/ 21 w 21"/>
                  <a:gd name="T7" fmla="*/ 1 h 12"/>
                  <a:gd name="T8" fmla="*/ 0 w 21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2"/>
                  <a:gd name="T17" fmla="*/ 21 w 21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2">
                    <a:moveTo>
                      <a:pt x="0" y="0"/>
                    </a:moveTo>
                    <a:lnTo>
                      <a:pt x="3" y="10"/>
                    </a:lnTo>
                    <a:lnTo>
                      <a:pt x="21" y="12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3" name="Freeform 125"/>
              <p:cNvSpPr>
                <a:spLocks/>
              </p:cNvSpPr>
              <p:nvPr/>
            </p:nvSpPr>
            <p:spPr bwMode="auto">
              <a:xfrm>
                <a:off x="1056" y="1099"/>
                <a:ext cx="20" cy="12"/>
              </a:xfrm>
              <a:custGeom>
                <a:avLst/>
                <a:gdLst>
                  <a:gd name="T0" fmla="*/ 0 w 20"/>
                  <a:gd name="T1" fmla="*/ 0 h 25"/>
                  <a:gd name="T2" fmla="*/ 2 w 20"/>
                  <a:gd name="T3" fmla="*/ 5 h 25"/>
                  <a:gd name="T4" fmla="*/ 20 w 20"/>
                  <a:gd name="T5" fmla="*/ 6 h 25"/>
                  <a:gd name="T6" fmla="*/ 18 w 20"/>
                  <a:gd name="T7" fmla="*/ 0 h 25"/>
                  <a:gd name="T8" fmla="*/ 0 w 20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5"/>
                  <a:gd name="T17" fmla="*/ 20 w 20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5">
                    <a:moveTo>
                      <a:pt x="0" y="0"/>
                    </a:moveTo>
                    <a:lnTo>
                      <a:pt x="2" y="23"/>
                    </a:lnTo>
                    <a:lnTo>
                      <a:pt x="20" y="25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4" name="Freeform 126"/>
              <p:cNvSpPr>
                <a:spLocks/>
              </p:cNvSpPr>
              <p:nvPr/>
            </p:nvSpPr>
            <p:spPr bwMode="auto">
              <a:xfrm>
                <a:off x="1058" y="1103"/>
                <a:ext cx="21" cy="13"/>
              </a:xfrm>
              <a:custGeom>
                <a:avLst/>
                <a:gdLst>
                  <a:gd name="T0" fmla="*/ 0 w 21"/>
                  <a:gd name="T1" fmla="*/ 0 h 27"/>
                  <a:gd name="T2" fmla="*/ 3 w 21"/>
                  <a:gd name="T3" fmla="*/ 6 h 27"/>
                  <a:gd name="T4" fmla="*/ 21 w 21"/>
                  <a:gd name="T5" fmla="*/ 6 h 27"/>
                  <a:gd name="T6" fmla="*/ 18 w 21"/>
                  <a:gd name="T7" fmla="*/ 0 h 27"/>
                  <a:gd name="T8" fmla="*/ 0 w 21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7"/>
                  <a:gd name="T17" fmla="*/ 21 w 21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7">
                    <a:moveTo>
                      <a:pt x="0" y="0"/>
                    </a:moveTo>
                    <a:lnTo>
                      <a:pt x="3" y="25"/>
                    </a:lnTo>
                    <a:lnTo>
                      <a:pt x="21" y="27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5" name="Freeform 127"/>
              <p:cNvSpPr>
                <a:spLocks/>
              </p:cNvSpPr>
              <p:nvPr/>
            </p:nvSpPr>
            <p:spPr bwMode="auto">
              <a:xfrm>
                <a:off x="1061" y="1108"/>
                <a:ext cx="25" cy="19"/>
              </a:xfrm>
              <a:custGeom>
                <a:avLst/>
                <a:gdLst>
                  <a:gd name="T0" fmla="*/ 0 w 25"/>
                  <a:gd name="T1" fmla="*/ 0 h 37"/>
                  <a:gd name="T2" fmla="*/ 8 w 25"/>
                  <a:gd name="T3" fmla="*/ 9 h 37"/>
                  <a:gd name="T4" fmla="*/ 25 w 25"/>
                  <a:gd name="T5" fmla="*/ 10 h 37"/>
                  <a:gd name="T6" fmla="*/ 18 w 25"/>
                  <a:gd name="T7" fmla="*/ 1 h 37"/>
                  <a:gd name="T8" fmla="*/ 0 w 25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7"/>
                  <a:gd name="T17" fmla="*/ 25 w 25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7">
                    <a:moveTo>
                      <a:pt x="0" y="0"/>
                    </a:moveTo>
                    <a:lnTo>
                      <a:pt x="8" y="35"/>
                    </a:lnTo>
                    <a:lnTo>
                      <a:pt x="25" y="37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6" name="Freeform 128"/>
              <p:cNvSpPr>
                <a:spLocks/>
              </p:cNvSpPr>
              <p:nvPr/>
            </p:nvSpPr>
            <p:spPr bwMode="auto">
              <a:xfrm>
                <a:off x="1069" y="1119"/>
                <a:ext cx="20" cy="8"/>
              </a:xfrm>
              <a:custGeom>
                <a:avLst/>
                <a:gdLst>
                  <a:gd name="T0" fmla="*/ 0 w 20"/>
                  <a:gd name="T1" fmla="*/ 0 h 16"/>
                  <a:gd name="T2" fmla="*/ 2 w 20"/>
                  <a:gd name="T3" fmla="*/ 3 h 16"/>
                  <a:gd name="T4" fmla="*/ 20 w 20"/>
                  <a:gd name="T5" fmla="*/ 4 h 16"/>
                  <a:gd name="T6" fmla="*/ 17 w 20"/>
                  <a:gd name="T7" fmla="*/ 1 h 16"/>
                  <a:gd name="T8" fmla="*/ 0 w 20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6"/>
                  <a:gd name="T17" fmla="*/ 20 w 20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6">
                    <a:moveTo>
                      <a:pt x="0" y="0"/>
                    </a:moveTo>
                    <a:lnTo>
                      <a:pt x="2" y="14"/>
                    </a:lnTo>
                    <a:lnTo>
                      <a:pt x="20" y="16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7" name="Freeform 129"/>
              <p:cNvSpPr>
                <a:spLocks/>
              </p:cNvSpPr>
              <p:nvPr/>
            </p:nvSpPr>
            <p:spPr bwMode="auto">
              <a:xfrm>
                <a:off x="1074" y="1147"/>
                <a:ext cx="23" cy="9"/>
              </a:xfrm>
              <a:custGeom>
                <a:avLst/>
                <a:gdLst>
                  <a:gd name="T0" fmla="*/ 0 w 23"/>
                  <a:gd name="T1" fmla="*/ 0 h 20"/>
                  <a:gd name="T2" fmla="*/ 2 w 23"/>
                  <a:gd name="T3" fmla="*/ 4 h 20"/>
                  <a:gd name="T4" fmla="*/ 23 w 23"/>
                  <a:gd name="T5" fmla="*/ 4 h 20"/>
                  <a:gd name="T6" fmla="*/ 20 w 23"/>
                  <a:gd name="T7" fmla="*/ 0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2" y="18"/>
                    </a:lnTo>
                    <a:lnTo>
                      <a:pt x="23" y="2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8" name="Freeform 130"/>
              <p:cNvSpPr>
                <a:spLocks/>
              </p:cNvSpPr>
              <p:nvPr/>
            </p:nvSpPr>
            <p:spPr bwMode="auto">
              <a:xfrm>
                <a:off x="1076" y="1149"/>
                <a:ext cx="28" cy="26"/>
              </a:xfrm>
              <a:custGeom>
                <a:avLst/>
                <a:gdLst>
                  <a:gd name="T0" fmla="*/ 0 w 28"/>
                  <a:gd name="T1" fmla="*/ 0 h 52"/>
                  <a:gd name="T2" fmla="*/ 8 w 28"/>
                  <a:gd name="T3" fmla="*/ 13 h 52"/>
                  <a:gd name="T4" fmla="*/ 28 w 28"/>
                  <a:gd name="T5" fmla="*/ 13 h 52"/>
                  <a:gd name="T6" fmla="*/ 21 w 28"/>
                  <a:gd name="T7" fmla="*/ 1 h 52"/>
                  <a:gd name="T8" fmla="*/ 0 w 28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2"/>
                  <a:gd name="T17" fmla="*/ 28 w 28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2">
                    <a:moveTo>
                      <a:pt x="0" y="0"/>
                    </a:moveTo>
                    <a:lnTo>
                      <a:pt x="8" y="50"/>
                    </a:lnTo>
                    <a:lnTo>
                      <a:pt x="28" y="52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59" name="Freeform 131"/>
              <p:cNvSpPr>
                <a:spLocks/>
              </p:cNvSpPr>
              <p:nvPr/>
            </p:nvSpPr>
            <p:spPr bwMode="auto">
              <a:xfrm>
                <a:off x="1084" y="1167"/>
                <a:ext cx="23" cy="14"/>
              </a:xfrm>
              <a:custGeom>
                <a:avLst/>
                <a:gdLst>
                  <a:gd name="T0" fmla="*/ 0 w 23"/>
                  <a:gd name="T1" fmla="*/ 0 h 28"/>
                  <a:gd name="T2" fmla="*/ 2 w 23"/>
                  <a:gd name="T3" fmla="*/ 7 h 28"/>
                  <a:gd name="T4" fmla="*/ 23 w 23"/>
                  <a:gd name="T5" fmla="*/ 7 h 28"/>
                  <a:gd name="T6" fmla="*/ 20 w 23"/>
                  <a:gd name="T7" fmla="*/ 1 h 28"/>
                  <a:gd name="T8" fmla="*/ 0 w 23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8"/>
                  <a:gd name="T17" fmla="*/ 23 w 2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8">
                    <a:moveTo>
                      <a:pt x="0" y="0"/>
                    </a:moveTo>
                    <a:lnTo>
                      <a:pt x="2" y="27"/>
                    </a:lnTo>
                    <a:lnTo>
                      <a:pt x="23" y="2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0" name="Freeform 132"/>
              <p:cNvSpPr>
                <a:spLocks/>
              </p:cNvSpPr>
              <p:nvPr/>
            </p:nvSpPr>
            <p:spPr bwMode="auto">
              <a:xfrm>
                <a:off x="1092" y="1201"/>
                <a:ext cx="25" cy="15"/>
              </a:xfrm>
              <a:custGeom>
                <a:avLst/>
                <a:gdLst>
                  <a:gd name="T0" fmla="*/ 0 w 25"/>
                  <a:gd name="T1" fmla="*/ 0 h 30"/>
                  <a:gd name="T2" fmla="*/ 5 w 25"/>
                  <a:gd name="T3" fmla="*/ 7 h 30"/>
                  <a:gd name="T4" fmla="*/ 25 w 25"/>
                  <a:gd name="T5" fmla="*/ 8 h 30"/>
                  <a:gd name="T6" fmla="*/ 20 w 25"/>
                  <a:gd name="T7" fmla="*/ 1 h 30"/>
                  <a:gd name="T8" fmla="*/ 0 w 25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0"/>
                  <a:gd name="T17" fmla="*/ 25 w 25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0">
                    <a:moveTo>
                      <a:pt x="0" y="0"/>
                    </a:moveTo>
                    <a:lnTo>
                      <a:pt x="5" y="28"/>
                    </a:lnTo>
                    <a:lnTo>
                      <a:pt x="25" y="30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1" name="Freeform 133"/>
              <p:cNvSpPr>
                <a:spLocks/>
              </p:cNvSpPr>
              <p:nvPr/>
            </p:nvSpPr>
            <p:spPr bwMode="auto">
              <a:xfrm>
                <a:off x="1097" y="1209"/>
                <a:ext cx="25" cy="30"/>
              </a:xfrm>
              <a:custGeom>
                <a:avLst/>
                <a:gdLst>
                  <a:gd name="T0" fmla="*/ 0 w 25"/>
                  <a:gd name="T1" fmla="*/ 0 h 60"/>
                  <a:gd name="T2" fmla="*/ 5 w 25"/>
                  <a:gd name="T3" fmla="*/ 15 h 60"/>
                  <a:gd name="T4" fmla="*/ 25 w 25"/>
                  <a:gd name="T5" fmla="*/ 15 h 60"/>
                  <a:gd name="T6" fmla="*/ 20 w 25"/>
                  <a:gd name="T7" fmla="*/ 1 h 60"/>
                  <a:gd name="T8" fmla="*/ 0 w 2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60"/>
                  <a:gd name="T17" fmla="*/ 25 w 25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60">
                    <a:moveTo>
                      <a:pt x="0" y="0"/>
                    </a:moveTo>
                    <a:lnTo>
                      <a:pt x="5" y="58"/>
                    </a:lnTo>
                    <a:lnTo>
                      <a:pt x="25" y="60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2" name="Freeform 134"/>
              <p:cNvSpPr>
                <a:spLocks/>
              </p:cNvSpPr>
              <p:nvPr/>
            </p:nvSpPr>
            <p:spPr bwMode="auto">
              <a:xfrm>
                <a:off x="1102" y="1232"/>
                <a:ext cx="23" cy="19"/>
              </a:xfrm>
              <a:custGeom>
                <a:avLst/>
                <a:gdLst>
                  <a:gd name="T0" fmla="*/ 0 w 23"/>
                  <a:gd name="T1" fmla="*/ 0 h 39"/>
                  <a:gd name="T2" fmla="*/ 2 w 23"/>
                  <a:gd name="T3" fmla="*/ 9 h 39"/>
                  <a:gd name="T4" fmla="*/ 23 w 23"/>
                  <a:gd name="T5" fmla="*/ 9 h 39"/>
                  <a:gd name="T6" fmla="*/ 20 w 23"/>
                  <a:gd name="T7" fmla="*/ 0 h 39"/>
                  <a:gd name="T8" fmla="*/ 0 w 23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9"/>
                  <a:gd name="T17" fmla="*/ 23 w 23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9">
                    <a:moveTo>
                      <a:pt x="0" y="0"/>
                    </a:moveTo>
                    <a:lnTo>
                      <a:pt x="2" y="37"/>
                    </a:lnTo>
                    <a:lnTo>
                      <a:pt x="23" y="39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3" name="Freeform 135"/>
              <p:cNvSpPr>
                <a:spLocks/>
              </p:cNvSpPr>
              <p:nvPr/>
            </p:nvSpPr>
            <p:spPr bwMode="auto">
              <a:xfrm>
                <a:off x="1104" y="1243"/>
                <a:ext cx="23" cy="21"/>
              </a:xfrm>
              <a:custGeom>
                <a:avLst/>
                <a:gdLst>
                  <a:gd name="T0" fmla="*/ 0 w 23"/>
                  <a:gd name="T1" fmla="*/ 0 h 41"/>
                  <a:gd name="T2" fmla="*/ 3 w 23"/>
                  <a:gd name="T3" fmla="*/ 10 h 41"/>
                  <a:gd name="T4" fmla="*/ 23 w 23"/>
                  <a:gd name="T5" fmla="*/ 11 h 41"/>
                  <a:gd name="T6" fmla="*/ 21 w 23"/>
                  <a:gd name="T7" fmla="*/ 1 h 41"/>
                  <a:gd name="T8" fmla="*/ 0 w 23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1"/>
                  <a:gd name="T17" fmla="*/ 23 w 23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1">
                    <a:moveTo>
                      <a:pt x="0" y="0"/>
                    </a:moveTo>
                    <a:lnTo>
                      <a:pt x="3" y="39"/>
                    </a:lnTo>
                    <a:lnTo>
                      <a:pt x="23" y="41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4" name="Freeform 136"/>
              <p:cNvSpPr>
                <a:spLocks/>
              </p:cNvSpPr>
              <p:nvPr/>
            </p:nvSpPr>
            <p:spPr bwMode="auto">
              <a:xfrm>
                <a:off x="1107" y="1256"/>
                <a:ext cx="23" cy="10"/>
              </a:xfrm>
              <a:custGeom>
                <a:avLst/>
                <a:gdLst>
                  <a:gd name="T0" fmla="*/ 0 w 23"/>
                  <a:gd name="T1" fmla="*/ 0 h 21"/>
                  <a:gd name="T2" fmla="*/ 2 w 23"/>
                  <a:gd name="T3" fmla="*/ 4 h 21"/>
                  <a:gd name="T4" fmla="*/ 23 w 23"/>
                  <a:gd name="T5" fmla="*/ 5 h 21"/>
                  <a:gd name="T6" fmla="*/ 20 w 23"/>
                  <a:gd name="T7" fmla="*/ 0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2" y="19"/>
                    </a:lnTo>
                    <a:lnTo>
                      <a:pt x="23" y="21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5" name="Freeform 137"/>
              <p:cNvSpPr>
                <a:spLocks/>
              </p:cNvSpPr>
              <p:nvPr/>
            </p:nvSpPr>
            <p:spPr bwMode="auto">
              <a:xfrm>
                <a:off x="1114" y="1286"/>
                <a:ext cx="23" cy="35"/>
              </a:xfrm>
              <a:custGeom>
                <a:avLst/>
                <a:gdLst>
                  <a:gd name="T0" fmla="*/ 0 w 23"/>
                  <a:gd name="T1" fmla="*/ 0 h 69"/>
                  <a:gd name="T2" fmla="*/ 5 w 23"/>
                  <a:gd name="T3" fmla="*/ 17 h 69"/>
                  <a:gd name="T4" fmla="*/ 23 w 23"/>
                  <a:gd name="T5" fmla="*/ 18 h 69"/>
                  <a:gd name="T6" fmla="*/ 18 w 23"/>
                  <a:gd name="T7" fmla="*/ 1 h 69"/>
                  <a:gd name="T8" fmla="*/ 0 w 23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9"/>
                  <a:gd name="T17" fmla="*/ 23 w 23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9">
                    <a:moveTo>
                      <a:pt x="0" y="0"/>
                    </a:moveTo>
                    <a:lnTo>
                      <a:pt x="5" y="68"/>
                    </a:lnTo>
                    <a:lnTo>
                      <a:pt x="23" y="69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6" name="Freeform 138"/>
              <p:cNvSpPr>
                <a:spLocks/>
              </p:cNvSpPr>
              <p:nvPr/>
            </p:nvSpPr>
            <p:spPr bwMode="auto">
              <a:xfrm>
                <a:off x="1119" y="1314"/>
                <a:ext cx="21" cy="14"/>
              </a:xfrm>
              <a:custGeom>
                <a:avLst/>
                <a:gdLst>
                  <a:gd name="T0" fmla="*/ 0 w 21"/>
                  <a:gd name="T1" fmla="*/ 0 h 29"/>
                  <a:gd name="T2" fmla="*/ 3 w 21"/>
                  <a:gd name="T3" fmla="*/ 6 h 29"/>
                  <a:gd name="T4" fmla="*/ 21 w 21"/>
                  <a:gd name="T5" fmla="*/ 7 h 29"/>
                  <a:gd name="T6" fmla="*/ 18 w 21"/>
                  <a:gd name="T7" fmla="*/ 0 h 29"/>
                  <a:gd name="T8" fmla="*/ 0 w 2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9"/>
                  <a:gd name="T17" fmla="*/ 21 w 2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9">
                    <a:moveTo>
                      <a:pt x="0" y="0"/>
                    </a:moveTo>
                    <a:lnTo>
                      <a:pt x="3" y="27"/>
                    </a:lnTo>
                    <a:lnTo>
                      <a:pt x="21" y="29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7" name="Freeform 139"/>
              <p:cNvSpPr>
                <a:spLocks/>
              </p:cNvSpPr>
              <p:nvPr/>
            </p:nvSpPr>
            <p:spPr bwMode="auto">
              <a:xfrm>
                <a:off x="1127" y="1347"/>
                <a:ext cx="23" cy="37"/>
              </a:xfrm>
              <a:custGeom>
                <a:avLst/>
                <a:gdLst>
                  <a:gd name="T0" fmla="*/ 0 w 23"/>
                  <a:gd name="T1" fmla="*/ 0 h 73"/>
                  <a:gd name="T2" fmla="*/ 5 w 23"/>
                  <a:gd name="T3" fmla="*/ 18 h 73"/>
                  <a:gd name="T4" fmla="*/ 23 w 23"/>
                  <a:gd name="T5" fmla="*/ 19 h 73"/>
                  <a:gd name="T6" fmla="*/ 18 w 23"/>
                  <a:gd name="T7" fmla="*/ 1 h 73"/>
                  <a:gd name="T8" fmla="*/ 0 w 23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3"/>
                  <a:gd name="T17" fmla="*/ 23 w 23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3">
                    <a:moveTo>
                      <a:pt x="0" y="0"/>
                    </a:moveTo>
                    <a:lnTo>
                      <a:pt x="5" y="71"/>
                    </a:lnTo>
                    <a:lnTo>
                      <a:pt x="23" y="73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8" name="Freeform 140"/>
              <p:cNvSpPr>
                <a:spLocks/>
              </p:cNvSpPr>
              <p:nvPr/>
            </p:nvSpPr>
            <p:spPr bwMode="auto">
              <a:xfrm>
                <a:off x="1132" y="1376"/>
                <a:ext cx="21" cy="13"/>
              </a:xfrm>
              <a:custGeom>
                <a:avLst/>
                <a:gdLst>
                  <a:gd name="T0" fmla="*/ 0 w 21"/>
                  <a:gd name="T1" fmla="*/ 0 h 26"/>
                  <a:gd name="T2" fmla="*/ 0 w 21"/>
                  <a:gd name="T3" fmla="*/ 6 h 26"/>
                  <a:gd name="T4" fmla="*/ 21 w 21"/>
                  <a:gd name="T5" fmla="*/ 7 h 26"/>
                  <a:gd name="T6" fmla="*/ 18 w 21"/>
                  <a:gd name="T7" fmla="*/ 1 h 26"/>
                  <a:gd name="T8" fmla="*/ 0 w 21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6"/>
                  <a:gd name="T17" fmla="*/ 21 w 21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6">
                    <a:moveTo>
                      <a:pt x="0" y="0"/>
                    </a:moveTo>
                    <a:lnTo>
                      <a:pt x="0" y="24"/>
                    </a:lnTo>
                    <a:lnTo>
                      <a:pt x="21" y="26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69" name="Rectangle 141"/>
              <p:cNvSpPr>
                <a:spLocks noChangeArrowheads="1"/>
              </p:cNvSpPr>
              <p:nvPr/>
            </p:nvSpPr>
            <p:spPr bwMode="auto">
              <a:xfrm>
                <a:off x="1135" y="1416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70" name="Freeform 142"/>
              <p:cNvSpPr>
                <a:spLocks/>
              </p:cNvSpPr>
              <p:nvPr/>
            </p:nvSpPr>
            <p:spPr bwMode="auto">
              <a:xfrm>
                <a:off x="1135" y="1410"/>
                <a:ext cx="28" cy="47"/>
              </a:xfrm>
              <a:custGeom>
                <a:avLst/>
                <a:gdLst>
                  <a:gd name="T0" fmla="*/ 0 w 28"/>
                  <a:gd name="T1" fmla="*/ 0 h 94"/>
                  <a:gd name="T2" fmla="*/ 7 w 28"/>
                  <a:gd name="T3" fmla="*/ 23 h 94"/>
                  <a:gd name="T4" fmla="*/ 28 w 28"/>
                  <a:gd name="T5" fmla="*/ 24 h 94"/>
                  <a:gd name="T6" fmla="*/ 20 w 28"/>
                  <a:gd name="T7" fmla="*/ 1 h 94"/>
                  <a:gd name="T8" fmla="*/ 0 w 28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94"/>
                  <a:gd name="T17" fmla="*/ 28 w 28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94">
                    <a:moveTo>
                      <a:pt x="0" y="0"/>
                    </a:moveTo>
                    <a:lnTo>
                      <a:pt x="7" y="92"/>
                    </a:lnTo>
                    <a:lnTo>
                      <a:pt x="28" y="94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1" name="Freeform 143"/>
              <p:cNvSpPr>
                <a:spLocks/>
              </p:cNvSpPr>
              <p:nvPr/>
            </p:nvSpPr>
            <p:spPr bwMode="auto">
              <a:xfrm>
                <a:off x="1147" y="1476"/>
                <a:ext cx="26" cy="43"/>
              </a:xfrm>
              <a:custGeom>
                <a:avLst/>
                <a:gdLst>
                  <a:gd name="T0" fmla="*/ 0 w 26"/>
                  <a:gd name="T1" fmla="*/ 0 h 86"/>
                  <a:gd name="T2" fmla="*/ 6 w 26"/>
                  <a:gd name="T3" fmla="*/ 21 h 86"/>
                  <a:gd name="T4" fmla="*/ 26 w 26"/>
                  <a:gd name="T5" fmla="*/ 22 h 86"/>
                  <a:gd name="T6" fmla="*/ 21 w 26"/>
                  <a:gd name="T7" fmla="*/ 1 h 86"/>
                  <a:gd name="T8" fmla="*/ 0 w 26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6"/>
                  <a:gd name="T17" fmla="*/ 26 w 26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6">
                    <a:moveTo>
                      <a:pt x="0" y="0"/>
                    </a:moveTo>
                    <a:lnTo>
                      <a:pt x="6" y="84"/>
                    </a:lnTo>
                    <a:lnTo>
                      <a:pt x="26" y="86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2" name="Rectangle 144"/>
              <p:cNvSpPr>
                <a:spLocks noChangeArrowheads="1"/>
              </p:cNvSpPr>
              <p:nvPr/>
            </p:nvSpPr>
            <p:spPr bwMode="auto">
              <a:xfrm>
                <a:off x="1153" y="1512"/>
                <a:ext cx="20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73" name="Freeform 145"/>
              <p:cNvSpPr>
                <a:spLocks/>
              </p:cNvSpPr>
              <p:nvPr/>
            </p:nvSpPr>
            <p:spPr bwMode="auto">
              <a:xfrm>
                <a:off x="1158" y="1545"/>
                <a:ext cx="23" cy="9"/>
              </a:xfrm>
              <a:custGeom>
                <a:avLst/>
                <a:gdLst>
                  <a:gd name="T0" fmla="*/ 0 w 23"/>
                  <a:gd name="T1" fmla="*/ 0 h 20"/>
                  <a:gd name="T2" fmla="*/ 2 w 23"/>
                  <a:gd name="T3" fmla="*/ 4 h 20"/>
                  <a:gd name="T4" fmla="*/ 23 w 23"/>
                  <a:gd name="T5" fmla="*/ 4 h 20"/>
                  <a:gd name="T6" fmla="*/ 20 w 23"/>
                  <a:gd name="T7" fmla="*/ 0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2" y="18"/>
                    </a:lnTo>
                    <a:lnTo>
                      <a:pt x="23" y="2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4" name="Freeform 146"/>
              <p:cNvSpPr>
                <a:spLocks/>
              </p:cNvSpPr>
              <p:nvPr/>
            </p:nvSpPr>
            <p:spPr bwMode="auto">
              <a:xfrm>
                <a:off x="1160" y="1547"/>
                <a:ext cx="26" cy="39"/>
              </a:xfrm>
              <a:custGeom>
                <a:avLst/>
                <a:gdLst>
                  <a:gd name="T0" fmla="*/ 0 w 26"/>
                  <a:gd name="T1" fmla="*/ 0 h 79"/>
                  <a:gd name="T2" fmla="*/ 5 w 26"/>
                  <a:gd name="T3" fmla="*/ 19 h 79"/>
                  <a:gd name="T4" fmla="*/ 26 w 26"/>
                  <a:gd name="T5" fmla="*/ 19 h 79"/>
                  <a:gd name="T6" fmla="*/ 21 w 26"/>
                  <a:gd name="T7" fmla="*/ 0 h 79"/>
                  <a:gd name="T8" fmla="*/ 0 w 26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79"/>
                  <a:gd name="T17" fmla="*/ 26 w 26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79">
                    <a:moveTo>
                      <a:pt x="0" y="0"/>
                    </a:moveTo>
                    <a:lnTo>
                      <a:pt x="5" y="77"/>
                    </a:lnTo>
                    <a:lnTo>
                      <a:pt x="26" y="79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5" name="Freeform 147"/>
              <p:cNvSpPr>
                <a:spLocks/>
              </p:cNvSpPr>
              <p:nvPr/>
            </p:nvSpPr>
            <p:spPr bwMode="auto">
              <a:xfrm>
                <a:off x="1168" y="1606"/>
                <a:ext cx="20" cy="23"/>
              </a:xfrm>
              <a:custGeom>
                <a:avLst/>
                <a:gdLst>
                  <a:gd name="T0" fmla="*/ 0 w 20"/>
                  <a:gd name="T1" fmla="*/ 0 h 46"/>
                  <a:gd name="T2" fmla="*/ 2 w 20"/>
                  <a:gd name="T3" fmla="*/ 12 h 46"/>
                  <a:gd name="T4" fmla="*/ 20 w 20"/>
                  <a:gd name="T5" fmla="*/ 12 h 46"/>
                  <a:gd name="T6" fmla="*/ 20 w 20"/>
                  <a:gd name="T7" fmla="*/ 1 h 46"/>
                  <a:gd name="T8" fmla="*/ 0 w 20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6"/>
                  <a:gd name="T17" fmla="*/ 20 w 20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6">
                    <a:moveTo>
                      <a:pt x="0" y="0"/>
                    </a:moveTo>
                    <a:lnTo>
                      <a:pt x="2" y="46"/>
                    </a:lnTo>
                    <a:lnTo>
                      <a:pt x="20" y="46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6" name="Freeform 148"/>
              <p:cNvSpPr>
                <a:spLocks/>
              </p:cNvSpPr>
              <p:nvPr/>
            </p:nvSpPr>
            <p:spPr bwMode="auto">
              <a:xfrm>
                <a:off x="1170" y="1622"/>
                <a:ext cx="21" cy="26"/>
              </a:xfrm>
              <a:custGeom>
                <a:avLst/>
                <a:gdLst>
                  <a:gd name="T0" fmla="*/ 0 w 21"/>
                  <a:gd name="T1" fmla="*/ 0 h 51"/>
                  <a:gd name="T2" fmla="*/ 3 w 21"/>
                  <a:gd name="T3" fmla="*/ 13 h 51"/>
                  <a:gd name="T4" fmla="*/ 21 w 21"/>
                  <a:gd name="T5" fmla="*/ 13 h 51"/>
                  <a:gd name="T6" fmla="*/ 18 w 21"/>
                  <a:gd name="T7" fmla="*/ 1 h 51"/>
                  <a:gd name="T8" fmla="*/ 0 w 21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1"/>
                  <a:gd name="T17" fmla="*/ 21 w 2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1">
                    <a:moveTo>
                      <a:pt x="0" y="0"/>
                    </a:moveTo>
                    <a:lnTo>
                      <a:pt x="3" y="49"/>
                    </a:lnTo>
                    <a:lnTo>
                      <a:pt x="21" y="51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7" name="Freeform 149"/>
              <p:cNvSpPr>
                <a:spLocks/>
              </p:cNvSpPr>
              <p:nvPr/>
            </p:nvSpPr>
            <p:spPr bwMode="auto">
              <a:xfrm>
                <a:off x="1175" y="1673"/>
                <a:ext cx="23" cy="33"/>
              </a:xfrm>
              <a:custGeom>
                <a:avLst/>
                <a:gdLst>
                  <a:gd name="T0" fmla="*/ 0 w 23"/>
                  <a:gd name="T1" fmla="*/ 0 h 65"/>
                  <a:gd name="T2" fmla="*/ 6 w 23"/>
                  <a:gd name="T3" fmla="*/ 16 h 65"/>
                  <a:gd name="T4" fmla="*/ 23 w 23"/>
                  <a:gd name="T5" fmla="*/ 17 h 65"/>
                  <a:gd name="T6" fmla="*/ 18 w 23"/>
                  <a:gd name="T7" fmla="*/ 1 h 65"/>
                  <a:gd name="T8" fmla="*/ 0 w 23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5"/>
                  <a:gd name="T17" fmla="*/ 23 w 23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5">
                    <a:moveTo>
                      <a:pt x="0" y="0"/>
                    </a:moveTo>
                    <a:lnTo>
                      <a:pt x="6" y="64"/>
                    </a:lnTo>
                    <a:lnTo>
                      <a:pt x="23" y="65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8" name="Freeform 150"/>
              <p:cNvSpPr>
                <a:spLocks/>
              </p:cNvSpPr>
              <p:nvPr/>
            </p:nvSpPr>
            <p:spPr bwMode="auto">
              <a:xfrm>
                <a:off x="1181" y="1698"/>
                <a:ext cx="20" cy="17"/>
              </a:xfrm>
              <a:custGeom>
                <a:avLst/>
                <a:gdLst>
                  <a:gd name="T0" fmla="*/ 0 w 20"/>
                  <a:gd name="T1" fmla="*/ 0 h 34"/>
                  <a:gd name="T2" fmla="*/ 2 w 20"/>
                  <a:gd name="T3" fmla="*/ 8 h 34"/>
                  <a:gd name="T4" fmla="*/ 20 w 20"/>
                  <a:gd name="T5" fmla="*/ 9 h 34"/>
                  <a:gd name="T6" fmla="*/ 17 w 20"/>
                  <a:gd name="T7" fmla="*/ 1 h 34"/>
                  <a:gd name="T8" fmla="*/ 0 w 20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4"/>
                  <a:gd name="T17" fmla="*/ 20 w 20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4">
                    <a:moveTo>
                      <a:pt x="0" y="0"/>
                    </a:moveTo>
                    <a:lnTo>
                      <a:pt x="2" y="32"/>
                    </a:lnTo>
                    <a:lnTo>
                      <a:pt x="20" y="34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79" name="Freeform 151"/>
              <p:cNvSpPr>
                <a:spLocks/>
              </p:cNvSpPr>
              <p:nvPr/>
            </p:nvSpPr>
            <p:spPr bwMode="auto">
              <a:xfrm>
                <a:off x="1188" y="1735"/>
                <a:ext cx="23" cy="44"/>
              </a:xfrm>
              <a:custGeom>
                <a:avLst/>
                <a:gdLst>
                  <a:gd name="T0" fmla="*/ 0 w 23"/>
                  <a:gd name="T1" fmla="*/ 0 h 89"/>
                  <a:gd name="T2" fmla="*/ 3 w 23"/>
                  <a:gd name="T3" fmla="*/ 21 h 89"/>
                  <a:gd name="T4" fmla="*/ 23 w 23"/>
                  <a:gd name="T5" fmla="*/ 22 h 89"/>
                  <a:gd name="T6" fmla="*/ 18 w 23"/>
                  <a:gd name="T7" fmla="*/ 0 h 89"/>
                  <a:gd name="T8" fmla="*/ 0 w 23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89"/>
                  <a:gd name="T17" fmla="*/ 23 w 23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89">
                    <a:moveTo>
                      <a:pt x="0" y="0"/>
                    </a:moveTo>
                    <a:lnTo>
                      <a:pt x="3" y="87"/>
                    </a:lnTo>
                    <a:lnTo>
                      <a:pt x="23" y="89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0" name="Freeform 152"/>
              <p:cNvSpPr>
                <a:spLocks/>
              </p:cNvSpPr>
              <p:nvPr/>
            </p:nvSpPr>
            <p:spPr bwMode="auto">
              <a:xfrm>
                <a:off x="1191" y="1771"/>
                <a:ext cx="25" cy="44"/>
              </a:xfrm>
              <a:custGeom>
                <a:avLst/>
                <a:gdLst>
                  <a:gd name="T0" fmla="*/ 0 w 25"/>
                  <a:gd name="T1" fmla="*/ 0 h 87"/>
                  <a:gd name="T2" fmla="*/ 5 w 25"/>
                  <a:gd name="T3" fmla="*/ 22 h 87"/>
                  <a:gd name="T4" fmla="*/ 25 w 25"/>
                  <a:gd name="T5" fmla="*/ 22 h 87"/>
                  <a:gd name="T6" fmla="*/ 20 w 25"/>
                  <a:gd name="T7" fmla="*/ 1 h 87"/>
                  <a:gd name="T8" fmla="*/ 0 w 25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7"/>
                  <a:gd name="T17" fmla="*/ 25 w 25"/>
                  <a:gd name="T18" fmla="*/ 87 h 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7">
                    <a:moveTo>
                      <a:pt x="0" y="0"/>
                    </a:moveTo>
                    <a:lnTo>
                      <a:pt x="5" y="85"/>
                    </a:lnTo>
                    <a:lnTo>
                      <a:pt x="25" y="8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1" name="Rectangle 153"/>
              <p:cNvSpPr>
                <a:spLocks noChangeArrowheads="1"/>
              </p:cNvSpPr>
              <p:nvPr/>
            </p:nvSpPr>
            <p:spPr bwMode="auto">
              <a:xfrm>
                <a:off x="1196" y="1807"/>
                <a:ext cx="20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82" name="Freeform 154"/>
              <p:cNvSpPr>
                <a:spLocks/>
              </p:cNvSpPr>
              <p:nvPr/>
            </p:nvSpPr>
            <p:spPr bwMode="auto">
              <a:xfrm>
                <a:off x="1201" y="1839"/>
                <a:ext cx="23" cy="11"/>
              </a:xfrm>
              <a:custGeom>
                <a:avLst/>
                <a:gdLst>
                  <a:gd name="T0" fmla="*/ 0 w 23"/>
                  <a:gd name="T1" fmla="*/ 0 h 21"/>
                  <a:gd name="T2" fmla="*/ 2 w 23"/>
                  <a:gd name="T3" fmla="*/ 5 h 21"/>
                  <a:gd name="T4" fmla="*/ 23 w 23"/>
                  <a:gd name="T5" fmla="*/ 6 h 21"/>
                  <a:gd name="T6" fmla="*/ 20 w 23"/>
                  <a:gd name="T7" fmla="*/ 1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2" y="19"/>
                    </a:lnTo>
                    <a:lnTo>
                      <a:pt x="23" y="2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3" name="Freeform 155"/>
              <p:cNvSpPr>
                <a:spLocks/>
              </p:cNvSpPr>
              <p:nvPr/>
            </p:nvSpPr>
            <p:spPr bwMode="auto">
              <a:xfrm>
                <a:off x="1203" y="1843"/>
                <a:ext cx="26" cy="38"/>
              </a:xfrm>
              <a:custGeom>
                <a:avLst/>
                <a:gdLst>
                  <a:gd name="T0" fmla="*/ 0 w 26"/>
                  <a:gd name="T1" fmla="*/ 0 h 76"/>
                  <a:gd name="T2" fmla="*/ 5 w 26"/>
                  <a:gd name="T3" fmla="*/ 19 h 76"/>
                  <a:gd name="T4" fmla="*/ 26 w 26"/>
                  <a:gd name="T5" fmla="*/ 19 h 76"/>
                  <a:gd name="T6" fmla="*/ 21 w 26"/>
                  <a:gd name="T7" fmla="*/ 1 h 76"/>
                  <a:gd name="T8" fmla="*/ 0 w 26"/>
                  <a:gd name="T9" fmla="*/ 0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76"/>
                  <a:gd name="T17" fmla="*/ 26 w 26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76">
                    <a:moveTo>
                      <a:pt x="0" y="0"/>
                    </a:moveTo>
                    <a:lnTo>
                      <a:pt x="5" y="75"/>
                    </a:lnTo>
                    <a:lnTo>
                      <a:pt x="26" y="76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4" name="Freeform 156"/>
              <p:cNvSpPr>
                <a:spLocks/>
              </p:cNvSpPr>
              <p:nvPr/>
            </p:nvSpPr>
            <p:spPr bwMode="auto">
              <a:xfrm>
                <a:off x="1211" y="1901"/>
                <a:ext cx="23" cy="22"/>
              </a:xfrm>
              <a:custGeom>
                <a:avLst/>
                <a:gdLst>
                  <a:gd name="T0" fmla="*/ 0 w 23"/>
                  <a:gd name="T1" fmla="*/ 0 h 44"/>
                  <a:gd name="T2" fmla="*/ 3 w 23"/>
                  <a:gd name="T3" fmla="*/ 11 h 44"/>
                  <a:gd name="T4" fmla="*/ 23 w 23"/>
                  <a:gd name="T5" fmla="*/ 11 h 44"/>
                  <a:gd name="T6" fmla="*/ 20 w 23"/>
                  <a:gd name="T7" fmla="*/ 1 h 44"/>
                  <a:gd name="T8" fmla="*/ 0 w 23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4"/>
                  <a:gd name="T17" fmla="*/ 23 w 23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4">
                    <a:moveTo>
                      <a:pt x="0" y="0"/>
                    </a:moveTo>
                    <a:lnTo>
                      <a:pt x="3" y="42"/>
                    </a:lnTo>
                    <a:lnTo>
                      <a:pt x="23" y="44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5" name="Freeform 157"/>
              <p:cNvSpPr>
                <a:spLocks/>
              </p:cNvSpPr>
              <p:nvPr/>
            </p:nvSpPr>
            <p:spPr bwMode="auto">
              <a:xfrm>
                <a:off x="1214" y="1915"/>
                <a:ext cx="25" cy="28"/>
              </a:xfrm>
              <a:custGeom>
                <a:avLst/>
                <a:gdLst>
                  <a:gd name="T0" fmla="*/ 0 w 25"/>
                  <a:gd name="T1" fmla="*/ 0 h 55"/>
                  <a:gd name="T2" fmla="*/ 5 w 25"/>
                  <a:gd name="T3" fmla="*/ 14 h 55"/>
                  <a:gd name="T4" fmla="*/ 25 w 25"/>
                  <a:gd name="T5" fmla="*/ 14 h 55"/>
                  <a:gd name="T6" fmla="*/ 20 w 25"/>
                  <a:gd name="T7" fmla="*/ 1 h 55"/>
                  <a:gd name="T8" fmla="*/ 0 w 25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5"/>
                  <a:gd name="T17" fmla="*/ 25 w 25"/>
                  <a:gd name="T18" fmla="*/ 55 h 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5">
                    <a:moveTo>
                      <a:pt x="0" y="0"/>
                    </a:moveTo>
                    <a:lnTo>
                      <a:pt x="5" y="53"/>
                    </a:lnTo>
                    <a:lnTo>
                      <a:pt x="25" y="5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6" name="Freeform 158"/>
              <p:cNvSpPr>
                <a:spLocks/>
              </p:cNvSpPr>
              <p:nvPr/>
            </p:nvSpPr>
            <p:spPr bwMode="auto">
              <a:xfrm>
                <a:off x="1224" y="1962"/>
                <a:ext cx="23" cy="28"/>
              </a:xfrm>
              <a:custGeom>
                <a:avLst/>
                <a:gdLst>
                  <a:gd name="T0" fmla="*/ 0 w 23"/>
                  <a:gd name="T1" fmla="*/ 0 h 57"/>
                  <a:gd name="T2" fmla="*/ 2 w 23"/>
                  <a:gd name="T3" fmla="*/ 13 h 57"/>
                  <a:gd name="T4" fmla="*/ 23 w 23"/>
                  <a:gd name="T5" fmla="*/ 14 h 57"/>
                  <a:gd name="T6" fmla="*/ 20 w 23"/>
                  <a:gd name="T7" fmla="*/ 0 h 57"/>
                  <a:gd name="T8" fmla="*/ 0 w 23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7"/>
                  <a:gd name="T17" fmla="*/ 23 w 23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7">
                    <a:moveTo>
                      <a:pt x="0" y="0"/>
                    </a:moveTo>
                    <a:lnTo>
                      <a:pt x="2" y="55"/>
                    </a:lnTo>
                    <a:lnTo>
                      <a:pt x="23" y="5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7" name="Freeform 159"/>
              <p:cNvSpPr>
                <a:spLocks/>
              </p:cNvSpPr>
              <p:nvPr/>
            </p:nvSpPr>
            <p:spPr bwMode="auto">
              <a:xfrm>
                <a:off x="1226" y="1983"/>
                <a:ext cx="23" cy="21"/>
              </a:xfrm>
              <a:custGeom>
                <a:avLst/>
                <a:gdLst>
                  <a:gd name="T0" fmla="*/ 0 w 23"/>
                  <a:gd name="T1" fmla="*/ 0 h 41"/>
                  <a:gd name="T2" fmla="*/ 5 w 23"/>
                  <a:gd name="T3" fmla="*/ 10 h 41"/>
                  <a:gd name="T4" fmla="*/ 23 w 23"/>
                  <a:gd name="T5" fmla="*/ 11 h 41"/>
                  <a:gd name="T6" fmla="*/ 21 w 23"/>
                  <a:gd name="T7" fmla="*/ 0 h 41"/>
                  <a:gd name="T8" fmla="*/ 0 w 23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1"/>
                  <a:gd name="T17" fmla="*/ 23 w 23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1">
                    <a:moveTo>
                      <a:pt x="0" y="0"/>
                    </a:moveTo>
                    <a:lnTo>
                      <a:pt x="5" y="39"/>
                    </a:lnTo>
                    <a:lnTo>
                      <a:pt x="23" y="41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8" name="Freeform 160"/>
              <p:cNvSpPr>
                <a:spLocks/>
              </p:cNvSpPr>
              <p:nvPr/>
            </p:nvSpPr>
            <p:spPr bwMode="auto">
              <a:xfrm>
                <a:off x="1234" y="2023"/>
                <a:ext cx="23" cy="29"/>
              </a:xfrm>
              <a:custGeom>
                <a:avLst/>
                <a:gdLst>
                  <a:gd name="T0" fmla="*/ 0 w 23"/>
                  <a:gd name="T1" fmla="*/ 0 h 57"/>
                  <a:gd name="T2" fmla="*/ 5 w 23"/>
                  <a:gd name="T3" fmla="*/ 14 h 57"/>
                  <a:gd name="T4" fmla="*/ 23 w 23"/>
                  <a:gd name="T5" fmla="*/ 15 h 57"/>
                  <a:gd name="T6" fmla="*/ 18 w 23"/>
                  <a:gd name="T7" fmla="*/ 0 h 57"/>
                  <a:gd name="T8" fmla="*/ 0 w 23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7"/>
                  <a:gd name="T17" fmla="*/ 23 w 23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7">
                    <a:moveTo>
                      <a:pt x="0" y="0"/>
                    </a:moveTo>
                    <a:lnTo>
                      <a:pt x="5" y="55"/>
                    </a:lnTo>
                    <a:lnTo>
                      <a:pt x="23" y="57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89" name="Freeform 161"/>
              <p:cNvSpPr>
                <a:spLocks/>
              </p:cNvSpPr>
              <p:nvPr/>
            </p:nvSpPr>
            <p:spPr bwMode="auto">
              <a:xfrm>
                <a:off x="1239" y="2044"/>
                <a:ext cx="23" cy="36"/>
              </a:xfrm>
              <a:custGeom>
                <a:avLst/>
                <a:gdLst>
                  <a:gd name="T0" fmla="*/ 0 w 23"/>
                  <a:gd name="T1" fmla="*/ 0 h 72"/>
                  <a:gd name="T2" fmla="*/ 5 w 23"/>
                  <a:gd name="T3" fmla="*/ 18 h 72"/>
                  <a:gd name="T4" fmla="*/ 23 w 23"/>
                  <a:gd name="T5" fmla="*/ 18 h 72"/>
                  <a:gd name="T6" fmla="*/ 18 w 23"/>
                  <a:gd name="T7" fmla="*/ 1 h 72"/>
                  <a:gd name="T8" fmla="*/ 0 w 23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2"/>
                  <a:gd name="T17" fmla="*/ 23 w 23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2">
                    <a:moveTo>
                      <a:pt x="0" y="0"/>
                    </a:moveTo>
                    <a:lnTo>
                      <a:pt x="5" y="71"/>
                    </a:lnTo>
                    <a:lnTo>
                      <a:pt x="23" y="72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0" name="Freeform 162"/>
              <p:cNvSpPr>
                <a:spLocks/>
              </p:cNvSpPr>
              <p:nvPr/>
            </p:nvSpPr>
            <p:spPr bwMode="auto">
              <a:xfrm>
                <a:off x="1244" y="2072"/>
                <a:ext cx="20" cy="14"/>
              </a:xfrm>
              <a:custGeom>
                <a:avLst/>
                <a:gdLst>
                  <a:gd name="T0" fmla="*/ 0 w 20"/>
                  <a:gd name="T1" fmla="*/ 0 h 27"/>
                  <a:gd name="T2" fmla="*/ 3 w 20"/>
                  <a:gd name="T3" fmla="*/ 7 h 27"/>
                  <a:gd name="T4" fmla="*/ 20 w 20"/>
                  <a:gd name="T5" fmla="*/ 7 h 27"/>
                  <a:gd name="T6" fmla="*/ 18 w 20"/>
                  <a:gd name="T7" fmla="*/ 1 h 27"/>
                  <a:gd name="T8" fmla="*/ 0 w 20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7"/>
                  <a:gd name="T17" fmla="*/ 20 w 20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7">
                    <a:moveTo>
                      <a:pt x="0" y="0"/>
                    </a:moveTo>
                    <a:lnTo>
                      <a:pt x="3" y="25"/>
                    </a:lnTo>
                    <a:lnTo>
                      <a:pt x="20" y="27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1" name="Freeform 163"/>
              <p:cNvSpPr>
                <a:spLocks/>
              </p:cNvSpPr>
              <p:nvPr/>
            </p:nvSpPr>
            <p:spPr bwMode="auto">
              <a:xfrm>
                <a:off x="1249" y="2105"/>
                <a:ext cx="26" cy="28"/>
              </a:xfrm>
              <a:custGeom>
                <a:avLst/>
                <a:gdLst>
                  <a:gd name="T0" fmla="*/ 0 w 26"/>
                  <a:gd name="T1" fmla="*/ 0 h 57"/>
                  <a:gd name="T2" fmla="*/ 5 w 26"/>
                  <a:gd name="T3" fmla="*/ 13 h 57"/>
                  <a:gd name="T4" fmla="*/ 26 w 26"/>
                  <a:gd name="T5" fmla="*/ 14 h 57"/>
                  <a:gd name="T6" fmla="*/ 20 w 26"/>
                  <a:gd name="T7" fmla="*/ 0 h 57"/>
                  <a:gd name="T8" fmla="*/ 0 w 26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57"/>
                  <a:gd name="T17" fmla="*/ 26 w 26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57">
                    <a:moveTo>
                      <a:pt x="0" y="0"/>
                    </a:moveTo>
                    <a:lnTo>
                      <a:pt x="5" y="55"/>
                    </a:lnTo>
                    <a:lnTo>
                      <a:pt x="26" y="5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2" name="Freeform 164"/>
              <p:cNvSpPr>
                <a:spLocks/>
              </p:cNvSpPr>
              <p:nvPr/>
            </p:nvSpPr>
            <p:spPr bwMode="auto">
              <a:xfrm>
                <a:off x="1254" y="2125"/>
                <a:ext cx="23" cy="22"/>
              </a:xfrm>
              <a:custGeom>
                <a:avLst/>
                <a:gdLst>
                  <a:gd name="T0" fmla="*/ 0 w 23"/>
                  <a:gd name="T1" fmla="*/ 0 h 43"/>
                  <a:gd name="T2" fmla="*/ 3 w 23"/>
                  <a:gd name="T3" fmla="*/ 11 h 43"/>
                  <a:gd name="T4" fmla="*/ 23 w 23"/>
                  <a:gd name="T5" fmla="*/ 11 h 43"/>
                  <a:gd name="T6" fmla="*/ 21 w 23"/>
                  <a:gd name="T7" fmla="*/ 1 h 43"/>
                  <a:gd name="T8" fmla="*/ 0 w 2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3"/>
                  <a:gd name="T17" fmla="*/ 23 w 2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3">
                    <a:moveTo>
                      <a:pt x="0" y="0"/>
                    </a:moveTo>
                    <a:lnTo>
                      <a:pt x="3" y="41"/>
                    </a:lnTo>
                    <a:lnTo>
                      <a:pt x="23" y="43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3" name="Freeform 165"/>
              <p:cNvSpPr>
                <a:spLocks/>
              </p:cNvSpPr>
              <p:nvPr/>
            </p:nvSpPr>
            <p:spPr bwMode="auto">
              <a:xfrm>
                <a:off x="1264" y="2166"/>
                <a:ext cx="23" cy="15"/>
              </a:xfrm>
              <a:custGeom>
                <a:avLst/>
                <a:gdLst>
                  <a:gd name="T0" fmla="*/ 0 w 23"/>
                  <a:gd name="T1" fmla="*/ 0 h 28"/>
                  <a:gd name="T2" fmla="*/ 3 w 23"/>
                  <a:gd name="T3" fmla="*/ 8 h 28"/>
                  <a:gd name="T4" fmla="*/ 23 w 23"/>
                  <a:gd name="T5" fmla="*/ 8 h 28"/>
                  <a:gd name="T6" fmla="*/ 21 w 23"/>
                  <a:gd name="T7" fmla="*/ 1 h 28"/>
                  <a:gd name="T8" fmla="*/ 0 w 23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8"/>
                  <a:gd name="T17" fmla="*/ 23 w 2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8">
                    <a:moveTo>
                      <a:pt x="0" y="0"/>
                    </a:moveTo>
                    <a:lnTo>
                      <a:pt x="3" y="28"/>
                    </a:lnTo>
                    <a:lnTo>
                      <a:pt x="23" y="28"/>
                    </a:lnTo>
                    <a:lnTo>
                      <a:pt x="2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4" name="Freeform 166"/>
              <p:cNvSpPr>
                <a:spLocks/>
              </p:cNvSpPr>
              <p:nvPr/>
            </p:nvSpPr>
            <p:spPr bwMode="auto">
              <a:xfrm>
                <a:off x="1267" y="2173"/>
                <a:ext cx="25" cy="29"/>
              </a:xfrm>
              <a:custGeom>
                <a:avLst/>
                <a:gdLst>
                  <a:gd name="T0" fmla="*/ 0 w 25"/>
                  <a:gd name="T1" fmla="*/ 0 h 57"/>
                  <a:gd name="T2" fmla="*/ 5 w 25"/>
                  <a:gd name="T3" fmla="*/ 14 h 57"/>
                  <a:gd name="T4" fmla="*/ 25 w 25"/>
                  <a:gd name="T5" fmla="*/ 15 h 57"/>
                  <a:gd name="T6" fmla="*/ 20 w 25"/>
                  <a:gd name="T7" fmla="*/ 1 h 57"/>
                  <a:gd name="T8" fmla="*/ 0 w 25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7"/>
                  <a:gd name="T17" fmla="*/ 25 w 25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7">
                    <a:moveTo>
                      <a:pt x="0" y="0"/>
                    </a:moveTo>
                    <a:lnTo>
                      <a:pt x="5" y="55"/>
                    </a:lnTo>
                    <a:lnTo>
                      <a:pt x="25" y="57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5" name="Freeform 167"/>
              <p:cNvSpPr>
                <a:spLocks/>
              </p:cNvSpPr>
              <p:nvPr/>
            </p:nvSpPr>
            <p:spPr bwMode="auto">
              <a:xfrm>
                <a:off x="1272" y="2195"/>
                <a:ext cx="23" cy="6"/>
              </a:xfrm>
              <a:custGeom>
                <a:avLst/>
                <a:gdLst>
                  <a:gd name="T0" fmla="*/ 0 w 23"/>
                  <a:gd name="T1" fmla="*/ 0 h 12"/>
                  <a:gd name="T2" fmla="*/ 3 w 23"/>
                  <a:gd name="T3" fmla="*/ 3 h 12"/>
                  <a:gd name="T4" fmla="*/ 23 w 23"/>
                  <a:gd name="T5" fmla="*/ 3 h 12"/>
                  <a:gd name="T6" fmla="*/ 20 w 23"/>
                  <a:gd name="T7" fmla="*/ 1 h 12"/>
                  <a:gd name="T8" fmla="*/ 0 w 23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2"/>
                  <a:gd name="T17" fmla="*/ 23 w 23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2">
                    <a:moveTo>
                      <a:pt x="0" y="0"/>
                    </a:moveTo>
                    <a:lnTo>
                      <a:pt x="3" y="10"/>
                    </a:lnTo>
                    <a:lnTo>
                      <a:pt x="23" y="12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6" name="Rectangle 168"/>
              <p:cNvSpPr>
                <a:spLocks noChangeArrowheads="1"/>
              </p:cNvSpPr>
              <p:nvPr/>
            </p:nvSpPr>
            <p:spPr bwMode="auto">
              <a:xfrm>
                <a:off x="1282" y="2221"/>
                <a:ext cx="21" cy="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297" name="Freeform 169"/>
              <p:cNvSpPr>
                <a:spLocks/>
              </p:cNvSpPr>
              <p:nvPr/>
            </p:nvSpPr>
            <p:spPr bwMode="auto">
              <a:xfrm>
                <a:off x="1282" y="2221"/>
                <a:ext cx="21" cy="16"/>
              </a:xfrm>
              <a:custGeom>
                <a:avLst/>
                <a:gdLst>
                  <a:gd name="T0" fmla="*/ 0 w 21"/>
                  <a:gd name="T1" fmla="*/ 0 h 32"/>
                  <a:gd name="T2" fmla="*/ 3 w 21"/>
                  <a:gd name="T3" fmla="*/ 7 h 32"/>
                  <a:gd name="T4" fmla="*/ 21 w 21"/>
                  <a:gd name="T5" fmla="*/ 8 h 32"/>
                  <a:gd name="T6" fmla="*/ 21 w 21"/>
                  <a:gd name="T7" fmla="*/ 1 h 32"/>
                  <a:gd name="T8" fmla="*/ 0 w 21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32"/>
                  <a:gd name="T17" fmla="*/ 21 w 21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32">
                    <a:moveTo>
                      <a:pt x="0" y="0"/>
                    </a:moveTo>
                    <a:lnTo>
                      <a:pt x="3" y="30"/>
                    </a:lnTo>
                    <a:lnTo>
                      <a:pt x="21" y="32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8" name="Freeform 170"/>
              <p:cNvSpPr>
                <a:spLocks/>
              </p:cNvSpPr>
              <p:nvPr/>
            </p:nvSpPr>
            <p:spPr bwMode="auto">
              <a:xfrm>
                <a:off x="1285" y="2229"/>
                <a:ext cx="28" cy="29"/>
              </a:xfrm>
              <a:custGeom>
                <a:avLst/>
                <a:gdLst>
                  <a:gd name="T0" fmla="*/ 0 w 28"/>
                  <a:gd name="T1" fmla="*/ 0 h 57"/>
                  <a:gd name="T2" fmla="*/ 10 w 28"/>
                  <a:gd name="T3" fmla="*/ 14 h 57"/>
                  <a:gd name="T4" fmla="*/ 28 w 28"/>
                  <a:gd name="T5" fmla="*/ 15 h 57"/>
                  <a:gd name="T6" fmla="*/ 18 w 28"/>
                  <a:gd name="T7" fmla="*/ 1 h 57"/>
                  <a:gd name="T8" fmla="*/ 0 w 28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7"/>
                  <a:gd name="T17" fmla="*/ 28 w 28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7">
                    <a:moveTo>
                      <a:pt x="0" y="0"/>
                    </a:moveTo>
                    <a:lnTo>
                      <a:pt x="10" y="55"/>
                    </a:lnTo>
                    <a:lnTo>
                      <a:pt x="28" y="57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99" name="Freeform 171"/>
              <p:cNvSpPr>
                <a:spLocks/>
              </p:cNvSpPr>
              <p:nvPr/>
            </p:nvSpPr>
            <p:spPr bwMode="auto">
              <a:xfrm>
                <a:off x="1295" y="2250"/>
                <a:ext cx="25" cy="17"/>
              </a:xfrm>
              <a:custGeom>
                <a:avLst/>
                <a:gdLst>
                  <a:gd name="T0" fmla="*/ 0 w 25"/>
                  <a:gd name="T1" fmla="*/ 0 h 33"/>
                  <a:gd name="T2" fmla="*/ 8 w 25"/>
                  <a:gd name="T3" fmla="*/ 8 h 33"/>
                  <a:gd name="T4" fmla="*/ 25 w 25"/>
                  <a:gd name="T5" fmla="*/ 9 h 33"/>
                  <a:gd name="T6" fmla="*/ 18 w 25"/>
                  <a:gd name="T7" fmla="*/ 1 h 33"/>
                  <a:gd name="T8" fmla="*/ 0 w 25"/>
                  <a:gd name="T9" fmla="*/ 0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3"/>
                  <a:gd name="T17" fmla="*/ 25 w 25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3">
                    <a:moveTo>
                      <a:pt x="0" y="0"/>
                    </a:moveTo>
                    <a:lnTo>
                      <a:pt x="8" y="32"/>
                    </a:lnTo>
                    <a:lnTo>
                      <a:pt x="25" y="33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0" name="Freeform 172"/>
              <p:cNvSpPr>
                <a:spLocks/>
              </p:cNvSpPr>
              <p:nvPr/>
            </p:nvSpPr>
            <p:spPr bwMode="auto">
              <a:xfrm>
                <a:off x="1303" y="2260"/>
                <a:ext cx="20" cy="4"/>
              </a:xfrm>
              <a:custGeom>
                <a:avLst/>
                <a:gdLst>
                  <a:gd name="T0" fmla="*/ 0 w 20"/>
                  <a:gd name="T1" fmla="*/ 0 h 9"/>
                  <a:gd name="T2" fmla="*/ 0 w 20"/>
                  <a:gd name="T3" fmla="*/ 1 h 9"/>
                  <a:gd name="T4" fmla="*/ 20 w 20"/>
                  <a:gd name="T5" fmla="*/ 2 h 9"/>
                  <a:gd name="T6" fmla="*/ 17 w 20"/>
                  <a:gd name="T7" fmla="*/ 0 h 9"/>
                  <a:gd name="T8" fmla="*/ 0 w 2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9"/>
                  <a:gd name="T17" fmla="*/ 20 w 20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9">
                    <a:moveTo>
                      <a:pt x="0" y="0"/>
                    </a:moveTo>
                    <a:lnTo>
                      <a:pt x="0" y="7"/>
                    </a:lnTo>
                    <a:lnTo>
                      <a:pt x="20" y="9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1" name="Freeform 173"/>
              <p:cNvSpPr>
                <a:spLocks/>
              </p:cNvSpPr>
              <p:nvPr/>
            </p:nvSpPr>
            <p:spPr bwMode="auto">
              <a:xfrm>
                <a:off x="1315" y="2277"/>
                <a:ext cx="26" cy="10"/>
              </a:xfrm>
              <a:custGeom>
                <a:avLst/>
                <a:gdLst>
                  <a:gd name="T0" fmla="*/ 0 w 26"/>
                  <a:gd name="T1" fmla="*/ 0 h 21"/>
                  <a:gd name="T2" fmla="*/ 5 w 26"/>
                  <a:gd name="T3" fmla="*/ 5 h 21"/>
                  <a:gd name="T4" fmla="*/ 26 w 26"/>
                  <a:gd name="T5" fmla="*/ 5 h 21"/>
                  <a:gd name="T6" fmla="*/ 21 w 26"/>
                  <a:gd name="T7" fmla="*/ 0 h 21"/>
                  <a:gd name="T8" fmla="*/ 0 w 26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21"/>
                  <a:gd name="T17" fmla="*/ 26 w 26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21">
                    <a:moveTo>
                      <a:pt x="0" y="0"/>
                    </a:moveTo>
                    <a:lnTo>
                      <a:pt x="5" y="20"/>
                    </a:lnTo>
                    <a:lnTo>
                      <a:pt x="26" y="21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2" name="Freeform 174"/>
              <p:cNvSpPr>
                <a:spLocks/>
              </p:cNvSpPr>
              <p:nvPr/>
            </p:nvSpPr>
            <p:spPr bwMode="auto">
              <a:xfrm>
                <a:off x="1320" y="2279"/>
                <a:ext cx="23" cy="9"/>
              </a:xfrm>
              <a:custGeom>
                <a:avLst/>
                <a:gdLst>
                  <a:gd name="T0" fmla="*/ 0 w 23"/>
                  <a:gd name="T1" fmla="*/ 0 h 18"/>
                  <a:gd name="T2" fmla="*/ 3 w 23"/>
                  <a:gd name="T3" fmla="*/ 4 h 18"/>
                  <a:gd name="T4" fmla="*/ 23 w 23"/>
                  <a:gd name="T5" fmla="*/ 5 h 18"/>
                  <a:gd name="T6" fmla="*/ 21 w 23"/>
                  <a:gd name="T7" fmla="*/ 0 h 18"/>
                  <a:gd name="T8" fmla="*/ 0 w 23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8"/>
                  <a:gd name="T17" fmla="*/ 23 w 23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8">
                    <a:moveTo>
                      <a:pt x="0" y="0"/>
                    </a:moveTo>
                    <a:lnTo>
                      <a:pt x="3" y="16"/>
                    </a:lnTo>
                    <a:lnTo>
                      <a:pt x="23" y="18"/>
                    </a:lnTo>
                    <a:lnTo>
                      <a:pt x="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3" name="Freeform 175"/>
              <p:cNvSpPr>
                <a:spLocks/>
              </p:cNvSpPr>
              <p:nvPr/>
            </p:nvSpPr>
            <p:spPr bwMode="auto">
              <a:xfrm>
                <a:off x="1323" y="2279"/>
                <a:ext cx="23" cy="11"/>
              </a:xfrm>
              <a:custGeom>
                <a:avLst/>
                <a:gdLst>
                  <a:gd name="T0" fmla="*/ 0 w 23"/>
                  <a:gd name="T1" fmla="*/ 0 h 22"/>
                  <a:gd name="T2" fmla="*/ 2 w 23"/>
                  <a:gd name="T3" fmla="*/ 5 h 22"/>
                  <a:gd name="T4" fmla="*/ 23 w 23"/>
                  <a:gd name="T5" fmla="*/ 6 h 22"/>
                  <a:gd name="T6" fmla="*/ 20 w 23"/>
                  <a:gd name="T7" fmla="*/ 1 h 22"/>
                  <a:gd name="T8" fmla="*/ 0 w 23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2"/>
                  <a:gd name="T17" fmla="*/ 23 w 23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2">
                    <a:moveTo>
                      <a:pt x="0" y="0"/>
                    </a:moveTo>
                    <a:lnTo>
                      <a:pt x="2" y="20"/>
                    </a:lnTo>
                    <a:lnTo>
                      <a:pt x="23" y="22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4" name="Freeform 176"/>
              <p:cNvSpPr>
                <a:spLocks/>
              </p:cNvSpPr>
              <p:nvPr/>
            </p:nvSpPr>
            <p:spPr bwMode="auto">
              <a:xfrm>
                <a:off x="1325" y="2280"/>
                <a:ext cx="23" cy="11"/>
              </a:xfrm>
              <a:custGeom>
                <a:avLst/>
                <a:gdLst>
                  <a:gd name="T0" fmla="*/ 0 w 23"/>
                  <a:gd name="T1" fmla="*/ 0 h 21"/>
                  <a:gd name="T2" fmla="*/ 3 w 23"/>
                  <a:gd name="T3" fmla="*/ 5 h 21"/>
                  <a:gd name="T4" fmla="*/ 23 w 23"/>
                  <a:gd name="T5" fmla="*/ 6 h 21"/>
                  <a:gd name="T6" fmla="*/ 21 w 23"/>
                  <a:gd name="T7" fmla="*/ 1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3" y="20"/>
                    </a:lnTo>
                    <a:lnTo>
                      <a:pt x="23" y="21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5" name="Freeform 177"/>
              <p:cNvSpPr>
                <a:spLocks/>
              </p:cNvSpPr>
              <p:nvPr/>
            </p:nvSpPr>
            <p:spPr bwMode="auto">
              <a:xfrm>
                <a:off x="1328" y="2280"/>
                <a:ext cx="23" cy="11"/>
              </a:xfrm>
              <a:custGeom>
                <a:avLst/>
                <a:gdLst>
                  <a:gd name="T0" fmla="*/ 0 w 23"/>
                  <a:gd name="T1" fmla="*/ 5 h 21"/>
                  <a:gd name="T2" fmla="*/ 2 w 23"/>
                  <a:gd name="T3" fmla="*/ 0 h 21"/>
                  <a:gd name="T4" fmla="*/ 23 w 23"/>
                  <a:gd name="T5" fmla="*/ 1 h 21"/>
                  <a:gd name="T6" fmla="*/ 20 w 23"/>
                  <a:gd name="T7" fmla="*/ 6 h 21"/>
                  <a:gd name="T8" fmla="*/ 0 w 23"/>
                  <a:gd name="T9" fmla="*/ 5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20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20" y="2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6" name="Freeform 178"/>
              <p:cNvSpPr>
                <a:spLocks/>
              </p:cNvSpPr>
              <p:nvPr/>
            </p:nvSpPr>
            <p:spPr bwMode="auto">
              <a:xfrm>
                <a:off x="1330" y="2279"/>
                <a:ext cx="23" cy="10"/>
              </a:xfrm>
              <a:custGeom>
                <a:avLst/>
                <a:gdLst>
                  <a:gd name="T0" fmla="*/ 0 w 23"/>
                  <a:gd name="T1" fmla="*/ 5 h 20"/>
                  <a:gd name="T2" fmla="*/ 3 w 23"/>
                  <a:gd name="T3" fmla="*/ 0 h 20"/>
                  <a:gd name="T4" fmla="*/ 23 w 23"/>
                  <a:gd name="T5" fmla="*/ 1 h 20"/>
                  <a:gd name="T6" fmla="*/ 21 w 23"/>
                  <a:gd name="T7" fmla="*/ 5 h 20"/>
                  <a:gd name="T8" fmla="*/ 0 w 23"/>
                  <a:gd name="T9" fmla="*/ 5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18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7" name="Freeform 179"/>
              <p:cNvSpPr>
                <a:spLocks/>
              </p:cNvSpPr>
              <p:nvPr/>
            </p:nvSpPr>
            <p:spPr bwMode="auto">
              <a:xfrm>
                <a:off x="1333" y="2277"/>
                <a:ext cx="23" cy="10"/>
              </a:xfrm>
              <a:custGeom>
                <a:avLst/>
                <a:gdLst>
                  <a:gd name="T0" fmla="*/ 0 w 23"/>
                  <a:gd name="T1" fmla="*/ 5 h 19"/>
                  <a:gd name="T2" fmla="*/ 3 w 23"/>
                  <a:gd name="T3" fmla="*/ 0 h 19"/>
                  <a:gd name="T4" fmla="*/ 23 w 23"/>
                  <a:gd name="T5" fmla="*/ 1 h 19"/>
                  <a:gd name="T6" fmla="*/ 20 w 23"/>
                  <a:gd name="T7" fmla="*/ 5 h 19"/>
                  <a:gd name="T8" fmla="*/ 0 w 23"/>
                  <a:gd name="T9" fmla="*/ 5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9"/>
                  <a:gd name="T17" fmla="*/ 23 w 2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9">
                    <a:moveTo>
                      <a:pt x="0" y="18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0" y="19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8" name="Freeform 180"/>
              <p:cNvSpPr>
                <a:spLocks/>
              </p:cNvSpPr>
              <p:nvPr/>
            </p:nvSpPr>
            <p:spPr bwMode="auto">
              <a:xfrm>
                <a:off x="1336" y="2275"/>
                <a:ext cx="22" cy="10"/>
              </a:xfrm>
              <a:custGeom>
                <a:avLst/>
                <a:gdLst>
                  <a:gd name="T0" fmla="*/ 0 w 22"/>
                  <a:gd name="T1" fmla="*/ 5 h 20"/>
                  <a:gd name="T2" fmla="*/ 2 w 22"/>
                  <a:gd name="T3" fmla="*/ 0 h 20"/>
                  <a:gd name="T4" fmla="*/ 22 w 22"/>
                  <a:gd name="T5" fmla="*/ 1 h 20"/>
                  <a:gd name="T6" fmla="*/ 20 w 22"/>
                  <a:gd name="T7" fmla="*/ 5 h 20"/>
                  <a:gd name="T8" fmla="*/ 0 w 22"/>
                  <a:gd name="T9" fmla="*/ 5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0"/>
                  <a:gd name="T17" fmla="*/ 22 w 22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0">
                    <a:moveTo>
                      <a:pt x="0" y="18"/>
                    </a:moveTo>
                    <a:lnTo>
                      <a:pt x="2" y="0"/>
                    </a:lnTo>
                    <a:lnTo>
                      <a:pt x="22" y="2"/>
                    </a:lnTo>
                    <a:lnTo>
                      <a:pt x="20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09" name="Freeform 181"/>
              <p:cNvSpPr>
                <a:spLocks/>
              </p:cNvSpPr>
              <p:nvPr/>
            </p:nvSpPr>
            <p:spPr bwMode="auto">
              <a:xfrm>
                <a:off x="1338" y="2270"/>
                <a:ext cx="23" cy="12"/>
              </a:xfrm>
              <a:custGeom>
                <a:avLst/>
                <a:gdLst>
                  <a:gd name="T0" fmla="*/ 0 w 23"/>
                  <a:gd name="T1" fmla="*/ 6 h 23"/>
                  <a:gd name="T2" fmla="*/ 5 w 23"/>
                  <a:gd name="T3" fmla="*/ 0 h 23"/>
                  <a:gd name="T4" fmla="*/ 23 w 23"/>
                  <a:gd name="T5" fmla="*/ 1 h 23"/>
                  <a:gd name="T6" fmla="*/ 20 w 23"/>
                  <a:gd name="T7" fmla="*/ 6 h 23"/>
                  <a:gd name="T8" fmla="*/ 0 w 23"/>
                  <a:gd name="T9" fmla="*/ 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3"/>
                  <a:gd name="T17" fmla="*/ 23 w 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3">
                    <a:moveTo>
                      <a:pt x="0" y="21"/>
                    </a:moveTo>
                    <a:lnTo>
                      <a:pt x="5" y="0"/>
                    </a:lnTo>
                    <a:lnTo>
                      <a:pt x="23" y="1"/>
                    </a:lnTo>
                    <a:lnTo>
                      <a:pt x="20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0" name="Freeform 182"/>
              <p:cNvSpPr>
                <a:spLocks/>
              </p:cNvSpPr>
              <p:nvPr/>
            </p:nvSpPr>
            <p:spPr bwMode="auto">
              <a:xfrm>
                <a:off x="1343" y="2268"/>
                <a:ext cx="21" cy="10"/>
              </a:xfrm>
              <a:custGeom>
                <a:avLst/>
                <a:gdLst>
                  <a:gd name="T0" fmla="*/ 0 w 21"/>
                  <a:gd name="T1" fmla="*/ 4 h 22"/>
                  <a:gd name="T2" fmla="*/ 3 w 21"/>
                  <a:gd name="T3" fmla="*/ 0 h 22"/>
                  <a:gd name="T4" fmla="*/ 21 w 21"/>
                  <a:gd name="T5" fmla="*/ 0 h 22"/>
                  <a:gd name="T6" fmla="*/ 18 w 21"/>
                  <a:gd name="T7" fmla="*/ 5 h 22"/>
                  <a:gd name="T8" fmla="*/ 0 w 21"/>
                  <a:gd name="T9" fmla="*/ 4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2"/>
                  <a:gd name="T17" fmla="*/ 21 w 21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2">
                    <a:moveTo>
                      <a:pt x="0" y="20"/>
                    </a:moveTo>
                    <a:lnTo>
                      <a:pt x="3" y="0"/>
                    </a:lnTo>
                    <a:lnTo>
                      <a:pt x="21" y="2"/>
                    </a:lnTo>
                    <a:lnTo>
                      <a:pt x="18" y="22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1" name="Freeform 183"/>
              <p:cNvSpPr>
                <a:spLocks/>
              </p:cNvSpPr>
              <p:nvPr/>
            </p:nvSpPr>
            <p:spPr bwMode="auto">
              <a:xfrm>
                <a:off x="1353" y="2250"/>
                <a:ext cx="21" cy="5"/>
              </a:xfrm>
              <a:custGeom>
                <a:avLst/>
                <a:gdLst>
                  <a:gd name="T0" fmla="*/ 0 w 21"/>
                  <a:gd name="T1" fmla="*/ 3 h 10"/>
                  <a:gd name="T2" fmla="*/ 3 w 21"/>
                  <a:gd name="T3" fmla="*/ 0 h 10"/>
                  <a:gd name="T4" fmla="*/ 21 w 21"/>
                  <a:gd name="T5" fmla="*/ 1 h 10"/>
                  <a:gd name="T6" fmla="*/ 18 w 21"/>
                  <a:gd name="T7" fmla="*/ 3 h 10"/>
                  <a:gd name="T8" fmla="*/ 0 w 21"/>
                  <a:gd name="T9" fmla="*/ 3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0"/>
                  <a:gd name="T17" fmla="*/ 21 w 21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0">
                    <a:moveTo>
                      <a:pt x="0" y="9"/>
                    </a:moveTo>
                    <a:lnTo>
                      <a:pt x="3" y="0"/>
                    </a:lnTo>
                    <a:lnTo>
                      <a:pt x="21" y="1"/>
                    </a:lnTo>
                    <a:lnTo>
                      <a:pt x="18" y="1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2" name="Freeform 184"/>
              <p:cNvSpPr>
                <a:spLocks/>
              </p:cNvSpPr>
              <p:nvPr/>
            </p:nvSpPr>
            <p:spPr bwMode="auto">
              <a:xfrm>
                <a:off x="1356" y="2237"/>
                <a:ext cx="23" cy="21"/>
              </a:xfrm>
              <a:custGeom>
                <a:avLst/>
                <a:gdLst>
                  <a:gd name="T0" fmla="*/ 0 w 23"/>
                  <a:gd name="T1" fmla="*/ 10 h 43"/>
                  <a:gd name="T2" fmla="*/ 5 w 23"/>
                  <a:gd name="T3" fmla="*/ 0 h 43"/>
                  <a:gd name="T4" fmla="*/ 23 w 23"/>
                  <a:gd name="T5" fmla="*/ 0 h 43"/>
                  <a:gd name="T6" fmla="*/ 18 w 23"/>
                  <a:gd name="T7" fmla="*/ 10 h 43"/>
                  <a:gd name="T8" fmla="*/ 0 w 23"/>
                  <a:gd name="T9" fmla="*/ 1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3"/>
                  <a:gd name="T17" fmla="*/ 23 w 23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3">
                    <a:moveTo>
                      <a:pt x="0" y="41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43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3" name="Freeform 185"/>
              <p:cNvSpPr>
                <a:spLocks/>
              </p:cNvSpPr>
              <p:nvPr/>
            </p:nvSpPr>
            <p:spPr bwMode="auto">
              <a:xfrm>
                <a:off x="1361" y="2221"/>
                <a:ext cx="23" cy="23"/>
              </a:xfrm>
              <a:custGeom>
                <a:avLst/>
                <a:gdLst>
                  <a:gd name="T0" fmla="*/ 0 w 23"/>
                  <a:gd name="T1" fmla="*/ 12 h 46"/>
                  <a:gd name="T2" fmla="*/ 3 w 23"/>
                  <a:gd name="T3" fmla="*/ 0 h 46"/>
                  <a:gd name="T4" fmla="*/ 23 w 23"/>
                  <a:gd name="T5" fmla="*/ 1 h 46"/>
                  <a:gd name="T6" fmla="*/ 18 w 23"/>
                  <a:gd name="T7" fmla="*/ 12 h 46"/>
                  <a:gd name="T8" fmla="*/ 0 w 23"/>
                  <a:gd name="T9" fmla="*/ 1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6"/>
                  <a:gd name="T17" fmla="*/ 23 w 23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6">
                    <a:moveTo>
                      <a:pt x="0" y="45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18" y="46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4" name="Rectangle 186"/>
              <p:cNvSpPr>
                <a:spLocks noChangeArrowheads="1"/>
              </p:cNvSpPr>
              <p:nvPr/>
            </p:nvSpPr>
            <p:spPr bwMode="auto">
              <a:xfrm>
                <a:off x="1364" y="2228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315" name="Freeform 187"/>
              <p:cNvSpPr>
                <a:spLocks/>
              </p:cNvSpPr>
              <p:nvPr/>
            </p:nvSpPr>
            <p:spPr bwMode="auto">
              <a:xfrm>
                <a:off x="1371" y="2187"/>
                <a:ext cx="26" cy="20"/>
              </a:xfrm>
              <a:custGeom>
                <a:avLst/>
                <a:gdLst>
                  <a:gd name="T0" fmla="*/ 0 w 26"/>
                  <a:gd name="T1" fmla="*/ 10 h 40"/>
                  <a:gd name="T2" fmla="*/ 5 w 26"/>
                  <a:gd name="T3" fmla="*/ 0 h 40"/>
                  <a:gd name="T4" fmla="*/ 26 w 26"/>
                  <a:gd name="T5" fmla="*/ 1 h 40"/>
                  <a:gd name="T6" fmla="*/ 20 w 26"/>
                  <a:gd name="T7" fmla="*/ 10 h 40"/>
                  <a:gd name="T8" fmla="*/ 0 w 26"/>
                  <a:gd name="T9" fmla="*/ 1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40"/>
                  <a:gd name="T17" fmla="*/ 26 w 26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40">
                    <a:moveTo>
                      <a:pt x="0" y="39"/>
                    </a:moveTo>
                    <a:lnTo>
                      <a:pt x="5" y="0"/>
                    </a:lnTo>
                    <a:lnTo>
                      <a:pt x="26" y="1"/>
                    </a:lnTo>
                    <a:lnTo>
                      <a:pt x="20" y="4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6" name="Freeform 188"/>
              <p:cNvSpPr>
                <a:spLocks/>
              </p:cNvSpPr>
              <p:nvPr/>
            </p:nvSpPr>
            <p:spPr bwMode="auto">
              <a:xfrm>
                <a:off x="1376" y="2177"/>
                <a:ext cx="23" cy="18"/>
              </a:xfrm>
              <a:custGeom>
                <a:avLst/>
                <a:gdLst>
                  <a:gd name="T0" fmla="*/ 0 w 23"/>
                  <a:gd name="T1" fmla="*/ 9 h 36"/>
                  <a:gd name="T2" fmla="*/ 3 w 23"/>
                  <a:gd name="T3" fmla="*/ 0 h 36"/>
                  <a:gd name="T4" fmla="*/ 23 w 23"/>
                  <a:gd name="T5" fmla="*/ 1 h 36"/>
                  <a:gd name="T6" fmla="*/ 21 w 23"/>
                  <a:gd name="T7" fmla="*/ 9 h 36"/>
                  <a:gd name="T8" fmla="*/ 0 w 23"/>
                  <a:gd name="T9" fmla="*/ 9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6"/>
                  <a:gd name="T17" fmla="*/ 23 w 2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6">
                    <a:moveTo>
                      <a:pt x="0" y="34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36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7" name="Freeform 189"/>
              <p:cNvSpPr>
                <a:spLocks/>
              </p:cNvSpPr>
              <p:nvPr/>
            </p:nvSpPr>
            <p:spPr bwMode="auto">
              <a:xfrm>
                <a:off x="1379" y="2165"/>
                <a:ext cx="23" cy="19"/>
              </a:xfrm>
              <a:custGeom>
                <a:avLst/>
                <a:gdLst>
                  <a:gd name="T0" fmla="*/ 0 w 23"/>
                  <a:gd name="T1" fmla="*/ 9 h 37"/>
                  <a:gd name="T2" fmla="*/ 2 w 23"/>
                  <a:gd name="T3" fmla="*/ 0 h 37"/>
                  <a:gd name="T4" fmla="*/ 23 w 23"/>
                  <a:gd name="T5" fmla="*/ 1 h 37"/>
                  <a:gd name="T6" fmla="*/ 20 w 23"/>
                  <a:gd name="T7" fmla="*/ 10 h 37"/>
                  <a:gd name="T8" fmla="*/ 0 w 23"/>
                  <a:gd name="T9" fmla="*/ 9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7"/>
                  <a:gd name="T17" fmla="*/ 23 w 2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7">
                    <a:moveTo>
                      <a:pt x="0" y="35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20" y="37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8" name="Freeform 190"/>
              <p:cNvSpPr>
                <a:spLocks/>
              </p:cNvSpPr>
              <p:nvPr/>
            </p:nvSpPr>
            <p:spPr bwMode="auto">
              <a:xfrm>
                <a:off x="1381" y="2160"/>
                <a:ext cx="23" cy="13"/>
              </a:xfrm>
              <a:custGeom>
                <a:avLst/>
                <a:gdLst>
                  <a:gd name="T0" fmla="*/ 0 w 23"/>
                  <a:gd name="T1" fmla="*/ 6 h 27"/>
                  <a:gd name="T2" fmla="*/ 3 w 23"/>
                  <a:gd name="T3" fmla="*/ 0 h 27"/>
                  <a:gd name="T4" fmla="*/ 23 w 23"/>
                  <a:gd name="T5" fmla="*/ 0 h 27"/>
                  <a:gd name="T6" fmla="*/ 21 w 23"/>
                  <a:gd name="T7" fmla="*/ 6 h 27"/>
                  <a:gd name="T8" fmla="*/ 0 w 23"/>
                  <a:gd name="T9" fmla="*/ 6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7"/>
                  <a:gd name="T17" fmla="*/ 23 w 2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7">
                    <a:moveTo>
                      <a:pt x="0" y="25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27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19" name="Freeform 191"/>
              <p:cNvSpPr>
                <a:spLocks/>
              </p:cNvSpPr>
              <p:nvPr/>
            </p:nvSpPr>
            <p:spPr bwMode="auto">
              <a:xfrm>
                <a:off x="1391" y="2117"/>
                <a:ext cx="23" cy="24"/>
              </a:xfrm>
              <a:custGeom>
                <a:avLst/>
                <a:gdLst>
                  <a:gd name="T0" fmla="*/ 0 w 23"/>
                  <a:gd name="T1" fmla="*/ 12 h 46"/>
                  <a:gd name="T2" fmla="*/ 3 w 23"/>
                  <a:gd name="T3" fmla="*/ 0 h 46"/>
                  <a:gd name="T4" fmla="*/ 23 w 23"/>
                  <a:gd name="T5" fmla="*/ 1 h 46"/>
                  <a:gd name="T6" fmla="*/ 21 w 23"/>
                  <a:gd name="T7" fmla="*/ 13 h 46"/>
                  <a:gd name="T8" fmla="*/ 0 w 23"/>
                  <a:gd name="T9" fmla="*/ 1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6"/>
                  <a:gd name="T17" fmla="*/ 23 w 23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6">
                    <a:moveTo>
                      <a:pt x="0" y="44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46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0" name="Freeform 192"/>
              <p:cNvSpPr>
                <a:spLocks/>
              </p:cNvSpPr>
              <p:nvPr/>
            </p:nvSpPr>
            <p:spPr bwMode="auto">
              <a:xfrm>
                <a:off x="1394" y="2099"/>
                <a:ext cx="25" cy="26"/>
              </a:xfrm>
              <a:custGeom>
                <a:avLst/>
                <a:gdLst>
                  <a:gd name="T0" fmla="*/ 0 w 25"/>
                  <a:gd name="T1" fmla="*/ 13 h 51"/>
                  <a:gd name="T2" fmla="*/ 5 w 25"/>
                  <a:gd name="T3" fmla="*/ 0 h 51"/>
                  <a:gd name="T4" fmla="*/ 25 w 25"/>
                  <a:gd name="T5" fmla="*/ 1 h 51"/>
                  <a:gd name="T6" fmla="*/ 20 w 25"/>
                  <a:gd name="T7" fmla="*/ 13 h 51"/>
                  <a:gd name="T8" fmla="*/ 0 w 25"/>
                  <a:gd name="T9" fmla="*/ 13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1"/>
                  <a:gd name="T17" fmla="*/ 25 w 2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1">
                    <a:moveTo>
                      <a:pt x="0" y="49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20" y="51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1" name="Freeform 193"/>
              <p:cNvSpPr>
                <a:spLocks/>
              </p:cNvSpPr>
              <p:nvPr/>
            </p:nvSpPr>
            <p:spPr bwMode="auto">
              <a:xfrm>
                <a:off x="1402" y="2062"/>
                <a:ext cx="20" cy="17"/>
              </a:xfrm>
              <a:custGeom>
                <a:avLst/>
                <a:gdLst>
                  <a:gd name="T0" fmla="*/ 0 w 20"/>
                  <a:gd name="T1" fmla="*/ 8 h 36"/>
                  <a:gd name="T2" fmla="*/ 2 w 20"/>
                  <a:gd name="T3" fmla="*/ 0 h 36"/>
                  <a:gd name="T4" fmla="*/ 20 w 20"/>
                  <a:gd name="T5" fmla="*/ 0 h 36"/>
                  <a:gd name="T6" fmla="*/ 17 w 20"/>
                  <a:gd name="T7" fmla="*/ 8 h 36"/>
                  <a:gd name="T8" fmla="*/ 0 w 20"/>
                  <a:gd name="T9" fmla="*/ 8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6"/>
                  <a:gd name="T17" fmla="*/ 20 w 2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6">
                    <a:moveTo>
                      <a:pt x="0" y="34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7" y="36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2" name="Freeform 194"/>
              <p:cNvSpPr>
                <a:spLocks/>
              </p:cNvSpPr>
              <p:nvPr/>
            </p:nvSpPr>
            <p:spPr bwMode="auto">
              <a:xfrm>
                <a:off x="1404" y="2038"/>
                <a:ext cx="23" cy="31"/>
              </a:xfrm>
              <a:custGeom>
                <a:avLst/>
                <a:gdLst>
                  <a:gd name="T0" fmla="*/ 0 w 23"/>
                  <a:gd name="T1" fmla="*/ 16 h 62"/>
                  <a:gd name="T2" fmla="*/ 5 w 23"/>
                  <a:gd name="T3" fmla="*/ 0 h 62"/>
                  <a:gd name="T4" fmla="*/ 23 w 23"/>
                  <a:gd name="T5" fmla="*/ 1 h 62"/>
                  <a:gd name="T6" fmla="*/ 18 w 23"/>
                  <a:gd name="T7" fmla="*/ 16 h 62"/>
                  <a:gd name="T8" fmla="*/ 0 w 23"/>
                  <a:gd name="T9" fmla="*/ 16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2"/>
                  <a:gd name="T17" fmla="*/ 23 w 23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2">
                    <a:moveTo>
                      <a:pt x="0" y="61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62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3" name="Freeform 195"/>
              <p:cNvSpPr>
                <a:spLocks/>
              </p:cNvSpPr>
              <p:nvPr/>
            </p:nvSpPr>
            <p:spPr bwMode="auto">
              <a:xfrm>
                <a:off x="1414" y="2000"/>
                <a:ext cx="21" cy="18"/>
              </a:xfrm>
              <a:custGeom>
                <a:avLst/>
                <a:gdLst>
                  <a:gd name="T0" fmla="*/ 0 w 21"/>
                  <a:gd name="T1" fmla="*/ 9 h 36"/>
                  <a:gd name="T2" fmla="*/ 3 w 21"/>
                  <a:gd name="T3" fmla="*/ 0 h 36"/>
                  <a:gd name="T4" fmla="*/ 21 w 21"/>
                  <a:gd name="T5" fmla="*/ 1 h 36"/>
                  <a:gd name="T6" fmla="*/ 18 w 21"/>
                  <a:gd name="T7" fmla="*/ 9 h 36"/>
                  <a:gd name="T8" fmla="*/ 0 w 21"/>
                  <a:gd name="T9" fmla="*/ 9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36"/>
                  <a:gd name="T17" fmla="*/ 21 w 21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36">
                    <a:moveTo>
                      <a:pt x="0" y="34"/>
                    </a:moveTo>
                    <a:lnTo>
                      <a:pt x="3" y="0"/>
                    </a:lnTo>
                    <a:lnTo>
                      <a:pt x="21" y="2"/>
                    </a:lnTo>
                    <a:lnTo>
                      <a:pt x="18" y="36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4" name="Freeform 196"/>
              <p:cNvSpPr>
                <a:spLocks/>
              </p:cNvSpPr>
              <p:nvPr/>
            </p:nvSpPr>
            <p:spPr bwMode="auto">
              <a:xfrm>
                <a:off x="1417" y="1976"/>
                <a:ext cx="23" cy="31"/>
              </a:xfrm>
              <a:custGeom>
                <a:avLst/>
                <a:gdLst>
                  <a:gd name="T0" fmla="*/ 0 w 23"/>
                  <a:gd name="T1" fmla="*/ 15 h 62"/>
                  <a:gd name="T2" fmla="*/ 2 w 23"/>
                  <a:gd name="T3" fmla="*/ 0 h 62"/>
                  <a:gd name="T4" fmla="*/ 23 w 23"/>
                  <a:gd name="T5" fmla="*/ 1 h 62"/>
                  <a:gd name="T6" fmla="*/ 18 w 23"/>
                  <a:gd name="T7" fmla="*/ 16 h 62"/>
                  <a:gd name="T8" fmla="*/ 0 w 23"/>
                  <a:gd name="T9" fmla="*/ 15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2"/>
                  <a:gd name="T17" fmla="*/ 23 w 23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2">
                    <a:moveTo>
                      <a:pt x="0" y="60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18" y="62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5" name="Freeform 197"/>
              <p:cNvSpPr>
                <a:spLocks/>
              </p:cNvSpPr>
              <p:nvPr/>
            </p:nvSpPr>
            <p:spPr bwMode="auto">
              <a:xfrm>
                <a:off x="1419" y="1936"/>
                <a:ext cx="26" cy="40"/>
              </a:xfrm>
              <a:custGeom>
                <a:avLst/>
                <a:gdLst>
                  <a:gd name="T0" fmla="*/ 0 w 26"/>
                  <a:gd name="T1" fmla="*/ 20 h 80"/>
                  <a:gd name="T2" fmla="*/ 6 w 26"/>
                  <a:gd name="T3" fmla="*/ 0 h 80"/>
                  <a:gd name="T4" fmla="*/ 26 w 26"/>
                  <a:gd name="T5" fmla="*/ 1 h 80"/>
                  <a:gd name="T6" fmla="*/ 21 w 26"/>
                  <a:gd name="T7" fmla="*/ 20 h 80"/>
                  <a:gd name="T8" fmla="*/ 0 w 26"/>
                  <a:gd name="T9" fmla="*/ 2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0"/>
                  <a:gd name="T17" fmla="*/ 26 w 26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0">
                    <a:moveTo>
                      <a:pt x="0" y="78"/>
                    </a:moveTo>
                    <a:lnTo>
                      <a:pt x="6" y="0"/>
                    </a:lnTo>
                    <a:lnTo>
                      <a:pt x="26" y="1"/>
                    </a:lnTo>
                    <a:lnTo>
                      <a:pt x="21" y="8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6" name="Freeform 198"/>
              <p:cNvSpPr>
                <a:spLocks/>
              </p:cNvSpPr>
              <p:nvPr/>
            </p:nvSpPr>
            <p:spPr bwMode="auto">
              <a:xfrm>
                <a:off x="1425" y="1935"/>
                <a:ext cx="22" cy="9"/>
              </a:xfrm>
              <a:custGeom>
                <a:avLst/>
                <a:gdLst>
                  <a:gd name="T0" fmla="*/ 0 w 22"/>
                  <a:gd name="T1" fmla="*/ 4 h 20"/>
                  <a:gd name="T2" fmla="*/ 2 w 22"/>
                  <a:gd name="T3" fmla="*/ 0 h 20"/>
                  <a:gd name="T4" fmla="*/ 22 w 22"/>
                  <a:gd name="T5" fmla="*/ 0 h 20"/>
                  <a:gd name="T6" fmla="*/ 20 w 22"/>
                  <a:gd name="T7" fmla="*/ 4 h 20"/>
                  <a:gd name="T8" fmla="*/ 0 w 22"/>
                  <a:gd name="T9" fmla="*/ 4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0"/>
                  <a:gd name="T17" fmla="*/ 22 w 22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0">
                    <a:moveTo>
                      <a:pt x="0" y="18"/>
                    </a:moveTo>
                    <a:lnTo>
                      <a:pt x="2" y="0"/>
                    </a:lnTo>
                    <a:lnTo>
                      <a:pt x="22" y="2"/>
                    </a:lnTo>
                    <a:lnTo>
                      <a:pt x="20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7" name="Rectangle 199"/>
              <p:cNvSpPr>
                <a:spLocks noChangeArrowheads="1"/>
              </p:cNvSpPr>
              <p:nvPr/>
            </p:nvSpPr>
            <p:spPr bwMode="auto">
              <a:xfrm>
                <a:off x="1432" y="1903"/>
                <a:ext cx="20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328" name="Freeform 200"/>
              <p:cNvSpPr>
                <a:spLocks/>
              </p:cNvSpPr>
              <p:nvPr/>
            </p:nvSpPr>
            <p:spPr bwMode="auto">
              <a:xfrm>
                <a:off x="1432" y="1866"/>
                <a:ext cx="26" cy="43"/>
              </a:xfrm>
              <a:custGeom>
                <a:avLst/>
                <a:gdLst>
                  <a:gd name="T0" fmla="*/ 0 w 26"/>
                  <a:gd name="T1" fmla="*/ 21 h 85"/>
                  <a:gd name="T2" fmla="*/ 5 w 26"/>
                  <a:gd name="T3" fmla="*/ 0 h 85"/>
                  <a:gd name="T4" fmla="*/ 26 w 26"/>
                  <a:gd name="T5" fmla="*/ 1 h 85"/>
                  <a:gd name="T6" fmla="*/ 20 w 26"/>
                  <a:gd name="T7" fmla="*/ 22 h 85"/>
                  <a:gd name="T8" fmla="*/ 0 w 26"/>
                  <a:gd name="T9" fmla="*/ 21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85"/>
                  <a:gd name="T17" fmla="*/ 26 w 26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85">
                    <a:moveTo>
                      <a:pt x="0" y="84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0" y="85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29" name="Freeform 201"/>
              <p:cNvSpPr>
                <a:spLocks/>
              </p:cNvSpPr>
              <p:nvPr/>
            </p:nvSpPr>
            <p:spPr bwMode="auto">
              <a:xfrm>
                <a:off x="1440" y="1829"/>
                <a:ext cx="23" cy="18"/>
              </a:xfrm>
              <a:custGeom>
                <a:avLst/>
                <a:gdLst>
                  <a:gd name="T0" fmla="*/ 0 w 23"/>
                  <a:gd name="T1" fmla="*/ 9 h 35"/>
                  <a:gd name="T2" fmla="*/ 2 w 23"/>
                  <a:gd name="T3" fmla="*/ 0 h 35"/>
                  <a:gd name="T4" fmla="*/ 23 w 23"/>
                  <a:gd name="T5" fmla="*/ 1 h 35"/>
                  <a:gd name="T6" fmla="*/ 20 w 23"/>
                  <a:gd name="T7" fmla="*/ 9 h 35"/>
                  <a:gd name="T8" fmla="*/ 0 w 23"/>
                  <a:gd name="T9" fmla="*/ 9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5"/>
                  <a:gd name="T17" fmla="*/ 23 w 23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5">
                    <a:moveTo>
                      <a:pt x="0" y="33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20" y="35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30" name="Freeform 202"/>
              <p:cNvSpPr>
                <a:spLocks/>
              </p:cNvSpPr>
              <p:nvPr/>
            </p:nvSpPr>
            <p:spPr bwMode="auto">
              <a:xfrm>
                <a:off x="1442" y="1806"/>
                <a:ext cx="26" cy="31"/>
              </a:xfrm>
              <a:custGeom>
                <a:avLst/>
                <a:gdLst>
                  <a:gd name="T0" fmla="*/ 0 w 26"/>
                  <a:gd name="T1" fmla="*/ 15 h 63"/>
                  <a:gd name="T2" fmla="*/ 5 w 26"/>
                  <a:gd name="T3" fmla="*/ 0 h 63"/>
                  <a:gd name="T4" fmla="*/ 26 w 26"/>
                  <a:gd name="T5" fmla="*/ 0 h 63"/>
                  <a:gd name="T6" fmla="*/ 21 w 26"/>
                  <a:gd name="T7" fmla="*/ 15 h 63"/>
                  <a:gd name="T8" fmla="*/ 0 w 26"/>
                  <a:gd name="T9" fmla="*/ 15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63"/>
                  <a:gd name="T17" fmla="*/ 26 w 26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63">
                    <a:moveTo>
                      <a:pt x="0" y="61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1" y="63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31" name="Freeform 203"/>
              <p:cNvSpPr>
                <a:spLocks/>
              </p:cNvSpPr>
              <p:nvPr/>
            </p:nvSpPr>
            <p:spPr bwMode="auto">
              <a:xfrm>
                <a:off x="1452" y="1754"/>
                <a:ext cx="23" cy="25"/>
              </a:xfrm>
              <a:custGeom>
                <a:avLst/>
                <a:gdLst>
                  <a:gd name="T0" fmla="*/ 0 w 23"/>
                  <a:gd name="T1" fmla="*/ 12 h 50"/>
                  <a:gd name="T2" fmla="*/ 3 w 23"/>
                  <a:gd name="T3" fmla="*/ 0 h 50"/>
                  <a:gd name="T4" fmla="*/ 23 w 23"/>
                  <a:gd name="T5" fmla="*/ 1 h 50"/>
                  <a:gd name="T6" fmla="*/ 21 w 23"/>
                  <a:gd name="T7" fmla="*/ 13 h 50"/>
                  <a:gd name="T8" fmla="*/ 0 w 23"/>
                  <a:gd name="T9" fmla="*/ 12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0"/>
                  <a:gd name="T17" fmla="*/ 23 w 23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0">
                    <a:moveTo>
                      <a:pt x="0" y="48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5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32" name="Freeform 204"/>
              <p:cNvSpPr>
                <a:spLocks/>
              </p:cNvSpPr>
              <p:nvPr/>
            </p:nvSpPr>
            <p:spPr bwMode="auto">
              <a:xfrm>
                <a:off x="1455" y="1737"/>
                <a:ext cx="23" cy="25"/>
              </a:xfrm>
              <a:custGeom>
                <a:avLst/>
                <a:gdLst>
                  <a:gd name="T0" fmla="*/ 0 w 23"/>
                  <a:gd name="T1" fmla="*/ 12 h 49"/>
                  <a:gd name="T2" fmla="*/ 5 w 23"/>
                  <a:gd name="T3" fmla="*/ 0 h 49"/>
                  <a:gd name="T4" fmla="*/ 23 w 23"/>
                  <a:gd name="T5" fmla="*/ 1 h 49"/>
                  <a:gd name="T6" fmla="*/ 20 w 23"/>
                  <a:gd name="T7" fmla="*/ 13 h 49"/>
                  <a:gd name="T8" fmla="*/ 0 w 23"/>
                  <a:gd name="T9" fmla="*/ 12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9"/>
                  <a:gd name="T17" fmla="*/ 23 w 23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9">
                    <a:moveTo>
                      <a:pt x="0" y="48"/>
                    </a:moveTo>
                    <a:lnTo>
                      <a:pt x="5" y="0"/>
                    </a:lnTo>
                    <a:lnTo>
                      <a:pt x="23" y="1"/>
                    </a:lnTo>
                    <a:lnTo>
                      <a:pt x="20" y="49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33" name="Freeform 205"/>
              <p:cNvSpPr>
                <a:spLocks/>
              </p:cNvSpPr>
              <p:nvPr/>
            </p:nvSpPr>
            <p:spPr bwMode="auto">
              <a:xfrm>
                <a:off x="1463" y="1681"/>
                <a:ext cx="23" cy="37"/>
              </a:xfrm>
              <a:custGeom>
                <a:avLst/>
                <a:gdLst>
                  <a:gd name="T0" fmla="*/ 0 w 23"/>
                  <a:gd name="T1" fmla="*/ 18 h 73"/>
                  <a:gd name="T2" fmla="*/ 5 w 23"/>
                  <a:gd name="T3" fmla="*/ 0 h 73"/>
                  <a:gd name="T4" fmla="*/ 23 w 23"/>
                  <a:gd name="T5" fmla="*/ 1 h 73"/>
                  <a:gd name="T6" fmla="*/ 17 w 23"/>
                  <a:gd name="T7" fmla="*/ 19 h 73"/>
                  <a:gd name="T8" fmla="*/ 0 w 23"/>
                  <a:gd name="T9" fmla="*/ 18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3"/>
                  <a:gd name="T17" fmla="*/ 23 w 23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3">
                    <a:moveTo>
                      <a:pt x="0" y="71"/>
                    </a:moveTo>
                    <a:lnTo>
                      <a:pt x="5" y="0"/>
                    </a:lnTo>
                    <a:lnTo>
                      <a:pt x="23" y="1"/>
                    </a:lnTo>
                    <a:lnTo>
                      <a:pt x="17" y="73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" name="Group 206"/>
              <p:cNvGrpSpPr>
                <a:grpSpLocks/>
              </p:cNvGrpSpPr>
              <p:nvPr/>
            </p:nvGrpSpPr>
            <p:grpSpPr bwMode="auto">
              <a:xfrm>
                <a:off x="1468" y="1085"/>
                <a:ext cx="1014" cy="1200"/>
                <a:chOff x="1468" y="1085"/>
                <a:chExt cx="1014" cy="1200"/>
              </a:xfrm>
            </p:grpSpPr>
            <p:sp>
              <p:nvSpPr>
                <p:cNvPr id="48335" name="Freeform 207"/>
                <p:cNvSpPr>
                  <a:spLocks/>
                </p:cNvSpPr>
                <p:nvPr/>
              </p:nvSpPr>
              <p:spPr bwMode="auto">
                <a:xfrm>
                  <a:off x="1468" y="1645"/>
                  <a:ext cx="23" cy="43"/>
                </a:xfrm>
                <a:custGeom>
                  <a:avLst/>
                  <a:gdLst>
                    <a:gd name="T0" fmla="*/ 0 w 23"/>
                    <a:gd name="T1" fmla="*/ 21 h 87"/>
                    <a:gd name="T2" fmla="*/ 5 w 23"/>
                    <a:gd name="T3" fmla="*/ 0 h 87"/>
                    <a:gd name="T4" fmla="*/ 23 w 23"/>
                    <a:gd name="T5" fmla="*/ 0 h 87"/>
                    <a:gd name="T6" fmla="*/ 18 w 23"/>
                    <a:gd name="T7" fmla="*/ 21 h 87"/>
                    <a:gd name="T8" fmla="*/ 0 w 23"/>
                    <a:gd name="T9" fmla="*/ 21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7"/>
                    <a:gd name="T17" fmla="*/ 23 w 23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7">
                      <a:moveTo>
                        <a:pt x="0" y="87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87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36" name="Rectangle 208"/>
                <p:cNvSpPr>
                  <a:spLocks noChangeArrowheads="1"/>
                </p:cNvSpPr>
                <p:nvPr/>
              </p:nvSpPr>
              <p:spPr bwMode="auto">
                <a:xfrm>
                  <a:off x="1473" y="1648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37" name="Freeform 209"/>
                <p:cNvSpPr>
                  <a:spLocks/>
                </p:cNvSpPr>
                <p:nvPr/>
              </p:nvSpPr>
              <p:spPr bwMode="auto">
                <a:xfrm>
                  <a:off x="1475" y="1608"/>
                  <a:ext cx="23" cy="13"/>
                </a:xfrm>
                <a:custGeom>
                  <a:avLst/>
                  <a:gdLst>
                    <a:gd name="T0" fmla="*/ 0 w 23"/>
                    <a:gd name="T1" fmla="*/ 6 h 25"/>
                    <a:gd name="T2" fmla="*/ 3 w 23"/>
                    <a:gd name="T3" fmla="*/ 0 h 25"/>
                    <a:gd name="T4" fmla="*/ 23 w 23"/>
                    <a:gd name="T5" fmla="*/ 1 h 25"/>
                    <a:gd name="T6" fmla="*/ 21 w 23"/>
                    <a:gd name="T7" fmla="*/ 7 h 25"/>
                    <a:gd name="T8" fmla="*/ 0 w 23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38" name="Freeform 210"/>
                <p:cNvSpPr>
                  <a:spLocks/>
                </p:cNvSpPr>
                <p:nvPr/>
              </p:nvSpPr>
              <p:spPr bwMode="auto">
                <a:xfrm>
                  <a:off x="1478" y="1579"/>
                  <a:ext cx="25" cy="37"/>
                </a:xfrm>
                <a:custGeom>
                  <a:avLst/>
                  <a:gdLst>
                    <a:gd name="T0" fmla="*/ 0 w 25"/>
                    <a:gd name="T1" fmla="*/ 18 h 73"/>
                    <a:gd name="T2" fmla="*/ 5 w 25"/>
                    <a:gd name="T3" fmla="*/ 0 h 73"/>
                    <a:gd name="T4" fmla="*/ 25 w 25"/>
                    <a:gd name="T5" fmla="*/ 1 h 73"/>
                    <a:gd name="T6" fmla="*/ 20 w 25"/>
                    <a:gd name="T7" fmla="*/ 19 h 73"/>
                    <a:gd name="T8" fmla="*/ 0 w 25"/>
                    <a:gd name="T9" fmla="*/ 18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3"/>
                    <a:gd name="T17" fmla="*/ 25 w 25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3">
                      <a:moveTo>
                        <a:pt x="0" y="71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73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39" name="Freeform 211"/>
                <p:cNvSpPr>
                  <a:spLocks/>
                </p:cNvSpPr>
                <p:nvPr/>
              </p:nvSpPr>
              <p:spPr bwMode="auto">
                <a:xfrm>
                  <a:off x="1486" y="1533"/>
                  <a:ext cx="22" cy="20"/>
                </a:xfrm>
                <a:custGeom>
                  <a:avLst/>
                  <a:gdLst>
                    <a:gd name="T0" fmla="*/ 0 w 22"/>
                    <a:gd name="T1" fmla="*/ 10 h 39"/>
                    <a:gd name="T2" fmla="*/ 2 w 22"/>
                    <a:gd name="T3" fmla="*/ 0 h 39"/>
                    <a:gd name="T4" fmla="*/ 22 w 22"/>
                    <a:gd name="T5" fmla="*/ 1 h 39"/>
                    <a:gd name="T6" fmla="*/ 20 w 22"/>
                    <a:gd name="T7" fmla="*/ 10 h 39"/>
                    <a:gd name="T8" fmla="*/ 0 w 22"/>
                    <a:gd name="T9" fmla="*/ 1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9"/>
                    <a:gd name="T17" fmla="*/ 22 w 22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9">
                      <a:moveTo>
                        <a:pt x="0" y="37"/>
                      </a:moveTo>
                      <a:lnTo>
                        <a:pt x="2" y="0"/>
                      </a:lnTo>
                      <a:lnTo>
                        <a:pt x="22" y="2"/>
                      </a:lnTo>
                      <a:lnTo>
                        <a:pt x="20" y="39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0" name="Freeform 212"/>
                <p:cNvSpPr>
                  <a:spLocks/>
                </p:cNvSpPr>
                <p:nvPr/>
              </p:nvSpPr>
              <p:spPr bwMode="auto">
                <a:xfrm>
                  <a:off x="1488" y="1511"/>
                  <a:ext cx="25" cy="30"/>
                </a:xfrm>
                <a:custGeom>
                  <a:avLst/>
                  <a:gdLst>
                    <a:gd name="T0" fmla="*/ 0 w 25"/>
                    <a:gd name="T1" fmla="*/ 15 h 60"/>
                    <a:gd name="T2" fmla="*/ 5 w 25"/>
                    <a:gd name="T3" fmla="*/ 0 h 60"/>
                    <a:gd name="T4" fmla="*/ 25 w 25"/>
                    <a:gd name="T5" fmla="*/ 1 h 60"/>
                    <a:gd name="T6" fmla="*/ 20 w 25"/>
                    <a:gd name="T7" fmla="*/ 15 h 60"/>
                    <a:gd name="T8" fmla="*/ 0 w 25"/>
                    <a:gd name="T9" fmla="*/ 15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0"/>
                    <a:gd name="T17" fmla="*/ 25 w 25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0">
                      <a:moveTo>
                        <a:pt x="0" y="58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6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1" name="Freeform 213"/>
                <p:cNvSpPr>
                  <a:spLocks/>
                </p:cNvSpPr>
                <p:nvPr/>
              </p:nvSpPr>
              <p:spPr bwMode="auto">
                <a:xfrm>
                  <a:off x="1498" y="1461"/>
                  <a:ext cx="23" cy="30"/>
                </a:xfrm>
                <a:custGeom>
                  <a:avLst/>
                  <a:gdLst>
                    <a:gd name="T0" fmla="*/ 0 w 23"/>
                    <a:gd name="T1" fmla="*/ 15 h 60"/>
                    <a:gd name="T2" fmla="*/ 3 w 23"/>
                    <a:gd name="T3" fmla="*/ 0 h 60"/>
                    <a:gd name="T4" fmla="*/ 23 w 23"/>
                    <a:gd name="T5" fmla="*/ 1 h 60"/>
                    <a:gd name="T6" fmla="*/ 21 w 23"/>
                    <a:gd name="T7" fmla="*/ 15 h 60"/>
                    <a:gd name="T8" fmla="*/ 0 w 23"/>
                    <a:gd name="T9" fmla="*/ 15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0"/>
                    <a:gd name="T17" fmla="*/ 23 w 23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0">
                      <a:moveTo>
                        <a:pt x="0" y="6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60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2" name="Freeform 214"/>
                <p:cNvSpPr>
                  <a:spLocks/>
                </p:cNvSpPr>
                <p:nvPr/>
              </p:nvSpPr>
              <p:spPr bwMode="auto">
                <a:xfrm>
                  <a:off x="1501" y="1450"/>
                  <a:ext cx="23" cy="19"/>
                </a:xfrm>
                <a:custGeom>
                  <a:avLst/>
                  <a:gdLst>
                    <a:gd name="T0" fmla="*/ 0 w 23"/>
                    <a:gd name="T1" fmla="*/ 9 h 37"/>
                    <a:gd name="T2" fmla="*/ 2 w 23"/>
                    <a:gd name="T3" fmla="*/ 0 h 37"/>
                    <a:gd name="T4" fmla="*/ 23 w 23"/>
                    <a:gd name="T5" fmla="*/ 1 h 37"/>
                    <a:gd name="T6" fmla="*/ 20 w 23"/>
                    <a:gd name="T7" fmla="*/ 10 h 37"/>
                    <a:gd name="T8" fmla="*/ 0 w 23"/>
                    <a:gd name="T9" fmla="*/ 9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35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37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3" name="Freeform 215"/>
                <p:cNvSpPr>
                  <a:spLocks/>
                </p:cNvSpPr>
                <p:nvPr/>
              </p:nvSpPr>
              <p:spPr bwMode="auto">
                <a:xfrm>
                  <a:off x="1508" y="1394"/>
                  <a:ext cx="26" cy="37"/>
                </a:xfrm>
                <a:custGeom>
                  <a:avLst/>
                  <a:gdLst>
                    <a:gd name="T0" fmla="*/ 0 w 26"/>
                    <a:gd name="T1" fmla="*/ 18 h 75"/>
                    <a:gd name="T2" fmla="*/ 5 w 26"/>
                    <a:gd name="T3" fmla="*/ 0 h 75"/>
                    <a:gd name="T4" fmla="*/ 26 w 26"/>
                    <a:gd name="T5" fmla="*/ 0 h 75"/>
                    <a:gd name="T6" fmla="*/ 21 w 26"/>
                    <a:gd name="T7" fmla="*/ 18 h 75"/>
                    <a:gd name="T8" fmla="*/ 0 w 26"/>
                    <a:gd name="T9" fmla="*/ 18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5"/>
                    <a:gd name="T17" fmla="*/ 26 w 26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5">
                      <a:moveTo>
                        <a:pt x="0" y="73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4" name="Freeform 216"/>
                <p:cNvSpPr>
                  <a:spLocks/>
                </p:cNvSpPr>
                <p:nvPr/>
              </p:nvSpPr>
              <p:spPr bwMode="auto">
                <a:xfrm>
                  <a:off x="1513" y="1362"/>
                  <a:ext cx="23" cy="40"/>
                </a:xfrm>
                <a:custGeom>
                  <a:avLst/>
                  <a:gdLst>
                    <a:gd name="T0" fmla="*/ 0 w 23"/>
                    <a:gd name="T1" fmla="*/ 20 h 78"/>
                    <a:gd name="T2" fmla="*/ 6 w 23"/>
                    <a:gd name="T3" fmla="*/ 0 h 78"/>
                    <a:gd name="T4" fmla="*/ 23 w 23"/>
                    <a:gd name="T5" fmla="*/ 1 h 78"/>
                    <a:gd name="T6" fmla="*/ 21 w 23"/>
                    <a:gd name="T7" fmla="*/ 21 h 78"/>
                    <a:gd name="T8" fmla="*/ 0 w 23"/>
                    <a:gd name="T9" fmla="*/ 2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8"/>
                    <a:gd name="T17" fmla="*/ 23 w 23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8">
                      <a:moveTo>
                        <a:pt x="0" y="76"/>
                      </a:moveTo>
                      <a:lnTo>
                        <a:pt x="6" y="0"/>
                      </a:lnTo>
                      <a:lnTo>
                        <a:pt x="23" y="2"/>
                      </a:lnTo>
                      <a:lnTo>
                        <a:pt x="21" y="78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5" name="Freeform 217"/>
                <p:cNvSpPr>
                  <a:spLocks/>
                </p:cNvSpPr>
                <p:nvPr/>
              </p:nvSpPr>
              <p:spPr bwMode="auto">
                <a:xfrm>
                  <a:off x="1519" y="1360"/>
                  <a:ext cx="20" cy="10"/>
                </a:xfrm>
                <a:custGeom>
                  <a:avLst/>
                  <a:gdLst>
                    <a:gd name="T0" fmla="*/ 0 w 20"/>
                    <a:gd name="T1" fmla="*/ 4 h 21"/>
                    <a:gd name="T2" fmla="*/ 2 w 20"/>
                    <a:gd name="T3" fmla="*/ 0 h 21"/>
                    <a:gd name="T4" fmla="*/ 20 w 20"/>
                    <a:gd name="T5" fmla="*/ 0 h 21"/>
                    <a:gd name="T6" fmla="*/ 17 w 20"/>
                    <a:gd name="T7" fmla="*/ 5 h 21"/>
                    <a:gd name="T8" fmla="*/ 0 w 20"/>
                    <a:gd name="T9" fmla="*/ 4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1"/>
                    <a:gd name="T17" fmla="*/ 20 w 20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1">
                      <a:moveTo>
                        <a:pt x="0" y="19"/>
                      </a:moveTo>
                      <a:lnTo>
                        <a:pt x="2" y="0"/>
                      </a:lnTo>
                      <a:lnTo>
                        <a:pt x="20" y="1"/>
                      </a:lnTo>
                      <a:lnTo>
                        <a:pt x="17" y="2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6" name="Rectangle 218"/>
                <p:cNvSpPr>
                  <a:spLocks noChangeArrowheads="1"/>
                </p:cNvSpPr>
                <p:nvPr/>
              </p:nvSpPr>
              <p:spPr bwMode="auto">
                <a:xfrm>
                  <a:off x="1526" y="1333"/>
                  <a:ext cx="18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47" name="Freeform 219"/>
                <p:cNvSpPr>
                  <a:spLocks/>
                </p:cNvSpPr>
                <p:nvPr/>
              </p:nvSpPr>
              <p:spPr bwMode="auto">
                <a:xfrm>
                  <a:off x="1526" y="1302"/>
                  <a:ext cx="23" cy="37"/>
                </a:xfrm>
                <a:custGeom>
                  <a:avLst/>
                  <a:gdLst>
                    <a:gd name="T0" fmla="*/ 0 w 23"/>
                    <a:gd name="T1" fmla="*/ 18 h 75"/>
                    <a:gd name="T2" fmla="*/ 5 w 23"/>
                    <a:gd name="T3" fmla="*/ 0 h 75"/>
                    <a:gd name="T4" fmla="*/ 23 w 23"/>
                    <a:gd name="T5" fmla="*/ 0 h 75"/>
                    <a:gd name="T6" fmla="*/ 18 w 23"/>
                    <a:gd name="T7" fmla="*/ 18 h 75"/>
                    <a:gd name="T8" fmla="*/ 0 w 23"/>
                    <a:gd name="T9" fmla="*/ 18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5"/>
                    <a:gd name="T17" fmla="*/ 23 w 23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5">
                      <a:moveTo>
                        <a:pt x="0" y="73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8" name="Freeform 220"/>
                <p:cNvSpPr>
                  <a:spLocks/>
                </p:cNvSpPr>
                <p:nvPr/>
              </p:nvSpPr>
              <p:spPr bwMode="auto">
                <a:xfrm>
                  <a:off x="1531" y="1298"/>
                  <a:ext cx="21" cy="12"/>
                </a:xfrm>
                <a:custGeom>
                  <a:avLst/>
                  <a:gdLst>
                    <a:gd name="T0" fmla="*/ 0 w 21"/>
                    <a:gd name="T1" fmla="*/ 6 h 23"/>
                    <a:gd name="T2" fmla="*/ 3 w 21"/>
                    <a:gd name="T3" fmla="*/ 0 h 23"/>
                    <a:gd name="T4" fmla="*/ 21 w 21"/>
                    <a:gd name="T5" fmla="*/ 1 h 23"/>
                    <a:gd name="T6" fmla="*/ 18 w 21"/>
                    <a:gd name="T7" fmla="*/ 6 h 23"/>
                    <a:gd name="T8" fmla="*/ 0 w 21"/>
                    <a:gd name="T9" fmla="*/ 6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3"/>
                    <a:gd name="T17" fmla="*/ 21 w 21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3">
                      <a:moveTo>
                        <a:pt x="0" y="21"/>
                      </a:moveTo>
                      <a:lnTo>
                        <a:pt x="3" y="0"/>
                      </a:lnTo>
                      <a:lnTo>
                        <a:pt x="21" y="2"/>
                      </a:lnTo>
                      <a:lnTo>
                        <a:pt x="18" y="2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49" name="Freeform 221"/>
                <p:cNvSpPr>
                  <a:spLocks/>
                </p:cNvSpPr>
                <p:nvPr/>
              </p:nvSpPr>
              <p:spPr bwMode="auto">
                <a:xfrm>
                  <a:off x="1534" y="1247"/>
                  <a:ext cx="28" cy="32"/>
                </a:xfrm>
                <a:custGeom>
                  <a:avLst/>
                  <a:gdLst>
                    <a:gd name="T0" fmla="*/ 0 w 28"/>
                    <a:gd name="T1" fmla="*/ 15 h 64"/>
                    <a:gd name="T2" fmla="*/ 7 w 28"/>
                    <a:gd name="T3" fmla="*/ 0 h 64"/>
                    <a:gd name="T4" fmla="*/ 28 w 28"/>
                    <a:gd name="T5" fmla="*/ 1 h 64"/>
                    <a:gd name="T6" fmla="*/ 20 w 28"/>
                    <a:gd name="T7" fmla="*/ 16 h 64"/>
                    <a:gd name="T8" fmla="*/ 0 w 28"/>
                    <a:gd name="T9" fmla="*/ 15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64"/>
                    <a:gd name="T17" fmla="*/ 28 w 28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64">
                      <a:moveTo>
                        <a:pt x="0" y="62"/>
                      </a:moveTo>
                      <a:lnTo>
                        <a:pt x="7" y="0"/>
                      </a:lnTo>
                      <a:lnTo>
                        <a:pt x="28" y="2"/>
                      </a:lnTo>
                      <a:lnTo>
                        <a:pt x="20" y="64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0" name="Freeform 222"/>
                <p:cNvSpPr>
                  <a:spLocks/>
                </p:cNvSpPr>
                <p:nvPr/>
              </p:nvSpPr>
              <p:spPr bwMode="auto">
                <a:xfrm>
                  <a:off x="1541" y="1237"/>
                  <a:ext cx="23" cy="17"/>
                </a:xfrm>
                <a:custGeom>
                  <a:avLst/>
                  <a:gdLst>
                    <a:gd name="T0" fmla="*/ 0 w 23"/>
                    <a:gd name="T1" fmla="*/ 9 h 34"/>
                    <a:gd name="T2" fmla="*/ 3 w 23"/>
                    <a:gd name="T3" fmla="*/ 0 h 34"/>
                    <a:gd name="T4" fmla="*/ 23 w 23"/>
                    <a:gd name="T5" fmla="*/ 1 h 34"/>
                    <a:gd name="T6" fmla="*/ 21 w 23"/>
                    <a:gd name="T7" fmla="*/ 9 h 34"/>
                    <a:gd name="T8" fmla="*/ 0 w 23"/>
                    <a:gd name="T9" fmla="*/ 9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34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1" name="Freeform 223"/>
                <p:cNvSpPr>
                  <a:spLocks/>
                </p:cNvSpPr>
                <p:nvPr/>
              </p:nvSpPr>
              <p:spPr bwMode="auto">
                <a:xfrm>
                  <a:off x="1549" y="1198"/>
                  <a:ext cx="25" cy="20"/>
                </a:xfrm>
                <a:custGeom>
                  <a:avLst/>
                  <a:gdLst>
                    <a:gd name="T0" fmla="*/ 0 w 25"/>
                    <a:gd name="T1" fmla="*/ 10 h 39"/>
                    <a:gd name="T2" fmla="*/ 5 w 25"/>
                    <a:gd name="T3" fmla="*/ 0 h 39"/>
                    <a:gd name="T4" fmla="*/ 25 w 25"/>
                    <a:gd name="T5" fmla="*/ 1 h 39"/>
                    <a:gd name="T6" fmla="*/ 20 w 25"/>
                    <a:gd name="T7" fmla="*/ 10 h 39"/>
                    <a:gd name="T8" fmla="*/ 0 w 25"/>
                    <a:gd name="T9" fmla="*/ 1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9"/>
                    <a:gd name="T17" fmla="*/ 25 w 25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9">
                      <a:moveTo>
                        <a:pt x="0" y="38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2" name="Freeform 224"/>
                <p:cNvSpPr>
                  <a:spLocks/>
                </p:cNvSpPr>
                <p:nvPr/>
              </p:nvSpPr>
              <p:spPr bwMode="auto">
                <a:xfrm>
                  <a:off x="1554" y="1188"/>
                  <a:ext cx="23" cy="18"/>
                </a:xfrm>
                <a:custGeom>
                  <a:avLst/>
                  <a:gdLst>
                    <a:gd name="T0" fmla="*/ 0 w 23"/>
                    <a:gd name="T1" fmla="*/ 9 h 35"/>
                    <a:gd name="T2" fmla="*/ 3 w 23"/>
                    <a:gd name="T3" fmla="*/ 0 h 35"/>
                    <a:gd name="T4" fmla="*/ 23 w 23"/>
                    <a:gd name="T5" fmla="*/ 1 h 35"/>
                    <a:gd name="T6" fmla="*/ 20 w 23"/>
                    <a:gd name="T7" fmla="*/ 9 h 35"/>
                    <a:gd name="T8" fmla="*/ 0 w 23"/>
                    <a:gd name="T9" fmla="*/ 9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33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0" y="35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3" name="Freeform 225"/>
                <p:cNvSpPr>
                  <a:spLocks/>
                </p:cNvSpPr>
                <p:nvPr/>
              </p:nvSpPr>
              <p:spPr bwMode="auto">
                <a:xfrm>
                  <a:off x="1557" y="1183"/>
                  <a:ext cx="23" cy="12"/>
                </a:xfrm>
                <a:custGeom>
                  <a:avLst/>
                  <a:gdLst>
                    <a:gd name="T0" fmla="*/ 0 w 23"/>
                    <a:gd name="T1" fmla="*/ 6 h 25"/>
                    <a:gd name="T2" fmla="*/ 2 w 23"/>
                    <a:gd name="T3" fmla="*/ 0 h 25"/>
                    <a:gd name="T4" fmla="*/ 23 w 23"/>
                    <a:gd name="T5" fmla="*/ 0 h 25"/>
                    <a:gd name="T6" fmla="*/ 20 w 23"/>
                    <a:gd name="T7" fmla="*/ 6 h 25"/>
                    <a:gd name="T8" fmla="*/ 0 w 23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25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4" name="Freeform 226"/>
                <p:cNvSpPr>
                  <a:spLocks/>
                </p:cNvSpPr>
                <p:nvPr/>
              </p:nvSpPr>
              <p:spPr bwMode="auto">
                <a:xfrm>
                  <a:off x="1559" y="1161"/>
                  <a:ext cx="26" cy="25"/>
                </a:xfrm>
                <a:custGeom>
                  <a:avLst/>
                  <a:gdLst>
                    <a:gd name="T0" fmla="*/ 0 w 26"/>
                    <a:gd name="T1" fmla="*/ 12 h 49"/>
                    <a:gd name="T2" fmla="*/ 5 w 26"/>
                    <a:gd name="T3" fmla="*/ 0 h 49"/>
                    <a:gd name="T4" fmla="*/ 26 w 26"/>
                    <a:gd name="T5" fmla="*/ 1 h 49"/>
                    <a:gd name="T6" fmla="*/ 21 w 26"/>
                    <a:gd name="T7" fmla="*/ 13 h 49"/>
                    <a:gd name="T8" fmla="*/ 0 w 26"/>
                    <a:gd name="T9" fmla="*/ 12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9"/>
                    <a:gd name="T17" fmla="*/ 26 w 26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9">
                      <a:moveTo>
                        <a:pt x="0" y="48"/>
                      </a:moveTo>
                      <a:lnTo>
                        <a:pt x="5" y="0"/>
                      </a:lnTo>
                      <a:lnTo>
                        <a:pt x="26" y="1"/>
                      </a:lnTo>
                      <a:lnTo>
                        <a:pt x="21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5" name="Freeform 227"/>
                <p:cNvSpPr>
                  <a:spLocks/>
                </p:cNvSpPr>
                <p:nvPr/>
              </p:nvSpPr>
              <p:spPr bwMode="auto">
                <a:xfrm>
                  <a:off x="1564" y="1145"/>
                  <a:ext cx="26" cy="24"/>
                </a:xfrm>
                <a:custGeom>
                  <a:avLst/>
                  <a:gdLst>
                    <a:gd name="T0" fmla="*/ 0 w 26"/>
                    <a:gd name="T1" fmla="*/ 12 h 48"/>
                    <a:gd name="T2" fmla="*/ 8 w 26"/>
                    <a:gd name="T3" fmla="*/ 0 h 48"/>
                    <a:gd name="T4" fmla="*/ 26 w 26"/>
                    <a:gd name="T5" fmla="*/ 1 h 48"/>
                    <a:gd name="T6" fmla="*/ 21 w 26"/>
                    <a:gd name="T7" fmla="*/ 12 h 48"/>
                    <a:gd name="T8" fmla="*/ 0 w 26"/>
                    <a:gd name="T9" fmla="*/ 12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8"/>
                    <a:gd name="T17" fmla="*/ 26 w 26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8">
                      <a:moveTo>
                        <a:pt x="0" y="46"/>
                      </a:moveTo>
                      <a:lnTo>
                        <a:pt x="8" y="0"/>
                      </a:lnTo>
                      <a:lnTo>
                        <a:pt x="26" y="1"/>
                      </a:lnTo>
                      <a:lnTo>
                        <a:pt x="21" y="48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6" name="Rectangle 228"/>
                <p:cNvSpPr>
                  <a:spLocks noChangeArrowheads="1"/>
                </p:cNvSpPr>
                <p:nvPr/>
              </p:nvSpPr>
              <p:spPr bwMode="auto">
                <a:xfrm>
                  <a:off x="1572" y="1152"/>
                  <a:ext cx="18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57" name="Freeform 229"/>
                <p:cNvSpPr>
                  <a:spLocks/>
                </p:cNvSpPr>
                <p:nvPr/>
              </p:nvSpPr>
              <p:spPr bwMode="auto">
                <a:xfrm>
                  <a:off x="1580" y="1116"/>
                  <a:ext cx="22" cy="15"/>
                </a:xfrm>
                <a:custGeom>
                  <a:avLst/>
                  <a:gdLst>
                    <a:gd name="T0" fmla="*/ 0 w 22"/>
                    <a:gd name="T1" fmla="*/ 7 h 30"/>
                    <a:gd name="T2" fmla="*/ 5 w 22"/>
                    <a:gd name="T3" fmla="*/ 0 h 30"/>
                    <a:gd name="T4" fmla="*/ 22 w 22"/>
                    <a:gd name="T5" fmla="*/ 1 h 30"/>
                    <a:gd name="T6" fmla="*/ 17 w 22"/>
                    <a:gd name="T7" fmla="*/ 8 h 30"/>
                    <a:gd name="T8" fmla="*/ 0 w 22"/>
                    <a:gd name="T9" fmla="*/ 7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0"/>
                    <a:gd name="T17" fmla="*/ 22 w 22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0">
                      <a:moveTo>
                        <a:pt x="0" y="28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17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8" name="Freeform 230"/>
                <p:cNvSpPr>
                  <a:spLocks/>
                </p:cNvSpPr>
                <p:nvPr/>
              </p:nvSpPr>
              <p:spPr bwMode="auto">
                <a:xfrm>
                  <a:off x="1585" y="1106"/>
                  <a:ext cx="23" cy="18"/>
                </a:xfrm>
                <a:custGeom>
                  <a:avLst/>
                  <a:gdLst>
                    <a:gd name="T0" fmla="*/ 0 w 23"/>
                    <a:gd name="T1" fmla="*/ 8 h 38"/>
                    <a:gd name="T2" fmla="*/ 5 w 23"/>
                    <a:gd name="T3" fmla="*/ 0 h 38"/>
                    <a:gd name="T4" fmla="*/ 23 w 23"/>
                    <a:gd name="T5" fmla="*/ 0 h 38"/>
                    <a:gd name="T6" fmla="*/ 17 w 23"/>
                    <a:gd name="T7" fmla="*/ 9 h 38"/>
                    <a:gd name="T8" fmla="*/ 0 w 23"/>
                    <a:gd name="T9" fmla="*/ 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8"/>
                    <a:gd name="T17" fmla="*/ 23 w 23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8">
                      <a:moveTo>
                        <a:pt x="0" y="36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7" y="38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59" name="Freeform 231"/>
                <p:cNvSpPr>
                  <a:spLocks/>
                </p:cNvSpPr>
                <p:nvPr/>
              </p:nvSpPr>
              <p:spPr bwMode="auto">
                <a:xfrm>
                  <a:off x="1590" y="1097"/>
                  <a:ext cx="25" cy="17"/>
                </a:xfrm>
                <a:custGeom>
                  <a:avLst/>
                  <a:gdLst>
                    <a:gd name="T0" fmla="*/ 0 w 25"/>
                    <a:gd name="T1" fmla="*/ 8 h 33"/>
                    <a:gd name="T2" fmla="*/ 5 w 25"/>
                    <a:gd name="T3" fmla="*/ 0 h 33"/>
                    <a:gd name="T4" fmla="*/ 25 w 25"/>
                    <a:gd name="T5" fmla="*/ 0 h 33"/>
                    <a:gd name="T6" fmla="*/ 18 w 25"/>
                    <a:gd name="T7" fmla="*/ 9 h 33"/>
                    <a:gd name="T8" fmla="*/ 0 w 25"/>
                    <a:gd name="T9" fmla="*/ 8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3"/>
                    <a:gd name="T17" fmla="*/ 25 w 25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3">
                      <a:moveTo>
                        <a:pt x="0" y="32"/>
                      </a:moveTo>
                      <a:lnTo>
                        <a:pt x="5" y="0"/>
                      </a:lnTo>
                      <a:lnTo>
                        <a:pt x="25" y="0"/>
                      </a:lnTo>
                      <a:lnTo>
                        <a:pt x="18" y="33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0" name="Rectangle 232"/>
                <p:cNvSpPr>
                  <a:spLocks noChangeArrowheads="1"/>
                </p:cNvSpPr>
                <p:nvPr/>
              </p:nvSpPr>
              <p:spPr bwMode="auto">
                <a:xfrm>
                  <a:off x="1602" y="1089"/>
                  <a:ext cx="21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61" name="Freeform 233"/>
                <p:cNvSpPr>
                  <a:spLocks/>
                </p:cNvSpPr>
                <p:nvPr/>
              </p:nvSpPr>
              <p:spPr bwMode="auto">
                <a:xfrm>
                  <a:off x="1602" y="1086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3 w 23"/>
                    <a:gd name="T3" fmla="*/ 0 h 20"/>
                    <a:gd name="T4" fmla="*/ 23 w 23"/>
                    <a:gd name="T5" fmla="*/ 1 h 20"/>
                    <a:gd name="T6" fmla="*/ 21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2" name="Rectangle 234"/>
                <p:cNvSpPr>
                  <a:spLocks noChangeArrowheads="1"/>
                </p:cNvSpPr>
                <p:nvPr/>
              </p:nvSpPr>
              <p:spPr bwMode="auto">
                <a:xfrm>
                  <a:off x="1605" y="1087"/>
                  <a:ext cx="2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63" name="Rectangle 235"/>
                <p:cNvSpPr>
                  <a:spLocks noChangeArrowheads="1"/>
                </p:cNvSpPr>
                <p:nvPr/>
              </p:nvSpPr>
              <p:spPr bwMode="auto">
                <a:xfrm>
                  <a:off x="1608" y="1087"/>
                  <a:ext cx="22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64" name="Freeform 236"/>
                <p:cNvSpPr>
                  <a:spLocks/>
                </p:cNvSpPr>
                <p:nvPr/>
              </p:nvSpPr>
              <p:spPr bwMode="auto">
                <a:xfrm>
                  <a:off x="1610" y="1085"/>
                  <a:ext cx="23" cy="11"/>
                </a:xfrm>
                <a:custGeom>
                  <a:avLst/>
                  <a:gdLst>
                    <a:gd name="T0" fmla="*/ 0 w 23"/>
                    <a:gd name="T1" fmla="*/ 0 h 21"/>
                    <a:gd name="T2" fmla="*/ 3 w 23"/>
                    <a:gd name="T3" fmla="*/ 5 h 21"/>
                    <a:gd name="T4" fmla="*/ 23 w 23"/>
                    <a:gd name="T5" fmla="*/ 6 h 21"/>
                    <a:gd name="T6" fmla="*/ 20 w 23"/>
                    <a:gd name="T7" fmla="*/ 1 h 21"/>
                    <a:gd name="T8" fmla="*/ 0 w 23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0"/>
                      </a:moveTo>
                      <a:lnTo>
                        <a:pt x="3" y="19"/>
                      </a:lnTo>
                      <a:lnTo>
                        <a:pt x="23" y="21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5" name="Freeform 237"/>
                <p:cNvSpPr>
                  <a:spLocks/>
                </p:cNvSpPr>
                <p:nvPr/>
              </p:nvSpPr>
              <p:spPr bwMode="auto">
                <a:xfrm>
                  <a:off x="1613" y="1087"/>
                  <a:ext cx="23" cy="10"/>
                </a:xfrm>
                <a:custGeom>
                  <a:avLst/>
                  <a:gdLst>
                    <a:gd name="T0" fmla="*/ 0 w 23"/>
                    <a:gd name="T1" fmla="*/ 0 h 20"/>
                    <a:gd name="T2" fmla="*/ 2 w 23"/>
                    <a:gd name="T3" fmla="*/ 5 h 20"/>
                    <a:gd name="T4" fmla="*/ 23 w 23"/>
                    <a:gd name="T5" fmla="*/ 5 h 20"/>
                    <a:gd name="T6" fmla="*/ 20 w 23"/>
                    <a:gd name="T7" fmla="*/ 1 h 20"/>
                    <a:gd name="T8" fmla="*/ 0 w 23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0"/>
                      </a:moveTo>
                      <a:lnTo>
                        <a:pt x="2" y="18"/>
                      </a:lnTo>
                      <a:lnTo>
                        <a:pt x="23" y="2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6" name="Freeform 238"/>
                <p:cNvSpPr>
                  <a:spLocks/>
                </p:cNvSpPr>
                <p:nvPr/>
              </p:nvSpPr>
              <p:spPr bwMode="auto">
                <a:xfrm>
                  <a:off x="1615" y="1089"/>
                  <a:ext cx="26" cy="12"/>
                </a:xfrm>
                <a:custGeom>
                  <a:avLst/>
                  <a:gdLst>
                    <a:gd name="T0" fmla="*/ 0 w 26"/>
                    <a:gd name="T1" fmla="*/ 0 h 25"/>
                    <a:gd name="T2" fmla="*/ 5 w 26"/>
                    <a:gd name="T3" fmla="*/ 5 h 25"/>
                    <a:gd name="T4" fmla="*/ 26 w 26"/>
                    <a:gd name="T5" fmla="*/ 6 h 25"/>
                    <a:gd name="T6" fmla="*/ 21 w 26"/>
                    <a:gd name="T7" fmla="*/ 0 h 25"/>
                    <a:gd name="T8" fmla="*/ 0 w 26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25"/>
                    <a:gd name="T17" fmla="*/ 26 w 26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25">
                      <a:moveTo>
                        <a:pt x="0" y="0"/>
                      </a:moveTo>
                      <a:lnTo>
                        <a:pt x="5" y="23"/>
                      </a:lnTo>
                      <a:lnTo>
                        <a:pt x="26" y="25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7" name="Freeform 239"/>
                <p:cNvSpPr>
                  <a:spLocks/>
                </p:cNvSpPr>
                <p:nvPr/>
              </p:nvSpPr>
              <p:spPr bwMode="auto">
                <a:xfrm>
                  <a:off x="1620" y="1094"/>
                  <a:ext cx="23" cy="3"/>
                </a:xfrm>
                <a:custGeom>
                  <a:avLst/>
                  <a:gdLst>
                    <a:gd name="T0" fmla="*/ 0 w 23"/>
                    <a:gd name="T1" fmla="*/ 0 h 6"/>
                    <a:gd name="T2" fmla="*/ 3 w 23"/>
                    <a:gd name="T3" fmla="*/ 2 h 6"/>
                    <a:gd name="T4" fmla="*/ 23 w 23"/>
                    <a:gd name="T5" fmla="*/ 2 h 6"/>
                    <a:gd name="T6" fmla="*/ 21 w 23"/>
                    <a:gd name="T7" fmla="*/ 1 h 6"/>
                    <a:gd name="T8" fmla="*/ 0 w 23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"/>
                    <a:gd name="T17" fmla="*/ 23 w 23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">
                      <a:moveTo>
                        <a:pt x="0" y="0"/>
                      </a:moveTo>
                      <a:lnTo>
                        <a:pt x="3" y="6"/>
                      </a:lnTo>
                      <a:lnTo>
                        <a:pt x="23" y="6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8" name="Freeform 240"/>
                <p:cNvSpPr>
                  <a:spLocks/>
                </p:cNvSpPr>
                <p:nvPr/>
              </p:nvSpPr>
              <p:spPr bwMode="auto">
                <a:xfrm>
                  <a:off x="1636" y="1110"/>
                  <a:ext cx="22" cy="17"/>
                </a:xfrm>
                <a:custGeom>
                  <a:avLst/>
                  <a:gdLst>
                    <a:gd name="T0" fmla="*/ 0 w 22"/>
                    <a:gd name="T1" fmla="*/ 0 h 34"/>
                    <a:gd name="T2" fmla="*/ 5 w 22"/>
                    <a:gd name="T3" fmla="*/ 8 h 34"/>
                    <a:gd name="T4" fmla="*/ 22 w 22"/>
                    <a:gd name="T5" fmla="*/ 9 h 34"/>
                    <a:gd name="T6" fmla="*/ 17 w 22"/>
                    <a:gd name="T7" fmla="*/ 1 h 34"/>
                    <a:gd name="T8" fmla="*/ 0 w 22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4"/>
                    <a:gd name="T17" fmla="*/ 22 w 22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4">
                      <a:moveTo>
                        <a:pt x="0" y="0"/>
                      </a:moveTo>
                      <a:lnTo>
                        <a:pt x="5" y="32"/>
                      </a:lnTo>
                      <a:lnTo>
                        <a:pt x="22" y="34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69" name="Freeform 241"/>
                <p:cNvSpPr>
                  <a:spLocks/>
                </p:cNvSpPr>
                <p:nvPr/>
              </p:nvSpPr>
              <p:spPr bwMode="auto">
                <a:xfrm>
                  <a:off x="1641" y="1119"/>
                  <a:ext cx="28" cy="28"/>
                </a:xfrm>
                <a:custGeom>
                  <a:avLst/>
                  <a:gdLst>
                    <a:gd name="T0" fmla="*/ 0 w 28"/>
                    <a:gd name="T1" fmla="*/ 0 h 57"/>
                    <a:gd name="T2" fmla="*/ 7 w 28"/>
                    <a:gd name="T3" fmla="*/ 13 h 57"/>
                    <a:gd name="T4" fmla="*/ 28 w 28"/>
                    <a:gd name="T5" fmla="*/ 14 h 57"/>
                    <a:gd name="T6" fmla="*/ 17 w 28"/>
                    <a:gd name="T7" fmla="*/ 0 h 57"/>
                    <a:gd name="T8" fmla="*/ 0 w 28"/>
                    <a:gd name="T9" fmla="*/ 0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7"/>
                    <a:gd name="T17" fmla="*/ 28 w 28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7">
                      <a:moveTo>
                        <a:pt x="0" y="0"/>
                      </a:moveTo>
                      <a:lnTo>
                        <a:pt x="7" y="55"/>
                      </a:lnTo>
                      <a:lnTo>
                        <a:pt x="28" y="57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0" name="Freeform 242"/>
                <p:cNvSpPr>
                  <a:spLocks/>
                </p:cNvSpPr>
                <p:nvPr/>
              </p:nvSpPr>
              <p:spPr bwMode="auto">
                <a:xfrm>
                  <a:off x="1648" y="1139"/>
                  <a:ext cx="23" cy="16"/>
                </a:xfrm>
                <a:custGeom>
                  <a:avLst/>
                  <a:gdLst>
                    <a:gd name="T0" fmla="*/ 0 w 23"/>
                    <a:gd name="T1" fmla="*/ 0 h 32"/>
                    <a:gd name="T2" fmla="*/ 3 w 23"/>
                    <a:gd name="T3" fmla="*/ 7 h 32"/>
                    <a:gd name="T4" fmla="*/ 23 w 23"/>
                    <a:gd name="T5" fmla="*/ 8 h 32"/>
                    <a:gd name="T6" fmla="*/ 21 w 23"/>
                    <a:gd name="T7" fmla="*/ 1 h 32"/>
                    <a:gd name="T8" fmla="*/ 0 w 2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0"/>
                      </a:moveTo>
                      <a:lnTo>
                        <a:pt x="3" y="30"/>
                      </a:lnTo>
                      <a:lnTo>
                        <a:pt x="23" y="3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1" name="Freeform 243"/>
                <p:cNvSpPr>
                  <a:spLocks/>
                </p:cNvSpPr>
                <p:nvPr/>
              </p:nvSpPr>
              <p:spPr bwMode="auto">
                <a:xfrm>
                  <a:off x="1651" y="1147"/>
                  <a:ext cx="23" cy="16"/>
                </a:xfrm>
                <a:custGeom>
                  <a:avLst/>
                  <a:gdLst>
                    <a:gd name="T0" fmla="*/ 0 w 23"/>
                    <a:gd name="T1" fmla="*/ 0 h 32"/>
                    <a:gd name="T2" fmla="*/ 2 w 23"/>
                    <a:gd name="T3" fmla="*/ 7 h 32"/>
                    <a:gd name="T4" fmla="*/ 23 w 23"/>
                    <a:gd name="T5" fmla="*/ 8 h 32"/>
                    <a:gd name="T6" fmla="*/ 20 w 23"/>
                    <a:gd name="T7" fmla="*/ 1 h 32"/>
                    <a:gd name="T8" fmla="*/ 0 w 2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0"/>
                      </a:moveTo>
                      <a:lnTo>
                        <a:pt x="2" y="30"/>
                      </a:lnTo>
                      <a:lnTo>
                        <a:pt x="23" y="3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2" name="Freeform 244"/>
                <p:cNvSpPr>
                  <a:spLocks/>
                </p:cNvSpPr>
                <p:nvPr/>
              </p:nvSpPr>
              <p:spPr bwMode="auto">
                <a:xfrm>
                  <a:off x="1653" y="1155"/>
                  <a:ext cx="23" cy="18"/>
                </a:xfrm>
                <a:custGeom>
                  <a:avLst/>
                  <a:gdLst>
                    <a:gd name="T0" fmla="*/ 0 w 23"/>
                    <a:gd name="T1" fmla="*/ 0 h 35"/>
                    <a:gd name="T2" fmla="*/ 3 w 23"/>
                    <a:gd name="T3" fmla="*/ 9 h 35"/>
                    <a:gd name="T4" fmla="*/ 23 w 23"/>
                    <a:gd name="T5" fmla="*/ 9 h 35"/>
                    <a:gd name="T6" fmla="*/ 21 w 23"/>
                    <a:gd name="T7" fmla="*/ 1 h 35"/>
                    <a:gd name="T8" fmla="*/ 0 w 23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0"/>
                      </a:moveTo>
                      <a:lnTo>
                        <a:pt x="3" y="34"/>
                      </a:lnTo>
                      <a:lnTo>
                        <a:pt x="23" y="35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3" name="Rectangle 245"/>
                <p:cNvSpPr>
                  <a:spLocks noChangeArrowheads="1"/>
                </p:cNvSpPr>
                <p:nvPr/>
              </p:nvSpPr>
              <p:spPr bwMode="auto">
                <a:xfrm>
                  <a:off x="1656" y="1166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74" name="Freeform 246"/>
                <p:cNvSpPr>
                  <a:spLocks/>
                </p:cNvSpPr>
                <p:nvPr/>
              </p:nvSpPr>
              <p:spPr bwMode="auto">
                <a:xfrm>
                  <a:off x="1663" y="1187"/>
                  <a:ext cx="23" cy="17"/>
                </a:xfrm>
                <a:custGeom>
                  <a:avLst/>
                  <a:gdLst>
                    <a:gd name="T0" fmla="*/ 0 w 23"/>
                    <a:gd name="T1" fmla="*/ 0 h 34"/>
                    <a:gd name="T2" fmla="*/ 3 w 23"/>
                    <a:gd name="T3" fmla="*/ 8 h 34"/>
                    <a:gd name="T4" fmla="*/ 23 w 23"/>
                    <a:gd name="T5" fmla="*/ 9 h 34"/>
                    <a:gd name="T6" fmla="*/ 21 w 23"/>
                    <a:gd name="T7" fmla="*/ 1 h 34"/>
                    <a:gd name="T8" fmla="*/ 0 w 23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0"/>
                      </a:moveTo>
                      <a:lnTo>
                        <a:pt x="3" y="32"/>
                      </a:lnTo>
                      <a:lnTo>
                        <a:pt x="23" y="34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5" name="Freeform 247"/>
                <p:cNvSpPr>
                  <a:spLocks/>
                </p:cNvSpPr>
                <p:nvPr/>
              </p:nvSpPr>
              <p:spPr bwMode="auto">
                <a:xfrm>
                  <a:off x="1666" y="1196"/>
                  <a:ext cx="25" cy="31"/>
                </a:xfrm>
                <a:custGeom>
                  <a:avLst/>
                  <a:gdLst>
                    <a:gd name="T0" fmla="*/ 0 w 25"/>
                    <a:gd name="T1" fmla="*/ 0 h 62"/>
                    <a:gd name="T2" fmla="*/ 5 w 25"/>
                    <a:gd name="T3" fmla="*/ 15 h 62"/>
                    <a:gd name="T4" fmla="*/ 25 w 25"/>
                    <a:gd name="T5" fmla="*/ 16 h 62"/>
                    <a:gd name="T6" fmla="*/ 20 w 25"/>
                    <a:gd name="T7" fmla="*/ 1 h 62"/>
                    <a:gd name="T8" fmla="*/ 0 w 25"/>
                    <a:gd name="T9" fmla="*/ 0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2"/>
                    <a:gd name="T17" fmla="*/ 25 w 25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2">
                      <a:moveTo>
                        <a:pt x="0" y="0"/>
                      </a:moveTo>
                      <a:lnTo>
                        <a:pt x="5" y="60"/>
                      </a:lnTo>
                      <a:lnTo>
                        <a:pt x="25" y="62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6" name="Rectangle 248"/>
                <p:cNvSpPr>
                  <a:spLocks noChangeArrowheads="1"/>
                </p:cNvSpPr>
                <p:nvPr/>
              </p:nvSpPr>
              <p:spPr bwMode="auto">
                <a:xfrm>
                  <a:off x="1671" y="1220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77" name="Rectangle 249"/>
                <p:cNvSpPr>
                  <a:spLocks noChangeArrowheads="1"/>
                </p:cNvSpPr>
                <p:nvPr/>
              </p:nvSpPr>
              <p:spPr bwMode="auto">
                <a:xfrm>
                  <a:off x="1679" y="1250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78" name="Freeform 250"/>
                <p:cNvSpPr>
                  <a:spLocks/>
                </p:cNvSpPr>
                <p:nvPr/>
              </p:nvSpPr>
              <p:spPr bwMode="auto">
                <a:xfrm>
                  <a:off x="1679" y="1245"/>
                  <a:ext cx="25" cy="34"/>
                </a:xfrm>
                <a:custGeom>
                  <a:avLst/>
                  <a:gdLst>
                    <a:gd name="T0" fmla="*/ 0 w 25"/>
                    <a:gd name="T1" fmla="*/ 0 h 68"/>
                    <a:gd name="T2" fmla="*/ 5 w 25"/>
                    <a:gd name="T3" fmla="*/ 17 h 68"/>
                    <a:gd name="T4" fmla="*/ 25 w 25"/>
                    <a:gd name="T5" fmla="*/ 17 h 68"/>
                    <a:gd name="T6" fmla="*/ 20 w 25"/>
                    <a:gd name="T7" fmla="*/ 1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0" y="0"/>
                      </a:moveTo>
                      <a:lnTo>
                        <a:pt x="5" y="66"/>
                      </a:lnTo>
                      <a:lnTo>
                        <a:pt x="25" y="6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79" name="Freeform 251"/>
                <p:cNvSpPr>
                  <a:spLocks/>
                </p:cNvSpPr>
                <p:nvPr/>
              </p:nvSpPr>
              <p:spPr bwMode="auto">
                <a:xfrm>
                  <a:off x="1684" y="1272"/>
                  <a:ext cx="23" cy="11"/>
                </a:xfrm>
                <a:custGeom>
                  <a:avLst/>
                  <a:gdLst>
                    <a:gd name="T0" fmla="*/ 0 w 23"/>
                    <a:gd name="T1" fmla="*/ 0 h 23"/>
                    <a:gd name="T2" fmla="*/ 2 w 23"/>
                    <a:gd name="T3" fmla="*/ 5 h 23"/>
                    <a:gd name="T4" fmla="*/ 23 w 23"/>
                    <a:gd name="T5" fmla="*/ 5 h 23"/>
                    <a:gd name="T6" fmla="*/ 20 w 23"/>
                    <a:gd name="T7" fmla="*/ 0 h 23"/>
                    <a:gd name="T8" fmla="*/ 0 w 23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0"/>
                      </a:moveTo>
                      <a:lnTo>
                        <a:pt x="2" y="21"/>
                      </a:lnTo>
                      <a:lnTo>
                        <a:pt x="23" y="23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0" name="Freeform 252"/>
                <p:cNvSpPr>
                  <a:spLocks/>
                </p:cNvSpPr>
                <p:nvPr/>
              </p:nvSpPr>
              <p:spPr bwMode="auto">
                <a:xfrm>
                  <a:off x="1691" y="1303"/>
                  <a:ext cx="23" cy="32"/>
                </a:xfrm>
                <a:custGeom>
                  <a:avLst/>
                  <a:gdLst>
                    <a:gd name="T0" fmla="*/ 0 w 23"/>
                    <a:gd name="T1" fmla="*/ 0 h 64"/>
                    <a:gd name="T2" fmla="*/ 6 w 23"/>
                    <a:gd name="T3" fmla="*/ 15 h 64"/>
                    <a:gd name="T4" fmla="*/ 23 w 23"/>
                    <a:gd name="T5" fmla="*/ 16 h 64"/>
                    <a:gd name="T6" fmla="*/ 18 w 23"/>
                    <a:gd name="T7" fmla="*/ 1 h 64"/>
                    <a:gd name="T8" fmla="*/ 0 w 23"/>
                    <a:gd name="T9" fmla="*/ 0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4"/>
                    <a:gd name="T17" fmla="*/ 23 w 23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4">
                      <a:moveTo>
                        <a:pt x="0" y="0"/>
                      </a:moveTo>
                      <a:lnTo>
                        <a:pt x="6" y="62"/>
                      </a:lnTo>
                      <a:lnTo>
                        <a:pt x="23" y="64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1" name="Freeform 253"/>
                <p:cNvSpPr>
                  <a:spLocks/>
                </p:cNvSpPr>
                <p:nvPr/>
              </p:nvSpPr>
              <p:spPr bwMode="auto">
                <a:xfrm>
                  <a:off x="1697" y="1328"/>
                  <a:ext cx="22" cy="37"/>
                </a:xfrm>
                <a:custGeom>
                  <a:avLst/>
                  <a:gdLst>
                    <a:gd name="T0" fmla="*/ 0 w 22"/>
                    <a:gd name="T1" fmla="*/ 0 h 74"/>
                    <a:gd name="T2" fmla="*/ 5 w 22"/>
                    <a:gd name="T3" fmla="*/ 18 h 74"/>
                    <a:gd name="T4" fmla="*/ 22 w 22"/>
                    <a:gd name="T5" fmla="*/ 19 h 74"/>
                    <a:gd name="T6" fmla="*/ 17 w 22"/>
                    <a:gd name="T7" fmla="*/ 1 h 74"/>
                    <a:gd name="T8" fmla="*/ 0 w 22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74"/>
                    <a:gd name="T17" fmla="*/ 22 w 22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7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22" y="74"/>
                      </a:lnTo>
                      <a:lnTo>
                        <a:pt x="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2" name="Freeform 254"/>
                <p:cNvSpPr>
                  <a:spLocks/>
                </p:cNvSpPr>
                <p:nvPr/>
              </p:nvSpPr>
              <p:spPr bwMode="auto">
                <a:xfrm>
                  <a:off x="1702" y="1357"/>
                  <a:ext cx="20" cy="13"/>
                </a:xfrm>
                <a:custGeom>
                  <a:avLst/>
                  <a:gdLst>
                    <a:gd name="T0" fmla="*/ 0 w 20"/>
                    <a:gd name="T1" fmla="*/ 0 h 25"/>
                    <a:gd name="T2" fmla="*/ 2 w 20"/>
                    <a:gd name="T3" fmla="*/ 6 h 25"/>
                    <a:gd name="T4" fmla="*/ 20 w 20"/>
                    <a:gd name="T5" fmla="*/ 7 h 25"/>
                    <a:gd name="T6" fmla="*/ 17 w 20"/>
                    <a:gd name="T7" fmla="*/ 1 h 25"/>
                    <a:gd name="T8" fmla="*/ 0 w 20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0"/>
                      </a:moveTo>
                      <a:lnTo>
                        <a:pt x="2" y="23"/>
                      </a:lnTo>
                      <a:lnTo>
                        <a:pt x="20" y="25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3" name="Rectangle 255"/>
                <p:cNvSpPr>
                  <a:spLocks noChangeArrowheads="1"/>
                </p:cNvSpPr>
                <p:nvPr/>
              </p:nvSpPr>
              <p:spPr bwMode="auto">
                <a:xfrm>
                  <a:off x="1707" y="1396"/>
                  <a:ext cx="20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84" name="Freeform 256"/>
                <p:cNvSpPr>
                  <a:spLocks/>
                </p:cNvSpPr>
                <p:nvPr/>
              </p:nvSpPr>
              <p:spPr bwMode="auto">
                <a:xfrm>
                  <a:off x="1707" y="1390"/>
                  <a:ext cx="25" cy="42"/>
                </a:xfrm>
                <a:custGeom>
                  <a:avLst/>
                  <a:gdLst>
                    <a:gd name="T0" fmla="*/ 0 w 25"/>
                    <a:gd name="T1" fmla="*/ 0 h 83"/>
                    <a:gd name="T2" fmla="*/ 5 w 25"/>
                    <a:gd name="T3" fmla="*/ 21 h 83"/>
                    <a:gd name="T4" fmla="*/ 25 w 25"/>
                    <a:gd name="T5" fmla="*/ 21 h 83"/>
                    <a:gd name="T6" fmla="*/ 20 w 25"/>
                    <a:gd name="T7" fmla="*/ 1 h 83"/>
                    <a:gd name="T8" fmla="*/ 0 w 2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0"/>
                      </a:moveTo>
                      <a:lnTo>
                        <a:pt x="5" y="82"/>
                      </a:lnTo>
                      <a:lnTo>
                        <a:pt x="25" y="8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5" name="Rectangle 257"/>
                <p:cNvSpPr>
                  <a:spLocks noChangeArrowheads="1"/>
                </p:cNvSpPr>
                <p:nvPr/>
              </p:nvSpPr>
              <p:spPr bwMode="auto">
                <a:xfrm>
                  <a:off x="1712" y="1425"/>
                  <a:ext cx="20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86" name="Rectangle 258"/>
                <p:cNvSpPr>
                  <a:spLocks noChangeArrowheads="1"/>
                </p:cNvSpPr>
                <p:nvPr/>
              </p:nvSpPr>
              <p:spPr bwMode="auto">
                <a:xfrm>
                  <a:off x="1717" y="1457"/>
                  <a:ext cx="20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87" name="Freeform 259"/>
                <p:cNvSpPr>
                  <a:spLocks/>
                </p:cNvSpPr>
                <p:nvPr/>
              </p:nvSpPr>
              <p:spPr bwMode="auto">
                <a:xfrm>
                  <a:off x="1717" y="1458"/>
                  <a:ext cx="28" cy="40"/>
                </a:xfrm>
                <a:custGeom>
                  <a:avLst/>
                  <a:gdLst>
                    <a:gd name="T0" fmla="*/ 0 w 28"/>
                    <a:gd name="T1" fmla="*/ 0 h 80"/>
                    <a:gd name="T2" fmla="*/ 7 w 28"/>
                    <a:gd name="T3" fmla="*/ 20 h 80"/>
                    <a:gd name="T4" fmla="*/ 28 w 28"/>
                    <a:gd name="T5" fmla="*/ 20 h 80"/>
                    <a:gd name="T6" fmla="*/ 20 w 28"/>
                    <a:gd name="T7" fmla="*/ 1 h 80"/>
                    <a:gd name="T8" fmla="*/ 0 w 28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80"/>
                    <a:gd name="T17" fmla="*/ 28 w 28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80">
                      <a:moveTo>
                        <a:pt x="0" y="0"/>
                      </a:moveTo>
                      <a:lnTo>
                        <a:pt x="7" y="78"/>
                      </a:lnTo>
                      <a:lnTo>
                        <a:pt x="28" y="8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8" name="Freeform 260"/>
                <p:cNvSpPr>
                  <a:spLocks/>
                </p:cNvSpPr>
                <p:nvPr/>
              </p:nvSpPr>
              <p:spPr bwMode="auto">
                <a:xfrm>
                  <a:off x="1727" y="1518"/>
                  <a:ext cx="23" cy="19"/>
                </a:xfrm>
                <a:custGeom>
                  <a:avLst/>
                  <a:gdLst>
                    <a:gd name="T0" fmla="*/ 0 w 23"/>
                    <a:gd name="T1" fmla="*/ 0 h 39"/>
                    <a:gd name="T2" fmla="*/ 3 w 23"/>
                    <a:gd name="T3" fmla="*/ 9 h 39"/>
                    <a:gd name="T4" fmla="*/ 23 w 23"/>
                    <a:gd name="T5" fmla="*/ 9 h 39"/>
                    <a:gd name="T6" fmla="*/ 20 w 23"/>
                    <a:gd name="T7" fmla="*/ 0 h 39"/>
                    <a:gd name="T8" fmla="*/ 0 w 23"/>
                    <a:gd name="T9" fmla="*/ 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9"/>
                    <a:gd name="T17" fmla="*/ 23 w 23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9">
                      <a:moveTo>
                        <a:pt x="0" y="0"/>
                      </a:moveTo>
                      <a:lnTo>
                        <a:pt x="3" y="37"/>
                      </a:lnTo>
                      <a:lnTo>
                        <a:pt x="23" y="3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89" name="Freeform 261"/>
                <p:cNvSpPr>
                  <a:spLocks/>
                </p:cNvSpPr>
                <p:nvPr/>
              </p:nvSpPr>
              <p:spPr bwMode="auto">
                <a:xfrm>
                  <a:off x="1730" y="1530"/>
                  <a:ext cx="25" cy="30"/>
                </a:xfrm>
                <a:custGeom>
                  <a:avLst/>
                  <a:gdLst>
                    <a:gd name="T0" fmla="*/ 0 w 25"/>
                    <a:gd name="T1" fmla="*/ 0 h 58"/>
                    <a:gd name="T2" fmla="*/ 5 w 25"/>
                    <a:gd name="T3" fmla="*/ 15 h 58"/>
                    <a:gd name="T4" fmla="*/ 25 w 25"/>
                    <a:gd name="T5" fmla="*/ 16 h 58"/>
                    <a:gd name="T6" fmla="*/ 20 w 25"/>
                    <a:gd name="T7" fmla="*/ 0 h 58"/>
                    <a:gd name="T8" fmla="*/ 0 w 25"/>
                    <a:gd name="T9" fmla="*/ 0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8"/>
                    <a:gd name="T17" fmla="*/ 25 w 25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8">
                      <a:moveTo>
                        <a:pt x="0" y="0"/>
                      </a:moveTo>
                      <a:lnTo>
                        <a:pt x="5" y="57"/>
                      </a:lnTo>
                      <a:lnTo>
                        <a:pt x="25" y="58"/>
                      </a:lnTo>
                      <a:lnTo>
                        <a:pt x="2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0" name="Freeform 262"/>
                <p:cNvSpPr>
                  <a:spLocks/>
                </p:cNvSpPr>
                <p:nvPr/>
              </p:nvSpPr>
              <p:spPr bwMode="auto">
                <a:xfrm>
                  <a:off x="1740" y="1579"/>
                  <a:ext cx="23" cy="30"/>
                </a:xfrm>
                <a:custGeom>
                  <a:avLst/>
                  <a:gdLst>
                    <a:gd name="T0" fmla="*/ 0 w 23"/>
                    <a:gd name="T1" fmla="*/ 0 h 61"/>
                    <a:gd name="T2" fmla="*/ 2 w 23"/>
                    <a:gd name="T3" fmla="*/ 15 h 61"/>
                    <a:gd name="T4" fmla="*/ 23 w 23"/>
                    <a:gd name="T5" fmla="*/ 15 h 61"/>
                    <a:gd name="T6" fmla="*/ 20 w 23"/>
                    <a:gd name="T7" fmla="*/ 0 h 61"/>
                    <a:gd name="T8" fmla="*/ 0 w 23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1"/>
                    <a:gd name="T17" fmla="*/ 23 w 23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1">
                      <a:moveTo>
                        <a:pt x="0" y="0"/>
                      </a:moveTo>
                      <a:lnTo>
                        <a:pt x="2" y="61"/>
                      </a:lnTo>
                      <a:lnTo>
                        <a:pt x="23" y="6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1" name="Freeform 263"/>
                <p:cNvSpPr>
                  <a:spLocks/>
                </p:cNvSpPr>
                <p:nvPr/>
              </p:nvSpPr>
              <p:spPr bwMode="auto">
                <a:xfrm>
                  <a:off x="1742" y="1602"/>
                  <a:ext cx="23" cy="45"/>
                </a:xfrm>
                <a:custGeom>
                  <a:avLst/>
                  <a:gdLst>
                    <a:gd name="T0" fmla="*/ 0 w 23"/>
                    <a:gd name="T1" fmla="*/ 0 h 88"/>
                    <a:gd name="T2" fmla="*/ 5 w 23"/>
                    <a:gd name="T3" fmla="*/ 23 h 88"/>
                    <a:gd name="T4" fmla="*/ 23 w 23"/>
                    <a:gd name="T5" fmla="*/ 23 h 88"/>
                    <a:gd name="T6" fmla="*/ 21 w 23"/>
                    <a:gd name="T7" fmla="*/ 1 h 88"/>
                    <a:gd name="T8" fmla="*/ 0 w 23"/>
                    <a:gd name="T9" fmla="*/ 0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8"/>
                    <a:gd name="T17" fmla="*/ 23 w 23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8">
                      <a:moveTo>
                        <a:pt x="0" y="0"/>
                      </a:moveTo>
                      <a:lnTo>
                        <a:pt x="5" y="87"/>
                      </a:lnTo>
                      <a:lnTo>
                        <a:pt x="23" y="88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2" name="Rectangle 264"/>
                <p:cNvSpPr>
                  <a:spLocks noChangeArrowheads="1"/>
                </p:cNvSpPr>
                <p:nvPr/>
              </p:nvSpPr>
              <p:spPr bwMode="auto">
                <a:xfrm>
                  <a:off x="1747" y="1640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393" name="Freeform 265"/>
                <p:cNvSpPr>
                  <a:spLocks/>
                </p:cNvSpPr>
                <p:nvPr/>
              </p:nvSpPr>
              <p:spPr bwMode="auto">
                <a:xfrm>
                  <a:off x="1752" y="1670"/>
                  <a:ext cx="21" cy="13"/>
                </a:xfrm>
                <a:custGeom>
                  <a:avLst/>
                  <a:gdLst>
                    <a:gd name="T0" fmla="*/ 0 w 21"/>
                    <a:gd name="T1" fmla="*/ 0 h 26"/>
                    <a:gd name="T2" fmla="*/ 3 w 21"/>
                    <a:gd name="T3" fmla="*/ 6 h 26"/>
                    <a:gd name="T4" fmla="*/ 21 w 21"/>
                    <a:gd name="T5" fmla="*/ 7 h 26"/>
                    <a:gd name="T6" fmla="*/ 18 w 21"/>
                    <a:gd name="T7" fmla="*/ 1 h 26"/>
                    <a:gd name="T8" fmla="*/ 0 w 21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6"/>
                    <a:gd name="T17" fmla="*/ 21 w 21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6">
                      <a:moveTo>
                        <a:pt x="0" y="0"/>
                      </a:moveTo>
                      <a:lnTo>
                        <a:pt x="3" y="24"/>
                      </a:lnTo>
                      <a:lnTo>
                        <a:pt x="21" y="26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4" name="Freeform 266"/>
                <p:cNvSpPr>
                  <a:spLocks/>
                </p:cNvSpPr>
                <p:nvPr/>
              </p:nvSpPr>
              <p:spPr bwMode="auto">
                <a:xfrm>
                  <a:off x="1755" y="1675"/>
                  <a:ext cx="23" cy="37"/>
                </a:xfrm>
                <a:custGeom>
                  <a:avLst/>
                  <a:gdLst>
                    <a:gd name="T0" fmla="*/ 0 w 23"/>
                    <a:gd name="T1" fmla="*/ 0 h 73"/>
                    <a:gd name="T2" fmla="*/ 5 w 23"/>
                    <a:gd name="T3" fmla="*/ 18 h 73"/>
                    <a:gd name="T4" fmla="*/ 23 w 23"/>
                    <a:gd name="T5" fmla="*/ 19 h 73"/>
                    <a:gd name="T6" fmla="*/ 18 w 23"/>
                    <a:gd name="T7" fmla="*/ 1 h 73"/>
                    <a:gd name="T8" fmla="*/ 0 w 23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3"/>
                    <a:gd name="T17" fmla="*/ 23 w 23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3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3" y="7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5" name="Freeform 267"/>
                <p:cNvSpPr>
                  <a:spLocks/>
                </p:cNvSpPr>
                <p:nvPr/>
              </p:nvSpPr>
              <p:spPr bwMode="auto">
                <a:xfrm>
                  <a:off x="1763" y="1738"/>
                  <a:ext cx="22" cy="21"/>
                </a:xfrm>
                <a:custGeom>
                  <a:avLst/>
                  <a:gdLst>
                    <a:gd name="T0" fmla="*/ 0 w 22"/>
                    <a:gd name="T1" fmla="*/ 0 h 41"/>
                    <a:gd name="T2" fmla="*/ 2 w 22"/>
                    <a:gd name="T3" fmla="*/ 10 h 41"/>
                    <a:gd name="T4" fmla="*/ 22 w 22"/>
                    <a:gd name="T5" fmla="*/ 11 h 41"/>
                    <a:gd name="T6" fmla="*/ 20 w 22"/>
                    <a:gd name="T7" fmla="*/ 1 h 41"/>
                    <a:gd name="T8" fmla="*/ 0 w 22"/>
                    <a:gd name="T9" fmla="*/ 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41"/>
                    <a:gd name="T17" fmla="*/ 22 w 22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41">
                      <a:moveTo>
                        <a:pt x="0" y="0"/>
                      </a:moveTo>
                      <a:lnTo>
                        <a:pt x="2" y="39"/>
                      </a:lnTo>
                      <a:lnTo>
                        <a:pt x="22" y="4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6" name="Freeform 268"/>
                <p:cNvSpPr>
                  <a:spLocks/>
                </p:cNvSpPr>
                <p:nvPr/>
              </p:nvSpPr>
              <p:spPr bwMode="auto">
                <a:xfrm>
                  <a:off x="1765" y="1751"/>
                  <a:ext cx="23" cy="29"/>
                </a:xfrm>
                <a:custGeom>
                  <a:avLst/>
                  <a:gdLst>
                    <a:gd name="T0" fmla="*/ 0 w 23"/>
                    <a:gd name="T1" fmla="*/ 0 h 59"/>
                    <a:gd name="T2" fmla="*/ 3 w 23"/>
                    <a:gd name="T3" fmla="*/ 14 h 59"/>
                    <a:gd name="T4" fmla="*/ 23 w 23"/>
                    <a:gd name="T5" fmla="*/ 14 h 59"/>
                    <a:gd name="T6" fmla="*/ 20 w 23"/>
                    <a:gd name="T7" fmla="*/ 0 h 59"/>
                    <a:gd name="T8" fmla="*/ 0 w 23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9"/>
                    <a:gd name="T17" fmla="*/ 23 w 23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9">
                      <a:moveTo>
                        <a:pt x="0" y="0"/>
                      </a:moveTo>
                      <a:lnTo>
                        <a:pt x="3" y="57"/>
                      </a:lnTo>
                      <a:lnTo>
                        <a:pt x="23" y="5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7" name="Freeform 269"/>
                <p:cNvSpPr>
                  <a:spLocks/>
                </p:cNvSpPr>
                <p:nvPr/>
              </p:nvSpPr>
              <p:spPr bwMode="auto">
                <a:xfrm>
                  <a:off x="1770" y="1799"/>
                  <a:ext cx="26" cy="34"/>
                </a:xfrm>
                <a:custGeom>
                  <a:avLst/>
                  <a:gdLst>
                    <a:gd name="T0" fmla="*/ 0 w 26"/>
                    <a:gd name="T1" fmla="*/ 0 h 67"/>
                    <a:gd name="T2" fmla="*/ 5 w 26"/>
                    <a:gd name="T3" fmla="*/ 17 h 67"/>
                    <a:gd name="T4" fmla="*/ 26 w 26"/>
                    <a:gd name="T5" fmla="*/ 17 h 67"/>
                    <a:gd name="T6" fmla="*/ 21 w 26"/>
                    <a:gd name="T7" fmla="*/ 1 h 67"/>
                    <a:gd name="T8" fmla="*/ 0 w 26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7"/>
                    <a:gd name="T17" fmla="*/ 26 w 26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7">
                      <a:moveTo>
                        <a:pt x="0" y="0"/>
                      </a:moveTo>
                      <a:lnTo>
                        <a:pt x="5" y="66"/>
                      </a:lnTo>
                      <a:lnTo>
                        <a:pt x="26" y="67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8" name="Freeform 270"/>
                <p:cNvSpPr>
                  <a:spLocks/>
                </p:cNvSpPr>
                <p:nvPr/>
              </p:nvSpPr>
              <p:spPr bwMode="auto">
                <a:xfrm>
                  <a:off x="1775" y="1826"/>
                  <a:ext cx="23" cy="15"/>
                </a:xfrm>
                <a:custGeom>
                  <a:avLst/>
                  <a:gdLst>
                    <a:gd name="T0" fmla="*/ 0 w 23"/>
                    <a:gd name="T1" fmla="*/ 0 h 30"/>
                    <a:gd name="T2" fmla="*/ 3 w 23"/>
                    <a:gd name="T3" fmla="*/ 8 h 30"/>
                    <a:gd name="T4" fmla="*/ 23 w 23"/>
                    <a:gd name="T5" fmla="*/ 8 h 30"/>
                    <a:gd name="T6" fmla="*/ 21 w 23"/>
                    <a:gd name="T7" fmla="*/ 0 h 30"/>
                    <a:gd name="T8" fmla="*/ 0 w 23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0"/>
                      </a:moveTo>
                      <a:lnTo>
                        <a:pt x="3" y="29"/>
                      </a:lnTo>
                      <a:lnTo>
                        <a:pt x="23" y="30"/>
                      </a:lnTo>
                      <a:lnTo>
                        <a:pt x="2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99" name="Rectangle 271"/>
                <p:cNvSpPr>
                  <a:spLocks noChangeArrowheads="1"/>
                </p:cNvSpPr>
                <p:nvPr/>
              </p:nvSpPr>
              <p:spPr bwMode="auto">
                <a:xfrm>
                  <a:off x="1783" y="1868"/>
                  <a:ext cx="20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00" name="Freeform 272"/>
                <p:cNvSpPr>
                  <a:spLocks/>
                </p:cNvSpPr>
                <p:nvPr/>
              </p:nvSpPr>
              <p:spPr bwMode="auto">
                <a:xfrm>
                  <a:off x="1783" y="1862"/>
                  <a:ext cx="25" cy="42"/>
                </a:xfrm>
                <a:custGeom>
                  <a:avLst/>
                  <a:gdLst>
                    <a:gd name="T0" fmla="*/ 0 w 25"/>
                    <a:gd name="T1" fmla="*/ 0 h 86"/>
                    <a:gd name="T2" fmla="*/ 5 w 25"/>
                    <a:gd name="T3" fmla="*/ 20 h 86"/>
                    <a:gd name="T4" fmla="*/ 25 w 25"/>
                    <a:gd name="T5" fmla="*/ 21 h 86"/>
                    <a:gd name="T6" fmla="*/ 20 w 25"/>
                    <a:gd name="T7" fmla="*/ 0 h 86"/>
                    <a:gd name="T8" fmla="*/ 0 w 25"/>
                    <a:gd name="T9" fmla="*/ 0 h 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6"/>
                    <a:gd name="T17" fmla="*/ 25 w 25"/>
                    <a:gd name="T18" fmla="*/ 86 h 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6">
                      <a:moveTo>
                        <a:pt x="0" y="0"/>
                      </a:moveTo>
                      <a:lnTo>
                        <a:pt x="5" y="84"/>
                      </a:lnTo>
                      <a:lnTo>
                        <a:pt x="25" y="8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01" name="Freeform 273"/>
                <p:cNvSpPr>
                  <a:spLocks/>
                </p:cNvSpPr>
                <p:nvPr/>
              </p:nvSpPr>
              <p:spPr bwMode="auto">
                <a:xfrm>
                  <a:off x="1788" y="1896"/>
                  <a:ext cx="28" cy="48"/>
                </a:xfrm>
                <a:custGeom>
                  <a:avLst/>
                  <a:gdLst>
                    <a:gd name="T0" fmla="*/ 0 w 28"/>
                    <a:gd name="T1" fmla="*/ 0 h 96"/>
                    <a:gd name="T2" fmla="*/ 8 w 28"/>
                    <a:gd name="T3" fmla="*/ 24 h 96"/>
                    <a:gd name="T4" fmla="*/ 28 w 28"/>
                    <a:gd name="T5" fmla="*/ 24 h 96"/>
                    <a:gd name="T6" fmla="*/ 20 w 28"/>
                    <a:gd name="T7" fmla="*/ 1 h 96"/>
                    <a:gd name="T8" fmla="*/ 0 w 28"/>
                    <a:gd name="T9" fmla="*/ 0 h 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6"/>
                    <a:gd name="T17" fmla="*/ 28 w 28"/>
                    <a:gd name="T18" fmla="*/ 96 h 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6">
                      <a:moveTo>
                        <a:pt x="0" y="0"/>
                      </a:moveTo>
                      <a:lnTo>
                        <a:pt x="8" y="96"/>
                      </a:lnTo>
                      <a:lnTo>
                        <a:pt x="28" y="96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02" name="Freeform 274"/>
                <p:cNvSpPr>
                  <a:spLocks/>
                </p:cNvSpPr>
                <p:nvPr/>
              </p:nvSpPr>
              <p:spPr bwMode="auto">
                <a:xfrm>
                  <a:off x="1801" y="1964"/>
                  <a:ext cx="23" cy="40"/>
                </a:xfrm>
                <a:custGeom>
                  <a:avLst/>
                  <a:gdLst>
                    <a:gd name="T0" fmla="*/ 0 w 23"/>
                    <a:gd name="T1" fmla="*/ 0 h 80"/>
                    <a:gd name="T2" fmla="*/ 5 w 23"/>
                    <a:gd name="T3" fmla="*/ 20 h 80"/>
                    <a:gd name="T4" fmla="*/ 23 w 23"/>
                    <a:gd name="T5" fmla="*/ 20 h 80"/>
                    <a:gd name="T6" fmla="*/ 20 w 23"/>
                    <a:gd name="T7" fmla="*/ 1 h 80"/>
                    <a:gd name="T8" fmla="*/ 0 w 23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0"/>
                    <a:gd name="T17" fmla="*/ 23 w 23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0">
                      <a:moveTo>
                        <a:pt x="0" y="0"/>
                      </a:moveTo>
                      <a:lnTo>
                        <a:pt x="5" y="78"/>
                      </a:lnTo>
                      <a:lnTo>
                        <a:pt x="23" y="80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03" name="Rectangle 275"/>
                <p:cNvSpPr>
                  <a:spLocks noChangeArrowheads="1"/>
                </p:cNvSpPr>
                <p:nvPr/>
              </p:nvSpPr>
              <p:spPr bwMode="auto">
                <a:xfrm>
                  <a:off x="1806" y="1997"/>
                  <a:ext cx="18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04" name="Rectangle 276"/>
                <p:cNvSpPr>
                  <a:spLocks noChangeArrowheads="1"/>
                </p:cNvSpPr>
                <p:nvPr/>
              </p:nvSpPr>
              <p:spPr bwMode="auto">
                <a:xfrm>
                  <a:off x="1811" y="2033"/>
                  <a:ext cx="18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05" name="Freeform 277"/>
                <p:cNvSpPr>
                  <a:spLocks/>
                </p:cNvSpPr>
                <p:nvPr/>
              </p:nvSpPr>
              <p:spPr bwMode="auto">
                <a:xfrm>
                  <a:off x="1811" y="2028"/>
                  <a:ext cx="23" cy="38"/>
                </a:xfrm>
                <a:custGeom>
                  <a:avLst/>
                  <a:gdLst>
                    <a:gd name="T0" fmla="*/ 0 w 23"/>
                    <a:gd name="T1" fmla="*/ 0 h 76"/>
                    <a:gd name="T2" fmla="*/ 5 w 23"/>
                    <a:gd name="T3" fmla="*/ 19 h 76"/>
                    <a:gd name="T4" fmla="*/ 23 w 23"/>
                    <a:gd name="T5" fmla="*/ 19 h 76"/>
                    <a:gd name="T6" fmla="*/ 18 w 23"/>
                    <a:gd name="T7" fmla="*/ 1 h 76"/>
                    <a:gd name="T8" fmla="*/ 0 w 23"/>
                    <a:gd name="T9" fmla="*/ 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6"/>
                    <a:gd name="T17" fmla="*/ 23 w 23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6">
                      <a:moveTo>
                        <a:pt x="0" y="0"/>
                      </a:moveTo>
                      <a:lnTo>
                        <a:pt x="5" y="74"/>
                      </a:lnTo>
                      <a:lnTo>
                        <a:pt x="23" y="76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06" name="Rectangle 278"/>
                <p:cNvSpPr>
                  <a:spLocks noChangeArrowheads="1"/>
                </p:cNvSpPr>
                <p:nvPr/>
              </p:nvSpPr>
              <p:spPr bwMode="auto">
                <a:xfrm>
                  <a:off x="1816" y="2060"/>
                  <a:ext cx="18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07" name="Rectangle 279"/>
                <p:cNvSpPr>
                  <a:spLocks noChangeArrowheads="1"/>
                </p:cNvSpPr>
                <p:nvPr/>
              </p:nvSpPr>
              <p:spPr bwMode="auto">
                <a:xfrm>
                  <a:off x="1821" y="2094"/>
                  <a:ext cx="18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08" name="Freeform 280"/>
                <p:cNvSpPr>
                  <a:spLocks/>
                </p:cNvSpPr>
                <p:nvPr/>
              </p:nvSpPr>
              <p:spPr bwMode="auto">
                <a:xfrm>
                  <a:off x="1821" y="2087"/>
                  <a:ext cx="25" cy="35"/>
                </a:xfrm>
                <a:custGeom>
                  <a:avLst/>
                  <a:gdLst>
                    <a:gd name="T0" fmla="*/ 0 w 25"/>
                    <a:gd name="T1" fmla="*/ 0 h 69"/>
                    <a:gd name="T2" fmla="*/ 5 w 25"/>
                    <a:gd name="T3" fmla="*/ 18 h 69"/>
                    <a:gd name="T4" fmla="*/ 25 w 25"/>
                    <a:gd name="T5" fmla="*/ 18 h 69"/>
                    <a:gd name="T6" fmla="*/ 18 w 25"/>
                    <a:gd name="T7" fmla="*/ 1 h 69"/>
                    <a:gd name="T8" fmla="*/ 0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0" y="0"/>
                      </a:moveTo>
                      <a:lnTo>
                        <a:pt x="5" y="69"/>
                      </a:lnTo>
                      <a:lnTo>
                        <a:pt x="25" y="69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09" name="Freeform 281"/>
                <p:cNvSpPr>
                  <a:spLocks/>
                </p:cNvSpPr>
                <p:nvPr/>
              </p:nvSpPr>
              <p:spPr bwMode="auto">
                <a:xfrm>
                  <a:off x="1826" y="2115"/>
                  <a:ext cx="23" cy="13"/>
                </a:xfrm>
                <a:custGeom>
                  <a:avLst/>
                  <a:gdLst>
                    <a:gd name="T0" fmla="*/ 0 w 23"/>
                    <a:gd name="T1" fmla="*/ 0 h 26"/>
                    <a:gd name="T2" fmla="*/ 3 w 23"/>
                    <a:gd name="T3" fmla="*/ 7 h 26"/>
                    <a:gd name="T4" fmla="*/ 23 w 23"/>
                    <a:gd name="T5" fmla="*/ 7 h 26"/>
                    <a:gd name="T6" fmla="*/ 20 w 23"/>
                    <a:gd name="T7" fmla="*/ 1 h 26"/>
                    <a:gd name="T8" fmla="*/ 0 w 23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6"/>
                    <a:gd name="T17" fmla="*/ 23 w 23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6">
                      <a:moveTo>
                        <a:pt x="0" y="0"/>
                      </a:moveTo>
                      <a:lnTo>
                        <a:pt x="3" y="25"/>
                      </a:lnTo>
                      <a:lnTo>
                        <a:pt x="23" y="26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0" name="Freeform 282"/>
                <p:cNvSpPr>
                  <a:spLocks/>
                </p:cNvSpPr>
                <p:nvPr/>
              </p:nvSpPr>
              <p:spPr bwMode="auto">
                <a:xfrm>
                  <a:off x="1831" y="2140"/>
                  <a:ext cx="26" cy="30"/>
                </a:xfrm>
                <a:custGeom>
                  <a:avLst/>
                  <a:gdLst>
                    <a:gd name="T0" fmla="*/ 0 w 26"/>
                    <a:gd name="T1" fmla="*/ 0 h 61"/>
                    <a:gd name="T2" fmla="*/ 5 w 26"/>
                    <a:gd name="T3" fmla="*/ 14 h 61"/>
                    <a:gd name="T4" fmla="*/ 26 w 26"/>
                    <a:gd name="T5" fmla="*/ 15 h 61"/>
                    <a:gd name="T6" fmla="*/ 21 w 26"/>
                    <a:gd name="T7" fmla="*/ 0 h 61"/>
                    <a:gd name="T8" fmla="*/ 0 w 26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1"/>
                    <a:gd name="T17" fmla="*/ 26 w 26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1">
                      <a:moveTo>
                        <a:pt x="0" y="0"/>
                      </a:moveTo>
                      <a:lnTo>
                        <a:pt x="5" y="59"/>
                      </a:lnTo>
                      <a:lnTo>
                        <a:pt x="26" y="61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1" name="Freeform 283"/>
                <p:cNvSpPr>
                  <a:spLocks/>
                </p:cNvSpPr>
                <p:nvPr/>
              </p:nvSpPr>
              <p:spPr bwMode="auto">
                <a:xfrm>
                  <a:off x="1836" y="2162"/>
                  <a:ext cx="26" cy="19"/>
                </a:xfrm>
                <a:custGeom>
                  <a:avLst/>
                  <a:gdLst>
                    <a:gd name="T0" fmla="*/ 0 w 26"/>
                    <a:gd name="T1" fmla="*/ 0 h 37"/>
                    <a:gd name="T2" fmla="*/ 5 w 26"/>
                    <a:gd name="T3" fmla="*/ 10 h 37"/>
                    <a:gd name="T4" fmla="*/ 26 w 26"/>
                    <a:gd name="T5" fmla="*/ 10 h 37"/>
                    <a:gd name="T6" fmla="*/ 21 w 26"/>
                    <a:gd name="T7" fmla="*/ 1 h 37"/>
                    <a:gd name="T8" fmla="*/ 0 w 26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7"/>
                    <a:gd name="T17" fmla="*/ 26 w 26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7">
                      <a:moveTo>
                        <a:pt x="0" y="0"/>
                      </a:moveTo>
                      <a:lnTo>
                        <a:pt x="5" y="37"/>
                      </a:lnTo>
                      <a:lnTo>
                        <a:pt x="26" y="37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2" name="Freeform 284"/>
                <p:cNvSpPr>
                  <a:spLocks/>
                </p:cNvSpPr>
                <p:nvPr/>
              </p:nvSpPr>
              <p:spPr bwMode="auto">
                <a:xfrm>
                  <a:off x="1846" y="2200"/>
                  <a:ext cx="23" cy="11"/>
                </a:xfrm>
                <a:custGeom>
                  <a:avLst/>
                  <a:gdLst>
                    <a:gd name="T0" fmla="*/ 0 w 23"/>
                    <a:gd name="T1" fmla="*/ 0 h 22"/>
                    <a:gd name="T2" fmla="*/ 3 w 23"/>
                    <a:gd name="T3" fmla="*/ 5 h 22"/>
                    <a:gd name="T4" fmla="*/ 23 w 23"/>
                    <a:gd name="T5" fmla="*/ 6 h 22"/>
                    <a:gd name="T6" fmla="*/ 21 w 23"/>
                    <a:gd name="T7" fmla="*/ 1 h 22"/>
                    <a:gd name="T8" fmla="*/ 0 w 23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2"/>
                    <a:gd name="T17" fmla="*/ 23 w 23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2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3" y="2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3" name="Freeform 285"/>
                <p:cNvSpPr>
                  <a:spLocks/>
                </p:cNvSpPr>
                <p:nvPr/>
              </p:nvSpPr>
              <p:spPr bwMode="auto">
                <a:xfrm>
                  <a:off x="1849" y="2203"/>
                  <a:ext cx="25" cy="26"/>
                </a:xfrm>
                <a:custGeom>
                  <a:avLst/>
                  <a:gdLst>
                    <a:gd name="T0" fmla="*/ 0 w 25"/>
                    <a:gd name="T1" fmla="*/ 0 h 51"/>
                    <a:gd name="T2" fmla="*/ 5 w 25"/>
                    <a:gd name="T3" fmla="*/ 13 h 51"/>
                    <a:gd name="T4" fmla="*/ 25 w 25"/>
                    <a:gd name="T5" fmla="*/ 13 h 51"/>
                    <a:gd name="T6" fmla="*/ 20 w 25"/>
                    <a:gd name="T7" fmla="*/ 1 h 51"/>
                    <a:gd name="T8" fmla="*/ 0 w 25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1"/>
                    <a:gd name="T17" fmla="*/ 25 w 25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1">
                      <a:moveTo>
                        <a:pt x="0" y="0"/>
                      </a:moveTo>
                      <a:lnTo>
                        <a:pt x="5" y="49"/>
                      </a:lnTo>
                      <a:lnTo>
                        <a:pt x="25" y="51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4" name="Freeform 286"/>
                <p:cNvSpPr>
                  <a:spLocks/>
                </p:cNvSpPr>
                <p:nvPr/>
              </p:nvSpPr>
              <p:spPr bwMode="auto">
                <a:xfrm>
                  <a:off x="1854" y="2221"/>
                  <a:ext cx="26" cy="15"/>
                </a:xfrm>
                <a:custGeom>
                  <a:avLst/>
                  <a:gdLst>
                    <a:gd name="T0" fmla="*/ 0 w 26"/>
                    <a:gd name="T1" fmla="*/ 0 h 30"/>
                    <a:gd name="T2" fmla="*/ 5 w 26"/>
                    <a:gd name="T3" fmla="*/ 8 h 30"/>
                    <a:gd name="T4" fmla="*/ 26 w 26"/>
                    <a:gd name="T5" fmla="*/ 8 h 30"/>
                    <a:gd name="T6" fmla="*/ 20 w 26"/>
                    <a:gd name="T7" fmla="*/ 1 h 30"/>
                    <a:gd name="T8" fmla="*/ 0 w 2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0"/>
                    <a:gd name="T17" fmla="*/ 26 w 2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0">
                      <a:moveTo>
                        <a:pt x="0" y="0"/>
                      </a:moveTo>
                      <a:lnTo>
                        <a:pt x="5" y="29"/>
                      </a:lnTo>
                      <a:lnTo>
                        <a:pt x="26" y="3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5" name="Rectangle 287"/>
                <p:cNvSpPr>
                  <a:spLocks noChangeArrowheads="1"/>
                </p:cNvSpPr>
                <p:nvPr/>
              </p:nvSpPr>
              <p:spPr bwMode="auto">
                <a:xfrm>
                  <a:off x="1867" y="2256"/>
                  <a:ext cx="18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16" name="Freeform 288"/>
                <p:cNvSpPr>
                  <a:spLocks/>
                </p:cNvSpPr>
                <p:nvPr/>
              </p:nvSpPr>
              <p:spPr bwMode="auto">
                <a:xfrm>
                  <a:off x="1867" y="2250"/>
                  <a:ext cx="20" cy="13"/>
                </a:xfrm>
                <a:custGeom>
                  <a:avLst/>
                  <a:gdLst>
                    <a:gd name="T0" fmla="*/ 0 w 20"/>
                    <a:gd name="T1" fmla="*/ 0 h 26"/>
                    <a:gd name="T2" fmla="*/ 2 w 20"/>
                    <a:gd name="T3" fmla="*/ 7 h 26"/>
                    <a:gd name="T4" fmla="*/ 20 w 20"/>
                    <a:gd name="T5" fmla="*/ 7 h 26"/>
                    <a:gd name="T6" fmla="*/ 18 w 20"/>
                    <a:gd name="T7" fmla="*/ 1 h 26"/>
                    <a:gd name="T8" fmla="*/ 0 w 20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6"/>
                    <a:gd name="T17" fmla="*/ 20 w 20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6">
                      <a:moveTo>
                        <a:pt x="0" y="0"/>
                      </a:moveTo>
                      <a:lnTo>
                        <a:pt x="2" y="25"/>
                      </a:lnTo>
                      <a:lnTo>
                        <a:pt x="20" y="26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7" name="Freeform 289"/>
                <p:cNvSpPr>
                  <a:spLocks/>
                </p:cNvSpPr>
                <p:nvPr/>
              </p:nvSpPr>
              <p:spPr bwMode="auto">
                <a:xfrm>
                  <a:off x="1869" y="2256"/>
                  <a:ext cx="23" cy="13"/>
                </a:xfrm>
                <a:custGeom>
                  <a:avLst/>
                  <a:gdLst>
                    <a:gd name="T0" fmla="*/ 0 w 23"/>
                    <a:gd name="T1" fmla="*/ 0 h 27"/>
                    <a:gd name="T2" fmla="*/ 5 w 23"/>
                    <a:gd name="T3" fmla="*/ 6 h 27"/>
                    <a:gd name="T4" fmla="*/ 23 w 23"/>
                    <a:gd name="T5" fmla="*/ 6 h 27"/>
                    <a:gd name="T6" fmla="*/ 18 w 23"/>
                    <a:gd name="T7" fmla="*/ 0 h 27"/>
                    <a:gd name="T8" fmla="*/ 0 w 23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0"/>
                      </a:moveTo>
                      <a:lnTo>
                        <a:pt x="5" y="25"/>
                      </a:lnTo>
                      <a:lnTo>
                        <a:pt x="23" y="2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8" name="Freeform 290"/>
                <p:cNvSpPr>
                  <a:spLocks/>
                </p:cNvSpPr>
                <p:nvPr/>
              </p:nvSpPr>
              <p:spPr bwMode="auto">
                <a:xfrm>
                  <a:off x="1874" y="2261"/>
                  <a:ext cx="21" cy="13"/>
                </a:xfrm>
                <a:custGeom>
                  <a:avLst/>
                  <a:gdLst>
                    <a:gd name="T0" fmla="*/ 0 w 21"/>
                    <a:gd name="T1" fmla="*/ 0 h 25"/>
                    <a:gd name="T2" fmla="*/ 3 w 21"/>
                    <a:gd name="T3" fmla="*/ 6 h 25"/>
                    <a:gd name="T4" fmla="*/ 21 w 21"/>
                    <a:gd name="T5" fmla="*/ 7 h 25"/>
                    <a:gd name="T6" fmla="*/ 18 w 21"/>
                    <a:gd name="T7" fmla="*/ 1 h 25"/>
                    <a:gd name="T8" fmla="*/ 0 w 21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5"/>
                    <a:gd name="T17" fmla="*/ 21 w 21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5">
                      <a:moveTo>
                        <a:pt x="0" y="0"/>
                      </a:moveTo>
                      <a:lnTo>
                        <a:pt x="3" y="23"/>
                      </a:lnTo>
                      <a:lnTo>
                        <a:pt x="21" y="2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19" name="Freeform 291"/>
                <p:cNvSpPr>
                  <a:spLocks/>
                </p:cNvSpPr>
                <p:nvPr/>
              </p:nvSpPr>
              <p:spPr bwMode="auto">
                <a:xfrm>
                  <a:off x="1877" y="2266"/>
                  <a:ext cx="20" cy="11"/>
                </a:xfrm>
                <a:custGeom>
                  <a:avLst/>
                  <a:gdLst>
                    <a:gd name="T0" fmla="*/ 0 w 20"/>
                    <a:gd name="T1" fmla="*/ 0 h 21"/>
                    <a:gd name="T2" fmla="*/ 3 w 20"/>
                    <a:gd name="T3" fmla="*/ 5 h 21"/>
                    <a:gd name="T4" fmla="*/ 20 w 20"/>
                    <a:gd name="T5" fmla="*/ 6 h 21"/>
                    <a:gd name="T6" fmla="*/ 18 w 20"/>
                    <a:gd name="T7" fmla="*/ 1 h 21"/>
                    <a:gd name="T8" fmla="*/ 0 w 20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1"/>
                    <a:gd name="T17" fmla="*/ 20 w 20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1">
                      <a:moveTo>
                        <a:pt x="0" y="0"/>
                      </a:moveTo>
                      <a:lnTo>
                        <a:pt x="3" y="19"/>
                      </a:lnTo>
                      <a:lnTo>
                        <a:pt x="20" y="21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0" name="Freeform 292"/>
                <p:cNvSpPr>
                  <a:spLocks/>
                </p:cNvSpPr>
                <p:nvPr/>
              </p:nvSpPr>
              <p:spPr bwMode="auto">
                <a:xfrm>
                  <a:off x="1880" y="2270"/>
                  <a:ext cx="20" cy="9"/>
                </a:xfrm>
                <a:custGeom>
                  <a:avLst/>
                  <a:gdLst>
                    <a:gd name="T0" fmla="*/ 0 w 20"/>
                    <a:gd name="T1" fmla="*/ 0 h 17"/>
                    <a:gd name="T2" fmla="*/ 0 w 20"/>
                    <a:gd name="T3" fmla="*/ 5 h 17"/>
                    <a:gd name="T4" fmla="*/ 20 w 20"/>
                    <a:gd name="T5" fmla="*/ 5 h 17"/>
                    <a:gd name="T6" fmla="*/ 17 w 20"/>
                    <a:gd name="T7" fmla="*/ 1 h 17"/>
                    <a:gd name="T8" fmla="*/ 0 w 20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7"/>
                    <a:gd name="T17" fmla="*/ 20 w 20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7">
                      <a:moveTo>
                        <a:pt x="0" y="0"/>
                      </a:moveTo>
                      <a:lnTo>
                        <a:pt x="0" y="17"/>
                      </a:lnTo>
                      <a:lnTo>
                        <a:pt x="20" y="17"/>
                      </a:lnTo>
                      <a:lnTo>
                        <a:pt x="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1" name="Freeform 293"/>
                <p:cNvSpPr>
                  <a:spLocks/>
                </p:cNvSpPr>
                <p:nvPr/>
              </p:nvSpPr>
              <p:spPr bwMode="auto">
                <a:xfrm>
                  <a:off x="1880" y="2273"/>
                  <a:ext cx="27" cy="7"/>
                </a:xfrm>
                <a:custGeom>
                  <a:avLst/>
                  <a:gdLst>
                    <a:gd name="T0" fmla="*/ 0 w 27"/>
                    <a:gd name="T1" fmla="*/ 3 h 14"/>
                    <a:gd name="T2" fmla="*/ 25 w 27"/>
                    <a:gd name="T3" fmla="*/ 4 h 14"/>
                    <a:gd name="T4" fmla="*/ 27 w 27"/>
                    <a:gd name="T5" fmla="*/ 1 h 14"/>
                    <a:gd name="T6" fmla="*/ 0 w 27"/>
                    <a:gd name="T7" fmla="*/ 0 h 14"/>
                    <a:gd name="T8" fmla="*/ 0 w 27"/>
                    <a:gd name="T9" fmla="*/ 3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"/>
                    <a:gd name="T16" fmla="*/ 0 h 14"/>
                    <a:gd name="T17" fmla="*/ 27 w 27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" h="14">
                      <a:moveTo>
                        <a:pt x="0" y="12"/>
                      </a:moveTo>
                      <a:lnTo>
                        <a:pt x="25" y="14"/>
                      </a:lnTo>
                      <a:lnTo>
                        <a:pt x="27" y="2"/>
                      </a:lnTo>
                      <a:lnTo>
                        <a:pt x="0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2" name="Freeform 294"/>
                <p:cNvSpPr>
                  <a:spLocks/>
                </p:cNvSpPr>
                <p:nvPr/>
              </p:nvSpPr>
              <p:spPr bwMode="auto">
                <a:xfrm>
                  <a:off x="1885" y="2273"/>
                  <a:ext cx="28" cy="7"/>
                </a:xfrm>
                <a:custGeom>
                  <a:avLst/>
                  <a:gdLst>
                    <a:gd name="T0" fmla="*/ 0 w 28"/>
                    <a:gd name="T1" fmla="*/ 1 h 14"/>
                    <a:gd name="T2" fmla="*/ 25 w 28"/>
                    <a:gd name="T3" fmla="*/ 0 h 14"/>
                    <a:gd name="T4" fmla="*/ 28 w 28"/>
                    <a:gd name="T5" fmla="*/ 3 h 14"/>
                    <a:gd name="T6" fmla="*/ 2 w 28"/>
                    <a:gd name="T7" fmla="*/ 4 h 14"/>
                    <a:gd name="T8" fmla="*/ 0 w 28"/>
                    <a:gd name="T9" fmla="*/ 1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14"/>
                    <a:gd name="T17" fmla="*/ 28 w 28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14">
                      <a:moveTo>
                        <a:pt x="0" y="2"/>
                      </a:moveTo>
                      <a:lnTo>
                        <a:pt x="25" y="0"/>
                      </a:lnTo>
                      <a:lnTo>
                        <a:pt x="28" y="12"/>
                      </a:lnTo>
                      <a:lnTo>
                        <a:pt x="2" y="1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3" name="Freeform 295"/>
                <p:cNvSpPr>
                  <a:spLocks/>
                </p:cNvSpPr>
                <p:nvPr/>
              </p:nvSpPr>
              <p:spPr bwMode="auto">
                <a:xfrm>
                  <a:off x="1890" y="2271"/>
                  <a:ext cx="30" cy="8"/>
                </a:xfrm>
                <a:custGeom>
                  <a:avLst/>
                  <a:gdLst>
                    <a:gd name="T0" fmla="*/ 0 w 30"/>
                    <a:gd name="T1" fmla="*/ 1 h 16"/>
                    <a:gd name="T2" fmla="*/ 28 w 30"/>
                    <a:gd name="T3" fmla="*/ 0 h 16"/>
                    <a:gd name="T4" fmla="*/ 30 w 30"/>
                    <a:gd name="T5" fmla="*/ 3 h 16"/>
                    <a:gd name="T6" fmla="*/ 2 w 30"/>
                    <a:gd name="T7" fmla="*/ 4 h 16"/>
                    <a:gd name="T8" fmla="*/ 0 w 30"/>
                    <a:gd name="T9" fmla="*/ 1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16"/>
                    <a:gd name="T17" fmla="*/ 30 w 3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16">
                      <a:moveTo>
                        <a:pt x="0" y="4"/>
                      </a:moveTo>
                      <a:lnTo>
                        <a:pt x="28" y="0"/>
                      </a:lnTo>
                      <a:lnTo>
                        <a:pt x="30" y="15"/>
                      </a:lnTo>
                      <a:lnTo>
                        <a:pt x="2" y="1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4" name="Freeform 296"/>
                <p:cNvSpPr>
                  <a:spLocks/>
                </p:cNvSpPr>
                <p:nvPr/>
              </p:nvSpPr>
              <p:spPr bwMode="auto">
                <a:xfrm>
                  <a:off x="1897" y="2269"/>
                  <a:ext cx="33" cy="9"/>
                </a:xfrm>
                <a:custGeom>
                  <a:avLst/>
                  <a:gdLst>
                    <a:gd name="T0" fmla="*/ 0 w 33"/>
                    <a:gd name="T1" fmla="*/ 1 h 20"/>
                    <a:gd name="T2" fmla="*/ 31 w 33"/>
                    <a:gd name="T3" fmla="*/ 0 h 20"/>
                    <a:gd name="T4" fmla="*/ 33 w 33"/>
                    <a:gd name="T5" fmla="*/ 3 h 20"/>
                    <a:gd name="T6" fmla="*/ 3 w 33"/>
                    <a:gd name="T7" fmla="*/ 4 h 20"/>
                    <a:gd name="T8" fmla="*/ 0 w 33"/>
                    <a:gd name="T9" fmla="*/ 1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20"/>
                    <a:gd name="T17" fmla="*/ 33 w 3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20">
                      <a:moveTo>
                        <a:pt x="0" y="5"/>
                      </a:moveTo>
                      <a:lnTo>
                        <a:pt x="31" y="0"/>
                      </a:lnTo>
                      <a:lnTo>
                        <a:pt x="33" y="14"/>
                      </a:lnTo>
                      <a:lnTo>
                        <a:pt x="3" y="2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5" name="Rectangle 297"/>
                <p:cNvSpPr>
                  <a:spLocks noChangeArrowheads="1"/>
                </p:cNvSpPr>
                <p:nvPr/>
              </p:nvSpPr>
              <p:spPr bwMode="auto">
                <a:xfrm>
                  <a:off x="1910" y="2275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26" name="Rectangle 298"/>
                <p:cNvSpPr>
                  <a:spLocks noChangeArrowheads="1"/>
                </p:cNvSpPr>
                <p:nvPr/>
              </p:nvSpPr>
              <p:spPr bwMode="auto">
                <a:xfrm>
                  <a:off x="1925" y="2259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27" name="Freeform 299"/>
                <p:cNvSpPr>
                  <a:spLocks/>
                </p:cNvSpPr>
                <p:nvPr/>
              </p:nvSpPr>
              <p:spPr bwMode="auto">
                <a:xfrm>
                  <a:off x="1925" y="2253"/>
                  <a:ext cx="21" cy="12"/>
                </a:xfrm>
                <a:custGeom>
                  <a:avLst/>
                  <a:gdLst>
                    <a:gd name="T0" fmla="*/ 0 w 21"/>
                    <a:gd name="T1" fmla="*/ 5 h 25"/>
                    <a:gd name="T2" fmla="*/ 3 w 21"/>
                    <a:gd name="T3" fmla="*/ 0 h 25"/>
                    <a:gd name="T4" fmla="*/ 21 w 21"/>
                    <a:gd name="T5" fmla="*/ 0 h 25"/>
                    <a:gd name="T6" fmla="*/ 18 w 21"/>
                    <a:gd name="T7" fmla="*/ 6 h 25"/>
                    <a:gd name="T8" fmla="*/ 0 w 21"/>
                    <a:gd name="T9" fmla="*/ 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5"/>
                    <a:gd name="T17" fmla="*/ 21 w 21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5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1" y="2"/>
                      </a:lnTo>
                      <a:lnTo>
                        <a:pt x="18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8" name="Freeform 300"/>
                <p:cNvSpPr>
                  <a:spLocks/>
                </p:cNvSpPr>
                <p:nvPr/>
              </p:nvSpPr>
              <p:spPr bwMode="auto">
                <a:xfrm>
                  <a:off x="1928" y="2245"/>
                  <a:ext cx="20" cy="15"/>
                </a:xfrm>
                <a:custGeom>
                  <a:avLst/>
                  <a:gdLst>
                    <a:gd name="T0" fmla="*/ 0 w 20"/>
                    <a:gd name="T1" fmla="*/ 8 h 28"/>
                    <a:gd name="T2" fmla="*/ 2 w 20"/>
                    <a:gd name="T3" fmla="*/ 0 h 28"/>
                    <a:gd name="T4" fmla="*/ 20 w 20"/>
                    <a:gd name="T5" fmla="*/ 1 h 28"/>
                    <a:gd name="T6" fmla="*/ 18 w 20"/>
                    <a:gd name="T7" fmla="*/ 8 h 28"/>
                    <a:gd name="T8" fmla="*/ 0 w 20"/>
                    <a:gd name="T9" fmla="*/ 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8"/>
                    <a:gd name="T17" fmla="*/ 20 w 20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8">
                      <a:moveTo>
                        <a:pt x="0" y="28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8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29" name="Freeform 301"/>
                <p:cNvSpPr>
                  <a:spLocks/>
                </p:cNvSpPr>
                <p:nvPr/>
              </p:nvSpPr>
              <p:spPr bwMode="auto">
                <a:xfrm>
                  <a:off x="1930" y="2239"/>
                  <a:ext cx="23" cy="14"/>
                </a:xfrm>
                <a:custGeom>
                  <a:avLst/>
                  <a:gdLst>
                    <a:gd name="T0" fmla="*/ 0 w 23"/>
                    <a:gd name="T1" fmla="*/ 6 h 29"/>
                    <a:gd name="T2" fmla="*/ 5 w 23"/>
                    <a:gd name="T3" fmla="*/ 0 h 29"/>
                    <a:gd name="T4" fmla="*/ 23 w 23"/>
                    <a:gd name="T5" fmla="*/ 0 h 29"/>
                    <a:gd name="T6" fmla="*/ 18 w 23"/>
                    <a:gd name="T7" fmla="*/ 7 h 29"/>
                    <a:gd name="T8" fmla="*/ 0 w 23"/>
                    <a:gd name="T9" fmla="*/ 6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9"/>
                    <a:gd name="T17" fmla="*/ 23 w 23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9">
                      <a:moveTo>
                        <a:pt x="0" y="27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2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0" name="Freeform 302"/>
                <p:cNvSpPr>
                  <a:spLocks/>
                </p:cNvSpPr>
                <p:nvPr/>
              </p:nvSpPr>
              <p:spPr bwMode="auto">
                <a:xfrm>
                  <a:off x="1935" y="2237"/>
                  <a:ext cx="21" cy="9"/>
                </a:xfrm>
                <a:custGeom>
                  <a:avLst/>
                  <a:gdLst>
                    <a:gd name="T0" fmla="*/ 0 w 21"/>
                    <a:gd name="T1" fmla="*/ 4 h 18"/>
                    <a:gd name="T2" fmla="*/ 0 w 21"/>
                    <a:gd name="T3" fmla="*/ 0 h 18"/>
                    <a:gd name="T4" fmla="*/ 21 w 21"/>
                    <a:gd name="T5" fmla="*/ 1 h 18"/>
                    <a:gd name="T6" fmla="*/ 18 w 21"/>
                    <a:gd name="T7" fmla="*/ 5 h 18"/>
                    <a:gd name="T8" fmla="*/ 0 w 21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8"/>
                    <a:gd name="T17" fmla="*/ 21 w 21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8">
                      <a:moveTo>
                        <a:pt x="0" y="16"/>
                      </a:moveTo>
                      <a:lnTo>
                        <a:pt x="0" y="0"/>
                      </a:lnTo>
                      <a:lnTo>
                        <a:pt x="21" y="2"/>
                      </a:lnTo>
                      <a:lnTo>
                        <a:pt x="18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1" name="Rectangle 303"/>
                <p:cNvSpPr>
                  <a:spLocks noChangeArrowheads="1"/>
                </p:cNvSpPr>
                <p:nvPr/>
              </p:nvSpPr>
              <p:spPr bwMode="auto">
                <a:xfrm>
                  <a:off x="1941" y="2216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32" name="Freeform 304"/>
                <p:cNvSpPr>
                  <a:spLocks/>
                </p:cNvSpPr>
                <p:nvPr/>
              </p:nvSpPr>
              <p:spPr bwMode="auto">
                <a:xfrm>
                  <a:off x="1941" y="2197"/>
                  <a:ext cx="25" cy="25"/>
                </a:xfrm>
                <a:custGeom>
                  <a:avLst/>
                  <a:gdLst>
                    <a:gd name="T0" fmla="*/ 0 w 25"/>
                    <a:gd name="T1" fmla="*/ 12 h 52"/>
                    <a:gd name="T2" fmla="*/ 5 w 25"/>
                    <a:gd name="T3" fmla="*/ 0 h 52"/>
                    <a:gd name="T4" fmla="*/ 25 w 25"/>
                    <a:gd name="T5" fmla="*/ 0 h 52"/>
                    <a:gd name="T6" fmla="*/ 20 w 25"/>
                    <a:gd name="T7" fmla="*/ 12 h 52"/>
                    <a:gd name="T8" fmla="*/ 0 w 25"/>
                    <a:gd name="T9" fmla="*/ 12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2"/>
                    <a:gd name="T17" fmla="*/ 25 w 25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2">
                      <a:moveTo>
                        <a:pt x="0" y="50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52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3" name="Freeform 305"/>
                <p:cNvSpPr>
                  <a:spLocks/>
                </p:cNvSpPr>
                <p:nvPr/>
              </p:nvSpPr>
              <p:spPr bwMode="auto">
                <a:xfrm>
                  <a:off x="1946" y="2182"/>
                  <a:ext cx="25" cy="22"/>
                </a:xfrm>
                <a:custGeom>
                  <a:avLst/>
                  <a:gdLst>
                    <a:gd name="T0" fmla="*/ 0 w 25"/>
                    <a:gd name="T1" fmla="*/ 11 h 42"/>
                    <a:gd name="T2" fmla="*/ 5 w 25"/>
                    <a:gd name="T3" fmla="*/ 0 h 42"/>
                    <a:gd name="T4" fmla="*/ 25 w 25"/>
                    <a:gd name="T5" fmla="*/ 1 h 42"/>
                    <a:gd name="T6" fmla="*/ 20 w 25"/>
                    <a:gd name="T7" fmla="*/ 12 h 42"/>
                    <a:gd name="T8" fmla="*/ 0 w 25"/>
                    <a:gd name="T9" fmla="*/ 11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2"/>
                    <a:gd name="T17" fmla="*/ 25 w 25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2">
                      <a:moveTo>
                        <a:pt x="0" y="41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42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4" name="Freeform 306"/>
                <p:cNvSpPr>
                  <a:spLocks/>
                </p:cNvSpPr>
                <p:nvPr/>
              </p:nvSpPr>
              <p:spPr bwMode="auto">
                <a:xfrm>
                  <a:off x="1956" y="2153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2 w 23"/>
                    <a:gd name="T3" fmla="*/ 0 h 20"/>
                    <a:gd name="T4" fmla="*/ 23 w 23"/>
                    <a:gd name="T5" fmla="*/ 1 h 20"/>
                    <a:gd name="T6" fmla="*/ 20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5" name="Freeform 307"/>
                <p:cNvSpPr>
                  <a:spLocks/>
                </p:cNvSpPr>
                <p:nvPr/>
              </p:nvSpPr>
              <p:spPr bwMode="auto">
                <a:xfrm>
                  <a:off x="1958" y="2129"/>
                  <a:ext cx="28" cy="32"/>
                </a:xfrm>
                <a:custGeom>
                  <a:avLst/>
                  <a:gdLst>
                    <a:gd name="T0" fmla="*/ 0 w 28"/>
                    <a:gd name="T1" fmla="*/ 15 h 64"/>
                    <a:gd name="T2" fmla="*/ 8 w 28"/>
                    <a:gd name="T3" fmla="*/ 0 h 64"/>
                    <a:gd name="T4" fmla="*/ 28 w 28"/>
                    <a:gd name="T5" fmla="*/ 1 h 64"/>
                    <a:gd name="T6" fmla="*/ 21 w 28"/>
                    <a:gd name="T7" fmla="*/ 16 h 64"/>
                    <a:gd name="T8" fmla="*/ 0 w 28"/>
                    <a:gd name="T9" fmla="*/ 15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64"/>
                    <a:gd name="T17" fmla="*/ 28 w 28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64">
                      <a:moveTo>
                        <a:pt x="0" y="62"/>
                      </a:moveTo>
                      <a:lnTo>
                        <a:pt x="8" y="0"/>
                      </a:lnTo>
                      <a:lnTo>
                        <a:pt x="28" y="2"/>
                      </a:lnTo>
                      <a:lnTo>
                        <a:pt x="21" y="64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6" name="Rectangle 308"/>
                <p:cNvSpPr>
                  <a:spLocks noChangeArrowheads="1"/>
                </p:cNvSpPr>
                <p:nvPr/>
              </p:nvSpPr>
              <p:spPr bwMode="auto">
                <a:xfrm>
                  <a:off x="1966" y="2129"/>
                  <a:ext cx="20" cy="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37" name="Freeform 309"/>
                <p:cNvSpPr>
                  <a:spLocks/>
                </p:cNvSpPr>
                <p:nvPr/>
              </p:nvSpPr>
              <p:spPr bwMode="auto">
                <a:xfrm>
                  <a:off x="1971" y="2092"/>
                  <a:ext cx="23" cy="20"/>
                </a:xfrm>
                <a:custGeom>
                  <a:avLst/>
                  <a:gdLst>
                    <a:gd name="T0" fmla="*/ 0 w 23"/>
                    <a:gd name="T1" fmla="*/ 10 h 41"/>
                    <a:gd name="T2" fmla="*/ 3 w 23"/>
                    <a:gd name="T3" fmla="*/ 0 h 41"/>
                    <a:gd name="T4" fmla="*/ 23 w 23"/>
                    <a:gd name="T5" fmla="*/ 0 h 41"/>
                    <a:gd name="T6" fmla="*/ 20 w 23"/>
                    <a:gd name="T7" fmla="*/ 10 h 41"/>
                    <a:gd name="T8" fmla="*/ 0 w 23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4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41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8" name="Freeform 310"/>
                <p:cNvSpPr>
                  <a:spLocks/>
                </p:cNvSpPr>
                <p:nvPr/>
              </p:nvSpPr>
              <p:spPr bwMode="auto">
                <a:xfrm>
                  <a:off x="1974" y="2078"/>
                  <a:ext cx="20" cy="22"/>
                </a:xfrm>
                <a:custGeom>
                  <a:avLst/>
                  <a:gdLst>
                    <a:gd name="T0" fmla="*/ 0 w 20"/>
                    <a:gd name="T1" fmla="*/ 11 h 42"/>
                    <a:gd name="T2" fmla="*/ 2 w 20"/>
                    <a:gd name="T3" fmla="*/ 0 h 42"/>
                    <a:gd name="T4" fmla="*/ 20 w 20"/>
                    <a:gd name="T5" fmla="*/ 1 h 42"/>
                    <a:gd name="T6" fmla="*/ 20 w 20"/>
                    <a:gd name="T7" fmla="*/ 12 h 42"/>
                    <a:gd name="T8" fmla="*/ 0 w 20"/>
                    <a:gd name="T9" fmla="*/ 11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2"/>
                    <a:gd name="T17" fmla="*/ 20 w 20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2">
                      <a:moveTo>
                        <a:pt x="0" y="41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20" y="42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39" name="Freeform 311"/>
                <p:cNvSpPr>
                  <a:spLocks/>
                </p:cNvSpPr>
                <p:nvPr/>
              </p:nvSpPr>
              <p:spPr bwMode="auto">
                <a:xfrm>
                  <a:off x="1976" y="2078"/>
                  <a:ext cx="20" cy="8"/>
                </a:xfrm>
                <a:custGeom>
                  <a:avLst/>
                  <a:gdLst>
                    <a:gd name="T0" fmla="*/ 0 w 20"/>
                    <a:gd name="T1" fmla="*/ 3 h 16"/>
                    <a:gd name="T2" fmla="*/ 3 w 20"/>
                    <a:gd name="T3" fmla="*/ 0 h 16"/>
                    <a:gd name="T4" fmla="*/ 20 w 20"/>
                    <a:gd name="T5" fmla="*/ 1 h 16"/>
                    <a:gd name="T6" fmla="*/ 18 w 20"/>
                    <a:gd name="T7" fmla="*/ 4 h 16"/>
                    <a:gd name="T8" fmla="*/ 0 w 20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"/>
                    <a:gd name="T17" fmla="*/ 20 w 2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">
                      <a:moveTo>
                        <a:pt x="0" y="14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16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0" name="Rectangle 312"/>
                <p:cNvSpPr>
                  <a:spLocks noChangeArrowheads="1"/>
                </p:cNvSpPr>
                <p:nvPr/>
              </p:nvSpPr>
              <p:spPr bwMode="auto">
                <a:xfrm>
                  <a:off x="1984" y="2049"/>
                  <a:ext cx="18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41" name="Freeform 313"/>
                <p:cNvSpPr>
                  <a:spLocks/>
                </p:cNvSpPr>
                <p:nvPr/>
              </p:nvSpPr>
              <p:spPr bwMode="auto">
                <a:xfrm>
                  <a:off x="1984" y="2018"/>
                  <a:ext cx="23" cy="38"/>
                </a:xfrm>
                <a:custGeom>
                  <a:avLst/>
                  <a:gdLst>
                    <a:gd name="T0" fmla="*/ 0 w 23"/>
                    <a:gd name="T1" fmla="*/ 19 h 76"/>
                    <a:gd name="T2" fmla="*/ 5 w 23"/>
                    <a:gd name="T3" fmla="*/ 0 h 76"/>
                    <a:gd name="T4" fmla="*/ 23 w 23"/>
                    <a:gd name="T5" fmla="*/ 1 h 76"/>
                    <a:gd name="T6" fmla="*/ 18 w 23"/>
                    <a:gd name="T7" fmla="*/ 19 h 76"/>
                    <a:gd name="T8" fmla="*/ 0 w 23"/>
                    <a:gd name="T9" fmla="*/ 19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6"/>
                    <a:gd name="T17" fmla="*/ 23 w 23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6">
                      <a:moveTo>
                        <a:pt x="0" y="75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76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2" name="Freeform 314"/>
                <p:cNvSpPr>
                  <a:spLocks/>
                </p:cNvSpPr>
                <p:nvPr/>
              </p:nvSpPr>
              <p:spPr bwMode="auto">
                <a:xfrm>
                  <a:off x="1989" y="2016"/>
                  <a:ext cx="20" cy="9"/>
                </a:xfrm>
                <a:custGeom>
                  <a:avLst/>
                  <a:gdLst>
                    <a:gd name="T0" fmla="*/ 0 w 20"/>
                    <a:gd name="T1" fmla="*/ 4 h 18"/>
                    <a:gd name="T2" fmla="*/ 2 w 20"/>
                    <a:gd name="T3" fmla="*/ 0 h 18"/>
                    <a:gd name="T4" fmla="*/ 20 w 20"/>
                    <a:gd name="T5" fmla="*/ 1 h 18"/>
                    <a:gd name="T6" fmla="*/ 18 w 20"/>
                    <a:gd name="T7" fmla="*/ 5 h 18"/>
                    <a:gd name="T8" fmla="*/ 0 w 20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8"/>
                    <a:gd name="T17" fmla="*/ 20 w 20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8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8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3" name="Rectangle 315"/>
                <p:cNvSpPr>
                  <a:spLocks noChangeArrowheads="1"/>
                </p:cNvSpPr>
                <p:nvPr/>
              </p:nvSpPr>
              <p:spPr bwMode="auto">
                <a:xfrm>
                  <a:off x="1994" y="1986"/>
                  <a:ext cx="20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44" name="Freeform 316"/>
                <p:cNvSpPr>
                  <a:spLocks/>
                </p:cNvSpPr>
                <p:nvPr/>
              </p:nvSpPr>
              <p:spPr bwMode="auto">
                <a:xfrm>
                  <a:off x="1994" y="1952"/>
                  <a:ext cx="25" cy="41"/>
                </a:xfrm>
                <a:custGeom>
                  <a:avLst/>
                  <a:gdLst>
                    <a:gd name="T0" fmla="*/ 0 w 25"/>
                    <a:gd name="T1" fmla="*/ 20 h 81"/>
                    <a:gd name="T2" fmla="*/ 5 w 25"/>
                    <a:gd name="T3" fmla="*/ 0 h 81"/>
                    <a:gd name="T4" fmla="*/ 25 w 25"/>
                    <a:gd name="T5" fmla="*/ 1 h 81"/>
                    <a:gd name="T6" fmla="*/ 20 w 25"/>
                    <a:gd name="T7" fmla="*/ 21 h 81"/>
                    <a:gd name="T8" fmla="*/ 0 w 25"/>
                    <a:gd name="T9" fmla="*/ 2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1"/>
                    <a:gd name="T17" fmla="*/ 25 w 25"/>
                    <a:gd name="T18" fmla="*/ 81 h 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1">
                      <a:moveTo>
                        <a:pt x="0" y="79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81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5" name="Rectangle 317"/>
                <p:cNvSpPr>
                  <a:spLocks noChangeArrowheads="1"/>
                </p:cNvSpPr>
                <p:nvPr/>
              </p:nvSpPr>
              <p:spPr bwMode="auto">
                <a:xfrm>
                  <a:off x="1999" y="1956"/>
                  <a:ext cx="20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46" name="Rectangle 318"/>
                <p:cNvSpPr>
                  <a:spLocks noChangeArrowheads="1"/>
                </p:cNvSpPr>
                <p:nvPr/>
              </p:nvSpPr>
              <p:spPr bwMode="auto">
                <a:xfrm>
                  <a:off x="2004" y="1919"/>
                  <a:ext cx="20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47" name="Freeform 319"/>
                <p:cNvSpPr>
                  <a:spLocks/>
                </p:cNvSpPr>
                <p:nvPr/>
              </p:nvSpPr>
              <p:spPr bwMode="auto">
                <a:xfrm>
                  <a:off x="2004" y="1887"/>
                  <a:ext cx="25" cy="38"/>
                </a:xfrm>
                <a:custGeom>
                  <a:avLst/>
                  <a:gdLst>
                    <a:gd name="T0" fmla="*/ 0 w 25"/>
                    <a:gd name="T1" fmla="*/ 19 h 76"/>
                    <a:gd name="T2" fmla="*/ 5 w 25"/>
                    <a:gd name="T3" fmla="*/ 0 h 76"/>
                    <a:gd name="T4" fmla="*/ 25 w 25"/>
                    <a:gd name="T5" fmla="*/ 1 h 76"/>
                    <a:gd name="T6" fmla="*/ 20 w 25"/>
                    <a:gd name="T7" fmla="*/ 19 h 76"/>
                    <a:gd name="T8" fmla="*/ 0 w 25"/>
                    <a:gd name="T9" fmla="*/ 19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6"/>
                    <a:gd name="T17" fmla="*/ 25 w 25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6">
                      <a:moveTo>
                        <a:pt x="0" y="76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76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8" name="Freeform 320"/>
                <p:cNvSpPr>
                  <a:spLocks/>
                </p:cNvSpPr>
                <p:nvPr/>
              </p:nvSpPr>
              <p:spPr bwMode="auto">
                <a:xfrm>
                  <a:off x="2014" y="1848"/>
                  <a:ext cx="23" cy="13"/>
                </a:xfrm>
                <a:custGeom>
                  <a:avLst/>
                  <a:gdLst>
                    <a:gd name="T0" fmla="*/ 0 w 23"/>
                    <a:gd name="T1" fmla="*/ 6 h 25"/>
                    <a:gd name="T2" fmla="*/ 3 w 23"/>
                    <a:gd name="T3" fmla="*/ 0 h 25"/>
                    <a:gd name="T4" fmla="*/ 23 w 23"/>
                    <a:gd name="T5" fmla="*/ 1 h 25"/>
                    <a:gd name="T6" fmla="*/ 21 w 23"/>
                    <a:gd name="T7" fmla="*/ 7 h 25"/>
                    <a:gd name="T8" fmla="*/ 0 w 23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1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49" name="Freeform 321"/>
                <p:cNvSpPr>
                  <a:spLocks/>
                </p:cNvSpPr>
                <p:nvPr/>
              </p:nvSpPr>
              <p:spPr bwMode="auto">
                <a:xfrm>
                  <a:off x="2017" y="1813"/>
                  <a:ext cx="25" cy="43"/>
                </a:xfrm>
                <a:custGeom>
                  <a:avLst/>
                  <a:gdLst>
                    <a:gd name="T0" fmla="*/ 0 w 25"/>
                    <a:gd name="T1" fmla="*/ 21 h 87"/>
                    <a:gd name="T2" fmla="*/ 5 w 25"/>
                    <a:gd name="T3" fmla="*/ 0 h 87"/>
                    <a:gd name="T4" fmla="*/ 25 w 25"/>
                    <a:gd name="T5" fmla="*/ 0 h 87"/>
                    <a:gd name="T6" fmla="*/ 20 w 25"/>
                    <a:gd name="T7" fmla="*/ 21 h 87"/>
                    <a:gd name="T8" fmla="*/ 0 w 25"/>
                    <a:gd name="T9" fmla="*/ 21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7"/>
                    <a:gd name="T17" fmla="*/ 25 w 25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7">
                      <a:moveTo>
                        <a:pt x="0" y="85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87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0" name="Rectangle 322"/>
                <p:cNvSpPr>
                  <a:spLocks noChangeArrowheads="1"/>
                </p:cNvSpPr>
                <p:nvPr/>
              </p:nvSpPr>
              <p:spPr bwMode="auto">
                <a:xfrm>
                  <a:off x="2022" y="1815"/>
                  <a:ext cx="20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51" name="Freeform 323"/>
                <p:cNvSpPr>
                  <a:spLocks/>
                </p:cNvSpPr>
                <p:nvPr/>
              </p:nvSpPr>
              <p:spPr bwMode="auto">
                <a:xfrm>
                  <a:off x="2027" y="1776"/>
                  <a:ext cx="23" cy="12"/>
                </a:xfrm>
                <a:custGeom>
                  <a:avLst/>
                  <a:gdLst>
                    <a:gd name="T0" fmla="*/ 0 w 23"/>
                    <a:gd name="T1" fmla="*/ 6 h 23"/>
                    <a:gd name="T2" fmla="*/ 2 w 23"/>
                    <a:gd name="T3" fmla="*/ 0 h 23"/>
                    <a:gd name="T4" fmla="*/ 23 w 23"/>
                    <a:gd name="T5" fmla="*/ 1 h 23"/>
                    <a:gd name="T6" fmla="*/ 20 w 23"/>
                    <a:gd name="T7" fmla="*/ 6 h 23"/>
                    <a:gd name="T8" fmla="*/ 0 w 23"/>
                    <a:gd name="T9" fmla="*/ 6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21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2" name="Freeform 324"/>
                <p:cNvSpPr>
                  <a:spLocks/>
                </p:cNvSpPr>
                <p:nvPr/>
              </p:nvSpPr>
              <p:spPr bwMode="auto">
                <a:xfrm>
                  <a:off x="2029" y="1747"/>
                  <a:ext cx="23" cy="37"/>
                </a:xfrm>
                <a:custGeom>
                  <a:avLst/>
                  <a:gdLst>
                    <a:gd name="T0" fmla="*/ 0 w 23"/>
                    <a:gd name="T1" fmla="*/ 18 h 75"/>
                    <a:gd name="T2" fmla="*/ 6 w 23"/>
                    <a:gd name="T3" fmla="*/ 0 h 75"/>
                    <a:gd name="T4" fmla="*/ 23 w 23"/>
                    <a:gd name="T5" fmla="*/ 0 h 75"/>
                    <a:gd name="T6" fmla="*/ 21 w 23"/>
                    <a:gd name="T7" fmla="*/ 18 h 75"/>
                    <a:gd name="T8" fmla="*/ 0 w 23"/>
                    <a:gd name="T9" fmla="*/ 18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5"/>
                    <a:gd name="T17" fmla="*/ 23 w 23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5">
                      <a:moveTo>
                        <a:pt x="0" y="73"/>
                      </a:moveTo>
                      <a:lnTo>
                        <a:pt x="6" y="0"/>
                      </a:lnTo>
                      <a:lnTo>
                        <a:pt x="23" y="0"/>
                      </a:lnTo>
                      <a:lnTo>
                        <a:pt x="21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3" name="Freeform 325"/>
                <p:cNvSpPr>
                  <a:spLocks/>
                </p:cNvSpPr>
                <p:nvPr/>
              </p:nvSpPr>
              <p:spPr bwMode="auto">
                <a:xfrm>
                  <a:off x="2037" y="1701"/>
                  <a:ext cx="20" cy="27"/>
                </a:xfrm>
                <a:custGeom>
                  <a:avLst/>
                  <a:gdLst>
                    <a:gd name="T0" fmla="*/ 0 w 20"/>
                    <a:gd name="T1" fmla="*/ 13 h 53"/>
                    <a:gd name="T2" fmla="*/ 3 w 20"/>
                    <a:gd name="T3" fmla="*/ 0 h 53"/>
                    <a:gd name="T4" fmla="*/ 20 w 20"/>
                    <a:gd name="T5" fmla="*/ 1 h 53"/>
                    <a:gd name="T6" fmla="*/ 18 w 20"/>
                    <a:gd name="T7" fmla="*/ 14 h 53"/>
                    <a:gd name="T8" fmla="*/ 0 w 20"/>
                    <a:gd name="T9" fmla="*/ 13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53"/>
                    <a:gd name="T17" fmla="*/ 20 w 20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53">
                      <a:moveTo>
                        <a:pt x="0" y="51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53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4" name="Freeform 326"/>
                <p:cNvSpPr>
                  <a:spLocks/>
                </p:cNvSpPr>
                <p:nvPr/>
              </p:nvSpPr>
              <p:spPr bwMode="auto">
                <a:xfrm>
                  <a:off x="2040" y="1686"/>
                  <a:ext cx="20" cy="22"/>
                </a:xfrm>
                <a:custGeom>
                  <a:avLst/>
                  <a:gdLst>
                    <a:gd name="T0" fmla="*/ 0 w 20"/>
                    <a:gd name="T1" fmla="*/ 11 h 44"/>
                    <a:gd name="T2" fmla="*/ 2 w 20"/>
                    <a:gd name="T3" fmla="*/ 0 h 44"/>
                    <a:gd name="T4" fmla="*/ 20 w 20"/>
                    <a:gd name="T5" fmla="*/ 1 h 44"/>
                    <a:gd name="T6" fmla="*/ 17 w 20"/>
                    <a:gd name="T7" fmla="*/ 11 h 44"/>
                    <a:gd name="T8" fmla="*/ 0 w 20"/>
                    <a:gd name="T9" fmla="*/ 11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4"/>
                    <a:gd name="T17" fmla="*/ 20 w 2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4">
                      <a:moveTo>
                        <a:pt x="0" y="44"/>
                      </a:moveTo>
                      <a:lnTo>
                        <a:pt x="2" y="0"/>
                      </a:lnTo>
                      <a:lnTo>
                        <a:pt x="20" y="1"/>
                      </a:lnTo>
                      <a:lnTo>
                        <a:pt x="17" y="44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5" name="Freeform 327"/>
                <p:cNvSpPr>
                  <a:spLocks/>
                </p:cNvSpPr>
                <p:nvPr/>
              </p:nvSpPr>
              <p:spPr bwMode="auto">
                <a:xfrm>
                  <a:off x="2045" y="1625"/>
                  <a:ext cx="23" cy="41"/>
                </a:xfrm>
                <a:custGeom>
                  <a:avLst/>
                  <a:gdLst>
                    <a:gd name="T0" fmla="*/ 0 w 23"/>
                    <a:gd name="T1" fmla="*/ 20 h 81"/>
                    <a:gd name="T2" fmla="*/ 5 w 23"/>
                    <a:gd name="T3" fmla="*/ 0 h 81"/>
                    <a:gd name="T4" fmla="*/ 23 w 23"/>
                    <a:gd name="T5" fmla="*/ 1 h 81"/>
                    <a:gd name="T6" fmla="*/ 18 w 23"/>
                    <a:gd name="T7" fmla="*/ 21 h 81"/>
                    <a:gd name="T8" fmla="*/ 0 w 23"/>
                    <a:gd name="T9" fmla="*/ 2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1"/>
                    <a:gd name="T17" fmla="*/ 23 w 23"/>
                    <a:gd name="T18" fmla="*/ 81 h 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1">
                      <a:moveTo>
                        <a:pt x="0" y="80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8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6" name="Freeform 328"/>
                <p:cNvSpPr>
                  <a:spLocks/>
                </p:cNvSpPr>
                <p:nvPr/>
              </p:nvSpPr>
              <p:spPr bwMode="auto">
                <a:xfrm>
                  <a:off x="2050" y="1624"/>
                  <a:ext cx="20" cy="8"/>
                </a:xfrm>
                <a:custGeom>
                  <a:avLst/>
                  <a:gdLst>
                    <a:gd name="T0" fmla="*/ 0 w 20"/>
                    <a:gd name="T1" fmla="*/ 3 h 16"/>
                    <a:gd name="T2" fmla="*/ 0 w 20"/>
                    <a:gd name="T3" fmla="*/ 0 h 16"/>
                    <a:gd name="T4" fmla="*/ 20 w 20"/>
                    <a:gd name="T5" fmla="*/ 1 h 16"/>
                    <a:gd name="T6" fmla="*/ 18 w 20"/>
                    <a:gd name="T7" fmla="*/ 4 h 16"/>
                    <a:gd name="T8" fmla="*/ 0 w 20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"/>
                    <a:gd name="T17" fmla="*/ 20 w 2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20" y="2"/>
                      </a:lnTo>
                      <a:lnTo>
                        <a:pt x="18" y="16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7" name="Freeform 329"/>
                <p:cNvSpPr>
                  <a:spLocks/>
                </p:cNvSpPr>
                <p:nvPr/>
              </p:nvSpPr>
              <p:spPr bwMode="auto">
                <a:xfrm>
                  <a:off x="2052" y="1588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3 w 23"/>
                    <a:gd name="T3" fmla="*/ 0 h 20"/>
                    <a:gd name="T4" fmla="*/ 23 w 23"/>
                    <a:gd name="T5" fmla="*/ 1 h 20"/>
                    <a:gd name="T6" fmla="*/ 21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8" name="Freeform 330"/>
                <p:cNvSpPr>
                  <a:spLocks/>
                </p:cNvSpPr>
                <p:nvPr/>
              </p:nvSpPr>
              <p:spPr bwMode="auto">
                <a:xfrm>
                  <a:off x="2055" y="1556"/>
                  <a:ext cx="25" cy="39"/>
                </a:xfrm>
                <a:custGeom>
                  <a:avLst/>
                  <a:gdLst>
                    <a:gd name="T0" fmla="*/ 0 w 25"/>
                    <a:gd name="T1" fmla="*/ 20 h 78"/>
                    <a:gd name="T2" fmla="*/ 5 w 25"/>
                    <a:gd name="T3" fmla="*/ 0 h 78"/>
                    <a:gd name="T4" fmla="*/ 25 w 25"/>
                    <a:gd name="T5" fmla="*/ 1 h 78"/>
                    <a:gd name="T6" fmla="*/ 20 w 25"/>
                    <a:gd name="T7" fmla="*/ 20 h 78"/>
                    <a:gd name="T8" fmla="*/ 0 w 25"/>
                    <a:gd name="T9" fmla="*/ 2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8"/>
                    <a:gd name="T17" fmla="*/ 25 w 25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8">
                      <a:moveTo>
                        <a:pt x="0" y="77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78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59" name="Freeform 331"/>
                <p:cNvSpPr>
                  <a:spLocks/>
                </p:cNvSpPr>
                <p:nvPr/>
              </p:nvSpPr>
              <p:spPr bwMode="auto">
                <a:xfrm>
                  <a:off x="2060" y="1511"/>
                  <a:ext cx="28" cy="49"/>
                </a:xfrm>
                <a:custGeom>
                  <a:avLst/>
                  <a:gdLst>
                    <a:gd name="T0" fmla="*/ 0 w 28"/>
                    <a:gd name="T1" fmla="*/ 24 h 97"/>
                    <a:gd name="T2" fmla="*/ 8 w 28"/>
                    <a:gd name="T3" fmla="*/ 0 h 97"/>
                    <a:gd name="T4" fmla="*/ 28 w 28"/>
                    <a:gd name="T5" fmla="*/ 1 h 97"/>
                    <a:gd name="T6" fmla="*/ 20 w 28"/>
                    <a:gd name="T7" fmla="*/ 25 h 97"/>
                    <a:gd name="T8" fmla="*/ 0 w 28"/>
                    <a:gd name="T9" fmla="*/ 24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7"/>
                    <a:gd name="T17" fmla="*/ 28 w 28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7">
                      <a:moveTo>
                        <a:pt x="0" y="96"/>
                      </a:moveTo>
                      <a:lnTo>
                        <a:pt x="8" y="0"/>
                      </a:lnTo>
                      <a:lnTo>
                        <a:pt x="28" y="1"/>
                      </a:lnTo>
                      <a:lnTo>
                        <a:pt x="20" y="97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0" name="Rectangle 332"/>
                <p:cNvSpPr>
                  <a:spLocks noChangeArrowheads="1"/>
                </p:cNvSpPr>
                <p:nvPr/>
              </p:nvSpPr>
              <p:spPr bwMode="auto">
                <a:xfrm>
                  <a:off x="2073" y="1482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61" name="Freeform 333"/>
                <p:cNvSpPr>
                  <a:spLocks/>
                </p:cNvSpPr>
                <p:nvPr/>
              </p:nvSpPr>
              <p:spPr bwMode="auto">
                <a:xfrm>
                  <a:off x="2073" y="1447"/>
                  <a:ext cx="25" cy="42"/>
                </a:xfrm>
                <a:custGeom>
                  <a:avLst/>
                  <a:gdLst>
                    <a:gd name="T0" fmla="*/ 0 w 25"/>
                    <a:gd name="T1" fmla="*/ 20 h 85"/>
                    <a:gd name="T2" fmla="*/ 5 w 25"/>
                    <a:gd name="T3" fmla="*/ 0 h 85"/>
                    <a:gd name="T4" fmla="*/ 25 w 25"/>
                    <a:gd name="T5" fmla="*/ 0 h 85"/>
                    <a:gd name="T6" fmla="*/ 20 w 25"/>
                    <a:gd name="T7" fmla="*/ 21 h 85"/>
                    <a:gd name="T8" fmla="*/ 0 w 25"/>
                    <a:gd name="T9" fmla="*/ 20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5"/>
                    <a:gd name="T17" fmla="*/ 25 w 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5">
                      <a:moveTo>
                        <a:pt x="0" y="83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85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2" name="Rectangle 334"/>
                <p:cNvSpPr>
                  <a:spLocks noChangeArrowheads="1"/>
                </p:cNvSpPr>
                <p:nvPr/>
              </p:nvSpPr>
              <p:spPr bwMode="auto">
                <a:xfrm>
                  <a:off x="2078" y="1451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63" name="Freeform 335"/>
                <p:cNvSpPr>
                  <a:spLocks/>
                </p:cNvSpPr>
                <p:nvPr/>
              </p:nvSpPr>
              <p:spPr bwMode="auto">
                <a:xfrm>
                  <a:off x="2080" y="1412"/>
                  <a:ext cx="23" cy="12"/>
                </a:xfrm>
                <a:custGeom>
                  <a:avLst/>
                  <a:gdLst>
                    <a:gd name="T0" fmla="*/ 0 w 23"/>
                    <a:gd name="T1" fmla="*/ 6 h 23"/>
                    <a:gd name="T2" fmla="*/ 3 w 23"/>
                    <a:gd name="T3" fmla="*/ 0 h 23"/>
                    <a:gd name="T4" fmla="*/ 23 w 23"/>
                    <a:gd name="T5" fmla="*/ 0 h 23"/>
                    <a:gd name="T6" fmla="*/ 21 w 23"/>
                    <a:gd name="T7" fmla="*/ 6 h 23"/>
                    <a:gd name="T8" fmla="*/ 0 w 23"/>
                    <a:gd name="T9" fmla="*/ 6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22"/>
                      </a:moveTo>
                      <a:lnTo>
                        <a:pt x="3" y="0"/>
                      </a:lnTo>
                      <a:lnTo>
                        <a:pt x="23" y="0"/>
                      </a:lnTo>
                      <a:lnTo>
                        <a:pt x="21" y="23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4" name="Freeform 336"/>
                <p:cNvSpPr>
                  <a:spLocks/>
                </p:cNvSpPr>
                <p:nvPr/>
              </p:nvSpPr>
              <p:spPr bwMode="auto">
                <a:xfrm>
                  <a:off x="2083" y="1382"/>
                  <a:ext cx="25" cy="37"/>
                </a:xfrm>
                <a:custGeom>
                  <a:avLst/>
                  <a:gdLst>
                    <a:gd name="T0" fmla="*/ 0 w 25"/>
                    <a:gd name="T1" fmla="*/ 18 h 75"/>
                    <a:gd name="T2" fmla="*/ 8 w 25"/>
                    <a:gd name="T3" fmla="*/ 0 h 75"/>
                    <a:gd name="T4" fmla="*/ 25 w 25"/>
                    <a:gd name="T5" fmla="*/ 0 h 75"/>
                    <a:gd name="T6" fmla="*/ 20 w 25"/>
                    <a:gd name="T7" fmla="*/ 18 h 75"/>
                    <a:gd name="T8" fmla="*/ 0 w 25"/>
                    <a:gd name="T9" fmla="*/ 18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5"/>
                    <a:gd name="T17" fmla="*/ 25 w 25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5">
                      <a:moveTo>
                        <a:pt x="0" y="73"/>
                      </a:moveTo>
                      <a:lnTo>
                        <a:pt x="8" y="0"/>
                      </a:lnTo>
                      <a:lnTo>
                        <a:pt x="25" y="2"/>
                      </a:lnTo>
                      <a:lnTo>
                        <a:pt x="20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5" name="Freeform 337"/>
                <p:cNvSpPr>
                  <a:spLocks/>
                </p:cNvSpPr>
                <p:nvPr/>
              </p:nvSpPr>
              <p:spPr bwMode="auto">
                <a:xfrm>
                  <a:off x="2093" y="1346"/>
                  <a:ext cx="20" cy="16"/>
                </a:xfrm>
                <a:custGeom>
                  <a:avLst/>
                  <a:gdLst>
                    <a:gd name="T0" fmla="*/ 0 w 20"/>
                    <a:gd name="T1" fmla="*/ 7 h 32"/>
                    <a:gd name="T2" fmla="*/ 3 w 20"/>
                    <a:gd name="T3" fmla="*/ 0 h 32"/>
                    <a:gd name="T4" fmla="*/ 20 w 20"/>
                    <a:gd name="T5" fmla="*/ 1 h 32"/>
                    <a:gd name="T6" fmla="*/ 18 w 20"/>
                    <a:gd name="T7" fmla="*/ 8 h 32"/>
                    <a:gd name="T8" fmla="*/ 0 w 20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2"/>
                    <a:gd name="T17" fmla="*/ 20 w 20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2">
                      <a:moveTo>
                        <a:pt x="0" y="30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6" name="Freeform 338"/>
                <p:cNvSpPr>
                  <a:spLocks/>
                </p:cNvSpPr>
                <p:nvPr/>
              </p:nvSpPr>
              <p:spPr bwMode="auto">
                <a:xfrm>
                  <a:off x="2096" y="1321"/>
                  <a:ext cx="25" cy="33"/>
                </a:xfrm>
                <a:custGeom>
                  <a:avLst/>
                  <a:gdLst>
                    <a:gd name="T0" fmla="*/ 0 w 25"/>
                    <a:gd name="T1" fmla="*/ 16 h 66"/>
                    <a:gd name="T2" fmla="*/ 7 w 25"/>
                    <a:gd name="T3" fmla="*/ 0 h 66"/>
                    <a:gd name="T4" fmla="*/ 25 w 25"/>
                    <a:gd name="T5" fmla="*/ 1 h 66"/>
                    <a:gd name="T6" fmla="*/ 17 w 25"/>
                    <a:gd name="T7" fmla="*/ 17 h 66"/>
                    <a:gd name="T8" fmla="*/ 0 w 25"/>
                    <a:gd name="T9" fmla="*/ 16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6"/>
                    <a:gd name="T17" fmla="*/ 25 w 25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6">
                      <a:moveTo>
                        <a:pt x="0" y="64"/>
                      </a:moveTo>
                      <a:lnTo>
                        <a:pt x="7" y="0"/>
                      </a:lnTo>
                      <a:lnTo>
                        <a:pt x="25" y="2"/>
                      </a:lnTo>
                      <a:lnTo>
                        <a:pt x="17" y="6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7" name="Freeform 339"/>
                <p:cNvSpPr>
                  <a:spLocks/>
                </p:cNvSpPr>
                <p:nvPr/>
              </p:nvSpPr>
              <p:spPr bwMode="auto">
                <a:xfrm>
                  <a:off x="2106" y="1288"/>
                  <a:ext cx="20" cy="13"/>
                </a:xfrm>
                <a:custGeom>
                  <a:avLst/>
                  <a:gdLst>
                    <a:gd name="T0" fmla="*/ 0 w 20"/>
                    <a:gd name="T1" fmla="*/ 7 h 26"/>
                    <a:gd name="T2" fmla="*/ 2 w 20"/>
                    <a:gd name="T3" fmla="*/ 0 h 26"/>
                    <a:gd name="T4" fmla="*/ 20 w 20"/>
                    <a:gd name="T5" fmla="*/ 1 h 26"/>
                    <a:gd name="T6" fmla="*/ 18 w 20"/>
                    <a:gd name="T7" fmla="*/ 7 h 26"/>
                    <a:gd name="T8" fmla="*/ 0 w 20"/>
                    <a:gd name="T9" fmla="*/ 7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6"/>
                    <a:gd name="T17" fmla="*/ 20 w 20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6">
                      <a:moveTo>
                        <a:pt x="0" y="25"/>
                      </a:moveTo>
                      <a:lnTo>
                        <a:pt x="2" y="0"/>
                      </a:lnTo>
                      <a:lnTo>
                        <a:pt x="20" y="1"/>
                      </a:lnTo>
                      <a:lnTo>
                        <a:pt x="18" y="26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8" name="Freeform 340"/>
                <p:cNvSpPr>
                  <a:spLocks/>
                </p:cNvSpPr>
                <p:nvPr/>
              </p:nvSpPr>
              <p:spPr bwMode="auto">
                <a:xfrm>
                  <a:off x="2108" y="1261"/>
                  <a:ext cx="23" cy="34"/>
                </a:xfrm>
                <a:custGeom>
                  <a:avLst/>
                  <a:gdLst>
                    <a:gd name="T0" fmla="*/ 0 w 23"/>
                    <a:gd name="T1" fmla="*/ 17 h 68"/>
                    <a:gd name="T2" fmla="*/ 3 w 23"/>
                    <a:gd name="T3" fmla="*/ 0 h 68"/>
                    <a:gd name="T4" fmla="*/ 23 w 23"/>
                    <a:gd name="T5" fmla="*/ 1 h 68"/>
                    <a:gd name="T6" fmla="*/ 18 w 23"/>
                    <a:gd name="T7" fmla="*/ 17 h 68"/>
                    <a:gd name="T8" fmla="*/ 0 w 23"/>
                    <a:gd name="T9" fmla="*/ 1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8"/>
                    <a:gd name="T17" fmla="*/ 23 w 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8">
                      <a:moveTo>
                        <a:pt x="0" y="66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18" y="68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69" name="Freeform 341"/>
                <p:cNvSpPr>
                  <a:spLocks/>
                </p:cNvSpPr>
                <p:nvPr/>
              </p:nvSpPr>
              <p:spPr bwMode="auto">
                <a:xfrm>
                  <a:off x="2111" y="1254"/>
                  <a:ext cx="23" cy="15"/>
                </a:xfrm>
                <a:custGeom>
                  <a:avLst/>
                  <a:gdLst>
                    <a:gd name="T0" fmla="*/ 0 w 23"/>
                    <a:gd name="T1" fmla="*/ 8 h 30"/>
                    <a:gd name="T2" fmla="*/ 2 w 23"/>
                    <a:gd name="T3" fmla="*/ 0 h 30"/>
                    <a:gd name="T4" fmla="*/ 23 w 23"/>
                    <a:gd name="T5" fmla="*/ 0 h 30"/>
                    <a:gd name="T6" fmla="*/ 20 w 23"/>
                    <a:gd name="T7" fmla="*/ 8 h 30"/>
                    <a:gd name="T8" fmla="*/ 0 w 23"/>
                    <a:gd name="T9" fmla="*/ 8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9"/>
                      </a:moveTo>
                      <a:lnTo>
                        <a:pt x="2" y="0"/>
                      </a:lnTo>
                      <a:lnTo>
                        <a:pt x="23" y="0"/>
                      </a:lnTo>
                      <a:lnTo>
                        <a:pt x="20" y="3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0" name="Freeform 342"/>
                <p:cNvSpPr>
                  <a:spLocks/>
                </p:cNvSpPr>
                <p:nvPr/>
              </p:nvSpPr>
              <p:spPr bwMode="auto">
                <a:xfrm>
                  <a:off x="2121" y="1212"/>
                  <a:ext cx="23" cy="23"/>
                </a:xfrm>
                <a:custGeom>
                  <a:avLst/>
                  <a:gdLst>
                    <a:gd name="T0" fmla="*/ 0 w 23"/>
                    <a:gd name="T1" fmla="*/ 12 h 44"/>
                    <a:gd name="T2" fmla="*/ 3 w 23"/>
                    <a:gd name="T3" fmla="*/ 0 h 44"/>
                    <a:gd name="T4" fmla="*/ 23 w 23"/>
                    <a:gd name="T5" fmla="*/ 1 h 44"/>
                    <a:gd name="T6" fmla="*/ 20 w 23"/>
                    <a:gd name="T7" fmla="*/ 12 h 44"/>
                    <a:gd name="T8" fmla="*/ 0 w 23"/>
                    <a:gd name="T9" fmla="*/ 12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4"/>
                    <a:gd name="T17" fmla="*/ 23 w 23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4">
                      <a:moveTo>
                        <a:pt x="0" y="42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0" y="4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1" name="Freeform 343"/>
                <p:cNvSpPr>
                  <a:spLocks/>
                </p:cNvSpPr>
                <p:nvPr/>
              </p:nvSpPr>
              <p:spPr bwMode="auto">
                <a:xfrm>
                  <a:off x="2124" y="1193"/>
                  <a:ext cx="25" cy="26"/>
                </a:xfrm>
                <a:custGeom>
                  <a:avLst/>
                  <a:gdLst>
                    <a:gd name="T0" fmla="*/ 0 w 25"/>
                    <a:gd name="T1" fmla="*/ 12 h 53"/>
                    <a:gd name="T2" fmla="*/ 5 w 25"/>
                    <a:gd name="T3" fmla="*/ 0 h 53"/>
                    <a:gd name="T4" fmla="*/ 25 w 25"/>
                    <a:gd name="T5" fmla="*/ 0 h 53"/>
                    <a:gd name="T6" fmla="*/ 20 w 25"/>
                    <a:gd name="T7" fmla="*/ 13 h 53"/>
                    <a:gd name="T8" fmla="*/ 0 w 25"/>
                    <a:gd name="T9" fmla="*/ 12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3"/>
                    <a:gd name="T17" fmla="*/ 25 w 25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3">
                      <a:moveTo>
                        <a:pt x="0" y="51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53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2" name="Rectangle 344"/>
                <p:cNvSpPr>
                  <a:spLocks noChangeArrowheads="1"/>
                </p:cNvSpPr>
                <p:nvPr/>
              </p:nvSpPr>
              <p:spPr bwMode="auto">
                <a:xfrm>
                  <a:off x="2136" y="1171"/>
                  <a:ext cx="21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73" name="Freeform 345"/>
                <p:cNvSpPr>
                  <a:spLocks/>
                </p:cNvSpPr>
                <p:nvPr/>
              </p:nvSpPr>
              <p:spPr bwMode="auto">
                <a:xfrm>
                  <a:off x="2136" y="1151"/>
                  <a:ext cx="26" cy="26"/>
                </a:xfrm>
                <a:custGeom>
                  <a:avLst/>
                  <a:gdLst>
                    <a:gd name="T0" fmla="*/ 0 w 26"/>
                    <a:gd name="T1" fmla="*/ 13 h 52"/>
                    <a:gd name="T2" fmla="*/ 5 w 26"/>
                    <a:gd name="T3" fmla="*/ 0 h 52"/>
                    <a:gd name="T4" fmla="*/ 26 w 26"/>
                    <a:gd name="T5" fmla="*/ 1 h 52"/>
                    <a:gd name="T6" fmla="*/ 21 w 26"/>
                    <a:gd name="T7" fmla="*/ 13 h 52"/>
                    <a:gd name="T8" fmla="*/ 0 w 26"/>
                    <a:gd name="T9" fmla="*/ 13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2"/>
                    <a:gd name="T17" fmla="*/ 26 w 26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2">
                      <a:moveTo>
                        <a:pt x="0" y="50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52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4" name="Freeform 346"/>
                <p:cNvSpPr>
                  <a:spLocks/>
                </p:cNvSpPr>
                <p:nvPr/>
              </p:nvSpPr>
              <p:spPr bwMode="auto">
                <a:xfrm>
                  <a:off x="2141" y="1138"/>
                  <a:ext cx="26" cy="20"/>
                </a:xfrm>
                <a:custGeom>
                  <a:avLst/>
                  <a:gdLst>
                    <a:gd name="T0" fmla="*/ 0 w 26"/>
                    <a:gd name="T1" fmla="*/ 9 h 41"/>
                    <a:gd name="T2" fmla="*/ 8 w 26"/>
                    <a:gd name="T3" fmla="*/ 0 h 41"/>
                    <a:gd name="T4" fmla="*/ 26 w 26"/>
                    <a:gd name="T5" fmla="*/ 0 h 41"/>
                    <a:gd name="T6" fmla="*/ 21 w 26"/>
                    <a:gd name="T7" fmla="*/ 10 h 41"/>
                    <a:gd name="T8" fmla="*/ 0 w 26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1"/>
                    <a:gd name="T17" fmla="*/ 26 w 26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1">
                      <a:moveTo>
                        <a:pt x="0" y="39"/>
                      </a:moveTo>
                      <a:lnTo>
                        <a:pt x="8" y="0"/>
                      </a:lnTo>
                      <a:lnTo>
                        <a:pt x="26" y="2"/>
                      </a:lnTo>
                      <a:lnTo>
                        <a:pt x="21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5" name="Rectangle 347"/>
                <p:cNvSpPr>
                  <a:spLocks noChangeArrowheads="1"/>
                </p:cNvSpPr>
                <p:nvPr/>
              </p:nvSpPr>
              <p:spPr bwMode="auto">
                <a:xfrm>
                  <a:off x="2154" y="1122"/>
                  <a:ext cx="18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76" name="Freeform 348"/>
                <p:cNvSpPr>
                  <a:spLocks/>
                </p:cNvSpPr>
                <p:nvPr/>
              </p:nvSpPr>
              <p:spPr bwMode="auto">
                <a:xfrm>
                  <a:off x="2154" y="1115"/>
                  <a:ext cx="23" cy="14"/>
                </a:xfrm>
                <a:custGeom>
                  <a:avLst/>
                  <a:gdLst>
                    <a:gd name="T0" fmla="*/ 0 w 23"/>
                    <a:gd name="T1" fmla="*/ 7 h 27"/>
                    <a:gd name="T2" fmla="*/ 5 w 23"/>
                    <a:gd name="T3" fmla="*/ 0 h 27"/>
                    <a:gd name="T4" fmla="*/ 23 w 23"/>
                    <a:gd name="T5" fmla="*/ 1 h 27"/>
                    <a:gd name="T6" fmla="*/ 18 w 23"/>
                    <a:gd name="T7" fmla="*/ 7 h 27"/>
                    <a:gd name="T8" fmla="*/ 0 w 23"/>
                    <a:gd name="T9" fmla="*/ 7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25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7" name="Freeform 349"/>
                <p:cNvSpPr>
                  <a:spLocks/>
                </p:cNvSpPr>
                <p:nvPr/>
              </p:nvSpPr>
              <p:spPr bwMode="auto">
                <a:xfrm>
                  <a:off x="2159" y="1108"/>
                  <a:ext cx="23" cy="15"/>
                </a:xfrm>
                <a:custGeom>
                  <a:avLst/>
                  <a:gdLst>
                    <a:gd name="T0" fmla="*/ 0 w 23"/>
                    <a:gd name="T1" fmla="*/ 8 h 28"/>
                    <a:gd name="T2" fmla="*/ 5 w 23"/>
                    <a:gd name="T3" fmla="*/ 0 h 28"/>
                    <a:gd name="T4" fmla="*/ 23 w 23"/>
                    <a:gd name="T5" fmla="*/ 1 h 28"/>
                    <a:gd name="T6" fmla="*/ 18 w 23"/>
                    <a:gd name="T7" fmla="*/ 8 h 28"/>
                    <a:gd name="T8" fmla="*/ 0 w 23"/>
                    <a:gd name="T9" fmla="*/ 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8"/>
                    <a:gd name="T17" fmla="*/ 23 w 23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8">
                      <a:moveTo>
                        <a:pt x="0" y="26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2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8" name="Freeform 350"/>
                <p:cNvSpPr>
                  <a:spLocks/>
                </p:cNvSpPr>
                <p:nvPr/>
              </p:nvSpPr>
              <p:spPr bwMode="auto">
                <a:xfrm>
                  <a:off x="2164" y="1102"/>
                  <a:ext cx="26" cy="14"/>
                </a:xfrm>
                <a:custGeom>
                  <a:avLst/>
                  <a:gdLst>
                    <a:gd name="T0" fmla="*/ 0 w 26"/>
                    <a:gd name="T1" fmla="*/ 6 h 29"/>
                    <a:gd name="T2" fmla="*/ 5 w 26"/>
                    <a:gd name="T3" fmla="*/ 0 h 29"/>
                    <a:gd name="T4" fmla="*/ 26 w 26"/>
                    <a:gd name="T5" fmla="*/ 0 h 29"/>
                    <a:gd name="T6" fmla="*/ 18 w 26"/>
                    <a:gd name="T7" fmla="*/ 7 h 29"/>
                    <a:gd name="T8" fmla="*/ 0 w 26"/>
                    <a:gd name="T9" fmla="*/ 6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29"/>
                    <a:gd name="T17" fmla="*/ 26 w 26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29">
                      <a:moveTo>
                        <a:pt x="0" y="27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18" y="2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79" name="Freeform 351"/>
                <p:cNvSpPr>
                  <a:spLocks/>
                </p:cNvSpPr>
                <p:nvPr/>
              </p:nvSpPr>
              <p:spPr bwMode="auto">
                <a:xfrm>
                  <a:off x="2169" y="1100"/>
                  <a:ext cx="26" cy="10"/>
                </a:xfrm>
                <a:custGeom>
                  <a:avLst/>
                  <a:gdLst>
                    <a:gd name="T0" fmla="*/ 0 w 26"/>
                    <a:gd name="T1" fmla="*/ 5 h 19"/>
                    <a:gd name="T2" fmla="*/ 5 w 26"/>
                    <a:gd name="T3" fmla="*/ 0 h 19"/>
                    <a:gd name="T4" fmla="*/ 26 w 26"/>
                    <a:gd name="T5" fmla="*/ 1 h 19"/>
                    <a:gd name="T6" fmla="*/ 21 w 26"/>
                    <a:gd name="T7" fmla="*/ 5 h 19"/>
                    <a:gd name="T8" fmla="*/ 0 w 26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19"/>
                    <a:gd name="T17" fmla="*/ 26 w 26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19">
                      <a:moveTo>
                        <a:pt x="0" y="18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19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0" name="Freeform 352"/>
                <p:cNvSpPr>
                  <a:spLocks/>
                </p:cNvSpPr>
                <p:nvPr/>
              </p:nvSpPr>
              <p:spPr bwMode="auto">
                <a:xfrm>
                  <a:off x="2192" y="1091"/>
                  <a:ext cx="23" cy="7"/>
                </a:xfrm>
                <a:custGeom>
                  <a:avLst/>
                  <a:gdLst>
                    <a:gd name="T0" fmla="*/ 0 w 23"/>
                    <a:gd name="T1" fmla="*/ 1 h 14"/>
                    <a:gd name="T2" fmla="*/ 21 w 23"/>
                    <a:gd name="T3" fmla="*/ 0 h 14"/>
                    <a:gd name="T4" fmla="*/ 23 w 23"/>
                    <a:gd name="T5" fmla="*/ 4 h 14"/>
                    <a:gd name="T6" fmla="*/ 3 w 23"/>
                    <a:gd name="T7" fmla="*/ 4 h 14"/>
                    <a:gd name="T8" fmla="*/ 0 w 23"/>
                    <a:gd name="T9" fmla="*/ 1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4"/>
                    <a:gd name="T17" fmla="*/ 23 w 23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4">
                      <a:moveTo>
                        <a:pt x="0" y="2"/>
                      </a:moveTo>
                      <a:lnTo>
                        <a:pt x="21" y="0"/>
                      </a:lnTo>
                      <a:lnTo>
                        <a:pt x="23" y="13"/>
                      </a:lnTo>
                      <a:lnTo>
                        <a:pt x="3" y="1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1" name="Freeform 353"/>
                <p:cNvSpPr>
                  <a:spLocks/>
                </p:cNvSpPr>
                <p:nvPr/>
              </p:nvSpPr>
              <p:spPr bwMode="auto">
                <a:xfrm>
                  <a:off x="2195" y="1089"/>
                  <a:ext cx="23" cy="10"/>
                </a:xfrm>
                <a:custGeom>
                  <a:avLst/>
                  <a:gdLst>
                    <a:gd name="T0" fmla="*/ 0 w 23"/>
                    <a:gd name="T1" fmla="*/ 0 h 19"/>
                    <a:gd name="T2" fmla="*/ 2 w 23"/>
                    <a:gd name="T3" fmla="*/ 5 h 19"/>
                    <a:gd name="T4" fmla="*/ 23 w 23"/>
                    <a:gd name="T5" fmla="*/ 5 h 19"/>
                    <a:gd name="T6" fmla="*/ 20 w 23"/>
                    <a:gd name="T7" fmla="*/ 1 h 19"/>
                    <a:gd name="T8" fmla="*/ 0 w 23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0"/>
                      </a:moveTo>
                      <a:lnTo>
                        <a:pt x="2" y="17"/>
                      </a:lnTo>
                      <a:lnTo>
                        <a:pt x="23" y="19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2" name="Freeform 354"/>
                <p:cNvSpPr>
                  <a:spLocks/>
                </p:cNvSpPr>
                <p:nvPr/>
              </p:nvSpPr>
              <p:spPr bwMode="auto">
                <a:xfrm>
                  <a:off x="2197" y="1090"/>
                  <a:ext cx="23" cy="9"/>
                </a:xfrm>
                <a:custGeom>
                  <a:avLst/>
                  <a:gdLst>
                    <a:gd name="T0" fmla="*/ 0 w 23"/>
                    <a:gd name="T1" fmla="*/ 0 h 20"/>
                    <a:gd name="T2" fmla="*/ 3 w 23"/>
                    <a:gd name="T3" fmla="*/ 4 h 20"/>
                    <a:gd name="T4" fmla="*/ 23 w 23"/>
                    <a:gd name="T5" fmla="*/ 4 h 20"/>
                    <a:gd name="T6" fmla="*/ 21 w 23"/>
                    <a:gd name="T7" fmla="*/ 0 h 20"/>
                    <a:gd name="T8" fmla="*/ 0 w 23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0"/>
                      </a:moveTo>
                      <a:lnTo>
                        <a:pt x="3" y="18"/>
                      </a:lnTo>
                      <a:lnTo>
                        <a:pt x="23" y="20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3" name="Freeform 355"/>
                <p:cNvSpPr>
                  <a:spLocks/>
                </p:cNvSpPr>
                <p:nvPr/>
              </p:nvSpPr>
              <p:spPr bwMode="auto">
                <a:xfrm>
                  <a:off x="2200" y="1092"/>
                  <a:ext cx="23" cy="10"/>
                </a:xfrm>
                <a:custGeom>
                  <a:avLst/>
                  <a:gdLst>
                    <a:gd name="T0" fmla="*/ 0 w 23"/>
                    <a:gd name="T1" fmla="*/ 0 h 21"/>
                    <a:gd name="T2" fmla="*/ 2 w 23"/>
                    <a:gd name="T3" fmla="*/ 5 h 21"/>
                    <a:gd name="T4" fmla="*/ 23 w 23"/>
                    <a:gd name="T5" fmla="*/ 5 h 21"/>
                    <a:gd name="T6" fmla="*/ 20 w 23"/>
                    <a:gd name="T7" fmla="*/ 0 h 21"/>
                    <a:gd name="T8" fmla="*/ 0 w 23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0"/>
                      </a:moveTo>
                      <a:lnTo>
                        <a:pt x="2" y="20"/>
                      </a:lnTo>
                      <a:lnTo>
                        <a:pt x="23" y="2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4" name="Freeform 356"/>
                <p:cNvSpPr>
                  <a:spLocks/>
                </p:cNvSpPr>
                <p:nvPr/>
              </p:nvSpPr>
              <p:spPr bwMode="auto">
                <a:xfrm>
                  <a:off x="2202" y="1095"/>
                  <a:ext cx="21" cy="11"/>
                </a:xfrm>
                <a:custGeom>
                  <a:avLst/>
                  <a:gdLst>
                    <a:gd name="T0" fmla="*/ 0 w 21"/>
                    <a:gd name="T1" fmla="*/ 0 h 21"/>
                    <a:gd name="T2" fmla="*/ 3 w 21"/>
                    <a:gd name="T3" fmla="*/ 5 h 21"/>
                    <a:gd name="T4" fmla="*/ 21 w 21"/>
                    <a:gd name="T5" fmla="*/ 6 h 21"/>
                    <a:gd name="T6" fmla="*/ 21 w 21"/>
                    <a:gd name="T7" fmla="*/ 1 h 21"/>
                    <a:gd name="T8" fmla="*/ 0 w 21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1" y="21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5" name="Freeform 357"/>
                <p:cNvSpPr>
                  <a:spLocks/>
                </p:cNvSpPr>
                <p:nvPr/>
              </p:nvSpPr>
              <p:spPr bwMode="auto">
                <a:xfrm>
                  <a:off x="2205" y="1098"/>
                  <a:ext cx="20" cy="12"/>
                </a:xfrm>
                <a:custGeom>
                  <a:avLst/>
                  <a:gdLst>
                    <a:gd name="T0" fmla="*/ 0 w 20"/>
                    <a:gd name="T1" fmla="*/ 0 h 25"/>
                    <a:gd name="T2" fmla="*/ 2 w 20"/>
                    <a:gd name="T3" fmla="*/ 6 h 25"/>
                    <a:gd name="T4" fmla="*/ 20 w 20"/>
                    <a:gd name="T5" fmla="*/ 6 h 25"/>
                    <a:gd name="T6" fmla="*/ 18 w 20"/>
                    <a:gd name="T7" fmla="*/ 0 h 25"/>
                    <a:gd name="T8" fmla="*/ 0 w 20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0"/>
                      </a:moveTo>
                      <a:lnTo>
                        <a:pt x="2" y="24"/>
                      </a:lnTo>
                      <a:lnTo>
                        <a:pt x="20" y="2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6" name="Freeform 358"/>
                <p:cNvSpPr>
                  <a:spLocks/>
                </p:cNvSpPr>
                <p:nvPr/>
              </p:nvSpPr>
              <p:spPr bwMode="auto">
                <a:xfrm>
                  <a:off x="2207" y="1102"/>
                  <a:ext cx="23" cy="13"/>
                </a:xfrm>
                <a:custGeom>
                  <a:avLst/>
                  <a:gdLst>
                    <a:gd name="T0" fmla="*/ 0 w 23"/>
                    <a:gd name="T1" fmla="*/ 0 h 27"/>
                    <a:gd name="T2" fmla="*/ 6 w 23"/>
                    <a:gd name="T3" fmla="*/ 6 h 27"/>
                    <a:gd name="T4" fmla="*/ 23 w 23"/>
                    <a:gd name="T5" fmla="*/ 6 h 27"/>
                    <a:gd name="T6" fmla="*/ 18 w 23"/>
                    <a:gd name="T7" fmla="*/ 0 h 27"/>
                    <a:gd name="T8" fmla="*/ 0 w 23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0"/>
                      </a:moveTo>
                      <a:lnTo>
                        <a:pt x="6" y="25"/>
                      </a:lnTo>
                      <a:lnTo>
                        <a:pt x="23" y="2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7" name="Rectangle 359"/>
                <p:cNvSpPr>
                  <a:spLocks noChangeArrowheads="1"/>
                </p:cNvSpPr>
                <p:nvPr/>
              </p:nvSpPr>
              <p:spPr bwMode="auto">
                <a:xfrm>
                  <a:off x="2213" y="1108"/>
                  <a:ext cx="17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488" name="Freeform 360"/>
                <p:cNvSpPr>
                  <a:spLocks/>
                </p:cNvSpPr>
                <p:nvPr/>
              </p:nvSpPr>
              <p:spPr bwMode="auto">
                <a:xfrm>
                  <a:off x="2220" y="1132"/>
                  <a:ext cx="20" cy="8"/>
                </a:xfrm>
                <a:custGeom>
                  <a:avLst/>
                  <a:gdLst>
                    <a:gd name="T0" fmla="*/ 0 w 20"/>
                    <a:gd name="T1" fmla="*/ 0 h 16"/>
                    <a:gd name="T2" fmla="*/ 3 w 20"/>
                    <a:gd name="T3" fmla="*/ 3 h 16"/>
                    <a:gd name="T4" fmla="*/ 20 w 20"/>
                    <a:gd name="T5" fmla="*/ 4 h 16"/>
                    <a:gd name="T6" fmla="*/ 18 w 20"/>
                    <a:gd name="T7" fmla="*/ 1 h 16"/>
                    <a:gd name="T8" fmla="*/ 0 w 20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"/>
                    <a:gd name="T17" fmla="*/ 20 w 2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">
                      <a:moveTo>
                        <a:pt x="0" y="0"/>
                      </a:moveTo>
                      <a:lnTo>
                        <a:pt x="3" y="14"/>
                      </a:lnTo>
                      <a:lnTo>
                        <a:pt x="20" y="16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89" name="Freeform 361"/>
                <p:cNvSpPr>
                  <a:spLocks/>
                </p:cNvSpPr>
                <p:nvPr/>
              </p:nvSpPr>
              <p:spPr bwMode="auto">
                <a:xfrm>
                  <a:off x="2223" y="1133"/>
                  <a:ext cx="23" cy="22"/>
                </a:xfrm>
                <a:custGeom>
                  <a:avLst/>
                  <a:gdLst>
                    <a:gd name="T0" fmla="*/ 0 w 23"/>
                    <a:gd name="T1" fmla="*/ 0 h 44"/>
                    <a:gd name="T2" fmla="*/ 2 w 23"/>
                    <a:gd name="T3" fmla="*/ 11 h 44"/>
                    <a:gd name="T4" fmla="*/ 23 w 23"/>
                    <a:gd name="T5" fmla="*/ 11 h 44"/>
                    <a:gd name="T6" fmla="*/ 17 w 23"/>
                    <a:gd name="T7" fmla="*/ 1 h 44"/>
                    <a:gd name="T8" fmla="*/ 0 w 23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4"/>
                    <a:gd name="T17" fmla="*/ 23 w 23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4">
                      <a:moveTo>
                        <a:pt x="0" y="0"/>
                      </a:moveTo>
                      <a:lnTo>
                        <a:pt x="2" y="44"/>
                      </a:lnTo>
                      <a:lnTo>
                        <a:pt x="23" y="44"/>
                      </a:lnTo>
                      <a:lnTo>
                        <a:pt x="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0" name="Freeform 362"/>
                <p:cNvSpPr>
                  <a:spLocks/>
                </p:cNvSpPr>
                <p:nvPr/>
              </p:nvSpPr>
              <p:spPr bwMode="auto">
                <a:xfrm>
                  <a:off x="2225" y="1148"/>
                  <a:ext cx="23" cy="19"/>
                </a:xfrm>
                <a:custGeom>
                  <a:avLst/>
                  <a:gdLst>
                    <a:gd name="T0" fmla="*/ 0 w 23"/>
                    <a:gd name="T1" fmla="*/ 0 h 37"/>
                    <a:gd name="T2" fmla="*/ 3 w 23"/>
                    <a:gd name="T3" fmla="*/ 9 h 37"/>
                    <a:gd name="T4" fmla="*/ 23 w 23"/>
                    <a:gd name="T5" fmla="*/ 10 h 37"/>
                    <a:gd name="T6" fmla="*/ 21 w 23"/>
                    <a:gd name="T7" fmla="*/ 1 h 37"/>
                    <a:gd name="T8" fmla="*/ 0 w 2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0"/>
                      </a:moveTo>
                      <a:lnTo>
                        <a:pt x="3" y="35"/>
                      </a:lnTo>
                      <a:lnTo>
                        <a:pt x="23" y="37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1" name="Freeform 363"/>
                <p:cNvSpPr>
                  <a:spLocks/>
                </p:cNvSpPr>
                <p:nvPr/>
              </p:nvSpPr>
              <p:spPr bwMode="auto">
                <a:xfrm>
                  <a:off x="2235" y="1187"/>
                  <a:ext cx="23" cy="7"/>
                </a:xfrm>
                <a:custGeom>
                  <a:avLst/>
                  <a:gdLst>
                    <a:gd name="T0" fmla="*/ 0 w 23"/>
                    <a:gd name="T1" fmla="*/ 0 h 14"/>
                    <a:gd name="T2" fmla="*/ 3 w 23"/>
                    <a:gd name="T3" fmla="*/ 4 h 14"/>
                    <a:gd name="T4" fmla="*/ 23 w 23"/>
                    <a:gd name="T5" fmla="*/ 4 h 14"/>
                    <a:gd name="T6" fmla="*/ 21 w 23"/>
                    <a:gd name="T7" fmla="*/ 1 h 14"/>
                    <a:gd name="T8" fmla="*/ 0 w 23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4"/>
                    <a:gd name="T17" fmla="*/ 23 w 23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4">
                      <a:moveTo>
                        <a:pt x="0" y="0"/>
                      </a:moveTo>
                      <a:lnTo>
                        <a:pt x="3" y="13"/>
                      </a:lnTo>
                      <a:lnTo>
                        <a:pt x="23" y="14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2" name="Freeform 364"/>
                <p:cNvSpPr>
                  <a:spLocks/>
                </p:cNvSpPr>
                <p:nvPr/>
              </p:nvSpPr>
              <p:spPr bwMode="auto">
                <a:xfrm>
                  <a:off x="2238" y="1186"/>
                  <a:ext cx="25" cy="29"/>
                </a:xfrm>
                <a:custGeom>
                  <a:avLst/>
                  <a:gdLst>
                    <a:gd name="T0" fmla="*/ 0 w 25"/>
                    <a:gd name="T1" fmla="*/ 0 h 59"/>
                    <a:gd name="T2" fmla="*/ 5 w 25"/>
                    <a:gd name="T3" fmla="*/ 14 h 59"/>
                    <a:gd name="T4" fmla="*/ 25 w 25"/>
                    <a:gd name="T5" fmla="*/ 14 h 59"/>
                    <a:gd name="T6" fmla="*/ 20 w 25"/>
                    <a:gd name="T7" fmla="*/ 0 h 59"/>
                    <a:gd name="T8" fmla="*/ 0 w 25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9"/>
                    <a:gd name="T17" fmla="*/ 25 w 25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9">
                      <a:moveTo>
                        <a:pt x="0" y="0"/>
                      </a:moveTo>
                      <a:lnTo>
                        <a:pt x="5" y="57"/>
                      </a:lnTo>
                      <a:lnTo>
                        <a:pt x="25" y="5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3" name="Freeform 365"/>
                <p:cNvSpPr>
                  <a:spLocks/>
                </p:cNvSpPr>
                <p:nvPr/>
              </p:nvSpPr>
              <p:spPr bwMode="auto">
                <a:xfrm>
                  <a:off x="2243" y="1207"/>
                  <a:ext cx="23" cy="19"/>
                </a:xfrm>
                <a:custGeom>
                  <a:avLst/>
                  <a:gdLst>
                    <a:gd name="T0" fmla="*/ 0 w 23"/>
                    <a:gd name="T1" fmla="*/ 0 h 37"/>
                    <a:gd name="T2" fmla="*/ 3 w 23"/>
                    <a:gd name="T3" fmla="*/ 9 h 37"/>
                    <a:gd name="T4" fmla="*/ 23 w 23"/>
                    <a:gd name="T5" fmla="*/ 10 h 37"/>
                    <a:gd name="T6" fmla="*/ 20 w 23"/>
                    <a:gd name="T7" fmla="*/ 1 h 37"/>
                    <a:gd name="T8" fmla="*/ 0 w 2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0"/>
                      </a:moveTo>
                      <a:lnTo>
                        <a:pt x="3" y="35"/>
                      </a:lnTo>
                      <a:lnTo>
                        <a:pt x="23" y="37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4" name="Freeform 366"/>
                <p:cNvSpPr>
                  <a:spLocks/>
                </p:cNvSpPr>
                <p:nvPr/>
              </p:nvSpPr>
              <p:spPr bwMode="auto">
                <a:xfrm>
                  <a:off x="2246" y="1218"/>
                  <a:ext cx="22" cy="19"/>
                </a:xfrm>
                <a:custGeom>
                  <a:avLst/>
                  <a:gdLst>
                    <a:gd name="T0" fmla="*/ 0 w 22"/>
                    <a:gd name="T1" fmla="*/ 0 h 39"/>
                    <a:gd name="T2" fmla="*/ 2 w 22"/>
                    <a:gd name="T3" fmla="*/ 9 h 39"/>
                    <a:gd name="T4" fmla="*/ 22 w 22"/>
                    <a:gd name="T5" fmla="*/ 9 h 39"/>
                    <a:gd name="T6" fmla="*/ 20 w 22"/>
                    <a:gd name="T7" fmla="*/ 0 h 39"/>
                    <a:gd name="T8" fmla="*/ 0 w 22"/>
                    <a:gd name="T9" fmla="*/ 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9"/>
                    <a:gd name="T17" fmla="*/ 22 w 22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9">
                      <a:moveTo>
                        <a:pt x="0" y="0"/>
                      </a:moveTo>
                      <a:lnTo>
                        <a:pt x="2" y="38"/>
                      </a:lnTo>
                      <a:lnTo>
                        <a:pt x="22" y="3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5" name="Freeform 367"/>
                <p:cNvSpPr>
                  <a:spLocks/>
                </p:cNvSpPr>
                <p:nvPr/>
              </p:nvSpPr>
              <p:spPr bwMode="auto">
                <a:xfrm>
                  <a:off x="2248" y="1230"/>
                  <a:ext cx="23" cy="12"/>
                </a:xfrm>
                <a:custGeom>
                  <a:avLst/>
                  <a:gdLst>
                    <a:gd name="T0" fmla="*/ 0 w 23"/>
                    <a:gd name="T1" fmla="*/ 0 h 23"/>
                    <a:gd name="T2" fmla="*/ 3 w 23"/>
                    <a:gd name="T3" fmla="*/ 6 h 23"/>
                    <a:gd name="T4" fmla="*/ 23 w 23"/>
                    <a:gd name="T5" fmla="*/ 6 h 23"/>
                    <a:gd name="T6" fmla="*/ 20 w 23"/>
                    <a:gd name="T7" fmla="*/ 1 h 23"/>
                    <a:gd name="T8" fmla="*/ 0 w 23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0"/>
                      </a:moveTo>
                      <a:lnTo>
                        <a:pt x="3" y="21"/>
                      </a:lnTo>
                      <a:lnTo>
                        <a:pt x="23" y="2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6" name="Freeform 368"/>
                <p:cNvSpPr>
                  <a:spLocks/>
                </p:cNvSpPr>
                <p:nvPr/>
              </p:nvSpPr>
              <p:spPr bwMode="auto">
                <a:xfrm>
                  <a:off x="2256" y="1261"/>
                  <a:ext cx="25" cy="29"/>
                </a:xfrm>
                <a:custGeom>
                  <a:avLst/>
                  <a:gdLst>
                    <a:gd name="T0" fmla="*/ 0 w 25"/>
                    <a:gd name="T1" fmla="*/ 0 h 59"/>
                    <a:gd name="T2" fmla="*/ 5 w 25"/>
                    <a:gd name="T3" fmla="*/ 14 h 59"/>
                    <a:gd name="T4" fmla="*/ 25 w 25"/>
                    <a:gd name="T5" fmla="*/ 14 h 59"/>
                    <a:gd name="T6" fmla="*/ 20 w 25"/>
                    <a:gd name="T7" fmla="*/ 0 h 59"/>
                    <a:gd name="T8" fmla="*/ 0 w 25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9"/>
                    <a:gd name="T17" fmla="*/ 25 w 25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9">
                      <a:moveTo>
                        <a:pt x="0" y="0"/>
                      </a:moveTo>
                      <a:lnTo>
                        <a:pt x="5" y="57"/>
                      </a:lnTo>
                      <a:lnTo>
                        <a:pt x="25" y="5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7" name="Freeform 369"/>
                <p:cNvSpPr>
                  <a:spLocks/>
                </p:cNvSpPr>
                <p:nvPr/>
              </p:nvSpPr>
              <p:spPr bwMode="auto">
                <a:xfrm>
                  <a:off x="2261" y="1282"/>
                  <a:ext cx="20" cy="21"/>
                </a:xfrm>
                <a:custGeom>
                  <a:avLst/>
                  <a:gdLst>
                    <a:gd name="T0" fmla="*/ 0 w 20"/>
                    <a:gd name="T1" fmla="*/ 0 h 41"/>
                    <a:gd name="T2" fmla="*/ 2 w 20"/>
                    <a:gd name="T3" fmla="*/ 10 h 41"/>
                    <a:gd name="T4" fmla="*/ 20 w 20"/>
                    <a:gd name="T5" fmla="*/ 11 h 41"/>
                    <a:gd name="T6" fmla="*/ 20 w 20"/>
                    <a:gd name="T7" fmla="*/ 1 h 41"/>
                    <a:gd name="T8" fmla="*/ 0 w 20"/>
                    <a:gd name="T9" fmla="*/ 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1"/>
                    <a:gd name="T17" fmla="*/ 20 w 20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1">
                      <a:moveTo>
                        <a:pt x="0" y="0"/>
                      </a:moveTo>
                      <a:lnTo>
                        <a:pt x="2" y="39"/>
                      </a:lnTo>
                      <a:lnTo>
                        <a:pt x="20" y="4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8" name="Freeform 370"/>
                <p:cNvSpPr>
                  <a:spLocks/>
                </p:cNvSpPr>
                <p:nvPr/>
              </p:nvSpPr>
              <p:spPr bwMode="auto">
                <a:xfrm>
                  <a:off x="2268" y="1322"/>
                  <a:ext cx="23" cy="28"/>
                </a:xfrm>
                <a:custGeom>
                  <a:avLst/>
                  <a:gdLst>
                    <a:gd name="T0" fmla="*/ 0 w 23"/>
                    <a:gd name="T1" fmla="*/ 0 h 55"/>
                    <a:gd name="T2" fmla="*/ 6 w 23"/>
                    <a:gd name="T3" fmla="*/ 14 h 55"/>
                    <a:gd name="T4" fmla="*/ 23 w 23"/>
                    <a:gd name="T5" fmla="*/ 14 h 55"/>
                    <a:gd name="T6" fmla="*/ 18 w 23"/>
                    <a:gd name="T7" fmla="*/ 1 h 55"/>
                    <a:gd name="T8" fmla="*/ 0 w 23"/>
                    <a:gd name="T9" fmla="*/ 0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5"/>
                    <a:gd name="T17" fmla="*/ 23 w 23"/>
                    <a:gd name="T18" fmla="*/ 55 h 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5">
                      <a:moveTo>
                        <a:pt x="0" y="0"/>
                      </a:moveTo>
                      <a:lnTo>
                        <a:pt x="6" y="53"/>
                      </a:lnTo>
                      <a:lnTo>
                        <a:pt x="23" y="5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99" name="Freeform 371"/>
                <p:cNvSpPr>
                  <a:spLocks/>
                </p:cNvSpPr>
                <p:nvPr/>
              </p:nvSpPr>
              <p:spPr bwMode="auto">
                <a:xfrm>
                  <a:off x="2274" y="1342"/>
                  <a:ext cx="20" cy="22"/>
                </a:xfrm>
                <a:custGeom>
                  <a:avLst/>
                  <a:gdLst>
                    <a:gd name="T0" fmla="*/ 0 w 20"/>
                    <a:gd name="T1" fmla="*/ 0 h 44"/>
                    <a:gd name="T2" fmla="*/ 2 w 20"/>
                    <a:gd name="T3" fmla="*/ 11 h 44"/>
                    <a:gd name="T4" fmla="*/ 20 w 20"/>
                    <a:gd name="T5" fmla="*/ 11 h 44"/>
                    <a:gd name="T6" fmla="*/ 17 w 20"/>
                    <a:gd name="T7" fmla="*/ 1 h 44"/>
                    <a:gd name="T8" fmla="*/ 0 w 20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4"/>
                    <a:gd name="T17" fmla="*/ 20 w 2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4">
                      <a:moveTo>
                        <a:pt x="0" y="0"/>
                      </a:moveTo>
                      <a:lnTo>
                        <a:pt x="2" y="43"/>
                      </a:lnTo>
                      <a:lnTo>
                        <a:pt x="20" y="44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0" name="Freeform 372"/>
                <p:cNvSpPr>
                  <a:spLocks/>
                </p:cNvSpPr>
                <p:nvPr/>
              </p:nvSpPr>
              <p:spPr bwMode="auto">
                <a:xfrm>
                  <a:off x="2281" y="1384"/>
                  <a:ext cx="23" cy="30"/>
                </a:xfrm>
                <a:custGeom>
                  <a:avLst/>
                  <a:gdLst>
                    <a:gd name="T0" fmla="*/ 0 w 23"/>
                    <a:gd name="T1" fmla="*/ 0 h 60"/>
                    <a:gd name="T2" fmla="*/ 3 w 23"/>
                    <a:gd name="T3" fmla="*/ 15 h 60"/>
                    <a:gd name="T4" fmla="*/ 23 w 23"/>
                    <a:gd name="T5" fmla="*/ 15 h 60"/>
                    <a:gd name="T6" fmla="*/ 18 w 23"/>
                    <a:gd name="T7" fmla="*/ 1 h 60"/>
                    <a:gd name="T8" fmla="*/ 0 w 23"/>
                    <a:gd name="T9" fmla="*/ 0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0"/>
                    <a:gd name="T17" fmla="*/ 23 w 23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0">
                      <a:moveTo>
                        <a:pt x="0" y="0"/>
                      </a:moveTo>
                      <a:lnTo>
                        <a:pt x="3" y="58"/>
                      </a:lnTo>
                      <a:lnTo>
                        <a:pt x="23" y="60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1" name="Freeform 373"/>
                <p:cNvSpPr>
                  <a:spLocks/>
                </p:cNvSpPr>
                <p:nvPr/>
              </p:nvSpPr>
              <p:spPr bwMode="auto">
                <a:xfrm>
                  <a:off x="2284" y="1407"/>
                  <a:ext cx="23" cy="19"/>
                </a:xfrm>
                <a:custGeom>
                  <a:avLst/>
                  <a:gdLst>
                    <a:gd name="T0" fmla="*/ 0 w 23"/>
                    <a:gd name="T1" fmla="*/ 0 h 37"/>
                    <a:gd name="T2" fmla="*/ 2 w 23"/>
                    <a:gd name="T3" fmla="*/ 9 h 37"/>
                    <a:gd name="T4" fmla="*/ 23 w 23"/>
                    <a:gd name="T5" fmla="*/ 10 h 37"/>
                    <a:gd name="T6" fmla="*/ 20 w 23"/>
                    <a:gd name="T7" fmla="*/ 1 h 37"/>
                    <a:gd name="T8" fmla="*/ 0 w 2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0"/>
                      </a:moveTo>
                      <a:lnTo>
                        <a:pt x="2" y="35"/>
                      </a:lnTo>
                      <a:lnTo>
                        <a:pt x="23" y="37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2" name="Freeform 374"/>
                <p:cNvSpPr>
                  <a:spLocks/>
                </p:cNvSpPr>
                <p:nvPr/>
              </p:nvSpPr>
              <p:spPr bwMode="auto">
                <a:xfrm>
                  <a:off x="2289" y="1439"/>
                  <a:ext cx="25" cy="42"/>
                </a:xfrm>
                <a:custGeom>
                  <a:avLst/>
                  <a:gdLst>
                    <a:gd name="T0" fmla="*/ 0 w 25"/>
                    <a:gd name="T1" fmla="*/ 0 h 83"/>
                    <a:gd name="T2" fmla="*/ 5 w 25"/>
                    <a:gd name="T3" fmla="*/ 21 h 83"/>
                    <a:gd name="T4" fmla="*/ 25 w 25"/>
                    <a:gd name="T5" fmla="*/ 21 h 83"/>
                    <a:gd name="T6" fmla="*/ 20 w 25"/>
                    <a:gd name="T7" fmla="*/ 1 h 83"/>
                    <a:gd name="T8" fmla="*/ 0 w 2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0"/>
                      </a:moveTo>
                      <a:lnTo>
                        <a:pt x="5" y="81"/>
                      </a:lnTo>
                      <a:lnTo>
                        <a:pt x="25" y="83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3" name="Rectangle 375"/>
                <p:cNvSpPr>
                  <a:spLocks noChangeArrowheads="1"/>
                </p:cNvSpPr>
                <p:nvPr/>
              </p:nvSpPr>
              <p:spPr bwMode="auto">
                <a:xfrm>
                  <a:off x="2294" y="1473"/>
                  <a:ext cx="20" cy="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04" name="Freeform 376"/>
                <p:cNvSpPr>
                  <a:spLocks/>
                </p:cNvSpPr>
                <p:nvPr/>
              </p:nvSpPr>
              <p:spPr bwMode="auto">
                <a:xfrm>
                  <a:off x="2299" y="1507"/>
                  <a:ext cx="23" cy="8"/>
                </a:xfrm>
                <a:custGeom>
                  <a:avLst/>
                  <a:gdLst>
                    <a:gd name="T0" fmla="*/ 0 w 23"/>
                    <a:gd name="T1" fmla="*/ 0 h 16"/>
                    <a:gd name="T2" fmla="*/ 2 w 23"/>
                    <a:gd name="T3" fmla="*/ 3 h 16"/>
                    <a:gd name="T4" fmla="*/ 23 w 23"/>
                    <a:gd name="T5" fmla="*/ 4 h 16"/>
                    <a:gd name="T6" fmla="*/ 20 w 23"/>
                    <a:gd name="T7" fmla="*/ 1 h 16"/>
                    <a:gd name="T8" fmla="*/ 0 w 23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6"/>
                    <a:gd name="T17" fmla="*/ 23 w 23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6">
                      <a:moveTo>
                        <a:pt x="0" y="0"/>
                      </a:moveTo>
                      <a:lnTo>
                        <a:pt x="2" y="15"/>
                      </a:lnTo>
                      <a:lnTo>
                        <a:pt x="23" y="1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5" name="Freeform 377"/>
                <p:cNvSpPr>
                  <a:spLocks/>
                </p:cNvSpPr>
                <p:nvPr/>
              </p:nvSpPr>
              <p:spPr bwMode="auto">
                <a:xfrm>
                  <a:off x="2301" y="1508"/>
                  <a:ext cx="26" cy="41"/>
                </a:xfrm>
                <a:custGeom>
                  <a:avLst/>
                  <a:gdLst>
                    <a:gd name="T0" fmla="*/ 0 w 26"/>
                    <a:gd name="T1" fmla="*/ 0 h 82"/>
                    <a:gd name="T2" fmla="*/ 6 w 26"/>
                    <a:gd name="T3" fmla="*/ 20 h 82"/>
                    <a:gd name="T4" fmla="*/ 26 w 26"/>
                    <a:gd name="T5" fmla="*/ 21 h 82"/>
                    <a:gd name="T6" fmla="*/ 21 w 26"/>
                    <a:gd name="T7" fmla="*/ 1 h 82"/>
                    <a:gd name="T8" fmla="*/ 0 w 26"/>
                    <a:gd name="T9" fmla="*/ 0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2"/>
                    <a:gd name="T17" fmla="*/ 26 w 26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2">
                      <a:moveTo>
                        <a:pt x="0" y="0"/>
                      </a:moveTo>
                      <a:lnTo>
                        <a:pt x="6" y="80"/>
                      </a:lnTo>
                      <a:lnTo>
                        <a:pt x="26" y="8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6" name="Freeform 378"/>
                <p:cNvSpPr>
                  <a:spLocks/>
                </p:cNvSpPr>
                <p:nvPr/>
              </p:nvSpPr>
              <p:spPr bwMode="auto">
                <a:xfrm>
                  <a:off x="2309" y="1569"/>
                  <a:ext cx="23" cy="21"/>
                </a:xfrm>
                <a:custGeom>
                  <a:avLst/>
                  <a:gdLst>
                    <a:gd name="T0" fmla="*/ 0 w 23"/>
                    <a:gd name="T1" fmla="*/ 0 h 43"/>
                    <a:gd name="T2" fmla="*/ 3 w 23"/>
                    <a:gd name="T3" fmla="*/ 10 h 43"/>
                    <a:gd name="T4" fmla="*/ 23 w 23"/>
                    <a:gd name="T5" fmla="*/ 10 h 43"/>
                    <a:gd name="T6" fmla="*/ 20 w 23"/>
                    <a:gd name="T7" fmla="*/ 0 h 43"/>
                    <a:gd name="T8" fmla="*/ 0 w 23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3"/>
                    <a:gd name="T17" fmla="*/ 23 w 23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3">
                      <a:moveTo>
                        <a:pt x="0" y="0"/>
                      </a:moveTo>
                      <a:lnTo>
                        <a:pt x="3" y="41"/>
                      </a:lnTo>
                      <a:lnTo>
                        <a:pt x="23" y="4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7" name="Freeform 379"/>
                <p:cNvSpPr>
                  <a:spLocks/>
                </p:cNvSpPr>
                <p:nvPr/>
              </p:nvSpPr>
              <p:spPr bwMode="auto">
                <a:xfrm>
                  <a:off x="2312" y="1582"/>
                  <a:ext cx="25" cy="27"/>
                </a:xfrm>
                <a:custGeom>
                  <a:avLst/>
                  <a:gdLst>
                    <a:gd name="T0" fmla="*/ 0 w 25"/>
                    <a:gd name="T1" fmla="*/ 0 h 55"/>
                    <a:gd name="T2" fmla="*/ 5 w 25"/>
                    <a:gd name="T3" fmla="*/ 13 h 55"/>
                    <a:gd name="T4" fmla="*/ 25 w 25"/>
                    <a:gd name="T5" fmla="*/ 13 h 55"/>
                    <a:gd name="T6" fmla="*/ 20 w 25"/>
                    <a:gd name="T7" fmla="*/ 0 h 55"/>
                    <a:gd name="T8" fmla="*/ 0 w 25"/>
                    <a:gd name="T9" fmla="*/ 0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5"/>
                    <a:gd name="T17" fmla="*/ 25 w 25"/>
                    <a:gd name="T18" fmla="*/ 55 h 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5">
                      <a:moveTo>
                        <a:pt x="0" y="0"/>
                      </a:moveTo>
                      <a:lnTo>
                        <a:pt x="5" y="55"/>
                      </a:lnTo>
                      <a:lnTo>
                        <a:pt x="25" y="55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8" name="Freeform 380"/>
                <p:cNvSpPr>
                  <a:spLocks/>
                </p:cNvSpPr>
                <p:nvPr/>
              </p:nvSpPr>
              <p:spPr bwMode="auto">
                <a:xfrm>
                  <a:off x="2319" y="1636"/>
                  <a:ext cx="23" cy="29"/>
                </a:xfrm>
                <a:custGeom>
                  <a:avLst/>
                  <a:gdLst>
                    <a:gd name="T0" fmla="*/ 0 w 23"/>
                    <a:gd name="T1" fmla="*/ 0 h 59"/>
                    <a:gd name="T2" fmla="*/ 5 w 23"/>
                    <a:gd name="T3" fmla="*/ 14 h 59"/>
                    <a:gd name="T4" fmla="*/ 23 w 23"/>
                    <a:gd name="T5" fmla="*/ 14 h 59"/>
                    <a:gd name="T6" fmla="*/ 18 w 23"/>
                    <a:gd name="T7" fmla="*/ 0 h 59"/>
                    <a:gd name="T8" fmla="*/ 0 w 23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9"/>
                    <a:gd name="T17" fmla="*/ 23 w 23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9">
                      <a:moveTo>
                        <a:pt x="0" y="0"/>
                      </a:moveTo>
                      <a:lnTo>
                        <a:pt x="5" y="57"/>
                      </a:lnTo>
                      <a:lnTo>
                        <a:pt x="23" y="59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09" name="Freeform 381"/>
                <p:cNvSpPr>
                  <a:spLocks/>
                </p:cNvSpPr>
                <p:nvPr/>
              </p:nvSpPr>
              <p:spPr bwMode="auto">
                <a:xfrm>
                  <a:off x="2324" y="1657"/>
                  <a:ext cx="21" cy="21"/>
                </a:xfrm>
                <a:custGeom>
                  <a:avLst/>
                  <a:gdLst>
                    <a:gd name="T0" fmla="*/ 0 w 21"/>
                    <a:gd name="T1" fmla="*/ 0 h 41"/>
                    <a:gd name="T2" fmla="*/ 3 w 21"/>
                    <a:gd name="T3" fmla="*/ 10 h 41"/>
                    <a:gd name="T4" fmla="*/ 21 w 21"/>
                    <a:gd name="T5" fmla="*/ 11 h 41"/>
                    <a:gd name="T6" fmla="*/ 18 w 21"/>
                    <a:gd name="T7" fmla="*/ 1 h 41"/>
                    <a:gd name="T8" fmla="*/ 0 w 21"/>
                    <a:gd name="T9" fmla="*/ 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41"/>
                    <a:gd name="T17" fmla="*/ 21 w 21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41">
                      <a:moveTo>
                        <a:pt x="0" y="0"/>
                      </a:moveTo>
                      <a:lnTo>
                        <a:pt x="3" y="39"/>
                      </a:lnTo>
                      <a:lnTo>
                        <a:pt x="21" y="41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0" name="Freeform 382"/>
                <p:cNvSpPr>
                  <a:spLocks/>
                </p:cNvSpPr>
                <p:nvPr/>
              </p:nvSpPr>
              <p:spPr bwMode="auto">
                <a:xfrm>
                  <a:off x="2332" y="1697"/>
                  <a:ext cx="23" cy="42"/>
                </a:xfrm>
                <a:custGeom>
                  <a:avLst/>
                  <a:gdLst>
                    <a:gd name="T0" fmla="*/ 0 w 23"/>
                    <a:gd name="T1" fmla="*/ 0 h 83"/>
                    <a:gd name="T2" fmla="*/ 5 w 23"/>
                    <a:gd name="T3" fmla="*/ 21 h 83"/>
                    <a:gd name="T4" fmla="*/ 23 w 23"/>
                    <a:gd name="T5" fmla="*/ 21 h 83"/>
                    <a:gd name="T6" fmla="*/ 18 w 23"/>
                    <a:gd name="T7" fmla="*/ 1 h 83"/>
                    <a:gd name="T8" fmla="*/ 0 w 2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3"/>
                    <a:gd name="T17" fmla="*/ 23 w 2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3">
                      <a:moveTo>
                        <a:pt x="0" y="0"/>
                      </a:moveTo>
                      <a:lnTo>
                        <a:pt x="5" y="81"/>
                      </a:lnTo>
                      <a:lnTo>
                        <a:pt x="23" y="83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1" name="Freeform 383"/>
                <p:cNvSpPr>
                  <a:spLocks/>
                </p:cNvSpPr>
                <p:nvPr/>
              </p:nvSpPr>
              <p:spPr bwMode="auto">
                <a:xfrm>
                  <a:off x="2337" y="1731"/>
                  <a:ext cx="23" cy="45"/>
                </a:xfrm>
                <a:custGeom>
                  <a:avLst/>
                  <a:gdLst>
                    <a:gd name="T0" fmla="*/ 0 w 23"/>
                    <a:gd name="T1" fmla="*/ 0 h 89"/>
                    <a:gd name="T2" fmla="*/ 3 w 23"/>
                    <a:gd name="T3" fmla="*/ 22 h 89"/>
                    <a:gd name="T4" fmla="*/ 23 w 23"/>
                    <a:gd name="T5" fmla="*/ 23 h 89"/>
                    <a:gd name="T6" fmla="*/ 18 w 23"/>
                    <a:gd name="T7" fmla="*/ 1 h 89"/>
                    <a:gd name="T8" fmla="*/ 0 w 23"/>
                    <a:gd name="T9" fmla="*/ 0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9"/>
                    <a:gd name="T17" fmla="*/ 23 w 23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9">
                      <a:moveTo>
                        <a:pt x="0" y="0"/>
                      </a:moveTo>
                      <a:lnTo>
                        <a:pt x="3" y="87"/>
                      </a:lnTo>
                      <a:lnTo>
                        <a:pt x="23" y="89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2" name="Rectangle 384"/>
                <p:cNvSpPr>
                  <a:spLocks noChangeArrowheads="1"/>
                </p:cNvSpPr>
                <p:nvPr/>
              </p:nvSpPr>
              <p:spPr bwMode="auto">
                <a:xfrm>
                  <a:off x="2340" y="1768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13" name="Freeform 385"/>
                <p:cNvSpPr>
                  <a:spLocks/>
                </p:cNvSpPr>
                <p:nvPr/>
              </p:nvSpPr>
              <p:spPr bwMode="auto">
                <a:xfrm>
                  <a:off x="2345" y="1799"/>
                  <a:ext cx="23" cy="13"/>
                </a:xfrm>
                <a:custGeom>
                  <a:avLst/>
                  <a:gdLst>
                    <a:gd name="T0" fmla="*/ 0 w 23"/>
                    <a:gd name="T1" fmla="*/ 0 h 25"/>
                    <a:gd name="T2" fmla="*/ 2 w 23"/>
                    <a:gd name="T3" fmla="*/ 6 h 25"/>
                    <a:gd name="T4" fmla="*/ 23 w 23"/>
                    <a:gd name="T5" fmla="*/ 7 h 25"/>
                    <a:gd name="T6" fmla="*/ 20 w 23"/>
                    <a:gd name="T7" fmla="*/ 1 h 25"/>
                    <a:gd name="T8" fmla="*/ 0 w 23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0"/>
                      </a:moveTo>
                      <a:lnTo>
                        <a:pt x="2" y="23"/>
                      </a:lnTo>
                      <a:lnTo>
                        <a:pt x="23" y="2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4" name="Freeform 386"/>
                <p:cNvSpPr>
                  <a:spLocks/>
                </p:cNvSpPr>
                <p:nvPr/>
              </p:nvSpPr>
              <p:spPr bwMode="auto">
                <a:xfrm>
                  <a:off x="2347" y="1805"/>
                  <a:ext cx="26" cy="36"/>
                </a:xfrm>
                <a:custGeom>
                  <a:avLst/>
                  <a:gdLst>
                    <a:gd name="T0" fmla="*/ 0 w 26"/>
                    <a:gd name="T1" fmla="*/ 0 h 72"/>
                    <a:gd name="T2" fmla="*/ 5 w 26"/>
                    <a:gd name="T3" fmla="*/ 18 h 72"/>
                    <a:gd name="T4" fmla="*/ 26 w 26"/>
                    <a:gd name="T5" fmla="*/ 18 h 72"/>
                    <a:gd name="T6" fmla="*/ 21 w 26"/>
                    <a:gd name="T7" fmla="*/ 1 h 72"/>
                    <a:gd name="T8" fmla="*/ 0 w 26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2"/>
                    <a:gd name="T17" fmla="*/ 26 w 26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2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6" y="72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5" name="Freeform 387"/>
                <p:cNvSpPr>
                  <a:spLocks/>
                </p:cNvSpPr>
                <p:nvPr/>
              </p:nvSpPr>
              <p:spPr bwMode="auto">
                <a:xfrm>
                  <a:off x="2355" y="1861"/>
                  <a:ext cx="23" cy="24"/>
                </a:xfrm>
                <a:custGeom>
                  <a:avLst/>
                  <a:gdLst>
                    <a:gd name="T0" fmla="*/ 0 w 23"/>
                    <a:gd name="T1" fmla="*/ 0 h 48"/>
                    <a:gd name="T2" fmla="*/ 2 w 23"/>
                    <a:gd name="T3" fmla="*/ 12 h 48"/>
                    <a:gd name="T4" fmla="*/ 23 w 23"/>
                    <a:gd name="T5" fmla="*/ 12 h 48"/>
                    <a:gd name="T6" fmla="*/ 20 w 23"/>
                    <a:gd name="T7" fmla="*/ 1 h 48"/>
                    <a:gd name="T8" fmla="*/ 0 w 23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8"/>
                    <a:gd name="T17" fmla="*/ 23 w 23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8">
                      <a:moveTo>
                        <a:pt x="0" y="0"/>
                      </a:moveTo>
                      <a:lnTo>
                        <a:pt x="2" y="48"/>
                      </a:lnTo>
                      <a:lnTo>
                        <a:pt x="23" y="48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6" name="Freeform 388"/>
                <p:cNvSpPr>
                  <a:spLocks/>
                </p:cNvSpPr>
                <p:nvPr/>
              </p:nvSpPr>
              <p:spPr bwMode="auto">
                <a:xfrm>
                  <a:off x="2357" y="1878"/>
                  <a:ext cx="26" cy="25"/>
                </a:xfrm>
                <a:custGeom>
                  <a:avLst/>
                  <a:gdLst>
                    <a:gd name="T0" fmla="*/ 0 w 26"/>
                    <a:gd name="T1" fmla="*/ 0 h 50"/>
                    <a:gd name="T2" fmla="*/ 5 w 26"/>
                    <a:gd name="T3" fmla="*/ 12 h 50"/>
                    <a:gd name="T4" fmla="*/ 26 w 26"/>
                    <a:gd name="T5" fmla="*/ 13 h 50"/>
                    <a:gd name="T6" fmla="*/ 21 w 26"/>
                    <a:gd name="T7" fmla="*/ 1 h 50"/>
                    <a:gd name="T8" fmla="*/ 0 w 26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0"/>
                    <a:gd name="T17" fmla="*/ 26 w 26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0">
                      <a:moveTo>
                        <a:pt x="0" y="0"/>
                      </a:moveTo>
                      <a:lnTo>
                        <a:pt x="5" y="48"/>
                      </a:lnTo>
                      <a:lnTo>
                        <a:pt x="26" y="50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7" name="Freeform 389"/>
                <p:cNvSpPr>
                  <a:spLocks/>
                </p:cNvSpPr>
                <p:nvPr/>
              </p:nvSpPr>
              <p:spPr bwMode="auto">
                <a:xfrm>
                  <a:off x="2365" y="1922"/>
                  <a:ext cx="25" cy="33"/>
                </a:xfrm>
                <a:custGeom>
                  <a:avLst/>
                  <a:gdLst>
                    <a:gd name="T0" fmla="*/ 0 w 25"/>
                    <a:gd name="T1" fmla="*/ 0 h 66"/>
                    <a:gd name="T2" fmla="*/ 5 w 25"/>
                    <a:gd name="T3" fmla="*/ 16 h 66"/>
                    <a:gd name="T4" fmla="*/ 25 w 25"/>
                    <a:gd name="T5" fmla="*/ 17 h 66"/>
                    <a:gd name="T6" fmla="*/ 20 w 25"/>
                    <a:gd name="T7" fmla="*/ 1 h 66"/>
                    <a:gd name="T8" fmla="*/ 0 w 25"/>
                    <a:gd name="T9" fmla="*/ 0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6"/>
                    <a:gd name="T17" fmla="*/ 25 w 25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6">
                      <a:moveTo>
                        <a:pt x="0" y="0"/>
                      </a:moveTo>
                      <a:lnTo>
                        <a:pt x="5" y="64"/>
                      </a:lnTo>
                      <a:lnTo>
                        <a:pt x="25" y="6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8" name="Freeform 390"/>
                <p:cNvSpPr>
                  <a:spLocks/>
                </p:cNvSpPr>
                <p:nvPr/>
              </p:nvSpPr>
              <p:spPr bwMode="auto">
                <a:xfrm>
                  <a:off x="2370" y="1947"/>
                  <a:ext cx="23" cy="17"/>
                </a:xfrm>
                <a:custGeom>
                  <a:avLst/>
                  <a:gdLst>
                    <a:gd name="T0" fmla="*/ 0 w 23"/>
                    <a:gd name="T1" fmla="*/ 0 h 34"/>
                    <a:gd name="T2" fmla="*/ 3 w 23"/>
                    <a:gd name="T3" fmla="*/ 8 h 34"/>
                    <a:gd name="T4" fmla="*/ 23 w 23"/>
                    <a:gd name="T5" fmla="*/ 9 h 34"/>
                    <a:gd name="T6" fmla="*/ 20 w 23"/>
                    <a:gd name="T7" fmla="*/ 1 h 34"/>
                    <a:gd name="T8" fmla="*/ 0 w 23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0"/>
                      </a:moveTo>
                      <a:lnTo>
                        <a:pt x="3" y="32"/>
                      </a:lnTo>
                      <a:lnTo>
                        <a:pt x="23" y="34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19" name="Freeform 391"/>
                <p:cNvSpPr>
                  <a:spLocks/>
                </p:cNvSpPr>
                <p:nvPr/>
              </p:nvSpPr>
              <p:spPr bwMode="auto">
                <a:xfrm>
                  <a:off x="2378" y="1983"/>
                  <a:ext cx="23" cy="37"/>
                </a:xfrm>
                <a:custGeom>
                  <a:avLst/>
                  <a:gdLst>
                    <a:gd name="T0" fmla="*/ 0 w 23"/>
                    <a:gd name="T1" fmla="*/ 0 h 73"/>
                    <a:gd name="T2" fmla="*/ 5 w 23"/>
                    <a:gd name="T3" fmla="*/ 18 h 73"/>
                    <a:gd name="T4" fmla="*/ 23 w 23"/>
                    <a:gd name="T5" fmla="*/ 19 h 73"/>
                    <a:gd name="T6" fmla="*/ 18 w 23"/>
                    <a:gd name="T7" fmla="*/ 0 h 73"/>
                    <a:gd name="T8" fmla="*/ 0 w 23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3"/>
                    <a:gd name="T17" fmla="*/ 23 w 23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3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3" y="73"/>
                      </a:lnTo>
                      <a:lnTo>
                        <a:pt x="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0" name="Freeform 392"/>
                <p:cNvSpPr>
                  <a:spLocks/>
                </p:cNvSpPr>
                <p:nvPr/>
              </p:nvSpPr>
              <p:spPr bwMode="auto">
                <a:xfrm>
                  <a:off x="2383" y="2012"/>
                  <a:ext cx="23" cy="37"/>
                </a:xfrm>
                <a:custGeom>
                  <a:avLst/>
                  <a:gdLst>
                    <a:gd name="T0" fmla="*/ 0 w 23"/>
                    <a:gd name="T1" fmla="*/ 0 h 74"/>
                    <a:gd name="T2" fmla="*/ 5 w 23"/>
                    <a:gd name="T3" fmla="*/ 18 h 74"/>
                    <a:gd name="T4" fmla="*/ 23 w 23"/>
                    <a:gd name="T5" fmla="*/ 19 h 74"/>
                    <a:gd name="T6" fmla="*/ 18 w 23"/>
                    <a:gd name="T7" fmla="*/ 1 h 74"/>
                    <a:gd name="T8" fmla="*/ 0 w 23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4"/>
                    <a:gd name="T17" fmla="*/ 23 w 23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23" y="74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1" name="Freeform 393"/>
                <p:cNvSpPr>
                  <a:spLocks/>
                </p:cNvSpPr>
                <p:nvPr/>
              </p:nvSpPr>
              <p:spPr bwMode="auto">
                <a:xfrm>
                  <a:off x="2388" y="2042"/>
                  <a:ext cx="20" cy="12"/>
                </a:xfrm>
                <a:custGeom>
                  <a:avLst/>
                  <a:gdLst>
                    <a:gd name="T0" fmla="*/ 0 w 20"/>
                    <a:gd name="T1" fmla="*/ 0 h 23"/>
                    <a:gd name="T2" fmla="*/ 2 w 20"/>
                    <a:gd name="T3" fmla="*/ 6 h 23"/>
                    <a:gd name="T4" fmla="*/ 20 w 20"/>
                    <a:gd name="T5" fmla="*/ 6 h 23"/>
                    <a:gd name="T6" fmla="*/ 18 w 20"/>
                    <a:gd name="T7" fmla="*/ 1 h 23"/>
                    <a:gd name="T8" fmla="*/ 0 w 20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3"/>
                    <a:gd name="T17" fmla="*/ 20 w 20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3">
                      <a:moveTo>
                        <a:pt x="0" y="0"/>
                      </a:moveTo>
                      <a:lnTo>
                        <a:pt x="2" y="21"/>
                      </a:lnTo>
                      <a:lnTo>
                        <a:pt x="20" y="2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2" name="Freeform 394"/>
                <p:cNvSpPr>
                  <a:spLocks/>
                </p:cNvSpPr>
                <p:nvPr/>
              </p:nvSpPr>
              <p:spPr bwMode="auto">
                <a:xfrm>
                  <a:off x="2396" y="2073"/>
                  <a:ext cx="22" cy="33"/>
                </a:xfrm>
                <a:custGeom>
                  <a:avLst/>
                  <a:gdLst>
                    <a:gd name="T0" fmla="*/ 0 w 22"/>
                    <a:gd name="T1" fmla="*/ 0 h 66"/>
                    <a:gd name="T2" fmla="*/ 2 w 22"/>
                    <a:gd name="T3" fmla="*/ 16 h 66"/>
                    <a:gd name="T4" fmla="*/ 22 w 22"/>
                    <a:gd name="T5" fmla="*/ 17 h 66"/>
                    <a:gd name="T6" fmla="*/ 17 w 22"/>
                    <a:gd name="T7" fmla="*/ 1 h 66"/>
                    <a:gd name="T8" fmla="*/ 0 w 22"/>
                    <a:gd name="T9" fmla="*/ 0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6"/>
                    <a:gd name="T17" fmla="*/ 22 w 22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6">
                      <a:moveTo>
                        <a:pt x="0" y="0"/>
                      </a:moveTo>
                      <a:lnTo>
                        <a:pt x="2" y="64"/>
                      </a:lnTo>
                      <a:lnTo>
                        <a:pt x="22" y="66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3" name="Freeform 395"/>
                <p:cNvSpPr>
                  <a:spLocks/>
                </p:cNvSpPr>
                <p:nvPr/>
              </p:nvSpPr>
              <p:spPr bwMode="auto">
                <a:xfrm>
                  <a:off x="2398" y="2099"/>
                  <a:ext cx="23" cy="16"/>
                </a:xfrm>
                <a:custGeom>
                  <a:avLst/>
                  <a:gdLst>
                    <a:gd name="T0" fmla="*/ 0 w 23"/>
                    <a:gd name="T1" fmla="*/ 0 h 32"/>
                    <a:gd name="T2" fmla="*/ 3 w 23"/>
                    <a:gd name="T3" fmla="*/ 7 h 32"/>
                    <a:gd name="T4" fmla="*/ 23 w 23"/>
                    <a:gd name="T5" fmla="*/ 8 h 32"/>
                    <a:gd name="T6" fmla="*/ 20 w 23"/>
                    <a:gd name="T7" fmla="*/ 1 h 32"/>
                    <a:gd name="T8" fmla="*/ 0 w 2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0"/>
                      </a:moveTo>
                      <a:lnTo>
                        <a:pt x="3" y="30"/>
                      </a:lnTo>
                      <a:lnTo>
                        <a:pt x="23" y="32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4" name="Freeform 396"/>
                <p:cNvSpPr>
                  <a:spLocks/>
                </p:cNvSpPr>
                <p:nvPr/>
              </p:nvSpPr>
              <p:spPr bwMode="auto">
                <a:xfrm>
                  <a:off x="2408" y="2134"/>
                  <a:ext cx="23" cy="24"/>
                </a:xfrm>
                <a:custGeom>
                  <a:avLst/>
                  <a:gdLst>
                    <a:gd name="T0" fmla="*/ 0 w 23"/>
                    <a:gd name="T1" fmla="*/ 0 h 48"/>
                    <a:gd name="T2" fmla="*/ 3 w 23"/>
                    <a:gd name="T3" fmla="*/ 12 h 48"/>
                    <a:gd name="T4" fmla="*/ 23 w 23"/>
                    <a:gd name="T5" fmla="*/ 12 h 48"/>
                    <a:gd name="T6" fmla="*/ 21 w 23"/>
                    <a:gd name="T7" fmla="*/ 1 h 48"/>
                    <a:gd name="T8" fmla="*/ 0 w 23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8"/>
                    <a:gd name="T17" fmla="*/ 23 w 23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8">
                      <a:moveTo>
                        <a:pt x="0" y="0"/>
                      </a:moveTo>
                      <a:lnTo>
                        <a:pt x="3" y="46"/>
                      </a:lnTo>
                      <a:lnTo>
                        <a:pt x="23" y="48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5" name="Freeform 397"/>
                <p:cNvSpPr>
                  <a:spLocks/>
                </p:cNvSpPr>
                <p:nvPr/>
              </p:nvSpPr>
              <p:spPr bwMode="auto">
                <a:xfrm>
                  <a:off x="2411" y="2150"/>
                  <a:ext cx="25" cy="26"/>
                </a:xfrm>
                <a:custGeom>
                  <a:avLst/>
                  <a:gdLst>
                    <a:gd name="T0" fmla="*/ 0 w 25"/>
                    <a:gd name="T1" fmla="*/ 0 h 51"/>
                    <a:gd name="T2" fmla="*/ 5 w 25"/>
                    <a:gd name="T3" fmla="*/ 13 h 51"/>
                    <a:gd name="T4" fmla="*/ 25 w 25"/>
                    <a:gd name="T5" fmla="*/ 13 h 51"/>
                    <a:gd name="T6" fmla="*/ 20 w 25"/>
                    <a:gd name="T7" fmla="*/ 1 h 51"/>
                    <a:gd name="T8" fmla="*/ 0 w 25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1"/>
                    <a:gd name="T17" fmla="*/ 25 w 25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1">
                      <a:moveTo>
                        <a:pt x="0" y="0"/>
                      </a:moveTo>
                      <a:lnTo>
                        <a:pt x="5" y="49"/>
                      </a:lnTo>
                      <a:lnTo>
                        <a:pt x="25" y="5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6" name="Freeform 398"/>
                <p:cNvSpPr>
                  <a:spLocks/>
                </p:cNvSpPr>
                <p:nvPr/>
              </p:nvSpPr>
              <p:spPr bwMode="auto">
                <a:xfrm>
                  <a:off x="2421" y="2196"/>
                  <a:ext cx="23" cy="5"/>
                </a:xfrm>
                <a:custGeom>
                  <a:avLst/>
                  <a:gdLst>
                    <a:gd name="T0" fmla="*/ 0 w 23"/>
                    <a:gd name="T1" fmla="*/ 0 h 11"/>
                    <a:gd name="T2" fmla="*/ 2 w 23"/>
                    <a:gd name="T3" fmla="*/ 2 h 11"/>
                    <a:gd name="T4" fmla="*/ 23 w 23"/>
                    <a:gd name="T5" fmla="*/ 2 h 11"/>
                    <a:gd name="T6" fmla="*/ 20 w 23"/>
                    <a:gd name="T7" fmla="*/ 0 h 11"/>
                    <a:gd name="T8" fmla="*/ 0 w 23"/>
                    <a:gd name="T9" fmla="*/ 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1"/>
                    <a:gd name="T17" fmla="*/ 23 w 23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1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23" y="1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7" name="Freeform 399"/>
                <p:cNvSpPr>
                  <a:spLocks/>
                </p:cNvSpPr>
                <p:nvPr/>
              </p:nvSpPr>
              <p:spPr bwMode="auto">
                <a:xfrm>
                  <a:off x="2423" y="2194"/>
                  <a:ext cx="23" cy="18"/>
                </a:xfrm>
                <a:custGeom>
                  <a:avLst/>
                  <a:gdLst>
                    <a:gd name="T0" fmla="*/ 0 w 23"/>
                    <a:gd name="T1" fmla="*/ 0 h 35"/>
                    <a:gd name="T2" fmla="*/ 3 w 23"/>
                    <a:gd name="T3" fmla="*/ 9 h 35"/>
                    <a:gd name="T4" fmla="*/ 23 w 23"/>
                    <a:gd name="T5" fmla="*/ 9 h 35"/>
                    <a:gd name="T6" fmla="*/ 21 w 23"/>
                    <a:gd name="T7" fmla="*/ 1 h 35"/>
                    <a:gd name="T8" fmla="*/ 0 w 23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0"/>
                      </a:moveTo>
                      <a:lnTo>
                        <a:pt x="3" y="34"/>
                      </a:lnTo>
                      <a:lnTo>
                        <a:pt x="23" y="35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8" name="Freeform 400"/>
                <p:cNvSpPr>
                  <a:spLocks/>
                </p:cNvSpPr>
                <p:nvPr/>
              </p:nvSpPr>
              <p:spPr bwMode="auto">
                <a:xfrm>
                  <a:off x="2426" y="2204"/>
                  <a:ext cx="23" cy="17"/>
                </a:xfrm>
                <a:custGeom>
                  <a:avLst/>
                  <a:gdLst>
                    <a:gd name="T0" fmla="*/ 0 w 23"/>
                    <a:gd name="T1" fmla="*/ 0 h 34"/>
                    <a:gd name="T2" fmla="*/ 3 w 23"/>
                    <a:gd name="T3" fmla="*/ 8 h 34"/>
                    <a:gd name="T4" fmla="*/ 23 w 23"/>
                    <a:gd name="T5" fmla="*/ 9 h 34"/>
                    <a:gd name="T6" fmla="*/ 20 w 23"/>
                    <a:gd name="T7" fmla="*/ 1 h 34"/>
                    <a:gd name="T8" fmla="*/ 0 w 23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0"/>
                      </a:moveTo>
                      <a:lnTo>
                        <a:pt x="3" y="32"/>
                      </a:lnTo>
                      <a:lnTo>
                        <a:pt x="23" y="34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29" name="Freeform 401"/>
                <p:cNvSpPr>
                  <a:spLocks/>
                </p:cNvSpPr>
                <p:nvPr/>
              </p:nvSpPr>
              <p:spPr bwMode="auto">
                <a:xfrm>
                  <a:off x="2429" y="2213"/>
                  <a:ext cx="25" cy="21"/>
                </a:xfrm>
                <a:custGeom>
                  <a:avLst/>
                  <a:gdLst>
                    <a:gd name="T0" fmla="*/ 0 w 25"/>
                    <a:gd name="T1" fmla="*/ 0 h 43"/>
                    <a:gd name="T2" fmla="*/ 5 w 25"/>
                    <a:gd name="T3" fmla="*/ 10 h 43"/>
                    <a:gd name="T4" fmla="*/ 25 w 25"/>
                    <a:gd name="T5" fmla="*/ 10 h 43"/>
                    <a:gd name="T6" fmla="*/ 20 w 25"/>
                    <a:gd name="T7" fmla="*/ 0 h 43"/>
                    <a:gd name="T8" fmla="*/ 0 w 25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3"/>
                    <a:gd name="T17" fmla="*/ 25 w 25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3">
                      <a:moveTo>
                        <a:pt x="0" y="0"/>
                      </a:moveTo>
                      <a:lnTo>
                        <a:pt x="5" y="41"/>
                      </a:lnTo>
                      <a:lnTo>
                        <a:pt x="25" y="4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0" name="Freeform 402"/>
                <p:cNvSpPr>
                  <a:spLocks/>
                </p:cNvSpPr>
                <p:nvPr/>
              </p:nvSpPr>
              <p:spPr bwMode="auto">
                <a:xfrm>
                  <a:off x="2434" y="2226"/>
                  <a:ext cx="23" cy="20"/>
                </a:xfrm>
                <a:custGeom>
                  <a:avLst/>
                  <a:gdLst>
                    <a:gd name="T0" fmla="*/ 0 w 23"/>
                    <a:gd name="T1" fmla="*/ 0 h 41"/>
                    <a:gd name="T2" fmla="*/ 5 w 23"/>
                    <a:gd name="T3" fmla="*/ 9 h 41"/>
                    <a:gd name="T4" fmla="*/ 23 w 23"/>
                    <a:gd name="T5" fmla="*/ 10 h 41"/>
                    <a:gd name="T6" fmla="*/ 20 w 23"/>
                    <a:gd name="T7" fmla="*/ 0 h 41"/>
                    <a:gd name="T8" fmla="*/ 0 w 23"/>
                    <a:gd name="T9" fmla="*/ 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0"/>
                      </a:moveTo>
                      <a:lnTo>
                        <a:pt x="5" y="39"/>
                      </a:lnTo>
                      <a:lnTo>
                        <a:pt x="23" y="4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1" name="Freeform 403"/>
                <p:cNvSpPr>
                  <a:spLocks/>
                </p:cNvSpPr>
                <p:nvPr/>
              </p:nvSpPr>
              <p:spPr bwMode="auto">
                <a:xfrm>
                  <a:off x="2439" y="2239"/>
                  <a:ext cx="20" cy="8"/>
                </a:xfrm>
                <a:custGeom>
                  <a:avLst/>
                  <a:gdLst>
                    <a:gd name="T0" fmla="*/ 0 w 20"/>
                    <a:gd name="T1" fmla="*/ 0 h 16"/>
                    <a:gd name="T2" fmla="*/ 2 w 20"/>
                    <a:gd name="T3" fmla="*/ 3 h 16"/>
                    <a:gd name="T4" fmla="*/ 20 w 20"/>
                    <a:gd name="T5" fmla="*/ 4 h 16"/>
                    <a:gd name="T6" fmla="*/ 18 w 20"/>
                    <a:gd name="T7" fmla="*/ 1 h 16"/>
                    <a:gd name="T8" fmla="*/ 0 w 20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"/>
                    <a:gd name="T17" fmla="*/ 20 w 2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">
                      <a:moveTo>
                        <a:pt x="0" y="0"/>
                      </a:moveTo>
                      <a:lnTo>
                        <a:pt x="2" y="15"/>
                      </a:lnTo>
                      <a:lnTo>
                        <a:pt x="20" y="16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2" name="Rectangle 404"/>
                <p:cNvSpPr>
                  <a:spLocks noChangeArrowheads="1"/>
                </p:cNvSpPr>
                <p:nvPr/>
              </p:nvSpPr>
              <p:spPr bwMode="auto">
                <a:xfrm>
                  <a:off x="2451" y="2268"/>
                  <a:ext cx="18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33" name="Freeform 405"/>
                <p:cNvSpPr>
                  <a:spLocks/>
                </p:cNvSpPr>
                <p:nvPr/>
              </p:nvSpPr>
              <p:spPr bwMode="auto">
                <a:xfrm>
                  <a:off x="2451" y="2261"/>
                  <a:ext cx="23" cy="17"/>
                </a:xfrm>
                <a:custGeom>
                  <a:avLst/>
                  <a:gdLst>
                    <a:gd name="T0" fmla="*/ 0 w 23"/>
                    <a:gd name="T1" fmla="*/ 0 h 34"/>
                    <a:gd name="T2" fmla="*/ 3 w 23"/>
                    <a:gd name="T3" fmla="*/ 8 h 34"/>
                    <a:gd name="T4" fmla="*/ 23 w 23"/>
                    <a:gd name="T5" fmla="*/ 9 h 34"/>
                    <a:gd name="T6" fmla="*/ 18 w 23"/>
                    <a:gd name="T7" fmla="*/ 1 h 34"/>
                    <a:gd name="T8" fmla="*/ 0 w 23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0"/>
                      </a:moveTo>
                      <a:lnTo>
                        <a:pt x="3" y="32"/>
                      </a:lnTo>
                      <a:lnTo>
                        <a:pt x="23" y="34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4" name="Freeform 406"/>
                <p:cNvSpPr>
                  <a:spLocks/>
                </p:cNvSpPr>
                <p:nvPr/>
              </p:nvSpPr>
              <p:spPr bwMode="auto">
                <a:xfrm>
                  <a:off x="2454" y="2270"/>
                  <a:ext cx="28" cy="15"/>
                </a:xfrm>
                <a:custGeom>
                  <a:avLst/>
                  <a:gdLst>
                    <a:gd name="T0" fmla="*/ 0 w 28"/>
                    <a:gd name="T1" fmla="*/ 0 h 28"/>
                    <a:gd name="T2" fmla="*/ 8 w 28"/>
                    <a:gd name="T3" fmla="*/ 8 h 28"/>
                    <a:gd name="T4" fmla="*/ 28 w 28"/>
                    <a:gd name="T5" fmla="*/ 8 h 28"/>
                    <a:gd name="T6" fmla="*/ 20 w 28"/>
                    <a:gd name="T7" fmla="*/ 1 h 28"/>
                    <a:gd name="T8" fmla="*/ 0 w 28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8"/>
                    <a:gd name="T17" fmla="*/ 28 w 28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8">
                      <a:moveTo>
                        <a:pt x="0" y="0"/>
                      </a:moveTo>
                      <a:lnTo>
                        <a:pt x="8" y="26"/>
                      </a:lnTo>
                      <a:lnTo>
                        <a:pt x="28" y="28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" name="Group 407"/>
              <p:cNvGrpSpPr>
                <a:grpSpLocks/>
              </p:cNvGrpSpPr>
              <p:nvPr/>
            </p:nvGrpSpPr>
            <p:grpSpPr bwMode="auto">
              <a:xfrm>
                <a:off x="2462" y="1084"/>
                <a:ext cx="1016" cy="1208"/>
                <a:chOff x="2462" y="1084"/>
                <a:chExt cx="1016" cy="1208"/>
              </a:xfrm>
            </p:grpSpPr>
            <p:sp>
              <p:nvSpPr>
                <p:cNvPr id="48536" name="Freeform 408"/>
                <p:cNvSpPr>
                  <a:spLocks/>
                </p:cNvSpPr>
                <p:nvPr/>
              </p:nvSpPr>
              <p:spPr bwMode="auto">
                <a:xfrm>
                  <a:off x="2462" y="2277"/>
                  <a:ext cx="22" cy="10"/>
                </a:xfrm>
                <a:custGeom>
                  <a:avLst/>
                  <a:gdLst>
                    <a:gd name="T0" fmla="*/ 0 w 22"/>
                    <a:gd name="T1" fmla="*/ 0 h 19"/>
                    <a:gd name="T2" fmla="*/ 2 w 22"/>
                    <a:gd name="T3" fmla="*/ 5 h 19"/>
                    <a:gd name="T4" fmla="*/ 22 w 22"/>
                    <a:gd name="T5" fmla="*/ 5 h 19"/>
                    <a:gd name="T6" fmla="*/ 20 w 22"/>
                    <a:gd name="T7" fmla="*/ 1 h 19"/>
                    <a:gd name="T8" fmla="*/ 0 w 2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9"/>
                    <a:gd name="T17" fmla="*/ 22 w 2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9">
                      <a:moveTo>
                        <a:pt x="0" y="0"/>
                      </a:moveTo>
                      <a:lnTo>
                        <a:pt x="2" y="18"/>
                      </a:lnTo>
                      <a:lnTo>
                        <a:pt x="22" y="1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7" name="Freeform 409"/>
                <p:cNvSpPr>
                  <a:spLocks/>
                </p:cNvSpPr>
                <p:nvPr/>
              </p:nvSpPr>
              <p:spPr bwMode="auto">
                <a:xfrm>
                  <a:off x="2464" y="2279"/>
                  <a:ext cx="23" cy="9"/>
                </a:xfrm>
                <a:custGeom>
                  <a:avLst/>
                  <a:gdLst>
                    <a:gd name="T0" fmla="*/ 0 w 23"/>
                    <a:gd name="T1" fmla="*/ 0 h 18"/>
                    <a:gd name="T2" fmla="*/ 3 w 23"/>
                    <a:gd name="T3" fmla="*/ 4 h 18"/>
                    <a:gd name="T4" fmla="*/ 23 w 23"/>
                    <a:gd name="T5" fmla="*/ 5 h 18"/>
                    <a:gd name="T6" fmla="*/ 20 w 23"/>
                    <a:gd name="T7" fmla="*/ 1 h 18"/>
                    <a:gd name="T8" fmla="*/ 0 w 23"/>
                    <a:gd name="T9" fmla="*/ 0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0"/>
                      </a:moveTo>
                      <a:lnTo>
                        <a:pt x="3" y="16"/>
                      </a:lnTo>
                      <a:lnTo>
                        <a:pt x="23" y="1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8" name="Freeform 410"/>
                <p:cNvSpPr>
                  <a:spLocks/>
                </p:cNvSpPr>
                <p:nvPr/>
              </p:nvSpPr>
              <p:spPr bwMode="auto">
                <a:xfrm>
                  <a:off x="2472" y="2281"/>
                  <a:ext cx="23" cy="11"/>
                </a:xfrm>
                <a:custGeom>
                  <a:avLst/>
                  <a:gdLst>
                    <a:gd name="T0" fmla="*/ 0 w 23"/>
                    <a:gd name="T1" fmla="*/ 5 h 21"/>
                    <a:gd name="T2" fmla="*/ 2 w 23"/>
                    <a:gd name="T3" fmla="*/ 0 h 21"/>
                    <a:gd name="T4" fmla="*/ 23 w 23"/>
                    <a:gd name="T5" fmla="*/ 1 h 21"/>
                    <a:gd name="T6" fmla="*/ 20 w 23"/>
                    <a:gd name="T7" fmla="*/ 6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19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39" name="Freeform 411"/>
                <p:cNvSpPr>
                  <a:spLocks/>
                </p:cNvSpPr>
                <p:nvPr/>
              </p:nvSpPr>
              <p:spPr bwMode="auto">
                <a:xfrm>
                  <a:off x="2474" y="2280"/>
                  <a:ext cx="23" cy="11"/>
                </a:xfrm>
                <a:custGeom>
                  <a:avLst/>
                  <a:gdLst>
                    <a:gd name="T0" fmla="*/ 0 w 23"/>
                    <a:gd name="T1" fmla="*/ 5 h 21"/>
                    <a:gd name="T2" fmla="*/ 3 w 23"/>
                    <a:gd name="T3" fmla="*/ 0 h 21"/>
                    <a:gd name="T4" fmla="*/ 23 w 23"/>
                    <a:gd name="T5" fmla="*/ 1 h 21"/>
                    <a:gd name="T6" fmla="*/ 21 w 23"/>
                    <a:gd name="T7" fmla="*/ 6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2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1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0" name="Freeform 412"/>
                <p:cNvSpPr>
                  <a:spLocks/>
                </p:cNvSpPr>
                <p:nvPr/>
              </p:nvSpPr>
              <p:spPr bwMode="auto">
                <a:xfrm>
                  <a:off x="2477" y="2279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2 w 23"/>
                    <a:gd name="T3" fmla="*/ 0 h 20"/>
                    <a:gd name="T4" fmla="*/ 23 w 23"/>
                    <a:gd name="T5" fmla="*/ 0 h 20"/>
                    <a:gd name="T6" fmla="*/ 20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0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1" name="Freeform 413"/>
                <p:cNvSpPr>
                  <a:spLocks/>
                </p:cNvSpPr>
                <p:nvPr/>
              </p:nvSpPr>
              <p:spPr bwMode="auto">
                <a:xfrm>
                  <a:off x="2479" y="2277"/>
                  <a:ext cx="23" cy="9"/>
                </a:xfrm>
                <a:custGeom>
                  <a:avLst/>
                  <a:gdLst>
                    <a:gd name="T0" fmla="*/ 0 w 23"/>
                    <a:gd name="T1" fmla="*/ 4 h 20"/>
                    <a:gd name="T2" fmla="*/ 3 w 23"/>
                    <a:gd name="T3" fmla="*/ 0 h 20"/>
                    <a:gd name="T4" fmla="*/ 23 w 23"/>
                    <a:gd name="T5" fmla="*/ 0 h 20"/>
                    <a:gd name="T6" fmla="*/ 21 w 23"/>
                    <a:gd name="T7" fmla="*/ 4 h 20"/>
                    <a:gd name="T8" fmla="*/ 0 w 23"/>
                    <a:gd name="T9" fmla="*/ 4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2" name="Freeform 414"/>
                <p:cNvSpPr>
                  <a:spLocks/>
                </p:cNvSpPr>
                <p:nvPr/>
              </p:nvSpPr>
              <p:spPr bwMode="auto">
                <a:xfrm>
                  <a:off x="2482" y="2273"/>
                  <a:ext cx="25" cy="11"/>
                </a:xfrm>
                <a:custGeom>
                  <a:avLst/>
                  <a:gdLst>
                    <a:gd name="T0" fmla="*/ 0 w 25"/>
                    <a:gd name="T1" fmla="*/ 5 h 21"/>
                    <a:gd name="T2" fmla="*/ 5 w 25"/>
                    <a:gd name="T3" fmla="*/ 0 h 21"/>
                    <a:gd name="T4" fmla="*/ 25 w 25"/>
                    <a:gd name="T5" fmla="*/ 1 h 21"/>
                    <a:gd name="T6" fmla="*/ 20 w 25"/>
                    <a:gd name="T7" fmla="*/ 6 h 21"/>
                    <a:gd name="T8" fmla="*/ 0 w 25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21"/>
                    <a:gd name="T17" fmla="*/ 25 w 25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21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2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3" name="Freeform 415"/>
                <p:cNvSpPr>
                  <a:spLocks/>
                </p:cNvSpPr>
                <p:nvPr/>
              </p:nvSpPr>
              <p:spPr bwMode="auto">
                <a:xfrm>
                  <a:off x="2495" y="2248"/>
                  <a:ext cx="25" cy="19"/>
                </a:xfrm>
                <a:custGeom>
                  <a:avLst/>
                  <a:gdLst>
                    <a:gd name="T0" fmla="*/ 0 w 25"/>
                    <a:gd name="T1" fmla="*/ 9 h 37"/>
                    <a:gd name="T2" fmla="*/ 7 w 25"/>
                    <a:gd name="T3" fmla="*/ 0 h 37"/>
                    <a:gd name="T4" fmla="*/ 25 w 25"/>
                    <a:gd name="T5" fmla="*/ 1 h 37"/>
                    <a:gd name="T6" fmla="*/ 17 w 25"/>
                    <a:gd name="T7" fmla="*/ 10 h 37"/>
                    <a:gd name="T8" fmla="*/ 0 w 25"/>
                    <a:gd name="T9" fmla="*/ 9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7"/>
                    <a:gd name="T17" fmla="*/ 25 w 25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7">
                      <a:moveTo>
                        <a:pt x="0" y="36"/>
                      </a:moveTo>
                      <a:lnTo>
                        <a:pt x="7" y="0"/>
                      </a:lnTo>
                      <a:lnTo>
                        <a:pt x="25" y="2"/>
                      </a:lnTo>
                      <a:lnTo>
                        <a:pt x="17" y="3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4" name="Freeform 416"/>
                <p:cNvSpPr>
                  <a:spLocks/>
                </p:cNvSpPr>
                <p:nvPr/>
              </p:nvSpPr>
              <p:spPr bwMode="auto">
                <a:xfrm>
                  <a:off x="2502" y="2236"/>
                  <a:ext cx="26" cy="20"/>
                </a:xfrm>
                <a:custGeom>
                  <a:avLst/>
                  <a:gdLst>
                    <a:gd name="T0" fmla="*/ 0 w 26"/>
                    <a:gd name="T1" fmla="*/ 9 h 41"/>
                    <a:gd name="T2" fmla="*/ 8 w 26"/>
                    <a:gd name="T3" fmla="*/ 0 h 41"/>
                    <a:gd name="T4" fmla="*/ 26 w 26"/>
                    <a:gd name="T5" fmla="*/ 0 h 41"/>
                    <a:gd name="T6" fmla="*/ 18 w 26"/>
                    <a:gd name="T7" fmla="*/ 10 h 41"/>
                    <a:gd name="T8" fmla="*/ 0 w 26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1"/>
                    <a:gd name="T17" fmla="*/ 26 w 26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1">
                      <a:moveTo>
                        <a:pt x="0" y="39"/>
                      </a:moveTo>
                      <a:lnTo>
                        <a:pt x="8" y="0"/>
                      </a:lnTo>
                      <a:lnTo>
                        <a:pt x="26" y="2"/>
                      </a:lnTo>
                      <a:lnTo>
                        <a:pt x="18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5" name="Freeform 417"/>
                <p:cNvSpPr>
                  <a:spLocks/>
                </p:cNvSpPr>
                <p:nvPr/>
              </p:nvSpPr>
              <p:spPr bwMode="auto">
                <a:xfrm>
                  <a:off x="2510" y="2232"/>
                  <a:ext cx="20" cy="11"/>
                </a:xfrm>
                <a:custGeom>
                  <a:avLst/>
                  <a:gdLst>
                    <a:gd name="T0" fmla="*/ 0 w 20"/>
                    <a:gd name="T1" fmla="*/ 5 h 22"/>
                    <a:gd name="T2" fmla="*/ 0 w 20"/>
                    <a:gd name="T3" fmla="*/ 0 h 22"/>
                    <a:gd name="T4" fmla="*/ 20 w 20"/>
                    <a:gd name="T5" fmla="*/ 1 h 22"/>
                    <a:gd name="T6" fmla="*/ 18 w 20"/>
                    <a:gd name="T7" fmla="*/ 6 h 22"/>
                    <a:gd name="T8" fmla="*/ 0 w 20"/>
                    <a:gd name="T9" fmla="*/ 5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2"/>
                    <a:gd name="T17" fmla="*/ 20 w 20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2">
                      <a:moveTo>
                        <a:pt x="0" y="20"/>
                      </a:moveTo>
                      <a:lnTo>
                        <a:pt x="0" y="0"/>
                      </a:lnTo>
                      <a:lnTo>
                        <a:pt x="20" y="2"/>
                      </a:lnTo>
                      <a:lnTo>
                        <a:pt x="18" y="22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6" name="Rectangle 418"/>
                <p:cNvSpPr>
                  <a:spLocks noChangeArrowheads="1"/>
                </p:cNvSpPr>
                <p:nvPr/>
              </p:nvSpPr>
              <p:spPr bwMode="auto">
                <a:xfrm>
                  <a:off x="2518" y="2208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47" name="Freeform 419"/>
                <p:cNvSpPr>
                  <a:spLocks/>
                </p:cNvSpPr>
                <p:nvPr/>
              </p:nvSpPr>
              <p:spPr bwMode="auto">
                <a:xfrm>
                  <a:off x="2518" y="2198"/>
                  <a:ext cx="22" cy="17"/>
                </a:xfrm>
                <a:custGeom>
                  <a:avLst/>
                  <a:gdLst>
                    <a:gd name="T0" fmla="*/ 0 w 22"/>
                    <a:gd name="T1" fmla="*/ 8 h 33"/>
                    <a:gd name="T2" fmla="*/ 2 w 22"/>
                    <a:gd name="T3" fmla="*/ 0 h 33"/>
                    <a:gd name="T4" fmla="*/ 22 w 22"/>
                    <a:gd name="T5" fmla="*/ 1 h 33"/>
                    <a:gd name="T6" fmla="*/ 20 w 22"/>
                    <a:gd name="T7" fmla="*/ 9 h 33"/>
                    <a:gd name="T8" fmla="*/ 0 w 22"/>
                    <a:gd name="T9" fmla="*/ 8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3"/>
                    <a:gd name="T17" fmla="*/ 22 w 22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3">
                      <a:moveTo>
                        <a:pt x="0" y="32"/>
                      </a:moveTo>
                      <a:lnTo>
                        <a:pt x="2" y="0"/>
                      </a:lnTo>
                      <a:lnTo>
                        <a:pt x="22" y="1"/>
                      </a:lnTo>
                      <a:lnTo>
                        <a:pt x="20" y="33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8" name="Freeform 420"/>
                <p:cNvSpPr>
                  <a:spLocks/>
                </p:cNvSpPr>
                <p:nvPr/>
              </p:nvSpPr>
              <p:spPr bwMode="auto">
                <a:xfrm>
                  <a:off x="2520" y="2189"/>
                  <a:ext cx="23" cy="16"/>
                </a:xfrm>
                <a:custGeom>
                  <a:avLst/>
                  <a:gdLst>
                    <a:gd name="T0" fmla="*/ 0 w 23"/>
                    <a:gd name="T1" fmla="*/ 7 h 34"/>
                    <a:gd name="T2" fmla="*/ 3 w 23"/>
                    <a:gd name="T3" fmla="*/ 0 h 34"/>
                    <a:gd name="T4" fmla="*/ 23 w 23"/>
                    <a:gd name="T5" fmla="*/ 0 h 34"/>
                    <a:gd name="T6" fmla="*/ 20 w 23"/>
                    <a:gd name="T7" fmla="*/ 8 h 34"/>
                    <a:gd name="T8" fmla="*/ 0 w 23"/>
                    <a:gd name="T9" fmla="*/ 7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32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3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49" name="Freeform 421"/>
                <p:cNvSpPr>
                  <a:spLocks/>
                </p:cNvSpPr>
                <p:nvPr/>
              </p:nvSpPr>
              <p:spPr bwMode="auto">
                <a:xfrm>
                  <a:off x="2523" y="2181"/>
                  <a:ext cx="25" cy="16"/>
                </a:xfrm>
                <a:custGeom>
                  <a:avLst/>
                  <a:gdLst>
                    <a:gd name="T0" fmla="*/ 0 w 25"/>
                    <a:gd name="T1" fmla="*/ 7 h 32"/>
                    <a:gd name="T2" fmla="*/ 5 w 25"/>
                    <a:gd name="T3" fmla="*/ 0 h 32"/>
                    <a:gd name="T4" fmla="*/ 25 w 25"/>
                    <a:gd name="T5" fmla="*/ 0 h 32"/>
                    <a:gd name="T6" fmla="*/ 20 w 25"/>
                    <a:gd name="T7" fmla="*/ 8 h 32"/>
                    <a:gd name="T8" fmla="*/ 0 w 25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2"/>
                    <a:gd name="T17" fmla="*/ 25 w 25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2">
                      <a:moveTo>
                        <a:pt x="0" y="30"/>
                      </a:moveTo>
                      <a:lnTo>
                        <a:pt x="5" y="0"/>
                      </a:lnTo>
                      <a:lnTo>
                        <a:pt x="25" y="0"/>
                      </a:lnTo>
                      <a:lnTo>
                        <a:pt x="20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0" name="Freeform 422"/>
                <p:cNvSpPr>
                  <a:spLocks/>
                </p:cNvSpPr>
                <p:nvPr/>
              </p:nvSpPr>
              <p:spPr bwMode="auto">
                <a:xfrm>
                  <a:off x="2533" y="2143"/>
                  <a:ext cx="23" cy="18"/>
                </a:xfrm>
                <a:custGeom>
                  <a:avLst/>
                  <a:gdLst>
                    <a:gd name="T0" fmla="*/ 0 w 23"/>
                    <a:gd name="T1" fmla="*/ 9 h 35"/>
                    <a:gd name="T2" fmla="*/ 2 w 23"/>
                    <a:gd name="T3" fmla="*/ 0 h 35"/>
                    <a:gd name="T4" fmla="*/ 23 w 23"/>
                    <a:gd name="T5" fmla="*/ 1 h 35"/>
                    <a:gd name="T6" fmla="*/ 20 w 23"/>
                    <a:gd name="T7" fmla="*/ 9 h 35"/>
                    <a:gd name="T8" fmla="*/ 0 w 23"/>
                    <a:gd name="T9" fmla="*/ 9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33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35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1" name="Freeform 423"/>
                <p:cNvSpPr>
                  <a:spLocks/>
                </p:cNvSpPr>
                <p:nvPr/>
              </p:nvSpPr>
              <p:spPr bwMode="auto">
                <a:xfrm>
                  <a:off x="2535" y="2119"/>
                  <a:ext cx="26" cy="32"/>
                </a:xfrm>
                <a:custGeom>
                  <a:avLst/>
                  <a:gdLst>
                    <a:gd name="T0" fmla="*/ 0 w 26"/>
                    <a:gd name="T1" fmla="*/ 15 h 64"/>
                    <a:gd name="T2" fmla="*/ 5 w 26"/>
                    <a:gd name="T3" fmla="*/ 0 h 64"/>
                    <a:gd name="T4" fmla="*/ 26 w 26"/>
                    <a:gd name="T5" fmla="*/ 1 h 64"/>
                    <a:gd name="T6" fmla="*/ 21 w 26"/>
                    <a:gd name="T7" fmla="*/ 16 h 64"/>
                    <a:gd name="T8" fmla="*/ 0 w 26"/>
                    <a:gd name="T9" fmla="*/ 15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4"/>
                    <a:gd name="T17" fmla="*/ 26 w 26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4">
                      <a:moveTo>
                        <a:pt x="0" y="62"/>
                      </a:moveTo>
                      <a:lnTo>
                        <a:pt x="5" y="0"/>
                      </a:lnTo>
                      <a:lnTo>
                        <a:pt x="26" y="1"/>
                      </a:lnTo>
                      <a:lnTo>
                        <a:pt x="21" y="64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2" name="Freeform 424"/>
                <p:cNvSpPr>
                  <a:spLocks/>
                </p:cNvSpPr>
                <p:nvPr/>
              </p:nvSpPr>
              <p:spPr bwMode="auto">
                <a:xfrm>
                  <a:off x="2546" y="2091"/>
                  <a:ext cx="22" cy="9"/>
                </a:xfrm>
                <a:custGeom>
                  <a:avLst/>
                  <a:gdLst>
                    <a:gd name="T0" fmla="*/ 0 w 22"/>
                    <a:gd name="T1" fmla="*/ 4 h 17"/>
                    <a:gd name="T2" fmla="*/ 2 w 22"/>
                    <a:gd name="T3" fmla="*/ 0 h 17"/>
                    <a:gd name="T4" fmla="*/ 22 w 22"/>
                    <a:gd name="T5" fmla="*/ 1 h 17"/>
                    <a:gd name="T6" fmla="*/ 20 w 22"/>
                    <a:gd name="T7" fmla="*/ 5 h 17"/>
                    <a:gd name="T8" fmla="*/ 0 w 22"/>
                    <a:gd name="T9" fmla="*/ 4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7"/>
                    <a:gd name="T17" fmla="*/ 22 w 22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7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2" y="1"/>
                      </a:lnTo>
                      <a:lnTo>
                        <a:pt x="20" y="1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3" name="Freeform 425"/>
                <p:cNvSpPr>
                  <a:spLocks/>
                </p:cNvSpPr>
                <p:nvPr/>
              </p:nvSpPr>
              <p:spPr bwMode="auto">
                <a:xfrm>
                  <a:off x="2548" y="2062"/>
                  <a:ext cx="23" cy="37"/>
                </a:xfrm>
                <a:custGeom>
                  <a:avLst/>
                  <a:gdLst>
                    <a:gd name="T0" fmla="*/ 0 w 23"/>
                    <a:gd name="T1" fmla="*/ 18 h 73"/>
                    <a:gd name="T2" fmla="*/ 5 w 23"/>
                    <a:gd name="T3" fmla="*/ 0 h 73"/>
                    <a:gd name="T4" fmla="*/ 23 w 23"/>
                    <a:gd name="T5" fmla="*/ 1 h 73"/>
                    <a:gd name="T6" fmla="*/ 20 w 23"/>
                    <a:gd name="T7" fmla="*/ 19 h 73"/>
                    <a:gd name="T8" fmla="*/ 0 w 23"/>
                    <a:gd name="T9" fmla="*/ 18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3"/>
                    <a:gd name="T17" fmla="*/ 23 w 23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3">
                      <a:moveTo>
                        <a:pt x="0" y="71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0" y="73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4" name="Rectangle 426"/>
                <p:cNvSpPr>
                  <a:spLocks noChangeArrowheads="1"/>
                </p:cNvSpPr>
                <p:nvPr/>
              </p:nvSpPr>
              <p:spPr bwMode="auto">
                <a:xfrm>
                  <a:off x="2553" y="2065"/>
                  <a:ext cx="18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55" name="Rectangle 427"/>
                <p:cNvSpPr>
                  <a:spLocks noChangeArrowheads="1"/>
                </p:cNvSpPr>
                <p:nvPr/>
              </p:nvSpPr>
              <p:spPr bwMode="auto">
                <a:xfrm>
                  <a:off x="2561" y="2034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56" name="Freeform 428"/>
                <p:cNvSpPr>
                  <a:spLocks/>
                </p:cNvSpPr>
                <p:nvPr/>
              </p:nvSpPr>
              <p:spPr bwMode="auto">
                <a:xfrm>
                  <a:off x="2561" y="2004"/>
                  <a:ext cx="23" cy="37"/>
                </a:xfrm>
                <a:custGeom>
                  <a:avLst/>
                  <a:gdLst>
                    <a:gd name="T0" fmla="*/ 0 w 23"/>
                    <a:gd name="T1" fmla="*/ 18 h 74"/>
                    <a:gd name="T2" fmla="*/ 5 w 23"/>
                    <a:gd name="T3" fmla="*/ 0 h 74"/>
                    <a:gd name="T4" fmla="*/ 23 w 23"/>
                    <a:gd name="T5" fmla="*/ 0 h 74"/>
                    <a:gd name="T6" fmla="*/ 18 w 23"/>
                    <a:gd name="T7" fmla="*/ 19 h 74"/>
                    <a:gd name="T8" fmla="*/ 0 w 23"/>
                    <a:gd name="T9" fmla="*/ 18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4"/>
                    <a:gd name="T17" fmla="*/ 23 w 23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4">
                      <a:moveTo>
                        <a:pt x="0" y="72"/>
                      </a:moveTo>
                      <a:lnTo>
                        <a:pt x="5" y="0"/>
                      </a:lnTo>
                      <a:lnTo>
                        <a:pt x="23" y="0"/>
                      </a:lnTo>
                      <a:lnTo>
                        <a:pt x="18" y="74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7" name="Freeform 429"/>
                <p:cNvSpPr>
                  <a:spLocks/>
                </p:cNvSpPr>
                <p:nvPr/>
              </p:nvSpPr>
              <p:spPr bwMode="auto">
                <a:xfrm>
                  <a:off x="2566" y="1972"/>
                  <a:ext cx="23" cy="39"/>
                </a:xfrm>
                <a:custGeom>
                  <a:avLst/>
                  <a:gdLst>
                    <a:gd name="T0" fmla="*/ 0 w 23"/>
                    <a:gd name="T1" fmla="*/ 19 h 78"/>
                    <a:gd name="T2" fmla="*/ 2 w 23"/>
                    <a:gd name="T3" fmla="*/ 0 h 78"/>
                    <a:gd name="T4" fmla="*/ 23 w 23"/>
                    <a:gd name="T5" fmla="*/ 1 h 78"/>
                    <a:gd name="T6" fmla="*/ 18 w 23"/>
                    <a:gd name="T7" fmla="*/ 20 h 78"/>
                    <a:gd name="T8" fmla="*/ 0 w 23"/>
                    <a:gd name="T9" fmla="*/ 19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8"/>
                    <a:gd name="T17" fmla="*/ 23 w 23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8">
                      <a:moveTo>
                        <a:pt x="0" y="76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18" y="78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8" name="Freeform 430"/>
                <p:cNvSpPr>
                  <a:spLocks/>
                </p:cNvSpPr>
                <p:nvPr/>
              </p:nvSpPr>
              <p:spPr bwMode="auto">
                <a:xfrm>
                  <a:off x="2568" y="1969"/>
                  <a:ext cx="23" cy="11"/>
                </a:xfrm>
                <a:custGeom>
                  <a:avLst/>
                  <a:gdLst>
                    <a:gd name="T0" fmla="*/ 0 w 23"/>
                    <a:gd name="T1" fmla="*/ 5 h 22"/>
                    <a:gd name="T2" fmla="*/ 3 w 23"/>
                    <a:gd name="T3" fmla="*/ 0 h 22"/>
                    <a:gd name="T4" fmla="*/ 23 w 23"/>
                    <a:gd name="T5" fmla="*/ 1 h 22"/>
                    <a:gd name="T6" fmla="*/ 21 w 23"/>
                    <a:gd name="T7" fmla="*/ 6 h 22"/>
                    <a:gd name="T8" fmla="*/ 0 w 23"/>
                    <a:gd name="T9" fmla="*/ 5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2"/>
                    <a:gd name="T17" fmla="*/ 23 w 23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2">
                      <a:moveTo>
                        <a:pt x="0" y="2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2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59" name="Rectangle 431"/>
                <p:cNvSpPr>
                  <a:spLocks noChangeArrowheads="1"/>
                </p:cNvSpPr>
                <p:nvPr/>
              </p:nvSpPr>
              <p:spPr bwMode="auto">
                <a:xfrm>
                  <a:off x="2576" y="1940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60" name="Freeform 432"/>
                <p:cNvSpPr>
                  <a:spLocks/>
                </p:cNvSpPr>
                <p:nvPr/>
              </p:nvSpPr>
              <p:spPr bwMode="auto">
                <a:xfrm>
                  <a:off x="2576" y="1904"/>
                  <a:ext cx="25" cy="42"/>
                </a:xfrm>
                <a:custGeom>
                  <a:avLst/>
                  <a:gdLst>
                    <a:gd name="T0" fmla="*/ 0 w 25"/>
                    <a:gd name="T1" fmla="*/ 21 h 83"/>
                    <a:gd name="T2" fmla="*/ 5 w 25"/>
                    <a:gd name="T3" fmla="*/ 0 h 83"/>
                    <a:gd name="T4" fmla="*/ 25 w 25"/>
                    <a:gd name="T5" fmla="*/ 1 h 83"/>
                    <a:gd name="T6" fmla="*/ 20 w 25"/>
                    <a:gd name="T7" fmla="*/ 21 h 83"/>
                    <a:gd name="T8" fmla="*/ 0 w 25"/>
                    <a:gd name="T9" fmla="*/ 2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81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83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1" name="Rectangle 433"/>
                <p:cNvSpPr>
                  <a:spLocks noChangeArrowheads="1"/>
                </p:cNvSpPr>
                <p:nvPr/>
              </p:nvSpPr>
              <p:spPr bwMode="auto">
                <a:xfrm>
                  <a:off x="2581" y="1909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62" name="Freeform 434"/>
                <p:cNvSpPr>
                  <a:spLocks/>
                </p:cNvSpPr>
                <p:nvPr/>
              </p:nvSpPr>
              <p:spPr bwMode="auto">
                <a:xfrm>
                  <a:off x="2586" y="1867"/>
                  <a:ext cx="23" cy="15"/>
                </a:xfrm>
                <a:custGeom>
                  <a:avLst/>
                  <a:gdLst>
                    <a:gd name="T0" fmla="*/ 0 w 23"/>
                    <a:gd name="T1" fmla="*/ 7 h 30"/>
                    <a:gd name="T2" fmla="*/ 3 w 23"/>
                    <a:gd name="T3" fmla="*/ 0 h 30"/>
                    <a:gd name="T4" fmla="*/ 23 w 23"/>
                    <a:gd name="T5" fmla="*/ 1 h 30"/>
                    <a:gd name="T6" fmla="*/ 21 w 23"/>
                    <a:gd name="T7" fmla="*/ 8 h 30"/>
                    <a:gd name="T8" fmla="*/ 0 w 23"/>
                    <a:gd name="T9" fmla="*/ 7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3" name="Freeform 435"/>
                <p:cNvSpPr>
                  <a:spLocks/>
                </p:cNvSpPr>
                <p:nvPr/>
              </p:nvSpPr>
              <p:spPr bwMode="auto">
                <a:xfrm>
                  <a:off x="2589" y="1840"/>
                  <a:ext cx="25" cy="35"/>
                </a:xfrm>
                <a:custGeom>
                  <a:avLst/>
                  <a:gdLst>
                    <a:gd name="T0" fmla="*/ 0 w 25"/>
                    <a:gd name="T1" fmla="*/ 17 h 69"/>
                    <a:gd name="T2" fmla="*/ 5 w 25"/>
                    <a:gd name="T3" fmla="*/ 0 h 69"/>
                    <a:gd name="T4" fmla="*/ 25 w 25"/>
                    <a:gd name="T5" fmla="*/ 1 h 69"/>
                    <a:gd name="T6" fmla="*/ 20 w 25"/>
                    <a:gd name="T7" fmla="*/ 18 h 69"/>
                    <a:gd name="T8" fmla="*/ 0 w 25"/>
                    <a:gd name="T9" fmla="*/ 17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0" y="67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69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4" name="Freeform 436"/>
                <p:cNvSpPr>
                  <a:spLocks/>
                </p:cNvSpPr>
                <p:nvPr/>
              </p:nvSpPr>
              <p:spPr bwMode="auto">
                <a:xfrm>
                  <a:off x="2596" y="1794"/>
                  <a:ext cx="23" cy="27"/>
                </a:xfrm>
                <a:custGeom>
                  <a:avLst/>
                  <a:gdLst>
                    <a:gd name="T0" fmla="*/ 0 w 23"/>
                    <a:gd name="T1" fmla="*/ 13 h 54"/>
                    <a:gd name="T2" fmla="*/ 3 w 23"/>
                    <a:gd name="T3" fmla="*/ 0 h 54"/>
                    <a:gd name="T4" fmla="*/ 23 w 23"/>
                    <a:gd name="T5" fmla="*/ 1 h 54"/>
                    <a:gd name="T6" fmla="*/ 21 w 23"/>
                    <a:gd name="T7" fmla="*/ 14 h 54"/>
                    <a:gd name="T8" fmla="*/ 0 w 23"/>
                    <a:gd name="T9" fmla="*/ 13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4"/>
                    <a:gd name="T17" fmla="*/ 23 w 23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4">
                      <a:moveTo>
                        <a:pt x="0" y="52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5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5" name="Freeform 437"/>
                <p:cNvSpPr>
                  <a:spLocks/>
                </p:cNvSpPr>
                <p:nvPr/>
              </p:nvSpPr>
              <p:spPr bwMode="auto">
                <a:xfrm>
                  <a:off x="2599" y="1779"/>
                  <a:ext cx="25" cy="23"/>
                </a:xfrm>
                <a:custGeom>
                  <a:avLst/>
                  <a:gdLst>
                    <a:gd name="T0" fmla="*/ 0 w 25"/>
                    <a:gd name="T1" fmla="*/ 12 h 46"/>
                    <a:gd name="T2" fmla="*/ 5 w 25"/>
                    <a:gd name="T3" fmla="*/ 0 h 46"/>
                    <a:gd name="T4" fmla="*/ 25 w 25"/>
                    <a:gd name="T5" fmla="*/ 1 h 46"/>
                    <a:gd name="T6" fmla="*/ 20 w 25"/>
                    <a:gd name="T7" fmla="*/ 12 h 46"/>
                    <a:gd name="T8" fmla="*/ 0 w 25"/>
                    <a:gd name="T9" fmla="*/ 12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6"/>
                    <a:gd name="T17" fmla="*/ 25 w 25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6">
                      <a:moveTo>
                        <a:pt x="0" y="45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46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6" name="Freeform 438"/>
                <p:cNvSpPr>
                  <a:spLocks/>
                </p:cNvSpPr>
                <p:nvPr/>
              </p:nvSpPr>
              <p:spPr bwMode="auto">
                <a:xfrm>
                  <a:off x="2607" y="1721"/>
                  <a:ext cx="22" cy="39"/>
                </a:xfrm>
                <a:custGeom>
                  <a:avLst/>
                  <a:gdLst>
                    <a:gd name="T0" fmla="*/ 0 w 22"/>
                    <a:gd name="T1" fmla="*/ 20 h 76"/>
                    <a:gd name="T2" fmla="*/ 5 w 22"/>
                    <a:gd name="T3" fmla="*/ 0 h 76"/>
                    <a:gd name="T4" fmla="*/ 22 w 22"/>
                    <a:gd name="T5" fmla="*/ 1 h 76"/>
                    <a:gd name="T6" fmla="*/ 20 w 22"/>
                    <a:gd name="T7" fmla="*/ 20 h 76"/>
                    <a:gd name="T8" fmla="*/ 0 w 22"/>
                    <a:gd name="T9" fmla="*/ 2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76"/>
                    <a:gd name="T17" fmla="*/ 22 w 22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76">
                      <a:moveTo>
                        <a:pt x="0" y="74"/>
                      </a:moveTo>
                      <a:lnTo>
                        <a:pt x="5" y="0"/>
                      </a:lnTo>
                      <a:lnTo>
                        <a:pt x="22" y="1"/>
                      </a:lnTo>
                      <a:lnTo>
                        <a:pt x="20" y="76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7" name="Freeform 439"/>
                <p:cNvSpPr>
                  <a:spLocks/>
                </p:cNvSpPr>
                <p:nvPr/>
              </p:nvSpPr>
              <p:spPr bwMode="auto">
                <a:xfrm>
                  <a:off x="2612" y="1685"/>
                  <a:ext cx="22" cy="43"/>
                </a:xfrm>
                <a:custGeom>
                  <a:avLst/>
                  <a:gdLst>
                    <a:gd name="T0" fmla="*/ 0 w 22"/>
                    <a:gd name="T1" fmla="*/ 21 h 87"/>
                    <a:gd name="T2" fmla="*/ 5 w 22"/>
                    <a:gd name="T3" fmla="*/ 0 h 87"/>
                    <a:gd name="T4" fmla="*/ 22 w 22"/>
                    <a:gd name="T5" fmla="*/ 0 h 87"/>
                    <a:gd name="T6" fmla="*/ 17 w 22"/>
                    <a:gd name="T7" fmla="*/ 21 h 87"/>
                    <a:gd name="T8" fmla="*/ 0 w 22"/>
                    <a:gd name="T9" fmla="*/ 21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87"/>
                    <a:gd name="T17" fmla="*/ 22 w 22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87">
                      <a:moveTo>
                        <a:pt x="0" y="85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17" y="87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68" name="Rectangle 440"/>
                <p:cNvSpPr>
                  <a:spLocks noChangeArrowheads="1"/>
                </p:cNvSpPr>
                <p:nvPr/>
              </p:nvSpPr>
              <p:spPr bwMode="auto">
                <a:xfrm>
                  <a:off x="2617" y="1688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69" name="Freeform 441"/>
                <p:cNvSpPr>
                  <a:spLocks/>
                </p:cNvSpPr>
                <p:nvPr/>
              </p:nvSpPr>
              <p:spPr bwMode="auto">
                <a:xfrm>
                  <a:off x="2622" y="1648"/>
                  <a:ext cx="20" cy="13"/>
                </a:xfrm>
                <a:custGeom>
                  <a:avLst/>
                  <a:gdLst>
                    <a:gd name="T0" fmla="*/ 0 w 20"/>
                    <a:gd name="T1" fmla="*/ 6 h 27"/>
                    <a:gd name="T2" fmla="*/ 2 w 20"/>
                    <a:gd name="T3" fmla="*/ 0 h 27"/>
                    <a:gd name="T4" fmla="*/ 20 w 20"/>
                    <a:gd name="T5" fmla="*/ 0 h 27"/>
                    <a:gd name="T6" fmla="*/ 18 w 20"/>
                    <a:gd name="T7" fmla="*/ 6 h 27"/>
                    <a:gd name="T8" fmla="*/ 0 w 20"/>
                    <a:gd name="T9" fmla="*/ 6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7"/>
                    <a:gd name="T17" fmla="*/ 20 w 20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7">
                      <a:moveTo>
                        <a:pt x="0" y="25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8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0" name="Freeform 442"/>
                <p:cNvSpPr>
                  <a:spLocks/>
                </p:cNvSpPr>
                <p:nvPr/>
              </p:nvSpPr>
              <p:spPr bwMode="auto">
                <a:xfrm>
                  <a:off x="2624" y="1619"/>
                  <a:ext cx="23" cy="36"/>
                </a:xfrm>
                <a:custGeom>
                  <a:avLst/>
                  <a:gdLst>
                    <a:gd name="T0" fmla="*/ 0 w 23"/>
                    <a:gd name="T1" fmla="*/ 18 h 71"/>
                    <a:gd name="T2" fmla="*/ 3 w 23"/>
                    <a:gd name="T3" fmla="*/ 0 h 71"/>
                    <a:gd name="T4" fmla="*/ 23 w 23"/>
                    <a:gd name="T5" fmla="*/ 1 h 71"/>
                    <a:gd name="T6" fmla="*/ 18 w 23"/>
                    <a:gd name="T7" fmla="*/ 18 h 71"/>
                    <a:gd name="T8" fmla="*/ 0 w 23"/>
                    <a:gd name="T9" fmla="*/ 18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1"/>
                    <a:gd name="T17" fmla="*/ 23 w 23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1">
                      <a:moveTo>
                        <a:pt x="0" y="7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18" y="71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1" name="Freeform 443"/>
                <p:cNvSpPr>
                  <a:spLocks/>
                </p:cNvSpPr>
                <p:nvPr/>
              </p:nvSpPr>
              <p:spPr bwMode="auto">
                <a:xfrm>
                  <a:off x="2629" y="1572"/>
                  <a:ext cx="23" cy="21"/>
                </a:xfrm>
                <a:custGeom>
                  <a:avLst/>
                  <a:gdLst>
                    <a:gd name="T0" fmla="*/ 0 w 23"/>
                    <a:gd name="T1" fmla="*/ 10 h 41"/>
                    <a:gd name="T2" fmla="*/ 3 w 23"/>
                    <a:gd name="T3" fmla="*/ 0 h 41"/>
                    <a:gd name="T4" fmla="*/ 23 w 23"/>
                    <a:gd name="T5" fmla="*/ 1 h 41"/>
                    <a:gd name="T6" fmla="*/ 21 w 23"/>
                    <a:gd name="T7" fmla="*/ 11 h 41"/>
                    <a:gd name="T8" fmla="*/ 0 w 23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39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2" name="Freeform 444"/>
                <p:cNvSpPr>
                  <a:spLocks/>
                </p:cNvSpPr>
                <p:nvPr/>
              </p:nvSpPr>
              <p:spPr bwMode="auto">
                <a:xfrm>
                  <a:off x="2632" y="1551"/>
                  <a:ext cx="23" cy="29"/>
                </a:xfrm>
                <a:custGeom>
                  <a:avLst/>
                  <a:gdLst>
                    <a:gd name="T0" fmla="*/ 0 w 23"/>
                    <a:gd name="T1" fmla="*/ 14 h 58"/>
                    <a:gd name="T2" fmla="*/ 2 w 23"/>
                    <a:gd name="T3" fmla="*/ 0 h 58"/>
                    <a:gd name="T4" fmla="*/ 23 w 23"/>
                    <a:gd name="T5" fmla="*/ 1 h 58"/>
                    <a:gd name="T6" fmla="*/ 20 w 23"/>
                    <a:gd name="T7" fmla="*/ 15 h 58"/>
                    <a:gd name="T8" fmla="*/ 0 w 23"/>
                    <a:gd name="T9" fmla="*/ 14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8"/>
                    <a:gd name="T17" fmla="*/ 23 w 23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8">
                      <a:moveTo>
                        <a:pt x="0" y="56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58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3" name="Freeform 445"/>
                <p:cNvSpPr>
                  <a:spLocks/>
                </p:cNvSpPr>
                <p:nvPr/>
              </p:nvSpPr>
              <p:spPr bwMode="auto">
                <a:xfrm>
                  <a:off x="2640" y="1498"/>
                  <a:ext cx="22" cy="33"/>
                </a:xfrm>
                <a:custGeom>
                  <a:avLst/>
                  <a:gdLst>
                    <a:gd name="T0" fmla="*/ 0 w 22"/>
                    <a:gd name="T1" fmla="*/ 16 h 65"/>
                    <a:gd name="T2" fmla="*/ 2 w 22"/>
                    <a:gd name="T3" fmla="*/ 0 h 65"/>
                    <a:gd name="T4" fmla="*/ 22 w 22"/>
                    <a:gd name="T5" fmla="*/ 1 h 65"/>
                    <a:gd name="T6" fmla="*/ 20 w 22"/>
                    <a:gd name="T7" fmla="*/ 17 h 65"/>
                    <a:gd name="T8" fmla="*/ 0 w 22"/>
                    <a:gd name="T9" fmla="*/ 16 h 6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5"/>
                    <a:gd name="T17" fmla="*/ 22 w 22"/>
                    <a:gd name="T18" fmla="*/ 65 h 6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5">
                      <a:moveTo>
                        <a:pt x="0" y="64"/>
                      </a:moveTo>
                      <a:lnTo>
                        <a:pt x="2" y="0"/>
                      </a:lnTo>
                      <a:lnTo>
                        <a:pt x="22" y="1"/>
                      </a:lnTo>
                      <a:lnTo>
                        <a:pt x="20" y="65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4" name="Freeform 446"/>
                <p:cNvSpPr>
                  <a:spLocks/>
                </p:cNvSpPr>
                <p:nvPr/>
              </p:nvSpPr>
              <p:spPr bwMode="auto">
                <a:xfrm>
                  <a:off x="2642" y="1490"/>
                  <a:ext cx="23" cy="16"/>
                </a:xfrm>
                <a:custGeom>
                  <a:avLst/>
                  <a:gdLst>
                    <a:gd name="T0" fmla="*/ 0 w 23"/>
                    <a:gd name="T1" fmla="*/ 7 h 32"/>
                    <a:gd name="T2" fmla="*/ 3 w 23"/>
                    <a:gd name="T3" fmla="*/ 0 h 32"/>
                    <a:gd name="T4" fmla="*/ 23 w 23"/>
                    <a:gd name="T5" fmla="*/ 1 h 32"/>
                    <a:gd name="T6" fmla="*/ 20 w 23"/>
                    <a:gd name="T7" fmla="*/ 8 h 32"/>
                    <a:gd name="T8" fmla="*/ 0 w 23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30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0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5" name="Freeform 447"/>
                <p:cNvSpPr>
                  <a:spLocks/>
                </p:cNvSpPr>
                <p:nvPr/>
              </p:nvSpPr>
              <p:spPr bwMode="auto">
                <a:xfrm>
                  <a:off x="2650" y="1430"/>
                  <a:ext cx="25" cy="41"/>
                </a:xfrm>
                <a:custGeom>
                  <a:avLst/>
                  <a:gdLst>
                    <a:gd name="T0" fmla="*/ 0 w 25"/>
                    <a:gd name="T1" fmla="*/ 20 h 82"/>
                    <a:gd name="T2" fmla="*/ 5 w 25"/>
                    <a:gd name="T3" fmla="*/ 0 h 82"/>
                    <a:gd name="T4" fmla="*/ 25 w 25"/>
                    <a:gd name="T5" fmla="*/ 1 h 82"/>
                    <a:gd name="T6" fmla="*/ 20 w 25"/>
                    <a:gd name="T7" fmla="*/ 21 h 82"/>
                    <a:gd name="T8" fmla="*/ 0 w 25"/>
                    <a:gd name="T9" fmla="*/ 20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2"/>
                    <a:gd name="T17" fmla="*/ 25 w 25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2">
                      <a:moveTo>
                        <a:pt x="0" y="80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2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6" name="Freeform 448"/>
                <p:cNvSpPr>
                  <a:spLocks/>
                </p:cNvSpPr>
                <p:nvPr/>
              </p:nvSpPr>
              <p:spPr bwMode="auto">
                <a:xfrm>
                  <a:off x="2655" y="1397"/>
                  <a:ext cx="25" cy="40"/>
                </a:xfrm>
                <a:custGeom>
                  <a:avLst/>
                  <a:gdLst>
                    <a:gd name="T0" fmla="*/ 0 w 25"/>
                    <a:gd name="T1" fmla="*/ 20 h 80"/>
                    <a:gd name="T2" fmla="*/ 5 w 25"/>
                    <a:gd name="T3" fmla="*/ 0 h 80"/>
                    <a:gd name="T4" fmla="*/ 25 w 25"/>
                    <a:gd name="T5" fmla="*/ 1 h 80"/>
                    <a:gd name="T6" fmla="*/ 20 w 25"/>
                    <a:gd name="T7" fmla="*/ 20 h 80"/>
                    <a:gd name="T8" fmla="*/ 0 w 25"/>
                    <a:gd name="T9" fmla="*/ 2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0"/>
                    <a:gd name="T17" fmla="*/ 25 w 25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0">
                      <a:moveTo>
                        <a:pt x="0" y="78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7" name="Freeform 449"/>
                <p:cNvSpPr>
                  <a:spLocks/>
                </p:cNvSpPr>
                <p:nvPr/>
              </p:nvSpPr>
              <p:spPr bwMode="auto">
                <a:xfrm>
                  <a:off x="2660" y="1395"/>
                  <a:ext cx="23" cy="10"/>
                </a:xfrm>
                <a:custGeom>
                  <a:avLst/>
                  <a:gdLst>
                    <a:gd name="T0" fmla="*/ 0 w 23"/>
                    <a:gd name="T1" fmla="*/ 5 h 19"/>
                    <a:gd name="T2" fmla="*/ 2 w 23"/>
                    <a:gd name="T3" fmla="*/ 0 h 19"/>
                    <a:gd name="T4" fmla="*/ 23 w 23"/>
                    <a:gd name="T5" fmla="*/ 1 h 19"/>
                    <a:gd name="T6" fmla="*/ 20 w 23"/>
                    <a:gd name="T7" fmla="*/ 5 h 19"/>
                    <a:gd name="T8" fmla="*/ 0 w 23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17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19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78" name="Rectangle 450"/>
                <p:cNvSpPr>
                  <a:spLocks noChangeArrowheads="1"/>
                </p:cNvSpPr>
                <p:nvPr/>
              </p:nvSpPr>
              <p:spPr bwMode="auto">
                <a:xfrm>
                  <a:off x="2668" y="1366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79" name="Freeform 451"/>
                <p:cNvSpPr>
                  <a:spLocks/>
                </p:cNvSpPr>
                <p:nvPr/>
              </p:nvSpPr>
              <p:spPr bwMode="auto">
                <a:xfrm>
                  <a:off x="2668" y="1333"/>
                  <a:ext cx="22" cy="39"/>
                </a:xfrm>
                <a:custGeom>
                  <a:avLst/>
                  <a:gdLst>
                    <a:gd name="T0" fmla="*/ 0 w 22"/>
                    <a:gd name="T1" fmla="*/ 20 h 78"/>
                    <a:gd name="T2" fmla="*/ 5 w 22"/>
                    <a:gd name="T3" fmla="*/ 0 h 78"/>
                    <a:gd name="T4" fmla="*/ 22 w 22"/>
                    <a:gd name="T5" fmla="*/ 1 h 78"/>
                    <a:gd name="T6" fmla="*/ 17 w 22"/>
                    <a:gd name="T7" fmla="*/ 20 h 78"/>
                    <a:gd name="T8" fmla="*/ 0 w 22"/>
                    <a:gd name="T9" fmla="*/ 2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78"/>
                    <a:gd name="T17" fmla="*/ 22 w 22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78">
                      <a:moveTo>
                        <a:pt x="0" y="78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17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0" name="Rectangle 452"/>
                <p:cNvSpPr>
                  <a:spLocks noChangeArrowheads="1"/>
                </p:cNvSpPr>
                <p:nvPr/>
              </p:nvSpPr>
              <p:spPr bwMode="auto">
                <a:xfrm>
                  <a:off x="2673" y="1335"/>
                  <a:ext cx="17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81" name="Rectangle 453"/>
                <p:cNvSpPr>
                  <a:spLocks noChangeArrowheads="1"/>
                </p:cNvSpPr>
                <p:nvPr/>
              </p:nvSpPr>
              <p:spPr bwMode="auto">
                <a:xfrm>
                  <a:off x="2678" y="1305"/>
                  <a:ext cx="17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82" name="Freeform 454"/>
                <p:cNvSpPr>
                  <a:spLocks/>
                </p:cNvSpPr>
                <p:nvPr/>
              </p:nvSpPr>
              <p:spPr bwMode="auto">
                <a:xfrm>
                  <a:off x="2678" y="1274"/>
                  <a:ext cx="25" cy="38"/>
                </a:xfrm>
                <a:custGeom>
                  <a:avLst/>
                  <a:gdLst>
                    <a:gd name="T0" fmla="*/ 0 w 25"/>
                    <a:gd name="T1" fmla="*/ 19 h 75"/>
                    <a:gd name="T2" fmla="*/ 5 w 25"/>
                    <a:gd name="T3" fmla="*/ 0 h 75"/>
                    <a:gd name="T4" fmla="*/ 25 w 25"/>
                    <a:gd name="T5" fmla="*/ 1 h 75"/>
                    <a:gd name="T6" fmla="*/ 17 w 25"/>
                    <a:gd name="T7" fmla="*/ 19 h 75"/>
                    <a:gd name="T8" fmla="*/ 0 w 25"/>
                    <a:gd name="T9" fmla="*/ 19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5"/>
                    <a:gd name="T17" fmla="*/ 25 w 25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5">
                      <a:moveTo>
                        <a:pt x="0" y="73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17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3" name="Freeform 455"/>
                <p:cNvSpPr>
                  <a:spLocks/>
                </p:cNvSpPr>
                <p:nvPr/>
              </p:nvSpPr>
              <p:spPr bwMode="auto">
                <a:xfrm>
                  <a:off x="2683" y="1274"/>
                  <a:ext cx="23" cy="8"/>
                </a:xfrm>
                <a:custGeom>
                  <a:avLst/>
                  <a:gdLst>
                    <a:gd name="T0" fmla="*/ 0 w 23"/>
                    <a:gd name="T1" fmla="*/ 3 h 18"/>
                    <a:gd name="T2" fmla="*/ 2 w 23"/>
                    <a:gd name="T3" fmla="*/ 0 h 18"/>
                    <a:gd name="T4" fmla="*/ 23 w 23"/>
                    <a:gd name="T5" fmla="*/ 0 h 18"/>
                    <a:gd name="T6" fmla="*/ 20 w 23"/>
                    <a:gd name="T7" fmla="*/ 4 h 18"/>
                    <a:gd name="T8" fmla="*/ 0 w 23"/>
                    <a:gd name="T9" fmla="*/ 3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4" name="Freeform 456"/>
                <p:cNvSpPr>
                  <a:spLocks/>
                </p:cNvSpPr>
                <p:nvPr/>
              </p:nvSpPr>
              <p:spPr bwMode="auto">
                <a:xfrm>
                  <a:off x="2688" y="1223"/>
                  <a:ext cx="28" cy="31"/>
                </a:xfrm>
                <a:custGeom>
                  <a:avLst/>
                  <a:gdLst>
                    <a:gd name="T0" fmla="*/ 0 w 28"/>
                    <a:gd name="T1" fmla="*/ 15 h 62"/>
                    <a:gd name="T2" fmla="*/ 7 w 28"/>
                    <a:gd name="T3" fmla="*/ 0 h 62"/>
                    <a:gd name="T4" fmla="*/ 28 w 28"/>
                    <a:gd name="T5" fmla="*/ 1 h 62"/>
                    <a:gd name="T6" fmla="*/ 20 w 28"/>
                    <a:gd name="T7" fmla="*/ 16 h 62"/>
                    <a:gd name="T8" fmla="*/ 0 w 28"/>
                    <a:gd name="T9" fmla="*/ 15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62"/>
                    <a:gd name="T17" fmla="*/ 28 w 28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62">
                      <a:moveTo>
                        <a:pt x="0" y="60"/>
                      </a:moveTo>
                      <a:lnTo>
                        <a:pt x="7" y="0"/>
                      </a:lnTo>
                      <a:lnTo>
                        <a:pt x="28" y="2"/>
                      </a:lnTo>
                      <a:lnTo>
                        <a:pt x="20" y="62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5" name="Freeform 457"/>
                <p:cNvSpPr>
                  <a:spLocks/>
                </p:cNvSpPr>
                <p:nvPr/>
              </p:nvSpPr>
              <p:spPr bwMode="auto">
                <a:xfrm>
                  <a:off x="2695" y="1212"/>
                  <a:ext cx="23" cy="19"/>
                </a:xfrm>
                <a:custGeom>
                  <a:avLst/>
                  <a:gdLst>
                    <a:gd name="T0" fmla="*/ 0 w 23"/>
                    <a:gd name="T1" fmla="*/ 9 h 37"/>
                    <a:gd name="T2" fmla="*/ 3 w 23"/>
                    <a:gd name="T3" fmla="*/ 0 h 37"/>
                    <a:gd name="T4" fmla="*/ 23 w 23"/>
                    <a:gd name="T5" fmla="*/ 1 h 37"/>
                    <a:gd name="T6" fmla="*/ 21 w 23"/>
                    <a:gd name="T7" fmla="*/ 10 h 37"/>
                    <a:gd name="T8" fmla="*/ 0 w 23"/>
                    <a:gd name="T9" fmla="*/ 9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35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1" y="37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6" name="Freeform 458"/>
                <p:cNvSpPr>
                  <a:spLocks/>
                </p:cNvSpPr>
                <p:nvPr/>
              </p:nvSpPr>
              <p:spPr bwMode="auto">
                <a:xfrm>
                  <a:off x="2701" y="1179"/>
                  <a:ext cx="25" cy="29"/>
                </a:xfrm>
                <a:custGeom>
                  <a:avLst/>
                  <a:gdLst>
                    <a:gd name="T0" fmla="*/ 0 w 25"/>
                    <a:gd name="T1" fmla="*/ 14 h 57"/>
                    <a:gd name="T2" fmla="*/ 5 w 25"/>
                    <a:gd name="T3" fmla="*/ 0 h 57"/>
                    <a:gd name="T4" fmla="*/ 25 w 25"/>
                    <a:gd name="T5" fmla="*/ 1 h 57"/>
                    <a:gd name="T6" fmla="*/ 20 w 25"/>
                    <a:gd name="T7" fmla="*/ 15 h 57"/>
                    <a:gd name="T8" fmla="*/ 0 w 25"/>
                    <a:gd name="T9" fmla="*/ 14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7"/>
                    <a:gd name="T17" fmla="*/ 25 w 25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7">
                      <a:moveTo>
                        <a:pt x="0" y="55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7" name="Freeform 459"/>
                <p:cNvSpPr>
                  <a:spLocks/>
                </p:cNvSpPr>
                <p:nvPr/>
              </p:nvSpPr>
              <p:spPr bwMode="auto">
                <a:xfrm>
                  <a:off x="2706" y="1166"/>
                  <a:ext cx="25" cy="21"/>
                </a:xfrm>
                <a:custGeom>
                  <a:avLst/>
                  <a:gdLst>
                    <a:gd name="T0" fmla="*/ 0 w 25"/>
                    <a:gd name="T1" fmla="*/ 10 h 43"/>
                    <a:gd name="T2" fmla="*/ 5 w 25"/>
                    <a:gd name="T3" fmla="*/ 0 h 43"/>
                    <a:gd name="T4" fmla="*/ 25 w 25"/>
                    <a:gd name="T5" fmla="*/ 0 h 43"/>
                    <a:gd name="T6" fmla="*/ 20 w 25"/>
                    <a:gd name="T7" fmla="*/ 10 h 43"/>
                    <a:gd name="T8" fmla="*/ 0 w 25"/>
                    <a:gd name="T9" fmla="*/ 1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3"/>
                    <a:gd name="T17" fmla="*/ 25 w 25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3">
                      <a:moveTo>
                        <a:pt x="0" y="41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43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88" name="Rectangle 460"/>
                <p:cNvSpPr>
                  <a:spLocks noChangeArrowheads="1"/>
                </p:cNvSpPr>
                <p:nvPr/>
              </p:nvSpPr>
              <p:spPr bwMode="auto">
                <a:xfrm>
                  <a:off x="2718" y="1145"/>
                  <a:ext cx="21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89" name="Freeform 461"/>
                <p:cNvSpPr>
                  <a:spLocks/>
                </p:cNvSpPr>
                <p:nvPr/>
              </p:nvSpPr>
              <p:spPr bwMode="auto">
                <a:xfrm>
                  <a:off x="2718" y="1129"/>
                  <a:ext cx="23" cy="23"/>
                </a:xfrm>
                <a:custGeom>
                  <a:avLst/>
                  <a:gdLst>
                    <a:gd name="T0" fmla="*/ 0 w 23"/>
                    <a:gd name="T1" fmla="*/ 11 h 46"/>
                    <a:gd name="T2" fmla="*/ 5 w 23"/>
                    <a:gd name="T3" fmla="*/ 0 h 46"/>
                    <a:gd name="T4" fmla="*/ 23 w 23"/>
                    <a:gd name="T5" fmla="*/ 1 h 46"/>
                    <a:gd name="T6" fmla="*/ 21 w 23"/>
                    <a:gd name="T7" fmla="*/ 12 h 46"/>
                    <a:gd name="T8" fmla="*/ 0 w 23"/>
                    <a:gd name="T9" fmla="*/ 11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6"/>
                    <a:gd name="T17" fmla="*/ 23 w 23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6">
                      <a:moveTo>
                        <a:pt x="0" y="44"/>
                      </a:moveTo>
                      <a:lnTo>
                        <a:pt x="5" y="0"/>
                      </a:lnTo>
                      <a:lnTo>
                        <a:pt x="23" y="1"/>
                      </a:lnTo>
                      <a:lnTo>
                        <a:pt x="21" y="46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0" name="Freeform 462"/>
                <p:cNvSpPr>
                  <a:spLocks/>
                </p:cNvSpPr>
                <p:nvPr/>
              </p:nvSpPr>
              <p:spPr bwMode="auto">
                <a:xfrm>
                  <a:off x="2723" y="1115"/>
                  <a:ext cx="26" cy="21"/>
                </a:xfrm>
                <a:custGeom>
                  <a:avLst/>
                  <a:gdLst>
                    <a:gd name="T0" fmla="*/ 0 w 26"/>
                    <a:gd name="T1" fmla="*/ 11 h 41"/>
                    <a:gd name="T2" fmla="*/ 8 w 26"/>
                    <a:gd name="T3" fmla="*/ 0 h 41"/>
                    <a:gd name="T4" fmla="*/ 26 w 26"/>
                    <a:gd name="T5" fmla="*/ 1 h 41"/>
                    <a:gd name="T6" fmla="*/ 18 w 26"/>
                    <a:gd name="T7" fmla="*/ 11 h 41"/>
                    <a:gd name="T8" fmla="*/ 0 w 26"/>
                    <a:gd name="T9" fmla="*/ 11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1"/>
                    <a:gd name="T17" fmla="*/ 26 w 26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1">
                      <a:moveTo>
                        <a:pt x="0" y="41"/>
                      </a:moveTo>
                      <a:lnTo>
                        <a:pt x="8" y="0"/>
                      </a:lnTo>
                      <a:lnTo>
                        <a:pt x="26" y="2"/>
                      </a:lnTo>
                      <a:lnTo>
                        <a:pt x="18" y="41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1" name="Rectangle 463"/>
                <p:cNvSpPr>
                  <a:spLocks noChangeArrowheads="1"/>
                </p:cNvSpPr>
                <p:nvPr/>
              </p:nvSpPr>
              <p:spPr bwMode="auto">
                <a:xfrm>
                  <a:off x="2731" y="1119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92" name="Freeform 464"/>
                <p:cNvSpPr>
                  <a:spLocks/>
                </p:cNvSpPr>
                <p:nvPr/>
              </p:nvSpPr>
              <p:spPr bwMode="auto">
                <a:xfrm>
                  <a:off x="2739" y="1096"/>
                  <a:ext cx="23" cy="10"/>
                </a:xfrm>
                <a:custGeom>
                  <a:avLst/>
                  <a:gdLst>
                    <a:gd name="T0" fmla="*/ 0 w 23"/>
                    <a:gd name="T1" fmla="*/ 5 h 19"/>
                    <a:gd name="T2" fmla="*/ 2 w 23"/>
                    <a:gd name="T3" fmla="*/ 0 h 19"/>
                    <a:gd name="T4" fmla="*/ 23 w 23"/>
                    <a:gd name="T5" fmla="*/ 1 h 19"/>
                    <a:gd name="T6" fmla="*/ 17 w 23"/>
                    <a:gd name="T7" fmla="*/ 5 h 19"/>
                    <a:gd name="T8" fmla="*/ 0 w 23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17" y="19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3" name="Freeform 465"/>
                <p:cNvSpPr>
                  <a:spLocks/>
                </p:cNvSpPr>
                <p:nvPr/>
              </p:nvSpPr>
              <p:spPr bwMode="auto">
                <a:xfrm>
                  <a:off x="2741" y="1092"/>
                  <a:ext cx="23" cy="11"/>
                </a:xfrm>
                <a:custGeom>
                  <a:avLst/>
                  <a:gdLst>
                    <a:gd name="T0" fmla="*/ 0 w 23"/>
                    <a:gd name="T1" fmla="*/ 5 h 21"/>
                    <a:gd name="T2" fmla="*/ 3 w 23"/>
                    <a:gd name="T3" fmla="*/ 0 h 21"/>
                    <a:gd name="T4" fmla="*/ 23 w 23"/>
                    <a:gd name="T5" fmla="*/ 1 h 21"/>
                    <a:gd name="T6" fmla="*/ 21 w 23"/>
                    <a:gd name="T7" fmla="*/ 6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19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4" name="Freeform 466"/>
                <p:cNvSpPr>
                  <a:spLocks/>
                </p:cNvSpPr>
                <p:nvPr/>
              </p:nvSpPr>
              <p:spPr bwMode="auto">
                <a:xfrm>
                  <a:off x="2744" y="1090"/>
                  <a:ext cx="23" cy="9"/>
                </a:xfrm>
                <a:custGeom>
                  <a:avLst/>
                  <a:gdLst>
                    <a:gd name="T0" fmla="*/ 0 w 23"/>
                    <a:gd name="T1" fmla="*/ 4 h 20"/>
                    <a:gd name="T2" fmla="*/ 2 w 23"/>
                    <a:gd name="T3" fmla="*/ 0 h 20"/>
                    <a:gd name="T4" fmla="*/ 23 w 23"/>
                    <a:gd name="T5" fmla="*/ 0 h 20"/>
                    <a:gd name="T6" fmla="*/ 20 w 23"/>
                    <a:gd name="T7" fmla="*/ 4 h 20"/>
                    <a:gd name="T8" fmla="*/ 0 w 23"/>
                    <a:gd name="T9" fmla="*/ 4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5" name="Freeform 467"/>
                <p:cNvSpPr>
                  <a:spLocks/>
                </p:cNvSpPr>
                <p:nvPr/>
              </p:nvSpPr>
              <p:spPr bwMode="auto">
                <a:xfrm>
                  <a:off x="2746" y="1088"/>
                  <a:ext cx="23" cy="10"/>
                </a:xfrm>
                <a:custGeom>
                  <a:avLst/>
                  <a:gdLst>
                    <a:gd name="T0" fmla="*/ 0 w 23"/>
                    <a:gd name="T1" fmla="*/ 5 h 19"/>
                    <a:gd name="T2" fmla="*/ 3 w 23"/>
                    <a:gd name="T3" fmla="*/ 0 h 19"/>
                    <a:gd name="T4" fmla="*/ 23 w 23"/>
                    <a:gd name="T5" fmla="*/ 1 h 19"/>
                    <a:gd name="T6" fmla="*/ 21 w 23"/>
                    <a:gd name="T7" fmla="*/ 5 h 19"/>
                    <a:gd name="T8" fmla="*/ 0 w 23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1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19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6" name="Rectangle 468"/>
                <p:cNvSpPr>
                  <a:spLocks noChangeArrowheads="1"/>
                </p:cNvSpPr>
                <p:nvPr/>
              </p:nvSpPr>
              <p:spPr bwMode="auto">
                <a:xfrm>
                  <a:off x="2749" y="1090"/>
                  <a:ext cx="2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597" name="Freeform 469"/>
                <p:cNvSpPr>
                  <a:spLocks/>
                </p:cNvSpPr>
                <p:nvPr/>
              </p:nvSpPr>
              <p:spPr bwMode="auto">
                <a:xfrm>
                  <a:off x="2749" y="1090"/>
                  <a:ext cx="28" cy="7"/>
                </a:xfrm>
                <a:custGeom>
                  <a:avLst/>
                  <a:gdLst>
                    <a:gd name="T0" fmla="*/ 0 w 28"/>
                    <a:gd name="T1" fmla="*/ 3 h 15"/>
                    <a:gd name="T2" fmla="*/ 25 w 28"/>
                    <a:gd name="T3" fmla="*/ 3 h 15"/>
                    <a:gd name="T4" fmla="*/ 28 w 28"/>
                    <a:gd name="T5" fmla="*/ 0 h 15"/>
                    <a:gd name="T6" fmla="*/ 2 w 28"/>
                    <a:gd name="T7" fmla="*/ 0 h 15"/>
                    <a:gd name="T8" fmla="*/ 0 w 28"/>
                    <a:gd name="T9" fmla="*/ 3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15"/>
                    <a:gd name="T17" fmla="*/ 28 w 28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15">
                      <a:moveTo>
                        <a:pt x="0" y="15"/>
                      </a:moveTo>
                      <a:lnTo>
                        <a:pt x="25" y="15"/>
                      </a:lnTo>
                      <a:lnTo>
                        <a:pt x="28" y="2"/>
                      </a:lnTo>
                      <a:lnTo>
                        <a:pt x="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8" name="Freeform 470"/>
                <p:cNvSpPr>
                  <a:spLocks/>
                </p:cNvSpPr>
                <p:nvPr/>
              </p:nvSpPr>
              <p:spPr bwMode="auto">
                <a:xfrm>
                  <a:off x="2756" y="1089"/>
                  <a:ext cx="28" cy="12"/>
                </a:xfrm>
                <a:custGeom>
                  <a:avLst/>
                  <a:gdLst>
                    <a:gd name="T0" fmla="*/ 0 w 28"/>
                    <a:gd name="T1" fmla="*/ 0 h 25"/>
                    <a:gd name="T2" fmla="*/ 8 w 28"/>
                    <a:gd name="T3" fmla="*/ 5 h 25"/>
                    <a:gd name="T4" fmla="*/ 28 w 28"/>
                    <a:gd name="T5" fmla="*/ 6 h 25"/>
                    <a:gd name="T6" fmla="*/ 21 w 28"/>
                    <a:gd name="T7" fmla="*/ 0 h 25"/>
                    <a:gd name="T8" fmla="*/ 0 w 28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5"/>
                    <a:gd name="T17" fmla="*/ 28 w 28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5">
                      <a:moveTo>
                        <a:pt x="0" y="0"/>
                      </a:moveTo>
                      <a:lnTo>
                        <a:pt x="8" y="23"/>
                      </a:lnTo>
                      <a:lnTo>
                        <a:pt x="28" y="25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99" name="Freeform 471"/>
                <p:cNvSpPr>
                  <a:spLocks/>
                </p:cNvSpPr>
                <p:nvPr/>
              </p:nvSpPr>
              <p:spPr bwMode="auto">
                <a:xfrm>
                  <a:off x="2764" y="1093"/>
                  <a:ext cx="26" cy="11"/>
                </a:xfrm>
                <a:custGeom>
                  <a:avLst/>
                  <a:gdLst>
                    <a:gd name="T0" fmla="*/ 0 w 26"/>
                    <a:gd name="T1" fmla="*/ 0 h 21"/>
                    <a:gd name="T2" fmla="*/ 5 w 26"/>
                    <a:gd name="T3" fmla="*/ 5 h 21"/>
                    <a:gd name="T4" fmla="*/ 26 w 26"/>
                    <a:gd name="T5" fmla="*/ 6 h 21"/>
                    <a:gd name="T6" fmla="*/ 20 w 26"/>
                    <a:gd name="T7" fmla="*/ 1 h 21"/>
                    <a:gd name="T8" fmla="*/ 0 w 26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21"/>
                    <a:gd name="T17" fmla="*/ 26 w 26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21">
                      <a:moveTo>
                        <a:pt x="0" y="0"/>
                      </a:moveTo>
                      <a:lnTo>
                        <a:pt x="5" y="19"/>
                      </a:lnTo>
                      <a:lnTo>
                        <a:pt x="26" y="21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0" name="Freeform 472"/>
                <p:cNvSpPr>
                  <a:spLocks/>
                </p:cNvSpPr>
                <p:nvPr/>
              </p:nvSpPr>
              <p:spPr bwMode="auto">
                <a:xfrm>
                  <a:off x="2784" y="1110"/>
                  <a:ext cx="23" cy="14"/>
                </a:xfrm>
                <a:custGeom>
                  <a:avLst/>
                  <a:gdLst>
                    <a:gd name="T0" fmla="*/ 0 w 23"/>
                    <a:gd name="T1" fmla="*/ 0 h 29"/>
                    <a:gd name="T2" fmla="*/ 6 w 23"/>
                    <a:gd name="T3" fmla="*/ 6 h 29"/>
                    <a:gd name="T4" fmla="*/ 23 w 23"/>
                    <a:gd name="T5" fmla="*/ 7 h 29"/>
                    <a:gd name="T6" fmla="*/ 18 w 23"/>
                    <a:gd name="T7" fmla="*/ 0 h 29"/>
                    <a:gd name="T8" fmla="*/ 0 w 23"/>
                    <a:gd name="T9" fmla="*/ 0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9"/>
                    <a:gd name="T17" fmla="*/ 23 w 23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9">
                      <a:moveTo>
                        <a:pt x="0" y="0"/>
                      </a:moveTo>
                      <a:lnTo>
                        <a:pt x="6" y="27"/>
                      </a:lnTo>
                      <a:lnTo>
                        <a:pt x="23" y="29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1" name="Freeform 473"/>
                <p:cNvSpPr>
                  <a:spLocks/>
                </p:cNvSpPr>
                <p:nvPr/>
              </p:nvSpPr>
              <p:spPr bwMode="auto">
                <a:xfrm>
                  <a:off x="2790" y="1116"/>
                  <a:ext cx="22" cy="16"/>
                </a:xfrm>
                <a:custGeom>
                  <a:avLst/>
                  <a:gdLst>
                    <a:gd name="T0" fmla="*/ 0 w 22"/>
                    <a:gd name="T1" fmla="*/ 0 h 32"/>
                    <a:gd name="T2" fmla="*/ 5 w 22"/>
                    <a:gd name="T3" fmla="*/ 7 h 32"/>
                    <a:gd name="T4" fmla="*/ 22 w 22"/>
                    <a:gd name="T5" fmla="*/ 8 h 32"/>
                    <a:gd name="T6" fmla="*/ 17 w 22"/>
                    <a:gd name="T7" fmla="*/ 1 h 32"/>
                    <a:gd name="T8" fmla="*/ 0 w 22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32"/>
                    <a:gd name="T17" fmla="*/ 22 w 22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32">
                      <a:moveTo>
                        <a:pt x="0" y="0"/>
                      </a:moveTo>
                      <a:lnTo>
                        <a:pt x="5" y="30"/>
                      </a:lnTo>
                      <a:lnTo>
                        <a:pt x="22" y="32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2" name="Freeform 474"/>
                <p:cNvSpPr>
                  <a:spLocks/>
                </p:cNvSpPr>
                <p:nvPr/>
              </p:nvSpPr>
              <p:spPr bwMode="auto">
                <a:xfrm>
                  <a:off x="2795" y="1124"/>
                  <a:ext cx="20" cy="15"/>
                </a:xfrm>
                <a:custGeom>
                  <a:avLst/>
                  <a:gdLst>
                    <a:gd name="T0" fmla="*/ 0 w 20"/>
                    <a:gd name="T1" fmla="*/ 0 h 28"/>
                    <a:gd name="T2" fmla="*/ 2 w 20"/>
                    <a:gd name="T3" fmla="*/ 8 h 28"/>
                    <a:gd name="T4" fmla="*/ 20 w 20"/>
                    <a:gd name="T5" fmla="*/ 8 h 28"/>
                    <a:gd name="T6" fmla="*/ 17 w 20"/>
                    <a:gd name="T7" fmla="*/ 1 h 28"/>
                    <a:gd name="T8" fmla="*/ 0 w 20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8"/>
                    <a:gd name="T17" fmla="*/ 20 w 20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8">
                      <a:moveTo>
                        <a:pt x="0" y="0"/>
                      </a:moveTo>
                      <a:lnTo>
                        <a:pt x="2" y="26"/>
                      </a:lnTo>
                      <a:lnTo>
                        <a:pt x="20" y="28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3" name="Freeform 475"/>
                <p:cNvSpPr>
                  <a:spLocks/>
                </p:cNvSpPr>
                <p:nvPr/>
              </p:nvSpPr>
              <p:spPr bwMode="auto">
                <a:xfrm>
                  <a:off x="2797" y="1131"/>
                  <a:ext cx="20" cy="16"/>
                </a:xfrm>
                <a:custGeom>
                  <a:avLst/>
                  <a:gdLst>
                    <a:gd name="T0" fmla="*/ 0 w 20"/>
                    <a:gd name="T1" fmla="*/ 0 h 30"/>
                    <a:gd name="T2" fmla="*/ 0 w 20"/>
                    <a:gd name="T3" fmla="*/ 8 h 30"/>
                    <a:gd name="T4" fmla="*/ 20 w 20"/>
                    <a:gd name="T5" fmla="*/ 9 h 30"/>
                    <a:gd name="T6" fmla="*/ 18 w 20"/>
                    <a:gd name="T7" fmla="*/ 1 h 30"/>
                    <a:gd name="T8" fmla="*/ 0 w 20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0"/>
                    <a:gd name="T17" fmla="*/ 20 w 20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0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20" y="30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4" name="Freeform 476"/>
                <p:cNvSpPr>
                  <a:spLocks/>
                </p:cNvSpPr>
                <p:nvPr/>
              </p:nvSpPr>
              <p:spPr bwMode="auto">
                <a:xfrm>
                  <a:off x="2797" y="1139"/>
                  <a:ext cx="26" cy="16"/>
                </a:xfrm>
                <a:custGeom>
                  <a:avLst/>
                  <a:gdLst>
                    <a:gd name="T0" fmla="*/ 0 w 26"/>
                    <a:gd name="T1" fmla="*/ 0 h 32"/>
                    <a:gd name="T2" fmla="*/ 5 w 26"/>
                    <a:gd name="T3" fmla="*/ 7 h 32"/>
                    <a:gd name="T4" fmla="*/ 26 w 26"/>
                    <a:gd name="T5" fmla="*/ 8 h 32"/>
                    <a:gd name="T6" fmla="*/ 20 w 26"/>
                    <a:gd name="T7" fmla="*/ 1 h 32"/>
                    <a:gd name="T8" fmla="*/ 0 w 26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2"/>
                    <a:gd name="T17" fmla="*/ 26 w 26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2">
                      <a:moveTo>
                        <a:pt x="0" y="0"/>
                      </a:moveTo>
                      <a:lnTo>
                        <a:pt x="5" y="30"/>
                      </a:lnTo>
                      <a:lnTo>
                        <a:pt x="26" y="3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5" name="Rectangle 477"/>
                <p:cNvSpPr>
                  <a:spLocks noChangeArrowheads="1"/>
                </p:cNvSpPr>
                <p:nvPr/>
              </p:nvSpPr>
              <p:spPr bwMode="auto">
                <a:xfrm>
                  <a:off x="2802" y="1147"/>
                  <a:ext cx="21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06" name="Freeform 478"/>
                <p:cNvSpPr>
                  <a:spLocks/>
                </p:cNvSpPr>
                <p:nvPr/>
              </p:nvSpPr>
              <p:spPr bwMode="auto">
                <a:xfrm>
                  <a:off x="2807" y="1172"/>
                  <a:ext cx="23" cy="10"/>
                </a:xfrm>
                <a:custGeom>
                  <a:avLst/>
                  <a:gdLst>
                    <a:gd name="T0" fmla="*/ 0 w 23"/>
                    <a:gd name="T1" fmla="*/ 0 h 19"/>
                    <a:gd name="T2" fmla="*/ 3 w 23"/>
                    <a:gd name="T3" fmla="*/ 5 h 19"/>
                    <a:gd name="T4" fmla="*/ 23 w 23"/>
                    <a:gd name="T5" fmla="*/ 5 h 19"/>
                    <a:gd name="T6" fmla="*/ 21 w 23"/>
                    <a:gd name="T7" fmla="*/ 1 h 19"/>
                    <a:gd name="T8" fmla="*/ 0 w 23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0"/>
                      </a:moveTo>
                      <a:lnTo>
                        <a:pt x="3" y="17"/>
                      </a:lnTo>
                      <a:lnTo>
                        <a:pt x="23" y="19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7" name="Freeform 479"/>
                <p:cNvSpPr>
                  <a:spLocks/>
                </p:cNvSpPr>
                <p:nvPr/>
              </p:nvSpPr>
              <p:spPr bwMode="auto">
                <a:xfrm>
                  <a:off x="2810" y="1175"/>
                  <a:ext cx="28" cy="28"/>
                </a:xfrm>
                <a:custGeom>
                  <a:avLst/>
                  <a:gdLst>
                    <a:gd name="T0" fmla="*/ 0 w 28"/>
                    <a:gd name="T1" fmla="*/ 0 h 57"/>
                    <a:gd name="T2" fmla="*/ 7 w 28"/>
                    <a:gd name="T3" fmla="*/ 13 h 57"/>
                    <a:gd name="T4" fmla="*/ 28 w 28"/>
                    <a:gd name="T5" fmla="*/ 14 h 57"/>
                    <a:gd name="T6" fmla="*/ 20 w 28"/>
                    <a:gd name="T7" fmla="*/ 0 h 57"/>
                    <a:gd name="T8" fmla="*/ 0 w 28"/>
                    <a:gd name="T9" fmla="*/ 0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7"/>
                    <a:gd name="T17" fmla="*/ 28 w 28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7">
                      <a:moveTo>
                        <a:pt x="0" y="0"/>
                      </a:moveTo>
                      <a:lnTo>
                        <a:pt x="7" y="55"/>
                      </a:lnTo>
                      <a:lnTo>
                        <a:pt x="28" y="57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8" name="Freeform 480"/>
                <p:cNvSpPr>
                  <a:spLocks/>
                </p:cNvSpPr>
                <p:nvPr/>
              </p:nvSpPr>
              <p:spPr bwMode="auto">
                <a:xfrm>
                  <a:off x="2817" y="1195"/>
                  <a:ext cx="23" cy="12"/>
                </a:xfrm>
                <a:custGeom>
                  <a:avLst/>
                  <a:gdLst>
                    <a:gd name="T0" fmla="*/ 0 w 23"/>
                    <a:gd name="T1" fmla="*/ 0 h 23"/>
                    <a:gd name="T2" fmla="*/ 3 w 23"/>
                    <a:gd name="T3" fmla="*/ 6 h 23"/>
                    <a:gd name="T4" fmla="*/ 23 w 23"/>
                    <a:gd name="T5" fmla="*/ 6 h 23"/>
                    <a:gd name="T6" fmla="*/ 21 w 23"/>
                    <a:gd name="T7" fmla="*/ 1 h 23"/>
                    <a:gd name="T8" fmla="*/ 0 w 23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0"/>
                      </a:moveTo>
                      <a:lnTo>
                        <a:pt x="3" y="21"/>
                      </a:lnTo>
                      <a:lnTo>
                        <a:pt x="23" y="23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09" name="Freeform 481"/>
                <p:cNvSpPr>
                  <a:spLocks/>
                </p:cNvSpPr>
                <p:nvPr/>
              </p:nvSpPr>
              <p:spPr bwMode="auto">
                <a:xfrm>
                  <a:off x="2823" y="1227"/>
                  <a:ext cx="25" cy="24"/>
                </a:xfrm>
                <a:custGeom>
                  <a:avLst/>
                  <a:gdLst>
                    <a:gd name="T0" fmla="*/ 0 w 25"/>
                    <a:gd name="T1" fmla="*/ 0 h 50"/>
                    <a:gd name="T2" fmla="*/ 5 w 25"/>
                    <a:gd name="T3" fmla="*/ 11 h 50"/>
                    <a:gd name="T4" fmla="*/ 25 w 25"/>
                    <a:gd name="T5" fmla="*/ 12 h 50"/>
                    <a:gd name="T6" fmla="*/ 20 w 25"/>
                    <a:gd name="T7" fmla="*/ 0 h 50"/>
                    <a:gd name="T8" fmla="*/ 0 w 25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0"/>
                    <a:gd name="T17" fmla="*/ 25 w 2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0">
                      <a:moveTo>
                        <a:pt x="0" y="0"/>
                      </a:moveTo>
                      <a:lnTo>
                        <a:pt x="5" y="48"/>
                      </a:lnTo>
                      <a:lnTo>
                        <a:pt x="25" y="5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0" name="Freeform 482"/>
                <p:cNvSpPr>
                  <a:spLocks/>
                </p:cNvSpPr>
                <p:nvPr/>
              </p:nvSpPr>
              <p:spPr bwMode="auto">
                <a:xfrm>
                  <a:off x="2828" y="1243"/>
                  <a:ext cx="25" cy="25"/>
                </a:xfrm>
                <a:custGeom>
                  <a:avLst/>
                  <a:gdLst>
                    <a:gd name="T0" fmla="*/ 0 w 25"/>
                    <a:gd name="T1" fmla="*/ 0 h 50"/>
                    <a:gd name="T2" fmla="*/ 5 w 25"/>
                    <a:gd name="T3" fmla="*/ 12 h 50"/>
                    <a:gd name="T4" fmla="*/ 25 w 25"/>
                    <a:gd name="T5" fmla="*/ 13 h 50"/>
                    <a:gd name="T6" fmla="*/ 20 w 25"/>
                    <a:gd name="T7" fmla="*/ 1 h 50"/>
                    <a:gd name="T8" fmla="*/ 0 w 25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0"/>
                    <a:gd name="T17" fmla="*/ 25 w 2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0">
                      <a:moveTo>
                        <a:pt x="0" y="0"/>
                      </a:moveTo>
                      <a:lnTo>
                        <a:pt x="5" y="48"/>
                      </a:lnTo>
                      <a:lnTo>
                        <a:pt x="25" y="5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1" name="Freeform 483"/>
                <p:cNvSpPr>
                  <a:spLocks/>
                </p:cNvSpPr>
                <p:nvPr/>
              </p:nvSpPr>
              <p:spPr bwMode="auto">
                <a:xfrm>
                  <a:off x="2838" y="1288"/>
                  <a:ext cx="20" cy="16"/>
                </a:xfrm>
                <a:custGeom>
                  <a:avLst/>
                  <a:gdLst>
                    <a:gd name="T0" fmla="*/ 0 w 20"/>
                    <a:gd name="T1" fmla="*/ 0 h 32"/>
                    <a:gd name="T2" fmla="*/ 2 w 20"/>
                    <a:gd name="T3" fmla="*/ 7 h 32"/>
                    <a:gd name="T4" fmla="*/ 20 w 20"/>
                    <a:gd name="T5" fmla="*/ 8 h 32"/>
                    <a:gd name="T6" fmla="*/ 18 w 20"/>
                    <a:gd name="T7" fmla="*/ 1 h 32"/>
                    <a:gd name="T8" fmla="*/ 0 w 20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2"/>
                    <a:gd name="T17" fmla="*/ 20 w 20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2">
                      <a:moveTo>
                        <a:pt x="0" y="0"/>
                      </a:moveTo>
                      <a:lnTo>
                        <a:pt x="2" y="30"/>
                      </a:lnTo>
                      <a:lnTo>
                        <a:pt x="20" y="32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2" name="Freeform 484"/>
                <p:cNvSpPr>
                  <a:spLocks/>
                </p:cNvSpPr>
                <p:nvPr/>
              </p:nvSpPr>
              <p:spPr bwMode="auto">
                <a:xfrm>
                  <a:off x="2840" y="1296"/>
                  <a:ext cx="23" cy="37"/>
                </a:xfrm>
                <a:custGeom>
                  <a:avLst/>
                  <a:gdLst>
                    <a:gd name="T0" fmla="*/ 0 w 23"/>
                    <a:gd name="T1" fmla="*/ 0 h 74"/>
                    <a:gd name="T2" fmla="*/ 5 w 23"/>
                    <a:gd name="T3" fmla="*/ 18 h 74"/>
                    <a:gd name="T4" fmla="*/ 23 w 23"/>
                    <a:gd name="T5" fmla="*/ 19 h 74"/>
                    <a:gd name="T6" fmla="*/ 18 w 23"/>
                    <a:gd name="T7" fmla="*/ 1 h 74"/>
                    <a:gd name="T8" fmla="*/ 0 w 23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4"/>
                    <a:gd name="T17" fmla="*/ 23 w 23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23" y="74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3" name="Freeform 485"/>
                <p:cNvSpPr>
                  <a:spLocks/>
                </p:cNvSpPr>
                <p:nvPr/>
              </p:nvSpPr>
              <p:spPr bwMode="auto">
                <a:xfrm>
                  <a:off x="2845" y="1325"/>
                  <a:ext cx="21" cy="13"/>
                </a:xfrm>
                <a:custGeom>
                  <a:avLst/>
                  <a:gdLst>
                    <a:gd name="T0" fmla="*/ 0 w 21"/>
                    <a:gd name="T1" fmla="*/ 0 h 25"/>
                    <a:gd name="T2" fmla="*/ 3 w 21"/>
                    <a:gd name="T3" fmla="*/ 6 h 25"/>
                    <a:gd name="T4" fmla="*/ 21 w 21"/>
                    <a:gd name="T5" fmla="*/ 7 h 25"/>
                    <a:gd name="T6" fmla="*/ 18 w 21"/>
                    <a:gd name="T7" fmla="*/ 1 h 25"/>
                    <a:gd name="T8" fmla="*/ 0 w 21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5"/>
                    <a:gd name="T17" fmla="*/ 21 w 21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5">
                      <a:moveTo>
                        <a:pt x="0" y="0"/>
                      </a:moveTo>
                      <a:lnTo>
                        <a:pt x="3" y="23"/>
                      </a:lnTo>
                      <a:lnTo>
                        <a:pt x="21" y="2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4" name="Freeform 486"/>
                <p:cNvSpPr>
                  <a:spLocks/>
                </p:cNvSpPr>
                <p:nvPr/>
              </p:nvSpPr>
              <p:spPr bwMode="auto">
                <a:xfrm>
                  <a:off x="2853" y="1357"/>
                  <a:ext cx="23" cy="38"/>
                </a:xfrm>
                <a:custGeom>
                  <a:avLst/>
                  <a:gdLst>
                    <a:gd name="T0" fmla="*/ 0 w 23"/>
                    <a:gd name="T1" fmla="*/ 0 h 77"/>
                    <a:gd name="T2" fmla="*/ 3 w 23"/>
                    <a:gd name="T3" fmla="*/ 18 h 77"/>
                    <a:gd name="T4" fmla="*/ 23 w 23"/>
                    <a:gd name="T5" fmla="*/ 19 h 77"/>
                    <a:gd name="T6" fmla="*/ 18 w 23"/>
                    <a:gd name="T7" fmla="*/ 0 h 77"/>
                    <a:gd name="T8" fmla="*/ 0 w 23"/>
                    <a:gd name="T9" fmla="*/ 0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7"/>
                    <a:gd name="T17" fmla="*/ 23 w 23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7">
                      <a:moveTo>
                        <a:pt x="0" y="0"/>
                      </a:moveTo>
                      <a:lnTo>
                        <a:pt x="3" y="75"/>
                      </a:lnTo>
                      <a:lnTo>
                        <a:pt x="23" y="7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5" name="Freeform 487"/>
                <p:cNvSpPr>
                  <a:spLocks/>
                </p:cNvSpPr>
                <p:nvPr/>
              </p:nvSpPr>
              <p:spPr bwMode="auto">
                <a:xfrm>
                  <a:off x="2856" y="1388"/>
                  <a:ext cx="22" cy="11"/>
                </a:xfrm>
                <a:custGeom>
                  <a:avLst/>
                  <a:gdLst>
                    <a:gd name="T0" fmla="*/ 0 w 22"/>
                    <a:gd name="T1" fmla="*/ 0 h 22"/>
                    <a:gd name="T2" fmla="*/ 2 w 22"/>
                    <a:gd name="T3" fmla="*/ 5 h 22"/>
                    <a:gd name="T4" fmla="*/ 22 w 22"/>
                    <a:gd name="T5" fmla="*/ 6 h 22"/>
                    <a:gd name="T6" fmla="*/ 20 w 22"/>
                    <a:gd name="T7" fmla="*/ 1 h 22"/>
                    <a:gd name="T8" fmla="*/ 0 w 22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2"/>
                    <a:gd name="T17" fmla="*/ 22 w 22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2">
                      <a:moveTo>
                        <a:pt x="0" y="0"/>
                      </a:moveTo>
                      <a:lnTo>
                        <a:pt x="2" y="20"/>
                      </a:lnTo>
                      <a:lnTo>
                        <a:pt x="22" y="2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6" name="Rectangle 488"/>
                <p:cNvSpPr>
                  <a:spLocks noChangeArrowheads="1"/>
                </p:cNvSpPr>
                <p:nvPr/>
              </p:nvSpPr>
              <p:spPr bwMode="auto">
                <a:xfrm>
                  <a:off x="2861" y="1426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17" name="Freeform 489"/>
                <p:cNvSpPr>
                  <a:spLocks/>
                </p:cNvSpPr>
                <p:nvPr/>
              </p:nvSpPr>
              <p:spPr bwMode="auto">
                <a:xfrm>
                  <a:off x="2861" y="1421"/>
                  <a:ext cx="25" cy="43"/>
                </a:xfrm>
                <a:custGeom>
                  <a:avLst/>
                  <a:gdLst>
                    <a:gd name="T0" fmla="*/ 0 w 25"/>
                    <a:gd name="T1" fmla="*/ 0 h 85"/>
                    <a:gd name="T2" fmla="*/ 5 w 25"/>
                    <a:gd name="T3" fmla="*/ 21 h 85"/>
                    <a:gd name="T4" fmla="*/ 25 w 25"/>
                    <a:gd name="T5" fmla="*/ 22 h 85"/>
                    <a:gd name="T6" fmla="*/ 20 w 25"/>
                    <a:gd name="T7" fmla="*/ 1 h 85"/>
                    <a:gd name="T8" fmla="*/ 0 w 25"/>
                    <a:gd name="T9" fmla="*/ 0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5"/>
                    <a:gd name="T17" fmla="*/ 25 w 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5">
                      <a:moveTo>
                        <a:pt x="0" y="0"/>
                      </a:moveTo>
                      <a:lnTo>
                        <a:pt x="5" y="84"/>
                      </a:lnTo>
                      <a:lnTo>
                        <a:pt x="25" y="8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18" name="Rectangle 490"/>
                <p:cNvSpPr>
                  <a:spLocks noChangeArrowheads="1"/>
                </p:cNvSpPr>
                <p:nvPr/>
              </p:nvSpPr>
              <p:spPr bwMode="auto">
                <a:xfrm>
                  <a:off x="2866" y="1457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19" name="Freeform 491"/>
                <p:cNvSpPr>
                  <a:spLocks/>
                </p:cNvSpPr>
                <p:nvPr/>
              </p:nvSpPr>
              <p:spPr bwMode="auto">
                <a:xfrm>
                  <a:off x="2868" y="1487"/>
                  <a:ext cx="23" cy="12"/>
                </a:xfrm>
                <a:custGeom>
                  <a:avLst/>
                  <a:gdLst>
                    <a:gd name="T0" fmla="*/ 0 w 23"/>
                    <a:gd name="T1" fmla="*/ 0 h 24"/>
                    <a:gd name="T2" fmla="*/ 3 w 23"/>
                    <a:gd name="T3" fmla="*/ 6 h 24"/>
                    <a:gd name="T4" fmla="*/ 23 w 23"/>
                    <a:gd name="T5" fmla="*/ 6 h 24"/>
                    <a:gd name="T6" fmla="*/ 21 w 23"/>
                    <a:gd name="T7" fmla="*/ 1 h 24"/>
                    <a:gd name="T8" fmla="*/ 0 w 23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4"/>
                    <a:gd name="T17" fmla="*/ 23 w 23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4">
                      <a:moveTo>
                        <a:pt x="0" y="0"/>
                      </a:moveTo>
                      <a:lnTo>
                        <a:pt x="3" y="23"/>
                      </a:lnTo>
                      <a:lnTo>
                        <a:pt x="23" y="24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0" name="Freeform 492"/>
                <p:cNvSpPr>
                  <a:spLocks/>
                </p:cNvSpPr>
                <p:nvPr/>
              </p:nvSpPr>
              <p:spPr bwMode="auto">
                <a:xfrm>
                  <a:off x="2871" y="1491"/>
                  <a:ext cx="25" cy="38"/>
                </a:xfrm>
                <a:custGeom>
                  <a:avLst/>
                  <a:gdLst>
                    <a:gd name="T0" fmla="*/ 0 w 25"/>
                    <a:gd name="T1" fmla="*/ 0 h 75"/>
                    <a:gd name="T2" fmla="*/ 5 w 25"/>
                    <a:gd name="T3" fmla="*/ 19 h 75"/>
                    <a:gd name="T4" fmla="*/ 25 w 25"/>
                    <a:gd name="T5" fmla="*/ 19 h 75"/>
                    <a:gd name="T6" fmla="*/ 20 w 25"/>
                    <a:gd name="T7" fmla="*/ 1 h 75"/>
                    <a:gd name="T8" fmla="*/ 0 w 25"/>
                    <a:gd name="T9" fmla="*/ 0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5"/>
                    <a:gd name="T17" fmla="*/ 25 w 25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5">
                      <a:moveTo>
                        <a:pt x="0" y="0"/>
                      </a:moveTo>
                      <a:lnTo>
                        <a:pt x="5" y="73"/>
                      </a:lnTo>
                      <a:lnTo>
                        <a:pt x="25" y="7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1" name="Freeform 493"/>
                <p:cNvSpPr>
                  <a:spLocks/>
                </p:cNvSpPr>
                <p:nvPr/>
              </p:nvSpPr>
              <p:spPr bwMode="auto">
                <a:xfrm>
                  <a:off x="2881" y="1554"/>
                  <a:ext cx="23" cy="15"/>
                </a:xfrm>
                <a:custGeom>
                  <a:avLst/>
                  <a:gdLst>
                    <a:gd name="T0" fmla="*/ 0 w 23"/>
                    <a:gd name="T1" fmla="*/ 0 h 30"/>
                    <a:gd name="T2" fmla="*/ 3 w 23"/>
                    <a:gd name="T3" fmla="*/ 8 h 30"/>
                    <a:gd name="T4" fmla="*/ 23 w 23"/>
                    <a:gd name="T5" fmla="*/ 8 h 30"/>
                    <a:gd name="T6" fmla="*/ 20 w 23"/>
                    <a:gd name="T7" fmla="*/ 1 h 30"/>
                    <a:gd name="T8" fmla="*/ 0 w 23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0"/>
                      </a:moveTo>
                      <a:lnTo>
                        <a:pt x="3" y="30"/>
                      </a:lnTo>
                      <a:lnTo>
                        <a:pt x="23" y="30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2" name="Freeform 494"/>
                <p:cNvSpPr>
                  <a:spLocks/>
                </p:cNvSpPr>
                <p:nvPr/>
              </p:nvSpPr>
              <p:spPr bwMode="auto">
                <a:xfrm>
                  <a:off x="2884" y="1562"/>
                  <a:ext cx="25" cy="44"/>
                </a:xfrm>
                <a:custGeom>
                  <a:avLst/>
                  <a:gdLst>
                    <a:gd name="T0" fmla="*/ 0 w 25"/>
                    <a:gd name="T1" fmla="*/ 0 h 87"/>
                    <a:gd name="T2" fmla="*/ 5 w 25"/>
                    <a:gd name="T3" fmla="*/ 22 h 87"/>
                    <a:gd name="T4" fmla="*/ 25 w 25"/>
                    <a:gd name="T5" fmla="*/ 22 h 87"/>
                    <a:gd name="T6" fmla="*/ 20 w 25"/>
                    <a:gd name="T7" fmla="*/ 1 h 87"/>
                    <a:gd name="T8" fmla="*/ 0 w 25"/>
                    <a:gd name="T9" fmla="*/ 0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7"/>
                    <a:gd name="T17" fmla="*/ 25 w 25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7">
                      <a:moveTo>
                        <a:pt x="0" y="0"/>
                      </a:moveTo>
                      <a:lnTo>
                        <a:pt x="5" y="85"/>
                      </a:lnTo>
                      <a:lnTo>
                        <a:pt x="25" y="87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3" name="Rectangle 495"/>
                <p:cNvSpPr>
                  <a:spLocks noChangeArrowheads="1"/>
                </p:cNvSpPr>
                <p:nvPr/>
              </p:nvSpPr>
              <p:spPr bwMode="auto">
                <a:xfrm>
                  <a:off x="2889" y="1599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24" name="Freeform 496"/>
                <p:cNvSpPr>
                  <a:spLocks/>
                </p:cNvSpPr>
                <p:nvPr/>
              </p:nvSpPr>
              <p:spPr bwMode="auto">
                <a:xfrm>
                  <a:off x="2894" y="1630"/>
                  <a:ext cx="20" cy="13"/>
                </a:xfrm>
                <a:custGeom>
                  <a:avLst/>
                  <a:gdLst>
                    <a:gd name="T0" fmla="*/ 0 w 20"/>
                    <a:gd name="T1" fmla="*/ 0 h 26"/>
                    <a:gd name="T2" fmla="*/ 2 w 20"/>
                    <a:gd name="T3" fmla="*/ 7 h 26"/>
                    <a:gd name="T4" fmla="*/ 20 w 20"/>
                    <a:gd name="T5" fmla="*/ 7 h 26"/>
                    <a:gd name="T6" fmla="*/ 20 w 20"/>
                    <a:gd name="T7" fmla="*/ 1 h 26"/>
                    <a:gd name="T8" fmla="*/ 0 w 20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6"/>
                    <a:gd name="T17" fmla="*/ 20 w 20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6">
                      <a:moveTo>
                        <a:pt x="0" y="0"/>
                      </a:moveTo>
                      <a:lnTo>
                        <a:pt x="2" y="25"/>
                      </a:lnTo>
                      <a:lnTo>
                        <a:pt x="20" y="26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5" name="Freeform 497"/>
                <p:cNvSpPr>
                  <a:spLocks/>
                </p:cNvSpPr>
                <p:nvPr/>
              </p:nvSpPr>
              <p:spPr bwMode="auto">
                <a:xfrm>
                  <a:off x="2896" y="1635"/>
                  <a:ext cx="23" cy="37"/>
                </a:xfrm>
                <a:custGeom>
                  <a:avLst/>
                  <a:gdLst>
                    <a:gd name="T0" fmla="*/ 0 w 23"/>
                    <a:gd name="T1" fmla="*/ 0 h 73"/>
                    <a:gd name="T2" fmla="*/ 5 w 23"/>
                    <a:gd name="T3" fmla="*/ 18 h 73"/>
                    <a:gd name="T4" fmla="*/ 23 w 23"/>
                    <a:gd name="T5" fmla="*/ 19 h 73"/>
                    <a:gd name="T6" fmla="*/ 18 w 23"/>
                    <a:gd name="T7" fmla="*/ 1 h 73"/>
                    <a:gd name="T8" fmla="*/ 0 w 23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3"/>
                    <a:gd name="T17" fmla="*/ 23 w 23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3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3" y="7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6" name="Freeform 498"/>
                <p:cNvSpPr>
                  <a:spLocks/>
                </p:cNvSpPr>
                <p:nvPr/>
              </p:nvSpPr>
              <p:spPr bwMode="auto">
                <a:xfrm>
                  <a:off x="2904" y="1691"/>
                  <a:ext cx="20" cy="28"/>
                </a:xfrm>
                <a:custGeom>
                  <a:avLst/>
                  <a:gdLst>
                    <a:gd name="T0" fmla="*/ 0 w 20"/>
                    <a:gd name="T1" fmla="*/ 0 h 55"/>
                    <a:gd name="T2" fmla="*/ 2 w 20"/>
                    <a:gd name="T3" fmla="*/ 14 h 55"/>
                    <a:gd name="T4" fmla="*/ 20 w 20"/>
                    <a:gd name="T5" fmla="*/ 14 h 55"/>
                    <a:gd name="T6" fmla="*/ 18 w 20"/>
                    <a:gd name="T7" fmla="*/ 1 h 55"/>
                    <a:gd name="T8" fmla="*/ 0 w 20"/>
                    <a:gd name="T9" fmla="*/ 0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55"/>
                    <a:gd name="T17" fmla="*/ 20 w 20"/>
                    <a:gd name="T18" fmla="*/ 55 h 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55">
                      <a:moveTo>
                        <a:pt x="0" y="0"/>
                      </a:moveTo>
                      <a:lnTo>
                        <a:pt x="2" y="54"/>
                      </a:lnTo>
                      <a:lnTo>
                        <a:pt x="20" y="5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7" name="Freeform 499"/>
                <p:cNvSpPr>
                  <a:spLocks/>
                </p:cNvSpPr>
                <p:nvPr/>
              </p:nvSpPr>
              <p:spPr bwMode="auto">
                <a:xfrm>
                  <a:off x="2906" y="1711"/>
                  <a:ext cx="21" cy="22"/>
                </a:xfrm>
                <a:custGeom>
                  <a:avLst/>
                  <a:gdLst>
                    <a:gd name="T0" fmla="*/ 0 w 21"/>
                    <a:gd name="T1" fmla="*/ 0 h 45"/>
                    <a:gd name="T2" fmla="*/ 3 w 21"/>
                    <a:gd name="T3" fmla="*/ 10 h 45"/>
                    <a:gd name="T4" fmla="*/ 21 w 21"/>
                    <a:gd name="T5" fmla="*/ 11 h 45"/>
                    <a:gd name="T6" fmla="*/ 18 w 21"/>
                    <a:gd name="T7" fmla="*/ 0 h 45"/>
                    <a:gd name="T8" fmla="*/ 0 w 21"/>
                    <a:gd name="T9" fmla="*/ 0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45"/>
                    <a:gd name="T17" fmla="*/ 21 w 21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45">
                      <a:moveTo>
                        <a:pt x="0" y="0"/>
                      </a:moveTo>
                      <a:lnTo>
                        <a:pt x="3" y="43"/>
                      </a:lnTo>
                      <a:lnTo>
                        <a:pt x="21" y="4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8" name="Freeform 500"/>
                <p:cNvSpPr>
                  <a:spLocks/>
                </p:cNvSpPr>
                <p:nvPr/>
              </p:nvSpPr>
              <p:spPr bwMode="auto">
                <a:xfrm>
                  <a:off x="2914" y="1752"/>
                  <a:ext cx="23" cy="42"/>
                </a:xfrm>
                <a:custGeom>
                  <a:avLst/>
                  <a:gdLst>
                    <a:gd name="T0" fmla="*/ 0 w 23"/>
                    <a:gd name="T1" fmla="*/ 0 h 83"/>
                    <a:gd name="T2" fmla="*/ 3 w 23"/>
                    <a:gd name="T3" fmla="*/ 21 h 83"/>
                    <a:gd name="T4" fmla="*/ 23 w 23"/>
                    <a:gd name="T5" fmla="*/ 21 h 83"/>
                    <a:gd name="T6" fmla="*/ 18 w 23"/>
                    <a:gd name="T7" fmla="*/ 1 h 83"/>
                    <a:gd name="T8" fmla="*/ 0 w 2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3"/>
                    <a:gd name="T17" fmla="*/ 23 w 2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3">
                      <a:moveTo>
                        <a:pt x="0" y="0"/>
                      </a:moveTo>
                      <a:lnTo>
                        <a:pt x="3" y="82"/>
                      </a:lnTo>
                      <a:lnTo>
                        <a:pt x="23" y="8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29" name="Rectangle 501"/>
                <p:cNvSpPr>
                  <a:spLocks noChangeArrowheads="1"/>
                </p:cNvSpPr>
                <p:nvPr/>
              </p:nvSpPr>
              <p:spPr bwMode="auto">
                <a:xfrm>
                  <a:off x="2917" y="1787"/>
                  <a:ext cx="20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30" name="Freeform 502"/>
                <p:cNvSpPr>
                  <a:spLocks/>
                </p:cNvSpPr>
                <p:nvPr/>
              </p:nvSpPr>
              <p:spPr bwMode="auto">
                <a:xfrm>
                  <a:off x="2922" y="1821"/>
                  <a:ext cx="23" cy="10"/>
                </a:xfrm>
                <a:custGeom>
                  <a:avLst/>
                  <a:gdLst>
                    <a:gd name="T0" fmla="*/ 0 w 23"/>
                    <a:gd name="T1" fmla="*/ 0 h 21"/>
                    <a:gd name="T2" fmla="*/ 2 w 23"/>
                    <a:gd name="T3" fmla="*/ 4 h 21"/>
                    <a:gd name="T4" fmla="*/ 23 w 23"/>
                    <a:gd name="T5" fmla="*/ 5 h 21"/>
                    <a:gd name="T6" fmla="*/ 20 w 23"/>
                    <a:gd name="T7" fmla="*/ 0 h 21"/>
                    <a:gd name="T8" fmla="*/ 0 w 23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0"/>
                      </a:moveTo>
                      <a:lnTo>
                        <a:pt x="2" y="19"/>
                      </a:lnTo>
                      <a:lnTo>
                        <a:pt x="23" y="21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31" name="Freeform 503"/>
                <p:cNvSpPr>
                  <a:spLocks/>
                </p:cNvSpPr>
                <p:nvPr/>
              </p:nvSpPr>
              <p:spPr bwMode="auto">
                <a:xfrm>
                  <a:off x="2924" y="1824"/>
                  <a:ext cx="26" cy="39"/>
                </a:xfrm>
                <a:custGeom>
                  <a:avLst/>
                  <a:gdLst>
                    <a:gd name="T0" fmla="*/ 0 w 26"/>
                    <a:gd name="T1" fmla="*/ 0 h 76"/>
                    <a:gd name="T2" fmla="*/ 5 w 26"/>
                    <a:gd name="T3" fmla="*/ 20 h 76"/>
                    <a:gd name="T4" fmla="*/ 26 w 26"/>
                    <a:gd name="T5" fmla="*/ 20 h 76"/>
                    <a:gd name="T6" fmla="*/ 21 w 26"/>
                    <a:gd name="T7" fmla="*/ 1 h 76"/>
                    <a:gd name="T8" fmla="*/ 0 w 26"/>
                    <a:gd name="T9" fmla="*/ 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6"/>
                    <a:gd name="T17" fmla="*/ 26 w 26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6">
                      <a:moveTo>
                        <a:pt x="0" y="0"/>
                      </a:moveTo>
                      <a:lnTo>
                        <a:pt x="5" y="74"/>
                      </a:lnTo>
                      <a:lnTo>
                        <a:pt x="26" y="76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32" name="Freeform 504"/>
                <p:cNvSpPr>
                  <a:spLocks/>
                </p:cNvSpPr>
                <p:nvPr/>
              </p:nvSpPr>
              <p:spPr bwMode="auto">
                <a:xfrm>
                  <a:off x="2929" y="1859"/>
                  <a:ext cx="28" cy="48"/>
                </a:xfrm>
                <a:custGeom>
                  <a:avLst/>
                  <a:gdLst>
                    <a:gd name="T0" fmla="*/ 0 w 28"/>
                    <a:gd name="T1" fmla="*/ 0 h 96"/>
                    <a:gd name="T2" fmla="*/ 8 w 28"/>
                    <a:gd name="T3" fmla="*/ 24 h 96"/>
                    <a:gd name="T4" fmla="*/ 28 w 28"/>
                    <a:gd name="T5" fmla="*/ 24 h 96"/>
                    <a:gd name="T6" fmla="*/ 21 w 28"/>
                    <a:gd name="T7" fmla="*/ 1 h 96"/>
                    <a:gd name="T8" fmla="*/ 0 w 28"/>
                    <a:gd name="T9" fmla="*/ 0 h 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6"/>
                    <a:gd name="T17" fmla="*/ 28 w 28"/>
                    <a:gd name="T18" fmla="*/ 96 h 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6">
                      <a:moveTo>
                        <a:pt x="0" y="0"/>
                      </a:moveTo>
                      <a:lnTo>
                        <a:pt x="8" y="94"/>
                      </a:lnTo>
                      <a:lnTo>
                        <a:pt x="28" y="96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33" name="Rectangle 505"/>
                <p:cNvSpPr>
                  <a:spLocks noChangeArrowheads="1"/>
                </p:cNvSpPr>
                <p:nvPr/>
              </p:nvSpPr>
              <p:spPr bwMode="auto">
                <a:xfrm>
                  <a:off x="2942" y="1935"/>
                  <a:ext cx="20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34" name="Freeform 506"/>
                <p:cNvSpPr>
                  <a:spLocks/>
                </p:cNvSpPr>
                <p:nvPr/>
              </p:nvSpPr>
              <p:spPr bwMode="auto">
                <a:xfrm>
                  <a:off x="2942" y="1927"/>
                  <a:ext cx="25" cy="42"/>
                </a:xfrm>
                <a:custGeom>
                  <a:avLst/>
                  <a:gdLst>
                    <a:gd name="T0" fmla="*/ 0 w 25"/>
                    <a:gd name="T1" fmla="*/ 0 h 83"/>
                    <a:gd name="T2" fmla="*/ 5 w 25"/>
                    <a:gd name="T3" fmla="*/ 21 h 83"/>
                    <a:gd name="T4" fmla="*/ 25 w 25"/>
                    <a:gd name="T5" fmla="*/ 21 h 83"/>
                    <a:gd name="T6" fmla="*/ 20 w 25"/>
                    <a:gd name="T7" fmla="*/ 1 h 83"/>
                    <a:gd name="T8" fmla="*/ 0 w 2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0"/>
                      </a:moveTo>
                      <a:lnTo>
                        <a:pt x="5" y="82"/>
                      </a:lnTo>
                      <a:lnTo>
                        <a:pt x="25" y="8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35" name="Rectangle 507"/>
                <p:cNvSpPr>
                  <a:spLocks noChangeArrowheads="1"/>
                </p:cNvSpPr>
                <p:nvPr/>
              </p:nvSpPr>
              <p:spPr bwMode="auto">
                <a:xfrm>
                  <a:off x="2947" y="1963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36" name="Rectangle 508"/>
                <p:cNvSpPr>
                  <a:spLocks noChangeArrowheads="1"/>
                </p:cNvSpPr>
                <p:nvPr/>
              </p:nvSpPr>
              <p:spPr bwMode="auto">
                <a:xfrm>
                  <a:off x="2952" y="1996"/>
                  <a:ext cx="18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37" name="Freeform 509"/>
                <p:cNvSpPr>
                  <a:spLocks/>
                </p:cNvSpPr>
                <p:nvPr/>
              </p:nvSpPr>
              <p:spPr bwMode="auto">
                <a:xfrm>
                  <a:off x="2952" y="1995"/>
                  <a:ext cx="26" cy="40"/>
                </a:xfrm>
                <a:custGeom>
                  <a:avLst/>
                  <a:gdLst>
                    <a:gd name="T0" fmla="*/ 0 w 26"/>
                    <a:gd name="T1" fmla="*/ 0 h 80"/>
                    <a:gd name="T2" fmla="*/ 8 w 26"/>
                    <a:gd name="T3" fmla="*/ 20 h 80"/>
                    <a:gd name="T4" fmla="*/ 26 w 26"/>
                    <a:gd name="T5" fmla="*/ 20 h 80"/>
                    <a:gd name="T6" fmla="*/ 18 w 26"/>
                    <a:gd name="T7" fmla="*/ 1 h 80"/>
                    <a:gd name="T8" fmla="*/ 0 w 26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0"/>
                    <a:gd name="T17" fmla="*/ 26 w 26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0">
                      <a:moveTo>
                        <a:pt x="0" y="0"/>
                      </a:moveTo>
                      <a:lnTo>
                        <a:pt x="8" y="78"/>
                      </a:lnTo>
                      <a:lnTo>
                        <a:pt x="26" y="80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38" name="Rectangle 510"/>
                <p:cNvSpPr>
                  <a:spLocks noChangeArrowheads="1"/>
                </p:cNvSpPr>
                <p:nvPr/>
              </p:nvSpPr>
              <p:spPr bwMode="auto">
                <a:xfrm>
                  <a:off x="2960" y="2028"/>
                  <a:ext cx="18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39" name="Rectangle 511"/>
                <p:cNvSpPr>
                  <a:spLocks noChangeArrowheads="1"/>
                </p:cNvSpPr>
                <p:nvPr/>
              </p:nvSpPr>
              <p:spPr bwMode="auto">
                <a:xfrm>
                  <a:off x="2965" y="2057"/>
                  <a:ext cx="18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40" name="Freeform 512"/>
                <p:cNvSpPr>
                  <a:spLocks/>
                </p:cNvSpPr>
                <p:nvPr/>
              </p:nvSpPr>
              <p:spPr bwMode="auto">
                <a:xfrm>
                  <a:off x="2965" y="2057"/>
                  <a:ext cx="25" cy="37"/>
                </a:xfrm>
                <a:custGeom>
                  <a:avLst/>
                  <a:gdLst>
                    <a:gd name="T0" fmla="*/ 0 w 25"/>
                    <a:gd name="T1" fmla="*/ 0 h 73"/>
                    <a:gd name="T2" fmla="*/ 5 w 25"/>
                    <a:gd name="T3" fmla="*/ 18 h 73"/>
                    <a:gd name="T4" fmla="*/ 25 w 25"/>
                    <a:gd name="T5" fmla="*/ 19 h 73"/>
                    <a:gd name="T6" fmla="*/ 18 w 25"/>
                    <a:gd name="T7" fmla="*/ 1 h 73"/>
                    <a:gd name="T8" fmla="*/ 0 w 25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3"/>
                    <a:gd name="T17" fmla="*/ 25 w 25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3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5" y="7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1" name="Rectangle 513"/>
                <p:cNvSpPr>
                  <a:spLocks noChangeArrowheads="1"/>
                </p:cNvSpPr>
                <p:nvPr/>
              </p:nvSpPr>
              <p:spPr bwMode="auto">
                <a:xfrm>
                  <a:off x="2970" y="2086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42" name="Rectangle 514"/>
                <p:cNvSpPr>
                  <a:spLocks noChangeArrowheads="1"/>
                </p:cNvSpPr>
                <p:nvPr/>
              </p:nvSpPr>
              <p:spPr bwMode="auto">
                <a:xfrm>
                  <a:off x="2975" y="2111"/>
                  <a:ext cx="20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43" name="Freeform 515"/>
                <p:cNvSpPr>
                  <a:spLocks/>
                </p:cNvSpPr>
                <p:nvPr/>
              </p:nvSpPr>
              <p:spPr bwMode="auto">
                <a:xfrm>
                  <a:off x="2975" y="2112"/>
                  <a:ext cx="26" cy="32"/>
                </a:xfrm>
                <a:custGeom>
                  <a:avLst/>
                  <a:gdLst>
                    <a:gd name="T0" fmla="*/ 0 w 26"/>
                    <a:gd name="T1" fmla="*/ 0 h 64"/>
                    <a:gd name="T2" fmla="*/ 5 w 26"/>
                    <a:gd name="T3" fmla="*/ 15 h 64"/>
                    <a:gd name="T4" fmla="*/ 26 w 26"/>
                    <a:gd name="T5" fmla="*/ 16 h 64"/>
                    <a:gd name="T6" fmla="*/ 20 w 26"/>
                    <a:gd name="T7" fmla="*/ 1 h 64"/>
                    <a:gd name="T8" fmla="*/ 0 w 26"/>
                    <a:gd name="T9" fmla="*/ 0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4"/>
                    <a:gd name="T17" fmla="*/ 26 w 26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4">
                      <a:moveTo>
                        <a:pt x="0" y="0"/>
                      </a:moveTo>
                      <a:lnTo>
                        <a:pt x="5" y="63"/>
                      </a:lnTo>
                      <a:lnTo>
                        <a:pt x="26" y="64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4" name="Freeform 516"/>
                <p:cNvSpPr>
                  <a:spLocks/>
                </p:cNvSpPr>
                <p:nvPr/>
              </p:nvSpPr>
              <p:spPr bwMode="auto">
                <a:xfrm>
                  <a:off x="2980" y="2137"/>
                  <a:ext cx="26" cy="17"/>
                </a:xfrm>
                <a:custGeom>
                  <a:avLst/>
                  <a:gdLst>
                    <a:gd name="T0" fmla="*/ 0 w 26"/>
                    <a:gd name="T1" fmla="*/ 0 h 34"/>
                    <a:gd name="T2" fmla="*/ 5 w 26"/>
                    <a:gd name="T3" fmla="*/ 8 h 34"/>
                    <a:gd name="T4" fmla="*/ 26 w 26"/>
                    <a:gd name="T5" fmla="*/ 9 h 34"/>
                    <a:gd name="T6" fmla="*/ 21 w 26"/>
                    <a:gd name="T7" fmla="*/ 1 h 34"/>
                    <a:gd name="T8" fmla="*/ 0 w 26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4"/>
                    <a:gd name="T17" fmla="*/ 26 w 26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4">
                      <a:moveTo>
                        <a:pt x="0" y="0"/>
                      </a:moveTo>
                      <a:lnTo>
                        <a:pt x="5" y="32"/>
                      </a:lnTo>
                      <a:lnTo>
                        <a:pt x="26" y="34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5" name="Freeform 517"/>
                <p:cNvSpPr>
                  <a:spLocks/>
                </p:cNvSpPr>
                <p:nvPr/>
              </p:nvSpPr>
              <p:spPr bwMode="auto">
                <a:xfrm>
                  <a:off x="2990" y="2173"/>
                  <a:ext cx="23" cy="16"/>
                </a:xfrm>
                <a:custGeom>
                  <a:avLst/>
                  <a:gdLst>
                    <a:gd name="T0" fmla="*/ 0 w 23"/>
                    <a:gd name="T1" fmla="*/ 0 h 32"/>
                    <a:gd name="T2" fmla="*/ 3 w 23"/>
                    <a:gd name="T3" fmla="*/ 7 h 32"/>
                    <a:gd name="T4" fmla="*/ 23 w 23"/>
                    <a:gd name="T5" fmla="*/ 8 h 32"/>
                    <a:gd name="T6" fmla="*/ 21 w 23"/>
                    <a:gd name="T7" fmla="*/ 1 h 32"/>
                    <a:gd name="T8" fmla="*/ 0 w 2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0"/>
                      </a:moveTo>
                      <a:lnTo>
                        <a:pt x="3" y="30"/>
                      </a:lnTo>
                      <a:lnTo>
                        <a:pt x="23" y="3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6" name="Freeform 518"/>
                <p:cNvSpPr>
                  <a:spLocks/>
                </p:cNvSpPr>
                <p:nvPr/>
              </p:nvSpPr>
              <p:spPr bwMode="auto">
                <a:xfrm>
                  <a:off x="2993" y="2181"/>
                  <a:ext cx="28" cy="29"/>
                </a:xfrm>
                <a:custGeom>
                  <a:avLst/>
                  <a:gdLst>
                    <a:gd name="T0" fmla="*/ 0 w 28"/>
                    <a:gd name="T1" fmla="*/ 0 h 57"/>
                    <a:gd name="T2" fmla="*/ 8 w 28"/>
                    <a:gd name="T3" fmla="*/ 14 h 57"/>
                    <a:gd name="T4" fmla="*/ 28 w 28"/>
                    <a:gd name="T5" fmla="*/ 15 h 57"/>
                    <a:gd name="T6" fmla="*/ 20 w 28"/>
                    <a:gd name="T7" fmla="*/ 1 h 57"/>
                    <a:gd name="T8" fmla="*/ 0 w 28"/>
                    <a:gd name="T9" fmla="*/ 0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7"/>
                    <a:gd name="T17" fmla="*/ 28 w 28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7">
                      <a:moveTo>
                        <a:pt x="0" y="0"/>
                      </a:moveTo>
                      <a:lnTo>
                        <a:pt x="8" y="55"/>
                      </a:lnTo>
                      <a:lnTo>
                        <a:pt x="28" y="57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7" name="Rectangle 519"/>
                <p:cNvSpPr>
                  <a:spLocks noChangeArrowheads="1"/>
                </p:cNvSpPr>
                <p:nvPr/>
              </p:nvSpPr>
              <p:spPr bwMode="auto">
                <a:xfrm>
                  <a:off x="3001" y="2203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48" name="Freeform 520"/>
                <p:cNvSpPr>
                  <a:spLocks/>
                </p:cNvSpPr>
                <p:nvPr/>
              </p:nvSpPr>
              <p:spPr bwMode="auto">
                <a:xfrm>
                  <a:off x="3008" y="2228"/>
                  <a:ext cx="20" cy="16"/>
                </a:xfrm>
                <a:custGeom>
                  <a:avLst/>
                  <a:gdLst>
                    <a:gd name="T0" fmla="*/ 0 w 20"/>
                    <a:gd name="T1" fmla="*/ 0 h 32"/>
                    <a:gd name="T2" fmla="*/ 3 w 20"/>
                    <a:gd name="T3" fmla="*/ 7 h 32"/>
                    <a:gd name="T4" fmla="*/ 20 w 20"/>
                    <a:gd name="T5" fmla="*/ 8 h 32"/>
                    <a:gd name="T6" fmla="*/ 20 w 20"/>
                    <a:gd name="T7" fmla="*/ 1 h 32"/>
                    <a:gd name="T8" fmla="*/ 0 w 20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2"/>
                    <a:gd name="T17" fmla="*/ 20 w 20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2">
                      <a:moveTo>
                        <a:pt x="0" y="0"/>
                      </a:moveTo>
                      <a:lnTo>
                        <a:pt x="3" y="31"/>
                      </a:lnTo>
                      <a:lnTo>
                        <a:pt x="20" y="3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49" name="Freeform 521"/>
                <p:cNvSpPr>
                  <a:spLocks/>
                </p:cNvSpPr>
                <p:nvPr/>
              </p:nvSpPr>
              <p:spPr bwMode="auto">
                <a:xfrm>
                  <a:off x="3011" y="2237"/>
                  <a:ext cx="23" cy="14"/>
                </a:xfrm>
                <a:custGeom>
                  <a:avLst/>
                  <a:gdLst>
                    <a:gd name="T0" fmla="*/ 0 w 23"/>
                    <a:gd name="T1" fmla="*/ 0 h 28"/>
                    <a:gd name="T2" fmla="*/ 5 w 23"/>
                    <a:gd name="T3" fmla="*/ 7 h 28"/>
                    <a:gd name="T4" fmla="*/ 23 w 23"/>
                    <a:gd name="T5" fmla="*/ 7 h 28"/>
                    <a:gd name="T6" fmla="*/ 17 w 23"/>
                    <a:gd name="T7" fmla="*/ 1 h 28"/>
                    <a:gd name="T8" fmla="*/ 0 w 23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8"/>
                    <a:gd name="T17" fmla="*/ 23 w 23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8">
                      <a:moveTo>
                        <a:pt x="0" y="0"/>
                      </a:moveTo>
                      <a:lnTo>
                        <a:pt x="5" y="27"/>
                      </a:lnTo>
                      <a:lnTo>
                        <a:pt x="23" y="28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0" name="Freeform 522"/>
                <p:cNvSpPr>
                  <a:spLocks/>
                </p:cNvSpPr>
                <p:nvPr/>
              </p:nvSpPr>
              <p:spPr bwMode="auto">
                <a:xfrm>
                  <a:off x="3016" y="2243"/>
                  <a:ext cx="20" cy="15"/>
                </a:xfrm>
                <a:custGeom>
                  <a:avLst/>
                  <a:gdLst>
                    <a:gd name="T0" fmla="*/ 0 w 20"/>
                    <a:gd name="T1" fmla="*/ 0 h 30"/>
                    <a:gd name="T2" fmla="*/ 2 w 20"/>
                    <a:gd name="T3" fmla="*/ 7 h 30"/>
                    <a:gd name="T4" fmla="*/ 20 w 20"/>
                    <a:gd name="T5" fmla="*/ 8 h 30"/>
                    <a:gd name="T6" fmla="*/ 18 w 20"/>
                    <a:gd name="T7" fmla="*/ 1 h 30"/>
                    <a:gd name="T8" fmla="*/ 0 w 20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0"/>
                    <a:gd name="T17" fmla="*/ 20 w 20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0">
                      <a:moveTo>
                        <a:pt x="0" y="0"/>
                      </a:moveTo>
                      <a:lnTo>
                        <a:pt x="2" y="28"/>
                      </a:lnTo>
                      <a:lnTo>
                        <a:pt x="20" y="30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1" name="Rectangle 523"/>
                <p:cNvSpPr>
                  <a:spLocks noChangeArrowheads="1"/>
                </p:cNvSpPr>
                <p:nvPr/>
              </p:nvSpPr>
              <p:spPr bwMode="auto">
                <a:xfrm>
                  <a:off x="3018" y="2251"/>
                  <a:ext cx="18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52" name="Freeform 524"/>
                <p:cNvSpPr>
                  <a:spLocks/>
                </p:cNvSpPr>
                <p:nvPr/>
              </p:nvSpPr>
              <p:spPr bwMode="auto">
                <a:xfrm>
                  <a:off x="3023" y="2261"/>
                  <a:ext cx="21" cy="10"/>
                </a:xfrm>
                <a:custGeom>
                  <a:avLst/>
                  <a:gdLst>
                    <a:gd name="T0" fmla="*/ 0 w 21"/>
                    <a:gd name="T1" fmla="*/ 0 h 21"/>
                    <a:gd name="T2" fmla="*/ 3 w 21"/>
                    <a:gd name="T3" fmla="*/ 5 h 21"/>
                    <a:gd name="T4" fmla="*/ 21 w 21"/>
                    <a:gd name="T5" fmla="*/ 5 h 21"/>
                    <a:gd name="T6" fmla="*/ 18 w 21"/>
                    <a:gd name="T7" fmla="*/ 0 h 21"/>
                    <a:gd name="T8" fmla="*/ 0 w 21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1" y="21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3" name="Freeform 525"/>
                <p:cNvSpPr>
                  <a:spLocks/>
                </p:cNvSpPr>
                <p:nvPr/>
              </p:nvSpPr>
              <p:spPr bwMode="auto">
                <a:xfrm>
                  <a:off x="3026" y="2262"/>
                  <a:ext cx="23" cy="13"/>
                </a:xfrm>
                <a:custGeom>
                  <a:avLst/>
                  <a:gdLst>
                    <a:gd name="T0" fmla="*/ 0 w 23"/>
                    <a:gd name="T1" fmla="*/ 0 h 24"/>
                    <a:gd name="T2" fmla="*/ 2 w 23"/>
                    <a:gd name="T3" fmla="*/ 7 h 24"/>
                    <a:gd name="T4" fmla="*/ 23 w 23"/>
                    <a:gd name="T5" fmla="*/ 7 h 24"/>
                    <a:gd name="T6" fmla="*/ 18 w 23"/>
                    <a:gd name="T7" fmla="*/ 1 h 24"/>
                    <a:gd name="T8" fmla="*/ 0 w 23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4"/>
                    <a:gd name="T17" fmla="*/ 23 w 23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4">
                      <a:moveTo>
                        <a:pt x="0" y="0"/>
                      </a:moveTo>
                      <a:lnTo>
                        <a:pt x="2" y="23"/>
                      </a:lnTo>
                      <a:lnTo>
                        <a:pt x="23" y="24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4" name="Freeform 526"/>
                <p:cNvSpPr>
                  <a:spLocks/>
                </p:cNvSpPr>
                <p:nvPr/>
              </p:nvSpPr>
              <p:spPr bwMode="auto">
                <a:xfrm>
                  <a:off x="3028" y="2265"/>
                  <a:ext cx="28" cy="12"/>
                </a:xfrm>
                <a:custGeom>
                  <a:avLst/>
                  <a:gdLst>
                    <a:gd name="T0" fmla="*/ 0 w 28"/>
                    <a:gd name="T1" fmla="*/ 0 h 25"/>
                    <a:gd name="T2" fmla="*/ 8 w 28"/>
                    <a:gd name="T3" fmla="*/ 5 h 25"/>
                    <a:gd name="T4" fmla="*/ 28 w 28"/>
                    <a:gd name="T5" fmla="*/ 6 h 25"/>
                    <a:gd name="T6" fmla="*/ 21 w 28"/>
                    <a:gd name="T7" fmla="*/ 0 h 25"/>
                    <a:gd name="T8" fmla="*/ 0 w 28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5"/>
                    <a:gd name="T17" fmla="*/ 28 w 28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5">
                      <a:moveTo>
                        <a:pt x="0" y="0"/>
                      </a:moveTo>
                      <a:lnTo>
                        <a:pt x="8" y="23"/>
                      </a:lnTo>
                      <a:lnTo>
                        <a:pt x="28" y="25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5" name="Freeform 527"/>
                <p:cNvSpPr>
                  <a:spLocks/>
                </p:cNvSpPr>
                <p:nvPr/>
              </p:nvSpPr>
              <p:spPr bwMode="auto">
                <a:xfrm>
                  <a:off x="3034" y="2269"/>
                  <a:ext cx="30" cy="9"/>
                </a:xfrm>
                <a:custGeom>
                  <a:avLst/>
                  <a:gdLst>
                    <a:gd name="T0" fmla="*/ 0 w 30"/>
                    <a:gd name="T1" fmla="*/ 3 h 18"/>
                    <a:gd name="T2" fmla="*/ 28 w 30"/>
                    <a:gd name="T3" fmla="*/ 5 h 18"/>
                    <a:gd name="T4" fmla="*/ 30 w 30"/>
                    <a:gd name="T5" fmla="*/ 1 h 18"/>
                    <a:gd name="T6" fmla="*/ 2 w 30"/>
                    <a:gd name="T7" fmla="*/ 0 h 18"/>
                    <a:gd name="T8" fmla="*/ 0 w 30"/>
                    <a:gd name="T9" fmla="*/ 3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18"/>
                    <a:gd name="T17" fmla="*/ 30 w 30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18">
                      <a:moveTo>
                        <a:pt x="0" y="14"/>
                      </a:moveTo>
                      <a:lnTo>
                        <a:pt x="28" y="18"/>
                      </a:lnTo>
                      <a:lnTo>
                        <a:pt x="30" y="3"/>
                      </a:lnTo>
                      <a:lnTo>
                        <a:pt x="2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6" name="Freeform 528"/>
                <p:cNvSpPr>
                  <a:spLocks/>
                </p:cNvSpPr>
                <p:nvPr/>
              </p:nvSpPr>
              <p:spPr bwMode="auto">
                <a:xfrm>
                  <a:off x="3041" y="2271"/>
                  <a:ext cx="23" cy="8"/>
                </a:xfrm>
                <a:custGeom>
                  <a:avLst/>
                  <a:gdLst>
                    <a:gd name="T0" fmla="*/ 0 w 23"/>
                    <a:gd name="T1" fmla="*/ 3 h 16"/>
                    <a:gd name="T2" fmla="*/ 21 w 23"/>
                    <a:gd name="T3" fmla="*/ 4 h 16"/>
                    <a:gd name="T4" fmla="*/ 23 w 23"/>
                    <a:gd name="T5" fmla="*/ 1 h 16"/>
                    <a:gd name="T6" fmla="*/ 3 w 23"/>
                    <a:gd name="T7" fmla="*/ 0 h 16"/>
                    <a:gd name="T8" fmla="*/ 0 w 23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6"/>
                    <a:gd name="T17" fmla="*/ 23 w 23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6">
                      <a:moveTo>
                        <a:pt x="0" y="15"/>
                      </a:moveTo>
                      <a:lnTo>
                        <a:pt x="21" y="16"/>
                      </a:lnTo>
                      <a:lnTo>
                        <a:pt x="23" y="2"/>
                      </a:lnTo>
                      <a:lnTo>
                        <a:pt x="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7" name="Rectangle 529"/>
                <p:cNvSpPr>
                  <a:spLocks noChangeArrowheads="1"/>
                </p:cNvSpPr>
                <p:nvPr/>
              </p:nvSpPr>
              <p:spPr bwMode="auto">
                <a:xfrm>
                  <a:off x="3067" y="2269"/>
                  <a:ext cx="20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58" name="Freeform 530"/>
                <p:cNvSpPr>
                  <a:spLocks/>
                </p:cNvSpPr>
                <p:nvPr/>
              </p:nvSpPr>
              <p:spPr bwMode="auto">
                <a:xfrm>
                  <a:off x="3067" y="2263"/>
                  <a:ext cx="20" cy="13"/>
                </a:xfrm>
                <a:custGeom>
                  <a:avLst/>
                  <a:gdLst>
                    <a:gd name="T0" fmla="*/ 0 w 20"/>
                    <a:gd name="T1" fmla="*/ 6 h 25"/>
                    <a:gd name="T2" fmla="*/ 2 w 20"/>
                    <a:gd name="T3" fmla="*/ 0 h 25"/>
                    <a:gd name="T4" fmla="*/ 20 w 20"/>
                    <a:gd name="T5" fmla="*/ 1 h 25"/>
                    <a:gd name="T6" fmla="*/ 20 w 20"/>
                    <a:gd name="T7" fmla="*/ 7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3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20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59" name="Freeform 531"/>
                <p:cNvSpPr>
                  <a:spLocks/>
                </p:cNvSpPr>
                <p:nvPr/>
              </p:nvSpPr>
              <p:spPr bwMode="auto">
                <a:xfrm>
                  <a:off x="3069" y="2259"/>
                  <a:ext cx="20" cy="12"/>
                </a:xfrm>
                <a:custGeom>
                  <a:avLst/>
                  <a:gdLst>
                    <a:gd name="T0" fmla="*/ 0 w 20"/>
                    <a:gd name="T1" fmla="*/ 6 h 25"/>
                    <a:gd name="T2" fmla="*/ 3 w 20"/>
                    <a:gd name="T3" fmla="*/ 0 h 25"/>
                    <a:gd name="T4" fmla="*/ 20 w 20"/>
                    <a:gd name="T5" fmla="*/ 0 h 25"/>
                    <a:gd name="T6" fmla="*/ 18 w 20"/>
                    <a:gd name="T7" fmla="*/ 6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4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25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0" name="Freeform 532"/>
                <p:cNvSpPr>
                  <a:spLocks/>
                </p:cNvSpPr>
                <p:nvPr/>
              </p:nvSpPr>
              <p:spPr bwMode="auto">
                <a:xfrm>
                  <a:off x="3072" y="2253"/>
                  <a:ext cx="20" cy="13"/>
                </a:xfrm>
                <a:custGeom>
                  <a:avLst/>
                  <a:gdLst>
                    <a:gd name="T0" fmla="*/ 0 w 20"/>
                    <a:gd name="T1" fmla="*/ 6 h 27"/>
                    <a:gd name="T2" fmla="*/ 2 w 20"/>
                    <a:gd name="T3" fmla="*/ 0 h 27"/>
                    <a:gd name="T4" fmla="*/ 20 w 20"/>
                    <a:gd name="T5" fmla="*/ 0 h 27"/>
                    <a:gd name="T6" fmla="*/ 17 w 20"/>
                    <a:gd name="T7" fmla="*/ 6 h 27"/>
                    <a:gd name="T8" fmla="*/ 0 w 20"/>
                    <a:gd name="T9" fmla="*/ 6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7"/>
                    <a:gd name="T17" fmla="*/ 20 w 20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7">
                      <a:moveTo>
                        <a:pt x="0" y="25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1" name="Freeform 533"/>
                <p:cNvSpPr>
                  <a:spLocks/>
                </p:cNvSpPr>
                <p:nvPr/>
              </p:nvSpPr>
              <p:spPr bwMode="auto">
                <a:xfrm>
                  <a:off x="3074" y="2247"/>
                  <a:ext cx="23" cy="13"/>
                </a:xfrm>
                <a:custGeom>
                  <a:avLst/>
                  <a:gdLst>
                    <a:gd name="T0" fmla="*/ 0 w 23"/>
                    <a:gd name="T1" fmla="*/ 7 h 25"/>
                    <a:gd name="T2" fmla="*/ 5 w 23"/>
                    <a:gd name="T3" fmla="*/ 0 h 25"/>
                    <a:gd name="T4" fmla="*/ 23 w 23"/>
                    <a:gd name="T5" fmla="*/ 1 h 25"/>
                    <a:gd name="T6" fmla="*/ 18 w 23"/>
                    <a:gd name="T7" fmla="*/ 7 h 25"/>
                    <a:gd name="T8" fmla="*/ 0 w 23"/>
                    <a:gd name="T9" fmla="*/ 7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25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2" name="Freeform 534"/>
                <p:cNvSpPr>
                  <a:spLocks/>
                </p:cNvSpPr>
                <p:nvPr/>
              </p:nvSpPr>
              <p:spPr bwMode="auto">
                <a:xfrm>
                  <a:off x="3084" y="2215"/>
                  <a:ext cx="23" cy="20"/>
                </a:xfrm>
                <a:custGeom>
                  <a:avLst/>
                  <a:gdLst>
                    <a:gd name="T0" fmla="*/ 0 w 23"/>
                    <a:gd name="T1" fmla="*/ 10 h 40"/>
                    <a:gd name="T2" fmla="*/ 3 w 23"/>
                    <a:gd name="T3" fmla="*/ 0 h 40"/>
                    <a:gd name="T4" fmla="*/ 23 w 23"/>
                    <a:gd name="T5" fmla="*/ 1 h 40"/>
                    <a:gd name="T6" fmla="*/ 18 w 23"/>
                    <a:gd name="T7" fmla="*/ 10 h 40"/>
                    <a:gd name="T8" fmla="*/ 0 w 23"/>
                    <a:gd name="T9" fmla="*/ 10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0"/>
                    <a:gd name="T17" fmla="*/ 23 w 23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0">
                      <a:moveTo>
                        <a:pt x="0" y="3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18" y="4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3" name="Freeform 535"/>
                <p:cNvSpPr>
                  <a:spLocks/>
                </p:cNvSpPr>
                <p:nvPr/>
              </p:nvSpPr>
              <p:spPr bwMode="auto">
                <a:xfrm>
                  <a:off x="3087" y="2197"/>
                  <a:ext cx="28" cy="25"/>
                </a:xfrm>
                <a:custGeom>
                  <a:avLst/>
                  <a:gdLst>
                    <a:gd name="T0" fmla="*/ 0 w 28"/>
                    <a:gd name="T1" fmla="*/ 12 h 50"/>
                    <a:gd name="T2" fmla="*/ 8 w 28"/>
                    <a:gd name="T3" fmla="*/ 0 h 50"/>
                    <a:gd name="T4" fmla="*/ 28 w 28"/>
                    <a:gd name="T5" fmla="*/ 1 h 50"/>
                    <a:gd name="T6" fmla="*/ 20 w 28"/>
                    <a:gd name="T7" fmla="*/ 13 h 50"/>
                    <a:gd name="T8" fmla="*/ 0 w 28"/>
                    <a:gd name="T9" fmla="*/ 12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0"/>
                    <a:gd name="T17" fmla="*/ 28 w 28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0">
                      <a:moveTo>
                        <a:pt x="0" y="48"/>
                      </a:moveTo>
                      <a:lnTo>
                        <a:pt x="8" y="0"/>
                      </a:lnTo>
                      <a:lnTo>
                        <a:pt x="28" y="2"/>
                      </a:lnTo>
                      <a:lnTo>
                        <a:pt x="20" y="5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4" name="Rectangle 536"/>
                <p:cNvSpPr>
                  <a:spLocks noChangeArrowheads="1"/>
                </p:cNvSpPr>
                <p:nvPr/>
              </p:nvSpPr>
              <p:spPr bwMode="auto">
                <a:xfrm>
                  <a:off x="3095" y="2200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65" name="Freeform 537"/>
                <p:cNvSpPr>
                  <a:spLocks/>
                </p:cNvSpPr>
                <p:nvPr/>
              </p:nvSpPr>
              <p:spPr bwMode="auto">
                <a:xfrm>
                  <a:off x="3100" y="2155"/>
                  <a:ext cx="28" cy="26"/>
                </a:xfrm>
                <a:custGeom>
                  <a:avLst/>
                  <a:gdLst>
                    <a:gd name="T0" fmla="*/ 0 w 28"/>
                    <a:gd name="T1" fmla="*/ 13 h 51"/>
                    <a:gd name="T2" fmla="*/ 7 w 28"/>
                    <a:gd name="T3" fmla="*/ 0 h 51"/>
                    <a:gd name="T4" fmla="*/ 28 w 28"/>
                    <a:gd name="T5" fmla="*/ 1 h 51"/>
                    <a:gd name="T6" fmla="*/ 20 w 28"/>
                    <a:gd name="T7" fmla="*/ 13 h 51"/>
                    <a:gd name="T8" fmla="*/ 0 w 28"/>
                    <a:gd name="T9" fmla="*/ 13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1"/>
                    <a:gd name="T17" fmla="*/ 28 w 28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1">
                      <a:moveTo>
                        <a:pt x="0" y="49"/>
                      </a:moveTo>
                      <a:lnTo>
                        <a:pt x="7" y="0"/>
                      </a:lnTo>
                      <a:lnTo>
                        <a:pt x="28" y="1"/>
                      </a:lnTo>
                      <a:lnTo>
                        <a:pt x="20" y="51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6" name="Freeform 538"/>
                <p:cNvSpPr>
                  <a:spLocks/>
                </p:cNvSpPr>
                <p:nvPr/>
              </p:nvSpPr>
              <p:spPr bwMode="auto">
                <a:xfrm>
                  <a:off x="3107" y="2139"/>
                  <a:ext cx="26" cy="23"/>
                </a:xfrm>
                <a:custGeom>
                  <a:avLst/>
                  <a:gdLst>
                    <a:gd name="T0" fmla="*/ 0 w 26"/>
                    <a:gd name="T1" fmla="*/ 11 h 46"/>
                    <a:gd name="T2" fmla="*/ 5 w 26"/>
                    <a:gd name="T3" fmla="*/ 0 h 46"/>
                    <a:gd name="T4" fmla="*/ 26 w 26"/>
                    <a:gd name="T5" fmla="*/ 1 h 46"/>
                    <a:gd name="T6" fmla="*/ 21 w 26"/>
                    <a:gd name="T7" fmla="*/ 12 h 46"/>
                    <a:gd name="T8" fmla="*/ 0 w 26"/>
                    <a:gd name="T9" fmla="*/ 11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6"/>
                    <a:gd name="T17" fmla="*/ 26 w 26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6">
                      <a:moveTo>
                        <a:pt x="0" y="44"/>
                      </a:moveTo>
                      <a:lnTo>
                        <a:pt x="5" y="0"/>
                      </a:lnTo>
                      <a:lnTo>
                        <a:pt x="26" y="1"/>
                      </a:lnTo>
                      <a:lnTo>
                        <a:pt x="21" y="46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7" name="Freeform 539"/>
                <p:cNvSpPr>
                  <a:spLocks/>
                </p:cNvSpPr>
                <p:nvPr/>
              </p:nvSpPr>
              <p:spPr bwMode="auto">
                <a:xfrm>
                  <a:off x="3112" y="2120"/>
                  <a:ext cx="23" cy="20"/>
                </a:xfrm>
                <a:custGeom>
                  <a:avLst/>
                  <a:gdLst>
                    <a:gd name="T0" fmla="*/ 0 w 23"/>
                    <a:gd name="T1" fmla="*/ 10 h 39"/>
                    <a:gd name="T2" fmla="*/ 3 w 23"/>
                    <a:gd name="T3" fmla="*/ 0 h 39"/>
                    <a:gd name="T4" fmla="*/ 23 w 23"/>
                    <a:gd name="T5" fmla="*/ 1 h 39"/>
                    <a:gd name="T6" fmla="*/ 21 w 23"/>
                    <a:gd name="T7" fmla="*/ 10 h 39"/>
                    <a:gd name="T8" fmla="*/ 0 w 23"/>
                    <a:gd name="T9" fmla="*/ 1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9"/>
                    <a:gd name="T17" fmla="*/ 23 w 23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9">
                      <a:moveTo>
                        <a:pt x="0" y="3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8" name="Freeform 540"/>
                <p:cNvSpPr>
                  <a:spLocks/>
                </p:cNvSpPr>
                <p:nvPr/>
              </p:nvSpPr>
              <p:spPr bwMode="auto">
                <a:xfrm>
                  <a:off x="3115" y="2107"/>
                  <a:ext cx="23" cy="20"/>
                </a:xfrm>
                <a:custGeom>
                  <a:avLst/>
                  <a:gdLst>
                    <a:gd name="T0" fmla="*/ 0 w 23"/>
                    <a:gd name="T1" fmla="*/ 9 h 41"/>
                    <a:gd name="T2" fmla="*/ 2 w 23"/>
                    <a:gd name="T3" fmla="*/ 0 h 41"/>
                    <a:gd name="T4" fmla="*/ 23 w 23"/>
                    <a:gd name="T5" fmla="*/ 0 h 41"/>
                    <a:gd name="T6" fmla="*/ 20 w 23"/>
                    <a:gd name="T7" fmla="*/ 10 h 41"/>
                    <a:gd name="T8" fmla="*/ 0 w 23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39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69" name="Freeform 541"/>
                <p:cNvSpPr>
                  <a:spLocks/>
                </p:cNvSpPr>
                <p:nvPr/>
              </p:nvSpPr>
              <p:spPr bwMode="auto">
                <a:xfrm>
                  <a:off x="3117" y="2104"/>
                  <a:ext cx="23" cy="11"/>
                </a:xfrm>
                <a:custGeom>
                  <a:avLst/>
                  <a:gdLst>
                    <a:gd name="T0" fmla="*/ 0 w 23"/>
                    <a:gd name="T1" fmla="*/ 5 h 22"/>
                    <a:gd name="T2" fmla="*/ 3 w 23"/>
                    <a:gd name="T3" fmla="*/ 0 h 22"/>
                    <a:gd name="T4" fmla="*/ 23 w 23"/>
                    <a:gd name="T5" fmla="*/ 1 h 22"/>
                    <a:gd name="T6" fmla="*/ 21 w 23"/>
                    <a:gd name="T7" fmla="*/ 6 h 22"/>
                    <a:gd name="T8" fmla="*/ 0 w 23"/>
                    <a:gd name="T9" fmla="*/ 5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2"/>
                    <a:gd name="T17" fmla="*/ 23 w 23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2">
                      <a:moveTo>
                        <a:pt x="0" y="2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2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0" name="Freeform 542"/>
                <p:cNvSpPr>
                  <a:spLocks/>
                </p:cNvSpPr>
                <p:nvPr/>
              </p:nvSpPr>
              <p:spPr bwMode="auto">
                <a:xfrm>
                  <a:off x="3125" y="2050"/>
                  <a:ext cx="23" cy="35"/>
                </a:xfrm>
                <a:custGeom>
                  <a:avLst/>
                  <a:gdLst>
                    <a:gd name="T0" fmla="*/ 0 w 23"/>
                    <a:gd name="T1" fmla="*/ 17 h 69"/>
                    <a:gd name="T2" fmla="*/ 5 w 23"/>
                    <a:gd name="T3" fmla="*/ 0 h 69"/>
                    <a:gd name="T4" fmla="*/ 23 w 23"/>
                    <a:gd name="T5" fmla="*/ 1 h 69"/>
                    <a:gd name="T6" fmla="*/ 18 w 23"/>
                    <a:gd name="T7" fmla="*/ 18 h 69"/>
                    <a:gd name="T8" fmla="*/ 0 w 23"/>
                    <a:gd name="T9" fmla="*/ 17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9"/>
                    <a:gd name="T17" fmla="*/ 23 w 23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9">
                      <a:moveTo>
                        <a:pt x="0" y="67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69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1" name="Freeform 543"/>
                <p:cNvSpPr>
                  <a:spLocks/>
                </p:cNvSpPr>
                <p:nvPr/>
              </p:nvSpPr>
              <p:spPr bwMode="auto">
                <a:xfrm>
                  <a:off x="3130" y="2043"/>
                  <a:ext cx="20" cy="15"/>
                </a:xfrm>
                <a:custGeom>
                  <a:avLst/>
                  <a:gdLst>
                    <a:gd name="T0" fmla="*/ 0 w 20"/>
                    <a:gd name="T1" fmla="*/ 7 h 30"/>
                    <a:gd name="T2" fmla="*/ 3 w 20"/>
                    <a:gd name="T3" fmla="*/ 0 h 30"/>
                    <a:gd name="T4" fmla="*/ 20 w 20"/>
                    <a:gd name="T5" fmla="*/ 1 h 30"/>
                    <a:gd name="T6" fmla="*/ 18 w 20"/>
                    <a:gd name="T7" fmla="*/ 8 h 30"/>
                    <a:gd name="T8" fmla="*/ 0 w 20"/>
                    <a:gd name="T9" fmla="*/ 7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0"/>
                    <a:gd name="T17" fmla="*/ 20 w 20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0">
                      <a:moveTo>
                        <a:pt x="0" y="28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2" name="Freeform 544"/>
                <p:cNvSpPr>
                  <a:spLocks/>
                </p:cNvSpPr>
                <p:nvPr/>
              </p:nvSpPr>
              <p:spPr bwMode="auto">
                <a:xfrm>
                  <a:off x="3135" y="1987"/>
                  <a:ext cx="26" cy="36"/>
                </a:xfrm>
                <a:custGeom>
                  <a:avLst/>
                  <a:gdLst>
                    <a:gd name="T0" fmla="*/ 0 w 26"/>
                    <a:gd name="T1" fmla="*/ 18 h 73"/>
                    <a:gd name="T2" fmla="*/ 8 w 26"/>
                    <a:gd name="T3" fmla="*/ 0 h 73"/>
                    <a:gd name="T4" fmla="*/ 26 w 26"/>
                    <a:gd name="T5" fmla="*/ 0 h 73"/>
                    <a:gd name="T6" fmla="*/ 18 w 26"/>
                    <a:gd name="T7" fmla="*/ 18 h 73"/>
                    <a:gd name="T8" fmla="*/ 0 w 26"/>
                    <a:gd name="T9" fmla="*/ 18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3"/>
                    <a:gd name="T17" fmla="*/ 26 w 26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3">
                      <a:moveTo>
                        <a:pt x="0" y="73"/>
                      </a:moveTo>
                      <a:lnTo>
                        <a:pt x="8" y="0"/>
                      </a:lnTo>
                      <a:lnTo>
                        <a:pt x="26" y="2"/>
                      </a:lnTo>
                      <a:lnTo>
                        <a:pt x="18" y="73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3" name="Freeform 545"/>
                <p:cNvSpPr>
                  <a:spLocks/>
                </p:cNvSpPr>
                <p:nvPr/>
              </p:nvSpPr>
              <p:spPr bwMode="auto">
                <a:xfrm>
                  <a:off x="3143" y="1982"/>
                  <a:ext cx="20" cy="13"/>
                </a:xfrm>
                <a:custGeom>
                  <a:avLst/>
                  <a:gdLst>
                    <a:gd name="T0" fmla="*/ 0 w 20"/>
                    <a:gd name="T1" fmla="*/ 6 h 25"/>
                    <a:gd name="T2" fmla="*/ 0 w 20"/>
                    <a:gd name="T3" fmla="*/ 0 h 25"/>
                    <a:gd name="T4" fmla="*/ 20 w 20"/>
                    <a:gd name="T5" fmla="*/ 1 h 25"/>
                    <a:gd name="T6" fmla="*/ 18 w 20"/>
                    <a:gd name="T7" fmla="*/ 7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3"/>
                      </a:moveTo>
                      <a:lnTo>
                        <a:pt x="0" y="0"/>
                      </a:lnTo>
                      <a:lnTo>
                        <a:pt x="20" y="2"/>
                      </a:lnTo>
                      <a:lnTo>
                        <a:pt x="18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4" name="Rectangle 546"/>
                <p:cNvSpPr>
                  <a:spLocks noChangeArrowheads="1"/>
                </p:cNvSpPr>
                <p:nvPr/>
              </p:nvSpPr>
              <p:spPr bwMode="auto">
                <a:xfrm>
                  <a:off x="3145" y="1955"/>
                  <a:ext cx="21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75" name="Freeform 547"/>
                <p:cNvSpPr>
                  <a:spLocks/>
                </p:cNvSpPr>
                <p:nvPr/>
              </p:nvSpPr>
              <p:spPr bwMode="auto">
                <a:xfrm>
                  <a:off x="3145" y="1914"/>
                  <a:ext cx="28" cy="48"/>
                </a:xfrm>
                <a:custGeom>
                  <a:avLst/>
                  <a:gdLst>
                    <a:gd name="T0" fmla="*/ 0 w 28"/>
                    <a:gd name="T1" fmla="*/ 24 h 96"/>
                    <a:gd name="T2" fmla="*/ 8 w 28"/>
                    <a:gd name="T3" fmla="*/ 0 h 96"/>
                    <a:gd name="T4" fmla="*/ 28 w 28"/>
                    <a:gd name="T5" fmla="*/ 1 h 96"/>
                    <a:gd name="T6" fmla="*/ 21 w 28"/>
                    <a:gd name="T7" fmla="*/ 24 h 96"/>
                    <a:gd name="T8" fmla="*/ 0 w 28"/>
                    <a:gd name="T9" fmla="*/ 24 h 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6"/>
                    <a:gd name="T17" fmla="*/ 28 w 28"/>
                    <a:gd name="T18" fmla="*/ 96 h 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6">
                      <a:moveTo>
                        <a:pt x="0" y="94"/>
                      </a:moveTo>
                      <a:lnTo>
                        <a:pt x="8" y="0"/>
                      </a:lnTo>
                      <a:lnTo>
                        <a:pt x="28" y="2"/>
                      </a:lnTo>
                      <a:lnTo>
                        <a:pt x="21" y="96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6" name="Freeform 548"/>
                <p:cNvSpPr>
                  <a:spLocks/>
                </p:cNvSpPr>
                <p:nvPr/>
              </p:nvSpPr>
              <p:spPr bwMode="auto">
                <a:xfrm>
                  <a:off x="3158" y="1852"/>
                  <a:ext cx="26" cy="43"/>
                </a:xfrm>
                <a:custGeom>
                  <a:avLst/>
                  <a:gdLst>
                    <a:gd name="T0" fmla="*/ 0 w 26"/>
                    <a:gd name="T1" fmla="*/ 21 h 85"/>
                    <a:gd name="T2" fmla="*/ 5 w 26"/>
                    <a:gd name="T3" fmla="*/ 0 h 85"/>
                    <a:gd name="T4" fmla="*/ 26 w 26"/>
                    <a:gd name="T5" fmla="*/ 1 h 85"/>
                    <a:gd name="T6" fmla="*/ 20 w 26"/>
                    <a:gd name="T7" fmla="*/ 22 h 85"/>
                    <a:gd name="T8" fmla="*/ 0 w 26"/>
                    <a:gd name="T9" fmla="*/ 21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5"/>
                    <a:gd name="T17" fmla="*/ 26 w 26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5">
                      <a:moveTo>
                        <a:pt x="0" y="83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0" y="85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7" name="Rectangle 549"/>
                <p:cNvSpPr>
                  <a:spLocks noChangeArrowheads="1"/>
                </p:cNvSpPr>
                <p:nvPr/>
              </p:nvSpPr>
              <p:spPr bwMode="auto">
                <a:xfrm>
                  <a:off x="3163" y="1854"/>
                  <a:ext cx="21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78" name="Freeform 550"/>
                <p:cNvSpPr>
                  <a:spLocks/>
                </p:cNvSpPr>
                <p:nvPr/>
              </p:nvSpPr>
              <p:spPr bwMode="auto">
                <a:xfrm>
                  <a:off x="3168" y="1816"/>
                  <a:ext cx="23" cy="10"/>
                </a:xfrm>
                <a:custGeom>
                  <a:avLst/>
                  <a:gdLst>
                    <a:gd name="T0" fmla="*/ 0 w 23"/>
                    <a:gd name="T1" fmla="*/ 5 h 19"/>
                    <a:gd name="T2" fmla="*/ 3 w 23"/>
                    <a:gd name="T3" fmla="*/ 0 h 19"/>
                    <a:gd name="T4" fmla="*/ 23 w 23"/>
                    <a:gd name="T5" fmla="*/ 1 h 19"/>
                    <a:gd name="T6" fmla="*/ 21 w 23"/>
                    <a:gd name="T7" fmla="*/ 5 h 19"/>
                    <a:gd name="T8" fmla="*/ 0 w 23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19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79" name="Freeform 551"/>
                <p:cNvSpPr>
                  <a:spLocks/>
                </p:cNvSpPr>
                <p:nvPr/>
              </p:nvSpPr>
              <p:spPr bwMode="auto">
                <a:xfrm>
                  <a:off x="3171" y="1785"/>
                  <a:ext cx="25" cy="39"/>
                </a:xfrm>
                <a:custGeom>
                  <a:avLst/>
                  <a:gdLst>
                    <a:gd name="T0" fmla="*/ 0 w 25"/>
                    <a:gd name="T1" fmla="*/ 19 h 78"/>
                    <a:gd name="T2" fmla="*/ 5 w 25"/>
                    <a:gd name="T3" fmla="*/ 0 h 78"/>
                    <a:gd name="T4" fmla="*/ 25 w 25"/>
                    <a:gd name="T5" fmla="*/ 1 h 78"/>
                    <a:gd name="T6" fmla="*/ 20 w 25"/>
                    <a:gd name="T7" fmla="*/ 20 h 78"/>
                    <a:gd name="T8" fmla="*/ 0 w 25"/>
                    <a:gd name="T9" fmla="*/ 19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8"/>
                    <a:gd name="T17" fmla="*/ 25 w 25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8">
                      <a:moveTo>
                        <a:pt x="0" y="76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78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0" name="Freeform 552"/>
                <p:cNvSpPr>
                  <a:spLocks/>
                </p:cNvSpPr>
                <p:nvPr/>
              </p:nvSpPr>
              <p:spPr bwMode="auto">
                <a:xfrm>
                  <a:off x="3178" y="1741"/>
                  <a:ext cx="23" cy="25"/>
                </a:xfrm>
                <a:custGeom>
                  <a:avLst/>
                  <a:gdLst>
                    <a:gd name="T0" fmla="*/ 0 w 23"/>
                    <a:gd name="T1" fmla="*/ 12 h 49"/>
                    <a:gd name="T2" fmla="*/ 3 w 23"/>
                    <a:gd name="T3" fmla="*/ 0 h 49"/>
                    <a:gd name="T4" fmla="*/ 23 w 23"/>
                    <a:gd name="T5" fmla="*/ 1 h 49"/>
                    <a:gd name="T6" fmla="*/ 21 w 23"/>
                    <a:gd name="T7" fmla="*/ 13 h 49"/>
                    <a:gd name="T8" fmla="*/ 0 w 23"/>
                    <a:gd name="T9" fmla="*/ 12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9"/>
                    <a:gd name="T17" fmla="*/ 23 w 23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9">
                      <a:moveTo>
                        <a:pt x="0" y="48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1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1" name="Freeform 553"/>
                <p:cNvSpPr>
                  <a:spLocks/>
                </p:cNvSpPr>
                <p:nvPr/>
              </p:nvSpPr>
              <p:spPr bwMode="auto">
                <a:xfrm>
                  <a:off x="3181" y="1724"/>
                  <a:ext cx="23" cy="24"/>
                </a:xfrm>
                <a:custGeom>
                  <a:avLst/>
                  <a:gdLst>
                    <a:gd name="T0" fmla="*/ 0 w 23"/>
                    <a:gd name="T1" fmla="*/ 12 h 48"/>
                    <a:gd name="T2" fmla="*/ 5 w 23"/>
                    <a:gd name="T3" fmla="*/ 0 h 48"/>
                    <a:gd name="T4" fmla="*/ 23 w 23"/>
                    <a:gd name="T5" fmla="*/ 1 h 48"/>
                    <a:gd name="T6" fmla="*/ 20 w 23"/>
                    <a:gd name="T7" fmla="*/ 12 h 48"/>
                    <a:gd name="T8" fmla="*/ 0 w 23"/>
                    <a:gd name="T9" fmla="*/ 12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8"/>
                    <a:gd name="T17" fmla="*/ 23 w 23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8">
                      <a:moveTo>
                        <a:pt x="0" y="46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0" y="48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2" name="Freeform 554"/>
                <p:cNvSpPr>
                  <a:spLocks/>
                </p:cNvSpPr>
                <p:nvPr/>
              </p:nvSpPr>
              <p:spPr bwMode="auto">
                <a:xfrm>
                  <a:off x="3189" y="1664"/>
                  <a:ext cx="22" cy="40"/>
                </a:xfrm>
                <a:custGeom>
                  <a:avLst/>
                  <a:gdLst>
                    <a:gd name="T0" fmla="*/ 0 w 22"/>
                    <a:gd name="T1" fmla="*/ 20 h 80"/>
                    <a:gd name="T2" fmla="*/ 5 w 22"/>
                    <a:gd name="T3" fmla="*/ 0 h 80"/>
                    <a:gd name="T4" fmla="*/ 22 w 22"/>
                    <a:gd name="T5" fmla="*/ 1 h 80"/>
                    <a:gd name="T6" fmla="*/ 17 w 22"/>
                    <a:gd name="T7" fmla="*/ 20 h 80"/>
                    <a:gd name="T8" fmla="*/ 0 w 22"/>
                    <a:gd name="T9" fmla="*/ 2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80"/>
                    <a:gd name="T17" fmla="*/ 22 w 22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80">
                      <a:moveTo>
                        <a:pt x="0" y="78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17" y="8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3" name="Freeform 555"/>
                <p:cNvSpPr>
                  <a:spLocks/>
                </p:cNvSpPr>
                <p:nvPr/>
              </p:nvSpPr>
              <p:spPr bwMode="auto">
                <a:xfrm>
                  <a:off x="3194" y="1663"/>
                  <a:ext cx="20" cy="9"/>
                </a:xfrm>
                <a:custGeom>
                  <a:avLst/>
                  <a:gdLst>
                    <a:gd name="T0" fmla="*/ 0 w 20"/>
                    <a:gd name="T1" fmla="*/ 4 h 18"/>
                    <a:gd name="T2" fmla="*/ 2 w 20"/>
                    <a:gd name="T3" fmla="*/ 0 h 18"/>
                    <a:gd name="T4" fmla="*/ 20 w 20"/>
                    <a:gd name="T5" fmla="*/ 1 h 18"/>
                    <a:gd name="T6" fmla="*/ 17 w 20"/>
                    <a:gd name="T7" fmla="*/ 5 h 18"/>
                    <a:gd name="T8" fmla="*/ 0 w 20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8"/>
                    <a:gd name="T17" fmla="*/ 20 w 20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8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4" name="Freeform 556"/>
                <p:cNvSpPr>
                  <a:spLocks/>
                </p:cNvSpPr>
                <p:nvPr/>
              </p:nvSpPr>
              <p:spPr bwMode="auto">
                <a:xfrm>
                  <a:off x="3199" y="1628"/>
                  <a:ext cx="20" cy="8"/>
                </a:xfrm>
                <a:custGeom>
                  <a:avLst/>
                  <a:gdLst>
                    <a:gd name="T0" fmla="*/ 0 w 20"/>
                    <a:gd name="T1" fmla="*/ 3 h 16"/>
                    <a:gd name="T2" fmla="*/ 2 w 20"/>
                    <a:gd name="T3" fmla="*/ 0 h 16"/>
                    <a:gd name="T4" fmla="*/ 20 w 20"/>
                    <a:gd name="T5" fmla="*/ 1 h 16"/>
                    <a:gd name="T6" fmla="*/ 18 w 20"/>
                    <a:gd name="T7" fmla="*/ 4 h 16"/>
                    <a:gd name="T8" fmla="*/ 0 w 20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"/>
                    <a:gd name="T17" fmla="*/ 20 w 2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">
                      <a:moveTo>
                        <a:pt x="0" y="14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8" y="16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5" name="Freeform 557"/>
                <p:cNvSpPr>
                  <a:spLocks/>
                </p:cNvSpPr>
                <p:nvPr/>
              </p:nvSpPr>
              <p:spPr bwMode="auto">
                <a:xfrm>
                  <a:off x="3201" y="1594"/>
                  <a:ext cx="23" cy="41"/>
                </a:xfrm>
                <a:custGeom>
                  <a:avLst/>
                  <a:gdLst>
                    <a:gd name="T0" fmla="*/ 0 w 23"/>
                    <a:gd name="T1" fmla="*/ 20 h 81"/>
                    <a:gd name="T2" fmla="*/ 3 w 23"/>
                    <a:gd name="T3" fmla="*/ 0 h 81"/>
                    <a:gd name="T4" fmla="*/ 23 w 23"/>
                    <a:gd name="T5" fmla="*/ 1 h 81"/>
                    <a:gd name="T6" fmla="*/ 18 w 23"/>
                    <a:gd name="T7" fmla="*/ 21 h 81"/>
                    <a:gd name="T8" fmla="*/ 0 w 23"/>
                    <a:gd name="T9" fmla="*/ 2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1"/>
                    <a:gd name="T17" fmla="*/ 23 w 23"/>
                    <a:gd name="T18" fmla="*/ 81 h 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1">
                      <a:moveTo>
                        <a:pt x="0" y="80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18" y="81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6" name="Freeform 558"/>
                <p:cNvSpPr>
                  <a:spLocks/>
                </p:cNvSpPr>
                <p:nvPr/>
              </p:nvSpPr>
              <p:spPr bwMode="auto">
                <a:xfrm>
                  <a:off x="3204" y="1555"/>
                  <a:ext cx="25" cy="44"/>
                </a:xfrm>
                <a:custGeom>
                  <a:avLst/>
                  <a:gdLst>
                    <a:gd name="T0" fmla="*/ 0 w 25"/>
                    <a:gd name="T1" fmla="*/ 22 h 87"/>
                    <a:gd name="T2" fmla="*/ 5 w 25"/>
                    <a:gd name="T3" fmla="*/ 0 h 87"/>
                    <a:gd name="T4" fmla="*/ 25 w 25"/>
                    <a:gd name="T5" fmla="*/ 1 h 87"/>
                    <a:gd name="T6" fmla="*/ 20 w 25"/>
                    <a:gd name="T7" fmla="*/ 22 h 87"/>
                    <a:gd name="T8" fmla="*/ 0 w 25"/>
                    <a:gd name="T9" fmla="*/ 22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7"/>
                    <a:gd name="T17" fmla="*/ 25 w 25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7">
                      <a:moveTo>
                        <a:pt x="0" y="86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7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7" name="Rectangle 559"/>
                <p:cNvSpPr>
                  <a:spLocks noChangeArrowheads="1"/>
                </p:cNvSpPr>
                <p:nvPr/>
              </p:nvSpPr>
              <p:spPr bwMode="auto">
                <a:xfrm>
                  <a:off x="3209" y="1558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688" name="Freeform 560"/>
                <p:cNvSpPr>
                  <a:spLocks/>
                </p:cNvSpPr>
                <p:nvPr/>
              </p:nvSpPr>
              <p:spPr bwMode="auto">
                <a:xfrm>
                  <a:off x="3214" y="1520"/>
                  <a:ext cx="23" cy="10"/>
                </a:xfrm>
                <a:custGeom>
                  <a:avLst/>
                  <a:gdLst>
                    <a:gd name="T0" fmla="*/ 0 w 23"/>
                    <a:gd name="T1" fmla="*/ 5 h 22"/>
                    <a:gd name="T2" fmla="*/ 3 w 23"/>
                    <a:gd name="T3" fmla="*/ 0 h 22"/>
                    <a:gd name="T4" fmla="*/ 23 w 23"/>
                    <a:gd name="T5" fmla="*/ 0 h 22"/>
                    <a:gd name="T6" fmla="*/ 20 w 23"/>
                    <a:gd name="T7" fmla="*/ 5 h 22"/>
                    <a:gd name="T8" fmla="*/ 0 w 23"/>
                    <a:gd name="T9" fmla="*/ 5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2"/>
                    <a:gd name="T17" fmla="*/ 23 w 23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2">
                      <a:moveTo>
                        <a:pt x="0" y="22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89" name="Freeform 561"/>
                <p:cNvSpPr>
                  <a:spLocks/>
                </p:cNvSpPr>
                <p:nvPr/>
              </p:nvSpPr>
              <p:spPr bwMode="auto">
                <a:xfrm>
                  <a:off x="3217" y="1489"/>
                  <a:ext cx="25" cy="39"/>
                </a:xfrm>
                <a:custGeom>
                  <a:avLst/>
                  <a:gdLst>
                    <a:gd name="T0" fmla="*/ 0 w 25"/>
                    <a:gd name="T1" fmla="*/ 20 h 76"/>
                    <a:gd name="T2" fmla="*/ 5 w 25"/>
                    <a:gd name="T3" fmla="*/ 0 h 76"/>
                    <a:gd name="T4" fmla="*/ 25 w 25"/>
                    <a:gd name="T5" fmla="*/ 1 h 76"/>
                    <a:gd name="T6" fmla="*/ 20 w 25"/>
                    <a:gd name="T7" fmla="*/ 20 h 76"/>
                    <a:gd name="T8" fmla="*/ 0 w 25"/>
                    <a:gd name="T9" fmla="*/ 2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6"/>
                    <a:gd name="T17" fmla="*/ 25 w 25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6">
                      <a:moveTo>
                        <a:pt x="0" y="75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76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0" name="Freeform 562"/>
                <p:cNvSpPr>
                  <a:spLocks/>
                </p:cNvSpPr>
                <p:nvPr/>
              </p:nvSpPr>
              <p:spPr bwMode="auto">
                <a:xfrm>
                  <a:off x="3227" y="1449"/>
                  <a:ext cx="23" cy="21"/>
                </a:xfrm>
                <a:custGeom>
                  <a:avLst/>
                  <a:gdLst>
                    <a:gd name="T0" fmla="*/ 0 w 23"/>
                    <a:gd name="T1" fmla="*/ 10 h 43"/>
                    <a:gd name="T2" fmla="*/ 2 w 23"/>
                    <a:gd name="T3" fmla="*/ 0 h 43"/>
                    <a:gd name="T4" fmla="*/ 23 w 23"/>
                    <a:gd name="T5" fmla="*/ 0 h 43"/>
                    <a:gd name="T6" fmla="*/ 20 w 23"/>
                    <a:gd name="T7" fmla="*/ 10 h 43"/>
                    <a:gd name="T8" fmla="*/ 0 w 23"/>
                    <a:gd name="T9" fmla="*/ 1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3"/>
                    <a:gd name="T17" fmla="*/ 23 w 23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3">
                      <a:moveTo>
                        <a:pt x="0" y="41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43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1" name="Freeform 563"/>
                <p:cNvSpPr>
                  <a:spLocks/>
                </p:cNvSpPr>
                <p:nvPr/>
              </p:nvSpPr>
              <p:spPr bwMode="auto">
                <a:xfrm>
                  <a:off x="3229" y="1428"/>
                  <a:ext cx="23" cy="28"/>
                </a:xfrm>
                <a:custGeom>
                  <a:avLst/>
                  <a:gdLst>
                    <a:gd name="T0" fmla="*/ 0 w 23"/>
                    <a:gd name="T1" fmla="*/ 14 h 55"/>
                    <a:gd name="T2" fmla="*/ 3 w 23"/>
                    <a:gd name="T3" fmla="*/ 0 h 55"/>
                    <a:gd name="T4" fmla="*/ 23 w 23"/>
                    <a:gd name="T5" fmla="*/ 1 h 55"/>
                    <a:gd name="T6" fmla="*/ 21 w 23"/>
                    <a:gd name="T7" fmla="*/ 14 h 55"/>
                    <a:gd name="T8" fmla="*/ 0 w 23"/>
                    <a:gd name="T9" fmla="*/ 14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5"/>
                    <a:gd name="T17" fmla="*/ 23 w 23"/>
                    <a:gd name="T18" fmla="*/ 55 h 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5">
                      <a:moveTo>
                        <a:pt x="0" y="54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55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2" name="Freeform 564"/>
                <p:cNvSpPr>
                  <a:spLocks/>
                </p:cNvSpPr>
                <p:nvPr/>
              </p:nvSpPr>
              <p:spPr bwMode="auto">
                <a:xfrm>
                  <a:off x="3237" y="1380"/>
                  <a:ext cx="20" cy="29"/>
                </a:xfrm>
                <a:custGeom>
                  <a:avLst/>
                  <a:gdLst>
                    <a:gd name="T0" fmla="*/ 0 w 20"/>
                    <a:gd name="T1" fmla="*/ 14 h 57"/>
                    <a:gd name="T2" fmla="*/ 2 w 20"/>
                    <a:gd name="T3" fmla="*/ 0 h 57"/>
                    <a:gd name="T4" fmla="*/ 20 w 20"/>
                    <a:gd name="T5" fmla="*/ 1 h 57"/>
                    <a:gd name="T6" fmla="*/ 20 w 20"/>
                    <a:gd name="T7" fmla="*/ 15 h 57"/>
                    <a:gd name="T8" fmla="*/ 0 w 20"/>
                    <a:gd name="T9" fmla="*/ 14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57"/>
                    <a:gd name="T17" fmla="*/ 20 w 20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57">
                      <a:moveTo>
                        <a:pt x="0" y="55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20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3" name="Freeform 565"/>
                <p:cNvSpPr>
                  <a:spLocks/>
                </p:cNvSpPr>
                <p:nvPr/>
              </p:nvSpPr>
              <p:spPr bwMode="auto">
                <a:xfrm>
                  <a:off x="3239" y="1367"/>
                  <a:ext cx="23" cy="21"/>
                </a:xfrm>
                <a:custGeom>
                  <a:avLst/>
                  <a:gdLst>
                    <a:gd name="T0" fmla="*/ 0 w 23"/>
                    <a:gd name="T1" fmla="*/ 11 h 42"/>
                    <a:gd name="T2" fmla="*/ 6 w 23"/>
                    <a:gd name="T3" fmla="*/ 0 h 42"/>
                    <a:gd name="T4" fmla="*/ 23 w 23"/>
                    <a:gd name="T5" fmla="*/ 1 h 42"/>
                    <a:gd name="T6" fmla="*/ 18 w 23"/>
                    <a:gd name="T7" fmla="*/ 11 h 42"/>
                    <a:gd name="T8" fmla="*/ 0 w 23"/>
                    <a:gd name="T9" fmla="*/ 11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2"/>
                    <a:gd name="T17" fmla="*/ 23 w 23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2">
                      <a:moveTo>
                        <a:pt x="0" y="41"/>
                      </a:moveTo>
                      <a:lnTo>
                        <a:pt x="6" y="0"/>
                      </a:lnTo>
                      <a:lnTo>
                        <a:pt x="23" y="2"/>
                      </a:lnTo>
                      <a:lnTo>
                        <a:pt x="18" y="42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4" name="Freeform 566"/>
                <p:cNvSpPr>
                  <a:spLocks/>
                </p:cNvSpPr>
                <p:nvPr/>
              </p:nvSpPr>
              <p:spPr bwMode="auto">
                <a:xfrm>
                  <a:off x="3250" y="1319"/>
                  <a:ext cx="20" cy="28"/>
                </a:xfrm>
                <a:custGeom>
                  <a:avLst/>
                  <a:gdLst>
                    <a:gd name="T0" fmla="*/ 0 w 20"/>
                    <a:gd name="T1" fmla="*/ 13 h 57"/>
                    <a:gd name="T2" fmla="*/ 2 w 20"/>
                    <a:gd name="T3" fmla="*/ 0 h 57"/>
                    <a:gd name="T4" fmla="*/ 20 w 20"/>
                    <a:gd name="T5" fmla="*/ 0 h 57"/>
                    <a:gd name="T6" fmla="*/ 17 w 20"/>
                    <a:gd name="T7" fmla="*/ 14 h 57"/>
                    <a:gd name="T8" fmla="*/ 0 w 20"/>
                    <a:gd name="T9" fmla="*/ 13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57"/>
                    <a:gd name="T17" fmla="*/ 20 w 20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57">
                      <a:moveTo>
                        <a:pt x="0" y="55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5" name="Freeform 567"/>
                <p:cNvSpPr>
                  <a:spLocks/>
                </p:cNvSpPr>
                <p:nvPr/>
              </p:nvSpPr>
              <p:spPr bwMode="auto">
                <a:xfrm>
                  <a:off x="3252" y="1291"/>
                  <a:ext cx="23" cy="36"/>
                </a:xfrm>
                <a:custGeom>
                  <a:avLst/>
                  <a:gdLst>
                    <a:gd name="T0" fmla="*/ 0 w 23"/>
                    <a:gd name="T1" fmla="*/ 18 h 71"/>
                    <a:gd name="T2" fmla="*/ 5 w 23"/>
                    <a:gd name="T3" fmla="*/ 0 h 71"/>
                    <a:gd name="T4" fmla="*/ 23 w 23"/>
                    <a:gd name="T5" fmla="*/ 1 h 71"/>
                    <a:gd name="T6" fmla="*/ 18 w 23"/>
                    <a:gd name="T7" fmla="*/ 18 h 71"/>
                    <a:gd name="T8" fmla="*/ 0 w 23"/>
                    <a:gd name="T9" fmla="*/ 18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1"/>
                    <a:gd name="T17" fmla="*/ 23 w 23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1">
                      <a:moveTo>
                        <a:pt x="0" y="69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71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6" name="Freeform 568"/>
                <p:cNvSpPr>
                  <a:spLocks/>
                </p:cNvSpPr>
                <p:nvPr/>
              </p:nvSpPr>
              <p:spPr bwMode="auto">
                <a:xfrm>
                  <a:off x="3257" y="1285"/>
                  <a:ext cx="21" cy="13"/>
                </a:xfrm>
                <a:custGeom>
                  <a:avLst/>
                  <a:gdLst>
                    <a:gd name="T0" fmla="*/ 0 w 21"/>
                    <a:gd name="T1" fmla="*/ 6 h 27"/>
                    <a:gd name="T2" fmla="*/ 0 w 21"/>
                    <a:gd name="T3" fmla="*/ 0 h 27"/>
                    <a:gd name="T4" fmla="*/ 21 w 21"/>
                    <a:gd name="T5" fmla="*/ 0 h 27"/>
                    <a:gd name="T6" fmla="*/ 18 w 21"/>
                    <a:gd name="T7" fmla="*/ 6 h 27"/>
                    <a:gd name="T8" fmla="*/ 0 w 21"/>
                    <a:gd name="T9" fmla="*/ 6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7"/>
                    <a:gd name="T17" fmla="*/ 21 w 21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7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21" y="2"/>
                      </a:lnTo>
                      <a:lnTo>
                        <a:pt x="18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7" name="Freeform 569"/>
                <p:cNvSpPr>
                  <a:spLocks/>
                </p:cNvSpPr>
                <p:nvPr/>
              </p:nvSpPr>
              <p:spPr bwMode="auto">
                <a:xfrm>
                  <a:off x="3262" y="1237"/>
                  <a:ext cx="26" cy="29"/>
                </a:xfrm>
                <a:custGeom>
                  <a:avLst/>
                  <a:gdLst>
                    <a:gd name="T0" fmla="*/ 0 w 26"/>
                    <a:gd name="T1" fmla="*/ 14 h 57"/>
                    <a:gd name="T2" fmla="*/ 5 w 26"/>
                    <a:gd name="T3" fmla="*/ 0 h 57"/>
                    <a:gd name="T4" fmla="*/ 26 w 26"/>
                    <a:gd name="T5" fmla="*/ 1 h 57"/>
                    <a:gd name="T6" fmla="*/ 21 w 26"/>
                    <a:gd name="T7" fmla="*/ 15 h 57"/>
                    <a:gd name="T8" fmla="*/ 0 w 26"/>
                    <a:gd name="T9" fmla="*/ 14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7"/>
                    <a:gd name="T17" fmla="*/ 26 w 26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7">
                      <a:moveTo>
                        <a:pt x="0" y="55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8" name="Freeform 570"/>
                <p:cNvSpPr>
                  <a:spLocks/>
                </p:cNvSpPr>
                <p:nvPr/>
              </p:nvSpPr>
              <p:spPr bwMode="auto">
                <a:xfrm>
                  <a:off x="3267" y="1224"/>
                  <a:ext cx="23" cy="21"/>
                </a:xfrm>
                <a:custGeom>
                  <a:avLst/>
                  <a:gdLst>
                    <a:gd name="T0" fmla="*/ 0 w 23"/>
                    <a:gd name="T1" fmla="*/ 11 h 42"/>
                    <a:gd name="T2" fmla="*/ 3 w 23"/>
                    <a:gd name="T3" fmla="*/ 0 h 42"/>
                    <a:gd name="T4" fmla="*/ 23 w 23"/>
                    <a:gd name="T5" fmla="*/ 1 h 42"/>
                    <a:gd name="T6" fmla="*/ 21 w 23"/>
                    <a:gd name="T7" fmla="*/ 11 h 42"/>
                    <a:gd name="T8" fmla="*/ 0 w 23"/>
                    <a:gd name="T9" fmla="*/ 11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2"/>
                    <a:gd name="T17" fmla="*/ 23 w 23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2">
                      <a:moveTo>
                        <a:pt x="0" y="41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1" y="42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99" name="Freeform 571"/>
                <p:cNvSpPr>
                  <a:spLocks/>
                </p:cNvSpPr>
                <p:nvPr/>
              </p:nvSpPr>
              <p:spPr bwMode="auto">
                <a:xfrm>
                  <a:off x="3275" y="1191"/>
                  <a:ext cx="23" cy="13"/>
                </a:xfrm>
                <a:custGeom>
                  <a:avLst/>
                  <a:gdLst>
                    <a:gd name="T0" fmla="*/ 0 w 23"/>
                    <a:gd name="T1" fmla="*/ 6 h 27"/>
                    <a:gd name="T2" fmla="*/ 3 w 23"/>
                    <a:gd name="T3" fmla="*/ 0 h 27"/>
                    <a:gd name="T4" fmla="*/ 23 w 23"/>
                    <a:gd name="T5" fmla="*/ 0 h 27"/>
                    <a:gd name="T6" fmla="*/ 20 w 23"/>
                    <a:gd name="T7" fmla="*/ 6 h 27"/>
                    <a:gd name="T8" fmla="*/ 0 w 23"/>
                    <a:gd name="T9" fmla="*/ 6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25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0" name="Freeform 572"/>
                <p:cNvSpPr>
                  <a:spLocks/>
                </p:cNvSpPr>
                <p:nvPr/>
              </p:nvSpPr>
              <p:spPr bwMode="auto">
                <a:xfrm>
                  <a:off x="3278" y="1170"/>
                  <a:ext cx="25" cy="28"/>
                </a:xfrm>
                <a:custGeom>
                  <a:avLst/>
                  <a:gdLst>
                    <a:gd name="T0" fmla="*/ 0 w 25"/>
                    <a:gd name="T1" fmla="*/ 13 h 57"/>
                    <a:gd name="T2" fmla="*/ 5 w 25"/>
                    <a:gd name="T3" fmla="*/ 0 h 57"/>
                    <a:gd name="T4" fmla="*/ 25 w 25"/>
                    <a:gd name="T5" fmla="*/ 0 h 57"/>
                    <a:gd name="T6" fmla="*/ 20 w 25"/>
                    <a:gd name="T7" fmla="*/ 14 h 57"/>
                    <a:gd name="T8" fmla="*/ 0 w 25"/>
                    <a:gd name="T9" fmla="*/ 13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7"/>
                    <a:gd name="T17" fmla="*/ 25 w 25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7">
                      <a:moveTo>
                        <a:pt x="0" y="55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1" name="Freeform 573"/>
                <p:cNvSpPr>
                  <a:spLocks/>
                </p:cNvSpPr>
                <p:nvPr/>
              </p:nvSpPr>
              <p:spPr bwMode="auto">
                <a:xfrm>
                  <a:off x="3283" y="1170"/>
                  <a:ext cx="23" cy="7"/>
                </a:xfrm>
                <a:custGeom>
                  <a:avLst/>
                  <a:gdLst>
                    <a:gd name="T0" fmla="*/ 0 w 23"/>
                    <a:gd name="T1" fmla="*/ 3 h 15"/>
                    <a:gd name="T2" fmla="*/ 2 w 23"/>
                    <a:gd name="T3" fmla="*/ 0 h 15"/>
                    <a:gd name="T4" fmla="*/ 23 w 23"/>
                    <a:gd name="T5" fmla="*/ 0 h 15"/>
                    <a:gd name="T6" fmla="*/ 20 w 23"/>
                    <a:gd name="T7" fmla="*/ 3 h 15"/>
                    <a:gd name="T8" fmla="*/ 0 w 23"/>
                    <a:gd name="T9" fmla="*/ 3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5"/>
                    <a:gd name="T17" fmla="*/ 23 w 23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5">
                      <a:moveTo>
                        <a:pt x="0" y="13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15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2" name="Freeform 574"/>
                <p:cNvSpPr>
                  <a:spLocks/>
                </p:cNvSpPr>
                <p:nvPr/>
              </p:nvSpPr>
              <p:spPr bwMode="auto">
                <a:xfrm>
                  <a:off x="3290" y="1143"/>
                  <a:ext cx="23" cy="13"/>
                </a:xfrm>
                <a:custGeom>
                  <a:avLst/>
                  <a:gdLst>
                    <a:gd name="T0" fmla="*/ 0 w 23"/>
                    <a:gd name="T1" fmla="*/ 6 h 27"/>
                    <a:gd name="T2" fmla="*/ 3 w 23"/>
                    <a:gd name="T3" fmla="*/ 0 h 27"/>
                    <a:gd name="T4" fmla="*/ 23 w 23"/>
                    <a:gd name="T5" fmla="*/ 0 h 27"/>
                    <a:gd name="T6" fmla="*/ 21 w 23"/>
                    <a:gd name="T7" fmla="*/ 6 h 27"/>
                    <a:gd name="T8" fmla="*/ 0 w 23"/>
                    <a:gd name="T9" fmla="*/ 6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25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3" name="Freeform 575"/>
                <p:cNvSpPr>
                  <a:spLocks/>
                </p:cNvSpPr>
                <p:nvPr/>
              </p:nvSpPr>
              <p:spPr bwMode="auto">
                <a:xfrm>
                  <a:off x="3293" y="1136"/>
                  <a:ext cx="23" cy="15"/>
                </a:xfrm>
                <a:custGeom>
                  <a:avLst/>
                  <a:gdLst>
                    <a:gd name="T0" fmla="*/ 0 w 23"/>
                    <a:gd name="T1" fmla="*/ 7 h 30"/>
                    <a:gd name="T2" fmla="*/ 2 w 23"/>
                    <a:gd name="T3" fmla="*/ 0 h 30"/>
                    <a:gd name="T4" fmla="*/ 23 w 23"/>
                    <a:gd name="T5" fmla="*/ 0 h 30"/>
                    <a:gd name="T6" fmla="*/ 20 w 23"/>
                    <a:gd name="T7" fmla="*/ 8 h 30"/>
                    <a:gd name="T8" fmla="*/ 0 w 23"/>
                    <a:gd name="T9" fmla="*/ 7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8"/>
                      </a:moveTo>
                      <a:lnTo>
                        <a:pt x="2" y="0"/>
                      </a:lnTo>
                      <a:lnTo>
                        <a:pt x="23" y="0"/>
                      </a:lnTo>
                      <a:lnTo>
                        <a:pt x="20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4" name="Freeform 576"/>
                <p:cNvSpPr>
                  <a:spLocks/>
                </p:cNvSpPr>
                <p:nvPr/>
              </p:nvSpPr>
              <p:spPr bwMode="auto">
                <a:xfrm>
                  <a:off x="3295" y="1116"/>
                  <a:ext cx="28" cy="27"/>
                </a:xfrm>
                <a:custGeom>
                  <a:avLst/>
                  <a:gdLst>
                    <a:gd name="T0" fmla="*/ 0 w 28"/>
                    <a:gd name="T1" fmla="*/ 13 h 53"/>
                    <a:gd name="T2" fmla="*/ 11 w 28"/>
                    <a:gd name="T3" fmla="*/ 0 h 53"/>
                    <a:gd name="T4" fmla="*/ 28 w 28"/>
                    <a:gd name="T5" fmla="*/ 0 h 53"/>
                    <a:gd name="T6" fmla="*/ 21 w 28"/>
                    <a:gd name="T7" fmla="*/ 14 h 53"/>
                    <a:gd name="T8" fmla="*/ 0 w 28"/>
                    <a:gd name="T9" fmla="*/ 13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3"/>
                    <a:gd name="T17" fmla="*/ 28 w 28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3">
                      <a:moveTo>
                        <a:pt x="0" y="51"/>
                      </a:moveTo>
                      <a:lnTo>
                        <a:pt x="11" y="0"/>
                      </a:lnTo>
                      <a:lnTo>
                        <a:pt x="28" y="0"/>
                      </a:lnTo>
                      <a:lnTo>
                        <a:pt x="21" y="53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5" name="Freeform 577"/>
                <p:cNvSpPr>
                  <a:spLocks/>
                </p:cNvSpPr>
                <p:nvPr/>
              </p:nvSpPr>
              <p:spPr bwMode="auto">
                <a:xfrm>
                  <a:off x="3306" y="1107"/>
                  <a:ext cx="25" cy="16"/>
                </a:xfrm>
                <a:custGeom>
                  <a:avLst/>
                  <a:gdLst>
                    <a:gd name="T0" fmla="*/ 0 w 25"/>
                    <a:gd name="T1" fmla="*/ 7 h 32"/>
                    <a:gd name="T2" fmla="*/ 7 w 25"/>
                    <a:gd name="T3" fmla="*/ 0 h 32"/>
                    <a:gd name="T4" fmla="*/ 25 w 25"/>
                    <a:gd name="T5" fmla="*/ 1 h 32"/>
                    <a:gd name="T6" fmla="*/ 17 w 25"/>
                    <a:gd name="T7" fmla="*/ 8 h 32"/>
                    <a:gd name="T8" fmla="*/ 0 w 25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2"/>
                    <a:gd name="T17" fmla="*/ 25 w 25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2">
                      <a:moveTo>
                        <a:pt x="0" y="30"/>
                      </a:moveTo>
                      <a:lnTo>
                        <a:pt x="7" y="0"/>
                      </a:lnTo>
                      <a:lnTo>
                        <a:pt x="25" y="2"/>
                      </a:lnTo>
                      <a:lnTo>
                        <a:pt x="17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6" name="Freeform 578"/>
                <p:cNvSpPr>
                  <a:spLocks/>
                </p:cNvSpPr>
                <p:nvPr/>
              </p:nvSpPr>
              <p:spPr bwMode="auto">
                <a:xfrm>
                  <a:off x="3313" y="1108"/>
                  <a:ext cx="20" cy="7"/>
                </a:xfrm>
                <a:custGeom>
                  <a:avLst/>
                  <a:gdLst>
                    <a:gd name="T0" fmla="*/ 0 w 20"/>
                    <a:gd name="T1" fmla="*/ 3 h 14"/>
                    <a:gd name="T2" fmla="*/ 3 w 20"/>
                    <a:gd name="T3" fmla="*/ 0 h 14"/>
                    <a:gd name="T4" fmla="*/ 20 w 20"/>
                    <a:gd name="T5" fmla="*/ 1 h 14"/>
                    <a:gd name="T6" fmla="*/ 18 w 20"/>
                    <a:gd name="T7" fmla="*/ 4 h 14"/>
                    <a:gd name="T8" fmla="*/ 0 w 20"/>
                    <a:gd name="T9" fmla="*/ 3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4"/>
                    <a:gd name="T17" fmla="*/ 20 w 20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4">
                      <a:moveTo>
                        <a:pt x="0" y="12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14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7" name="Freeform 579"/>
                <p:cNvSpPr>
                  <a:spLocks/>
                </p:cNvSpPr>
                <p:nvPr/>
              </p:nvSpPr>
              <p:spPr bwMode="auto">
                <a:xfrm>
                  <a:off x="3326" y="1088"/>
                  <a:ext cx="25" cy="8"/>
                </a:xfrm>
                <a:custGeom>
                  <a:avLst/>
                  <a:gdLst>
                    <a:gd name="T0" fmla="*/ 0 w 25"/>
                    <a:gd name="T1" fmla="*/ 3 h 16"/>
                    <a:gd name="T2" fmla="*/ 5 w 25"/>
                    <a:gd name="T3" fmla="*/ 0 h 16"/>
                    <a:gd name="T4" fmla="*/ 25 w 25"/>
                    <a:gd name="T5" fmla="*/ 1 h 16"/>
                    <a:gd name="T6" fmla="*/ 20 w 25"/>
                    <a:gd name="T7" fmla="*/ 4 h 16"/>
                    <a:gd name="T8" fmla="*/ 0 w 25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16"/>
                    <a:gd name="T17" fmla="*/ 25 w 25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16">
                      <a:moveTo>
                        <a:pt x="0" y="14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16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8" name="Freeform 580"/>
                <p:cNvSpPr>
                  <a:spLocks/>
                </p:cNvSpPr>
                <p:nvPr/>
              </p:nvSpPr>
              <p:spPr bwMode="auto">
                <a:xfrm>
                  <a:off x="3331" y="1086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2 w 23"/>
                    <a:gd name="T3" fmla="*/ 0 h 20"/>
                    <a:gd name="T4" fmla="*/ 23 w 23"/>
                    <a:gd name="T5" fmla="*/ 1 h 20"/>
                    <a:gd name="T6" fmla="*/ 20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09" name="Freeform 581"/>
                <p:cNvSpPr>
                  <a:spLocks/>
                </p:cNvSpPr>
                <p:nvPr/>
              </p:nvSpPr>
              <p:spPr bwMode="auto">
                <a:xfrm>
                  <a:off x="3333" y="1084"/>
                  <a:ext cx="23" cy="11"/>
                </a:xfrm>
                <a:custGeom>
                  <a:avLst/>
                  <a:gdLst>
                    <a:gd name="T0" fmla="*/ 0 w 23"/>
                    <a:gd name="T1" fmla="*/ 5 h 21"/>
                    <a:gd name="T2" fmla="*/ 3 w 23"/>
                    <a:gd name="T3" fmla="*/ 0 h 21"/>
                    <a:gd name="T4" fmla="*/ 23 w 23"/>
                    <a:gd name="T5" fmla="*/ 1 h 21"/>
                    <a:gd name="T6" fmla="*/ 21 w 23"/>
                    <a:gd name="T7" fmla="*/ 6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19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0" name="Rectangle 582"/>
                <p:cNvSpPr>
                  <a:spLocks noChangeArrowheads="1"/>
                </p:cNvSpPr>
                <p:nvPr/>
              </p:nvSpPr>
              <p:spPr bwMode="auto">
                <a:xfrm>
                  <a:off x="3336" y="1086"/>
                  <a:ext cx="2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11" name="Freeform 583"/>
                <p:cNvSpPr>
                  <a:spLocks/>
                </p:cNvSpPr>
                <p:nvPr/>
              </p:nvSpPr>
              <p:spPr bwMode="auto">
                <a:xfrm>
                  <a:off x="3339" y="1084"/>
                  <a:ext cx="22" cy="11"/>
                </a:xfrm>
                <a:custGeom>
                  <a:avLst/>
                  <a:gdLst>
                    <a:gd name="T0" fmla="*/ 0 w 22"/>
                    <a:gd name="T1" fmla="*/ 0 h 21"/>
                    <a:gd name="T2" fmla="*/ 2 w 22"/>
                    <a:gd name="T3" fmla="*/ 5 h 21"/>
                    <a:gd name="T4" fmla="*/ 22 w 22"/>
                    <a:gd name="T5" fmla="*/ 6 h 21"/>
                    <a:gd name="T6" fmla="*/ 20 w 22"/>
                    <a:gd name="T7" fmla="*/ 1 h 21"/>
                    <a:gd name="T8" fmla="*/ 0 w 22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1"/>
                    <a:gd name="T17" fmla="*/ 22 w 22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1">
                      <a:moveTo>
                        <a:pt x="0" y="0"/>
                      </a:moveTo>
                      <a:lnTo>
                        <a:pt x="2" y="19"/>
                      </a:lnTo>
                      <a:lnTo>
                        <a:pt x="22" y="2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2" name="Freeform 584"/>
                <p:cNvSpPr>
                  <a:spLocks/>
                </p:cNvSpPr>
                <p:nvPr/>
              </p:nvSpPr>
              <p:spPr bwMode="auto">
                <a:xfrm>
                  <a:off x="3341" y="1086"/>
                  <a:ext cx="23" cy="10"/>
                </a:xfrm>
                <a:custGeom>
                  <a:avLst/>
                  <a:gdLst>
                    <a:gd name="T0" fmla="*/ 0 w 23"/>
                    <a:gd name="T1" fmla="*/ 0 h 20"/>
                    <a:gd name="T2" fmla="*/ 3 w 23"/>
                    <a:gd name="T3" fmla="*/ 5 h 20"/>
                    <a:gd name="T4" fmla="*/ 23 w 23"/>
                    <a:gd name="T5" fmla="*/ 5 h 20"/>
                    <a:gd name="T6" fmla="*/ 20 w 23"/>
                    <a:gd name="T7" fmla="*/ 1 h 20"/>
                    <a:gd name="T8" fmla="*/ 0 w 23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0"/>
                      </a:moveTo>
                      <a:lnTo>
                        <a:pt x="3" y="18"/>
                      </a:lnTo>
                      <a:lnTo>
                        <a:pt x="23" y="2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3" name="Freeform 585"/>
                <p:cNvSpPr>
                  <a:spLocks/>
                </p:cNvSpPr>
                <p:nvPr/>
              </p:nvSpPr>
              <p:spPr bwMode="auto">
                <a:xfrm>
                  <a:off x="3344" y="1088"/>
                  <a:ext cx="23" cy="10"/>
                </a:xfrm>
                <a:custGeom>
                  <a:avLst/>
                  <a:gdLst>
                    <a:gd name="T0" fmla="*/ 0 w 23"/>
                    <a:gd name="T1" fmla="*/ 0 h 19"/>
                    <a:gd name="T2" fmla="*/ 2 w 23"/>
                    <a:gd name="T3" fmla="*/ 5 h 19"/>
                    <a:gd name="T4" fmla="*/ 23 w 23"/>
                    <a:gd name="T5" fmla="*/ 5 h 19"/>
                    <a:gd name="T6" fmla="*/ 20 w 23"/>
                    <a:gd name="T7" fmla="*/ 1 h 19"/>
                    <a:gd name="T8" fmla="*/ 0 w 23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0"/>
                      </a:moveTo>
                      <a:lnTo>
                        <a:pt x="2" y="18"/>
                      </a:lnTo>
                      <a:lnTo>
                        <a:pt x="23" y="1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4" name="Freeform 586"/>
                <p:cNvSpPr>
                  <a:spLocks/>
                </p:cNvSpPr>
                <p:nvPr/>
              </p:nvSpPr>
              <p:spPr bwMode="auto">
                <a:xfrm>
                  <a:off x="3346" y="1091"/>
                  <a:ext cx="23" cy="10"/>
                </a:xfrm>
                <a:custGeom>
                  <a:avLst/>
                  <a:gdLst>
                    <a:gd name="T0" fmla="*/ 0 w 23"/>
                    <a:gd name="T1" fmla="*/ 0 h 22"/>
                    <a:gd name="T2" fmla="*/ 3 w 23"/>
                    <a:gd name="T3" fmla="*/ 4 h 22"/>
                    <a:gd name="T4" fmla="*/ 23 w 23"/>
                    <a:gd name="T5" fmla="*/ 5 h 22"/>
                    <a:gd name="T6" fmla="*/ 21 w 23"/>
                    <a:gd name="T7" fmla="*/ 0 h 22"/>
                    <a:gd name="T8" fmla="*/ 0 w 23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2"/>
                    <a:gd name="T17" fmla="*/ 23 w 23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2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3" y="2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5" name="Freeform 587"/>
                <p:cNvSpPr>
                  <a:spLocks/>
                </p:cNvSpPr>
                <p:nvPr/>
              </p:nvSpPr>
              <p:spPr bwMode="auto">
                <a:xfrm>
                  <a:off x="3349" y="1094"/>
                  <a:ext cx="25" cy="12"/>
                </a:xfrm>
                <a:custGeom>
                  <a:avLst/>
                  <a:gdLst>
                    <a:gd name="T0" fmla="*/ 0 w 25"/>
                    <a:gd name="T1" fmla="*/ 0 h 23"/>
                    <a:gd name="T2" fmla="*/ 5 w 25"/>
                    <a:gd name="T3" fmla="*/ 6 h 23"/>
                    <a:gd name="T4" fmla="*/ 25 w 25"/>
                    <a:gd name="T5" fmla="*/ 6 h 23"/>
                    <a:gd name="T6" fmla="*/ 20 w 25"/>
                    <a:gd name="T7" fmla="*/ 1 h 23"/>
                    <a:gd name="T8" fmla="*/ 0 w 25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23"/>
                    <a:gd name="T17" fmla="*/ 25 w 25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23">
                      <a:moveTo>
                        <a:pt x="0" y="0"/>
                      </a:moveTo>
                      <a:lnTo>
                        <a:pt x="5" y="22"/>
                      </a:lnTo>
                      <a:lnTo>
                        <a:pt x="25" y="2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6" name="Freeform 588"/>
                <p:cNvSpPr>
                  <a:spLocks/>
                </p:cNvSpPr>
                <p:nvPr/>
              </p:nvSpPr>
              <p:spPr bwMode="auto">
                <a:xfrm>
                  <a:off x="3354" y="1098"/>
                  <a:ext cx="20" cy="9"/>
                </a:xfrm>
                <a:custGeom>
                  <a:avLst/>
                  <a:gdLst>
                    <a:gd name="T0" fmla="*/ 0 w 20"/>
                    <a:gd name="T1" fmla="*/ 0 h 20"/>
                    <a:gd name="T2" fmla="*/ 2 w 20"/>
                    <a:gd name="T3" fmla="*/ 4 h 20"/>
                    <a:gd name="T4" fmla="*/ 20 w 20"/>
                    <a:gd name="T5" fmla="*/ 4 h 20"/>
                    <a:gd name="T6" fmla="*/ 20 w 20"/>
                    <a:gd name="T7" fmla="*/ 0 h 20"/>
                    <a:gd name="T8" fmla="*/ 0 w 20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0"/>
                    <a:gd name="T17" fmla="*/ 20 w 20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0">
                      <a:moveTo>
                        <a:pt x="0" y="0"/>
                      </a:moveTo>
                      <a:lnTo>
                        <a:pt x="2" y="18"/>
                      </a:lnTo>
                      <a:lnTo>
                        <a:pt x="20" y="2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7" name="Freeform 589"/>
                <p:cNvSpPr>
                  <a:spLocks/>
                </p:cNvSpPr>
                <p:nvPr/>
              </p:nvSpPr>
              <p:spPr bwMode="auto">
                <a:xfrm>
                  <a:off x="3361" y="1120"/>
                  <a:ext cx="21" cy="7"/>
                </a:xfrm>
                <a:custGeom>
                  <a:avLst/>
                  <a:gdLst>
                    <a:gd name="T0" fmla="*/ 0 w 21"/>
                    <a:gd name="T1" fmla="*/ 0 h 14"/>
                    <a:gd name="T2" fmla="*/ 3 w 21"/>
                    <a:gd name="T3" fmla="*/ 3 h 14"/>
                    <a:gd name="T4" fmla="*/ 21 w 21"/>
                    <a:gd name="T5" fmla="*/ 4 h 14"/>
                    <a:gd name="T6" fmla="*/ 18 w 21"/>
                    <a:gd name="T7" fmla="*/ 1 h 14"/>
                    <a:gd name="T8" fmla="*/ 0 w 21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4"/>
                    <a:gd name="T17" fmla="*/ 21 w 21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4">
                      <a:moveTo>
                        <a:pt x="0" y="0"/>
                      </a:moveTo>
                      <a:lnTo>
                        <a:pt x="3" y="12"/>
                      </a:lnTo>
                      <a:lnTo>
                        <a:pt x="21" y="14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8" name="Freeform 590"/>
                <p:cNvSpPr>
                  <a:spLocks/>
                </p:cNvSpPr>
                <p:nvPr/>
              </p:nvSpPr>
              <p:spPr bwMode="auto">
                <a:xfrm>
                  <a:off x="3364" y="1119"/>
                  <a:ext cx="25" cy="21"/>
                </a:xfrm>
                <a:custGeom>
                  <a:avLst/>
                  <a:gdLst>
                    <a:gd name="T0" fmla="*/ 0 w 25"/>
                    <a:gd name="T1" fmla="*/ 0 h 43"/>
                    <a:gd name="T2" fmla="*/ 8 w 25"/>
                    <a:gd name="T3" fmla="*/ 10 h 43"/>
                    <a:gd name="T4" fmla="*/ 25 w 25"/>
                    <a:gd name="T5" fmla="*/ 10 h 43"/>
                    <a:gd name="T6" fmla="*/ 18 w 25"/>
                    <a:gd name="T7" fmla="*/ 0 h 43"/>
                    <a:gd name="T8" fmla="*/ 0 w 25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3"/>
                    <a:gd name="T17" fmla="*/ 25 w 25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3">
                      <a:moveTo>
                        <a:pt x="0" y="0"/>
                      </a:moveTo>
                      <a:lnTo>
                        <a:pt x="8" y="41"/>
                      </a:lnTo>
                      <a:lnTo>
                        <a:pt x="25" y="4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19" name="Freeform 591"/>
                <p:cNvSpPr>
                  <a:spLocks/>
                </p:cNvSpPr>
                <p:nvPr/>
              </p:nvSpPr>
              <p:spPr bwMode="auto">
                <a:xfrm>
                  <a:off x="3372" y="1133"/>
                  <a:ext cx="23" cy="22"/>
                </a:xfrm>
                <a:custGeom>
                  <a:avLst/>
                  <a:gdLst>
                    <a:gd name="T0" fmla="*/ 0 w 23"/>
                    <a:gd name="T1" fmla="*/ 0 h 44"/>
                    <a:gd name="T2" fmla="*/ 2 w 23"/>
                    <a:gd name="T3" fmla="*/ 11 h 44"/>
                    <a:gd name="T4" fmla="*/ 23 w 23"/>
                    <a:gd name="T5" fmla="*/ 11 h 44"/>
                    <a:gd name="T6" fmla="*/ 17 w 23"/>
                    <a:gd name="T7" fmla="*/ 1 h 44"/>
                    <a:gd name="T8" fmla="*/ 0 w 23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4"/>
                    <a:gd name="T17" fmla="*/ 23 w 23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4">
                      <a:moveTo>
                        <a:pt x="0" y="0"/>
                      </a:moveTo>
                      <a:lnTo>
                        <a:pt x="2" y="42"/>
                      </a:lnTo>
                      <a:lnTo>
                        <a:pt x="23" y="44"/>
                      </a:lnTo>
                      <a:lnTo>
                        <a:pt x="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0" name="Freeform 592"/>
                <p:cNvSpPr>
                  <a:spLocks/>
                </p:cNvSpPr>
                <p:nvPr/>
              </p:nvSpPr>
              <p:spPr bwMode="auto">
                <a:xfrm>
                  <a:off x="3382" y="1168"/>
                  <a:ext cx="25" cy="24"/>
                </a:xfrm>
                <a:custGeom>
                  <a:avLst/>
                  <a:gdLst>
                    <a:gd name="T0" fmla="*/ 0 w 25"/>
                    <a:gd name="T1" fmla="*/ 0 h 48"/>
                    <a:gd name="T2" fmla="*/ 5 w 25"/>
                    <a:gd name="T3" fmla="*/ 12 h 48"/>
                    <a:gd name="T4" fmla="*/ 25 w 25"/>
                    <a:gd name="T5" fmla="*/ 12 h 48"/>
                    <a:gd name="T6" fmla="*/ 20 w 25"/>
                    <a:gd name="T7" fmla="*/ 1 h 48"/>
                    <a:gd name="T8" fmla="*/ 0 w 25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8"/>
                    <a:gd name="T17" fmla="*/ 25 w 25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8">
                      <a:moveTo>
                        <a:pt x="0" y="0"/>
                      </a:moveTo>
                      <a:lnTo>
                        <a:pt x="5" y="46"/>
                      </a:lnTo>
                      <a:lnTo>
                        <a:pt x="25" y="4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1" name="Freeform 593"/>
                <p:cNvSpPr>
                  <a:spLocks/>
                </p:cNvSpPr>
                <p:nvPr/>
              </p:nvSpPr>
              <p:spPr bwMode="auto">
                <a:xfrm>
                  <a:off x="3387" y="1184"/>
                  <a:ext cx="23" cy="18"/>
                </a:xfrm>
                <a:custGeom>
                  <a:avLst/>
                  <a:gdLst>
                    <a:gd name="T0" fmla="*/ 0 w 23"/>
                    <a:gd name="T1" fmla="*/ 0 h 35"/>
                    <a:gd name="T2" fmla="*/ 2 w 23"/>
                    <a:gd name="T3" fmla="*/ 9 h 35"/>
                    <a:gd name="T4" fmla="*/ 23 w 23"/>
                    <a:gd name="T5" fmla="*/ 9 h 35"/>
                    <a:gd name="T6" fmla="*/ 20 w 23"/>
                    <a:gd name="T7" fmla="*/ 1 h 35"/>
                    <a:gd name="T8" fmla="*/ 0 w 23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0"/>
                      </a:moveTo>
                      <a:lnTo>
                        <a:pt x="2" y="34"/>
                      </a:lnTo>
                      <a:lnTo>
                        <a:pt x="23" y="3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2" name="Freeform 594"/>
                <p:cNvSpPr>
                  <a:spLocks/>
                </p:cNvSpPr>
                <p:nvPr/>
              </p:nvSpPr>
              <p:spPr bwMode="auto">
                <a:xfrm>
                  <a:off x="3389" y="1195"/>
                  <a:ext cx="23" cy="18"/>
                </a:xfrm>
                <a:custGeom>
                  <a:avLst/>
                  <a:gdLst>
                    <a:gd name="T0" fmla="*/ 0 w 23"/>
                    <a:gd name="T1" fmla="*/ 0 h 37"/>
                    <a:gd name="T2" fmla="*/ 3 w 23"/>
                    <a:gd name="T3" fmla="*/ 9 h 37"/>
                    <a:gd name="T4" fmla="*/ 23 w 23"/>
                    <a:gd name="T5" fmla="*/ 9 h 37"/>
                    <a:gd name="T6" fmla="*/ 21 w 23"/>
                    <a:gd name="T7" fmla="*/ 0 h 37"/>
                    <a:gd name="T8" fmla="*/ 0 w 2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0"/>
                      </a:moveTo>
                      <a:lnTo>
                        <a:pt x="3" y="36"/>
                      </a:lnTo>
                      <a:lnTo>
                        <a:pt x="23" y="37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3" name="Freeform 595"/>
                <p:cNvSpPr>
                  <a:spLocks/>
                </p:cNvSpPr>
                <p:nvPr/>
              </p:nvSpPr>
              <p:spPr bwMode="auto">
                <a:xfrm>
                  <a:off x="3392" y="1205"/>
                  <a:ext cx="23" cy="14"/>
                </a:xfrm>
                <a:custGeom>
                  <a:avLst/>
                  <a:gdLst>
                    <a:gd name="T0" fmla="*/ 0 w 23"/>
                    <a:gd name="T1" fmla="*/ 0 h 27"/>
                    <a:gd name="T2" fmla="*/ 3 w 23"/>
                    <a:gd name="T3" fmla="*/ 7 h 27"/>
                    <a:gd name="T4" fmla="*/ 23 w 23"/>
                    <a:gd name="T5" fmla="*/ 7 h 27"/>
                    <a:gd name="T6" fmla="*/ 20 w 23"/>
                    <a:gd name="T7" fmla="*/ 1 h 27"/>
                    <a:gd name="T8" fmla="*/ 0 w 23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0"/>
                      </a:moveTo>
                      <a:lnTo>
                        <a:pt x="3" y="25"/>
                      </a:lnTo>
                      <a:lnTo>
                        <a:pt x="23" y="27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4" name="Freeform 596"/>
                <p:cNvSpPr>
                  <a:spLocks/>
                </p:cNvSpPr>
                <p:nvPr/>
              </p:nvSpPr>
              <p:spPr bwMode="auto">
                <a:xfrm>
                  <a:off x="3402" y="1238"/>
                  <a:ext cx="23" cy="24"/>
                </a:xfrm>
                <a:custGeom>
                  <a:avLst/>
                  <a:gdLst>
                    <a:gd name="T0" fmla="*/ 0 w 23"/>
                    <a:gd name="T1" fmla="*/ 0 h 48"/>
                    <a:gd name="T2" fmla="*/ 3 w 23"/>
                    <a:gd name="T3" fmla="*/ 12 h 48"/>
                    <a:gd name="T4" fmla="*/ 23 w 23"/>
                    <a:gd name="T5" fmla="*/ 12 h 48"/>
                    <a:gd name="T6" fmla="*/ 20 w 23"/>
                    <a:gd name="T7" fmla="*/ 1 h 48"/>
                    <a:gd name="T8" fmla="*/ 0 w 23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8"/>
                    <a:gd name="T17" fmla="*/ 23 w 23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8">
                      <a:moveTo>
                        <a:pt x="0" y="0"/>
                      </a:moveTo>
                      <a:lnTo>
                        <a:pt x="3" y="46"/>
                      </a:lnTo>
                      <a:lnTo>
                        <a:pt x="23" y="4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5" name="Freeform 597"/>
                <p:cNvSpPr>
                  <a:spLocks/>
                </p:cNvSpPr>
                <p:nvPr/>
              </p:nvSpPr>
              <p:spPr bwMode="auto">
                <a:xfrm>
                  <a:off x="3405" y="1254"/>
                  <a:ext cx="25" cy="26"/>
                </a:xfrm>
                <a:custGeom>
                  <a:avLst/>
                  <a:gdLst>
                    <a:gd name="T0" fmla="*/ 0 w 25"/>
                    <a:gd name="T1" fmla="*/ 0 h 52"/>
                    <a:gd name="T2" fmla="*/ 5 w 25"/>
                    <a:gd name="T3" fmla="*/ 13 h 52"/>
                    <a:gd name="T4" fmla="*/ 25 w 25"/>
                    <a:gd name="T5" fmla="*/ 13 h 52"/>
                    <a:gd name="T6" fmla="*/ 20 w 25"/>
                    <a:gd name="T7" fmla="*/ 1 h 52"/>
                    <a:gd name="T8" fmla="*/ 0 w 25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2"/>
                    <a:gd name="T17" fmla="*/ 25 w 25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2">
                      <a:moveTo>
                        <a:pt x="0" y="0"/>
                      </a:moveTo>
                      <a:lnTo>
                        <a:pt x="5" y="50"/>
                      </a:lnTo>
                      <a:lnTo>
                        <a:pt x="25" y="5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6" name="Freeform 598"/>
                <p:cNvSpPr>
                  <a:spLocks/>
                </p:cNvSpPr>
                <p:nvPr/>
              </p:nvSpPr>
              <p:spPr bwMode="auto">
                <a:xfrm>
                  <a:off x="3415" y="1299"/>
                  <a:ext cx="20" cy="19"/>
                </a:xfrm>
                <a:custGeom>
                  <a:avLst/>
                  <a:gdLst>
                    <a:gd name="T0" fmla="*/ 0 w 20"/>
                    <a:gd name="T1" fmla="*/ 0 h 37"/>
                    <a:gd name="T2" fmla="*/ 2 w 20"/>
                    <a:gd name="T3" fmla="*/ 9 h 37"/>
                    <a:gd name="T4" fmla="*/ 20 w 20"/>
                    <a:gd name="T5" fmla="*/ 10 h 37"/>
                    <a:gd name="T6" fmla="*/ 18 w 20"/>
                    <a:gd name="T7" fmla="*/ 1 h 37"/>
                    <a:gd name="T8" fmla="*/ 0 w 20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7"/>
                    <a:gd name="T17" fmla="*/ 20 w 20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7">
                      <a:moveTo>
                        <a:pt x="0" y="0"/>
                      </a:moveTo>
                      <a:lnTo>
                        <a:pt x="2" y="35"/>
                      </a:lnTo>
                      <a:lnTo>
                        <a:pt x="20" y="3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7" name="Freeform 599"/>
                <p:cNvSpPr>
                  <a:spLocks/>
                </p:cNvSpPr>
                <p:nvPr/>
              </p:nvSpPr>
              <p:spPr bwMode="auto">
                <a:xfrm>
                  <a:off x="3417" y="1311"/>
                  <a:ext cx="23" cy="30"/>
                </a:xfrm>
                <a:custGeom>
                  <a:avLst/>
                  <a:gdLst>
                    <a:gd name="T0" fmla="*/ 0 w 23"/>
                    <a:gd name="T1" fmla="*/ 0 h 60"/>
                    <a:gd name="T2" fmla="*/ 5 w 23"/>
                    <a:gd name="T3" fmla="*/ 15 h 60"/>
                    <a:gd name="T4" fmla="*/ 23 w 23"/>
                    <a:gd name="T5" fmla="*/ 15 h 60"/>
                    <a:gd name="T6" fmla="*/ 18 w 23"/>
                    <a:gd name="T7" fmla="*/ 1 h 60"/>
                    <a:gd name="T8" fmla="*/ 0 w 23"/>
                    <a:gd name="T9" fmla="*/ 0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0"/>
                    <a:gd name="T17" fmla="*/ 23 w 23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0">
                      <a:moveTo>
                        <a:pt x="0" y="0"/>
                      </a:moveTo>
                      <a:lnTo>
                        <a:pt x="5" y="58"/>
                      </a:lnTo>
                      <a:lnTo>
                        <a:pt x="23" y="60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8" name="Freeform 600"/>
                <p:cNvSpPr>
                  <a:spLocks/>
                </p:cNvSpPr>
                <p:nvPr/>
              </p:nvSpPr>
              <p:spPr bwMode="auto">
                <a:xfrm>
                  <a:off x="3428" y="1361"/>
                  <a:ext cx="20" cy="18"/>
                </a:xfrm>
                <a:custGeom>
                  <a:avLst/>
                  <a:gdLst>
                    <a:gd name="T0" fmla="*/ 0 w 20"/>
                    <a:gd name="T1" fmla="*/ 0 h 38"/>
                    <a:gd name="T2" fmla="*/ 2 w 20"/>
                    <a:gd name="T3" fmla="*/ 8 h 38"/>
                    <a:gd name="T4" fmla="*/ 20 w 20"/>
                    <a:gd name="T5" fmla="*/ 9 h 38"/>
                    <a:gd name="T6" fmla="*/ 17 w 20"/>
                    <a:gd name="T7" fmla="*/ 0 h 38"/>
                    <a:gd name="T8" fmla="*/ 0 w 20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8"/>
                    <a:gd name="T17" fmla="*/ 20 w 20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8">
                      <a:moveTo>
                        <a:pt x="0" y="0"/>
                      </a:moveTo>
                      <a:lnTo>
                        <a:pt x="2" y="36"/>
                      </a:lnTo>
                      <a:lnTo>
                        <a:pt x="20" y="38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29" name="Freeform 601"/>
                <p:cNvSpPr>
                  <a:spLocks/>
                </p:cNvSpPr>
                <p:nvPr/>
              </p:nvSpPr>
              <p:spPr bwMode="auto">
                <a:xfrm>
                  <a:off x="3430" y="1372"/>
                  <a:ext cx="23" cy="30"/>
                </a:xfrm>
                <a:custGeom>
                  <a:avLst/>
                  <a:gdLst>
                    <a:gd name="T0" fmla="*/ 0 w 23"/>
                    <a:gd name="T1" fmla="*/ 0 h 61"/>
                    <a:gd name="T2" fmla="*/ 3 w 23"/>
                    <a:gd name="T3" fmla="*/ 14 h 61"/>
                    <a:gd name="T4" fmla="*/ 23 w 23"/>
                    <a:gd name="T5" fmla="*/ 15 h 61"/>
                    <a:gd name="T6" fmla="*/ 18 w 23"/>
                    <a:gd name="T7" fmla="*/ 0 h 61"/>
                    <a:gd name="T8" fmla="*/ 0 w 23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1"/>
                    <a:gd name="T17" fmla="*/ 23 w 23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1">
                      <a:moveTo>
                        <a:pt x="0" y="0"/>
                      </a:moveTo>
                      <a:lnTo>
                        <a:pt x="3" y="59"/>
                      </a:lnTo>
                      <a:lnTo>
                        <a:pt x="23" y="61"/>
                      </a:lnTo>
                      <a:lnTo>
                        <a:pt x="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0" name="Freeform 602"/>
                <p:cNvSpPr>
                  <a:spLocks/>
                </p:cNvSpPr>
                <p:nvPr/>
              </p:nvSpPr>
              <p:spPr bwMode="auto">
                <a:xfrm>
                  <a:off x="3433" y="1403"/>
                  <a:ext cx="25" cy="41"/>
                </a:xfrm>
                <a:custGeom>
                  <a:avLst/>
                  <a:gdLst>
                    <a:gd name="T0" fmla="*/ 0 w 25"/>
                    <a:gd name="T1" fmla="*/ 0 h 81"/>
                    <a:gd name="T2" fmla="*/ 5 w 25"/>
                    <a:gd name="T3" fmla="*/ 20 h 81"/>
                    <a:gd name="T4" fmla="*/ 25 w 25"/>
                    <a:gd name="T5" fmla="*/ 21 h 81"/>
                    <a:gd name="T6" fmla="*/ 20 w 25"/>
                    <a:gd name="T7" fmla="*/ 1 h 81"/>
                    <a:gd name="T8" fmla="*/ 0 w 25"/>
                    <a:gd name="T9" fmla="*/ 0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1"/>
                    <a:gd name="T17" fmla="*/ 25 w 25"/>
                    <a:gd name="T18" fmla="*/ 81 h 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1">
                      <a:moveTo>
                        <a:pt x="0" y="0"/>
                      </a:moveTo>
                      <a:lnTo>
                        <a:pt x="5" y="80"/>
                      </a:lnTo>
                      <a:lnTo>
                        <a:pt x="25" y="81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1" name="Freeform 603"/>
                <p:cNvSpPr>
                  <a:spLocks/>
                </p:cNvSpPr>
                <p:nvPr/>
              </p:nvSpPr>
              <p:spPr bwMode="auto">
                <a:xfrm>
                  <a:off x="3438" y="1436"/>
                  <a:ext cx="23" cy="9"/>
                </a:xfrm>
                <a:custGeom>
                  <a:avLst/>
                  <a:gdLst>
                    <a:gd name="T0" fmla="*/ 0 w 23"/>
                    <a:gd name="T1" fmla="*/ 0 h 18"/>
                    <a:gd name="T2" fmla="*/ 2 w 23"/>
                    <a:gd name="T3" fmla="*/ 4 h 18"/>
                    <a:gd name="T4" fmla="*/ 23 w 23"/>
                    <a:gd name="T5" fmla="*/ 5 h 18"/>
                    <a:gd name="T6" fmla="*/ 20 w 23"/>
                    <a:gd name="T7" fmla="*/ 1 h 18"/>
                    <a:gd name="T8" fmla="*/ 0 w 23"/>
                    <a:gd name="T9" fmla="*/ 0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0"/>
                      </a:moveTo>
                      <a:lnTo>
                        <a:pt x="2" y="16"/>
                      </a:lnTo>
                      <a:lnTo>
                        <a:pt x="23" y="1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2" name="Rectangle 604"/>
                <p:cNvSpPr>
                  <a:spLocks noChangeArrowheads="1"/>
                </p:cNvSpPr>
                <p:nvPr/>
              </p:nvSpPr>
              <p:spPr bwMode="auto">
                <a:xfrm>
                  <a:off x="3445" y="1472"/>
                  <a:ext cx="21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33" name="Freeform 605"/>
                <p:cNvSpPr>
                  <a:spLocks/>
                </p:cNvSpPr>
                <p:nvPr/>
              </p:nvSpPr>
              <p:spPr bwMode="auto">
                <a:xfrm>
                  <a:off x="3445" y="1471"/>
                  <a:ext cx="26" cy="42"/>
                </a:xfrm>
                <a:custGeom>
                  <a:avLst/>
                  <a:gdLst>
                    <a:gd name="T0" fmla="*/ 0 w 26"/>
                    <a:gd name="T1" fmla="*/ 0 h 83"/>
                    <a:gd name="T2" fmla="*/ 5 w 26"/>
                    <a:gd name="T3" fmla="*/ 21 h 83"/>
                    <a:gd name="T4" fmla="*/ 26 w 26"/>
                    <a:gd name="T5" fmla="*/ 21 h 83"/>
                    <a:gd name="T6" fmla="*/ 21 w 26"/>
                    <a:gd name="T7" fmla="*/ 0 h 83"/>
                    <a:gd name="T8" fmla="*/ 0 w 26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3"/>
                    <a:gd name="T17" fmla="*/ 26 w 2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3">
                      <a:moveTo>
                        <a:pt x="0" y="0"/>
                      </a:moveTo>
                      <a:lnTo>
                        <a:pt x="5" y="81"/>
                      </a:lnTo>
                      <a:lnTo>
                        <a:pt x="26" y="83"/>
                      </a:lnTo>
                      <a:lnTo>
                        <a:pt x="2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4" name="Freeform 606"/>
                <p:cNvSpPr>
                  <a:spLocks/>
                </p:cNvSpPr>
                <p:nvPr/>
              </p:nvSpPr>
              <p:spPr bwMode="auto">
                <a:xfrm>
                  <a:off x="3453" y="1532"/>
                  <a:ext cx="23" cy="19"/>
                </a:xfrm>
                <a:custGeom>
                  <a:avLst/>
                  <a:gdLst>
                    <a:gd name="T0" fmla="*/ 0 w 23"/>
                    <a:gd name="T1" fmla="*/ 0 h 38"/>
                    <a:gd name="T2" fmla="*/ 3 w 23"/>
                    <a:gd name="T3" fmla="*/ 9 h 38"/>
                    <a:gd name="T4" fmla="*/ 23 w 23"/>
                    <a:gd name="T5" fmla="*/ 10 h 38"/>
                    <a:gd name="T6" fmla="*/ 20 w 23"/>
                    <a:gd name="T7" fmla="*/ 1 h 38"/>
                    <a:gd name="T8" fmla="*/ 0 w 23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8"/>
                    <a:gd name="T17" fmla="*/ 23 w 23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8">
                      <a:moveTo>
                        <a:pt x="0" y="0"/>
                      </a:moveTo>
                      <a:lnTo>
                        <a:pt x="3" y="36"/>
                      </a:lnTo>
                      <a:lnTo>
                        <a:pt x="23" y="3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5" name="Freeform 607"/>
                <p:cNvSpPr>
                  <a:spLocks/>
                </p:cNvSpPr>
                <p:nvPr/>
              </p:nvSpPr>
              <p:spPr bwMode="auto">
                <a:xfrm>
                  <a:off x="3456" y="1544"/>
                  <a:ext cx="22" cy="30"/>
                </a:xfrm>
                <a:custGeom>
                  <a:avLst/>
                  <a:gdLst>
                    <a:gd name="T0" fmla="*/ 0 w 22"/>
                    <a:gd name="T1" fmla="*/ 0 h 61"/>
                    <a:gd name="T2" fmla="*/ 2 w 22"/>
                    <a:gd name="T3" fmla="*/ 14 h 61"/>
                    <a:gd name="T4" fmla="*/ 22 w 22"/>
                    <a:gd name="T5" fmla="*/ 15 h 61"/>
                    <a:gd name="T6" fmla="*/ 20 w 22"/>
                    <a:gd name="T7" fmla="*/ 0 h 61"/>
                    <a:gd name="T8" fmla="*/ 0 w 22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1"/>
                    <a:gd name="T17" fmla="*/ 22 w 22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1">
                      <a:moveTo>
                        <a:pt x="0" y="0"/>
                      </a:moveTo>
                      <a:lnTo>
                        <a:pt x="2" y="59"/>
                      </a:lnTo>
                      <a:lnTo>
                        <a:pt x="22" y="6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" name="Group 608"/>
              <p:cNvGrpSpPr>
                <a:grpSpLocks/>
              </p:cNvGrpSpPr>
              <p:nvPr/>
            </p:nvGrpSpPr>
            <p:grpSpPr bwMode="auto">
              <a:xfrm>
                <a:off x="3463" y="1084"/>
                <a:ext cx="1047" cy="1206"/>
                <a:chOff x="3463" y="1084"/>
                <a:chExt cx="1047" cy="1206"/>
              </a:xfrm>
            </p:grpSpPr>
            <p:sp>
              <p:nvSpPr>
                <p:cNvPr id="48737" name="Freeform 609"/>
                <p:cNvSpPr>
                  <a:spLocks/>
                </p:cNvSpPr>
                <p:nvPr/>
              </p:nvSpPr>
              <p:spPr bwMode="auto">
                <a:xfrm>
                  <a:off x="3463" y="1601"/>
                  <a:ext cx="23" cy="25"/>
                </a:xfrm>
                <a:custGeom>
                  <a:avLst/>
                  <a:gdLst>
                    <a:gd name="T0" fmla="*/ 0 w 23"/>
                    <a:gd name="T1" fmla="*/ 0 h 52"/>
                    <a:gd name="T2" fmla="*/ 3 w 23"/>
                    <a:gd name="T3" fmla="*/ 12 h 52"/>
                    <a:gd name="T4" fmla="*/ 23 w 23"/>
                    <a:gd name="T5" fmla="*/ 12 h 52"/>
                    <a:gd name="T6" fmla="*/ 20 w 23"/>
                    <a:gd name="T7" fmla="*/ 0 h 52"/>
                    <a:gd name="T8" fmla="*/ 0 w 23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2"/>
                    <a:gd name="T17" fmla="*/ 23 w 23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2">
                      <a:moveTo>
                        <a:pt x="0" y="0"/>
                      </a:moveTo>
                      <a:lnTo>
                        <a:pt x="3" y="50"/>
                      </a:lnTo>
                      <a:lnTo>
                        <a:pt x="23" y="52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8" name="Freeform 610"/>
                <p:cNvSpPr>
                  <a:spLocks/>
                </p:cNvSpPr>
                <p:nvPr/>
              </p:nvSpPr>
              <p:spPr bwMode="auto">
                <a:xfrm>
                  <a:off x="3466" y="1618"/>
                  <a:ext cx="23" cy="24"/>
                </a:xfrm>
                <a:custGeom>
                  <a:avLst/>
                  <a:gdLst>
                    <a:gd name="T0" fmla="*/ 0 w 23"/>
                    <a:gd name="T1" fmla="*/ 0 h 48"/>
                    <a:gd name="T2" fmla="*/ 5 w 23"/>
                    <a:gd name="T3" fmla="*/ 12 h 48"/>
                    <a:gd name="T4" fmla="*/ 23 w 23"/>
                    <a:gd name="T5" fmla="*/ 12 h 48"/>
                    <a:gd name="T6" fmla="*/ 20 w 23"/>
                    <a:gd name="T7" fmla="*/ 1 h 48"/>
                    <a:gd name="T8" fmla="*/ 0 w 23"/>
                    <a:gd name="T9" fmla="*/ 0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8"/>
                    <a:gd name="T17" fmla="*/ 23 w 23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8">
                      <a:moveTo>
                        <a:pt x="0" y="0"/>
                      </a:moveTo>
                      <a:lnTo>
                        <a:pt x="5" y="46"/>
                      </a:lnTo>
                      <a:lnTo>
                        <a:pt x="23" y="48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39" name="Freeform 611"/>
                <p:cNvSpPr>
                  <a:spLocks/>
                </p:cNvSpPr>
                <p:nvPr/>
              </p:nvSpPr>
              <p:spPr bwMode="auto">
                <a:xfrm>
                  <a:off x="3473" y="1662"/>
                  <a:ext cx="23" cy="37"/>
                </a:xfrm>
                <a:custGeom>
                  <a:avLst/>
                  <a:gdLst>
                    <a:gd name="T0" fmla="*/ 0 w 23"/>
                    <a:gd name="T1" fmla="*/ 0 h 74"/>
                    <a:gd name="T2" fmla="*/ 5 w 23"/>
                    <a:gd name="T3" fmla="*/ 18 h 74"/>
                    <a:gd name="T4" fmla="*/ 23 w 23"/>
                    <a:gd name="T5" fmla="*/ 19 h 74"/>
                    <a:gd name="T6" fmla="*/ 18 w 23"/>
                    <a:gd name="T7" fmla="*/ 1 h 74"/>
                    <a:gd name="T8" fmla="*/ 0 w 23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4"/>
                    <a:gd name="T17" fmla="*/ 23 w 23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23" y="74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0" name="Freeform 612"/>
                <p:cNvSpPr>
                  <a:spLocks/>
                </p:cNvSpPr>
                <p:nvPr/>
              </p:nvSpPr>
              <p:spPr bwMode="auto">
                <a:xfrm>
                  <a:off x="3478" y="1691"/>
                  <a:ext cx="23" cy="45"/>
                </a:xfrm>
                <a:custGeom>
                  <a:avLst/>
                  <a:gdLst>
                    <a:gd name="T0" fmla="*/ 0 w 23"/>
                    <a:gd name="T1" fmla="*/ 0 h 89"/>
                    <a:gd name="T2" fmla="*/ 5 w 23"/>
                    <a:gd name="T3" fmla="*/ 22 h 89"/>
                    <a:gd name="T4" fmla="*/ 23 w 23"/>
                    <a:gd name="T5" fmla="*/ 23 h 89"/>
                    <a:gd name="T6" fmla="*/ 18 w 23"/>
                    <a:gd name="T7" fmla="*/ 1 h 89"/>
                    <a:gd name="T8" fmla="*/ 0 w 23"/>
                    <a:gd name="T9" fmla="*/ 0 h 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9"/>
                    <a:gd name="T17" fmla="*/ 23 w 23"/>
                    <a:gd name="T18" fmla="*/ 89 h 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9">
                      <a:moveTo>
                        <a:pt x="0" y="0"/>
                      </a:moveTo>
                      <a:lnTo>
                        <a:pt x="5" y="87"/>
                      </a:lnTo>
                      <a:lnTo>
                        <a:pt x="23" y="89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1" name="Rectangle 613"/>
                <p:cNvSpPr>
                  <a:spLocks noChangeArrowheads="1"/>
                </p:cNvSpPr>
                <p:nvPr/>
              </p:nvSpPr>
              <p:spPr bwMode="auto">
                <a:xfrm>
                  <a:off x="3483" y="1728"/>
                  <a:ext cx="18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42" name="Freeform 614"/>
                <p:cNvSpPr>
                  <a:spLocks/>
                </p:cNvSpPr>
                <p:nvPr/>
              </p:nvSpPr>
              <p:spPr bwMode="auto">
                <a:xfrm>
                  <a:off x="3489" y="1760"/>
                  <a:ext cx="20" cy="12"/>
                </a:xfrm>
                <a:custGeom>
                  <a:avLst/>
                  <a:gdLst>
                    <a:gd name="T0" fmla="*/ 0 w 20"/>
                    <a:gd name="T1" fmla="*/ 0 h 25"/>
                    <a:gd name="T2" fmla="*/ 0 w 20"/>
                    <a:gd name="T3" fmla="*/ 5 h 25"/>
                    <a:gd name="T4" fmla="*/ 20 w 20"/>
                    <a:gd name="T5" fmla="*/ 6 h 25"/>
                    <a:gd name="T6" fmla="*/ 17 w 20"/>
                    <a:gd name="T7" fmla="*/ 0 h 25"/>
                    <a:gd name="T8" fmla="*/ 0 w 20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0"/>
                      </a:moveTo>
                      <a:lnTo>
                        <a:pt x="0" y="23"/>
                      </a:lnTo>
                      <a:lnTo>
                        <a:pt x="20" y="25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3" name="Freeform 615"/>
                <p:cNvSpPr>
                  <a:spLocks/>
                </p:cNvSpPr>
                <p:nvPr/>
              </p:nvSpPr>
              <p:spPr bwMode="auto">
                <a:xfrm>
                  <a:off x="3489" y="1765"/>
                  <a:ext cx="25" cy="36"/>
                </a:xfrm>
                <a:custGeom>
                  <a:avLst/>
                  <a:gdLst>
                    <a:gd name="T0" fmla="*/ 0 w 25"/>
                    <a:gd name="T1" fmla="*/ 0 h 73"/>
                    <a:gd name="T2" fmla="*/ 5 w 25"/>
                    <a:gd name="T3" fmla="*/ 17 h 73"/>
                    <a:gd name="T4" fmla="*/ 25 w 25"/>
                    <a:gd name="T5" fmla="*/ 18 h 73"/>
                    <a:gd name="T6" fmla="*/ 20 w 25"/>
                    <a:gd name="T7" fmla="*/ 0 h 73"/>
                    <a:gd name="T8" fmla="*/ 0 w 25"/>
                    <a:gd name="T9" fmla="*/ 0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3"/>
                    <a:gd name="T17" fmla="*/ 25 w 25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3">
                      <a:moveTo>
                        <a:pt x="0" y="0"/>
                      </a:moveTo>
                      <a:lnTo>
                        <a:pt x="5" y="71"/>
                      </a:lnTo>
                      <a:lnTo>
                        <a:pt x="25" y="73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4" name="Freeform 616"/>
                <p:cNvSpPr>
                  <a:spLocks/>
                </p:cNvSpPr>
                <p:nvPr/>
              </p:nvSpPr>
              <p:spPr bwMode="auto">
                <a:xfrm>
                  <a:off x="3496" y="1827"/>
                  <a:ext cx="23" cy="20"/>
                </a:xfrm>
                <a:custGeom>
                  <a:avLst/>
                  <a:gdLst>
                    <a:gd name="T0" fmla="*/ 0 w 23"/>
                    <a:gd name="T1" fmla="*/ 0 h 39"/>
                    <a:gd name="T2" fmla="*/ 3 w 23"/>
                    <a:gd name="T3" fmla="*/ 10 h 39"/>
                    <a:gd name="T4" fmla="*/ 23 w 23"/>
                    <a:gd name="T5" fmla="*/ 10 h 39"/>
                    <a:gd name="T6" fmla="*/ 21 w 23"/>
                    <a:gd name="T7" fmla="*/ 1 h 39"/>
                    <a:gd name="T8" fmla="*/ 0 w 23"/>
                    <a:gd name="T9" fmla="*/ 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9"/>
                    <a:gd name="T17" fmla="*/ 23 w 23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9">
                      <a:moveTo>
                        <a:pt x="0" y="0"/>
                      </a:moveTo>
                      <a:lnTo>
                        <a:pt x="3" y="37"/>
                      </a:lnTo>
                      <a:lnTo>
                        <a:pt x="23" y="39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5" name="Freeform 617"/>
                <p:cNvSpPr>
                  <a:spLocks/>
                </p:cNvSpPr>
                <p:nvPr/>
              </p:nvSpPr>
              <p:spPr bwMode="auto">
                <a:xfrm>
                  <a:off x="3499" y="1839"/>
                  <a:ext cx="25" cy="30"/>
                </a:xfrm>
                <a:custGeom>
                  <a:avLst/>
                  <a:gdLst>
                    <a:gd name="T0" fmla="*/ 0 w 25"/>
                    <a:gd name="T1" fmla="*/ 0 h 59"/>
                    <a:gd name="T2" fmla="*/ 5 w 25"/>
                    <a:gd name="T3" fmla="*/ 15 h 59"/>
                    <a:gd name="T4" fmla="*/ 25 w 25"/>
                    <a:gd name="T5" fmla="*/ 15 h 59"/>
                    <a:gd name="T6" fmla="*/ 20 w 25"/>
                    <a:gd name="T7" fmla="*/ 1 h 59"/>
                    <a:gd name="T8" fmla="*/ 0 w 25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9"/>
                    <a:gd name="T17" fmla="*/ 25 w 25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9">
                      <a:moveTo>
                        <a:pt x="0" y="0"/>
                      </a:moveTo>
                      <a:lnTo>
                        <a:pt x="5" y="57"/>
                      </a:lnTo>
                      <a:lnTo>
                        <a:pt x="25" y="5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6" name="Freeform 618"/>
                <p:cNvSpPr>
                  <a:spLocks/>
                </p:cNvSpPr>
                <p:nvPr/>
              </p:nvSpPr>
              <p:spPr bwMode="auto">
                <a:xfrm>
                  <a:off x="3509" y="1888"/>
                  <a:ext cx="23" cy="31"/>
                </a:xfrm>
                <a:custGeom>
                  <a:avLst/>
                  <a:gdLst>
                    <a:gd name="T0" fmla="*/ 0 w 23"/>
                    <a:gd name="T1" fmla="*/ 0 h 62"/>
                    <a:gd name="T2" fmla="*/ 2 w 23"/>
                    <a:gd name="T3" fmla="*/ 15 h 62"/>
                    <a:gd name="T4" fmla="*/ 23 w 23"/>
                    <a:gd name="T5" fmla="*/ 16 h 62"/>
                    <a:gd name="T6" fmla="*/ 20 w 23"/>
                    <a:gd name="T7" fmla="*/ 1 h 62"/>
                    <a:gd name="T8" fmla="*/ 0 w 23"/>
                    <a:gd name="T9" fmla="*/ 0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2"/>
                    <a:gd name="T17" fmla="*/ 23 w 23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2">
                      <a:moveTo>
                        <a:pt x="0" y="0"/>
                      </a:moveTo>
                      <a:lnTo>
                        <a:pt x="2" y="60"/>
                      </a:lnTo>
                      <a:lnTo>
                        <a:pt x="23" y="62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7" name="Freeform 619"/>
                <p:cNvSpPr>
                  <a:spLocks/>
                </p:cNvSpPr>
                <p:nvPr/>
              </p:nvSpPr>
              <p:spPr bwMode="auto">
                <a:xfrm>
                  <a:off x="3511" y="1911"/>
                  <a:ext cx="23" cy="19"/>
                </a:xfrm>
                <a:custGeom>
                  <a:avLst/>
                  <a:gdLst>
                    <a:gd name="T0" fmla="*/ 0 w 23"/>
                    <a:gd name="T1" fmla="*/ 0 h 37"/>
                    <a:gd name="T2" fmla="*/ 3 w 23"/>
                    <a:gd name="T3" fmla="*/ 9 h 37"/>
                    <a:gd name="T4" fmla="*/ 23 w 23"/>
                    <a:gd name="T5" fmla="*/ 10 h 37"/>
                    <a:gd name="T6" fmla="*/ 21 w 23"/>
                    <a:gd name="T7" fmla="*/ 1 h 37"/>
                    <a:gd name="T8" fmla="*/ 0 w 2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0"/>
                      </a:moveTo>
                      <a:lnTo>
                        <a:pt x="3" y="35"/>
                      </a:lnTo>
                      <a:lnTo>
                        <a:pt x="23" y="37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8" name="Freeform 620"/>
                <p:cNvSpPr>
                  <a:spLocks/>
                </p:cNvSpPr>
                <p:nvPr/>
              </p:nvSpPr>
              <p:spPr bwMode="auto">
                <a:xfrm>
                  <a:off x="3519" y="1950"/>
                  <a:ext cx="25" cy="35"/>
                </a:xfrm>
                <a:custGeom>
                  <a:avLst/>
                  <a:gdLst>
                    <a:gd name="T0" fmla="*/ 0 w 25"/>
                    <a:gd name="T1" fmla="*/ 0 h 71"/>
                    <a:gd name="T2" fmla="*/ 5 w 25"/>
                    <a:gd name="T3" fmla="*/ 17 h 71"/>
                    <a:gd name="T4" fmla="*/ 25 w 25"/>
                    <a:gd name="T5" fmla="*/ 17 h 71"/>
                    <a:gd name="T6" fmla="*/ 20 w 25"/>
                    <a:gd name="T7" fmla="*/ 0 h 71"/>
                    <a:gd name="T8" fmla="*/ 0 w 25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1"/>
                    <a:gd name="T17" fmla="*/ 25 w 25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1">
                      <a:moveTo>
                        <a:pt x="0" y="0"/>
                      </a:moveTo>
                      <a:lnTo>
                        <a:pt x="5" y="70"/>
                      </a:lnTo>
                      <a:lnTo>
                        <a:pt x="25" y="7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49" name="Freeform 621"/>
                <p:cNvSpPr>
                  <a:spLocks/>
                </p:cNvSpPr>
                <p:nvPr/>
              </p:nvSpPr>
              <p:spPr bwMode="auto">
                <a:xfrm>
                  <a:off x="3524" y="1978"/>
                  <a:ext cx="23" cy="39"/>
                </a:xfrm>
                <a:custGeom>
                  <a:avLst/>
                  <a:gdLst>
                    <a:gd name="T0" fmla="*/ 0 w 23"/>
                    <a:gd name="T1" fmla="*/ 0 h 78"/>
                    <a:gd name="T2" fmla="*/ 5 w 23"/>
                    <a:gd name="T3" fmla="*/ 19 h 78"/>
                    <a:gd name="T4" fmla="*/ 23 w 23"/>
                    <a:gd name="T5" fmla="*/ 20 h 78"/>
                    <a:gd name="T6" fmla="*/ 20 w 23"/>
                    <a:gd name="T7" fmla="*/ 1 h 78"/>
                    <a:gd name="T8" fmla="*/ 0 w 23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8"/>
                    <a:gd name="T17" fmla="*/ 23 w 23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8">
                      <a:moveTo>
                        <a:pt x="0" y="0"/>
                      </a:moveTo>
                      <a:lnTo>
                        <a:pt x="5" y="76"/>
                      </a:lnTo>
                      <a:lnTo>
                        <a:pt x="23" y="78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0" name="Freeform 622"/>
                <p:cNvSpPr>
                  <a:spLocks/>
                </p:cNvSpPr>
                <p:nvPr/>
              </p:nvSpPr>
              <p:spPr bwMode="auto">
                <a:xfrm>
                  <a:off x="3529" y="2009"/>
                  <a:ext cx="21" cy="11"/>
                </a:xfrm>
                <a:custGeom>
                  <a:avLst/>
                  <a:gdLst>
                    <a:gd name="T0" fmla="*/ 0 w 21"/>
                    <a:gd name="T1" fmla="*/ 0 h 22"/>
                    <a:gd name="T2" fmla="*/ 3 w 21"/>
                    <a:gd name="T3" fmla="*/ 5 h 22"/>
                    <a:gd name="T4" fmla="*/ 21 w 21"/>
                    <a:gd name="T5" fmla="*/ 6 h 22"/>
                    <a:gd name="T6" fmla="*/ 18 w 21"/>
                    <a:gd name="T7" fmla="*/ 1 h 22"/>
                    <a:gd name="T8" fmla="*/ 0 w 21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2"/>
                    <a:gd name="T17" fmla="*/ 21 w 21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2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1" y="22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1" name="Freeform 623"/>
                <p:cNvSpPr>
                  <a:spLocks/>
                </p:cNvSpPr>
                <p:nvPr/>
              </p:nvSpPr>
              <p:spPr bwMode="auto">
                <a:xfrm>
                  <a:off x="3537" y="2039"/>
                  <a:ext cx="23" cy="38"/>
                </a:xfrm>
                <a:custGeom>
                  <a:avLst/>
                  <a:gdLst>
                    <a:gd name="T0" fmla="*/ 0 w 23"/>
                    <a:gd name="T1" fmla="*/ 0 h 74"/>
                    <a:gd name="T2" fmla="*/ 5 w 23"/>
                    <a:gd name="T3" fmla="*/ 19 h 74"/>
                    <a:gd name="T4" fmla="*/ 23 w 23"/>
                    <a:gd name="T5" fmla="*/ 20 h 74"/>
                    <a:gd name="T6" fmla="*/ 18 w 23"/>
                    <a:gd name="T7" fmla="*/ 1 h 74"/>
                    <a:gd name="T8" fmla="*/ 0 w 23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4"/>
                    <a:gd name="T17" fmla="*/ 23 w 23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23" y="74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2" name="Freeform 624"/>
                <p:cNvSpPr>
                  <a:spLocks/>
                </p:cNvSpPr>
                <p:nvPr/>
              </p:nvSpPr>
              <p:spPr bwMode="auto">
                <a:xfrm>
                  <a:off x="3542" y="2069"/>
                  <a:ext cx="20" cy="12"/>
                </a:xfrm>
                <a:custGeom>
                  <a:avLst/>
                  <a:gdLst>
                    <a:gd name="T0" fmla="*/ 0 w 20"/>
                    <a:gd name="T1" fmla="*/ 0 h 25"/>
                    <a:gd name="T2" fmla="*/ 2 w 20"/>
                    <a:gd name="T3" fmla="*/ 5 h 25"/>
                    <a:gd name="T4" fmla="*/ 20 w 20"/>
                    <a:gd name="T5" fmla="*/ 6 h 25"/>
                    <a:gd name="T6" fmla="*/ 18 w 20"/>
                    <a:gd name="T7" fmla="*/ 0 h 25"/>
                    <a:gd name="T8" fmla="*/ 0 w 20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0"/>
                      </a:moveTo>
                      <a:lnTo>
                        <a:pt x="2" y="23"/>
                      </a:lnTo>
                      <a:lnTo>
                        <a:pt x="20" y="25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3" name="Freeform 625"/>
                <p:cNvSpPr>
                  <a:spLocks/>
                </p:cNvSpPr>
                <p:nvPr/>
              </p:nvSpPr>
              <p:spPr bwMode="auto">
                <a:xfrm>
                  <a:off x="3544" y="2101"/>
                  <a:ext cx="28" cy="31"/>
                </a:xfrm>
                <a:custGeom>
                  <a:avLst/>
                  <a:gdLst>
                    <a:gd name="T0" fmla="*/ 0 w 28"/>
                    <a:gd name="T1" fmla="*/ 0 h 62"/>
                    <a:gd name="T2" fmla="*/ 8 w 28"/>
                    <a:gd name="T3" fmla="*/ 16 h 62"/>
                    <a:gd name="T4" fmla="*/ 28 w 28"/>
                    <a:gd name="T5" fmla="*/ 16 h 62"/>
                    <a:gd name="T6" fmla="*/ 21 w 28"/>
                    <a:gd name="T7" fmla="*/ 1 h 62"/>
                    <a:gd name="T8" fmla="*/ 0 w 28"/>
                    <a:gd name="T9" fmla="*/ 0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62"/>
                    <a:gd name="T17" fmla="*/ 28 w 28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62">
                      <a:moveTo>
                        <a:pt x="0" y="0"/>
                      </a:moveTo>
                      <a:lnTo>
                        <a:pt x="8" y="61"/>
                      </a:lnTo>
                      <a:lnTo>
                        <a:pt x="28" y="62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4" name="Freeform 626"/>
                <p:cNvSpPr>
                  <a:spLocks/>
                </p:cNvSpPr>
                <p:nvPr/>
              </p:nvSpPr>
              <p:spPr bwMode="auto">
                <a:xfrm>
                  <a:off x="3552" y="2124"/>
                  <a:ext cx="23" cy="17"/>
                </a:xfrm>
                <a:custGeom>
                  <a:avLst/>
                  <a:gdLst>
                    <a:gd name="T0" fmla="*/ 0 w 23"/>
                    <a:gd name="T1" fmla="*/ 0 h 36"/>
                    <a:gd name="T2" fmla="*/ 3 w 23"/>
                    <a:gd name="T3" fmla="*/ 8 h 36"/>
                    <a:gd name="T4" fmla="*/ 23 w 23"/>
                    <a:gd name="T5" fmla="*/ 8 h 36"/>
                    <a:gd name="T6" fmla="*/ 20 w 23"/>
                    <a:gd name="T7" fmla="*/ 0 h 36"/>
                    <a:gd name="T8" fmla="*/ 0 w 23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6"/>
                    <a:gd name="T17" fmla="*/ 23 w 2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6">
                      <a:moveTo>
                        <a:pt x="0" y="0"/>
                      </a:moveTo>
                      <a:lnTo>
                        <a:pt x="3" y="36"/>
                      </a:lnTo>
                      <a:lnTo>
                        <a:pt x="23" y="3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5" name="Freeform 627"/>
                <p:cNvSpPr>
                  <a:spLocks/>
                </p:cNvSpPr>
                <p:nvPr/>
              </p:nvSpPr>
              <p:spPr bwMode="auto">
                <a:xfrm>
                  <a:off x="3560" y="2161"/>
                  <a:ext cx="25" cy="19"/>
                </a:xfrm>
                <a:custGeom>
                  <a:avLst/>
                  <a:gdLst>
                    <a:gd name="T0" fmla="*/ 0 w 25"/>
                    <a:gd name="T1" fmla="*/ 0 h 37"/>
                    <a:gd name="T2" fmla="*/ 5 w 25"/>
                    <a:gd name="T3" fmla="*/ 9 h 37"/>
                    <a:gd name="T4" fmla="*/ 25 w 25"/>
                    <a:gd name="T5" fmla="*/ 10 h 37"/>
                    <a:gd name="T6" fmla="*/ 20 w 25"/>
                    <a:gd name="T7" fmla="*/ 1 h 37"/>
                    <a:gd name="T8" fmla="*/ 0 w 25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7"/>
                    <a:gd name="T17" fmla="*/ 25 w 25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7">
                      <a:moveTo>
                        <a:pt x="0" y="0"/>
                      </a:moveTo>
                      <a:lnTo>
                        <a:pt x="5" y="36"/>
                      </a:lnTo>
                      <a:lnTo>
                        <a:pt x="25" y="37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6" name="Freeform 628"/>
                <p:cNvSpPr>
                  <a:spLocks/>
                </p:cNvSpPr>
                <p:nvPr/>
              </p:nvSpPr>
              <p:spPr bwMode="auto">
                <a:xfrm>
                  <a:off x="3565" y="2172"/>
                  <a:ext cx="23" cy="17"/>
                </a:xfrm>
                <a:custGeom>
                  <a:avLst/>
                  <a:gdLst>
                    <a:gd name="T0" fmla="*/ 0 w 23"/>
                    <a:gd name="T1" fmla="*/ 0 h 36"/>
                    <a:gd name="T2" fmla="*/ 2 w 23"/>
                    <a:gd name="T3" fmla="*/ 8 h 36"/>
                    <a:gd name="T4" fmla="*/ 23 w 23"/>
                    <a:gd name="T5" fmla="*/ 8 h 36"/>
                    <a:gd name="T6" fmla="*/ 20 w 23"/>
                    <a:gd name="T7" fmla="*/ 0 h 36"/>
                    <a:gd name="T8" fmla="*/ 0 w 23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6"/>
                    <a:gd name="T17" fmla="*/ 23 w 2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6">
                      <a:moveTo>
                        <a:pt x="0" y="0"/>
                      </a:moveTo>
                      <a:lnTo>
                        <a:pt x="2" y="34"/>
                      </a:lnTo>
                      <a:lnTo>
                        <a:pt x="23" y="3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7" name="Freeform 629"/>
                <p:cNvSpPr>
                  <a:spLocks/>
                </p:cNvSpPr>
                <p:nvPr/>
              </p:nvSpPr>
              <p:spPr bwMode="auto">
                <a:xfrm>
                  <a:off x="3567" y="2181"/>
                  <a:ext cx="23" cy="16"/>
                </a:xfrm>
                <a:custGeom>
                  <a:avLst/>
                  <a:gdLst>
                    <a:gd name="T0" fmla="*/ 0 w 23"/>
                    <a:gd name="T1" fmla="*/ 0 h 30"/>
                    <a:gd name="T2" fmla="*/ 3 w 23"/>
                    <a:gd name="T3" fmla="*/ 8 h 30"/>
                    <a:gd name="T4" fmla="*/ 23 w 23"/>
                    <a:gd name="T5" fmla="*/ 9 h 30"/>
                    <a:gd name="T6" fmla="*/ 21 w 23"/>
                    <a:gd name="T7" fmla="*/ 1 h 30"/>
                    <a:gd name="T8" fmla="*/ 0 w 23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0"/>
                      </a:moveTo>
                      <a:lnTo>
                        <a:pt x="3" y="28"/>
                      </a:lnTo>
                      <a:lnTo>
                        <a:pt x="23" y="30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8" name="Freeform 630"/>
                <p:cNvSpPr>
                  <a:spLocks/>
                </p:cNvSpPr>
                <p:nvPr/>
              </p:nvSpPr>
              <p:spPr bwMode="auto">
                <a:xfrm>
                  <a:off x="3570" y="2192"/>
                  <a:ext cx="25" cy="25"/>
                </a:xfrm>
                <a:custGeom>
                  <a:avLst/>
                  <a:gdLst>
                    <a:gd name="T0" fmla="*/ 0 w 25"/>
                    <a:gd name="T1" fmla="*/ 0 h 50"/>
                    <a:gd name="T2" fmla="*/ 5 w 25"/>
                    <a:gd name="T3" fmla="*/ 12 h 50"/>
                    <a:gd name="T4" fmla="*/ 25 w 25"/>
                    <a:gd name="T5" fmla="*/ 13 h 50"/>
                    <a:gd name="T6" fmla="*/ 20 w 25"/>
                    <a:gd name="T7" fmla="*/ 1 h 50"/>
                    <a:gd name="T8" fmla="*/ 0 w 25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0"/>
                    <a:gd name="T17" fmla="*/ 25 w 2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0">
                      <a:moveTo>
                        <a:pt x="0" y="0"/>
                      </a:moveTo>
                      <a:lnTo>
                        <a:pt x="5" y="48"/>
                      </a:lnTo>
                      <a:lnTo>
                        <a:pt x="25" y="5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59" name="Freeform 631"/>
                <p:cNvSpPr>
                  <a:spLocks/>
                </p:cNvSpPr>
                <p:nvPr/>
              </p:nvSpPr>
              <p:spPr bwMode="auto">
                <a:xfrm>
                  <a:off x="3575" y="2209"/>
                  <a:ext cx="28" cy="23"/>
                </a:xfrm>
                <a:custGeom>
                  <a:avLst/>
                  <a:gdLst>
                    <a:gd name="T0" fmla="*/ 0 w 28"/>
                    <a:gd name="T1" fmla="*/ 0 h 46"/>
                    <a:gd name="T2" fmla="*/ 8 w 28"/>
                    <a:gd name="T3" fmla="*/ 11 h 46"/>
                    <a:gd name="T4" fmla="*/ 28 w 28"/>
                    <a:gd name="T5" fmla="*/ 12 h 46"/>
                    <a:gd name="T6" fmla="*/ 20 w 28"/>
                    <a:gd name="T7" fmla="*/ 1 h 46"/>
                    <a:gd name="T8" fmla="*/ 0 w 28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46"/>
                    <a:gd name="T17" fmla="*/ 28 w 28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46">
                      <a:moveTo>
                        <a:pt x="0" y="0"/>
                      </a:moveTo>
                      <a:lnTo>
                        <a:pt x="8" y="44"/>
                      </a:lnTo>
                      <a:lnTo>
                        <a:pt x="28" y="4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0" name="Rectangle 632"/>
                <p:cNvSpPr>
                  <a:spLocks noChangeArrowheads="1"/>
                </p:cNvSpPr>
                <p:nvPr/>
              </p:nvSpPr>
              <p:spPr bwMode="auto">
                <a:xfrm>
                  <a:off x="3583" y="2225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61" name="Freeform 633"/>
                <p:cNvSpPr>
                  <a:spLocks/>
                </p:cNvSpPr>
                <p:nvPr/>
              </p:nvSpPr>
              <p:spPr bwMode="auto">
                <a:xfrm>
                  <a:off x="3590" y="2246"/>
                  <a:ext cx="21" cy="14"/>
                </a:xfrm>
                <a:custGeom>
                  <a:avLst/>
                  <a:gdLst>
                    <a:gd name="T0" fmla="*/ 0 w 21"/>
                    <a:gd name="T1" fmla="*/ 0 h 26"/>
                    <a:gd name="T2" fmla="*/ 3 w 21"/>
                    <a:gd name="T3" fmla="*/ 8 h 26"/>
                    <a:gd name="T4" fmla="*/ 21 w 21"/>
                    <a:gd name="T5" fmla="*/ 8 h 26"/>
                    <a:gd name="T6" fmla="*/ 18 w 21"/>
                    <a:gd name="T7" fmla="*/ 1 h 26"/>
                    <a:gd name="T8" fmla="*/ 0 w 21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6"/>
                    <a:gd name="T17" fmla="*/ 21 w 21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6">
                      <a:moveTo>
                        <a:pt x="0" y="0"/>
                      </a:moveTo>
                      <a:lnTo>
                        <a:pt x="3" y="26"/>
                      </a:lnTo>
                      <a:lnTo>
                        <a:pt x="21" y="26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2" name="Freeform 634"/>
                <p:cNvSpPr>
                  <a:spLocks/>
                </p:cNvSpPr>
                <p:nvPr/>
              </p:nvSpPr>
              <p:spPr bwMode="auto">
                <a:xfrm>
                  <a:off x="3593" y="2253"/>
                  <a:ext cx="25" cy="18"/>
                </a:xfrm>
                <a:custGeom>
                  <a:avLst/>
                  <a:gdLst>
                    <a:gd name="T0" fmla="*/ 0 w 25"/>
                    <a:gd name="T1" fmla="*/ 0 h 37"/>
                    <a:gd name="T2" fmla="*/ 7 w 25"/>
                    <a:gd name="T3" fmla="*/ 9 h 37"/>
                    <a:gd name="T4" fmla="*/ 25 w 25"/>
                    <a:gd name="T5" fmla="*/ 9 h 37"/>
                    <a:gd name="T6" fmla="*/ 18 w 25"/>
                    <a:gd name="T7" fmla="*/ 0 h 37"/>
                    <a:gd name="T8" fmla="*/ 0 w 25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7"/>
                    <a:gd name="T17" fmla="*/ 25 w 25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7">
                      <a:moveTo>
                        <a:pt x="0" y="0"/>
                      </a:moveTo>
                      <a:lnTo>
                        <a:pt x="7" y="36"/>
                      </a:lnTo>
                      <a:lnTo>
                        <a:pt x="25" y="3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3" name="Freeform 635"/>
                <p:cNvSpPr>
                  <a:spLocks/>
                </p:cNvSpPr>
                <p:nvPr/>
              </p:nvSpPr>
              <p:spPr bwMode="auto">
                <a:xfrm>
                  <a:off x="3600" y="2263"/>
                  <a:ext cx="21" cy="14"/>
                </a:xfrm>
                <a:custGeom>
                  <a:avLst/>
                  <a:gdLst>
                    <a:gd name="T0" fmla="*/ 0 w 21"/>
                    <a:gd name="T1" fmla="*/ 0 h 27"/>
                    <a:gd name="T2" fmla="*/ 3 w 21"/>
                    <a:gd name="T3" fmla="*/ 7 h 27"/>
                    <a:gd name="T4" fmla="*/ 21 w 21"/>
                    <a:gd name="T5" fmla="*/ 7 h 27"/>
                    <a:gd name="T6" fmla="*/ 18 w 21"/>
                    <a:gd name="T7" fmla="*/ 1 h 27"/>
                    <a:gd name="T8" fmla="*/ 0 w 21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7"/>
                    <a:gd name="T17" fmla="*/ 21 w 21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7">
                      <a:moveTo>
                        <a:pt x="0" y="0"/>
                      </a:moveTo>
                      <a:lnTo>
                        <a:pt x="3" y="25"/>
                      </a:lnTo>
                      <a:lnTo>
                        <a:pt x="21" y="2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4" name="Rectangle 636"/>
                <p:cNvSpPr>
                  <a:spLocks noChangeArrowheads="1"/>
                </p:cNvSpPr>
                <p:nvPr/>
              </p:nvSpPr>
              <p:spPr bwMode="auto">
                <a:xfrm>
                  <a:off x="3603" y="2269"/>
                  <a:ext cx="18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65" name="Freeform 637"/>
                <p:cNvSpPr>
                  <a:spLocks/>
                </p:cNvSpPr>
                <p:nvPr/>
              </p:nvSpPr>
              <p:spPr bwMode="auto">
                <a:xfrm>
                  <a:off x="3611" y="2280"/>
                  <a:ext cx="22" cy="8"/>
                </a:xfrm>
                <a:custGeom>
                  <a:avLst/>
                  <a:gdLst>
                    <a:gd name="T0" fmla="*/ 0 w 22"/>
                    <a:gd name="T1" fmla="*/ 0 h 16"/>
                    <a:gd name="T2" fmla="*/ 2 w 22"/>
                    <a:gd name="T3" fmla="*/ 3 h 16"/>
                    <a:gd name="T4" fmla="*/ 22 w 22"/>
                    <a:gd name="T5" fmla="*/ 4 h 16"/>
                    <a:gd name="T6" fmla="*/ 20 w 22"/>
                    <a:gd name="T7" fmla="*/ 1 h 16"/>
                    <a:gd name="T8" fmla="*/ 0 w 22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6"/>
                    <a:gd name="T17" fmla="*/ 22 w 22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6">
                      <a:moveTo>
                        <a:pt x="0" y="0"/>
                      </a:moveTo>
                      <a:lnTo>
                        <a:pt x="2" y="14"/>
                      </a:lnTo>
                      <a:lnTo>
                        <a:pt x="22" y="1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6" name="Freeform 638"/>
                <p:cNvSpPr>
                  <a:spLocks/>
                </p:cNvSpPr>
                <p:nvPr/>
              </p:nvSpPr>
              <p:spPr bwMode="auto">
                <a:xfrm>
                  <a:off x="3613" y="2280"/>
                  <a:ext cx="23" cy="10"/>
                </a:xfrm>
                <a:custGeom>
                  <a:avLst/>
                  <a:gdLst>
                    <a:gd name="T0" fmla="*/ 0 w 23"/>
                    <a:gd name="T1" fmla="*/ 0 h 20"/>
                    <a:gd name="T2" fmla="*/ 3 w 23"/>
                    <a:gd name="T3" fmla="*/ 5 h 20"/>
                    <a:gd name="T4" fmla="*/ 23 w 23"/>
                    <a:gd name="T5" fmla="*/ 5 h 20"/>
                    <a:gd name="T6" fmla="*/ 20 w 23"/>
                    <a:gd name="T7" fmla="*/ 1 h 20"/>
                    <a:gd name="T8" fmla="*/ 0 w 23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0"/>
                      </a:moveTo>
                      <a:lnTo>
                        <a:pt x="3" y="18"/>
                      </a:lnTo>
                      <a:lnTo>
                        <a:pt x="23" y="2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67" name="Rectangle 639"/>
                <p:cNvSpPr>
                  <a:spLocks noChangeArrowheads="1"/>
                </p:cNvSpPr>
                <p:nvPr/>
              </p:nvSpPr>
              <p:spPr bwMode="auto">
                <a:xfrm>
                  <a:off x="3616" y="2283"/>
                  <a:ext cx="2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68" name="Rectangle 640"/>
                <p:cNvSpPr>
                  <a:spLocks noChangeArrowheads="1"/>
                </p:cNvSpPr>
                <p:nvPr/>
              </p:nvSpPr>
              <p:spPr bwMode="auto">
                <a:xfrm>
                  <a:off x="3618" y="2283"/>
                  <a:ext cx="2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69" name="Freeform 641"/>
                <p:cNvSpPr>
                  <a:spLocks/>
                </p:cNvSpPr>
                <p:nvPr/>
              </p:nvSpPr>
              <p:spPr bwMode="auto">
                <a:xfrm>
                  <a:off x="3621" y="2280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2 w 23"/>
                    <a:gd name="T3" fmla="*/ 0 h 20"/>
                    <a:gd name="T4" fmla="*/ 23 w 23"/>
                    <a:gd name="T5" fmla="*/ 1 h 20"/>
                    <a:gd name="T6" fmla="*/ 20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0" name="Freeform 642"/>
                <p:cNvSpPr>
                  <a:spLocks/>
                </p:cNvSpPr>
                <p:nvPr/>
              </p:nvSpPr>
              <p:spPr bwMode="auto">
                <a:xfrm>
                  <a:off x="3623" y="2279"/>
                  <a:ext cx="23" cy="9"/>
                </a:xfrm>
                <a:custGeom>
                  <a:avLst/>
                  <a:gdLst>
                    <a:gd name="T0" fmla="*/ 0 w 23"/>
                    <a:gd name="T1" fmla="*/ 4 h 18"/>
                    <a:gd name="T2" fmla="*/ 3 w 23"/>
                    <a:gd name="T3" fmla="*/ 0 h 18"/>
                    <a:gd name="T4" fmla="*/ 23 w 23"/>
                    <a:gd name="T5" fmla="*/ 0 h 18"/>
                    <a:gd name="T6" fmla="*/ 21 w 23"/>
                    <a:gd name="T7" fmla="*/ 5 h 18"/>
                    <a:gd name="T8" fmla="*/ 0 w 23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16"/>
                      </a:moveTo>
                      <a:lnTo>
                        <a:pt x="3" y="0"/>
                      </a:lnTo>
                      <a:lnTo>
                        <a:pt x="23" y="0"/>
                      </a:lnTo>
                      <a:lnTo>
                        <a:pt x="21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1" name="Freeform 643"/>
                <p:cNvSpPr>
                  <a:spLocks/>
                </p:cNvSpPr>
                <p:nvPr/>
              </p:nvSpPr>
              <p:spPr bwMode="auto">
                <a:xfrm>
                  <a:off x="3626" y="2274"/>
                  <a:ext cx="28" cy="12"/>
                </a:xfrm>
                <a:custGeom>
                  <a:avLst/>
                  <a:gdLst>
                    <a:gd name="T0" fmla="*/ 0 w 28"/>
                    <a:gd name="T1" fmla="*/ 5 h 25"/>
                    <a:gd name="T2" fmla="*/ 7 w 28"/>
                    <a:gd name="T3" fmla="*/ 0 h 25"/>
                    <a:gd name="T4" fmla="*/ 28 w 28"/>
                    <a:gd name="T5" fmla="*/ 0 h 25"/>
                    <a:gd name="T6" fmla="*/ 20 w 28"/>
                    <a:gd name="T7" fmla="*/ 6 h 25"/>
                    <a:gd name="T8" fmla="*/ 0 w 28"/>
                    <a:gd name="T9" fmla="*/ 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5"/>
                    <a:gd name="T17" fmla="*/ 28 w 28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5">
                      <a:moveTo>
                        <a:pt x="0" y="23"/>
                      </a:moveTo>
                      <a:lnTo>
                        <a:pt x="7" y="0"/>
                      </a:lnTo>
                      <a:lnTo>
                        <a:pt x="28" y="1"/>
                      </a:lnTo>
                      <a:lnTo>
                        <a:pt x="20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2" name="Freeform 644"/>
                <p:cNvSpPr>
                  <a:spLocks/>
                </p:cNvSpPr>
                <p:nvPr/>
              </p:nvSpPr>
              <p:spPr bwMode="auto">
                <a:xfrm>
                  <a:off x="3633" y="2277"/>
                  <a:ext cx="23" cy="4"/>
                </a:xfrm>
                <a:custGeom>
                  <a:avLst/>
                  <a:gdLst>
                    <a:gd name="T0" fmla="*/ 0 w 23"/>
                    <a:gd name="T1" fmla="*/ 2 h 7"/>
                    <a:gd name="T2" fmla="*/ 3 w 23"/>
                    <a:gd name="T3" fmla="*/ 0 h 7"/>
                    <a:gd name="T4" fmla="*/ 23 w 23"/>
                    <a:gd name="T5" fmla="*/ 1 h 7"/>
                    <a:gd name="T6" fmla="*/ 21 w 23"/>
                    <a:gd name="T7" fmla="*/ 2 h 7"/>
                    <a:gd name="T8" fmla="*/ 0 w 23"/>
                    <a:gd name="T9" fmla="*/ 2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"/>
                    <a:gd name="T17" fmla="*/ 23 w 23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">
                      <a:moveTo>
                        <a:pt x="0" y="5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7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3" name="Freeform 645"/>
                <p:cNvSpPr>
                  <a:spLocks/>
                </p:cNvSpPr>
                <p:nvPr/>
              </p:nvSpPr>
              <p:spPr bwMode="auto">
                <a:xfrm>
                  <a:off x="3646" y="2247"/>
                  <a:ext cx="26" cy="17"/>
                </a:xfrm>
                <a:custGeom>
                  <a:avLst/>
                  <a:gdLst>
                    <a:gd name="T0" fmla="*/ 0 w 26"/>
                    <a:gd name="T1" fmla="*/ 8 h 34"/>
                    <a:gd name="T2" fmla="*/ 8 w 26"/>
                    <a:gd name="T3" fmla="*/ 0 h 34"/>
                    <a:gd name="T4" fmla="*/ 26 w 26"/>
                    <a:gd name="T5" fmla="*/ 1 h 34"/>
                    <a:gd name="T6" fmla="*/ 18 w 26"/>
                    <a:gd name="T7" fmla="*/ 9 h 34"/>
                    <a:gd name="T8" fmla="*/ 0 w 26"/>
                    <a:gd name="T9" fmla="*/ 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4"/>
                    <a:gd name="T17" fmla="*/ 26 w 26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4">
                      <a:moveTo>
                        <a:pt x="0" y="32"/>
                      </a:moveTo>
                      <a:lnTo>
                        <a:pt x="8" y="0"/>
                      </a:lnTo>
                      <a:lnTo>
                        <a:pt x="26" y="2"/>
                      </a:lnTo>
                      <a:lnTo>
                        <a:pt x="18" y="3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4" name="Freeform 646"/>
                <p:cNvSpPr>
                  <a:spLocks/>
                </p:cNvSpPr>
                <p:nvPr/>
              </p:nvSpPr>
              <p:spPr bwMode="auto">
                <a:xfrm>
                  <a:off x="3654" y="2237"/>
                  <a:ext cx="23" cy="18"/>
                </a:xfrm>
                <a:custGeom>
                  <a:avLst/>
                  <a:gdLst>
                    <a:gd name="T0" fmla="*/ 0 w 23"/>
                    <a:gd name="T1" fmla="*/ 9 h 37"/>
                    <a:gd name="T2" fmla="*/ 5 w 23"/>
                    <a:gd name="T3" fmla="*/ 0 h 37"/>
                    <a:gd name="T4" fmla="*/ 23 w 23"/>
                    <a:gd name="T5" fmla="*/ 0 h 37"/>
                    <a:gd name="T6" fmla="*/ 18 w 23"/>
                    <a:gd name="T7" fmla="*/ 9 h 37"/>
                    <a:gd name="T8" fmla="*/ 0 w 23"/>
                    <a:gd name="T9" fmla="*/ 9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36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3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5" name="Freeform 647"/>
                <p:cNvSpPr>
                  <a:spLocks/>
                </p:cNvSpPr>
                <p:nvPr/>
              </p:nvSpPr>
              <p:spPr bwMode="auto">
                <a:xfrm>
                  <a:off x="3659" y="2229"/>
                  <a:ext cx="23" cy="15"/>
                </a:xfrm>
                <a:custGeom>
                  <a:avLst/>
                  <a:gdLst>
                    <a:gd name="T0" fmla="*/ 0 w 23"/>
                    <a:gd name="T1" fmla="*/ 8 h 28"/>
                    <a:gd name="T2" fmla="*/ 2 w 23"/>
                    <a:gd name="T3" fmla="*/ 0 h 28"/>
                    <a:gd name="T4" fmla="*/ 23 w 23"/>
                    <a:gd name="T5" fmla="*/ 1 h 28"/>
                    <a:gd name="T6" fmla="*/ 18 w 23"/>
                    <a:gd name="T7" fmla="*/ 8 h 28"/>
                    <a:gd name="T8" fmla="*/ 0 w 23"/>
                    <a:gd name="T9" fmla="*/ 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8"/>
                    <a:gd name="T17" fmla="*/ 23 w 23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8">
                      <a:moveTo>
                        <a:pt x="0" y="27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18" y="28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6" name="Freeform 648"/>
                <p:cNvSpPr>
                  <a:spLocks/>
                </p:cNvSpPr>
                <p:nvPr/>
              </p:nvSpPr>
              <p:spPr bwMode="auto">
                <a:xfrm>
                  <a:off x="3661" y="2218"/>
                  <a:ext cx="23" cy="15"/>
                </a:xfrm>
                <a:custGeom>
                  <a:avLst/>
                  <a:gdLst>
                    <a:gd name="T0" fmla="*/ 0 w 23"/>
                    <a:gd name="T1" fmla="*/ 7 h 30"/>
                    <a:gd name="T2" fmla="*/ 3 w 23"/>
                    <a:gd name="T3" fmla="*/ 0 h 30"/>
                    <a:gd name="T4" fmla="*/ 23 w 23"/>
                    <a:gd name="T5" fmla="*/ 1 h 30"/>
                    <a:gd name="T6" fmla="*/ 21 w 23"/>
                    <a:gd name="T7" fmla="*/ 8 h 30"/>
                    <a:gd name="T8" fmla="*/ 0 w 23"/>
                    <a:gd name="T9" fmla="*/ 7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8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7" name="Freeform 649"/>
                <p:cNvSpPr>
                  <a:spLocks/>
                </p:cNvSpPr>
                <p:nvPr/>
              </p:nvSpPr>
              <p:spPr bwMode="auto">
                <a:xfrm>
                  <a:off x="3664" y="2208"/>
                  <a:ext cx="23" cy="17"/>
                </a:xfrm>
                <a:custGeom>
                  <a:avLst/>
                  <a:gdLst>
                    <a:gd name="T0" fmla="*/ 0 w 23"/>
                    <a:gd name="T1" fmla="*/ 8 h 34"/>
                    <a:gd name="T2" fmla="*/ 2 w 23"/>
                    <a:gd name="T3" fmla="*/ 0 h 34"/>
                    <a:gd name="T4" fmla="*/ 23 w 23"/>
                    <a:gd name="T5" fmla="*/ 1 h 34"/>
                    <a:gd name="T6" fmla="*/ 20 w 23"/>
                    <a:gd name="T7" fmla="*/ 9 h 34"/>
                    <a:gd name="T8" fmla="*/ 0 w 23"/>
                    <a:gd name="T9" fmla="*/ 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32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3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8" name="Freeform 650"/>
                <p:cNvSpPr>
                  <a:spLocks/>
                </p:cNvSpPr>
                <p:nvPr/>
              </p:nvSpPr>
              <p:spPr bwMode="auto">
                <a:xfrm>
                  <a:off x="3666" y="2198"/>
                  <a:ext cx="26" cy="18"/>
                </a:xfrm>
                <a:custGeom>
                  <a:avLst/>
                  <a:gdLst>
                    <a:gd name="T0" fmla="*/ 0 w 26"/>
                    <a:gd name="T1" fmla="*/ 9 h 35"/>
                    <a:gd name="T2" fmla="*/ 6 w 26"/>
                    <a:gd name="T3" fmla="*/ 0 h 35"/>
                    <a:gd name="T4" fmla="*/ 26 w 26"/>
                    <a:gd name="T5" fmla="*/ 1 h 35"/>
                    <a:gd name="T6" fmla="*/ 21 w 26"/>
                    <a:gd name="T7" fmla="*/ 9 h 35"/>
                    <a:gd name="T8" fmla="*/ 0 w 26"/>
                    <a:gd name="T9" fmla="*/ 9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35"/>
                    <a:gd name="T17" fmla="*/ 26 w 26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35">
                      <a:moveTo>
                        <a:pt x="0" y="33"/>
                      </a:moveTo>
                      <a:lnTo>
                        <a:pt x="6" y="0"/>
                      </a:lnTo>
                      <a:lnTo>
                        <a:pt x="26" y="1"/>
                      </a:lnTo>
                      <a:lnTo>
                        <a:pt x="21" y="35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79" name="Freeform 651"/>
                <p:cNvSpPr>
                  <a:spLocks/>
                </p:cNvSpPr>
                <p:nvPr/>
              </p:nvSpPr>
              <p:spPr bwMode="auto">
                <a:xfrm>
                  <a:off x="3677" y="2167"/>
                  <a:ext cx="23" cy="12"/>
                </a:xfrm>
                <a:custGeom>
                  <a:avLst/>
                  <a:gdLst>
                    <a:gd name="T0" fmla="*/ 0 w 23"/>
                    <a:gd name="T1" fmla="*/ 6 h 24"/>
                    <a:gd name="T2" fmla="*/ 2 w 23"/>
                    <a:gd name="T3" fmla="*/ 0 h 24"/>
                    <a:gd name="T4" fmla="*/ 23 w 23"/>
                    <a:gd name="T5" fmla="*/ 1 h 24"/>
                    <a:gd name="T6" fmla="*/ 20 w 23"/>
                    <a:gd name="T7" fmla="*/ 6 h 24"/>
                    <a:gd name="T8" fmla="*/ 0 w 23"/>
                    <a:gd name="T9" fmla="*/ 6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4"/>
                    <a:gd name="T17" fmla="*/ 23 w 23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4">
                      <a:moveTo>
                        <a:pt x="0" y="22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4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0" name="Freeform 652"/>
                <p:cNvSpPr>
                  <a:spLocks/>
                </p:cNvSpPr>
                <p:nvPr/>
              </p:nvSpPr>
              <p:spPr bwMode="auto">
                <a:xfrm>
                  <a:off x="3679" y="2144"/>
                  <a:ext cx="26" cy="31"/>
                </a:xfrm>
                <a:custGeom>
                  <a:avLst/>
                  <a:gdLst>
                    <a:gd name="T0" fmla="*/ 0 w 26"/>
                    <a:gd name="T1" fmla="*/ 16 h 62"/>
                    <a:gd name="T2" fmla="*/ 5 w 26"/>
                    <a:gd name="T3" fmla="*/ 0 h 62"/>
                    <a:gd name="T4" fmla="*/ 26 w 26"/>
                    <a:gd name="T5" fmla="*/ 1 h 62"/>
                    <a:gd name="T6" fmla="*/ 21 w 26"/>
                    <a:gd name="T7" fmla="*/ 16 h 62"/>
                    <a:gd name="T8" fmla="*/ 0 w 26"/>
                    <a:gd name="T9" fmla="*/ 16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2"/>
                    <a:gd name="T17" fmla="*/ 26 w 26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2">
                      <a:moveTo>
                        <a:pt x="0" y="61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62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1" name="Rectangle 653"/>
                <p:cNvSpPr>
                  <a:spLocks noChangeArrowheads="1"/>
                </p:cNvSpPr>
                <p:nvPr/>
              </p:nvSpPr>
              <p:spPr bwMode="auto">
                <a:xfrm>
                  <a:off x="3684" y="2144"/>
                  <a:ext cx="21" cy="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82" name="Freeform 654"/>
                <p:cNvSpPr>
                  <a:spLocks/>
                </p:cNvSpPr>
                <p:nvPr/>
              </p:nvSpPr>
              <p:spPr bwMode="auto">
                <a:xfrm>
                  <a:off x="3689" y="2092"/>
                  <a:ext cx="26" cy="32"/>
                </a:xfrm>
                <a:custGeom>
                  <a:avLst/>
                  <a:gdLst>
                    <a:gd name="T0" fmla="*/ 0 w 26"/>
                    <a:gd name="T1" fmla="*/ 15 h 64"/>
                    <a:gd name="T2" fmla="*/ 5 w 26"/>
                    <a:gd name="T3" fmla="*/ 0 h 64"/>
                    <a:gd name="T4" fmla="*/ 26 w 26"/>
                    <a:gd name="T5" fmla="*/ 1 h 64"/>
                    <a:gd name="T6" fmla="*/ 21 w 26"/>
                    <a:gd name="T7" fmla="*/ 16 h 64"/>
                    <a:gd name="T8" fmla="*/ 0 w 26"/>
                    <a:gd name="T9" fmla="*/ 15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4"/>
                    <a:gd name="T17" fmla="*/ 26 w 26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4">
                      <a:moveTo>
                        <a:pt x="0" y="63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64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3" name="Freeform 655"/>
                <p:cNvSpPr>
                  <a:spLocks/>
                </p:cNvSpPr>
                <p:nvPr/>
              </p:nvSpPr>
              <p:spPr bwMode="auto">
                <a:xfrm>
                  <a:off x="3694" y="2082"/>
                  <a:ext cx="23" cy="18"/>
                </a:xfrm>
                <a:custGeom>
                  <a:avLst/>
                  <a:gdLst>
                    <a:gd name="T0" fmla="*/ 0 w 23"/>
                    <a:gd name="T1" fmla="*/ 9 h 35"/>
                    <a:gd name="T2" fmla="*/ 3 w 23"/>
                    <a:gd name="T3" fmla="*/ 0 h 35"/>
                    <a:gd name="T4" fmla="*/ 23 w 23"/>
                    <a:gd name="T5" fmla="*/ 1 h 35"/>
                    <a:gd name="T6" fmla="*/ 21 w 23"/>
                    <a:gd name="T7" fmla="*/ 9 h 35"/>
                    <a:gd name="T8" fmla="*/ 0 w 23"/>
                    <a:gd name="T9" fmla="*/ 9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34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5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4" name="Freeform 656"/>
                <p:cNvSpPr>
                  <a:spLocks/>
                </p:cNvSpPr>
                <p:nvPr/>
              </p:nvSpPr>
              <p:spPr bwMode="auto">
                <a:xfrm>
                  <a:off x="3705" y="2036"/>
                  <a:ext cx="20" cy="26"/>
                </a:xfrm>
                <a:custGeom>
                  <a:avLst/>
                  <a:gdLst>
                    <a:gd name="T0" fmla="*/ 0 w 20"/>
                    <a:gd name="T1" fmla="*/ 13 h 53"/>
                    <a:gd name="T2" fmla="*/ 2 w 20"/>
                    <a:gd name="T3" fmla="*/ 0 h 53"/>
                    <a:gd name="T4" fmla="*/ 20 w 20"/>
                    <a:gd name="T5" fmla="*/ 0 h 53"/>
                    <a:gd name="T6" fmla="*/ 17 w 20"/>
                    <a:gd name="T7" fmla="*/ 13 h 53"/>
                    <a:gd name="T8" fmla="*/ 0 w 20"/>
                    <a:gd name="T9" fmla="*/ 13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53"/>
                    <a:gd name="T17" fmla="*/ 20 w 20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53">
                      <a:moveTo>
                        <a:pt x="0" y="53"/>
                      </a:moveTo>
                      <a:lnTo>
                        <a:pt x="2" y="0"/>
                      </a:lnTo>
                      <a:lnTo>
                        <a:pt x="20" y="1"/>
                      </a:lnTo>
                      <a:lnTo>
                        <a:pt x="17" y="5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5" name="Freeform 657"/>
                <p:cNvSpPr>
                  <a:spLocks/>
                </p:cNvSpPr>
                <p:nvPr/>
              </p:nvSpPr>
              <p:spPr bwMode="auto">
                <a:xfrm>
                  <a:off x="3707" y="2005"/>
                  <a:ext cx="23" cy="38"/>
                </a:xfrm>
                <a:custGeom>
                  <a:avLst/>
                  <a:gdLst>
                    <a:gd name="T0" fmla="*/ 0 w 23"/>
                    <a:gd name="T1" fmla="*/ 19 h 77"/>
                    <a:gd name="T2" fmla="*/ 5 w 23"/>
                    <a:gd name="T3" fmla="*/ 0 h 77"/>
                    <a:gd name="T4" fmla="*/ 23 w 23"/>
                    <a:gd name="T5" fmla="*/ 0 h 77"/>
                    <a:gd name="T6" fmla="*/ 18 w 23"/>
                    <a:gd name="T7" fmla="*/ 19 h 77"/>
                    <a:gd name="T8" fmla="*/ 0 w 23"/>
                    <a:gd name="T9" fmla="*/ 19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7"/>
                    <a:gd name="T17" fmla="*/ 23 w 23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7">
                      <a:moveTo>
                        <a:pt x="0" y="77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77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6" name="Freeform 658"/>
                <p:cNvSpPr>
                  <a:spLocks/>
                </p:cNvSpPr>
                <p:nvPr/>
              </p:nvSpPr>
              <p:spPr bwMode="auto">
                <a:xfrm>
                  <a:off x="3712" y="2002"/>
                  <a:ext cx="21" cy="11"/>
                </a:xfrm>
                <a:custGeom>
                  <a:avLst/>
                  <a:gdLst>
                    <a:gd name="T0" fmla="*/ 0 w 21"/>
                    <a:gd name="T1" fmla="*/ 5 h 21"/>
                    <a:gd name="T2" fmla="*/ 3 w 21"/>
                    <a:gd name="T3" fmla="*/ 0 h 21"/>
                    <a:gd name="T4" fmla="*/ 21 w 21"/>
                    <a:gd name="T5" fmla="*/ 1 h 21"/>
                    <a:gd name="T6" fmla="*/ 18 w 21"/>
                    <a:gd name="T7" fmla="*/ 6 h 21"/>
                    <a:gd name="T8" fmla="*/ 0 w 21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0" y="20"/>
                      </a:moveTo>
                      <a:lnTo>
                        <a:pt x="3" y="0"/>
                      </a:lnTo>
                      <a:lnTo>
                        <a:pt x="21" y="2"/>
                      </a:lnTo>
                      <a:lnTo>
                        <a:pt x="18" y="21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7" name="Rectangle 659"/>
                <p:cNvSpPr>
                  <a:spLocks noChangeArrowheads="1"/>
                </p:cNvSpPr>
                <p:nvPr/>
              </p:nvSpPr>
              <p:spPr bwMode="auto">
                <a:xfrm>
                  <a:off x="3717" y="1974"/>
                  <a:ext cx="21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88" name="Freeform 660"/>
                <p:cNvSpPr>
                  <a:spLocks/>
                </p:cNvSpPr>
                <p:nvPr/>
              </p:nvSpPr>
              <p:spPr bwMode="auto">
                <a:xfrm>
                  <a:off x="3717" y="1940"/>
                  <a:ext cx="26" cy="42"/>
                </a:xfrm>
                <a:custGeom>
                  <a:avLst/>
                  <a:gdLst>
                    <a:gd name="T0" fmla="*/ 0 w 26"/>
                    <a:gd name="T1" fmla="*/ 21 h 83"/>
                    <a:gd name="T2" fmla="*/ 5 w 26"/>
                    <a:gd name="T3" fmla="*/ 0 h 83"/>
                    <a:gd name="T4" fmla="*/ 26 w 26"/>
                    <a:gd name="T5" fmla="*/ 1 h 83"/>
                    <a:gd name="T6" fmla="*/ 21 w 26"/>
                    <a:gd name="T7" fmla="*/ 21 h 83"/>
                    <a:gd name="T8" fmla="*/ 0 w 26"/>
                    <a:gd name="T9" fmla="*/ 2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3"/>
                    <a:gd name="T17" fmla="*/ 26 w 2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3">
                      <a:moveTo>
                        <a:pt x="0" y="81"/>
                      </a:moveTo>
                      <a:lnTo>
                        <a:pt x="5" y="0"/>
                      </a:lnTo>
                      <a:lnTo>
                        <a:pt x="26" y="1"/>
                      </a:lnTo>
                      <a:lnTo>
                        <a:pt x="21" y="83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89" name="Rectangle 661"/>
                <p:cNvSpPr>
                  <a:spLocks noChangeArrowheads="1"/>
                </p:cNvSpPr>
                <p:nvPr/>
              </p:nvSpPr>
              <p:spPr bwMode="auto">
                <a:xfrm>
                  <a:off x="3722" y="1942"/>
                  <a:ext cx="21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90" name="Rectangle 662"/>
                <p:cNvSpPr>
                  <a:spLocks noChangeArrowheads="1"/>
                </p:cNvSpPr>
                <p:nvPr/>
              </p:nvSpPr>
              <p:spPr bwMode="auto">
                <a:xfrm>
                  <a:off x="3727" y="1905"/>
                  <a:ext cx="21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91" name="Freeform 663"/>
                <p:cNvSpPr>
                  <a:spLocks/>
                </p:cNvSpPr>
                <p:nvPr/>
              </p:nvSpPr>
              <p:spPr bwMode="auto">
                <a:xfrm>
                  <a:off x="3727" y="1872"/>
                  <a:ext cx="28" cy="40"/>
                </a:xfrm>
                <a:custGeom>
                  <a:avLst/>
                  <a:gdLst>
                    <a:gd name="T0" fmla="*/ 0 w 28"/>
                    <a:gd name="T1" fmla="*/ 20 h 80"/>
                    <a:gd name="T2" fmla="*/ 8 w 28"/>
                    <a:gd name="T3" fmla="*/ 0 h 80"/>
                    <a:gd name="T4" fmla="*/ 28 w 28"/>
                    <a:gd name="T5" fmla="*/ 1 h 80"/>
                    <a:gd name="T6" fmla="*/ 21 w 28"/>
                    <a:gd name="T7" fmla="*/ 20 h 80"/>
                    <a:gd name="T8" fmla="*/ 0 w 28"/>
                    <a:gd name="T9" fmla="*/ 2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80"/>
                    <a:gd name="T17" fmla="*/ 28 w 28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80">
                      <a:moveTo>
                        <a:pt x="0" y="78"/>
                      </a:moveTo>
                      <a:lnTo>
                        <a:pt x="8" y="0"/>
                      </a:lnTo>
                      <a:lnTo>
                        <a:pt x="28" y="1"/>
                      </a:lnTo>
                      <a:lnTo>
                        <a:pt x="21" y="8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2" name="Freeform 664"/>
                <p:cNvSpPr>
                  <a:spLocks/>
                </p:cNvSpPr>
                <p:nvPr/>
              </p:nvSpPr>
              <p:spPr bwMode="auto">
                <a:xfrm>
                  <a:off x="3738" y="1832"/>
                  <a:ext cx="23" cy="21"/>
                </a:xfrm>
                <a:custGeom>
                  <a:avLst/>
                  <a:gdLst>
                    <a:gd name="T0" fmla="*/ 0 w 23"/>
                    <a:gd name="T1" fmla="*/ 10 h 41"/>
                    <a:gd name="T2" fmla="*/ 2 w 23"/>
                    <a:gd name="T3" fmla="*/ 0 h 41"/>
                    <a:gd name="T4" fmla="*/ 23 w 23"/>
                    <a:gd name="T5" fmla="*/ 1 h 41"/>
                    <a:gd name="T6" fmla="*/ 20 w 23"/>
                    <a:gd name="T7" fmla="*/ 11 h 41"/>
                    <a:gd name="T8" fmla="*/ 0 w 23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39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3" name="Freeform 665"/>
                <p:cNvSpPr>
                  <a:spLocks/>
                </p:cNvSpPr>
                <p:nvPr/>
              </p:nvSpPr>
              <p:spPr bwMode="auto">
                <a:xfrm>
                  <a:off x="3740" y="1811"/>
                  <a:ext cx="26" cy="29"/>
                </a:xfrm>
                <a:custGeom>
                  <a:avLst/>
                  <a:gdLst>
                    <a:gd name="T0" fmla="*/ 0 w 26"/>
                    <a:gd name="T1" fmla="*/ 14 h 59"/>
                    <a:gd name="T2" fmla="*/ 5 w 26"/>
                    <a:gd name="T3" fmla="*/ 0 h 59"/>
                    <a:gd name="T4" fmla="*/ 26 w 26"/>
                    <a:gd name="T5" fmla="*/ 0 h 59"/>
                    <a:gd name="T6" fmla="*/ 21 w 26"/>
                    <a:gd name="T7" fmla="*/ 14 h 59"/>
                    <a:gd name="T8" fmla="*/ 0 w 26"/>
                    <a:gd name="T9" fmla="*/ 14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9"/>
                    <a:gd name="T17" fmla="*/ 26 w 2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9">
                      <a:moveTo>
                        <a:pt x="0" y="57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59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4" name="Freeform 666"/>
                <p:cNvSpPr>
                  <a:spLocks/>
                </p:cNvSpPr>
                <p:nvPr/>
              </p:nvSpPr>
              <p:spPr bwMode="auto">
                <a:xfrm>
                  <a:off x="3750" y="1760"/>
                  <a:ext cx="23" cy="31"/>
                </a:xfrm>
                <a:custGeom>
                  <a:avLst/>
                  <a:gdLst>
                    <a:gd name="T0" fmla="*/ 0 w 23"/>
                    <a:gd name="T1" fmla="*/ 15 h 62"/>
                    <a:gd name="T2" fmla="*/ 3 w 23"/>
                    <a:gd name="T3" fmla="*/ 0 h 62"/>
                    <a:gd name="T4" fmla="*/ 23 w 23"/>
                    <a:gd name="T5" fmla="*/ 1 h 62"/>
                    <a:gd name="T6" fmla="*/ 21 w 23"/>
                    <a:gd name="T7" fmla="*/ 16 h 62"/>
                    <a:gd name="T8" fmla="*/ 0 w 23"/>
                    <a:gd name="T9" fmla="*/ 15 h 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2"/>
                    <a:gd name="T17" fmla="*/ 23 w 23"/>
                    <a:gd name="T18" fmla="*/ 62 h 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2">
                      <a:moveTo>
                        <a:pt x="0" y="6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62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5" name="Freeform 667"/>
                <p:cNvSpPr>
                  <a:spLocks/>
                </p:cNvSpPr>
                <p:nvPr/>
              </p:nvSpPr>
              <p:spPr bwMode="auto">
                <a:xfrm>
                  <a:off x="3753" y="1724"/>
                  <a:ext cx="23" cy="44"/>
                </a:xfrm>
                <a:custGeom>
                  <a:avLst/>
                  <a:gdLst>
                    <a:gd name="T0" fmla="*/ 0 w 23"/>
                    <a:gd name="T1" fmla="*/ 22 h 87"/>
                    <a:gd name="T2" fmla="*/ 5 w 23"/>
                    <a:gd name="T3" fmla="*/ 0 h 87"/>
                    <a:gd name="T4" fmla="*/ 23 w 23"/>
                    <a:gd name="T5" fmla="*/ 1 h 87"/>
                    <a:gd name="T6" fmla="*/ 20 w 23"/>
                    <a:gd name="T7" fmla="*/ 22 h 87"/>
                    <a:gd name="T8" fmla="*/ 0 w 23"/>
                    <a:gd name="T9" fmla="*/ 22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7"/>
                    <a:gd name="T17" fmla="*/ 23 w 23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7">
                      <a:moveTo>
                        <a:pt x="0" y="85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0" y="87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6" name="Rectangle 668"/>
                <p:cNvSpPr>
                  <a:spLocks noChangeArrowheads="1"/>
                </p:cNvSpPr>
                <p:nvPr/>
              </p:nvSpPr>
              <p:spPr bwMode="auto">
                <a:xfrm>
                  <a:off x="3758" y="1728"/>
                  <a:ext cx="18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797" name="Freeform 669"/>
                <p:cNvSpPr>
                  <a:spLocks/>
                </p:cNvSpPr>
                <p:nvPr/>
              </p:nvSpPr>
              <p:spPr bwMode="auto">
                <a:xfrm>
                  <a:off x="3763" y="1688"/>
                  <a:ext cx="20" cy="12"/>
                </a:xfrm>
                <a:custGeom>
                  <a:avLst/>
                  <a:gdLst>
                    <a:gd name="T0" fmla="*/ 0 w 20"/>
                    <a:gd name="T1" fmla="*/ 5 h 25"/>
                    <a:gd name="T2" fmla="*/ 3 w 20"/>
                    <a:gd name="T3" fmla="*/ 0 h 25"/>
                    <a:gd name="T4" fmla="*/ 20 w 20"/>
                    <a:gd name="T5" fmla="*/ 0 h 25"/>
                    <a:gd name="T6" fmla="*/ 18 w 20"/>
                    <a:gd name="T7" fmla="*/ 6 h 25"/>
                    <a:gd name="T8" fmla="*/ 0 w 20"/>
                    <a:gd name="T9" fmla="*/ 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8" name="Freeform 670"/>
                <p:cNvSpPr>
                  <a:spLocks/>
                </p:cNvSpPr>
                <p:nvPr/>
              </p:nvSpPr>
              <p:spPr bwMode="auto">
                <a:xfrm>
                  <a:off x="3766" y="1658"/>
                  <a:ext cx="22" cy="37"/>
                </a:xfrm>
                <a:custGeom>
                  <a:avLst/>
                  <a:gdLst>
                    <a:gd name="T0" fmla="*/ 0 w 22"/>
                    <a:gd name="T1" fmla="*/ 18 h 73"/>
                    <a:gd name="T2" fmla="*/ 5 w 22"/>
                    <a:gd name="T3" fmla="*/ 0 h 73"/>
                    <a:gd name="T4" fmla="*/ 22 w 22"/>
                    <a:gd name="T5" fmla="*/ 1 h 73"/>
                    <a:gd name="T6" fmla="*/ 17 w 22"/>
                    <a:gd name="T7" fmla="*/ 19 h 73"/>
                    <a:gd name="T8" fmla="*/ 0 w 22"/>
                    <a:gd name="T9" fmla="*/ 18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73"/>
                    <a:gd name="T17" fmla="*/ 22 w 22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73">
                      <a:moveTo>
                        <a:pt x="0" y="72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17" y="73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99" name="Freeform 671"/>
                <p:cNvSpPr>
                  <a:spLocks/>
                </p:cNvSpPr>
                <p:nvPr/>
              </p:nvSpPr>
              <p:spPr bwMode="auto">
                <a:xfrm>
                  <a:off x="3773" y="1611"/>
                  <a:ext cx="21" cy="21"/>
                </a:xfrm>
                <a:custGeom>
                  <a:avLst/>
                  <a:gdLst>
                    <a:gd name="T0" fmla="*/ 0 w 21"/>
                    <a:gd name="T1" fmla="*/ 10 h 41"/>
                    <a:gd name="T2" fmla="*/ 3 w 21"/>
                    <a:gd name="T3" fmla="*/ 0 h 41"/>
                    <a:gd name="T4" fmla="*/ 21 w 21"/>
                    <a:gd name="T5" fmla="*/ 1 h 41"/>
                    <a:gd name="T6" fmla="*/ 18 w 21"/>
                    <a:gd name="T7" fmla="*/ 11 h 41"/>
                    <a:gd name="T8" fmla="*/ 0 w 21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41"/>
                    <a:gd name="T17" fmla="*/ 21 w 21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41">
                      <a:moveTo>
                        <a:pt x="0" y="39"/>
                      </a:moveTo>
                      <a:lnTo>
                        <a:pt x="3" y="0"/>
                      </a:lnTo>
                      <a:lnTo>
                        <a:pt x="21" y="2"/>
                      </a:lnTo>
                      <a:lnTo>
                        <a:pt x="18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0" name="Freeform 672"/>
                <p:cNvSpPr>
                  <a:spLocks/>
                </p:cNvSpPr>
                <p:nvPr/>
              </p:nvSpPr>
              <p:spPr bwMode="auto">
                <a:xfrm>
                  <a:off x="3776" y="1590"/>
                  <a:ext cx="23" cy="29"/>
                </a:xfrm>
                <a:custGeom>
                  <a:avLst/>
                  <a:gdLst>
                    <a:gd name="T0" fmla="*/ 0 w 23"/>
                    <a:gd name="T1" fmla="*/ 15 h 58"/>
                    <a:gd name="T2" fmla="*/ 2 w 23"/>
                    <a:gd name="T3" fmla="*/ 0 h 58"/>
                    <a:gd name="T4" fmla="*/ 23 w 23"/>
                    <a:gd name="T5" fmla="*/ 1 h 58"/>
                    <a:gd name="T6" fmla="*/ 18 w 23"/>
                    <a:gd name="T7" fmla="*/ 15 h 58"/>
                    <a:gd name="T8" fmla="*/ 0 w 23"/>
                    <a:gd name="T9" fmla="*/ 15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8"/>
                    <a:gd name="T17" fmla="*/ 23 w 23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8">
                      <a:moveTo>
                        <a:pt x="0" y="57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18" y="58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1" name="Freeform 673"/>
                <p:cNvSpPr>
                  <a:spLocks/>
                </p:cNvSpPr>
                <p:nvPr/>
              </p:nvSpPr>
              <p:spPr bwMode="auto">
                <a:xfrm>
                  <a:off x="3781" y="1537"/>
                  <a:ext cx="25" cy="33"/>
                </a:xfrm>
                <a:custGeom>
                  <a:avLst/>
                  <a:gdLst>
                    <a:gd name="T0" fmla="*/ 0 w 25"/>
                    <a:gd name="T1" fmla="*/ 16 h 68"/>
                    <a:gd name="T2" fmla="*/ 5 w 25"/>
                    <a:gd name="T3" fmla="*/ 0 h 68"/>
                    <a:gd name="T4" fmla="*/ 25 w 25"/>
                    <a:gd name="T5" fmla="*/ 0 h 68"/>
                    <a:gd name="T6" fmla="*/ 20 w 25"/>
                    <a:gd name="T7" fmla="*/ 16 h 68"/>
                    <a:gd name="T8" fmla="*/ 0 w 25"/>
                    <a:gd name="T9" fmla="*/ 16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0" y="66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68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2" name="Freeform 674"/>
                <p:cNvSpPr>
                  <a:spLocks/>
                </p:cNvSpPr>
                <p:nvPr/>
              </p:nvSpPr>
              <p:spPr bwMode="auto">
                <a:xfrm>
                  <a:off x="3786" y="1529"/>
                  <a:ext cx="23" cy="16"/>
                </a:xfrm>
                <a:custGeom>
                  <a:avLst/>
                  <a:gdLst>
                    <a:gd name="T0" fmla="*/ 0 w 23"/>
                    <a:gd name="T1" fmla="*/ 8 h 30"/>
                    <a:gd name="T2" fmla="*/ 2 w 23"/>
                    <a:gd name="T3" fmla="*/ 0 h 30"/>
                    <a:gd name="T4" fmla="*/ 23 w 23"/>
                    <a:gd name="T5" fmla="*/ 1 h 30"/>
                    <a:gd name="T6" fmla="*/ 20 w 23"/>
                    <a:gd name="T7" fmla="*/ 9 h 30"/>
                    <a:gd name="T8" fmla="*/ 0 w 23"/>
                    <a:gd name="T9" fmla="*/ 8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3" name="Rectangle 675"/>
                <p:cNvSpPr>
                  <a:spLocks noChangeArrowheads="1"/>
                </p:cNvSpPr>
                <p:nvPr/>
              </p:nvSpPr>
              <p:spPr bwMode="auto">
                <a:xfrm>
                  <a:off x="3794" y="1501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04" name="Freeform 676"/>
                <p:cNvSpPr>
                  <a:spLocks/>
                </p:cNvSpPr>
                <p:nvPr/>
              </p:nvSpPr>
              <p:spPr bwMode="auto">
                <a:xfrm>
                  <a:off x="3794" y="1466"/>
                  <a:ext cx="25" cy="42"/>
                </a:xfrm>
                <a:custGeom>
                  <a:avLst/>
                  <a:gdLst>
                    <a:gd name="T0" fmla="*/ 0 w 25"/>
                    <a:gd name="T1" fmla="*/ 21 h 83"/>
                    <a:gd name="T2" fmla="*/ 5 w 25"/>
                    <a:gd name="T3" fmla="*/ 0 h 83"/>
                    <a:gd name="T4" fmla="*/ 25 w 25"/>
                    <a:gd name="T5" fmla="*/ 1 h 83"/>
                    <a:gd name="T6" fmla="*/ 20 w 25"/>
                    <a:gd name="T7" fmla="*/ 21 h 83"/>
                    <a:gd name="T8" fmla="*/ 0 w 25"/>
                    <a:gd name="T9" fmla="*/ 2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81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3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5" name="Freeform 677"/>
                <p:cNvSpPr>
                  <a:spLocks/>
                </p:cNvSpPr>
                <p:nvPr/>
              </p:nvSpPr>
              <p:spPr bwMode="auto">
                <a:xfrm>
                  <a:off x="3799" y="1426"/>
                  <a:ext cx="28" cy="47"/>
                </a:xfrm>
                <a:custGeom>
                  <a:avLst/>
                  <a:gdLst>
                    <a:gd name="T0" fmla="*/ 0 w 28"/>
                    <a:gd name="T1" fmla="*/ 23 h 96"/>
                    <a:gd name="T2" fmla="*/ 7 w 28"/>
                    <a:gd name="T3" fmla="*/ 0 h 96"/>
                    <a:gd name="T4" fmla="*/ 28 w 28"/>
                    <a:gd name="T5" fmla="*/ 0 h 96"/>
                    <a:gd name="T6" fmla="*/ 20 w 28"/>
                    <a:gd name="T7" fmla="*/ 23 h 96"/>
                    <a:gd name="T8" fmla="*/ 0 w 28"/>
                    <a:gd name="T9" fmla="*/ 23 h 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6"/>
                    <a:gd name="T17" fmla="*/ 28 w 28"/>
                    <a:gd name="T18" fmla="*/ 96 h 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6">
                      <a:moveTo>
                        <a:pt x="0" y="94"/>
                      </a:moveTo>
                      <a:lnTo>
                        <a:pt x="7" y="0"/>
                      </a:lnTo>
                      <a:lnTo>
                        <a:pt x="28" y="2"/>
                      </a:lnTo>
                      <a:lnTo>
                        <a:pt x="20" y="96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6" name="Freeform 678"/>
                <p:cNvSpPr>
                  <a:spLocks/>
                </p:cNvSpPr>
                <p:nvPr/>
              </p:nvSpPr>
              <p:spPr bwMode="auto">
                <a:xfrm>
                  <a:off x="3811" y="1367"/>
                  <a:ext cx="23" cy="39"/>
                </a:xfrm>
                <a:custGeom>
                  <a:avLst/>
                  <a:gdLst>
                    <a:gd name="T0" fmla="*/ 0 w 23"/>
                    <a:gd name="T1" fmla="*/ 19 h 78"/>
                    <a:gd name="T2" fmla="*/ 5 w 23"/>
                    <a:gd name="T3" fmla="*/ 0 h 78"/>
                    <a:gd name="T4" fmla="*/ 23 w 23"/>
                    <a:gd name="T5" fmla="*/ 1 h 78"/>
                    <a:gd name="T6" fmla="*/ 21 w 23"/>
                    <a:gd name="T7" fmla="*/ 20 h 78"/>
                    <a:gd name="T8" fmla="*/ 0 w 23"/>
                    <a:gd name="T9" fmla="*/ 19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8"/>
                    <a:gd name="T17" fmla="*/ 23 w 23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8">
                      <a:moveTo>
                        <a:pt x="0" y="76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1" y="78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07" name="Rectangle 679"/>
                <p:cNvSpPr>
                  <a:spLocks noChangeArrowheads="1"/>
                </p:cNvSpPr>
                <p:nvPr/>
              </p:nvSpPr>
              <p:spPr bwMode="auto">
                <a:xfrm>
                  <a:off x="3816" y="1365"/>
                  <a:ext cx="18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08" name="Rectangle 680"/>
                <p:cNvSpPr>
                  <a:spLocks noChangeArrowheads="1"/>
                </p:cNvSpPr>
                <p:nvPr/>
              </p:nvSpPr>
              <p:spPr bwMode="auto">
                <a:xfrm>
                  <a:off x="3822" y="1336"/>
                  <a:ext cx="17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09" name="Freeform 681"/>
                <p:cNvSpPr>
                  <a:spLocks/>
                </p:cNvSpPr>
                <p:nvPr/>
              </p:nvSpPr>
              <p:spPr bwMode="auto">
                <a:xfrm>
                  <a:off x="3822" y="1305"/>
                  <a:ext cx="25" cy="38"/>
                </a:xfrm>
                <a:custGeom>
                  <a:avLst/>
                  <a:gdLst>
                    <a:gd name="T0" fmla="*/ 0 w 25"/>
                    <a:gd name="T1" fmla="*/ 18 h 77"/>
                    <a:gd name="T2" fmla="*/ 7 w 25"/>
                    <a:gd name="T3" fmla="*/ 0 h 77"/>
                    <a:gd name="T4" fmla="*/ 25 w 25"/>
                    <a:gd name="T5" fmla="*/ 0 h 77"/>
                    <a:gd name="T6" fmla="*/ 17 w 25"/>
                    <a:gd name="T7" fmla="*/ 19 h 77"/>
                    <a:gd name="T8" fmla="*/ 0 w 25"/>
                    <a:gd name="T9" fmla="*/ 18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7"/>
                    <a:gd name="T17" fmla="*/ 25 w 25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7">
                      <a:moveTo>
                        <a:pt x="0" y="75"/>
                      </a:moveTo>
                      <a:lnTo>
                        <a:pt x="7" y="0"/>
                      </a:lnTo>
                      <a:lnTo>
                        <a:pt x="25" y="2"/>
                      </a:lnTo>
                      <a:lnTo>
                        <a:pt x="17" y="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0" name="Rectangle 682"/>
                <p:cNvSpPr>
                  <a:spLocks noChangeArrowheads="1"/>
                </p:cNvSpPr>
                <p:nvPr/>
              </p:nvSpPr>
              <p:spPr bwMode="auto">
                <a:xfrm>
                  <a:off x="3829" y="1304"/>
                  <a:ext cx="18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11" name="Freeform 683"/>
                <p:cNvSpPr>
                  <a:spLocks/>
                </p:cNvSpPr>
                <p:nvPr/>
              </p:nvSpPr>
              <p:spPr bwMode="auto">
                <a:xfrm>
                  <a:off x="3834" y="1250"/>
                  <a:ext cx="26" cy="33"/>
                </a:xfrm>
                <a:custGeom>
                  <a:avLst/>
                  <a:gdLst>
                    <a:gd name="T0" fmla="*/ 0 w 26"/>
                    <a:gd name="T1" fmla="*/ 16 h 68"/>
                    <a:gd name="T2" fmla="*/ 5 w 26"/>
                    <a:gd name="T3" fmla="*/ 0 h 68"/>
                    <a:gd name="T4" fmla="*/ 26 w 26"/>
                    <a:gd name="T5" fmla="*/ 0 h 68"/>
                    <a:gd name="T6" fmla="*/ 18 w 26"/>
                    <a:gd name="T7" fmla="*/ 16 h 68"/>
                    <a:gd name="T8" fmla="*/ 0 w 26"/>
                    <a:gd name="T9" fmla="*/ 16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8"/>
                    <a:gd name="T17" fmla="*/ 26 w 26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8">
                      <a:moveTo>
                        <a:pt x="0" y="66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18" y="68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2" name="Freeform 684"/>
                <p:cNvSpPr>
                  <a:spLocks/>
                </p:cNvSpPr>
                <p:nvPr/>
              </p:nvSpPr>
              <p:spPr bwMode="auto">
                <a:xfrm>
                  <a:off x="3839" y="1242"/>
                  <a:ext cx="23" cy="15"/>
                </a:xfrm>
                <a:custGeom>
                  <a:avLst/>
                  <a:gdLst>
                    <a:gd name="T0" fmla="*/ 0 w 23"/>
                    <a:gd name="T1" fmla="*/ 8 h 30"/>
                    <a:gd name="T2" fmla="*/ 3 w 23"/>
                    <a:gd name="T3" fmla="*/ 0 h 30"/>
                    <a:gd name="T4" fmla="*/ 23 w 23"/>
                    <a:gd name="T5" fmla="*/ 1 h 30"/>
                    <a:gd name="T6" fmla="*/ 21 w 23"/>
                    <a:gd name="T7" fmla="*/ 8 h 30"/>
                    <a:gd name="T8" fmla="*/ 0 w 23"/>
                    <a:gd name="T9" fmla="*/ 8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29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3" name="Freeform 685"/>
                <p:cNvSpPr>
                  <a:spLocks/>
                </p:cNvSpPr>
                <p:nvPr/>
              </p:nvSpPr>
              <p:spPr bwMode="auto">
                <a:xfrm>
                  <a:off x="3844" y="1203"/>
                  <a:ext cx="26" cy="30"/>
                </a:xfrm>
                <a:custGeom>
                  <a:avLst/>
                  <a:gdLst>
                    <a:gd name="T0" fmla="*/ 0 w 26"/>
                    <a:gd name="T1" fmla="*/ 15 h 60"/>
                    <a:gd name="T2" fmla="*/ 6 w 26"/>
                    <a:gd name="T3" fmla="*/ 0 h 60"/>
                    <a:gd name="T4" fmla="*/ 26 w 26"/>
                    <a:gd name="T5" fmla="*/ 1 h 60"/>
                    <a:gd name="T6" fmla="*/ 21 w 26"/>
                    <a:gd name="T7" fmla="*/ 15 h 60"/>
                    <a:gd name="T8" fmla="*/ 0 w 26"/>
                    <a:gd name="T9" fmla="*/ 15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60"/>
                    <a:gd name="T17" fmla="*/ 26 w 26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60">
                      <a:moveTo>
                        <a:pt x="0" y="59"/>
                      </a:moveTo>
                      <a:lnTo>
                        <a:pt x="6" y="0"/>
                      </a:lnTo>
                      <a:lnTo>
                        <a:pt x="26" y="2"/>
                      </a:lnTo>
                      <a:lnTo>
                        <a:pt x="21" y="60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4" name="Freeform 686"/>
                <p:cNvSpPr>
                  <a:spLocks/>
                </p:cNvSpPr>
                <p:nvPr/>
              </p:nvSpPr>
              <p:spPr bwMode="auto">
                <a:xfrm>
                  <a:off x="3850" y="1191"/>
                  <a:ext cx="25" cy="20"/>
                </a:xfrm>
                <a:custGeom>
                  <a:avLst/>
                  <a:gdLst>
                    <a:gd name="T0" fmla="*/ 0 w 25"/>
                    <a:gd name="T1" fmla="*/ 10 h 39"/>
                    <a:gd name="T2" fmla="*/ 5 w 25"/>
                    <a:gd name="T3" fmla="*/ 0 h 39"/>
                    <a:gd name="T4" fmla="*/ 25 w 25"/>
                    <a:gd name="T5" fmla="*/ 1 h 39"/>
                    <a:gd name="T6" fmla="*/ 20 w 25"/>
                    <a:gd name="T7" fmla="*/ 10 h 39"/>
                    <a:gd name="T8" fmla="*/ 0 w 25"/>
                    <a:gd name="T9" fmla="*/ 1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9"/>
                    <a:gd name="T17" fmla="*/ 25 w 25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9">
                      <a:moveTo>
                        <a:pt x="0" y="37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39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5" name="Freeform 687"/>
                <p:cNvSpPr>
                  <a:spLocks/>
                </p:cNvSpPr>
                <p:nvPr/>
              </p:nvSpPr>
              <p:spPr bwMode="auto">
                <a:xfrm>
                  <a:off x="3860" y="1162"/>
                  <a:ext cx="23" cy="9"/>
                </a:xfrm>
                <a:custGeom>
                  <a:avLst/>
                  <a:gdLst>
                    <a:gd name="T0" fmla="*/ 0 w 23"/>
                    <a:gd name="T1" fmla="*/ 4 h 20"/>
                    <a:gd name="T2" fmla="*/ 2 w 23"/>
                    <a:gd name="T3" fmla="*/ 0 h 20"/>
                    <a:gd name="T4" fmla="*/ 23 w 23"/>
                    <a:gd name="T5" fmla="*/ 0 h 20"/>
                    <a:gd name="T6" fmla="*/ 20 w 23"/>
                    <a:gd name="T7" fmla="*/ 4 h 20"/>
                    <a:gd name="T8" fmla="*/ 0 w 23"/>
                    <a:gd name="T9" fmla="*/ 4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18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6" name="Freeform 688"/>
                <p:cNvSpPr>
                  <a:spLocks/>
                </p:cNvSpPr>
                <p:nvPr/>
              </p:nvSpPr>
              <p:spPr bwMode="auto">
                <a:xfrm>
                  <a:off x="3862" y="1145"/>
                  <a:ext cx="28" cy="25"/>
                </a:xfrm>
                <a:custGeom>
                  <a:avLst/>
                  <a:gdLst>
                    <a:gd name="T0" fmla="*/ 0 w 28"/>
                    <a:gd name="T1" fmla="*/ 12 h 49"/>
                    <a:gd name="T2" fmla="*/ 8 w 28"/>
                    <a:gd name="T3" fmla="*/ 0 h 49"/>
                    <a:gd name="T4" fmla="*/ 28 w 28"/>
                    <a:gd name="T5" fmla="*/ 1 h 49"/>
                    <a:gd name="T6" fmla="*/ 21 w 28"/>
                    <a:gd name="T7" fmla="*/ 13 h 49"/>
                    <a:gd name="T8" fmla="*/ 0 w 28"/>
                    <a:gd name="T9" fmla="*/ 12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49"/>
                    <a:gd name="T17" fmla="*/ 28 w 28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49">
                      <a:moveTo>
                        <a:pt x="0" y="48"/>
                      </a:moveTo>
                      <a:lnTo>
                        <a:pt x="8" y="0"/>
                      </a:lnTo>
                      <a:lnTo>
                        <a:pt x="28" y="1"/>
                      </a:lnTo>
                      <a:lnTo>
                        <a:pt x="21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7" name="Freeform 689"/>
                <p:cNvSpPr>
                  <a:spLocks/>
                </p:cNvSpPr>
                <p:nvPr/>
              </p:nvSpPr>
              <p:spPr bwMode="auto">
                <a:xfrm>
                  <a:off x="3870" y="1136"/>
                  <a:ext cx="20" cy="17"/>
                </a:xfrm>
                <a:custGeom>
                  <a:avLst/>
                  <a:gdLst>
                    <a:gd name="T0" fmla="*/ 0 w 20"/>
                    <a:gd name="T1" fmla="*/ 8 h 34"/>
                    <a:gd name="T2" fmla="*/ 2 w 20"/>
                    <a:gd name="T3" fmla="*/ 0 h 34"/>
                    <a:gd name="T4" fmla="*/ 20 w 20"/>
                    <a:gd name="T5" fmla="*/ 1 h 34"/>
                    <a:gd name="T6" fmla="*/ 20 w 20"/>
                    <a:gd name="T7" fmla="*/ 9 h 34"/>
                    <a:gd name="T8" fmla="*/ 0 w 20"/>
                    <a:gd name="T9" fmla="*/ 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4"/>
                    <a:gd name="T17" fmla="*/ 20 w 20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4">
                      <a:moveTo>
                        <a:pt x="0" y="32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20" y="3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8" name="Freeform 690"/>
                <p:cNvSpPr>
                  <a:spLocks/>
                </p:cNvSpPr>
                <p:nvPr/>
              </p:nvSpPr>
              <p:spPr bwMode="auto">
                <a:xfrm>
                  <a:off x="3880" y="1105"/>
                  <a:ext cx="25" cy="18"/>
                </a:xfrm>
                <a:custGeom>
                  <a:avLst/>
                  <a:gdLst>
                    <a:gd name="T0" fmla="*/ 0 w 25"/>
                    <a:gd name="T1" fmla="*/ 8 h 37"/>
                    <a:gd name="T2" fmla="*/ 8 w 25"/>
                    <a:gd name="T3" fmla="*/ 0 h 37"/>
                    <a:gd name="T4" fmla="*/ 25 w 25"/>
                    <a:gd name="T5" fmla="*/ 0 h 37"/>
                    <a:gd name="T6" fmla="*/ 18 w 25"/>
                    <a:gd name="T7" fmla="*/ 9 h 37"/>
                    <a:gd name="T8" fmla="*/ 0 w 25"/>
                    <a:gd name="T9" fmla="*/ 8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7"/>
                    <a:gd name="T17" fmla="*/ 25 w 25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7">
                      <a:moveTo>
                        <a:pt x="0" y="35"/>
                      </a:moveTo>
                      <a:lnTo>
                        <a:pt x="8" y="0"/>
                      </a:lnTo>
                      <a:lnTo>
                        <a:pt x="25" y="1"/>
                      </a:lnTo>
                      <a:lnTo>
                        <a:pt x="18" y="37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19" name="Freeform 691"/>
                <p:cNvSpPr>
                  <a:spLocks/>
                </p:cNvSpPr>
                <p:nvPr/>
              </p:nvSpPr>
              <p:spPr bwMode="auto">
                <a:xfrm>
                  <a:off x="3888" y="1100"/>
                  <a:ext cx="20" cy="13"/>
                </a:xfrm>
                <a:custGeom>
                  <a:avLst/>
                  <a:gdLst>
                    <a:gd name="T0" fmla="*/ 0 w 20"/>
                    <a:gd name="T1" fmla="*/ 6 h 25"/>
                    <a:gd name="T2" fmla="*/ 2 w 20"/>
                    <a:gd name="T3" fmla="*/ 0 h 25"/>
                    <a:gd name="T4" fmla="*/ 20 w 20"/>
                    <a:gd name="T5" fmla="*/ 1 h 25"/>
                    <a:gd name="T6" fmla="*/ 17 w 20"/>
                    <a:gd name="T7" fmla="*/ 7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3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0" name="Freeform 692"/>
                <p:cNvSpPr>
                  <a:spLocks/>
                </p:cNvSpPr>
                <p:nvPr/>
              </p:nvSpPr>
              <p:spPr bwMode="auto">
                <a:xfrm>
                  <a:off x="3890" y="1097"/>
                  <a:ext cx="21" cy="11"/>
                </a:xfrm>
                <a:custGeom>
                  <a:avLst/>
                  <a:gdLst>
                    <a:gd name="T0" fmla="*/ 0 w 21"/>
                    <a:gd name="T1" fmla="*/ 5 h 23"/>
                    <a:gd name="T2" fmla="*/ 0 w 21"/>
                    <a:gd name="T3" fmla="*/ 0 h 23"/>
                    <a:gd name="T4" fmla="*/ 21 w 21"/>
                    <a:gd name="T5" fmla="*/ 0 h 23"/>
                    <a:gd name="T6" fmla="*/ 18 w 21"/>
                    <a:gd name="T7" fmla="*/ 5 h 23"/>
                    <a:gd name="T8" fmla="*/ 0 w 21"/>
                    <a:gd name="T9" fmla="*/ 5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3"/>
                    <a:gd name="T17" fmla="*/ 21 w 21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3">
                      <a:moveTo>
                        <a:pt x="0" y="21"/>
                      </a:moveTo>
                      <a:lnTo>
                        <a:pt x="0" y="0"/>
                      </a:lnTo>
                      <a:lnTo>
                        <a:pt x="21" y="0"/>
                      </a:lnTo>
                      <a:lnTo>
                        <a:pt x="18" y="2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1" name="Freeform 693"/>
                <p:cNvSpPr>
                  <a:spLocks/>
                </p:cNvSpPr>
                <p:nvPr/>
              </p:nvSpPr>
              <p:spPr bwMode="auto">
                <a:xfrm>
                  <a:off x="3890" y="1095"/>
                  <a:ext cx="23" cy="9"/>
                </a:xfrm>
                <a:custGeom>
                  <a:avLst/>
                  <a:gdLst>
                    <a:gd name="T0" fmla="*/ 0 w 23"/>
                    <a:gd name="T1" fmla="*/ 4 h 18"/>
                    <a:gd name="T2" fmla="*/ 3 w 23"/>
                    <a:gd name="T3" fmla="*/ 0 h 18"/>
                    <a:gd name="T4" fmla="*/ 23 w 23"/>
                    <a:gd name="T5" fmla="*/ 1 h 18"/>
                    <a:gd name="T6" fmla="*/ 21 w 23"/>
                    <a:gd name="T7" fmla="*/ 5 h 18"/>
                    <a:gd name="T8" fmla="*/ 0 w 23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16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2" name="Rectangle 694"/>
                <p:cNvSpPr>
                  <a:spLocks noChangeArrowheads="1"/>
                </p:cNvSpPr>
                <p:nvPr/>
              </p:nvSpPr>
              <p:spPr bwMode="auto">
                <a:xfrm>
                  <a:off x="3893" y="1096"/>
                  <a:ext cx="25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23" name="Freeform 695"/>
                <p:cNvSpPr>
                  <a:spLocks/>
                </p:cNvSpPr>
                <p:nvPr/>
              </p:nvSpPr>
              <p:spPr bwMode="auto">
                <a:xfrm>
                  <a:off x="3895" y="1096"/>
                  <a:ext cx="31" cy="7"/>
                </a:xfrm>
                <a:custGeom>
                  <a:avLst/>
                  <a:gdLst>
                    <a:gd name="T0" fmla="*/ 0 w 31"/>
                    <a:gd name="T1" fmla="*/ 3 h 14"/>
                    <a:gd name="T2" fmla="*/ 28 w 31"/>
                    <a:gd name="T3" fmla="*/ 4 h 14"/>
                    <a:gd name="T4" fmla="*/ 31 w 31"/>
                    <a:gd name="T5" fmla="*/ 1 h 14"/>
                    <a:gd name="T6" fmla="*/ 3 w 31"/>
                    <a:gd name="T7" fmla="*/ 0 h 14"/>
                    <a:gd name="T8" fmla="*/ 0 w 31"/>
                    <a:gd name="T9" fmla="*/ 3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"/>
                    <a:gd name="T16" fmla="*/ 0 h 14"/>
                    <a:gd name="T17" fmla="*/ 31 w 31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" h="14">
                      <a:moveTo>
                        <a:pt x="0" y="12"/>
                      </a:moveTo>
                      <a:lnTo>
                        <a:pt x="28" y="14"/>
                      </a:lnTo>
                      <a:lnTo>
                        <a:pt x="31" y="2"/>
                      </a:lnTo>
                      <a:lnTo>
                        <a:pt x="3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4" name="Freeform 696"/>
                <p:cNvSpPr>
                  <a:spLocks/>
                </p:cNvSpPr>
                <p:nvPr/>
              </p:nvSpPr>
              <p:spPr bwMode="auto">
                <a:xfrm>
                  <a:off x="3903" y="1097"/>
                  <a:ext cx="30" cy="8"/>
                </a:xfrm>
                <a:custGeom>
                  <a:avLst/>
                  <a:gdLst>
                    <a:gd name="T0" fmla="*/ 0 w 30"/>
                    <a:gd name="T1" fmla="*/ 3 h 16"/>
                    <a:gd name="T2" fmla="*/ 28 w 30"/>
                    <a:gd name="T3" fmla="*/ 4 h 16"/>
                    <a:gd name="T4" fmla="*/ 30 w 30"/>
                    <a:gd name="T5" fmla="*/ 1 h 16"/>
                    <a:gd name="T6" fmla="*/ 2 w 30"/>
                    <a:gd name="T7" fmla="*/ 0 h 16"/>
                    <a:gd name="T8" fmla="*/ 0 w 30"/>
                    <a:gd name="T9" fmla="*/ 3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16"/>
                    <a:gd name="T17" fmla="*/ 30 w 30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16">
                      <a:moveTo>
                        <a:pt x="0" y="12"/>
                      </a:moveTo>
                      <a:lnTo>
                        <a:pt x="28" y="16"/>
                      </a:lnTo>
                      <a:lnTo>
                        <a:pt x="30" y="1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5" name="Freeform 697"/>
                <p:cNvSpPr>
                  <a:spLocks/>
                </p:cNvSpPr>
                <p:nvPr/>
              </p:nvSpPr>
              <p:spPr bwMode="auto">
                <a:xfrm>
                  <a:off x="3913" y="1097"/>
                  <a:ext cx="28" cy="12"/>
                </a:xfrm>
                <a:custGeom>
                  <a:avLst/>
                  <a:gdLst>
                    <a:gd name="T0" fmla="*/ 0 w 28"/>
                    <a:gd name="T1" fmla="*/ 0 h 25"/>
                    <a:gd name="T2" fmla="*/ 8 w 28"/>
                    <a:gd name="T3" fmla="*/ 5 h 25"/>
                    <a:gd name="T4" fmla="*/ 28 w 28"/>
                    <a:gd name="T5" fmla="*/ 6 h 25"/>
                    <a:gd name="T6" fmla="*/ 20 w 28"/>
                    <a:gd name="T7" fmla="*/ 0 h 25"/>
                    <a:gd name="T8" fmla="*/ 0 w 28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5"/>
                    <a:gd name="T17" fmla="*/ 28 w 28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5">
                      <a:moveTo>
                        <a:pt x="0" y="0"/>
                      </a:moveTo>
                      <a:lnTo>
                        <a:pt x="8" y="23"/>
                      </a:lnTo>
                      <a:lnTo>
                        <a:pt x="28" y="25"/>
                      </a:lnTo>
                      <a:lnTo>
                        <a:pt x="2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6" name="Freeform 698"/>
                <p:cNvSpPr>
                  <a:spLocks/>
                </p:cNvSpPr>
                <p:nvPr/>
              </p:nvSpPr>
              <p:spPr bwMode="auto">
                <a:xfrm>
                  <a:off x="3933" y="1113"/>
                  <a:ext cx="21" cy="6"/>
                </a:xfrm>
                <a:custGeom>
                  <a:avLst/>
                  <a:gdLst>
                    <a:gd name="T0" fmla="*/ 0 w 21"/>
                    <a:gd name="T1" fmla="*/ 0 h 12"/>
                    <a:gd name="T2" fmla="*/ 3 w 21"/>
                    <a:gd name="T3" fmla="*/ 3 h 12"/>
                    <a:gd name="T4" fmla="*/ 21 w 21"/>
                    <a:gd name="T5" fmla="*/ 3 h 12"/>
                    <a:gd name="T6" fmla="*/ 18 w 21"/>
                    <a:gd name="T7" fmla="*/ 1 h 12"/>
                    <a:gd name="T8" fmla="*/ 0 w 2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0" y="0"/>
                      </a:moveTo>
                      <a:lnTo>
                        <a:pt x="3" y="10"/>
                      </a:lnTo>
                      <a:lnTo>
                        <a:pt x="21" y="12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7" name="Freeform 699"/>
                <p:cNvSpPr>
                  <a:spLocks/>
                </p:cNvSpPr>
                <p:nvPr/>
              </p:nvSpPr>
              <p:spPr bwMode="auto">
                <a:xfrm>
                  <a:off x="3936" y="1112"/>
                  <a:ext cx="20" cy="13"/>
                </a:xfrm>
                <a:custGeom>
                  <a:avLst/>
                  <a:gdLst>
                    <a:gd name="T0" fmla="*/ 0 w 20"/>
                    <a:gd name="T1" fmla="*/ 0 h 27"/>
                    <a:gd name="T2" fmla="*/ 2 w 20"/>
                    <a:gd name="T3" fmla="*/ 6 h 27"/>
                    <a:gd name="T4" fmla="*/ 20 w 20"/>
                    <a:gd name="T5" fmla="*/ 6 h 27"/>
                    <a:gd name="T6" fmla="*/ 18 w 20"/>
                    <a:gd name="T7" fmla="*/ 0 h 27"/>
                    <a:gd name="T8" fmla="*/ 0 w 20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7"/>
                    <a:gd name="T17" fmla="*/ 20 w 20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7">
                      <a:moveTo>
                        <a:pt x="0" y="0"/>
                      </a:moveTo>
                      <a:lnTo>
                        <a:pt x="2" y="25"/>
                      </a:lnTo>
                      <a:lnTo>
                        <a:pt x="20" y="2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8" name="Freeform 700"/>
                <p:cNvSpPr>
                  <a:spLocks/>
                </p:cNvSpPr>
                <p:nvPr/>
              </p:nvSpPr>
              <p:spPr bwMode="auto">
                <a:xfrm>
                  <a:off x="3938" y="1117"/>
                  <a:ext cx="21" cy="14"/>
                </a:xfrm>
                <a:custGeom>
                  <a:avLst/>
                  <a:gdLst>
                    <a:gd name="T0" fmla="*/ 0 w 21"/>
                    <a:gd name="T1" fmla="*/ 0 h 28"/>
                    <a:gd name="T2" fmla="*/ 3 w 21"/>
                    <a:gd name="T3" fmla="*/ 7 h 28"/>
                    <a:gd name="T4" fmla="*/ 21 w 21"/>
                    <a:gd name="T5" fmla="*/ 7 h 28"/>
                    <a:gd name="T6" fmla="*/ 18 w 21"/>
                    <a:gd name="T7" fmla="*/ 1 h 28"/>
                    <a:gd name="T8" fmla="*/ 0 w 21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8"/>
                    <a:gd name="T17" fmla="*/ 21 w 21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8">
                      <a:moveTo>
                        <a:pt x="0" y="0"/>
                      </a:moveTo>
                      <a:lnTo>
                        <a:pt x="3" y="26"/>
                      </a:lnTo>
                      <a:lnTo>
                        <a:pt x="21" y="28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29" name="Freeform 701"/>
                <p:cNvSpPr>
                  <a:spLocks/>
                </p:cNvSpPr>
                <p:nvPr/>
              </p:nvSpPr>
              <p:spPr bwMode="auto">
                <a:xfrm>
                  <a:off x="3941" y="1123"/>
                  <a:ext cx="25" cy="23"/>
                </a:xfrm>
                <a:custGeom>
                  <a:avLst/>
                  <a:gdLst>
                    <a:gd name="T0" fmla="*/ 0 w 25"/>
                    <a:gd name="T1" fmla="*/ 0 h 44"/>
                    <a:gd name="T2" fmla="*/ 8 w 25"/>
                    <a:gd name="T3" fmla="*/ 12 h 44"/>
                    <a:gd name="T4" fmla="*/ 25 w 25"/>
                    <a:gd name="T5" fmla="*/ 12 h 44"/>
                    <a:gd name="T6" fmla="*/ 18 w 25"/>
                    <a:gd name="T7" fmla="*/ 1 h 44"/>
                    <a:gd name="T8" fmla="*/ 0 w 25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4"/>
                    <a:gd name="T17" fmla="*/ 25 w 25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4">
                      <a:moveTo>
                        <a:pt x="0" y="0"/>
                      </a:moveTo>
                      <a:lnTo>
                        <a:pt x="8" y="43"/>
                      </a:lnTo>
                      <a:lnTo>
                        <a:pt x="25" y="44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0" name="Rectangle 702"/>
                <p:cNvSpPr>
                  <a:spLocks noChangeArrowheads="1"/>
                </p:cNvSpPr>
                <p:nvPr/>
              </p:nvSpPr>
              <p:spPr bwMode="auto">
                <a:xfrm>
                  <a:off x="3949" y="1139"/>
                  <a:ext cx="17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31" name="Freeform 703"/>
                <p:cNvSpPr>
                  <a:spLocks/>
                </p:cNvSpPr>
                <p:nvPr/>
              </p:nvSpPr>
              <p:spPr bwMode="auto">
                <a:xfrm>
                  <a:off x="3951" y="1159"/>
                  <a:ext cx="26" cy="22"/>
                </a:xfrm>
                <a:custGeom>
                  <a:avLst/>
                  <a:gdLst>
                    <a:gd name="T0" fmla="*/ 0 w 26"/>
                    <a:gd name="T1" fmla="*/ 0 h 44"/>
                    <a:gd name="T2" fmla="*/ 5 w 26"/>
                    <a:gd name="T3" fmla="*/ 11 h 44"/>
                    <a:gd name="T4" fmla="*/ 26 w 26"/>
                    <a:gd name="T5" fmla="*/ 11 h 44"/>
                    <a:gd name="T6" fmla="*/ 21 w 26"/>
                    <a:gd name="T7" fmla="*/ 1 h 44"/>
                    <a:gd name="T8" fmla="*/ 0 w 26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4"/>
                    <a:gd name="T17" fmla="*/ 26 w 26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4">
                      <a:moveTo>
                        <a:pt x="0" y="0"/>
                      </a:moveTo>
                      <a:lnTo>
                        <a:pt x="5" y="43"/>
                      </a:lnTo>
                      <a:lnTo>
                        <a:pt x="26" y="44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2" name="Freeform 704"/>
                <p:cNvSpPr>
                  <a:spLocks/>
                </p:cNvSpPr>
                <p:nvPr/>
              </p:nvSpPr>
              <p:spPr bwMode="auto">
                <a:xfrm>
                  <a:off x="3956" y="1174"/>
                  <a:ext cx="28" cy="27"/>
                </a:xfrm>
                <a:custGeom>
                  <a:avLst/>
                  <a:gdLst>
                    <a:gd name="T0" fmla="*/ 0 w 28"/>
                    <a:gd name="T1" fmla="*/ 0 h 54"/>
                    <a:gd name="T2" fmla="*/ 8 w 28"/>
                    <a:gd name="T3" fmla="*/ 13 h 54"/>
                    <a:gd name="T4" fmla="*/ 28 w 28"/>
                    <a:gd name="T5" fmla="*/ 14 h 54"/>
                    <a:gd name="T6" fmla="*/ 21 w 28"/>
                    <a:gd name="T7" fmla="*/ 1 h 54"/>
                    <a:gd name="T8" fmla="*/ 0 w 28"/>
                    <a:gd name="T9" fmla="*/ 0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54"/>
                    <a:gd name="T17" fmla="*/ 28 w 28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54">
                      <a:moveTo>
                        <a:pt x="0" y="0"/>
                      </a:moveTo>
                      <a:lnTo>
                        <a:pt x="8" y="52"/>
                      </a:lnTo>
                      <a:lnTo>
                        <a:pt x="28" y="54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3" name="Rectangle 705"/>
                <p:cNvSpPr>
                  <a:spLocks noChangeArrowheads="1"/>
                </p:cNvSpPr>
                <p:nvPr/>
              </p:nvSpPr>
              <p:spPr bwMode="auto">
                <a:xfrm>
                  <a:off x="3969" y="1221"/>
                  <a:ext cx="20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34" name="Freeform 706"/>
                <p:cNvSpPr>
                  <a:spLocks/>
                </p:cNvSpPr>
                <p:nvPr/>
              </p:nvSpPr>
              <p:spPr bwMode="auto">
                <a:xfrm>
                  <a:off x="3969" y="1217"/>
                  <a:ext cx="28" cy="32"/>
                </a:xfrm>
                <a:custGeom>
                  <a:avLst/>
                  <a:gdLst>
                    <a:gd name="T0" fmla="*/ 0 w 28"/>
                    <a:gd name="T1" fmla="*/ 0 h 63"/>
                    <a:gd name="T2" fmla="*/ 8 w 28"/>
                    <a:gd name="T3" fmla="*/ 16 h 63"/>
                    <a:gd name="T4" fmla="*/ 28 w 28"/>
                    <a:gd name="T5" fmla="*/ 16 h 63"/>
                    <a:gd name="T6" fmla="*/ 20 w 28"/>
                    <a:gd name="T7" fmla="*/ 1 h 63"/>
                    <a:gd name="T8" fmla="*/ 0 w 28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63"/>
                    <a:gd name="T17" fmla="*/ 28 w 28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63">
                      <a:moveTo>
                        <a:pt x="0" y="0"/>
                      </a:moveTo>
                      <a:lnTo>
                        <a:pt x="8" y="62"/>
                      </a:lnTo>
                      <a:lnTo>
                        <a:pt x="28" y="63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5" name="Freeform 707"/>
                <p:cNvSpPr>
                  <a:spLocks/>
                </p:cNvSpPr>
                <p:nvPr/>
              </p:nvSpPr>
              <p:spPr bwMode="auto">
                <a:xfrm>
                  <a:off x="3977" y="1241"/>
                  <a:ext cx="22" cy="14"/>
                </a:xfrm>
                <a:custGeom>
                  <a:avLst/>
                  <a:gdLst>
                    <a:gd name="T0" fmla="*/ 0 w 22"/>
                    <a:gd name="T1" fmla="*/ 0 h 29"/>
                    <a:gd name="T2" fmla="*/ 2 w 22"/>
                    <a:gd name="T3" fmla="*/ 6 h 29"/>
                    <a:gd name="T4" fmla="*/ 22 w 22"/>
                    <a:gd name="T5" fmla="*/ 7 h 29"/>
                    <a:gd name="T6" fmla="*/ 20 w 22"/>
                    <a:gd name="T7" fmla="*/ 0 h 29"/>
                    <a:gd name="T8" fmla="*/ 0 w 22"/>
                    <a:gd name="T9" fmla="*/ 0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9"/>
                    <a:gd name="T17" fmla="*/ 22 w 22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9">
                      <a:moveTo>
                        <a:pt x="0" y="0"/>
                      </a:moveTo>
                      <a:lnTo>
                        <a:pt x="2" y="27"/>
                      </a:lnTo>
                      <a:lnTo>
                        <a:pt x="22" y="29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6" name="Freeform 708"/>
                <p:cNvSpPr>
                  <a:spLocks/>
                </p:cNvSpPr>
                <p:nvPr/>
              </p:nvSpPr>
              <p:spPr bwMode="auto">
                <a:xfrm>
                  <a:off x="3982" y="1266"/>
                  <a:ext cx="23" cy="22"/>
                </a:xfrm>
                <a:custGeom>
                  <a:avLst/>
                  <a:gdLst>
                    <a:gd name="T0" fmla="*/ 0 w 23"/>
                    <a:gd name="T1" fmla="*/ 0 h 43"/>
                    <a:gd name="T2" fmla="*/ 2 w 23"/>
                    <a:gd name="T3" fmla="*/ 11 h 43"/>
                    <a:gd name="T4" fmla="*/ 23 w 23"/>
                    <a:gd name="T5" fmla="*/ 11 h 43"/>
                    <a:gd name="T6" fmla="*/ 20 w 23"/>
                    <a:gd name="T7" fmla="*/ 1 h 43"/>
                    <a:gd name="T8" fmla="*/ 0 w 23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3"/>
                    <a:gd name="T17" fmla="*/ 23 w 23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3">
                      <a:moveTo>
                        <a:pt x="0" y="0"/>
                      </a:moveTo>
                      <a:lnTo>
                        <a:pt x="2" y="41"/>
                      </a:lnTo>
                      <a:lnTo>
                        <a:pt x="23" y="4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7" name="Freeform 709"/>
                <p:cNvSpPr>
                  <a:spLocks/>
                </p:cNvSpPr>
                <p:nvPr/>
              </p:nvSpPr>
              <p:spPr bwMode="auto">
                <a:xfrm>
                  <a:off x="3984" y="1280"/>
                  <a:ext cx="21" cy="21"/>
                </a:xfrm>
                <a:custGeom>
                  <a:avLst/>
                  <a:gdLst>
                    <a:gd name="T0" fmla="*/ 0 w 21"/>
                    <a:gd name="T1" fmla="*/ 0 h 42"/>
                    <a:gd name="T2" fmla="*/ 3 w 21"/>
                    <a:gd name="T3" fmla="*/ 11 h 42"/>
                    <a:gd name="T4" fmla="*/ 21 w 21"/>
                    <a:gd name="T5" fmla="*/ 11 h 42"/>
                    <a:gd name="T6" fmla="*/ 21 w 21"/>
                    <a:gd name="T7" fmla="*/ 1 h 42"/>
                    <a:gd name="T8" fmla="*/ 0 w 21"/>
                    <a:gd name="T9" fmla="*/ 0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42"/>
                    <a:gd name="T17" fmla="*/ 21 w 21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42">
                      <a:moveTo>
                        <a:pt x="0" y="0"/>
                      </a:moveTo>
                      <a:lnTo>
                        <a:pt x="3" y="41"/>
                      </a:lnTo>
                      <a:lnTo>
                        <a:pt x="21" y="42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8" name="Freeform 710"/>
                <p:cNvSpPr>
                  <a:spLocks/>
                </p:cNvSpPr>
                <p:nvPr/>
              </p:nvSpPr>
              <p:spPr bwMode="auto">
                <a:xfrm>
                  <a:off x="3987" y="1294"/>
                  <a:ext cx="20" cy="7"/>
                </a:xfrm>
                <a:custGeom>
                  <a:avLst/>
                  <a:gdLst>
                    <a:gd name="T0" fmla="*/ 0 w 20"/>
                    <a:gd name="T1" fmla="*/ 0 h 14"/>
                    <a:gd name="T2" fmla="*/ 2 w 20"/>
                    <a:gd name="T3" fmla="*/ 4 h 14"/>
                    <a:gd name="T4" fmla="*/ 20 w 20"/>
                    <a:gd name="T5" fmla="*/ 4 h 14"/>
                    <a:gd name="T6" fmla="*/ 18 w 20"/>
                    <a:gd name="T7" fmla="*/ 0 h 14"/>
                    <a:gd name="T8" fmla="*/ 0 w 20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4"/>
                    <a:gd name="T17" fmla="*/ 20 w 20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4">
                      <a:moveTo>
                        <a:pt x="0" y="0"/>
                      </a:moveTo>
                      <a:lnTo>
                        <a:pt x="2" y="13"/>
                      </a:lnTo>
                      <a:lnTo>
                        <a:pt x="20" y="14"/>
                      </a:lnTo>
                      <a:lnTo>
                        <a:pt x="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39" name="Rectangle 711"/>
                <p:cNvSpPr>
                  <a:spLocks noChangeArrowheads="1"/>
                </p:cNvSpPr>
                <p:nvPr/>
              </p:nvSpPr>
              <p:spPr bwMode="auto">
                <a:xfrm>
                  <a:off x="3994" y="1329"/>
                  <a:ext cx="18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40" name="Freeform 712"/>
                <p:cNvSpPr>
                  <a:spLocks/>
                </p:cNvSpPr>
                <p:nvPr/>
              </p:nvSpPr>
              <p:spPr bwMode="auto">
                <a:xfrm>
                  <a:off x="3994" y="1322"/>
                  <a:ext cx="23" cy="40"/>
                </a:xfrm>
                <a:custGeom>
                  <a:avLst/>
                  <a:gdLst>
                    <a:gd name="T0" fmla="*/ 0 w 23"/>
                    <a:gd name="T1" fmla="*/ 0 h 78"/>
                    <a:gd name="T2" fmla="*/ 5 w 23"/>
                    <a:gd name="T3" fmla="*/ 20 h 78"/>
                    <a:gd name="T4" fmla="*/ 23 w 23"/>
                    <a:gd name="T5" fmla="*/ 21 h 78"/>
                    <a:gd name="T6" fmla="*/ 18 w 23"/>
                    <a:gd name="T7" fmla="*/ 1 h 78"/>
                    <a:gd name="T8" fmla="*/ 0 w 23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8"/>
                    <a:gd name="T17" fmla="*/ 23 w 23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8">
                      <a:moveTo>
                        <a:pt x="0" y="0"/>
                      </a:moveTo>
                      <a:lnTo>
                        <a:pt x="5" y="76"/>
                      </a:lnTo>
                      <a:lnTo>
                        <a:pt x="23" y="78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1" name="Rectangle 713"/>
                <p:cNvSpPr>
                  <a:spLocks noChangeArrowheads="1"/>
                </p:cNvSpPr>
                <p:nvPr/>
              </p:nvSpPr>
              <p:spPr bwMode="auto">
                <a:xfrm>
                  <a:off x="3999" y="1354"/>
                  <a:ext cx="18" cy="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42" name="Rectangle 714"/>
                <p:cNvSpPr>
                  <a:spLocks noChangeArrowheads="1"/>
                </p:cNvSpPr>
                <p:nvPr/>
              </p:nvSpPr>
              <p:spPr bwMode="auto">
                <a:xfrm>
                  <a:off x="4005" y="1390"/>
                  <a:ext cx="17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43" name="Freeform 715"/>
                <p:cNvSpPr>
                  <a:spLocks/>
                </p:cNvSpPr>
                <p:nvPr/>
              </p:nvSpPr>
              <p:spPr bwMode="auto">
                <a:xfrm>
                  <a:off x="4005" y="1386"/>
                  <a:ext cx="25" cy="42"/>
                </a:xfrm>
                <a:custGeom>
                  <a:avLst/>
                  <a:gdLst>
                    <a:gd name="T0" fmla="*/ 0 w 25"/>
                    <a:gd name="T1" fmla="*/ 0 h 83"/>
                    <a:gd name="T2" fmla="*/ 5 w 25"/>
                    <a:gd name="T3" fmla="*/ 21 h 83"/>
                    <a:gd name="T4" fmla="*/ 25 w 25"/>
                    <a:gd name="T5" fmla="*/ 21 h 83"/>
                    <a:gd name="T6" fmla="*/ 17 w 25"/>
                    <a:gd name="T7" fmla="*/ 1 h 83"/>
                    <a:gd name="T8" fmla="*/ 0 w 2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3"/>
                    <a:gd name="T17" fmla="*/ 25 w 2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3">
                      <a:moveTo>
                        <a:pt x="0" y="0"/>
                      </a:moveTo>
                      <a:lnTo>
                        <a:pt x="5" y="82"/>
                      </a:lnTo>
                      <a:lnTo>
                        <a:pt x="25" y="83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4" name="Rectangle 716"/>
                <p:cNvSpPr>
                  <a:spLocks noChangeArrowheads="1"/>
                </p:cNvSpPr>
                <p:nvPr/>
              </p:nvSpPr>
              <p:spPr bwMode="auto">
                <a:xfrm>
                  <a:off x="4010" y="1421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45" name="Freeform 717"/>
                <p:cNvSpPr>
                  <a:spLocks/>
                </p:cNvSpPr>
                <p:nvPr/>
              </p:nvSpPr>
              <p:spPr bwMode="auto">
                <a:xfrm>
                  <a:off x="4012" y="1450"/>
                  <a:ext cx="23" cy="12"/>
                </a:xfrm>
                <a:custGeom>
                  <a:avLst/>
                  <a:gdLst>
                    <a:gd name="T0" fmla="*/ 0 w 23"/>
                    <a:gd name="T1" fmla="*/ 0 h 23"/>
                    <a:gd name="T2" fmla="*/ 3 w 23"/>
                    <a:gd name="T3" fmla="*/ 6 h 23"/>
                    <a:gd name="T4" fmla="*/ 23 w 23"/>
                    <a:gd name="T5" fmla="*/ 6 h 23"/>
                    <a:gd name="T6" fmla="*/ 21 w 23"/>
                    <a:gd name="T7" fmla="*/ 1 h 23"/>
                    <a:gd name="T8" fmla="*/ 0 w 23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0"/>
                      </a:moveTo>
                      <a:lnTo>
                        <a:pt x="3" y="21"/>
                      </a:lnTo>
                      <a:lnTo>
                        <a:pt x="23" y="23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6" name="Freeform 718"/>
                <p:cNvSpPr>
                  <a:spLocks/>
                </p:cNvSpPr>
                <p:nvPr/>
              </p:nvSpPr>
              <p:spPr bwMode="auto">
                <a:xfrm>
                  <a:off x="4015" y="1454"/>
                  <a:ext cx="25" cy="37"/>
                </a:xfrm>
                <a:custGeom>
                  <a:avLst/>
                  <a:gdLst>
                    <a:gd name="T0" fmla="*/ 0 w 25"/>
                    <a:gd name="T1" fmla="*/ 0 h 74"/>
                    <a:gd name="T2" fmla="*/ 5 w 25"/>
                    <a:gd name="T3" fmla="*/ 19 h 74"/>
                    <a:gd name="T4" fmla="*/ 25 w 25"/>
                    <a:gd name="T5" fmla="*/ 19 h 74"/>
                    <a:gd name="T6" fmla="*/ 20 w 25"/>
                    <a:gd name="T7" fmla="*/ 1 h 74"/>
                    <a:gd name="T8" fmla="*/ 0 w 25"/>
                    <a:gd name="T9" fmla="*/ 0 h 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4"/>
                    <a:gd name="T17" fmla="*/ 25 w 25"/>
                    <a:gd name="T18" fmla="*/ 74 h 7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4">
                      <a:moveTo>
                        <a:pt x="0" y="0"/>
                      </a:moveTo>
                      <a:lnTo>
                        <a:pt x="5" y="74"/>
                      </a:lnTo>
                      <a:lnTo>
                        <a:pt x="25" y="74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7" name="Freeform 719"/>
                <p:cNvSpPr>
                  <a:spLocks/>
                </p:cNvSpPr>
                <p:nvPr/>
              </p:nvSpPr>
              <p:spPr bwMode="auto">
                <a:xfrm>
                  <a:off x="4025" y="1518"/>
                  <a:ext cx="23" cy="13"/>
                </a:xfrm>
                <a:custGeom>
                  <a:avLst/>
                  <a:gdLst>
                    <a:gd name="T0" fmla="*/ 0 w 23"/>
                    <a:gd name="T1" fmla="*/ 0 h 26"/>
                    <a:gd name="T2" fmla="*/ 2 w 23"/>
                    <a:gd name="T3" fmla="*/ 7 h 26"/>
                    <a:gd name="T4" fmla="*/ 23 w 23"/>
                    <a:gd name="T5" fmla="*/ 7 h 26"/>
                    <a:gd name="T6" fmla="*/ 20 w 23"/>
                    <a:gd name="T7" fmla="*/ 1 h 26"/>
                    <a:gd name="T8" fmla="*/ 0 w 23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6"/>
                    <a:gd name="T17" fmla="*/ 23 w 23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6">
                      <a:moveTo>
                        <a:pt x="0" y="0"/>
                      </a:moveTo>
                      <a:lnTo>
                        <a:pt x="2" y="25"/>
                      </a:lnTo>
                      <a:lnTo>
                        <a:pt x="23" y="26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8" name="Freeform 720"/>
                <p:cNvSpPr>
                  <a:spLocks/>
                </p:cNvSpPr>
                <p:nvPr/>
              </p:nvSpPr>
              <p:spPr bwMode="auto">
                <a:xfrm>
                  <a:off x="4027" y="1524"/>
                  <a:ext cx="26" cy="44"/>
                </a:xfrm>
                <a:custGeom>
                  <a:avLst/>
                  <a:gdLst>
                    <a:gd name="T0" fmla="*/ 0 w 26"/>
                    <a:gd name="T1" fmla="*/ 0 h 87"/>
                    <a:gd name="T2" fmla="*/ 6 w 26"/>
                    <a:gd name="T3" fmla="*/ 22 h 87"/>
                    <a:gd name="T4" fmla="*/ 26 w 26"/>
                    <a:gd name="T5" fmla="*/ 22 h 87"/>
                    <a:gd name="T6" fmla="*/ 21 w 26"/>
                    <a:gd name="T7" fmla="*/ 1 h 87"/>
                    <a:gd name="T8" fmla="*/ 0 w 26"/>
                    <a:gd name="T9" fmla="*/ 0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87"/>
                    <a:gd name="T17" fmla="*/ 26 w 26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87">
                      <a:moveTo>
                        <a:pt x="0" y="0"/>
                      </a:moveTo>
                      <a:lnTo>
                        <a:pt x="6" y="85"/>
                      </a:lnTo>
                      <a:lnTo>
                        <a:pt x="26" y="87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49" name="Rectangle 721"/>
                <p:cNvSpPr>
                  <a:spLocks noChangeArrowheads="1"/>
                </p:cNvSpPr>
                <p:nvPr/>
              </p:nvSpPr>
              <p:spPr bwMode="auto">
                <a:xfrm>
                  <a:off x="4033" y="1561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50" name="Freeform 722"/>
                <p:cNvSpPr>
                  <a:spLocks/>
                </p:cNvSpPr>
                <p:nvPr/>
              </p:nvSpPr>
              <p:spPr bwMode="auto">
                <a:xfrm>
                  <a:off x="4038" y="1592"/>
                  <a:ext cx="22" cy="12"/>
                </a:xfrm>
                <a:custGeom>
                  <a:avLst/>
                  <a:gdLst>
                    <a:gd name="T0" fmla="*/ 0 w 22"/>
                    <a:gd name="T1" fmla="*/ 0 h 25"/>
                    <a:gd name="T2" fmla="*/ 2 w 22"/>
                    <a:gd name="T3" fmla="*/ 5 h 25"/>
                    <a:gd name="T4" fmla="*/ 22 w 22"/>
                    <a:gd name="T5" fmla="*/ 6 h 25"/>
                    <a:gd name="T6" fmla="*/ 20 w 22"/>
                    <a:gd name="T7" fmla="*/ 0 h 25"/>
                    <a:gd name="T8" fmla="*/ 0 w 22"/>
                    <a:gd name="T9" fmla="*/ 0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5"/>
                    <a:gd name="T17" fmla="*/ 22 w 22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5">
                      <a:moveTo>
                        <a:pt x="0" y="0"/>
                      </a:moveTo>
                      <a:lnTo>
                        <a:pt x="2" y="23"/>
                      </a:lnTo>
                      <a:lnTo>
                        <a:pt x="22" y="2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1" name="Freeform 723"/>
                <p:cNvSpPr>
                  <a:spLocks/>
                </p:cNvSpPr>
                <p:nvPr/>
              </p:nvSpPr>
              <p:spPr bwMode="auto">
                <a:xfrm>
                  <a:off x="4040" y="1596"/>
                  <a:ext cx="23" cy="37"/>
                </a:xfrm>
                <a:custGeom>
                  <a:avLst/>
                  <a:gdLst>
                    <a:gd name="T0" fmla="*/ 0 w 23"/>
                    <a:gd name="T1" fmla="*/ 0 h 75"/>
                    <a:gd name="T2" fmla="*/ 5 w 23"/>
                    <a:gd name="T3" fmla="*/ 18 h 75"/>
                    <a:gd name="T4" fmla="*/ 23 w 23"/>
                    <a:gd name="T5" fmla="*/ 18 h 75"/>
                    <a:gd name="T6" fmla="*/ 20 w 23"/>
                    <a:gd name="T7" fmla="*/ 0 h 75"/>
                    <a:gd name="T8" fmla="*/ 0 w 23"/>
                    <a:gd name="T9" fmla="*/ 0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5"/>
                    <a:gd name="T17" fmla="*/ 23 w 23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5">
                      <a:moveTo>
                        <a:pt x="0" y="0"/>
                      </a:moveTo>
                      <a:lnTo>
                        <a:pt x="5" y="73"/>
                      </a:lnTo>
                      <a:lnTo>
                        <a:pt x="23" y="7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2" name="Freeform 724"/>
                <p:cNvSpPr>
                  <a:spLocks/>
                </p:cNvSpPr>
                <p:nvPr/>
              </p:nvSpPr>
              <p:spPr bwMode="auto">
                <a:xfrm>
                  <a:off x="4048" y="1653"/>
                  <a:ext cx="23" cy="27"/>
                </a:xfrm>
                <a:custGeom>
                  <a:avLst/>
                  <a:gdLst>
                    <a:gd name="T0" fmla="*/ 0 w 23"/>
                    <a:gd name="T1" fmla="*/ 0 h 53"/>
                    <a:gd name="T2" fmla="*/ 5 w 23"/>
                    <a:gd name="T3" fmla="*/ 13 h 53"/>
                    <a:gd name="T4" fmla="*/ 23 w 23"/>
                    <a:gd name="T5" fmla="*/ 14 h 53"/>
                    <a:gd name="T6" fmla="*/ 18 w 23"/>
                    <a:gd name="T7" fmla="*/ 1 h 53"/>
                    <a:gd name="T8" fmla="*/ 0 w 23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3"/>
                    <a:gd name="T17" fmla="*/ 23 w 2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3">
                      <a:moveTo>
                        <a:pt x="0" y="0"/>
                      </a:moveTo>
                      <a:lnTo>
                        <a:pt x="5" y="51"/>
                      </a:lnTo>
                      <a:lnTo>
                        <a:pt x="23" y="53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3" name="Freeform 725"/>
                <p:cNvSpPr>
                  <a:spLocks/>
                </p:cNvSpPr>
                <p:nvPr/>
              </p:nvSpPr>
              <p:spPr bwMode="auto">
                <a:xfrm>
                  <a:off x="4053" y="1672"/>
                  <a:ext cx="20" cy="23"/>
                </a:xfrm>
                <a:custGeom>
                  <a:avLst/>
                  <a:gdLst>
                    <a:gd name="T0" fmla="*/ 0 w 20"/>
                    <a:gd name="T1" fmla="*/ 0 h 46"/>
                    <a:gd name="T2" fmla="*/ 2 w 20"/>
                    <a:gd name="T3" fmla="*/ 12 h 46"/>
                    <a:gd name="T4" fmla="*/ 20 w 20"/>
                    <a:gd name="T5" fmla="*/ 12 h 46"/>
                    <a:gd name="T6" fmla="*/ 18 w 20"/>
                    <a:gd name="T7" fmla="*/ 1 h 46"/>
                    <a:gd name="T8" fmla="*/ 0 w 20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6"/>
                    <a:gd name="T17" fmla="*/ 20 w 20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6">
                      <a:moveTo>
                        <a:pt x="0" y="0"/>
                      </a:moveTo>
                      <a:lnTo>
                        <a:pt x="2" y="45"/>
                      </a:lnTo>
                      <a:lnTo>
                        <a:pt x="20" y="46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4" name="Freeform 726"/>
                <p:cNvSpPr>
                  <a:spLocks/>
                </p:cNvSpPr>
                <p:nvPr/>
              </p:nvSpPr>
              <p:spPr bwMode="auto">
                <a:xfrm>
                  <a:off x="4058" y="1714"/>
                  <a:ext cx="23" cy="41"/>
                </a:xfrm>
                <a:custGeom>
                  <a:avLst/>
                  <a:gdLst>
                    <a:gd name="T0" fmla="*/ 0 w 23"/>
                    <a:gd name="T1" fmla="*/ 0 h 82"/>
                    <a:gd name="T2" fmla="*/ 5 w 23"/>
                    <a:gd name="T3" fmla="*/ 20 h 82"/>
                    <a:gd name="T4" fmla="*/ 23 w 23"/>
                    <a:gd name="T5" fmla="*/ 21 h 82"/>
                    <a:gd name="T6" fmla="*/ 18 w 23"/>
                    <a:gd name="T7" fmla="*/ 1 h 82"/>
                    <a:gd name="T8" fmla="*/ 0 w 23"/>
                    <a:gd name="T9" fmla="*/ 0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2"/>
                    <a:gd name="T17" fmla="*/ 23 w 23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2">
                      <a:moveTo>
                        <a:pt x="0" y="0"/>
                      </a:moveTo>
                      <a:lnTo>
                        <a:pt x="5" y="80"/>
                      </a:lnTo>
                      <a:lnTo>
                        <a:pt x="23" y="82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5" name="Freeform 727"/>
                <p:cNvSpPr>
                  <a:spLocks/>
                </p:cNvSpPr>
                <p:nvPr/>
              </p:nvSpPr>
              <p:spPr bwMode="auto">
                <a:xfrm>
                  <a:off x="4063" y="1747"/>
                  <a:ext cx="20" cy="9"/>
                </a:xfrm>
                <a:custGeom>
                  <a:avLst/>
                  <a:gdLst>
                    <a:gd name="T0" fmla="*/ 0 w 20"/>
                    <a:gd name="T1" fmla="*/ 0 h 18"/>
                    <a:gd name="T2" fmla="*/ 0 w 20"/>
                    <a:gd name="T3" fmla="*/ 4 h 18"/>
                    <a:gd name="T4" fmla="*/ 20 w 20"/>
                    <a:gd name="T5" fmla="*/ 5 h 18"/>
                    <a:gd name="T6" fmla="*/ 18 w 20"/>
                    <a:gd name="T7" fmla="*/ 1 h 18"/>
                    <a:gd name="T8" fmla="*/ 0 w 20"/>
                    <a:gd name="T9" fmla="*/ 0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8"/>
                    <a:gd name="T17" fmla="*/ 20 w 20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8">
                      <a:moveTo>
                        <a:pt x="0" y="0"/>
                      </a:moveTo>
                      <a:lnTo>
                        <a:pt x="0" y="16"/>
                      </a:lnTo>
                      <a:lnTo>
                        <a:pt x="20" y="18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6" name="Freeform 728"/>
                <p:cNvSpPr>
                  <a:spLocks/>
                </p:cNvSpPr>
                <p:nvPr/>
              </p:nvSpPr>
              <p:spPr bwMode="auto">
                <a:xfrm>
                  <a:off x="4066" y="1783"/>
                  <a:ext cx="22" cy="9"/>
                </a:xfrm>
                <a:custGeom>
                  <a:avLst/>
                  <a:gdLst>
                    <a:gd name="T0" fmla="*/ 0 w 22"/>
                    <a:gd name="T1" fmla="*/ 0 h 20"/>
                    <a:gd name="T2" fmla="*/ 2 w 22"/>
                    <a:gd name="T3" fmla="*/ 4 h 20"/>
                    <a:gd name="T4" fmla="*/ 22 w 22"/>
                    <a:gd name="T5" fmla="*/ 4 h 20"/>
                    <a:gd name="T6" fmla="*/ 20 w 22"/>
                    <a:gd name="T7" fmla="*/ 0 h 20"/>
                    <a:gd name="T8" fmla="*/ 0 w 22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0"/>
                    <a:gd name="T17" fmla="*/ 22 w 22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0">
                      <a:moveTo>
                        <a:pt x="0" y="0"/>
                      </a:moveTo>
                      <a:lnTo>
                        <a:pt x="2" y="18"/>
                      </a:lnTo>
                      <a:lnTo>
                        <a:pt x="22" y="20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7" name="Freeform 729"/>
                <p:cNvSpPr>
                  <a:spLocks/>
                </p:cNvSpPr>
                <p:nvPr/>
              </p:nvSpPr>
              <p:spPr bwMode="auto">
                <a:xfrm>
                  <a:off x="4068" y="1785"/>
                  <a:ext cx="26" cy="39"/>
                </a:xfrm>
                <a:custGeom>
                  <a:avLst/>
                  <a:gdLst>
                    <a:gd name="T0" fmla="*/ 0 w 26"/>
                    <a:gd name="T1" fmla="*/ 0 h 78"/>
                    <a:gd name="T2" fmla="*/ 5 w 26"/>
                    <a:gd name="T3" fmla="*/ 19 h 78"/>
                    <a:gd name="T4" fmla="*/ 26 w 26"/>
                    <a:gd name="T5" fmla="*/ 20 h 78"/>
                    <a:gd name="T6" fmla="*/ 20 w 26"/>
                    <a:gd name="T7" fmla="*/ 1 h 78"/>
                    <a:gd name="T8" fmla="*/ 0 w 26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8"/>
                    <a:gd name="T17" fmla="*/ 26 w 26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8">
                      <a:moveTo>
                        <a:pt x="0" y="0"/>
                      </a:moveTo>
                      <a:lnTo>
                        <a:pt x="5" y="76"/>
                      </a:lnTo>
                      <a:lnTo>
                        <a:pt x="26" y="78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8" name="Freeform 730"/>
                <p:cNvSpPr>
                  <a:spLocks/>
                </p:cNvSpPr>
                <p:nvPr/>
              </p:nvSpPr>
              <p:spPr bwMode="auto">
                <a:xfrm>
                  <a:off x="4073" y="1821"/>
                  <a:ext cx="28" cy="48"/>
                </a:xfrm>
                <a:custGeom>
                  <a:avLst/>
                  <a:gdLst>
                    <a:gd name="T0" fmla="*/ 0 w 28"/>
                    <a:gd name="T1" fmla="*/ 0 h 96"/>
                    <a:gd name="T2" fmla="*/ 8 w 28"/>
                    <a:gd name="T3" fmla="*/ 24 h 96"/>
                    <a:gd name="T4" fmla="*/ 28 w 28"/>
                    <a:gd name="T5" fmla="*/ 24 h 96"/>
                    <a:gd name="T6" fmla="*/ 21 w 28"/>
                    <a:gd name="T7" fmla="*/ 1 h 96"/>
                    <a:gd name="T8" fmla="*/ 0 w 28"/>
                    <a:gd name="T9" fmla="*/ 0 h 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96"/>
                    <a:gd name="T17" fmla="*/ 28 w 28"/>
                    <a:gd name="T18" fmla="*/ 96 h 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96">
                      <a:moveTo>
                        <a:pt x="0" y="0"/>
                      </a:moveTo>
                      <a:lnTo>
                        <a:pt x="8" y="94"/>
                      </a:lnTo>
                      <a:lnTo>
                        <a:pt x="28" y="96"/>
                      </a:lnTo>
                      <a:lnTo>
                        <a:pt x="2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59" name="Rectangle 731"/>
                <p:cNvSpPr>
                  <a:spLocks noChangeArrowheads="1"/>
                </p:cNvSpPr>
                <p:nvPr/>
              </p:nvSpPr>
              <p:spPr bwMode="auto">
                <a:xfrm>
                  <a:off x="4086" y="1896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60" name="Freeform 732"/>
                <p:cNvSpPr>
                  <a:spLocks/>
                </p:cNvSpPr>
                <p:nvPr/>
              </p:nvSpPr>
              <p:spPr bwMode="auto">
                <a:xfrm>
                  <a:off x="4086" y="1891"/>
                  <a:ext cx="25" cy="43"/>
                </a:xfrm>
                <a:custGeom>
                  <a:avLst/>
                  <a:gdLst>
                    <a:gd name="T0" fmla="*/ 0 w 25"/>
                    <a:gd name="T1" fmla="*/ 0 h 85"/>
                    <a:gd name="T2" fmla="*/ 5 w 25"/>
                    <a:gd name="T3" fmla="*/ 21 h 85"/>
                    <a:gd name="T4" fmla="*/ 25 w 25"/>
                    <a:gd name="T5" fmla="*/ 22 h 85"/>
                    <a:gd name="T6" fmla="*/ 20 w 25"/>
                    <a:gd name="T7" fmla="*/ 1 h 85"/>
                    <a:gd name="T8" fmla="*/ 0 w 25"/>
                    <a:gd name="T9" fmla="*/ 0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5"/>
                    <a:gd name="T17" fmla="*/ 25 w 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5">
                      <a:moveTo>
                        <a:pt x="0" y="0"/>
                      </a:moveTo>
                      <a:lnTo>
                        <a:pt x="5" y="83"/>
                      </a:lnTo>
                      <a:lnTo>
                        <a:pt x="25" y="85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1" name="Rectangle 733"/>
                <p:cNvSpPr>
                  <a:spLocks noChangeArrowheads="1"/>
                </p:cNvSpPr>
                <p:nvPr/>
              </p:nvSpPr>
              <p:spPr bwMode="auto">
                <a:xfrm>
                  <a:off x="4091" y="1927"/>
                  <a:ext cx="20" cy="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62" name="Rectangle 734"/>
                <p:cNvSpPr>
                  <a:spLocks noChangeArrowheads="1"/>
                </p:cNvSpPr>
                <p:nvPr/>
              </p:nvSpPr>
              <p:spPr bwMode="auto">
                <a:xfrm>
                  <a:off x="4096" y="1958"/>
                  <a:ext cx="20" cy="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63" name="Freeform 735"/>
                <p:cNvSpPr>
                  <a:spLocks/>
                </p:cNvSpPr>
                <p:nvPr/>
              </p:nvSpPr>
              <p:spPr bwMode="auto">
                <a:xfrm>
                  <a:off x="4096" y="1960"/>
                  <a:ext cx="25" cy="38"/>
                </a:xfrm>
                <a:custGeom>
                  <a:avLst/>
                  <a:gdLst>
                    <a:gd name="T0" fmla="*/ 0 w 25"/>
                    <a:gd name="T1" fmla="*/ 0 h 76"/>
                    <a:gd name="T2" fmla="*/ 5 w 25"/>
                    <a:gd name="T3" fmla="*/ 19 h 76"/>
                    <a:gd name="T4" fmla="*/ 25 w 25"/>
                    <a:gd name="T5" fmla="*/ 19 h 76"/>
                    <a:gd name="T6" fmla="*/ 20 w 25"/>
                    <a:gd name="T7" fmla="*/ 1 h 76"/>
                    <a:gd name="T8" fmla="*/ 0 w 25"/>
                    <a:gd name="T9" fmla="*/ 0 h 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6"/>
                    <a:gd name="T17" fmla="*/ 25 w 25"/>
                    <a:gd name="T18" fmla="*/ 76 h 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6">
                      <a:moveTo>
                        <a:pt x="0" y="0"/>
                      </a:moveTo>
                      <a:lnTo>
                        <a:pt x="5" y="74"/>
                      </a:lnTo>
                      <a:lnTo>
                        <a:pt x="25" y="76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4" name="Freeform 736"/>
                <p:cNvSpPr>
                  <a:spLocks/>
                </p:cNvSpPr>
                <p:nvPr/>
              </p:nvSpPr>
              <p:spPr bwMode="auto">
                <a:xfrm>
                  <a:off x="4104" y="2018"/>
                  <a:ext cx="20" cy="15"/>
                </a:xfrm>
                <a:custGeom>
                  <a:avLst/>
                  <a:gdLst>
                    <a:gd name="T0" fmla="*/ 0 w 20"/>
                    <a:gd name="T1" fmla="*/ 0 h 30"/>
                    <a:gd name="T2" fmla="*/ 2 w 20"/>
                    <a:gd name="T3" fmla="*/ 7 h 30"/>
                    <a:gd name="T4" fmla="*/ 20 w 20"/>
                    <a:gd name="T5" fmla="*/ 8 h 30"/>
                    <a:gd name="T6" fmla="*/ 17 w 20"/>
                    <a:gd name="T7" fmla="*/ 1 h 30"/>
                    <a:gd name="T8" fmla="*/ 0 w 20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30"/>
                    <a:gd name="T17" fmla="*/ 20 w 20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30">
                      <a:moveTo>
                        <a:pt x="0" y="0"/>
                      </a:moveTo>
                      <a:lnTo>
                        <a:pt x="2" y="28"/>
                      </a:lnTo>
                      <a:lnTo>
                        <a:pt x="20" y="30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5" name="Freeform 737"/>
                <p:cNvSpPr>
                  <a:spLocks/>
                </p:cNvSpPr>
                <p:nvPr/>
              </p:nvSpPr>
              <p:spPr bwMode="auto">
                <a:xfrm>
                  <a:off x="4106" y="2025"/>
                  <a:ext cx="26" cy="35"/>
                </a:xfrm>
                <a:custGeom>
                  <a:avLst/>
                  <a:gdLst>
                    <a:gd name="T0" fmla="*/ 0 w 26"/>
                    <a:gd name="T1" fmla="*/ 0 h 70"/>
                    <a:gd name="T2" fmla="*/ 8 w 26"/>
                    <a:gd name="T3" fmla="*/ 17 h 70"/>
                    <a:gd name="T4" fmla="*/ 26 w 26"/>
                    <a:gd name="T5" fmla="*/ 18 h 70"/>
                    <a:gd name="T6" fmla="*/ 18 w 26"/>
                    <a:gd name="T7" fmla="*/ 1 h 70"/>
                    <a:gd name="T8" fmla="*/ 0 w 26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70"/>
                    <a:gd name="T17" fmla="*/ 26 w 26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70">
                      <a:moveTo>
                        <a:pt x="0" y="0"/>
                      </a:moveTo>
                      <a:lnTo>
                        <a:pt x="8" y="68"/>
                      </a:lnTo>
                      <a:lnTo>
                        <a:pt x="26" y="70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6" name="Freeform 738"/>
                <p:cNvSpPr>
                  <a:spLocks/>
                </p:cNvSpPr>
                <p:nvPr/>
              </p:nvSpPr>
              <p:spPr bwMode="auto">
                <a:xfrm>
                  <a:off x="4116" y="2079"/>
                  <a:ext cx="21" cy="12"/>
                </a:xfrm>
                <a:custGeom>
                  <a:avLst/>
                  <a:gdLst>
                    <a:gd name="T0" fmla="*/ 0 w 21"/>
                    <a:gd name="T1" fmla="*/ 0 h 23"/>
                    <a:gd name="T2" fmla="*/ 3 w 21"/>
                    <a:gd name="T3" fmla="*/ 6 h 23"/>
                    <a:gd name="T4" fmla="*/ 21 w 21"/>
                    <a:gd name="T5" fmla="*/ 6 h 23"/>
                    <a:gd name="T6" fmla="*/ 18 w 21"/>
                    <a:gd name="T7" fmla="*/ 1 h 23"/>
                    <a:gd name="T8" fmla="*/ 0 w 21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3"/>
                    <a:gd name="T17" fmla="*/ 21 w 21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3">
                      <a:moveTo>
                        <a:pt x="0" y="0"/>
                      </a:moveTo>
                      <a:lnTo>
                        <a:pt x="3" y="21"/>
                      </a:lnTo>
                      <a:lnTo>
                        <a:pt x="21" y="23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7" name="Freeform 739"/>
                <p:cNvSpPr>
                  <a:spLocks/>
                </p:cNvSpPr>
                <p:nvPr/>
              </p:nvSpPr>
              <p:spPr bwMode="auto">
                <a:xfrm>
                  <a:off x="4119" y="2083"/>
                  <a:ext cx="23" cy="34"/>
                </a:xfrm>
                <a:custGeom>
                  <a:avLst/>
                  <a:gdLst>
                    <a:gd name="T0" fmla="*/ 0 w 23"/>
                    <a:gd name="T1" fmla="*/ 0 h 69"/>
                    <a:gd name="T2" fmla="*/ 2 w 23"/>
                    <a:gd name="T3" fmla="*/ 16 h 69"/>
                    <a:gd name="T4" fmla="*/ 23 w 23"/>
                    <a:gd name="T5" fmla="*/ 17 h 69"/>
                    <a:gd name="T6" fmla="*/ 18 w 23"/>
                    <a:gd name="T7" fmla="*/ 0 h 69"/>
                    <a:gd name="T8" fmla="*/ 0 w 23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9"/>
                    <a:gd name="T17" fmla="*/ 23 w 23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9">
                      <a:moveTo>
                        <a:pt x="0" y="0"/>
                      </a:moveTo>
                      <a:lnTo>
                        <a:pt x="2" y="67"/>
                      </a:lnTo>
                      <a:lnTo>
                        <a:pt x="23" y="69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8" name="Freeform 740"/>
                <p:cNvSpPr>
                  <a:spLocks/>
                </p:cNvSpPr>
                <p:nvPr/>
              </p:nvSpPr>
              <p:spPr bwMode="auto">
                <a:xfrm>
                  <a:off x="4121" y="2110"/>
                  <a:ext cx="23" cy="15"/>
                </a:xfrm>
                <a:custGeom>
                  <a:avLst/>
                  <a:gdLst>
                    <a:gd name="T0" fmla="*/ 0 w 23"/>
                    <a:gd name="T1" fmla="*/ 0 h 30"/>
                    <a:gd name="T2" fmla="*/ 3 w 23"/>
                    <a:gd name="T3" fmla="*/ 7 h 30"/>
                    <a:gd name="T4" fmla="*/ 23 w 23"/>
                    <a:gd name="T5" fmla="*/ 8 h 30"/>
                    <a:gd name="T6" fmla="*/ 21 w 23"/>
                    <a:gd name="T7" fmla="*/ 1 h 30"/>
                    <a:gd name="T8" fmla="*/ 0 w 23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0"/>
                    <a:gd name="T17" fmla="*/ 23 w 23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0">
                      <a:moveTo>
                        <a:pt x="0" y="0"/>
                      </a:moveTo>
                      <a:lnTo>
                        <a:pt x="3" y="28"/>
                      </a:lnTo>
                      <a:lnTo>
                        <a:pt x="23" y="30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69" name="Freeform 741"/>
                <p:cNvSpPr>
                  <a:spLocks/>
                </p:cNvSpPr>
                <p:nvPr/>
              </p:nvSpPr>
              <p:spPr bwMode="auto">
                <a:xfrm>
                  <a:off x="4132" y="2144"/>
                  <a:ext cx="23" cy="21"/>
                </a:xfrm>
                <a:custGeom>
                  <a:avLst/>
                  <a:gdLst>
                    <a:gd name="T0" fmla="*/ 0 w 23"/>
                    <a:gd name="T1" fmla="*/ 0 h 43"/>
                    <a:gd name="T2" fmla="*/ 2 w 23"/>
                    <a:gd name="T3" fmla="*/ 10 h 43"/>
                    <a:gd name="T4" fmla="*/ 23 w 23"/>
                    <a:gd name="T5" fmla="*/ 10 h 43"/>
                    <a:gd name="T6" fmla="*/ 20 w 23"/>
                    <a:gd name="T7" fmla="*/ 0 h 43"/>
                    <a:gd name="T8" fmla="*/ 0 w 23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3"/>
                    <a:gd name="T17" fmla="*/ 23 w 23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3">
                      <a:moveTo>
                        <a:pt x="0" y="0"/>
                      </a:moveTo>
                      <a:lnTo>
                        <a:pt x="2" y="41"/>
                      </a:lnTo>
                      <a:lnTo>
                        <a:pt x="23" y="4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0" name="Freeform 742"/>
                <p:cNvSpPr>
                  <a:spLocks/>
                </p:cNvSpPr>
                <p:nvPr/>
              </p:nvSpPr>
              <p:spPr bwMode="auto">
                <a:xfrm>
                  <a:off x="4134" y="2158"/>
                  <a:ext cx="26" cy="28"/>
                </a:xfrm>
                <a:custGeom>
                  <a:avLst/>
                  <a:gdLst>
                    <a:gd name="T0" fmla="*/ 0 w 26"/>
                    <a:gd name="T1" fmla="*/ 0 h 55"/>
                    <a:gd name="T2" fmla="*/ 5 w 26"/>
                    <a:gd name="T3" fmla="*/ 14 h 55"/>
                    <a:gd name="T4" fmla="*/ 26 w 26"/>
                    <a:gd name="T5" fmla="*/ 14 h 55"/>
                    <a:gd name="T6" fmla="*/ 21 w 26"/>
                    <a:gd name="T7" fmla="*/ 1 h 55"/>
                    <a:gd name="T8" fmla="*/ 0 w 26"/>
                    <a:gd name="T9" fmla="*/ 0 h 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5"/>
                    <a:gd name="T17" fmla="*/ 26 w 26"/>
                    <a:gd name="T18" fmla="*/ 55 h 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5">
                      <a:moveTo>
                        <a:pt x="0" y="0"/>
                      </a:moveTo>
                      <a:lnTo>
                        <a:pt x="5" y="53"/>
                      </a:lnTo>
                      <a:lnTo>
                        <a:pt x="26" y="55"/>
                      </a:lnTo>
                      <a:lnTo>
                        <a:pt x="2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1" name="Rectangle 743"/>
                <p:cNvSpPr>
                  <a:spLocks noChangeArrowheads="1"/>
                </p:cNvSpPr>
                <p:nvPr/>
              </p:nvSpPr>
              <p:spPr bwMode="auto">
                <a:xfrm>
                  <a:off x="4147" y="2206"/>
                  <a:ext cx="20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72" name="Freeform 744"/>
                <p:cNvSpPr>
                  <a:spLocks/>
                </p:cNvSpPr>
                <p:nvPr/>
              </p:nvSpPr>
              <p:spPr bwMode="auto">
                <a:xfrm>
                  <a:off x="4147" y="2200"/>
                  <a:ext cx="25" cy="27"/>
                </a:xfrm>
                <a:custGeom>
                  <a:avLst/>
                  <a:gdLst>
                    <a:gd name="T0" fmla="*/ 0 w 25"/>
                    <a:gd name="T1" fmla="*/ 0 h 54"/>
                    <a:gd name="T2" fmla="*/ 5 w 25"/>
                    <a:gd name="T3" fmla="*/ 13 h 54"/>
                    <a:gd name="T4" fmla="*/ 25 w 25"/>
                    <a:gd name="T5" fmla="*/ 14 h 54"/>
                    <a:gd name="T6" fmla="*/ 20 w 25"/>
                    <a:gd name="T7" fmla="*/ 1 h 54"/>
                    <a:gd name="T8" fmla="*/ 0 w 25"/>
                    <a:gd name="T9" fmla="*/ 0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4"/>
                    <a:gd name="T17" fmla="*/ 25 w 25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4">
                      <a:moveTo>
                        <a:pt x="0" y="0"/>
                      </a:moveTo>
                      <a:lnTo>
                        <a:pt x="5" y="52"/>
                      </a:lnTo>
                      <a:lnTo>
                        <a:pt x="25" y="54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3" name="Freeform 745"/>
                <p:cNvSpPr>
                  <a:spLocks/>
                </p:cNvSpPr>
                <p:nvPr/>
              </p:nvSpPr>
              <p:spPr bwMode="auto">
                <a:xfrm>
                  <a:off x="4152" y="2220"/>
                  <a:ext cx="25" cy="20"/>
                </a:xfrm>
                <a:custGeom>
                  <a:avLst/>
                  <a:gdLst>
                    <a:gd name="T0" fmla="*/ 0 w 25"/>
                    <a:gd name="T1" fmla="*/ 0 h 41"/>
                    <a:gd name="T2" fmla="*/ 8 w 25"/>
                    <a:gd name="T3" fmla="*/ 10 h 41"/>
                    <a:gd name="T4" fmla="*/ 25 w 25"/>
                    <a:gd name="T5" fmla="*/ 10 h 41"/>
                    <a:gd name="T6" fmla="*/ 20 w 25"/>
                    <a:gd name="T7" fmla="*/ 0 h 41"/>
                    <a:gd name="T8" fmla="*/ 0 w 25"/>
                    <a:gd name="T9" fmla="*/ 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41"/>
                    <a:gd name="T17" fmla="*/ 25 w 25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41">
                      <a:moveTo>
                        <a:pt x="0" y="0"/>
                      </a:moveTo>
                      <a:lnTo>
                        <a:pt x="8" y="41"/>
                      </a:lnTo>
                      <a:lnTo>
                        <a:pt x="25" y="4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4" name="Rectangle 746"/>
                <p:cNvSpPr>
                  <a:spLocks noChangeArrowheads="1"/>
                </p:cNvSpPr>
                <p:nvPr/>
              </p:nvSpPr>
              <p:spPr bwMode="auto">
                <a:xfrm>
                  <a:off x="4165" y="2254"/>
                  <a:ext cx="17" cy="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75" name="Freeform 747"/>
                <p:cNvSpPr>
                  <a:spLocks/>
                </p:cNvSpPr>
                <p:nvPr/>
              </p:nvSpPr>
              <p:spPr bwMode="auto">
                <a:xfrm>
                  <a:off x="4165" y="2248"/>
                  <a:ext cx="23" cy="13"/>
                </a:xfrm>
                <a:custGeom>
                  <a:avLst/>
                  <a:gdLst>
                    <a:gd name="T0" fmla="*/ 0 w 23"/>
                    <a:gd name="T1" fmla="*/ 0 h 27"/>
                    <a:gd name="T2" fmla="*/ 5 w 23"/>
                    <a:gd name="T3" fmla="*/ 6 h 27"/>
                    <a:gd name="T4" fmla="*/ 23 w 23"/>
                    <a:gd name="T5" fmla="*/ 6 h 27"/>
                    <a:gd name="T6" fmla="*/ 17 w 23"/>
                    <a:gd name="T7" fmla="*/ 0 h 27"/>
                    <a:gd name="T8" fmla="*/ 0 w 23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0"/>
                      </a:moveTo>
                      <a:lnTo>
                        <a:pt x="5" y="25"/>
                      </a:lnTo>
                      <a:lnTo>
                        <a:pt x="23" y="27"/>
                      </a:lnTo>
                      <a:lnTo>
                        <a:pt x="17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6" name="Freeform 748"/>
                <p:cNvSpPr>
                  <a:spLocks/>
                </p:cNvSpPr>
                <p:nvPr/>
              </p:nvSpPr>
              <p:spPr bwMode="auto">
                <a:xfrm>
                  <a:off x="4170" y="2254"/>
                  <a:ext cx="23" cy="14"/>
                </a:xfrm>
                <a:custGeom>
                  <a:avLst/>
                  <a:gdLst>
                    <a:gd name="T0" fmla="*/ 0 w 23"/>
                    <a:gd name="T1" fmla="*/ 0 h 26"/>
                    <a:gd name="T2" fmla="*/ 5 w 23"/>
                    <a:gd name="T3" fmla="*/ 7 h 26"/>
                    <a:gd name="T4" fmla="*/ 23 w 23"/>
                    <a:gd name="T5" fmla="*/ 8 h 26"/>
                    <a:gd name="T6" fmla="*/ 18 w 23"/>
                    <a:gd name="T7" fmla="*/ 1 h 26"/>
                    <a:gd name="T8" fmla="*/ 0 w 23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6"/>
                    <a:gd name="T17" fmla="*/ 23 w 23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6">
                      <a:moveTo>
                        <a:pt x="0" y="0"/>
                      </a:moveTo>
                      <a:lnTo>
                        <a:pt x="5" y="24"/>
                      </a:lnTo>
                      <a:lnTo>
                        <a:pt x="23" y="26"/>
                      </a:lnTo>
                      <a:lnTo>
                        <a:pt x="18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7" name="Freeform 749"/>
                <p:cNvSpPr>
                  <a:spLocks/>
                </p:cNvSpPr>
                <p:nvPr/>
              </p:nvSpPr>
              <p:spPr bwMode="auto">
                <a:xfrm>
                  <a:off x="4175" y="2260"/>
                  <a:ext cx="25" cy="13"/>
                </a:xfrm>
                <a:custGeom>
                  <a:avLst/>
                  <a:gdLst>
                    <a:gd name="T0" fmla="*/ 0 w 25"/>
                    <a:gd name="T1" fmla="*/ 0 h 27"/>
                    <a:gd name="T2" fmla="*/ 5 w 25"/>
                    <a:gd name="T3" fmla="*/ 6 h 27"/>
                    <a:gd name="T4" fmla="*/ 25 w 25"/>
                    <a:gd name="T5" fmla="*/ 6 h 27"/>
                    <a:gd name="T6" fmla="*/ 18 w 25"/>
                    <a:gd name="T7" fmla="*/ 0 h 27"/>
                    <a:gd name="T8" fmla="*/ 0 w 25"/>
                    <a:gd name="T9" fmla="*/ 0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27"/>
                    <a:gd name="T17" fmla="*/ 25 w 25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27">
                      <a:moveTo>
                        <a:pt x="0" y="0"/>
                      </a:moveTo>
                      <a:lnTo>
                        <a:pt x="5" y="25"/>
                      </a:lnTo>
                      <a:lnTo>
                        <a:pt x="25" y="27"/>
                      </a:lnTo>
                      <a:lnTo>
                        <a:pt x="1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8" name="Freeform 750"/>
                <p:cNvSpPr>
                  <a:spLocks/>
                </p:cNvSpPr>
                <p:nvPr/>
              </p:nvSpPr>
              <p:spPr bwMode="auto">
                <a:xfrm>
                  <a:off x="4180" y="2265"/>
                  <a:ext cx="25" cy="12"/>
                </a:xfrm>
                <a:custGeom>
                  <a:avLst/>
                  <a:gdLst>
                    <a:gd name="T0" fmla="*/ 0 w 25"/>
                    <a:gd name="T1" fmla="*/ 0 h 23"/>
                    <a:gd name="T2" fmla="*/ 5 w 25"/>
                    <a:gd name="T3" fmla="*/ 6 h 23"/>
                    <a:gd name="T4" fmla="*/ 25 w 25"/>
                    <a:gd name="T5" fmla="*/ 6 h 23"/>
                    <a:gd name="T6" fmla="*/ 20 w 25"/>
                    <a:gd name="T7" fmla="*/ 1 h 23"/>
                    <a:gd name="T8" fmla="*/ 0 w 25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23"/>
                    <a:gd name="T17" fmla="*/ 25 w 25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23">
                      <a:moveTo>
                        <a:pt x="0" y="0"/>
                      </a:moveTo>
                      <a:lnTo>
                        <a:pt x="5" y="21"/>
                      </a:lnTo>
                      <a:lnTo>
                        <a:pt x="25" y="23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79" name="Freeform 751"/>
                <p:cNvSpPr>
                  <a:spLocks/>
                </p:cNvSpPr>
                <p:nvPr/>
              </p:nvSpPr>
              <p:spPr bwMode="auto">
                <a:xfrm>
                  <a:off x="4208" y="2277"/>
                  <a:ext cx="18" cy="8"/>
                </a:xfrm>
                <a:custGeom>
                  <a:avLst/>
                  <a:gdLst>
                    <a:gd name="T0" fmla="*/ 0 w 18"/>
                    <a:gd name="T1" fmla="*/ 4 h 14"/>
                    <a:gd name="T2" fmla="*/ 15 w 18"/>
                    <a:gd name="T3" fmla="*/ 5 h 14"/>
                    <a:gd name="T4" fmla="*/ 18 w 18"/>
                    <a:gd name="T5" fmla="*/ 1 h 14"/>
                    <a:gd name="T6" fmla="*/ 2 w 18"/>
                    <a:gd name="T7" fmla="*/ 0 h 14"/>
                    <a:gd name="T8" fmla="*/ 0 w 18"/>
                    <a:gd name="T9" fmla="*/ 4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14"/>
                    <a:gd name="T17" fmla="*/ 18 w 18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14">
                      <a:moveTo>
                        <a:pt x="0" y="12"/>
                      </a:moveTo>
                      <a:lnTo>
                        <a:pt x="15" y="14"/>
                      </a:lnTo>
                      <a:lnTo>
                        <a:pt x="18" y="2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0" name="Freeform 752"/>
                <p:cNvSpPr>
                  <a:spLocks/>
                </p:cNvSpPr>
                <p:nvPr/>
              </p:nvSpPr>
              <p:spPr bwMode="auto">
                <a:xfrm>
                  <a:off x="4205" y="2275"/>
                  <a:ext cx="26" cy="10"/>
                </a:xfrm>
                <a:custGeom>
                  <a:avLst/>
                  <a:gdLst>
                    <a:gd name="T0" fmla="*/ 0 w 26"/>
                    <a:gd name="T1" fmla="*/ 4 h 22"/>
                    <a:gd name="T2" fmla="*/ 5 w 26"/>
                    <a:gd name="T3" fmla="*/ 0 h 22"/>
                    <a:gd name="T4" fmla="*/ 26 w 26"/>
                    <a:gd name="T5" fmla="*/ 0 h 22"/>
                    <a:gd name="T6" fmla="*/ 21 w 26"/>
                    <a:gd name="T7" fmla="*/ 5 h 22"/>
                    <a:gd name="T8" fmla="*/ 0 w 26"/>
                    <a:gd name="T9" fmla="*/ 4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22"/>
                    <a:gd name="T17" fmla="*/ 26 w 26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22">
                      <a:moveTo>
                        <a:pt x="0" y="20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22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1" name="Freeform 753"/>
                <p:cNvSpPr>
                  <a:spLocks/>
                </p:cNvSpPr>
                <p:nvPr/>
              </p:nvSpPr>
              <p:spPr bwMode="auto">
                <a:xfrm>
                  <a:off x="4210" y="2272"/>
                  <a:ext cx="23" cy="11"/>
                </a:xfrm>
                <a:custGeom>
                  <a:avLst/>
                  <a:gdLst>
                    <a:gd name="T0" fmla="*/ 0 w 23"/>
                    <a:gd name="T1" fmla="*/ 5 h 21"/>
                    <a:gd name="T2" fmla="*/ 3 w 23"/>
                    <a:gd name="T3" fmla="*/ 0 h 21"/>
                    <a:gd name="T4" fmla="*/ 23 w 23"/>
                    <a:gd name="T5" fmla="*/ 1 h 21"/>
                    <a:gd name="T6" fmla="*/ 21 w 23"/>
                    <a:gd name="T7" fmla="*/ 6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20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1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2" name="Freeform 754"/>
                <p:cNvSpPr>
                  <a:spLocks/>
                </p:cNvSpPr>
                <p:nvPr/>
              </p:nvSpPr>
              <p:spPr bwMode="auto">
                <a:xfrm>
                  <a:off x="4213" y="2269"/>
                  <a:ext cx="23" cy="10"/>
                </a:xfrm>
                <a:custGeom>
                  <a:avLst/>
                  <a:gdLst>
                    <a:gd name="T0" fmla="*/ 0 w 23"/>
                    <a:gd name="T1" fmla="*/ 5 h 21"/>
                    <a:gd name="T2" fmla="*/ 3 w 23"/>
                    <a:gd name="T3" fmla="*/ 0 h 21"/>
                    <a:gd name="T4" fmla="*/ 23 w 23"/>
                    <a:gd name="T5" fmla="*/ 0 h 21"/>
                    <a:gd name="T6" fmla="*/ 20 w 23"/>
                    <a:gd name="T7" fmla="*/ 5 h 21"/>
                    <a:gd name="T8" fmla="*/ 0 w 23"/>
                    <a:gd name="T9" fmla="*/ 5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21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3" name="Freeform 755"/>
                <p:cNvSpPr>
                  <a:spLocks/>
                </p:cNvSpPr>
                <p:nvPr/>
              </p:nvSpPr>
              <p:spPr bwMode="auto">
                <a:xfrm>
                  <a:off x="4216" y="2263"/>
                  <a:ext cx="22" cy="14"/>
                </a:xfrm>
                <a:custGeom>
                  <a:avLst/>
                  <a:gdLst>
                    <a:gd name="T0" fmla="*/ 0 w 22"/>
                    <a:gd name="T1" fmla="*/ 7 h 27"/>
                    <a:gd name="T2" fmla="*/ 5 w 22"/>
                    <a:gd name="T3" fmla="*/ 0 h 27"/>
                    <a:gd name="T4" fmla="*/ 22 w 22"/>
                    <a:gd name="T5" fmla="*/ 1 h 27"/>
                    <a:gd name="T6" fmla="*/ 20 w 22"/>
                    <a:gd name="T7" fmla="*/ 7 h 27"/>
                    <a:gd name="T8" fmla="*/ 0 w 22"/>
                    <a:gd name="T9" fmla="*/ 7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7"/>
                    <a:gd name="T17" fmla="*/ 22 w 22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7">
                      <a:moveTo>
                        <a:pt x="0" y="25"/>
                      </a:moveTo>
                      <a:lnTo>
                        <a:pt x="5" y="0"/>
                      </a:lnTo>
                      <a:lnTo>
                        <a:pt x="22" y="2"/>
                      </a:lnTo>
                      <a:lnTo>
                        <a:pt x="20" y="27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4" name="Freeform 756"/>
                <p:cNvSpPr>
                  <a:spLocks/>
                </p:cNvSpPr>
                <p:nvPr/>
              </p:nvSpPr>
              <p:spPr bwMode="auto">
                <a:xfrm>
                  <a:off x="4221" y="2259"/>
                  <a:ext cx="20" cy="12"/>
                </a:xfrm>
                <a:custGeom>
                  <a:avLst/>
                  <a:gdLst>
                    <a:gd name="T0" fmla="*/ 0 w 20"/>
                    <a:gd name="T1" fmla="*/ 6 h 25"/>
                    <a:gd name="T2" fmla="*/ 2 w 20"/>
                    <a:gd name="T3" fmla="*/ 0 h 25"/>
                    <a:gd name="T4" fmla="*/ 20 w 20"/>
                    <a:gd name="T5" fmla="*/ 0 h 25"/>
                    <a:gd name="T6" fmla="*/ 17 w 20"/>
                    <a:gd name="T7" fmla="*/ 6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4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25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5" name="Rectangle 757"/>
                <p:cNvSpPr>
                  <a:spLocks noChangeArrowheads="1"/>
                </p:cNvSpPr>
                <p:nvPr/>
              </p:nvSpPr>
              <p:spPr bwMode="auto">
                <a:xfrm>
                  <a:off x="4223" y="2262"/>
                  <a:ext cx="18" cy="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886" name="Freeform 758"/>
                <p:cNvSpPr>
                  <a:spLocks/>
                </p:cNvSpPr>
                <p:nvPr/>
              </p:nvSpPr>
              <p:spPr bwMode="auto">
                <a:xfrm>
                  <a:off x="4231" y="2233"/>
                  <a:ext cx="20" cy="9"/>
                </a:xfrm>
                <a:custGeom>
                  <a:avLst/>
                  <a:gdLst>
                    <a:gd name="T0" fmla="*/ 0 w 20"/>
                    <a:gd name="T1" fmla="*/ 4 h 18"/>
                    <a:gd name="T2" fmla="*/ 2 w 20"/>
                    <a:gd name="T3" fmla="*/ 0 h 18"/>
                    <a:gd name="T4" fmla="*/ 20 w 20"/>
                    <a:gd name="T5" fmla="*/ 1 h 18"/>
                    <a:gd name="T6" fmla="*/ 18 w 20"/>
                    <a:gd name="T7" fmla="*/ 5 h 18"/>
                    <a:gd name="T8" fmla="*/ 0 w 20"/>
                    <a:gd name="T9" fmla="*/ 4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8"/>
                    <a:gd name="T17" fmla="*/ 20 w 20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8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8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7" name="Freeform 759"/>
                <p:cNvSpPr>
                  <a:spLocks/>
                </p:cNvSpPr>
                <p:nvPr/>
              </p:nvSpPr>
              <p:spPr bwMode="auto">
                <a:xfrm>
                  <a:off x="4233" y="2217"/>
                  <a:ext cx="26" cy="23"/>
                </a:xfrm>
                <a:custGeom>
                  <a:avLst/>
                  <a:gdLst>
                    <a:gd name="T0" fmla="*/ 0 w 26"/>
                    <a:gd name="T1" fmla="*/ 12 h 46"/>
                    <a:gd name="T2" fmla="*/ 5 w 26"/>
                    <a:gd name="T3" fmla="*/ 0 h 46"/>
                    <a:gd name="T4" fmla="*/ 26 w 26"/>
                    <a:gd name="T5" fmla="*/ 1 h 46"/>
                    <a:gd name="T6" fmla="*/ 18 w 26"/>
                    <a:gd name="T7" fmla="*/ 12 h 46"/>
                    <a:gd name="T8" fmla="*/ 0 w 26"/>
                    <a:gd name="T9" fmla="*/ 12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6"/>
                    <a:gd name="T17" fmla="*/ 26 w 26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6">
                      <a:moveTo>
                        <a:pt x="0" y="46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18" y="46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8" name="Freeform 760"/>
                <p:cNvSpPr>
                  <a:spLocks/>
                </p:cNvSpPr>
                <p:nvPr/>
              </p:nvSpPr>
              <p:spPr bwMode="auto">
                <a:xfrm>
                  <a:off x="4238" y="2207"/>
                  <a:ext cx="23" cy="17"/>
                </a:xfrm>
                <a:custGeom>
                  <a:avLst/>
                  <a:gdLst>
                    <a:gd name="T0" fmla="*/ 0 w 23"/>
                    <a:gd name="T1" fmla="*/ 8 h 34"/>
                    <a:gd name="T2" fmla="*/ 3 w 23"/>
                    <a:gd name="T3" fmla="*/ 0 h 34"/>
                    <a:gd name="T4" fmla="*/ 23 w 23"/>
                    <a:gd name="T5" fmla="*/ 1 h 34"/>
                    <a:gd name="T6" fmla="*/ 21 w 23"/>
                    <a:gd name="T7" fmla="*/ 9 h 34"/>
                    <a:gd name="T8" fmla="*/ 0 w 23"/>
                    <a:gd name="T9" fmla="*/ 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4"/>
                    <a:gd name="T17" fmla="*/ 23 w 23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4">
                      <a:moveTo>
                        <a:pt x="0" y="32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89" name="Freeform 761"/>
                <p:cNvSpPr>
                  <a:spLocks/>
                </p:cNvSpPr>
                <p:nvPr/>
              </p:nvSpPr>
              <p:spPr bwMode="auto">
                <a:xfrm>
                  <a:off x="4249" y="2179"/>
                  <a:ext cx="22" cy="9"/>
                </a:xfrm>
                <a:custGeom>
                  <a:avLst/>
                  <a:gdLst>
                    <a:gd name="T0" fmla="*/ 0 w 22"/>
                    <a:gd name="T1" fmla="*/ 4 h 17"/>
                    <a:gd name="T2" fmla="*/ 2 w 22"/>
                    <a:gd name="T3" fmla="*/ 0 h 17"/>
                    <a:gd name="T4" fmla="*/ 22 w 22"/>
                    <a:gd name="T5" fmla="*/ 1 h 17"/>
                    <a:gd name="T6" fmla="*/ 20 w 22"/>
                    <a:gd name="T7" fmla="*/ 5 h 17"/>
                    <a:gd name="T8" fmla="*/ 0 w 22"/>
                    <a:gd name="T9" fmla="*/ 4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7"/>
                    <a:gd name="T17" fmla="*/ 22 w 22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7">
                      <a:moveTo>
                        <a:pt x="0" y="16"/>
                      </a:moveTo>
                      <a:lnTo>
                        <a:pt x="2" y="0"/>
                      </a:lnTo>
                      <a:lnTo>
                        <a:pt x="22" y="1"/>
                      </a:lnTo>
                      <a:lnTo>
                        <a:pt x="20" y="1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0" name="Freeform 762"/>
                <p:cNvSpPr>
                  <a:spLocks/>
                </p:cNvSpPr>
                <p:nvPr/>
              </p:nvSpPr>
              <p:spPr bwMode="auto">
                <a:xfrm>
                  <a:off x="4251" y="2157"/>
                  <a:ext cx="26" cy="29"/>
                </a:xfrm>
                <a:custGeom>
                  <a:avLst/>
                  <a:gdLst>
                    <a:gd name="T0" fmla="*/ 0 w 26"/>
                    <a:gd name="T1" fmla="*/ 14 h 57"/>
                    <a:gd name="T2" fmla="*/ 5 w 26"/>
                    <a:gd name="T3" fmla="*/ 0 h 57"/>
                    <a:gd name="T4" fmla="*/ 26 w 26"/>
                    <a:gd name="T5" fmla="*/ 1 h 57"/>
                    <a:gd name="T6" fmla="*/ 20 w 26"/>
                    <a:gd name="T7" fmla="*/ 15 h 57"/>
                    <a:gd name="T8" fmla="*/ 0 w 26"/>
                    <a:gd name="T9" fmla="*/ 14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7"/>
                    <a:gd name="T17" fmla="*/ 26 w 26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7">
                      <a:moveTo>
                        <a:pt x="0" y="55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0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1" name="Freeform 763"/>
                <p:cNvSpPr>
                  <a:spLocks/>
                </p:cNvSpPr>
                <p:nvPr/>
              </p:nvSpPr>
              <p:spPr bwMode="auto">
                <a:xfrm>
                  <a:off x="4256" y="2146"/>
                  <a:ext cx="23" cy="19"/>
                </a:xfrm>
                <a:custGeom>
                  <a:avLst/>
                  <a:gdLst>
                    <a:gd name="T0" fmla="*/ 0 w 23"/>
                    <a:gd name="T1" fmla="*/ 9 h 37"/>
                    <a:gd name="T2" fmla="*/ 3 w 23"/>
                    <a:gd name="T3" fmla="*/ 0 h 37"/>
                    <a:gd name="T4" fmla="*/ 23 w 23"/>
                    <a:gd name="T5" fmla="*/ 1 h 37"/>
                    <a:gd name="T6" fmla="*/ 21 w 23"/>
                    <a:gd name="T7" fmla="*/ 10 h 37"/>
                    <a:gd name="T8" fmla="*/ 0 w 23"/>
                    <a:gd name="T9" fmla="*/ 9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7"/>
                    <a:gd name="T17" fmla="*/ 23 w 2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7">
                      <a:moveTo>
                        <a:pt x="0" y="35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37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2" name="Freeform 764"/>
                <p:cNvSpPr>
                  <a:spLocks/>
                </p:cNvSpPr>
                <p:nvPr/>
              </p:nvSpPr>
              <p:spPr bwMode="auto">
                <a:xfrm>
                  <a:off x="4259" y="2134"/>
                  <a:ext cx="23" cy="20"/>
                </a:xfrm>
                <a:custGeom>
                  <a:avLst/>
                  <a:gdLst>
                    <a:gd name="T0" fmla="*/ 0 w 23"/>
                    <a:gd name="T1" fmla="*/ 10 h 39"/>
                    <a:gd name="T2" fmla="*/ 2 w 23"/>
                    <a:gd name="T3" fmla="*/ 0 h 39"/>
                    <a:gd name="T4" fmla="*/ 23 w 23"/>
                    <a:gd name="T5" fmla="*/ 1 h 39"/>
                    <a:gd name="T6" fmla="*/ 20 w 23"/>
                    <a:gd name="T7" fmla="*/ 10 h 39"/>
                    <a:gd name="T8" fmla="*/ 0 w 23"/>
                    <a:gd name="T9" fmla="*/ 1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9"/>
                    <a:gd name="T17" fmla="*/ 23 w 23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9">
                      <a:moveTo>
                        <a:pt x="0" y="37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39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3" name="Freeform 765"/>
                <p:cNvSpPr>
                  <a:spLocks/>
                </p:cNvSpPr>
                <p:nvPr/>
              </p:nvSpPr>
              <p:spPr bwMode="auto">
                <a:xfrm>
                  <a:off x="4261" y="2130"/>
                  <a:ext cx="23" cy="11"/>
                </a:xfrm>
                <a:custGeom>
                  <a:avLst/>
                  <a:gdLst>
                    <a:gd name="T0" fmla="*/ 0 w 23"/>
                    <a:gd name="T1" fmla="*/ 5 h 23"/>
                    <a:gd name="T2" fmla="*/ 3 w 23"/>
                    <a:gd name="T3" fmla="*/ 0 h 23"/>
                    <a:gd name="T4" fmla="*/ 23 w 23"/>
                    <a:gd name="T5" fmla="*/ 0 h 23"/>
                    <a:gd name="T6" fmla="*/ 21 w 23"/>
                    <a:gd name="T7" fmla="*/ 5 h 23"/>
                    <a:gd name="T8" fmla="*/ 0 w 23"/>
                    <a:gd name="T9" fmla="*/ 5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3"/>
                    <a:gd name="T17" fmla="*/ 23 w 23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3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3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4" name="Freeform 766"/>
                <p:cNvSpPr>
                  <a:spLocks/>
                </p:cNvSpPr>
                <p:nvPr/>
              </p:nvSpPr>
              <p:spPr bwMode="auto">
                <a:xfrm>
                  <a:off x="4269" y="2081"/>
                  <a:ext cx="23" cy="29"/>
                </a:xfrm>
                <a:custGeom>
                  <a:avLst/>
                  <a:gdLst>
                    <a:gd name="T0" fmla="*/ 0 w 23"/>
                    <a:gd name="T1" fmla="*/ 14 h 59"/>
                    <a:gd name="T2" fmla="*/ 5 w 23"/>
                    <a:gd name="T3" fmla="*/ 0 h 59"/>
                    <a:gd name="T4" fmla="*/ 23 w 23"/>
                    <a:gd name="T5" fmla="*/ 0 h 59"/>
                    <a:gd name="T6" fmla="*/ 20 w 23"/>
                    <a:gd name="T7" fmla="*/ 14 h 59"/>
                    <a:gd name="T8" fmla="*/ 0 w 23"/>
                    <a:gd name="T9" fmla="*/ 14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9"/>
                    <a:gd name="T17" fmla="*/ 23 w 23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9">
                      <a:moveTo>
                        <a:pt x="0" y="57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0" y="59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5" name="Freeform 767"/>
                <p:cNvSpPr>
                  <a:spLocks/>
                </p:cNvSpPr>
                <p:nvPr/>
              </p:nvSpPr>
              <p:spPr bwMode="auto">
                <a:xfrm>
                  <a:off x="4274" y="2069"/>
                  <a:ext cx="23" cy="19"/>
                </a:xfrm>
                <a:custGeom>
                  <a:avLst/>
                  <a:gdLst>
                    <a:gd name="T0" fmla="*/ 0 w 23"/>
                    <a:gd name="T1" fmla="*/ 9 h 39"/>
                    <a:gd name="T2" fmla="*/ 5 w 23"/>
                    <a:gd name="T3" fmla="*/ 0 h 39"/>
                    <a:gd name="T4" fmla="*/ 23 w 23"/>
                    <a:gd name="T5" fmla="*/ 0 h 39"/>
                    <a:gd name="T6" fmla="*/ 18 w 23"/>
                    <a:gd name="T7" fmla="*/ 9 h 39"/>
                    <a:gd name="T8" fmla="*/ 0 w 23"/>
                    <a:gd name="T9" fmla="*/ 9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9"/>
                    <a:gd name="T17" fmla="*/ 23 w 23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9">
                      <a:moveTo>
                        <a:pt x="0" y="38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8" y="3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6" name="Freeform 768"/>
                <p:cNvSpPr>
                  <a:spLocks/>
                </p:cNvSpPr>
                <p:nvPr/>
              </p:nvSpPr>
              <p:spPr bwMode="auto">
                <a:xfrm>
                  <a:off x="4284" y="2021"/>
                  <a:ext cx="21" cy="28"/>
                </a:xfrm>
                <a:custGeom>
                  <a:avLst/>
                  <a:gdLst>
                    <a:gd name="T0" fmla="*/ 0 w 21"/>
                    <a:gd name="T1" fmla="*/ 13 h 57"/>
                    <a:gd name="T2" fmla="*/ 3 w 21"/>
                    <a:gd name="T3" fmla="*/ 0 h 57"/>
                    <a:gd name="T4" fmla="*/ 21 w 21"/>
                    <a:gd name="T5" fmla="*/ 0 h 57"/>
                    <a:gd name="T6" fmla="*/ 18 w 21"/>
                    <a:gd name="T7" fmla="*/ 14 h 57"/>
                    <a:gd name="T8" fmla="*/ 0 w 21"/>
                    <a:gd name="T9" fmla="*/ 13 h 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57"/>
                    <a:gd name="T17" fmla="*/ 21 w 21"/>
                    <a:gd name="T18" fmla="*/ 57 h 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57">
                      <a:moveTo>
                        <a:pt x="0" y="55"/>
                      </a:moveTo>
                      <a:lnTo>
                        <a:pt x="3" y="0"/>
                      </a:lnTo>
                      <a:lnTo>
                        <a:pt x="21" y="2"/>
                      </a:lnTo>
                      <a:lnTo>
                        <a:pt x="18" y="57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7" name="Freeform 769"/>
                <p:cNvSpPr>
                  <a:spLocks/>
                </p:cNvSpPr>
                <p:nvPr/>
              </p:nvSpPr>
              <p:spPr bwMode="auto">
                <a:xfrm>
                  <a:off x="4287" y="2007"/>
                  <a:ext cx="20" cy="21"/>
                </a:xfrm>
                <a:custGeom>
                  <a:avLst/>
                  <a:gdLst>
                    <a:gd name="T0" fmla="*/ 0 w 20"/>
                    <a:gd name="T1" fmla="*/ 10 h 41"/>
                    <a:gd name="T2" fmla="*/ 2 w 20"/>
                    <a:gd name="T3" fmla="*/ 0 h 41"/>
                    <a:gd name="T4" fmla="*/ 20 w 20"/>
                    <a:gd name="T5" fmla="*/ 1 h 41"/>
                    <a:gd name="T6" fmla="*/ 18 w 20"/>
                    <a:gd name="T7" fmla="*/ 11 h 41"/>
                    <a:gd name="T8" fmla="*/ 0 w 20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1"/>
                    <a:gd name="T17" fmla="*/ 20 w 20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1">
                      <a:moveTo>
                        <a:pt x="0" y="39"/>
                      </a:moveTo>
                      <a:lnTo>
                        <a:pt x="2" y="0"/>
                      </a:lnTo>
                      <a:lnTo>
                        <a:pt x="20" y="1"/>
                      </a:lnTo>
                      <a:lnTo>
                        <a:pt x="18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8" name="Freeform 770"/>
                <p:cNvSpPr>
                  <a:spLocks/>
                </p:cNvSpPr>
                <p:nvPr/>
              </p:nvSpPr>
              <p:spPr bwMode="auto">
                <a:xfrm>
                  <a:off x="4292" y="1957"/>
                  <a:ext cx="25" cy="31"/>
                </a:xfrm>
                <a:custGeom>
                  <a:avLst/>
                  <a:gdLst>
                    <a:gd name="T0" fmla="*/ 0 w 25"/>
                    <a:gd name="T1" fmla="*/ 15 h 63"/>
                    <a:gd name="T2" fmla="*/ 5 w 25"/>
                    <a:gd name="T3" fmla="*/ 0 h 63"/>
                    <a:gd name="T4" fmla="*/ 25 w 25"/>
                    <a:gd name="T5" fmla="*/ 0 h 63"/>
                    <a:gd name="T6" fmla="*/ 20 w 25"/>
                    <a:gd name="T7" fmla="*/ 15 h 63"/>
                    <a:gd name="T8" fmla="*/ 0 w 25"/>
                    <a:gd name="T9" fmla="*/ 15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3"/>
                    <a:gd name="T17" fmla="*/ 25 w 25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3">
                      <a:moveTo>
                        <a:pt x="0" y="61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63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99" name="Freeform 771"/>
                <p:cNvSpPr>
                  <a:spLocks/>
                </p:cNvSpPr>
                <p:nvPr/>
              </p:nvSpPr>
              <p:spPr bwMode="auto">
                <a:xfrm>
                  <a:off x="4297" y="1946"/>
                  <a:ext cx="23" cy="18"/>
                </a:xfrm>
                <a:custGeom>
                  <a:avLst/>
                  <a:gdLst>
                    <a:gd name="T0" fmla="*/ 0 w 23"/>
                    <a:gd name="T1" fmla="*/ 9 h 36"/>
                    <a:gd name="T2" fmla="*/ 2 w 23"/>
                    <a:gd name="T3" fmla="*/ 0 h 36"/>
                    <a:gd name="T4" fmla="*/ 23 w 23"/>
                    <a:gd name="T5" fmla="*/ 1 h 36"/>
                    <a:gd name="T6" fmla="*/ 20 w 23"/>
                    <a:gd name="T7" fmla="*/ 9 h 36"/>
                    <a:gd name="T8" fmla="*/ 0 w 23"/>
                    <a:gd name="T9" fmla="*/ 9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6"/>
                    <a:gd name="T17" fmla="*/ 23 w 23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6">
                      <a:moveTo>
                        <a:pt x="0" y="36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0" name="Freeform 772"/>
                <p:cNvSpPr>
                  <a:spLocks/>
                </p:cNvSpPr>
                <p:nvPr/>
              </p:nvSpPr>
              <p:spPr bwMode="auto">
                <a:xfrm>
                  <a:off x="4302" y="1889"/>
                  <a:ext cx="25" cy="42"/>
                </a:xfrm>
                <a:custGeom>
                  <a:avLst/>
                  <a:gdLst>
                    <a:gd name="T0" fmla="*/ 0 w 25"/>
                    <a:gd name="T1" fmla="*/ 21 h 84"/>
                    <a:gd name="T2" fmla="*/ 5 w 25"/>
                    <a:gd name="T3" fmla="*/ 0 h 84"/>
                    <a:gd name="T4" fmla="*/ 25 w 25"/>
                    <a:gd name="T5" fmla="*/ 1 h 84"/>
                    <a:gd name="T6" fmla="*/ 20 w 25"/>
                    <a:gd name="T7" fmla="*/ 21 h 84"/>
                    <a:gd name="T8" fmla="*/ 0 w 25"/>
                    <a:gd name="T9" fmla="*/ 21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4"/>
                    <a:gd name="T17" fmla="*/ 25 w 25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4">
                      <a:moveTo>
                        <a:pt x="0" y="82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4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1" name="Rectangle 773"/>
                <p:cNvSpPr>
                  <a:spLocks noChangeArrowheads="1"/>
                </p:cNvSpPr>
                <p:nvPr/>
              </p:nvSpPr>
              <p:spPr bwMode="auto">
                <a:xfrm>
                  <a:off x="4307" y="1890"/>
                  <a:ext cx="20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902" name="Freeform 774"/>
                <p:cNvSpPr>
                  <a:spLocks/>
                </p:cNvSpPr>
                <p:nvPr/>
              </p:nvSpPr>
              <p:spPr bwMode="auto">
                <a:xfrm>
                  <a:off x="4312" y="1855"/>
                  <a:ext cx="23" cy="8"/>
                </a:xfrm>
                <a:custGeom>
                  <a:avLst/>
                  <a:gdLst>
                    <a:gd name="T0" fmla="*/ 0 w 23"/>
                    <a:gd name="T1" fmla="*/ 3 h 18"/>
                    <a:gd name="T2" fmla="*/ 3 w 23"/>
                    <a:gd name="T3" fmla="*/ 0 h 18"/>
                    <a:gd name="T4" fmla="*/ 23 w 23"/>
                    <a:gd name="T5" fmla="*/ 0 h 18"/>
                    <a:gd name="T6" fmla="*/ 20 w 23"/>
                    <a:gd name="T7" fmla="*/ 4 h 18"/>
                    <a:gd name="T8" fmla="*/ 0 w 23"/>
                    <a:gd name="T9" fmla="*/ 3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8"/>
                    <a:gd name="T17" fmla="*/ 23 w 23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8">
                      <a:moveTo>
                        <a:pt x="0" y="16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0" y="18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3" name="Freeform 775"/>
                <p:cNvSpPr>
                  <a:spLocks/>
                </p:cNvSpPr>
                <p:nvPr/>
              </p:nvSpPr>
              <p:spPr bwMode="auto">
                <a:xfrm>
                  <a:off x="4315" y="1822"/>
                  <a:ext cx="25" cy="41"/>
                </a:xfrm>
                <a:custGeom>
                  <a:avLst/>
                  <a:gdLst>
                    <a:gd name="T0" fmla="*/ 0 w 25"/>
                    <a:gd name="T1" fmla="*/ 20 h 82"/>
                    <a:gd name="T2" fmla="*/ 5 w 25"/>
                    <a:gd name="T3" fmla="*/ 0 h 82"/>
                    <a:gd name="T4" fmla="*/ 25 w 25"/>
                    <a:gd name="T5" fmla="*/ 1 h 82"/>
                    <a:gd name="T6" fmla="*/ 20 w 25"/>
                    <a:gd name="T7" fmla="*/ 21 h 82"/>
                    <a:gd name="T8" fmla="*/ 0 w 25"/>
                    <a:gd name="T9" fmla="*/ 20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82"/>
                    <a:gd name="T17" fmla="*/ 25 w 25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82">
                      <a:moveTo>
                        <a:pt x="0" y="80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82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4" name="Freeform 776"/>
                <p:cNvSpPr>
                  <a:spLocks/>
                </p:cNvSpPr>
                <p:nvPr/>
              </p:nvSpPr>
              <p:spPr bwMode="auto">
                <a:xfrm>
                  <a:off x="4322" y="1780"/>
                  <a:ext cx="23" cy="22"/>
                </a:xfrm>
                <a:custGeom>
                  <a:avLst/>
                  <a:gdLst>
                    <a:gd name="T0" fmla="*/ 0 w 23"/>
                    <a:gd name="T1" fmla="*/ 11 h 44"/>
                    <a:gd name="T2" fmla="*/ 3 w 23"/>
                    <a:gd name="T3" fmla="*/ 0 h 44"/>
                    <a:gd name="T4" fmla="*/ 23 w 23"/>
                    <a:gd name="T5" fmla="*/ 1 h 44"/>
                    <a:gd name="T6" fmla="*/ 21 w 23"/>
                    <a:gd name="T7" fmla="*/ 11 h 44"/>
                    <a:gd name="T8" fmla="*/ 0 w 23"/>
                    <a:gd name="T9" fmla="*/ 11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4"/>
                    <a:gd name="T17" fmla="*/ 23 w 23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4">
                      <a:moveTo>
                        <a:pt x="0" y="43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44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5" name="Freeform 777"/>
                <p:cNvSpPr>
                  <a:spLocks/>
                </p:cNvSpPr>
                <p:nvPr/>
              </p:nvSpPr>
              <p:spPr bwMode="auto">
                <a:xfrm>
                  <a:off x="4325" y="1760"/>
                  <a:ext cx="23" cy="27"/>
                </a:xfrm>
                <a:custGeom>
                  <a:avLst/>
                  <a:gdLst>
                    <a:gd name="T0" fmla="*/ 0 w 23"/>
                    <a:gd name="T1" fmla="*/ 13 h 53"/>
                    <a:gd name="T2" fmla="*/ 2 w 23"/>
                    <a:gd name="T3" fmla="*/ 0 h 53"/>
                    <a:gd name="T4" fmla="*/ 23 w 23"/>
                    <a:gd name="T5" fmla="*/ 1 h 53"/>
                    <a:gd name="T6" fmla="*/ 20 w 23"/>
                    <a:gd name="T7" fmla="*/ 14 h 53"/>
                    <a:gd name="T8" fmla="*/ 0 w 23"/>
                    <a:gd name="T9" fmla="*/ 13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53"/>
                    <a:gd name="T17" fmla="*/ 23 w 2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53">
                      <a:moveTo>
                        <a:pt x="0" y="51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53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6" name="Freeform 778"/>
                <p:cNvSpPr>
                  <a:spLocks/>
                </p:cNvSpPr>
                <p:nvPr/>
              </p:nvSpPr>
              <p:spPr bwMode="auto">
                <a:xfrm>
                  <a:off x="4332" y="1705"/>
                  <a:ext cx="21" cy="29"/>
                </a:xfrm>
                <a:custGeom>
                  <a:avLst/>
                  <a:gdLst>
                    <a:gd name="T0" fmla="*/ 0 w 21"/>
                    <a:gd name="T1" fmla="*/ 14 h 56"/>
                    <a:gd name="T2" fmla="*/ 3 w 21"/>
                    <a:gd name="T3" fmla="*/ 0 h 56"/>
                    <a:gd name="T4" fmla="*/ 21 w 21"/>
                    <a:gd name="T5" fmla="*/ 1 h 56"/>
                    <a:gd name="T6" fmla="*/ 18 w 21"/>
                    <a:gd name="T7" fmla="*/ 15 h 56"/>
                    <a:gd name="T8" fmla="*/ 0 w 21"/>
                    <a:gd name="T9" fmla="*/ 14 h 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56"/>
                    <a:gd name="T17" fmla="*/ 21 w 21"/>
                    <a:gd name="T18" fmla="*/ 56 h 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56">
                      <a:moveTo>
                        <a:pt x="0" y="55"/>
                      </a:moveTo>
                      <a:lnTo>
                        <a:pt x="3" y="0"/>
                      </a:lnTo>
                      <a:lnTo>
                        <a:pt x="21" y="1"/>
                      </a:lnTo>
                      <a:lnTo>
                        <a:pt x="18" y="56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7" name="Freeform 779"/>
                <p:cNvSpPr>
                  <a:spLocks/>
                </p:cNvSpPr>
                <p:nvPr/>
              </p:nvSpPr>
              <p:spPr bwMode="auto">
                <a:xfrm>
                  <a:off x="4335" y="1692"/>
                  <a:ext cx="20" cy="20"/>
                </a:xfrm>
                <a:custGeom>
                  <a:avLst/>
                  <a:gdLst>
                    <a:gd name="T0" fmla="*/ 0 w 20"/>
                    <a:gd name="T1" fmla="*/ 9 h 41"/>
                    <a:gd name="T2" fmla="*/ 3 w 20"/>
                    <a:gd name="T3" fmla="*/ 0 h 41"/>
                    <a:gd name="T4" fmla="*/ 20 w 20"/>
                    <a:gd name="T5" fmla="*/ 0 h 41"/>
                    <a:gd name="T6" fmla="*/ 18 w 20"/>
                    <a:gd name="T7" fmla="*/ 10 h 41"/>
                    <a:gd name="T8" fmla="*/ 0 w 20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1"/>
                    <a:gd name="T17" fmla="*/ 20 w 20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1">
                      <a:moveTo>
                        <a:pt x="0" y="39"/>
                      </a:moveTo>
                      <a:lnTo>
                        <a:pt x="3" y="0"/>
                      </a:lnTo>
                      <a:lnTo>
                        <a:pt x="20" y="2"/>
                      </a:lnTo>
                      <a:lnTo>
                        <a:pt x="18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8" name="Freeform 780"/>
                <p:cNvSpPr>
                  <a:spLocks/>
                </p:cNvSpPr>
                <p:nvPr/>
              </p:nvSpPr>
              <p:spPr bwMode="auto">
                <a:xfrm>
                  <a:off x="4343" y="1631"/>
                  <a:ext cx="23" cy="41"/>
                </a:xfrm>
                <a:custGeom>
                  <a:avLst/>
                  <a:gdLst>
                    <a:gd name="T0" fmla="*/ 0 w 23"/>
                    <a:gd name="T1" fmla="*/ 20 h 84"/>
                    <a:gd name="T2" fmla="*/ 5 w 23"/>
                    <a:gd name="T3" fmla="*/ 0 h 84"/>
                    <a:gd name="T4" fmla="*/ 23 w 23"/>
                    <a:gd name="T5" fmla="*/ 0 h 84"/>
                    <a:gd name="T6" fmla="*/ 17 w 23"/>
                    <a:gd name="T7" fmla="*/ 20 h 84"/>
                    <a:gd name="T8" fmla="*/ 0 w 23"/>
                    <a:gd name="T9" fmla="*/ 2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4"/>
                    <a:gd name="T17" fmla="*/ 23 w 23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4">
                      <a:moveTo>
                        <a:pt x="0" y="82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17" y="84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09" name="Freeform 781"/>
                <p:cNvSpPr>
                  <a:spLocks/>
                </p:cNvSpPr>
                <p:nvPr/>
              </p:nvSpPr>
              <p:spPr bwMode="auto">
                <a:xfrm>
                  <a:off x="4348" y="1595"/>
                  <a:ext cx="23" cy="44"/>
                </a:xfrm>
                <a:custGeom>
                  <a:avLst/>
                  <a:gdLst>
                    <a:gd name="T0" fmla="*/ 0 w 23"/>
                    <a:gd name="T1" fmla="*/ 22 h 87"/>
                    <a:gd name="T2" fmla="*/ 2 w 23"/>
                    <a:gd name="T3" fmla="*/ 0 h 87"/>
                    <a:gd name="T4" fmla="*/ 23 w 23"/>
                    <a:gd name="T5" fmla="*/ 1 h 87"/>
                    <a:gd name="T6" fmla="*/ 18 w 23"/>
                    <a:gd name="T7" fmla="*/ 22 h 87"/>
                    <a:gd name="T8" fmla="*/ 0 w 23"/>
                    <a:gd name="T9" fmla="*/ 22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87"/>
                    <a:gd name="T17" fmla="*/ 23 w 23"/>
                    <a:gd name="T18" fmla="*/ 87 h 8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87">
                      <a:moveTo>
                        <a:pt x="0" y="86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18" y="87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0" name="Rectangle 782"/>
                <p:cNvSpPr>
                  <a:spLocks noChangeArrowheads="1"/>
                </p:cNvSpPr>
                <p:nvPr/>
              </p:nvSpPr>
              <p:spPr bwMode="auto">
                <a:xfrm>
                  <a:off x="4350" y="1598"/>
                  <a:ext cx="21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911" name="Freeform 783"/>
                <p:cNvSpPr>
                  <a:spLocks/>
                </p:cNvSpPr>
                <p:nvPr/>
              </p:nvSpPr>
              <p:spPr bwMode="auto">
                <a:xfrm>
                  <a:off x="4355" y="1558"/>
                  <a:ext cx="23" cy="12"/>
                </a:xfrm>
                <a:custGeom>
                  <a:avLst/>
                  <a:gdLst>
                    <a:gd name="T0" fmla="*/ 0 w 23"/>
                    <a:gd name="T1" fmla="*/ 5 h 25"/>
                    <a:gd name="T2" fmla="*/ 3 w 23"/>
                    <a:gd name="T3" fmla="*/ 0 h 25"/>
                    <a:gd name="T4" fmla="*/ 23 w 23"/>
                    <a:gd name="T5" fmla="*/ 0 h 25"/>
                    <a:gd name="T6" fmla="*/ 21 w 23"/>
                    <a:gd name="T7" fmla="*/ 6 h 25"/>
                    <a:gd name="T8" fmla="*/ 0 w 23"/>
                    <a:gd name="T9" fmla="*/ 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5"/>
                    <a:gd name="T17" fmla="*/ 23 w 23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5">
                      <a:moveTo>
                        <a:pt x="0" y="23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21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2" name="Freeform 784"/>
                <p:cNvSpPr>
                  <a:spLocks/>
                </p:cNvSpPr>
                <p:nvPr/>
              </p:nvSpPr>
              <p:spPr bwMode="auto">
                <a:xfrm>
                  <a:off x="4358" y="1529"/>
                  <a:ext cx="25" cy="37"/>
                </a:xfrm>
                <a:custGeom>
                  <a:avLst/>
                  <a:gdLst>
                    <a:gd name="T0" fmla="*/ 0 w 25"/>
                    <a:gd name="T1" fmla="*/ 18 h 73"/>
                    <a:gd name="T2" fmla="*/ 5 w 25"/>
                    <a:gd name="T3" fmla="*/ 0 h 73"/>
                    <a:gd name="T4" fmla="*/ 25 w 25"/>
                    <a:gd name="T5" fmla="*/ 1 h 73"/>
                    <a:gd name="T6" fmla="*/ 20 w 25"/>
                    <a:gd name="T7" fmla="*/ 19 h 73"/>
                    <a:gd name="T8" fmla="*/ 0 w 25"/>
                    <a:gd name="T9" fmla="*/ 18 h 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73"/>
                    <a:gd name="T17" fmla="*/ 25 w 25"/>
                    <a:gd name="T18" fmla="*/ 73 h 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73">
                      <a:moveTo>
                        <a:pt x="0" y="71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73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3" name="Freeform 785"/>
                <p:cNvSpPr>
                  <a:spLocks/>
                </p:cNvSpPr>
                <p:nvPr/>
              </p:nvSpPr>
              <p:spPr bwMode="auto">
                <a:xfrm>
                  <a:off x="4366" y="1486"/>
                  <a:ext cx="22" cy="24"/>
                </a:xfrm>
                <a:custGeom>
                  <a:avLst/>
                  <a:gdLst>
                    <a:gd name="T0" fmla="*/ 0 w 22"/>
                    <a:gd name="T1" fmla="*/ 12 h 48"/>
                    <a:gd name="T2" fmla="*/ 2 w 22"/>
                    <a:gd name="T3" fmla="*/ 0 h 48"/>
                    <a:gd name="T4" fmla="*/ 22 w 22"/>
                    <a:gd name="T5" fmla="*/ 1 h 48"/>
                    <a:gd name="T6" fmla="*/ 20 w 22"/>
                    <a:gd name="T7" fmla="*/ 12 h 48"/>
                    <a:gd name="T8" fmla="*/ 0 w 22"/>
                    <a:gd name="T9" fmla="*/ 12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48"/>
                    <a:gd name="T17" fmla="*/ 22 w 22"/>
                    <a:gd name="T18" fmla="*/ 48 h 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48">
                      <a:moveTo>
                        <a:pt x="0" y="46"/>
                      </a:moveTo>
                      <a:lnTo>
                        <a:pt x="2" y="0"/>
                      </a:lnTo>
                      <a:lnTo>
                        <a:pt x="22" y="2"/>
                      </a:lnTo>
                      <a:lnTo>
                        <a:pt x="20" y="48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4" name="Freeform 786"/>
                <p:cNvSpPr>
                  <a:spLocks/>
                </p:cNvSpPr>
                <p:nvPr/>
              </p:nvSpPr>
              <p:spPr bwMode="auto">
                <a:xfrm>
                  <a:off x="4368" y="1468"/>
                  <a:ext cx="25" cy="25"/>
                </a:xfrm>
                <a:custGeom>
                  <a:avLst/>
                  <a:gdLst>
                    <a:gd name="T0" fmla="*/ 0 w 25"/>
                    <a:gd name="T1" fmla="*/ 12 h 50"/>
                    <a:gd name="T2" fmla="*/ 5 w 25"/>
                    <a:gd name="T3" fmla="*/ 0 h 50"/>
                    <a:gd name="T4" fmla="*/ 25 w 25"/>
                    <a:gd name="T5" fmla="*/ 1 h 50"/>
                    <a:gd name="T6" fmla="*/ 20 w 25"/>
                    <a:gd name="T7" fmla="*/ 13 h 50"/>
                    <a:gd name="T8" fmla="*/ 0 w 25"/>
                    <a:gd name="T9" fmla="*/ 12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0"/>
                    <a:gd name="T17" fmla="*/ 25 w 2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0">
                      <a:moveTo>
                        <a:pt x="0" y="48"/>
                      </a:moveTo>
                      <a:lnTo>
                        <a:pt x="5" y="0"/>
                      </a:lnTo>
                      <a:lnTo>
                        <a:pt x="25" y="2"/>
                      </a:lnTo>
                      <a:lnTo>
                        <a:pt x="20" y="5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5" name="Freeform 787"/>
                <p:cNvSpPr>
                  <a:spLocks/>
                </p:cNvSpPr>
                <p:nvPr/>
              </p:nvSpPr>
              <p:spPr bwMode="auto">
                <a:xfrm>
                  <a:off x="4376" y="1415"/>
                  <a:ext cx="25" cy="34"/>
                </a:xfrm>
                <a:custGeom>
                  <a:avLst/>
                  <a:gdLst>
                    <a:gd name="T0" fmla="*/ 0 w 25"/>
                    <a:gd name="T1" fmla="*/ 17 h 67"/>
                    <a:gd name="T2" fmla="*/ 5 w 25"/>
                    <a:gd name="T3" fmla="*/ 0 h 67"/>
                    <a:gd name="T4" fmla="*/ 25 w 25"/>
                    <a:gd name="T5" fmla="*/ 1 h 67"/>
                    <a:gd name="T6" fmla="*/ 20 w 25"/>
                    <a:gd name="T7" fmla="*/ 17 h 67"/>
                    <a:gd name="T8" fmla="*/ 0 w 25"/>
                    <a:gd name="T9" fmla="*/ 17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7"/>
                    <a:gd name="T17" fmla="*/ 25 w 25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7">
                      <a:moveTo>
                        <a:pt x="0" y="65"/>
                      </a:moveTo>
                      <a:lnTo>
                        <a:pt x="5" y="0"/>
                      </a:lnTo>
                      <a:lnTo>
                        <a:pt x="25" y="1"/>
                      </a:lnTo>
                      <a:lnTo>
                        <a:pt x="20" y="67"/>
                      </a:lnTo>
                      <a:lnTo>
                        <a:pt x="0" y="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6" name="Freeform 788"/>
                <p:cNvSpPr>
                  <a:spLocks/>
                </p:cNvSpPr>
                <p:nvPr/>
              </p:nvSpPr>
              <p:spPr bwMode="auto">
                <a:xfrm>
                  <a:off x="4381" y="1407"/>
                  <a:ext cx="23" cy="16"/>
                </a:xfrm>
                <a:custGeom>
                  <a:avLst/>
                  <a:gdLst>
                    <a:gd name="T0" fmla="*/ 0 w 23"/>
                    <a:gd name="T1" fmla="*/ 7 h 32"/>
                    <a:gd name="T2" fmla="*/ 2 w 23"/>
                    <a:gd name="T3" fmla="*/ 0 h 32"/>
                    <a:gd name="T4" fmla="*/ 23 w 23"/>
                    <a:gd name="T5" fmla="*/ 1 h 32"/>
                    <a:gd name="T6" fmla="*/ 20 w 23"/>
                    <a:gd name="T7" fmla="*/ 8 h 32"/>
                    <a:gd name="T8" fmla="*/ 0 w 23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30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7" name="Freeform 789"/>
                <p:cNvSpPr>
                  <a:spLocks/>
                </p:cNvSpPr>
                <p:nvPr/>
              </p:nvSpPr>
              <p:spPr bwMode="auto">
                <a:xfrm>
                  <a:off x="4388" y="1352"/>
                  <a:ext cx="23" cy="35"/>
                </a:xfrm>
                <a:custGeom>
                  <a:avLst/>
                  <a:gdLst>
                    <a:gd name="T0" fmla="*/ 0 w 23"/>
                    <a:gd name="T1" fmla="*/ 17 h 71"/>
                    <a:gd name="T2" fmla="*/ 5 w 23"/>
                    <a:gd name="T3" fmla="*/ 0 h 71"/>
                    <a:gd name="T4" fmla="*/ 23 w 23"/>
                    <a:gd name="T5" fmla="*/ 0 h 71"/>
                    <a:gd name="T6" fmla="*/ 21 w 23"/>
                    <a:gd name="T7" fmla="*/ 17 h 71"/>
                    <a:gd name="T8" fmla="*/ 0 w 23"/>
                    <a:gd name="T9" fmla="*/ 17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1"/>
                    <a:gd name="T17" fmla="*/ 23 w 23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1">
                      <a:moveTo>
                        <a:pt x="0" y="69"/>
                      </a:moveTo>
                      <a:lnTo>
                        <a:pt x="5" y="0"/>
                      </a:lnTo>
                      <a:lnTo>
                        <a:pt x="23" y="1"/>
                      </a:lnTo>
                      <a:lnTo>
                        <a:pt x="21" y="71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8" name="Freeform 790"/>
                <p:cNvSpPr>
                  <a:spLocks/>
                </p:cNvSpPr>
                <p:nvPr/>
              </p:nvSpPr>
              <p:spPr bwMode="auto">
                <a:xfrm>
                  <a:off x="4393" y="1322"/>
                  <a:ext cx="23" cy="37"/>
                </a:xfrm>
                <a:custGeom>
                  <a:avLst/>
                  <a:gdLst>
                    <a:gd name="T0" fmla="*/ 0 w 23"/>
                    <a:gd name="T1" fmla="*/ 18 h 75"/>
                    <a:gd name="T2" fmla="*/ 6 w 23"/>
                    <a:gd name="T3" fmla="*/ 0 h 75"/>
                    <a:gd name="T4" fmla="*/ 23 w 23"/>
                    <a:gd name="T5" fmla="*/ 0 h 75"/>
                    <a:gd name="T6" fmla="*/ 18 w 23"/>
                    <a:gd name="T7" fmla="*/ 18 h 75"/>
                    <a:gd name="T8" fmla="*/ 0 w 23"/>
                    <a:gd name="T9" fmla="*/ 18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75"/>
                    <a:gd name="T17" fmla="*/ 23 w 23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75">
                      <a:moveTo>
                        <a:pt x="0" y="73"/>
                      </a:moveTo>
                      <a:lnTo>
                        <a:pt x="6" y="0"/>
                      </a:lnTo>
                      <a:lnTo>
                        <a:pt x="23" y="2"/>
                      </a:lnTo>
                      <a:lnTo>
                        <a:pt x="18" y="7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19" name="Freeform 791"/>
                <p:cNvSpPr>
                  <a:spLocks/>
                </p:cNvSpPr>
                <p:nvPr/>
              </p:nvSpPr>
              <p:spPr bwMode="auto">
                <a:xfrm>
                  <a:off x="4399" y="1317"/>
                  <a:ext cx="20" cy="13"/>
                </a:xfrm>
                <a:custGeom>
                  <a:avLst/>
                  <a:gdLst>
                    <a:gd name="T0" fmla="*/ 0 w 20"/>
                    <a:gd name="T1" fmla="*/ 6 h 25"/>
                    <a:gd name="T2" fmla="*/ 2 w 20"/>
                    <a:gd name="T3" fmla="*/ 0 h 25"/>
                    <a:gd name="T4" fmla="*/ 20 w 20"/>
                    <a:gd name="T5" fmla="*/ 1 h 25"/>
                    <a:gd name="T6" fmla="*/ 17 w 20"/>
                    <a:gd name="T7" fmla="*/ 7 h 25"/>
                    <a:gd name="T8" fmla="*/ 0 w 20"/>
                    <a:gd name="T9" fmla="*/ 6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5"/>
                    <a:gd name="T17" fmla="*/ 20 w 20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5">
                      <a:moveTo>
                        <a:pt x="0" y="23"/>
                      </a:moveTo>
                      <a:lnTo>
                        <a:pt x="2" y="0"/>
                      </a:lnTo>
                      <a:lnTo>
                        <a:pt x="20" y="2"/>
                      </a:lnTo>
                      <a:lnTo>
                        <a:pt x="17" y="25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0" name="Freeform 792"/>
                <p:cNvSpPr>
                  <a:spLocks/>
                </p:cNvSpPr>
                <p:nvPr/>
              </p:nvSpPr>
              <p:spPr bwMode="auto">
                <a:xfrm>
                  <a:off x="4406" y="1266"/>
                  <a:ext cx="23" cy="32"/>
                </a:xfrm>
                <a:custGeom>
                  <a:avLst/>
                  <a:gdLst>
                    <a:gd name="T0" fmla="*/ 0 w 23"/>
                    <a:gd name="T1" fmla="*/ 15 h 64"/>
                    <a:gd name="T2" fmla="*/ 3 w 23"/>
                    <a:gd name="T3" fmla="*/ 0 h 64"/>
                    <a:gd name="T4" fmla="*/ 23 w 23"/>
                    <a:gd name="T5" fmla="*/ 1 h 64"/>
                    <a:gd name="T6" fmla="*/ 18 w 23"/>
                    <a:gd name="T7" fmla="*/ 16 h 64"/>
                    <a:gd name="T8" fmla="*/ 0 w 23"/>
                    <a:gd name="T9" fmla="*/ 15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4"/>
                    <a:gd name="T17" fmla="*/ 23 w 23"/>
                    <a:gd name="T18" fmla="*/ 64 h 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4">
                      <a:moveTo>
                        <a:pt x="0" y="62"/>
                      </a:move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18" y="64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1" name="Freeform 793"/>
                <p:cNvSpPr>
                  <a:spLocks/>
                </p:cNvSpPr>
                <p:nvPr/>
              </p:nvSpPr>
              <p:spPr bwMode="auto">
                <a:xfrm>
                  <a:off x="4409" y="1256"/>
                  <a:ext cx="23" cy="18"/>
                </a:xfrm>
                <a:custGeom>
                  <a:avLst/>
                  <a:gdLst>
                    <a:gd name="T0" fmla="*/ 0 w 23"/>
                    <a:gd name="T1" fmla="*/ 9 h 35"/>
                    <a:gd name="T2" fmla="*/ 2 w 23"/>
                    <a:gd name="T3" fmla="*/ 0 h 35"/>
                    <a:gd name="T4" fmla="*/ 23 w 23"/>
                    <a:gd name="T5" fmla="*/ 1 h 35"/>
                    <a:gd name="T6" fmla="*/ 20 w 23"/>
                    <a:gd name="T7" fmla="*/ 9 h 35"/>
                    <a:gd name="T8" fmla="*/ 0 w 23"/>
                    <a:gd name="T9" fmla="*/ 9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5"/>
                    <a:gd name="T17" fmla="*/ 23 w 2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5">
                      <a:moveTo>
                        <a:pt x="0" y="33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35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2" name="Freeform 794"/>
                <p:cNvSpPr>
                  <a:spLocks/>
                </p:cNvSpPr>
                <p:nvPr/>
              </p:nvSpPr>
              <p:spPr bwMode="auto">
                <a:xfrm>
                  <a:off x="4416" y="1214"/>
                  <a:ext cx="26" cy="22"/>
                </a:xfrm>
                <a:custGeom>
                  <a:avLst/>
                  <a:gdLst>
                    <a:gd name="T0" fmla="*/ 0 w 26"/>
                    <a:gd name="T1" fmla="*/ 10 h 45"/>
                    <a:gd name="T2" fmla="*/ 5 w 26"/>
                    <a:gd name="T3" fmla="*/ 0 h 45"/>
                    <a:gd name="T4" fmla="*/ 26 w 26"/>
                    <a:gd name="T5" fmla="*/ 0 h 45"/>
                    <a:gd name="T6" fmla="*/ 21 w 26"/>
                    <a:gd name="T7" fmla="*/ 11 h 45"/>
                    <a:gd name="T8" fmla="*/ 0 w 26"/>
                    <a:gd name="T9" fmla="*/ 10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5"/>
                    <a:gd name="T17" fmla="*/ 26 w 26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5">
                      <a:moveTo>
                        <a:pt x="0" y="43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45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3" name="Freeform 795"/>
                <p:cNvSpPr>
                  <a:spLocks/>
                </p:cNvSpPr>
                <p:nvPr/>
              </p:nvSpPr>
              <p:spPr bwMode="auto">
                <a:xfrm>
                  <a:off x="4421" y="1195"/>
                  <a:ext cx="26" cy="26"/>
                </a:xfrm>
                <a:custGeom>
                  <a:avLst/>
                  <a:gdLst>
                    <a:gd name="T0" fmla="*/ 0 w 26"/>
                    <a:gd name="T1" fmla="*/ 13 h 51"/>
                    <a:gd name="T2" fmla="*/ 6 w 26"/>
                    <a:gd name="T3" fmla="*/ 0 h 51"/>
                    <a:gd name="T4" fmla="*/ 26 w 26"/>
                    <a:gd name="T5" fmla="*/ 0 h 51"/>
                    <a:gd name="T6" fmla="*/ 21 w 26"/>
                    <a:gd name="T7" fmla="*/ 13 h 51"/>
                    <a:gd name="T8" fmla="*/ 0 w 26"/>
                    <a:gd name="T9" fmla="*/ 13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1"/>
                    <a:gd name="T17" fmla="*/ 26 w 26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1">
                      <a:moveTo>
                        <a:pt x="0" y="50"/>
                      </a:moveTo>
                      <a:lnTo>
                        <a:pt x="6" y="0"/>
                      </a:lnTo>
                      <a:lnTo>
                        <a:pt x="26" y="0"/>
                      </a:lnTo>
                      <a:lnTo>
                        <a:pt x="21" y="51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4" name="Rectangle 796"/>
                <p:cNvSpPr>
                  <a:spLocks noChangeArrowheads="1"/>
                </p:cNvSpPr>
                <p:nvPr/>
              </p:nvSpPr>
              <p:spPr bwMode="auto">
                <a:xfrm>
                  <a:off x="4434" y="1171"/>
                  <a:ext cx="20" cy="5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925" name="Freeform 797"/>
                <p:cNvSpPr>
                  <a:spLocks/>
                </p:cNvSpPr>
                <p:nvPr/>
              </p:nvSpPr>
              <p:spPr bwMode="auto">
                <a:xfrm>
                  <a:off x="4434" y="1161"/>
                  <a:ext cx="23" cy="17"/>
                </a:xfrm>
                <a:custGeom>
                  <a:avLst/>
                  <a:gdLst>
                    <a:gd name="T0" fmla="*/ 0 w 23"/>
                    <a:gd name="T1" fmla="*/ 8 h 33"/>
                    <a:gd name="T2" fmla="*/ 3 w 23"/>
                    <a:gd name="T3" fmla="*/ 0 h 33"/>
                    <a:gd name="T4" fmla="*/ 23 w 23"/>
                    <a:gd name="T5" fmla="*/ 1 h 33"/>
                    <a:gd name="T6" fmla="*/ 20 w 23"/>
                    <a:gd name="T7" fmla="*/ 9 h 33"/>
                    <a:gd name="T8" fmla="*/ 0 w 23"/>
                    <a:gd name="T9" fmla="*/ 8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3"/>
                    <a:gd name="T17" fmla="*/ 23 w 23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3">
                      <a:moveTo>
                        <a:pt x="0" y="32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0" y="33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6" name="Freeform 798"/>
                <p:cNvSpPr>
                  <a:spLocks/>
                </p:cNvSpPr>
                <p:nvPr/>
              </p:nvSpPr>
              <p:spPr bwMode="auto">
                <a:xfrm>
                  <a:off x="4437" y="1153"/>
                  <a:ext cx="23" cy="16"/>
                </a:xfrm>
                <a:custGeom>
                  <a:avLst/>
                  <a:gdLst>
                    <a:gd name="T0" fmla="*/ 0 w 23"/>
                    <a:gd name="T1" fmla="*/ 7 h 32"/>
                    <a:gd name="T2" fmla="*/ 2 w 23"/>
                    <a:gd name="T3" fmla="*/ 0 h 32"/>
                    <a:gd name="T4" fmla="*/ 23 w 23"/>
                    <a:gd name="T5" fmla="*/ 1 h 32"/>
                    <a:gd name="T6" fmla="*/ 20 w 23"/>
                    <a:gd name="T7" fmla="*/ 8 h 32"/>
                    <a:gd name="T8" fmla="*/ 0 w 23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30"/>
                      </a:moveTo>
                      <a:lnTo>
                        <a:pt x="2" y="0"/>
                      </a:lnTo>
                      <a:lnTo>
                        <a:pt x="23" y="1"/>
                      </a:lnTo>
                      <a:lnTo>
                        <a:pt x="20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7" name="Freeform 799"/>
                <p:cNvSpPr>
                  <a:spLocks/>
                </p:cNvSpPr>
                <p:nvPr/>
              </p:nvSpPr>
              <p:spPr bwMode="auto">
                <a:xfrm>
                  <a:off x="4439" y="1139"/>
                  <a:ext cx="26" cy="21"/>
                </a:xfrm>
                <a:custGeom>
                  <a:avLst/>
                  <a:gdLst>
                    <a:gd name="T0" fmla="*/ 0 w 26"/>
                    <a:gd name="T1" fmla="*/ 10 h 41"/>
                    <a:gd name="T2" fmla="*/ 5 w 26"/>
                    <a:gd name="T3" fmla="*/ 0 h 41"/>
                    <a:gd name="T4" fmla="*/ 26 w 26"/>
                    <a:gd name="T5" fmla="*/ 1 h 41"/>
                    <a:gd name="T6" fmla="*/ 21 w 26"/>
                    <a:gd name="T7" fmla="*/ 11 h 41"/>
                    <a:gd name="T8" fmla="*/ 0 w 26"/>
                    <a:gd name="T9" fmla="*/ 10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41"/>
                    <a:gd name="T17" fmla="*/ 26 w 26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41">
                      <a:moveTo>
                        <a:pt x="0" y="39"/>
                      </a:moveTo>
                      <a:lnTo>
                        <a:pt x="5" y="0"/>
                      </a:lnTo>
                      <a:lnTo>
                        <a:pt x="26" y="2"/>
                      </a:lnTo>
                      <a:lnTo>
                        <a:pt x="21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8" name="Freeform 800"/>
                <p:cNvSpPr>
                  <a:spLocks/>
                </p:cNvSpPr>
                <p:nvPr/>
              </p:nvSpPr>
              <p:spPr bwMode="auto">
                <a:xfrm>
                  <a:off x="4444" y="1127"/>
                  <a:ext cx="23" cy="20"/>
                </a:xfrm>
                <a:custGeom>
                  <a:avLst/>
                  <a:gdLst>
                    <a:gd name="T0" fmla="*/ 0 w 23"/>
                    <a:gd name="T1" fmla="*/ 9 h 41"/>
                    <a:gd name="T2" fmla="*/ 5 w 23"/>
                    <a:gd name="T3" fmla="*/ 0 h 41"/>
                    <a:gd name="T4" fmla="*/ 23 w 23"/>
                    <a:gd name="T5" fmla="*/ 0 h 41"/>
                    <a:gd name="T6" fmla="*/ 21 w 23"/>
                    <a:gd name="T7" fmla="*/ 10 h 41"/>
                    <a:gd name="T8" fmla="*/ 0 w 23"/>
                    <a:gd name="T9" fmla="*/ 9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39"/>
                      </a:moveTo>
                      <a:lnTo>
                        <a:pt x="5" y="0"/>
                      </a:lnTo>
                      <a:lnTo>
                        <a:pt x="23" y="2"/>
                      </a:lnTo>
                      <a:lnTo>
                        <a:pt x="21" y="4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29" name="Freeform 801"/>
                <p:cNvSpPr>
                  <a:spLocks/>
                </p:cNvSpPr>
                <p:nvPr/>
              </p:nvSpPr>
              <p:spPr bwMode="auto">
                <a:xfrm>
                  <a:off x="4449" y="1125"/>
                  <a:ext cx="21" cy="10"/>
                </a:xfrm>
                <a:custGeom>
                  <a:avLst/>
                  <a:gdLst>
                    <a:gd name="T0" fmla="*/ 0 w 21"/>
                    <a:gd name="T1" fmla="*/ 5 h 19"/>
                    <a:gd name="T2" fmla="*/ 3 w 21"/>
                    <a:gd name="T3" fmla="*/ 0 h 19"/>
                    <a:gd name="T4" fmla="*/ 21 w 21"/>
                    <a:gd name="T5" fmla="*/ 1 h 19"/>
                    <a:gd name="T6" fmla="*/ 18 w 21"/>
                    <a:gd name="T7" fmla="*/ 5 h 19"/>
                    <a:gd name="T8" fmla="*/ 0 w 21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9"/>
                    <a:gd name="T17" fmla="*/ 21 w 2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9">
                      <a:moveTo>
                        <a:pt x="0" y="17"/>
                      </a:moveTo>
                      <a:lnTo>
                        <a:pt x="3" y="0"/>
                      </a:lnTo>
                      <a:lnTo>
                        <a:pt x="21" y="1"/>
                      </a:lnTo>
                      <a:lnTo>
                        <a:pt x="18" y="19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0" name="Freeform 802"/>
                <p:cNvSpPr>
                  <a:spLocks/>
                </p:cNvSpPr>
                <p:nvPr/>
              </p:nvSpPr>
              <p:spPr bwMode="auto">
                <a:xfrm>
                  <a:off x="4465" y="1097"/>
                  <a:ext cx="23" cy="16"/>
                </a:xfrm>
                <a:custGeom>
                  <a:avLst/>
                  <a:gdLst>
                    <a:gd name="T0" fmla="*/ 0 w 23"/>
                    <a:gd name="T1" fmla="*/ 7 h 32"/>
                    <a:gd name="T2" fmla="*/ 2 w 23"/>
                    <a:gd name="T3" fmla="*/ 0 h 32"/>
                    <a:gd name="T4" fmla="*/ 23 w 23"/>
                    <a:gd name="T5" fmla="*/ 0 h 32"/>
                    <a:gd name="T6" fmla="*/ 17 w 23"/>
                    <a:gd name="T7" fmla="*/ 8 h 32"/>
                    <a:gd name="T8" fmla="*/ 0 w 23"/>
                    <a:gd name="T9" fmla="*/ 7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32"/>
                    <a:gd name="T17" fmla="*/ 23 w 2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32">
                      <a:moveTo>
                        <a:pt x="0" y="30"/>
                      </a:moveTo>
                      <a:lnTo>
                        <a:pt x="2" y="0"/>
                      </a:lnTo>
                      <a:lnTo>
                        <a:pt x="23" y="0"/>
                      </a:lnTo>
                      <a:lnTo>
                        <a:pt x="17" y="32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1" name="Freeform 803"/>
                <p:cNvSpPr>
                  <a:spLocks/>
                </p:cNvSpPr>
                <p:nvPr/>
              </p:nvSpPr>
              <p:spPr bwMode="auto">
                <a:xfrm>
                  <a:off x="4467" y="1090"/>
                  <a:ext cx="28" cy="14"/>
                </a:xfrm>
                <a:custGeom>
                  <a:avLst/>
                  <a:gdLst>
                    <a:gd name="T0" fmla="*/ 0 w 28"/>
                    <a:gd name="T1" fmla="*/ 6 h 29"/>
                    <a:gd name="T2" fmla="*/ 8 w 28"/>
                    <a:gd name="T3" fmla="*/ 0 h 29"/>
                    <a:gd name="T4" fmla="*/ 28 w 28"/>
                    <a:gd name="T5" fmla="*/ 0 h 29"/>
                    <a:gd name="T6" fmla="*/ 21 w 28"/>
                    <a:gd name="T7" fmla="*/ 7 h 29"/>
                    <a:gd name="T8" fmla="*/ 0 w 28"/>
                    <a:gd name="T9" fmla="*/ 6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"/>
                    <a:gd name="T16" fmla="*/ 0 h 29"/>
                    <a:gd name="T17" fmla="*/ 28 w 28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" h="29">
                      <a:moveTo>
                        <a:pt x="0" y="27"/>
                      </a:moveTo>
                      <a:lnTo>
                        <a:pt x="8" y="0"/>
                      </a:lnTo>
                      <a:lnTo>
                        <a:pt x="28" y="2"/>
                      </a:lnTo>
                      <a:lnTo>
                        <a:pt x="21" y="2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2" name="Freeform 804"/>
                <p:cNvSpPr>
                  <a:spLocks/>
                </p:cNvSpPr>
                <p:nvPr/>
              </p:nvSpPr>
              <p:spPr bwMode="auto">
                <a:xfrm>
                  <a:off x="4475" y="1087"/>
                  <a:ext cx="23" cy="10"/>
                </a:xfrm>
                <a:custGeom>
                  <a:avLst/>
                  <a:gdLst>
                    <a:gd name="T0" fmla="*/ 0 w 23"/>
                    <a:gd name="T1" fmla="*/ 5 h 20"/>
                    <a:gd name="T2" fmla="*/ 2 w 23"/>
                    <a:gd name="T3" fmla="*/ 0 h 20"/>
                    <a:gd name="T4" fmla="*/ 23 w 23"/>
                    <a:gd name="T5" fmla="*/ 1 h 20"/>
                    <a:gd name="T6" fmla="*/ 20 w 23"/>
                    <a:gd name="T7" fmla="*/ 5 h 20"/>
                    <a:gd name="T8" fmla="*/ 0 w 23"/>
                    <a:gd name="T9" fmla="*/ 5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0"/>
                    <a:gd name="T17" fmla="*/ 23 w 23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0">
                      <a:moveTo>
                        <a:pt x="0" y="20"/>
                      </a:moveTo>
                      <a:lnTo>
                        <a:pt x="2" y="0"/>
                      </a:lnTo>
                      <a:lnTo>
                        <a:pt x="23" y="2"/>
                      </a:lnTo>
                      <a:lnTo>
                        <a:pt x="20" y="2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3" name="Freeform 805"/>
                <p:cNvSpPr>
                  <a:spLocks/>
                </p:cNvSpPr>
                <p:nvPr/>
              </p:nvSpPr>
              <p:spPr bwMode="auto">
                <a:xfrm>
                  <a:off x="4477" y="1085"/>
                  <a:ext cx="23" cy="10"/>
                </a:xfrm>
                <a:custGeom>
                  <a:avLst/>
                  <a:gdLst>
                    <a:gd name="T0" fmla="*/ 0 w 23"/>
                    <a:gd name="T1" fmla="*/ 5 h 19"/>
                    <a:gd name="T2" fmla="*/ 3 w 23"/>
                    <a:gd name="T3" fmla="*/ 0 h 19"/>
                    <a:gd name="T4" fmla="*/ 23 w 23"/>
                    <a:gd name="T5" fmla="*/ 1 h 19"/>
                    <a:gd name="T6" fmla="*/ 21 w 23"/>
                    <a:gd name="T7" fmla="*/ 5 h 19"/>
                    <a:gd name="T8" fmla="*/ 0 w 23"/>
                    <a:gd name="T9" fmla="*/ 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9"/>
                    <a:gd name="T17" fmla="*/ 23 w 23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9">
                      <a:moveTo>
                        <a:pt x="0" y="17"/>
                      </a:moveTo>
                      <a:lnTo>
                        <a:pt x="3" y="0"/>
                      </a:lnTo>
                      <a:lnTo>
                        <a:pt x="23" y="1"/>
                      </a:lnTo>
                      <a:lnTo>
                        <a:pt x="21" y="19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4" name="Rectangle 806"/>
                <p:cNvSpPr>
                  <a:spLocks noChangeArrowheads="1"/>
                </p:cNvSpPr>
                <p:nvPr/>
              </p:nvSpPr>
              <p:spPr bwMode="auto">
                <a:xfrm>
                  <a:off x="4480" y="1093"/>
                  <a:ext cx="20" cy="1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F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2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935" name="Freeform 807"/>
                <p:cNvSpPr>
                  <a:spLocks/>
                </p:cNvSpPr>
                <p:nvPr/>
              </p:nvSpPr>
              <p:spPr bwMode="auto">
                <a:xfrm>
                  <a:off x="4485" y="1084"/>
                  <a:ext cx="23" cy="10"/>
                </a:xfrm>
                <a:custGeom>
                  <a:avLst/>
                  <a:gdLst>
                    <a:gd name="T0" fmla="*/ 0 w 23"/>
                    <a:gd name="T1" fmla="*/ 0 h 21"/>
                    <a:gd name="T2" fmla="*/ 3 w 23"/>
                    <a:gd name="T3" fmla="*/ 5 h 21"/>
                    <a:gd name="T4" fmla="*/ 23 w 23"/>
                    <a:gd name="T5" fmla="*/ 5 h 21"/>
                    <a:gd name="T6" fmla="*/ 20 w 23"/>
                    <a:gd name="T7" fmla="*/ 0 h 21"/>
                    <a:gd name="T8" fmla="*/ 0 w 23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1"/>
                    <a:gd name="T17" fmla="*/ 23 w 23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1">
                      <a:moveTo>
                        <a:pt x="0" y="0"/>
                      </a:moveTo>
                      <a:lnTo>
                        <a:pt x="3" y="20"/>
                      </a:lnTo>
                      <a:lnTo>
                        <a:pt x="23" y="21"/>
                      </a:lnTo>
                      <a:lnTo>
                        <a:pt x="2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36" name="Freeform 808"/>
                <p:cNvSpPr>
                  <a:spLocks/>
                </p:cNvSpPr>
                <p:nvPr/>
              </p:nvSpPr>
              <p:spPr bwMode="auto">
                <a:xfrm>
                  <a:off x="4488" y="1085"/>
                  <a:ext cx="22" cy="10"/>
                </a:xfrm>
                <a:custGeom>
                  <a:avLst/>
                  <a:gdLst>
                    <a:gd name="T0" fmla="*/ 0 w 22"/>
                    <a:gd name="T1" fmla="*/ 0 h 19"/>
                    <a:gd name="T2" fmla="*/ 2 w 22"/>
                    <a:gd name="T3" fmla="*/ 5 h 19"/>
                    <a:gd name="T4" fmla="*/ 22 w 22"/>
                    <a:gd name="T5" fmla="*/ 5 h 19"/>
                    <a:gd name="T6" fmla="*/ 20 w 22"/>
                    <a:gd name="T7" fmla="*/ 1 h 19"/>
                    <a:gd name="T8" fmla="*/ 0 w 2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9"/>
                    <a:gd name="T17" fmla="*/ 22 w 2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9">
                      <a:moveTo>
                        <a:pt x="0" y="0"/>
                      </a:moveTo>
                      <a:lnTo>
                        <a:pt x="2" y="17"/>
                      </a:lnTo>
                      <a:lnTo>
                        <a:pt x="22" y="19"/>
                      </a:lnTo>
                      <a:lnTo>
                        <a:pt x="2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F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8937" name="Freeform 809"/>
              <p:cNvSpPr>
                <a:spLocks/>
              </p:cNvSpPr>
              <p:nvPr/>
            </p:nvSpPr>
            <p:spPr bwMode="auto">
              <a:xfrm>
                <a:off x="4490" y="1087"/>
                <a:ext cx="23" cy="10"/>
              </a:xfrm>
              <a:custGeom>
                <a:avLst/>
                <a:gdLst>
                  <a:gd name="T0" fmla="*/ 0 w 23"/>
                  <a:gd name="T1" fmla="*/ 0 h 20"/>
                  <a:gd name="T2" fmla="*/ 3 w 23"/>
                  <a:gd name="T3" fmla="*/ 5 h 20"/>
                  <a:gd name="T4" fmla="*/ 23 w 23"/>
                  <a:gd name="T5" fmla="*/ 5 h 20"/>
                  <a:gd name="T6" fmla="*/ 20 w 23"/>
                  <a:gd name="T7" fmla="*/ 1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3" y="18"/>
                    </a:lnTo>
                    <a:lnTo>
                      <a:pt x="23" y="2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38" name="Freeform 810"/>
              <p:cNvSpPr>
                <a:spLocks/>
              </p:cNvSpPr>
              <p:nvPr/>
            </p:nvSpPr>
            <p:spPr bwMode="auto">
              <a:xfrm>
                <a:off x="4493" y="1089"/>
                <a:ext cx="22" cy="10"/>
              </a:xfrm>
              <a:custGeom>
                <a:avLst/>
                <a:gdLst>
                  <a:gd name="T0" fmla="*/ 0 w 22"/>
                  <a:gd name="T1" fmla="*/ 0 h 21"/>
                  <a:gd name="T2" fmla="*/ 2 w 22"/>
                  <a:gd name="T3" fmla="*/ 4 h 21"/>
                  <a:gd name="T4" fmla="*/ 22 w 22"/>
                  <a:gd name="T5" fmla="*/ 5 h 21"/>
                  <a:gd name="T6" fmla="*/ 20 w 22"/>
                  <a:gd name="T7" fmla="*/ 0 h 21"/>
                  <a:gd name="T8" fmla="*/ 0 w 22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1"/>
                  <a:gd name="T17" fmla="*/ 22 w 22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1">
                    <a:moveTo>
                      <a:pt x="0" y="0"/>
                    </a:moveTo>
                    <a:lnTo>
                      <a:pt x="2" y="19"/>
                    </a:lnTo>
                    <a:lnTo>
                      <a:pt x="22" y="21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39" name="Freeform 811"/>
              <p:cNvSpPr>
                <a:spLocks/>
              </p:cNvSpPr>
              <p:nvPr/>
            </p:nvSpPr>
            <p:spPr bwMode="auto">
              <a:xfrm>
                <a:off x="4495" y="1092"/>
                <a:ext cx="23" cy="11"/>
              </a:xfrm>
              <a:custGeom>
                <a:avLst/>
                <a:gdLst>
                  <a:gd name="T0" fmla="*/ 0 w 23"/>
                  <a:gd name="T1" fmla="*/ 0 h 21"/>
                  <a:gd name="T2" fmla="*/ 3 w 23"/>
                  <a:gd name="T3" fmla="*/ 5 h 21"/>
                  <a:gd name="T4" fmla="*/ 23 w 23"/>
                  <a:gd name="T5" fmla="*/ 6 h 21"/>
                  <a:gd name="T6" fmla="*/ 20 w 23"/>
                  <a:gd name="T7" fmla="*/ 1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3" y="19"/>
                    </a:lnTo>
                    <a:lnTo>
                      <a:pt x="23" y="2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0" name="Rectangle 812"/>
              <p:cNvSpPr>
                <a:spLocks noChangeArrowheads="1"/>
              </p:cNvSpPr>
              <p:nvPr/>
            </p:nvSpPr>
            <p:spPr bwMode="auto">
              <a:xfrm>
                <a:off x="4498" y="1097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41" name="Freeform 813"/>
              <p:cNvSpPr>
                <a:spLocks/>
              </p:cNvSpPr>
              <p:nvPr/>
            </p:nvSpPr>
            <p:spPr bwMode="auto">
              <a:xfrm>
                <a:off x="4508" y="1110"/>
                <a:ext cx="23" cy="19"/>
              </a:xfrm>
              <a:custGeom>
                <a:avLst/>
                <a:gdLst>
                  <a:gd name="T0" fmla="*/ 0 w 23"/>
                  <a:gd name="T1" fmla="*/ 0 h 38"/>
                  <a:gd name="T2" fmla="*/ 5 w 23"/>
                  <a:gd name="T3" fmla="*/ 9 h 38"/>
                  <a:gd name="T4" fmla="*/ 23 w 23"/>
                  <a:gd name="T5" fmla="*/ 10 h 38"/>
                  <a:gd name="T6" fmla="*/ 18 w 23"/>
                  <a:gd name="T7" fmla="*/ 1 h 38"/>
                  <a:gd name="T8" fmla="*/ 0 w 23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8"/>
                  <a:gd name="T17" fmla="*/ 23 w 23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8">
                    <a:moveTo>
                      <a:pt x="0" y="0"/>
                    </a:moveTo>
                    <a:lnTo>
                      <a:pt x="5" y="36"/>
                    </a:lnTo>
                    <a:lnTo>
                      <a:pt x="23" y="38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2" name="Freeform 814"/>
              <p:cNvSpPr>
                <a:spLocks/>
              </p:cNvSpPr>
              <p:nvPr/>
            </p:nvSpPr>
            <p:spPr bwMode="auto">
              <a:xfrm>
                <a:off x="4513" y="1121"/>
                <a:ext cx="25" cy="20"/>
              </a:xfrm>
              <a:custGeom>
                <a:avLst/>
                <a:gdLst>
                  <a:gd name="T0" fmla="*/ 0 w 25"/>
                  <a:gd name="T1" fmla="*/ 0 h 40"/>
                  <a:gd name="T2" fmla="*/ 8 w 25"/>
                  <a:gd name="T3" fmla="*/ 10 h 40"/>
                  <a:gd name="T4" fmla="*/ 25 w 25"/>
                  <a:gd name="T5" fmla="*/ 10 h 40"/>
                  <a:gd name="T6" fmla="*/ 18 w 25"/>
                  <a:gd name="T7" fmla="*/ 1 h 40"/>
                  <a:gd name="T8" fmla="*/ 0 w 25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0"/>
                  <a:gd name="T17" fmla="*/ 25 w 25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0">
                    <a:moveTo>
                      <a:pt x="0" y="0"/>
                    </a:moveTo>
                    <a:lnTo>
                      <a:pt x="8" y="39"/>
                    </a:lnTo>
                    <a:lnTo>
                      <a:pt x="25" y="40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3" name="Freeform 815"/>
              <p:cNvSpPr>
                <a:spLocks/>
              </p:cNvSpPr>
              <p:nvPr/>
            </p:nvSpPr>
            <p:spPr bwMode="auto">
              <a:xfrm>
                <a:off x="4521" y="1134"/>
                <a:ext cx="20" cy="11"/>
              </a:xfrm>
              <a:custGeom>
                <a:avLst/>
                <a:gdLst>
                  <a:gd name="T0" fmla="*/ 0 w 20"/>
                  <a:gd name="T1" fmla="*/ 0 h 22"/>
                  <a:gd name="T2" fmla="*/ 2 w 20"/>
                  <a:gd name="T3" fmla="*/ 5 h 22"/>
                  <a:gd name="T4" fmla="*/ 20 w 20"/>
                  <a:gd name="T5" fmla="*/ 6 h 22"/>
                  <a:gd name="T6" fmla="*/ 17 w 20"/>
                  <a:gd name="T7" fmla="*/ 1 h 22"/>
                  <a:gd name="T8" fmla="*/ 0 w 20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2"/>
                  <a:gd name="T17" fmla="*/ 20 w 2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2">
                    <a:moveTo>
                      <a:pt x="0" y="0"/>
                    </a:moveTo>
                    <a:lnTo>
                      <a:pt x="2" y="20"/>
                    </a:lnTo>
                    <a:lnTo>
                      <a:pt x="20" y="22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4" name="Rectangle 816"/>
              <p:cNvSpPr>
                <a:spLocks noChangeArrowheads="1"/>
              </p:cNvSpPr>
              <p:nvPr/>
            </p:nvSpPr>
            <p:spPr bwMode="auto">
              <a:xfrm>
                <a:off x="4528" y="1165"/>
                <a:ext cx="21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333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45" name="Freeform 817"/>
              <p:cNvSpPr>
                <a:spLocks/>
              </p:cNvSpPr>
              <p:nvPr/>
            </p:nvSpPr>
            <p:spPr bwMode="auto">
              <a:xfrm>
                <a:off x="4528" y="1163"/>
                <a:ext cx="23" cy="16"/>
              </a:xfrm>
              <a:custGeom>
                <a:avLst/>
                <a:gdLst>
                  <a:gd name="T0" fmla="*/ 0 w 23"/>
                  <a:gd name="T1" fmla="*/ 0 h 34"/>
                  <a:gd name="T2" fmla="*/ 3 w 23"/>
                  <a:gd name="T3" fmla="*/ 7 h 34"/>
                  <a:gd name="T4" fmla="*/ 23 w 23"/>
                  <a:gd name="T5" fmla="*/ 8 h 34"/>
                  <a:gd name="T6" fmla="*/ 21 w 23"/>
                  <a:gd name="T7" fmla="*/ 0 h 34"/>
                  <a:gd name="T8" fmla="*/ 0 w 2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4"/>
                  <a:gd name="T17" fmla="*/ 23 w 2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4">
                    <a:moveTo>
                      <a:pt x="0" y="0"/>
                    </a:moveTo>
                    <a:lnTo>
                      <a:pt x="3" y="32"/>
                    </a:lnTo>
                    <a:lnTo>
                      <a:pt x="23" y="34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6" name="Freeform 818"/>
              <p:cNvSpPr>
                <a:spLocks/>
              </p:cNvSpPr>
              <p:nvPr/>
            </p:nvSpPr>
            <p:spPr bwMode="auto">
              <a:xfrm>
                <a:off x="4531" y="1172"/>
                <a:ext cx="23" cy="18"/>
              </a:xfrm>
              <a:custGeom>
                <a:avLst/>
                <a:gdLst>
                  <a:gd name="T0" fmla="*/ 0 w 23"/>
                  <a:gd name="T1" fmla="*/ 0 h 35"/>
                  <a:gd name="T2" fmla="*/ 2 w 23"/>
                  <a:gd name="T3" fmla="*/ 9 h 35"/>
                  <a:gd name="T4" fmla="*/ 23 w 23"/>
                  <a:gd name="T5" fmla="*/ 9 h 35"/>
                  <a:gd name="T6" fmla="*/ 20 w 23"/>
                  <a:gd name="T7" fmla="*/ 1 h 35"/>
                  <a:gd name="T8" fmla="*/ 0 w 23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5"/>
                  <a:gd name="T17" fmla="*/ 23 w 23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5">
                    <a:moveTo>
                      <a:pt x="0" y="0"/>
                    </a:moveTo>
                    <a:lnTo>
                      <a:pt x="2" y="33"/>
                    </a:lnTo>
                    <a:lnTo>
                      <a:pt x="23" y="35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7" name="Freeform 819"/>
              <p:cNvSpPr>
                <a:spLocks/>
              </p:cNvSpPr>
              <p:nvPr/>
            </p:nvSpPr>
            <p:spPr bwMode="auto">
              <a:xfrm>
                <a:off x="4533" y="1182"/>
                <a:ext cx="26" cy="15"/>
              </a:xfrm>
              <a:custGeom>
                <a:avLst/>
                <a:gdLst>
                  <a:gd name="T0" fmla="*/ 0 w 26"/>
                  <a:gd name="T1" fmla="*/ 0 h 30"/>
                  <a:gd name="T2" fmla="*/ 5 w 26"/>
                  <a:gd name="T3" fmla="*/ 8 h 30"/>
                  <a:gd name="T4" fmla="*/ 26 w 26"/>
                  <a:gd name="T5" fmla="*/ 8 h 30"/>
                  <a:gd name="T6" fmla="*/ 21 w 26"/>
                  <a:gd name="T7" fmla="*/ 1 h 30"/>
                  <a:gd name="T8" fmla="*/ 0 w 26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30"/>
                  <a:gd name="T17" fmla="*/ 26 w 26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30">
                    <a:moveTo>
                      <a:pt x="0" y="0"/>
                    </a:moveTo>
                    <a:lnTo>
                      <a:pt x="5" y="29"/>
                    </a:lnTo>
                    <a:lnTo>
                      <a:pt x="26" y="30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8" name="Freeform 820"/>
              <p:cNvSpPr>
                <a:spLocks/>
              </p:cNvSpPr>
              <p:nvPr/>
            </p:nvSpPr>
            <p:spPr bwMode="auto">
              <a:xfrm>
                <a:off x="4543" y="1217"/>
                <a:ext cx="23" cy="18"/>
              </a:xfrm>
              <a:custGeom>
                <a:avLst/>
                <a:gdLst>
                  <a:gd name="T0" fmla="*/ 0 w 23"/>
                  <a:gd name="T1" fmla="*/ 0 h 35"/>
                  <a:gd name="T2" fmla="*/ 3 w 23"/>
                  <a:gd name="T3" fmla="*/ 9 h 35"/>
                  <a:gd name="T4" fmla="*/ 23 w 23"/>
                  <a:gd name="T5" fmla="*/ 9 h 35"/>
                  <a:gd name="T6" fmla="*/ 21 w 23"/>
                  <a:gd name="T7" fmla="*/ 1 h 35"/>
                  <a:gd name="T8" fmla="*/ 0 w 23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5"/>
                  <a:gd name="T17" fmla="*/ 23 w 23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5">
                    <a:moveTo>
                      <a:pt x="0" y="0"/>
                    </a:moveTo>
                    <a:lnTo>
                      <a:pt x="3" y="35"/>
                    </a:lnTo>
                    <a:lnTo>
                      <a:pt x="23" y="35"/>
                    </a:lnTo>
                    <a:lnTo>
                      <a:pt x="2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49" name="Freeform 821"/>
              <p:cNvSpPr>
                <a:spLocks/>
              </p:cNvSpPr>
              <p:nvPr/>
            </p:nvSpPr>
            <p:spPr bwMode="auto">
              <a:xfrm>
                <a:off x="4546" y="1227"/>
                <a:ext cx="25" cy="32"/>
              </a:xfrm>
              <a:custGeom>
                <a:avLst/>
                <a:gdLst>
                  <a:gd name="T0" fmla="*/ 0 w 25"/>
                  <a:gd name="T1" fmla="*/ 0 h 62"/>
                  <a:gd name="T2" fmla="*/ 5 w 25"/>
                  <a:gd name="T3" fmla="*/ 16 h 62"/>
                  <a:gd name="T4" fmla="*/ 25 w 25"/>
                  <a:gd name="T5" fmla="*/ 17 h 62"/>
                  <a:gd name="T6" fmla="*/ 20 w 25"/>
                  <a:gd name="T7" fmla="*/ 1 h 62"/>
                  <a:gd name="T8" fmla="*/ 0 w 25"/>
                  <a:gd name="T9" fmla="*/ 0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62"/>
                  <a:gd name="T17" fmla="*/ 25 w 2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62">
                    <a:moveTo>
                      <a:pt x="0" y="0"/>
                    </a:moveTo>
                    <a:lnTo>
                      <a:pt x="5" y="60"/>
                    </a:lnTo>
                    <a:lnTo>
                      <a:pt x="25" y="62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0" name="Freeform 822"/>
              <p:cNvSpPr>
                <a:spLocks/>
              </p:cNvSpPr>
              <p:nvPr/>
            </p:nvSpPr>
            <p:spPr bwMode="auto">
              <a:xfrm>
                <a:off x="4556" y="1278"/>
                <a:ext cx="23" cy="11"/>
              </a:xfrm>
              <a:custGeom>
                <a:avLst/>
                <a:gdLst>
                  <a:gd name="T0" fmla="*/ 0 w 23"/>
                  <a:gd name="T1" fmla="*/ 0 h 21"/>
                  <a:gd name="T2" fmla="*/ 3 w 23"/>
                  <a:gd name="T3" fmla="*/ 5 h 21"/>
                  <a:gd name="T4" fmla="*/ 23 w 23"/>
                  <a:gd name="T5" fmla="*/ 6 h 21"/>
                  <a:gd name="T6" fmla="*/ 20 w 23"/>
                  <a:gd name="T7" fmla="*/ 1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3" y="20"/>
                    </a:lnTo>
                    <a:lnTo>
                      <a:pt x="23" y="2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1" name="Freeform 823"/>
              <p:cNvSpPr>
                <a:spLocks/>
              </p:cNvSpPr>
              <p:nvPr/>
            </p:nvSpPr>
            <p:spPr bwMode="auto">
              <a:xfrm>
                <a:off x="4559" y="1281"/>
                <a:ext cx="23" cy="35"/>
              </a:xfrm>
              <a:custGeom>
                <a:avLst/>
                <a:gdLst>
                  <a:gd name="T0" fmla="*/ 0 w 23"/>
                  <a:gd name="T1" fmla="*/ 0 h 71"/>
                  <a:gd name="T2" fmla="*/ 5 w 23"/>
                  <a:gd name="T3" fmla="*/ 17 h 71"/>
                  <a:gd name="T4" fmla="*/ 23 w 23"/>
                  <a:gd name="T5" fmla="*/ 17 h 71"/>
                  <a:gd name="T6" fmla="*/ 20 w 23"/>
                  <a:gd name="T7" fmla="*/ 0 h 71"/>
                  <a:gd name="T8" fmla="*/ 0 w 23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0"/>
                    </a:moveTo>
                    <a:lnTo>
                      <a:pt x="5" y="70"/>
                    </a:lnTo>
                    <a:lnTo>
                      <a:pt x="23" y="7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2" name="Rectangle 824"/>
              <p:cNvSpPr>
                <a:spLocks noChangeArrowheads="1"/>
              </p:cNvSpPr>
              <p:nvPr/>
            </p:nvSpPr>
            <p:spPr bwMode="auto">
              <a:xfrm>
                <a:off x="4564" y="1310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53" name="Rectangle 825"/>
              <p:cNvSpPr>
                <a:spLocks noChangeArrowheads="1"/>
              </p:cNvSpPr>
              <p:nvPr/>
            </p:nvSpPr>
            <p:spPr bwMode="auto">
              <a:xfrm>
                <a:off x="4571" y="1340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333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54" name="Freeform 826"/>
              <p:cNvSpPr>
                <a:spLocks/>
              </p:cNvSpPr>
              <p:nvPr/>
            </p:nvSpPr>
            <p:spPr bwMode="auto">
              <a:xfrm>
                <a:off x="4571" y="1338"/>
                <a:ext cx="23" cy="39"/>
              </a:xfrm>
              <a:custGeom>
                <a:avLst/>
                <a:gdLst>
                  <a:gd name="T0" fmla="*/ 0 w 23"/>
                  <a:gd name="T1" fmla="*/ 0 h 76"/>
                  <a:gd name="T2" fmla="*/ 5 w 23"/>
                  <a:gd name="T3" fmla="*/ 20 h 76"/>
                  <a:gd name="T4" fmla="*/ 23 w 23"/>
                  <a:gd name="T5" fmla="*/ 20 h 76"/>
                  <a:gd name="T6" fmla="*/ 18 w 23"/>
                  <a:gd name="T7" fmla="*/ 1 h 76"/>
                  <a:gd name="T8" fmla="*/ 0 w 23"/>
                  <a:gd name="T9" fmla="*/ 0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6"/>
                  <a:gd name="T17" fmla="*/ 23 w 23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6">
                    <a:moveTo>
                      <a:pt x="0" y="0"/>
                    </a:moveTo>
                    <a:lnTo>
                      <a:pt x="5" y="75"/>
                    </a:lnTo>
                    <a:lnTo>
                      <a:pt x="23" y="76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5" name="Freeform 827"/>
              <p:cNvSpPr>
                <a:spLocks/>
              </p:cNvSpPr>
              <p:nvPr/>
            </p:nvSpPr>
            <p:spPr bwMode="auto">
              <a:xfrm>
                <a:off x="4576" y="1370"/>
                <a:ext cx="23" cy="39"/>
              </a:xfrm>
              <a:custGeom>
                <a:avLst/>
                <a:gdLst>
                  <a:gd name="T0" fmla="*/ 0 w 23"/>
                  <a:gd name="T1" fmla="*/ 0 h 78"/>
                  <a:gd name="T2" fmla="*/ 6 w 23"/>
                  <a:gd name="T3" fmla="*/ 19 h 78"/>
                  <a:gd name="T4" fmla="*/ 23 w 23"/>
                  <a:gd name="T5" fmla="*/ 20 h 78"/>
                  <a:gd name="T6" fmla="*/ 18 w 23"/>
                  <a:gd name="T7" fmla="*/ 1 h 78"/>
                  <a:gd name="T8" fmla="*/ 0 w 2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0"/>
                    </a:moveTo>
                    <a:lnTo>
                      <a:pt x="6" y="76"/>
                    </a:lnTo>
                    <a:lnTo>
                      <a:pt x="23" y="78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6" name="Freeform 828"/>
              <p:cNvSpPr>
                <a:spLocks/>
              </p:cNvSpPr>
              <p:nvPr/>
            </p:nvSpPr>
            <p:spPr bwMode="auto">
              <a:xfrm>
                <a:off x="4582" y="1401"/>
                <a:ext cx="20" cy="10"/>
              </a:xfrm>
              <a:custGeom>
                <a:avLst/>
                <a:gdLst>
                  <a:gd name="T0" fmla="*/ 0 w 20"/>
                  <a:gd name="T1" fmla="*/ 0 h 22"/>
                  <a:gd name="T2" fmla="*/ 0 w 20"/>
                  <a:gd name="T3" fmla="*/ 4 h 22"/>
                  <a:gd name="T4" fmla="*/ 20 w 20"/>
                  <a:gd name="T5" fmla="*/ 5 h 22"/>
                  <a:gd name="T6" fmla="*/ 17 w 20"/>
                  <a:gd name="T7" fmla="*/ 0 h 22"/>
                  <a:gd name="T8" fmla="*/ 0 w 20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2"/>
                  <a:gd name="T17" fmla="*/ 20 w 2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2">
                    <a:moveTo>
                      <a:pt x="0" y="0"/>
                    </a:moveTo>
                    <a:lnTo>
                      <a:pt x="0" y="20"/>
                    </a:lnTo>
                    <a:lnTo>
                      <a:pt x="20" y="22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7" name="Rectangle 829"/>
              <p:cNvSpPr>
                <a:spLocks noChangeArrowheads="1"/>
              </p:cNvSpPr>
              <p:nvPr/>
            </p:nvSpPr>
            <p:spPr bwMode="auto">
              <a:xfrm>
                <a:off x="4587" y="1438"/>
                <a:ext cx="20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333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58" name="Freeform 830"/>
              <p:cNvSpPr>
                <a:spLocks/>
              </p:cNvSpPr>
              <p:nvPr/>
            </p:nvSpPr>
            <p:spPr bwMode="auto">
              <a:xfrm>
                <a:off x="4587" y="1434"/>
                <a:ext cx="25" cy="43"/>
              </a:xfrm>
              <a:custGeom>
                <a:avLst/>
                <a:gdLst>
                  <a:gd name="T0" fmla="*/ 0 w 25"/>
                  <a:gd name="T1" fmla="*/ 0 h 85"/>
                  <a:gd name="T2" fmla="*/ 5 w 25"/>
                  <a:gd name="T3" fmla="*/ 21 h 85"/>
                  <a:gd name="T4" fmla="*/ 25 w 25"/>
                  <a:gd name="T5" fmla="*/ 22 h 85"/>
                  <a:gd name="T6" fmla="*/ 20 w 25"/>
                  <a:gd name="T7" fmla="*/ 1 h 85"/>
                  <a:gd name="T8" fmla="*/ 0 w 25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5"/>
                  <a:gd name="T17" fmla="*/ 25 w 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5">
                    <a:moveTo>
                      <a:pt x="0" y="0"/>
                    </a:moveTo>
                    <a:lnTo>
                      <a:pt x="5" y="83"/>
                    </a:lnTo>
                    <a:lnTo>
                      <a:pt x="25" y="8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59" name="Rectangle 831"/>
              <p:cNvSpPr>
                <a:spLocks noChangeArrowheads="1"/>
              </p:cNvSpPr>
              <p:nvPr/>
            </p:nvSpPr>
            <p:spPr bwMode="auto">
              <a:xfrm>
                <a:off x="4592" y="1471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60" name="Freeform 832"/>
              <p:cNvSpPr>
                <a:spLocks/>
              </p:cNvSpPr>
              <p:nvPr/>
            </p:nvSpPr>
            <p:spPr bwMode="auto">
              <a:xfrm>
                <a:off x="4594" y="1498"/>
                <a:ext cx="23" cy="15"/>
              </a:xfrm>
              <a:custGeom>
                <a:avLst/>
                <a:gdLst>
                  <a:gd name="T0" fmla="*/ 0 w 23"/>
                  <a:gd name="T1" fmla="*/ 0 h 28"/>
                  <a:gd name="T2" fmla="*/ 3 w 23"/>
                  <a:gd name="T3" fmla="*/ 8 h 28"/>
                  <a:gd name="T4" fmla="*/ 23 w 23"/>
                  <a:gd name="T5" fmla="*/ 8 h 28"/>
                  <a:gd name="T6" fmla="*/ 21 w 23"/>
                  <a:gd name="T7" fmla="*/ 1 h 28"/>
                  <a:gd name="T8" fmla="*/ 0 w 23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8"/>
                  <a:gd name="T17" fmla="*/ 23 w 23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8">
                    <a:moveTo>
                      <a:pt x="0" y="0"/>
                    </a:moveTo>
                    <a:lnTo>
                      <a:pt x="3" y="26"/>
                    </a:lnTo>
                    <a:lnTo>
                      <a:pt x="23" y="28"/>
                    </a:lnTo>
                    <a:lnTo>
                      <a:pt x="2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1" name="Freeform 833"/>
              <p:cNvSpPr>
                <a:spLocks/>
              </p:cNvSpPr>
              <p:nvPr/>
            </p:nvSpPr>
            <p:spPr bwMode="auto">
              <a:xfrm>
                <a:off x="4597" y="1505"/>
                <a:ext cx="25" cy="35"/>
              </a:xfrm>
              <a:custGeom>
                <a:avLst/>
                <a:gdLst>
                  <a:gd name="T0" fmla="*/ 0 w 25"/>
                  <a:gd name="T1" fmla="*/ 0 h 69"/>
                  <a:gd name="T2" fmla="*/ 5 w 25"/>
                  <a:gd name="T3" fmla="*/ 17 h 69"/>
                  <a:gd name="T4" fmla="*/ 25 w 25"/>
                  <a:gd name="T5" fmla="*/ 18 h 69"/>
                  <a:gd name="T6" fmla="*/ 20 w 25"/>
                  <a:gd name="T7" fmla="*/ 1 h 69"/>
                  <a:gd name="T8" fmla="*/ 0 w 25"/>
                  <a:gd name="T9" fmla="*/ 0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69"/>
                  <a:gd name="T17" fmla="*/ 25 w 25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69">
                    <a:moveTo>
                      <a:pt x="0" y="0"/>
                    </a:moveTo>
                    <a:lnTo>
                      <a:pt x="5" y="67"/>
                    </a:lnTo>
                    <a:lnTo>
                      <a:pt x="25" y="69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2" name="Freeform 834"/>
              <p:cNvSpPr>
                <a:spLocks/>
              </p:cNvSpPr>
              <p:nvPr/>
            </p:nvSpPr>
            <p:spPr bwMode="auto">
              <a:xfrm>
                <a:off x="4607" y="1560"/>
                <a:ext cx="23" cy="27"/>
              </a:xfrm>
              <a:custGeom>
                <a:avLst/>
                <a:gdLst>
                  <a:gd name="T0" fmla="*/ 0 w 23"/>
                  <a:gd name="T1" fmla="*/ 0 h 55"/>
                  <a:gd name="T2" fmla="*/ 3 w 23"/>
                  <a:gd name="T3" fmla="*/ 13 h 55"/>
                  <a:gd name="T4" fmla="*/ 23 w 23"/>
                  <a:gd name="T5" fmla="*/ 13 h 55"/>
                  <a:gd name="T6" fmla="*/ 20 w 23"/>
                  <a:gd name="T7" fmla="*/ 0 h 55"/>
                  <a:gd name="T8" fmla="*/ 0 w 23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55"/>
                  <a:gd name="T17" fmla="*/ 23 w 23"/>
                  <a:gd name="T18" fmla="*/ 55 h 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55">
                    <a:moveTo>
                      <a:pt x="0" y="0"/>
                    </a:moveTo>
                    <a:lnTo>
                      <a:pt x="3" y="54"/>
                    </a:lnTo>
                    <a:lnTo>
                      <a:pt x="23" y="5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3" name="Freeform 835"/>
              <p:cNvSpPr>
                <a:spLocks/>
              </p:cNvSpPr>
              <p:nvPr/>
            </p:nvSpPr>
            <p:spPr bwMode="auto">
              <a:xfrm>
                <a:off x="4610" y="1579"/>
                <a:ext cx="22" cy="22"/>
              </a:xfrm>
              <a:custGeom>
                <a:avLst/>
                <a:gdLst>
                  <a:gd name="T0" fmla="*/ 0 w 22"/>
                  <a:gd name="T1" fmla="*/ 0 h 45"/>
                  <a:gd name="T2" fmla="*/ 2 w 22"/>
                  <a:gd name="T3" fmla="*/ 10 h 45"/>
                  <a:gd name="T4" fmla="*/ 22 w 22"/>
                  <a:gd name="T5" fmla="*/ 11 h 45"/>
                  <a:gd name="T6" fmla="*/ 20 w 22"/>
                  <a:gd name="T7" fmla="*/ 0 h 45"/>
                  <a:gd name="T8" fmla="*/ 0 w 22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45"/>
                  <a:gd name="T17" fmla="*/ 22 w 22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45">
                    <a:moveTo>
                      <a:pt x="0" y="0"/>
                    </a:moveTo>
                    <a:lnTo>
                      <a:pt x="2" y="43"/>
                    </a:lnTo>
                    <a:lnTo>
                      <a:pt x="22" y="4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4" name="Freeform 836"/>
              <p:cNvSpPr>
                <a:spLocks/>
              </p:cNvSpPr>
              <p:nvPr/>
            </p:nvSpPr>
            <p:spPr bwMode="auto">
              <a:xfrm>
                <a:off x="4617" y="1621"/>
                <a:ext cx="23" cy="39"/>
              </a:xfrm>
              <a:custGeom>
                <a:avLst/>
                <a:gdLst>
                  <a:gd name="T0" fmla="*/ 0 w 23"/>
                  <a:gd name="T1" fmla="*/ 0 h 78"/>
                  <a:gd name="T2" fmla="*/ 5 w 23"/>
                  <a:gd name="T3" fmla="*/ 19 h 78"/>
                  <a:gd name="T4" fmla="*/ 23 w 23"/>
                  <a:gd name="T5" fmla="*/ 20 h 78"/>
                  <a:gd name="T6" fmla="*/ 20 w 23"/>
                  <a:gd name="T7" fmla="*/ 1 h 78"/>
                  <a:gd name="T8" fmla="*/ 0 w 2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0"/>
                    </a:moveTo>
                    <a:lnTo>
                      <a:pt x="5" y="76"/>
                    </a:lnTo>
                    <a:lnTo>
                      <a:pt x="23" y="7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5" name="Freeform 837"/>
              <p:cNvSpPr>
                <a:spLocks/>
              </p:cNvSpPr>
              <p:nvPr/>
            </p:nvSpPr>
            <p:spPr bwMode="auto">
              <a:xfrm>
                <a:off x="4622" y="1652"/>
                <a:ext cx="23" cy="44"/>
              </a:xfrm>
              <a:custGeom>
                <a:avLst/>
                <a:gdLst>
                  <a:gd name="T0" fmla="*/ 0 w 23"/>
                  <a:gd name="T1" fmla="*/ 0 h 89"/>
                  <a:gd name="T2" fmla="*/ 5 w 23"/>
                  <a:gd name="T3" fmla="*/ 21 h 89"/>
                  <a:gd name="T4" fmla="*/ 23 w 23"/>
                  <a:gd name="T5" fmla="*/ 22 h 89"/>
                  <a:gd name="T6" fmla="*/ 18 w 23"/>
                  <a:gd name="T7" fmla="*/ 0 h 89"/>
                  <a:gd name="T8" fmla="*/ 0 w 23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89"/>
                  <a:gd name="T17" fmla="*/ 23 w 23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89">
                    <a:moveTo>
                      <a:pt x="0" y="0"/>
                    </a:moveTo>
                    <a:lnTo>
                      <a:pt x="5" y="87"/>
                    </a:lnTo>
                    <a:lnTo>
                      <a:pt x="23" y="89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6" name="Rectangle 838"/>
              <p:cNvSpPr>
                <a:spLocks noChangeArrowheads="1"/>
              </p:cNvSpPr>
              <p:nvPr/>
            </p:nvSpPr>
            <p:spPr bwMode="auto">
              <a:xfrm>
                <a:off x="4627" y="1689"/>
                <a:ext cx="18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333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67" name="Freeform 839"/>
              <p:cNvSpPr>
                <a:spLocks/>
              </p:cNvSpPr>
              <p:nvPr/>
            </p:nvSpPr>
            <p:spPr bwMode="auto">
              <a:xfrm>
                <a:off x="4632" y="1720"/>
                <a:ext cx="21" cy="14"/>
              </a:xfrm>
              <a:custGeom>
                <a:avLst/>
                <a:gdLst>
                  <a:gd name="T0" fmla="*/ 0 w 21"/>
                  <a:gd name="T1" fmla="*/ 0 h 26"/>
                  <a:gd name="T2" fmla="*/ 3 w 21"/>
                  <a:gd name="T3" fmla="*/ 7 h 26"/>
                  <a:gd name="T4" fmla="*/ 21 w 21"/>
                  <a:gd name="T5" fmla="*/ 8 h 26"/>
                  <a:gd name="T6" fmla="*/ 18 w 21"/>
                  <a:gd name="T7" fmla="*/ 1 h 26"/>
                  <a:gd name="T8" fmla="*/ 0 w 21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6"/>
                  <a:gd name="T17" fmla="*/ 21 w 21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6">
                    <a:moveTo>
                      <a:pt x="0" y="0"/>
                    </a:moveTo>
                    <a:lnTo>
                      <a:pt x="3" y="25"/>
                    </a:lnTo>
                    <a:lnTo>
                      <a:pt x="21" y="26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8" name="Freeform 840"/>
              <p:cNvSpPr>
                <a:spLocks/>
              </p:cNvSpPr>
              <p:nvPr/>
            </p:nvSpPr>
            <p:spPr bwMode="auto">
              <a:xfrm>
                <a:off x="4635" y="1727"/>
                <a:ext cx="23" cy="35"/>
              </a:xfrm>
              <a:custGeom>
                <a:avLst/>
                <a:gdLst>
                  <a:gd name="T0" fmla="*/ 0 w 23"/>
                  <a:gd name="T1" fmla="*/ 0 h 71"/>
                  <a:gd name="T2" fmla="*/ 2 w 23"/>
                  <a:gd name="T3" fmla="*/ 17 h 71"/>
                  <a:gd name="T4" fmla="*/ 23 w 23"/>
                  <a:gd name="T5" fmla="*/ 17 h 71"/>
                  <a:gd name="T6" fmla="*/ 18 w 23"/>
                  <a:gd name="T7" fmla="*/ 0 h 71"/>
                  <a:gd name="T8" fmla="*/ 0 w 23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0"/>
                    </a:moveTo>
                    <a:lnTo>
                      <a:pt x="2" y="70"/>
                    </a:lnTo>
                    <a:lnTo>
                      <a:pt x="23" y="71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69" name="Freeform 841"/>
              <p:cNvSpPr>
                <a:spLocks/>
              </p:cNvSpPr>
              <p:nvPr/>
            </p:nvSpPr>
            <p:spPr bwMode="auto">
              <a:xfrm>
                <a:off x="4640" y="1788"/>
                <a:ext cx="23" cy="20"/>
              </a:xfrm>
              <a:custGeom>
                <a:avLst/>
                <a:gdLst>
                  <a:gd name="T0" fmla="*/ 0 w 23"/>
                  <a:gd name="T1" fmla="*/ 0 h 41"/>
                  <a:gd name="T2" fmla="*/ 3 w 23"/>
                  <a:gd name="T3" fmla="*/ 9 h 41"/>
                  <a:gd name="T4" fmla="*/ 23 w 23"/>
                  <a:gd name="T5" fmla="*/ 10 h 41"/>
                  <a:gd name="T6" fmla="*/ 20 w 23"/>
                  <a:gd name="T7" fmla="*/ 0 h 41"/>
                  <a:gd name="T8" fmla="*/ 0 w 23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1"/>
                  <a:gd name="T17" fmla="*/ 23 w 23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1">
                    <a:moveTo>
                      <a:pt x="0" y="0"/>
                    </a:moveTo>
                    <a:lnTo>
                      <a:pt x="3" y="39"/>
                    </a:lnTo>
                    <a:lnTo>
                      <a:pt x="23" y="4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0" name="Freeform 842"/>
              <p:cNvSpPr>
                <a:spLocks/>
              </p:cNvSpPr>
              <p:nvPr/>
            </p:nvSpPr>
            <p:spPr bwMode="auto">
              <a:xfrm>
                <a:off x="4643" y="1801"/>
                <a:ext cx="25" cy="29"/>
              </a:xfrm>
              <a:custGeom>
                <a:avLst/>
                <a:gdLst>
                  <a:gd name="T0" fmla="*/ 0 w 25"/>
                  <a:gd name="T1" fmla="*/ 0 h 56"/>
                  <a:gd name="T2" fmla="*/ 5 w 25"/>
                  <a:gd name="T3" fmla="*/ 14 h 56"/>
                  <a:gd name="T4" fmla="*/ 25 w 25"/>
                  <a:gd name="T5" fmla="*/ 15 h 56"/>
                  <a:gd name="T6" fmla="*/ 20 w 25"/>
                  <a:gd name="T7" fmla="*/ 1 h 56"/>
                  <a:gd name="T8" fmla="*/ 0 w 25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6"/>
                  <a:gd name="T17" fmla="*/ 25 w 2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6">
                    <a:moveTo>
                      <a:pt x="0" y="0"/>
                    </a:moveTo>
                    <a:lnTo>
                      <a:pt x="5" y="55"/>
                    </a:lnTo>
                    <a:lnTo>
                      <a:pt x="25" y="56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1" name="Freeform 843"/>
              <p:cNvSpPr>
                <a:spLocks/>
              </p:cNvSpPr>
              <p:nvPr/>
            </p:nvSpPr>
            <p:spPr bwMode="auto">
              <a:xfrm>
                <a:off x="4653" y="1849"/>
                <a:ext cx="23" cy="34"/>
              </a:xfrm>
              <a:custGeom>
                <a:avLst/>
                <a:gdLst>
                  <a:gd name="T0" fmla="*/ 0 w 23"/>
                  <a:gd name="T1" fmla="*/ 0 h 68"/>
                  <a:gd name="T2" fmla="*/ 2 w 23"/>
                  <a:gd name="T3" fmla="*/ 17 h 68"/>
                  <a:gd name="T4" fmla="*/ 23 w 23"/>
                  <a:gd name="T5" fmla="*/ 17 h 68"/>
                  <a:gd name="T6" fmla="*/ 20 w 23"/>
                  <a:gd name="T7" fmla="*/ 1 h 68"/>
                  <a:gd name="T8" fmla="*/ 0 w 23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8"/>
                  <a:gd name="T17" fmla="*/ 23 w 23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8">
                    <a:moveTo>
                      <a:pt x="0" y="0"/>
                    </a:moveTo>
                    <a:lnTo>
                      <a:pt x="2" y="66"/>
                    </a:lnTo>
                    <a:lnTo>
                      <a:pt x="23" y="6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2" name="Freeform 844"/>
              <p:cNvSpPr>
                <a:spLocks/>
              </p:cNvSpPr>
              <p:nvPr/>
            </p:nvSpPr>
            <p:spPr bwMode="auto">
              <a:xfrm>
                <a:off x="4655" y="1875"/>
                <a:ext cx="23" cy="16"/>
              </a:xfrm>
              <a:custGeom>
                <a:avLst/>
                <a:gdLst>
                  <a:gd name="T0" fmla="*/ 0 w 23"/>
                  <a:gd name="T1" fmla="*/ 0 h 32"/>
                  <a:gd name="T2" fmla="*/ 3 w 23"/>
                  <a:gd name="T3" fmla="*/ 7 h 32"/>
                  <a:gd name="T4" fmla="*/ 23 w 23"/>
                  <a:gd name="T5" fmla="*/ 8 h 32"/>
                  <a:gd name="T6" fmla="*/ 21 w 23"/>
                  <a:gd name="T7" fmla="*/ 1 h 32"/>
                  <a:gd name="T8" fmla="*/ 0 w 23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0"/>
                    </a:moveTo>
                    <a:lnTo>
                      <a:pt x="3" y="30"/>
                    </a:lnTo>
                    <a:lnTo>
                      <a:pt x="23" y="32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3" name="Freeform 845"/>
              <p:cNvSpPr>
                <a:spLocks/>
              </p:cNvSpPr>
              <p:nvPr/>
            </p:nvSpPr>
            <p:spPr bwMode="auto">
              <a:xfrm>
                <a:off x="4663" y="1911"/>
                <a:ext cx="25" cy="39"/>
              </a:xfrm>
              <a:custGeom>
                <a:avLst/>
                <a:gdLst>
                  <a:gd name="T0" fmla="*/ 0 w 25"/>
                  <a:gd name="T1" fmla="*/ 0 h 80"/>
                  <a:gd name="T2" fmla="*/ 5 w 25"/>
                  <a:gd name="T3" fmla="*/ 19 h 80"/>
                  <a:gd name="T4" fmla="*/ 25 w 25"/>
                  <a:gd name="T5" fmla="*/ 19 h 80"/>
                  <a:gd name="T6" fmla="*/ 20 w 25"/>
                  <a:gd name="T7" fmla="*/ 0 h 80"/>
                  <a:gd name="T8" fmla="*/ 0 w 25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0"/>
                  <a:gd name="T17" fmla="*/ 25 w 25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0">
                    <a:moveTo>
                      <a:pt x="0" y="0"/>
                    </a:moveTo>
                    <a:lnTo>
                      <a:pt x="5" y="78"/>
                    </a:lnTo>
                    <a:lnTo>
                      <a:pt x="25" y="8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4" name="Freeform 846"/>
              <p:cNvSpPr>
                <a:spLocks/>
              </p:cNvSpPr>
              <p:nvPr/>
            </p:nvSpPr>
            <p:spPr bwMode="auto">
              <a:xfrm>
                <a:off x="4668" y="1943"/>
                <a:ext cx="25" cy="40"/>
              </a:xfrm>
              <a:custGeom>
                <a:avLst/>
                <a:gdLst>
                  <a:gd name="T0" fmla="*/ 0 w 25"/>
                  <a:gd name="T1" fmla="*/ 0 h 80"/>
                  <a:gd name="T2" fmla="*/ 5 w 25"/>
                  <a:gd name="T3" fmla="*/ 20 h 80"/>
                  <a:gd name="T4" fmla="*/ 25 w 25"/>
                  <a:gd name="T5" fmla="*/ 20 h 80"/>
                  <a:gd name="T6" fmla="*/ 20 w 25"/>
                  <a:gd name="T7" fmla="*/ 1 h 80"/>
                  <a:gd name="T8" fmla="*/ 0 w 25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0"/>
                  <a:gd name="T17" fmla="*/ 25 w 25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0">
                    <a:moveTo>
                      <a:pt x="0" y="0"/>
                    </a:moveTo>
                    <a:lnTo>
                      <a:pt x="5" y="78"/>
                    </a:lnTo>
                    <a:lnTo>
                      <a:pt x="25" y="80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5" name="Freeform 847"/>
              <p:cNvSpPr>
                <a:spLocks/>
              </p:cNvSpPr>
              <p:nvPr/>
            </p:nvSpPr>
            <p:spPr bwMode="auto">
              <a:xfrm>
                <a:off x="4673" y="1975"/>
                <a:ext cx="23" cy="9"/>
              </a:xfrm>
              <a:custGeom>
                <a:avLst/>
                <a:gdLst>
                  <a:gd name="T0" fmla="*/ 0 w 23"/>
                  <a:gd name="T1" fmla="*/ 0 h 18"/>
                  <a:gd name="T2" fmla="*/ 3 w 23"/>
                  <a:gd name="T3" fmla="*/ 4 h 18"/>
                  <a:gd name="T4" fmla="*/ 23 w 23"/>
                  <a:gd name="T5" fmla="*/ 5 h 18"/>
                  <a:gd name="T6" fmla="*/ 20 w 23"/>
                  <a:gd name="T7" fmla="*/ 1 h 18"/>
                  <a:gd name="T8" fmla="*/ 0 w 23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8"/>
                  <a:gd name="T17" fmla="*/ 23 w 23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8">
                    <a:moveTo>
                      <a:pt x="0" y="0"/>
                    </a:moveTo>
                    <a:lnTo>
                      <a:pt x="3" y="16"/>
                    </a:lnTo>
                    <a:lnTo>
                      <a:pt x="23" y="1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6" name="Rectangle 848"/>
              <p:cNvSpPr>
                <a:spLocks noChangeArrowheads="1"/>
              </p:cNvSpPr>
              <p:nvPr/>
            </p:nvSpPr>
            <p:spPr bwMode="auto">
              <a:xfrm>
                <a:off x="4681" y="2012"/>
                <a:ext cx="17" cy="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77" name="Freeform 849"/>
              <p:cNvSpPr>
                <a:spLocks/>
              </p:cNvSpPr>
              <p:nvPr/>
            </p:nvSpPr>
            <p:spPr bwMode="auto">
              <a:xfrm>
                <a:off x="4681" y="2006"/>
                <a:ext cx="23" cy="40"/>
              </a:xfrm>
              <a:custGeom>
                <a:avLst/>
                <a:gdLst>
                  <a:gd name="T0" fmla="*/ 0 w 23"/>
                  <a:gd name="T1" fmla="*/ 0 h 78"/>
                  <a:gd name="T2" fmla="*/ 5 w 23"/>
                  <a:gd name="T3" fmla="*/ 20 h 78"/>
                  <a:gd name="T4" fmla="*/ 23 w 23"/>
                  <a:gd name="T5" fmla="*/ 21 h 78"/>
                  <a:gd name="T6" fmla="*/ 17 w 23"/>
                  <a:gd name="T7" fmla="*/ 1 h 78"/>
                  <a:gd name="T8" fmla="*/ 0 w 23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0"/>
                    </a:moveTo>
                    <a:lnTo>
                      <a:pt x="5" y="76"/>
                    </a:lnTo>
                    <a:lnTo>
                      <a:pt x="23" y="78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8" name="Freeform 850"/>
              <p:cNvSpPr>
                <a:spLocks/>
              </p:cNvSpPr>
              <p:nvPr/>
            </p:nvSpPr>
            <p:spPr bwMode="auto">
              <a:xfrm>
                <a:off x="4686" y="2038"/>
                <a:ext cx="20" cy="8"/>
              </a:xfrm>
              <a:custGeom>
                <a:avLst/>
                <a:gdLst>
                  <a:gd name="T0" fmla="*/ 0 w 20"/>
                  <a:gd name="T1" fmla="*/ 0 h 14"/>
                  <a:gd name="T2" fmla="*/ 2 w 20"/>
                  <a:gd name="T3" fmla="*/ 4 h 14"/>
                  <a:gd name="T4" fmla="*/ 20 w 20"/>
                  <a:gd name="T5" fmla="*/ 5 h 14"/>
                  <a:gd name="T6" fmla="*/ 18 w 20"/>
                  <a:gd name="T7" fmla="*/ 1 h 14"/>
                  <a:gd name="T8" fmla="*/ 0 w 20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4"/>
                  <a:gd name="T17" fmla="*/ 20 w 20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4">
                    <a:moveTo>
                      <a:pt x="0" y="0"/>
                    </a:moveTo>
                    <a:lnTo>
                      <a:pt x="2" y="12"/>
                    </a:lnTo>
                    <a:lnTo>
                      <a:pt x="20" y="14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79" name="Rectangle 851"/>
              <p:cNvSpPr>
                <a:spLocks noChangeArrowheads="1"/>
              </p:cNvSpPr>
              <p:nvPr/>
            </p:nvSpPr>
            <p:spPr bwMode="auto">
              <a:xfrm>
                <a:off x="4693" y="2073"/>
                <a:ext cx="18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80" name="Freeform 852"/>
              <p:cNvSpPr>
                <a:spLocks/>
              </p:cNvSpPr>
              <p:nvPr/>
            </p:nvSpPr>
            <p:spPr bwMode="auto">
              <a:xfrm>
                <a:off x="4693" y="2068"/>
                <a:ext cx="23" cy="35"/>
              </a:xfrm>
              <a:custGeom>
                <a:avLst/>
                <a:gdLst>
                  <a:gd name="T0" fmla="*/ 0 w 23"/>
                  <a:gd name="T1" fmla="*/ 0 h 71"/>
                  <a:gd name="T2" fmla="*/ 3 w 23"/>
                  <a:gd name="T3" fmla="*/ 17 h 71"/>
                  <a:gd name="T4" fmla="*/ 23 w 23"/>
                  <a:gd name="T5" fmla="*/ 17 h 71"/>
                  <a:gd name="T6" fmla="*/ 18 w 23"/>
                  <a:gd name="T7" fmla="*/ 0 h 71"/>
                  <a:gd name="T8" fmla="*/ 0 w 23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1"/>
                  <a:gd name="T17" fmla="*/ 23 w 23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1">
                    <a:moveTo>
                      <a:pt x="0" y="0"/>
                    </a:moveTo>
                    <a:lnTo>
                      <a:pt x="3" y="69"/>
                    </a:lnTo>
                    <a:lnTo>
                      <a:pt x="23" y="71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1" name="Freeform 853"/>
              <p:cNvSpPr>
                <a:spLocks/>
              </p:cNvSpPr>
              <p:nvPr/>
            </p:nvSpPr>
            <p:spPr bwMode="auto">
              <a:xfrm>
                <a:off x="4696" y="2096"/>
                <a:ext cx="23" cy="11"/>
              </a:xfrm>
              <a:custGeom>
                <a:avLst/>
                <a:gdLst>
                  <a:gd name="T0" fmla="*/ 0 w 23"/>
                  <a:gd name="T1" fmla="*/ 0 h 22"/>
                  <a:gd name="T2" fmla="*/ 2 w 23"/>
                  <a:gd name="T3" fmla="*/ 5 h 22"/>
                  <a:gd name="T4" fmla="*/ 23 w 23"/>
                  <a:gd name="T5" fmla="*/ 6 h 22"/>
                  <a:gd name="T6" fmla="*/ 20 w 23"/>
                  <a:gd name="T7" fmla="*/ 1 h 22"/>
                  <a:gd name="T8" fmla="*/ 0 w 23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2"/>
                  <a:gd name="T17" fmla="*/ 23 w 23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2">
                    <a:moveTo>
                      <a:pt x="0" y="0"/>
                    </a:moveTo>
                    <a:lnTo>
                      <a:pt x="2" y="20"/>
                    </a:lnTo>
                    <a:lnTo>
                      <a:pt x="23" y="22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2" name="Freeform 854"/>
              <p:cNvSpPr>
                <a:spLocks/>
              </p:cNvSpPr>
              <p:nvPr/>
            </p:nvSpPr>
            <p:spPr bwMode="auto">
              <a:xfrm>
                <a:off x="4701" y="2126"/>
                <a:ext cx="28" cy="30"/>
              </a:xfrm>
              <a:custGeom>
                <a:avLst/>
                <a:gdLst>
                  <a:gd name="T0" fmla="*/ 0 w 28"/>
                  <a:gd name="T1" fmla="*/ 0 h 58"/>
                  <a:gd name="T2" fmla="*/ 8 w 28"/>
                  <a:gd name="T3" fmla="*/ 15 h 58"/>
                  <a:gd name="T4" fmla="*/ 28 w 28"/>
                  <a:gd name="T5" fmla="*/ 16 h 58"/>
                  <a:gd name="T6" fmla="*/ 20 w 28"/>
                  <a:gd name="T7" fmla="*/ 1 h 58"/>
                  <a:gd name="T8" fmla="*/ 0 w 28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8"/>
                  <a:gd name="T17" fmla="*/ 28 w 28"/>
                  <a:gd name="T18" fmla="*/ 58 h 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8">
                    <a:moveTo>
                      <a:pt x="0" y="0"/>
                    </a:moveTo>
                    <a:lnTo>
                      <a:pt x="8" y="57"/>
                    </a:lnTo>
                    <a:lnTo>
                      <a:pt x="28" y="5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3" name="Freeform 855"/>
              <p:cNvSpPr>
                <a:spLocks/>
              </p:cNvSpPr>
              <p:nvPr/>
            </p:nvSpPr>
            <p:spPr bwMode="auto">
              <a:xfrm>
                <a:off x="4709" y="2148"/>
                <a:ext cx="23" cy="18"/>
              </a:xfrm>
              <a:custGeom>
                <a:avLst/>
                <a:gdLst>
                  <a:gd name="T0" fmla="*/ 0 w 23"/>
                  <a:gd name="T1" fmla="*/ 0 h 38"/>
                  <a:gd name="T2" fmla="*/ 2 w 23"/>
                  <a:gd name="T3" fmla="*/ 8 h 38"/>
                  <a:gd name="T4" fmla="*/ 23 w 23"/>
                  <a:gd name="T5" fmla="*/ 9 h 38"/>
                  <a:gd name="T6" fmla="*/ 20 w 23"/>
                  <a:gd name="T7" fmla="*/ 0 h 38"/>
                  <a:gd name="T8" fmla="*/ 0 w 23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8"/>
                  <a:gd name="T17" fmla="*/ 23 w 23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8">
                    <a:moveTo>
                      <a:pt x="0" y="0"/>
                    </a:moveTo>
                    <a:lnTo>
                      <a:pt x="2" y="36"/>
                    </a:lnTo>
                    <a:lnTo>
                      <a:pt x="23" y="38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4" name="Rectangle 856"/>
              <p:cNvSpPr>
                <a:spLocks noChangeArrowheads="1"/>
              </p:cNvSpPr>
              <p:nvPr/>
            </p:nvSpPr>
            <p:spPr bwMode="auto">
              <a:xfrm>
                <a:off x="4711" y="2160"/>
                <a:ext cx="21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85" name="Freeform 857"/>
              <p:cNvSpPr>
                <a:spLocks/>
              </p:cNvSpPr>
              <p:nvPr/>
            </p:nvSpPr>
            <p:spPr bwMode="auto">
              <a:xfrm>
                <a:off x="4714" y="2170"/>
                <a:ext cx="25" cy="27"/>
              </a:xfrm>
              <a:custGeom>
                <a:avLst/>
                <a:gdLst>
                  <a:gd name="T0" fmla="*/ 0 w 25"/>
                  <a:gd name="T1" fmla="*/ 0 h 55"/>
                  <a:gd name="T2" fmla="*/ 5 w 25"/>
                  <a:gd name="T3" fmla="*/ 13 h 55"/>
                  <a:gd name="T4" fmla="*/ 25 w 25"/>
                  <a:gd name="T5" fmla="*/ 13 h 55"/>
                  <a:gd name="T6" fmla="*/ 20 w 25"/>
                  <a:gd name="T7" fmla="*/ 0 h 55"/>
                  <a:gd name="T8" fmla="*/ 0 w 25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5"/>
                  <a:gd name="T17" fmla="*/ 25 w 25"/>
                  <a:gd name="T18" fmla="*/ 55 h 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5">
                    <a:moveTo>
                      <a:pt x="0" y="0"/>
                    </a:moveTo>
                    <a:lnTo>
                      <a:pt x="5" y="53"/>
                    </a:lnTo>
                    <a:lnTo>
                      <a:pt x="25" y="55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6" name="Freeform 858"/>
              <p:cNvSpPr>
                <a:spLocks/>
              </p:cNvSpPr>
              <p:nvPr/>
            </p:nvSpPr>
            <p:spPr bwMode="auto">
              <a:xfrm>
                <a:off x="4719" y="2189"/>
                <a:ext cx="25" cy="23"/>
              </a:xfrm>
              <a:custGeom>
                <a:avLst/>
                <a:gdLst>
                  <a:gd name="T0" fmla="*/ 0 w 25"/>
                  <a:gd name="T1" fmla="*/ 0 h 44"/>
                  <a:gd name="T2" fmla="*/ 5 w 25"/>
                  <a:gd name="T3" fmla="*/ 12 h 44"/>
                  <a:gd name="T4" fmla="*/ 25 w 25"/>
                  <a:gd name="T5" fmla="*/ 12 h 44"/>
                  <a:gd name="T6" fmla="*/ 20 w 25"/>
                  <a:gd name="T7" fmla="*/ 1 h 44"/>
                  <a:gd name="T8" fmla="*/ 0 w 25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4"/>
                  <a:gd name="T17" fmla="*/ 25 w 25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4">
                    <a:moveTo>
                      <a:pt x="0" y="0"/>
                    </a:moveTo>
                    <a:lnTo>
                      <a:pt x="5" y="43"/>
                    </a:lnTo>
                    <a:lnTo>
                      <a:pt x="25" y="44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7" name="Rectangle 859"/>
              <p:cNvSpPr>
                <a:spLocks noChangeArrowheads="1"/>
              </p:cNvSpPr>
              <p:nvPr/>
            </p:nvSpPr>
            <p:spPr bwMode="auto">
              <a:xfrm>
                <a:off x="4732" y="2232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88" name="Freeform 860"/>
              <p:cNvSpPr>
                <a:spLocks/>
              </p:cNvSpPr>
              <p:nvPr/>
            </p:nvSpPr>
            <p:spPr bwMode="auto">
              <a:xfrm>
                <a:off x="4732" y="2225"/>
                <a:ext cx="22" cy="23"/>
              </a:xfrm>
              <a:custGeom>
                <a:avLst/>
                <a:gdLst>
                  <a:gd name="T0" fmla="*/ 0 w 22"/>
                  <a:gd name="T1" fmla="*/ 0 h 46"/>
                  <a:gd name="T2" fmla="*/ 5 w 22"/>
                  <a:gd name="T3" fmla="*/ 11 h 46"/>
                  <a:gd name="T4" fmla="*/ 22 w 22"/>
                  <a:gd name="T5" fmla="*/ 12 h 46"/>
                  <a:gd name="T6" fmla="*/ 20 w 22"/>
                  <a:gd name="T7" fmla="*/ 1 h 46"/>
                  <a:gd name="T8" fmla="*/ 0 w 2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46"/>
                  <a:gd name="T17" fmla="*/ 22 w 2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46">
                    <a:moveTo>
                      <a:pt x="0" y="0"/>
                    </a:moveTo>
                    <a:lnTo>
                      <a:pt x="5" y="44"/>
                    </a:lnTo>
                    <a:lnTo>
                      <a:pt x="22" y="46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89" name="Freeform 861"/>
              <p:cNvSpPr>
                <a:spLocks/>
              </p:cNvSpPr>
              <p:nvPr/>
            </p:nvSpPr>
            <p:spPr bwMode="auto">
              <a:xfrm>
                <a:off x="4737" y="2240"/>
                <a:ext cx="23" cy="21"/>
              </a:xfrm>
              <a:custGeom>
                <a:avLst/>
                <a:gdLst>
                  <a:gd name="T0" fmla="*/ 0 w 23"/>
                  <a:gd name="T1" fmla="*/ 0 h 41"/>
                  <a:gd name="T2" fmla="*/ 5 w 23"/>
                  <a:gd name="T3" fmla="*/ 10 h 41"/>
                  <a:gd name="T4" fmla="*/ 23 w 23"/>
                  <a:gd name="T5" fmla="*/ 11 h 41"/>
                  <a:gd name="T6" fmla="*/ 17 w 23"/>
                  <a:gd name="T7" fmla="*/ 1 h 41"/>
                  <a:gd name="T8" fmla="*/ 0 w 23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1"/>
                  <a:gd name="T17" fmla="*/ 23 w 23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1">
                    <a:moveTo>
                      <a:pt x="0" y="0"/>
                    </a:moveTo>
                    <a:lnTo>
                      <a:pt x="5" y="39"/>
                    </a:lnTo>
                    <a:lnTo>
                      <a:pt x="23" y="41"/>
                    </a:lnTo>
                    <a:lnTo>
                      <a:pt x="1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0" name="Freeform 862"/>
              <p:cNvSpPr>
                <a:spLocks/>
              </p:cNvSpPr>
              <p:nvPr/>
            </p:nvSpPr>
            <p:spPr bwMode="auto">
              <a:xfrm>
                <a:off x="4742" y="2253"/>
                <a:ext cx="20" cy="7"/>
              </a:xfrm>
              <a:custGeom>
                <a:avLst/>
                <a:gdLst>
                  <a:gd name="T0" fmla="*/ 0 w 20"/>
                  <a:gd name="T1" fmla="*/ 0 h 12"/>
                  <a:gd name="T2" fmla="*/ 2 w 20"/>
                  <a:gd name="T3" fmla="*/ 4 h 12"/>
                  <a:gd name="T4" fmla="*/ 20 w 20"/>
                  <a:gd name="T5" fmla="*/ 4 h 12"/>
                  <a:gd name="T6" fmla="*/ 18 w 20"/>
                  <a:gd name="T7" fmla="*/ 1 h 12"/>
                  <a:gd name="T8" fmla="*/ 0 w 20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2"/>
                  <a:gd name="T17" fmla="*/ 20 w 20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2">
                    <a:moveTo>
                      <a:pt x="0" y="0"/>
                    </a:moveTo>
                    <a:lnTo>
                      <a:pt x="2" y="10"/>
                    </a:lnTo>
                    <a:lnTo>
                      <a:pt x="20" y="12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1" name="Freeform 863"/>
              <p:cNvSpPr>
                <a:spLocks/>
              </p:cNvSpPr>
              <p:nvPr/>
            </p:nvSpPr>
            <p:spPr bwMode="auto">
              <a:xfrm>
                <a:off x="4752" y="2272"/>
                <a:ext cx="20" cy="8"/>
              </a:xfrm>
              <a:custGeom>
                <a:avLst/>
                <a:gdLst>
                  <a:gd name="T0" fmla="*/ 0 w 20"/>
                  <a:gd name="T1" fmla="*/ 0 h 16"/>
                  <a:gd name="T2" fmla="*/ 0 w 20"/>
                  <a:gd name="T3" fmla="*/ 3 h 16"/>
                  <a:gd name="T4" fmla="*/ 20 w 20"/>
                  <a:gd name="T5" fmla="*/ 4 h 16"/>
                  <a:gd name="T6" fmla="*/ 18 w 20"/>
                  <a:gd name="T7" fmla="*/ 1 h 16"/>
                  <a:gd name="T8" fmla="*/ 0 w 20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6"/>
                  <a:gd name="T17" fmla="*/ 20 w 20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6">
                    <a:moveTo>
                      <a:pt x="0" y="0"/>
                    </a:moveTo>
                    <a:lnTo>
                      <a:pt x="0" y="14"/>
                    </a:lnTo>
                    <a:lnTo>
                      <a:pt x="20" y="16"/>
                    </a:lnTo>
                    <a:lnTo>
                      <a:pt x="1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2" name="Freeform 864"/>
              <p:cNvSpPr>
                <a:spLocks/>
              </p:cNvSpPr>
              <p:nvPr/>
            </p:nvSpPr>
            <p:spPr bwMode="auto">
              <a:xfrm>
                <a:off x="4752" y="2273"/>
                <a:ext cx="23" cy="11"/>
              </a:xfrm>
              <a:custGeom>
                <a:avLst/>
                <a:gdLst>
                  <a:gd name="T0" fmla="*/ 0 w 23"/>
                  <a:gd name="T1" fmla="*/ 0 h 21"/>
                  <a:gd name="T2" fmla="*/ 2 w 23"/>
                  <a:gd name="T3" fmla="*/ 5 h 21"/>
                  <a:gd name="T4" fmla="*/ 23 w 23"/>
                  <a:gd name="T5" fmla="*/ 6 h 21"/>
                  <a:gd name="T6" fmla="*/ 20 w 23"/>
                  <a:gd name="T7" fmla="*/ 1 h 21"/>
                  <a:gd name="T8" fmla="*/ 0 w 23"/>
                  <a:gd name="T9" fmla="*/ 0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0"/>
                    </a:moveTo>
                    <a:lnTo>
                      <a:pt x="2" y="19"/>
                    </a:lnTo>
                    <a:lnTo>
                      <a:pt x="23" y="21"/>
                    </a:lnTo>
                    <a:lnTo>
                      <a:pt x="2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3" name="Freeform 865"/>
              <p:cNvSpPr>
                <a:spLocks/>
              </p:cNvSpPr>
              <p:nvPr/>
            </p:nvSpPr>
            <p:spPr bwMode="auto">
              <a:xfrm>
                <a:off x="4754" y="2277"/>
                <a:ext cx="23" cy="9"/>
              </a:xfrm>
              <a:custGeom>
                <a:avLst/>
                <a:gdLst>
                  <a:gd name="T0" fmla="*/ 0 w 23"/>
                  <a:gd name="T1" fmla="*/ 0 h 20"/>
                  <a:gd name="T2" fmla="*/ 3 w 23"/>
                  <a:gd name="T3" fmla="*/ 4 h 20"/>
                  <a:gd name="T4" fmla="*/ 23 w 23"/>
                  <a:gd name="T5" fmla="*/ 4 h 20"/>
                  <a:gd name="T6" fmla="*/ 21 w 23"/>
                  <a:gd name="T7" fmla="*/ 0 h 20"/>
                  <a:gd name="T8" fmla="*/ 0 w 23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0"/>
                  <a:gd name="T17" fmla="*/ 23 w 2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0">
                    <a:moveTo>
                      <a:pt x="0" y="0"/>
                    </a:moveTo>
                    <a:lnTo>
                      <a:pt x="3" y="18"/>
                    </a:lnTo>
                    <a:lnTo>
                      <a:pt x="23" y="20"/>
                    </a:lnTo>
                    <a:lnTo>
                      <a:pt x="2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4" name="Freeform 866"/>
              <p:cNvSpPr>
                <a:spLocks/>
              </p:cNvSpPr>
              <p:nvPr/>
            </p:nvSpPr>
            <p:spPr bwMode="auto">
              <a:xfrm>
                <a:off x="4757" y="2278"/>
                <a:ext cx="23" cy="10"/>
              </a:xfrm>
              <a:custGeom>
                <a:avLst/>
                <a:gdLst>
                  <a:gd name="T0" fmla="*/ 0 w 23"/>
                  <a:gd name="T1" fmla="*/ 0 h 19"/>
                  <a:gd name="T2" fmla="*/ 3 w 23"/>
                  <a:gd name="T3" fmla="*/ 5 h 19"/>
                  <a:gd name="T4" fmla="*/ 23 w 23"/>
                  <a:gd name="T5" fmla="*/ 5 h 19"/>
                  <a:gd name="T6" fmla="*/ 20 w 23"/>
                  <a:gd name="T7" fmla="*/ 1 h 19"/>
                  <a:gd name="T8" fmla="*/ 0 w 23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9"/>
                  <a:gd name="T17" fmla="*/ 23 w 2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9">
                    <a:moveTo>
                      <a:pt x="0" y="0"/>
                    </a:moveTo>
                    <a:lnTo>
                      <a:pt x="3" y="17"/>
                    </a:lnTo>
                    <a:lnTo>
                      <a:pt x="23" y="19"/>
                    </a:lnTo>
                    <a:lnTo>
                      <a:pt x="2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5" name="Rectangle 867"/>
              <p:cNvSpPr>
                <a:spLocks noChangeArrowheads="1"/>
              </p:cNvSpPr>
              <p:nvPr/>
            </p:nvSpPr>
            <p:spPr bwMode="auto">
              <a:xfrm>
                <a:off x="4760" y="2280"/>
                <a:ext cx="22" cy="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996" name="Freeform 868"/>
              <p:cNvSpPr>
                <a:spLocks/>
              </p:cNvSpPr>
              <p:nvPr/>
            </p:nvSpPr>
            <p:spPr bwMode="auto">
              <a:xfrm>
                <a:off x="4760" y="2279"/>
                <a:ext cx="27" cy="8"/>
              </a:xfrm>
              <a:custGeom>
                <a:avLst/>
                <a:gdLst>
                  <a:gd name="T0" fmla="*/ 0 w 27"/>
                  <a:gd name="T1" fmla="*/ 1 h 16"/>
                  <a:gd name="T2" fmla="*/ 25 w 27"/>
                  <a:gd name="T3" fmla="*/ 0 h 16"/>
                  <a:gd name="T4" fmla="*/ 27 w 27"/>
                  <a:gd name="T5" fmla="*/ 3 h 16"/>
                  <a:gd name="T6" fmla="*/ 2 w 27"/>
                  <a:gd name="T7" fmla="*/ 4 h 16"/>
                  <a:gd name="T8" fmla="*/ 0 w 27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16"/>
                  <a:gd name="T17" fmla="*/ 27 w 27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16">
                    <a:moveTo>
                      <a:pt x="0" y="2"/>
                    </a:moveTo>
                    <a:lnTo>
                      <a:pt x="25" y="0"/>
                    </a:lnTo>
                    <a:lnTo>
                      <a:pt x="27" y="15"/>
                    </a:lnTo>
                    <a:lnTo>
                      <a:pt x="2" y="1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7" name="Freeform 869"/>
              <p:cNvSpPr>
                <a:spLocks/>
              </p:cNvSpPr>
              <p:nvPr/>
            </p:nvSpPr>
            <p:spPr bwMode="auto">
              <a:xfrm>
                <a:off x="4767" y="2275"/>
                <a:ext cx="28" cy="12"/>
              </a:xfrm>
              <a:custGeom>
                <a:avLst/>
                <a:gdLst>
                  <a:gd name="T0" fmla="*/ 0 w 28"/>
                  <a:gd name="T1" fmla="*/ 6 h 25"/>
                  <a:gd name="T2" fmla="*/ 8 w 28"/>
                  <a:gd name="T3" fmla="*/ 0 h 25"/>
                  <a:gd name="T4" fmla="*/ 28 w 28"/>
                  <a:gd name="T5" fmla="*/ 0 h 25"/>
                  <a:gd name="T6" fmla="*/ 20 w 28"/>
                  <a:gd name="T7" fmla="*/ 6 h 25"/>
                  <a:gd name="T8" fmla="*/ 0 w 28"/>
                  <a:gd name="T9" fmla="*/ 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5"/>
                  <a:gd name="T17" fmla="*/ 28 w 2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5">
                    <a:moveTo>
                      <a:pt x="0" y="24"/>
                    </a:moveTo>
                    <a:lnTo>
                      <a:pt x="8" y="0"/>
                    </a:lnTo>
                    <a:lnTo>
                      <a:pt x="28" y="2"/>
                    </a:lnTo>
                    <a:lnTo>
                      <a:pt x="20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8" name="Freeform 870"/>
              <p:cNvSpPr>
                <a:spLocks/>
              </p:cNvSpPr>
              <p:nvPr/>
            </p:nvSpPr>
            <p:spPr bwMode="auto">
              <a:xfrm>
                <a:off x="4775" y="2272"/>
                <a:ext cx="25" cy="11"/>
              </a:xfrm>
              <a:custGeom>
                <a:avLst/>
                <a:gdLst>
                  <a:gd name="T0" fmla="*/ 0 w 25"/>
                  <a:gd name="T1" fmla="*/ 5 h 21"/>
                  <a:gd name="T2" fmla="*/ 5 w 25"/>
                  <a:gd name="T3" fmla="*/ 0 h 21"/>
                  <a:gd name="T4" fmla="*/ 25 w 25"/>
                  <a:gd name="T5" fmla="*/ 1 h 21"/>
                  <a:gd name="T6" fmla="*/ 20 w 25"/>
                  <a:gd name="T7" fmla="*/ 6 h 21"/>
                  <a:gd name="T8" fmla="*/ 0 w 25"/>
                  <a:gd name="T9" fmla="*/ 5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1"/>
                  <a:gd name="T17" fmla="*/ 25 w 25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1">
                    <a:moveTo>
                      <a:pt x="0" y="20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2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99" name="Rectangle 871"/>
              <p:cNvSpPr>
                <a:spLocks noChangeArrowheads="1"/>
              </p:cNvSpPr>
              <p:nvPr/>
            </p:nvSpPr>
            <p:spPr bwMode="auto">
              <a:xfrm>
                <a:off x="4795" y="2258"/>
                <a:ext cx="18" cy="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00" name="Freeform 872"/>
              <p:cNvSpPr>
                <a:spLocks/>
              </p:cNvSpPr>
              <p:nvPr/>
            </p:nvSpPr>
            <p:spPr bwMode="auto">
              <a:xfrm>
                <a:off x="4795" y="2249"/>
                <a:ext cx="23" cy="15"/>
              </a:xfrm>
              <a:custGeom>
                <a:avLst/>
                <a:gdLst>
                  <a:gd name="T0" fmla="*/ 0 w 23"/>
                  <a:gd name="T1" fmla="*/ 7 h 30"/>
                  <a:gd name="T2" fmla="*/ 5 w 23"/>
                  <a:gd name="T3" fmla="*/ 0 h 30"/>
                  <a:gd name="T4" fmla="*/ 23 w 23"/>
                  <a:gd name="T5" fmla="*/ 1 h 30"/>
                  <a:gd name="T6" fmla="*/ 18 w 23"/>
                  <a:gd name="T7" fmla="*/ 8 h 30"/>
                  <a:gd name="T8" fmla="*/ 0 w 23"/>
                  <a:gd name="T9" fmla="*/ 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0"/>
                  <a:gd name="T17" fmla="*/ 23 w 23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0">
                    <a:moveTo>
                      <a:pt x="0" y="28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1" name="Freeform 873"/>
              <p:cNvSpPr>
                <a:spLocks/>
              </p:cNvSpPr>
              <p:nvPr/>
            </p:nvSpPr>
            <p:spPr bwMode="auto">
              <a:xfrm>
                <a:off x="4800" y="2241"/>
                <a:ext cx="23" cy="16"/>
              </a:xfrm>
              <a:custGeom>
                <a:avLst/>
                <a:gdLst>
                  <a:gd name="T0" fmla="*/ 0 w 23"/>
                  <a:gd name="T1" fmla="*/ 7 h 32"/>
                  <a:gd name="T2" fmla="*/ 5 w 23"/>
                  <a:gd name="T3" fmla="*/ 0 h 32"/>
                  <a:gd name="T4" fmla="*/ 23 w 23"/>
                  <a:gd name="T5" fmla="*/ 1 h 32"/>
                  <a:gd name="T6" fmla="*/ 18 w 23"/>
                  <a:gd name="T7" fmla="*/ 8 h 32"/>
                  <a:gd name="T8" fmla="*/ 0 w 23"/>
                  <a:gd name="T9" fmla="*/ 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30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32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2" name="Freeform 874"/>
              <p:cNvSpPr>
                <a:spLocks/>
              </p:cNvSpPr>
              <p:nvPr/>
            </p:nvSpPr>
            <p:spPr bwMode="auto">
              <a:xfrm>
                <a:off x="4805" y="2235"/>
                <a:ext cx="21" cy="14"/>
              </a:xfrm>
              <a:custGeom>
                <a:avLst/>
                <a:gdLst>
                  <a:gd name="T0" fmla="*/ 0 w 21"/>
                  <a:gd name="T1" fmla="*/ 7 h 28"/>
                  <a:gd name="T2" fmla="*/ 3 w 21"/>
                  <a:gd name="T3" fmla="*/ 0 h 28"/>
                  <a:gd name="T4" fmla="*/ 21 w 21"/>
                  <a:gd name="T5" fmla="*/ 1 h 28"/>
                  <a:gd name="T6" fmla="*/ 18 w 21"/>
                  <a:gd name="T7" fmla="*/ 7 h 28"/>
                  <a:gd name="T8" fmla="*/ 0 w 21"/>
                  <a:gd name="T9" fmla="*/ 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8"/>
                  <a:gd name="T17" fmla="*/ 21 w 21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8">
                    <a:moveTo>
                      <a:pt x="0" y="26"/>
                    </a:moveTo>
                    <a:lnTo>
                      <a:pt x="3" y="0"/>
                    </a:lnTo>
                    <a:lnTo>
                      <a:pt x="21" y="1"/>
                    </a:lnTo>
                    <a:lnTo>
                      <a:pt x="18" y="2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3" name="Freeform 875"/>
              <p:cNvSpPr>
                <a:spLocks/>
              </p:cNvSpPr>
              <p:nvPr/>
            </p:nvSpPr>
            <p:spPr bwMode="auto">
              <a:xfrm>
                <a:off x="4808" y="2227"/>
                <a:ext cx="20" cy="15"/>
              </a:xfrm>
              <a:custGeom>
                <a:avLst/>
                <a:gdLst>
                  <a:gd name="T0" fmla="*/ 0 w 20"/>
                  <a:gd name="T1" fmla="*/ 7 h 30"/>
                  <a:gd name="T2" fmla="*/ 2 w 20"/>
                  <a:gd name="T3" fmla="*/ 0 h 30"/>
                  <a:gd name="T4" fmla="*/ 20 w 20"/>
                  <a:gd name="T5" fmla="*/ 1 h 30"/>
                  <a:gd name="T6" fmla="*/ 18 w 20"/>
                  <a:gd name="T7" fmla="*/ 8 h 30"/>
                  <a:gd name="T8" fmla="*/ 0 w 20"/>
                  <a:gd name="T9" fmla="*/ 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0"/>
                  <a:gd name="T17" fmla="*/ 20 w 2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0">
                    <a:moveTo>
                      <a:pt x="0" y="28"/>
                    </a:moveTo>
                    <a:lnTo>
                      <a:pt x="2" y="0"/>
                    </a:lnTo>
                    <a:lnTo>
                      <a:pt x="20" y="1"/>
                    </a:lnTo>
                    <a:lnTo>
                      <a:pt x="18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4" name="Freeform 876"/>
              <p:cNvSpPr>
                <a:spLocks/>
              </p:cNvSpPr>
              <p:nvPr/>
            </p:nvSpPr>
            <p:spPr bwMode="auto">
              <a:xfrm>
                <a:off x="4810" y="2219"/>
                <a:ext cx="23" cy="16"/>
              </a:xfrm>
              <a:custGeom>
                <a:avLst/>
                <a:gdLst>
                  <a:gd name="T0" fmla="*/ 0 w 23"/>
                  <a:gd name="T1" fmla="*/ 7 h 32"/>
                  <a:gd name="T2" fmla="*/ 3 w 23"/>
                  <a:gd name="T3" fmla="*/ 0 h 32"/>
                  <a:gd name="T4" fmla="*/ 23 w 23"/>
                  <a:gd name="T5" fmla="*/ 1 h 32"/>
                  <a:gd name="T6" fmla="*/ 18 w 23"/>
                  <a:gd name="T7" fmla="*/ 8 h 32"/>
                  <a:gd name="T8" fmla="*/ 0 w 23"/>
                  <a:gd name="T9" fmla="*/ 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2"/>
                  <a:gd name="T17" fmla="*/ 23 w 23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2">
                    <a:moveTo>
                      <a:pt x="0" y="30"/>
                    </a:moveTo>
                    <a:lnTo>
                      <a:pt x="3" y="0"/>
                    </a:lnTo>
                    <a:lnTo>
                      <a:pt x="23" y="1"/>
                    </a:lnTo>
                    <a:lnTo>
                      <a:pt x="18" y="32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5" name="Rectangle 877"/>
              <p:cNvSpPr>
                <a:spLocks noChangeArrowheads="1"/>
              </p:cNvSpPr>
              <p:nvPr/>
            </p:nvSpPr>
            <p:spPr bwMode="auto">
              <a:xfrm>
                <a:off x="4813" y="2221"/>
                <a:ext cx="20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06" name="Freeform 878"/>
              <p:cNvSpPr>
                <a:spLocks/>
              </p:cNvSpPr>
              <p:nvPr/>
            </p:nvSpPr>
            <p:spPr bwMode="auto">
              <a:xfrm>
                <a:off x="4818" y="2190"/>
                <a:ext cx="23" cy="11"/>
              </a:xfrm>
              <a:custGeom>
                <a:avLst/>
                <a:gdLst>
                  <a:gd name="T0" fmla="*/ 0 w 23"/>
                  <a:gd name="T1" fmla="*/ 5 h 21"/>
                  <a:gd name="T2" fmla="*/ 3 w 23"/>
                  <a:gd name="T3" fmla="*/ 0 h 21"/>
                  <a:gd name="T4" fmla="*/ 23 w 23"/>
                  <a:gd name="T5" fmla="*/ 1 h 21"/>
                  <a:gd name="T6" fmla="*/ 20 w 23"/>
                  <a:gd name="T7" fmla="*/ 6 h 21"/>
                  <a:gd name="T8" fmla="*/ 0 w 23"/>
                  <a:gd name="T9" fmla="*/ 5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19"/>
                    </a:moveTo>
                    <a:lnTo>
                      <a:pt x="3" y="0"/>
                    </a:lnTo>
                    <a:lnTo>
                      <a:pt x="23" y="1"/>
                    </a:lnTo>
                    <a:lnTo>
                      <a:pt x="20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7" name="Freeform 879"/>
              <p:cNvSpPr>
                <a:spLocks/>
              </p:cNvSpPr>
              <p:nvPr/>
            </p:nvSpPr>
            <p:spPr bwMode="auto">
              <a:xfrm>
                <a:off x="4821" y="2168"/>
                <a:ext cx="25" cy="30"/>
              </a:xfrm>
              <a:custGeom>
                <a:avLst/>
                <a:gdLst>
                  <a:gd name="T0" fmla="*/ 0 w 25"/>
                  <a:gd name="T1" fmla="*/ 14 h 61"/>
                  <a:gd name="T2" fmla="*/ 5 w 25"/>
                  <a:gd name="T3" fmla="*/ 0 h 61"/>
                  <a:gd name="T4" fmla="*/ 25 w 25"/>
                  <a:gd name="T5" fmla="*/ 0 h 61"/>
                  <a:gd name="T6" fmla="*/ 20 w 25"/>
                  <a:gd name="T7" fmla="*/ 15 h 61"/>
                  <a:gd name="T8" fmla="*/ 0 w 25"/>
                  <a:gd name="T9" fmla="*/ 14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61"/>
                  <a:gd name="T17" fmla="*/ 25 w 25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61">
                    <a:moveTo>
                      <a:pt x="0" y="59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61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8" name="Freeform 880"/>
              <p:cNvSpPr>
                <a:spLocks/>
              </p:cNvSpPr>
              <p:nvPr/>
            </p:nvSpPr>
            <p:spPr bwMode="auto">
              <a:xfrm>
                <a:off x="4826" y="2166"/>
                <a:ext cx="22" cy="10"/>
              </a:xfrm>
              <a:custGeom>
                <a:avLst/>
                <a:gdLst>
                  <a:gd name="T0" fmla="*/ 0 w 22"/>
                  <a:gd name="T1" fmla="*/ 5 h 19"/>
                  <a:gd name="T2" fmla="*/ 2 w 22"/>
                  <a:gd name="T3" fmla="*/ 0 h 19"/>
                  <a:gd name="T4" fmla="*/ 22 w 22"/>
                  <a:gd name="T5" fmla="*/ 1 h 19"/>
                  <a:gd name="T6" fmla="*/ 20 w 22"/>
                  <a:gd name="T7" fmla="*/ 5 h 19"/>
                  <a:gd name="T8" fmla="*/ 0 w 22"/>
                  <a:gd name="T9" fmla="*/ 5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19"/>
                  <a:gd name="T17" fmla="*/ 22 w 2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19">
                    <a:moveTo>
                      <a:pt x="0" y="17"/>
                    </a:moveTo>
                    <a:lnTo>
                      <a:pt x="2" y="0"/>
                    </a:lnTo>
                    <a:lnTo>
                      <a:pt x="22" y="1"/>
                    </a:lnTo>
                    <a:lnTo>
                      <a:pt x="20" y="19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09" name="Freeform 881"/>
              <p:cNvSpPr>
                <a:spLocks/>
              </p:cNvSpPr>
              <p:nvPr/>
            </p:nvSpPr>
            <p:spPr bwMode="auto">
              <a:xfrm>
                <a:off x="4833" y="2121"/>
                <a:ext cx="26" cy="26"/>
              </a:xfrm>
              <a:custGeom>
                <a:avLst/>
                <a:gdLst>
                  <a:gd name="T0" fmla="*/ 0 w 26"/>
                  <a:gd name="T1" fmla="*/ 13 h 52"/>
                  <a:gd name="T2" fmla="*/ 5 w 26"/>
                  <a:gd name="T3" fmla="*/ 0 h 52"/>
                  <a:gd name="T4" fmla="*/ 26 w 26"/>
                  <a:gd name="T5" fmla="*/ 1 h 52"/>
                  <a:gd name="T6" fmla="*/ 21 w 26"/>
                  <a:gd name="T7" fmla="*/ 13 h 52"/>
                  <a:gd name="T8" fmla="*/ 0 w 26"/>
                  <a:gd name="T9" fmla="*/ 1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52"/>
                  <a:gd name="T17" fmla="*/ 26 w 26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52">
                    <a:moveTo>
                      <a:pt x="0" y="50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1" y="52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0" name="Freeform 882"/>
              <p:cNvSpPr>
                <a:spLocks/>
              </p:cNvSpPr>
              <p:nvPr/>
            </p:nvSpPr>
            <p:spPr bwMode="auto">
              <a:xfrm>
                <a:off x="4838" y="2105"/>
                <a:ext cx="26" cy="23"/>
              </a:xfrm>
              <a:custGeom>
                <a:avLst/>
                <a:gdLst>
                  <a:gd name="T0" fmla="*/ 0 w 26"/>
                  <a:gd name="T1" fmla="*/ 12 h 46"/>
                  <a:gd name="T2" fmla="*/ 5 w 26"/>
                  <a:gd name="T3" fmla="*/ 0 h 46"/>
                  <a:gd name="T4" fmla="*/ 26 w 26"/>
                  <a:gd name="T5" fmla="*/ 1 h 46"/>
                  <a:gd name="T6" fmla="*/ 21 w 26"/>
                  <a:gd name="T7" fmla="*/ 12 h 46"/>
                  <a:gd name="T8" fmla="*/ 0 w 26"/>
                  <a:gd name="T9" fmla="*/ 1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46"/>
                  <a:gd name="T17" fmla="*/ 26 w 26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46">
                    <a:moveTo>
                      <a:pt x="0" y="45"/>
                    </a:moveTo>
                    <a:lnTo>
                      <a:pt x="5" y="0"/>
                    </a:lnTo>
                    <a:lnTo>
                      <a:pt x="26" y="2"/>
                    </a:lnTo>
                    <a:lnTo>
                      <a:pt x="21" y="46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1" name="Freeform 883"/>
              <p:cNvSpPr>
                <a:spLocks/>
              </p:cNvSpPr>
              <p:nvPr/>
            </p:nvSpPr>
            <p:spPr bwMode="auto">
              <a:xfrm>
                <a:off x="4848" y="2067"/>
                <a:ext cx="21" cy="19"/>
              </a:xfrm>
              <a:custGeom>
                <a:avLst/>
                <a:gdLst>
                  <a:gd name="T0" fmla="*/ 0 w 21"/>
                  <a:gd name="T1" fmla="*/ 9 h 37"/>
                  <a:gd name="T2" fmla="*/ 3 w 21"/>
                  <a:gd name="T3" fmla="*/ 0 h 37"/>
                  <a:gd name="T4" fmla="*/ 21 w 21"/>
                  <a:gd name="T5" fmla="*/ 1 h 37"/>
                  <a:gd name="T6" fmla="*/ 21 w 21"/>
                  <a:gd name="T7" fmla="*/ 10 h 37"/>
                  <a:gd name="T8" fmla="*/ 0 w 21"/>
                  <a:gd name="T9" fmla="*/ 9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37"/>
                  <a:gd name="T17" fmla="*/ 21 w 21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37">
                    <a:moveTo>
                      <a:pt x="0" y="35"/>
                    </a:moveTo>
                    <a:lnTo>
                      <a:pt x="3" y="0"/>
                    </a:lnTo>
                    <a:lnTo>
                      <a:pt x="21" y="2"/>
                    </a:lnTo>
                    <a:lnTo>
                      <a:pt x="21" y="37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2" name="Freeform 884"/>
              <p:cNvSpPr>
                <a:spLocks/>
              </p:cNvSpPr>
              <p:nvPr/>
            </p:nvSpPr>
            <p:spPr bwMode="auto">
              <a:xfrm>
                <a:off x="4851" y="2038"/>
                <a:ext cx="23" cy="37"/>
              </a:xfrm>
              <a:custGeom>
                <a:avLst/>
                <a:gdLst>
                  <a:gd name="T0" fmla="*/ 0 w 23"/>
                  <a:gd name="T1" fmla="*/ 18 h 73"/>
                  <a:gd name="T2" fmla="*/ 5 w 23"/>
                  <a:gd name="T3" fmla="*/ 0 h 73"/>
                  <a:gd name="T4" fmla="*/ 23 w 23"/>
                  <a:gd name="T5" fmla="*/ 1 h 73"/>
                  <a:gd name="T6" fmla="*/ 18 w 23"/>
                  <a:gd name="T7" fmla="*/ 19 h 73"/>
                  <a:gd name="T8" fmla="*/ 0 w 23"/>
                  <a:gd name="T9" fmla="*/ 18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3"/>
                  <a:gd name="T17" fmla="*/ 23 w 23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3">
                    <a:moveTo>
                      <a:pt x="0" y="71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73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3" name="Freeform 885"/>
              <p:cNvSpPr>
                <a:spLocks/>
              </p:cNvSpPr>
              <p:nvPr/>
            </p:nvSpPr>
            <p:spPr bwMode="auto">
              <a:xfrm>
                <a:off x="4856" y="2033"/>
                <a:ext cx="20" cy="13"/>
              </a:xfrm>
              <a:custGeom>
                <a:avLst/>
                <a:gdLst>
                  <a:gd name="T0" fmla="*/ 0 w 20"/>
                  <a:gd name="T1" fmla="*/ 6 h 25"/>
                  <a:gd name="T2" fmla="*/ 3 w 20"/>
                  <a:gd name="T3" fmla="*/ 0 h 25"/>
                  <a:gd name="T4" fmla="*/ 20 w 20"/>
                  <a:gd name="T5" fmla="*/ 1 h 25"/>
                  <a:gd name="T6" fmla="*/ 18 w 20"/>
                  <a:gd name="T7" fmla="*/ 7 h 25"/>
                  <a:gd name="T8" fmla="*/ 0 w 20"/>
                  <a:gd name="T9" fmla="*/ 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5"/>
                  <a:gd name="T17" fmla="*/ 20 w 20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5">
                    <a:moveTo>
                      <a:pt x="0" y="23"/>
                    </a:moveTo>
                    <a:lnTo>
                      <a:pt x="3" y="0"/>
                    </a:lnTo>
                    <a:lnTo>
                      <a:pt x="20" y="2"/>
                    </a:lnTo>
                    <a:lnTo>
                      <a:pt x="18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4" name="Freeform 886"/>
              <p:cNvSpPr>
                <a:spLocks/>
              </p:cNvSpPr>
              <p:nvPr/>
            </p:nvSpPr>
            <p:spPr bwMode="auto">
              <a:xfrm>
                <a:off x="4864" y="1974"/>
                <a:ext cx="23" cy="40"/>
              </a:xfrm>
              <a:custGeom>
                <a:avLst/>
                <a:gdLst>
                  <a:gd name="T0" fmla="*/ 0 w 23"/>
                  <a:gd name="T1" fmla="*/ 20 h 78"/>
                  <a:gd name="T2" fmla="*/ 5 w 23"/>
                  <a:gd name="T3" fmla="*/ 0 h 78"/>
                  <a:gd name="T4" fmla="*/ 23 w 23"/>
                  <a:gd name="T5" fmla="*/ 1 h 78"/>
                  <a:gd name="T6" fmla="*/ 18 w 23"/>
                  <a:gd name="T7" fmla="*/ 21 h 78"/>
                  <a:gd name="T8" fmla="*/ 0 w 23"/>
                  <a:gd name="T9" fmla="*/ 2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0" y="76"/>
                    </a:moveTo>
                    <a:lnTo>
                      <a:pt x="5" y="0"/>
                    </a:lnTo>
                    <a:lnTo>
                      <a:pt x="23" y="2"/>
                    </a:lnTo>
                    <a:lnTo>
                      <a:pt x="18" y="78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5" name="Freeform 887"/>
              <p:cNvSpPr>
                <a:spLocks/>
              </p:cNvSpPr>
              <p:nvPr/>
            </p:nvSpPr>
            <p:spPr bwMode="auto">
              <a:xfrm>
                <a:off x="4869" y="1972"/>
                <a:ext cx="20" cy="10"/>
              </a:xfrm>
              <a:custGeom>
                <a:avLst/>
                <a:gdLst>
                  <a:gd name="T0" fmla="*/ 0 w 20"/>
                  <a:gd name="T1" fmla="*/ 4 h 21"/>
                  <a:gd name="T2" fmla="*/ 0 w 20"/>
                  <a:gd name="T3" fmla="*/ 0 h 21"/>
                  <a:gd name="T4" fmla="*/ 20 w 20"/>
                  <a:gd name="T5" fmla="*/ 0 h 21"/>
                  <a:gd name="T6" fmla="*/ 18 w 20"/>
                  <a:gd name="T7" fmla="*/ 5 h 21"/>
                  <a:gd name="T8" fmla="*/ 0 w 20"/>
                  <a:gd name="T9" fmla="*/ 4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1"/>
                  <a:gd name="T17" fmla="*/ 20 w 20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1">
                    <a:moveTo>
                      <a:pt x="0" y="19"/>
                    </a:moveTo>
                    <a:lnTo>
                      <a:pt x="0" y="0"/>
                    </a:lnTo>
                    <a:lnTo>
                      <a:pt x="20" y="1"/>
                    </a:lnTo>
                    <a:lnTo>
                      <a:pt x="18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6" name="Rectangle 888"/>
              <p:cNvSpPr>
                <a:spLocks noChangeArrowheads="1"/>
              </p:cNvSpPr>
              <p:nvPr/>
            </p:nvSpPr>
            <p:spPr bwMode="auto">
              <a:xfrm>
                <a:off x="4874" y="1942"/>
                <a:ext cx="20" cy="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3333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17" name="Freeform 889"/>
              <p:cNvSpPr>
                <a:spLocks/>
              </p:cNvSpPr>
              <p:nvPr/>
            </p:nvSpPr>
            <p:spPr bwMode="auto">
              <a:xfrm>
                <a:off x="4874" y="1905"/>
                <a:ext cx="25" cy="43"/>
              </a:xfrm>
              <a:custGeom>
                <a:avLst/>
                <a:gdLst>
                  <a:gd name="T0" fmla="*/ 0 w 25"/>
                  <a:gd name="T1" fmla="*/ 21 h 86"/>
                  <a:gd name="T2" fmla="*/ 5 w 25"/>
                  <a:gd name="T3" fmla="*/ 0 h 86"/>
                  <a:gd name="T4" fmla="*/ 25 w 25"/>
                  <a:gd name="T5" fmla="*/ 1 h 86"/>
                  <a:gd name="T6" fmla="*/ 20 w 25"/>
                  <a:gd name="T7" fmla="*/ 22 h 86"/>
                  <a:gd name="T8" fmla="*/ 0 w 25"/>
                  <a:gd name="T9" fmla="*/ 21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6"/>
                  <a:gd name="T17" fmla="*/ 25 w 25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6">
                    <a:moveTo>
                      <a:pt x="0" y="84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86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18" name="Rectangle 890"/>
              <p:cNvSpPr>
                <a:spLocks noChangeArrowheads="1"/>
              </p:cNvSpPr>
              <p:nvPr/>
            </p:nvSpPr>
            <p:spPr bwMode="auto">
              <a:xfrm>
                <a:off x="4879" y="1911"/>
                <a:ext cx="20" cy="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19" name="Freeform 891"/>
              <p:cNvSpPr>
                <a:spLocks/>
              </p:cNvSpPr>
              <p:nvPr/>
            </p:nvSpPr>
            <p:spPr bwMode="auto">
              <a:xfrm>
                <a:off x="4882" y="1871"/>
                <a:ext cx="22" cy="14"/>
              </a:xfrm>
              <a:custGeom>
                <a:avLst/>
                <a:gdLst>
                  <a:gd name="T0" fmla="*/ 0 w 22"/>
                  <a:gd name="T1" fmla="*/ 6 h 29"/>
                  <a:gd name="T2" fmla="*/ 2 w 22"/>
                  <a:gd name="T3" fmla="*/ 0 h 29"/>
                  <a:gd name="T4" fmla="*/ 22 w 22"/>
                  <a:gd name="T5" fmla="*/ 0 h 29"/>
                  <a:gd name="T6" fmla="*/ 20 w 22"/>
                  <a:gd name="T7" fmla="*/ 7 h 29"/>
                  <a:gd name="T8" fmla="*/ 0 w 22"/>
                  <a:gd name="T9" fmla="*/ 6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9"/>
                  <a:gd name="T17" fmla="*/ 22 w 22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9">
                    <a:moveTo>
                      <a:pt x="0" y="27"/>
                    </a:moveTo>
                    <a:lnTo>
                      <a:pt x="2" y="0"/>
                    </a:lnTo>
                    <a:lnTo>
                      <a:pt x="22" y="2"/>
                    </a:lnTo>
                    <a:lnTo>
                      <a:pt x="20" y="29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0" name="Freeform 892"/>
              <p:cNvSpPr>
                <a:spLocks/>
              </p:cNvSpPr>
              <p:nvPr/>
            </p:nvSpPr>
            <p:spPr bwMode="auto">
              <a:xfrm>
                <a:off x="4884" y="1843"/>
                <a:ext cx="25" cy="36"/>
              </a:xfrm>
              <a:custGeom>
                <a:avLst/>
                <a:gdLst>
                  <a:gd name="T0" fmla="*/ 0 w 25"/>
                  <a:gd name="T1" fmla="*/ 18 h 71"/>
                  <a:gd name="T2" fmla="*/ 5 w 25"/>
                  <a:gd name="T3" fmla="*/ 0 h 71"/>
                  <a:gd name="T4" fmla="*/ 25 w 25"/>
                  <a:gd name="T5" fmla="*/ 1 h 71"/>
                  <a:gd name="T6" fmla="*/ 20 w 25"/>
                  <a:gd name="T7" fmla="*/ 18 h 71"/>
                  <a:gd name="T8" fmla="*/ 0 w 25"/>
                  <a:gd name="T9" fmla="*/ 18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1"/>
                  <a:gd name="T17" fmla="*/ 25 w 25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1">
                    <a:moveTo>
                      <a:pt x="0" y="69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71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1" name="Freeform 893"/>
              <p:cNvSpPr>
                <a:spLocks/>
              </p:cNvSpPr>
              <p:nvPr/>
            </p:nvSpPr>
            <p:spPr bwMode="auto">
              <a:xfrm>
                <a:off x="4894" y="1799"/>
                <a:ext cx="23" cy="17"/>
              </a:xfrm>
              <a:custGeom>
                <a:avLst/>
                <a:gdLst>
                  <a:gd name="T0" fmla="*/ 0 w 23"/>
                  <a:gd name="T1" fmla="*/ 8 h 34"/>
                  <a:gd name="T2" fmla="*/ 3 w 23"/>
                  <a:gd name="T3" fmla="*/ 0 h 34"/>
                  <a:gd name="T4" fmla="*/ 23 w 23"/>
                  <a:gd name="T5" fmla="*/ 1 h 34"/>
                  <a:gd name="T6" fmla="*/ 21 w 23"/>
                  <a:gd name="T7" fmla="*/ 9 h 34"/>
                  <a:gd name="T8" fmla="*/ 0 w 23"/>
                  <a:gd name="T9" fmla="*/ 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4"/>
                  <a:gd name="T17" fmla="*/ 23 w 23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4">
                    <a:moveTo>
                      <a:pt x="0" y="32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34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2" name="Freeform 894"/>
              <p:cNvSpPr>
                <a:spLocks/>
              </p:cNvSpPr>
              <p:nvPr/>
            </p:nvSpPr>
            <p:spPr bwMode="auto">
              <a:xfrm>
                <a:off x="4897" y="1764"/>
                <a:ext cx="25" cy="43"/>
              </a:xfrm>
              <a:custGeom>
                <a:avLst/>
                <a:gdLst>
                  <a:gd name="T0" fmla="*/ 0 w 25"/>
                  <a:gd name="T1" fmla="*/ 22 h 85"/>
                  <a:gd name="T2" fmla="*/ 5 w 25"/>
                  <a:gd name="T3" fmla="*/ 0 h 85"/>
                  <a:gd name="T4" fmla="*/ 25 w 25"/>
                  <a:gd name="T5" fmla="*/ 1 h 85"/>
                  <a:gd name="T6" fmla="*/ 20 w 25"/>
                  <a:gd name="T7" fmla="*/ 22 h 85"/>
                  <a:gd name="T8" fmla="*/ 0 w 25"/>
                  <a:gd name="T9" fmla="*/ 22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5"/>
                  <a:gd name="T17" fmla="*/ 25 w 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5">
                    <a:moveTo>
                      <a:pt x="0" y="85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3" name="Rectangle 895"/>
              <p:cNvSpPr>
                <a:spLocks noChangeArrowheads="1"/>
              </p:cNvSpPr>
              <p:nvPr/>
            </p:nvSpPr>
            <p:spPr bwMode="auto">
              <a:xfrm>
                <a:off x="4902" y="1767"/>
                <a:ext cx="20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24" name="Freeform 896"/>
              <p:cNvSpPr>
                <a:spLocks/>
              </p:cNvSpPr>
              <p:nvPr/>
            </p:nvSpPr>
            <p:spPr bwMode="auto">
              <a:xfrm>
                <a:off x="4907" y="1727"/>
                <a:ext cx="20" cy="12"/>
              </a:xfrm>
              <a:custGeom>
                <a:avLst/>
                <a:gdLst>
                  <a:gd name="T0" fmla="*/ 0 w 20"/>
                  <a:gd name="T1" fmla="*/ 5 h 25"/>
                  <a:gd name="T2" fmla="*/ 2 w 20"/>
                  <a:gd name="T3" fmla="*/ 0 h 25"/>
                  <a:gd name="T4" fmla="*/ 20 w 20"/>
                  <a:gd name="T5" fmla="*/ 0 h 25"/>
                  <a:gd name="T6" fmla="*/ 18 w 20"/>
                  <a:gd name="T7" fmla="*/ 6 h 25"/>
                  <a:gd name="T8" fmla="*/ 0 w 20"/>
                  <a:gd name="T9" fmla="*/ 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5"/>
                  <a:gd name="T17" fmla="*/ 20 w 20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5">
                    <a:moveTo>
                      <a:pt x="0" y="23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8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5" name="Freeform 897"/>
              <p:cNvSpPr>
                <a:spLocks/>
              </p:cNvSpPr>
              <p:nvPr/>
            </p:nvSpPr>
            <p:spPr bwMode="auto">
              <a:xfrm>
                <a:off x="4909" y="1697"/>
                <a:ext cx="23" cy="37"/>
              </a:xfrm>
              <a:custGeom>
                <a:avLst/>
                <a:gdLst>
                  <a:gd name="T0" fmla="*/ 0 w 23"/>
                  <a:gd name="T1" fmla="*/ 19 h 72"/>
                  <a:gd name="T2" fmla="*/ 6 w 23"/>
                  <a:gd name="T3" fmla="*/ 0 h 72"/>
                  <a:gd name="T4" fmla="*/ 23 w 23"/>
                  <a:gd name="T5" fmla="*/ 1 h 72"/>
                  <a:gd name="T6" fmla="*/ 18 w 23"/>
                  <a:gd name="T7" fmla="*/ 19 h 72"/>
                  <a:gd name="T8" fmla="*/ 0 w 23"/>
                  <a:gd name="T9" fmla="*/ 19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2"/>
                  <a:gd name="T17" fmla="*/ 23 w 23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2">
                    <a:moveTo>
                      <a:pt x="0" y="71"/>
                    </a:moveTo>
                    <a:lnTo>
                      <a:pt x="6" y="0"/>
                    </a:lnTo>
                    <a:lnTo>
                      <a:pt x="23" y="1"/>
                    </a:lnTo>
                    <a:lnTo>
                      <a:pt x="18" y="72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6" name="Freeform 898"/>
              <p:cNvSpPr>
                <a:spLocks/>
              </p:cNvSpPr>
              <p:nvPr/>
            </p:nvSpPr>
            <p:spPr bwMode="auto">
              <a:xfrm>
                <a:off x="4917" y="1650"/>
                <a:ext cx="20" cy="28"/>
              </a:xfrm>
              <a:custGeom>
                <a:avLst/>
                <a:gdLst>
                  <a:gd name="T0" fmla="*/ 0 w 20"/>
                  <a:gd name="T1" fmla="*/ 14 h 56"/>
                  <a:gd name="T2" fmla="*/ 3 w 20"/>
                  <a:gd name="T3" fmla="*/ 0 h 56"/>
                  <a:gd name="T4" fmla="*/ 20 w 20"/>
                  <a:gd name="T5" fmla="*/ 1 h 56"/>
                  <a:gd name="T6" fmla="*/ 18 w 20"/>
                  <a:gd name="T7" fmla="*/ 14 h 56"/>
                  <a:gd name="T8" fmla="*/ 0 w 20"/>
                  <a:gd name="T9" fmla="*/ 14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56"/>
                  <a:gd name="T17" fmla="*/ 20 w 20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56">
                    <a:moveTo>
                      <a:pt x="0" y="54"/>
                    </a:moveTo>
                    <a:lnTo>
                      <a:pt x="3" y="0"/>
                    </a:lnTo>
                    <a:lnTo>
                      <a:pt x="20" y="2"/>
                    </a:lnTo>
                    <a:lnTo>
                      <a:pt x="18" y="56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7" name="Freeform 899"/>
              <p:cNvSpPr>
                <a:spLocks/>
              </p:cNvSpPr>
              <p:nvPr/>
            </p:nvSpPr>
            <p:spPr bwMode="auto">
              <a:xfrm>
                <a:off x="4920" y="1636"/>
                <a:ext cx="20" cy="22"/>
              </a:xfrm>
              <a:custGeom>
                <a:avLst/>
                <a:gdLst>
                  <a:gd name="T0" fmla="*/ 0 w 20"/>
                  <a:gd name="T1" fmla="*/ 11 h 44"/>
                  <a:gd name="T2" fmla="*/ 2 w 20"/>
                  <a:gd name="T3" fmla="*/ 0 h 44"/>
                  <a:gd name="T4" fmla="*/ 20 w 20"/>
                  <a:gd name="T5" fmla="*/ 1 h 44"/>
                  <a:gd name="T6" fmla="*/ 17 w 20"/>
                  <a:gd name="T7" fmla="*/ 11 h 44"/>
                  <a:gd name="T8" fmla="*/ 0 w 20"/>
                  <a:gd name="T9" fmla="*/ 11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4"/>
                  <a:gd name="T17" fmla="*/ 20 w 2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4">
                    <a:moveTo>
                      <a:pt x="0" y="43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7" y="44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8" name="Freeform 900"/>
              <p:cNvSpPr>
                <a:spLocks/>
              </p:cNvSpPr>
              <p:nvPr/>
            </p:nvSpPr>
            <p:spPr bwMode="auto">
              <a:xfrm>
                <a:off x="4925" y="1575"/>
                <a:ext cx="23" cy="41"/>
              </a:xfrm>
              <a:custGeom>
                <a:avLst/>
                <a:gdLst>
                  <a:gd name="T0" fmla="*/ 0 w 23"/>
                  <a:gd name="T1" fmla="*/ 20 h 84"/>
                  <a:gd name="T2" fmla="*/ 2 w 23"/>
                  <a:gd name="T3" fmla="*/ 0 h 84"/>
                  <a:gd name="T4" fmla="*/ 23 w 23"/>
                  <a:gd name="T5" fmla="*/ 0 h 84"/>
                  <a:gd name="T6" fmla="*/ 18 w 23"/>
                  <a:gd name="T7" fmla="*/ 20 h 84"/>
                  <a:gd name="T8" fmla="*/ 0 w 23"/>
                  <a:gd name="T9" fmla="*/ 2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84"/>
                  <a:gd name="T17" fmla="*/ 23 w 23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84">
                    <a:moveTo>
                      <a:pt x="0" y="82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18" y="84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29" name="Rectangle 901"/>
              <p:cNvSpPr>
                <a:spLocks noChangeArrowheads="1"/>
              </p:cNvSpPr>
              <p:nvPr/>
            </p:nvSpPr>
            <p:spPr bwMode="auto">
              <a:xfrm>
                <a:off x="4927" y="1576"/>
                <a:ext cx="21" cy="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30" name="Freeform 902"/>
              <p:cNvSpPr>
                <a:spLocks/>
              </p:cNvSpPr>
              <p:nvPr/>
            </p:nvSpPr>
            <p:spPr bwMode="auto">
              <a:xfrm>
                <a:off x="4932" y="1538"/>
                <a:ext cx="23" cy="11"/>
              </a:xfrm>
              <a:custGeom>
                <a:avLst/>
                <a:gdLst>
                  <a:gd name="T0" fmla="*/ 0 w 23"/>
                  <a:gd name="T1" fmla="*/ 5 h 21"/>
                  <a:gd name="T2" fmla="*/ 3 w 23"/>
                  <a:gd name="T3" fmla="*/ 0 h 21"/>
                  <a:gd name="T4" fmla="*/ 23 w 23"/>
                  <a:gd name="T5" fmla="*/ 1 h 21"/>
                  <a:gd name="T6" fmla="*/ 21 w 23"/>
                  <a:gd name="T7" fmla="*/ 6 h 21"/>
                  <a:gd name="T8" fmla="*/ 0 w 23"/>
                  <a:gd name="T9" fmla="*/ 5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1"/>
                  <a:gd name="T17" fmla="*/ 23 w 23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1">
                    <a:moveTo>
                      <a:pt x="0" y="19"/>
                    </a:moveTo>
                    <a:lnTo>
                      <a:pt x="3" y="0"/>
                    </a:lnTo>
                    <a:lnTo>
                      <a:pt x="23" y="1"/>
                    </a:lnTo>
                    <a:lnTo>
                      <a:pt x="2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31" name="Freeform 903"/>
              <p:cNvSpPr>
                <a:spLocks/>
              </p:cNvSpPr>
              <p:nvPr/>
            </p:nvSpPr>
            <p:spPr bwMode="auto">
              <a:xfrm>
                <a:off x="4935" y="1507"/>
                <a:ext cx="25" cy="39"/>
              </a:xfrm>
              <a:custGeom>
                <a:avLst/>
                <a:gdLst>
                  <a:gd name="T0" fmla="*/ 0 w 25"/>
                  <a:gd name="T1" fmla="*/ 19 h 79"/>
                  <a:gd name="T2" fmla="*/ 5 w 25"/>
                  <a:gd name="T3" fmla="*/ 0 h 79"/>
                  <a:gd name="T4" fmla="*/ 25 w 25"/>
                  <a:gd name="T5" fmla="*/ 0 h 79"/>
                  <a:gd name="T6" fmla="*/ 20 w 25"/>
                  <a:gd name="T7" fmla="*/ 19 h 79"/>
                  <a:gd name="T8" fmla="*/ 0 w 25"/>
                  <a:gd name="T9" fmla="*/ 1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9"/>
                  <a:gd name="T17" fmla="*/ 25 w 2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9">
                    <a:moveTo>
                      <a:pt x="0" y="77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79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32" name="Freeform 904"/>
              <p:cNvSpPr>
                <a:spLocks/>
              </p:cNvSpPr>
              <p:nvPr/>
            </p:nvSpPr>
            <p:spPr bwMode="auto">
              <a:xfrm>
                <a:off x="4940" y="1463"/>
                <a:ext cx="28" cy="48"/>
              </a:xfrm>
              <a:custGeom>
                <a:avLst/>
                <a:gdLst>
                  <a:gd name="T0" fmla="*/ 0 w 28"/>
                  <a:gd name="T1" fmla="*/ 24 h 96"/>
                  <a:gd name="T2" fmla="*/ 8 w 28"/>
                  <a:gd name="T3" fmla="*/ 0 h 96"/>
                  <a:gd name="T4" fmla="*/ 28 w 28"/>
                  <a:gd name="T5" fmla="*/ 1 h 96"/>
                  <a:gd name="T6" fmla="*/ 20 w 28"/>
                  <a:gd name="T7" fmla="*/ 24 h 96"/>
                  <a:gd name="T8" fmla="*/ 0 w 28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96"/>
                  <a:gd name="T17" fmla="*/ 28 w 28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96">
                    <a:moveTo>
                      <a:pt x="0" y="96"/>
                    </a:moveTo>
                    <a:lnTo>
                      <a:pt x="8" y="0"/>
                    </a:lnTo>
                    <a:lnTo>
                      <a:pt x="28" y="1"/>
                    </a:lnTo>
                    <a:lnTo>
                      <a:pt x="2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33" name="Rectangle 905"/>
              <p:cNvSpPr>
                <a:spLocks noChangeArrowheads="1"/>
              </p:cNvSpPr>
              <p:nvPr/>
            </p:nvSpPr>
            <p:spPr bwMode="auto">
              <a:xfrm>
                <a:off x="4953" y="1435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34" name="Freeform 906"/>
              <p:cNvSpPr>
                <a:spLocks/>
              </p:cNvSpPr>
              <p:nvPr/>
            </p:nvSpPr>
            <p:spPr bwMode="auto">
              <a:xfrm>
                <a:off x="4953" y="1402"/>
                <a:ext cx="25" cy="40"/>
              </a:xfrm>
              <a:custGeom>
                <a:avLst/>
                <a:gdLst>
                  <a:gd name="T0" fmla="*/ 0 w 25"/>
                  <a:gd name="T1" fmla="*/ 19 h 82"/>
                  <a:gd name="T2" fmla="*/ 5 w 25"/>
                  <a:gd name="T3" fmla="*/ 0 h 82"/>
                  <a:gd name="T4" fmla="*/ 25 w 25"/>
                  <a:gd name="T5" fmla="*/ 0 h 82"/>
                  <a:gd name="T6" fmla="*/ 20 w 25"/>
                  <a:gd name="T7" fmla="*/ 20 h 82"/>
                  <a:gd name="T8" fmla="*/ 0 w 25"/>
                  <a:gd name="T9" fmla="*/ 19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82"/>
                  <a:gd name="T17" fmla="*/ 25 w 25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82">
                    <a:moveTo>
                      <a:pt x="0" y="80"/>
                    </a:moveTo>
                    <a:lnTo>
                      <a:pt x="5" y="0"/>
                    </a:lnTo>
                    <a:lnTo>
                      <a:pt x="25" y="2"/>
                    </a:lnTo>
                    <a:lnTo>
                      <a:pt x="20" y="82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35" name="Rectangle 907"/>
              <p:cNvSpPr>
                <a:spLocks noChangeArrowheads="1"/>
              </p:cNvSpPr>
              <p:nvPr/>
            </p:nvSpPr>
            <p:spPr bwMode="auto">
              <a:xfrm>
                <a:off x="4958" y="1402"/>
                <a:ext cx="20" cy="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36" name="Rectangle 908"/>
              <p:cNvSpPr>
                <a:spLocks noChangeArrowheads="1"/>
              </p:cNvSpPr>
              <p:nvPr/>
            </p:nvSpPr>
            <p:spPr bwMode="auto">
              <a:xfrm>
                <a:off x="4963" y="1370"/>
                <a:ext cx="20" cy="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37" name="Freeform 909"/>
              <p:cNvSpPr>
                <a:spLocks/>
              </p:cNvSpPr>
              <p:nvPr/>
            </p:nvSpPr>
            <p:spPr bwMode="auto">
              <a:xfrm>
                <a:off x="4963" y="1337"/>
                <a:ext cx="25" cy="39"/>
              </a:xfrm>
              <a:custGeom>
                <a:avLst/>
                <a:gdLst>
                  <a:gd name="T0" fmla="*/ 0 w 25"/>
                  <a:gd name="T1" fmla="*/ 19 h 79"/>
                  <a:gd name="T2" fmla="*/ 7 w 25"/>
                  <a:gd name="T3" fmla="*/ 0 h 79"/>
                  <a:gd name="T4" fmla="*/ 25 w 25"/>
                  <a:gd name="T5" fmla="*/ 0 h 79"/>
                  <a:gd name="T6" fmla="*/ 20 w 25"/>
                  <a:gd name="T7" fmla="*/ 19 h 79"/>
                  <a:gd name="T8" fmla="*/ 0 w 25"/>
                  <a:gd name="T9" fmla="*/ 1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9"/>
                  <a:gd name="T17" fmla="*/ 25 w 25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9">
                    <a:moveTo>
                      <a:pt x="0" y="77"/>
                    </a:moveTo>
                    <a:lnTo>
                      <a:pt x="7" y="0"/>
                    </a:lnTo>
                    <a:lnTo>
                      <a:pt x="25" y="2"/>
                    </a:lnTo>
                    <a:lnTo>
                      <a:pt x="20" y="79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38" name="Rectangle 910"/>
              <p:cNvSpPr>
                <a:spLocks noChangeArrowheads="1"/>
              </p:cNvSpPr>
              <p:nvPr/>
            </p:nvSpPr>
            <p:spPr bwMode="auto">
              <a:xfrm>
                <a:off x="4970" y="1341"/>
                <a:ext cx="18" cy="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39" name="Rectangle 911"/>
              <p:cNvSpPr>
                <a:spLocks noChangeArrowheads="1"/>
              </p:cNvSpPr>
              <p:nvPr/>
            </p:nvSpPr>
            <p:spPr bwMode="auto">
              <a:xfrm>
                <a:off x="4976" y="1307"/>
                <a:ext cx="17" cy="7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40" name="Freeform 912"/>
              <p:cNvSpPr>
                <a:spLocks/>
              </p:cNvSpPr>
              <p:nvPr/>
            </p:nvSpPr>
            <p:spPr bwMode="auto">
              <a:xfrm>
                <a:off x="4976" y="1278"/>
                <a:ext cx="25" cy="36"/>
              </a:xfrm>
              <a:custGeom>
                <a:avLst/>
                <a:gdLst>
                  <a:gd name="T0" fmla="*/ 0 w 25"/>
                  <a:gd name="T1" fmla="*/ 18 h 71"/>
                  <a:gd name="T2" fmla="*/ 7 w 25"/>
                  <a:gd name="T3" fmla="*/ 0 h 71"/>
                  <a:gd name="T4" fmla="*/ 25 w 25"/>
                  <a:gd name="T5" fmla="*/ 1 h 71"/>
                  <a:gd name="T6" fmla="*/ 17 w 25"/>
                  <a:gd name="T7" fmla="*/ 18 h 71"/>
                  <a:gd name="T8" fmla="*/ 0 w 25"/>
                  <a:gd name="T9" fmla="*/ 18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71"/>
                  <a:gd name="T17" fmla="*/ 25 w 25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71">
                    <a:moveTo>
                      <a:pt x="0" y="71"/>
                    </a:moveTo>
                    <a:lnTo>
                      <a:pt x="7" y="0"/>
                    </a:lnTo>
                    <a:lnTo>
                      <a:pt x="25" y="2"/>
                    </a:lnTo>
                    <a:lnTo>
                      <a:pt x="17" y="71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1" name="Rectangle 913"/>
              <p:cNvSpPr>
                <a:spLocks noChangeArrowheads="1"/>
              </p:cNvSpPr>
              <p:nvPr/>
            </p:nvSpPr>
            <p:spPr bwMode="auto">
              <a:xfrm>
                <a:off x="4983" y="1280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42" name="Rectangle 914"/>
              <p:cNvSpPr>
                <a:spLocks noChangeArrowheads="1"/>
              </p:cNvSpPr>
              <p:nvPr/>
            </p:nvSpPr>
            <p:spPr bwMode="auto">
              <a:xfrm>
                <a:off x="4986" y="1253"/>
                <a:ext cx="20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43" name="Freeform 915"/>
              <p:cNvSpPr>
                <a:spLocks/>
              </p:cNvSpPr>
              <p:nvPr/>
            </p:nvSpPr>
            <p:spPr bwMode="auto">
              <a:xfrm>
                <a:off x="4986" y="1240"/>
                <a:ext cx="23" cy="19"/>
              </a:xfrm>
              <a:custGeom>
                <a:avLst/>
                <a:gdLst>
                  <a:gd name="T0" fmla="*/ 0 w 23"/>
                  <a:gd name="T1" fmla="*/ 9 h 39"/>
                  <a:gd name="T2" fmla="*/ 2 w 23"/>
                  <a:gd name="T3" fmla="*/ 0 h 39"/>
                  <a:gd name="T4" fmla="*/ 23 w 23"/>
                  <a:gd name="T5" fmla="*/ 0 h 39"/>
                  <a:gd name="T6" fmla="*/ 20 w 23"/>
                  <a:gd name="T7" fmla="*/ 9 h 39"/>
                  <a:gd name="T8" fmla="*/ 0 w 23"/>
                  <a:gd name="T9" fmla="*/ 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9"/>
                  <a:gd name="T17" fmla="*/ 23 w 23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9">
                    <a:moveTo>
                      <a:pt x="0" y="37"/>
                    </a:moveTo>
                    <a:lnTo>
                      <a:pt x="2" y="0"/>
                    </a:lnTo>
                    <a:lnTo>
                      <a:pt x="23" y="1"/>
                    </a:lnTo>
                    <a:lnTo>
                      <a:pt x="20" y="39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4" name="Freeform 916"/>
              <p:cNvSpPr>
                <a:spLocks/>
              </p:cNvSpPr>
              <p:nvPr/>
            </p:nvSpPr>
            <p:spPr bwMode="auto">
              <a:xfrm>
                <a:off x="4988" y="1229"/>
                <a:ext cx="23" cy="19"/>
              </a:xfrm>
              <a:custGeom>
                <a:avLst/>
                <a:gdLst>
                  <a:gd name="T0" fmla="*/ 0 w 23"/>
                  <a:gd name="T1" fmla="*/ 9 h 38"/>
                  <a:gd name="T2" fmla="*/ 3 w 23"/>
                  <a:gd name="T3" fmla="*/ 0 h 38"/>
                  <a:gd name="T4" fmla="*/ 23 w 23"/>
                  <a:gd name="T5" fmla="*/ 1 h 38"/>
                  <a:gd name="T6" fmla="*/ 21 w 23"/>
                  <a:gd name="T7" fmla="*/ 10 h 38"/>
                  <a:gd name="T8" fmla="*/ 0 w 23"/>
                  <a:gd name="T9" fmla="*/ 9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8"/>
                  <a:gd name="T17" fmla="*/ 23 w 23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8">
                    <a:moveTo>
                      <a:pt x="0" y="36"/>
                    </a:moveTo>
                    <a:lnTo>
                      <a:pt x="3" y="0"/>
                    </a:lnTo>
                    <a:lnTo>
                      <a:pt x="23" y="2"/>
                    </a:lnTo>
                    <a:lnTo>
                      <a:pt x="21" y="38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5" name="Freeform 917"/>
              <p:cNvSpPr>
                <a:spLocks/>
              </p:cNvSpPr>
              <p:nvPr/>
            </p:nvSpPr>
            <p:spPr bwMode="auto">
              <a:xfrm>
                <a:off x="4991" y="1225"/>
                <a:ext cx="23" cy="11"/>
              </a:xfrm>
              <a:custGeom>
                <a:avLst/>
                <a:gdLst>
                  <a:gd name="T0" fmla="*/ 0 w 23"/>
                  <a:gd name="T1" fmla="*/ 5 h 24"/>
                  <a:gd name="T2" fmla="*/ 2 w 23"/>
                  <a:gd name="T3" fmla="*/ 0 h 24"/>
                  <a:gd name="T4" fmla="*/ 23 w 23"/>
                  <a:gd name="T5" fmla="*/ 0 h 24"/>
                  <a:gd name="T6" fmla="*/ 20 w 23"/>
                  <a:gd name="T7" fmla="*/ 5 h 24"/>
                  <a:gd name="T8" fmla="*/ 0 w 23"/>
                  <a:gd name="T9" fmla="*/ 5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4"/>
                  <a:gd name="T17" fmla="*/ 23 w 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4">
                    <a:moveTo>
                      <a:pt x="0" y="22"/>
                    </a:moveTo>
                    <a:lnTo>
                      <a:pt x="2" y="0"/>
                    </a:lnTo>
                    <a:lnTo>
                      <a:pt x="23" y="2"/>
                    </a:lnTo>
                    <a:lnTo>
                      <a:pt x="20" y="24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6" name="Freeform 918"/>
              <p:cNvSpPr>
                <a:spLocks/>
              </p:cNvSpPr>
              <p:nvPr/>
            </p:nvSpPr>
            <p:spPr bwMode="auto">
              <a:xfrm>
                <a:off x="4998" y="1189"/>
                <a:ext cx="26" cy="23"/>
              </a:xfrm>
              <a:custGeom>
                <a:avLst/>
                <a:gdLst>
                  <a:gd name="T0" fmla="*/ 0 w 26"/>
                  <a:gd name="T1" fmla="*/ 11 h 47"/>
                  <a:gd name="T2" fmla="*/ 6 w 26"/>
                  <a:gd name="T3" fmla="*/ 0 h 47"/>
                  <a:gd name="T4" fmla="*/ 26 w 26"/>
                  <a:gd name="T5" fmla="*/ 0 h 47"/>
                  <a:gd name="T6" fmla="*/ 21 w 26"/>
                  <a:gd name="T7" fmla="*/ 11 h 47"/>
                  <a:gd name="T8" fmla="*/ 0 w 26"/>
                  <a:gd name="T9" fmla="*/ 11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47"/>
                  <a:gd name="T17" fmla="*/ 26 w 26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47">
                    <a:moveTo>
                      <a:pt x="0" y="45"/>
                    </a:moveTo>
                    <a:lnTo>
                      <a:pt x="6" y="0"/>
                    </a:lnTo>
                    <a:lnTo>
                      <a:pt x="26" y="2"/>
                    </a:lnTo>
                    <a:lnTo>
                      <a:pt x="21" y="47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7" name="Freeform 919"/>
              <p:cNvSpPr>
                <a:spLocks/>
              </p:cNvSpPr>
              <p:nvPr/>
            </p:nvSpPr>
            <p:spPr bwMode="auto">
              <a:xfrm>
                <a:off x="5004" y="1172"/>
                <a:ext cx="25" cy="24"/>
              </a:xfrm>
              <a:custGeom>
                <a:avLst/>
                <a:gdLst>
                  <a:gd name="T0" fmla="*/ 0 w 25"/>
                  <a:gd name="T1" fmla="*/ 12 h 48"/>
                  <a:gd name="T2" fmla="*/ 5 w 25"/>
                  <a:gd name="T3" fmla="*/ 0 h 48"/>
                  <a:gd name="T4" fmla="*/ 25 w 25"/>
                  <a:gd name="T5" fmla="*/ 1 h 48"/>
                  <a:gd name="T6" fmla="*/ 20 w 25"/>
                  <a:gd name="T7" fmla="*/ 12 h 48"/>
                  <a:gd name="T8" fmla="*/ 0 w 25"/>
                  <a:gd name="T9" fmla="*/ 1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48"/>
                  <a:gd name="T17" fmla="*/ 25 w 25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48">
                    <a:moveTo>
                      <a:pt x="0" y="46"/>
                    </a:moveTo>
                    <a:lnTo>
                      <a:pt x="5" y="0"/>
                    </a:lnTo>
                    <a:lnTo>
                      <a:pt x="25" y="1"/>
                    </a:lnTo>
                    <a:lnTo>
                      <a:pt x="20" y="48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48" name="Rectangle 920"/>
              <p:cNvSpPr>
                <a:spLocks noChangeArrowheads="1"/>
              </p:cNvSpPr>
              <p:nvPr/>
            </p:nvSpPr>
            <p:spPr bwMode="auto">
              <a:xfrm>
                <a:off x="5009" y="1178"/>
                <a:ext cx="20" cy="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049" name="Freeform 921"/>
              <p:cNvSpPr>
                <a:spLocks/>
              </p:cNvSpPr>
              <p:nvPr/>
            </p:nvSpPr>
            <p:spPr bwMode="auto">
              <a:xfrm>
                <a:off x="5019" y="1139"/>
                <a:ext cx="20" cy="18"/>
              </a:xfrm>
              <a:custGeom>
                <a:avLst/>
                <a:gdLst>
                  <a:gd name="T0" fmla="*/ 0 w 20"/>
                  <a:gd name="T1" fmla="*/ 9 h 35"/>
                  <a:gd name="T2" fmla="*/ 2 w 20"/>
                  <a:gd name="T3" fmla="*/ 0 h 35"/>
                  <a:gd name="T4" fmla="*/ 20 w 20"/>
                  <a:gd name="T5" fmla="*/ 1 h 35"/>
                  <a:gd name="T6" fmla="*/ 20 w 20"/>
                  <a:gd name="T7" fmla="*/ 9 h 35"/>
                  <a:gd name="T8" fmla="*/ 0 w 20"/>
                  <a:gd name="T9" fmla="*/ 9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35"/>
                  <a:gd name="T17" fmla="*/ 20 w 20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35">
                    <a:moveTo>
                      <a:pt x="0" y="34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20" y="35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0" name="Freeform 922"/>
              <p:cNvSpPr>
                <a:spLocks/>
              </p:cNvSpPr>
              <p:nvPr/>
            </p:nvSpPr>
            <p:spPr bwMode="auto">
              <a:xfrm>
                <a:off x="5021" y="1123"/>
                <a:ext cx="26" cy="24"/>
              </a:xfrm>
              <a:custGeom>
                <a:avLst/>
                <a:gdLst>
                  <a:gd name="T0" fmla="*/ 0 w 26"/>
                  <a:gd name="T1" fmla="*/ 12 h 48"/>
                  <a:gd name="T2" fmla="*/ 8 w 26"/>
                  <a:gd name="T3" fmla="*/ 0 h 48"/>
                  <a:gd name="T4" fmla="*/ 26 w 26"/>
                  <a:gd name="T5" fmla="*/ 1 h 48"/>
                  <a:gd name="T6" fmla="*/ 18 w 26"/>
                  <a:gd name="T7" fmla="*/ 12 h 48"/>
                  <a:gd name="T8" fmla="*/ 0 w 26"/>
                  <a:gd name="T9" fmla="*/ 1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48"/>
                  <a:gd name="T17" fmla="*/ 26 w 26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48">
                    <a:moveTo>
                      <a:pt x="0" y="46"/>
                    </a:moveTo>
                    <a:lnTo>
                      <a:pt x="8" y="0"/>
                    </a:lnTo>
                    <a:lnTo>
                      <a:pt x="26" y="2"/>
                    </a:lnTo>
                    <a:lnTo>
                      <a:pt x="18" y="48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1" name="Freeform 923"/>
              <p:cNvSpPr>
                <a:spLocks/>
              </p:cNvSpPr>
              <p:nvPr/>
            </p:nvSpPr>
            <p:spPr bwMode="auto">
              <a:xfrm>
                <a:off x="5029" y="1123"/>
                <a:ext cx="20" cy="8"/>
              </a:xfrm>
              <a:custGeom>
                <a:avLst/>
                <a:gdLst>
                  <a:gd name="T0" fmla="*/ 0 w 20"/>
                  <a:gd name="T1" fmla="*/ 3 h 18"/>
                  <a:gd name="T2" fmla="*/ 2 w 20"/>
                  <a:gd name="T3" fmla="*/ 0 h 18"/>
                  <a:gd name="T4" fmla="*/ 20 w 20"/>
                  <a:gd name="T5" fmla="*/ 0 h 18"/>
                  <a:gd name="T6" fmla="*/ 18 w 20"/>
                  <a:gd name="T7" fmla="*/ 4 h 18"/>
                  <a:gd name="T8" fmla="*/ 0 w 20"/>
                  <a:gd name="T9" fmla="*/ 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8"/>
                  <a:gd name="T17" fmla="*/ 20 w 20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8">
                    <a:moveTo>
                      <a:pt x="0" y="16"/>
                    </a:moveTo>
                    <a:lnTo>
                      <a:pt x="2" y="0"/>
                    </a:lnTo>
                    <a:lnTo>
                      <a:pt x="20" y="2"/>
                    </a:lnTo>
                    <a:lnTo>
                      <a:pt x="18" y="1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F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2" name="Freeform 924"/>
              <p:cNvSpPr>
                <a:spLocks/>
              </p:cNvSpPr>
              <p:nvPr/>
            </p:nvSpPr>
            <p:spPr bwMode="auto">
              <a:xfrm>
                <a:off x="471" y="1401"/>
                <a:ext cx="46" cy="287"/>
              </a:xfrm>
              <a:custGeom>
                <a:avLst/>
                <a:gdLst>
                  <a:gd name="T0" fmla="*/ 0 w 46"/>
                  <a:gd name="T1" fmla="*/ 143 h 576"/>
                  <a:gd name="T2" fmla="*/ 5 w 46"/>
                  <a:gd name="T3" fmla="*/ 125 h 576"/>
                  <a:gd name="T4" fmla="*/ 13 w 46"/>
                  <a:gd name="T5" fmla="*/ 106 h 576"/>
                  <a:gd name="T6" fmla="*/ 23 w 46"/>
                  <a:gd name="T7" fmla="*/ 69 h 576"/>
                  <a:gd name="T8" fmla="*/ 28 w 46"/>
                  <a:gd name="T9" fmla="*/ 51 h 576"/>
                  <a:gd name="T10" fmla="*/ 33 w 46"/>
                  <a:gd name="T11" fmla="*/ 33 h 576"/>
                  <a:gd name="T12" fmla="*/ 41 w 46"/>
                  <a:gd name="T13" fmla="*/ 16 h 576"/>
                  <a:gd name="T14" fmla="*/ 46 w 46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76"/>
                  <a:gd name="T26" fmla="*/ 46 w 46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76">
                    <a:moveTo>
                      <a:pt x="0" y="576"/>
                    </a:moveTo>
                    <a:lnTo>
                      <a:pt x="5" y="501"/>
                    </a:lnTo>
                    <a:lnTo>
                      <a:pt x="13" y="428"/>
                    </a:lnTo>
                    <a:lnTo>
                      <a:pt x="23" y="279"/>
                    </a:lnTo>
                    <a:lnTo>
                      <a:pt x="28" y="206"/>
                    </a:lnTo>
                    <a:lnTo>
                      <a:pt x="33" y="135"/>
                    </a:lnTo>
                    <a:lnTo>
                      <a:pt x="41" y="64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3" name="Freeform 925"/>
              <p:cNvSpPr>
                <a:spLocks/>
              </p:cNvSpPr>
              <p:nvPr/>
            </p:nvSpPr>
            <p:spPr bwMode="auto">
              <a:xfrm>
                <a:off x="517" y="1184"/>
                <a:ext cx="46" cy="217"/>
              </a:xfrm>
              <a:custGeom>
                <a:avLst/>
                <a:gdLst>
                  <a:gd name="T0" fmla="*/ 0 w 46"/>
                  <a:gd name="T1" fmla="*/ 109 h 433"/>
                  <a:gd name="T2" fmla="*/ 5 w 46"/>
                  <a:gd name="T3" fmla="*/ 93 h 433"/>
                  <a:gd name="T4" fmla="*/ 13 w 46"/>
                  <a:gd name="T5" fmla="*/ 78 h 433"/>
                  <a:gd name="T6" fmla="*/ 18 w 46"/>
                  <a:gd name="T7" fmla="*/ 63 h 433"/>
                  <a:gd name="T8" fmla="*/ 25 w 46"/>
                  <a:gd name="T9" fmla="*/ 48 h 433"/>
                  <a:gd name="T10" fmla="*/ 31 w 46"/>
                  <a:gd name="T11" fmla="*/ 35 h 433"/>
                  <a:gd name="T12" fmla="*/ 36 w 46"/>
                  <a:gd name="T13" fmla="*/ 23 h 433"/>
                  <a:gd name="T14" fmla="*/ 41 w 46"/>
                  <a:gd name="T15" fmla="*/ 11 h 433"/>
                  <a:gd name="T16" fmla="*/ 43 w 46"/>
                  <a:gd name="T17" fmla="*/ 6 h 433"/>
                  <a:gd name="T18" fmla="*/ 46 w 46"/>
                  <a:gd name="T19" fmla="*/ 0 h 4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433"/>
                  <a:gd name="T32" fmla="*/ 46 w 46"/>
                  <a:gd name="T33" fmla="*/ 433 h 4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433">
                    <a:moveTo>
                      <a:pt x="0" y="433"/>
                    </a:moveTo>
                    <a:lnTo>
                      <a:pt x="5" y="371"/>
                    </a:lnTo>
                    <a:lnTo>
                      <a:pt x="13" y="309"/>
                    </a:lnTo>
                    <a:lnTo>
                      <a:pt x="18" y="250"/>
                    </a:lnTo>
                    <a:lnTo>
                      <a:pt x="25" y="192"/>
                    </a:lnTo>
                    <a:lnTo>
                      <a:pt x="31" y="138"/>
                    </a:lnTo>
                    <a:lnTo>
                      <a:pt x="36" y="89"/>
                    </a:lnTo>
                    <a:lnTo>
                      <a:pt x="41" y="41"/>
                    </a:lnTo>
                    <a:lnTo>
                      <a:pt x="43" y="21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4" name="Freeform 926"/>
              <p:cNvSpPr>
                <a:spLocks/>
              </p:cNvSpPr>
              <p:nvPr/>
            </p:nvSpPr>
            <p:spPr bwMode="auto">
              <a:xfrm>
                <a:off x="563" y="1091"/>
                <a:ext cx="46" cy="93"/>
              </a:xfrm>
              <a:custGeom>
                <a:avLst/>
                <a:gdLst>
                  <a:gd name="T0" fmla="*/ 0 w 46"/>
                  <a:gd name="T1" fmla="*/ 46 h 187"/>
                  <a:gd name="T2" fmla="*/ 5 w 46"/>
                  <a:gd name="T3" fmla="*/ 38 h 187"/>
                  <a:gd name="T4" fmla="*/ 10 w 46"/>
                  <a:gd name="T5" fmla="*/ 29 h 187"/>
                  <a:gd name="T6" fmla="*/ 18 w 46"/>
                  <a:gd name="T7" fmla="*/ 22 h 187"/>
                  <a:gd name="T8" fmla="*/ 23 w 46"/>
                  <a:gd name="T9" fmla="*/ 15 h 187"/>
                  <a:gd name="T10" fmla="*/ 28 w 46"/>
                  <a:gd name="T11" fmla="*/ 9 h 187"/>
                  <a:gd name="T12" fmla="*/ 30 w 46"/>
                  <a:gd name="T13" fmla="*/ 7 h 187"/>
                  <a:gd name="T14" fmla="*/ 35 w 46"/>
                  <a:gd name="T15" fmla="*/ 5 h 187"/>
                  <a:gd name="T16" fmla="*/ 38 w 46"/>
                  <a:gd name="T17" fmla="*/ 3 h 187"/>
                  <a:gd name="T18" fmla="*/ 40 w 46"/>
                  <a:gd name="T19" fmla="*/ 2 h 187"/>
                  <a:gd name="T20" fmla="*/ 43 w 46"/>
                  <a:gd name="T21" fmla="*/ 1 h 187"/>
                  <a:gd name="T22" fmla="*/ 46 w 46"/>
                  <a:gd name="T23" fmla="*/ 0 h 18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6"/>
                  <a:gd name="T37" fmla="*/ 0 h 187"/>
                  <a:gd name="T38" fmla="*/ 46 w 46"/>
                  <a:gd name="T39" fmla="*/ 187 h 18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6" h="187">
                    <a:moveTo>
                      <a:pt x="0" y="187"/>
                    </a:moveTo>
                    <a:lnTo>
                      <a:pt x="5" y="153"/>
                    </a:lnTo>
                    <a:lnTo>
                      <a:pt x="10" y="119"/>
                    </a:lnTo>
                    <a:lnTo>
                      <a:pt x="18" y="91"/>
                    </a:lnTo>
                    <a:lnTo>
                      <a:pt x="23" y="62"/>
                    </a:lnTo>
                    <a:lnTo>
                      <a:pt x="28" y="39"/>
                    </a:lnTo>
                    <a:lnTo>
                      <a:pt x="30" y="30"/>
                    </a:lnTo>
                    <a:lnTo>
                      <a:pt x="35" y="20"/>
                    </a:lnTo>
                    <a:lnTo>
                      <a:pt x="38" y="13"/>
                    </a:lnTo>
                    <a:lnTo>
                      <a:pt x="40" y="9"/>
                    </a:lnTo>
                    <a:lnTo>
                      <a:pt x="43" y="4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5" name="Freeform 927"/>
              <p:cNvSpPr>
                <a:spLocks/>
              </p:cNvSpPr>
              <p:nvPr/>
            </p:nvSpPr>
            <p:spPr bwMode="auto">
              <a:xfrm>
                <a:off x="609" y="1090"/>
                <a:ext cx="45" cy="53"/>
              </a:xfrm>
              <a:custGeom>
                <a:avLst/>
                <a:gdLst>
                  <a:gd name="T0" fmla="*/ 0 w 45"/>
                  <a:gd name="T1" fmla="*/ 0 h 107"/>
                  <a:gd name="T2" fmla="*/ 2 w 45"/>
                  <a:gd name="T3" fmla="*/ 0 h 107"/>
                  <a:gd name="T4" fmla="*/ 5 w 45"/>
                  <a:gd name="T5" fmla="*/ 0 h 107"/>
                  <a:gd name="T6" fmla="*/ 5 w 45"/>
                  <a:gd name="T7" fmla="*/ 1 h 107"/>
                  <a:gd name="T8" fmla="*/ 7 w 45"/>
                  <a:gd name="T9" fmla="*/ 2 h 107"/>
                  <a:gd name="T10" fmla="*/ 15 w 45"/>
                  <a:gd name="T11" fmla="*/ 4 h 107"/>
                  <a:gd name="T12" fmla="*/ 20 w 45"/>
                  <a:gd name="T13" fmla="*/ 7 h 107"/>
                  <a:gd name="T14" fmla="*/ 28 w 45"/>
                  <a:gd name="T15" fmla="*/ 12 h 107"/>
                  <a:gd name="T16" fmla="*/ 35 w 45"/>
                  <a:gd name="T17" fmla="*/ 16 h 107"/>
                  <a:gd name="T18" fmla="*/ 45 w 45"/>
                  <a:gd name="T19" fmla="*/ 26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107"/>
                  <a:gd name="T32" fmla="*/ 45 w 45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107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7" y="8"/>
                    </a:lnTo>
                    <a:lnTo>
                      <a:pt x="15" y="16"/>
                    </a:lnTo>
                    <a:lnTo>
                      <a:pt x="20" y="31"/>
                    </a:lnTo>
                    <a:lnTo>
                      <a:pt x="28" y="48"/>
                    </a:lnTo>
                    <a:lnTo>
                      <a:pt x="35" y="66"/>
                    </a:lnTo>
                    <a:lnTo>
                      <a:pt x="45" y="10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6" name="Freeform 928"/>
              <p:cNvSpPr>
                <a:spLocks/>
              </p:cNvSpPr>
              <p:nvPr/>
            </p:nvSpPr>
            <p:spPr bwMode="auto">
              <a:xfrm>
                <a:off x="654" y="1143"/>
                <a:ext cx="46" cy="187"/>
              </a:xfrm>
              <a:custGeom>
                <a:avLst/>
                <a:gdLst>
                  <a:gd name="T0" fmla="*/ 0 w 46"/>
                  <a:gd name="T1" fmla="*/ 0 h 373"/>
                  <a:gd name="T2" fmla="*/ 3 w 46"/>
                  <a:gd name="T3" fmla="*/ 4 h 373"/>
                  <a:gd name="T4" fmla="*/ 5 w 46"/>
                  <a:gd name="T5" fmla="*/ 8 h 373"/>
                  <a:gd name="T6" fmla="*/ 13 w 46"/>
                  <a:gd name="T7" fmla="*/ 18 h 373"/>
                  <a:gd name="T8" fmla="*/ 18 w 46"/>
                  <a:gd name="T9" fmla="*/ 28 h 373"/>
                  <a:gd name="T10" fmla="*/ 21 w 46"/>
                  <a:gd name="T11" fmla="*/ 40 h 373"/>
                  <a:gd name="T12" fmla="*/ 28 w 46"/>
                  <a:gd name="T13" fmla="*/ 52 h 373"/>
                  <a:gd name="T14" fmla="*/ 33 w 46"/>
                  <a:gd name="T15" fmla="*/ 66 h 373"/>
                  <a:gd name="T16" fmla="*/ 41 w 46"/>
                  <a:gd name="T17" fmla="*/ 79 h 373"/>
                  <a:gd name="T18" fmla="*/ 46 w 46"/>
                  <a:gd name="T19" fmla="*/ 94 h 3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73"/>
                  <a:gd name="T32" fmla="*/ 46 w 46"/>
                  <a:gd name="T33" fmla="*/ 373 h 37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73">
                    <a:moveTo>
                      <a:pt x="0" y="0"/>
                    </a:moveTo>
                    <a:lnTo>
                      <a:pt x="3" y="16"/>
                    </a:lnTo>
                    <a:lnTo>
                      <a:pt x="5" y="32"/>
                    </a:lnTo>
                    <a:lnTo>
                      <a:pt x="13" y="69"/>
                    </a:lnTo>
                    <a:lnTo>
                      <a:pt x="18" y="112"/>
                    </a:lnTo>
                    <a:lnTo>
                      <a:pt x="21" y="158"/>
                    </a:lnTo>
                    <a:lnTo>
                      <a:pt x="28" y="208"/>
                    </a:lnTo>
                    <a:lnTo>
                      <a:pt x="33" y="261"/>
                    </a:lnTo>
                    <a:lnTo>
                      <a:pt x="41" y="316"/>
                    </a:lnTo>
                    <a:lnTo>
                      <a:pt x="46" y="37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7" name="Freeform 929"/>
              <p:cNvSpPr>
                <a:spLocks/>
              </p:cNvSpPr>
              <p:nvPr/>
            </p:nvSpPr>
            <p:spPr bwMode="auto">
              <a:xfrm>
                <a:off x="700" y="1330"/>
                <a:ext cx="46" cy="274"/>
              </a:xfrm>
              <a:custGeom>
                <a:avLst/>
                <a:gdLst>
                  <a:gd name="T0" fmla="*/ 0 w 46"/>
                  <a:gd name="T1" fmla="*/ 0 h 549"/>
                  <a:gd name="T2" fmla="*/ 5 w 46"/>
                  <a:gd name="T3" fmla="*/ 14 h 549"/>
                  <a:gd name="T4" fmla="*/ 13 w 46"/>
                  <a:gd name="T5" fmla="*/ 31 h 549"/>
                  <a:gd name="T6" fmla="*/ 18 w 46"/>
                  <a:gd name="T7" fmla="*/ 47 h 549"/>
                  <a:gd name="T8" fmla="*/ 26 w 46"/>
                  <a:gd name="T9" fmla="*/ 65 h 549"/>
                  <a:gd name="T10" fmla="*/ 28 w 46"/>
                  <a:gd name="T11" fmla="*/ 83 h 549"/>
                  <a:gd name="T12" fmla="*/ 33 w 46"/>
                  <a:gd name="T13" fmla="*/ 100 h 549"/>
                  <a:gd name="T14" fmla="*/ 41 w 46"/>
                  <a:gd name="T15" fmla="*/ 119 h 549"/>
                  <a:gd name="T16" fmla="*/ 46 w 46"/>
                  <a:gd name="T17" fmla="*/ 137 h 5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49"/>
                  <a:gd name="T29" fmla="*/ 46 w 46"/>
                  <a:gd name="T30" fmla="*/ 549 h 5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49">
                    <a:moveTo>
                      <a:pt x="0" y="0"/>
                    </a:moveTo>
                    <a:lnTo>
                      <a:pt x="5" y="59"/>
                    </a:lnTo>
                    <a:lnTo>
                      <a:pt x="13" y="125"/>
                    </a:lnTo>
                    <a:lnTo>
                      <a:pt x="18" y="190"/>
                    </a:lnTo>
                    <a:lnTo>
                      <a:pt x="26" y="261"/>
                    </a:lnTo>
                    <a:lnTo>
                      <a:pt x="28" y="332"/>
                    </a:lnTo>
                    <a:lnTo>
                      <a:pt x="33" y="403"/>
                    </a:lnTo>
                    <a:lnTo>
                      <a:pt x="41" y="478"/>
                    </a:lnTo>
                    <a:lnTo>
                      <a:pt x="46" y="549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8" name="Freeform 930"/>
              <p:cNvSpPr>
                <a:spLocks/>
              </p:cNvSpPr>
              <p:nvPr/>
            </p:nvSpPr>
            <p:spPr bwMode="auto">
              <a:xfrm>
                <a:off x="746" y="1604"/>
                <a:ext cx="43" cy="294"/>
              </a:xfrm>
              <a:custGeom>
                <a:avLst/>
                <a:gdLst>
                  <a:gd name="T0" fmla="*/ 0 w 43"/>
                  <a:gd name="T1" fmla="*/ 0 h 588"/>
                  <a:gd name="T2" fmla="*/ 5 w 43"/>
                  <a:gd name="T3" fmla="*/ 18 h 588"/>
                  <a:gd name="T4" fmla="*/ 13 w 43"/>
                  <a:gd name="T5" fmla="*/ 37 h 588"/>
                  <a:gd name="T6" fmla="*/ 23 w 43"/>
                  <a:gd name="T7" fmla="*/ 74 h 588"/>
                  <a:gd name="T8" fmla="*/ 28 w 43"/>
                  <a:gd name="T9" fmla="*/ 93 h 588"/>
                  <a:gd name="T10" fmla="*/ 33 w 43"/>
                  <a:gd name="T11" fmla="*/ 111 h 588"/>
                  <a:gd name="T12" fmla="*/ 41 w 43"/>
                  <a:gd name="T13" fmla="*/ 130 h 588"/>
                  <a:gd name="T14" fmla="*/ 43 w 43"/>
                  <a:gd name="T15" fmla="*/ 147 h 5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588"/>
                  <a:gd name="T26" fmla="*/ 43 w 43"/>
                  <a:gd name="T27" fmla="*/ 588 h 58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588">
                    <a:moveTo>
                      <a:pt x="0" y="0"/>
                    </a:moveTo>
                    <a:lnTo>
                      <a:pt x="5" y="73"/>
                    </a:lnTo>
                    <a:lnTo>
                      <a:pt x="13" y="146"/>
                    </a:lnTo>
                    <a:lnTo>
                      <a:pt x="23" y="297"/>
                    </a:lnTo>
                    <a:lnTo>
                      <a:pt x="28" y="373"/>
                    </a:lnTo>
                    <a:lnTo>
                      <a:pt x="33" y="446"/>
                    </a:lnTo>
                    <a:lnTo>
                      <a:pt x="41" y="519"/>
                    </a:lnTo>
                    <a:lnTo>
                      <a:pt x="43" y="588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59" name="Freeform 931"/>
              <p:cNvSpPr>
                <a:spLocks/>
              </p:cNvSpPr>
              <p:nvPr/>
            </p:nvSpPr>
            <p:spPr bwMode="auto">
              <a:xfrm>
                <a:off x="789" y="1898"/>
                <a:ext cx="48" cy="243"/>
              </a:xfrm>
              <a:custGeom>
                <a:avLst/>
                <a:gdLst>
                  <a:gd name="T0" fmla="*/ 0 w 48"/>
                  <a:gd name="T1" fmla="*/ 0 h 487"/>
                  <a:gd name="T2" fmla="*/ 13 w 48"/>
                  <a:gd name="T3" fmla="*/ 33 h 487"/>
                  <a:gd name="T4" fmla="*/ 18 w 48"/>
                  <a:gd name="T5" fmla="*/ 50 h 487"/>
                  <a:gd name="T6" fmla="*/ 23 w 48"/>
                  <a:gd name="T7" fmla="*/ 65 h 487"/>
                  <a:gd name="T8" fmla="*/ 31 w 48"/>
                  <a:gd name="T9" fmla="*/ 81 h 487"/>
                  <a:gd name="T10" fmla="*/ 36 w 48"/>
                  <a:gd name="T11" fmla="*/ 96 h 487"/>
                  <a:gd name="T12" fmla="*/ 43 w 48"/>
                  <a:gd name="T13" fmla="*/ 109 h 487"/>
                  <a:gd name="T14" fmla="*/ 46 w 48"/>
                  <a:gd name="T15" fmla="*/ 116 h 487"/>
                  <a:gd name="T16" fmla="*/ 48 w 48"/>
                  <a:gd name="T17" fmla="*/ 121 h 4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87"/>
                  <a:gd name="T29" fmla="*/ 48 w 48"/>
                  <a:gd name="T30" fmla="*/ 487 h 48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87">
                    <a:moveTo>
                      <a:pt x="0" y="0"/>
                    </a:moveTo>
                    <a:lnTo>
                      <a:pt x="13" y="133"/>
                    </a:lnTo>
                    <a:lnTo>
                      <a:pt x="18" y="201"/>
                    </a:lnTo>
                    <a:lnTo>
                      <a:pt x="23" y="263"/>
                    </a:lnTo>
                    <a:lnTo>
                      <a:pt x="31" y="327"/>
                    </a:lnTo>
                    <a:lnTo>
                      <a:pt x="36" y="384"/>
                    </a:lnTo>
                    <a:lnTo>
                      <a:pt x="43" y="439"/>
                    </a:lnTo>
                    <a:lnTo>
                      <a:pt x="46" y="464"/>
                    </a:lnTo>
                    <a:lnTo>
                      <a:pt x="48" y="48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0" name="Freeform 932"/>
              <p:cNvSpPr>
                <a:spLocks/>
              </p:cNvSpPr>
              <p:nvPr/>
            </p:nvSpPr>
            <p:spPr bwMode="auto">
              <a:xfrm>
                <a:off x="837" y="2141"/>
                <a:ext cx="46" cy="133"/>
              </a:xfrm>
              <a:custGeom>
                <a:avLst/>
                <a:gdLst>
                  <a:gd name="T0" fmla="*/ 0 w 46"/>
                  <a:gd name="T1" fmla="*/ 0 h 265"/>
                  <a:gd name="T2" fmla="*/ 5 w 46"/>
                  <a:gd name="T3" fmla="*/ 12 h 265"/>
                  <a:gd name="T4" fmla="*/ 11 w 46"/>
                  <a:gd name="T5" fmla="*/ 23 h 265"/>
                  <a:gd name="T6" fmla="*/ 16 w 46"/>
                  <a:gd name="T7" fmla="*/ 32 h 265"/>
                  <a:gd name="T8" fmla="*/ 21 w 46"/>
                  <a:gd name="T9" fmla="*/ 41 h 265"/>
                  <a:gd name="T10" fmla="*/ 28 w 46"/>
                  <a:gd name="T11" fmla="*/ 50 h 265"/>
                  <a:gd name="T12" fmla="*/ 33 w 46"/>
                  <a:gd name="T13" fmla="*/ 56 h 265"/>
                  <a:gd name="T14" fmla="*/ 41 w 46"/>
                  <a:gd name="T15" fmla="*/ 62 h 265"/>
                  <a:gd name="T16" fmla="*/ 44 w 46"/>
                  <a:gd name="T17" fmla="*/ 64 h 265"/>
                  <a:gd name="T18" fmla="*/ 46 w 46"/>
                  <a:gd name="T19" fmla="*/ 67 h 2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265"/>
                  <a:gd name="T32" fmla="*/ 46 w 46"/>
                  <a:gd name="T33" fmla="*/ 265 h 2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265">
                    <a:moveTo>
                      <a:pt x="0" y="0"/>
                    </a:moveTo>
                    <a:lnTo>
                      <a:pt x="5" y="46"/>
                    </a:lnTo>
                    <a:lnTo>
                      <a:pt x="11" y="89"/>
                    </a:lnTo>
                    <a:lnTo>
                      <a:pt x="16" y="128"/>
                    </a:lnTo>
                    <a:lnTo>
                      <a:pt x="21" y="163"/>
                    </a:lnTo>
                    <a:lnTo>
                      <a:pt x="28" y="197"/>
                    </a:lnTo>
                    <a:lnTo>
                      <a:pt x="33" y="224"/>
                    </a:lnTo>
                    <a:lnTo>
                      <a:pt x="41" y="247"/>
                    </a:lnTo>
                    <a:lnTo>
                      <a:pt x="44" y="256"/>
                    </a:lnTo>
                    <a:lnTo>
                      <a:pt x="46" y="265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1" name="Freeform 933"/>
              <p:cNvSpPr>
                <a:spLocks/>
              </p:cNvSpPr>
              <p:nvPr/>
            </p:nvSpPr>
            <p:spPr bwMode="auto">
              <a:xfrm>
                <a:off x="883" y="2262"/>
                <a:ext cx="46" cy="15"/>
              </a:xfrm>
              <a:custGeom>
                <a:avLst/>
                <a:gdLst>
                  <a:gd name="T0" fmla="*/ 0 w 46"/>
                  <a:gd name="T1" fmla="*/ 6 h 28"/>
                  <a:gd name="T2" fmla="*/ 3 w 46"/>
                  <a:gd name="T3" fmla="*/ 8 h 28"/>
                  <a:gd name="T4" fmla="*/ 10 w 46"/>
                  <a:gd name="T5" fmla="*/ 8 h 28"/>
                  <a:gd name="T6" fmla="*/ 15 w 46"/>
                  <a:gd name="T7" fmla="*/ 8 h 28"/>
                  <a:gd name="T8" fmla="*/ 20 w 46"/>
                  <a:gd name="T9" fmla="*/ 7 h 28"/>
                  <a:gd name="T10" fmla="*/ 31 w 46"/>
                  <a:gd name="T11" fmla="*/ 5 h 28"/>
                  <a:gd name="T12" fmla="*/ 36 w 46"/>
                  <a:gd name="T13" fmla="*/ 4 h 28"/>
                  <a:gd name="T14" fmla="*/ 43 w 46"/>
                  <a:gd name="T15" fmla="*/ 2 h 28"/>
                  <a:gd name="T16" fmla="*/ 46 w 46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28"/>
                  <a:gd name="T29" fmla="*/ 46 w 46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28">
                    <a:moveTo>
                      <a:pt x="0" y="23"/>
                    </a:moveTo>
                    <a:lnTo>
                      <a:pt x="3" y="26"/>
                    </a:lnTo>
                    <a:lnTo>
                      <a:pt x="10" y="28"/>
                    </a:lnTo>
                    <a:lnTo>
                      <a:pt x="15" y="28"/>
                    </a:lnTo>
                    <a:lnTo>
                      <a:pt x="20" y="24"/>
                    </a:lnTo>
                    <a:lnTo>
                      <a:pt x="31" y="19"/>
                    </a:lnTo>
                    <a:lnTo>
                      <a:pt x="36" y="14"/>
                    </a:lnTo>
                    <a:lnTo>
                      <a:pt x="43" y="7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2" name="Freeform 934"/>
              <p:cNvSpPr>
                <a:spLocks/>
              </p:cNvSpPr>
              <p:nvPr/>
            </p:nvSpPr>
            <p:spPr bwMode="auto">
              <a:xfrm>
                <a:off x="929" y="2110"/>
                <a:ext cx="46" cy="152"/>
              </a:xfrm>
              <a:custGeom>
                <a:avLst/>
                <a:gdLst>
                  <a:gd name="T0" fmla="*/ 0 w 46"/>
                  <a:gd name="T1" fmla="*/ 76 h 304"/>
                  <a:gd name="T2" fmla="*/ 2 w 46"/>
                  <a:gd name="T3" fmla="*/ 74 h 304"/>
                  <a:gd name="T4" fmla="*/ 5 w 46"/>
                  <a:gd name="T5" fmla="*/ 70 h 304"/>
                  <a:gd name="T6" fmla="*/ 10 w 46"/>
                  <a:gd name="T7" fmla="*/ 67 h 304"/>
                  <a:gd name="T8" fmla="*/ 13 w 46"/>
                  <a:gd name="T9" fmla="*/ 63 h 304"/>
                  <a:gd name="T10" fmla="*/ 18 w 46"/>
                  <a:gd name="T11" fmla="*/ 55 h 304"/>
                  <a:gd name="T12" fmla="*/ 25 w 46"/>
                  <a:gd name="T13" fmla="*/ 45 h 304"/>
                  <a:gd name="T14" fmla="*/ 30 w 46"/>
                  <a:gd name="T15" fmla="*/ 35 h 304"/>
                  <a:gd name="T16" fmla="*/ 33 w 46"/>
                  <a:gd name="T17" fmla="*/ 24 h 304"/>
                  <a:gd name="T18" fmla="*/ 41 w 46"/>
                  <a:gd name="T19" fmla="*/ 12 h 304"/>
                  <a:gd name="T20" fmla="*/ 46 w 46"/>
                  <a:gd name="T21" fmla="*/ 0 h 3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304"/>
                  <a:gd name="T35" fmla="*/ 46 w 46"/>
                  <a:gd name="T36" fmla="*/ 304 h 30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304">
                    <a:moveTo>
                      <a:pt x="0" y="304"/>
                    </a:moveTo>
                    <a:lnTo>
                      <a:pt x="2" y="295"/>
                    </a:lnTo>
                    <a:lnTo>
                      <a:pt x="5" y="280"/>
                    </a:lnTo>
                    <a:lnTo>
                      <a:pt x="10" y="266"/>
                    </a:lnTo>
                    <a:lnTo>
                      <a:pt x="13" y="254"/>
                    </a:lnTo>
                    <a:lnTo>
                      <a:pt x="18" y="220"/>
                    </a:lnTo>
                    <a:lnTo>
                      <a:pt x="25" y="181"/>
                    </a:lnTo>
                    <a:lnTo>
                      <a:pt x="30" y="140"/>
                    </a:lnTo>
                    <a:lnTo>
                      <a:pt x="33" y="98"/>
                    </a:lnTo>
                    <a:lnTo>
                      <a:pt x="41" y="50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3" name="Freeform 935"/>
              <p:cNvSpPr>
                <a:spLocks/>
              </p:cNvSpPr>
              <p:nvPr/>
            </p:nvSpPr>
            <p:spPr bwMode="auto">
              <a:xfrm>
                <a:off x="975" y="1855"/>
                <a:ext cx="43" cy="255"/>
              </a:xfrm>
              <a:custGeom>
                <a:avLst/>
                <a:gdLst>
                  <a:gd name="T0" fmla="*/ 0 w 43"/>
                  <a:gd name="T1" fmla="*/ 128 h 510"/>
                  <a:gd name="T2" fmla="*/ 2 w 43"/>
                  <a:gd name="T3" fmla="*/ 122 h 510"/>
                  <a:gd name="T4" fmla="*/ 5 w 43"/>
                  <a:gd name="T5" fmla="*/ 114 h 510"/>
                  <a:gd name="T6" fmla="*/ 12 w 43"/>
                  <a:gd name="T7" fmla="*/ 100 h 510"/>
                  <a:gd name="T8" fmla="*/ 17 w 43"/>
                  <a:gd name="T9" fmla="*/ 85 h 510"/>
                  <a:gd name="T10" fmla="*/ 22 w 43"/>
                  <a:gd name="T11" fmla="*/ 69 h 510"/>
                  <a:gd name="T12" fmla="*/ 28 w 43"/>
                  <a:gd name="T13" fmla="*/ 52 h 510"/>
                  <a:gd name="T14" fmla="*/ 33 w 43"/>
                  <a:gd name="T15" fmla="*/ 35 h 510"/>
                  <a:gd name="T16" fmla="*/ 43 w 43"/>
                  <a:gd name="T17" fmla="*/ 0 h 5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510"/>
                  <a:gd name="T29" fmla="*/ 43 w 43"/>
                  <a:gd name="T30" fmla="*/ 510 h 5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510">
                    <a:moveTo>
                      <a:pt x="0" y="510"/>
                    </a:moveTo>
                    <a:lnTo>
                      <a:pt x="2" y="485"/>
                    </a:lnTo>
                    <a:lnTo>
                      <a:pt x="5" y="456"/>
                    </a:lnTo>
                    <a:lnTo>
                      <a:pt x="12" y="400"/>
                    </a:lnTo>
                    <a:lnTo>
                      <a:pt x="17" y="337"/>
                    </a:lnTo>
                    <a:lnTo>
                      <a:pt x="22" y="273"/>
                    </a:lnTo>
                    <a:lnTo>
                      <a:pt x="28" y="206"/>
                    </a:lnTo>
                    <a:lnTo>
                      <a:pt x="33" y="138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4" name="Freeform 936"/>
              <p:cNvSpPr>
                <a:spLocks/>
              </p:cNvSpPr>
              <p:nvPr/>
            </p:nvSpPr>
            <p:spPr bwMode="auto">
              <a:xfrm>
                <a:off x="1018" y="1559"/>
                <a:ext cx="48" cy="296"/>
              </a:xfrm>
              <a:custGeom>
                <a:avLst/>
                <a:gdLst>
                  <a:gd name="T0" fmla="*/ 0 w 48"/>
                  <a:gd name="T1" fmla="*/ 148 h 593"/>
                  <a:gd name="T2" fmla="*/ 5 w 48"/>
                  <a:gd name="T3" fmla="*/ 130 h 593"/>
                  <a:gd name="T4" fmla="*/ 13 w 48"/>
                  <a:gd name="T5" fmla="*/ 112 h 593"/>
                  <a:gd name="T6" fmla="*/ 18 w 48"/>
                  <a:gd name="T7" fmla="*/ 93 h 593"/>
                  <a:gd name="T8" fmla="*/ 23 w 48"/>
                  <a:gd name="T9" fmla="*/ 74 h 593"/>
                  <a:gd name="T10" fmla="*/ 30 w 48"/>
                  <a:gd name="T11" fmla="*/ 55 h 593"/>
                  <a:gd name="T12" fmla="*/ 35 w 48"/>
                  <a:gd name="T13" fmla="*/ 36 h 593"/>
                  <a:gd name="T14" fmla="*/ 43 w 48"/>
                  <a:gd name="T15" fmla="*/ 17 h 593"/>
                  <a:gd name="T16" fmla="*/ 48 w 48"/>
                  <a:gd name="T17" fmla="*/ 0 h 59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93"/>
                  <a:gd name="T29" fmla="*/ 48 w 48"/>
                  <a:gd name="T30" fmla="*/ 593 h 59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93">
                    <a:moveTo>
                      <a:pt x="0" y="593"/>
                    </a:moveTo>
                    <a:lnTo>
                      <a:pt x="5" y="522"/>
                    </a:lnTo>
                    <a:lnTo>
                      <a:pt x="13" y="449"/>
                    </a:lnTo>
                    <a:lnTo>
                      <a:pt x="18" y="374"/>
                    </a:lnTo>
                    <a:lnTo>
                      <a:pt x="23" y="298"/>
                    </a:lnTo>
                    <a:lnTo>
                      <a:pt x="30" y="220"/>
                    </a:lnTo>
                    <a:lnTo>
                      <a:pt x="35" y="145"/>
                    </a:lnTo>
                    <a:lnTo>
                      <a:pt x="43" y="71"/>
                    </a:lnTo>
                    <a:lnTo>
                      <a:pt x="48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5" name="Freeform 937"/>
              <p:cNvSpPr>
                <a:spLocks/>
              </p:cNvSpPr>
              <p:nvPr/>
            </p:nvSpPr>
            <p:spPr bwMode="auto">
              <a:xfrm>
                <a:off x="1066" y="1294"/>
                <a:ext cx="46" cy="265"/>
              </a:xfrm>
              <a:custGeom>
                <a:avLst/>
                <a:gdLst>
                  <a:gd name="T0" fmla="*/ 0 w 46"/>
                  <a:gd name="T1" fmla="*/ 133 h 530"/>
                  <a:gd name="T2" fmla="*/ 10 w 46"/>
                  <a:gd name="T3" fmla="*/ 97 h 530"/>
                  <a:gd name="T4" fmla="*/ 15 w 46"/>
                  <a:gd name="T5" fmla="*/ 79 h 530"/>
                  <a:gd name="T6" fmla="*/ 20 w 46"/>
                  <a:gd name="T7" fmla="*/ 62 h 530"/>
                  <a:gd name="T8" fmla="*/ 28 w 46"/>
                  <a:gd name="T9" fmla="*/ 45 h 530"/>
                  <a:gd name="T10" fmla="*/ 33 w 46"/>
                  <a:gd name="T11" fmla="*/ 29 h 530"/>
                  <a:gd name="T12" fmla="*/ 41 w 46"/>
                  <a:gd name="T13" fmla="*/ 14 h 530"/>
                  <a:gd name="T14" fmla="*/ 46 w 46"/>
                  <a:gd name="T15" fmla="*/ 0 h 5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30"/>
                  <a:gd name="T26" fmla="*/ 46 w 46"/>
                  <a:gd name="T27" fmla="*/ 530 h 5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30">
                    <a:moveTo>
                      <a:pt x="0" y="530"/>
                    </a:moveTo>
                    <a:lnTo>
                      <a:pt x="10" y="389"/>
                    </a:lnTo>
                    <a:lnTo>
                      <a:pt x="15" y="318"/>
                    </a:lnTo>
                    <a:lnTo>
                      <a:pt x="20" y="249"/>
                    </a:lnTo>
                    <a:lnTo>
                      <a:pt x="28" y="183"/>
                    </a:lnTo>
                    <a:lnTo>
                      <a:pt x="33" y="117"/>
                    </a:lnTo>
                    <a:lnTo>
                      <a:pt x="41" y="57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6" name="Freeform 938"/>
              <p:cNvSpPr>
                <a:spLocks/>
              </p:cNvSpPr>
              <p:nvPr/>
            </p:nvSpPr>
            <p:spPr bwMode="auto">
              <a:xfrm>
                <a:off x="1112" y="1126"/>
                <a:ext cx="46" cy="168"/>
              </a:xfrm>
              <a:custGeom>
                <a:avLst/>
                <a:gdLst>
                  <a:gd name="T0" fmla="*/ 0 w 46"/>
                  <a:gd name="T1" fmla="*/ 84 h 336"/>
                  <a:gd name="T2" fmla="*/ 5 w 46"/>
                  <a:gd name="T3" fmla="*/ 72 h 336"/>
                  <a:gd name="T4" fmla="*/ 13 w 46"/>
                  <a:gd name="T5" fmla="*/ 58 h 336"/>
                  <a:gd name="T6" fmla="*/ 18 w 46"/>
                  <a:gd name="T7" fmla="*/ 45 h 336"/>
                  <a:gd name="T8" fmla="*/ 23 w 46"/>
                  <a:gd name="T9" fmla="*/ 35 h 336"/>
                  <a:gd name="T10" fmla="*/ 28 w 46"/>
                  <a:gd name="T11" fmla="*/ 24 h 336"/>
                  <a:gd name="T12" fmla="*/ 33 w 46"/>
                  <a:gd name="T13" fmla="*/ 14 h 336"/>
                  <a:gd name="T14" fmla="*/ 38 w 46"/>
                  <a:gd name="T15" fmla="*/ 11 h 336"/>
                  <a:gd name="T16" fmla="*/ 41 w 46"/>
                  <a:gd name="T17" fmla="*/ 6 h 336"/>
                  <a:gd name="T18" fmla="*/ 43 w 46"/>
                  <a:gd name="T19" fmla="*/ 3 h 336"/>
                  <a:gd name="T20" fmla="*/ 46 w 46"/>
                  <a:gd name="T21" fmla="*/ 0 h 3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336"/>
                  <a:gd name="T35" fmla="*/ 46 w 46"/>
                  <a:gd name="T36" fmla="*/ 336 h 3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336">
                    <a:moveTo>
                      <a:pt x="0" y="336"/>
                    </a:moveTo>
                    <a:lnTo>
                      <a:pt x="5" y="285"/>
                    </a:lnTo>
                    <a:lnTo>
                      <a:pt x="13" y="233"/>
                    </a:lnTo>
                    <a:lnTo>
                      <a:pt x="18" y="183"/>
                    </a:lnTo>
                    <a:lnTo>
                      <a:pt x="23" y="139"/>
                    </a:lnTo>
                    <a:lnTo>
                      <a:pt x="28" y="98"/>
                    </a:lnTo>
                    <a:lnTo>
                      <a:pt x="33" y="59"/>
                    </a:lnTo>
                    <a:lnTo>
                      <a:pt x="38" y="43"/>
                    </a:lnTo>
                    <a:lnTo>
                      <a:pt x="41" y="27"/>
                    </a:lnTo>
                    <a:lnTo>
                      <a:pt x="43" y="15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7" name="Freeform 939"/>
              <p:cNvSpPr>
                <a:spLocks/>
              </p:cNvSpPr>
              <p:nvPr/>
            </p:nvSpPr>
            <p:spPr bwMode="auto">
              <a:xfrm>
                <a:off x="1158" y="1094"/>
                <a:ext cx="43" cy="32"/>
              </a:xfrm>
              <a:custGeom>
                <a:avLst/>
                <a:gdLst>
                  <a:gd name="T0" fmla="*/ 0 w 43"/>
                  <a:gd name="T1" fmla="*/ 16 h 64"/>
                  <a:gd name="T2" fmla="*/ 5 w 43"/>
                  <a:gd name="T3" fmla="*/ 12 h 64"/>
                  <a:gd name="T4" fmla="*/ 10 w 43"/>
                  <a:gd name="T5" fmla="*/ 9 h 64"/>
                  <a:gd name="T6" fmla="*/ 15 w 43"/>
                  <a:gd name="T7" fmla="*/ 6 h 64"/>
                  <a:gd name="T8" fmla="*/ 23 w 43"/>
                  <a:gd name="T9" fmla="*/ 3 h 64"/>
                  <a:gd name="T10" fmla="*/ 30 w 43"/>
                  <a:gd name="T11" fmla="*/ 1 h 64"/>
                  <a:gd name="T12" fmla="*/ 33 w 43"/>
                  <a:gd name="T13" fmla="*/ 1 h 64"/>
                  <a:gd name="T14" fmla="*/ 38 w 43"/>
                  <a:gd name="T15" fmla="*/ 0 h 64"/>
                  <a:gd name="T16" fmla="*/ 40 w 43"/>
                  <a:gd name="T17" fmla="*/ 1 h 64"/>
                  <a:gd name="T18" fmla="*/ 43 w 43"/>
                  <a:gd name="T19" fmla="*/ 1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3"/>
                  <a:gd name="T31" fmla="*/ 0 h 64"/>
                  <a:gd name="T32" fmla="*/ 43 w 43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3" h="64">
                    <a:moveTo>
                      <a:pt x="0" y="64"/>
                    </a:moveTo>
                    <a:lnTo>
                      <a:pt x="5" y="50"/>
                    </a:lnTo>
                    <a:lnTo>
                      <a:pt x="10" y="39"/>
                    </a:lnTo>
                    <a:lnTo>
                      <a:pt x="15" y="27"/>
                    </a:lnTo>
                    <a:lnTo>
                      <a:pt x="23" y="15"/>
                    </a:lnTo>
                    <a:lnTo>
                      <a:pt x="30" y="6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40" y="2"/>
                    </a:lnTo>
                    <a:lnTo>
                      <a:pt x="43" y="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8" name="Freeform 940"/>
              <p:cNvSpPr>
                <a:spLocks/>
              </p:cNvSpPr>
              <p:nvPr/>
            </p:nvSpPr>
            <p:spPr bwMode="auto">
              <a:xfrm>
                <a:off x="1201" y="1096"/>
                <a:ext cx="46" cy="114"/>
              </a:xfrm>
              <a:custGeom>
                <a:avLst/>
                <a:gdLst>
                  <a:gd name="T0" fmla="*/ 0 w 46"/>
                  <a:gd name="T1" fmla="*/ 0 h 227"/>
                  <a:gd name="T2" fmla="*/ 2 w 46"/>
                  <a:gd name="T3" fmla="*/ 1 h 227"/>
                  <a:gd name="T4" fmla="*/ 5 w 46"/>
                  <a:gd name="T5" fmla="*/ 3 h 227"/>
                  <a:gd name="T6" fmla="*/ 13 w 46"/>
                  <a:gd name="T7" fmla="*/ 8 h 227"/>
                  <a:gd name="T8" fmla="*/ 18 w 46"/>
                  <a:gd name="T9" fmla="*/ 14 h 227"/>
                  <a:gd name="T10" fmla="*/ 23 w 46"/>
                  <a:gd name="T11" fmla="*/ 20 h 227"/>
                  <a:gd name="T12" fmla="*/ 30 w 46"/>
                  <a:gd name="T13" fmla="*/ 28 h 227"/>
                  <a:gd name="T14" fmla="*/ 35 w 46"/>
                  <a:gd name="T15" fmla="*/ 37 h 227"/>
                  <a:gd name="T16" fmla="*/ 43 w 46"/>
                  <a:gd name="T17" fmla="*/ 47 h 227"/>
                  <a:gd name="T18" fmla="*/ 46 w 46"/>
                  <a:gd name="T19" fmla="*/ 57 h 2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227"/>
                  <a:gd name="T32" fmla="*/ 46 w 46"/>
                  <a:gd name="T33" fmla="*/ 227 h 2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227">
                    <a:moveTo>
                      <a:pt x="0" y="0"/>
                    </a:moveTo>
                    <a:lnTo>
                      <a:pt x="2" y="3"/>
                    </a:lnTo>
                    <a:lnTo>
                      <a:pt x="5" y="12"/>
                    </a:lnTo>
                    <a:lnTo>
                      <a:pt x="13" y="30"/>
                    </a:lnTo>
                    <a:lnTo>
                      <a:pt x="18" y="53"/>
                    </a:lnTo>
                    <a:lnTo>
                      <a:pt x="23" y="80"/>
                    </a:lnTo>
                    <a:lnTo>
                      <a:pt x="30" y="112"/>
                    </a:lnTo>
                    <a:lnTo>
                      <a:pt x="35" y="147"/>
                    </a:lnTo>
                    <a:lnTo>
                      <a:pt x="43" y="186"/>
                    </a:lnTo>
                    <a:lnTo>
                      <a:pt x="46" y="22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69" name="Freeform 941"/>
              <p:cNvSpPr>
                <a:spLocks/>
              </p:cNvSpPr>
              <p:nvPr/>
            </p:nvSpPr>
            <p:spPr bwMode="auto">
              <a:xfrm>
                <a:off x="1247" y="1210"/>
                <a:ext cx="48" cy="231"/>
              </a:xfrm>
              <a:custGeom>
                <a:avLst/>
                <a:gdLst>
                  <a:gd name="T0" fmla="*/ 0 w 48"/>
                  <a:gd name="T1" fmla="*/ 0 h 462"/>
                  <a:gd name="T2" fmla="*/ 2 w 48"/>
                  <a:gd name="T3" fmla="*/ 6 h 462"/>
                  <a:gd name="T4" fmla="*/ 5 w 48"/>
                  <a:gd name="T5" fmla="*/ 12 h 462"/>
                  <a:gd name="T6" fmla="*/ 12 w 48"/>
                  <a:gd name="T7" fmla="*/ 24 h 462"/>
                  <a:gd name="T8" fmla="*/ 17 w 48"/>
                  <a:gd name="T9" fmla="*/ 38 h 462"/>
                  <a:gd name="T10" fmla="*/ 22 w 48"/>
                  <a:gd name="T11" fmla="*/ 52 h 462"/>
                  <a:gd name="T12" fmla="*/ 30 w 48"/>
                  <a:gd name="T13" fmla="*/ 68 h 462"/>
                  <a:gd name="T14" fmla="*/ 35 w 48"/>
                  <a:gd name="T15" fmla="*/ 84 h 462"/>
                  <a:gd name="T16" fmla="*/ 43 w 48"/>
                  <a:gd name="T17" fmla="*/ 100 h 462"/>
                  <a:gd name="T18" fmla="*/ 48 w 48"/>
                  <a:gd name="T19" fmla="*/ 116 h 46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462"/>
                  <a:gd name="T32" fmla="*/ 48 w 48"/>
                  <a:gd name="T33" fmla="*/ 462 h 46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462">
                    <a:moveTo>
                      <a:pt x="0" y="0"/>
                    </a:moveTo>
                    <a:lnTo>
                      <a:pt x="2" y="22"/>
                    </a:lnTo>
                    <a:lnTo>
                      <a:pt x="5" y="46"/>
                    </a:lnTo>
                    <a:lnTo>
                      <a:pt x="12" y="96"/>
                    </a:lnTo>
                    <a:lnTo>
                      <a:pt x="17" y="151"/>
                    </a:lnTo>
                    <a:lnTo>
                      <a:pt x="22" y="208"/>
                    </a:lnTo>
                    <a:lnTo>
                      <a:pt x="30" y="270"/>
                    </a:lnTo>
                    <a:lnTo>
                      <a:pt x="35" y="333"/>
                    </a:lnTo>
                    <a:lnTo>
                      <a:pt x="43" y="398"/>
                    </a:lnTo>
                    <a:lnTo>
                      <a:pt x="48" y="46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0" name="Freeform 942"/>
              <p:cNvSpPr>
                <a:spLocks/>
              </p:cNvSpPr>
              <p:nvPr/>
            </p:nvSpPr>
            <p:spPr bwMode="auto">
              <a:xfrm>
                <a:off x="1295" y="1441"/>
                <a:ext cx="46" cy="292"/>
              </a:xfrm>
              <a:custGeom>
                <a:avLst/>
                <a:gdLst>
                  <a:gd name="T0" fmla="*/ 0 w 46"/>
                  <a:gd name="T1" fmla="*/ 0 h 585"/>
                  <a:gd name="T2" fmla="*/ 5 w 46"/>
                  <a:gd name="T3" fmla="*/ 17 h 585"/>
                  <a:gd name="T4" fmla="*/ 10 w 46"/>
                  <a:gd name="T5" fmla="*/ 34 h 585"/>
                  <a:gd name="T6" fmla="*/ 15 w 46"/>
                  <a:gd name="T7" fmla="*/ 53 h 585"/>
                  <a:gd name="T8" fmla="*/ 20 w 46"/>
                  <a:gd name="T9" fmla="*/ 71 h 585"/>
                  <a:gd name="T10" fmla="*/ 33 w 46"/>
                  <a:gd name="T11" fmla="*/ 109 h 585"/>
                  <a:gd name="T12" fmla="*/ 41 w 46"/>
                  <a:gd name="T13" fmla="*/ 128 h 585"/>
                  <a:gd name="T14" fmla="*/ 46 w 46"/>
                  <a:gd name="T15" fmla="*/ 146 h 5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85"/>
                  <a:gd name="T26" fmla="*/ 46 w 46"/>
                  <a:gd name="T27" fmla="*/ 585 h 58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85">
                    <a:moveTo>
                      <a:pt x="0" y="0"/>
                    </a:moveTo>
                    <a:lnTo>
                      <a:pt x="5" y="68"/>
                    </a:lnTo>
                    <a:lnTo>
                      <a:pt x="10" y="139"/>
                    </a:lnTo>
                    <a:lnTo>
                      <a:pt x="15" y="212"/>
                    </a:lnTo>
                    <a:lnTo>
                      <a:pt x="20" y="286"/>
                    </a:lnTo>
                    <a:lnTo>
                      <a:pt x="33" y="437"/>
                    </a:lnTo>
                    <a:lnTo>
                      <a:pt x="41" y="512"/>
                    </a:lnTo>
                    <a:lnTo>
                      <a:pt x="46" y="585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1" name="Freeform 943"/>
              <p:cNvSpPr>
                <a:spLocks/>
              </p:cNvSpPr>
              <p:nvPr/>
            </p:nvSpPr>
            <p:spPr bwMode="auto">
              <a:xfrm>
                <a:off x="1341" y="1733"/>
                <a:ext cx="45" cy="281"/>
              </a:xfrm>
              <a:custGeom>
                <a:avLst/>
                <a:gdLst>
                  <a:gd name="T0" fmla="*/ 0 w 45"/>
                  <a:gd name="T1" fmla="*/ 0 h 563"/>
                  <a:gd name="T2" fmla="*/ 5 w 45"/>
                  <a:gd name="T3" fmla="*/ 18 h 563"/>
                  <a:gd name="T4" fmla="*/ 12 w 45"/>
                  <a:gd name="T5" fmla="*/ 36 h 563"/>
                  <a:gd name="T6" fmla="*/ 17 w 45"/>
                  <a:gd name="T7" fmla="*/ 55 h 563"/>
                  <a:gd name="T8" fmla="*/ 23 w 45"/>
                  <a:gd name="T9" fmla="*/ 73 h 563"/>
                  <a:gd name="T10" fmla="*/ 28 w 45"/>
                  <a:gd name="T11" fmla="*/ 91 h 563"/>
                  <a:gd name="T12" fmla="*/ 33 w 45"/>
                  <a:gd name="T13" fmla="*/ 108 h 563"/>
                  <a:gd name="T14" fmla="*/ 40 w 45"/>
                  <a:gd name="T15" fmla="*/ 125 h 563"/>
                  <a:gd name="T16" fmla="*/ 45 w 45"/>
                  <a:gd name="T17" fmla="*/ 140 h 5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5"/>
                  <a:gd name="T28" fmla="*/ 0 h 563"/>
                  <a:gd name="T29" fmla="*/ 45 w 45"/>
                  <a:gd name="T30" fmla="*/ 563 h 5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5" h="563">
                    <a:moveTo>
                      <a:pt x="0" y="0"/>
                    </a:moveTo>
                    <a:lnTo>
                      <a:pt x="5" y="73"/>
                    </a:lnTo>
                    <a:lnTo>
                      <a:pt x="12" y="147"/>
                    </a:lnTo>
                    <a:lnTo>
                      <a:pt x="17" y="220"/>
                    </a:lnTo>
                    <a:lnTo>
                      <a:pt x="23" y="293"/>
                    </a:lnTo>
                    <a:lnTo>
                      <a:pt x="28" y="364"/>
                    </a:lnTo>
                    <a:lnTo>
                      <a:pt x="33" y="433"/>
                    </a:lnTo>
                    <a:lnTo>
                      <a:pt x="40" y="501"/>
                    </a:lnTo>
                    <a:lnTo>
                      <a:pt x="45" y="56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2" name="Freeform 944"/>
              <p:cNvSpPr>
                <a:spLocks/>
              </p:cNvSpPr>
              <p:nvPr/>
            </p:nvSpPr>
            <p:spPr bwMode="auto">
              <a:xfrm>
                <a:off x="1386" y="2014"/>
                <a:ext cx="44" cy="201"/>
              </a:xfrm>
              <a:custGeom>
                <a:avLst/>
                <a:gdLst>
                  <a:gd name="T0" fmla="*/ 0 w 44"/>
                  <a:gd name="T1" fmla="*/ 0 h 401"/>
                  <a:gd name="T2" fmla="*/ 5 w 44"/>
                  <a:gd name="T3" fmla="*/ 15 h 401"/>
                  <a:gd name="T4" fmla="*/ 13 w 44"/>
                  <a:gd name="T5" fmla="*/ 30 h 401"/>
                  <a:gd name="T6" fmla="*/ 18 w 44"/>
                  <a:gd name="T7" fmla="*/ 44 h 401"/>
                  <a:gd name="T8" fmla="*/ 23 w 44"/>
                  <a:gd name="T9" fmla="*/ 57 h 401"/>
                  <a:gd name="T10" fmla="*/ 28 w 44"/>
                  <a:gd name="T11" fmla="*/ 70 h 401"/>
                  <a:gd name="T12" fmla="*/ 33 w 44"/>
                  <a:gd name="T13" fmla="*/ 81 h 401"/>
                  <a:gd name="T14" fmla="*/ 39 w 44"/>
                  <a:gd name="T15" fmla="*/ 91 h 401"/>
                  <a:gd name="T16" fmla="*/ 41 w 44"/>
                  <a:gd name="T17" fmla="*/ 96 h 401"/>
                  <a:gd name="T18" fmla="*/ 44 w 44"/>
                  <a:gd name="T19" fmla="*/ 101 h 40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01"/>
                  <a:gd name="T32" fmla="*/ 44 w 44"/>
                  <a:gd name="T33" fmla="*/ 401 h 40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01">
                    <a:moveTo>
                      <a:pt x="0" y="0"/>
                    </a:moveTo>
                    <a:lnTo>
                      <a:pt x="5" y="59"/>
                    </a:lnTo>
                    <a:lnTo>
                      <a:pt x="13" y="117"/>
                    </a:lnTo>
                    <a:lnTo>
                      <a:pt x="18" y="174"/>
                    </a:lnTo>
                    <a:lnTo>
                      <a:pt x="23" y="226"/>
                    </a:lnTo>
                    <a:lnTo>
                      <a:pt x="28" y="277"/>
                    </a:lnTo>
                    <a:lnTo>
                      <a:pt x="33" y="323"/>
                    </a:lnTo>
                    <a:lnTo>
                      <a:pt x="39" y="364"/>
                    </a:lnTo>
                    <a:lnTo>
                      <a:pt x="41" y="384"/>
                    </a:lnTo>
                    <a:lnTo>
                      <a:pt x="44" y="40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3" name="Freeform 945"/>
              <p:cNvSpPr>
                <a:spLocks/>
              </p:cNvSpPr>
              <p:nvPr/>
            </p:nvSpPr>
            <p:spPr bwMode="auto">
              <a:xfrm>
                <a:off x="1430" y="2215"/>
                <a:ext cx="45" cy="72"/>
              </a:xfrm>
              <a:custGeom>
                <a:avLst/>
                <a:gdLst>
                  <a:gd name="T0" fmla="*/ 0 w 45"/>
                  <a:gd name="T1" fmla="*/ 0 h 144"/>
                  <a:gd name="T2" fmla="*/ 5 w 45"/>
                  <a:gd name="T3" fmla="*/ 6 h 144"/>
                  <a:gd name="T4" fmla="*/ 10 w 45"/>
                  <a:gd name="T5" fmla="*/ 13 h 144"/>
                  <a:gd name="T6" fmla="*/ 17 w 45"/>
                  <a:gd name="T7" fmla="*/ 19 h 144"/>
                  <a:gd name="T8" fmla="*/ 22 w 45"/>
                  <a:gd name="T9" fmla="*/ 25 h 144"/>
                  <a:gd name="T10" fmla="*/ 30 w 45"/>
                  <a:gd name="T11" fmla="*/ 29 h 144"/>
                  <a:gd name="T12" fmla="*/ 33 w 45"/>
                  <a:gd name="T13" fmla="*/ 31 h 144"/>
                  <a:gd name="T14" fmla="*/ 38 w 45"/>
                  <a:gd name="T15" fmla="*/ 33 h 144"/>
                  <a:gd name="T16" fmla="*/ 40 w 45"/>
                  <a:gd name="T17" fmla="*/ 35 h 144"/>
                  <a:gd name="T18" fmla="*/ 43 w 45"/>
                  <a:gd name="T19" fmla="*/ 36 h 144"/>
                  <a:gd name="T20" fmla="*/ 45 w 45"/>
                  <a:gd name="T21" fmla="*/ 36 h 144"/>
                  <a:gd name="T22" fmla="*/ 45 w 45"/>
                  <a:gd name="T23" fmla="*/ 36 h 14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44"/>
                  <a:gd name="T38" fmla="*/ 45 w 45"/>
                  <a:gd name="T39" fmla="*/ 144 h 14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44">
                    <a:moveTo>
                      <a:pt x="0" y="0"/>
                    </a:moveTo>
                    <a:lnTo>
                      <a:pt x="5" y="27"/>
                    </a:lnTo>
                    <a:lnTo>
                      <a:pt x="10" y="54"/>
                    </a:lnTo>
                    <a:lnTo>
                      <a:pt x="17" y="79"/>
                    </a:lnTo>
                    <a:lnTo>
                      <a:pt x="22" y="100"/>
                    </a:lnTo>
                    <a:lnTo>
                      <a:pt x="30" y="119"/>
                    </a:lnTo>
                    <a:lnTo>
                      <a:pt x="33" y="127"/>
                    </a:lnTo>
                    <a:lnTo>
                      <a:pt x="38" y="132"/>
                    </a:lnTo>
                    <a:lnTo>
                      <a:pt x="40" y="137"/>
                    </a:lnTo>
                    <a:lnTo>
                      <a:pt x="43" y="141"/>
                    </a:lnTo>
                    <a:lnTo>
                      <a:pt x="45" y="14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4" name="Freeform 946"/>
              <p:cNvSpPr>
                <a:spLocks/>
              </p:cNvSpPr>
              <p:nvPr/>
            </p:nvSpPr>
            <p:spPr bwMode="auto">
              <a:xfrm>
                <a:off x="1475" y="2213"/>
                <a:ext cx="49" cy="74"/>
              </a:xfrm>
              <a:custGeom>
                <a:avLst/>
                <a:gdLst>
                  <a:gd name="T0" fmla="*/ 0 w 49"/>
                  <a:gd name="T1" fmla="*/ 37 h 149"/>
                  <a:gd name="T2" fmla="*/ 3 w 49"/>
                  <a:gd name="T3" fmla="*/ 37 h 149"/>
                  <a:gd name="T4" fmla="*/ 5 w 49"/>
                  <a:gd name="T5" fmla="*/ 36 h 149"/>
                  <a:gd name="T6" fmla="*/ 8 w 49"/>
                  <a:gd name="T7" fmla="*/ 35 h 149"/>
                  <a:gd name="T8" fmla="*/ 11 w 49"/>
                  <a:gd name="T9" fmla="*/ 33 h 149"/>
                  <a:gd name="T10" fmla="*/ 16 w 49"/>
                  <a:gd name="T11" fmla="*/ 32 h 149"/>
                  <a:gd name="T12" fmla="*/ 18 w 49"/>
                  <a:gd name="T13" fmla="*/ 30 h 149"/>
                  <a:gd name="T14" fmla="*/ 23 w 49"/>
                  <a:gd name="T15" fmla="*/ 25 h 149"/>
                  <a:gd name="T16" fmla="*/ 31 w 49"/>
                  <a:gd name="T17" fmla="*/ 20 h 149"/>
                  <a:gd name="T18" fmla="*/ 38 w 49"/>
                  <a:gd name="T19" fmla="*/ 13 h 149"/>
                  <a:gd name="T20" fmla="*/ 44 w 49"/>
                  <a:gd name="T21" fmla="*/ 7 h 149"/>
                  <a:gd name="T22" fmla="*/ 49 w 49"/>
                  <a:gd name="T23" fmla="*/ 0 h 1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9"/>
                  <a:gd name="T37" fmla="*/ 0 h 149"/>
                  <a:gd name="T38" fmla="*/ 49 w 49"/>
                  <a:gd name="T39" fmla="*/ 149 h 1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9" h="149">
                    <a:moveTo>
                      <a:pt x="0" y="149"/>
                    </a:moveTo>
                    <a:lnTo>
                      <a:pt x="3" y="148"/>
                    </a:lnTo>
                    <a:lnTo>
                      <a:pt x="5" y="146"/>
                    </a:lnTo>
                    <a:lnTo>
                      <a:pt x="8" y="142"/>
                    </a:lnTo>
                    <a:lnTo>
                      <a:pt x="11" y="135"/>
                    </a:lnTo>
                    <a:lnTo>
                      <a:pt x="16" y="130"/>
                    </a:lnTo>
                    <a:lnTo>
                      <a:pt x="18" y="123"/>
                    </a:lnTo>
                    <a:lnTo>
                      <a:pt x="23" y="103"/>
                    </a:lnTo>
                    <a:lnTo>
                      <a:pt x="31" y="80"/>
                    </a:lnTo>
                    <a:lnTo>
                      <a:pt x="38" y="55"/>
                    </a:lnTo>
                    <a:lnTo>
                      <a:pt x="44" y="29"/>
                    </a:lnTo>
                    <a:lnTo>
                      <a:pt x="49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5" name="Freeform 947"/>
              <p:cNvSpPr>
                <a:spLocks/>
              </p:cNvSpPr>
              <p:nvPr/>
            </p:nvSpPr>
            <p:spPr bwMode="auto">
              <a:xfrm>
                <a:off x="1524" y="2009"/>
                <a:ext cx="45" cy="204"/>
              </a:xfrm>
              <a:custGeom>
                <a:avLst/>
                <a:gdLst>
                  <a:gd name="T0" fmla="*/ 0 w 45"/>
                  <a:gd name="T1" fmla="*/ 102 h 407"/>
                  <a:gd name="T2" fmla="*/ 2 w 45"/>
                  <a:gd name="T3" fmla="*/ 97 h 407"/>
                  <a:gd name="T4" fmla="*/ 5 w 45"/>
                  <a:gd name="T5" fmla="*/ 93 h 407"/>
                  <a:gd name="T6" fmla="*/ 10 w 45"/>
                  <a:gd name="T7" fmla="*/ 82 h 407"/>
                  <a:gd name="T8" fmla="*/ 15 w 45"/>
                  <a:gd name="T9" fmla="*/ 70 h 407"/>
                  <a:gd name="T10" fmla="*/ 20 w 45"/>
                  <a:gd name="T11" fmla="*/ 58 h 407"/>
                  <a:gd name="T12" fmla="*/ 28 w 45"/>
                  <a:gd name="T13" fmla="*/ 44 h 407"/>
                  <a:gd name="T14" fmla="*/ 33 w 45"/>
                  <a:gd name="T15" fmla="*/ 30 h 407"/>
                  <a:gd name="T16" fmla="*/ 40 w 45"/>
                  <a:gd name="T17" fmla="*/ 16 h 407"/>
                  <a:gd name="T18" fmla="*/ 45 w 45"/>
                  <a:gd name="T19" fmla="*/ 0 h 4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407"/>
                  <a:gd name="T32" fmla="*/ 45 w 45"/>
                  <a:gd name="T33" fmla="*/ 407 h 4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407">
                    <a:moveTo>
                      <a:pt x="0" y="407"/>
                    </a:moveTo>
                    <a:lnTo>
                      <a:pt x="2" y="388"/>
                    </a:lnTo>
                    <a:lnTo>
                      <a:pt x="5" y="370"/>
                    </a:lnTo>
                    <a:lnTo>
                      <a:pt x="10" y="327"/>
                    </a:lnTo>
                    <a:lnTo>
                      <a:pt x="15" y="279"/>
                    </a:lnTo>
                    <a:lnTo>
                      <a:pt x="20" y="229"/>
                    </a:lnTo>
                    <a:lnTo>
                      <a:pt x="28" y="176"/>
                    </a:lnTo>
                    <a:lnTo>
                      <a:pt x="33" y="119"/>
                    </a:lnTo>
                    <a:lnTo>
                      <a:pt x="40" y="61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6" name="Freeform 948"/>
              <p:cNvSpPr>
                <a:spLocks/>
              </p:cNvSpPr>
              <p:nvPr/>
            </p:nvSpPr>
            <p:spPr bwMode="auto">
              <a:xfrm>
                <a:off x="1569" y="1728"/>
                <a:ext cx="46" cy="281"/>
              </a:xfrm>
              <a:custGeom>
                <a:avLst/>
                <a:gdLst>
                  <a:gd name="T0" fmla="*/ 0 w 46"/>
                  <a:gd name="T1" fmla="*/ 140 h 563"/>
                  <a:gd name="T2" fmla="*/ 5 w 46"/>
                  <a:gd name="T3" fmla="*/ 125 h 563"/>
                  <a:gd name="T4" fmla="*/ 13 w 46"/>
                  <a:gd name="T5" fmla="*/ 108 h 563"/>
                  <a:gd name="T6" fmla="*/ 18 w 46"/>
                  <a:gd name="T7" fmla="*/ 91 h 563"/>
                  <a:gd name="T8" fmla="*/ 23 w 46"/>
                  <a:gd name="T9" fmla="*/ 73 h 563"/>
                  <a:gd name="T10" fmla="*/ 28 w 46"/>
                  <a:gd name="T11" fmla="*/ 55 h 563"/>
                  <a:gd name="T12" fmla="*/ 33 w 46"/>
                  <a:gd name="T13" fmla="*/ 37 h 563"/>
                  <a:gd name="T14" fmla="*/ 41 w 46"/>
                  <a:gd name="T15" fmla="*/ 18 h 563"/>
                  <a:gd name="T16" fmla="*/ 46 w 46"/>
                  <a:gd name="T17" fmla="*/ 0 h 5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63"/>
                  <a:gd name="T29" fmla="*/ 46 w 46"/>
                  <a:gd name="T30" fmla="*/ 563 h 5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63">
                    <a:moveTo>
                      <a:pt x="0" y="563"/>
                    </a:moveTo>
                    <a:lnTo>
                      <a:pt x="5" y="501"/>
                    </a:lnTo>
                    <a:lnTo>
                      <a:pt x="13" y="434"/>
                    </a:lnTo>
                    <a:lnTo>
                      <a:pt x="18" y="364"/>
                    </a:lnTo>
                    <a:lnTo>
                      <a:pt x="23" y="293"/>
                    </a:lnTo>
                    <a:lnTo>
                      <a:pt x="28" y="220"/>
                    </a:lnTo>
                    <a:lnTo>
                      <a:pt x="33" y="148"/>
                    </a:lnTo>
                    <a:lnTo>
                      <a:pt x="41" y="75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7" name="Freeform 949"/>
              <p:cNvSpPr>
                <a:spLocks/>
              </p:cNvSpPr>
              <p:nvPr/>
            </p:nvSpPr>
            <p:spPr bwMode="auto">
              <a:xfrm>
                <a:off x="1615" y="1436"/>
                <a:ext cx="43" cy="292"/>
              </a:xfrm>
              <a:custGeom>
                <a:avLst/>
                <a:gdLst>
                  <a:gd name="T0" fmla="*/ 0 w 43"/>
                  <a:gd name="T1" fmla="*/ 146 h 583"/>
                  <a:gd name="T2" fmla="*/ 5 w 43"/>
                  <a:gd name="T3" fmla="*/ 128 h 583"/>
                  <a:gd name="T4" fmla="*/ 13 w 43"/>
                  <a:gd name="T5" fmla="*/ 109 h 583"/>
                  <a:gd name="T6" fmla="*/ 23 w 43"/>
                  <a:gd name="T7" fmla="*/ 72 h 583"/>
                  <a:gd name="T8" fmla="*/ 28 w 43"/>
                  <a:gd name="T9" fmla="*/ 53 h 583"/>
                  <a:gd name="T10" fmla="*/ 33 w 43"/>
                  <a:gd name="T11" fmla="*/ 35 h 583"/>
                  <a:gd name="T12" fmla="*/ 38 w 43"/>
                  <a:gd name="T13" fmla="*/ 18 h 583"/>
                  <a:gd name="T14" fmla="*/ 43 w 43"/>
                  <a:gd name="T15" fmla="*/ 0 h 58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583"/>
                  <a:gd name="T26" fmla="*/ 43 w 43"/>
                  <a:gd name="T27" fmla="*/ 583 h 58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583">
                    <a:moveTo>
                      <a:pt x="0" y="583"/>
                    </a:moveTo>
                    <a:lnTo>
                      <a:pt x="5" y="510"/>
                    </a:lnTo>
                    <a:lnTo>
                      <a:pt x="13" y="436"/>
                    </a:lnTo>
                    <a:lnTo>
                      <a:pt x="23" y="286"/>
                    </a:lnTo>
                    <a:lnTo>
                      <a:pt x="28" y="212"/>
                    </a:lnTo>
                    <a:lnTo>
                      <a:pt x="33" y="139"/>
                    </a:lnTo>
                    <a:lnTo>
                      <a:pt x="38" y="70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8" name="Freeform 950"/>
              <p:cNvSpPr>
                <a:spLocks/>
              </p:cNvSpPr>
              <p:nvPr/>
            </p:nvSpPr>
            <p:spPr bwMode="auto">
              <a:xfrm>
                <a:off x="1658" y="1206"/>
                <a:ext cx="49" cy="230"/>
              </a:xfrm>
              <a:custGeom>
                <a:avLst/>
                <a:gdLst>
                  <a:gd name="T0" fmla="*/ 0 w 49"/>
                  <a:gd name="T1" fmla="*/ 115 h 460"/>
                  <a:gd name="T2" fmla="*/ 5 w 49"/>
                  <a:gd name="T3" fmla="*/ 99 h 460"/>
                  <a:gd name="T4" fmla="*/ 13 w 49"/>
                  <a:gd name="T5" fmla="*/ 83 h 460"/>
                  <a:gd name="T6" fmla="*/ 18 w 49"/>
                  <a:gd name="T7" fmla="*/ 67 h 460"/>
                  <a:gd name="T8" fmla="*/ 23 w 49"/>
                  <a:gd name="T9" fmla="*/ 52 h 460"/>
                  <a:gd name="T10" fmla="*/ 31 w 49"/>
                  <a:gd name="T11" fmla="*/ 38 h 460"/>
                  <a:gd name="T12" fmla="*/ 36 w 49"/>
                  <a:gd name="T13" fmla="*/ 24 h 460"/>
                  <a:gd name="T14" fmla="*/ 44 w 49"/>
                  <a:gd name="T15" fmla="*/ 12 h 460"/>
                  <a:gd name="T16" fmla="*/ 46 w 49"/>
                  <a:gd name="T17" fmla="*/ 6 h 460"/>
                  <a:gd name="T18" fmla="*/ 49 w 49"/>
                  <a:gd name="T19" fmla="*/ 0 h 4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"/>
                  <a:gd name="T31" fmla="*/ 0 h 460"/>
                  <a:gd name="T32" fmla="*/ 49 w 49"/>
                  <a:gd name="T33" fmla="*/ 460 h 4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" h="460">
                    <a:moveTo>
                      <a:pt x="0" y="460"/>
                    </a:moveTo>
                    <a:lnTo>
                      <a:pt x="5" y="396"/>
                    </a:lnTo>
                    <a:lnTo>
                      <a:pt x="13" y="332"/>
                    </a:lnTo>
                    <a:lnTo>
                      <a:pt x="18" y="268"/>
                    </a:lnTo>
                    <a:lnTo>
                      <a:pt x="23" y="208"/>
                    </a:lnTo>
                    <a:lnTo>
                      <a:pt x="31" y="149"/>
                    </a:lnTo>
                    <a:lnTo>
                      <a:pt x="36" y="96"/>
                    </a:lnTo>
                    <a:lnTo>
                      <a:pt x="44" y="46"/>
                    </a:lnTo>
                    <a:lnTo>
                      <a:pt x="46" y="22"/>
                    </a:lnTo>
                    <a:lnTo>
                      <a:pt x="49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79" name="Freeform 951"/>
              <p:cNvSpPr>
                <a:spLocks/>
              </p:cNvSpPr>
              <p:nvPr/>
            </p:nvSpPr>
            <p:spPr bwMode="auto">
              <a:xfrm>
                <a:off x="1707" y="1095"/>
                <a:ext cx="45" cy="111"/>
              </a:xfrm>
              <a:custGeom>
                <a:avLst/>
                <a:gdLst>
                  <a:gd name="T0" fmla="*/ 0 w 45"/>
                  <a:gd name="T1" fmla="*/ 56 h 222"/>
                  <a:gd name="T2" fmla="*/ 2 w 45"/>
                  <a:gd name="T3" fmla="*/ 46 h 222"/>
                  <a:gd name="T4" fmla="*/ 10 w 45"/>
                  <a:gd name="T5" fmla="*/ 36 h 222"/>
                  <a:gd name="T6" fmla="*/ 15 w 45"/>
                  <a:gd name="T7" fmla="*/ 28 h 222"/>
                  <a:gd name="T8" fmla="*/ 20 w 45"/>
                  <a:gd name="T9" fmla="*/ 20 h 222"/>
                  <a:gd name="T10" fmla="*/ 28 w 45"/>
                  <a:gd name="T11" fmla="*/ 13 h 222"/>
                  <a:gd name="T12" fmla="*/ 33 w 45"/>
                  <a:gd name="T13" fmla="*/ 7 h 222"/>
                  <a:gd name="T14" fmla="*/ 35 w 45"/>
                  <a:gd name="T15" fmla="*/ 5 h 222"/>
                  <a:gd name="T16" fmla="*/ 40 w 45"/>
                  <a:gd name="T17" fmla="*/ 3 h 222"/>
                  <a:gd name="T18" fmla="*/ 43 w 45"/>
                  <a:gd name="T19" fmla="*/ 1 h 222"/>
                  <a:gd name="T20" fmla="*/ 45 w 45"/>
                  <a:gd name="T21" fmla="*/ 0 h 2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5"/>
                  <a:gd name="T34" fmla="*/ 0 h 222"/>
                  <a:gd name="T35" fmla="*/ 45 w 45"/>
                  <a:gd name="T36" fmla="*/ 222 h 2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5" h="222">
                    <a:moveTo>
                      <a:pt x="0" y="222"/>
                    </a:moveTo>
                    <a:lnTo>
                      <a:pt x="2" y="181"/>
                    </a:lnTo>
                    <a:lnTo>
                      <a:pt x="10" y="144"/>
                    </a:lnTo>
                    <a:lnTo>
                      <a:pt x="15" y="110"/>
                    </a:lnTo>
                    <a:lnTo>
                      <a:pt x="20" y="78"/>
                    </a:lnTo>
                    <a:lnTo>
                      <a:pt x="28" y="52"/>
                    </a:lnTo>
                    <a:lnTo>
                      <a:pt x="33" y="30"/>
                    </a:lnTo>
                    <a:lnTo>
                      <a:pt x="35" y="20"/>
                    </a:lnTo>
                    <a:lnTo>
                      <a:pt x="40" y="11"/>
                    </a:lnTo>
                    <a:lnTo>
                      <a:pt x="43" y="4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0" name="Freeform 952"/>
              <p:cNvSpPr>
                <a:spLocks/>
              </p:cNvSpPr>
              <p:nvPr/>
            </p:nvSpPr>
            <p:spPr bwMode="auto">
              <a:xfrm>
                <a:off x="1752" y="1093"/>
                <a:ext cx="46" cy="35"/>
              </a:xfrm>
              <a:custGeom>
                <a:avLst/>
                <a:gdLst>
                  <a:gd name="T0" fmla="*/ 0 w 46"/>
                  <a:gd name="T1" fmla="*/ 1 h 69"/>
                  <a:gd name="T2" fmla="*/ 3 w 46"/>
                  <a:gd name="T3" fmla="*/ 1 h 69"/>
                  <a:gd name="T4" fmla="*/ 6 w 46"/>
                  <a:gd name="T5" fmla="*/ 0 h 69"/>
                  <a:gd name="T6" fmla="*/ 11 w 46"/>
                  <a:gd name="T7" fmla="*/ 1 h 69"/>
                  <a:gd name="T8" fmla="*/ 16 w 46"/>
                  <a:gd name="T9" fmla="*/ 2 h 69"/>
                  <a:gd name="T10" fmla="*/ 23 w 46"/>
                  <a:gd name="T11" fmla="*/ 4 h 69"/>
                  <a:gd name="T12" fmla="*/ 28 w 46"/>
                  <a:gd name="T13" fmla="*/ 7 h 69"/>
                  <a:gd name="T14" fmla="*/ 36 w 46"/>
                  <a:gd name="T15" fmla="*/ 11 h 69"/>
                  <a:gd name="T16" fmla="*/ 41 w 46"/>
                  <a:gd name="T17" fmla="*/ 14 h 69"/>
                  <a:gd name="T18" fmla="*/ 46 w 46"/>
                  <a:gd name="T19" fmla="*/ 18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69"/>
                  <a:gd name="T32" fmla="*/ 46 w 46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69">
                    <a:moveTo>
                      <a:pt x="0" y="3"/>
                    </a:moveTo>
                    <a:lnTo>
                      <a:pt x="3" y="1"/>
                    </a:lnTo>
                    <a:lnTo>
                      <a:pt x="6" y="0"/>
                    </a:lnTo>
                    <a:lnTo>
                      <a:pt x="11" y="3"/>
                    </a:lnTo>
                    <a:lnTo>
                      <a:pt x="16" y="7"/>
                    </a:lnTo>
                    <a:lnTo>
                      <a:pt x="23" y="16"/>
                    </a:lnTo>
                    <a:lnTo>
                      <a:pt x="28" y="28"/>
                    </a:lnTo>
                    <a:lnTo>
                      <a:pt x="36" y="42"/>
                    </a:lnTo>
                    <a:lnTo>
                      <a:pt x="41" y="55"/>
                    </a:lnTo>
                    <a:lnTo>
                      <a:pt x="46" y="69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1" name="Freeform 953"/>
              <p:cNvSpPr>
                <a:spLocks/>
              </p:cNvSpPr>
              <p:nvPr/>
            </p:nvSpPr>
            <p:spPr bwMode="auto">
              <a:xfrm>
                <a:off x="1798" y="1128"/>
                <a:ext cx="43" cy="170"/>
              </a:xfrm>
              <a:custGeom>
                <a:avLst/>
                <a:gdLst>
                  <a:gd name="T0" fmla="*/ 0 w 43"/>
                  <a:gd name="T1" fmla="*/ 0 h 341"/>
                  <a:gd name="T2" fmla="*/ 3 w 43"/>
                  <a:gd name="T3" fmla="*/ 3 h 341"/>
                  <a:gd name="T4" fmla="*/ 5 w 43"/>
                  <a:gd name="T5" fmla="*/ 7 h 341"/>
                  <a:gd name="T6" fmla="*/ 8 w 43"/>
                  <a:gd name="T7" fmla="*/ 11 h 341"/>
                  <a:gd name="T8" fmla="*/ 13 w 43"/>
                  <a:gd name="T9" fmla="*/ 15 h 341"/>
                  <a:gd name="T10" fmla="*/ 18 w 43"/>
                  <a:gd name="T11" fmla="*/ 24 h 341"/>
                  <a:gd name="T12" fmla="*/ 23 w 43"/>
                  <a:gd name="T13" fmla="*/ 35 h 341"/>
                  <a:gd name="T14" fmla="*/ 26 w 43"/>
                  <a:gd name="T15" fmla="*/ 46 h 341"/>
                  <a:gd name="T16" fmla="*/ 31 w 43"/>
                  <a:gd name="T17" fmla="*/ 59 h 341"/>
                  <a:gd name="T18" fmla="*/ 38 w 43"/>
                  <a:gd name="T19" fmla="*/ 72 h 341"/>
                  <a:gd name="T20" fmla="*/ 43 w 43"/>
                  <a:gd name="T21" fmla="*/ 85 h 34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"/>
                  <a:gd name="T34" fmla="*/ 0 h 341"/>
                  <a:gd name="T35" fmla="*/ 43 w 43"/>
                  <a:gd name="T36" fmla="*/ 341 h 34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" h="341">
                    <a:moveTo>
                      <a:pt x="0" y="0"/>
                    </a:moveTo>
                    <a:lnTo>
                      <a:pt x="3" y="14"/>
                    </a:lnTo>
                    <a:lnTo>
                      <a:pt x="5" y="28"/>
                    </a:lnTo>
                    <a:lnTo>
                      <a:pt x="8" y="44"/>
                    </a:lnTo>
                    <a:lnTo>
                      <a:pt x="13" y="60"/>
                    </a:lnTo>
                    <a:lnTo>
                      <a:pt x="18" y="99"/>
                    </a:lnTo>
                    <a:lnTo>
                      <a:pt x="23" y="140"/>
                    </a:lnTo>
                    <a:lnTo>
                      <a:pt x="26" y="186"/>
                    </a:lnTo>
                    <a:lnTo>
                      <a:pt x="31" y="236"/>
                    </a:lnTo>
                    <a:lnTo>
                      <a:pt x="38" y="288"/>
                    </a:lnTo>
                    <a:lnTo>
                      <a:pt x="43" y="34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2" name="Freeform 954"/>
              <p:cNvSpPr>
                <a:spLocks/>
              </p:cNvSpPr>
              <p:nvPr/>
            </p:nvSpPr>
            <p:spPr bwMode="auto">
              <a:xfrm>
                <a:off x="1841" y="1298"/>
                <a:ext cx="46" cy="266"/>
              </a:xfrm>
              <a:custGeom>
                <a:avLst/>
                <a:gdLst>
                  <a:gd name="T0" fmla="*/ 0 w 46"/>
                  <a:gd name="T1" fmla="*/ 0 h 531"/>
                  <a:gd name="T2" fmla="*/ 5 w 46"/>
                  <a:gd name="T3" fmla="*/ 15 h 531"/>
                  <a:gd name="T4" fmla="*/ 13 w 46"/>
                  <a:gd name="T5" fmla="*/ 30 h 531"/>
                  <a:gd name="T6" fmla="*/ 18 w 46"/>
                  <a:gd name="T7" fmla="*/ 46 h 531"/>
                  <a:gd name="T8" fmla="*/ 23 w 46"/>
                  <a:gd name="T9" fmla="*/ 63 h 531"/>
                  <a:gd name="T10" fmla="*/ 31 w 46"/>
                  <a:gd name="T11" fmla="*/ 80 h 531"/>
                  <a:gd name="T12" fmla="*/ 36 w 46"/>
                  <a:gd name="T13" fmla="*/ 98 h 531"/>
                  <a:gd name="T14" fmla="*/ 46 w 46"/>
                  <a:gd name="T15" fmla="*/ 133 h 5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31"/>
                  <a:gd name="T26" fmla="*/ 46 w 46"/>
                  <a:gd name="T27" fmla="*/ 531 h 53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31">
                    <a:moveTo>
                      <a:pt x="0" y="0"/>
                    </a:moveTo>
                    <a:lnTo>
                      <a:pt x="5" y="57"/>
                    </a:lnTo>
                    <a:lnTo>
                      <a:pt x="13" y="117"/>
                    </a:lnTo>
                    <a:lnTo>
                      <a:pt x="18" y="183"/>
                    </a:lnTo>
                    <a:lnTo>
                      <a:pt x="23" y="250"/>
                    </a:lnTo>
                    <a:lnTo>
                      <a:pt x="31" y="318"/>
                    </a:lnTo>
                    <a:lnTo>
                      <a:pt x="36" y="389"/>
                    </a:lnTo>
                    <a:lnTo>
                      <a:pt x="46" y="53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3" name="Freeform 955"/>
              <p:cNvSpPr>
                <a:spLocks/>
              </p:cNvSpPr>
              <p:nvPr/>
            </p:nvSpPr>
            <p:spPr bwMode="auto">
              <a:xfrm>
                <a:off x="1887" y="1564"/>
                <a:ext cx="48" cy="297"/>
              </a:xfrm>
              <a:custGeom>
                <a:avLst/>
                <a:gdLst>
                  <a:gd name="T0" fmla="*/ 0 w 48"/>
                  <a:gd name="T1" fmla="*/ 0 h 594"/>
                  <a:gd name="T2" fmla="*/ 5 w 48"/>
                  <a:gd name="T3" fmla="*/ 18 h 594"/>
                  <a:gd name="T4" fmla="*/ 13 w 48"/>
                  <a:gd name="T5" fmla="*/ 37 h 594"/>
                  <a:gd name="T6" fmla="*/ 18 w 48"/>
                  <a:gd name="T7" fmla="*/ 55 h 594"/>
                  <a:gd name="T8" fmla="*/ 23 w 48"/>
                  <a:gd name="T9" fmla="*/ 74 h 594"/>
                  <a:gd name="T10" fmla="*/ 31 w 48"/>
                  <a:gd name="T11" fmla="*/ 93 h 594"/>
                  <a:gd name="T12" fmla="*/ 36 w 48"/>
                  <a:gd name="T13" fmla="*/ 112 h 594"/>
                  <a:gd name="T14" fmla="*/ 43 w 48"/>
                  <a:gd name="T15" fmla="*/ 131 h 594"/>
                  <a:gd name="T16" fmla="*/ 48 w 48"/>
                  <a:gd name="T17" fmla="*/ 149 h 5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94"/>
                  <a:gd name="T29" fmla="*/ 48 w 48"/>
                  <a:gd name="T30" fmla="*/ 594 h 5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94">
                    <a:moveTo>
                      <a:pt x="0" y="0"/>
                    </a:moveTo>
                    <a:lnTo>
                      <a:pt x="5" y="71"/>
                    </a:lnTo>
                    <a:lnTo>
                      <a:pt x="13" y="146"/>
                    </a:lnTo>
                    <a:lnTo>
                      <a:pt x="18" y="220"/>
                    </a:lnTo>
                    <a:lnTo>
                      <a:pt x="23" y="297"/>
                    </a:lnTo>
                    <a:lnTo>
                      <a:pt x="31" y="373"/>
                    </a:lnTo>
                    <a:lnTo>
                      <a:pt x="36" y="448"/>
                    </a:lnTo>
                    <a:lnTo>
                      <a:pt x="43" y="524"/>
                    </a:lnTo>
                    <a:lnTo>
                      <a:pt x="48" y="59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4" name="Freeform 956"/>
              <p:cNvSpPr>
                <a:spLocks/>
              </p:cNvSpPr>
              <p:nvPr/>
            </p:nvSpPr>
            <p:spPr bwMode="auto">
              <a:xfrm>
                <a:off x="1935" y="1861"/>
                <a:ext cx="46" cy="254"/>
              </a:xfrm>
              <a:custGeom>
                <a:avLst/>
                <a:gdLst>
                  <a:gd name="T0" fmla="*/ 0 w 46"/>
                  <a:gd name="T1" fmla="*/ 0 h 508"/>
                  <a:gd name="T2" fmla="*/ 11 w 46"/>
                  <a:gd name="T3" fmla="*/ 34 h 508"/>
                  <a:gd name="T4" fmla="*/ 16 w 46"/>
                  <a:gd name="T5" fmla="*/ 52 h 508"/>
                  <a:gd name="T6" fmla="*/ 21 w 46"/>
                  <a:gd name="T7" fmla="*/ 68 h 508"/>
                  <a:gd name="T8" fmla="*/ 28 w 46"/>
                  <a:gd name="T9" fmla="*/ 84 h 508"/>
                  <a:gd name="T10" fmla="*/ 33 w 46"/>
                  <a:gd name="T11" fmla="*/ 100 h 508"/>
                  <a:gd name="T12" fmla="*/ 41 w 46"/>
                  <a:gd name="T13" fmla="*/ 114 h 508"/>
                  <a:gd name="T14" fmla="*/ 44 w 46"/>
                  <a:gd name="T15" fmla="*/ 121 h 508"/>
                  <a:gd name="T16" fmla="*/ 46 w 46"/>
                  <a:gd name="T17" fmla="*/ 127 h 5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08"/>
                  <a:gd name="T29" fmla="*/ 46 w 46"/>
                  <a:gd name="T30" fmla="*/ 508 h 5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08">
                    <a:moveTo>
                      <a:pt x="0" y="0"/>
                    </a:moveTo>
                    <a:lnTo>
                      <a:pt x="11" y="136"/>
                    </a:lnTo>
                    <a:lnTo>
                      <a:pt x="16" y="206"/>
                    </a:lnTo>
                    <a:lnTo>
                      <a:pt x="21" y="271"/>
                    </a:lnTo>
                    <a:lnTo>
                      <a:pt x="28" y="335"/>
                    </a:lnTo>
                    <a:lnTo>
                      <a:pt x="33" y="398"/>
                    </a:lnTo>
                    <a:lnTo>
                      <a:pt x="41" y="454"/>
                    </a:lnTo>
                    <a:lnTo>
                      <a:pt x="44" y="481"/>
                    </a:lnTo>
                    <a:lnTo>
                      <a:pt x="46" y="508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5" name="Freeform 957"/>
              <p:cNvSpPr>
                <a:spLocks/>
              </p:cNvSpPr>
              <p:nvPr/>
            </p:nvSpPr>
            <p:spPr bwMode="auto">
              <a:xfrm>
                <a:off x="1981" y="2115"/>
                <a:ext cx="46" cy="149"/>
              </a:xfrm>
              <a:custGeom>
                <a:avLst/>
                <a:gdLst>
                  <a:gd name="T0" fmla="*/ 0 w 46"/>
                  <a:gd name="T1" fmla="*/ 0 h 298"/>
                  <a:gd name="T2" fmla="*/ 5 w 46"/>
                  <a:gd name="T3" fmla="*/ 12 h 298"/>
                  <a:gd name="T4" fmla="*/ 13 w 46"/>
                  <a:gd name="T5" fmla="*/ 24 h 298"/>
                  <a:gd name="T6" fmla="*/ 15 w 46"/>
                  <a:gd name="T7" fmla="*/ 35 h 298"/>
                  <a:gd name="T8" fmla="*/ 23 w 46"/>
                  <a:gd name="T9" fmla="*/ 44 h 298"/>
                  <a:gd name="T10" fmla="*/ 28 w 46"/>
                  <a:gd name="T11" fmla="*/ 54 h 298"/>
                  <a:gd name="T12" fmla="*/ 33 w 46"/>
                  <a:gd name="T13" fmla="*/ 62 h 298"/>
                  <a:gd name="T14" fmla="*/ 38 w 46"/>
                  <a:gd name="T15" fmla="*/ 66 h 298"/>
                  <a:gd name="T16" fmla="*/ 41 w 46"/>
                  <a:gd name="T17" fmla="*/ 70 h 298"/>
                  <a:gd name="T18" fmla="*/ 43 w 46"/>
                  <a:gd name="T19" fmla="*/ 73 h 298"/>
                  <a:gd name="T20" fmla="*/ 46 w 46"/>
                  <a:gd name="T21" fmla="*/ 75 h 29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98"/>
                  <a:gd name="T35" fmla="*/ 46 w 46"/>
                  <a:gd name="T36" fmla="*/ 298 h 29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98">
                    <a:moveTo>
                      <a:pt x="0" y="0"/>
                    </a:moveTo>
                    <a:lnTo>
                      <a:pt x="5" y="49"/>
                    </a:lnTo>
                    <a:lnTo>
                      <a:pt x="13" y="96"/>
                    </a:lnTo>
                    <a:lnTo>
                      <a:pt x="15" y="138"/>
                    </a:lnTo>
                    <a:lnTo>
                      <a:pt x="23" y="179"/>
                    </a:lnTo>
                    <a:lnTo>
                      <a:pt x="28" y="216"/>
                    </a:lnTo>
                    <a:lnTo>
                      <a:pt x="33" y="250"/>
                    </a:lnTo>
                    <a:lnTo>
                      <a:pt x="38" y="263"/>
                    </a:lnTo>
                    <a:lnTo>
                      <a:pt x="41" y="277"/>
                    </a:lnTo>
                    <a:lnTo>
                      <a:pt x="43" y="289"/>
                    </a:lnTo>
                    <a:lnTo>
                      <a:pt x="46" y="298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6" name="Freeform 958"/>
              <p:cNvSpPr>
                <a:spLocks/>
              </p:cNvSpPr>
              <p:nvPr/>
            </p:nvSpPr>
            <p:spPr bwMode="auto">
              <a:xfrm>
                <a:off x="2027" y="2264"/>
                <a:ext cx="43" cy="12"/>
              </a:xfrm>
              <a:custGeom>
                <a:avLst/>
                <a:gdLst>
                  <a:gd name="T0" fmla="*/ 0 w 43"/>
                  <a:gd name="T1" fmla="*/ 0 h 23"/>
                  <a:gd name="T2" fmla="*/ 2 w 43"/>
                  <a:gd name="T3" fmla="*/ 2 h 23"/>
                  <a:gd name="T4" fmla="*/ 8 w 43"/>
                  <a:gd name="T5" fmla="*/ 4 h 23"/>
                  <a:gd name="T6" fmla="*/ 15 w 43"/>
                  <a:gd name="T7" fmla="*/ 5 h 23"/>
                  <a:gd name="T8" fmla="*/ 23 w 43"/>
                  <a:gd name="T9" fmla="*/ 6 h 23"/>
                  <a:gd name="T10" fmla="*/ 28 w 43"/>
                  <a:gd name="T11" fmla="*/ 6 h 23"/>
                  <a:gd name="T12" fmla="*/ 36 w 43"/>
                  <a:gd name="T13" fmla="*/ 6 h 23"/>
                  <a:gd name="T14" fmla="*/ 41 w 43"/>
                  <a:gd name="T15" fmla="*/ 6 h 23"/>
                  <a:gd name="T16" fmla="*/ 43 w 43"/>
                  <a:gd name="T17" fmla="*/ 5 h 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23"/>
                  <a:gd name="T29" fmla="*/ 43 w 43"/>
                  <a:gd name="T30" fmla="*/ 23 h 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23">
                    <a:moveTo>
                      <a:pt x="0" y="0"/>
                    </a:moveTo>
                    <a:lnTo>
                      <a:pt x="2" y="7"/>
                    </a:lnTo>
                    <a:lnTo>
                      <a:pt x="8" y="13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8" y="23"/>
                    </a:lnTo>
                    <a:lnTo>
                      <a:pt x="36" y="23"/>
                    </a:lnTo>
                    <a:lnTo>
                      <a:pt x="41" y="21"/>
                    </a:lnTo>
                    <a:lnTo>
                      <a:pt x="43" y="18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7" name="Freeform 959"/>
              <p:cNvSpPr>
                <a:spLocks/>
              </p:cNvSpPr>
              <p:nvPr/>
            </p:nvSpPr>
            <p:spPr bwMode="auto">
              <a:xfrm>
                <a:off x="2070" y="2138"/>
                <a:ext cx="46" cy="135"/>
              </a:xfrm>
              <a:custGeom>
                <a:avLst/>
                <a:gdLst>
                  <a:gd name="T0" fmla="*/ 0 w 46"/>
                  <a:gd name="T1" fmla="*/ 68 h 270"/>
                  <a:gd name="T2" fmla="*/ 3 w 46"/>
                  <a:gd name="T3" fmla="*/ 66 h 270"/>
                  <a:gd name="T4" fmla="*/ 5 w 46"/>
                  <a:gd name="T5" fmla="*/ 62 h 270"/>
                  <a:gd name="T6" fmla="*/ 8 w 46"/>
                  <a:gd name="T7" fmla="*/ 60 h 270"/>
                  <a:gd name="T8" fmla="*/ 13 w 46"/>
                  <a:gd name="T9" fmla="*/ 56 h 270"/>
                  <a:gd name="T10" fmla="*/ 18 w 46"/>
                  <a:gd name="T11" fmla="*/ 49 h 270"/>
                  <a:gd name="T12" fmla="*/ 23 w 46"/>
                  <a:gd name="T13" fmla="*/ 41 h 270"/>
                  <a:gd name="T14" fmla="*/ 31 w 46"/>
                  <a:gd name="T15" fmla="*/ 33 h 270"/>
                  <a:gd name="T16" fmla="*/ 36 w 46"/>
                  <a:gd name="T17" fmla="*/ 22 h 270"/>
                  <a:gd name="T18" fmla="*/ 41 w 46"/>
                  <a:gd name="T19" fmla="*/ 11 h 270"/>
                  <a:gd name="T20" fmla="*/ 46 w 46"/>
                  <a:gd name="T21" fmla="*/ 0 h 27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70"/>
                  <a:gd name="T35" fmla="*/ 46 w 46"/>
                  <a:gd name="T36" fmla="*/ 270 h 27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70">
                    <a:moveTo>
                      <a:pt x="0" y="270"/>
                    </a:moveTo>
                    <a:lnTo>
                      <a:pt x="3" y="261"/>
                    </a:lnTo>
                    <a:lnTo>
                      <a:pt x="5" y="250"/>
                    </a:lnTo>
                    <a:lnTo>
                      <a:pt x="8" y="240"/>
                    </a:lnTo>
                    <a:lnTo>
                      <a:pt x="13" y="227"/>
                    </a:lnTo>
                    <a:lnTo>
                      <a:pt x="18" y="199"/>
                    </a:lnTo>
                    <a:lnTo>
                      <a:pt x="23" y="165"/>
                    </a:lnTo>
                    <a:lnTo>
                      <a:pt x="31" y="130"/>
                    </a:lnTo>
                    <a:lnTo>
                      <a:pt x="36" y="89"/>
                    </a:lnTo>
                    <a:lnTo>
                      <a:pt x="41" y="46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8" name="Freeform 960"/>
              <p:cNvSpPr>
                <a:spLocks/>
              </p:cNvSpPr>
              <p:nvPr/>
            </p:nvSpPr>
            <p:spPr bwMode="auto">
              <a:xfrm>
                <a:off x="2116" y="1893"/>
                <a:ext cx="48" cy="245"/>
              </a:xfrm>
              <a:custGeom>
                <a:avLst/>
                <a:gdLst>
                  <a:gd name="T0" fmla="*/ 0 w 48"/>
                  <a:gd name="T1" fmla="*/ 123 h 490"/>
                  <a:gd name="T2" fmla="*/ 2 w 48"/>
                  <a:gd name="T3" fmla="*/ 117 h 490"/>
                  <a:gd name="T4" fmla="*/ 5 w 48"/>
                  <a:gd name="T5" fmla="*/ 110 h 490"/>
                  <a:gd name="T6" fmla="*/ 13 w 48"/>
                  <a:gd name="T7" fmla="*/ 96 h 490"/>
                  <a:gd name="T8" fmla="*/ 18 w 48"/>
                  <a:gd name="T9" fmla="*/ 82 h 490"/>
                  <a:gd name="T10" fmla="*/ 23 w 48"/>
                  <a:gd name="T11" fmla="*/ 66 h 490"/>
                  <a:gd name="T12" fmla="*/ 30 w 48"/>
                  <a:gd name="T13" fmla="*/ 50 h 490"/>
                  <a:gd name="T14" fmla="*/ 36 w 48"/>
                  <a:gd name="T15" fmla="*/ 34 h 490"/>
                  <a:gd name="T16" fmla="*/ 48 w 48"/>
                  <a:gd name="T17" fmla="*/ 0 h 4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90"/>
                  <a:gd name="T29" fmla="*/ 48 w 48"/>
                  <a:gd name="T30" fmla="*/ 490 h 4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90">
                    <a:moveTo>
                      <a:pt x="0" y="490"/>
                    </a:moveTo>
                    <a:lnTo>
                      <a:pt x="2" y="465"/>
                    </a:lnTo>
                    <a:lnTo>
                      <a:pt x="5" y="440"/>
                    </a:lnTo>
                    <a:lnTo>
                      <a:pt x="13" y="383"/>
                    </a:lnTo>
                    <a:lnTo>
                      <a:pt x="18" y="326"/>
                    </a:lnTo>
                    <a:lnTo>
                      <a:pt x="23" y="264"/>
                    </a:lnTo>
                    <a:lnTo>
                      <a:pt x="30" y="200"/>
                    </a:lnTo>
                    <a:lnTo>
                      <a:pt x="36" y="135"/>
                    </a:lnTo>
                    <a:lnTo>
                      <a:pt x="48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89" name="Freeform 961"/>
              <p:cNvSpPr>
                <a:spLocks/>
              </p:cNvSpPr>
              <p:nvPr/>
            </p:nvSpPr>
            <p:spPr bwMode="auto">
              <a:xfrm>
                <a:off x="2164" y="1598"/>
                <a:ext cx="46" cy="295"/>
              </a:xfrm>
              <a:custGeom>
                <a:avLst/>
                <a:gdLst>
                  <a:gd name="T0" fmla="*/ 0 w 46"/>
                  <a:gd name="T1" fmla="*/ 148 h 590"/>
                  <a:gd name="T2" fmla="*/ 3 w 46"/>
                  <a:gd name="T3" fmla="*/ 130 h 590"/>
                  <a:gd name="T4" fmla="*/ 10 w 46"/>
                  <a:gd name="T5" fmla="*/ 112 h 590"/>
                  <a:gd name="T6" fmla="*/ 15 w 46"/>
                  <a:gd name="T7" fmla="*/ 93 h 590"/>
                  <a:gd name="T8" fmla="*/ 23 w 46"/>
                  <a:gd name="T9" fmla="*/ 74 h 590"/>
                  <a:gd name="T10" fmla="*/ 33 w 46"/>
                  <a:gd name="T11" fmla="*/ 37 h 590"/>
                  <a:gd name="T12" fmla="*/ 41 w 46"/>
                  <a:gd name="T13" fmla="*/ 18 h 590"/>
                  <a:gd name="T14" fmla="*/ 46 w 46"/>
                  <a:gd name="T15" fmla="*/ 0 h 5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90"/>
                  <a:gd name="T26" fmla="*/ 46 w 46"/>
                  <a:gd name="T27" fmla="*/ 590 h 59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90">
                    <a:moveTo>
                      <a:pt x="0" y="590"/>
                    </a:moveTo>
                    <a:lnTo>
                      <a:pt x="3" y="520"/>
                    </a:lnTo>
                    <a:lnTo>
                      <a:pt x="10" y="449"/>
                    </a:lnTo>
                    <a:lnTo>
                      <a:pt x="15" y="375"/>
                    </a:lnTo>
                    <a:lnTo>
                      <a:pt x="23" y="298"/>
                    </a:lnTo>
                    <a:lnTo>
                      <a:pt x="33" y="145"/>
                    </a:lnTo>
                    <a:lnTo>
                      <a:pt x="41" y="73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0" name="Freeform 962"/>
              <p:cNvSpPr>
                <a:spLocks/>
              </p:cNvSpPr>
              <p:nvPr/>
            </p:nvSpPr>
            <p:spPr bwMode="auto">
              <a:xfrm>
                <a:off x="2210" y="1325"/>
                <a:ext cx="43" cy="273"/>
              </a:xfrm>
              <a:custGeom>
                <a:avLst/>
                <a:gdLst>
                  <a:gd name="T0" fmla="*/ 0 w 43"/>
                  <a:gd name="T1" fmla="*/ 137 h 546"/>
                  <a:gd name="T2" fmla="*/ 5 w 43"/>
                  <a:gd name="T3" fmla="*/ 118 h 546"/>
                  <a:gd name="T4" fmla="*/ 13 w 43"/>
                  <a:gd name="T5" fmla="*/ 100 h 546"/>
                  <a:gd name="T6" fmla="*/ 15 w 43"/>
                  <a:gd name="T7" fmla="*/ 82 h 546"/>
                  <a:gd name="T8" fmla="*/ 20 w 43"/>
                  <a:gd name="T9" fmla="*/ 65 h 546"/>
                  <a:gd name="T10" fmla="*/ 25 w 43"/>
                  <a:gd name="T11" fmla="*/ 47 h 546"/>
                  <a:gd name="T12" fmla="*/ 30 w 43"/>
                  <a:gd name="T13" fmla="*/ 30 h 546"/>
                  <a:gd name="T14" fmla="*/ 38 w 43"/>
                  <a:gd name="T15" fmla="*/ 14 h 546"/>
                  <a:gd name="T16" fmla="*/ 43 w 43"/>
                  <a:gd name="T17" fmla="*/ 0 h 5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546"/>
                  <a:gd name="T29" fmla="*/ 43 w 43"/>
                  <a:gd name="T30" fmla="*/ 546 h 54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546">
                    <a:moveTo>
                      <a:pt x="0" y="546"/>
                    </a:moveTo>
                    <a:lnTo>
                      <a:pt x="5" y="475"/>
                    </a:lnTo>
                    <a:lnTo>
                      <a:pt x="13" y="402"/>
                    </a:lnTo>
                    <a:lnTo>
                      <a:pt x="15" y="331"/>
                    </a:lnTo>
                    <a:lnTo>
                      <a:pt x="20" y="258"/>
                    </a:lnTo>
                    <a:lnTo>
                      <a:pt x="25" y="190"/>
                    </a:lnTo>
                    <a:lnTo>
                      <a:pt x="30" y="123"/>
                    </a:lnTo>
                    <a:lnTo>
                      <a:pt x="38" y="59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1" name="Freeform 963"/>
              <p:cNvSpPr>
                <a:spLocks/>
              </p:cNvSpPr>
              <p:nvPr/>
            </p:nvSpPr>
            <p:spPr bwMode="auto">
              <a:xfrm>
                <a:off x="2253" y="1140"/>
                <a:ext cx="46" cy="185"/>
              </a:xfrm>
              <a:custGeom>
                <a:avLst/>
                <a:gdLst>
                  <a:gd name="T0" fmla="*/ 0 w 46"/>
                  <a:gd name="T1" fmla="*/ 93 h 369"/>
                  <a:gd name="T2" fmla="*/ 5 w 46"/>
                  <a:gd name="T3" fmla="*/ 78 h 369"/>
                  <a:gd name="T4" fmla="*/ 13 w 46"/>
                  <a:gd name="T5" fmla="*/ 65 h 369"/>
                  <a:gd name="T6" fmla="*/ 18 w 46"/>
                  <a:gd name="T7" fmla="*/ 52 h 369"/>
                  <a:gd name="T8" fmla="*/ 23 w 46"/>
                  <a:gd name="T9" fmla="*/ 39 h 369"/>
                  <a:gd name="T10" fmla="*/ 28 w 46"/>
                  <a:gd name="T11" fmla="*/ 28 h 369"/>
                  <a:gd name="T12" fmla="*/ 33 w 46"/>
                  <a:gd name="T13" fmla="*/ 18 h 369"/>
                  <a:gd name="T14" fmla="*/ 41 w 46"/>
                  <a:gd name="T15" fmla="*/ 8 h 369"/>
                  <a:gd name="T16" fmla="*/ 43 w 46"/>
                  <a:gd name="T17" fmla="*/ 4 h 369"/>
                  <a:gd name="T18" fmla="*/ 46 w 46"/>
                  <a:gd name="T19" fmla="*/ 0 h 3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69"/>
                  <a:gd name="T32" fmla="*/ 46 w 46"/>
                  <a:gd name="T33" fmla="*/ 369 h 3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69">
                    <a:moveTo>
                      <a:pt x="0" y="369"/>
                    </a:moveTo>
                    <a:lnTo>
                      <a:pt x="5" y="312"/>
                    </a:lnTo>
                    <a:lnTo>
                      <a:pt x="13" y="259"/>
                    </a:lnTo>
                    <a:lnTo>
                      <a:pt x="18" y="206"/>
                    </a:lnTo>
                    <a:lnTo>
                      <a:pt x="23" y="156"/>
                    </a:lnTo>
                    <a:lnTo>
                      <a:pt x="28" y="110"/>
                    </a:lnTo>
                    <a:lnTo>
                      <a:pt x="33" y="71"/>
                    </a:lnTo>
                    <a:lnTo>
                      <a:pt x="41" y="32"/>
                    </a:lnTo>
                    <a:lnTo>
                      <a:pt x="43" y="16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2" name="Freeform 964"/>
              <p:cNvSpPr>
                <a:spLocks/>
              </p:cNvSpPr>
              <p:nvPr/>
            </p:nvSpPr>
            <p:spPr bwMode="auto">
              <a:xfrm>
                <a:off x="2299" y="1090"/>
                <a:ext cx="46" cy="50"/>
              </a:xfrm>
              <a:custGeom>
                <a:avLst/>
                <a:gdLst>
                  <a:gd name="T0" fmla="*/ 0 w 46"/>
                  <a:gd name="T1" fmla="*/ 25 h 102"/>
                  <a:gd name="T2" fmla="*/ 10 w 46"/>
                  <a:gd name="T3" fmla="*/ 15 h 102"/>
                  <a:gd name="T4" fmla="*/ 18 w 46"/>
                  <a:gd name="T5" fmla="*/ 11 h 102"/>
                  <a:gd name="T6" fmla="*/ 23 w 46"/>
                  <a:gd name="T7" fmla="*/ 7 h 102"/>
                  <a:gd name="T8" fmla="*/ 30 w 46"/>
                  <a:gd name="T9" fmla="*/ 3 h 102"/>
                  <a:gd name="T10" fmla="*/ 38 w 46"/>
                  <a:gd name="T11" fmla="*/ 1 h 102"/>
                  <a:gd name="T12" fmla="*/ 38 w 46"/>
                  <a:gd name="T13" fmla="*/ 1 h 102"/>
                  <a:gd name="T14" fmla="*/ 41 w 46"/>
                  <a:gd name="T15" fmla="*/ 0 h 102"/>
                  <a:gd name="T16" fmla="*/ 43 w 46"/>
                  <a:gd name="T17" fmla="*/ 0 h 102"/>
                  <a:gd name="T18" fmla="*/ 46 w 46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102"/>
                  <a:gd name="T32" fmla="*/ 46 w 46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102">
                    <a:moveTo>
                      <a:pt x="0" y="102"/>
                    </a:moveTo>
                    <a:lnTo>
                      <a:pt x="10" y="63"/>
                    </a:lnTo>
                    <a:lnTo>
                      <a:pt x="18" y="45"/>
                    </a:lnTo>
                    <a:lnTo>
                      <a:pt x="23" y="29"/>
                    </a:lnTo>
                    <a:lnTo>
                      <a:pt x="30" y="15"/>
                    </a:lnTo>
                    <a:lnTo>
                      <a:pt x="38" y="6"/>
                    </a:lnTo>
                    <a:lnTo>
                      <a:pt x="38" y="4"/>
                    </a:lnTo>
                    <a:lnTo>
                      <a:pt x="41" y="2"/>
                    </a:lnTo>
                    <a:lnTo>
                      <a:pt x="43" y="0"/>
                    </a:lnTo>
                    <a:lnTo>
                      <a:pt x="46" y="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3" name="Freeform 965"/>
              <p:cNvSpPr>
                <a:spLocks/>
              </p:cNvSpPr>
              <p:nvPr/>
            </p:nvSpPr>
            <p:spPr bwMode="auto">
              <a:xfrm>
                <a:off x="2345" y="1091"/>
                <a:ext cx="48" cy="96"/>
              </a:xfrm>
              <a:custGeom>
                <a:avLst/>
                <a:gdLst>
                  <a:gd name="T0" fmla="*/ 0 w 48"/>
                  <a:gd name="T1" fmla="*/ 0 h 192"/>
                  <a:gd name="T2" fmla="*/ 2 w 48"/>
                  <a:gd name="T3" fmla="*/ 1 h 192"/>
                  <a:gd name="T4" fmla="*/ 5 w 48"/>
                  <a:gd name="T5" fmla="*/ 3 h 192"/>
                  <a:gd name="T6" fmla="*/ 7 w 48"/>
                  <a:gd name="T7" fmla="*/ 3 h 192"/>
                  <a:gd name="T8" fmla="*/ 12 w 48"/>
                  <a:gd name="T9" fmla="*/ 6 h 192"/>
                  <a:gd name="T10" fmla="*/ 17 w 48"/>
                  <a:gd name="T11" fmla="*/ 11 h 192"/>
                  <a:gd name="T12" fmla="*/ 23 w 48"/>
                  <a:gd name="T13" fmla="*/ 16 h 192"/>
                  <a:gd name="T14" fmla="*/ 30 w 48"/>
                  <a:gd name="T15" fmla="*/ 23 h 192"/>
                  <a:gd name="T16" fmla="*/ 35 w 48"/>
                  <a:gd name="T17" fmla="*/ 30 h 192"/>
                  <a:gd name="T18" fmla="*/ 43 w 48"/>
                  <a:gd name="T19" fmla="*/ 40 h 192"/>
                  <a:gd name="T20" fmla="*/ 48 w 48"/>
                  <a:gd name="T21" fmla="*/ 48 h 1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192"/>
                  <a:gd name="T35" fmla="*/ 48 w 48"/>
                  <a:gd name="T36" fmla="*/ 192 h 1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192">
                    <a:moveTo>
                      <a:pt x="0" y="0"/>
                    </a:moveTo>
                    <a:lnTo>
                      <a:pt x="2" y="4"/>
                    </a:lnTo>
                    <a:lnTo>
                      <a:pt x="5" y="9"/>
                    </a:lnTo>
                    <a:lnTo>
                      <a:pt x="7" y="14"/>
                    </a:lnTo>
                    <a:lnTo>
                      <a:pt x="12" y="22"/>
                    </a:lnTo>
                    <a:lnTo>
                      <a:pt x="17" y="41"/>
                    </a:lnTo>
                    <a:lnTo>
                      <a:pt x="23" y="64"/>
                    </a:lnTo>
                    <a:lnTo>
                      <a:pt x="30" y="91"/>
                    </a:lnTo>
                    <a:lnTo>
                      <a:pt x="35" y="123"/>
                    </a:lnTo>
                    <a:lnTo>
                      <a:pt x="43" y="157"/>
                    </a:lnTo>
                    <a:lnTo>
                      <a:pt x="48" y="19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4" name="Freeform 966"/>
              <p:cNvSpPr>
                <a:spLocks/>
              </p:cNvSpPr>
              <p:nvPr/>
            </p:nvSpPr>
            <p:spPr bwMode="auto">
              <a:xfrm>
                <a:off x="2393" y="1187"/>
                <a:ext cx="46" cy="218"/>
              </a:xfrm>
              <a:custGeom>
                <a:avLst/>
                <a:gdLst>
                  <a:gd name="T0" fmla="*/ 0 w 46"/>
                  <a:gd name="T1" fmla="*/ 0 h 437"/>
                  <a:gd name="T2" fmla="*/ 3 w 46"/>
                  <a:gd name="T3" fmla="*/ 5 h 437"/>
                  <a:gd name="T4" fmla="*/ 3 w 46"/>
                  <a:gd name="T5" fmla="*/ 10 h 437"/>
                  <a:gd name="T6" fmla="*/ 10 w 46"/>
                  <a:gd name="T7" fmla="*/ 22 h 437"/>
                  <a:gd name="T8" fmla="*/ 15 w 46"/>
                  <a:gd name="T9" fmla="*/ 34 h 437"/>
                  <a:gd name="T10" fmla="*/ 23 w 46"/>
                  <a:gd name="T11" fmla="*/ 48 h 437"/>
                  <a:gd name="T12" fmla="*/ 28 w 46"/>
                  <a:gd name="T13" fmla="*/ 63 h 437"/>
                  <a:gd name="T14" fmla="*/ 33 w 46"/>
                  <a:gd name="T15" fmla="*/ 78 h 437"/>
                  <a:gd name="T16" fmla="*/ 41 w 46"/>
                  <a:gd name="T17" fmla="*/ 93 h 437"/>
                  <a:gd name="T18" fmla="*/ 46 w 46"/>
                  <a:gd name="T19" fmla="*/ 109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437"/>
                  <a:gd name="T32" fmla="*/ 46 w 46"/>
                  <a:gd name="T33" fmla="*/ 437 h 43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437">
                    <a:moveTo>
                      <a:pt x="0" y="0"/>
                    </a:moveTo>
                    <a:lnTo>
                      <a:pt x="3" y="20"/>
                    </a:lnTo>
                    <a:lnTo>
                      <a:pt x="3" y="43"/>
                    </a:lnTo>
                    <a:lnTo>
                      <a:pt x="10" y="89"/>
                    </a:lnTo>
                    <a:lnTo>
                      <a:pt x="15" y="139"/>
                    </a:lnTo>
                    <a:lnTo>
                      <a:pt x="23" y="194"/>
                    </a:lnTo>
                    <a:lnTo>
                      <a:pt x="28" y="252"/>
                    </a:lnTo>
                    <a:lnTo>
                      <a:pt x="33" y="313"/>
                    </a:lnTo>
                    <a:lnTo>
                      <a:pt x="41" y="373"/>
                    </a:lnTo>
                    <a:lnTo>
                      <a:pt x="46" y="43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5" name="Freeform 967"/>
              <p:cNvSpPr>
                <a:spLocks/>
              </p:cNvSpPr>
              <p:nvPr/>
            </p:nvSpPr>
            <p:spPr bwMode="auto">
              <a:xfrm>
                <a:off x="2439" y="1405"/>
                <a:ext cx="43" cy="288"/>
              </a:xfrm>
              <a:custGeom>
                <a:avLst/>
                <a:gdLst>
                  <a:gd name="T0" fmla="*/ 0 w 43"/>
                  <a:gd name="T1" fmla="*/ 0 h 576"/>
                  <a:gd name="T2" fmla="*/ 5 w 43"/>
                  <a:gd name="T3" fmla="*/ 16 h 576"/>
                  <a:gd name="T4" fmla="*/ 12 w 43"/>
                  <a:gd name="T5" fmla="*/ 34 h 576"/>
                  <a:gd name="T6" fmla="*/ 15 w 43"/>
                  <a:gd name="T7" fmla="*/ 51 h 576"/>
                  <a:gd name="T8" fmla="*/ 20 w 43"/>
                  <a:gd name="T9" fmla="*/ 71 h 576"/>
                  <a:gd name="T10" fmla="*/ 30 w 43"/>
                  <a:gd name="T11" fmla="*/ 107 h 576"/>
                  <a:gd name="T12" fmla="*/ 38 w 43"/>
                  <a:gd name="T13" fmla="*/ 125 h 576"/>
                  <a:gd name="T14" fmla="*/ 43 w 43"/>
                  <a:gd name="T15" fmla="*/ 144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576"/>
                  <a:gd name="T26" fmla="*/ 43 w 43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576">
                    <a:moveTo>
                      <a:pt x="0" y="0"/>
                    </a:moveTo>
                    <a:lnTo>
                      <a:pt x="5" y="64"/>
                    </a:lnTo>
                    <a:lnTo>
                      <a:pt x="12" y="133"/>
                    </a:lnTo>
                    <a:lnTo>
                      <a:pt x="15" y="206"/>
                    </a:lnTo>
                    <a:lnTo>
                      <a:pt x="20" y="281"/>
                    </a:lnTo>
                    <a:lnTo>
                      <a:pt x="30" y="428"/>
                    </a:lnTo>
                    <a:lnTo>
                      <a:pt x="38" y="503"/>
                    </a:lnTo>
                    <a:lnTo>
                      <a:pt x="43" y="576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6" name="Freeform 968"/>
              <p:cNvSpPr>
                <a:spLocks/>
              </p:cNvSpPr>
              <p:nvPr/>
            </p:nvSpPr>
            <p:spPr bwMode="auto">
              <a:xfrm>
                <a:off x="2482" y="1693"/>
                <a:ext cx="46" cy="287"/>
              </a:xfrm>
              <a:custGeom>
                <a:avLst/>
                <a:gdLst>
                  <a:gd name="T0" fmla="*/ 0 w 46"/>
                  <a:gd name="T1" fmla="*/ 0 h 574"/>
                  <a:gd name="T2" fmla="*/ 5 w 46"/>
                  <a:gd name="T3" fmla="*/ 18 h 574"/>
                  <a:gd name="T4" fmla="*/ 13 w 46"/>
                  <a:gd name="T5" fmla="*/ 36 h 574"/>
                  <a:gd name="T6" fmla="*/ 23 w 46"/>
                  <a:gd name="T7" fmla="*/ 74 h 574"/>
                  <a:gd name="T8" fmla="*/ 28 w 46"/>
                  <a:gd name="T9" fmla="*/ 92 h 574"/>
                  <a:gd name="T10" fmla="*/ 33 w 46"/>
                  <a:gd name="T11" fmla="*/ 110 h 574"/>
                  <a:gd name="T12" fmla="*/ 41 w 46"/>
                  <a:gd name="T13" fmla="*/ 127 h 574"/>
                  <a:gd name="T14" fmla="*/ 46 w 46"/>
                  <a:gd name="T15" fmla="*/ 144 h 5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74"/>
                  <a:gd name="T26" fmla="*/ 46 w 46"/>
                  <a:gd name="T27" fmla="*/ 574 h 5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74">
                    <a:moveTo>
                      <a:pt x="0" y="0"/>
                    </a:moveTo>
                    <a:lnTo>
                      <a:pt x="5" y="73"/>
                    </a:lnTo>
                    <a:lnTo>
                      <a:pt x="13" y="147"/>
                    </a:lnTo>
                    <a:lnTo>
                      <a:pt x="23" y="296"/>
                    </a:lnTo>
                    <a:lnTo>
                      <a:pt x="28" y="369"/>
                    </a:lnTo>
                    <a:lnTo>
                      <a:pt x="33" y="440"/>
                    </a:lnTo>
                    <a:lnTo>
                      <a:pt x="41" y="508"/>
                    </a:lnTo>
                    <a:lnTo>
                      <a:pt x="46" y="57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7" name="Freeform 969"/>
              <p:cNvSpPr>
                <a:spLocks/>
              </p:cNvSpPr>
              <p:nvPr/>
            </p:nvSpPr>
            <p:spPr bwMode="auto">
              <a:xfrm>
                <a:off x="2528" y="1980"/>
                <a:ext cx="45" cy="216"/>
              </a:xfrm>
              <a:custGeom>
                <a:avLst/>
                <a:gdLst>
                  <a:gd name="T0" fmla="*/ 0 w 45"/>
                  <a:gd name="T1" fmla="*/ 0 h 431"/>
                  <a:gd name="T2" fmla="*/ 5 w 45"/>
                  <a:gd name="T3" fmla="*/ 16 h 431"/>
                  <a:gd name="T4" fmla="*/ 12 w 45"/>
                  <a:gd name="T5" fmla="*/ 31 h 431"/>
                  <a:gd name="T6" fmla="*/ 18 w 45"/>
                  <a:gd name="T7" fmla="*/ 46 h 431"/>
                  <a:gd name="T8" fmla="*/ 23 w 45"/>
                  <a:gd name="T9" fmla="*/ 60 h 431"/>
                  <a:gd name="T10" fmla="*/ 30 w 45"/>
                  <a:gd name="T11" fmla="*/ 74 h 431"/>
                  <a:gd name="T12" fmla="*/ 35 w 45"/>
                  <a:gd name="T13" fmla="*/ 86 h 431"/>
                  <a:gd name="T14" fmla="*/ 40 w 45"/>
                  <a:gd name="T15" fmla="*/ 98 h 431"/>
                  <a:gd name="T16" fmla="*/ 43 w 45"/>
                  <a:gd name="T17" fmla="*/ 103 h 431"/>
                  <a:gd name="T18" fmla="*/ 45 w 45"/>
                  <a:gd name="T19" fmla="*/ 108 h 4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431"/>
                  <a:gd name="T32" fmla="*/ 45 w 45"/>
                  <a:gd name="T33" fmla="*/ 431 h 4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431">
                    <a:moveTo>
                      <a:pt x="0" y="0"/>
                    </a:moveTo>
                    <a:lnTo>
                      <a:pt x="5" y="62"/>
                    </a:lnTo>
                    <a:lnTo>
                      <a:pt x="12" y="124"/>
                    </a:lnTo>
                    <a:lnTo>
                      <a:pt x="18" y="183"/>
                    </a:lnTo>
                    <a:lnTo>
                      <a:pt x="23" y="239"/>
                    </a:lnTo>
                    <a:lnTo>
                      <a:pt x="30" y="293"/>
                    </a:lnTo>
                    <a:lnTo>
                      <a:pt x="35" y="344"/>
                    </a:lnTo>
                    <a:lnTo>
                      <a:pt x="40" y="390"/>
                    </a:lnTo>
                    <a:lnTo>
                      <a:pt x="43" y="410"/>
                    </a:lnTo>
                    <a:lnTo>
                      <a:pt x="45" y="43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8" name="Freeform 970"/>
              <p:cNvSpPr>
                <a:spLocks/>
              </p:cNvSpPr>
              <p:nvPr/>
            </p:nvSpPr>
            <p:spPr bwMode="auto">
              <a:xfrm>
                <a:off x="2573" y="2196"/>
                <a:ext cx="49" cy="90"/>
              </a:xfrm>
              <a:custGeom>
                <a:avLst/>
                <a:gdLst>
                  <a:gd name="T0" fmla="*/ 0 w 49"/>
                  <a:gd name="T1" fmla="*/ 0 h 182"/>
                  <a:gd name="T2" fmla="*/ 6 w 49"/>
                  <a:gd name="T3" fmla="*/ 8 h 182"/>
                  <a:gd name="T4" fmla="*/ 13 w 49"/>
                  <a:gd name="T5" fmla="*/ 16 h 182"/>
                  <a:gd name="T6" fmla="*/ 18 w 49"/>
                  <a:gd name="T7" fmla="*/ 23 h 182"/>
                  <a:gd name="T8" fmla="*/ 26 w 49"/>
                  <a:gd name="T9" fmla="*/ 30 h 182"/>
                  <a:gd name="T10" fmla="*/ 31 w 49"/>
                  <a:gd name="T11" fmla="*/ 35 h 182"/>
                  <a:gd name="T12" fmla="*/ 34 w 49"/>
                  <a:gd name="T13" fmla="*/ 38 h 182"/>
                  <a:gd name="T14" fmla="*/ 39 w 49"/>
                  <a:gd name="T15" fmla="*/ 40 h 182"/>
                  <a:gd name="T16" fmla="*/ 41 w 49"/>
                  <a:gd name="T17" fmla="*/ 42 h 182"/>
                  <a:gd name="T18" fmla="*/ 44 w 49"/>
                  <a:gd name="T19" fmla="*/ 43 h 182"/>
                  <a:gd name="T20" fmla="*/ 46 w 49"/>
                  <a:gd name="T21" fmla="*/ 44 h 182"/>
                  <a:gd name="T22" fmla="*/ 49 w 49"/>
                  <a:gd name="T23" fmla="*/ 45 h 18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9"/>
                  <a:gd name="T37" fmla="*/ 0 h 182"/>
                  <a:gd name="T38" fmla="*/ 49 w 49"/>
                  <a:gd name="T39" fmla="*/ 182 h 18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9" h="182">
                    <a:moveTo>
                      <a:pt x="0" y="0"/>
                    </a:moveTo>
                    <a:lnTo>
                      <a:pt x="6" y="34"/>
                    </a:lnTo>
                    <a:lnTo>
                      <a:pt x="13" y="66"/>
                    </a:lnTo>
                    <a:lnTo>
                      <a:pt x="18" y="95"/>
                    </a:lnTo>
                    <a:lnTo>
                      <a:pt x="26" y="121"/>
                    </a:lnTo>
                    <a:lnTo>
                      <a:pt x="31" y="144"/>
                    </a:lnTo>
                    <a:lnTo>
                      <a:pt x="34" y="153"/>
                    </a:lnTo>
                    <a:lnTo>
                      <a:pt x="39" y="162"/>
                    </a:lnTo>
                    <a:lnTo>
                      <a:pt x="41" y="169"/>
                    </a:lnTo>
                    <a:lnTo>
                      <a:pt x="44" y="174"/>
                    </a:lnTo>
                    <a:lnTo>
                      <a:pt x="46" y="178"/>
                    </a:lnTo>
                    <a:lnTo>
                      <a:pt x="49" y="18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99" name="Freeform 971"/>
              <p:cNvSpPr>
                <a:spLocks/>
              </p:cNvSpPr>
              <p:nvPr/>
            </p:nvSpPr>
            <p:spPr bwMode="auto">
              <a:xfrm>
                <a:off x="2622" y="2230"/>
                <a:ext cx="43" cy="56"/>
              </a:xfrm>
              <a:custGeom>
                <a:avLst/>
                <a:gdLst>
                  <a:gd name="T0" fmla="*/ 0 w 43"/>
                  <a:gd name="T1" fmla="*/ 28 h 112"/>
                  <a:gd name="T2" fmla="*/ 2 w 43"/>
                  <a:gd name="T3" fmla="*/ 28 h 112"/>
                  <a:gd name="T4" fmla="*/ 5 w 43"/>
                  <a:gd name="T5" fmla="*/ 28 h 112"/>
                  <a:gd name="T6" fmla="*/ 5 w 43"/>
                  <a:gd name="T7" fmla="*/ 28 h 112"/>
                  <a:gd name="T8" fmla="*/ 7 w 43"/>
                  <a:gd name="T9" fmla="*/ 26 h 112"/>
                  <a:gd name="T10" fmla="*/ 12 w 43"/>
                  <a:gd name="T11" fmla="*/ 24 h 112"/>
                  <a:gd name="T12" fmla="*/ 20 w 43"/>
                  <a:gd name="T13" fmla="*/ 21 h 112"/>
                  <a:gd name="T14" fmla="*/ 28 w 43"/>
                  <a:gd name="T15" fmla="*/ 15 h 112"/>
                  <a:gd name="T16" fmla="*/ 33 w 43"/>
                  <a:gd name="T17" fmla="*/ 11 h 112"/>
                  <a:gd name="T18" fmla="*/ 38 w 43"/>
                  <a:gd name="T19" fmla="*/ 6 h 112"/>
                  <a:gd name="T20" fmla="*/ 43 w 43"/>
                  <a:gd name="T21" fmla="*/ 0 h 1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"/>
                  <a:gd name="T34" fmla="*/ 0 h 112"/>
                  <a:gd name="T35" fmla="*/ 43 w 43"/>
                  <a:gd name="T36" fmla="*/ 112 h 1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" h="112">
                    <a:moveTo>
                      <a:pt x="0" y="112"/>
                    </a:moveTo>
                    <a:lnTo>
                      <a:pt x="2" y="112"/>
                    </a:lnTo>
                    <a:lnTo>
                      <a:pt x="5" y="112"/>
                    </a:lnTo>
                    <a:lnTo>
                      <a:pt x="5" y="110"/>
                    </a:lnTo>
                    <a:lnTo>
                      <a:pt x="7" y="104"/>
                    </a:lnTo>
                    <a:lnTo>
                      <a:pt x="12" y="96"/>
                    </a:lnTo>
                    <a:lnTo>
                      <a:pt x="20" y="81"/>
                    </a:lnTo>
                    <a:lnTo>
                      <a:pt x="28" y="62"/>
                    </a:lnTo>
                    <a:lnTo>
                      <a:pt x="33" y="42"/>
                    </a:lnTo>
                    <a:lnTo>
                      <a:pt x="38" y="21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0" name="Freeform 972"/>
              <p:cNvSpPr>
                <a:spLocks/>
              </p:cNvSpPr>
              <p:nvPr/>
            </p:nvSpPr>
            <p:spPr bwMode="auto">
              <a:xfrm>
                <a:off x="2665" y="2043"/>
                <a:ext cx="46" cy="187"/>
              </a:xfrm>
              <a:custGeom>
                <a:avLst/>
                <a:gdLst>
                  <a:gd name="T0" fmla="*/ 0 w 46"/>
                  <a:gd name="T1" fmla="*/ 93 h 375"/>
                  <a:gd name="T2" fmla="*/ 3 w 46"/>
                  <a:gd name="T3" fmla="*/ 89 h 375"/>
                  <a:gd name="T4" fmla="*/ 5 w 46"/>
                  <a:gd name="T5" fmla="*/ 85 h 375"/>
                  <a:gd name="T6" fmla="*/ 13 w 46"/>
                  <a:gd name="T7" fmla="*/ 76 h 375"/>
                  <a:gd name="T8" fmla="*/ 18 w 46"/>
                  <a:gd name="T9" fmla="*/ 65 h 375"/>
                  <a:gd name="T10" fmla="*/ 20 w 46"/>
                  <a:gd name="T11" fmla="*/ 53 h 375"/>
                  <a:gd name="T12" fmla="*/ 28 w 46"/>
                  <a:gd name="T13" fmla="*/ 40 h 375"/>
                  <a:gd name="T14" fmla="*/ 33 w 46"/>
                  <a:gd name="T15" fmla="*/ 28 h 375"/>
                  <a:gd name="T16" fmla="*/ 41 w 46"/>
                  <a:gd name="T17" fmla="*/ 14 h 375"/>
                  <a:gd name="T18" fmla="*/ 46 w 46"/>
                  <a:gd name="T19" fmla="*/ 0 h 37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75"/>
                  <a:gd name="T32" fmla="*/ 46 w 46"/>
                  <a:gd name="T33" fmla="*/ 375 h 37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75">
                    <a:moveTo>
                      <a:pt x="0" y="375"/>
                    </a:moveTo>
                    <a:lnTo>
                      <a:pt x="3" y="359"/>
                    </a:lnTo>
                    <a:lnTo>
                      <a:pt x="5" y="343"/>
                    </a:lnTo>
                    <a:lnTo>
                      <a:pt x="13" y="304"/>
                    </a:lnTo>
                    <a:lnTo>
                      <a:pt x="18" y="261"/>
                    </a:lnTo>
                    <a:lnTo>
                      <a:pt x="20" y="215"/>
                    </a:lnTo>
                    <a:lnTo>
                      <a:pt x="28" y="163"/>
                    </a:lnTo>
                    <a:lnTo>
                      <a:pt x="33" y="112"/>
                    </a:lnTo>
                    <a:lnTo>
                      <a:pt x="41" y="57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1" name="Freeform 973"/>
              <p:cNvSpPr>
                <a:spLocks/>
              </p:cNvSpPr>
              <p:nvPr/>
            </p:nvSpPr>
            <p:spPr bwMode="auto">
              <a:xfrm>
                <a:off x="2711" y="1767"/>
                <a:ext cx="45" cy="276"/>
              </a:xfrm>
              <a:custGeom>
                <a:avLst/>
                <a:gdLst>
                  <a:gd name="T0" fmla="*/ 0 w 45"/>
                  <a:gd name="T1" fmla="*/ 138 h 553"/>
                  <a:gd name="T2" fmla="*/ 5 w 45"/>
                  <a:gd name="T3" fmla="*/ 123 h 553"/>
                  <a:gd name="T4" fmla="*/ 12 w 45"/>
                  <a:gd name="T5" fmla="*/ 107 h 553"/>
                  <a:gd name="T6" fmla="*/ 18 w 45"/>
                  <a:gd name="T7" fmla="*/ 89 h 553"/>
                  <a:gd name="T8" fmla="*/ 23 w 45"/>
                  <a:gd name="T9" fmla="*/ 72 h 553"/>
                  <a:gd name="T10" fmla="*/ 30 w 45"/>
                  <a:gd name="T11" fmla="*/ 54 h 553"/>
                  <a:gd name="T12" fmla="*/ 33 w 45"/>
                  <a:gd name="T13" fmla="*/ 36 h 553"/>
                  <a:gd name="T14" fmla="*/ 40 w 45"/>
                  <a:gd name="T15" fmla="*/ 18 h 553"/>
                  <a:gd name="T16" fmla="*/ 45 w 45"/>
                  <a:gd name="T17" fmla="*/ 0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5"/>
                  <a:gd name="T28" fmla="*/ 0 h 553"/>
                  <a:gd name="T29" fmla="*/ 45 w 45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5" h="553">
                    <a:moveTo>
                      <a:pt x="0" y="553"/>
                    </a:moveTo>
                    <a:lnTo>
                      <a:pt x="5" y="492"/>
                    </a:lnTo>
                    <a:lnTo>
                      <a:pt x="12" y="428"/>
                    </a:lnTo>
                    <a:lnTo>
                      <a:pt x="18" y="359"/>
                    </a:lnTo>
                    <a:lnTo>
                      <a:pt x="23" y="290"/>
                    </a:lnTo>
                    <a:lnTo>
                      <a:pt x="30" y="219"/>
                    </a:lnTo>
                    <a:lnTo>
                      <a:pt x="33" y="146"/>
                    </a:lnTo>
                    <a:lnTo>
                      <a:pt x="40" y="73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2" name="Freeform 974"/>
              <p:cNvSpPr>
                <a:spLocks/>
              </p:cNvSpPr>
              <p:nvPr/>
            </p:nvSpPr>
            <p:spPr bwMode="auto">
              <a:xfrm>
                <a:off x="2756" y="1473"/>
                <a:ext cx="46" cy="294"/>
              </a:xfrm>
              <a:custGeom>
                <a:avLst/>
                <a:gdLst>
                  <a:gd name="T0" fmla="*/ 0 w 46"/>
                  <a:gd name="T1" fmla="*/ 147 h 588"/>
                  <a:gd name="T2" fmla="*/ 6 w 46"/>
                  <a:gd name="T3" fmla="*/ 129 h 588"/>
                  <a:gd name="T4" fmla="*/ 13 w 46"/>
                  <a:gd name="T5" fmla="*/ 110 h 588"/>
                  <a:gd name="T6" fmla="*/ 23 w 46"/>
                  <a:gd name="T7" fmla="*/ 73 h 588"/>
                  <a:gd name="T8" fmla="*/ 31 w 46"/>
                  <a:gd name="T9" fmla="*/ 53 h 588"/>
                  <a:gd name="T10" fmla="*/ 36 w 46"/>
                  <a:gd name="T11" fmla="*/ 36 h 588"/>
                  <a:gd name="T12" fmla="*/ 41 w 46"/>
                  <a:gd name="T13" fmla="*/ 18 h 588"/>
                  <a:gd name="T14" fmla="*/ 46 w 46"/>
                  <a:gd name="T15" fmla="*/ 0 h 5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88"/>
                  <a:gd name="T26" fmla="*/ 46 w 46"/>
                  <a:gd name="T27" fmla="*/ 588 h 58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88">
                    <a:moveTo>
                      <a:pt x="0" y="588"/>
                    </a:moveTo>
                    <a:lnTo>
                      <a:pt x="6" y="515"/>
                    </a:lnTo>
                    <a:lnTo>
                      <a:pt x="13" y="443"/>
                    </a:lnTo>
                    <a:lnTo>
                      <a:pt x="23" y="292"/>
                    </a:lnTo>
                    <a:lnTo>
                      <a:pt x="31" y="215"/>
                    </a:lnTo>
                    <a:lnTo>
                      <a:pt x="36" y="142"/>
                    </a:lnTo>
                    <a:lnTo>
                      <a:pt x="41" y="69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3" name="Freeform 975"/>
              <p:cNvSpPr>
                <a:spLocks/>
              </p:cNvSpPr>
              <p:nvPr/>
            </p:nvSpPr>
            <p:spPr bwMode="auto">
              <a:xfrm>
                <a:off x="2802" y="1231"/>
                <a:ext cx="49" cy="242"/>
              </a:xfrm>
              <a:custGeom>
                <a:avLst/>
                <a:gdLst>
                  <a:gd name="T0" fmla="*/ 0 w 49"/>
                  <a:gd name="T1" fmla="*/ 121 h 483"/>
                  <a:gd name="T2" fmla="*/ 13 w 49"/>
                  <a:gd name="T3" fmla="*/ 88 h 483"/>
                  <a:gd name="T4" fmla="*/ 18 w 49"/>
                  <a:gd name="T5" fmla="*/ 71 h 483"/>
                  <a:gd name="T6" fmla="*/ 26 w 49"/>
                  <a:gd name="T7" fmla="*/ 55 h 483"/>
                  <a:gd name="T8" fmla="*/ 31 w 49"/>
                  <a:gd name="T9" fmla="*/ 40 h 483"/>
                  <a:gd name="T10" fmla="*/ 36 w 49"/>
                  <a:gd name="T11" fmla="*/ 26 h 483"/>
                  <a:gd name="T12" fmla="*/ 43 w 49"/>
                  <a:gd name="T13" fmla="*/ 12 h 483"/>
                  <a:gd name="T14" fmla="*/ 46 w 49"/>
                  <a:gd name="T15" fmla="*/ 6 h 483"/>
                  <a:gd name="T16" fmla="*/ 49 w 49"/>
                  <a:gd name="T17" fmla="*/ 0 h 4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9"/>
                  <a:gd name="T28" fmla="*/ 0 h 483"/>
                  <a:gd name="T29" fmla="*/ 49 w 49"/>
                  <a:gd name="T30" fmla="*/ 483 h 4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9" h="483">
                    <a:moveTo>
                      <a:pt x="0" y="483"/>
                    </a:moveTo>
                    <a:lnTo>
                      <a:pt x="13" y="350"/>
                    </a:lnTo>
                    <a:lnTo>
                      <a:pt x="18" y="284"/>
                    </a:lnTo>
                    <a:lnTo>
                      <a:pt x="26" y="220"/>
                    </a:lnTo>
                    <a:lnTo>
                      <a:pt x="31" y="160"/>
                    </a:lnTo>
                    <a:lnTo>
                      <a:pt x="36" y="101"/>
                    </a:lnTo>
                    <a:lnTo>
                      <a:pt x="43" y="48"/>
                    </a:lnTo>
                    <a:lnTo>
                      <a:pt x="46" y="23"/>
                    </a:lnTo>
                    <a:lnTo>
                      <a:pt x="49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4" name="Freeform 976"/>
              <p:cNvSpPr>
                <a:spLocks/>
              </p:cNvSpPr>
              <p:nvPr/>
            </p:nvSpPr>
            <p:spPr bwMode="auto">
              <a:xfrm>
                <a:off x="2851" y="1101"/>
                <a:ext cx="43" cy="130"/>
              </a:xfrm>
              <a:custGeom>
                <a:avLst/>
                <a:gdLst>
                  <a:gd name="T0" fmla="*/ 0 w 43"/>
                  <a:gd name="T1" fmla="*/ 65 h 259"/>
                  <a:gd name="T2" fmla="*/ 5 w 43"/>
                  <a:gd name="T3" fmla="*/ 54 h 259"/>
                  <a:gd name="T4" fmla="*/ 10 w 43"/>
                  <a:gd name="T5" fmla="*/ 43 h 259"/>
                  <a:gd name="T6" fmla="*/ 15 w 43"/>
                  <a:gd name="T7" fmla="*/ 34 h 259"/>
                  <a:gd name="T8" fmla="*/ 20 w 43"/>
                  <a:gd name="T9" fmla="*/ 25 h 259"/>
                  <a:gd name="T10" fmla="*/ 25 w 43"/>
                  <a:gd name="T11" fmla="*/ 17 h 259"/>
                  <a:gd name="T12" fmla="*/ 30 w 43"/>
                  <a:gd name="T13" fmla="*/ 10 h 259"/>
                  <a:gd name="T14" fmla="*/ 38 w 43"/>
                  <a:gd name="T15" fmla="*/ 5 h 259"/>
                  <a:gd name="T16" fmla="*/ 40 w 43"/>
                  <a:gd name="T17" fmla="*/ 2 h 259"/>
                  <a:gd name="T18" fmla="*/ 43 w 43"/>
                  <a:gd name="T19" fmla="*/ 0 h 2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3"/>
                  <a:gd name="T31" fmla="*/ 0 h 259"/>
                  <a:gd name="T32" fmla="*/ 43 w 43"/>
                  <a:gd name="T33" fmla="*/ 259 h 2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3" h="259">
                    <a:moveTo>
                      <a:pt x="0" y="259"/>
                    </a:moveTo>
                    <a:lnTo>
                      <a:pt x="5" y="213"/>
                    </a:lnTo>
                    <a:lnTo>
                      <a:pt x="10" y="172"/>
                    </a:lnTo>
                    <a:lnTo>
                      <a:pt x="15" y="133"/>
                    </a:lnTo>
                    <a:lnTo>
                      <a:pt x="20" y="97"/>
                    </a:lnTo>
                    <a:lnTo>
                      <a:pt x="25" y="67"/>
                    </a:lnTo>
                    <a:lnTo>
                      <a:pt x="30" y="39"/>
                    </a:lnTo>
                    <a:lnTo>
                      <a:pt x="38" y="17"/>
                    </a:lnTo>
                    <a:lnTo>
                      <a:pt x="40" y="8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5" name="Freeform 977"/>
              <p:cNvSpPr>
                <a:spLocks/>
              </p:cNvSpPr>
              <p:nvPr/>
            </p:nvSpPr>
            <p:spPr bwMode="auto">
              <a:xfrm>
                <a:off x="2894" y="1099"/>
                <a:ext cx="46" cy="16"/>
              </a:xfrm>
              <a:custGeom>
                <a:avLst/>
                <a:gdLst>
                  <a:gd name="T0" fmla="*/ 0 w 46"/>
                  <a:gd name="T1" fmla="*/ 1 h 34"/>
                  <a:gd name="T2" fmla="*/ 2 w 46"/>
                  <a:gd name="T3" fmla="*/ 0 h 34"/>
                  <a:gd name="T4" fmla="*/ 10 w 46"/>
                  <a:gd name="T5" fmla="*/ 0 h 34"/>
                  <a:gd name="T6" fmla="*/ 15 w 46"/>
                  <a:gd name="T7" fmla="*/ 0 h 34"/>
                  <a:gd name="T8" fmla="*/ 20 w 46"/>
                  <a:gd name="T9" fmla="*/ 1 h 34"/>
                  <a:gd name="T10" fmla="*/ 30 w 46"/>
                  <a:gd name="T11" fmla="*/ 2 h 34"/>
                  <a:gd name="T12" fmla="*/ 35 w 46"/>
                  <a:gd name="T13" fmla="*/ 4 h 34"/>
                  <a:gd name="T14" fmla="*/ 43 w 46"/>
                  <a:gd name="T15" fmla="*/ 6 h 34"/>
                  <a:gd name="T16" fmla="*/ 46 w 46"/>
                  <a:gd name="T17" fmla="*/ 8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34"/>
                  <a:gd name="T29" fmla="*/ 46 w 46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34">
                    <a:moveTo>
                      <a:pt x="0" y="6"/>
                    </a:moveTo>
                    <a:lnTo>
                      <a:pt x="2" y="2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20" y="6"/>
                    </a:lnTo>
                    <a:lnTo>
                      <a:pt x="30" y="11"/>
                    </a:lnTo>
                    <a:lnTo>
                      <a:pt x="35" y="18"/>
                    </a:lnTo>
                    <a:lnTo>
                      <a:pt x="43" y="25"/>
                    </a:lnTo>
                    <a:lnTo>
                      <a:pt x="46" y="3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6" name="Freeform 978"/>
              <p:cNvSpPr>
                <a:spLocks/>
              </p:cNvSpPr>
              <p:nvPr/>
            </p:nvSpPr>
            <p:spPr bwMode="auto">
              <a:xfrm>
                <a:off x="2940" y="1115"/>
                <a:ext cx="45" cy="154"/>
              </a:xfrm>
              <a:custGeom>
                <a:avLst/>
                <a:gdLst>
                  <a:gd name="T0" fmla="*/ 0 w 45"/>
                  <a:gd name="T1" fmla="*/ 0 h 307"/>
                  <a:gd name="T2" fmla="*/ 2 w 45"/>
                  <a:gd name="T3" fmla="*/ 3 h 307"/>
                  <a:gd name="T4" fmla="*/ 5 w 45"/>
                  <a:gd name="T5" fmla="*/ 6 h 307"/>
                  <a:gd name="T6" fmla="*/ 10 w 45"/>
                  <a:gd name="T7" fmla="*/ 10 h 307"/>
                  <a:gd name="T8" fmla="*/ 12 w 45"/>
                  <a:gd name="T9" fmla="*/ 13 h 307"/>
                  <a:gd name="T10" fmla="*/ 17 w 45"/>
                  <a:gd name="T11" fmla="*/ 21 h 307"/>
                  <a:gd name="T12" fmla="*/ 22 w 45"/>
                  <a:gd name="T13" fmla="*/ 31 h 307"/>
                  <a:gd name="T14" fmla="*/ 30 w 45"/>
                  <a:gd name="T15" fmla="*/ 41 h 307"/>
                  <a:gd name="T16" fmla="*/ 33 w 45"/>
                  <a:gd name="T17" fmla="*/ 52 h 307"/>
                  <a:gd name="T18" fmla="*/ 40 w 45"/>
                  <a:gd name="T19" fmla="*/ 64 h 307"/>
                  <a:gd name="T20" fmla="*/ 45 w 45"/>
                  <a:gd name="T21" fmla="*/ 77 h 3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5"/>
                  <a:gd name="T34" fmla="*/ 0 h 307"/>
                  <a:gd name="T35" fmla="*/ 45 w 45"/>
                  <a:gd name="T36" fmla="*/ 307 h 3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5" h="307">
                    <a:moveTo>
                      <a:pt x="0" y="0"/>
                    </a:moveTo>
                    <a:lnTo>
                      <a:pt x="2" y="11"/>
                    </a:lnTo>
                    <a:lnTo>
                      <a:pt x="5" y="23"/>
                    </a:lnTo>
                    <a:lnTo>
                      <a:pt x="10" y="37"/>
                    </a:lnTo>
                    <a:lnTo>
                      <a:pt x="12" y="51"/>
                    </a:lnTo>
                    <a:lnTo>
                      <a:pt x="17" y="83"/>
                    </a:lnTo>
                    <a:lnTo>
                      <a:pt x="22" y="123"/>
                    </a:lnTo>
                    <a:lnTo>
                      <a:pt x="30" y="163"/>
                    </a:lnTo>
                    <a:lnTo>
                      <a:pt x="33" y="208"/>
                    </a:lnTo>
                    <a:lnTo>
                      <a:pt x="40" y="256"/>
                    </a:lnTo>
                    <a:lnTo>
                      <a:pt x="45" y="30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7" name="Freeform 979"/>
              <p:cNvSpPr>
                <a:spLocks/>
              </p:cNvSpPr>
              <p:nvPr/>
            </p:nvSpPr>
            <p:spPr bwMode="auto">
              <a:xfrm>
                <a:off x="2985" y="1269"/>
                <a:ext cx="46" cy="257"/>
              </a:xfrm>
              <a:custGeom>
                <a:avLst/>
                <a:gdLst>
                  <a:gd name="T0" fmla="*/ 0 w 46"/>
                  <a:gd name="T1" fmla="*/ 0 h 514"/>
                  <a:gd name="T2" fmla="*/ 3 w 46"/>
                  <a:gd name="T3" fmla="*/ 6 h 514"/>
                  <a:gd name="T4" fmla="*/ 5 w 46"/>
                  <a:gd name="T5" fmla="*/ 13 h 514"/>
                  <a:gd name="T6" fmla="*/ 13 w 46"/>
                  <a:gd name="T7" fmla="*/ 28 h 514"/>
                  <a:gd name="T8" fmla="*/ 18 w 46"/>
                  <a:gd name="T9" fmla="*/ 43 h 514"/>
                  <a:gd name="T10" fmla="*/ 26 w 46"/>
                  <a:gd name="T11" fmla="*/ 59 h 514"/>
                  <a:gd name="T12" fmla="*/ 31 w 46"/>
                  <a:gd name="T13" fmla="*/ 76 h 514"/>
                  <a:gd name="T14" fmla="*/ 36 w 46"/>
                  <a:gd name="T15" fmla="*/ 93 h 514"/>
                  <a:gd name="T16" fmla="*/ 46 w 46"/>
                  <a:gd name="T17" fmla="*/ 129 h 5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14"/>
                  <a:gd name="T29" fmla="*/ 46 w 46"/>
                  <a:gd name="T30" fmla="*/ 514 h 5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14">
                    <a:moveTo>
                      <a:pt x="0" y="0"/>
                    </a:moveTo>
                    <a:lnTo>
                      <a:pt x="3" y="25"/>
                    </a:lnTo>
                    <a:lnTo>
                      <a:pt x="5" y="54"/>
                    </a:lnTo>
                    <a:lnTo>
                      <a:pt x="13" y="112"/>
                    </a:lnTo>
                    <a:lnTo>
                      <a:pt x="18" y="173"/>
                    </a:lnTo>
                    <a:lnTo>
                      <a:pt x="26" y="238"/>
                    </a:lnTo>
                    <a:lnTo>
                      <a:pt x="31" y="306"/>
                    </a:lnTo>
                    <a:lnTo>
                      <a:pt x="36" y="373"/>
                    </a:lnTo>
                    <a:lnTo>
                      <a:pt x="46" y="51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8" name="Freeform 980"/>
              <p:cNvSpPr>
                <a:spLocks/>
              </p:cNvSpPr>
              <p:nvPr/>
            </p:nvSpPr>
            <p:spPr bwMode="auto">
              <a:xfrm>
                <a:off x="3031" y="1526"/>
                <a:ext cx="46" cy="297"/>
              </a:xfrm>
              <a:custGeom>
                <a:avLst/>
                <a:gdLst>
                  <a:gd name="T0" fmla="*/ 0 w 46"/>
                  <a:gd name="T1" fmla="*/ 0 h 593"/>
                  <a:gd name="T2" fmla="*/ 5 w 46"/>
                  <a:gd name="T3" fmla="*/ 18 h 593"/>
                  <a:gd name="T4" fmla="*/ 13 w 46"/>
                  <a:gd name="T5" fmla="*/ 36 h 593"/>
                  <a:gd name="T6" fmla="*/ 18 w 46"/>
                  <a:gd name="T7" fmla="*/ 55 h 593"/>
                  <a:gd name="T8" fmla="*/ 23 w 46"/>
                  <a:gd name="T9" fmla="*/ 74 h 593"/>
                  <a:gd name="T10" fmla="*/ 28 w 46"/>
                  <a:gd name="T11" fmla="*/ 93 h 593"/>
                  <a:gd name="T12" fmla="*/ 33 w 46"/>
                  <a:gd name="T13" fmla="*/ 112 h 593"/>
                  <a:gd name="T14" fmla="*/ 41 w 46"/>
                  <a:gd name="T15" fmla="*/ 130 h 593"/>
                  <a:gd name="T16" fmla="*/ 46 w 46"/>
                  <a:gd name="T17" fmla="*/ 149 h 59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93"/>
                  <a:gd name="T29" fmla="*/ 46 w 46"/>
                  <a:gd name="T30" fmla="*/ 593 h 59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93">
                    <a:moveTo>
                      <a:pt x="0" y="0"/>
                    </a:moveTo>
                    <a:lnTo>
                      <a:pt x="5" y="71"/>
                    </a:lnTo>
                    <a:lnTo>
                      <a:pt x="13" y="144"/>
                    </a:lnTo>
                    <a:lnTo>
                      <a:pt x="18" y="218"/>
                    </a:lnTo>
                    <a:lnTo>
                      <a:pt x="23" y="295"/>
                    </a:lnTo>
                    <a:lnTo>
                      <a:pt x="28" y="371"/>
                    </a:lnTo>
                    <a:lnTo>
                      <a:pt x="33" y="446"/>
                    </a:lnTo>
                    <a:lnTo>
                      <a:pt x="41" y="520"/>
                    </a:lnTo>
                    <a:lnTo>
                      <a:pt x="46" y="59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09" name="Freeform 981"/>
              <p:cNvSpPr>
                <a:spLocks/>
              </p:cNvSpPr>
              <p:nvPr/>
            </p:nvSpPr>
            <p:spPr bwMode="auto">
              <a:xfrm>
                <a:off x="3077" y="1823"/>
                <a:ext cx="46" cy="263"/>
              </a:xfrm>
              <a:custGeom>
                <a:avLst/>
                <a:gdLst>
                  <a:gd name="T0" fmla="*/ 0 w 46"/>
                  <a:gd name="T1" fmla="*/ 0 h 526"/>
                  <a:gd name="T2" fmla="*/ 10 w 46"/>
                  <a:gd name="T3" fmla="*/ 35 h 526"/>
                  <a:gd name="T4" fmla="*/ 15 w 46"/>
                  <a:gd name="T5" fmla="*/ 52 h 526"/>
                  <a:gd name="T6" fmla="*/ 20 w 46"/>
                  <a:gd name="T7" fmla="*/ 70 h 526"/>
                  <a:gd name="T8" fmla="*/ 28 w 46"/>
                  <a:gd name="T9" fmla="*/ 86 h 526"/>
                  <a:gd name="T10" fmla="*/ 33 w 46"/>
                  <a:gd name="T11" fmla="*/ 102 h 526"/>
                  <a:gd name="T12" fmla="*/ 40 w 46"/>
                  <a:gd name="T13" fmla="*/ 117 h 526"/>
                  <a:gd name="T14" fmla="*/ 46 w 46"/>
                  <a:gd name="T15" fmla="*/ 132 h 5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26"/>
                  <a:gd name="T26" fmla="*/ 46 w 46"/>
                  <a:gd name="T27" fmla="*/ 526 h 5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26">
                    <a:moveTo>
                      <a:pt x="0" y="0"/>
                    </a:moveTo>
                    <a:lnTo>
                      <a:pt x="10" y="141"/>
                    </a:lnTo>
                    <a:lnTo>
                      <a:pt x="15" y="210"/>
                    </a:lnTo>
                    <a:lnTo>
                      <a:pt x="20" y="281"/>
                    </a:lnTo>
                    <a:lnTo>
                      <a:pt x="28" y="347"/>
                    </a:lnTo>
                    <a:lnTo>
                      <a:pt x="33" y="411"/>
                    </a:lnTo>
                    <a:lnTo>
                      <a:pt x="40" y="471"/>
                    </a:lnTo>
                    <a:lnTo>
                      <a:pt x="46" y="526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0" name="Freeform 982"/>
              <p:cNvSpPr>
                <a:spLocks/>
              </p:cNvSpPr>
              <p:nvPr/>
            </p:nvSpPr>
            <p:spPr bwMode="auto">
              <a:xfrm>
                <a:off x="3123" y="2086"/>
                <a:ext cx="45" cy="166"/>
              </a:xfrm>
              <a:custGeom>
                <a:avLst/>
                <a:gdLst>
                  <a:gd name="T0" fmla="*/ 0 w 45"/>
                  <a:gd name="T1" fmla="*/ 0 h 332"/>
                  <a:gd name="T2" fmla="*/ 5 w 45"/>
                  <a:gd name="T3" fmla="*/ 13 h 332"/>
                  <a:gd name="T4" fmla="*/ 12 w 45"/>
                  <a:gd name="T5" fmla="*/ 26 h 332"/>
                  <a:gd name="T6" fmla="*/ 17 w 45"/>
                  <a:gd name="T7" fmla="*/ 38 h 332"/>
                  <a:gd name="T8" fmla="*/ 20 w 45"/>
                  <a:gd name="T9" fmla="*/ 48 h 332"/>
                  <a:gd name="T10" fmla="*/ 27 w 45"/>
                  <a:gd name="T11" fmla="*/ 59 h 332"/>
                  <a:gd name="T12" fmla="*/ 33 w 45"/>
                  <a:gd name="T13" fmla="*/ 68 h 332"/>
                  <a:gd name="T14" fmla="*/ 40 w 45"/>
                  <a:gd name="T15" fmla="*/ 77 h 332"/>
                  <a:gd name="T16" fmla="*/ 43 w 45"/>
                  <a:gd name="T17" fmla="*/ 80 h 332"/>
                  <a:gd name="T18" fmla="*/ 45 w 45"/>
                  <a:gd name="T19" fmla="*/ 83 h 3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332"/>
                  <a:gd name="T32" fmla="*/ 45 w 45"/>
                  <a:gd name="T33" fmla="*/ 332 h 33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332">
                    <a:moveTo>
                      <a:pt x="0" y="0"/>
                    </a:moveTo>
                    <a:lnTo>
                      <a:pt x="5" y="53"/>
                    </a:lnTo>
                    <a:lnTo>
                      <a:pt x="12" y="105"/>
                    </a:lnTo>
                    <a:lnTo>
                      <a:pt x="17" y="151"/>
                    </a:lnTo>
                    <a:lnTo>
                      <a:pt x="20" y="195"/>
                    </a:lnTo>
                    <a:lnTo>
                      <a:pt x="27" y="236"/>
                    </a:lnTo>
                    <a:lnTo>
                      <a:pt x="33" y="272"/>
                    </a:lnTo>
                    <a:lnTo>
                      <a:pt x="40" y="306"/>
                    </a:lnTo>
                    <a:lnTo>
                      <a:pt x="43" y="318"/>
                    </a:lnTo>
                    <a:lnTo>
                      <a:pt x="45" y="33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1" name="Freeform 983"/>
              <p:cNvSpPr>
                <a:spLocks/>
              </p:cNvSpPr>
              <p:nvPr/>
            </p:nvSpPr>
            <p:spPr bwMode="auto">
              <a:xfrm>
                <a:off x="3168" y="2252"/>
                <a:ext cx="46" cy="30"/>
              </a:xfrm>
              <a:custGeom>
                <a:avLst/>
                <a:gdLst>
                  <a:gd name="T0" fmla="*/ 0 w 46"/>
                  <a:gd name="T1" fmla="*/ 0 h 61"/>
                  <a:gd name="T2" fmla="*/ 5 w 46"/>
                  <a:gd name="T3" fmla="*/ 3 h 61"/>
                  <a:gd name="T4" fmla="*/ 10 w 46"/>
                  <a:gd name="T5" fmla="*/ 6 h 61"/>
                  <a:gd name="T6" fmla="*/ 18 w 46"/>
                  <a:gd name="T7" fmla="*/ 9 h 61"/>
                  <a:gd name="T8" fmla="*/ 23 w 46"/>
                  <a:gd name="T9" fmla="*/ 11 h 61"/>
                  <a:gd name="T10" fmla="*/ 31 w 46"/>
                  <a:gd name="T11" fmla="*/ 13 h 61"/>
                  <a:gd name="T12" fmla="*/ 36 w 46"/>
                  <a:gd name="T13" fmla="*/ 14 h 61"/>
                  <a:gd name="T14" fmla="*/ 41 w 46"/>
                  <a:gd name="T15" fmla="*/ 15 h 61"/>
                  <a:gd name="T16" fmla="*/ 43 w 46"/>
                  <a:gd name="T17" fmla="*/ 14 h 61"/>
                  <a:gd name="T18" fmla="*/ 46 w 46"/>
                  <a:gd name="T19" fmla="*/ 14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61"/>
                  <a:gd name="T32" fmla="*/ 46 w 46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61">
                    <a:moveTo>
                      <a:pt x="0" y="0"/>
                    </a:moveTo>
                    <a:lnTo>
                      <a:pt x="5" y="13"/>
                    </a:lnTo>
                    <a:lnTo>
                      <a:pt x="10" y="25"/>
                    </a:lnTo>
                    <a:lnTo>
                      <a:pt x="18" y="36"/>
                    </a:lnTo>
                    <a:lnTo>
                      <a:pt x="23" y="46"/>
                    </a:lnTo>
                    <a:lnTo>
                      <a:pt x="31" y="55"/>
                    </a:lnTo>
                    <a:lnTo>
                      <a:pt x="36" y="59"/>
                    </a:lnTo>
                    <a:lnTo>
                      <a:pt x="41" y="61"/>
                    </a:lnTo>
                    <a:lnTo>
                      <a:pt x="43" y="59"/>
                    </a:lnTo>
                    <a:lnTo>
                      <a:pt x="46" y="5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2" name="Freeform 984"/>
              <p:cNvSpPr>
                <a:spLocks/>
              </p:cNvSpPr>
              <p:nvPr/>
            </p:nvSpPr>
            <p:spPr bwMode="auto">
              <a:xfrm>
                <a:off x="3214" y="2163"/>
                <a:ext cx="46" cy="117"/>
              </a:xfrm>
              <a:custGeom>
                <a:avLst/>
                <a:gdLst>
                  <a:gd name="T0" fmla="*/ 0 w 46"/>
                  <a:gd name="T1" fmla="*/ 59 h 234"/>
                  <a:gd name="T2" fmla="*/ 3 w 46"/>
                  <a:gd name="T3" fmla="*/ 58 h 234"/>
                  <a:gd name="T4" fmla="*/ 5 w 46"/>
                  <a:gd name="T5" fmla="*/ 56 h 234"/>
                  <a:gd name="T6" fmla="*/ 10 w 46"/>
                  <a:gd name="T7" fmla="*/ 54 h 234"/>
                  <a:gd name="T8" fmla="*/ 13 w 46"/>
                  <a:gd name="T9" fmla="*/ 51 h 234"/>
                  <a:gd name="T10" fmla="*/ 18 w 46"/>
                  <a:gd name="T11" fmla="*/ 45 h 234"/>
                  <a:gd name="T12" fmla="*/ 25 w 46"/>
                  <a:gd name="T13" fmla="*/ 38 h 234"/>
                  <a:gd name="T14" fmla="*/ 31 w 46"/>
                  <a:gd name="T15" fmla="*/ 29 h 234"/>
                  <a:gd name="T16" fmla="*/ 36 w 46"/>
                  <a:gd name="T17" fmla="*/ 21 h 234"/>
                  <a:gd name="T18" fmla="*/ 43 w 46"/>
                  <a:gd name="T19" fmla="*/ 11 h 234"/>
                  <a:gd name="T20" fmla="*/ 46 w 46"/>
                  <a:gd name="T21" fmla="*/ 0 h 2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34"/>
                  <a:gd name="T35" fmla="*/ 46 w 46"/>
                  <a:gd name="T36" fmla="*/ 234 h 2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34">
                    <a:moveTo>
                      <a:pt x="0" y="234"/>
                    </a:moveTo>
                    <a:lnTo>
                      <a:pt x="3" y="229"/>
                    </a:lnTo>
                    <a:lnTo>
                      <a:pt x="5" y="222"/>
                    </a:lnTo>
                    <a:lnTo>
                      <a:pt x="10" y="213"/>
                    </a:lnTo>
                    <a:lnTo>
                      <a:pt x="13" y="202"/>
                    </a:lnTo>
                    <a:lnTo>
                      <a:pt x="18" y="179"/>
                    </a:lnTo>
                    <a:lnTo>
                      <a:pt x="25" y="151"/>
                    </a:lnTo>
                    <a:lnTo>
                      <a:pt x="31" y="117"/>
                    </a:lnTo>
                    <a:lnTo>
                      <a:pt x="36" y="81"/>
                    </a:lnTo>
                    <a:lnTo>
                      <a:pt x="43" y="42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3" name="Freeform 985"/>
              <p:cNvSpPr>
                <a:spLocks/>
              </p:cNvSpPr>
              <p:nvPr/>
            </p:nvSpPr>
            <p:spPr bwMode="auto">
              <a:xfrm>
                <a:off x="3260" y="1930"/>
                <a:ext cx="46" cy="233"/>
              </a:xfrm>
              <a:custGeom>
                <a:avLst/>
                <a:gdLst>
                  <a:gd name="T0" fmla="*/ 0 w 46"/>
                  <a:gd name="T1" fmla="*/ 117 h 466"/>
                  <a:gd name="T2" fmla="*/ 2 w 46"/>
                  <a:gd name="T3" fmla="*/ 111 h 466"/>
                  <a:gd name="T4" fmla="*/ 5 w 46"/>
                  <a:gd name="T5" fmla="*/ 106 h 466"/>
                  <a:gd name="T6" fmla="*/ 12 w 46"/>
                  <a:gd name="T7" fmla="*/ 93 h 466"/>
                  <a:gd name="T8" fmla="*/ 18 w 46"/>
                  <a:gd name="T9" fmla="*/ 79 h 466"/>
                  <a:gd name="T10" fmla="*/ 23 w 46"/>
                  <a:gd name="T11" fmla="*/ 64 h 466"/>
                  <a:gd name="T12" fmla="*/ 28 w 46"/>
                  <a:gd name="T13" fmla="*/ 49 h 466"/>
                  <a:gd name="T14" fmla="*/ 33 w 46"/>
                  <a:gd name="T15" fmla="*/ 33 h 466"/>
                  <a:gd name="T16" fmla="*/ 40 w 46"/>
                  <a:gd name="T17" fmla="*/ 17 h 466"/>
                  <a:gd name="T18" fmla="*/ 46 w 46"/>
                  <a:gd name="T19" fmla="*/ 0 h 4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466"/>
                  <a:gd name="T32" fmla="*/ 46 w 46"/>
                  <a:gd name="T33" fmla="*/ 466 h 4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466">
                    <a:moveTo>
                      <a:pt x="0" y="466"/>
                    </a:moveTo>
                    <a:lnTo>
                      <a:pt x="2" y="444"/>
                    </a:lnTo>
                    <a:lnTo>
                      <a:pt x="5" y="421"/>
                    </a:lnTo>
                    <a:lnTo>
                      <a:pt x="12" y="370"/>
                    </a:lnTo>
                    <a:lnTo>
                      <a:pt x="18" y="313"/>
                    </a:lnTo>
                    <a:lnTo>
                      <a:pt x="23" y="256"/>
                    </a:lnTo>
                    <a:lnTo>
                      <a:pt x="28" y="194"/>
                    </a:lnTo>
                    <a:lnTo>
                      <a:pt x="33" y="132"/>
                    </a:lnTo>
                    <a:lnTo>
                      <a:pt x="40" y="68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4" name="Freeform 986"/>
              <p:cNvSpPr>
                <a:spLocks/>
              </p:cNvSpPr>
              <p:nvPr/>
            </p:nvSpPr>
            <p:spPr bwMode="auto">
              <a:xfrm>
                <a:off x="3306" y="1638"/>
                <a:ext cx="45" cy="292"/>
              </a:xfrm>
              <a:custGeom>
                <a:avLst/>
                <a:gdLst>
                  <a:gd name="T0" fmla="*/ 0 w 45"/>
                  <a:gd name="T1" fmla="*/ 146 h 584"/>
                  <a:gd name="T2" fmla="*/ 5 w 45"/>
                  <a:gd name="T3" fmla="*/ 130 h 584"/>
                  <a:gd name="T4" fmla="*/ 10 w 45"/>
                  <a:gd name="T5" fmla="*/ 111 h 584"/>
                  <a:gd name="T6" fmla="*/ 15 w 45"/>
                  <a:gd name="T7" fmla="*/ 93 h 584"/>
                  <a:gd name="T8" fmla="*/ 20 w 45"/>
                  <a:gd name="T9" fmla="*/ 74 h 584"/>
                  <a:gd name="T10" fmla="*/ 33 w 45"/>
                  <a:gd name="T11" fmla="*/ 37 h 584"/>
                  <a:gd name="T12" fmla="*/ 40 w 45"/>
                  <a:gd name="T13" fmla="*/ 18 h 584"/>
                  <a:gd name="T14" fmla="*/ 45 w 45"/>
                  <a:gd name="T15" fmla="*/ 0 h 5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5"/>
                  <a:gd name="T25" fmla="*/ 0 h 584"/>
                  <a:gd name="T26" fmla="*/ 45 w 45"/>
                  <a:gd name="T27" fmla="*/ 584 h 58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5" h="584">
                    <a:moveTo>
                      <a:pt x="0" y="584"/>
                    </a:moveTo>
                    <a:lnTo>
                      <a:pt x="5" y="517"/>
                    </a:lnTo>
                    <a:lnTo>
                      <a:pt x="10" y="447"/>
                    </a:lnTo>
                    <a:lnTo>
                      <a:pt x="15" y="374"/>
                    </a:lnTo>
                    <a:lnTo>
                      <a:pt x="20" y="296"/>
                    </a:lnTo>
                    <a:lnTo>
                      <a:pt x="33" y="147"/>
                    </a:lnTo>
                    <a:lnTo>
                      <a:pt x="40" y="72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5" name="Freeform 987"/>
              <p:cNvSpPr>
                <a:spLocks/>
              </p:cNvSpPr>
              <p:nvPr/>
            </p:nvSpPr>
            <p:spPr bwMode="auto">
              <a:xfrm>
                <a:off x="3351" y="1357"/>
                <a:ext cx="46" cy="281"/>
              </a:xfrm>
              <a:custGeom>
                <a:avLst/>
                <a:gdLst>
                  <a:gd name="T0" fmla="*/ 0 w 46"/>
                  <a:gd name="T1" fmla="*/ 141 h 562"/>
                  <a:gd name="T2" fmla="*/ 5 w 46"/>
                  <a:gd name="T3" fmla="*/ 122 h 562"/>
                  <a:gd name="T4" fmla="*/ 13 w 46"/>
                  <a:gd name="T5" fmla="*/ 104 h 562"/>
                  <a:gd name="T6" fmla="*/ 18 w 46"/>
                  <a:gd name="T7" fmla="*/ 85 h 562"/>
                  <a:gd name="T8" fmla="*/ 23 w 46"/>
                  <a:gd name="T9" fmla="*/ 67 h 562"/>
                  <a:gd name="T10" fmla="*/ 28 w 46"/>
                  <a:gd name="T11" fmla="*/ 49 h 562"/>
                  <a:gd name="T12" fmla="*/ 33 w 46"/>
                  <a:gd name="T13" fmla="*/ 32 h 562"/>
                  <a:gd name="T14" fmla="*/ 41 w 46"/>
                  <a:gd name="T15" fmla="*/ 16 h 562"/>
                  <a:gd name="T16" fmla="*/ 46 w 46"/>
                  <a:gd name="T17" fmla="*/ 0 h 5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62"/>
                  <a:gd name="T29" fmla="*/ 46 w 46"/>
                  <a:gd name="T30" fmla="*/ 562 h 56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62">
                    <a:moveTo>
                      <a:pt x="0" y="562"/>
                    </a:moveTo>
                    <a:lnTo>
                      <a:pt x="5" y="489"/>
                    </a:lnTo>
                    <a:lnTo>
                      <a:pt x="13" y="416"/>
                    </a:lnTo>
                    <a:lnTo>
                      <a:pt x="18" y="343"/>
                    </a:lnTo>
                    <a:lnTo>
                      <a:pt x="23" y="268"/>
                    </a:lnTo>
                    <a:lnTo>
                      <a:pt x="28" y="197"/>
                    </a:lnTo>
                    <a:lnTo>
                      <a:pt x="33" y="128"/>
                    </a:lnTo>
                    <a:lnTo>
                      <a:pt x="41" y="64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6" name="Freeform 988"/>
              <p:cNvSpPr>
                <a:spLocks/>
              </p:cNvSpPr>
              <p:nvPr/>
            </p:nvSpPr>
            <p:spPr bwMode="auto">
              <a:xfrm>
                <a:off x="3397" y="1158"/>
                <a:ext cx="46" cy="199"/>
              </a:xfrm>
              <a:custGeom>
                <a:avLst/>
                <a:gdLst>
                  <a:gd name="T0" fmla="*/ 0 w 46"/>
                  <a:gd name="T1" fmla="*/ 100 h 398"/>
                  <a:gd name="T2" fmla="*/ 5 w 46"/>
                  <a:gd name="T3" fmla="*/ 85 h 398"/>
                  <a:gd name="T4" fmla="*/ 13 w 46"/>
                  <a:gd name="T5" fmla="*/ 71 h 398"/>
                  <a:gd name="T6" fmla="*/ 18 w 46"/>
                  <a:gd name="T7" fmla="*/ 57 h 398"/>
                  <a:gd name="T8" fmla="*/ 25 w 46"/>
                  <a:gd name="T9" fmla="*/ 44 h 398"/>
                  <a:gd name="T10" fmla="*/ 31 w 46"/>
                  <a:gd name="T11" fmla="*/ 30 h 398"/>
                  <a:gd name="T12" fmla="*/ 33 w 46"/>
                  <a:gd name="T13" fmla="*/ 20 h 398"/>
                  <a:gd name="T14" fmla="*/ 41 w 46"/>
                  <a:gd name="T15" fmla="*/ 9 h 398"/>
                  <a:gd name="T16" fmla="*/ 43 w 46"/>
                  <a:gd name="T17" fmla="*/ 5 h 398"/>
                  <a:gd name="T18" fmla="*/ 46 w 46"/>
                  <a:gd name="T19" fmla="*/ 0 h 3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98"/>
                  <a:gd name="T32" fmla="*/ 46 w 46"/>
                  <a:gd name="T33" fmla="*/ 398 h 3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98">
                    <a:moveTo>
                      <a:pt x="0" y="398"/>
                    </a:moveTo>
                    <a:lnTo>
                      <a:pt x="5" y="340"/>
                    </a:lnTo>
                    <a:lnTo>
                      <a:pt x="13" y="281"/>
                    </a:lnTo>
                    <a:lnTo>
                      <a:pt x="18" y="228"/>
                    </a:lnTo>
                    <a:lnTo>
                      <a:pt x="25" y="173"/>
                    </a:lnTo>
                    <a:lnTo>
                      <a:pt x="31" y="123"/>
                    </a:lnTo>
                    <a:lnTo>
                      <a:pt x="33" y="78"/>
                    </a:lnTo>
                    <a:lnTo>
                      <a:pt x="41" y="36"/>
                    </a:lnTo>
                    <a:lnTo>
                      <a:pt x="43" y="18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7" name="Freeform 989"/>
              <p:cNvSpPr>
                <a:spLocks/>
              </p:cNvSpPr>
              <p:nvPr/>
            </p:nvSpPr>
            <p:spPr bwMode="auto">
              <a:xfrm>
                <a:off x="3443" y="1089"/>
                <a:ext cx="46" cy="69"/>
              </a:xfrm>
              <a:custGeom>
                <a:avLst/>
                <a:gdLst>
                  <a:gd name="T0" fmla="*/ 0 w 46"/>
                  <a:gd name="T1" fmla="*/ 35 h 138"/>
                  <a:gd name="T2" fmla="*/ 5 w 46"/>
                  <a:gd name="T3" fmla="*/ 28 h 138"/>
                  <a:gd name="T4" fmla="*/ 10 w 46"/>
                  <a:gd name="T5" fmla="*/ 21 h 138"/>
                  <a:gd name="T6" fmla="*/ 18 w 46"/>
                  <a:gd name="T7" fmla="*/ 15 h 138"/>
                  <a:gd name="T8" fmla="*/ 23 w 46"/>
                  <a:gd name="T9" fmla="*/ 10 h 138"/>
                  <a:gd name="T10" fmla="*/ 28 w 46"/>
                  <a:gd name="T11" fmla="*/ 5 h 138"/>
                  <a:gd name="T12" fmla="*/ 33 w 46"/>
                  <a:gd name="T13" fmla="*/ 4 h 138"/>
                  <a:gd name="T14" fmla="*/ 35 w 46"/>
                  <a:gd name="T15" fmla="*/ 2 h 138"/>
                  <a:gd name="T16" fmla="*/ 38 w 46"/>
                  <a:gd name="T17" fmla="*/ 1 h 138"/>
                  <a:gd name="T18" fmla="*/ 40 w 46"/>
                  <a:gd name="T19" fmla="*/ 1 h 138"/>
                  <a:gd name="T20" fmla="*/ 43 w 46"/>
                  <a:gd name="T21" fmla="*/ 0 h 138"/>
                  <a:gd name="T22" fmla="*/ 46 w 46"/>
                  <a:gd name="T23" fmla="*/ 0 h 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6"/>
                  <a:gd name="T37" fmla="*/ 0 h 138"/>
                  <a:gd name="T38" fmla="*/ 46 w 46"/>
                  <a:gd name="T39" fmla="*/ 138 h 13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6" h="138">
                    <a:moveTo>
                      <a:pt x="0" y="138"/>
                    </a:moveTo>
                    <a:lnTo>
                      <a:pt x="5" y="112"/>
                    </a:lnTo>
                    <a:lnTo>
                      <a:pt x="10" y="87"/>
                    </a:lnTo>
                    <a:lnTo>
                      <a:pt x="18" y="62"/>
                    </a:lnTo>
                    <a:lnTo>
                      <a:pt x="23" y="42"/>
                    </a:lnTo>
                    <a:lnTo>
                      <a:pt x="28" y="23"/>
                    </a:lnTo>
                    <a:lnTo>
                      <a:pt x="33" y="16"/>
                    </a:lnTo>
                    <a:lnTo>
                      <a:pt x="35" y="10"/>
                    </a:lnTo>
                    <a:lnTo>
                      <a:pt x="38" y="7"/>
                    </a:lnTo>
                    <a:lnTo>
                      <a:pt x="40" y="1"/>
                    </a:lnTo>
                    <a:lnTo>
                      <a:pt x="43" y="0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8" name="Freeform 990"/>
              <p:cNvSpPr>
                <a:spLocks/>
              </p:cNvSpPr>
              <p:nvPr/>
            </p:nvSpPr>
            <p:spPr bwMode="auto">
              <a:xfrm>
                <a:off x="3489" y="1089"/>
                <a:ext cx="45" cy="77"/>
              </a:xfrm>
              <a:custGeom>
                <a:avLst/>
                <a:gdLst>
                  <a:gd name="T0" fmla="*/ 0 w 45"/>
                  <a:gd name="T1" fmla="*/ 0 h 154"/>
                  <a:gd name="T2" fmla="*/ 0 w 45"/>
                  <a:gd name="T3" fmla="*/ 1 h 154"/>
                  <a:gd name="T4" fmla="*/ 2 w 45"/>
                  <a:gd name="T5" fmla="*/ 1 h 154"/>
                  <a:gd name="T6" fmla="*/ 5 w 45"/>
                  <a:gd name="T7" fmla="*/ 2 h 154"/>
                  <a:gd name="T8" fmla="*/ 7 w 45"/>
                  <a:gd name="T9" fmla="*/ 3 h 154"/>
                  <a:gd name="T10" fmla="*/ 12 w 45"/>
                  <a:gd name="T11" fmla="*/ 5 h 154"/>
                  <a:gd name="T12" fmla="*/ 15 w 45"/>
                  <a:gd name="T13" fmla="*/ 7 h 154"/>
                  <a:gd name="T14" fmla="*/ 20 w 45"/>
                  <a:gd name="T15" fmla="*/ 12 h 154"/>
                  <a:gd name="T16" fmla="*/ 28 w 45"/>
                  <a:gd name="T17" fmla="*/ 18 h 154"/>
                  <a:gd name="T18" fmla="*/ 35 w 45"/>
                  <a:gd name="T19" fmla="*/ 24 h 154"/>
                  <a:gd name="T20" fmla="*/ 40 w 45"/>
                  <a:gd name="T21" fmla="*/ 31 h 154"/>
                  <a:gd name="T22" fmla="*/ 45 w 45"/>
                  <a:gd name="T23" fmla="*/ 39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54"/>
                  <a:gd name="T38" fmla="*/ 45 w 45"/>
                  <a:gd name="T39" fmla="*/ 154 h 15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54">
                    <a:moveTo>
                      <a:pt x="0" y="0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5" y="9"/>
                    </a:lnTo>
                    <a:lnTo>
                      <a:pt x="7" y="14"/>
                    </a:lnTo>
                    <a:lnTo>
                      <a:pt x="12" y="19"/>
                    </a:lnTo>
                    <a:lnTo>
                      <a:pt x="15" y="28"/>
                    </a:lnTo>
                    <a:lnTo>
                      <a:pt x="20" y="49"/>
                    </a:lnTo>
                    <a:lnTo>
                      <a:pt x="28" y="71"/>
                    </a:lnTo>
                    <a:lnTo>
                      <a:pt x="35" y="96"/>
                    </a:lnTo>
                    <a:lnTo>
                      <a:pt x="40" y="126"/>
                    </a:lnTo>
                    <a:lnTo>
                      <a:pt x="45" y="15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19" name="Freeform 991"/>
              <p:cNvSpPr>
                <a:spLocks/>
              </p:cNvSpPr>
              <p:nvPr/>
            </p:nvSpPr>
            <p:spPr bwMode="auto">
              <a:xfrm>
                <a:off x="3534" y="1166"/>
                <a:ext cx="46" cy="205"/>
              </a:xfrm>
              <a:custGeom>
                <a:avLst/>
                <a:gdLst>
                  <a:gd name="T0" fmla="*/ 0 w 46"/>
                  <a:gd name="T1" fmla="*/ 0 h 411"/>
                  <a:gd name="T2" fmla="*/ 3 w 46"/>
                  <a:gd name="T3" fmla="*/ 5 h 411"/>
                  <a:gd name="T4" fmla="*/ 5 w 46"/>
                  <a:gd name="T5" fmla="*/ 9 h 411"/>
                  <a:gd name="T6" fmla="*/ 10 w 46"/>
                  <a:gd name="T7" fmla="*/ 20 h 411"/>
                  <a:gd name="T8" fmla="*/ 16 w 46"/>
                  <a:gd name="T9" fmla="*/ 32 h 411"/>
                  <a:gd name="T10" fmla="*/ 21 w 46"/>
                  <a:gd name="T11" fmla="*/ 44 h 411"/>
                  <a:gd name="T12" fmla="*/ 28 w 46"/>
                  <a:gd name="T13" fmla="*/ 58 h 411"/>
                  <a:gd name="T14" fmla="*/ 33 w 46"/>
                  <a:gd name="T15" fmla="*/ 73 h 411"/>
                  <a:gd name="T16" fmla="*/ 41 w 46"/>
                  <a:gd name="T17" fmla="*/ 87 h 411"/>
                  <a:gd name="T18" fmla="*/ 46 w 46"/>
                  <a:gd name="T19" fmla="*/ 102 h 4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411"/>
                  <a:gd name="T32" fmla="*/ 46 w 46"/>
                  <a:gd name="T33" fmla="*/ 411 h 4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411">
                    <a:moveTo>
                      <a:pt x="0" y="0"/>
                    </a:moveTo>
                    <a:lnTo>
                      <a:pt x="3" y="20"/>
                    </a:lnTo>
                    <a:lnTo>
                      <a:pt x="5" y="38"/>
                    </a:lnTo>
                    <a:lnTo>
                      <a:pt x="10" y="82"/>
                    </a:lnTo>
                    <a:lnTo>
                      <a:pt x="16" y="128"/>
                    </a:lnTo>
                    <a:lnTo>
                      <a:pt x="21" y="178"/>
                    </a:lnTo>
                    <a:lnTo>
                      <a:pt x="28" y="233"/>
                    </a:lnTo>
                    <a:lnTo>
                      <a:pt x="33" y="292"/>
                    </a:lnTo>
                    <a:lnTo>
                      <a:pt x="41" y="348"/>
                    </a:lnTo>
                    <a:lnTo>
                      <a:pt x="46" y="41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0" name="Freeform 992"/>
              <p:cNvSpPr>
                <a:spLocks/>
              </p:cNvSpPr>
              <p:nvPr/>
            </p:nvSpPr>
            <p:spPr bwMode="auto">
              <a:xfrm>
                <a:off x="3580" y="1371"/>
                <a:ext cx="46" cy="282"/>
              </a:xfrm>
              <a:custGeom>
                <a:avLst/>
                <a:gdLst>
                  <a:gd name="T0" fmla="*/ 0 w 46"/>
                  <a:gd name="T1" fmla="*/ 0 h 563"/>
                  <a:gd name="T2" fmla="*/ 5 w 46"/>
                  <a:gd name="T3" fmla="*/ 16 h 563"/>
                  <a:gd name="T4" fmla="*/ 13 w 46"/>
                  <a:gd name="T5" fmla="*/ 32 h 563"/>
                  <a:gd name="T6" fmla="*/ 18 w 46"/>
                  <a:gd name="T7" fmla="*/ 50 h 563"/>
                  <a:gd name="T8" fmla="*/ 23 w 46"/>
                  <a:gd name="T9" fmla="*/ 68 h 563"/>
                  <a:gd name="T10" fmla="*/ 28 w 46"/>
                  <a:gd name="T11" fmla="*/ 86 h 563"/>
                  <a:gd name="T12" fmla="*/ 33 w 46"/>
                  <a:gd name="T13" fmla="*/ 105 h 563"/>
                  <a:gd name="T14" fmla="*/ 41 w 46"/>
                  <a:gd name="T15" fmla="*/ 123 h 563"/>
                  <a:gd name="T16" fmla="*/ 46 w 46"/>
                  <a:gd name="T17" fmla="*/ 141 h 5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63"/>
                  <a:gd name="T29" fmla="*/ 46 w 46"/>
                  <a:gd name="T30" fmla="*/ 563 h 5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63">
                    <a:moveTo>
                      <a:pt x="0" y="0"/>
                    </a:moveTo>
                    <a:lnTo>
                      <a:pt x="5" y="62"/>
                    </a:lnTo>
                    <a:lnTo>
                      <a:pt x="13" y="128"/>
                    </a:lnTo>
                    <a:lnTo>
                      <a:pt x="18" y="199"/>
                    </a:lnTo>
                    <a:lnTo>
                      <a:pt x="23" y="271"/>
                    </a:lnTo>
                    <a:lnTo>
                      <a:pt x="28" y="344"/>
                    </a:lnTo>
                    <a:lnTo>
                      <a:pt x="33" y="417"/>
                    </a:lnTo>
                    <a:lnTo>
                      <a:pt x="41" y="490"/>
                    </a:lnTo>
                    <a:lnTo>
                      <a:pt x="46" y="56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1" name="Freeform 993"/>
              <p:cNvSpPr>
                <a:spLocks/>
              </p:cNvSpPr>
              <p:nvPr/>
            </p:nvSpPr>
            <p:spPr bwMode="auto">
              <a:xfrm>
                <a:off x="3626" y="1653"/>
                <a:ext cx="46" cy="291"/>
              </a:xfrm>
              <a:custGeom>
                <a:avLst/>
                <a:gdLst>
                  <a:gd name="T0" fmla="*/ 0 w 46"/>
                  <a:gd name="T1" fmla="*/ 0 h 583"/>
                  <a:gd name="T2" fmla="*/ 5 w 46"/>
                  <a:gd name="T3" fmla="*/ 18 h 583"/>
                  <a:gd name="T4" fmla="*/ 13 w 46"/>
                  <a:gd name="T5" fmla="*/ 37 h 583"/>
                  <a:gd name="T6" fmla="*/ 25 w 46"/>
                  <a:gd name="T7" fmla="*/ 75 h 583"/>
                  <a:gd name="T8" fmla="*/ 30 w 46"/>
                  <a:gd name="T9" fmla="*/ 93 h 583"/>
                  <a:gd name="T10" fmla="*/ 35 w 46"/>
                  <a:gd name="T11" fmla="*/ 111 h 583"/>
                  <a:gd name="T12" fmla="*/ 40 w 46"/>
                  <a:gd name="T13" fmla="*/ 129 h 583"/>
                  <a:gd name="T14" fmla="*/ 46 w 46"/>
                  <a:gd name="T15" fmla="*/ 145 h 58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83"/>
                  <a:gd name="T26" fmla="*/ 46 w 46"/>
                  <a:gd name="T27" fmla="*/ 583 h 58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83">
                    <a:moveTo>
                      <a:pt x="0" y="0"/>
                    </a:moveTo>
                    <a:lnTo>
                      <a:pt x="5" y="73"/>
                    </a:lnTo>
                    <a:lnTo>
                      <a:pt x="13" y="149"/>
                    </a:lnTo>
                    <a:lnTo>
                      <a:pt x="25" y="300"/>
                    </a:lnTo>
                    <a:lnTo>
                      <a:pt x="30" y="373"/>
                    </a:lnTo>
                    <a:lnTo>
                      <a:pt x="35" y="446"/>
                    </a:lnTo>
                    <a:lnTo>
                      <a:pt x="40" y="517"/>
                    </a:lnTo>
                    <a:lnTo>
                      <a:pt x="46" y="58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2" name="Freeform 994"/>
              <p:cNvSpPr>
                <a:spLocks/>
              </p:cNvSpPr>
              <p:nvPr/>
            </p:nvSpPr>
            <p:spPr bwMode="auto">
              <a:xfrm>
                <a:off x="3672" y="1944"/>
                <a:ext cx="45" cy="229"/>
              </a:xfrm>
              <a:custGeom>
                <a:avLst/>
                <a:gdLst>
                  <a:gd name="T0" fmla="*/ 0 w 45"/>
                  <a:gd name="T1" fmla="*/ 0 h 456"/>
                  <a:gd name="T2" fmla="*/ 5 w 45"/>
                  <a:gd name="T3" fmla="*/ 17 h 456"/>
                  <a:gd name="T4" fmla="*/ 12 w 45"/>
                  <a:gd name="T5" fmla="*/ 33 h 456"/>
                  <a:gd name="T6" fmla="*/ 17 w 45"/>
                  <a:gd name="T7" fmla="*/ 48 h 456"/>
                  <a:gd name="T8" fmla="*/ 22 w 45"/>
                  <a:gd name="T9" fmla="*/ 63 h 456"/>
                  <a:gd name="T10" fmla="*/ 28 w 45"/>
                  <a:gd name="T11" fmla="*/ 78 h 456"/>
                  <a:gd name="T12" fmla="*/ 33 w 45"/>
                  <a:gd name="T13" fmla="*/ 91 h 456"/>
                  <a:gd name="T14" fmla="*/ 40 w 45"/>
                  <a:gd name="T15" fmla="*/ 104 h 456"/>
                  <a:gd name="T16" fmla="*/ 43 w 45"/>
                  <a:gd name="T17" fmla="*/ 109 h 456"/>
                  <a:gd name="T18" fmla="*/ 45 w 45"/>
                  <a:gd name="T19" fmla="*/ 115 h 4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456"/>
                  <a:gd name="T32" fmla="*/ 45 w 45"/>
                  <a:gd name="T33" fmla="*/ 456 h 4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456">
                    <a:moveTo>
                      <a:pt x="0" y="0"/>
                    </a:moveTo>
                    <a:lnTo>
                      <a:pt x="5" y="65"/>
                    </a:lnTo>
                    <a:lnTo>
                      <a:pt x="12" y="129"/>
                    </a:lnTo>
                    <a:lnTo>
                      <a:pt x="17" y="191"/>
                    </a:lnTo>
                    <a:lnTo>
                      <a:pt x="22" y="250"/>
                    </a:lnTo>
                    <a:lnTo>
                      <a:pt x="28" y="309"/>
                    </a:lnTo>
                    <a:lnTo>
                      <a:pt x="33" y="362"/>
                    </a:lnTo>
                    <a:lnTo>
                      <a:pt x="40" y="412"/>
                    </a:lnTo>
                    <a:lnTo>
                      <a:pt x="43" y="433"/>
                    </a:lnTo>
                    <a:lnTo>
                      <a:pt x="45" y="456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3" name="Freeform 995"/>
              <p:cNvSpPr>
                <a:spLocks/>
              </p:cNvSpPr>
              <p:nvPr/>
            </p:nvSpPr>
            <p:spPr bwMode="auto">
              <a:xfrm>
                <a:off x="3717" y="2173"/>
                <a:ext cx="46" cy="109"/>
              </a:xfrm>
              <a:custGeom>
                <a:avLst/>
                <a:gdLst>
                  <a:gd name="T0" fmla="*/ 0 w 46"/>
                  <a:gd name="T1" fmla="*/ 0 h 219"/>
                  <a:gd name="T2" fmla="*/ 3 w 46"/>
                  <a:gd name="T3" fmla="*/ 10 h 219"/>
                  <a:gd name="T4" fmla="*/ 10 w 46"/>
                  <a:gd name="T5" fmla="*/ 19 h 219"/>
                  <a:gd name="T6" fmla="*/ 16 w 46"/>
                  <a:gd name="T7" fmla="*/ 28 h 219"/>
                  <a:gd name="T8" fmla="*/ 21 w 46"/>
                  <a:gd name="T9" fmla="*/ 35 h 219"/>
                  <a:gd name="T10" fmla="*/ 28 w 46"/>
                  <a:gd name="T11" fmla="*/ 42 h 219"/>
                  <a:gd name="T12" fmla="*/ 33 w 46"/>
                  <a:gd name="T13" fmla="*/ 47 h 219"/>
                  <a:gd name="T14" fmla="*/ 36 w 46"/>
                  <a:gd name="T15" fmla="*/ 49 h 219"/>
                  <a:gd name="T16" fmla="*/ 41 w 46"/>
                  <a:gd name="T17" fmla="*/ 52 h 219"/>
                  <a:gd name="T18" fmla="*/ 44 w 46"/>
                  <a:gd name="T19" fmla="*/ 53 h 219"/>
                  <a:gd name="T20" fmla="*/ 46 w 46"/>
                  <a:gd name="T21" fmla="*/ 54 h 2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19"/>
                  <a:gd name="T35" fmla="*/ 46 w 46"/>
                  <a:gd name="T36" fmla="*/ 219 h 2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19">
                    <a:moveTo>
                      <a:pt x="0" y="0"/>
                    </a:moveTo>
                    <a:lnTo>
                      <a:pt x="3" y="41"/>
                    </a:lnTo>
                    <a:lnTo>
                      <a:pt x="10" y="78"/>
                    </a:lnTo>
                    <a:lnTo>
                      <a:pt x="16" y="112"/>
                    </a:lnTo>
                    <a:lnTo>
                      <a:pt x="21" y="142"/>
                    </a:lnTo>
                    <a:lnTo>
                      <a:pt x="28" y="169"/>
                    </a:lnTo>
                    <a:lnTo>
                      <a:pt x="33" y="190"/>
                    </a:lnTo>
                    <a:lnTo>
                      <a:pt x="36" y="199"/>
                    </a:lnTo>
                    <a:lnTo>
                      <a:pt x="41" y="208"/>
                    </a:lnTo>
                    <a:lnTo>
                      <a:pt x="44" y="213"/>
                    </a:lnTo>
                    <a:lnTo>
                      <a:pt x="46" y="219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4" name="Freeform 996"/>
              <p:cNvSpPr>
                <a:spLocks/>
              </p:cNvSpPr>
              <p:nvPr/>
            </p:nvSpPr>
            <p:spPr bwMode="auto">
              <a:xfrm>
                <a:off x="3763" y="2246"/>
                <a:ext cx="46" cy="37"/>
              </a:xfrm>
              <a:custGeom>
                <a:avLst/>
                <a:gdLst>
                  <a:gd name="T0" fmla="*/ 0 w 46"/>
                  <a:gd name="T1" fmla="*/ 19 h 72"/>
                  <a:gd name="T2" fmla="*/ 3 w 46"/>
                  <a:gd name="T3" fmla="*/ 19 h 72"/>
                  <a:gd name="T4" fmla="*/ 5 w 46"/>
                  <a:gd name="T5" fmla="*/ 19 h 72"/>
                  <a:gd name="T6" fmla="*/ 10 w 46"/>
                  <a:gd name="T7" fmla="*/ 19 h 72"/>
                  <a:gd name="T8" fmla="*/ 15 w 46"/>
                  <a:gd name="T9" fmla="*/ 17 h 72"/>
                  <a:gd name="T10" fmla="*/ 20 w 46"/>
                  <a:gd name="T11" fmla="*/ 15 h 72"/>
                  <a:gd name="T12" fmla="*/ 28 w 46"/>
                  <a:gd name="T13" fmla="*/ 11 h 72"/>
                  <a:gd name="T14" fmla="*/ 36 w 46"/>
                  <a:gd name="T15" fmla="*/ 7 h 72"/>
                  <a:gd name="T16" fmla="*/ 41 w 46"/>
                  <a:gd name="T17" fmla="*/ 4 h 72"/>
                  <a:gd name="T18" fmla="*/ 46 w 4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72"/>
                  <a:gd name="T32" fmla="*/ 46 w 4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72">
                    <a:moveTo>
                      <a:pt x="0" y="71"/>
                    </a:moveTo>
                    <a:lnTo>
                      <a:pt x="3" y="72"/>
                    </a:lnTo>
                    <a:lnTo>
                      <a:pt x="5" y="72"/>
                    </a:lnTo>
                    <a:lnTo>
                      <a:pt x="10" y="71"/>
                    </a:lnTo>
                    <a:lnTo>
                      <a:pt x="15" y="65"/>
                    </a:lnTo>
                    <a:lnTo>
                      <a:pt x="20" y="56"/>
                    </a:lnTo>
                    <a:lnTo>
                      <a:pt x="28" y="42"/>
                    </a:lnTo>
                    <a:lnTo>
                      <a:pt x="36" y="28"/>
                    </a:lnTo>
                    <a:lnTo>
                      <a:pt x="41" y="16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5" name="Freeform 997"/>
              <p:cNvSpPr>
                <a:spLocks/>
              </p:cNvSpPr>
              <p:nvPr/>
            </p:nvSpPr>
            <p:spPr bwMode="auto">
              <a:xfrm>
                <a:off x="3809" y="2074"/>
                <a:ext cx="46" cy="172"/>
              </a:xfrm>
              <a:custGeom>
                <a:avLst/>
                <a:gdLst>
                  <a:gd name="T0" fmla="*/ 0 w 46"/>
                  <a:gd name="T1" fmla="*/ 86 h 345"/>
                  <a:gd name="T2" fmla="*/ 2 w 46"/>
                  <a:gd name="T3" fmla="*/ 83 h 345"/>
                  <a:gd name="T4" fmla="*/ 5 w 46"/>
                  <a:gd name="T5" fmla="*/ 79 h 345"/>
                  <a:gd name="T6" fmla="*/ 13 w 46"/>
                  <a:gd name="T7" fmla="*/ 70 h 345"/>
                  <a:gd name="T8" fmla="*/ 18 w 46"/>
                  <a:gd name="T9" fmla="*/ 61 h 345"/>
                  <a:gd name="T10" fmla="*/ 23 w 46"/>
                  <a:gd name="T11" fmla="*/ 50 h 345"/>
                  <a:gd name="T12" fmla="*/ 28 w 46"/>
                  <a:gd name="T13" fmla="*/ 38 h 345"/>
                  <a:gd name="T14" fmla="*/ 33 w 46"/>
                  <a:gd name="T15" fmla="*/ 26 h 345"/>
                  <a:gd name="T16" fmla="*/ 41 w 46"/>
                  <a:gd name="T17" fmla="*/ 13 h 345"/>
                  <a:gd name="T18" fmla="*/ 46 w 46"/>
                  <a:gd name="T19" fmla="*/ 0 h 3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45"/>
                  <a:gd name="T32" fmla="*/ 46 w 46"/>
                  <a:gd name="T33" fmla="*/ 345 h 3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45">
                    <a:moveTo>
                      <a:pt x="0" y="345"/>
                    </a:moveTo>
                    <a:lnTo>
                      <a:pt x="2" y="332"/>
                    </a:lnTo>
                    <a:lnTo>
                      <a:pt x="5" y="316"/>
                    </a:lnTo>
                    <a:lnTo>
                      <a:pt x="13" y="282"/>
                    </a:lnTo>
                    <a:lnTo>
                      <a:pt x="18" y="245"/>
                    </a:lnTo>
                    <a:lnTo>
                      <a:pt x="23" y="202"/>
                    </a:lnTo>
                    <a:lnTo>
                      <a:pt x="28" y="155"/>
                    </a:lnTo>
                    <a:lnTo>
                      <a:pt x="33" y="105"/>
                    </a:lnTo>
                    <a:lnTo>
                      <a:pt x="41" y="55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6" name="Freeform 998"/>
              <p:cNvSpPr>
                <a:spLocks/>
              </p:cNvSpPr>
              <p:nvPr/>
            </p:nvSpPr>
            <p:spPr bwMode="auto">
              <a:xfrm>
                <a:off x="3855" y="1807"/>
                <a:ext cx="45" cy="267"/>
              </a:xfrm>
              <a:custGeom>
                <a:avLst/>
                <a:gdLst>
                  <a:gd name="T0" fmla="*/ 0 w 45"/>
                  <a:gd name="T1" fmla="*/ 133 h 535"/>
                  <a:gd name="T2" fmla="*/ 5 w 45"/>
                  <a:gd name="T3" fmla="*/ 119 h 535"/>
                  <a:gd name="T4" fmla="*/ 12 w 45"/>
                  <a:gd name="T5" fmla="*/ 104 h 535"/>
                  <a:gd name="T6" fmla="*/ 17 w 45"/>
                  <a:gd name="T7" fmla="*/ 88 h 535"/>
                  <a:gd name="T8" fmla="*/ 25 w 45"/>
                  <a:gd name="T9" fmla="*/ 70 h 535"/>
                  <a:gd name="T10" fmla="*/ 30 w 45"/>
                  <a:gd name="T11" fmla="*/ 53 h 535"/>
                  <a:gd name="T12" fmla="*/ 35 w 45"/>
                  <a:gd name="T13" fmla="*/ 35 h 535"/>
                  <a:gd name="T14" fmla="*/ 45 w 45"/>
                  <a:gd name="T15" fmla="*/ 0 h 5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5"/>
                  <a:gd name="T25" fmla="*/ 0 h 535"/>
                  <a:gd name="T26" fmla="*/ 45 w 45"/>
                  <a:gd name="T27" fmla="*/ 535 h 5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5" h="535">
                    <a:moveTo>
                      <a:pt x="0" y="535"/>
                    </a:moveTo>
                    <a:lnTo>
                      <a:pt x="5" y="476"/>
                    </a:lnTo>
                    <a:lnTo>
                      <a:pt x="12" y="416"/>
                    </a:lnTo>
                    <a:lnTo>
                      <a:pt x="17" y="352"/>
                    </a:lnTo>
                    <a:lnTo>
                      <a:pt x="25" y="283"/>
                    </a:lnTo>
                    <a:lnTo>
                      <a:pt x="30" y="212"/>
                    </a:lnTo>
                    <a:lnTo>
                      <a:pt x="35" y="142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7" name="Freeform 999"/>
              <p:cNvSpPr>
                <a:spLocks/>
              </p:cNvSpPr>
              <p:nvPr/>
            </p:nvSpPr>
            <p:spPr bwMode="auto">
              <a:xfrm>
                <a:off x="3900" y="1511"/>
                <a:ext cx="46" cy="296"/>
              </a:xfrm>
              <a:custGeom>
                <a:avLst/>
                <a:gdLst>
                  <a:gd name="T0" fmla="*/ 0 w 46"/>
                  <a:gd name="T1" fmla="*/ 148 h 591"/>
                  <a:gd name="T2" fmla="*/ 5 w 46"/>
                  <a:gd name="T3" fmla="*/ 130 h 591"/>
                  <a:gd name="T4" fmla="*/ 13 w 46"/>
                  <a:gd name="T5" fmla="*/ 111 h 591"/>
                  <a:gd name="T6" fmla="*/ 18 w 46"/>
                  <a:gd name="T7" fmla="*/ 93 h 591"/>
                  <a:gd name="T8" fmla="*/ 23 w 46"/>
                  <a:gd name="T9" fmla="*/ 74 h 591"/>
                  <a:gd name="T10" fmla="*/ 28 w 46"/>
                  <a:gd name="T11" fmla="*/ 54 h 591"/>
                  <a:gd name="T12" fmla="*/ 33 w 46"/>
                  <a:gd name="T13" fmla="*/ 36 h 591"/>
                  <a:gd name="T14" fmla="*/ 41 w 46"/>
                  <a:gd name="T15" fmla="*/ 18 h 591"/>
                  <a:gd name="T16" fmla="*/ 46 w 46"/>
                  <a:gd name="T17" fmla="*/ 0 h 5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91"/>
                  <a:gd name="T29" fmla="*/ 46 w 46"/>
                  <a:gd name="T30" fmla="*/ 591 h 5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91">
                    <a:moveTo>
                      <a:pt x="0" y="591"/>
                    </a:moveTo>
                    <a:lnTo>
                      <a:pt x="5" y="518"/>
                    </a:lnTo>
                    <a:lnTo>
                      <a:pt x="13" y="444"/>
                    </a:lnTo>
                    <a:lnTo>
                      <a:pt x="18" y="369"/>
                    </a:lnTo>
                    <a:lnTo>
                      <a:pt x="23" y="293"/>
                    </a:lnTo>
                    <a:lnTo>
                      <a:pt x="28" y="216"/>
                    </a:lnTo>
                    <a:lnTo>
                      <a:pt x="33" y="142"/>
                    </a:lnTo>
                    <a:lnTo>
                      <a:pt x="41" y="69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8" name="Freeform 1000"/>
              <p:cNvSpPr>
                <a:spLocks/>
              </p:cNvSpPr>
              <p:nvPr/>
            </p:nvSpPr>
            <p:spPr bwMode="auto">
              <a:xfrm>
                <a:off x="3946" y="1258"/>
                <a:ext cx="46" cy="253"/>
              </a:xfrm>
              <a:custGeom>
                <a:avLst/>
                <a:gdLst>
                  <a:gd name="T0" fmla="*/ 0 w 46"/>
                  <a:gd name="T1" fmla="*/ 126 h 507"/>
                  <a:gd name="T2" fmla="*/ 10 w 46"/>
                  <a:gd name="T3" fmla="*/ 92 h 507"/>
                  <a:gd name="T4" fmla="*/ 15 w 46"/>
                  <a:gd name="T5" fmla="*/ 75 h 507"/>
                  <a:gd name="T6" fmla="*/ 20 w 46"/>
                  <a:gd name="T7" fmla="*/ 58 h 507"/>
                  <a:gd name="T8" fmla="*/ 28 w 46"/>
                  <a:gd name="T9" fmla="*/ 42 h 507"/>
                  <a:gd name="T10" fmla="*/ 33 w 46"/>
                  <a:gd name="T11" fmla="*/ 27 h 507"/>
                  <a:gd name="T12" fmla="*/ 41 w 46"/>
                  <a:gd name="T13" fmla="*/ 13 h 507"/>
                  <a:gd name="T14" fmla="*/ 43 w 46"/>
                  <a:gd name="T15" fmla="*/ 6 h 507"/>
                  <a:gd name="T16" fmla="*/ 46 w 46"/>
                  <a:gd name="T17" fmla="*/ 0 h 5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07"/>
                  <a:gd name="T29" fmla="*/ 46 w 46"/>
                  <a:gd name="T30" fmla="*/ 507 h 5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07">
                    <a:moveTo>
                      <a:pt x="0" y="507"/>
                    </a:moveTo>
                    <a:lnTo>
                      <a:pt x="10" y="368"/>
                    </a:lnTo>
                    <a:lnTo>
                      <a:pt x="15" y="300"/>
                    </a:lnTo>
                    <a:lnTo>
                      <a:pt x="20" y="235"/>
                    </a:lnTo>
                    <a:lnTo>
                      <a:pt x="28" y="171"/>
                    </a:lnTo>
                    <a:lnTo>
                      <a:pt x="33" y="110"/>
                    </a:lnTo>
                    <a:lnTo>
                      <a:pt x="41" y="54"/>
                    </a:lnTo>
                    <a:lnTo>
                      <a:pt x="43" y="27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29" name="Freeform 1001"/>
              <p:cNvSpPr>
                <a:spLocks/>
              </p:cNvSpPr>
              <p:nvPr/>
            </p:nvSpPr>
            <p:spPr bwMode="auto">
              <a:xfrm>
                <a:off x="3992" y="1111"/>
                <a:ext cx="46" cy="147"/>
              </a:xfrm>
              <a:custGeom>
                <a:avLst/>
                <a:gdLst>
                  <a:gd name="T0" fmla="*/ 0 w 46"/>
                  <a:gd name="T1" fmla="*/ 74 h 293"/>
                  <a:gd name="T2" fmla="*/ 5 w 46"/>
                  <a:gd name="T3" fmla="*/ 62 h 293"/>
                  <a:gd name="T4" fmla="*/ 13 w 46"/>
                  <a:gd name="T5" fmla="*/ 50 h 293"/>
                  <a:gd name="T6" fmla="*/ 15 w 46"/>
                  <a:gd name="T7" fmla="*/ 39 h 293"/>
                  <a:gd name="T8" fmla="*/ 20 w 46"/>
                  <a:gd name="T9" fmla="*/ 29 h 293"/>
                  <a:gd name="T10" fmla="*/ 28 w 46"/>
                  <a:gd name="T11" fmla="*/ 20 h 293"/>
                  <a:gd name="T12" fmla="*/ 33 w 46"/>
                  <a:gd name="T13" fmla="*/ 13 h 293"/>
                  <a:gd name="T14" fmla="*/ 35 w 46"/>
                  <a:gd name="T15" fmla="*/ 9 h 293"/>
                  <a:gd name="T16" fmla="*/ 41 w 46"/>
                  <a:gd name="T17" fmla="*/ 6 h 293"/>
                  <a:gd name="T18" fmla="*/ 43 w 46"/>
                  <a:gd name="T19" fmla="*/ 3 h 293"/>
                  <a:gd name="T20" fmla="*/ 46 w 46"/>
                  <a:gd name="T21" fmla="*/ 0 h 2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93"/>
                  <a:gd name="T35" fmla="*/ 46 w 46"/>
                  <a:gd name="T36" fmla="*/ 293 h 2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93">
                    <a:moveTo>
                      <a:pt x="0" y="293"/>
                    </a:moveTo>
                    <a:lnTo>
                      <a:pt x="5" y="245"/>
                    </a:lnTo>
                    <a:lnTo>
                      <a:pt x="13" y="199"/>
                    </a:lnTo>
                    <a:lnTo>
                      <a:pt x="15" y="156"/>
                    </a:lnTo>
                    <a:lnTo>
                      <a:pt x="20" y="116"/>
                    </a:lnTo>
                    <a:lnTo>
                      <a:pt x="28" y="80"/>
                    </a:lnTo>
                    <a:lnTo>
                      <a:pt x="33" y="50"/>
                    </a:lnTo>
                    <a:lnTo>
                      <a:pt x="35" y="34"/>
                    </a:lnTo>
                    <a:lnTo>
                      <a:pt x="41" y="21"/>
                    </a:lnTo>
                    <a:lnTo>
                      <a:pt x="43" y="11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0" name="Freeform 1002"/>
              <p:cNvSpPr>
                <a:spLocks/>
              </p:cNvSpPr>
              <p:nvPr/>
            </p:nvSpPr>
            <p:spPr bwMode="auto">
              <a:xfrm>
                <a:off x="4038" y="1101"/>
                <a:ext cx="45" cy="10"/>
              </a:xfrm>
              <a:custGeom>
                <a:avLst/>
                <a:gdLst>
                  <a:gd name="T0" fmla="*/ 0 w 45"/>
                  <a:gd name="T1" fmla="*/ 5 h 19"/>
                  <a:gd name="T2" fmla="*/ 2 w 45"/>
                  <a:gd name="T3" fmla="*/ 4 h 19"/>
                  <a:gd name="T4" fmla="*/ 10 w 45"/>
                  <a:gd name="T5" fmla="*/ 2 h 19"/>
                  <a:gd name="T6" fmla="*/ 15 w 45"/>
                  <a:gd name="T7" fmla="*/ 1 h 19"/>
                  <a:gd name="T8" fmla="*/ 25 w 45"/>
                  <a:gd name="T9" fmla="*/ 1 h 19"/>
                  <a:gd name="T10" fmla="*/ 30 w 45"/>
                  <a:gd name="T11" fmla="*/ 0 h 19"/>
                  <a:gd name="T12" fmla="*/ 35 w 45"/>
                  <a:gd name="T13" fmla="*/ 0 h 19"/>
                  <a:gd name="T14" fmla="*/ 43 w 45"/>
                  <a:gd name="T15" fmla="*/ 1 h 19"/>
                  <a:gd name="T16" fmla="*/ 45 w 45"/>
                  <a:gd name="T17" fmla="*/ 2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5"/>
                  <a:gd name="T28" fmla="*/ 0 h 19"/>
                  <a:gd name="T29" fmla="*/ 45 w 45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5" h="19">
                    <a:moveTo>
                      <a:pt x="0" y="19"/>
                    </a:moveTo>
                    <a:lnTo>
                      <a:pt x="2" y="14"/>
                    </a:lnTo>
                    <a:lnTo>
                      <a:pt x="10" y="8"/>
                    </a:lnTo>
                    <a:lnTo>
                      <a:pt x="15" y="3"/>
                    </a:lnTo>
                    <a:lnTo>
                      <a:pt x="25" y="1"/>
                    </a:lnTo>
                    <a:lnTo>
                      <a:pt x="30" y="0"/>
                    </a:lnTo>
                    <a:lnTo>
                      <a:pt x="35" y="0"/>
                    </a:lnTo>
                    <a:lnTo>
                      <a:pt x="43" y="1"/>
                    </a:lnTo>
                    <a:lnTo>
                      <a:pt x="45" y="7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1" name="Freeform 1003"/>
              <p:cNvSpPr>
                <a:spLocks/>
              </p:cNvSpPr>
              <p:nvPr/>
            </p:nvSpPr>
            <p:spPr bwMode="auto">
              <a:xfrm>
                <a:off x="4083" y="1105"/>
                <a:ext cx="44" cy="137"/>
              </a:xfrm>
              <a:custGeom>
                <a:avLst/>
                <a:gdLst>
                  <a:gd name="T0" fmla="*/ 0 w 44"/>
                  <a:gd name="T1" fmla="*/ 0 h 273"/>
                  <a:gd name="T2" fmla="*/ 3 w 44"/>
                  <a:gd name="T3" fmla="*/ 3 h 273"/>
                  <a:gd name="T4" fmla="*/ 5 w 44"/>
                  <a:gd name="T5" fmla="*/ 5 h 273"/>
                  <a:gd name="T6" fmla="*/ 8 w 44"/>
                  <a:gd name="T7" fmla="*/ 8 h 273"/>
                  <a:gd name="T8" fmla="*/ 13 w 44"/>
                  <a:gd name="T9" fmla="*/ 11 h 273"/>
                  <a:gd name="T10" fmla="*/ 18 w 44"/>
                  <a:gd name="T11" fmla="*/ 18 h 273"/>
                  <a:gd name="T12" fmla="*/ 23 w 44"/>
                  <a:gd name="T13" fmla="*/ 26 h 273"/>
                  <a:gd name="T14" fmla="*/ 28 w 44"/>
                  <a:gd name="T15" fmla="*/ 36 h 273"/>
                  <a:gd name="T16" fmla="*/ 33 w 44"/>
                  <a:gd name="T17" fmla="*/ 46 h 273"/>
                  <a:gd name="T18" fmla="*/ 38 w 44"/>
                  <a:gd name="T19" fmla="*/ 57 h 273"/>
                  <a:gd name="T20" fmla="*/ 44 w 44"/>
                  <a:gd name="T21" fmla="*/ 69 h 2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"/>
                  <a:gd name="T34" fmla="*/ 0 h 273"/>
                  <a:gd name="T35" fmla="*/ 44 w 44"/>
                  <a:gd name="T36" fmla="*/ 273 h 2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" h="273">
                    <a:moveTo>
                      <a:pt x="0" y="0"/>
                    </a:moveTo>
                    <a:lnTo>
                      <a:pt x="3" y="9"/>
                    </a:lnTo>
                    <a:lnTo>
                      <a:pt x="5" y="19"/>
                    </a:lnTo>
                    <a:lnTo>
                      <a:pt x="8" y="30"/>
                    </a:lnTo>
                    <a:lnTo>
                      <a:pt x="13" y="42"/>
                    </a:lnTo>
                    <a:lnTo>
                      <a:pt x="18" y="71"/>
                    </a:lnTo>
                    <a:lnTo>
                      <a:pt x="23" y="104"/>
                    </a:lnTo>
                    <a:lnTo>
                      <a:pt x="28" y="142"/>
                    </a:lnTo>
                    <a:lnTo>
                      <a:pt x="33" y="183"/>
                    </a:lnTo>
                    <a:lnTo>
                      <a:pt x="38" y="227"/>
                    </a:lnTo>
                    <a:lnTo>
                      <a:pt x="44" y="27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2" name="Freeform 1004"/>
              <p:cNvSpPr>
                <a:spLocks/>
              </p:cNvSpPr>
              <p:nvPr/>
            </p:nvSpPr>
            <p:spPr bwMode="auto">
              <a:xfrm>
                <a:off x="4127" y="1242"/>
                <a:ext cx="48" cy="246"/>
              </a:xfrm>
              <a:custGeom>
                <a:avLst/>
                <a:gdLst>
                  <a:gd name="T0" fmla="*/ 0 w 48"/>
                  <a:gd name="T1" fmla="*/ 0 h 492"/>
                  <a:gd name="T2" fmla="*/ 2 w 48"/>
                  <a:gd name="T3" fmla="*/ 7 h 492"/>
                  <a:gd name="T4" fmla="*/ 5 w 48"/>
                  <a:gd name="T5" fmla="*/ 13 h 492"/>
                  <a:gd name="T6" fmla="*/ 12 w 48"/>
                  <a:gd name="T7" fmla="*/ 27 h 492"/>
                  <a:gd name="T8" fmla="*/ 17 w 48"/>
                  <a:gd name="T9" fmla="*/ 41 h 492"/>
                  <a:gd name="T10" fmla="*/ 22 w 48"/>
                  <a:gd name="T11" fmla="*/ 57 h 492"/>
                  <a:gd name="T12" fmla="*/ 30 w 48"/>
                  <a:gd name="T13" fmla="*/ 73 h 492"/>
                  <a:gd name="T14" fmla="*/ 35 w 48"/>
                  <a:gd name="T15" fmla="*/ 90 h 492"/>
                  <a:gd name="T16" fmla="*/ 48 w 48"/>
                  <a:gd name="T17" fmla="*/ 123 h 4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92"/>
                  <a:gd name="T29" fmla="*/ 48 w 48"/>
                  <a:gd name="T30" fmla="*/ 492 h 4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92">
                    <a:moveTo>
                      <a:pt x="0" y="0"/>
                    </a:moveTo>
                    <a:lnTo>
                      <a:pt x="2" y="25"/>
                    </a:lnTo>
                    <a:lnTo>
                      <a:pt x="5" y="52"/>
                    </a:lnTo>
                    <a:lnTo>
                      <a:pt x="12" y="105"/>
                    </a:lnTo>
                    <a:lnTo>
                      <a:pt x="17" y="164"/>
                    </a:lnTo>
                    <a:lnTo>
                      <a:pt x="22" y="226"/>
                    </a:lnTo>
                    <a:lnTo>
                      <a:pt x="30" y="292"/>
                    </a:lnTo>
                    <a:lnTo>
                      <a:pt x="35" y="357"/>
                    </a:lnTo>
                    <a:lnTo>
                      <a:pt x="48" y="49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3" name="Freeform 1005"/>
              <p:cNvSpPr>
                <a:spLocks/>
              </p:cNvSpPr>
              <p:nvPr/>
            </p:nvSpPr>
            <p:spPr bwMode="auto">
              <a:xfrm>
                <a:off x="4175" y="1488"/>
                <a:ext cx="46" cy="295"/>
              </a:xfrm>
              <a:custGeom>
                <a:avLst/>
                <a:gdLst>
                  <a:gd name="T0" fmla="*/ 0 w 46"/>
                  <a:gd name="T1" fmla="*/ 0 h 592"/>
                  <a:gd name="T2" fmla="*/ 2 w 46"/>
                  <a:gd name="T3" fmla="*/ 17 h 592"/>
                  <a:gd name="T4" fmla="*/ 10 w 46"/>
                  <a:gd name="T5" fmla="*/ 35 h 592"/>
                  <a:gd name="T6" fmla="*/ 15 w 46"/>
                  <a:gd name="T7" fmla="*/ 53 h 592"/>
                  <a:gd name="T8" fmla="*/ 20 w 46"/>
                  <a:gd name="T9" fmla="*/ 73 h 592"/>
                  <a:gd name="T10" fmla="*/ 28 w 46"/>
                  <a:gd name="T11" fmla="*/ 91 h 592"/>
                  <a:gd name="T12" fmla="*/ 33 w 46"/>
                  <a:gd name="T13" fmla="*/ 111 h 592"/>
                  <a:gd name="T14" fmla="*/ 41 w 46"/>
                  <a:gd name="T15" fmla="*/ 129 h 592"/>
                  <a:gd name="T16" fmla="*/ 46 w 46"/>
                  <a:gd name="T17" fmla="*/ 147 h 5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"/>
                  <a:gd name="T28" fmla="*/ 0 h 592"/>
                  <a:gd name="T29" fmla="*/ 46 w 46"/>
                  <a:gd name="T30" fmla="*/ 592 h 5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" h="592">
                    <a:moveTo>
                      <a:pt x="0" y="0"/>
                    </a:moveTo>
                    <a:lnTo>
                      <a:pt x="2" y="70"/>
                    </a:lnTo>
                    <a:lnTo>
                      <a:pt x="10" y="141"/>
                    </a:lnTo>
                    <a:lnTo>
                      <a:pt x="15" y="215"/>
                    </a:lnTo>
                    <a:lnTo>
                      <a:pt x="20" y="292"/>
                    </a:lnTo>
                    <a:lnTo>
                      <a:pt x="28" y="368"/>
                    </a:lnTo>
                    <a:lnTo>
                      <a:pt x="33" y="445"/>
                    </a:lnTo>
                    <a:lnTo>
                      <a:pt x="41" y="519"/>
                    </a:lnTo>
                    <a:lnTo>
                      <a:pt x="46" y="592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4" name="Freeform 1006"/>
              <p:cNvSpPr>
                <a:spLocks/>
              </p:cNvSpPr>
              <p:nvPr/>
            </p:nvSpPr>
            <p:spPr bwMode="auto">
              <a:xfrm>
                <a:off x="4221" y="1783"/>
                <a:ext cx="45" cy="272"/>
              </a:xfrm>
              <a:custGeom>
                <a:avLst/>
                <a:gdLst>
                  <a:gd name="T0" fmla="*/ 0 w 45"/>
                  <a:gd name="T1" fmla="*/ 0 h 544"/>
                  <a:gd name="T2" fmla="*/ 5 w 45"/>
                  <a:gd name="T3" fmla="*/ 17 h 544"/>
                  <a:gd name="T4" fmla="*/ 12 w 45"/>
                  <a:gd name="T5" fmla="*/ 35 h 544"/>
                  <a:gd name="T6" fmla="*/ 15 w 45"/>
                  <a:gd name="T7" fmla="*/ 53 h 544"/>
                  <a:gd name="T8" fmla="*/ 20 w 45"/>
                  <a:gd name="T9" fmla="*/ 71 h 544"/>
                  <a:gd name="T10" fmla="*/ 28 w 45"/>
                  <a:gd name="T11" fmla="*/ 88 h 544"/>
                  <a:gd name="T12" fmla="*/ 33 w 45"/>
                  <a:gd name="T13" fmla="*/ 105 h 544"/>
                  <a:gd name="T14" fmla="*/ 40 w 45"/>
                  <a:gd name="T15" fmla="*/ 120 h 544"/>
                  <a:gd name="T16" fmla="*/ 45 w 45"/>
                  <a:gd name="T17" fmla="*/ 136 h 5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5"/>
                  <a:gd name="T28" fmla="*/ 0 h 544"/>
                  <a:gd name="T29" fmla="*/ 45 w 45"/>
                  <a:gd name="T30" fmla="*/ 544 h 5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5" h="544">
                    <a:moveTo>
                      <a:pt x="0" y="0"/>
                    </a:moveTo>
                    <a:lnTo>
                      <a:pt x="5" y="71"/>
                    </a:lnTo>
                    <a:lnTo>
                      <a:pt x="12" y="142"/>
                    </a:lnTo>
                    <a:lnTo>
                      <a:pt x="15" y="215"/>
                    </a:lnTo>
                    <a:lnTo>
                      <a:pt x="20" y="284"/>
                    </a:lnTo>
                    <a:lnTo>
                      <a:pt x="28" y="355"/>
                    </a:lnTo>
                    <a:lnTo>
                      <a:pt x="33" y="421"/>
                    </a:lnTo>
                    <a:lnTo>
                      <a:pt x="40" y="483"/>
                    </a:lnTo>
                    <a:lnTo>
                      <a:pt x="45" y="54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5" name="Freeform 1007"/>
              <p:cNvSpPr>
                <a:spLocks/>
              </p:cNvSpPr>
              <p:nvPr/>
            </p:nvSpPr>
            <p:spPr bwMode="auto">
              <a:xfrm>
                <a:off x="4266" y="2055"/>
                <a:ext cx="46" cy="182"/>
              </a:xfrm>
              <a:custGeom>
                <a:avLst/>
                <a:gdLst>
                  <a:gd name="T0" fmla="*/ 0 w 46"/>
                  <a:gd name="T1" fmla="*/ 0 h 364"/>
                  <a:gd name="T2" fmla="*/ 5 w 46"/>
                  <a:gd name="T3" fmla="*/ 13 h 364"/>
                  <a:gd name="T4" fmla="*/ 13 w 46"/>
                  <a:gd name="T5" fmla="*/ 27 h 364"/>
                  <a:gd name="T6" fmla="*/ 18 w 46"/>
                  <a:gd name="T7" fmla="*/ 41 h 364"/>
                  <a:gd name="T8" fmla="*/ 26 w 46"/>
                  <a:gd name="T9" fmla="*/ 52 h 364"/>
                  <a:gd name="T10" fmla="*/ 28 w 46"/>
                  <a:gd name="T11" fmla="*/ 63 h 364"/>
                  <a:gd name="T12" fmla="*/ 33 w 46"/>
                  <a:gd name="T13" fmla="*/ 74 h 364"/>
                  <a:gd name="T14" fmla="*/ 41 w 46"/>
                  <a:gd name="T15" fmla="*/ 83 h 364"/>
                  <a:gd name="T16" fmla="*/ 44 w 46"/>
                  <a:gd name="T17" fmla="*/ 87 h 364"/>
                  <a:gd name="T18" fmla="*/ 46 w 46"/>
                  <a:gd name="T19" fmla="*/ 91 h 3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64"/>
                  <a:gd name="T32" fmla="*/ 46 w 46"/>
                  <a:gd name="T33" fmla="*/ 364 h 3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64">
                    <a:moveTo>
                      <a:pt x="0" y="0"/>
                    </a:moveTo>
                    <a:lnTo>
                      <a:pt x="5" y="55"/>
                    </a:lnTo>
                    <a:lnTo>
                      <a:pt x="13" y="110"/>
                    </a:lnTo>
                    <a:lnTo>
                      <a:pt x="18" y="161"/>
                    </a:lnTo>
                    <a:lnTo>
                      <a:pt x="26" y="209"/>
                    </a:lnTo>
                    <a:lnTo>
                      <a:pt x="28" y="254"/>
                    </a:lnTo>
                    <a:lnTo>
                      <a:pt x="33" y="295"/>
                    </a:lnTo>
                    <a:lnTo>
                      <a:pt x="41" y="332"/>
                    </a:lnTo>
                    <a:lnTo>
                      <a:pt x="44" y="348"/>
                    </a:lnTo>
                    <a:lnTo>
                      <a:pt x="46" y="36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6" name="Freeform 1008"/>
              <p:cNvSpPr>
                <a:spLocks/>
              </p:cNvSpPr>
              <p:nvPr/>
            </p:nvSpPr>
            <p:spPr bwMode="auto">
              <a:xfrm>
                <a:off x="4312" y="2237"/>
                <a:ext cx="43" cy="48"/>
              </a:xfrm>
              <a:custGeom>
                <a:avLst/>
                <a:gdLst>
                  <a:gd name="T0" fmla="*/ 0 w 43"/>
                  <a:gd name="T1" fmla="*/ 0 h 96"/>
                  <a:gd name="T2" fmla="*/ 10 w 43"/>
                  <a:gd name="T3" fmla="*/ 10 h 96"/>
                  <a:gd name="T4" fmla="*/ 15 w 43"/>
                  <a:gd name="T5" fmla="*/ 13 h 96"/>
                  <a:gd name="T6" fmla="*/ 23 w 43"/>
                  <a:gd name="T7" fmla="*/ 18 h 96"/>
                  <a:gd name="T8" fmla="*/ 31 w 43"/>
                  <a:gd name="T9" fmla="*/ 21 h 96"/>
                  <a:gd name="T10" fmla="*/ 36 w 43"/>
                  <a:gd name="T11" fmla="*/ 23 h 96"/>
                  <a:gd name="T12" fmla="*/ 38 w 43"/>
                  <a:gd name="T13" fmla="*/ 24 h 96"/>
                  <a:gd name="T14" fmla="*/ 38 w 43"/>
                  <a:gd name="T15" fmla="*/ 24 h 96"/>
                  <a:gd name="T16" fmla="*/ 41 w 43"/>
                  <a:gd name="T17" fmla="*/ 24 h 96"/>
                  <a:gd name="T18" fmla="*/ 43 w 43"/>
                  <a:gd name="T19" fmla="*/ 24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3"/>
                  <a:gd name="T31" fmla="*/ 0 h 96"/>
                  <a:gd name="T32" fmla="*/ 43 w 43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3" h="96">
                    <a:moveTo>
                      <a:pt x="0" y="0"/>
                    </a:moveTo>
                    <a:lnTo>
                      <a:pt x="10" y="37"/>
                    </a:lnTo>
                    <a:lnTo>
                      <a:pt x="15" y="53"/>
                    </a:lnTo>
                    <a:lnTo>
                      <a:pt x="23" y="69"/>
                    </a:lnTo>
                    <a:lnTo>
                      <a:pt x="31" y="83"/>
                    </a:lnTo>
                    <a:lnTo>
                      <a:pt x="36" y="90"/>
                    </a:lnTo>
                    <a:lnTo>
                      <a:pt x="38" y="94"/>
                    </a:lnTo>
                    <a:lnTo>
                      <a:pt x="38" y="96"/>
                    </a:lnTo>
                    <a:lnTo>
                      <a:pt x="41" y="96"/>
                    </a:lnTo>
                    <a:lnTo>
                      <a:pt x="43" y="94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7" name="Freeform 1009"/>
              <p:cNvSpPr>
                <a:spLocks/>
              </p:cNvSpPr>
              <p:nvPr/>
            </p:nvSpPr>
            <p:spPr bwMode="auto">
              <a:xfrm>
                <a:off x="4355" y="2186"/>
                <a:ext cx="49" cy="99"/>
              </a:xfrm>
              <a:custGeom>
                <a:avLst/>
                <a:gdLst>
                  <a:gd name="T0" fmla="*/ 0 w 49"/>
                  <a:gd name="T1" fmla="*/ 50 h 197"/>
                  <a:gd name="T2" fmla="*/ 3 w 49"/>
                  <a:gd name="T3" fmla="*/ 49 h 197"/>
                  <a:gd name="T4" fmla="*/ 5 w 49"/>
                  <a:gd name="T5" fmla="*/ 47 h 197"/>
                  <a:gd name="T6" fmla="*/ 8 w 49"/>
                  <a:gd name="T7" fmla="*/ 46 h 197"/>
                  <a:gd name="T8" fmla="*/ 13 w 49"/>
                  <a:gd name="T9" fmla="*/ 44 h 197"/>
                  <a:gd name="T10" fmla="*/ 18 w 49"/>
                  <a:gd name="T11" fmla="*/ 39 h 197"/>
                  <a:gd name="T12" fmla="*/ 23 w 49"/>
                  <a:gd name="T13" fmla="*/ 33 h 197"/>
                  <a:gd name="T14" fmla="*/ 31 w 49"/>
                  <a:gd name="T15" fmla="*/ 26 h 197"/>
                  <a:gd name="T16" fmla="*/ 36 w 49"/>
                  <a:gd name="T17" fmla="*/ 18 h 197"/>
                  <a:gd name="T18" fmla="*/ 44 w 49"/>
                  <a:gd name="T19" fmla="*/ 9 h 197"/>
                  <a:gd name="T20" fmla="*/ 49 w 49"/>
                  <a:gd name="T21" fmla="*/ 0 h 19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197"/>
                  <a:gd name="T35" fmla="*/ 49 w 49"/>
                  <a:gd name="T36" fmla="*/ 197 h 19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197">
                    <a:moveTo>
                      <a:pt x="0" y="197"/>
                    </a:moveTo>
                    <a:lnTo>
                      <a:pt x="3" y="193"/>
                    </a:lnTo>
                    <a:lnTo>
                      <a:pt x="5" y="188"/>
                    </a:lnTo>
                    <a:lnTo>
                      <a:pt x="8" y="183"/>
                    </a:lnTo>
                    <a:lnTo>
                      <a:pt x="13" y="174"/>
                    </a:lnTo>
                    <a:lnTo>
                      <a:pt x="18" y="154"/>
                    </a:lnTo>
                    <a:lnTo>
                      <a:pt x="23" y="129"/>
                    </a:lnTo>
                    <a:lnTo>
                      <a:pt x="31" y="103"/>
                    </a:lnTo>
                    <a:lnTo>
                      <a:pt x="36" y="69"/>
                    </a:lnTo>
                    <a:lnTo>
                      <a:pt x="44" y="35"/>
                    </a:lnTo>
                    <a:lnTo>
                      <a:pt x="49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8" name="Freeform 1010"/>
              <p:cNvSpPr>
                <a:spLocks/>
              </p:cNvSpPr>
              <p:nvPr/>
            </p:nvSpPr>
            <p:spPr bwMode="auto">
              <a:xfrm>
                <a:off x="4404" y="1966"/>
                <a:ext cx="45" cy="220"/>
              </a:xfrm>
              <a:custGeom>
                <a:avLst/>
                <a:gdLst>
                  <a:gd name="T0" fmla="*/ 0 w 45"/>
                  <a:gd name="T1" fmla="*/ 110 h 441"/>
                  <a:gd name="T2" fmla="*/ 2 w 45"/>
                  <a:gd name="T3" fmla="*/ 105 h 441"/>
                  <a:gd name="T4" fmla="*/ 5 w 45"/>
                  <a:gd name="T5" fmla="*/ 99 h 441"/>
                  <a:gd name="T6" fmla="*/ 10 w 45"/>
                  <a:gd name="T7" fmla="*/ 88 h 441"/>
                  <a:gd name="T8" fmla="*/ 15 w 45"/>
                  <a:gd name="T9" fmla="*/ 75 h 441"/>
                  <a:gd name="T10" fmla="*/ 20 w 45"/>
                  <a:gd name="T11" fmla="*/ 61 h 441"/>
                  <a:gd name="T12" fmla="*/ 28 w 45"/>
                  <a:gd name="T13" fmla="*/ 46 h 441"/>
                  <a:gd name="T14" fmla="*/ 33 w 45"/>
                  <a:gd name="T15" fmla="*/ 31 h 441"/>
                  <a:gd name="T16" fmla="*/ 40 w 45"/>
                  <a:gd name="T17" fmla="*/ 16 h 441"/>
                  <a:gd name="T18" fmla="*/ 45 w 45"/>
                  <a:gd name="T19" fmla="*/ 0 h 4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5"/>
                  <a:gd name="T31" fmla="*/ 0 h 441"/>
                  <a:gd name="T32" fmla="*/ 45 w 45"/>
                  <a:gd name="T33" fmla="*/ 441 h 44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5" h="441">
                    <a:moveTo>
                      <a:pt x="0" y="441"/>
                    </a:moveTo>
                    <a:lnTo>
                      <a:pt x="2" y="421"/>
                    </a:lnTo>
                    <a:lnTo>
                      <a:pt x="5" y="398"/>
                    </a:lnTo>
                    <a:lnTo>
                      <a:pt x="10" y="352"/>
                    </a:lnTo>
                    <a:lnTo>
                      <a:pt x="15" y="300"/>
                    </a:lnTo>
                    <a:lnTo>
                      <a:pt x="20" y="244"/>
                    </a:lnTo>
                    <a:lnTo>
                      <a:pt x="28" y="187"/>
                    </a:lnTo>
                    <a:lnTo>
                      <a:pt x="33" y="126"/>
                    </a:lnTo>
                    <a:lnTo>
                      <a:pt x="40" y="64"/>
                    </a:lnTo>
                    <a:lnTo>
                      <a:pt x="45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39" name="Freeform 1011"/>
              <p:cNvSpPr>
                <a:spLocks/>
              </p:cNvSpPr>
              <p:nvPr/>
            </p:nvSpPr>
            <p:spPr bwMode="auto">
              <a:xfrm>
                <a:off x="4449" y="1678"/>
                <a:ext cx="46" cy="288"/>
              </a:xfrm>
              <a:custGeom>
                <a:avLst/>
                <a:gdLst>
                  <a:gd name="T0" fmla="*/ 0 w 46"/>
                  <a:gd name="T1" fmla="*/ 144 h 575"/>
                  <a:gd name="T2" fmla="*/ 5 w 46"/>
                  <a:gd name="T3" fmla="*/ 128 h 575"/>
                  <a:gd name="T4" fmla="*/ 13 w 46"/>
                  <a:gd name="T5" fmla="*/ 111 h 575"/>
                  <a:gd name="T6" fmla="*/ 16 w 46"/>
                  <a:gd name="T7" fmla="*/ 93 h 575"/>
                  <a:gd name="T8" fmla="*/ 23 w 46"/>
                  <a:gd name="T9" fmla="*/ 74 h 575"/>
                  <a:gd name="T10" fmla="*/ 33 w 46"/>
                  <a:gd name="T11" fmla="*/ 37 h 575"/>
                  <a:gd name="T12" fmla="*/ 41 w 46"/>
                  <a:gd name="T13" fmla="*/ 18 h 575"/>
                  <a:gd name="T14" fmla="*/ 46 w 46"/>
                  <a:gd name="T15" fmla="*/ 0 h 57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75"/>
                  <a:gd name="T26" fmla="*/ 46 w 46"/>
                  <a:gd name="T27" fmla="*/ 575 h 57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75">
                    <a:moveTo>
                      <a:pt x="0" y="575"/>
                    </a:moveTo>
                    <a:lnTo>
                      <a:pt x="5" y="509"/>
                    </a:lnTo>
                    <a:lnTo>
                      <a:pt x="13" y="442"/>
                    </a:lnTo>
                    <a:lnTo>
                      <a:pt x="16" y="371"/>
                    </a:lnTo>
                    <a:lnTo>
                      <a:pt x="23" y="296"/>
                    </a:lnTo>
                    <a:lnTo>
                      <a:pt x="33" y="145"/>
                    </a:lnTo>
                    <a:lnTo>
                      <a:pt x="41" y="72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0" name="Freeform 1012"/>
              <p:cNvSpPr>
                <a:spLocks/>
              </p:cNvSpPr>
              <p:nvPr/>
            </p:nvSpPr>
            <p:spPr bwMode="auto">
              <a:xfrm>
                <a:off x="4495" y="1392"/>
                <a:ext cx="43" cy="286"/>
              </a:xfrm>
              <a:custGeom>
                <a:avLst/>
                <a:gdLst>
                  <a:gd name="T0" fmla="*/ 0 w 43"/>
                  <a:gd name="T1" fmla="*/ 143 h 572"/>
                  <a:gd name="T2" fmla="*/ 5 w 43"/>
                  <a:gd name="T3" fmla="*/ 124 h 572"/>
                  <a:gd name="T4" fmla="*/ 13 w 43"/>
                  <a:gd name="T5" fmla="*/ 106 h 572"/>
                  <a:gd name="T6" fmla="*/ 23 w 43"/>
                  <a:gd name="T7" fmla="*/ 70 h 572"/>
                  <a:gd name="T8" fmla="*/ 28 w 43"/>
                  <a:gd name="T9" fmla="*/ 50 h 572"/>
                  <a:gd name="T10" fmla="*/ 31 w 43"/>
                  <a:gd name="T11" fmla="*/ 33 h 572"/>
                  <a:gd name="T12" fmla="*/ 38 w 43"/>
                  <a:gd name="T13" fmla="*/ 15 h 572"/>
                  <a:gd name="T14" fmla="*/ 43 w 43"/>
                  <a:gd name="T15" fmla="*/ 0 h 57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572"/>
                  <a:gd name="T26" fmla="*/ 43 w 43"/>
                  <a:gd name="T27" fmla="*/ 572 h 57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572">
                    <a:moveTo>
                      <a:pt x="0" y="572"/>
                    </a:moveTo>
                    <a:lnTo>
                      <a:pt x="5" y="499"/>
                    </a:lnTo>
                    <a:lnTo>
                      <a:pt x="13" y="426"/>
                    </a:lnTo>
                    <a:lnTo>
                      <a:pt x="23" y="277"/>
                    </a:lnTo>
                    <a:lnTo>
                      <a:pt x="28" y="202"/>
                    </a:lnTo>
                    <a:lnTo>
                      <a:pt x="31" y="131"/>
                    </a:lnTo>
                    <a:lnTo>
                      <a:pt x="38" y="63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1" name="Freeform 1013"/>
              <p:cNvSpPr>
                <a:spLocks/>
              </p:cNvSpPr>
              <p:nvPr/>
            </p:nvSpPr>
            <p:spPr bwMode="auto">
              <a:xfrm>
                <a:off x="4538" y="1178"/>
                <a:ext cx="46" cy="214"/>
              </a:xfrm>
              <a:custGeom>
                <a:avLst/>
                <a:gdLst>
                  <a:gd name="T0" fmla="*/ 0 w 46"/>
                  <a:gd name="T1" fmla="*/ 107 h 429"/>
                  <a:gd name="T2" fmla="*/ 5 w 46"/>
                  <a:gd name="T3" fmla="*/ 91 h 429"/>
                  <a:gd name="T4" fmla="*/ 13 w 46"/>
                  <a:gd name="T5" fmla="*/ 76 h 429"/>
                  <a:gd name="T6" fmla="*/ 18 w 46"/>
                  <a:gd name="T7" fmla="*/ 61 h 429"/>
                  <a:gd name="T8" fmla="*/ 23 w 46"/>
                  <a:gd name="T9" fmla="*/ 47 h 429"/>
                  <a:gd name="T10" fmla="*/ 31 w 46"/>
                  <a:gd name="T11" fmla="*/ 34 h 429"/>
                  <a:gd name="T12" fmla="*/ 36 w 46"/>
                  <a:gd name="T13" fmla="*/ 21 h 429"/>
                  <a:gd name="T14" fmla="*/ 44 w 46"/>
                  <a:gd name="T15" fmla="*/ 10 h 429"/>
                  <a:gd name="T16" fmla="*/ 44 w 46"/>
                  <a:gd name="T17" fmla="*/ 5 h 429"/>
                  <a:gd name="T18" fmla="*/ 46 w 46"/>
                  <a:gd name="T19" fmla="*/ 0 h 4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429"/>
                  <a:gd name="T32" fmla="*/ 46 w 46"/>
                  <a:gd name="T33" fmla="*/ 429 h 4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429">
                    <a:moveTo>
                      <a:pt x="0" y="429"/>
                    </a:moveTo>
                    <a:lnTo>
                      <a:pt x="5" y="366"/>
                    </a:lnTo>
                    <a:lnTo>
                      <a:pt x="13" y="306"/>
                    </a:lnTo>
                    <a:lnTo>
                      <a:pt x="18" y="246"/>
                    </a:lnTo>
                    <a:lnTo>
                      <a:pt x="23" y="190"/>
                    </a:lnTo>
                    <a:lnTo>
                      <a:pt x="31" y="137"/>
                    </a:lnTo>
                    <a:lnTo>
                      <a:pt x="36" y="86"/>
                    </a:lnTo>
                    <a:lnTo>
                      <a:pt x="44" y="41"/>
                    </a:lnTo>
                    <a:lnTo>
                      <a:pt x="44" y="20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2" name="Freeform 1014"/>
              <p:cNvSpPr>
                <a:spLocks/>
              </p:cNvSpPr>
              <p:nvPr/>
            </p:nvSpPr>
            <p:spPr bwMode="auto">
              <a:xfrm>
                <a:off x="4584" y="1090"/>
                <a:ext cx="48" cy="88"/>
              </a:xfrm>
              <a:custGeom>
                <a:avLst/>
                <a:gdLst>
                  <a:gd name="T0" fmla="*/ 0 w 48"/>
                  <a:gd name="T1" fmla="*/ 44 h 176"/>
                  <a:gd name="T2" fmla="*/ 5 w 48"/>
                  <a:gd name="T3" fmla="*/ 36 h 176"/>
                  <a:gd name="T4" fmla="*/ 13 w 48"/>
                  <a:gd name="T5" fmla="*/ 28 h 176"/>
                  <a:gd name="T6" fmla="*/ 18 w 48"/>
                  <a:gd name="T7" fmla="*/ 21 h 176"/>
                  <a:gd name="T8" fmla="*/ 23 w 48"/>
                  <a:gd name="T9" fmla="*/ 14 h 176"/>
                  <a:gd name="T10" fmla="*/ 31 w 48"/>
                  <a:gd name="T11" fmla="*/ 9 h 176"/>
                  <a:gd name="T12" fmla="*/ 33 w 48"/>
                  <a:gd name="T13" fmla="*/ 6 h 176"/>
                  <a:gd name="T14" fmla="*/ 36 w 48"/>
                  <a:gd name="T15" fmla="*/ 5 h 176"/>
                  <a:gd name="T16" fmla="*/ 41 w 48"/>
                  <a:gd name="T17" fmla="*/ 3 h 176"/>
                  <a:gd name="T18" fmla="*/ 43 w 48"/>
                  <a:gd name="T19" fmla="*/ 2 h 176"/>
                  <a:gd name="T20" fmla="*/ 46 w 48"/>
                  <a:gd name="T21" fmla="*/ 1 h 176"/>
                  <a:gd name="T22" fmla="*/ 48 w 48"/>
                  <a:gd name="T23" fmla="*/ 0 h 1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176"/>
                  <a:gd name="T38" fmla="*/ 48 w 48"/>
                  <a:gd name="T39" fmla="*/ 176 h 17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176">
                    <a:moveTo>
                      <a:pt x="0" y="176"/>
                    </a:moveTo>
                    <a:lnTo>
                      <a:pt x="5" y="144"/>
                    </a:lnTo>
                    <a:lnTo>
                      <a:pt x="13" y="112"/>
                    </a:lnTo>
                    <a:lnTo>
                      <a:pt x="18" y="84"/>
                    </a:lnTo>
                    <a:lnTo>
                      <a:pt x="23" y="57"/>
                    </a:lnTo>
                    <a:lnTo>
                      <a:pt x="31" y="36"/>
                    </a:lnTo>
                    <a:lnTo>
                      <a:pt x="33" y="27"/>
                    </a:lnTo>
                    <a:lnTo>
                      <a:pt x="36" y="18"/>
                    </a:lnTo>
                    <a:lnTo>
                      <a:pt x="41" y="13"/>
                    </a:lnTo>
                    <a:lnTo>
                      <a:pt x="43" y="8"/>
                    </a:lnTo>
                    <a:lnTo>
                      <a:pt x="46" y="2"/>
                    </a:lnTo>
                    <a:lnTo>
                      <a:pt x="48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3" name="Freeform 1015"/>
              <p:cNvSpPr>
                <a:spLocks/>
              </p:cNvSpPr>
              <p:nvPr/>
            </p:nvSpPr>
            <p:spPr bwMode="auto">
              <a:xfrm>
                <a:off x="4632" y="1090"/>
                <a:ext cx="46" cy="57"/>
              </a:xfrm>
              <a:custGeom>
                <a:avLst/>
                <a:gdLst>
                  <a:gd name="T0" fmla="*/ 0 w 46"/>
                  <a:gd name="T1" fmla="*/ 0 h 116"/>
                  <a:gd name="T2" fmla="*/ 3 w 46"/>
                  <a:gd name="T3" fmla="*/ 0 h 116"/>
                  <a:gd name="T4" fmla="*/ 5 w 46"/>
                  <a:gd name="T5" fmla="*/ 0 h 116"/>
                  <a:gd name="T6" fmla="*/ 5 w 46"/>
                  <a:gd name="T7" fmla="*/ 1 h 116"/>
                  <a:gd name="T8" fmla="*/ 8 w 46"/>
                  <a:gd name="T9" fmla="*/ 2 h 116"/>
                  <a:gd name="T10" fmla="*/ 16 w 46"/>
                  <a:gd name="T11" fmla="*/ 4 h 116"/>
                  <a:gd name="T12" fmla="*/ 21 w 46"/>
                  <a:gd name="T13" fmla="*/ 8 h 116"/>
                  <a:gd name="T14" fmla="*/ 28 w 46"/>
                  <a:gd name="T15" fmla="*/ 13 h 116"/>
                  <a:gd name="T16" fmla="*/ 36 w 46"/>
                  <a:gd name="T17" fmla="*/ 17 h 116"/>
                  <a:gd name="T18" fmla="*/ 41 w 46"/>
                  <a:gd name="T19" fmla="*/ 23 h 116"/>
                  <a:gd name="T20" fmla="*/ 46 w 46"/>
                  <a:gd name="T21" fmla="*/ 28 h 1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116"/>
                  <a:gd name="T35" fmla="*/ 46 w 46"/>
                  <a:gd name="T36" fmla="*/ 116 h 1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116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4"/>
                    </a:lnTo>
                    <a:lnTo>
                      <a:pt x="8" y="8"/>
                    </a:lnTo>
                    <a:lnTo>
                      <a:pt x="16" y="16"/>
                    </a:lnTo>
                    <a:lnTo>
                      <a:pt x="21" y="32"/>
                    </a:lnTo>
                    <a:lnTo>
                      <a:pt x="28" y="52"/>
                    </a:lnTo>
                    <a:lnTo>
                      <a:pt x="36" y="72"/>
                    </a:lnTo>
                    <a:lnTo>
                      <a:pt x="41" y="93"/>
                    </a:lnTo>
                    <a:lnTo>
                      <a:pt x="46" y="116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4" name="Freeform 1016"/>
              <p:cNvSpPr>
                <a:spLocks/>
              </p:cNvSpPr>
              <p:nvPr/>
            </p:nvSpPr>
            <p:spPr bwMode="auto">
              <a:xfrm>
                <a:off x="4678" y="1147"/>
                <a:ext cx="46" cy="191"/>
              </a:xfrm>
              <a:custGeom>
                <a:avLst/>
                <a:gdLst>
                  <a:gd name="T0" fmla="*/ 0 w 46"/>
                  <a:gd name="T1" fmla="*/ 0 h 380"/>
                  <a:gd name="T2" fmla="*/ 3 w 46"/>
                  <a:gd name="T3" fmla="*/ 4 h 380"/>
                  <a:gd name="T4" fmla="*/ 5 w 46"/>
                  <a:gd name="T5" fmla="*/ 9 h 380"/>
                  <a:gd name="T6" fmla="*/ 13 w 46"/>
                  <a:gd name="T7" fmla="*/ 19 h 380"/>
                  <a:gd name="T8" fmla="*/ 18 w 46"/>
                  <a:gd name="T9" fmla="*/ 29 h 380"/>
                  <a:gd name="T10" fmla="*/ 23 w 46"/>
                  <a:gd name="T11" fmla="*/ 41 h 380"/>
                  <a:gd name="T12" fmla="*/ 28 w 46"/>
                  <a:gd name="T13" fmla="*/ 54 h 380"/>
                  <a:gd name="T14" fmla="*/ 33 w 46"/>
                  <a:gd name="T15" fmla="*/ 67 h 380"/>
                  <a:gd name="T16" fmla="*/ 41 w 46"/>
                  <a:gd name="T17" fmla="*/ 81 h 380"/>
                  <a:gd name="T18" fmla="*/ 46 w 46"/>
                  <a:gd name="T19" fmla="*/ 96 h 3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6"/>
                  <a:gd name="T31" fmla="*/ 0 h 380"/>
                  <a:gd name="T32" fmla="*/ 46 w 46"/>
                  <a:gd name="T33" fmla="*/ 380 h 38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6" h="380">
                    <a:moveTo>
                      <a:pt x="0" y="0"/>
                    </a:moveTo>
                    <a:lnTo>
                      <a:pt x="3" y="16"/>
                    </a:lnTo>
                    <a:lnTo>
                      <a:pt x="5" y="34"/>
                    </a:lnTo>
                    <a:lnTo>
                      <a:pt x="13" y="73"/>
                    </a:lnTo>
                    <a:lnTo>
                      <a:pt x="18" y="115"/>
                    </a:lnTo>
                    <a:lnTo>
                      <a:pt x="23" y="163"/>
                    </a:lnTo>
                    <a:lnTo>
                      <a:pt x="28" y="213"/>
                    </a:lnTo>
                    <a:lnTo>
                      <a:pt x="33" y="266"/>
                    </a:lnTo>
                    <a:lnTo>
                      <a:pt x="41" y="323"/>
                    </a:lnTo>
                    <a:lnTo>
                      <a:pt x="46" y="38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5" name="Freeform 1017"/>
              <p:cNvSpPr>
                <a:spLocks/>
              </p:cNvSpPr>
              <p:nvPr/>
            </p:nvSpPr>
            <p:spPr bwMode="auto">
              <a:xfrm>
                <a:off x="4724" y="1338"/>
                <a:ext cx="43" cy="276"/>
              </a:xfrm>
              <a:custGeom>
                <a:avLst/>
                <a:gdLst>
                  <a:gd name="T0" fmla="*/ 0 w 43"/>
                  <a:gd name="T1" fmla="*/ 0 h 553"/>
                  <a:gd name="T2" fmla="*/ 5 w 43"/>
                  <a:gd name="T3" fmla="*/ 15 h 553"/>
                  <a:gd name="T4" fmla="*/ 13 w 43"/>
                  <a:gd name="T5" fmla="*/ 31 h 553"/>
                  <a:gd name="T6" fmla="*/ 18 w 43"/>
                  <a:gd name="T7" fmla="*/ 48 h 553"/>
                  <a:gd name="T8" fmla="*/ 23 w 43"/>
                  <a:gd name="T9" fmla="*/ 66 h 553"/>
                  <a:gd name="T10" fmla="*/ 28 w 43"/>
                  <a:gd name="T11" fmla="*/ 84 h 553"/>
                  <a:gd name="T12" fmla="*/ 30 w 43"/>
                  <a:gd name="T13" fmla="*/ 102 h 553"/>
                  <a:gd name="T14" fmla="*/ 38 w 43"/>
                  <a:gd name="T15" fmla="*/ 120 h 553"/>
                  <a:gd name="T16" fmla="*/ 43 w 43"/>
                  <a:gd name="T17" fmla="*/ 138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553"/>
                  <a:gd name="T29" fmla="*/ 43 w 43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553">
                    <a:moveTo>
                      <a:pt x="0" y="0"/>
                    </a:moveTo>
                    <a:lnTo>
                      <a:pt x="5" y="62"/>
                    </a:lnTo>
                    <a:lnTo>
                      <a:pt x="13" y="126"/>
                    </a:lnTo>
                    <a:lnTo>
                      <a:pt x="18" y="194"/>
                    </a:lnTo>
                    <a:lnTo>
                      <a:pt x="23" y="265"/>
                    </a:lnTo>
                    <a:lnTo>
                      <a:pt x="28" y="336"/>
                    </a:lnTo>
                    <a:lnTo>
                      <a:pt x="30" y="409"/>
                    </a:lnTo>
                    <a:lnTo>
                      <a:pt x="38" y="482"/>
                    </a:lnTo>
                    <a:lnTo>
                      <a:pt x="43" y="553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6" name="Freeform 1018"/>
              <p:cNvSpPr>
                <a:spLocks/>
              </p:cNvSpPr>
              <p:nvPr/>
            </p:nvSpPr>
            <p:spPr bwMode="auto">
              <a:xfrm>
                <a:off x="4767" y="1614"/>
                <a:ext cx="46" cy="294"/>
              </a:xfrm>
              <a:custGeom>
                <a:avLst/>
                <a:gdLst>
                  <a:gd name="T0" fmla="*/ 0 w 46"/>
                  <a:gd name="T1" fmla="*/ 0 h 588"/>
                  <a:gd name="T2" fmla="*/ 5 w 46"/>
                  <a:gd name="T3" fmla="*/ 18 h 588"/>
                  <a:gd name="T4" fmla="*/ 13 w 46"/>
                  <a:gd name="T5" fmla="*/ 37 h 588"/>
                  <a:gd name="T6" fmla="*/ 23 w 46"/>
                  <a:gd name="T7" fmla="*/ 75 h 588"/>
                  <a:gd name="T8" fmla="*/ 31 w 46"/>
                  <a:gd name="T9" fmla="*/ 93 h 588"/>
                  <a:gd name="T10" fmla="*/ 36 w 46"/>
                  <a:gd name="T11" fmla="*/ 111 h 588"/>
                  <a:gd name="T12" fmla="*/ 43 w 46"/>
                  <a:gd name="T13" fmla="*/ 130 h 588"/>
                  <a:gd name="T14" fmla="*/ 46 w 46"/>
                  <a:gd name="T15" fmla="*/ 147 h 5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6"/>
                  <a:gd name="T25" fmla="*/ 0 h 588"/>
                  <a:gd name="T26" fmla="*/ 46 w 46"/>
                  <a:gd name="T27" fmla="*/ 588 h 58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6" h="588">
                    <a:moveTo>
                      <a:pt x="0" y="0"/>
                    </a:moveTo>
                    <a:lnTo>
                      <a:pt x="5" y="72"/>
                    </a:lnTo>
                    <a:lnTo>
                      <a:pt x="13" y="147"/>
                    </a:lnTo>
                    <a:lnTo>
                      <a:pt x="23" y="300"/>
                    </a:lnTo>
                    <a:lnTo>
                      <a:pt x="31" y="375"/>
                    </a:lnTo>
                    <a:lnTo>
                      <a:pt x="36" y="447"/>
                    </a:lnTo>
                    <a:lnTo>
                      <a:pt x="43" y="520"/>
                    </a:lnTo>
                    <a:lnTo>
                      <a:pt x="46" y="588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7" name="Freeform 1019"/>
              <p:cNvSpPr>
                <a:spLocks/>
              </p:cNvSpPr>
              <p:nvPr/>
            </p:nvSpPr>
            <p:spPr bwMode="auto">
              <a:xfrm>
                <a:off x="4813" y="1908"/>
                <a:ext cx="48" cy="241"/>
              </a:xfrm>
              <a:custGeom>
                <a:avLst/>
                <a:gdLst>
                  <a:gd name="T0" fmla="*/ 0 w 48"/>
                  <a:gd name="T1" fmla="*/ 0 h 481"/>
                  <a:gd name="T2" fmla="*/ 13 w 48"/>
                  <a:gd name="T3" fmla="*/ 34 h 481"/>
                  <a:gd name="T4" fmla="*/ 18 w 48"/>
                  <a:gd name="T5" fmla="*/ 50 h 481"/>
                  <a:gd name="T6" fmla="*/ 23 w 48"/>
                  <a:gd name="T7" fmla="*/ 66 h 481"/>
                  <a:gd name="T8" fmla="*/ 30 w 48"/>
                  <a:gd name="T9" fmla="*/ 81 h 481"/>
                  <a:gd name="T10" fmla="*/ 35 w 48"/>
                  <a:gd name="T11" fmla="*/ 95 h 481"/>
                  <a:gd name="T12" fmla="*/ 43 w 48"/>
                  <a:gd name="T13" fmla="*/ 108 h 481"/>
                  <a:gd name="T14" fmla="*/ 46 w 48"/>
                  <a:gd name="T15" fmla="*/ 115 h 481"/>
                  <a:gd name="T16" fmla="*/ 48 w 48"/>
                  <a:gd name="T17" fmla="*/ 121 h 4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81"/>
                  <a:gd name="T29" fmla="*/ 48 w 48"/>
                  <a:gd name="T30" fmla="*/ 481 h 4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81">
                    <a:moveTo>
                      <a:pt x="0" y="0"/>
                    </a:moveTo>
                    <a:lnTo>
                      <a:pt x="13" y="133"/>
                    </a:lnTo>
                    <a:lnTo>
                      <a:pt x="18" y="199"/>
                    </a:lnTo>
                    <a:lnTo>
                      <a:pt x="23" y="263"/>
                    </a:lnTo>
                    <a:lnTo>
                      <a:pt x="30" y="321"/>
                    </a:lnTo>
                    <a:lnTo>
                      <a:pt x="35" y="380"/>
                    </a:lnTo>
                    <a:lnTo>
                      <a:pt x="43" y="431"/>
                    </a:lnTo>
                    <a:lnTo>
                      <a:pt x="46" y="458"/>
                    </a:lnTo>
                    <a:lnTo>
                      <a:pt x="48" y="481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8" name="Freeform 1020"/>
              <p:cNvSpPr>
                <a:spLocks/>
              </p:cNvSpPr>
              <p:nvPr/>
            </p:nvSpPr>
            <p:spPr bwMode="auto">
              <a:xfrm>
                <a:off x="4861" y="2149"/>
                <a:ext cx="46" cy="128"/>
              </a:xfrm>
              <a:custGeom>
                <a:avLst/>
                <a:gdLst>
                  <a:gd name="T0" fmla="*/ 0 w 46"/>
                  <a:gd name="T1" fmla="*/ 0 h 256"/>
                  <a:gd name="T2" fmla="*/ 5 w 46"/>
                  <a:gd name="T3" fmla="*/ 11 h 256"/>
                  <a:gd name="T4" fmla="*/ 10 w 46"/>
                  <a:gd name="T5" fmla="*/ 21 h 256"/>
                  <a:gd name="T6" fmla="*/ 15 w 46"/>
                  <a:gd name="T7" fmla="*/ 31 h 256"/>
                  <a:gd name="T8" fmla="*/ 23 w 46"/>
                  <a:gd name="T9" fmla="*/ 40 h 256"/>
                  <a:gd name="T10" fmla="*/ 28 w 46"/>
                  <a:gd name="T11" fmla="*/ 47 h 256"/>
                  <a:gd name="T12" fmla="*/ 33 w 46"/>
                  <a:gd name="T13" fmla="*/ 54 h 256"/>
                  <a:gd name="T14" fmla="*/ 38 w 46"/>
                  <a:gd name="T15" fmla="*/ 57 h 256"/>
                  <a:gd name="T16" fmla="*/ 41 w 46"/>
                  <a:gd name="T17" fmla="*/ 59 h 256"/>
                  <a:gd name="T18" fmla="*/ 43 w 46"/>
                  <a:gd name="T19" fmla="*/ 62 h 256"/>
                  <a:gd name="T20" fmla="*/ 46 w 46"/>
                  <a:gd name="T21" fmla="*/ 64 h 2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256"/>
                  <a:gd name="T35" fmla="*/ 46 w 46"/>
                  <a:gd name="T36" fmla="*/ 256 h 2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256">
                    <a:moveTo>
                      <a:pt x="0" y="0"/>
                    </a:moveTo>
                    <a:lnTo>
                      <a:pt x="5" y="45"/>
                    </a:lnTo>
                    <a:lnTo>
                      <a:pt x="10" y="87"/>
                    </a:lnTo>
                    <a:lnTo>
                      <a:pt x="15" y="125"/>
                    </a:lnTo>
                    <a:lnTo>
                      <a:pt x="23" y="160"/>
                    </a:lnTo>
                    <a:lnTo>
                      <a:pt x="28" y="190"/>
                    </a:lnTo>
                    <a:lnTo>
                      <a:pt x="33" y="219"/>
                    </a:lnTo>
                    <a:lnTo>
                      <a:pt x="38" y="228"/>
                    </a:lnTo>
                    <a:lnTo>
                      <a:pt x="41" y="238"/>
                    </a:lnTo>
                    <a:lnTo>
                      <a:pt x="43" y="249"/>
                    </a:lnTo>
                    <a:lnTo>
                      <a:pt x="46" y="256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49" name="Freeform 1021"/>
              <p:cNvSpPr>
                <a:spLocks/>
              </p:cNvSpPr>
              <p:nvPr/>
            </p:nvSpPr>
            <p:spPr bwMode="auto">
              <a:xfrm>
                <a:off x="4907" y="2260"/>
                <a:ext cx="43" cy="18"/>
              </a:xfrm>
              <a:custGeom>
                <a:avLst/>
                <a:gdLst>
                  <a:gd name="T0" fmla="*/ 0 w 43"/>
                  <a:gd name="T1" fmla="*/ 8 h 38"/>
                  <a:gd name="T2" fmla="*/ 2 w 43"/>
                  <a:gd name="T3" fmla="*/ 9 h 38"/>
                  <a:gd name="T4" fmla="*/ 8 w 43"/>
                  <a:gd name="T5" fmla="*/ 9 h 38"/>
                  <a:gd name="T6" fmla="*/ 15 w 43"/>
                  <a:gd name="T7" fmla="*/ 8 h 38"/>
                  <a:gd name="T8" fmla="*/ 20 w 43"/>
                  <a:gd name="T9" fmla="*/ 7 h 38"/>
                  <a:gd name="T10" fmla="*/ 28 w 43"/>
                  <a:gd name="T11" fmla="*/ 5 h 38"/>
                  <a:gd name="T12" fmla="*/ 36 w 43"/>
                  <a:gd name="T13" fmla="*/ 4 h 38"/>
                  <a:gd name="T14" fmla="*/ 41 w 43"/>
                  <a:gd name="T15" fmla="*/ 1 h 38"/>
                  <a:gd name="T16" fmla="*/ 43 w 43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38"/>
                  <a:gd name="T29" fmla="*/ 43 w 43"/>
                  <a:gd name="T30" fmla="*/ 38 h 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38">
                    <a:moveTo>
                      <a:pt x="0" y="34"/>
                    </a:moveTo>
                    <a:lnTo>
                      <a:pt x="2" y="38"/>
                    </a:lnTo>
                    <a:lnTo>
                      <a:pt x="8" y="38"/>
                    </a:lnTo>
                    <a:lnTo>
                      <a:pt x="15" y="36"/>
                    </a:lnTo>
                    <a:lnTo>
                      <a:pt x="20" y="30"/>
                    </a:lnTo>
                    <a:lnTo>
                      <a:pt x="28" y="23"/>
                    </a:lnTo>
                    <a:lnTo>
                      <a:pt x="36" y="16"/>
                    </a:lnTo>
                    <a:lnTo>
                      <a:pt x="41" y="7"/>
                    </a:lnTo>
                    <a:lnTo>
                      <a:pt x="43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50" name="Freeform 1022"/>
              <p:cNvSpPr>
                <a:spLocks/>
              </p:cNvSpPr>
              <p:nvPr/>
            </p:nvSpPr>
            <p:spPr bwMode="auto">
              <a:xfrm>
                <a:off x="4950" y="2102"/>
                <a:ext cx="46" cy="158"/>
              </a:xfrm>
              <a:custGeom>
                <a:avLst/>
                <a:gdLst>
                  <a:gd name="T0" fmla="*/ 0 w 46"/>
                  <a:gd name="T1" fmla="*/ 80 h 314"/>
                  <a:gd name="T2" fmla="*/ 3 w 46"/>
                  <a:gd name="T3" fmla="*/ 76 h 314"/>
                  <a:gd name="T4" fmla="*/ 5 w 46"/>
                  <a:gd name="T5" fmla="*/ 73 h 314"/>
                  <a:gd name="T6" fmla="*/ 8 w 46"/>
                  <a:gd name="T7" fmla="*/ 69 h 314"/>
                  <a:gd name="T8" fmla="*/ 13 w 46"/>
                  <a:gd name="T9" fmla="*/ 65 h 314"/>
                  <a:gd name="T10" fmla="*/ 18 w 46"/>
                  <a:gd name="T11" fmla="*/ 57 h 314"/>
                  <a:gd name="T12" fmla="*/ 23 w 46"/>
                  <a:gd name="T13" fmla="*/ 48 h 314"/>
                  <a:gd name="T14" fmla="*/ 31 w 46"/>
                  <a:gd name="T15" fmla="*/ 37 h 314"/>
                  <a:gd name="T16" fmla="*/ 33 w 46"/>
                  <a:gd name="T17" fmla="*/ 25 h 314"/>
                  <a:gd name="T18" fmla="*/ 41 w 46"/>
                  <a:gd name="T19" fmla="*/ 13 h 314"/>
                  <a:gd name="T20" fmla="*/ 46 w 46"/>
                  <a:gd name="T21" fmla="*/ 0 h 3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314"/>
                  <a:gd name="T35" fmla="*/ 46 w 46"/>
                  <a:gd name="T36" fmla="*/ 314 h 3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314">
                    <a:moveTo>
                      <a:pt x="0" y="314"/>
                    </a:moveTo>
                    <a:lnTo>
                      <a:pt x="3" y="302"/>
                    </a:lnTo>
                    <a:lnTo>
                      <a:pt x="5" y="289"/>
                    </a:lnTo>
                    <a:lnTo>
                      <a:pt x="8" y="275"/>
                    </a:lnTo>
                    <a:lnTo>
                      <a:pt x="13" y="259"/>
                    </a:lnTo>
                    <a:lnTo>
                      <a:pt x="18" y="225"/>
                    </a:lnTo>
                    <a:lnTo>
                      <a:pt x="23" y="188"/>
                    </a:lnTo>
                    <a:lnTo>
                      <a:pt x="31" y="145"/>
                    </a:lnTo>
                    <a:lnTo>
                      <a:pt x="33" y="99"/>
                    </a:lnTo>
                    <a:lnTo>
                      <a:pt x="41" y="51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51" name="Freeform 1023"/>
              <p:cNvSpPr>
                <a:spLocks/>
              </p:cNvSpPr>
              <p:nvPr/>
            </p:nvSpPr>
            <p:spPr bwMode="auto">
              <a:xfrm>
                <a:off x="4996" y="1846"/>
                <a:ext cx="46" cy="256"/>
              </a:xfrm>
              <a:custGeom>
                <a:avLst/>
                <a:gdLst>
                  <a:gd name="T0" fmla="*/ 0 w 46"/>
                  <a:gd name="T1" fmla="*/ 128 h 514"/>
                  <a:gd name="T2" fmla="*/ 2 w 46"/>
                  <a:gd name="T3" fmla="*/ 121 h 514"/>
                  <a:gd name="T4" fmla="*/ 5 w 46"/>
                  <a:gd name="T5" fmla="*/ 114 h 514"/>
                  <a:gd name="T6" fmla="*/ 10 w 46"/>
                  <a:gd name="T7" fmla="*/ 107 h 514"/>
                  <a:gd name="T8" fmla="*/ 13 w 46"/>
                  <a:gd name="T9" fmla="*/ 99 h 514"/>
                  <a:gd name="T10" fmla="*/ 18 w 46"/>
                  <a:gd name="T11" fmla="*/ 83 h 514"/>
                  <a:gd name="T12" fmla="*/ 23 w 46"/>
                  <a:gd name="T13" fmla="*/ 67 h 514"/>
                  <a:gd name="T14" fmla="*/ 30 w 46"/>
                  <a:gd name="T15" fmla="*/ 50 h 514"/>
                  <a:gd name="T16" fmla="*/ 35 w 46"/>
                  <a:gd name="T17" fmla="*/ 33 h 514"/>
                  <a:gd name="T18" fmla="*/ 43 w 46"/>
                  <a:gd name="T19" fmla="*/ 16 h 514"/>
                  <a:gd name="T20" fmla="*/ 46 w 46"/>
                  <a:gd name="T21" fmla="*/ 0 h 5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514"/>
                  <a:gd name="T35" fmla="*/ 46 w 46"/>
                  <a:gd name="T36" fmla="*/ 514 h 5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514">
                    <a:moveTo>
                      <a:pt x="0" y="514"/>
                    </a:moveTo>
                    <a:lnTo>
                      <a:pt x="2" y="487"/>
                    </a:lnTo>
                    <a:lnTo>
                      <a:pt x="5" y="460"/>
                    </a:lnTo>
                    <a:lnTo>
                      <a:pt x="10" y="432"/>
                    </a:lnTo>
                    <a:lnTo>
                      <a:pt x="13" y="400"/>
                    </a:lnTo>
                    <a:lnTo>
                      <a:pt x="18" y="336"/>
                    </a:lnTo>
                    <a:lnTo>
                      <a:pt x="23" y="270"/>
                    </a:lnTo>
                    <a:lnTo>
                      <a:pt x="30" y="201"/>
                    </a:lnTo>
                    <a:lnTo>
                      <a:pt x="35" y="134"/>
                    </a:lnTo>
                    <a:lnTo>
                      <a:pt x="43" y="66"/>
                    </a:lnTo>
                    <a:lnTo>
                      <a:pt x="46" y="0"/>
                    </a:lnTo>
                  </a:path>
                </a:pathLst>
              </a:custGeom>
              <a:noFill/>
              <a:ln w="3175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52" name="Text Box 1024"/>
              <p:cNvSpPr txBox="1">
                <a:spLocks noChangeArrowheads="1"/>
              </p:cNvSpPr>
              <p:nvPr/>
            </p:nvSpPr>
            <p:spPr bwMode="auto">
              <a:xfrm>
                <a:off x="2390" y="2316"/>
                <a:ext cx="278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40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49153" name="Line 1025"/>
              <p:cNvSpPr>
                <a:spLocks noChangeShapeType="1"/>
              </p:cNvSpPr>
              <p:nvPr/>
            </p:nvSpPr>
            <p:spPr bwMode="auto">
              <a:xfrm>
                <a:off x="2640" y="2544"/>
                <a:ext cx="10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154" name="Text Box 1026"/>
            <p:cNvSpPr txBox="1">
              <a:spLocks noChangeArrowheads="1"/>
            </p:cNvSpPr>
            <p:nvPr/>
          </p:nvSpPr>
          <p:spPr bwMode="auto">
            <a:xfrm>
              <a:off x="3830" y="602"/>
              <a:ext cx="152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real </a:t>
              </a: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   </a:t>
              </a:r>
              <a:r>
                <a:rPr lang="en-US" sz="24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imaginary</a:t>
              </a:r>
            </a:p>
          </p:txBody>
        </p:sp>
        <p:sp>
          <p:nvSpPr>
            <p:cNvPr id="49155" name="Line 1027"/>
            <p:cNvSpPr>
              <a:spLocks noChangeShapeType="1"/>
            </p:cNvSpPr>
            <p:nvPr/>
          </p:nvSpPr>
          <p:spPr bwMode="auto">
            <a:xfrm flipH="1">
              <a:off x="3936" y="864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156" name="Line 1028"/>
            <p:cNvSpPr>
              <a:spLocks noChangeShapeType="1"/>
            </p:cNvSpPr>
            <p:nvPr/>
          </p:nvSpPr>
          <p:spPr bwMode="auto">
            <a:xfrm flipH="1">
              <a:off x="4704" y="864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1029"/>
          <p:cNvGrpSpPr>
            <a:grpSpLocks/>
          </p:cNvGrpSpPr>
          <p:nvPr/>
        </p:nvGrpSpPr>
        <p:grpSpPr bwMode="auto">
          <a:xfrm>
            <a:off x="593727" y="4572000"/>
            <a:ext cx="8188325" cy="1754188"/>
            <a:chOff x="374" y="2621"/>
            <a:chExt cx="5158" cy="1105"/>
          </a:xfrm>
        </p:grpSpPr>
        <p:sp>
          <p:nvSpPr>
            <p:cNvPr id="49158" name="Text Box 1030"/>
            <p:cNvSpPr txBox="1">
              <a:spLocks noChangeArrowheads="1"/>
            </p:cNvSpPr>
            <p:nvPr/>
          </p:nvSpPr>
          <p:spPr bwMode="auto">
            <a:xfrm>
              <a:off x="374" y="2621"/>
              <a:ext cx="5158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Not localized			     Spread out over all space.</a:t>
              </a:r>
              <a:br>
                <a:rPr lang="en-US" sz="24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Equal probability of finding particle from</a:t>
              </a:r>
              <a:r>
                <a:rPr lang="en-US" sz="24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		            . </a:t>
              </a:r>
              <a:br>
                <a:rPr lang="en-US" sz="24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400" b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Know momentum exactly		No knowledge of position.</a:t>
              </a:r>
            </a:p>
          </p:txBody>
        </p:sp>
        <p:sp>
          <p:nvSpPr>
            <p:cNvPr id="49159" name="AutoShape 1031"/>
            <p:cNvSpPr>
              <a:spLocks noChangeArrowheads="1"/>
            </p:cNvSpPr>
            <p:nvPr/>
          </p:nvSpPr>
          <p:spPr bwMode="auto">
            <a:xfrm>
              <a:off x="1609" y="2839"/>
              <a:ext cx="1248" cy="96"/>
            </a:xfrm>
            <a:prstGeom prst="rightArrow">
              <a:avLst>
                <a:gd name="adj1" fmla="val 50000"/>
                <a:gd name="adj2" fmla="val 325000"/>
              </a:avLst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160" name="AutoShape 1032"/>
            <p:cNvSpPr>
              <a:spLocks noChangeArrowheads="1"/>
            </p:cNvSpPr>
            <p:nvPr/>
          </p:nvSpPr>
          <p:spPr bwMode="auto">
            <a:xfrm>
              <a:off x="2608" y="3513"/>
              <a:ext cx="569" cy="87"/>
            </a:xfrm>
            <a:prstGeom prst="rightArrow">
              <a:avLst>
                <a:gd name="adj1" fmla="val 50000"/>
                <a:gd name="adj2" fmla="val 163506"/>
              </a:avLst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9161" name="Object 1033"/>
            <p:cNvGraphicFramePr>
              <a:graphicFrameLocks noChangeAspect="1"/>
            </p:cNvGraphicFramePr>
            <p:nvPr/>
          </p:nvGraphicFramePr>
          <p:xfrm>
            <a:off x="3898" y="3103"/>
            <a:ext cx="1090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Equation" r:id="rId6" imgW="787058" imgH="165028" progId="Equation.DSMT4">
                    <p:embed/>
                  </p:oleObj>
                </mc:Choice>
                <mc:Fallback>
                  <p:oleObj name="Equation" r:id="rId6" imgW="787058" imgH="16502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8" y="3103"/>
                          <a:ext cx="1090" cy="2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162" name="Text Box 1035"/>
          <p:cNvSpPr txBox="1">
            <a:spLocks noChangeArrowheads="1"/>
          </p:cNvSpPr>
          <p:nvPr/>
        </p:nvSpPr>
        <p:spPr bwMode="auto">
          <a:xfrm>
            <a:off x="150815" y="93663"/>
            <a:ext cx="18748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Free Particle</a:t>
            </a:r>
          </a:p>
        </p:txBody>
      </p:sp>
      <p:sp>
        <p:nvSpPr>
          <p:cNvPr id="49163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11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44488" y="160340"/>
            <a:ext cx="4379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00000"/>
                </a:solidFill>
                <a:latin typeface="Times New Roman" pitchFamily="18" charset="0"/>
                <a:cs typeface="Times New Roman" pitchFamily="18" charset="0"/>
              </a:rPr>
              <a:t>Not Like Classical Particle!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3700" y="849315"/>
            <a:ext cx="6389688" cy="974725"/>
            <a:chOff x="248" y="535"/>
            <a:chExt cx="4025" cy="61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50" y="535"/>
              <a:ext cx="3599" cy="252"/>
              <a:chOff x="250" y="535"/>
              <a:chExt cx="3599" cy="252"/>
            </a:xfrm>
          </p:grpSpPr>
          <p:sp>
            <p:nvSpPr>
              <p:cNvPr id="51205" name="Text Box 5"/>
              <p:cNvSpPr txBox="1">
                <a:spLocks noChangeArrowheads="1"/>
              </p:cNvSpPr>
              <p:nvPr/>
            </p:nvSpPr>
            <p:spPr bwMode="auto">
              <a:xfrm>
                <a:off x="250" y="535"/>
                <a:ext cx="3599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3333CC"/>
                    </a:solidFill>
                    <a:latin typeface="Times New Roman" pitchFamily="18" charset="0"/>
                    <a:cs typeface="Times New Roman" pitchFamily="18" charset="0"/>
                  </a:rPr>
                  <a:t>Plane wave		spread out over all space.</a:t>
                </a:r>
              </a:p>
            </p:txBody>
          </p:sp>
          <p:sp>
            <p:nvSpPr>
              <p:cNvPr id="51206" name="AutoShape 6"/>
              <p:cNvSpPr>
                <a:spLocks noChangeArrowheads="1"/>
              </p:cNvSpPr>
              <p:nvPr/>
            </p:nvSpPr>
            <p:spPr bwMode="auto">
              <a:xfrm>
                <a:off x="1168" y="631"/>
                <a:ext cx="781" cy="95"/>
              </a:xfrm>
              <a:prstGeom prst="rightArrow">
                <a:avLst>
                  <a:gd name="adj1" fmla="val 50000"/>
                  <a:gd name="adj2" fmla="val 205526"/>
                </a:avLst>
              </a:prstGeom>
              <a:solidFill>
                <a:srgbClr val="F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1207" name="Text Box 7"/>
            <p:cNvSpPr txBox="1">
              <a:spLocks noChangeArrowheads="1"/>
            </p:cNvSpPr>
            <p:nvPr/>
          </p:nvSpPr>
          <p:spPr bwMode="auto">
            <a:xfrm>
              <a:off x="248" y="897"/>
              <a:ext cx="402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Perfectly defined momentum – no knowledge of position.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169863" y="2273300"/>
            <a:ext cx="8272462" cy="3479800"/>
            <a:chOff x="107" y="1432"/>
            <a:chExt cx="5211" cy="2192"/>
          </a:xfrm>
        </p:grpSpPr>
        <p:sp>
          <p:nvSpPr>
            <p:cNvPr id="51209" name="Line 9"/>
            <p:cNvSpPr>
              <a:spLocks noChangeShapeType="1"/>
            </p:cNvSpPr>
            <p:nvPr/>
          </p:nvSpPr>
          <p:spPr bwMode="auto">
            <a:xfrm>
              <a:off x="189" y="1432"/>
              <a:ext cx="51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124" y="1909"/>
              <a:ext cx="47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What does a superposition of states of definite momentum look like?</a:t>
              </a:r>
            </a:p>
          </p:txBody>
        </p:sp>
        <p:graphicFrame>
          <p:nvGraphicFramePr>
            <p:cNvPr id="51211" name="Object 11"/>
            <p:cNvGraphicFramePr>
              <a:graphicFrameLocks noChangeAspect="1"/>
            </p:cNvGraphicFramePr>
            <p:nvPr/>
          </p:nvGraphicFramePr>
          <p:xfrm>
            <a:off x="174" y="2302"/>
            <a:ext cx="2413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4" name="Equation" r:id="rId4" imgW="1637589" imgH="393529" progId="Equation.DSMT4">
                    <p:embed/>
                  </p:oleObj>
                </mc:Choice>
                <mc:Fallback>
                  <p:oleObj name="Equation" r:id="rId4" imgW="1637589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" y="2302"/>
                          <a:ext cx="2413" cy="5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12" name="Text Box 12"/>
            <p:cNvSpPr txBox="1">
              <a:spLocks noChangeArrowheads="1"/>
            </p:cNvSpPr>
            <p:nvPr/>
          </p:nvSpPr>
          <p:spPr bwMode="auto">
            <a:xfrm>
              <a:off x="107" y="3220"/>
              <a:ext cx="271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indicates that wavefunction is composed</a:t>
              </a:r>
              <a:br>
                <a:rPr lang="en-US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of a superposition of momentum eigenkets</a:t>
              </a:r>
            </a:p>
          </p:txBody>
        </p:sp>
        <p:sp>
          <p:nvSpPr>
            <p:cNvPr id="51213" name="Line 13"/>
            <p:cNvSpPr>
              <a:spLocks noChangeShapeType="1"/>
            </p:cNvSpPr>
            <p:nvPr/>
          </p:nvSpPr>
          <p:spPr bwMode="auto">
            <a:xfrm flipH="1" flipV="1">
              <a:off x="458" y="2652"/>
              <a:ext cx="63" cy="6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14" name="Text Box 14"/>
            <p:cNvSpPr txBox="1">
              <a:spLocks noChangeArrowheads="1"/>
            </p:cNvSpPr>
            <p:nvPr/>
          </p:nvSpPr>
          <p:spPr bwMode="auto">
            <a:xfrm>
              <a:off x="2064" y="2824"/>
              <a:ext cx="201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coefficient – how much of each</a:t>
              </a:r>
            </a:p>
            <a:p>
              <a:r>
                <a:rPr lang="en-US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eigenket is in the superposition</a:t>
              </a:r>
            </a:p>
          </p:txBody>
        </p:sp>
        <p:sp>
          <p:nvSpPr>
            <p:cNvPr id="51215" name="Line 15"/>
            <p:cNvSpPr>
              <a:spLocks noChangeShapeType="1"/>
            </p:cNvSpPr>
            <p:nvPr/>
          </p:nvSpPr>
          <p:spPr bwMode="auto">
            <a:xfrm flipH="1" flipV="1">
              <a:off x="1357" y="2621"/>
              <a:ext cx="726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16" name="Text Box 16"/>
            <p:cNvSpPr txBox="1">
              <a:spLocks noChangeArrowheads="1"/>
            </p:cNvSpPr>
            <p:nvPr/>
          </p:nvSpPr>
          <p:spPr bwMode="auto">
            <a:xfrm>
              <a:off x="2854" y="2319"/>
              <a:ext cx="22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must integrate because continuous</a:t>
              </a:r>
              <a:br>
                <a:rPr lang="en-US" b="1" dirty="0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 dirty="0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range of momentum eigenkets</a:t>
              </a:r>
            </a:p>
          </p:txBody>
        </p:sp>
        <p:sp>
          <p:nvSpPr>
            <p:cNvPr id="51217" name="Line 17"/>
            <p:cNvSpPr>
              <a:spLocks noChangeShapeType="1"/>
            </p:cNvSpPr>
            <p:nvPr/>
          </p:nvSpPr>
          <p:spPr bwMode="auto">
            <a:xfrm flipH="1">
              <a:off x="2501" y="2518"/>
              <a:ext cx="3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18" name="Text Box 19"/>
            <p:cNvSpPr txBox="1">
              <a:spLocks noChangeArrowheads="1"/>
            </p:cNvSpPr>
            <p:nvPr/>
          </p:nvSpPr>
          <p:spPr bwMode="auto">
            <a:xfrm>
              <a:off x="129" y="1539"/>
              <a:ext cx="126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Wave Packets</a:t>
              </a:r>
            </a:p>
          </p:txBody>
        </p:sp>
      </p:grpSp>
      <p:sp>
        <p:nvSpPr>
          <p:cNvPr id="51219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6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22288" y="2879725"/>
            <a:ext cx="7486650" cy="1119188"/>
            <a:chOff x="329" y="1814"/>
            <a:chExt cx="4716" cy="705"/>
          </a:xfrm>
        </p:grpSpPr>
        <p:graphicFrame>
          <p:nvGraphicFramePr>
            <p:cNvPr id="53251" name="Object 3"/>
            <p:cNvGraphicFramePr>
              <a:graphicFrameLocks noChangeAspect="1"/>
            </p:cNvGraphicFramePr>
            <p:nvPr/>
          </p:nvGraphicFramePr>
          <p:xfrm>
            <a:off x="999" y="1870"/>
            <a:ext cx="1480" cy="6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8" name="Equation" r:id="rId4" imgW="1129810" imgH="495085" progId="Equation.DSMT4">
                    <p:embed/>
                  </p:oleObj>
                </mc:Choice>
                <mc:Fallback>
                  <p:oleObj name="Equation" r:id="rId4" imgW="1129810" imgH="49508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9" y="1870"/>
                          <a:ext cx="1480" cy="6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52" name="Text Box 4"/>
            <p:cNvSpPr txBox="1">
              <a:spLocks noChangeArrowheads="1"/>
            </p:cNvSpPr>
            <p:nvPr/>
          </p:nvSpPr>
          <p:spPr bwMode="auto">
            <a:xfrm>
              <a:off x="329" y="1814"/>
              <a:ext cx="54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Then</a:t>
              </a:r>
            </a:p>
          </p:txBody>
        </p:sp>
        <p:sp>
          <p:nvSpPr>
            <p:cNvPr id="53253" name="Text Box 5"/>
            <p:cNvSpPr txBox="1">
              <a:spLocks noChangeArrowheads="1"/>
            </p:cNvSpPr>
            <p:nvPr/>
          </p:nvSpPr>
          <p:spPr bwMode="auto">
            <a:xfrm>
              <a:off x="2688" y="1893"/>
              <a:ext cx="235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Superposition of</a:t>
              </a:r>
              <a:br>
                <a:rPr lang="en-US" sz="24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4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momentum eigenfunctions.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00050" y="4133850"/>
            <a:ext cx="8305800" cy="1517650"/>
            <a:chOff x="252" y="2604"/>
            <a:chExt cx="5232" cy="956"/>
          </a:xfrm>
        </p:grpSpPr>
        <p:sp>
          <p:nvSpPr>
            <p:cNvPr id="53255" name="Line 7"/>
            <p:cNvSpPr>
              <a:spLocks noChangeShapeType="1"/>
            </p:cNvSpPr>
            <p:nvPr/>
          </p:nvSpPr>
          <p:spPr bwMode="auto">
            <a:xfrm>
              <a:off x="252" y="2604"/>
              <a:ext cx="5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56" name="Text Box 8"/>
            <p:cNvSpPr txBox="1">
              <a:spLocks noChangeArrowheads="1"/>
            </p:cNvSpPr>
            <p:nvPr/>
          </p:nvSpPr>
          <p:spPr bwMode="auto">
            <a:xfrm>
              <a:off x="258" y="2642"/>
              <a:ext cx="18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Integrate </a:t>
              </a:r>
              <a: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over </a:t>
              </a:r>
              <a:r>
                <a:rPr lang="en-US" sz="2000" b="1" i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 dirty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 about </a:t>
              </a:r>
              <a:r>
                <a:rPr lang="en-US" sz="2000" b="1" i="1" dirty="0" smtClean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 baseline="-25000" dirty="0" smtClean="0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53257" name="Object 9"/>
            <p:cNvGraphicFramePr>
              <a:graphicFrameLocks noChangeAspect="1"/>
            </p:cNvGraphicFramePr>
            <p:nvPr/>
          </p:nvGraphicFramePr>
          <p:xfrm>
            <a:off x="252" y="3142"/>
            <a:ext cx="1713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9" name="Equation" r:id="rId6" imgW="1612900" imgH="393700" progId="Equation.DSMT4">
                    <p:embed/>
                  </p:oleObj>
                </mc:Choice>
                <mc:Fallback>
                  <p:oleObj name="Equation" r:id="rId6" imgW="1612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" y="3142"/>
                          <a:ext cx="1713" cy="4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58" name="Text Box 10"/>
            <p:cNvSpPr txBox="1">
              <a:spLocks noChangeArrowheads="1"/>
            </p:cNvSpPr>
            <p:nvPr/>
          </p:nvSpPr>
          <p:spPr bwMode="auto">
            <a:xfrm>
              <a:off x="2349" y="3100"/>
              <a:ext cx="211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Rapid oscillations in envelope of</a:t>
              </a:r>
              <a:br>
                <a:rPr lang="en-US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slow, decaying oscillations.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07965" y="476250"/>
            <a:ext cx="8783637" cy="2279650"/>
            <a:chOff x="131" y="300"/>
            <a:chExt cx="5533" cy="1436"/>
          </a:xfrm>
        </p:grpSpPr>
        <p:sp>
          <p:nvSpPr>
            <p:cNvPr id="53260" name="Text Box 12"/>
            <p:cNvSpPr txBox="1">
              <a:spLocks noChangeArrowheads="1"/>
            </p:cNvSpPr>
            <p:nvPr/>
          </p:nvSpPr>
          <p:spPr bwMode="auto">
            <a:xfrm>
              <a:off x="131" y="300"/>
              <a:ext cx="174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Work with wave vectors -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aphicFrame>
          <p:nvGraphicFramePr>
            <p:cNvPr id="53261" name="Object 13"/>
            <p:cNvGraphicFramePr>
              <a:graphicFrameLocks noChangeAspect="1"/>
            </p:cNvGraphicFramePr>
            <p:nvPr/>
          </p:nvGraphicFramePr>
          <p:xfrm>
            <a:off x="2319" y="337"/>
            <a:ext cx="666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0" name="Equation" r:id="rId8" imgW="507780" imgH="203112" progId="Equation.DSMT4">
                    <p:embed/>
                  </p:oleObj>
                </mc:Choice>
                <mc:Fallback>
                  <p:oleObj name="Equation" r:id="rId8" imgW="507780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9" y="337"/>
                          <a:ext cx="666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402" y="622"/>
              <a:ext cx="5262" cy="1114"/>
              <a:chOff x="402" y="622"/>
              <a:chExt cx="5262" cy="1114"/>
            </a:xfrm>
          </p:grpSpPr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402" y="622"/>
                <a:ext cx="5262" cy="1070"/>
                <a:chOff x="402" y="622"/>
                <a:chExt cx="5262" cy="1070"/>
              </a:xfrm>
            </p:grpSpPr>
            <p:sp>
              <p:nvSpPr>
                <p:cNvPr id="53264" name="Line 16"/>
                <p:cNvSpPr>
                  <a:spLocks noChangeShapeType="1"/>
                </p:cNvSpPr>
                <p:nvPr/>
              </p:nvSpPr>
              <p:spPr bwMode="auto">
                <a:xfrm>
                  <a:off x="402" y="1151"/>
                  <a:ext cx="20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65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899" y="694"/>
                  <a:ext cx="0" cy="457"/>
                </a:xfrm>
                <a:prstGeom prst="line">
                  <a:avLst/>
                </a:prstGeom>
                <a:noFill/>
                <a:ln w="28575">
                  <a:solidFill>
                    <a:srgbClr val="CE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6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729" y="696"/>
                  <a:ext cx="0" cy="457"/>
                </a:xfrm>
                <a:prstGeom prst="line">
                  <a:avLst/>
                </a:prstGeom>
                <a:noFill/>
                <a:ln w="28575">
                  <a:solidFill>
                    <a:srgbClr val="CE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67" name="Line 19"/>
                <p:cNvSpPr>
                  <a:spLocks noChangeShapeType="1"/>
                </p:cNvSpPr>
                <p:nvPr/>
              </p:nvSpPr>
              <p:spPr bwMode="auto">
                <a:xfrm>
                  <a:off x="899" y="690"/>
                  <a:ext cx="828" cy="0"/>
                </a:xfrm>
                <a:prstGeom prst="line">
                  <a:avLst/>
                </a:prstGeom>
                <a:noFill/>
                <a:ln w="28575">
                  <a:solidFill>
                    <a:srgbClr val="CE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68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304" y="690"/>
                  <a:ext cx="0" cy="457"/>
                </a:xfrm>
                <a:prstGeom prst="line">
                  <a:avLst/>
                </a:prstGeom>
                <a:noFill/>
                <a:ln w="28575">
                  <a:solidFill>
                    <a:srgbClr val="CE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6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87" y="1170"/>
                  <a:ext cx="579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0 </a:t>
                  </a: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– </a:t>
                  </a: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</a:t>
                  </a:r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</a:p>
              </p:txBody>
            </p:sp>
            <p:sp>
              <p:nvSpPr>
                <p:cNvPr id="5327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196" y="1176"/>
                  <a:ext cx="251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sz="2000" b="1" i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3271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521" y="1156"/>
                  <a:ext cx="590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0 </a:t>
                  </a: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</a:t>
                  </a:r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</a:p>
              </p:txBody>
            </p:sp>
            <p:sp>
              <p:nvSpPr>
                <p:cNvPr id="5327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952" y="1442"/>
                  <a:ext cx="1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i="1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</a:p>
              </p:txBody>
            </p:sp>
            <p:sp>
              <p:nvSpPr>
                <p:cNvPr id="53273" name="Line 25"/>
                <p:cNvSpPr>
                  <a:spLocks noChangeShapeType="1"/>
                </p:cNvSpPr>
                <p:nvPr/>
              </p:nvSpPr>
              <p:spPr bwMode="auto">
                <a:xfrm>
                  <a:off x="1151" y="1578"/>
                  <a:ext cx="49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7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570" y="622"/>
                  <a:ext cx="3094" cy="8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Wave vectors in the range</a:t>
                  </a:r>
                  <a:b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000" b="1" i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0 </a:t>
                  </a: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– </a:t>
                  </a: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</a:t>
                  </a:r>
                  <a:r>
                    <a:rPr lang="en-US" sz="2000" b="1" i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  to  </a:t>
                  </a:r>
                  <a:r>
                    <a:rPr lang="en-US" sz="2000" b="1" i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0 </a:t>
                  </a: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000" b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  <a:sym typeface="Symbol" pitchFamily="18" charset="2"/>
                    </a:rPr>
                    <a:t></a:t>
                  </a:r>
                  <a:r>
                    <a:rPr lang="en-US" sz="2000" b="1" i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  <a:t>k.</a:t>
                  </a:r>
                  <a:br>
                    <a:rPr lang="en-US" sz="2000" b="1" i="1">
                      <a:solidFill>
                        <a:srgbClr val="3333CC"/>
                      </a:solidFill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  <a:cs typeface="Times New Roman" pitchFamily="18" charset="0"/>
                    </a:rPr>
                    <a:t>In this range, equal amplitude of each state.</a:t>
                  </a:r>
                  <a:b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n-US" sz="2000" b="1">
                      <a:solidFill>
                        <a:srgbClr val="008000"/>
                      </a:solidFill>
                      <a:latin typeface="Times New Roman" pitchFamily="18" charset="0"/>
                      <a:cs typeface="Times New Roman" pitchFamily="18" charset="0"/>
                    </a:rPr>
                    <a:t>Out side this range, amplitude = 0.</a:t>
                  </a:r>
                  <a:endParaRPr lang="en-US" sz="2000" b="1" i="1">
                    <a:solidFill>
                      <a:srgbClr val="008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aphicFrame>
            <p:nvGraphicFramePr>
              <p:cNvPr id="53275" name="Object 27"/>
              <p:cNvGraphicFramePr>
                <a:graphicFrameLocks noChangeAspect="1"/>
              </p:cNvGraphicFramePr>
              <p:nvPr/>
            </p:nvGraphicFramePr>
            <p:xfrm>
              <a:off x="2614" y="1449"/>
              <a:ext cx="702" cy="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1" name="Equation" r:id="rId10" imgW="558800" imgH="228600" progId="Equation.DSMT4">
                      <p:embed/>
                    </p:oleObj>
                  </mc:Choice>
                  <mc:Fallback>
                    <p:oleObj name="Equation" r:id="rId10" imgW="558800" imgH="228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4" y="1449"/>
                            <a:ext cx="702" cy="2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38940" name="Object 28"/>
          <p:cNvGraphicFramePr>
            <a:graphicFrameLocks noChangeAspect="1"/>
          </p:cNvGraphicFramePr>
          <p:nvPr/>
        </p:nvGraphicFramePr>
        <p:xfrm>
          <a:off x="381002" y="5878515"/>
          <a:ext cx="484187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12" imgW="2844800" imgH="393700" progId="Equation.DSMT4">
                  <p:embed/>
                </p:oleObj>
              </mc:Choice>
              <mc:Fallback>
                <p:oleObj name="Equation" r:id="rId12" imgW="2844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2" y="5878515"/>
                        <a:ext cx="4841875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195265" y="73025"/>
            <a:ext cx="1743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First Example</a:t>
            </a:r>
          </a:p>
        </p:txBody>
      </p:sp>
      <p:sp>
        <p:nvSpPr>
          <p:cNvPr id="53278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66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20688" y="835025"/>
          <a:ext cx="5738812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3086100" imgH="393700" progId="Equation.DSMT4">
                  <p:embed/>
                </p:oleObj>
              </mc:Choice>
              <mc:Fallback>
                <p:oleObj name="Equation" r:id="rId4" imgW="3086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835025"/>
                        <a:ext cx="5738812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58788" y="211138"/>
            <a:ext cx="1873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Writing out the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249490" y="112713"/>
          <a:ext cx="6619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6" imgW="291847" imgH="215713" progId="Equation.DSMT4">
                  <p:embed/>
                </p:oleObj>
              </mc:Choice>
              <mc:Fallback>
                <p:oleObj name="Equation" r:id="rId6" imgW="291847" imgH="2157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9490" y="112713"/>
                        <a:ext cx="661987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71463" y="1651000"/>
            <a:ext cx="8375650" cy="3797300"/>
            <a:chOff x="171" y="1040"/>
            <a:chExt cx="5276" cy="2392"/>
          </a:xfrm>
        </p:grpSpPr>
        <p:graphicFrame>
          <p:nvGraphicFramePr>
            <p:cNvPr id="5126" name="Object 6"/>
            <p:cNvGraphicFramePr>
              <a:graphicFrameLocks noChangeAspect="1"/>
            </p:cNvGraphicFramePr>
            <p:nvPr/>
          </p:nvGraphicFramePr>
          <p:xfrm>
            <a:off x="428" y="1040"/>
            <a:ext cx="2017" cy="2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Document" r:id="rId9" imgW="2372868" imgH="2814828" progId="Word.Document.8">
                    <p:embed/>
                  </p:oleObj>
                </mc:Choice>
                <mc:Fallback>
                  <p:oleObj name="Document" r:id="rId9" imgW="2372868" imgH="2814828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" y="1040"/>
                          <a:ext cx="2017" cy="2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2301" y="1246"/>
              <a:ext cx="2737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This is the “envelope.”  It is “filled in”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by the rapid real and imaginary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spatial oscillations at frequency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 baseline="-2500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171" y="1041"/>
              <a:ext cx="100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Wave Packet</a:t>
              </a: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2293" y="2428"/>
              <a:ext cx="31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The wave packet is now “localized” in space.</a:t>
              </a:r>
            </a:p>
          </p:txBody>
        </p:sp>
        <p:graphicFrame>
          <p:nvGraphicFramePr>
            <p:cNvPr id="5130" name="Object 10"/>
            <p:cNvGraphicFramePr>
              <a:graphicFrameLocks noChangeAspect="1"/>
            </p:cNvGraphicFramePr>
            <p:nvPr/>
          </p:nvGraphicFramePr>
          <p:xfrm>
            <a:off x="2298" y="2712"/>
            <a:ext cx="2636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5" name="Equation" r:id="rId11" imgW="2159000" imgH="228600" progId="Equation.DSMT4">
                    <p:embed/>
                  </p:oleObj>
                </mc:Choice>
                <mc:Fallback>
                  <p:oleObj name="Equation" r:id="rId11" imgW="21590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8" y="2712"/>
                          <a:ext cx="2636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6877" y="5514977"/>
            <a:ext cx="5667375" cy="701675"/>
            <a:chOff x="250" y="3474"/>
            <a:chExt cx="3570" cy="442"/>
          </a:xfrm>
        </p:grpSpPr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250" y="3474"/>
              <a:ext cx="357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Greater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	   more localized.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Large uncertainty in </a:t>
              </a:r>
              <a:r>
                <a:rPr lang="en-US" sz="2000" b="1" i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000" b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	     small uncertainty in </a:t>
              </a:r>
              <a:r>
                <a:rPr lang="en-US" sz="2000" b="1" i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>
                  <a:solidFill>
                    <a:srgbClr val="F000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1122" y="3606"/>
              <a:ext cx="3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1896" y="3803"/>
              <a:ext cx="2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13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64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19075" y="96838"/>
            <a:ext cx="8407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Localization caused by regions of constructive and destructive interference.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8765" y="549275"/>
            <a:ext cx="7246937" cy="3048000"/>
            <a:chOff x="163" y="346"/>
            <a:chExt cx="4565" cy="1920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9" y="727"/>
              <a:ext cx="3659" cy="1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3" name="Text Box 5"/>
            <p:cNvSpPr txBox="1">
              <a:spLocks noChangeArrowheads="1"/>
            </p:cNvSpPr>
            <p:nvPr/>
          </p:nvSpPr>
          <p:spPr bwMode="auto">
            <a:xfrm>
              <a:off x="163" y="346"/>
              <a:ext cx="6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5 waves</a:t>
              </a:r>
            </a:p>
          </p:txBody>
        </p:sp>
        <p:graphicFrame>
          <p:nvGraphicFramePr>
            <p:cNvPr id="7174" name="Object 6"/>
            <p:cNvGraphicFramePr>
              <a:graphicFrameLocks noChangeAspect="1"/>
            </p:cNvGraphicFramePr>
            <p:nvPr/>
          </p:nvGraphicFramePr>
          <p:xfrm>
            <a:off x="1092" y="400"/>
            <a:ext cx="2037" cy="1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6" name="Equation" r:id="rId5" imgW="2146300" imgH="203200" progId="Equation.DSMT4">
                    <p:embed/>
                  </p:oleObj>
                </mc:Choice>
                <mc:Fallback>
                  <p:oleObj name="Equation" r:id="rId5" imgW="2146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2" y="400"/>
                          <a:ext cx="2037" cy="1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5" name="Line 7"/>
            <p:cNvSpPr>
              <a:spLocks noChangeShapeType="1"/>
            </p:cNvSpPr>
            <p:nvPr/>
          </p:nvSpPr>
          <p:spPr bwMode="auto">
            <a:xfrm>
              <a:off x="765" y="489"/>
              <a:ext cx="3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77802" y="2493965"/>
            <a:ext cx="8734425" cy="3983037"/>
            <a:chOff x="112" y="1571"/>
            <a:chExt cx="5502" cy="2509"/>
          </a:xfrm>
        </p:grpSpPr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2" y="2555"/>
              <a:ext cx="5502" cy="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1137" y="1601"/>
              <a:ext cx="0" cy="1618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4609" y="1571"/>
              <a:ext cx="0" cy="1618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171" y="2500"/>
              <a:ext cx="170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Sum of the 5 waves</a:t>
              </a:r>
            </a:p>
          </p:txBody>
        </p:sp>
      </p:grpSp>
      <p:sp>
        <p:nvSpPr>
          <p:cNvPr id="7181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36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0677" y="122238"/>
            <a:ext cx="5611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Wave Packet – region of constructive interference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4175" y="585788"/>
            <a:ext cx="7564438" cy="1465262"/>
            <a:chOff x="242" y="369"/>
            <a:chExt cx="4765" cy="92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42" y="369"/>
              <a:ext cx="3145" cy="640"/>
              <a:chOff x="242" y="369"/>
              <a:chExt cx="3145" cy="640"/>
            </a:xfrm>
          </p:grpSpPr>
          <p:sp>
            <p:nvSpPr>
              <p:cNvPr id="9221" name="Text Box 5"/>
              <p:cNvSpPr txBox="1">
                <a:spLocks noChangeArrowheads="1"/>
              </p:cNvSpPr>
              <p:nvPr/>
            </p:nvSpPr>
            <p:spPr bwMode="auto">
              <a:xfrm>
                <a:off x="242" y="369"/>
                <a:ext cx="3145" cy="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3333FF"/>
                    </a:solidFill>
                    <a:latin typeface="Times New Roman" pitchFamily="18" charset="0"/>
                    <a:cs typeface="Times New Roman" pitchFamily="18" charset="0"/>
                  </a:rPr>
                  <a:t>Combining different	,</a:t>
                </a:r>
                <a:br>
                  <a:rPr lang="en-US" sz="2000" b="1" dirty="0">
                    <a:solidFill>
                      <a:srgbClr val="3333FF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2000" b="1" dirty="0">
                    <a:solidFill>
                      <a:srgbClr val="3333FF"/>
                    </a:solidFill>
                    <a:latin typeface="Times New Roman" pitchFamily="18" charset="0"/>
                    <a:cs typeface="Times New Roman" pitchFamily="18" charset="0"/>
                  </a:rPr>
                  <a:t>	free particle momentum eigenstates</a:t>
                </a:r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sz="20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000" b="1" dirty="0">
                    <a:solidFill>
                      <a:srgbClr val="CE0000"/>
                    </a:solidFill>
                    <a:latin typeface="Times New Roman" pitchFamily="18" charset="0"/>
                    <a:cs typeface="Times New Roman" pitchFamily="18" charset="0"/>
                  </a:rPr>
                  <a:t>wave packet.</a:t>
                </a:r>
                <a:r>
                  <a:rPr lang="en-US" sz="2000" b="1" dirty="0">
                    <a:solidFill>
                      <a:srgbClr val="3333FF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graphicFrame>
            <p:nvGraphicFramePr>
              <p:cNvPr id="9222" name="Object 6"/>
              <p:cNvGraphicFramePr>
                <a:graphicFrameLocks noChangeAspect="1"/>
              </p:cNvGraphicFramePr>
              <p:nvPr/>
            </p:nvGraphicFramePr>
            <p:xfrm>
              <a:off x="1743" y="379"/>
              <a:ext cx="267" cy="2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0" name="Equation" r:id="rId4" imgW="253780" imgH="253780" progId="Equation.DSMT4">
                      <p:embed/>
                    </p:oleObj>
                  </mc:Choice>
                  <mc:Fallback>
                    <p:oleObj name="Equation" r:id="rId4" imgW="253780" imgH="2537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43" y="379"/>
                            <a:ext cx="267" cy="26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23" name="Line 7"/>
              <p:cNvSpPr>
                <a:spLocks noChangeShapeType="1"/>
              </p:cNvSpPr>
              <p:nvPr/>
            </p:nvSpPr>
            <p:spPr bwMode="auto">
              <a:xfrm>
                <a:off x="324" y="899"/>
                <a:ext cx="5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281" y="1040"/>
              <a:ext cx="47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Concentrate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probability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of finding particle in some region of space.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58765" y="2079627"/>
            <a:ext cx="8789987" cy="4494213"/>
            <a:chOff x="163" y="1310"/>
            <a:chExt cx="5537" cy="2831"/>
          </a:xfrm>
        </p:grpSpPr>
        <p:sp>
          <p:nvSpPr>
            <p:cNvPr id="9226" name="Line 10"/>
            <p:cNvSpPr>
              <a:spLocks noChangeShapeType="1"/>
            </p:cNvSpPr>
            <p:nvPr/>
          </p:nvSpPr>
          <p:spPr bwMode="auto">
            <a:xfrm>
              <a:off x="174" y="1310"/>
              <a:ext cx="52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63" y="1395"/>
              <a:ext cx="5537" cy="2746"/>
              <a:chOff x="163" y="1395"/>
              <a:chExt cx="5537" cy="2746"/>
            </a:xfrm>
          </p:grpSpPr>
          <p:sp>
            <p:nvSpPr>
              <p:cNvPr id="9228" name="Text Box 12"/>
              <p:cNvSpPr txBox="1">
                <a:spLocks noChangeArrowheads="1"/>
              </p:cNvSpPr>
              <p:nvPr/>
            </p:nvSpPr>
            <p:spPr bwMode="auto">
              <a:xfrm>
                <a:off x="163" y="1395"/>
                <a:ext cx="1633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Get wave packet from</a:t>
                </a:r>
              </a:p>
            </p:txBody>
          </p:sp>
          <p:graphicFrame>
            <p:nvGraphicFramePr>
              <p:cNvPr id="9229" name="Object 13"/>
              <p:cNvGraphicFramePr>
                <a:graphicFrameLocks noChangeAspect="1"/>
              </p:cNvGraphicFramePr>
              <p:nvPr/>
            </p:nvGraphicFramePr>
            <p:xfrm>
              <a:off x="391" y="1712"/>
              <a:ext cx="2660" cy="5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91" name="Equation" r:id="rId6" imgW="2311400" imgH="495300" progId="Equation.DSMT4">
                      <p:embed/>
                    </p:oleObj>
                  </mc:Choice>
                  <mc:Fallback>
                    <p:oleObj name="Equation" r:id="rId6" imgW="2311400" imgH="495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1" y="1712"/>
                            <a:ext cx="2660" cy="5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30" name="Text Box 14"/>
              <p:cNvSpPr txBox="1">
                <a:spLocks noChangeArrowheads="1"/>
              </p:cNvSpPr>
              <p:nvPr/>
            </p:nvSpPr>
            <p:spPr bwMode="auto">
              <a:xfrm>
                <a:off x="3331" y="1599"/>
                <a:ext cx="2369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  <a:t>Wave packet centered around</a:t>
                </a:r>
                <a:br>
                  <a:rPr lang="en-US" b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i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  <a:t>x = x</a:t>
                </a:r>
                <a:r>
                  <a:rPr lang="en-US" b="1" baseline="-25000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b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br>
                  <a:rPr lang="en-US" b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made up of </a:t>
                </a:r>
                <a:r>
                  <a:rPr lang="en-US" b="1" i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b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-states centered around</a:t>
                </a:r>
                <a:br>
                  <a:rPr lang="en-US" b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i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k = k</a:t>
                </a:r>
                <a:r>
                  <a:rPr lang="en-US" b="1" baseline="-2500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b="1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393" y="2325"/>
                <a:ext cx="3924" cy="743"/>
                <a:chOff x="393" y="2325"/>
                <a:chExt cx="3924" cy="743"/>
              </a:xfrm>
            </p:grpSpPr>
            <p:graphicFrame>
              <p:nvGraphicFramePr>
                <p:cNvPr id="9232" name="Object 16"/>
                <p:cNvGraphicFramePr>
                  <a:graphicFrameLocks noChangeAspect="1"/>
                </p:cNvGraphicFramePr>
                <p:nvPr/>
              </p:nvGraphicFramePr>
              <p:xfrm>
                <a:off x="393" y="2325"/>
                <a:ext cx="2505" cy="27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292" name="Equation" r:id="rId8" imgW="2120900" imgH="228600" progId="Equation.DSMT4">
                        <p:embed/>
                      </p:oleObj>
                    </mc:Choice>
                    <mc:Fallback>
                      <p:oleObj name="Equation" r:id="rId8" imgW="2120900" imgH="2286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93" y="2325"/>
                              <a:ext cx="2505" cy="27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923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23" y="2626"/>
                  <a:ext cx="389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Tells how much of each </a:t>
                  </a:r>
                  <a:r>
                    <a:rPr lang="en-US" sz="2000" b="1" i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-state is in superposition.  </a:t>
                  </a:r>
                  <a:b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Nicely behaved		dies out rapidly away from </a:t>
                  </a:r>
                  <a:r>
                    <a:rPr lang="en-US" sz="2000" b="1" i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2000" b="1" baseline="-2500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auto">
                <a:xfrm>
                  <a:off x="1515" y="2943"/>
                  <a:ext cx="6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9235" name="Picture 1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25" y="3117"/>
                <a:ext cx="1481" cy="1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236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5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74640" y="233365"/>
          <a:ext cx="39766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2120900" imgH="228600" progId="Equation.DSMT4">
                  <p:embed/>
                </p:oleObj>
              </mc:Choice>
              <mc:Fallback>
                <p:oleObj name="Equation" r:id="rId4" imgW="2120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40" y="233365"/>
                        <a:ext cx="3976687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316415" y="209552"/>
            <a:ext cx="3462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Only have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-states near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k = k</a:t>
            </a:r>
            <a:r>
              <a:rPr lang="en-US" sz="2000" b="1" baseline="-25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7975" y="742952"/>
            <a:ext cx="4876800" cy="1927225"/>
            <a:chOff x="194" y="468"/>
            <a:chExt cx="3072" cy="1214"/>
          </a:xfrm>
        </p:grpSpPr>
        <p:graphicFrame>
          <p:nvGraphicFramePr>
            <p:cNvPr id="11269" name="Object 5"/>
            <p:cNvGraphicFramePr>
              <a:graphicFrameLocks noChangeAspect="1"/>
            </p:cNvGraphicFramePr>
            <p:nvPr/>
          </p:nvGraphicFramePr>
          <p:xfrm>
            <a:off x="1104" y="468"/>
            <a:ext cx="1681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" name="Equation" r:id="rId6" imgW="1269449" imgH="342751" progId="Equation.DSMT4">
                    <p:embed/>
                  </p:oleObj>
                </mc:Choice>
                <mc:Fallback>
                  <p:oleObj name="Equation" r:id="rId6" imgW="1269449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468"/>
                          <a:ext cx="1681" cy="4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194" y="678"/>
              <a:ext cx="79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At  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 = x</a:t>
              </a:r>
              <a:r>
                <a:rPr lang="en-US" sz="2000" b="1" baseline="-2500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210" y="1048"/>
              <a:ext cx="305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All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-states in superposition in phase.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Interfere constructively		   add up.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All contributions to integral add.</a:t>
              </a:r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1903" y="1381"/>
              <a:ext cx="7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84177" y="2846390"/>
            <a:ext cx="7669213" cy="1373187"/>
            <a:chOff x="242" y="1793"/>
            <a:chExt cx="4831" cy="865"/>
          </a:xfrm>
        </p:grpSpPr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242" y="1933"/>
              <a:ext cx="127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For large (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x – x</a:t>
              </a:r>
              <a:r>
                <a:rPr lang="en-US" sz="2000" b="1" baseline="-25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1596" y="1793"/>
            <a:ext cx="2998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6" name="Equation" r:id="rId8" imgW="2781300" imgH="393700" progId="Equation.DSMT4">
                    <p:embed/>
                  </p:oleObj>
                </mc:Choice>
                <mc:Fallback>
                  <p:oleObj name="Equation" r:id="rId8" imgW="27813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6" y="1793"/>
                          <a:ext cx="2998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258" y="2216"/>
              <a:ext cx="481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Oscillates wildly with changing </a:t>
              </a:r>
              <a:r>
                <a:rPr lang="en-US" sz="2000" b="1" i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b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Contributions from different </a:t>
              </a:r>
              <a:r>
                <a:rPr lang="en-US" sz="2000" b="1" i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-states	    destructive interference.</a:t>
              </a:r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2906" y="2501"/>
              <a:ext cx="410" cy="95"/>
            </a:xfrm>
            <a:prstGeom prst="rightArrow">
              <a:avLst>
                <a:gd name="adj1" fmla="val 50000"/>
                <a:gd name="adj2" fmla="val 107895"/>
              </a:avLst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76250" y="4381502"/>
            <a:ext cx="7907338" cy="2297113"/>
            <a:chOff x="300" y="2760"/>
            <a:chExt cx="4981" cy="1447"/>
          </a:xfrm>
        </p:grpSpPr>
        <p:graphicFrame>
          <p:nvGraphicFramePr>
            <p:cNvPr id="11279" name="Object 15"/>
            <p:cNvGraphicFramePr>
              <a:graphicFrameLocks noChangeAspect="1"/>
            </p:cNvGraphicFramePr>
            <p:nvPr/>
          </p:nvGraphicFramePr>
          <p:xfrm>
            <a:off x="300" y="2760"/>
            <a:ext cx="1923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Equation" r:id="rId10" imgW="1422400" imgH="228600" progId="Equation.DSMT4">
                    <p:embed/>
                  </p:oleObj>
                </mc:Choice>
                <mc:Fallback>
                  <p:oleObj name="Equation" r:id="rId10" imgW="14224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" y="2760"/>
                          <a:ext cx="1923" cy="3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0" name="Text Box 16"/>
            <p:cNvSpPr txBox="1">
              <a:spLocks noChangeArrowheads="1"/>
            </p:cNvSpPr>
            <p:nvPr/>
          </p:nvSpPr>
          <p:spPr bwMode="auto">
            <a:xfrm>
              <a:off x="2341" y="2768"/>
              <a:ext cx="26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Probability of finding particle	   0</a:t>
              </a:r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>
              <a:off x="4468" y="2904"/>
              <a:ext cx="3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pic>
          <p:nvPicPr>
            <p:cNvPr id="11282" name="Picture 18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58" y="3178"/>
              <a:ext cx="2444" cy="1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1283" name="Object 19"/>
            <p:cNvGraphicFramePr>
              <a:graphicFrameLocks noChangeAspect="1"/>
            </p:cNvGraphicFramePr>
            <p:nvPr/>
          </p:nvGraphicFramePr>
          <p:xfrm>
            <a:off x="3161" y="3180"/>
            <a:ext cx="739" cy="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Equation" r:id="rId13" imgW="495085" imgH="393529" progId="Equation.DSMT4">
                    <p:embed/>
                  </p:oleObj>
                </mc:Choice>
                <mc:Fallback>
                  <p:oleObj name="Equation" r:id="rId13" imgW="495085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1" y="3180"/>
                          <a:ext cx="739" cy="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4" name="Text Box 20"/>
            <p:cNvSpPr txBox="1">
              <a:spLocks noChangeArrowheads="1"/>
            </p:cNvSpPr>
            <p:nvPr/>
          </p:nvSpPr>
          <p:spPr bwMode="auto">
            <a:xfrm>
              <a:off x="4392" y="3462"/>
              <a:ext cx="8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wavelength</a:t>
              </a:r>
            </a:p>
          </p:txBody>
        </p:sp>
        <p:sp>
          <p:nvSpPr>
            <p:cNvPr id="11285" name="Line 21"/>
            <p:cNvSpPr>
              <a:spLocks noChangeShapeType="1"/>
            </p:cNvSpPr>
            <p:nvPr/>
          </p:nvSpPr>
          <p:spPr bwMode="auto">
            <a:xfrm flipH="1">
              <a:off x="3827" y="3614"/>
              <a:ext cx="536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86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3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44463" y="134938"/>
            <a:ext cx="2671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Gaussian Wave Packet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3365" y="1879600"/>
            <a:ext cx="8497887" cy="1550988"/>
            <a:chOff x="147" y="1184"/>
            <a:chExt cx="5353" cy="977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158" y="1184"/>
              <a:ext cx="53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147" y="1277"/>
              <a:ext cx="234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Gaussian distribution of </a:t>
              </a:r>
              <a:r>
                <a:rPr lang="en-US" sz="2000" b="1" i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-states</a:t>
              </a:r>
            </a:p>
          </p:txBody>
        </p:sp>
        <p:graphicFrame>
          <p:nvGraphicFramePr>
            <p:cNvPr id="13318" name="Object 6"/>
            <p:cNvGraphicFramePr>
              <a:graphicFrameLocks noChangeAspect="1"/>
            </p:cNvGraphicFramePr>
            <p:nvPr/>
          </p:nvGraphicFramePr>
          <p:xfrm>
            <a:off x="259" y="1612"/>
            <a:ext cx="2412" cy="5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8" name="Equation" r:id="rId4" imgW="2120900" imgH="482600" progId="Equation.DSMT4">
                    <p:embed/>
                  </p:oleObj>
                </mc:Choice>
                <mc:Fallback>
                  <p:oleObj name="Equation" r:id="rId4" imgW="21209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" y="1612"/>
                          <a:ext cx="2412" cy="5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2775" y="1694"/>
              <a:ext cx="1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Gaussian in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k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, with</a:t>
              </a:r>
            </a:p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    </a:t>
              </a:r>
              <a:r>
                <a:rPr lang="en-US" sz="2000" b="1">
                  <a:solidFill>
                    <a:srgbClr val="990000"/>
                  </a:solidFill>
                  <a:latin typeface="Times New Roman" pitchFamily="18" charset="0"/>
                  <a:cs typeface="Times New Roman" pitchFamily="18" charset="0"/>
                </a:rPr>
                <a:t>normalized</a:t>
              </a:r>
            </a:p>
          </p:txBody>
        </p:sp>
        <p:graphicFrame>
          <p:nvGraphicFramePr>
            <p:cNvPr id="13320" name="Object 8"/>
            <p:cNvGraphicFramePr>
              <a:graphicFrameLocks noChangeAspect="1"/>
            </p:cNvGraphicFramePr>
            <p:nvPr/>
          </p:nvGraphicFramePr>
          <p:xfrm>
            <a:off x="2831" y="1928"/>
            <a:ext cx="55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9" name="Equation" r:id="rId6" imgW="494870" imgH="177646" progId="Equation.DSMT4">
                    <p:embed/>
                  </p:oleObj>
                </mc:Choice>
                <mc:Fallback>
                  <p:oleObj name="Equation" r:id="rId6" imgW="494870" imgH="1776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1" y="1928"/>
                          <a:ext cx="556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27000" y="512765"/>
            <a:ext cx="6394450" cy="1101725"/>
            <a:chOff x="80" y="323"/>
            <a:chExt cx="4028" cy="694"/>
          </a:xfrm>
        </p:grpSpPr>
        <p:graphicFrame>
          <p:nvGraphicFramePr>
            <p:cNvPr id="13322" name="Object 10"/>
            <p:cNvGraphicFramePr>
              <a:graphicFrameLocks noChangeAspect="1"/>
            </p:cNvGraphicFramePr>
            <p:nvPr/>
          </p:nvGraphicFramePr>
          <p:xfrm>
            <a:off x="80" y="323"/>
            <a:ext cx="2529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0" name="Equation" r:id="rId8" imgW="2311400" imgH="635000" progId="Equation.DSMT4">
                    <p:embed/>
                  </p:oleObj>
                </mc:Choice>
                <mc:Fallback>
                  <p:oleObj name="Equation" r:id="rId8" imgW="2311400" imgH="635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" y="323"/>
                          <a:ext cx="2529" cy="6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2696" y="441"/>
              <a:ext cx="14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Gaussian Function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58765" y="3570288"/>
            <a:ext cx="7172325" cy="2887662"/>
            <a:chOff x="163" y="2249"/>
            <a:chExt cx="4518" cy="1819"/>
          </a:xfrm>
        </p:grpSpPr>
        <p:graphicFrame>
          <p:nvGraphicFramePr>
            <p:cNvPr id="13325" name="Object 13"/>
            <p:cNvGraphicFramePr>
              <a:graphicFrameLocks noChangeAspect="1"/>
            </p:cNvGraphicFramePr>
            <p:nvPr/>
          </p:nvGraphicFramePr>
          <p:xfrm>
            <a:off x="631" y="2497"/>
            <a:ext cx="3921" cy="8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1" name="Equation" r:id="rId10" imgW="2476500" imgH="533400" progId="Equation.DSMT4">
                    <p:embed/>
                  </p:oleObj>
                </mc:Choice>
                <mc:Fallback>
                  <p:oleObj name="Equation" r:id="rId10" imgW="24765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1" y="2497"/>
                          <a:ext cx="3921" cy="8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163" y="2249"/>
              <a:ext cx="168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Gaussian Wave Packet</a:t>
              </a:r>
            </a:p>
          </p:txBody>
        </p:sp>
        <p:graphicFrame>
          <p:nvGraphicFramePr>
            <p:cNvPr id="13327" name="Object 15"/>
            <p:cNvGraphicFramePr>
              <a:graphicFrameLocks noChangeAspect="1"/>
            </p:cNvGraphicFramePr>
            <p:nvPr/>
          </p:nvGraphicFramePr>
          <p:xfrm>
            <a:off x="2708" y="3309"/>
            <a:ext cx="1457" cy="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2" name="Equation" r:id="rId12" imgW="1371600" imgH="381000" progId="Equation.DSMT4">
                    <p:embed/>
                  </p:oleObj>
                </mc:Choice>
                <mc:Fallback>
                  <p:oleObj name="Equation" r:id="rId12" imgW="1371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8" y="3309"/>
                          <a:ext cx="1457" cy="4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225" y="3816"/>
              <a:ext cx="44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Written in terms of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x – x</a:t>
              </a:r>
              <a:r>
                <a:rPr lang="en-US" sz="2000" b="1" baseline="-25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		     Packet centered around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 baseline="-25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2075" y="3967"/>
              <a:ext cx="6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30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4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58763" y="136525"/>
            <a:ext cx="2671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Gaussian Wave Packet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918075" y="1463677"/>
            <a:ext cx="3911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Looks like momentum eigenket at 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k = k</a:t>
            </a:r>
            <a:r>
              <a:rPr lang="en-US" sz="2000" b="1" baseline="-25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times Gaussian in real space.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H="1" flipV="1">
            <a:off x="4316415" y="1292225"/>
            <a:ext cx="600075" cy="3873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 flipV="1">
            <a:off x="3189288" y="1214438"/>
            <a:ext cx="1714500" cy="1065212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58777" y="2562227"/>
            <a:ext cx="4519613" cy="1362075"/>
            <a:chOff x="226" y="1742"/>
            <a:chExt cx="2847" cy="858"/>
          </a:xfrm>
        </p:grpSpPr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226" y="1742"/>
              <a:ext cx="284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Width of Gaussian (standard deviation)</a:t>
              </a:r>
            </a:p>
          </p:txBody>
        </p:sp>
        <p:graphicFrame>
          <p:nvGraphicFramePr>
            <p:cNvPr id="15368" name="Object 8"/>
            <p:cNvGraphicFramePr>
              <a:graphicFrameLocks noChangeAspect="1"/>
            </p:cNvGraphicFramePr>
            <p:nvPr/>
          </p:nvGraphicFramePr>
          <p:xfrm>
            <a:off x="305" y="2064"/>
            <a:ext cx="708" cy="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2" name="Equation" r:id="rId4" imgW="520474" imgH="393529" progId="Equation.DSMT4">
                    <p:embed/>
                  </p:oleObj>
                </mc:Choice>
                <mc:Fallback>
                  <p:oleObj name="Equation" r:id="rId4" imgW="520474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" y="2064"/>
                          <a:ext cx="708" cy="5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66688" y="4438650"/>
            <a:ext cx="6159500" cy="1525588"/>
            <a:chOff x="273" y="2796"/>
            <a:chExt cx="3880" cy="961"/>
          </a:xfrm>
        </p:grpSpPr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>
              <a:off x="273" y="2796"/>
              <a:ext cx="388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The bigger </a:t>
              </a:r>
              <a:r>
                <a:rPr lang="en-US" sz="24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400" b="1" i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4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, the narrower the wave packet.</a:t>
              </a:r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281" y="3234"/>
              <a:ext cx="314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When </a:t>
              </a:r>
              <a:r>
                <a:rPr lang="en-US" sz="24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 = x</a:t>
              </a:r>
              <a:r>
                <a:rPr lang="en-US" sz="2400" b="1" baseline="-2500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, exp = 1.  </a:t>
              </a:r>
            </a:p>
            <a:p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For large | </a:t>
              </a:r>
              <a:r>
                <a:rPr lang="en-US" sz="24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 - x</a:t>
              </a:r>
              <a:r>
                <a:rPr lang="en-US" sz="2400" b="1" baseline="-2500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|, real exp term &lt;&lt; 1.</a:t>
              </a:r>
              <a:endParaRPr lang="en-US" sz="24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5372" name="Object 12"/>
          <p:cNvGraphicFramePr>
            <a:graphicFrameLocks noChangeAspect="1"/>
          </p:cNvGraphicFramePr>
          <p:nvPr/>
        </p:nvGraphicFramePr>
        <p:xfrm>
          <a:off x="555627" y="644525"/>
          <a:ext cx="44370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6" imgW="3073400" imgH="533400" progId="Equation.DSMT4">
                  <p:embed/>
                </p:oleObj>
              </mc:Choice>
              <mc:Fallback>
                <p:oleObj name="Equation" r:id="rId6" imgW="30734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7" y="644525"/>
                        <a:ext cx="4437063" cy="76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5392740" y="814390"/>
            <a:ext cx="333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(Have left out normalization)</a:t>
            </a:r>
          </a:p>
        </p:txBody>
      </p:sp>
      <p:sp>
        <p:nvSpPr>
          <p:cNvPr id="1537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38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03" name="Text Box 23"/>
          <p:cNvSpPr txBox="1">
            <a:spLocks noChangeArrowheads="1"/>
          </p:cNvSpPr>
          <p:nvPr/>
        </p:nvSpPr>
        <p:spPr bwMode="auto">
          <a:xfrm>
            <a:off x="320675" y="5899152"/>
            <a:ext cx="763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To get narrow packet (more well defined position) must superimpose</a:t>
            </a:r>
            <a:br>
              <a:rPr lang="en-US" sz="2000" b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	broad distribution of </a:t>
            </a:r>
            <a:r>
              <a:rPr lang="en-US" sz="2000" b="1" i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b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 states.</a:t>
            </a:r>
          </a:p>
        </p:txBody>
      </p:sp>
      <p:sp>
        <p:nvSpPr>
          <p:cNvPr id="9730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97305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3765" y="569915"/>
            <a:ext cx="3602037" cy="274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306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1377" y="2852740"/>
            <a:ext cx="300672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7307" name="Object 27"/>
          <p:cNvGraphicFramePr>
            <a:graphicFrameLocks noChangeAspect="1"/>
          </p:cNvGraphicFramePr>
          <p:nvPr/>
        </p:nvGraphicFramePr>
        <p:xfrm>
          <a:off x="4770438" y="468315"/>
          <a:ext cx="3960812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6" imgW="3073400" imgH="533400" progId="Equation.DSMT4">
                  <p:embed/>
                </p:oleObj>
              </mc:Choice>
              <mc:Fallback>
                <p:oleObj name="Equation" r:id="rId6" imgW="3073400" imgH="533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0438" y="468315"/>
                        <a:ext cx="3960812" cy="68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144465" y="88902"/>
            <a:ext cx="2763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Gaussian Wave Packets</a:t>
            </a:r>
          </a:p>
        </p:txBody>
      </p:sp>
    </p:spTree>
    <p:extLst>
      <p:ext uri="{BB962C8B-B14F-4D97-AF65-F5344CB8AC3E}">
        <p14:creationId xmlns:p14="http://schemas.microsoft.com/office/powerpoint/2010/main" val="33145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07965" y="185738"/>
            <a:ext cx="4833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E0000"/>
                </a:solidFill>
                <a:latin typeface="Times New Roman" pitchFamily="18" charset="0"/>
                <a:cs typeface="Times New Roman" pitchFamily="18" charset="0"/>
              </a:rPr>
              <a:t>Brief Introduction to Uncertainty Relation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8790" y="2312988"/>
            <a:ext cx="2992437" cy="881062"/>
            <a:chOff x="289" y="1457"/>
            <a:chExt cx="1885" cy="555"/>
          </a:xfrm>
        </p:grpSpPr>
        <p:sp>
          <p:nvSpPr>
            <p:cNvPr id="19460" name="Text Box 4"/>
            <p:cNvSpPr txBox="1">
              <a:spLocks noChangeArrowheads="1"/>
            </p:cNvSpPr>
            <p:nvPr/>
          </p:nvSpPr>
          <p:spPr bwMode="auto">
            <a:xfrm>
              <a:off x="289" y="1457"/>
              <a:ext cx="188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Written approximately as</a:t>
              </a:r>
            </a:p>
          </p:txBody>
        </p:sp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360" y="1792"/>
            <a:ext cx="853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0" name="Equation" r:id="rId4" imgW="787058" imgH="203112" progId="Equation.DSMT4">
                    <p:embed/>
                  </p:oleObj>
                </mc:Choice>
                <mc:Fallback>
                  <p:oleObj name="Equation" r:id="rId4" imgW="787058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" y="1792"/>
                          <a:ext cx="853" cy="2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1938" y="1741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58802" y="4629150"/>
            <a:ext cx="2925763" cy="896938"/>
            <a:chOff x="352" y="2916"/>
            <a:chExt cx="1843" cy="565"/>
          </a:xfrm>
        </p:grpSpPr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352" y="2916"/>
              <a:ext cx="18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This becomes small when</a:t>
              </a:r>
            </a:p>
          </p:txBody>
        </p:sp>
        <p:graphicFrame>
          <p:nvGraphicFramePr>
            <p:cNvPr id="19465" name="Object 9"/>
            <p:cNvGraphicFramePr>
              <a:graphicFrameLocks noChangeAspect="1"/>
            </p:cNvGraphicFramePr>
            <p:nvPr/>
          </p:nvGraphicFramePr>
          <p:xfrm>
            <a:off x="375" y="3219"/>
            <a:ext cx="1268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1" name="Equation" r:id="rId6" imgW="1168400" imgH="241300" progId="Equation.DSMT4">
                    <p:embed/>
                  </p:oleObj>
                </mc:Choice>
                <mc:Fallback>
                  <p:oleObj name="Equation" r:id="rId6" imgW="11684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" y="3219"/>
                          <a:ext cx="1268" cy="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5306" name="Object 10"/>
          <p:cNvGraphicFramePr>
            <a:graphicFrameLocks noChangeAspect="1"/>
          </p:cNvGraphicFramePr>
          <p:nvPr/>
        </p:nvGraphicFramePr>
        <p:xfrm>
          <a:off x="636590" y="5691188"/>
          <a:ext cx="2763837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8" imgW="1562100" imgH="419100" progId="Equation.DSMT4">
                  <p:embed/>
                </p:oleObj>
              </mc:Choice>
              <mc:Fallback>
                <p:oleObj name="Equation" r:id="rId8" imgW="15621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90" y="5691188"/>
                        <a:ext cx="2763837" cy="74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46065" y="685800"/>
            <a:ext cx="3443287" cy="1544638"/>
            <a:chOff x="155" y="432"/>
            <a:chExt cx="2169" cy="973"/>
          </a:xfrm>
        </p:grpSpPr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55" y="432"/>
              <a:ext cx="216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Probability of finding particle</a:t>
              </a:r>
              <a:b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	between </a:t>
              </a: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x 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&amp; </a:t>
              </a: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x + 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sz="20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9469" name="Object 13"/>
            <p:cNvGraphicFramePr>
              <a:graphicFrameLocks noChangeAspect="1"/>
            </p:cNvGraphicFramePr>
            <p:nvPr/>
          </p:nvGraphicFramePr>
          <p:xfrm>
            <a:off x="205" y="882"/>
            <a:ext cx="1968" cy="5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3" name="Equation" r:id="rId10" imgW="1816100" imgH="482600" progId="Equation.DSMT4">
                    <p:embed/>
                  </p:oleObj>
                </mc:Choice>
                <mc:Fallback>
                  <p:oleObj name="Equation" r:id="rId10" imgW="18161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" y="882"/>
                          <a:ext cx="1968" cy="5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09590" y="3143250"/>
            <a:ext cx="8313737" cy="1320800"/>
            <a:chOff x="321" y="1980"/>
            <a:chExt cx="5237" cy="832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21" y="2150"/>
              <a:ext cx="5051" cy="662"/>
              <a:chOff x="321" y="2150"/>
              <a:chExt cx="5051" cy="662"/>
            </a:xfrm>
          </p:grpSpPr>
          <p:sp>
            <p:nvSpPr>
              <p:cNvPr id="19472" name="Text Box 16"/>
              <p:cNvSpPr txBox="1">
                <a:spLocks noChangeArrowheads="1"/>
              </p:cNvSpPr>
              <p:nvPr/>
            </p:nvSpPr>
            <p:spPr bwMode="auto">
              <a:xfrm>
                <a:off x="321" y="2150"/>
                <a:ext cx="197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  <a:cs typeface="Times New Roman" pitchFamily="18" charset="0"/>
                  </a:rPr>
                  <a:t>For Gaussian Wave Packet</a:t>
                </a:r>
              </a:p>
            </p:txBody>
          </p:sp>
          <p:graphicFrame>
            <p:nvGraphicFramePr>
              <p:cNvPr id="19473" name="Object 17"/>
              <p:cNvGraphicFramePr>
                <a:graphicFrameLocks noChangeAspect="1"/>
              </p:cNvGraphicFramePr>
              <p:nvPr/>
            </p:nvGraphicFramePr>
            <p:xfrm>
              <a:off x="350" y="2498"/>
              <a:ext cx="2402" cy="3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414" name="Equation" r:id="rId12" imgW="2133600" imgH="279400" progId="Equation.DSMT4">
                      <p:embed/>
                    </p:oleObj>
                  </mc:Choice>
                  <mc:Fallback>
                    <p:oleObj name="Equation" r:id="rId12" imgW="2133600" imgH="279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0" y="2498"/>
                            <a:ext cx="2402" cy="3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74" name="Text Box 18"/>
              <p:cNvSpPr txBox="1">
                <a:spLocks noChangeArrowheads="1"/>
              </p:cNvSpPr>
              <p:nvPr/>
            </p:nvSpPr>
            <p:spPr bwMode="auto">
              <a:xfrm>
                <a:off x="3209" y="2536"/>
                <a:ext cx="2163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E0000"/>
                    </a:solidFill>
                    <a:latin typeface="Times New Roman" pitchFamily="18" charset="0"/>
                    <a:cs typeface="Times New Roman" pitchFamily="18" charset="0"/>
                  </a:rPr>
                  <a:t>(note – Probabilities are real.)</a:t>
                </a:r>
              </a:p>
            </p:txBody>
          </p:sp>
        </p:grpSp>
        <p:graphicFrame>
          <p:nvGraphicFramePr>
            <p:cNvPr id="19475" name="Object 19"/>
            <p:cNvGraphicFramePr>
              <a:graphicFrameLocks noChangeAspect="1"/>
            </p:cNvGraphicFramePr>
            <p:nvPr/>
          </p:nvGraphicFramePr>
          <p:xfrm>
            <a:off x="2763" y="1980"/>
            <a:ext cx="2795" cy="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5" name="Equation" r:id="rId14" imgW="3073400" imgH="533400" progId="Equation.DSMT4">
                    <p:embed/>
                  </p:oleObj>
                </mc:Choice>
                <mc:Fallback>
                  <p:oleObj name="Equation" r:id="rId14" imgW="30734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3" y="1980"/>
                          <a:ext cx="2795" cy="4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76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5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504827" y="315913"/>
          <a:ext cx="13303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4" imgW="621760" imgH="177646" progId="Equation.DSMT4">
                  <p:embed/>
                </p:oleObj>
              </mc:Choice>
              <mc:Fallback>
                <p:oleObj name="Equation" r:id="rId4" imgW="621760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7" y="315913"/>
                        <a:ext cx="13303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9575" y="2038350"/>
            <a:ext cx="2852738" cy="2368550"/>
            <a:chOff x="258" y="1284"/>
            <a:chExt cx="1797" cy="1492"/>
          </a:xfrm>
        </p:grpSpPr>
        <p:graphicFrame>
          <p:nvGraphicFramePr>
            <p:cNvPr id="21508" name="Object 4"/>
            <p:cNvGraphicFramePr>
              <a:graphicFrameLocks noChangeAspect="1"/>
            </p:cNvGraphicFramePr>
            <p:nvPr/>
          </p:nvGraphicFramePr>
          <p:xfrm>
            <a:off x="258" y="1284"/>
            <a:ext cx="778" cy="10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5" name="Equation" r:id="rId6" imgW="660400" imgH="914400" progId="Equation.DSMT4">
                    <p:embed/>
                  </p:oleObj>
                </mc:Choice>
                <mc:Fallback>
                  <p:oleObj name="Equation" r:id="rId6" imgW="660400" imgH="914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" y="1284"/>
                          <a:ext cx="778" cy="10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5"/>
            <p:cNvGraphicFramePr>
              <a:graphicFrameLocks noChangeAspect="1"/>
            </p:cNvGraphicFramePr>
            <p:nvPr/>
          </p:nvGraphicFramePr>
          <p:xfrm>
            <a:off x="261" y="2403"/>
            <a:ext cx="1794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" name="Equation" r:id="rId8" imgW="977476" imgH="203112" progId="Equation.DSMT4">
                    <p:embed/>
                  </p:oleObj>
                </mc:Choice>
                <mc:Fallback>
                  <p:oleObj name="Equation" r:id="rId8" imgW="977476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" y="2403"/>
                          <a:ext cx="1794" cy="3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71475" y="4657727"/>
            <a:ext cx="8115300" cy="949325"/>
            <a:chOff x="234" y="2934"/>
            <a:chExt cx="5112" cy="598"/>
          </a:xfrm>
        </p:grpSpPr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234" y="2934"/>
              <a:ext cx="476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CE0000"/>
                  </a:solidFill>
                  <a:latin typeface="Times New Roman" pitchFamily="18" charset="0"/>
                  <a:cs typeface="Times New Roman" pitchFamily="18" charset="0"/>
                </a:rPr>
                <a:t>Superposition of states leads to uncertainty relationship.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250" y="3241"/>
              <a:ext cx="509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Large uncertainty in </a:t>
              </a:r>
              <a:r>
                <a:rPr lang="en-US" sz="24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, small uncertainty in </a:t>
              </a:r>
              <a:r>
                <a:rPr lang="en-US" sz="24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, and vis versa.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33390" y="5659440"/>
            <a:ext cx="5500687" cy="708025"/>
            <a:chOff x="273" y="3565"/>
            <a:chExt cx="3465" cy="446"/>
          </a:xfrm>
        </p:grpSpPr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273" y="3565"/>
              <a:ext cx="3465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(See later that</a:t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differences from choice of 1/e point instead of 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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graphicFrame>
          <p:nvGraphicFramePr>
            <p:cNvPr id="21515" name="Object 11"/>
            <p:cNvGraphicFramePr>
              <a:graphicFrameLocks noChangeAspect="1"/>
            </p:cNvGraphicFramePr>
            <p:nvPr/>
          </p:nvGraphicFramePr>
          <p:xfrm>
            <a:off x="1337" y="3591"/>
            <a:ext cx="824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7" name="Equation" r:id="rId10" imgW="736600" imgH="203200" progId="Equation.DSMT4">
                    <p:embed/>
                  </p:oleObj>
                </mc:Choice>
                <mc:Fallback>
                  <p:oleObj name="Equation" r:id="rId10" imgW="7366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7" y="3591"/>
                          <a:ext cx="824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33400" y="1039813"/>
            <a:ext cx="6235700" cy="781050"/>
            <a:chOff x="336" y="655"/>
            <a:chExt cx="3928" cy="492"/>
          </a:xfrm>
        </p:grpSpPr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005" y="915"/>
              <a:ext cx="325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DE0000"/>
                  </a:solidFill>
                  <a:latin typeface="Times New Roman" pitchFamily="18" charset="0"/>
                  <a:cs typeface="Times New Roman" pitchFamily="18" charset="0"/>
                </a:rPr>
                <a:t>       spread or "uncertainty" in momentum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18" name="Rectangle 14"/>
            <p:cNvSpPr>
              <a:spLocks noChangeArrowheads="1"/>
            </p:cNvSpPr>
            <p:nvPr/>
          </p:nvSpPr>
          <p:spPr bwMode="auto">
            <a:xfrm>
              <a:off x="815" y="655"/>
              <a:ext cx="4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3F7F"/>
                  </a:solidFill>
                  <a:latin typeface="Times New Roman" pitchFamily="18" charset="0"/>
                  <a:cs typeface="Times New Roman" pitchFamily="18" charset="0"/>
                </a:rPr>
                <a:t>          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19" name="Rectangle 15"/>
            <p:cNvSpPr>
              <a:spLocks noChangeArrowheads="1"/>
            </p:cNvSpPr>
            <p:nvPr/>
          </p:nvSpPr>
          <p:spPr bwMode="auto">
            <a:xfrm>
              <a:off x="1803" y="915"/>
              <a:ext cx="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1250" y="655"/>
              <a:ext cx="90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3F7F"/>
                  </a:solidFill>
                  <a:latin typeface="Times New Roman" pitchFamily="18" charset="0"/>
                  <a:cs typeface="Times New Roman" pitchFamily="18" charset="0"/>
                </a:rPr>
                <a:t> momentum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2490" y="915"/>
              <a:ext cx="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20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344" y="694"/>
            <a:ext cx="47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Equation" r:id="rId12" imgW="748975" imgH="304668" progId="Equation.DSMT4">
                    <p:embed/>
                  </p:oleObj>
                </mc:Choice>
                <mc:Fallback>
                  <p:oleObj name="Equation" r:id="rId12" imgW="748975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" y="694"/>
                          <a:ext cx="472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3" name="Object 19"/>
            <p:cNvGraphicFramePr>
              <a:graphicFrameLocks noChangeAspect="1"/>
            </p:cNvGraphicFramePr>
            <p:nvPr/>
          </p:nvGraphicFramePr>
          <p:xfrm>
            <a:off x="336" y="955"/>
            <a:ext cx="64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9" name="Equation" r:id="rId14" imgW="1028254" imgH="304668" progId="Equation.DSMT4">
                    <p:embed/>
                  </p:oleObj>
                </mc:Choice>
                <mc:Fallback>
                  <p:oleObj name="Equation" r:id="rId14" imgW="1028254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955"/>
                          <a:ext cx="648" cy="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2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12727" y="557213"/>
            <a:ext cx="4276725" cy="4246562"/>
            <a:chOff x="134" y="644"/>
            <a:chExt cx="2694" cy="267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34" y="644"/>
              <a:ext cx="2694" cy="2675"/>
              <a:chOff x="134" y="789"/>
              <a:chExt cx="2694" cy="2675"/>
            </a:xfrm>
          </p:grpSpPr>
          <p:pic>
            <p:nvPicPr>
              <p:cNvPr id="23556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6534"/>
              <a:stretch>
                <a:fillRect/>
              </a:stretch>
            </p:blipFill>
            <p:spPr bwMode="auto">
              <a:xfrm>
                <a:off x="134" y="789"/>
                <a:ext cx="2694" cy="2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557" name="Text Box 5"/>
              <p:cNvSpPr txBox="1">
                <a:spLocks noChangeArrowheads="1"/>
              </p:cNvSpPr>
              <p:nvPr/>
            </p:nvSpPr>
            <p:spPr bwMode="auto">
              <a:xfrm>
                <a:off x="1823" y="851"/>
                <a:ext cx="916" cy="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40 fs FWHM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Gaussian fit</a:t>
                </a:r>
              </a:p>
            </p:txBody>
          </p:sp>
          <p:sp>
            <p:nvSpPr>
              <p:cNvPr id="23558" name="Text Box 6"/>
              <p:cNvSpPr txBox="1">
                <a:spLocks noChangeArrowheads="1"/>
              </p:cNvSpPr>
              <p:nvPr/>
            </p:nvSpPr>
            <p:spPr bwMode="auto">
              <a:xfrm>
                <a:off x="511" y="835"/>
                <a:ext cx="1075" cy="3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collinear</a:t>
                </a:r>
                <a:br>
                  <a: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autocorrelation</a:t>
                </a:r>
              </a:p>
            </p:txBody>
          </p:sp>
        </p:grp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523" y="704"/>
              <a:ext cx="2192" cy="225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2405063" y="-34925"/>
            <a:ext cx="3746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>
                <a:solidFill>
                  <a:srgbClr val="A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Observing Photon Wave Packets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624391" y="293691"/>
            <a:ext cx="4308476" cy="5732463"/>
            <a:chOff x="2913" y="185"/>
            <a:chExt cx="2714" cy="3611"/>
          </a:xfrm>
        </p:grpSpPr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913" y="185"/>
              <a:ext cx="2634" cy="2808"/>
              <a:chOff x="2913" y="333"/>
              <a:chExt cx="2634" cy="2808"/>
            </a:xfrm>
          </p:grpSpPr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2913" y="333"/>
                <a:ext cx="2634" cy="2808"/>
                <a:chOff x="2913" y="483"/>
                <a:chExt cx="2634" cy="2808"/>
              </a:xfrm>
            </p:grpSpPr>
            <p:grpSp>
              <p:nvGrpSpPr>
                <p:cNvPr id="7" name="Group 12"/>
                <p:cNvGrpSpPr>
                  <a:grpSpLocks/>
                </p:cNvGrpSpPr>
                <p:nvPr/>
              </p:nvGrpSpPr>
              <p:grpSpPr bwMode="auto">
                <a:xfrm>
                  <a:off x="2913" y="483"/>
                  <a:ext cx="2634" cy="2808"/>
                  <a:chOff x="2913" y="653"/>
                  <a:chExt cx="2634" cy="2808"/>
                </a:xfrm>
              </p:grpSpPr>
              <p:grpSp>
                <p:nvGrpSpPr>
                  <p:cNvPr id="8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2913" y="653"/>
                    <a:ext cx="2634" cy="2808"/>
                    <a:chOff x="2913" y="653"/>
                    <a:chExt cx="2634" cy="2808"/>
                  </a:xfrm>
                </p:grpSpPr>
                <p:sp>
                  <p:nvSpPr>
                    <p:cNvPr id="23566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13" y="653"/>
                      <a:ext cx="2634" cy="280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3567" name="Rectangl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6" y="865"/>
                      <a:ext cx="2154" cy="226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3568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6" y="865"/>
                      <a:ext cx="2154" cy="2262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0033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3569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66" y="865"/>
                      <a:ext cx="1" cy="2262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0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3127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1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2749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2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2371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3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1999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4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1621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5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1243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6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36" y="865"/>
                      <a:ext cx="30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7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66" y="3127"/>
                      <a:ext cx="2154" cy="1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8" name="Line 2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66" y="3127"/>
                      <a:ext cx="1" cy="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79" name="Line 2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806" y="3127"/>
                      <a:ext cx="1" cy="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0" name="Line 2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46" y="3127"/>
                      <a:ext cx="1" cy="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1" name="Line 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880" y="3127"/>
                      <a:ext cx="1" cy="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2" name="Line 3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420" y="3127"/>
                      <a:ext cx="1" cy="3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3" name="Line 3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318" y="2917"/>
                      <a:ext cx="12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4" name="Line 3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312" y="291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5" name="Line 3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306" y="291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6" name="Line 3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300" y="291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7" name="Line 3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88" y="2917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8" name="Line 3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82" y="291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89" name="Line 3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76" y="291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0" name="Line 3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64" y="2911"/>
                      <a:ext cx="12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1" name="Line 3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58" y="290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2" name="Line 4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52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3" name="Line 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46" y="290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4" name="Line 4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34" y="2905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5" name="Line 4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28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6" name="Line 4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22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7" name="Line 4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16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8" name="Line 4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204" y="2905"/>
                      <a:ext cx="12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599" name="Line 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98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0" name="Line 4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92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1" name="Line 4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86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2" name="Line 5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74" y="2905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3" name="Line 5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168" y="290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4" name="Line 5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62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5" name="Line 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56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6" name="Line 5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50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7" name="Line 5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38" y="2905"/>
                      <a:ext cx="12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8" name="Line 5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132" y="289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09" name="Line 5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26" y="289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0" name="Line 5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20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1" name="Line 5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114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2" name="Line 6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102" y="2899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3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02" y="289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4" name="Line 6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96" y="2893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5" name="Line 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90" y="2893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6" name="Line 6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78" y="2899"/>
                      <a:ext cx="12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7" name="Line 6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72" y="2881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8" name="Line 6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66" y="2881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19" name="Line 6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60" y="288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0" name="Line 6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54" y="288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1" name="Line 6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48" y="2869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2" name="Line 7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42" y="286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3" name="Line 7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30" y="2863"/>
                      <a:ext cx="12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4" name="Line 7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24" y="285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5" name="Line 7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18" y="285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6" name="Line 7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12" y="285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7" name="Line 7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006" y="285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8" name="Line 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00" y="285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29" name="Line 7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94" y="2839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0" name="Line 7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82" y="2833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1" name="Line 7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76" y="282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2" name="Line 8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70" y="282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3" name="Line 8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64" y="282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4" name="Line 8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58" y="281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5" name="Line 8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52" y="2797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6" name="Line 8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46" y="279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7" name="Line 8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40" y="278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8" name="Line 8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34" y="2773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39" name="Line 8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22" y="2767"/>
                      <a:ext cx="12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0" name="Line 8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16" y="275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1" name="Line 8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910" y="275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2" name="Line 9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904" y="2749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3" name="Line 9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8" y="273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4" name="Line 9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92" y="273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5" name="Line 9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892" y="2719"/>
                      <a:ext cx="1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6" name="Line 9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86" y="270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7" name="Line 9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80" y="270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8" name="Line 9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74" y="271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49" name="Line 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62" y="2689"/>
                      <a:ext cx="12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0" name="Line 9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56" y="2689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1" name="Line 9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50" y="2701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2" name="Line 10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44" y="270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3" name="Line 10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38" y="2665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4" name="Line 10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32" y="266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5" name="Line 10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26" y="2653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6" name="Line 10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20" y="264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7" name="Line 10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814" y="264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8" name="Line 10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08" y="2653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59" name="Line 10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802" y="2635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0" name="Line 10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96" y="26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1" name="Line 10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90" y="2605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2" name="Line 1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84" y="26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3" name="Line 11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78" y="2587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4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72" y="2569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5" name="Line 11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66" y="256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6" name="Line 11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60" y="2551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7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54" y="2515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8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48" y="251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69" name="Line 11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42" y="2485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0" name="Line 11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36" y="2455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1" name="Line 11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30" y="244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2" name="Line 12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24" y="2401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3" name="Line 12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718" y="2401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4" name="Line 12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12" y="2383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5" name="Line 12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06" y="2359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6" name="Line 12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700" y="2347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7" name="Line 12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700" y="2305"/>
                      <a:ext cx="1" cy="4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8" name="Line 12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694" y="2305"/>
                      <a:ext cx="6" cy="4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79" name="Line 12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88" y="2311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0" name="Line 12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82" y="2293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1" name="Line 12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676" y="229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2" name="Line 13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70" y="2251"/>
                      <a:ext cx="6" cy="4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3" name="Line 13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64" y="2233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4" name="Line 13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58" y="2197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5" name="Line 13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652" y="219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6" name="Line 13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46" y="2137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7" name="Line 13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40" y="2113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8" name="Line 13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34" y="2095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89" name="Line 13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28" y="208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0" name="Line 13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622" y="2089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1" name="Line 13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16" y="1999"/>
                      <a:ext cx="6" cy="10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2" name="Line 1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16" y="1999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3" name="Line 14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10" y="1909"/>
                      <a:ext cx="6" cy="9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4" name="Line 14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604" y="1909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5" name="Line 14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98" y="1897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6" name="Line 14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92" y="1873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7" name="Line 14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86" y="1873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8" name="Line 14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80" y="1837"/>
                      <a:ext cx="6" cy="7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699" name="Line 14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74" y="1759"/>
                      <a:ext cx="6" cy="7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0" name="Line 14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68" y="1759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1" name="Line 14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62" y="1729"/>
                      <a:ext cx="6" cy="5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2" name="Line 15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56" y="1681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3" name="Line 1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50" y="168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4" name="Line 15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550" y="1609"/>
                      <a:ext cx="1" cy="7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5" name="Line 1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44" y="1609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6" name="Line 15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38" y="1621"/>
                      <a:ext cx="6" cy="5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7" name="Line 15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32" y="1591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8" name="Line 15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26" y="159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09" name="Line 15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526" y="1537"/>
                      <a:ext cx="1" cy="6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0" name="Line 15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20" y="1537"/>
                      <a:ext cx="6" cy="8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1" name="Line 15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14" y="1555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2" name="Line 16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08" y="154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3" name="Line 1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02" y="154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4" name="Line 16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96" y="1519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5" name="Line 1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90" y="151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6" name="Line 16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490" y="1477"/>
                      <a:ext cx="1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7" name="Line 16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84" y="1459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8" name="Line 16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78" y="1435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19" name="Line 16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72" y="1387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0" name="Line 16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66" y="1339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1" name="Line 16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60" y="1339"/>
                      <a:ext cx="6" cy="7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2" name="Line 17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54" y="140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3" name="Line 17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454" y="1327"/>
                      <a:ext cx="1" cy="7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4" name="Line 17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48" y="1327"/>
                      <a:ext cx="6" cy="7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5" name="Line 17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42" y="1267"/>
                      <a:ext cx="6" cy="13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6" name="Line 17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36" y="1267"/>
                      <a:ext cx="6" cy="10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7" name="Line 17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30" y="1315"/>
                      <a:ext cx="6" cy="5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8" name="Line 1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24" y="131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29" name="Line 17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18" y="1327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0" name="Line 17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418" y="1327"/>
                      <a:ext cx="1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1" name="Line 17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12" y="1243"/>
                      <a:ext cx="6" cy="8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2" name="Line 18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406" y="1243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3" name="Line 18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00" y="1255"/>
                      <a:ext cx="6" cy="5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4" name="Line 18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94" y="1225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5" name="Line 18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88" y="1225"/>
                      <a:ext cx="6" cy="1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6" name="Line 18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88" y="1159"/>
                      <a:ext cx="1" cy="8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7" name="Line 18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82" y="1159"/>
                      <a:ext cx="6" cy="10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8" name="Line 18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76" y="1207"/>
                      <a:ext cx="6" cy="6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39" name="Line 18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70" y="1183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0" name="Line 18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4" y="1183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1" name="Line 18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64" y="1153"/>
                      <a:ext cx="1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2" name="Line 19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8" y="1153"/>
                      <a:ext cx="6" cy="7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3" name="Line 19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52" y="1159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4" name="Line 19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2" y="1159"/>
                      <a:ext cx="1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5" name="Line 19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46" y="1171"/>
                      <a:ext cx="6" cy="3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6" name="Line 19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40" y="1177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7" name="Line 19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34" y="1177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8" name="Line 19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28" y="1153"/>
                      <a:ext cx="6" cy="4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49" name="Line 19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28" y="1147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0" name="Line 19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22" y="1147"/>
                      <a:ext cx="6" cy="2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1" name="Line 19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16" y="1117"/>
                      <a:ext cx="6" cy="5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2" name="Line 20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10" y="1051"/>
                      <a:ext cx="6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3" name="Line 2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10" y="1051"/>
                      <a:ext cx="1" cy="12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4" name="Line 20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04" y="1165"/>
                      <a:ext cx="6" cy="1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5" name="Line 20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298" y="1081"/>
                      <a:ext cx="6" cy="8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6" name="Line 20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292" y="1081"/>
                      <a:ext cx="6" cy="11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7" name="Line 20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286" y="1057"/>
                      <a:ext cx="6" cy="138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8" name="Line 2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86" y="1057"/>
                      <a:ext cx="1" cy="12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59" name="Line 20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280" y="1141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0" name="Line 20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274" y="114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1" name="Line 20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268" y="1147"/>
                      <a:ext cx="6" cy="9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2" name="Line 21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268" y="1177"/>
                      <a:ext cx="1" cy="6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3" name="Line 21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262" y="1093"/>
                      <a:ext cx="6" cy="8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4" name="Line 2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256" y="1093"/>
                      <a:ext cx="6" cy="7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3765" name="Line 21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250" y="1129"/>
                      <a:ext cx="6" cy="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9" name="Group 214"/>
                  <p:cNvGrpSpPr>
                    <a:grpSpLocks/>
                  </p:cNvGrpSpPr>
                  <p:nvPr/>
                </p:nvGrpSpPr>
                <p:grpSpPr bwMode="auto">
                  <a:xfrm>
                    <a:off x="2915" y="817"/>
                    <a:ext cx="2587" cy="2609"/>
                    <a:chOff x="2915" y="817"/>
                    <a:chExt cx="2587" cy="2609"/>
                  </a:xfrm>
                </p:grpSpPr>
                <p:grpSp>
                  <p:nvGrpSpPr>
                    <p:cNvPr id="10" name="Group 2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4" y="1063"/>
                      <a:ext cx="696" cy="1825"/>
                      <a:chOff x="3554" y="1063"/>
                      <a:chExt cx="696" cy="1825"/>
                    </a:xfrm>
                  </p:grpSpPr>
                  <p:sp>
                    <p:nvSpPr>
                      <p:cNvPr id="23768" name="Line 21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244" y="111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69" name="Line 2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44" y="1117"/>
                        <a:ext cx="1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0" name="Line 2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238" y="1063"/>
                        <a:ext cx="6" cy="9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1" name="Line 2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32" y="1063"/>
                        <a:ext cx="6" cy="13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2" name="Line 22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226" y="1159"/>
                        <a:ext cx="6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3" name="Line 22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226" y="1141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4" name="Line 2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20" y="1141"/>
                        <a:ext cx="6" cy="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5" name="Line 2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220" y="1153"/>
                        <a:ext cx="1" cy="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6" name="Line 22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14" y="1153"/>
                        <a:ext cx="6" cy="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7" name="Line 2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208" y="1153"/>
                        <a:ext cx="6" cy="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8" name="Line 2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02" y="1153"/>
                        <a:ext cx="6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79" name="Line 2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02" y="1183"/>
                        <a:ext cx="1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0" name="Line 2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96" y="120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1" name="Line 22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90" y="1207"/>
                        <a:ext cx="6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2" name="Line 230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90" y="122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3" name="Line 23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84" y="122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4" name="Line 23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78" y="1237"/>
                        <a:ext cx="6" cy="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5" name="Line 23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72" y="127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6" name="Line 2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72" y="1243"/>
                        <a:ext cx="1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7" name="Line 23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66" y="1243"/>
                        <a:ext cx="6" cy="11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8" name="Line 23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60" y="135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89" name="Line 2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60" y="1315"/>
                        <a:ext cx="1" cy="5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0" name="Line 23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54" y="1315"/>
                        <a:ext cx="6" cy="11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1" name="Line 2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48" y="1333"/>
                        <a:ext cx="6" cy="9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2" name="Line 24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42" y="1333"/>
                        <a:ext cx="6" cy="11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3" name="Line 24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42" y="144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4" name="Line 24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36" y="144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5" name="Line 24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30" y="1465"/>
                        <a:ext cx="6" cy="9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6" name="Line 24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30" y="1525"/>
                        <a:ext cx="1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7" name="Line 24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24" y="1477"/>
                        <a:ext cx="6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8" name="Line 24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18" y="1477"/>
                        <a:ext cx="6" cy="7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799" name="Line 24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12" y="154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0" name="Line 2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12" y="154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1" name="Line 2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6" y="1549"/>
                        <a:ext cx="6" cy="5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2" name="Line 25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100" y="1549"/>
                        <a:ext cx="6" cy="5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3" name="Line 2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00" y="1549"/>
                        <a:ext cx="1" cy="11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4" name="Line 25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94" y="165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5" name="Line 25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88" y="164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6" name="Line 2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88" y="1645"/>
                        <a:ext cx="1" cy="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7" name="Line 25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82" y="1675"/>
                        <a:ext cx="6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8" name="Line 2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82" y="1675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09" name="Line 2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76" y="167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0" name="Line 2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70" y="1675"/>
                        <a:ext cx="6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1" name="Line 2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70" y="1717"/>
                        <a:ext cx="1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2" name="Line 2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64" y="176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3" name="Line 26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58" y="1771"/>
                        <a:ext cx="6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4" name="Line 26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58" y="181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5" name="Line 2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52" y="1819"/>
                        <a:ext cx="6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6" name="Line 26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46" y="1861"/>
                        <a:ext cx="6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7" name="Line 26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46" y="189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8" name="Line 26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40" y="189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19" name="Line 26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34" y="1903"/>
                        <a:ext cx="6" cy="6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0" name="Line 26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34" y="1969"/>
                        <a:ext cx="1" cy="5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1" name="Line 26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028" y="1975"/>
                        <a:ext cx="6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2" name="Line 27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22" y="1975"/>
                        <a:ext cx="6" cy="6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3" name="Line 27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022" y="1987"/>
                        <a:ext cx="1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4" name="Line 27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16" y="1987"/>
                        <a:ext cx="6" cy="8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5" name="Line 27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10" y="207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6" name="Line 2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10" y="207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7" name="Line 27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04" y="2083"/>
                        <a:ext cx="6" cy="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8" name="Line 27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98" y="214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29" name="Line 27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998" y="2113"/>
                        <a:ext cx="1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0" name="Line 27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92" y="2113"/>
                        <a:ext cx="6" cy="5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1" name="Line 27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86" y="216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2" name="Line 28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86" y="2161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3" name="Line 28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80" y="2179"/>
                        <a:ext cx="6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4" name="Line 28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980" y="2179"/>
                        <a:ext cx="1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5" name="Line 28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74" y="2179"/>
                        <a:ext cx="6" cy="6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6" name="Line 28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68" y="223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7" name="Line 28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68" y="223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8" name="Line 2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62" y="2245"/>
                        <a:ext cx="6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39" name="Line 28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962" y="226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0" name="Line 28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56" y="226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1" name="Line 28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50" y="225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2" name="Line 29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50" y="2257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3" name="Line 29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44" y="2281"/>
                        <a:ext cx="6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4" name="Line 29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944" y="232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5" name="Line 29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38" y="2323"/>
                        <a:ext cx="6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6" name="Line 29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32" y="235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7" name="Line 2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32" y="2353"/>
                        <a:ext cx="1" cy="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8" name="Line 29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26" y="239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49" name="Line 2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26" y="2395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0" name="Line 29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20" y="241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1" name="Line 2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14" y="242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2" name="Line 3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14" y="2443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3" name="Line 3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08" y="244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4" name="Line 3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08" y="2443"/>
                        <a:ext cx="1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5" name="Line 30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902" y="244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6" name="Line 3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96" y="2449"/>
                        <a:ext cx="6" cy="4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7" name="Line 30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96" y="249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8" name="Line 30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90" y="250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59" name="Line 30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84" y="2503"/>
                        <a:ext cx="6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0" name="Line 3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84" y="253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1" name="Line 30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78" y="251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2" name="Line 3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78" y="2515"/>
                        <a:ext cx="1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3" name="Line 3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72" y="254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4" name="Line 3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72" y="254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5" name="Line 3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66" y="255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6" name="Line 3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60" y="255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7" name="Line 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60" y="2551"/>
                        <a:ext cx="1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8" name="Line 31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54" y="258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69" name="Line 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54" y="258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0" name="Line 3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48" y="258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1" name="Line 319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848" y="259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2" name="Line 32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42" y="259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3" name="Line 32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842" y="258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4" name="Line 3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36" y="258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5" name="Line 32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30" y="260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6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30" y="262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7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24" y="262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8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24" y="264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79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18" y="264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0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18" y="2641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1" name="Line 32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12" y="265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2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06" y="264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3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06" y="2647"/>
                        <a:ext cx="1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4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800" y="265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5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00" y="265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6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94" y="2665"/>
                        <a:ext cx="6" cy="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7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94" y="2677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8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88" y="267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89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88" y="270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0" name="Line 33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82" y="270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1" name="Line 3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76" y="270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2" name="Line 34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76" y="272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3" name="Line 34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770" y="271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4" name="Line 34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70" y="271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5" name="Line 34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64" y="273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6" name="Line 3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64" y="273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7" name="Line 34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58" y="273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8" name="Line 34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58" y="273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899" name="Line 34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52" y="273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0" name="Line 34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46" y="274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1" name="Line 3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6" y="274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2" name="Line 35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40" y="274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3" name="Line 3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0" y="275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4" name="Line 3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0" y="275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5" name="Line 35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34" y="275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6" name="Line 3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34" y="275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7" name="Line 35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28" y="276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8" name="Line 3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28" y="277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09" name="Line 3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22" y="278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0" name="Line 3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16" y="279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1" name="Line 3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16" y="279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2" name="Line 3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10" y="279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3" name="Line 36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10" y="280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4" name="Line 36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704" y="280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5" name="Line 36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04" y="2809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6" name="Line 36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698" y="281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7" name="Line 36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98" y="281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8" name="Line 36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92" y="281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19" name="Line 36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692" y="282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0" name="Line 36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86" y="282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1" name="Line 36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86" y="283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2" name="Line 37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680" y="282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3" name="Line 3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80" y="282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4" name="Line 37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74" y="283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5" name="Line 3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74" y="283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6" name="Line 37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68" y="283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7" name="Line 37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68" y="284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8" name="Line 37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62" y="284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29" name="Line 3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62" y="284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0" name="Line 37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656" y="283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1" name="Line 37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56" y="283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2" name="Line 38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50" y="285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3" name="Line 38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50" y="285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4" name="Line 38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644" y="285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5" name="Line 38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44" y="285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6" name="Line 38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638" y="284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7" name="Line 38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38" y="284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8" name="Line 3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32" y="285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39" name="Line 38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32" y="285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0" name="Line 38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26" y="285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1" name="Line 38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26" y="285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2" name="Line 39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20" y="285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3" name="Line 39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620" y="285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4" name="Line 39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14" y="285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5" name="Line 39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614" y="285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6" name="Line 39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614" y="285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7" name="Line 39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08" y="285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8" name="Line 39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608" y="285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49" name="Line 39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02" y="285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0" name="Line 3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02" y="2857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1" name="Line 3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96" y="286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2" name="Line 4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6" y="286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3" name="Line 4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90" y="287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4" name="Line 4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90" y="287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5" name="Line 40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84" y="287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6" name="Line 40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84" y="288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7" name="Line 40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78" y="287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8" name="Line 4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78" y="287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59" name="Line 40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72" y="288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0" name="Line 4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72" y="288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1" name="Line 40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66" y="288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2" name="Line 410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566" y="288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3" name="Line 4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60" y="288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4" name="Line 4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60" y="288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5" name="Line 4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54" y="288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6" name="Line 4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54" y="288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67" name="Line 4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54" y="288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" name="Group 4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20" y="2065"/>
                      <a:ext cx="2010" cy="877"/>
                      <a:chOff x="3320" y="2065"/>
                      <a:chExt cx="2010" cy="877"/>
                    </a:xfrm>
                  </p:grpSpPr>
                  <p:sp>
                    <p:nvSpPr>
                      <p:cNvPr id="23969" name="Line 41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48" y="288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0" name="Line 4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48" y="288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1" name="Line 4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42" y="288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2" name="Line 4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42" y="289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3" name="Line 4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42" y="289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4" name="Line 4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36" y="289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5" name="Line 4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36" y="289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6" name="Line 42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30" y="289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7" name="Line 4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30" y="289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8" name="Line 4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24" y="289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79" name="Line 4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24" y="289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0" name="Line 4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18" y="289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1" name="Line 429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518" y="289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2" name="Line 43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12" y="289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3" name="Line 4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12" y="289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4" name="Line 43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512" y="289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5" name="Line 43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506" y="289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6" name="Line 43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6" y="290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7" name="Line 43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00" y="290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8" name="Line 43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0" y="290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89" name="Line 43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94" y="29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0" name="Line 4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94" y="29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1" name="Line 4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88" y="29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2" name="Line 44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88" y="29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3" name="Line 44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88" y="29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4" name="Line 44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82" y="29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5" name="Line 44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82" y="291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6" name="Line 44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76" y="29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7" name="Line 4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76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8" name="Line 44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70" y="29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3999" name="Line 4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70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0" name="Line 4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70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1" name="Line 4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464" y="29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2" name="Line 4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4" y="29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3" name="Line 4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58" y="29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4" name="Line 4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58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5" name="Line 4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58" y="291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6" name="Line 45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52" y="29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7" name="Line 4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52" y="292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8" name="Line 45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446" y="29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09" name="Line 45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46" y="291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0" name="Line 4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46" y="291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1" name="Line 45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40" y="29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2" name="Line 46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40" y="291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3" name="Line 46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434" y="29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4" name="Line 46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34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5" name="Line 4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28" y="29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6" name="Line 46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28" y="292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7" name="Line 46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28" y="2923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8" name="Line 46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22" y="292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19" name="Line 46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22" y="292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0" name="Line 46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16" y="292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1" name="Line 46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16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2" name="Line 4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16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3" name="Line 47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10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4" name="Line 4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10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5" name="Line 47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404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6" name="Line 4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04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7" name="Line 47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04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8" name="Line 47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98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29" name="Line 4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98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0" name="Line 47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92" y="29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1" name="Line 47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92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2" name="Line 48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92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3" name="Line 48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86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4" name="Line 48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86" y="2929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5" name="Line 48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86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6" name="Line 48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80" y="29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7" name="Line 48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80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8" name="Line 4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74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39" name="Line 48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74" y="293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0" name="Line 48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74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1" name="Line 48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68" y="29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2" name="Line 490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68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3" name="Line 49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62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4" name="Line 49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62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5" name="Line 49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62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6" name="Line 49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6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7" name="Line 4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6" y="292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8" name="Line 49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50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49" name="Line 4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0" y="293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0" name="Line 4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50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1" name="Line 4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44" y="29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2" name="Line 5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44" y="2935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3" name="Line 5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44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4" name="Line 50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38" y="29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5" name="Line 5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38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6" name="Line 5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32" y="294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7" name="Line 5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32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8" name="Line 5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32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59" name="Line 50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26" y="29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0" name="Line 5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26" y="2935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1" name="Line 50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20" y="294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2" name="Line 5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20" y="294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3" name="Line 5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318" y="2935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4" name="Line 5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312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5" name="Line 5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306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6" name="Line 5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300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7" name="Line 5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88" y="2935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8" name="Line 51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82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69" name="Line 51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76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0" name="Line 5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64" y="2935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1" name="Line 5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58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2" name="Line 52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52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3" name="Line 52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46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4" name="Line 5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34" y="2935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5" name="Line 52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28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6" name="Line 52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22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7" name="Line 5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16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8" name="Line 5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204" y="2935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79" name="Line 52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98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0" name="Line 5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92" y="293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1" name="Line 52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186" y="29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2" name="Line 53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74" y="2929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3" name="Line 53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68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4" name="Line 53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62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5" name="Line 53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56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6" name="Line 53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50" y="2929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7" name="Line 53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38" y="2929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8" name="Line 53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132" y="292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89" name="Line 53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26" y="29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0" name="Line 53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20" y="29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1" name="Line 5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114" y="29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2" name="Line 54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102" y="2917"/>
                        <a:ext cx="12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3" name="Line 54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102" y="2917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4" name="Line 54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96" y="29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5" name="Line 54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90" y="29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6" name="Line 54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78" y="2911"/>
                        <a:ext cx="12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7" name="Line 54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72" y="29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8" name="Line 54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66" y="29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099" name="Line 54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60" y="290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0" name="Line 54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54" y="290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1" name="Line 5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48" y="2905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2" name="Line 55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42" y="289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3" name="Line 5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30" y="2899"/>
                        <a:ext cx="12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4" name="Line 55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24" y="289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5" name="Line 55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18" y="288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6" name="Line 55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12" y="288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7" name="Line 55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5006" y="288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8" name="Line 55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00" y="288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09" name="Line 5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94" y="287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0" name="Line 5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82" y="2869"/>
                        <a:ext cx="12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1" name="Line 55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76" y="286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2" name="Line 5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970" y="286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3" name="Line 56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64" y="285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4" name="Line 56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58" y="285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5" name="Line 5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52" y="284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6" name="Line 56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46" y="283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7" name="Line 56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40" y="283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8" name="Line 56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34" y="282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19" name="Line 56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22" y="2815"/>
                        <a:ext cx="12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0" name="Line 56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16" y="280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1" name="Line 56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10" y="280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2" name="Line 57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904" y="279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3" name="Line 57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98" y="278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4" name="Line 57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92" y="277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5" name="Line 57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892" y="277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6" name="Line 57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86" y="276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7" name="Line 57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80" y="275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8" name="Line 57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74" y="274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29" name="Line 57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62" y="2737"/>
                        <a:ext cx="12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0" name="Line 57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56" y="272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1" name="Line 57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50" y="271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2" name="Line 58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44" y="270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3" name="Line 58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38" y="269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4" name="Line 58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32" y="268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5" name="Line 58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26" y="267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6" name="Line 58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20" y="265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7" name="Line 58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14" y="264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8" name="Line 5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08" y="262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39" name="Line 58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802" y="261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0" name="Line 58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96" y="259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1" name="Line 58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90" y="258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2" name="Line 59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84" y="256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3" name="Line 59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78" y="255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4" name="Line 59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72" y="253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5" name="Line 59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66" y="252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6" name="Line 59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60" y="250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7" name="Line 59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54" y="248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8" name="Line 59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48" y="246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49" name="Line 59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42" y="244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0" name="Line 59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36" y="243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1" name="Line 5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30" y="241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2" name="Line 60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24" y="239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3" name="Line 6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18" y="237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4" name="Line 60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12" y="235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5" name="Line 60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06" y="233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6" name="Line 6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700" y="231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7" name="Line 6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700" y="231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8" name="Line 60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94" y="228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59" name="Line 60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88" y="226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0" name="Line 60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82" y="224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1" name="Line 60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76" y="222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2" name="Line 61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70" y="220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3" name="Line 6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64" y="217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4" name="Line 6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58" y="215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5" name="Line 6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52" y="213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6" name="Line 6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46" y="211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7" name="Line 6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40" y="208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68" name="Line 61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34" y="206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" name="Group 6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82" y="1111"/>
                      <a:ext cx="852" cy="1614"/>
                      <a:chOff x="3782" y="1111"/>
                      <a:chExt cx="852" cy="1614"/>
                    </a:xfrm>
                  </p:grpSpPr>
                  <p:sp>
                    <p:nvSpPr>
                      <p:cNvPr id="24170" name="Line 6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28" y="204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1" name="Line 6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22" y="202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2" name="Line 62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16" y="199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3" name="Line 62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16" y="1975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4" name="Line 6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10" y="195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5" name="Line 62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604" y="192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6" name="Line 62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98" y="190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7" name="Line 6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92" y="187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8" name="Line 6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86" y="1855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79" name="Line 62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80" y="183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0" name="Line 6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74" y="180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1" name="Line 62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68" y="178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2" name="Line 63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62" y="176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3" name="Line 63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56" y="174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4" name="Line 63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50" y="171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5" name="Line 6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50" y="1693"/>
                        <a:ext cx="1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6" name="Line 63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44" y="1669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7" name="Line 63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38" y="165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8" name="Line 63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32" y="1627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89" name="Line 63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26" y="160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0" name="Line 63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26" y="159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1" name="Line 6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20" y="1573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2" name="Line 64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14" y="155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3" name="Line 64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08" y="153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4" name="Line 64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502" y="151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5" name="Line 64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96" y="149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6" name="Line 64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90" y="1471"/>
                        <a:ext cx="6" cy="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7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490" y="145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8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84" y="143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199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78" y="141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0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72" y="139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1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66" y="138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2" name="Line 65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60" y="136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3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54" y="134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4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454" y="133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5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48" y="131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6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42" y="129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7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36" y="128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8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30" y="127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09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24" y="125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0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18" y="124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1" name="Line 659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418" y="123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2" name="Line 6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12" y="121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3" name="Line 66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06" y="120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4" name="Line 66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400" y="119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5" name="Line 6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94" y="118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6" name="Line 664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88" y="117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7" name="Line 66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388" y="117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8" name="Line 666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82" y="115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19" name="Line 66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76" y="115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0" name="Line 66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70" y="114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1" name="Line 669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64" y="114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2" name="Line 6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364" y="114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3" name="Line 67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58" y="11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4" name="Line 67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52" y="11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5" name="Line 67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352" y="112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6" name="Line 67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46" y="11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7" name="Line 67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40" y="11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8" name="Line 67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34" y="11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29" name="Line 67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28" y="11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0" name="Line 6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328" y="11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1" name="Line 67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22" y="11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2" name="Line 68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16" y="11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3" name="Line 68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10" y="1111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4" name="Line 68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310" y="1111"/>
                        <a:ext cx="1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5" name="Line 68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304" y="11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6" name="Line 68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98" y="1117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7" name="Line 68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92" y="11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8" name="Line 6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86" y="1123"/>
                        <a:ext cx="6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39" name="Line 68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86" y="112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0" name="Line 68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80" y="112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1" name="Line 68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74" y="11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2" name="Line 69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68" y="114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3" name="Line 69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68" y="114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4" name="Line 69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62" y="115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5" name="Line 69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56" y="115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6" name="Line 69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50" y="116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7" name="Line 69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44" y="117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8" name="Line 6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44" y="118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49" name="Line 69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38" y="118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0" name="Line 69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32" y="120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1" name="Line 6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26" y="121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2" name="Line 7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26" y="121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3" name="Line 7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20" y="123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4" name="Line 7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20" y="124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5" name="Line 70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14" y="124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6" name="Line 7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08" y="125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7" name="Line 70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02" y="126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8" name="Line 7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02" y="1279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59" name="Line 70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96" y="129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0" name="Line 70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90" y="130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1" name="Line 70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90" y="132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2" name="Line 71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84" y="133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3" name="Line 7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78" y="135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4" name="Line 7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72" y="136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5" name="Line 7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72" y="1375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6" name="Line 7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66" y="139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7" name="Line 7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60" y="140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8" name="Line 7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60" y="142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69" name="Line 71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54" y="143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0" name="Line 71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48" y="145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1" name="Line 71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42" y="147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2" name="Line 7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42" y="148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3" name="Line 72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36" y="150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4" name="Line 72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30" y="151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5" name="Line 7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30" y="1537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6" name="Line 72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24" y="154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7" name="Line 7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18" y="156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8" name="Line 7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12" y="158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79" name="Line 7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12" y="160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0" name="Line 7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6" y="162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1" name="Line 72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0" y="163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2" name="Line 7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00" y="1651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3" name="Line 73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94" y="166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4" name="Line 73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88" y="168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5" name="Line 7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88" y="1705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6" name="Line 73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82" y="172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7" name="Line 73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82" y="1729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8" name="Line 73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76" y="174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89" name="Line 73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70" y="176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0" name="Line 7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70" y="178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1" name="Line 73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64" y="180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2" name="Line 74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58" y="181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3" name="Line 74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58" y="1831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4" name="Line 74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52" y="184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5" name="Line 74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46" y="186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6" name="Line 7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46" y="1885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7" name="Line 74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40" y="190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8" name="Line 74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34" y="191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299" name="Line 7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34" y="193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0" name="Line 74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28" y="1951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1" name="Line 7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22" y="196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2" name="Line 7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22" y="1987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3" name="Line 7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16" y="1999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4" name="Line 75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10" y="201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5" name="Line 7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10" y="203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6" name="Line 75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04" y="204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7" name="Line 75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98" y="206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8" name="Line 7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98" y="208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09" name="Line 75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92" y="2095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0" name="Line 7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86" y="211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1" name="Line 75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86" y="213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2" name="Line 76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80" y="214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3" name="Line 76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80" y="216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4" name="Line 76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74" y="2173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5" name="Line 7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68" y="219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6" name="Line 76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68" y="220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7" name="Line 76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62" y="222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8" name="Line 76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62" y="223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19" name="Line 76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56" y="223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0" name="Line 76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50" y="225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1" name="Line 76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50" y="2263"/>
                        <a:ext cx="1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2" name="Line 77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44" y="228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3" name="Line 7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44" y="229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4" name="Line 77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38" y="230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5" name="Line 77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32" y="2317"/>
                        <a:ext cx="6" cy="1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6" name="Line 7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32" y="233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7" name="Line 77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26" y="234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8" name="Line 77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26" y="235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29" name="Line 77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20" y="237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0" name="Line 77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14" y="238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1" name="Line 77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14" y="239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2" name="Line 78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08" y="2407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3" name="Line 78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08" y="241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4" name="Line 78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902" y="243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5" name="Line 78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96" y="244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6" name="Line 78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96" y="244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7" name="Line 78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90" y="2461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8" name="Line 78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84" y="247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39" name="Line 78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84" y="2485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0" name="Line 78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78" y="249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1" name="Line 78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78" y="250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2" name="Line 79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72" y="2515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3" name="Line 79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72" y="252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4" name="Line 79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66" y="2533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5" name="Line 79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60" y="254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6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60" y="2551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7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54" y="256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8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54" y="256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49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48" y="258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0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8" y="258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1" name="Line 79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42" y="259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2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2" y="2599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3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36" y="261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4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30" y="261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5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30" y="2623"/>
                        <a:ext cx="1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6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24" y="263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7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24" y="264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8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18" y="264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59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18" y="265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0" name="Line 80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12" y="2659"/>
                        <a:ext cx="6" cy="1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1" name="Line 80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06" y="2671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2" name="Line 8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06" y="2677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3" name="Line 8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800" y="2683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4" name="Line 8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00" y="2689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5" name="Line 81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94" y="2695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6" name="Line 8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94" y="2701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7" name="Line 8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88" y="2707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8" name="Line 8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88" y="2713"/>
                        <a:ext cx="1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24369" name="Line 817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782" y="2719"/>
                        <a:ext cx="6" cy="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4370" name="Line 81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76" y="272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1" name="Line 8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76" y="2731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2" name="Line 82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70" y="273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3" name="Line 8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70" y="274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4" name="Line 82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64" y="274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5" name="Line 8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64" y="275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6" name="Line 82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58" y="275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7" name="Line 8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58" y="2761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8" name="Line 82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52" y="276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79" name="Line 82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46" y="2773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0" name="Line 8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46" y="277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1" name="Line 82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40" y="277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2" name="Line 8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40" y="278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3" name="Line 8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40" y="2785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4" name="Line 83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34" y="279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5" name="Line 8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34" y="279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6" name="Line 83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28" y="279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7" name="Line 8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28" y="280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8" name="Line 83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22" y="280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89" name="Line 83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16" y="280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0" name="Line 8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16" y="281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1" name="Line 83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10" y="281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2" name="Line 8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10" y="282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3" name="Line 8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04" y="282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4" name="Line 8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04" y="2827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5" name="Line 84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98" y="283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6" name="Line 8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98" y="283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7" name="Line 84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92" y="283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8" name="Line 8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92" y="283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399" name="Line 8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86" y="283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0" name="Line 8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86" y="284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1" name="Line 84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80" y="284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2" name="Line 8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80" y="285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3" name="Line 8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74" y="285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4" name="Line 8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74" y="285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5" name="Line 8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68" y="285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6" name="Line 8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68" y="2857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7" name="Line 85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62" y="286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8" name="Line 8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62" y="286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09" name="Line 85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56" y="286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0" name="Line 8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56" y="286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1" name="Line 85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50" y="286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2" name="Line 8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50" y="287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3" name="Line 8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4" y="287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4" name="Line 8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4" y="287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5" name="Line 8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38" y="2875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6" name="Line 8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38" y="288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7" name="Line 86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32" y="288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8" name="Line 8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32" y="2881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19" name="Line 86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26" y="288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0" name="Line 8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26" y="288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1" name="Line 86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20" y="288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2" name="Line 8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20" y="2887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3" name="Line 87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14" y="289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4" name="Line 8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14" y="289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5" name="Line 8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14" y="289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6" name="Line 87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08" y="289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7" name="Line 8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08" y="289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8" name="Line 8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02" y="289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29" name="Line 8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02" y="289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0" name="Line 8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96" y="2899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1" name="Line 87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90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2" name="Line 88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90" y="290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3" name="Line 88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84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4" name="Line 8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84" y="290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5" name="Line 88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78" y="290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6" name="Line 8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78" y="2905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7" name="Line 88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72" y="291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8" name="Line 8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72" y="291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39" name="Line 88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66" y="291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0" name="Line 8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66" y="291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1" name="Line 88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60" y="2911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2" name="Line 8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60" y="2911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3" name="Line 89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54" y="2911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4" name="Line 89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54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5" name="Line 89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54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6" name="Line 89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48" y="291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7" name="Line 8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48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8" name="Line 89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42" y="291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49" name="Line 8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42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0" name="Line 8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42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1" name="Line 89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36" y="2917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2" name="Line 9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36" y="2917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3" name="Line 90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30" y="2917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4" name="Line 9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30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5" name="Line 90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24" y="292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6" name="Line 90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24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7" name="Line 90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18" y="292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8" name="Line 9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18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59" name="Line 90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12" y="292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0" name="Line 9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12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1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12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2" name="Line 9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06" y="292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3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06" y="2923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4" name="Line 9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00" y="2923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5" name="Line 9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500" y="2923"/>
                      <a:ext cx="1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6" name="Line 9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94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7" name="Line 9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94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8" name="Line 9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88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69" name="Line 9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8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0" name="Line 9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8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1" name="Line 91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82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2" name="Line 9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2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3" name="Line 92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76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4" name="Line 9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6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5" name="Line 92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70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6" name="Line 9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0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7" name="Line 9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0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8" name="Line 92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64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79" name="Line 9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4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0" name="Line 92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58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1" name="Line 9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58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2" name="Line 9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58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3" name="Line 93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52" y="2929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4" name="Line 9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52" y="2929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5" name="Line 93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46" y="2929"/>
                      <a:ext cx="6" cy="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6" name="Line 9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4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7" name="Line 9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4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8" name="Line 93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40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89" name="Line 9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4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0" name="Line 93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34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1" name="Line 9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3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2" name="Line 94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28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3" name="Line 9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28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4" name="Line 9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28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5" name="Line 94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22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6" name="Line 9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2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7" name="Line 94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16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8" name="Line 9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1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499" name="Line 9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1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0" name="Line 94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10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1" name="Line 9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1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2" name="Line 95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04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3" name="Line 9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0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4" name="Line 9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0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5" name="Line 95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98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6" name="Line 9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8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7" name="Line 95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92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8" name="Line 9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09" name="Line 9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0" name="Line 95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86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1" name="Line 9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8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2" name="Line 9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8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3" name="Line 9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80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4" name="Line 9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8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5" name="Line 96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74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6" name="Line 9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7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7" name="Line 9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7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8" name="Line 96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68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19" name="Line 9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68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0" name="Line 96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62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1" name="Line 9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6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2" name="Line 9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6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3" name="Line 97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56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4" name="Line 9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5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5" name="Line 97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50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6" name="Line 9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5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7" name="Line 9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5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8" name="Line 9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44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29" name="Line 9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4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0" name="Line 9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44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1" name="Line 97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38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2" name="Line 98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38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3" name="Line 98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32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4" name="Line 9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3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5" name="Line 9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32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6" name="Line 98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26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7" name="Line 9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26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8" name="Line 98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20" y="2935"/>
                      <a:ext cx="6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39" name="Line 98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20" y="2935"/>
                      <a:ext cx="1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40" name="Rectangle 9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4" y="3079"/>
                      <a:ext cx="140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-0.1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1" name="Rectangle 9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2701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0.1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2" name="Rectangle 9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2323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0.3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3" name="Rectangle 9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951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4" name="Rectangle 9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73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0.7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5" name="Rectangle 9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195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0.9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6" name="Rectangle 9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817"/>
                      <a:ext cx="111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7" name="Rectangle 9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3211"/>
                      <a:ext cx="178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1850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8" name="Rectangl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10" y="3211"/>
                      <a:ext cx="178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2175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49" name="Rectangl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0" y="3211"/>
                      <a:ext cx="178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2500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0" name="Rectangl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84" y="3211"/>
                      <a:ext cx="178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2825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1" name="Rectangl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4" y="3211"/>
                      <a:ext cx="178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3150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2" name="Rectangle 10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6" y="3319"/>
                      <a:ext cx="544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frequency (cm</a:t>
                      </a:r>
                      <a:endParaRPr lang="en-US" b="1" dirty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3" name="Rectangl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5" y="3308"/>
                      <a:ext cx="54" cy="7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US" b="1" dirty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4" name="Rectangl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77" y="3319"/>
                      <a:ext cx="29" cy="10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b="1" dirty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5" name="Rectangle 1003"/>
                    <p:cNvSpPr>
                      <a:spLocks noChangeArrowheads="1"/>
                    </p:cNvSpPr>
                    <p:nvPr/>
                  </p:nvSpPr>
                  <p:spPr bwMode="auto">
                    <a:xfrm rot="-5400000">
                      <a:off x="2561" y="1933"/>
                      <a:ext cx="815" cy="10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Intensity (Arb. Units)</a:t>
                      </a:r>
                      <a:endParaRPr lang="en-US" b="1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4556" name="Line 100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66" y="2899"/>
                      <a:ext cx="6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4557" name="Text Box 100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02" y="845"/>
                      <a:ext cx="1036" cy="36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600" b="1">
                          <a:solidFill>
                            <a:prstClr val="black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 cm</a:t>
                      </a:r>
                      <a:r>
                        <a:rPr lang="en-US" sz="1600" b="1" baseline="30000">
                          <a:solidFill>
                            <a:prstClr val="black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lang="en-US" sz="1600" b="1">
                          <a:solidFill>
                            <a:prstClr val="black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FWHM</a:t>
                      </a:r>
                    </a:p>
                    <a:p>
                      <a:r>
                        <a:rPr lang="en-US" sz="1600" b="1">
                          <a:solidFill>
                            <a:prstClr val="black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Gaussian Fit</a:t>
                      </a:r>
                    </a:p>
                  </p:txBody>
                </p:sp>
              </p:grpSp>
            </p:grpSp>
            <p:sp>
              <p:nvSpPr>
                <p:cNvPr id="24558" name="Rectangle 1006"/>
                <p:cNvSpPr>
                  <a:spLocks noChangeArrowheads="1"/>
                </p:cNvSpPr>
                <p:nvPr/>
              </p:nvSpPr>
              <p:spPr bwMode="auto">
                <a:xfrm>
                  <a:off x="3269" y="699"/>
                  <a:ext cx="2149" cy="226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aphicFrame>
            <p:nvGraphicFramePr>
              <p:cNvPr id="24559" name="Object 1007"/>
              <p:cNvGraphicFramePr>
                <a:graphicFrameLocks noChangeAspect="1"/>
              </p:cNvGraphicFramePr>
              <p:nvPr/>
            </p:nvGraphicFramePr>
            <p:xfrm>
              <a:off x="4146" y="1816"/>
              <a:ext cx="360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58" name="Equation" r:id="rId5" imgW="571252" imgH="291973" progId="Equation.DSMT4">
                      <p:embed/>
                    </p:oleObj>
                  </mc:Choice>
                  <mc:Fallback>
                    <p:oleObj name="Equation" r:id="rId5" imgW="571252" imgH="291973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46" y="1816"/>
                            <a:ext cx="360" cy="1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560" name="Line 1008"/>
              <p:cNvSpPr>
                <a:spLocks noChangeShapeType="1"/>
              </p:cNvSpPr>
              <p:nvPr/>
            </p:nvSpPr>
            <p:spPr bwMode="auto">
              <a:xfrm>
                <a:off x="4027" y="1758"/>
                <a:ext cx="5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aphicFrame>
          <p:nvGraphicFramePr>
            <p:cNvPr id="24561" name="Object 1009"/>
            <p:cNvGraphicFramePr>
              <a:graphicFrameLocks noChangeAspect="1"/>
            </p:cNvGraphicFramePr>
            <p:nvPr>
              <p:extLst/>
            </p:nvPr>
          </p:nvGraphicFramePr>
          <p:xfrm>
            <a:off x="3035" y="3070"/>
            <a:ext cx="2592" cy="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59" name="Equation" r:id="rId7" imgW="4216400" imgH="1181100" progId="Equation.DSMT4">
                    <p:embed/>
                  </p:oleObj>
                </mc:Choice>
                <mc:Fallback>
                  <p:oleObj name="Equation" r:id="rId7" imgW="4216400" imgH="1181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5" y="3070"/>
                          <a:ext cx="2592" cy="7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562" name="Object 1010"/>
          <p:cNvGraphicFramePr>
            <a:graphicFrameLocks noChangeAspect="1"/>
          </p:cNvGraphicFramePr>
          <p:nvPr/>
        </p:nvGraphicFramePr>
        <p:xfrm>
          <a:off x="477840" y="4868863"/>
          <a:ext cx="2662237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9" imgW="2679700" imgH="1143000" progId="Equation.DSMT4">
                  <p:embed/>
                </p:oleObj>
              </mc:Choice>
              <mc:Fallback>
                <p:oleObj name="Equation" r:id="rId9" imgW="267970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40" y="4868863"/>
                        <a:ext cx="2662237" cy="1135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63" name="Text Box 1011"/>
          <p:cNvSpPr txBox="1">
            <a:spLocks noChangeArrowheads="1"/>
          </p:cNvSpPr>
          <p:nvPr/>
        </p:nvSpPr>
        <p:spPr bwMode="auto">
          <a:xfrm>
            <a:off x="627063" y="6351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64" name="Text Box 1012"/>
          <p:cNvSpPr txBox="1">
            <a:spLocks noChangeArrowheads="1"/>
          </p:cNvSpPr>
          <p:nvPr/>
        </p:nvSpPr>
        <p:spPr bwMode="auto">
          <a:xfrm>
            <a:off x="2103438" y="212725"/>
            <a:ext cx="43545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Ultrashort mid-infrared optical pulses</a:t>
            </a:r>
          </a:p>
        </p:txBody>
      </p:sp>
      <p:sp>
        <p:nvSpPr>
          <p:cNvPr id="24565" name="Text Box 1013"/>
          <p:cNvSpPr txBox="1">
            <a:spLocks noChangeArrowheads="1"/>
          </p:cNvSpPr>
          <p:nvPr/>
        </p:nvSpPr>
        <p:spPr bwMode="auto">
          <a:xfrm>
            <a:off x="3155950" y="5667377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(FWHM)</a:t>
            </a:r>
          </a:p>
        </p:txBody>
      </p:sp>
      <p:grpSp>
        <p:nvGrpSpPr>
          <p:cNvPr id="13" name="Group 1014"/>
          <p:cNvGrpSpPr>
            <a:grpSpLocks/>
          </p:cNvGrpSpPr>
          <p:nvPr/>
        </p:nvGrpSpPr>
        <p:grpSpPr bwMode="auto">
          <a:xfrm>
            <a:off x="38102" y="6197602"/>
            <a:ext cx="9083675" cy="665163"/>
            <a:chOff x="24" y="3904"/>
            <a:chExt cx="5722" cy="419"/>
          </a:xfrm>
        </p:grpSpPr>
        <p:grpSp>
          <p:nvGrpSpPr>
            <p:cNvPr id="14" name="Group 1015"/>
            <p:cNvGrpSpPr>
              <a:grpSpLocks/>
            </p:cNvGrpSpPr>
            <p:nvPr/>
          </p:nvGrpSpPr>
          <p:grpSpPr bwMode="auto">
            <a:xfrm>
              <a:off x="24" y="3904"/>
              <a:ext cx="5722" cy="398"/>
              <a:chOff x="114" y="3904"/>
              <a:chExt cx="5722" cy="398"/>
            </a:xfrm>
          </p:grpSpPr>
          <p:graphicFrame>
            <p:nvGraphicFramePr>
              <p:cNvPr id="24568" name="Object 1016"/>
              <p:cNvGraphicFramePr>
                <a:graphicFrameLocks noChangeAspect="1"/>
              </p:cNvGraphicFramePr>
              <p:nvPr/>
            </p:nvGraphicFramePr>
            <p:xfrm>
              <a:off x="114" y="3904"/>
              <a:ext cx="5722" cy="2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1" name="Equation" r:id="rId11" imgW="5575300" imgH="228600" progId="Equation.DSMT4">
                      <p:embed/>
                    </p:oleObj>
                  </mc:Choice>
                  <mc:Fallback>
                    <p:oleObj name="Equation" r:id="rId11" imgW="5575300" imgH="228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4" y="3904"/>
                            <a:ext cx="5722" cy="23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569" name="Text Box 1017"/>
              <p:cNvSpPr txBox="1">
                <a:spLocks noChangeArrowheads="1"/>
              </p:cNvSpPr>
              <p:nvPr/>
            </p:nvSpPr>
            <p:spPr bwMode="auto">
              <a:xfrm>
                <a:off x="3605" y="4110"/>
                <a:ext cx="70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FWHM to </a:t>
                </a:r>
                <a:r>
                  <a:rPr lang="en-US" sz="1400" b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</a:t>
                </a:r>
              </a:p>
            </p:txBody>
          </p:sp>
          <p:sp>
            <p:nvSpPr>
              <p:cNvPr id="24570" name="Line 1018"/>
              <p:cNvSpPr>
                <a:spLocks noChangeShapeType="1"/>
              </p:cNvSpPr>
              <p:nvPr/>
            </p:nvSpPr>
            <p:spPr bwMode="auto">
              <a:xfrm flipV="1">
                <a:off x="4290" y="4109"/>
                <a:ext cx="284" cy="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571" name="Text Box 1019"/>
            <p:cNvSpPr txBox="1">
              <a:spLocks noChangeArrowheads="1"/>
            </p:cNvSpPr>
            <p:nvPr/>
          </p:nvSpPr>
          <p:spPr bwMode="auto">
            <a:xfrm>
              <a:off x="1722" y="3993"/>
              <a:ext cx="22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  <p:sp>
          <p:nvSpPr>
            <p:cNvPr id="24572" name="Line 1020"/>
            <p:cNvSpPr>
              <a:spLocks noChangeShapeType="1"/>
            </p:cNvSpPr>
            <p:nvPr/>
          </p:nvSpPr>
          <p:spPr bwMode="auto">
            <a:xfrm flipH="1" flipV="1">
              <a:off x="3046" y="4085"/>
              <a:ext cx="493" cy="1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573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4150" y="636590"/>
            <a:ext cx="7913688" cy="5759449"/>
            <a:chOff x="116" y="401"/>
            <a:chExt cx="4985" cy="3628"/>
          </a:xfrm>
        </p:grpSpPr>
        <p:sp>
          <p:nvSpPr>
            <p:cNvPr id="25603" name="Text Box 3"/>
            <p:cNvSpPr txBox="1">
              <a:spLocks noChangeArrowheads="1"/>
            </p:cNvSpPr>
            <p:nvPr/>
          </p:nvSpPr>
          <p:spPr bwMode="auto">
            <a:xfrm>
              <a:off x="116" y="401"/>
              <a:ext cx="238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CC0000"/>
                  </a:solidFill>
                  <a:latin typeface="Times New Roman" pitchFamily="18" charset="0"/>
                </a:rPr>
                <a:t>CRT - cathode ray tube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626" y="850"/>
              <a:ext cx="4334" cy="1893"/>
              <a:chOff x="1233" y="142"/>
              <a:chExt cx="4334" cy="1893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1233" y="142"/>
                <a:ext cx="4334" cy="1893"/>
                <a:chOff x="1233" y="142"/>
                <a:chExt cx="4334" cy="1893"/>
              </a:xfrm>
            </p:grpSpPr>
            <p:grpSp>
              <p:nvGrpSpPr>
                <p:cNvPr id="5" name="Group 6"/>
                <p:cNvGrpSpPr>
                  <a:grpSpLocks/>
                </p:cNvGrpSpPr>
                <p:nvPr/>
              </p:nvGrpSpPr>
              <p:grpSpPr bwMode="auto">
                <a:xfrm>
                  <a:off x="1312" y="267"/>
                  <a:ext cx="3440" cy="1397"/>
                  <a:chOff x="1312" y="267"/>
                  <a:chExt cx="3440" cy="1397"/>
                </a:xfrm>
              </p:grpSpPr>
              <p:sp>
                <p:nvSpPr>
                  <p:cNvPr id="25607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4752" y="267"/>
                    <a:ext cx="0" cy="13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08" name="Line 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95" y="267"/>
                    <a:ext cx="1957" cy="39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09" name="Line 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795" y="1265"/>
                    <a:ext cx="1957" cy="39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0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79" y="661"/>
                    <a:ext cx="121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1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9" y="1263"/>
                    <a:ext cx="121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2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584" y="661"/>
                    <a:ext cx="0" cy="60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3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819"/>
                    <a:ext cx="57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4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888" y="819"/>
                    <a:ext cx="0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5" name="Line 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97" y="1102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55" y="524"/>
                    <a:ext cx="201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200" b="1">
                        <a:solidFill>
                          <a:prstClr val="black"/>
                        </a:solidFill>
                        <a:latin typeface="Times New Roman" pitchFamily="18" charset="0"/>
                      </a:rPr>
                      <a:t>-</a:t>
                    </a:r>
                  </a:p>
                </p:txBody>
              </p:sp>
              <p:sp>
                <p:nvSpPr>
                  <p:cNvPr id="25617" name="Freeform 17"/>
                  <p:cNvSpPr>
                    <a:spLocks/>
                  </p:cNvSpPr>
                  <p:nvPr/>
                </p:nvSpPr>
                <p:spPr bwMode="auto">
                  <a:xfrm>
                    <a:off x="1731" y="864"/>
                    <a:ext cx="128" cy="204"/>
                  </a:xfrm>
                  <a:custGeom>
                    <a:avLst/>
                    <a:gdLst>
                      <a:gd name="T0" fmla="*/ 16 w 128"/>
                      <a:gd name="T1" fmla="*/ 12 h 204"/>
                      <a:gd name="T2" fmla="*/ 64 w 128"/>
                      <a:gd name="T3" fmla="*/ 6 h 204"/>
                      <a:gd name="T4" fmla="*/ 75 w 128"/>
                      <a:gd name="T5" fmla="*/ 65 h 204"/>
                      <a:gd name="T6" fmla="*/ 91 w 128"/>
                      <a:gd name="T7" fmla="*/ 54 h 204"/>
                      <a:gd name="T8" fmla="*/ 69 w 128"/>
                      <a:gd name="T9" fmla="*/ 118 h 204"/>
                      <a:gd name="T10" fmla="*/ 96 w 128"/>
                      <a:gd name="T11" fmla="*/ 102 h 204"/>
                      <a:gd name="T12" fmla="*/ 80 w 128"/>
                      <a:gd name="T13" fmla="*/ 161 h 204"/>
                      <a:gd name="T14" fmla="*/ 64 w 128"/>
                      <a:gd name="T15" fmla="*/ 156 h 204"/>
                      <a:gd name="T16" fmla="*/ 80 w 128"/>
                      <a:gd name="T17" fmla="*/ 145 h 204"/>
                      <a:gd name="T18" fmla="*/ 85 w 128"/>
                      <a:gd name="T19" fmla="*/ 161 h 204"/>
                      <a:gd name="T20" fmla="*/ 96 w 128"/>
                      <a:gd name="T21" fmla="*/ 177 h 204"/>
                      <a:gd name="T22" fmla="*/ 59 w 128"/>
                      <a:gd name="T23" fmla="*/ 204 h 204"/>
                      <a:gd name="T24" fmla="*/ 0 w 128"/>
                      <a:gd name="T25" fmla="*/ 182 h 20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28"/>
                      <a:gd name="T40" fmla="*/ 0 h 204"/>
                      <a:gd name="T41" fmla="*/ 128 w 128"/>
                      <a:gd name="T42" fmla="*/ 204 h 20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28" h="204">
                        <a:moveTo>
                          <a:pt x="16" y="12"/>
                        </a:moveTo>
                        <a:cubicBezTo>
                          <a:pt x="36" y="5"/>
                          <a:pt x="44" y="0"/>
                          <a:pt x="64" y="6"/>
                        </a:cubicBezTo>
                        <a:cubicBezTo>
                          <a:pt x="94" y="26"/>
                          <a:pt x="93" y="36"/>
                          <a:pt x="75" y="65"/>
                        </a:cubicBezTo>
                        <a:cubicBezTo>
                          <a:pt x="39" y="54"/>
                          <a:pt x="78" y="50"/>
                          <a:pt x="91" y="54"/>
                        </a:cubicBezTo>
                        <a:cubicBezTo>
                          <a:pt x="128" y="79"/>
                          <a:pt x="100" y="108"/>
                          <a:pt x="69" y="118"/>
                        </a:cubicBezTo>
                        <a:cubicBezTo>
                          <a:pt x="60" y="88"/>
                          <a:pt x="74" y="95"/>
                          <a:pt x="96" y="102"/>
                        </a:cubicBezTo>
                        <a:cubicBezTo>
                          <a:pt x="104" y="127"/>
                          <a:pt x="109" y="152"/>
                          <a:pt x="80" y="161"/>
                        </a:cubicBezTo>
                        <a:cubicBezTo>
                          <a:pt x="75" y="159"/>
                          <a:pt x="64" y="162"/>
                          <a:pt x="64" y="156"/>
                        </a:cubicBezTo>
                        <a:cubicBezTo>
                          <a:pt x="64" y="150"/>
                          <a:pt x="74" y="144"/>
                          <a:pt x="80" y="145"/>
                        </a:cubicBezTo>
                        <a:cubicBezTo>
                          <a:pt x="85" y="146"/>
                          <a:pt x="83" y="156"/>
                          <a:pt x="85" y="161"/>
                        </a:cubicBezTo>
                        <a:cubicBezTo>
                          <a:pt x="88" y="167"/>
                          <a:pt x="92" y="172"/>
                          <a:pt x="96" y="177"/>
                        </a:cubicBezTo>
                        <a:cubicBezTo>
                          <a:pt x="89" y="199"/>
                          <a:pt x="80" y="196"/>
                          <a:pt x="59" y="204"/>
                        </a:cubicBezTo>
                        <a:cubicBezTo>
                          <a:pt x="41" y="197"/>
                          <a:pt x="18" y="182"/>
                          <a:pt x="0" y="18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8" name="Line 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60" y="869"/>
                    <a:ext cx="389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19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60" y="1045"/>
                    <a:ext cx="37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6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2459" y="539"/>
                    <a:ext cx="208" cy="197"/>
                    <a:chOff x="2459" y="539"/>
                    <a:chExt cx="208" cy="197"/>
                  </a:xfrm>
                </p:grpSpPr>
                <p:sp>
                  <p:nvSpPr>
                    <p:cNvPr id="25621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65" y="539"/>
                      <a:ext cx="0" cy="19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562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59" y="736"/>
                      <a:ext cx="20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7" name="Group 23"/>
                  <p:cNvGrpSpPr>
                    <a:grpSpLocks/>
                  </p:cNvGrpSpPr>
                  <p:nvPr/>
                </p:nvGrpSpPr>
                <p:grpSpPr bwMode="auto">
                  <a:xfrm flipV="1">
                    <a:off x="2459" y="1199"/>
                    <a:ext cx="208" cy="197"/>
                    <a:chOff x="2459" y="539"/>
                    <a:chExt cx="208" cy="197"/>
                  </a:xfrm>
                </p:grpSpPr>
                <p:sp>
                  <p:nvSpPr>
                    <p:cNvPr id="2562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65" y="539"/>
                      <a:ext cx="0" cy="19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2562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59" y="736"/>
                      <a:ext cx="20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25626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2082" y="911"/>
                    <a:ext cx="56" cy="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27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171" y="933"/>
                    <a:ext cx="36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628" name="Freeform 28"/>
                  <p:cNvSpPr>
                    <a:spLocks/>
                  </p:cNvSpPr>
                  <p:nvPr/>
                </p:nvSpPr>
                <p:spPr bwMode="auto">
                  <a:xfrm>
                    <a:off x="2491" y="559"/>
                    <a:ext cx="2016" cy="400"/>
                  </a:xfrm>
                  <a:custGeom>
                    <a:avLst/>
                    <a:gdLst>
                      <a:gd name="T0" fmla="*/ 0 w 2016"/>
                      <a:gd name="T1" fmla="*/ 347 h 400"/>
                      <a:gd name="T2" fmla="*/ 395 w 2016"/>
                      <a:gd name="T3" fmla="*/ 342 h 400"/>
                      <a:gd name="T4" fmla="*/ 2016 w 2016"/>
                      <a:gd name="T5" fmla="*/ 0 h 400"/>
                      <a:gd name="T6" fmla="*/ 0 60000 65536"/>
                      <a:gd name="T7" fmla="*/ 0 60000 65536"/>
                      <a:gd name="T8" fmla="*/ 0 60000 65536"/>
                      <a:gd name="T9" fmla="*/ 0 w 2016"/>
                      <a:gd name="T10" fmla="*/ 0 h 400"/>
                      <a:gd name="T11" fmla="*/ 2016 w 2016"/>
                      <a:gd name="T12" fmla="*/ 400 h 4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016" h="400">
                        <a:moveTo>
                          <a:pt x="0" y="347"/>
                        </a:moveTo>
                        <a:cubicBezTo>
                          <a:pt x="29" y="373"/>
                          <a:pt x="59" y="400"/>
                          <a:pt x="395" y="342"/>
                        </a:cubicBezTo>
                        <a:cubicBezTo>
                          <a:pt x="731" y="284"/>
                          <a:pt x="1746" y="57"/>
                          <a:pt x="2016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25629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431" y="324"/>
                  <a:ext cx="6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cathode</a:t>
                  </a:r>
                </a:p>
              </p:txBody>
            </p:sp>
            <p:sp>
              <p:nvSpPr>
                <p:cNvPr id="25630" name="Line 30"/>
                <p:cNvSpPr>
                  <a:spLocks noChangeShapeType="1"/>
                </p:cNvSpPr>
                <p:nvPr/>
              </p:nvSpPr>
              <p:spPr bwMode="auto">
                <a:xfrm>
                  <a:off x="1744" y="539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3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233" y="1316"/>
                  <a:ext cx="68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filament</a:t>
                  </a:r>
                </a:p>
              </p:txBody>
            </p:sp>
            <p:sp>
              <p:nvSpPr>
                <p:cNvPr id="25632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488" y="1061"/>
                  <a:ext cx="0" cy="3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3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369" y="214"/>
                  <a:ext cx="6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control</a:t>
                  </a:r>
                </a:p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grid</a:t>
                  </a:r>
                </a:p>
              </p:txBody>
            </p:sp>
            <p:sp>
              <p:nvSpPr>
                <p:cNvPr id="2563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865" y="1561"/>
                  <a:ext cx="55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screen</a:t>
                  </a:r>
                </a:p>
              </p:txBody>
            </p:sp>
            <p:sp>
              <p:nvSpPr>
                <p:cNvPr id="25635" name="Line 35"/>
                <p:cNvSpPr>
                  <a:spLocks noChangeShapeType="1"/>
                </p:cNvSpPr>
                <p:nvPr/>
              </p:nvSpPr>
              <p:spPr bwMode="auto">
                <a:xfrm flipH="1" flipV="1">
                  <a:off x="4763" y="1275"/>
                  <a:ext cx="405" cy="3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36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3872" y="1051"/>
                  <a:ext cx="875" cy="81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37" name="Rectangle 37"/>
                <p:cNvSpPr>
                  <a:spLocks noChangeArrowheads="1"/>
                </p:cNvSpPr>
                <p:nvPr/>
              </p:nvSpPr>
              <p:spPr bwMode="auto">
                <a:xfrm>
                  <a:off x="3744" y="1872"/>
                  <a:ext cx="80" cy="80"/>
                </a:xfrm>
                <a:prstGeom prst="rect">
                  <a:avLst/>
                </a:prstGeom>
                <a:solidFill>
                  <a:srgbClr val="CA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 sz="2000" b="1">
                    <a:solidFill>
                      <a:srgbClr val="99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5638" name="Rectangle 38"/>
                <p:cNvSpPr>
                  <a:spLocks noChangeArrowheads="1"/>
                </p:cNvSpPr>
                <p:nvPr/>
              </p:nvSpPr>
              <p:spPr bwMode="auto">
                <a:xfrm>
                  <a:off x="3840" y="1873"/>
                  <a:ext cx="80" cy="80"/>
                </a:xfrm>
                <a:prstGeom prst="rect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39" name="Rectangle 39"/>
                <p:cNvSpPr>
                  <a:spLocks noChangeArrowheads="1"/>
                </p:cNvSpPr>
                <p:nvPr/>
              </p:nvSpPr>
              <p:spPr bwMode="auto">
                <a:xfrm>
                  <a:off x="3936" y="1872"/>
                  <a:ext cx="80" cy="8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1582" y="1611"/>
                  <a:ext cx="72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electrons</a:t>
                  </a:r>
                </a:p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boil off</a:t>
                  </a:r>
                </a:p>
              </p:txBody>
            </p:sp>
            <p:sp>
              <p:nvSpPr>
                <p:cNvPr id="25641" name="Line 41"/>
                <p:cNvSpPr>
                  <a:spLocks noChangeShapeType="1"/>
                </p:cNvSpPr>
                <p:nvPr/>
              </p:nvSpPr>
              <p:spPr bwMode="auto">
                <a:xfrm flipH="1" flipV="1">
                  <a:off x="1899" y="1024"/>
                  <a:ext cx="51" cy="6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008" y="142"/>
                  <a:ext cx="1185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electrons aimed</a:t>
                  </a:r>
                </a:p>
              </p:txBody>
            </p:sp>
            <p:sp>
              <p:nvSpPr>
                <p:cNvPr id="25643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613" y="347"/>
                  <a:ext cx="635" cy="5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790" y="249"/>
                  <a:ext cx="777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electrons</a:t>
                  </a:r>
                </a:p>
                <a:p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hit screen</a:t>
                  </a:r>
                </a:p>
              </p:txBody>
            </p:sp>
            <p:sp>
              <p:nvSpPr>
                <p:cNvPr id="25645" name="Line 45"/>
                <p:cNvSpPr>
                  <a:spLocks noChangeShapeType="1"/>
                </p:cNvSpPr>
                <p:nvPr/>
              </p:nvSpPr>
              <p:spPr bwMode="auto">
                <a:xfrm>
                  <a:off x="2271" y="659"/>
                  <a:ext cx="0" cy="61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6" name="Line 46"/>
                <p:cNvSpPr>
                  <a:spLocks noChangeShapeType="1"/>
                </p:cNvSpPr>
                <p:nvPr/>
              </p:nvSpPr>
              <p:spPr bwMode="auto">
                <a:xfrm>
                  <a:off x="2271" y="1269"/>
                  <a:ext cx="0" cy="2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597" y="1651"/>
                  <a:ext cx="941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acceleration</a:t>
                  </a:r>
                </a:p>
                <a:p>
                  <a:pPr>
                    <a:lnSpc>
                      <a:spcPct val="85000"/>
                    </a:lnSpc>
                  </a:pPr>
                  <a:r>
                    <a:rPr lang="en-US" sz="2000" b="1">
                      <a:solidFill>
                        <a:prstClr val="black"/>
                      </a:solidFill>
                      <a:latin typeface="Times New Roman" pitchFamily="18" charset="0"/>
                    </a:rPr>
                    <a:t>grid</a:t>
                  </a:r>
                </a:p>
              </p:txBody>
            </p:sp>
            <p:sp>
              <p:nvSpPr>
                <p:cNvPr id="25648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2279" y="1169"/>
                  <a:ext cx="367" cy="55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4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065" y="1215"/>
                  <a:ext cx="244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prstClr val="black"/>
                      </a:solidFill>
                      <a:latin typeface="Times New Roman" pitchFamily="18" charset="0"/>
                    </a:rPr>
                    <a:t>+</a:t>
                  </a:r>
                </a:p>
              </p:txBody>
            </p:sp>
          </p:grpSp>
          <p:sp>
            <p:nvSpPr>
              <p:cNvPr id="25650" name="Text Box 50"/>
              <p:cNvSpPr txBox="1">
                <a:spLocks noChangeArrowheads="1"/>
              </p:cNvSpPr>
              <p:nvPr/>
            </p:nvSpPr>
            <p:spPr bwMode="auto">
              <a:xfrm>
                <a:off x="1953" y="729"/>
                <a:ext cx="22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prstClr val="black"/>
                    </a:solidFill>
                    <a:latin typeface="Times New Roman" pitchFamily="18" charset="0"/>
                  </a:rPr>
                  <a:t>e</a:t>
                </a:r>
                <a:r>
                  <a:rPr lang="en-US" sz="2000" b="1" baseline="30000">
                    <a:solidFill>
                      <a:prstClr val="black"/>
                    </a:solidFill>
                    <a:latin typeface="Times New Roman" pitchFamily="18" charset="0"/>
                  </a:rPr>
                  <a:t>-</a:t>
                </a:r>
                <a:endParaRPr lang="en-US" sz="2000" b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5651" name="Text Box 51"/>
            <p:cNvSpPr txBox="1">
              <a:spLocks noChangeArrowheads="1"/>
            </p:cNvSpPr>
            <p:nvPr/>
          </p:nvSpPr>
          <p:spPr bwMode="auto">
            <a:xfrm>
              <a:off x="2637" y="451"/>
              <a:ext cx="24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Old style TV or computer monitor</a:t>
              </a:r>
            </a:p>
          </p:txBody>
        </p:sp>
        <p:sp>
          <p:nvSpPr>
            <p:cNvPr id="25652" name="Text Box 52"/>
            <p:cNvSpPr txBox="1">
              <a:spLocks noChangeArrowheads="1"/>
            </p:cNvSpPr>
            <p:nvPr/>
          </p:nvSpPr>
          <p:spPr bwMode="auto">
            <a:xfrm>
              <a:off x="292" y="3040"/>
              <a:ext cx="3611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  <a:t>Electron beam in CRT. </a:t>
              </a:r>
              <a:b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  <a:t>Electron wave packets  like bullets.</a:t>
              </a:r>
              <a:b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  <a:t>Hit specific points on screen to give colors.</a:t>
              </a:r>
              <a:b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990000"/>
                  </a:solidFill>
                  <a:latin typeface="Times New Roman" pitchFamily="18" charset="0"/>
                </a:rPr>
                <a:t>Measurement localizes wave packet.</a:t>
              </a:r>
            </a:p>
          </p:txBody>
        </p:sp>
      </p:grpSp>
      <p:sp>
        <p:nvSpPr>
          <p:cNvPr id="5173" name="Text Box 53"/>
          <p:cNvSpPr txBox="1">
            <a:spLocks noChangeArrowheads="1"/>
          </p:cNvSpPr>
          <p:nvPr/>
        </p:nvSpPr>
        <p:spPr bwMode="auto">
          <a:xfrm>
            <a:off x="714375" y="74613"/>
            <a:ext cx="7767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Electrons can act as “particle” or “waves” – wave packets.</a:t>
            </a:r>
          </a:p>
        </p:txBody>
      </p:sp>
      <p:sp>
        <p:nvSpPr>
          <p:cNvPr id="2565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7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 rot="-446283">
            <a:off x="3941765" y="3014663"/>
            <a:ext cx="1927225" cy="3984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997325" y="3771902"/>
            <a:ext cx="3016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Peaks line up.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Constructive interference.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3736059">
            <a:off x="1532733" y="754857"/>
            <a:ext cx="1933575" cy="1382712"/>
            <a:chOff x="2256" y="1392"/>
            <a:chExt cx="1218" cy="871"/>
          </a:xfrm>
        </p:grpSpPr>
        <p:sp>
          <p:nvSpPr>
            <p:cNvPr id="27653" name="Freeform 5"/>
            <p:cNvSpPr>
              <a:spLocks/>
            </p:cNvSpPr>
            <p:nvPr/>
          </p:nvSpPr>
          <p:spPr bwMode="auto">
            <a:xfrm>
              <a:off x="2256" y="1392"/>
              <a:ext cx="1218" cy="871"/>
            </a:xfrm>
            <a:custGeom>
              <a:avLst/>
              <a:gdLst>
                <a:gd name="T0" fmla="*/ 0 w 1218"/>
                <a:gd name="T1" fmla="*/ 52 h 871"/>
                <a:gd name="T2" fmla="*/ 4 w 1218"/>
                <a:gd name="T3" fmla="*/ 871 h 871"/>
                <a:gd name="T4" fmla="*/ 1218 w 1218"/>
                <a:gd name="T5" fmla="*/ 818 h 871"/>
                <a:gd name="T6" fmla="*/ 1214 w 1218"/>
                <a:gd name="T7" fmla="*/ 0 h 871"/>
                <a:gd name="T8" fmla="*/ 0 w 1218"/>
                <a:gd name="T9" fmla="*/ 52 h 8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8"/>
                <a:gd name="T16" fmla="*/ 0 h 871"/>
                <a:gd name="T17" fmla="*/ 1218 w 1218"/>
                <a:gd name="T18" fmla="*/ 871 h 8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8" h="871">
                  <a:moveTo>
                    <a:pt x="0" y="52"/>
                  </a:moveTo>
                  <a:lnTo>
                    <a:pt x="4" y="871"/>
                  </a:lnTo>
                  <a:lnTo>
                    <a:pt x="1218" y="818"/>
                  </a:lnTo>
                  <a:lnTo>
                    <a:pt x="1214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4" name="Freeform 6"/>
            <p:cNvSpPr>
              <a:spLocks/>
            </p:cNvSpPr>
            <p:nvPr/>
          </p:nvSpPr>
          <p:spPr bwMode="auto">
            <a:xfrm>
              <a:off x="2284" y="1770"/>
              <a:ext cx="9" cy="79"/>
            </a:xfrm>
            <a:custGeom>
              <a:avLst/>
              <a:gdLst>
                <a:gd name="T0" fmla="*/ 0 w 9"/>
                <a:gd name="T1" fmla="*/ 79 h 79"/>
                <a:gd name="T2" fmla="*/ 4 w 9"/>
                <a:gd name="T3" fmla="*/ 39 h 79"/>
                <a:gd name="T4" fmla="*/ 9 w 9"/>
                <a:gd name="T5" fmla="*/ 0 h 79"/>
                <a:gd name="T6" fmla="*/ 0 60000 65536"/>
                <a:gd name="T7" fmla="*/ 0 60000 65536"/>
                <a:gd name="T8" fmla="*/ 0 60000 65536"/>
                <a:gd name="T9" fmla="*/ 0 w 9"/>
                <a:gd name="T10" fmla="*/ 0 h 79"/>
                <a:gd name="T11" fmla="*/ 9 w 9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9">
                  <a:moveTo>
                    <a:pt x="0" y="79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5" name="Freeform 7"/>
            <p:cNvSpPr>
              <a:spLocks/>
            </p:cNvSpPr>
            <p:nvPr/>
          </p:nvSpPr>
          <p:spPr bwMode="auto">
            <a:xfrm>
              <a:off x="2292" y="1702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2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2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6" name="Freeform 8"/>
            <p:cNvSpPr>
              <a:spLocks/>
            </p:cNvSpPr>
            <p:nvPr/>
          </p:nvSpPr>
          <p:spPr bwMode="auto">
            <a:xfrm>
              <a:off x="2302" y="1646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4 w 7"/>
                <a:gd name="T3" fmla="*/ 23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7" name="Freeform 9"/>
            <p:cNvSpPr>
              <a:spLocks/>
            </p:cNvSpPr>
            <p:nvPr/>
          </p:nvSpPr>
          <p:spPr bwMode="auto">
            <a:xfrm>
              <a:off x="2308" y="1607"/>
              <a:ext cx="9" cy="39"/>
            </a:xfrm>
            <a:custGeom>
              <a:avLst/>
              <a:gdLst>
                <a:gd name="T0" fmla="*/ 0 w 9"/>
                <a:gd name="T1" fmla="*/ 39 h 39"/>
                <a:gd name="T2" fmla="*/ 5 w 9"/>
                <a:gd name="T3" fmla="*/ 17 h 39"/>
                <a:gd name="T4" fmla="*/ 6 w 9"/>
                <a:gd name="T5" fmla="*/ 7 h 39"/>
                <a:gd name="T6" fmla="*/ 9 w 9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9"/>
                <a:gd name="T14" fmla="*/ 9 w 9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9">
                  <a:moveTo>
                    <a:pt x="0" y="39"/>
                  </a:moveTo>
                  <a:lnTo>
                    <a:pt x="5" y="17"/>
                  </a:lnTo>
                  <a:lnTo>
                    <a:pt x="6" y="7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8" name="Freeform 10"/>
            <p:cNvSpPr>
              <a:spLocks/>
            </p:cNvSpPr>
            <p:nvPr/>
          </p:nvSpPr>
          <p:spPr bwMode="auto">
            <a:xfrm>
              <a:off x="2319" y="1591"/>
              <a:ext cx="5" cy="16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6 h 16"/>
                <a:gd name="T4" fmla="*/ 4 w 5"/>
                <a:gd name="T5" fmla="*/ 0 h 16"/>
                <a:gd name="T6" fmla="*/ 5 w 5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6"/>
                <a:gd name="T14" fmla="*/ 5 w 5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6">
                  <a:moveTo>
                    <a:pt x="0" y="16"/>
                  </a:moveTo>
                  <a:lnTo>
                    <a:pt x="3" y="6"/>
                  </a:lnTo>
                  <a:lnTo>
                    <a:pt x="4" y="0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9" name="Freeform 11"/>
            <p:cNvSpPr>
              <a:spLocks/>
            </p:cNvSpPr>
            <p:nvPr/>
          </p:nvSpPr>
          <p:spPr bwMode="auto">
            <a:xfrm>
              <a:off x="2325" y="1588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4 w 10"/>
                <a:gd name="T3" fmla="*/ 3 h 6"/>
                <a:gd name="T4" fmla="*/ 10 w 10"/>
                <a:gd name="T5" fmla="*/ 6 h 6"/>
                <a:gd name="T6" fmla="*/ 0 60000 65536"/>
                <a:gd name="T7" fmla="*/ 0 60000 65536"/>
                <a:gd name="T8" fmla="*/ 0 60000 65536"/>
                <a:gd name="T9" fmla="*/ 0 w 10"/>
                <a:gd name="T10" fmla="*/ 0 h 6"/>
                <a:gd name="T11" fmla="*/ 10 w 10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0" name="Freeform 12"/>
            <p:cNvSpPr>
              <a:spLocks/>
            </p:cNvSpPr>
            <p:nvPr/>
          </p:nvSpPr>
          <p:spPr bwMode="auto">
            <a:xfrm>
              <a:off x="2335" y="1597"/>
              <a:ext cx="8" cy="27"/>
            </a:xfrm>
            <a:custGeom>
              <a:avLst/>
              <a:gdLst>
                <a:gd name="T0" fmla="*/ 0 w 8"/>
                <a:gd name="T1" fmla="*/ 0 h 27"/>
                <a:gd name="T2" fmla="*/ 4 w 8"/>
                <a:gd name="T3" fmla="*/ 13 h 27"/>
                <a:gd name="T4" fmla="*/ 8 w 8"/>
                <a:gd name="T5" fmla="*/ 27 h 27"/>
                <a:gd name="T6" fmla="*/ 0 60000 65536"/>
                <a:gd name="T7" fmla="*/ 0 60000 65536"/>
                <a:gd name="T8" fmla="*/ 0 60000 65536"/>
                <a:gd name="T9" fmla="*/ 0 w 8"/>
                <a:gd name="T10" fmla="*/ 0 h 27"/>
                <a:gd name="T11" fmla="*/ 8 w 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7">
                  <a:moveTo>
                    <a:pt x="0" y="0"/>
                  </a:moveTo>
                  <a:lnTo>
                    <a:pt x="4" y="13"/>
                  </a:lnTo>
                  <a:lnTo>
                    <a:pt x="8" y="2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1" name="Freeform 13"/>
            <p:cNvSpPr>
              <a:spLocks/>
            </p:cNvSpPr>
            <p:nvPr/>
          </p:nvSpPr>
          <p:spPr bwMode="auto">
            <a:xfrm>
              <a:off x="2343" y="1624"/>
              <a:ext cx="8" cy="48"/>
            </a:xfrm>
            <a:custGeom>
              <a:avLst/>
              <a:gdLst>
                <a:gd name="T0" fmla="*/ 0 w 8"/>
                <a:gd name="T1" fmla="*/ 0 h 48"/>
                <a:gd name="T2" fmla="*/ 2 w 8"/>
                <a:gd name="T3" fmla="*/ 9 h 48"/>
                <a:gd name="T4" fmla="*/ 5 w 8"/>
                <a:gd name="T5" fmla="*/ 19 h 48"/>
                <a:gd name="T6" fmla="*/ 8 w 8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8"/>
                <a:gd name="T14" fmla="*/ 8 w 8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8">
                  <a:moveTo>
                    <a:pt x="0" y="0"/>
                  </a:moveTo>
                  <a:lnTo>
                    <a:pt x="2" y="9"/>
                  </a:lnTo>
                  <a:lnTo>
                    <a:pt x="5" y="19"/>
                  </a:lnTo>
                  <a:lnTo>
                    <a:pt x="8" y="4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2" name="Freeform 14"/>
            <p:cNvSpPr>
              <a:spLocks/>
            </p:cNvSpPr>
            <p:nvPr/>
          </p:nvSpPr>
          <p:spPr bwMode="auto">
            <a:xfrm>
              <a:off x="2351" y="1672"/>
              <a:ext cx="8" cy="66"/>
            </a:xfrm>
            <a:custGeom>
              <a:avLst/>
              <a:gdLst>
                <a:gd name="T0" fmla="*/ 0 w 8"/>
                <a:gd name="T1" fmla="*/ 0 h 66"/>
                <a:gd name="T2" fmla="*/ 4 w 8"/>
                <a:gd name="T3" fmla="*/ 33 h 66"/>
                <a:gd name="T4" fmla="*/ 8 w 8"/>
                <a:gd name="T5" fmla="*/ 66 h 66"/>
                <a:gd name="T6" fmla="*/ 0 60000 65536"/>
                <a:gd name="T7" fmla="*/ 0 60000 65536"/>
                <a:gd name="T8" fmla="*/ 0 60000 65536"/>
                <a:gd name="T9" fmla="*/ 0 w 8"/>
                <a:gd name="T10" fmla="*/ 0 h 66"/>
                <a:gd name="T11" fmla="*/ 8 w 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6">
                  <a:moveTo>
                    <a:pt x="0" y="0"/>
                  </a:moveTo>
                  <a:lnTo>
                    <a:pt x="4" y="33"/>
                  </a:lnTo>
                  <a:lnTo>
                    <a:pt x="8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3" name="Freeform 15"/>
            <p:cNvSpPr>
              <a:spLocks/>
            </p:cNvSpPr>
            <p:nvPr/>
          </p:nvSpPr>
          <p:spPr bwMode="auto">
            <a:xfrm>
              <a:off x="2360" y="1738"/>
              <a:ext cx="8" cy="71"/>
            </a:xfrm>
            <a:custGeom>
              <a:avLst/>
              <a:gdLst>
                <a:gd name="T0" fmla="*/ 0 w 8"/>
                <a:gd name="T1" fmla="*/ 0 h 71"/>
                <a:gd name="T2" fmla="*/ 4 w 8"/>
                <a:gd name="T3" fmla="*/ 36 h 71"/>
                <a:gd name="T4" fmla="*/ 8 w 8"/>
                <a:gd name="T5" fmla="*/ 71 h 71"/>
                <a:gd name="T6" fmla="*/ 0 60000 65536"/>
                <a:gd name="T7" fmla="*/ 0 60000 65536"/>
                <a:gd name="T8" fmla="*/ 0 60000 65536"/>
                <a:gd name="T9" fmla="*/ 0 w 8"/>
                <a:gd name="T10" fmla="*/ 0 h 71"/>
                <a:gd name="T11" fmla="*/ 8 w 8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1">
                  <a:moveTo>
                    <a:pt x="0" y="0"/>
                  </a:moveTo>
                  <a:lnTo>
                    <a:pt x="4" y="36"/>
                  </a:lnTo>
                  <a:lnTo>
                    <a:pt x="8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4" name="Freeform 16"/>
            <p:cNvSpPr>
              <a:spLocks/>
            </p:cNvSpPr>
            <p:nvPr/>
          </p:nvSpPr>
          <p:spPr bwMode="auto">
            <a:xfrm>
              <a:off x="2368" y="1806"/>
              <a:ext cx="10" cy="78"/>
            </a:xfrm>
            <a:custGeom>
              <a:avLst/>
              <a:gdLst>
                <a:gd name="T0" fmla="*/ 0 w 10"/>
                <a:gd name="T1" fmla="*/ 0 h 78"/>
                <a:gd name="T2" fmla="*/ 4 w 10"/>
                <a:gd name="T3" fmla="*/ 39 h 78"/>
                <a:gd name="T4" fmla="*/ 10 w 10"/>
                <a:gd name="T5" fmla="*/ 78 h 78"/>
                <a:gd name="T6" fmla="*/ 0 60000 65536"/>
                <a:gd name="T7" fmla="*/ 0 60000 65536"/>
                <a:gd name="T8" fmla="*/ 0 60000 65536"/>
                <a:gd name="T9" fmla="*/ 0 w 10"/>
                <a:gd name="T10" fmla="*/ 0 h 78"/>
                <a:gd name="T11" fmla="*/ 10 w 10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8">
                  <a:moveTo>
                    <a:pt x="0" y="0"/>
                  </a:moveTo>
                  <a:lnTo>
                    <a:pt x="4" y="39"/>
                  </a:lnTo>
                  <a:lnTo>
                    <a:pt x="10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5" name="Freeform 17"/>
            <p:cNvSpPr>
              <a:spLocks/>
            </p:cNvSpPr>
            <p:nvPr/>
          </p:nvSpPr>
          <p:spPr bwMode="auto">
            <a:xfrm>
              <a:off x="2378" y="1884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40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40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6" name="Freeform 18"/>
            <p:cNvSpPr>
              <a:spLocks/>
            </p:cNvSpPr>
            <p:nvPr/>
          </p:nvSpPr>
          <p:spPr bwMode="auto">
            <a:xfrm>
              <a:off x="2386" y="1959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5 w 8"/>
                <a:gd name="T3" fmla="*/ 33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5" y="33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7" name="Freeform 19"/>
            <p:cNvSpPr>
              <a:spLocks/>
            </p:cNvSpPr>
            <p:nvPr/>
          </p:nvSpPr>
          <p:spPr bwMode="auto">
            <a:xfrm>
              <a:off x="2394" y="2021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4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4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8" name="Freeform 20"/>
            <p:cNvSpPr>
              <a:spLocks/>
            </p:cNvSpPr>
            <p:nvPr/>
          </p:nvSpPr>
          <p:spPr bwMode="auto">
            <a:xfrm>
              <a:off x="2403" y="2070"/>
              <a:ext cx="8" cy="30"/>
            </a:xfrm>
            <a:custGeom>
              <a:avLst/>
              <a:gdLst>
                <a:gd name="T0" fmla="*/ 0 w 8"/>
                <a:gd name="T1" fmla="*/ 0 h 30"/>
                <a:gd name="T2" fmla="*/ 4 w 8"/>
                <a:gd name="T3" fmla="*/ 17 h 30"/>
                <a:gd name="T4" fmla="*/ 6 w 8"/>
                <a:gd name="T5" fmla="*/ 23 h 30"/>
                <a:gd name="T6" fmla="*/ 8 w 8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0"/>
                <a:gd name="T14" fmla="*/ 8 w 8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0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auto">
            <a:xfrm>
              <a:off x="2411" y="2096"/>
              <a:ext cx="9" cy="7"/>
            </a:xfrm>
            <a:custGeom>
              <a:avLst/>
              <a:gdLst>
                <a:gd name="T0" fmla="*/ 0 w 9"/>
                <a:gd name="T1" fmla="*/ 0 h 7"/>
                <a:gd name="T2" fmla="*/ 3 w 9"/>
                <a:gd name="T3" fmla="*/ 7 h 7"/>
                <a:gd name="T4" fmla="*/ 9 w 9"/>
                <a:gd name="T5" fmla="*/ 4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0" y="0"/>
                  </a:moveTo>
                  <a:lnTo>
                    <a:pt x="3" y="7"/>
                  </a:lnTo>
                  <a:lnTo>
                    <a:pt x="9" y="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auto">
            <a:xfrm>
              <a:off x="2420" y="2083"/>
              <a:ext cx="9" cy="20"/>
            </a:xfrm>
            <a:custGeom>
              <a:avLst/>
              <a:gdLst>
                <a:gd name="T0" fmla="*/ 0 w 9"/>
                <a:gd name="T1" fmla="*/ 20 h 20"/>
                <a:gd name="T2" fmla="*/ 3 w 9"/>
                <a:gd name="T3" fmla="*/ 17 h 20"/>
                <a:gd name="T4" fmla="*/ 4 w 9"/>
                <a:gd name="T5" fmla="*/ 13 h 20"/>
                <a:gd name="T6" fmla="*/ 9 w 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0" y="20"/>
                  </a:moveTo>
                  <a:lnTo>
                    <a:pt x="3" y="17"/>
                  </a:lnTo>
                  <a:lnTo>
                    <a:pt x="4" y="1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1" name="Freeform 23"/>
            <p:cNvSpPr>
              <a:spLocks/>
            </p:cNvSpPr>
            <p:nvPr/>
          </p:nvSpPr>
          <p:spPr bwMode="auto">
            <a:xfrm>
              <a:off x="2429" y="2044"/>
              <a:ext cx="8" cy="39"/>
            </a:xfrm>
            <a:custGeom>
              <a:avLst/>
              <a:gdLst>
                <a:gd name="T0" fmla="*/ 0 w 8"/>
                <a:gd name="T1" fmla="*/ 39 h 39"/>
                <a:gd name="T2" fmla="*/ 1 w 8"/>
                <a:gd name="T3" fmla="*/ 30 h 39"/>
                <a:gd name="T4" fmla="*/ 4 w 8"/>
                <a:gd name="T5" fmla="*/ 23 h 39"/>
                <a:gd name="T6" fmla="*/ 8 w 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9"/>
                <a:gd name="T14" fmla="*/ 8 w 8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9">
                  <a:moveTo>
                    <a:pt x="0" y="39"/>
                  </a:moveTo>
                  <a:lnTo>
                    <a:pt x="1" y="30"/>
                  </a:ln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2" name="Freeform 24"/>
            <p:cNvSpPr>
              <a:spLocks/>
            </p:cNvSpPr>
            <p:nvPr/>
          </p:nvSpPr>
          <p:spPr bwMode="auto">
            <a:xfrm>
              <a:off x="2437" y="1985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3 h 59"/>
                <a:gd name="T4" fmla="*/ 4 w 8"/>
                <a:gd name="T5" fmla="*/ 33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3"/>
                  </a:lnTo>
                  <a:lnTo>
                    <a:pt x="4" y="3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3" name="Freeform 25"/>
            <p:cNvSpPr>
              <a:spLocks/>
            </p:cNvSpPr>
            <p:nvPr/>
          </p:nvSpPr>
          <p:spPr bwMode="auto">
            <a:xfrm>
              <a:off x="2444" y="1917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9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4" name="Freeform 26"/>
            <p:cNvSpPr>
              <a:spLocks/>
            </p:cNvSpPr>
            <p:nvPr/>
          </p:nvSpPr>
          <p:spPr bwMode="auto">
            <a:xfrm>
              <a:off x="2454" y="1835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43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4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5" name="Freeform 27"/>
            <p:cNvSpPr>
              <a:spLocks/>
            </p:cNvSpPr>
            <p:nvPr/>
          </p:nvSpPr>
          <p:spPr bwMode="auto">
            <a:xfrm>
              <a:off x="2462" y="1760"/>
              <a:ext cx="7" cy="79"/>
            </a:xfrm>
            <a:custGeom>
              <a:avLst/>
              <a:gdLst>
                <a:gd name="T0" fmla="*/ 0 w 7"/>
                <a:gd name="T1" fmla="*/ 79 h 79"/>
                <a:gd name="T2" fmla="*/ 3 w 7"/>
                <a:gd name="T3" fmla="*/ 40 h 79"/>
                <a:gd name="T4" fmla="*/ 7 w 7"/>
                <a:gd name="T5" fmla="*/ 0 h 79"/>
                <a:gd name="T6" fmla="*/ 0 60000 65536"/>
                <a:gd name="T7" fmla="*/ 0 60000 65536"/>
                <a:gd name="T8" fmla="*/ 0 60000 65536"/>
                <a:gd name="T9" fmla="*/ 0 w 7"/>
                <a:gd name="T10" fmla="*/ 0 h 79"/>
                <a:gd name="T11" fmla="*/ 7 w 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9">
                  <a:moveTo>
                    <a:pt x="0" y="79"/>
                  </a:moveTo>
                  <a:lnTo>
                    <a:pt x="3" y="40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6" name="Freeform 28"/>
            <p:cNvSpPr>
              <a:spLocks/>
            </p:cNvSpPr>
            <p:nvPr/>
          </p:nvSpPr>
          <p:spPr bwMode="auto">
            <a:xfrm>
              <a:off x="2469" y="1692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4 w 9"/>
                <a:gd name="T3" fmla="*/ 33 h 68"/>
                <a:gd name="T4" fmla="*/ 6 w 9"/>
                <a:gd name="T5" fmla="*/ 16 h 68"/>
                <a:gd name="T6" fmla="*/ 9 w 9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68"/>
                  </a:moveTo>
                  <a:lnTo>
                    <a:pt x="4" y="33"/>
                  </a:lnTo>
                  <a:lnTo>
                    <a:pt x="6" y="1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7" name="Freeform 29"/>
            <p:cNvSpPr>
              <a:spLocks/>
            </p:cNvSpPr>
            <p:nvPr/>
          </p:nvSpPr>
          <p:spPr bwMode="auto">
            <a:xfrm>
              <a:off x="2478" y="1633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3 w 7"/>
                <a:gd name="T3" fmla="*/ 26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3" y="2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8" name="Freeform 30"/>
            <p:cNvSpPr>
              <a:spLocks/>
            </p:cNvSpPr>
            <p:nvPr/>
          </p:nvSpPr>
          <p:spPr bwMode="auto">
            <a:xfrm>
              <a:off x="2484" y="1597"/>
              <a:ext cx="10" cy="36"/>
            </a:xfrm>
            <a:custGeom>
              <a:avLst/>
              <a:gdLst>
                <a:gd name="T0" fmla="*/ 0 w 10"/>
                <a:gd name="T1" fmla="*/ 36 h 36"/>
                <a:gd name="T2" fmla="*/ 4 w 10"/>
                <a:gd name="T3" fmla="*/ 17 h 36"/>
                <a:gd name="T4" fmla="*/ 8 w 10"/>
                <a:gd name="T5" fmla="*/ 7 h 36"/>
                <a:gd name="T6" fmla="*/ 10 w 1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6"/>
                <a:gd name="T14" fmla="*/ 10 w 10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6">
                  <a:moveTo>
                    <a:pt x="0" y="36"/>
                  </a:moveTo>
                  <a:lnTo>
                    <a:pt x="4" y="17"/>
                  </a:lnTo>
                  <a:lnTo>
                    <a:pt x="8" y="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79" name="Freeform 31"/>
            <p:cNvSpPr>
              <a:spLocks/>
            </p:cNvSpPr>
            <p:nvPr/>
          </p:nvSpPr>
          <p:spPr bwMode="auto">
            <a:xfrm>
              <a:off x="2493" y="1584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0" name="Freeform 32"/>
            <p:cNvSpPr>
              <a:spLocks/>
            </p:cNvSpPr>
            <p:nvPr/>
          </p:nvSpPr>
          <p:spPr bwMode="auto">
            <a:xfrm>
              <a:off x="2503" y="1581"/>
              <a:ext cx="7" cy="7"/>
            </a:xfrm>
            <a:custGeom>
              <a:avLst/>
              <a:gdLst>
                <a:gd name="T0" fmla="*/ 0 w 7"/>
                <a:gd name="T1" fmla="*/ 0 h 7"/>
                <a:gd name="T2" fmla="*/ 4 w 7"/>
                <a:gd name="T3" fmla="*/ 0 h 7"/>
                <a:gd name="T4" fmla="*/ 7 w 7"/>
                <a:gd name="T5" fmla="*/ 7 h 7"/>
                <a:gd name="T6" fmla="*/ 0 60000 65536"/>
                <a:gd name="T7" fmla="*/ 0 60000 65536"/>
                <a:gd name="T8" fmla="*/ 0 60000 65536"/>
                <a:gd name="T9" fmla="*/ 0 w 7"/>
                <a:gd name="T10" fmla="*/ 0 h 7"/>
                <a:gd name="T11" fmla="*/ 7 w 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">
                  <a:moveTo>
                    <a:pt x="0" y="0"/>
                  </a:moveTo>
                  <a:lnTo>
                    <a:pt x="4" y="0"/>
                  </a:lnTo>
                  <a:lnTo>
                    <a:pt x="7" y="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1" name="Freeform 33"/>
            <p:cNvSpPr>
              <a:spLocks/>
            </p:cNvSpPr>
            <p:nvPr/>
          </p:nvSpPr>
          <p:spPr bwMode="auto">
            <a:xfrm>
              <a:off x="2510" y="1588"/>
              <a:ext cx="8" cy="29"/>
            </a:xfrm>
            <a:custGeom>
              <a:avLst/>
              <a:gdLst>
                <a:gd name="T0" fmla="*/ 0 w 8"/>
                <a:gd name="T1" fmla="*/ 0 h 29"/>
                <a:gd name="T2" fmla="*/ 2 w 8"/>
                <a:gd name="T3" fmla="*/ 6 h 29"/>
                <a:gd name="T4" fmla="*/ 4 w 8"/>
                <a:gd name="T5" fmla="*/ 13 h 29"/>
                <a:gd name="T6" fmla="*/ 8 w 8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9"/>
                <a:gd name="T14" fmla="*/ 8 w 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9">
                  <a:moveTo>
                    <a:pt x="0" y="0"/>
                  </a:moveTo>
                  <a:lnTo>
                    <a:pt x="2" y="6"/>
                  </a:lnTo>
                  <a:lnTo>
                    <a:pt x="4" y="13"/>
                  </a:lnTo>
                  <a:lnTo>
                    <a:pt x="8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2" name="Freeform 34"/>
            <p:cNvSpPr>
              <a:spLocks/>
            </p:cNvSpPr>
            <p:nvPr/>
          </p:nvSpPr>
          <p:spPr bwMode="auto">
            <a:xfrm>
              <a:off x="2518" y="1617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3 w 8"/>
                <a:gd name="T3" fmla="*/ 23 h 49"/>
                <a:gd name="T4" fmla="*/ 8 w 8"/>
                <a:gd name="T5" fmla="*/ 49 h 49"/>
                <a:gd name="T6" fmla="*/ 0 60000 65536"/>
                <a:gd name="T7" fmla="*/ 0 60000 65536"/>
                <a:gd name="T8" fmla="*/ 0 60000 65536"/>
                <a:gd name="T9" fmla="*/ 0 w 8"/>
                <a:gd name="T10" fmla="*/ 0 h 49"/>
                <a:gd name="T11" fmla="*/ 8 w 8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9">
                  <a:moveTo>
                    <a:pt x="0" y="0"/>
                  </a:moveTo>
                  <a:lnTo>
                    <a:pt x="3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3" name="Freeform 35"/>
            <p:cNvSpPr>
              <a:spLocks/>
            </p:cNvSpPr>
            <p:nvPr/>
          </p:nvSpPr>
          <p:spPr bwMode="auto">
            <a:xfrm>
              <a:off x="2526" y="1666"/>
              <a:ext cx="10" cy="65"/>
            </a:xfrm>
            <a:custGeom>
              <a:avLst/>
              <a:gdLst>
                <a:gd name="T0" fmla="*/ 0 w 10"/>
                <a:gd name="T1" fmla="*/ 0 h 65"/>
                <a:gd name="T2" fmla="*/ 4 w 10"/>
                <a:gd name="T3" fmla="*/ 33 h 65"/>
                <a:gd name="T4" fmla="*/ 10 w 10"/>
                <a:gd name="T5" fmla="*/ 65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0"/>
                  </a:moveTo>
                  <a:lnTo>
                    <a:pt x="4" y="33"/>
                  </a:lnTo>
                  <a:lnTo>
                    <a:pt x="10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4" name="Freeform 36"/>
            <p:cNvSpPr>
              <a:spLocks/>
            </p:cNvSpPr>
            <p:nvPr/>
          </p:nvSpPr>
          <p:spPr bwMode="auto">
            <a:xfrm>
              <a:off x="2536" y="1731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9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9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5" name="Freeform 37"/>
            <p:cNvSpPr>
              <a:spLocks/>
            </p:cNvSpPr>
            <p:nvPr/>
          </p:nvSpPr>
          <p:spPr bwMode="auto">
            <a:xfrm>
              <a:off x="2545" y="1806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6" name="Freeform 38"/>
            <p:cNvSpPr>
              <a:spLocks/>
            </p:cNvSpPr>
            <p:nvPr/>
          </p:nvSpPr>
          <p:spPr bwMode="auto">
            <a:xfrm>
              <a:off x="2553" y="1884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8 w 8"/>
                <a:gd name="T5" fmla="*/ 72 h 72"/>
                <a:gd name="T6" fmla="*/ 0 60000 65536"/>
                <a:gd name="T7" fmla="*/ 0 60000 65536"/>
                <a:gd name="T8" fmla="*/ 0 60000 65536"/>
                <a:gd name="T9" fmla="*/ 0 w 8"/>
                <a:gd name="T10" fmla="*/ 0 h 72"/>
                <a:gd name="T11" fmla="*/ 8 w 8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7" name="Freeform 39"/>
            <p:cNvSpPr>
              <a:spLocks/>
            </p:cNvSpPr>
            <p:nvPr/>
          </p:nvSpPr>
          <p:spPr bwMode="auto">
            <a:xfrm>
              <a:off x="2562" y="1956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5 w 10"/>
                <a:gd name="T3" fmla="*/ 33 h 62"/>
                <a:gd name="T4" fmla="*/ 10 w 10"/>
                <a:gd name="T5" fmla="*/ 62 h 62"/>
                <a:gd name="T6" fmla="*/ 0 60000 65536"/>
                <a:gd name="T7" fmla="*/ 0 60000 65536"/>
                <a:gd name="T8" fmla="*/ 0 60000 65536"/>
                <a:gd name="T9" fmla="*/ 0 w 10"/>
                <a:gd name="T10" fmla="*/ 0 h 62"/>
                <a:gd name="T11" fmla="*/ 10 w 10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2">
                  <a:moveTo>
                    <a:pt x="0" y="0"/>
                  </a:moveTo>
                  <a:lnTo>
                    <a:pt x="5" y="33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8" name="Freeform 40"/>
            <p:cNvSpPr>
              <a:spLocks/>
            </p:cNvSpPr>
            <p:nvPr/>
          </p:nvSpPr>
          <p:spPr bwMode="auto">
            <a:xfrm>
              <a:off x="2571" y="2015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5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5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89" name="Freeform 41"/>
            <p:cNvSpPr>
              <a:spLocks/>
            </p:cNvSpPr>
            <p:nvPr/>
          </p:nvSpPr>
          <p:spPr bwMode="auto">
            <a:xfrm>
              <a:off x="2580" y="206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6 h 26"/>
                <a:gd name="T4" fmla="*/ 8 w 8"/>
                <a:gd name="T5" fmla="*/ 26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0"/>
                  </a:moveTo>
                  <a:lnTo>
                    <a:pt x="4" y="16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0" name="Freeform 42"/>
            <p:cNvSpPr>
              <a:spLocks/>
            </p:cNvSpPr>
            <p:nvPr/>
          </p:nvSpPr>
          <p:spPr bwMode="auto">
            <a:xfrm>
              <a:off x="2588" y="2093"/>
              <a:ext cx="7" cy="3"/>
            </a:xfrm>
            <a:custGeom>
              <a:avLst/>
              <a:gdLst>
                <a:gd name="T0" fmla="*/ 0 w 7"/>
                <a:gd name="T1" fmla="*/ 0 h 3"/>
                <a:gd name="T2" fmla="*/ 4 w 7"/>
                <a:gd name="T3" fmla="*/ 3 h 3"/>
                <a:gd name="T4" fmla="*/ 5 w 7"/>
                <a:gd name="T5" fmla="*/ 3 h 3"/>
                <a:gd name="T6" fmla="*/ 7 w 7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3"/>
                <a:gd name="T14" fmla="*/ 7 w 7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3">
                  <a:moveTo>
                    <a:pt x="0" y="0"/>
                  </a:moveTo>
                  <a:lnTo>
                    <a:pt x="4" y="3"/>
                  </a:lnTo>
                  <a:lnTo>
                    <a:pt x="5" y="3"/>
                  </a:lnTo>
                  <a:lnTo>
                    <a:pt x="7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1" name="Freeform 43"/>
            <p:cNvSpPr>
              <a:spLocks/>
            </p:cNvSpPr>
            <p:nvPr/>
          </p:nvSpPr>
          <p:spPr bwMode="auto">
            <a:xfrm>
              <a:off x="2595" y="2074"/>
              <a:ext cx="9" cy="19"/>
            </a:xfrm>
            <a:custGeom>
              <a:avLst/>
              <a:gdLst>
                <a:gd name="T0" fmla="*/ 0 w 9"/>
                <a:gd name="T1" fmla="*/ 19 h 19"/>
                <a:gd name="T2" fmla="*/ 3 w 9"/>
                <a:gd name="T3" fmla="*/ 16 h 19"/>
                <a:gd name="T4" fmla="*/ 5 w 9"/>
                <a:gd name="T5" fmla="*/ 9 h 19"/>
                <a:gd name="T6" fmla="*/ 9 w 9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9"/>
                <a:gd name="T14" fmla="*/ 9 w 9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9">
                  <a:moveTo>
                    <a:pt x="0" y="19"/>
                  </a:moveTo>
                  <a:lnTo>
                    <a:pt x="3" y="16"/>
                  </a:lnTo>
                  <a:lnTo>
                    <a:pt x="5" y="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2" name="Freeform 44"/>
            <p:cNvSpPr>
              <a:spLocks/>
            </p:cNvSpPr>
            <p:nvPr/>
          </p:nvSpPr>
          <p:spPr bwMode="auto">
            <a:xfrm>
              <a:off x="2604" y="2028"/>
              <a:ext cx="10" cy="49"/>
            </a:xfrm>
            <a:custGeom>
              <a:avLst/>
              <a:gdLst>
                <a:gd name="T0" fmla="*/ 0 w 10"/>
                <a:gd name="T1" fmla="*/ 49 h 49"/>
                <a:gd name="T2" fmla="*/ 2 w 10"/>
                <a:gd name="T3" fmla="*/ 36 h 49"/>
                <a:gd name="T4" fmla="*/ 4 w 10"/>
                <a:gd name="T5" fmla="*/ 29 h 49"/>
                <a:gd name="T6" fmla="*/ 10 w 1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49"/>
                <a:gd name="T14" fmla="*/ 10 w 1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49">
                  <a:moveTo>
                    <a:pt x="0" y="49"/>
                  </a:moveTo>
                  <a:lnTo>
                    <a:pt x="2" y="36"/>
                  </a:lnTo>
                  <a:lnTo>
                    <a:pt x="4" y="2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3" name="Freeform 45"/>
            <p:cNvSpPr>
              <a:spLocks/>
            </p:cNvSpPr>
            <p:nvPr/>
          </p:nvSpPr>
          <p:spPr bwMode="auto">
            <a:xfrm>
              <a:off x="2613" y="1969"/>
              <a:ext cx="7" cy="65"/>
            </a:xfrm>
            <a:custGeom>
              <a:avLst/>
              <a:gdLst>
                <a:gd name="T0" fmla="*/ 0 w 7"/>
                <a:gd name="T1" fmla="*/ 65 h 65"/>
                <a:gd name="T2" fmla="*/ 4 w 7"/>
                <a:gd name="T3" fmla="*/ 33 h 65"/>
                <a:gd name="T4" fmla="*/ 7 w 7"/>
                <a:gd name="T5" fmla="*/ 0 h 65"/>
                <a:gd name="T6" fmla="*/ 0 60000 65536"/>
                <a:gd name="T7" fmla="*/ 0 60000 65536"/>
                <a:gd name="T8" fmla="*/ 0 60000 65536"/>
                <a:gd name="T9" fmla="*/ 0 w 7"/>
                <a:gd name="T10" fmla="*/ 0 h 65"/>
                <a:gd name="T11" fmla="*/ 7 w 7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5">
                  <a:moveTo>
                    <a:pt x="0" y="65"/>
                  </a:moveTo>
                  <a:lnTo>
                    <a:pt x="4" y="3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4" name="Freeform 46"/>
            <p:cNvSpPr>
              <a:spLocks/>
            </p:cNvSpPr>
            <p:nvPr/>
          </p:nvSpPr>
          <p:spPr bwMode="auto">
            <a:xfrm>
              <a:off x="2620" y="1904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5 w 9"/>
                <a:gd name="T3" fmla="*/ 36 h 68"/>
                <a:gd name="T4" fmla="*/ 9 w 9"/>
                <a:gd name="T5" fmla="*/ 0 h 68"/>
                <a:gd name="T6" fmla="*/ 0 60000 65536"/>
                <a:gd name="T7" fmla="*/ 0 60000 65536"/>
                <a:gd name="T8" fmla="*/ 0 60000 65536"/>
                <a:gd name="T9" fmla="*/ 0 w 9"/>
                <a:gd name="T10" fmla="*/ 0 h 68"/>
                <a:gd name="T11" fmla="*/ 9 w 9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8">
                  <a:moveTo>
                    <a:pt x="0" y="68"/>
                  </a:moveTo>
                  <a:lnTo>
                    <a:pt x="5" y="3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5" name="Freeform 47"/>
            <p:cNvSpPr>
              <a:spLocks/>
            </p:cNvSpPr>
            <p:nvPr/>
          </p:nvSpPr>
          <p:spPr bwMode="auto">
            <a:xfrm>
              <a:off x="2629" y="1826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4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4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6" name="Freeform 48"/>
            <p:cNvSpPr>
              <a:spLocks/>
            </p:cNvSpPr>
            <p:nvPr/>
          </p:nvSpPr>
          <p:spPr bwMode="auto">
            <a:xfrm>
              <a:off x="2636" y="1744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39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7" name="Freeform 49"/>
            <p:cNvSpPr>
              <a:spLocks/>
            </p:cNvSpPr>
            <p:nvPr/>
          </p:nvSpPr>
          <p:spPr bwMode="auto">
            <a:xfrm>
              <a:off x="2643" y="1682"/>
              <a:ext cx="10" cy="69"/>
            </a:xfrm>
            <a:custGeom>
              <a:avLst/>
              <a:gdLst>
                <a:gd name="T0" fmla="*/ 0 w 10"/>
                <a:gd name="T1" fmla="*/ 69 h 69"/>
                <a:gd name="T2" fmla="*/ 4 w 10"/>
                <a:gd name="T3" fmla="*/ 33 h 69"/>
                <a:gd name="T4" fmla="*/ 8 w 10"/>
                <a:gd name="T5" fmla="*/ 17 h 69"/>
                <a:gd name="T6" fmla="*/ 10 w 10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9"/>
                <a:gd name="T14" fmla="*/ 10 w 10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9">
                  <a:moveTo>
                    <a:pt x="0" y="69"/>
                  </a:moveTo>
                  <a:lnTo>
                    <a:pt x="4" y="33"/>
                  </a:lnTo>
                  <a:lnTo>
                    <a:pt x="8" y="1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8" name="Freeform 50"/>
            <p:cNvSpPr>
              <a:spLocks/>
            </p:cNvSpPr>
            <p:nvPr/>
          </p:nvSpPr>
          <p:spPr bwMode="auto">
            <a:xfrm>
              <a:off x="2653" y="1627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99" name="Freeform 51"/>
            <p:cNvSpPr>
              <a:spLocks/>
            </p:cNvSpPr>
            <p:nvPr/>
          </p:nvSpPr>
          <p:spPr bwMode="auto">
            <a:xfrm>
              <a:off x="2661" y="159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4 w 8"/>
                <a:gd name="T3" fmla="*/ 16 h 36"/>
                <a:gd name="T4" fmla="*/ 8 w 8"/>
                <a:gd name="T5" fmla="*/ 0 h 36"/>
                <a:gd name="T6" fmla="*/ 0 60000 65536"/>
                <a:gd name="T7" fmla="*/ 0 60000 65536"/>
                <a:gd name="T8" fmla="*/ 0 60000 65536"/>
                <a:gd name="T9" fmla="*/ 0 w 8"/>
                <a:gd name="T10" fmla="*/ 0 h 36"/>
                <a:gd name="T11" fmla="*/ 8 w 8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6">
                  <a:moveTo>
                    <a:pt x="0" y="3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0" name="Freeform 52"/>
            <p:cNvSpPr>
              <a:spLocks/>
            </p:cNvSpPr>
            <p:nvPr/>
          </p:nvSpPr>
          <p:spPr bwMode="auto">
            <a:xfrm>
              <a:off x="2669" y="1571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1" name="Freeform 53"/>
            <p:cNvSpPr>
              <a:spLocks/>
            </p:cNvSpPr>
            <p:nvPr/>
          </p:nvSpPr>
          <p:spPr bwMode="auto">
            <a:xfrm>
              <a:off x="2678" y="157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1 w 9"/>
                <a:gd name="T3" fmla="*/ 0 h 10"/>
                <a:gd name="T4" fmla="*/ 3 w 9"/>
                <a:gd name="T5" fmla="*/ 0 h 10"/>
                <a:gd name="T6" fmla="*/ 9 w 9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0"/>
                <a:gd name="T14" fmla="*/ 9 w 9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0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9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2" name="Freeform 54"/>
            <p:cNvSpPr>
              <a:spLocks/>
            </p:cNvSpPr>
            <p:nvPr/>
          </p:nvSpPr>
          <p:spPr bwMode="auto">
            <a:xfrm>
              <a:off x="2687" y="158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4 w 8"/>
                <a:gd name="T3" fmla="*/ 13 h 33"/>
                <a:gd name="T4" fmla="*/ 8 w 8"/>
                <a:gd name="T5" fmla="*/ 33 h 33"/>
                <a:gd name="T6" fmla="*/ 0 60000 65536"/>
                <a:gd name="T7" fmla="*/ 0 60000 65536"/>
                <a:gd name="T8" fmla="*/ 0 60000 65536"/>
                <a:gd name="T9" fmla="*/ 0 w 8"/>
                <a:gd name="T10" fmla="*/ 0 h 33"/>
                <a:gd name="T11" fmla="*/ 8 w 8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3">
                  <a:moveTo>
                    <a:pt x="0" y="0"/>
                  </a:move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3" name="Freeform 55"/>
            <p:cNvSpPr>
              <a:spLocks/>
            </p:cNvSpPr>
            <p:nvPr/>
          </p:nvSpPr>
          <p:spPr bwMode="auto">
            <a:xfrm>
              <a:off x="2695" y="1614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2 w 8"/>
                <a:gd name="T3" fmla="*/ 10 h 49"/>
                <a:gd name="T4" fmla="*/ 4 w 8"/>
                <a:gd name="T5" fmla="*/ 23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2" y="10"/>
                  </a:lnTo>
                  <a:lnTo>
                    <a:pt x="4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4" name="Freeform 56"/>
            <p:cNvSpPr>
              <a:spLocks/>
            </p:cNvSpPr>
            <p:nvPr/>
          </p:nvSpPr>
          <p:spPr bwMode="auto">
            <a:xfrm>
              <a:off x="2703" y="166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5" name="Freeform 57"/>
            <p:cNvSpPr>
              <a:spLocks/>
            </p:cNvSpPr>
            <p:nvPr/>
          </p:nvSpPr>
          <p:spPr bwMode="auto">
            <a:xfrm>
              <a:off x="2712" y="1728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6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6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6" name="Line 58"/>
            <p:cNvSpPr>
              <a:spLocks noChangeShapeType="1"/>
            </p:cNvSpPr>
            <p:nvPr/>
          </p:nvSpPr>
          <p:spPr bwMode="auto">
            <a:xfrm>
              <a:off x="2719" y="1800"/>
              <a:ext cx="10" cy="7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7" name="Freeform 59"/>
            <p:cNvSpPr>
              <a:spLocks/>
            </p:cNvSpPr>
            <p:nvPr/>
          </p:nvSpPr>
          <p:spPr bwMode="auto">
            <a:xfrm>
              <a:off x="2730" y="1878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7 w 8"/>
                <a:gd name="T5" fmla="*/ 55 h 72"/>
                <a:gd name="T6" fmla="*/ 8 w 8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2"/>
                <a:gd name="T14" fmla="*/ 8 w 8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7" y="55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8" name="Freeform 60"/>
            <p:cNvSpPr>
              <a:spLocks/>
            </p:cNvSpPr>
            <p:nvPr/>
          </p:nvSpPr>
          <p:spPr bwMode="auto">
            <a:xfrm>
              <a:off x="2739" y="1950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4 w 8"/>
                <a:gd name="T3" fmla="*/ 32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4" y="32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09" name="Freeform 61"/>
            <p:cNvSpPr>
              <a:spLocks/>
            </p:cNvSpPr>
            <p:nvPr/>
          </p:nvSpPr>
          <p:spPr bwMode="auto">
            <a:xfrm>
              <a:off x="2746" y="2012"/>
              <a:ext cx="8" cy="45"/>
            </a:xfrm>
            <a:custGeom>
              <a:avLst/>
              <a:gdLst>
                <a:gd name="T0" fmla="*/ 0 w 8"/>
                <a:gd name="T1" fmla="*/ 0 h 45"/>
                <a:gd name="T2" fmla="*/ 4 w 8"/>
                <a:gd name="T3" fmla="*/ 26 h 45"/>
                <a:gd name="T4" fmla="*/ 6 w 8"/>
                <a:gd name="T5" fmla="*/ 35 h 45"/>
                <a:gd name="T6" fmla="*/ 8 w 8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5"/>
                <a:gd name="T14" fmla="*/ 8 w 8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5">
                  <a:moveTo>
                    <a:pt x="0" y="0"/>
                  </a:moveTo>
                  <a:lnTo>
                    <a:pt x="4" y="26"/>
                  </a:lnTo>
                  <a:lnTo>
                    <a:pt x="6" y="35"/>
                  </a:lnTo>
                  <a:lnTo>
                    <a:pt x="8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0" name="Freeform 62"/>
            <p:cNvSpPr>
              <a:spLocks/>
            </p:cNvSpPr>
            <p:nvPr/>
          </p:nvSpPr>
          <p:spPr bwMode="auto">
            <a:xfrm>
              <a:off x="2755" y="205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7 h 26"/>
                <a:gd name="T4" fmla="*/ 6 w 8"/>
                <a:gd name="T5" fmla="*/ 23 h 26"/>
                <a:gd name="T6" fmla="*/ 8 w 8"/>
                <a:gd name="T7" fmla="*/ 26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6"/>
                <a:gd name="T14" fmla="*/ 8 w 8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6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1" name="Freeform 63"/>
            <p:cNvSpPr>
              <a:spLocks/>
            </p:cNvSpPr>
            <p:nvPr/>
          </p:nvSpPr>
          <p:spPr bwMode="auto">
            <a:xfrm>
              <a:off x="2763" y="2087"/>
              <a:ext cx="9" cy="6"/>
            </a:xfrm>
            <a:custGeom>
              <a:avLst/>
              <a:gdLst>
                <a:gd name="T0" fmla="*/ 0 w 9"/>
                <a:gd name="T1" fmla="*/ 0 h 6"/>
                <a:gd name="T2" fmla="*/ 3 w 9"/>
                <a:gd name="T3" fmla="*/ 6 h 6"/>
                <a:gd name="T4" fmla="*/ 9 w 9"/>
                <a:gd name="T5" fmla="*/ 0 h 6"/>
                <a:gd name="T6" fmla="*/ 0 60000 65536"/>
                <a:gd name="T7" fmla="*/ 0 60000 65536"/>
                <a:gd name="T8" fmla="*/ 0 60000 65536"/>
                <a:gd name="T9" fmla="*/ 0 w 9"/>
                <a:gd name="T10" fmla="*/ 0 h 6"/>
                <a:gd name="T11" fmla="*/ 9 w 9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">
                  <a:moveTo>
                    <a:pt x="0" y="0"/>
                  </a:moveTo>
                  <a:lnTo>
                    <a:pt x="3" y="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2" name="Freeform 64"/>
            <p:cNvSpPr>
              <a:spLocks/>
            </p:cNvSpPr>
            <p:nvPr/>
          </p:nvSpPr>
          <p:spPr bwMode="auto">
            <a:xfrm>
              <a:off x="2772" y="206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2 w 7"/>
                <a:gd name="T3" fmla="*/ 19 h 23"/>
                <a:gd name="T4" fmla="*/ 4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2" y="19"/>
                  </a:lnTo>
                  <a:lnTo>
                    <a:pt x="4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3" name="Freeform 65"/>
            <p:cNvSpPr>
              <a:spLocks/>
            </p:cNvSpPr>
            <p:nvPr/>
          </p:nvSpPr>
          <p:spPr bwMode="auto">
            <a:xfrm>
              <a:off x="2781" y="2021"/>
              <a:ext cx="7" cy="43"/>
            </a:xfrm>
            <a:custGeom>
              <a:avLst/>
              <a:gdLst>
                <a:gd name="T0" fmla="*/ 0 w 7"/>
                <a:gd name="T1" fmla="*/ 43 h 43"/>
                <a:gd name="T2" fmla="*/ 4 w 7"/>
                <a:gd name="T3" fmla="*/ 23 h 43"/>
                <a:gd name="T4" fmla="*/ 7 w 7"/>
                <a:gd name="T5" fmla="*/ 0 h 43"/>
                <a:gd name="T6" fmla="*/ 0 60000 65536"/>
                <a:gd name="T7" fmla="*/ 0 60000 65536"/>
                <a:gd name="T8" fmla="*/ 0 60000 65536"/>
                <a:gd name="T9" fmla="*/ 0 w 7"/>
                <a:gd name="T10" fmla="*/ 0 h 43"/>
                <a:gd name="T11" fmla="*/ 7 w 7"/>
                <a:gd name="T12" fmla="*/ 43 h 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43">
                  <a:moveTo>
                    <a:pt x="0" y="43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4" name="Freeform 66"/>
            <p:cNvSpPr>
              <a:spLocks/>
            </p:cNvSpPr>
            <p:nvPr/>
          </p:nvSpPr>
          <p:spPr bwMode="auto">
            <a:xfrm>
              <a:off x="2789" y="1959"/>
              <a:ext cx="7" cy="66"/>
            </a:xfrm>
            <a:custGeom>
              <a:avLst/>
              <a:gdLst>
                <a:gd name="T0" fmla="*/ 0 w 7"/>
                <a:gd name="T1" fmla="*/ 66 h 66"/>
                <a:gd name="T2" fmla="*/ 2 w 7"/>
                <a:gd name="T3" fmla="*/ 49 h 66"/>
                <a:gd name="T4" fmla="*/ 3 w 7"/>
                <a:gd name="T5" fmla="*/ 36 h 66"/>
                <a:gd name="T6" fmla="*/ 7 w 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6"/>
                <a:gd name="T14" fmla="*/ 7 w 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6">
                  <a:moveTo>
                    <a:pt x="0" y="66"/>
                  </a:moveTo>
                  <a:lnTo>
                    <a:pt x="2" y="49"/>
                  </a:ln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5" name="Freeform 67"/>
            <p:cNvSpPr>
              <a:spLocks/>
            </p:cNvSpPr>
            <p:nvPr/>
          </p:nvSpPr>
          <p:spPr bwMode="auto">
            <a:xfrm>
              <a:off x="2795" y="1888"/>
              <a:ext cx="10" cy="71"/>
            </a:xfrm>
            <a:custGeom>
              <a:avLst/>
              <a:gdLst>
                <a:gd name="T0" fmla="*/ 0 w 10"/>
                <a:gd name="T1" fmla="*/ 71 h 71"/>
                <a:gd name="T2" fmla="*/ 5 w 10"/>
                <a:gd name="T3" fmla="*/ 39 h 71"/>
                <a:gd name="T4" fmla="*/ 10 w 10"/>
                <a:gd name="T5" fmla="*/ 0 h 71"/>
                <a:gd name="T6" fmla="*/ 0 60000 65536"/>
                <a:gd name="T7" fmla="*/ 0 60000 65536"/>
                <a:gd name="T8" fmla="*/ 0 60000 65536"/>
                <a:gd name="T9" fmla="*/ 0 w 10"/>
                <a:gd name="T10" fmla="*/ 0 h 71"/>
                <a:gd name="T11" fmla="*/ 10 w 10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1">
                  <a:moveTo>
                    <a:pt x="0" y="71"/>
                  </a:moveTo>
                  <a:lnTo>
                    <a:pt x="5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6" name="Freeform 68"/>
            <p:cNvSpPr>
              <a:spLocks/>
            </p:cNvSpPr>
            <p:nvPr/>
          </p:nvSpPr>
          <p:spPr bwMode="auto">
            <a:xfrm>
              <a:off x="2805" y="1816"/>
              <a:ext cx="9" cy="75"/>
            </a:xfrm>
            <a:custGeom>
              <a:avLst/>
              <a:gdLst>
                <a:gd name="T0" fmla="*/ 0 w 9"/>
                <a:gd name="T1" fmla="*/ 75 h 75"/>
                <a:gd name="T2" fmla="*/ 4 w 9"/>
                <a:gd name="T3" fmla="*/ 39 h 75"/>
                <a:gd name="T4" fmla="*/ 9 w 9"/>
                <a:gd name="T5" fmla="*/ 0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75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7" name="Freeform 69"/>
            <p:cNvSpPr>
              <a:spLocks/>
            </p:cNvSpPr>
            <p:nvPr/>
          </p:nvSpPr>
          <p:spPr bwMode="auto">
            <a:xfrm>
              <a:off x="2814" y="1738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3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3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8" name="Freeform 70"/>
            <p:cNvSpPr>
              <a:spLocks/>
            </p:cNvSpPr>
            <p:nvPr/>
          </p:nvSpPr>
          <p:spPr bwMode="auto">
            <a:xfrm>
              <a:off x="2821" y="1669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0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19" name="Freeform 71"/>
            <p:cNvSpPr>
              <a:spLocks/>
            </p:cNvSpPr>
            <p:nvPr/>
          </p:nvSpPr>
          <p:spPr bwMode="auto">
            <a:xfrm>
              <a:off x="2829" y="1614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0" name="Freeform 72"/>
            <p:cNvSpPr>
              <a:spLocks/>
            </p:cNvSpPr>
            <p:nvPr/>
          </p:nvSpPr>
          <p:spPr bwMode="auto">
            <a:xfrm>
              <a:off x="2836" y="1581"/>
              <a:ext cx="10" cy="33"/>
            </a:xfrm>
            <a:custGeom>
              <a:avLst/>
              <a:gdLst>
                <a:gd name="T0" fmla="*/ 0 w 10"/>
                <a:gd name="T1" fmla="*/ 33 h 33"/>
                <a:gd name="T2" fmla="*/ 4 w 10"/>
                <a:gd name="T3" fmla="*/ 16 h 33"/>
                <a:gd name="T4" fmla="*/ 8 w 10"/>
                <a:gd name="T5" fmla="*/ 3 h 33"/>
                <a:gd name="T6" fmla="*/ 10 w 10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3"/>
                <a:gd name="T14" fmla="*/ 10 w 10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3">
                  <a:moveTo>
                    <a:pt x="0" y="33"/>
                  </a:moveTo>
                  <a:lnTo>
                    <a:pt x="4" y="16"/>
                  </a:lnTo>
                  <a:lnTo>
                    <a:pt x="8" y="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1" name="Freeform 73"/>
            <p:cNvSpPr>
              <a:spLocks/>
            </p:cNvSpPr>
            <p:nvPr/>
          </p:nvSpPr>
          <p:spPr bwMode="auto">
            <a:xfrm>
              <a:off x="2846" y="1562"/>
              <a:ext cx="8" cy="22"/>
            </a:xfrm>
            <a:custGeom>
              <a:avLst/>
              <a:gdLst>
                <a:gd name="T0" fmla="*/ 0 w 8"/>
                <a:gd name="T1" fmla="*/ 22 h 22"/>
                <a:gd name="T2" fmla="*/ 4 w 8"/>
                <a:gd name="T3" fmla="*/ 6 h 22"/>
                <a:gd name="T4" fmla="*/ 6 w 8"/>
                <a:gd name="T5" fmla="*/ 6 h 22"/>
                <a:gd name="T6" fmla="*/ 8 w 8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2"/>
                <a:gd name="T14" fmla="*/ 8 w 8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2">
                  <a:moveTo>
                    <a:pt x="0" y="22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2" name="Freeform 74"/>
            <p:cNvSpPr>
              <a:spLocks/>
            </p:cNvSpPr>
            <p:nvPr/>
          </p:nvSpPr>
          <p:spPr bwMode="auto">
            <a:xfrm>
              <a:off x="2853" y="1568"/>
              <a:ext cx="8" cy="10"/>
            </a:xfrm>
            <a:custGeom>
              <a:avLst/>
              <a:gdLst>
                <a:gd name="T0" fmla="*/ 0 w 8"/>
                <a:gd name="T1" fmla="*/ 0 h 10"/>
                <a:gd name="T2" fmla="*/ 1 w 8"/>
                <a:gd name="T3" fmla="*/ 0 h 10"/>
                <a:gd name="T4" fmla="*/ 4 w 8"/>
                <a:gd name="T5" fmla="*/ 0 h 10"/>
                <a:gd name="T6" fmla="*/ 8 w 8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0"/>
                <a:gd name="T14" fmla="*/ 8 w 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0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8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3" name="Freeform 75"/>
            <p:cNvSpPr>
              <a:spLocks/>
            </p:cNvSpPr>
            <p:nvPr/>
          </p:nvSpPr>
          <p:spPr bwMode="auto">
            <a:xfrm>
              <a:off x="2862" y="157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4" name="Freeform 76"/>
            <p:cNvSpPr>
              <a:spLocks/>
            </p:cNvSpPr>
            <p:nvPr/>
          </p:nvSpPr>
          <p:spPr bwMode="auto">
            <a:xfrm>
              <a:off x="2870" y="1604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4 w 8"/>
                <a:gd name="T3" fmla="*/ 23 h 52"/>
                <a:gd name="T4" fmla="*/ 8 w 8"/>
                <a:gd name="T5" fmla="*/ 52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0"/>
                  </a:move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5" name="Freeform 77"/>
            <p:cNvSpPr>
              <a:spLocks/>
            </p:cNvSpPr>
            <p:nvPr/>
          </p:nvSpPr>
          <p:spPr bwMode="auto">
            <a:xfrm>
              <a:off x="2879" y="1659"/>
              <a:ext cx="10" cy="66"/>
            </a:xfrm>
            <a:custGeom>
              <a:avLst/>
              <a:gdLst>
                <a:gd name="T0" fmla="*/ 0 w 10"/>
                <a:gd name="T1" fmla="*/ 0 h 66"/>
                <a:gd name="T2" fmla="*/ 4 w 10"/>
                <a:gd name="T3" fmla="*/ 33 h 66"/>
                <a:gd name="T4" fmla="*/ 10 w 10"/>
                <a:gd name="T5" fmla="*/ 66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0"/>
                  </a:moveTo>
                  <a:lnTo>
                    <a:pt x="4" y="33"/>
                  </a:lnTo>
                  <a:lnTo>
                    <a:pt x="10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6" name="Freeform 78"/>
            <p:cNvSpPr>
              <a:spLocks/>
            </p:cNvSpPr>
            <p:nvPr/>
          </p:nvSpPr>
          <p:spPr bwMode="auto">
            <a:xfrm>
              <a:off x="2889" y="1721"/>
              <a:ext cx="8" cy="79"/>
            </a:xfrm>
            <a:custGeom>
              <a:avLst/>
              <a:gdLst>
                <a:gd name="T0" fmla="*/ 0 w 8"/>
                <a:gd name="T1" fmla="*/ 0 h 79"/>
                <a:gd name="T2" fmla="*/ 4 w 8"/>
                <a:gd name="T3" fmla="*/ 39 h 79"/>
                <a:gd name="T4" fmla="*/ 8 w 8"/>
                <a:gd name="T5" fmla="*/ 79 h 79"/>
                <a:gd name="T6" fmla="*/ 0 60000 65536"/>
                <a:gd name="T7" fmla="*/ 0 60000 65536"/>
                <a:gd name="T8" fmla="*/ 0 60000 65536"/>
                <a:gd name="T9" fmla="*/ 0 w 8"/>
                <a:gd name="T10" fmla="*/ 0 h 79"/>
                <a:gd name="T11" fmla="*/ 8 w 8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9">
                  <a:moveTo>
                    <a:pt x="0" y="0"/>
                  </a:moveTo>
                  <a:lnTo>
                    <a:pt x="4" y="39"/>
                  </a:lnTo>
                  <a:lnTo>
                    <a:pt x="8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7" name="Freeform 79"/>
            <p:cNvSpPr>
              <a:spLocks/>
            </p:cNvSpPr>
            <p:nvPr/>
          </p:nvSpPr>
          <p:spPr bwMode="auto">
            <a:xfrm>
              <a:off x="2897" y="1800"/>
              <a:ext cx="7" cy="78"/>
            </a:xfrm>
            <a:custGeom>
              <a:avLst/>
              <a:gdLst>
                <a:gd name="T0" fmla="*/ 0 w 7"/>
                <a:gd name="T1" fmla="*/ 0 h 78"/>
                <a:gd name="T2" fmla="*/ 4 w 7"/>
                <a:gd name="T3" fmla="*/ 39 h 78"/>
                <a:gd name="T4" fmla="*/ 7 w 7"/>
                <a:gd name="T5" fmla="*/ 78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0"/>
                  </a:moveTo>
                  <a:lnTo>
                    <a:pt x="4" y="39"/>
                  </a:lnTo>
                  <a:lnTo>
                    <a:pt x="7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8" name="Freeform 80"/>
            <p:cNvSpPr>
              <a:spLocks/>
            </p:cNvSpPr>
            <p:nvPr/>
          </p:nvSpPr>
          <p:spPr bwMode="auto">
            <a:xfrm>
              <a:off x="2904" y="1878"/>
              <a:ext cx="9" cy="72"/>
            </a:xfrm>
            <a:custGeom>
              <a:avLst/>
              <a:gdLst>
                <a:gd name="T0" fmla="*/ 0 w 9"/>
                <a:gd name="T1" fmla="*/ 0 h 72"/>
                <a:gd name="T2" fmla="*/ 5 w 9"/>
                <a:gd name="T3" fmla="*/ 36 h 72"/>
                <a:gd name="T4" fmla="*/ 9 w 9"/>
                <a:gd name="T5" fmla="*/ 72 h 72"/>
                <a:gd name="T6" fmla="*/ 0 60000 65536"/>
                <a:gd name="T7" fmla="*/ 0 60000 65536"/>
                <a:gd name="T8" fmla="*/ 0 60000 65536"/>
                <a:gd name="T9" fmla="*/ 0 w 9"/>
                <a:gd name="T10" fmla="*/ 0 h 72"/>
                <a:gd name="T11" fmla="*/ 9 w 9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2">
                  <a:moveTo>
                    <a:pt x="0" y="0"/>
                  </a:moveTo>
                  <a:lnTo>
                    <a:pt x="5" y="36"/>
                  </a:lnTo>
                  <a:lnTo>
                    <a:pt x="9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29" name="Freeform 81"/>
            <p:cNvSpPr>
              <a:spLocks/>
            </p:cNvSpPr>
            <p:nvPr/>
          </p:nvSpPr>
          <p:spPr bwMode="auto">
            <a:xfrm>
              <a:off x="2913" y="1950"/>
              <a:ext cx="10" cy="58"/>
            </a:xfrm>
            <a:custGeom>
              <a:avLst/>
              <a:gdLst>
                <a:gd name="T0" fmla="*/ 0 w 10"/>
                <a:gd name="T1" fmla="*/ 0 h 58"/>
                <a:gd name="T2" fmla="*/ 4 w 10"/>
                <a:gd name="T3" fmla="*/ 29 h 58"/>
                <a:gd name="T4" fmla="*/ 10 w 10"/>
                <a:gd name="T5" fmla="*/ 58 h 58"/>
                <a:gd name="T6" fmla="*/ 0 60000 65536"/>
                <a:gd name="T7" fmla="*/ 0 60000 65536"/>
                <a:gd name="T8" fmla="*/ 0 60000 65536"/>
                <a:gd name="T9" fmla="*/ 0 w 10"/>
                <a:gd name="T10" fmla="*/ 0 h 58"/>
                <a:gd name="T11" fmla="*/ 10 w 10"/>
                <a:gd name="T12" fmla="*/ 58 h 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8">
                  <a:moveTo>
                    <a:pt x="0" y="0"/>
                  </a:moveTo>
                  <a:lnTo>
                    <a:pt x="4" y="29"/>
                  </a:lnTo>
                  <a:lnTo>
                    <a:pt x="10" y="5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0" name="Freeform 82"/>
            <p:cNvSpPr>
              <a:spLocks/>
            </p:cNvSpPr>
            <p:nvPr/>
          </p:nvSpPr>
          <p:spPr bwMode="auto">
            <a:xfrm>
              <a:off x="2924" y="2008"/>
              <a:ext cx="7" cy="46"/>
            </a:xfrm>
            <a:custGeom>
              <a:avLst/>
              <a:gdLst>
                <a:gd name="T0" fmla="*/ 0 w 7"/>
                <a:gd name="T1" fmla="*/ 0 h 46"/>
                <a:gd name="T2" fmla="*/ 3 w 7"/>
                <a:gd name="T3" fmla="*/ 26 h 46"/>
                <a:gd name="T4" fmla="*/ 5 w 7"/>
                <a:gd name="T5" fmla="*/ 36 h 46"/>
                <a:gd name="T6" fmla="*/ 7 w 7"/>
                <a:gd name="T7" fmla="*/ 46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6"/>
                <a:gd name="T14" fmla="*/ 7 w 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6">
                  <a:moveTo>
                    <a:pt x="0" y="0"/>
                  </a:moveTo>
                  <a:lnTo>
                    <a:pt x="3" y="26"/>
                  </a:lnTo>
                  <a:lnTo>
                    <a:pt x="5" y="36"/>
                  </a:lnTo>
                  <a:lnTo>
                    <a:pt x="7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1" name="Freeform 83"/>
            <p:cNvSpPr>
              <a:spLocks/>
            </p:cNvSpPr>
            <p:nvPr/>
          </p:nvSpPr>
          <p:spPr bwMode="auto">
            <a:xfrm>
              <a:off x="2931" y="2054"/>
              <a:ext cx="9" cy="23"/>
            </a:xfrm>
            <a:custGeom>
              <a:avLst/>
              <a:gdLst>
                <a:gd name="T0" fmla="*/ 0 w 9"/>
                <a:gd name="T1" fmla="*/ 0 h 23"/>
                <a:gd name="T2" fmla="*/ 5 w 9"/>
                <a:gd name="T3" fmla="*/ 13 h 23"/>
                <a:gd name="T4" fmla="*/ 7 w 9"/>
                <a:gd name="T5" fmla="*/ 20 h 23"/>
                <a:gd name="T6" fmla="*/ 9 w 9"/>
                <a:gd name="T7" fmla="*/ 23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3"/>
                <a:gd name="T14" fmla="*/ 9 w 9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3">
                  <a:moveTo>
                    <a:pt x="0" y="0"/>
                  </a:moveTo>
                  <a:lnTo>
                    <a:pt x="5" y="13"/>
                  </a:lnTo>
                  <a:lnTo>
                    <a:pt x="7" y="20"/>
                  </a:lnTo>
                  <a:lnTo>
                    <a:pt x="9" y="2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2" name="Freeform 84"/>
            <p:cNvSpPr>
              <a:spLocks/>
            </p:cNvSpPr>
            <p:nvPr/>
          </p:nvSpPr>
          <p:spPr bwMode="auto">
            <a:xfrm>
              <a:off x="2939" y="2080"/>
              <a:ext cx="8" cy="3"/>
            </a:xfrm>
            <a:custGeom>
              <a:avLst/>
              <a:gdLst>
                <a:gd name="T0" fmla="*/ 0 w 8"/>
                <a:gd name="T1" fmla="*/ 0 h 3"/>
                <a:gd name="T2" fmla="*/ 4 w 8"/>
                <a:gd name="T3" fmla="*/ 3 h 3"/>
                <a:gd name="T4" fmla="*/ 8 w 8"/>
                <a:gd name="T5" fmla="*/ 0 h 3"/>
                <a:gd name="T6" fmla="*/ 0 60000 65536"/>
                <a:gd name="T7" fmla="*/ 0 60000 65536"/>
                <a:gd name="T8" fmla="*/ 0 60000 65536"/>
                <a:gd name="T9" fmla="*/ 0 w 8"/>
                <a:gd name="T10" fmla="*/ 0 h 3"/>
                <a:gd name="T11" fmla="*/ 8 w 8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">
                  <a:moveTo>
                    <a:pt x="0" y="0"/>
                  </a:moveTo>
                  <a:lnTo>
                    <a:pt x="4" y="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3" name="Freeform 85"/>
            <p:cNvSpPr>
              <a:spLocks/>
            </p:cNvSpPr>
            <p:nvPr/>
          </p:nvSpPr>
          <p:spPr bwMode="auto">
            <a:xfrm>
              <a:off x="2947" y="2054"/>
              <a:ext cx="8" cy="26"/>
            </a:xfrm>
            <a:custGeom>
              <a:avLst/>
              <a:gdLst>
                <a:gd name="T0" fmla="*/ 0 w 8"/>
                <a:gd name="T1" fmla="*/ 26 h 26"/>
                <a:gd name="T2" fmla="*/ 4 w 8"/>
                <a:gd name="T3" fmla="*/ 16 h 26"/>
                <a:gd name="T4" fmla="*/ 8 w 8"/>
                <a:gd name="T5" fmla="*/ 0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2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4" name="Freeform 86"/>
            <p:cNvSpPr>
              <a:spLocks/>
            </p:cNvSpPr>
            <p:nvPr/>
          </p:nvSpPr>
          <p:spPr bwMode="auto">
            <a:xfrm>
              <a:off x="2954" y="2005"/>
              <a:ext cx="10" cy="52"/>
            </a:xfrm>
            <a:custGeom>
              <a:avLst/>
              <a:gdLst>
                <a:gd name="T0" fmla="*/ 0 w 10"/>
                <a:gd name="T1" fmla="*/ 52 h 52"/>
                <a:gd name="T2" fmla="*/ 2 w 10"/>
                <a:gd name="T3" fmla="*/ 39 h 52"/>
                <a:gd name="T4" fmla="*/ 4 w 10"/>
                <a:gd name="T5" fmla="*/ 26 h 52"/>
                <a:gd name="T6" fmla="*/ 10 w 10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52"/>
                <a:gd name="T14" fmla="*/ 10 w 10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52">
                  <a:moveTo>
                    <a:pt x="0" y="52"/>
                  </a:moveTo>
                  <a:lnTo>
                    <a:pt x="2" y="39"/>
                  </a:lnTo>
                  <a:lnTo>
                    <a:pt x="4" y="2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5" name="Freeform 87"/>
            <p:cNvSpPr>
              <a:spLocks/>
            </p:cNvSpPr>
            <p:nvPr/>
          </p:nvSpPr>
          <p:spPr bwMode="auto">
            <a:xfrm>
              <a:off x="2964" y="1953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2 h 59"/>
                <a:gd name="T4" fmla="*/ 5 w 8"/>
                <a:gd name="T5" fmla="*/ 29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2"/>
                  </a:lnTo>
                  <a:lnTo>
                    <a:pt x="5" y="2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6" name="Freeform 88"/>
            <p:cNvSpPr>
              <a:spLocks/>
            </p:cNvSpPr>
            <p:nvPr/>
          </p:nvSpPr>
          <p:spPr bwMode="auto">
            <a:xfrm>
              <a:off x="2973" y="1875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42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4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7" name="Freeform 89"/>
            <p:cNvSpPr>
              <a:spLocks/>
            </p:cNvSpPr>
            <p:nvPr/>
          </p:nvSpPr>
          <p:spPr bwMode="auto">
            <a:xfrm>
              <a:off x="2980" y="1800"/>
              <a:ext cx="9" cy="78"/>
            </a:xfrm>
            <a:custGeom>
              <a:avLst/>
              <a:gdLst>
                <a:gd name="T0" fmla="*/ 0 w 9"/>
                <a:gd name="T1" fmla="*/ 78 h 78"/>
                <a:gd name="T2" fmla="*/ 5 w 9"/>
                <a:gd name="T3" fmla="*/ 39 h 78"/>
                <a:gd name="T4" fmla="*/ 9 w 9"/>
                <a:gd name="T5" fmla="*/ 0 h 78"/>
                <a:gd name="T6" fmla="*/ 0 60000 65536"/>
                <a:gd name="T7" fmla="*/ 0 60000 65536"/>
                <a:gd name="T8" fmla="*/ 0 60000 65536"/>
                <a:gd name="T9" fmla="*/ 0 w 9"/>
                <a:gd name="T10" fmla="*/ 0 h 78"/>
                <a:gd name="T11" fmla="*/ 9 w 9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8">
                  <a:moveTo>
                    <a:pt x="0" y="78"/>
                  </a:moveTo>
                  <a:lnTo>
                    <a:pt x="5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8" name="Freeform 90"/>
            <p:cNvSpPr>
              <a:spLocks/>
            </p:cNvSpPr>
            <p:nvPr/>
          </p:nvSpPr>
          <p:spPr bwMode="auto">
            <a:xfrm>
              <a:off x="2989" y="1725"/>
              <a:ext cx="5" cy="75"/>
            </a:xfrm>
            <a:custGeom>
              <a:avLst/>
              <a:gdLst>
                <a:gd name="T0" fmla="*/ 0 w 5"/>
                <a:gd name="T1" fmla="*/ 75 h 75"/>
                <a:gd name="T2" fmla="*/ 2 w 5"/>
                <a:gd name="T3" fmla="*/ 35 h 75"/>
                <a:gd name="T4" fmla="*/ 5 w 5"/>
                <a:gd name="T5" fmla="*/ 0 h 75"/>
                <a:gd name="T6" fmla="*/ 0 60000 65536"/>
                <a:gd name="T7" fmla="*/ 0 60000 65536"/>
                <a:gd name="T8" fmla="*/ 0 60000 65536"/>
                <a:gd name="T9" fmla="*/ 0 w 5"/>
                <a:gd name="T10" fmla="*/ 0 h 75"/>
                <a:gd name="T11" fmla="*/ 5 w 5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75">
                  <a:moveTo>
                    <a:pt x="0" y="75"/>
                  </a:moveTo>
                  <a:lnTo>
                    <a:pt x="2" y="35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39" name="Freeform 91"/>
            <p:cNvSpPr>
              <a:spLocks/>
            </p:cNvSpPr>
            <p:nvPr/>
          </p:nvSpPr>
          <p:spPr bwMode="auto">
            <a:xfrm>
              <a:off x="2995" y="1659"/>
              <a:ext cx="10" cy="66"/>
            </a:xfrm>
            <a:custGeom>
              <a:avLst/>
              <a:gdLst>
                <a:gd name="T0" fmla="*/ 0 w 10"/>
                <a:gd name="T1" fmla="*/ 66 h 66"/>
                <a:gd name="T2" fmla="*/ 4 w 10"/>
                <a:gd name="T3" fmla="*/ 33 h 66"/>
                <a:gd name="T4" fmla="*/ 10 w 10"/>
                <a:gd name="T5" fmla="*/ 0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66"/>
                  </a:moveTo>
                  <a:lnTo>
                    <a:pt x="4" y="3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0" name="Freeform 92"/>
            <p:cNvSpPr>
              <a:spLocks/>
            </p:cNvSpPr>
            <p:nvPr/>
          </p:nvSpPr>
          <p:spPr bwMode="auto">
            <a:xfrm>
              <a:off x="3005" y="1607"/>
              <a:ext cx="8" cy="52"/>
            </a:xfrm>
            <a:custGeom>
              <a:avLst/>
              <a:gdLst>
                <a:gd name="T0" fmla="*/ 0 w 8"/>
                <a:gd name="T1" fmla="*/ 52 h 52"/>
                <a:gd name="T2" fmla="*/ 4 w 8"/>
                <a:gd name="T3" fmla="*/ 26 h 52"/>
                <a:gd name="T4" fmla="*/ 8 w 8"/>
                <a:gd name="T5" fmla="*/ 0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52"/>
                  </a:moveTo>
                  <a:lnTo>
                    <a:pt x="4" y="2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1" name="Freeform 93"/>
            <p:cNvSpPr>
              <a:spLocks/>
            </p:cNvSpPr>
            <p:nvPr/>
          </p:nvSpPr>
          <p:spPr bwMode="auto">
            <a:xfrm>
              <a:off x="3013" y="157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3 w 8"/>
                <a:gd name="T3" fmla="*/ 17 h 36"/>
                <a:gd name="T4" fmla="*/ 6 w 8"/>
                <a:gd name="T5" fmla="*/ 4 h 36"/>
                <a:gd name="T6" fmla="*/ 8 w 8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6"/>
                <a:gd name="T14" fmla="*/ 8 w 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6">
                  <a:moveTo>
                    <a:pt x="0" y="36"/>
                  </a:moveTo>
                  <a:lnTo>
                    <a:pt x="3" y="17"/>
                  </a:lnTo>
                  <a:lnTo>
                    <a:pt x="6" y="4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2" name="Freeform 94"/>
            <p:cNvSpPr>
              <a:spLocks/>
            </p:cNvSpPr>
            <p:nvPr/>
          </p:nvSpPr>
          <p:spPr bwMode="auto">
            <a:xfrm>
              <a:off x="3021" y="1552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4 w 8"/>
                <a:gd name="T3" fmla="*/ 6 h 16"/>
                <a:gd name="T4" fmla="*/ 5 w 8"/>
                <a:gd name="T5" fmla="*/ 0 h 16"/>
                <a:gd name="T6" fmla="*/ 8 w 8"/>
                <a:gd name="T7" fmla="*/ 3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4" y="6"/>
                  </a:lnTo>
                  <a:lnTo>
                    <a:pt x="5" y="0"/>
                  </a:lnTo>
                  <a:lnTo>
                    <a:pt x="8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3" name="Freeform 95"/>
            <p:cNvSpPr>
              <a:spLocks/>
            </p:cNvSpPr>
            <p:nvPr/>
          </p:nvSpPr>
          <p:spPr bwMode="auto">
            <a:xfrm>
              <a:off x="3029" y="1555"/>
              <a:ext cx="10" cy="10"/>
            </a:xfrm>
            <a:custGeom>
              <a:avLst/>
              <a:gdLst>
                <a:gd name="T0" fmla="*/ 0 w 10"/>
                <a:gd name="T1" fmla="*/ 3 h 10"/>
                <a:gd name="T2" fmla="*/ 1 w 10"/>
                <a:gd name="T3" fmla="*/ 0 h 10"/>
                <a:gd name="T4" fmla="*/ 3 w 10"/>
                <a:gd name="T5" fmla="*/ 3 h 10"/>
                <a:gd name="T6" fmla="*/ 10 w 10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10"/>
                <a:gd name="T14" fmla="*/ 10 w 10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10">
                  <a:moveTo>
                    <a:pt x="0" y="3"/>
                  </a:moveTo>
                  <a:lnTo>
                    <a:pt x="1" y="0"/>
                  </a:lnTo>
                  <a:lnTo>
                    <a:pt x="3" y="3"/>
                  </a:lnTo>
                  <a:lnTo>
                    <a:pt x="10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4" name="Freeform 96"/>
            <p:cNvSpPr>
              <a:spLocks/>
            </p:cNvSpPr>
            <p:nvPr/>
          </p:nvSpPr>
          <p:spPr bwMode="auto">
            <a:xfrm>
              <a:off x="3039" y="1568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5" name="Freeform 97"/>
            <p:cNvSpPr>
              <a:spLocks/>
            </p:cNvSpPr>
            <p:nvPr/>
          </p:nvSpPr>
          <p:spPr bwMode="auto">
            <a:xfrm>
              <a:off x="3047" y="1601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2 w 8"/>
                <a:gd name="T3" fmla="*/ 13 h 52"/>
                <a:gd name="T4" fmla="*/ 4 w 8"/>
                <a:gd name="T5" fmla="*/ 23 h 52"/>
                <a:gd name="T6" fmla="*/ 8 w 8"/>
                <a:gd name="T7" fmla="*/ 52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2"/>
                <a:gd name="T14" fmla="*/ 8 w 8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2">
                  <a:moveTo>
                    <a:pt x="0" y="0"/>
                  </a:moveTo>
                  <a:lnTo>
                    <a:pt x="2" y="13"/>
                  </a:ln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6" name="Freeform 98"/>
            <p:cNvSpPr>
              <a:spLocks/>
            </p:cNvSpPr>
            <p:nvPr/>
          </p:nvSpPr>
          <p:spPr bwMode="auto">
            <a:xfrm>
              <a:off x="3055" y="165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7" name="Freeform 99"/>
            <p:cNvSpPr>
              <a:spLocks/>
            </p:cNvSpPr>
            <p:nvPr/>
          </p:nvSpPr>
          <p:spPr bwMode="auto">
            <a:xfrm>
              <a:off x="3063" y="1718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8" name="Freeform 100"/>
            <p:cNvSpPr>
              <a:spLocks/>
            </p:cNvSpPr>
            <p:nvPr/>
          </p:nvSpPr>
          <p:spPr bwMode="auto">
            <a:xfrm>
              <a:off x="3071" y="1796"/>
              <a:ext cx="10" cy="79"/>
            </a:xfrm>
            <a:custGeom>
              <a:avLst/>
              <a:gdLst>
                <a:gd name="T0" fmla="*/ 0 w 10"/>
                <a:gd name="T1" fmla="*/ 0 h 79"/>
                <a:gd name="T2" fmla="*/ 4 w 10"/>
                <a:gd name="T3" fmla="*/ 39 h 79"/>
                <a:gd name="T4" fmla="*/ 10 w 10"/>
                <a:gd name="T5" fmla="*/ 79 h 79"/>
                <a:gd name="T6" fmla="*/ 0 60000 65536"/>
                <a:gd name="T7" fmla="*/ 0 60000 65536"/>
                <a:gd name="T8" fmla="*/ 0 60000 65536"/>
                <a:gd name="T9" fmla="*/ 0 w 10"/>
                <a:gd name="T10" fmla="*/ 0 h 79"/>
                <a:gd name="T11" fmla="*/ 10 w 10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9">
                  <a:moveTo>
                    <a:pt x="0" y="0"/>
                  </a:moveTo>
                  <a:lnTo>
                    <a:pt x="4" y="39"/>
                  </a:lnTo>
                  <a:lnTo>
                    <a:pt x="10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49" name="Freeform 101"/>
            <p:cNvSpPr>
              <a:spLocks/>
            </p:cNvSpPr>
            <p:nvPr/>
          </p:nvSpPr>
          <p:spPr bwMode="auto">
            <a:xfrm>
              <a:off x="3082" y="1875"/>
              <a:ext cx="7" cy="71"/>
            </a:xfrm>
            <a:custGeom>
              <a:avLst/>
              <a:gdLst>
                <a:gd name="T0" fmla="*/ 0 w 7"/>
                <a:gd name="T1" fmla="*/ 0 h 71"/>
                <a:gd name="T2" fmla="*/ 3 w 7"/>
                <a:gd name="T3" fmla="*/ 35 h 71"/>
                <a:gd name="T4" fmla="*/ 7 w 7"/>
                <a:gd name="T5" fmla="*/ 71 h 71"/>
                <a:gd name="T6" fmla="*/ 0 60000 65536"/>
                <a:gd name="T7" fmla="*/ 0 60000 65536"/>
                <a:gd name="T8" fmla="*/ 0 60000 65536"/>
                <a:gd name="T9" fmla="*/ 0 w 7"/>
                <a:gd name="T10" fmla="*/ 0 h 71"/>
                <a:gd name="T11" fmla="*/ 7 w 7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1">
                  <a:moveTo>
                    <a:pt x="0" y="0"/>
                  </a:moveTo>
                  <a:lnTo>
                    <a:pt x="3" y="35"/>
                  </a:lnTo>
                  <a:lnTo>
                    <a:pt x="7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0" name="Freeform 102"/>
            <p:cNvSpPr>
              <a:spLocks/>
            </p:cNvSpPr>
            <p:nvPr/>
          </p:nvSpPr>
          <p:spPr bwMode="auto">
            <a:xfrm>
              <a:off x="3089" y="1943"/>
              <a:ext cx="9" cy="59"/>
            </a:xfrm>
            <a:custGeom>
              <a:avLst/>
              <a:gdLst>
                <a:gd name="T0" fmla="*/ 0 w 9"/>
                <a:gd name="T1" fmla="*/ 0 h 59"/>
                <a:gd name="T2" fmla="*/ 5 w 9"/>
                <a:gd name="T3" fmla="*/ 29 h 59"/>
                <a:gd name="T4" fmla="*/ 6 w 9"/>
                <a:gd name="T5" fmla="*/ 42 h 59"/>
                <a:gd name="T6" fmla="*/ 9 w 9"/>
                <a:gd name="T7" fmla="*/ 59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9"/>
                <a:gd name="T14" fmla="*/ 9 w 9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9">
                  <a:moveTo>
                    <a:pt x="0" y="0"/>
                  </a:moveTo>
                  <a:lnTo>
                    <a:pt x="5" y="29"/>
                  </a:lnTo>
                  <a:lnTo>
                    <a:pt x="6" y="42"/>
                  </a:lnTo>
                  <a:lnTo>
                    <a:pt x="9" y="5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1" name="Freeform 103"/>
            <p:cNvSpPr>
              <a:spLocks/>
            </p:cNvSpPr>
            <p:nvPr/>
          </p:nvSpPr>
          <p:spPr bwMode="auto">
            <a:xfrm>
              <a:off x="3099" y="2002"/>
              <a:ext cx="7" cy="45"/>
            </a:xfrm>
            <a:custGeom>
              <a:avLst/>
              <a:gdLst>
                <a:gd name="T0" fmla="*/ 0 w 7"/>
                <a:gd name="T1" fmla="*/ 0 h 45"/>
                <a:gd name="T2" fmla="*/ 3 w 7"/>
                <a:gd name="T3" fmla="*/ 26 h 45"/>
                <a:gd name="T4" fmla="*/ 6 w 7"/>
                <a:gd name="T5" fmla="*/ 32 h 45"/>
                <a:gd name="T6" fmla="*/ 7 w 7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5"/>
                <a:gd name="T14" fmla="*/ 7 w 7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5">
                  <a:moveTo>
                    <a:pt x="0" y="0"/>
                  </a:moveTo>
                  <a:lnTo>
                    <a:pt x="3" y="26"/>
                  </a:lnTo>
                  <a:lnTo>
                    <a:pt x="6" y="32"/>
                  </a:lnTo>
                  <a:lnTo>
                    <a:pt x="7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2" name="Freeform 104"/>
            <p:cNvSpPr>
              <a:spLocks/>
            </p:cNvSpPr>
            <p:nvPr/>
          </p:nvSpPr>
          <p:spPr bwMode="auto">
            <a:xfrm>
              <a:off x="3106" y="2051"/>
              <a:ext cx="9" cy="19"/>
            </a:xfrm>
            <a:custGeom>
              <a:avLst/>
              <a:gdLst>
                <a:gd name="T0" fmla="*/ 0 w 9"/>
                <a:gd name="T1" fmla="*/ 0 h 19"/>
                <a:gd name="T2" fmla="*/ 4 w 9"/>
                <a:gd name="T3" fmla="*/ 13 h 19"/>
                <a:gd name="T4" fmla="*/ 9 w 9"/>
                <a:gd name="T5" fmla="*/ 19 h 19"/>
                <a:gd name="T6" fmla="*/ 0 60000 65536"/>
                <a:gd name="T7" fmla="*/ 0 60000 65536"/>
                <a:gd name="T8" fmla="*/ 0 60000 65536"/>
                <a:gd name="T9" fmla="*/ 0 w 9"/>
                <a:gd name="T10" fmla="*/ 0 h 19"/>
                <a:gd name="T11" fmla="*/ 9 w 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9">
                  <a:moveTo>
                    <a:pt x="0" y="0"/>
                  </a:moveTo>
                  <a:lnTo>
                    <a:pt x="4" y="13"/>
                  </a:lnTo>
                  <a:lnTo>
                    <a:pt x="9" y="1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3" name="Freeform 105"/>
            <p:cNvSpPr>
              <a:spLocks/>
            </p:cNvSpPr>
            <p:nvPr/>
          </p:nvSpPr>
          <p:spPr bwMode="auto">
            <a:xfrm>
              <a:off x="3115" y="2074"/>
              <a:ext cx="9" cy="3"/>
            </a:xfrm>
            <a:custGeom>
              <a:avLst/>
              <a:gdLst>
                <a:gd name="T0" fmla="*/ 0 w 9"/>
                <a:gd name="T1" fmla="*/ 0 h 3"/>
                <a:gd name="T2" fmla="*/ 4 w 9"/>
                <a:gd name="T3" fmla="*/ 3 h 3"/>
                <a:gd name="T4" fmla="*/ 7 w 9"/>
                <a:gd name="T5" fmla="*/ 3 h 3"/>
                <a:gd name="T6" fmla="*/ 9 w 9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"/>
                <a:gd name="T14" fmla="*/ 9 w 9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">
                  <a:moveTo>
                    <a:pt x="0" y="0"/>
                  </a:moveTo>
                  <a:lnTo>
                    <a:pt x="4" y="3"/>
                  </a:lnTo>
                  <a:lnTo>
                    <a:pt x="7" y="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4" name="Freeform 106"/>
            <p:cNvSpPr>
              <a:spLocks/>
            </p:cNvSpPr>
            <p:nvPr/>
          </p:nvSpPr>
          <p:spPr bwMode="auto">
            <a:xfrm>
              <a:off x="3125" y="204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1 w 7"/>
                <a:gd name="T3" fmla="*/ 20 h 23"/>
                <a:gd name="T4" fmla="*/ 3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1" y="20"/>
                  </a:lnTo>
                  <a:lnTo>
                    <a:pt x="3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5" name="Freeform 107"/>
            <p:cNvSpPr>
              <a:spLocks/>
            </p:cNvSpPr>
            <p:nvPr/>
          </p:nvSpPr>
          <p:spPr bwMode="auto">
            <a:xfrm>
              <a:off x="3132" y="2002"/>
              <a:ext cx="8" cy="42"/>
            </a:xfrm>
            <a:custGeom>
              <a:avLst/>
              <a:gdLst>
                <a:gd name="T0" fmla="*/ 0 w 8"/>
                <a:gd name="T1" fmla="*/ 42 h 42"/>
                <a:gd name="T2" fmla="*/ 4 w 8"/>
                <a:gd name="T3" fmla="*/ 23 h 42"/>
                <a:gd name="T4" fmla="*/ 8 w 8"/>
                <a:gd name="T5" fmla="*/ 0 h 42"/>
                <a:gd name="T6" fmla="*/ 0 60000 65536"/>
                <a:gd name="T7" fmla="*/ 0 60000 65536"/>
                <a:gd name="T8" fmla="*/ 0 60000 65536"/>
                <a:gd name="T9" fmla="*/ 0 w 8"/>
                <a:gd name="T10" fmla="*/ 0 h 42"/>
                <a:gd name="T11" fmla="*/ 8 w 8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2">
                  <a:moveTo>
                    <a:pt x="0" y="42"/>
                  </a:move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6" name="Freeform 108"/>
            <p:cNvSpPr>
              <a:spLocks/>
            </p:cNvSpPr>
            <p:nvPr/>
          </p:nvSpPr>
          <p:spPr bwMode="auto">
            <a:xfrm>
              <a:off x="3140" y="1940"/>
              <a:ext cx="8" cy="62"/>
            </a:xfrm>
            <a:custGeom>
              <a:avLst/>
              <a:gdLst>
                <a:gd name="T0" fmla="*/ 0 w 8"/>
                <a:gd name="T1" fmla="*/ 62 h 62"/>
                <a:gd name="T2" fmla="*/ 2 w 8"/>
                <a:gd name="T3" fmla="*/ 45 h 62"/>
                <a:gd name="T4" fmla="*/ 5 w 8"/>
                <a:gd name="T5" fmla="*/ 32 h 62"/>
                <a:gd name="T6" fmla="*/ 8 w 8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2"/>
                <a:gd name="T14" fmla="*/ 8 w 8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2">
                  <a:moveTo>
                    <a:pt x="0" y="62"/>
                  </a:moveTo>
                  <a:lnTo>
                    <a:pt x="2" y="45"/>
                  </a:lnTo>
                  <a:lnTo>
                    <a:pt x="5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7" name="Freeform 109"/>
            <p:cNvSpPr>
              <a:spLocks/>
            </p:cNvSpPr>
            <p:nvPr/>
          </p:nvSpPr>
          <p:spPr bwMode="auto">
            <a:xfrm>
              <a:off x="3147" y="1868"/>
              <a:ext cx="10" cy="72"/>
            </a:xfrm>
            <a:custGeom>
              <a:avLst/>
              <a:gdLst>
                <a:gd name="T0" fmla="*/ 0 w 10"/>
                <a:gd name="T1" fmla="*/ 72 h 72"/>
                <a:gd name="T2" fmla="*/ 4 w 10"/>
                <a:gd name="T3" fmla="*/ 36 h 72"/>
                <a:gd name="T4" fmla="*/ 10 w 10"/>
                <a:gd name="T5" fmla="*/ 0 h 72"/>
                <a:gd name="T6" fmla="*/ 0 60000 65536"/>
                <a:gd name="T7" fmla="*/ 0 60000 65536"/>
                <a:gd name="T8" fmla="*/ 0 60000 65536"/>
                <a:gd name="T9" fmla="*/ 0 w 10"/>
                <a:gd name="T10" fmla="*/ 0 h 72"/>
                <a:gd name="T11" fmla="*/ 10 w 1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2">
                  <a:moveTo>
                    <a:pt x="0" y="72"/>
                  </a:moveTo>
                  <a:lnTo>
                    <a:pt x="4" y="3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8" name="Freeform 110"/>
            <p:cNvSpPr>
              <a:spLocks/>
            </p:cNvSpPr>
            <p:nvPr/>
          </p:nvSpPr>
          <p:spPr bwMode="auto">
            <a:xfrm>
              <a:off x="3157" y="1790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39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59" name="Freeform 111"/>
            <p:cNvSpPr>
              <a:spLocks/>
            </p:cNvSpPr>
            <p:nvPr/>
          </p:nvSpPr>
          <p:spPr bwMode="auto">
            <a:xfrm>
              <a:off x="3165" y="1712"/>
              <a:ext cx="8" cy="81"/>
            </a:xfrm>
            <a:custGeom>
              <a:avLst/>
              <a:gdLst>
                <a:gd name="T0" fmla="*/ 0 w 8"/>
                <a:gd name="T1" fmla="*/ 81 h 81"/>
                <a:gd name="T2" fmla="*/ 4 w 8"/>
                <a:gd name="T3" fmla="*/ 39 h 81"/>
                <a:gd name="T4" fmla="*/ 8 w 8"/>
                <a:gd name="T5" fmla="*/ 0 h 81"/>
                <a:gd name="T6" fmla="*/ 0 60000 65536"/>
                <a:gd name="T7" fmla="*/ 0 60000 65536"/>
                <a:gd name="T8" fmla="*/ 0 60000 65536"/>
                <a:gd name="T9" fmla="*/ 0 w 8"/>
                <a:gd name="T10" fmla="*/ 0 h 81"/>
                <a:gd name="T11" fmla="*/ 8 w 8"/>
                <a:gd name="T12" fmla="*/ 81 h 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1">
                  <a:moveTo>
                    <a:pt x="0" y="81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0" name="Freeform 112"/>
            <p:cNvSpPr>
              <a:spLocks/>
            </p:cNvSpPr>
            <p:nvPr/>
          </p:nvSpPr>
          <p:spPr bwMode="auto">
            <a:xfrm>
              <a:off x="3173" y="1650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2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1" name="Freeform 113"/>
            <p:cNvSpPr>
              <a:spLocks/>
            </p:cNvSpPr>
            <p:nvPr/>
          </p:nvSpPr>
          <p:spPr bwMode="auto">
            <a:xfrm>
              <a:off x="3180" y="1597"/>
              <a:ext cx="8" cy="53"/>
            </a:xfrm>
            <a:custGeom>
              <a:avLst/>
              <a:gdLst>
                <a:gd name="T0" fmla="*/ 0 w 8"/>
                <a:gd name="T1" fmla="*/ 53 h 53"/>
                <a:gd name="T2" fmla="*/ 5 w 8"/>
                <a:gd name="T3" fmla="*/ 23 h 53"/>
                <a:gd name="T4" fmla="*/ 8 w 8"/>
                <a:gd name="T5" fmla="*/ 0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53"/>
                  </a:moveTo>
                  <a:lnTo>
                    <a:pt x="5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2" name="Freeform 114"/>
            <p:cNvSpPr>
              <a:spLocks/>
            </p:cNvSpPr>
            <p:nvPr/>
          </p:nvSpPr>
          <p:spPr bwMode="auto">
            <a:xfrm>
              <a:off x="3188" y="1562"/>
              <a:ext cx="10" cy="32"/>
            </a:xfrm>
            <a:custGeom>
              <a:avLst/>
              <a:gdLst>
                <a:gd name="T0" fmla="*/ 0 w 10"/>
                <a:gd name="T1" fmla="*/ 32 h 32"/>
                <a:gd name="T2" fmla="*/ 4 w 10"/>
                <a:gd name="T3" fmla="*/ 16 h 32"/>
                <a:gd name="T4" fmla="*/ 8 w 10"/>
                <a:gd name="T5" fmla="*/ 6 h 32"/>
                <a:gd name="T6" fmla="*/ 10 w 10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2"/>
                <a:gd name="T14" fmla="*/ 10 w 10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2">
                  <a:moveTo>
                    <a:pt x="0" y="32"/>
                  </a:moveTo>
                  <a:lnTo>
                    <a:pt x="4" y="16"/>
                  </a:lnTo>
                  <a:lnTo>
                    <a:pt x="8" y="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3" name="Freeform 115"/>
            <p:cNvSpPr>
              <a:spLocks/>
            </p:cNvSpPr>
            <p:nvPr/>
          </p:nvSpPr>
          <p:spPr bwMode="auto">
            <a:xfrm>
              <a:off x="3198" y="1549"/>
              <a:ext cx="8" cy="13"/>
            </a:xfrm>
            <a:custGeom>
              <a:avLst/>
              <a:gdLst>
                <a:gd name="T0" fmla="*/ 0 w 8"/>
                <a:gd name="T1" fmla="*/ 13 h 13"/>
                <a:gd name="T2" fmla="*/ 4 w 8"/>
                <a:gd name="T3" fmla="*/ 3 h 13"/>
                <a:gd name="T4" fmla="*/ 6 w 8"/>
                <a:gd name="T5" fmla="*/ 0 h 13"/>
                <a:gd name="T6" fmla="*/ 8 w 8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3"/>
                <a:gd name="T14" fmla="*/ 8 w 8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3">
                  <a:moveTo>
                    <a:pt x="0" y="13"/>
                  </a:moveTo>
                  <a:lnTo>
                    <a:pt x="4" y="3"/>
                  </a:ln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4" name="Freeform 116"/>
            <p:cNvSpPr>
              <a:spLocks/>
            </p:cNvSpPr>
            <p:nvPr/>
          </p:nvSpPr>
          <p:spPr bwMode="auto">
            <a:xfrm>
              <a:off x="3204" y="1552"/>
              <a:ext cx="8" cy="16"/>
            </a:xfrm>
            <a:custGeom>
              <a:avLst/>
              <a:gdLst>
                <a:gd name="T0" fmla="*/ 0 w 8"/>
                <a:gd name="T1" fmla="*/ 0 h 16"/>
                <a:gd name="T2" fmla="*/ 2 w 8"/>
                <a:gd name="T3" fmla="*/ 3 h 16"/>
                <a:gd name="T4" fmla="*/ 5 w 8"/>
                <a:gd name="T5" fmla="*/ 3 h 16"/>
                <a:gd name="T6" fmla="*/ 8 w 8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8" y="1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5" name="Freeform 117"/>
            <p:cNvSpPr>
              <a:spLocks/>
            </p:cNvSpPr>
            <p:nvPr/>
          </p:nvSpPr>
          <p:spPr bwMode="auto">
            <a:xfrm>
              <a:off x="3213" y="1568"/>
              <a:ext cx="9" cy="33"/>
            </a:xfrm>
            <a:custGeom>
              <a:avLst/>
              <a:gdLst>
                <a:gd name="T0" fmla="*/ 0 w 9"/>
                <a:gd name="T1" fmla="*/ 0 h 33"/>
                <a:gd name="T2" fmla="*/ 2 w 9"/>
                <a:gd name="T3" fmla="*/ 7 h 33"/>
                <a:gd name="T4" fmla="*/ 4 w 9"/>
                <a:gd name="T5" fmla="*/ 16 h 33"/>
                <a:gd name="T6" fmla="*/ 9 w 9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0" y="0"/>
                  </a:moveTo>
                  <a:lnTo>
                    <a:pt x="2" y="7"/>
                  </a:lnTo>
                  <a:lnTo>
                    <a:pt x="4" y="16"/>
                  </a:lnTo>
                  <a:lnTo>
                    <a:pt x="9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6" name="Freeform 118"/>
            <p:cNvSpPr>
              <a:spLocks/>
            </p:cNvSpPr>
            <p:nvPr/>
          </p:nvSpPr>
          <p:spPr bwMode="auto">
            <a:xfrm>
              <a:off x="3222" y="1597"/>
              <a:ext cx="8" cy="53"/>
            </a:xfrm>
            <a:custGeom>
              <a:avLst/>
              <a:gdLst>
                <a:gd name="T0" fmla="*/ 0 w 8"/>
                <a:gd name="T1" fmla="*/ 0 h 53"/>
                <a:gd name="T2" fmla="*/ 4 w 8"/>
                <a:gd name="T3" fmla="*/ 23 h 53"/>
                <a:gd name="T4" fmla="*/ 8 w 8"/>
                <a:gd name="T5" fmla="*/ 53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0"/>
                  </a:moveTo>
                  <a:lnTo>
                    <a:pt x="4" y="23"/>
                  </a:lnTo>
                  <a:lnTo>
                    <a:pt x="8" y="5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7" name="Freeform 119"/>
            <p:cNvSpPr>
              <a:spLocks/>
            </p:cNvSpPr>
            <p:nvPr/>
          </p:nvSpPr>
          <p:spPr bwMode="auto">
            <a:xfrm>
              <a:off x="3231" y="1650"/>
              <a:ext cx="9" cy="68"/>
            </a:xfrm>
            <a:custGeom>
              <a:avLst/>
              <a:gdLst>
                <a:gd name="T0" fmla="*/ 0 w 9"/>
                <a:gd name="T1" fmla="*/ 0 h 68"/>
                <a:gd name="T2" fmla="*/ 1 w 9"/>
                <a:gd name="T3" fmla="*/ 16 h 68"/>
                <a:gd name="T4" fmla="*/ 3 w 9"/>
                <a:gd name="T5" fmla="*/ 32 h 68"/>
                <a:gd name="T6" fmla="*/ 9 w 9"/>
                <a:gd name="T7" fmla="*/ 68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0"/>
                  </a:moveTo>
                  <a:lnTo>
                    <a:pt x="1" y="16"/>
                  </a:lnTo>
                  <a:lnTo>
                    <a:pt x="3" y="32"/>
                  </a:lnTo>
                  <a:lnTo>
                    <a:pt x="9" y="6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8" name="Freeform 120"/>
            <p:cNvSpPr>
              <a:spLocks/>
            </p:cNvSpPr>
            <p:nvPr/>
          </p:nvSpPr>
          <p:spPr bwMode="auto">
            <a:xfrm>
              <a:off x="3240" y="1718"/>
              <a:ext cx="9" cy="75"/>
            </a:xfrm>
            <a:custGeom>
              <a:avLst/>
              <a:gdLst>
                <a:gd name="T0" fmla="*/ 0 w 9"/>
                <a:gd name="T1" fmla="*/ 0 h 75"/>
                <a:gd name="T2" fmla="*/ 4 w 9"/>
                <a:gd name="T3" fmla="*/ 36 h 75"/>
                <a:gd name="T4" fmla="*/ 9 w 9"/>
                <a:gd name="T5" fmla="*/ 75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0"/>
                  </a:moveTo>
                  <a:lnTo>
                    <a:pt x="4" y="36"/>
                  </a:lnTo>
                  <a:lnTo>
                    <a:pt x="9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69" name="Freeform 121"/>
            <p:cNvSpPr>
              <a:spLocks/>
            </p:cNvSpPr>
            <p:nvPr/>
          </p:nvSpPr>
          <p:spPr bwMode="auto">
            <a:xfrm>
              <a:off x="3249" y="1793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0" name="Freeform 122"/>
            <p:cNvSpPr>
              <a:spLocks/>
            </p:cNvSpPr>
            <p:nvPr/>
          </p:nvSpPr>
          <p:spPr bwMode="auto">
            <a:xfrm>
              <a:off x="3257" y="1871"/>
              <a:ext cx="7" cy="69"/>
            </a:xfrm>
            <a:custGeom>
              <a:avLst/>
              <a:gdLst>
                <a:gd name="T0" fmla="*/ 0 w 7"/>
                <a:gd name="T1" fmla="*/ 0 h 69"/>
                <a:gd name="T2" fmla="*/ 3 w 7"/>
                <a:gd name="T3" fmla="*/ 36 h 69"/>
                <a:gd name="T4" fmla="*/ 7 w 7"/>
                <a:gd name="T5" fmla="*/ 69 h 69"/>
                <a:gd name="T6" fmla="*/ 0 60000 65536"/>
                <a:gd name="T7" fmla="*/ 0 60000 65536"/>
                <a:gd name="T8" fmla="*/ 0 60000 65536"/>
                <a:gd name="T9" fmla="*/ 0 w 7"/>
                <a:gd name="T10" fmla="*/ 0 h 69"/>
                <a:gd name="T11" fmla="*/ 7 w 7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9">
                  <a:moveTo>
                    <a:pt x="0" y="0"/>
                  </a:moveTo>
                  <a:lnTo>
                    <a:pt x="3" y="36"/>
                  </a:lnTo>
                  <a:lnTo>
                    <a:pt x="7" y="6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1" name="Freeform 123"/>
            <p:cNvSpPr>
              <a:spLocks/>
            </p:cNvSpPr>
            <p:nvPr/>
          </p:nvSpPr>
          <p:spPr bwMode="auto">
            <a:xfrm>
              <a:off x="3264" y="1940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4 w 10"/>
                <a:gd name="T3" fmla="*/ 29 h 62"/>
                <a:gd name="T4" fmla="*/ 8 w 10"/>
                <a:gd name="T5" fmla="*/ 49 h 62"/>
                <a:gd name="T6" fmla="*/ 10 w 10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2"/>
                <a:gd name="T14" fmla="*/ 10 w 10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2">
                  <a:moveTo>
                    <a:pt x="0" y="0"/>
                  </a:moveTo>
                  <a:lnTo>
                    <a:pt x="4" y="29"/>
                  </a:lnTo>
                  <a:lnTo>
                    <a:pt x="8" y="49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2" name="Freeform 124"/>
            <p:cNvSpPr>
              <a:spLocks/>
            </p:cNvSpPr>
            <p:nvPr/>
          </p:nvSpPr>
          <p:spPr bwMode="auto">
            <a:xfrm>
              <a:off x="3274" y="1999"/>
              <a:ext cx="11" cy="42"/>
            </a:xfrm>
            <a:custGeom>
              <a:avLst/>
              <a:gdLst>
                <a:gd name="T0" fmla="*/ 0 w 11"/>
                <a:gd name="T1" fmla="*/ 0 h 42"/>
                <a:gd name="T2" fmla="*/ 3 w 11"/>
                <a:gd name="T3" fmla="*/ 13 h 42"/>
                <a:gd name="T4" fmla="*/ 6 w 11"/>
                <a:gd name="T5" fmla="*/ 22 h 42"/>
                <a:gd name="T6" fmla="*/ 11 w 11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42"/>
                <a:gd name="T14" fmla="*/ 11 w 11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42">
                  <a:moveTo>
                    <a:pt x="0" y="0"/>
                  </a:moveTo>
                  <a:lnTo>
                    <a:pt x="3" y="13"/>
                  </a:lnTo>
                  <a:lnTo>
                    <a:pt x="6" y="22"/>
                  </a:lnTo>
                  <a:lnTo>
                    <a:pt x="11" y="4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3" name="Freeform 125"/>
            <p:cNvSpPr>
              <a:spLocks/>
            </p:cNvSpPr>
            <p:nvPr/>
          </p:nvSpPr>
          <p:spPr bwMode="auto">
            <a:xfrm>
              <a:off x="2256" y="1392"/>
              <a:ext cx="1218" cy="871"/>
            </a:xfrm>
            <a:custGeom>
              <a:avLst/>
              <a:gdLst>
                <a:gd name="T0" fmla="*/ 0 w 1218"/>
                <a:gd name="T1" fmla="*/ 52 h 871"/>
                <a:gd name="T2" fmla="*/ 4 w 1218"/>
                <a:gd name="T3" fmla="*/ 871 h 871"/>
                <a:gd name="T4" fmla="*/ 1218 w 1218"/>
                <a:gd name="T5" fmla="*/ 818 h 871"/>
                <a:gd name="T6" fmla="*/ 1214 w 1218"/>
                <a:gd name="T7" fmla="*/ 0 h 871"/>
                <a:gd name="T8" fmla="*/ 0 w 1218"/>
                <a:gd name="T9" fmla="*/ 52 h 8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8"/>
                <a:gd name="T16" fmla="*/ 0 h 871"/>
                <a:gd name="T17" fmla="*/ 1218 w 1218"/>
                <a:gd name="T18" fmla="*/ 871 h 8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8" h="871">
                  <a:moveTo>
                    <a:pt x="0" y="52"/>
                  </a:moveTo>
                  <a:lnTo>
                    <a:pt x="4" y="871"/>
                  </a:lnTo>
                  <a:lnTo>
                    <a:pt x="1218" y="818"/>
                  </a:lnTo>
                  <a:lnTo>
                    <a:pt x="1214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4" name="Freeform 126"/>
            <p:cNvSpPr>
              <a:spLocks/>
            </p:cNvSpPr>
            <p:nvPr/>
          </p:nvSpPr>
          <p:spPr bwMode="auto">
            <a:xfrm>
              <a:off x="2284" y="1770"/>
              <a:ext cx="9" cy="79"/>
            </a:xfrm>
            <a:custGeom>
              <a:avLst/>
              <a:gdLst>
                <a:gd name="T0" fmla="*/ 0 w 9"/>
                <a:gd name="T1" fmla="*/ 79 h 79"/>
                <a:gd name="T2" fmla="*/ 4 w 9"/>
                <a:gd name="T3" fmla="*/ 39 h 79"/>
                <a:gd name="T4" fmla="*/ 9 w 9"/>
                <a:gd name="T5" fmla="*/ 0 h 79"/>
                <a:gd name="T6" fmla="*/ 0 60000 65536"/>
                <a:gd name="T7" fmla="*/ 0 60000 65536"/>
                <a:gd name="T8" fmla="*/ 0 60000 65536"/>
                <a:gd name="T9" fmla="*/ 0 w 9"/>
                <a:gd name="T10" fmla="*/ 0 h 79"/>
                <a:gd name="T11" fmla="*/ 9 w 9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9">
                  <a:moveTo>
                    <a:pt x="0" y="79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5" name="Freeform 127"/>
            <p:cNvSpPr>
              <a:spLocks/>
            </p:cNvSpPr>
            <p:nvPr/>
          </p:nvSpPr>
          <p:spPr bwMode="auto">
            <a:xfrm>
              <a:off x="2292" y="1702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2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2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6" name="Freeform 128"/>
            <p:cNvSpPr>
              <a:spLocks/>
            </p:cNvSpPr>
            <p:nvPr/>
          </p:nvSpPr>
          <p:spPr bwMode="auto">
            <a:xfrm>
              <a:off x="2302" y="1646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4 w 7"/>
                <a:gd name="T3" fmla="*/ 23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7" name="Freeform 129"/>
            <p:cNvSpPr>
              <a:spLocks/>
            </p:cNvSpPr>
            <p:nvPr/>
          </p:nvSpPr>
          <p:spPr bwMode="auto">
            <a:xfrm>
              <a:off x="2308" y="1607"/>
              <a:ext cx="9" cy="39"/>
            </a:xfrm>
            <a:custGeom>
              <a:avLst/>
              <a:gdLst>
                <a:gd name="T0" fmla="*/ 0 w 9"/>
                <a:gd name="T1" fmla="*/ 39 h 39"/>
                <a:gd name="T2" fmla="*/ 5 w 9"/>
                <a:gd name="T3" fmla="*/ 17 h 39"/>
                <a:gd name="T4" fmla="*/ 6 w 9"/>
                <a:gd name="T5" fmla="*/ 7 h 39"/>
                <a:gd name="T6" fmla="*/ 9 w 9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9"/>
                <a:gd name="T14" fmla="*/ 9 w 9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9">
                  <a:moveTo>
                    <a:pt x="0" y="39"/>
                  </a:moveTo>
                  <a:lnTo>
                    <a:pt x="5" y="17"/>
                  </a:lnTo>
                  <a:lnTo>
                    <a:pt x="6" y="7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8" name="Freeform 130"/>
            <p:cNvSpPr>
              <a:spLocks/>
            </p:cNvSpPr>
            <p:nvPr/>
          </p:nvSpPr>
          <p:spPr bwMode="auto">
            <a:xfrm>
              <a:off x="2319" y="1591"/>
              <a:ext cx="5" cy="16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6 h 16"/>
                <a:gd name="T4" fmla="*/ 4 w 5"/>
                <a:gd name="T5" fmla="*/ 0 h 16"/>
                <a:gd name="T6" fmla="*/ 5 w 5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6"/>
                <a:gd name="T14" fmla="*/ 5 w 5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6">
                  <a:moveTo>
                    <a:pt x="0" y="16"/>
                  </a:moveTo>
                  <a:lnTo>
                    <a:pt x="3" y="6"/>
                  </a:lnTo>
                  <a:lnTo>
                    <a:pt x="4" y="0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79" name="Freeform 131"/>
            <p:cNvSpPr>
              <a:spLocks/>
            </p:cNvSpPr>
            <p:nvPr/>
          </p:nvSpPr>
          <p:spPr bwMode="auto">
            <a:xfrm>
              <a:off x="2325" y="1588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4 w 10"/>
                <a:gd name="T3" fmla="*/ 3 h 6"/>
                <a:gd name="T4" fmla="*/ 10 w 10"/>
                <a:gd name="T5" fmla="*/ 6 h 6"/>
                <a:gd name="T6" fmla="*/ 0 60000 65536"/>
                <a:gd name="T7" fmla="*/ 0 60000 65536"/>
                <a:gd name="T8" fmla="*/ 0 60000 65536"/>
                <a:gd name="T9" fmla="*/ 0 w 10"/>
                <a:gd name="T10" fmla="*/ 0 h 6"/>
                <a:gd name="T11" fmla="*/ 10 w 10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0" name="Freeform 132"/>
            <p:cNvSpPr>
              <a:spLocks/>
            </p:cNvSpPr>
            <p:nvPr/>
          </p:nvSpPr>
          <p:spPr bwMode="auto">
            <a:xfrm>
              <a:off x="2335" y="1597"/>
              <a:ext cx="8" cy="27"/>
            </a:xfrm>
            <a:custGeom>
              <a:avLst/>
              <a:gdLst>
                <a:gd name="T0" fmla="*/ 0 w 8"/>
                <a:gd name="T1" fmla="*/ 0 h 27"/>
                <a:gd name="T2" fmla="*/ 4 w 8"/>
                <a:gd name="T3" fmla="*/ 13 h 27"/>
                <a:gd name="T4" fmla="*/ 8 w 8"/>
                <a:gd name="T5" fmla="*/ 27 h 27"/>
                <a:gd name="T6" fmla="*/ 0 60000 65536"/>
                <a:gd name="T7" fmla="*/ 0 60000 65536"/>
                <a:gd name="T8" fmla="*/ 0 60000 65536"/>
                <a:gd name="T9" fmla="*/ 0 w 8"/>
                <a:gd name="T10" fmla="*/ 0 h 27"/>
                <a:gd name="T11" fmla="*/ 8 w 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7">
                  <a:moveTo>
                    <a:pt x="0" y="0"/>
                  </a:moveTo>
                  <a:lnTo>
                    <a:pt x="4" y="13"/>
                  </a:lnTo>
                  <a:lnTo>
                    <a:pt x="8" y="2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1" name="Freeform 133"/>
            <p:cNvSpPr>
              <a:spLocks/>
            </p:cNvSpPr>
            <p:nvPr/>
          </p:nvSpPr>
          <p:spPr bwMode="auto">
            <a:xfrm>
              <a:off x="2343" y="1624"/>
              <a:ext cx="8" cy="48"/>
            </a:xfrm>
            <a:custGeom>
              <a:avLst/>
              <a:gdLst>
                <a:gd name="T0" fmla="*/ 0 w 8"/>
                <a:gd name="T1" fmla="*/ 0 h 48"/>
                <a:gd name="T2" fmla="*/ 2 w 8"/>
                <a:gd name="T3" fmla="*/ 9 h 48"/>
                <a:gd name="T4" fmla="*/ 5 w 8"/>
                <a:gd name="T5" fmla="*/ 19 h 48"/>
                <a:gd name="T6" fmla="*/ 8 w 8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8"/>
                <a:gd name="T14" fmla="*/ 8 w 8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8">
                  <a:moveTo>
                    <a:pt x="0" y="0"/>
                  </a:moveTo>
                  <a:lnTo>
                    <a:pt x="2" y="9"/>
                  </a:lnTo>
                  <a:lnTo>
                    <a:pt x="5" y="19"/>
                  </a:lnTo>
                  <a:lnTo>
                    <a:pt x="8" y="4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2" name="Freeform 134"/>
            <p:cNvSpPr>
              <a:spLocks/>
            </p:cNvSpPr>
            <p:nvPr/>
          </p:nvSpPr>
          <p:spPr bwMode="auto">
            <a:xfrm>
              <a:off x="2351" y="1672"/>
              <a:ext cx="8" cy="66"/>
            </a:xfrm>
            <a:custGeom>
              <a:avLst/>
              <a:gdLst>
                <a:gd name="T0" fmla="*/ 0 w 8"/>
                <a:gd name="T1" fmla="*/ 0 h 66"/>
                <a:gd name="T2" fmla="*/ 4 w 8"/>
                <a:gd name="T3" fmla="*/ 33 h 66"/>
                <a:gd name="T4" fmla="*/ 8 w 8"/>
                <a:gd name="T5" fmla="*/ 66 h 66"/>
                <a:gd name="T6" fmla="*/ 0 60000 65536"/>
                <a:gd name="T7" fmla="*/ 0 60000 65536"/>
                <a:gd name="T8" fmla="*/ 0 60000 65536"/>
                <a:gd name="T9" fmla="*/ 0 w 8"/>
                <a:gd name="T10" fmla="*/ 0 h 66"/>
                <a:gd name="T11" fmla="*/ 8 w 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6">
                  <a:moveTo>
                    <a:pt x="0" y="0"/>
                  </a:moveTo>
                  <a:lnTo>
                    <a:pt x="4" y="33"/>
                  </a:lnTo>
                  <a:lnTo>
                    <a:pt x="8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3" name="Freeform 135"/>
            <p:cNvSpPr>
              <a:spLocks/>
            </p:cNvSpPr>
            <p:nvPr/>
          </p:nvSpPr>
          <p:spPr bwMode="auto">
            <a:xfrm>
              <a:off x="2360" y="1738"/>
              <a:ext cx="8" cy="71"/>
            </a:xfrm>
            <a:custGeom>
              <a:avLst/>
              <a:gdLst>
                <a:gd name="T0" fmla="*/ 0 w 8"/>
                <a:gd name="T1" fmla="*/ 0 h 71"/>
                <a:gd name="T2" fmla="*/ 4 w 8"/>
                <a:gd name="T3" fmla="*/ 36 h 71"/>
                <a:gd name="T4" fmla="*/ 8 w 8"/>
                <a:gd name="T5" fmla="*/ 71 h 71"/>
                <a:gd name="T6" fmla="*/ 0 60000 65536"/>
                <a:gd name="T7" fmla="*/ 0 60000 65536"/>
                <a:gd name="T8" fmla="*/ 0 60000 65536"/>
                <a:gd name="T9" fmla="*/ 0 w 8"/>
                <a:gd name="T10" fmla="*/ 0 h 71"/>
                <a:gd name="T11" fmla="*/ 8 w 8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1">
                  <a:moveTo>
                    <a:pt x="0" y="0"/>
                  </a:moveTo>
                  <a:lnTo>
                    <a:pt x="4" y="36"/>
                  </a:lnTo>
                  <a:lnTo>
                    <a:pt x="8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4" name="Freeform 136"/>
            <p:cNvSpPr>
              <a:spLocks/>
            </p:cNvSpPr>
            <p:nvPr/>
          </p:nvSpPr>
          <p:spPr bwMode="auto">
            <a:xfrm>
              <a:off x="2368" y="1806"/>
              <a:ext cx="10" cy="78"/>
            </a:xfrm>
            <a:custGeom>
              <a:avLst/>
              <a:gdLst>
                <a:gd name="T0" fmla="*/ 0 w 10"/>
                <a:gd name="T1" fmla="*/ 0 h 78"/>
                <a:gd name="T2" fmla="*/ 4 w 10"/>
                <a:gd name="T3" fmla="*/ 39 h 78"/>
                <a:gd name="T4" fmla="*/ 10 w 10"/>
                <a:gd name="T5" fmla="*/ 78 h 78"/>
                <a:gd name="T6" fmla="*/ 0 60000 65536"/>
                <a:gd name="T7" fmla="*/ 0 60000 65536"/>
                <a:gd name="T8" fmla="*/ 0 60000 65536"/>
                <a:gd name="T9" fmla="*/ 0 w 10"/>
                <a:gd name="T10" fmla="*/ 0 h 78"/>
                <a:gd name="T11" fmla="*/ 10 w 10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8">
                  <a:moveTo>
                    <a:pt x="0" y="0"/>
                  </a:moveTo>
                  <a:lnTo>
                    <a:pt x="4" y="39"/>
                  </a:lnTo>
                  <a:lnTo>
                    <a:pt x="10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5" name="Freeform 137"/>
            <p:cNvSpPr>
              <a:spLocks/>
            </p:cNvSpPr>
            <p:nvPr/>
          </p:nvSpPr>
          <p:spPr bwMode="auto">
            <a:xfrm>
              <a:off x="2378" y="1884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40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40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6" name="Freeform 138"/>
            <p:cNvSpPr>
              <a:spLocks/>
            </p:cNvSpPr>
            <p:nvPr/>
          </p:nvSpPr>
          <p:spPr bwMode="auto">
            <a:xfrm>
              <a:off x="2386" y="1959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5 w 8"/>
                <a:gd name="T3" fmla="*/ 33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5" y="33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7" name="Freeform 139"/>
            <p:cNvSpPr>
              <a:spLocks/>
            </p:cNvSpPr>
            <p:nvPr/>
          </p:nvSpPr>
          <p:spPr bwMode="auto">
            <a:xfrm>
              <a:off x="2394" y="2021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4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4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8" name="Freeform 140"/>
            <p:cNvSpPr>
              <a:spLocks/>
            </p:cNvSpPr>
            <p:nvPr/>
          </p:nvSpPr>
          <p:spPr bwMode="auto">
            <a:xfrm>
              <a:off x="2403" y="2070"/>
              <a:ext cx="8" cy="30"/>
            </a:xfrm>
            <a:custGeom>
              <a:avLst/>
              <a:gdLst>
                <a:gd name="T0" fmla="*/ 0 w 8"/>
                <a:gd name="T1" fmla="*/ 0 h 30"/>
                <a:gd name="T2" fmla="*/ 4 w 8"/>
                <a:gd name="T3" fmla="*/ 17 h 30"/>
                <a:gd name="T4" fmla="*/ 6 w 8"/>
                <a:gd name="T5" fmla="*/ 23 h 30"/>
                <a:gd name="T6" fmla="*/ 8 w 8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0"/>
                <a:gd name="T14" fmla="*/ 8 w 8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0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89" name="Freeform 141"/>
            <p:cNvSpPr>
              <a:spLocks/>
            </p:cNvSpPr>
            <p:nvPr/>
          </p:nvSpPr>
          <p:spPr bwMode="auto">
            <a:xfrm>
              <a:off x="2411" y="2096"/>
              <a:ext cx="9" cy="7"/>
            </a:xfrm>
            <a:custGeom>
              <a:avLst/>
              <a:gdLst>
                <a:gd name="T0" fmla="*/ 0 w 9"/>
                <a:gd name="T1" fmla="*/ 0 h 7"/>
                <a:gd name="T2" fmla="*/ 3 w 9"/>
                <a:gd name="T3" fmla="*/ 7 h 7"/>
                <a:gd name="T4" fmla="*/ 9 w 9"/>
                <a:gd name="T5" fmla="*/ 4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0" y="0"/>
                  </a:moveTo>
                  <a:lnTo>
                    <a:pt x="3" y="7"/>
                  </a:lnTo>
                  <a:lnTo>
                    <a:pt x="9" y="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0" name="Freeform 142"/>
            <p:cNvSpPr>
              <a:spLocks/>
            </p:cNvSpPr>
            <p:nvPr/>
          </p:nvSpPr>
          <p:spPr bwMode="auto">
            <a:xfrm>
              <a:off x="2420" y="2083"/>
              <a:ext cx="9" cy="20"/>
            </a:xfrm>
            <a:custGeom>
              <a:avLst/>
              <a:gdLst>
                <a:gd name="T0" fmla="*/ 0 w 9"/>
                <a:gd name="T1" fmla="*/ 20 h 20"/>
                <a:gd name="T2" fmla="*/ 3 w 9"/>
                <a:gd name="T3" fmla="*/ 17 h 20"/>
                <a:gd name="T4" fmla="*/ 4 w 9"/>
                <a:gd name="T5" fmla="*/ 13 h 20"/>
                <a:gd name="T6" fmla="*/ 9 w 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0" y="20"/>
                  </a:moveTo>
                  <a:lnTo>
                    <a:pt x="3" y="17"/>
                  </a:lnTo>
                  <a:lnTo>
                    <a:pt x="4" y="1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1" name="Freeform 143"/>
            <p:cNvSpPr>
              <a:spLocks/>
            </p:cNvSpPr>
            <p:nvPr/>
          </p:nvSpPr>
          <p:spPr bwMode="auto">
            <a:xfrm>
              <a:off x="2429" y="2044"/>
              <a:ext cx="8" cy="39"/>
            </a:xfrm>
            <a:custGeom>
              <a:avLst/>
              <a:gdLst>
                <a:gd name="T0" fmla="*/ 0 w 8"/>
                <a:gd name="T1" fmla="*/ 39 h 39"/>
                <a:gd name="T2" fmla="*/ 1 w 8"/>
                <a:gd name="T3" fmla="*/ 30 h 39"/>
                <a:gd name="T4" fmla="*/ 4 w 8"/>
                <a:gd name="T5" fmla="*/ 23 h 39"/>
                <a:gd name="T6" fmla="*/ 8 w 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9"/>
                <a:gd name="T14" fmla="*/ 8 w 8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9">
                  <a:moveTo>
                    <a:pt x="0" y="39"/>
                  </a:moveTo>
                  <a:lnTo>
                    <a:pt x="1" y="30"/>
                  </a:ln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2" name="Freeform 144"/>
            <p:cNvSpPr>
              <a:spLocks/>
            </p:cNvSpPr>
            <p:nvPr/>
          </p:nvSpPr>
          <p:spPr bwMode="auto">
            <a:xfrm>
              <a:off x="2437" y="1985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3 h 59"/>
                <a:gd name="T4" fmla="*/ 4 w 8"/>
                <a:gd name="T5" fmla="*/ 33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3"/>
                  </a:lnTo>
                  <a:lnTo>
                    <a:pt x="4" y="3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3" name="Freeform 145"/>
            <p:cNvSpPr>
              <a:spLocks/>
            </p:cNvSpPr>
            <p:nvPr/>
          </p:nvSpPr>
          <p:spPr bwMode="auto">
            <a:xfrm>
              <a:off x="2444" y="1917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9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4" name="Freeform 146"/>
            <p:cNvSpPr>
              <a:spLocks/>
            </p:cNvSpPr>
            <p:nvPr/>
          </p:nvSpPr>
          <p:spPr bwMode="auto">
            <a:xfrm>
              <a:off x="2454" y="1835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43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4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5" name="Freeform 147"/>
            <p:cNvSpPr>
              <a:spLocks/>
            </p:cNvSpPr>
            <p:nvPr/>
          </p:nvSpPr>
          <p:spPr bwMode="auto">
            <a:xfrm>
              <a:off x="2462" y="1760"/>
              <a:ext cx="7" cy="79"/>
            </a:xfrm>
            <a:custGeom>
              <a:avLst/>
              <a:gdLst>
                <a:gd name="T0" fmla="*/ 0 w 7"/>
                <a:gd name="T1" fmla="*/ 79 h 79"/>
                <a:gd name="T2" fmla="*/ 3 w 7"/>
                <a:gd name="T3" fmla="*/ 40 h 79"/>
                <a:gd name="T4" fmla="*/ 7 w 7"/>
                <a:gd name="T5" fmla="*/ 0 h 79"/>
                <a:gd name="T6" fmla="*/ 0 60000 65536"/>
                <a:gd name="T7" fmla="*/ 0 60000 65536"/>
                <a:gd name="T8" fmla="*/ 0 60000 65536"/>
                <a:gd name="T9" fmla="*/ 0 w 7"/>
                <a:gd name="T10" fmla="*/ 0 h 79"/>
                <a:gd name="T11" fmla="*/ 7 w 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9">
                  <a:moveTo>
                    <a:pt x="0" y="79"/>
                  </a:moveTo>
                  <a:lnTo>
                    <a:pt x="3" y="40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6" name="Freeform 148"/>
            <p:cNvSpPr>
              <a:spLocks/>
            </p:cNvSpPr>
            <p:nvPr/>
          </p:nvSpPr>
          <p:spPr bwMode="auto">
            <a:xfrm>
              <a:off x="2469" y="1692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4 w 9"/>
                <a:gd name="T3" fmla="*/ 33 h 68"/>
                <a:gd name="T4" fmla="*/ 6 w 9"/>
                <a:gd name="T5" fmla="*/ 16 h 68"/>
                <a:gd name="T6" fmla="*/ 9 w 9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68"/>
                  </a:moveTo>
                  <a:lnTo>
                    <a:pt x="4" y="33"/>
                  </a:lnTo>
                  <a:lnTo>
                    <a:pt x="6" y="1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7" name="Freeform 149"/>
            <p:cNvSpPr>
              <a:spLocks/>
            </p:cNvSpPr>
            <p:nvPr/>
          </p:nvSpPr>
          <p:spPr bwMode="auto">
            <a:xfrm>
              <a:off x="2478" y="1633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3 w 7"/>
                <a:gd name="T3" fmla="*/ 26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3" y="2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8" name="Freeform 150"/>
            <p:cNvSpPr>
              <a:spLocks/>
            </p:cNvSpPr>
            <p:nvPr/>
          </p:nvSpPr>
          <p:spPr bwMode="auto">
            <a:xfrm>
              <a:off x="2484" y="1597"/>
              <a:ext cx="10" cy="36"/>
            </a:xfrm>
            <a:custGeom>
              <a:avLst/>
              <a:gdLst>
                <a:gd name="T0" fmla="*/ 0 w 10"/>
                <a:gd name="T1" fmla="*/ 36 h 36"/>
                <a:gd name="T2" fmla="*/ 4 w 10"/>
                <a:gd name="T3" fmla="*/ 17 h 36"/>
                <a:gd name="T4" fmla="*/ 8 w 10"/>
                <a:gd name="T5" fmla="*/ 7 h 36"/>
                <a:gd name="T6" fmla="*/ 10 w 1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6"/>
                <a:gd name="T14" fmla="*/ 10 w 10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6">
                  <a:moveTo>
                    <a:pt x="0" y="36"/>
                  </a:moveTo>
                  <a:lnTo>
                    <a:pt x="4" y="17"/>
                  </a:lnTo>
                  <a:lnTo>
                    <a:pt x="8" y="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99" name="Freeform 151"/>
            <p:cNvSpPr>
              <a:spLocks/>
            </p:cNvSpPr>
            <p:nvPr/>
          </p:nvSpPr>
          <p:spPr bwMode="auto">
            <a:xfrm>
              <a:off x="2493" y="1584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0" name="Freeform 152"/>
            <p:cNvSpPr>
              <a:spLocks/>
            </p:cNvSpPr>
            <p:nvPr/>
          </p:nvSpPr>
          <p:spPr bwMode="auto">
            <a:xfrm>
              <a:off x="2503" y="1581"/>
              <a:ext cx="7" cy="7"/>
            </a:xfrm>
            <a:custGeom>
              <a:avLst/>
              <a:gdLst>
                <a:gd name="T0" fmla="*/ 0 w 7"/>
                <a:gd name="T1" fmla="*/ 0 h 7"/>
                <a:gd name="T2" fmla="*/ 4 w 7"/>
                <a:gd name="T3" fmla="*/ 0 h 7"/>
                <a:gd name="T4" fmla="*/ 7 w 7"/>
                <a:gd name="T5" fmla="*/ 7 h 7"/>
                <a:gd name="T6" fmla="*/ 0 60000 65536"/>
                <a:gd name="T7" fmla="*/ 0 60000 65536"/>
                <a:gd name="T8" fmla="*/ 0 60000 65536"/>
                <a:gd name="T9" fmla="*/ 0 w 7"/>
                <a:gd name="T10" fmla="*/ 0 h 7"/>
                <a:gd name="T11" fmla="*/ 7 w 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">
                  <a:moveTo>
                    <a:pt x="0" y="0"/>
                  </a:moveTo>
                  <a:lnTo>
                    <a:pt x="4" y="0"/>
                  </a:lnTo>
                  <a:lnTo>
                    <a:pt x="7" y="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1" name="Freeform 153"/>
            <p:cNvSpPr>
              <a:spLocks/>
            </p:cNvSpPr>
            <p:nvPr/>
          </p:nvSpPr>
          <p:spPr bwMode="auto">
            <a:xfrm>
              <a:off x="2510" y="1588"/>
              <a:ext cx="8" cy="29"/>
            </a:xfrm>
            <a:custGeom>
              <a:avLst/>
              <a:gdLst>
                <a:gd name="T0" fmla="*/ 0 w 8"/>
                <a:gd name="T1" fmla="*/ 0 h 29"/>
                <a:gd name="T2" fmla="*/ 2 w 8"/>
                <a:gd name="T3" fmla="*/ 6 h 29"/>
                <a:gd name="T4" fmla="*/ 4 w 8"/>
                <a:gd name="T5" fmla="*/ 13 h 29"/>
                <a:gd name="T6" fmla="*/ 8 w 8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9"/>
                <a:gd name="T14" fmla="*/ 8 w 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9">
                  <a:moveTo>
                    <a:pt x="0" y="0"/>
                  </a:moveTo>
                  <a:lnTo>
                    <a:pt x="2" y="6"/>
                  </a:lnTo>
                  <a:lnTo>
                    <a:pt x="4" y="13"/>
                  </a:lnTo>
                  <a:lnTo>
                    <a:pt x="8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2" name="Freeform 154"/>
            <p:cNvSpPr>
              <a:spLocks/>
            </p:cNvSpPr>
            <p:nvPr/>
          </p:nvSpPr>
          <p:spPr bwMode="auto">
            <a:xfrm>
              <a:off x="2518" y="1617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3 w 8"/>
                <a:gd name="T3" fmla="*/ 23 h 49"/>
                <a:gd name="T4" fmla="*/ 8 w 8"/>
                <a:gd name="T5" fmla="*/ 49 h 49"/>
                <a:gd name="T6" fmla="*/ 0 60000 65536"/>
                <a:gd name="T7" fmla="*/ 0 60000 65536"/>
                <a:gd name="T8" fmla="*/ 0 60000 65536"/>
                <a:gd name="T9" fmla="*/ 0 w 8"/>
                <a:gd name="T10" fmla="*/ 0 h 49"/>
                <a:gd name="T11" fmla="*/ 8 w 8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9">
                  <a:moveTo>
                    <a:pt x="0" y="0"/>
                  </a:moveTo>
                  <a:lnTo>
                    <a:pt x="3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3" name="Freeform 155"/>
            <p:cNvSpPr>
              <a:spLocks/>
            </p:cNvSpPr>
            <p:nvPr/>
          </p:nvSpPr>
          <p:spPr bwMode="auto">
            <a:xfrm>
              <a:off x="2526" y="1666"/>
              <a:ext cx="10" cy="65"/>
            </a:xfrm>
            <a:custGeom>
              <a:avLst/>
              <a:gdLst>
                <a:gd name="T0" fmla="*/ 0 w 10"/>
                <a:gd name="T1" fmla="*/ 0 h 65"/>
                <a:gd name="T2" fmla="*/ 4 w 10"/>
                <a:gd name="T3" fmla="*/ 33 h 65"/>
                <a:gd name="T4" fmla="*/ 10 w 10"/>
                <a:gd name="T5" fmla="*/ 65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0"/>
                  </a:moveTo>
                  <a:lnTo>
                    <a:pt x="4" y="33"/>
                  </a:lnTo>
                  <a:lnTo>
                    <a:pt x="10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4" name="Freeform 156"/>
            <p:cNvSpPr>
              <a:spLocks/>
            </p:cNvSpPr>
            <p:nvPr/>
          </p:nvSpPr>
          <p:spPr bwMode="auto">
            <a:xfrm>
              <a:off x="2536" y="1731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9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9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5" name="Freeform 157"/>
            <p:cNvSpPr>
              <a:spLocks/>
            </p:cNvSpPr>
            <p:nvPr/>
          </p:nvSpPr>
          <p:spPr bwMode="auto">
            <a:xfrm>
              <a:off x="2545" y="1806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6" name="Freeform 158"/>
            <p:cNvSpPr>
              <a:spLocks/>
            </p:cNvSpPr>
            <p:nvPr/>
          </p:nvSpPr>
          <p:spPr bwMode="auto">
            <a:xfrm>
              <a:off x="2553" y="1884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8 w 8"/>
                <a:gd name="T5" fmla="*/ 72 h 72"/>
                <a:gd name="T6" fmla="*/ 0 60000 65536"/>
                <a:gd name="T7" fmla="*/ 0 60000 65536"/>
                <a:gd name="T8" fmla="*/ 0 60000 65536"/>
                <a:gd name="T9" fmla="*/ 0 w 8"/>
                <a:gd name="T10" fmla="*/ 0 h 72"/>
                <a:gd name="T11" fmla="*/ 8 w 8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7" name="Freeform 159"/>
            <p:cNvSpPr>
              <a:spLocks/>
            </p:cNvSpPr>
            <p:nvPr/>
          </p:nvSpPr>
          <p:spPr bwMode="auto">
            <a:xfrm>
              <a:off x="2562" y="1956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5 w 10"/>
                <a:gd name="T3" fmla="*/ 33 h 62"/>
                <a:gd name="T4" fmla="*/ 10 w 10"/>
                <a:gd name="T5" fmla="*/ 62 h 62"/>
                <a:gd name="T6" fmla="*/ 0 60000 65536"/>
                <a:gd name="T7" fmla="*/ 0 60000 65536"/>
                <a:gd name="T8" fmla="*/ 0 60000 65536"/>
                <a:gd name="T9" fmla="*/ 0 w 10"/>
                <a:gd name="T10" fmla="*/ 0 h 62"/>
                <a:gd name="T11" fmla="*/ 10 w 10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2">
                  <a:moveTo>
                    <a:pt x="0" y="0"/>
                  </a:moveTo>
                  <a:lnTo>
                    <a:pt x="5" y="33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8" name="Freeform 160"/>
            <p:cNvSpPr>
              <a:spLocks/>
            </p:cNvSpPr>
            <p:nvPr/>
          </p:nvSpPr>
          <p:spPr bwMode="auto">
            <a:xfrm>
              <a:off x="2571" y="2015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5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5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09" name="Freeform 161"/>
            <p:cNvSpPr>
              <a:spLocks/>
            </p:cNvSpPr>
            <p:nvPr/>
          </p:nvSpPr>
          <p:spPr bwMode="auto">
            <a:xfrm>
              <a:off x="2580" y="206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6 h 26"/>
                <a:gd name="T4" fmla="*/ 8 w 8"/>
                <a:gd name="T5" fmla="*/ 26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0"/>
                  </a:moveTo>
                  <a:lnTo>
                    <a:pt x="4" y="16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0" name="Freeform 162"/>
            <p:cNvSpPr>
              <a:spLocks/>
            </p:cNvSpPr>
            <p:nvPr/>
          </p:nvSpPr>
          <p:spPr bwMode="auto">
            <a:xfrm>
              <a:off x="2588" y="2093"/>
              <a:ext cx="7" cy="3"/>
            </a:xfrm>
            <a:custGeom>
              <a:avLst/>
              <a:gdLst>
                <a:gd name="T0" fmla="*/ 0 w 7"/>
                <a:gd name="T1" fmla="*/ 0 h 3"/>
                <a:gd name="T2" fmla="*/ 4 w 7"/>
                <a:gd name="T3" fmla="*/ 3 h 3"/>
                <a:gd name="T4" fmla="*/ 5 w 7"/>
                <a:gd name="T5" fmla="*/ 3 h 3"/>
                <a:gd name="T6" fmla="*/ 7 w 7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3"/>
                <a:gd name="T14" fmla="*/ 7 w 7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3">
                  <a:moveTo>
                    <a:pt x="0" y="0"/>
                  </a:moveTo>
                  <a:lnTo>
                    <a:pt x="4" y="3"/>
                  </a:lnTo>
                  <a:lnTo>
                    <a:pt x="5" y="3"/>
                  </a:lnTo>
                  <a:lnTo>
                    <a:pt x="7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1" name="Freeform 163"/>
            <p:cNvSpPr>
              <a:spLocks/>
            </p:cNvSpPr>
            <p:nvPr/>
          </p:nvSpPr>
          <p:spPr bwMode="auto">
            <a:xfrm>
              <a:off x="2595" y="2074"/>
              <a:ext cx="9" cy="19"/>
            </a:xfrm>
            <a:custGeom>
              <a:avLst/>
              <a:gdLst>
                <a:gd name="T0" fmla="*/ 0 w 9"/>
                <a:gd name="T1" fmla="*/ 19 h 19"/>
                <a:gd name="T2" fmla="*/ 3 w 9"/>
                <a:gd name="T3" fmla="*/ 16 h 19"/>
                <a:gd name="T4" fmla="*/ 5 w 9"/>
                <a:gd name="T5" fmla="*/ 9 h 19"/>
                <a:gd name="T6" fmla="*/ 9 w 9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9"/>
                <a:gd name="T14" fmla="*/ 9 w 9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9">
                  <a:moveTo>
                    <a:pt x="0" y="19"/>
                  </a:moveTo>
                  <a:lnTo>
                    <a:pt x="3" y="16"/>
                  </a:lnTo>
                  <a:lnTo>
                    <a:pt x="5" y="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2" name="Freeform 164"/>
            <p:cNvSpPr>
              <a:spLocks/>
            </p:cNvSpPr>
            <p:nvPr/>
          </p:nvSpPr>
          <p:spPr bwMode="auto">
            <a:xfrm>
              <a:off x="2604" y="2028"/>
              <a:ext cx="10" cy="49"/>
            </a:xfrm>
            <a:custGeom>
              <a:avLst/>
              <a:gdLst>
                <a:gd name="T0" fmla="*/ 0 w 10"/>
                <a:gd name="T1" fmla="*/ 49 h 49"/>
                <a:gd name="T2" fmla="*/ 2 w 10"/>
                <a:gd name="T3" fmla="*/ 36 h 49"/>
                <a:gd name="T4" fmla="*/ 4 w 10"/>
                <a:gd name="T5" fmla="*/ 29 h 49"/>
                <a:gd name="T6" fmla="*/ 10 w 1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49"/>
                <a:gd name="T14" fmla="*/ 10 w 1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49">
                  <a:moveTo>
                    <a:pt x="0" y="49"/>
                  </a:moveTo>
                  <a:lnTo>
                    <a:pt x="2" y="36"/>
                  </a:lnTo>
                  <a:lnTo>
                    <a:pt x="4" y="2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3" name="Freeform 165"/>
            <p:cNvSpPr>
              <a:spLocks/>
            </p:cNvSpPr>
            <p:nvPr/>
          </p:nvSpPr>
          <p:spPr bwMode="auto">
            <a:xfrm>
              <a:off x="2613" y="1969"/>
              <a:ext cx="7" cy="65"/>
            </a:xfrm>
            <a:custGeom>
              <a:avLst/>
              <a:gdLst>
                <a:gd name="T0" fmla="*/ 0 w 7"/>
                <a:gd name="T1" fmla="*/ 65 h 65"/>
                <a:gd name="T2" fmla="*/ 4 w 7"/>
                <a:gd name="T3" fmla="*/ 33 h 65"/>
                <a:gd name="T4" fmla="*/ 7 w 7"/>
                <a:gd name="T5" fmla="*/ 0 h 65"/>
                <a:gd name="T6" fmla="*/ 0 60000 65536"/>
                <a:gd name="T7" fmla="*/ 0 60000 65536"/>
                <a:gd name="T8" fmla="*/ 0 60000 65536"/>
                <a:gd name="T9" fmla="*/ 0 w 7"/>
                <a:gd name="T10" fmla="*/ 0 h 65"/>
                <a:gd name="T11" fmla="*/ 7 w 7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5">
                  <a:moveTo>
                    <a:pt x="0" y="65"/>
                  </a:moveTo>
                  <a:lnTo>
                    <a:pt x="4" y="3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4" name="Freeform 166"/>
            <p:cNvSpPr>
              <a:spLocks/>
            </p:cNvSpPr>
            <p:nvPr/>
          </p:nvSpPr>
          <p:spPr bwMode="auto">
            <a:xfrm>
              <a:off x="2620" y="1904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5 w 9"/>
                <a:gd name="T3" fmla="*/ 36 h 68"/>
                <a:gd name="T4" fmla="*/ 9 w 9"/>
                <a:gd name="T5" fmla="*/ 0 h 68"/>
                <a:gd name="T6" fmla="*/ 0 60000 65536"/>
                <a:gd name="T7" fmla="*/ 0 60000 65536"/>
                <a:gd name="T8" fmla="*/ 0 60000 65536"/>
                <a:gd name="T9" fmla="*/ 0 w 9"/>
                <a:gd name="T10" fmla="*/ 0 h 68"/>
                <a:gd name="T11" fmla="*/ 9 w 9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8">
                  <a:moveTo>
                    <a:pt x="0" y="68"/>
                  </a:moveTo>
                  <a:lnTo>
                    <a:pt x="5" y="3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5" name="Freeform 167"/>
            <p:cNvSpPr>
              <a:spLocks/>
            </p:cNvSpPr>
            <p:nvPr/>
          </p:nvSpPr>
          <p:spPr bwMode="auto">
            <a:xfrm>
              <a:off x="2629" y="1826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4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4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6" name="Freeform 168"/>
            <p:cNvSpPr>
              <a:spLocks/>
            </p:cNvSpPr>
            <p:nvPr/>
          </p:nvSpPr>
          <p:spPr bwMode="auto">
            <a:xfrm>
              <a:off x="2636" y="1744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39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7" name="Freeform 169"/>
            <p:cNvSpPr>
              <a:spLocks/>
            </p:cNvSpPr>
            <p:nvPr/>
          </p:nvSpPr>
          <p:spPr bwMode="auto">
            <a:xfrm>
              <a:off x="2643" y="1682"/>
              <a:ext cx="10" cy="69"/>
            </a:xfrm>
            <a:custGeom>
              <a:avLst/>
              <a:gdLst>
                <a:gd name="T0" fmla="*/ 0 w 10"/>
                <a:gd name="T1" fmla="*/ 69 h 69"/>
                <a:gd name="T2" fmla="*/ 4 w 10"/>
                <a:gd name="T3" fmla="*/ 33 h 69"/>
                <a:gd name="T4" fmla="*/ 8 w 10"/>
                <a:gd name="T5" fmla="*/ 17 h 69"/>
                <a:gd name="T6" fmla="*/ 10 w 10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9"/>
                <a:gd name="T14" fmla="*/ 10 w 10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9">
                  <a:moveTo>
                    <a:pt x="0" y="69"/>
                  </a:moveTo>
                  <a:lnTo>
                    <a:pt x="4" y="33"/>
                  </a:lnTo>
                  <a:lnTo>
                    <a:pt x="8" y="1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8" name="Freeform 170"/>
            <p:cNvSpPr>
              <a:spLocks/>
            </p:cNvSpPr>
            <p:nvPr/>
          </p:nvSpPr>
          <p:spPr bwMode="auto">
            <a:xfrm>
              <a:off x="2653" y="1627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19" name="Freeform 171"/>
            <p:cNvSpPr>
              <a:spLocks/>
            </p:cNvSpPr>
            <p:nvPr/>
          </p:nvSpPr>
          <p:spPr bwMode="auto">
            <a:xfrm>
              <a:off x="2661" y="159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4 w 8"/>
                <a:gd name="T3" fmla="*/ 16 h 36"/>
                <a:gd name="T4" fmla="*/ 8 w 8"/>
                <a:gd name="T5" fmla="*/ 0 h 36"/>
                <a:gd name="T6" fmla="*/ 0 60000 65536"/>
                <a:gd name="T7" fmla="*/ 0 60000 65536"/>
                <a:gd name="T8" fmla="*/ 0 60000 65536"/>
                <a:gd name="T9" fmla="*/ 0 w 8"/>
                <a:gd name="T10" fmla="*/ 0 h 36"/>
                <a:gd name="T11" fmla="*/ 8 w 8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6">
                  <a:moveTo>
                    <a:pt x="0" y="3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0" name="Freeform 172"/>
            <p:cNvSpPr>
              <a:spLocks/>
            </p:cNvSpPr>
            <p:nvPr/>
          </p:nvSpPr>
          <p:spPr bwMode="auto">
            <a:xfrm>
              <a:off x="2669" y="1571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1" name="Freeform 173"/>
            <p:cNvSpPr>
              <a:spLocks/>
            </p:cNvSpPr>
            <p:nvPr/>
          </p:nvSpPr>
          <p:spPr bwMode="auto">
            <a:xfrm>
              <a:off x="2678" y="157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1 w 9"/>
                <a:gd name="T3" fmla="*/ 0 h 10"/>
                <a:gd name="T4" fmla="*/ 3 w 9"/>
                <a:gd name="T5" fmla="*/ 0 h 10"/>
                <a:gd name="T6" fmla="*/ 9 w 9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0"/>
                <a:gd name="T14" fmla="*/ 9 w 9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0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9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2" name="Freeform 174"/>
            <p:cNvSpPr>
              <a:spLocks/>
            </p:cNvSpPr>
            <p:nvPr/>
          </p:nvSpPr>
          <p:spPr bwMode="auto">
            <a:xfrm>
              <a:off x="2687" y="158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4 w 8"/>
                <a:gd name="T3" fmla="*/ 13 h 33"/>
                <a:gd name="T4" fmla="*/ 8 w 8"/>
                <a:gd name="T5" fmla="*/ 33 h 33"/>
                <a:gd name="T6" fmla="*/ 0 60000 65536"/>
                <a:gd name="T7" fmla="*/ 0 60000 65536"/>
                <a:gd name="T8" fmla="*/ 0 60000 65536"/>
                <a:gd name="T9" fmla="*/ 0 w 8"/>
                <a:gd name="T10" fmla="*/ 0 h 33"/>
                <a:gd name="T11" fmla="*/ 8 w 8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3">
                  <a:moveTo>
                    <a:pt x="0" y="0"/>
                  </a:move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3" name="Freeform 175"/>
            <p:cNvSpPr>
              <a:spLocks/>
            </p:cNvSpPr>
            <p:nvPr/>
          </p:nvSpPr>
          <p:spPr bwMode="auto">
            <a:xfrm>
              <a:off x="2695" y="1614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2 w 8"/>
                <a:gd name="T3" fmla="*/ 10 h 49"/>
                <a:gd name="T4" fmla="*/ 4 w 8"/>
                <a:gd name="T5" fmla="*/ 23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2" y="10"/>
                  </a:lnTo>
                  <a:lnTo>
                    <a:pt x="4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4" name="Freeform 176"/>
            <p:cNvSpPr>
              <a:spLocks/>
            </p:cNvSpPr>
            <p:nvPr/>
          </p:nvSpPr>
          <p:spPr bwMode="auto">
            <a:xfrm>
              <a:off x="2703" y="166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5" name="Freeform 177"/>
            <p:cNvSpPr>
              <a:spLocks/>
            </p:cNvSpPr>
            <p:nvPr/>
          </p:nvSpPr>
          <p:spPr bwMode="auto">
            <a:xfrm>
              <a:off x="2712" y="1728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6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6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6" name="Line 178"/>
            <p:cNvSpPr>
              <a:spLocks noChangeShapeType="1"/>
            </p:cNvSpPr>
            <p:nvPr/>
          </p:nvSpPr>
          <p:spPr bwMode="auto">
            <a:xfrm>
              <a:off x="2719" y="1800"/>
              <a:ext cx="10" cy="7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7" name="Freeform 179"/>
            <p:cNvSpPr>
              <a:spLocks/>
            </p:cNvSpPr>
            <p:nvPr/>
          </p:nvSpPr>
          <p:spPr bwMode="auto">
            <a:xfrm>
              <a:off x="2730" y="1878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7 w 8"/>
                <a:gd name="T5" fmla="*/ 55 h 72"/>
                <a:gd name="T6" fmla="*/ 8 w 8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2"/>
                <a:gd name="T14" fmla="*/ 8 w 8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7" y="55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8" name="Freeform 180"/>
            <p:cNvSpPr>
              <a:spLocks/>
            </p:cNvSpPr>
            <p:nvPr/>
          </p:nvSpPr>
          <p:spPr bwMode="auto">
            <a:xfrm>
              <a:off x="2739" y="1950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4 w 8"/>
                <a:gd name="T3" fmla="*/ 32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4" y="32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29" name="Freeform 181"/>
            <p:cNvSpPr>
              <a:spLocks/>
            </p:cNvSpPr>
            <p:nvPr/>
          </p:nvSpPr>
          <p:spPr bwMode="auto">
            <a:xfrm>
              <a:off x="2746" y="2012"/>
              <a:ext cx="8" cy="45"/>
            </a:xfrm>
            <a:custGeom>
              <a:avLst/>
              <a:gdLst>
                <a:gd name="T0" fmla="*/ 0 w 8"/>
                <a:gd name="T1" fmla="*/ 0 h 45"/>
                <a:gd name="T2" fmla="*/ 4 w 8"/>
                <a:gd name="T3" fmla="*/ 26 h 45"/>
                <a:gd name="T4" fmla="*/ 6 w 8"/>
                <a:gd name="T5" fmla="*/ 35 h 45"/>
                <a:gd name="T6" fmla="*/ 8 w 8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5"/>
                <a:gd name="T14" fmla="*/ 8 w 8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5">
                  <a:moveTo>
                    <a:pt x="0" y="0"/>
                  </a:moveTo>
                  <a:lnTo>
                    <a:pt x="4" y="26"/>
                  </a:lnTo>
                  <a:lnTo>
                    <a:pt x="6" y="35"/>
                  </a:lnTo>
                  <a:lnTo>
                    <a:pt x="8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0" name="Freeform 182"/>
            <p:cNvSpPr>
              <a:spLocks/>
            </p:cNvSpPr>
            <p:nvPr/>
          </p:nvSpPr>
          <p:spPr bwMode="auto">
            <a:xfrm>
              <a:off x="2755" y="205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7 h 26"/>
                <a:gd name="T4" fmla="*/ 6 w 8"/>
                <a:gd name="T5" fmla="*/ 23 h 26"/>
                <a:gd name="T6" fmla="*/ 8 w 8"/>
                <a:gd name="T7" fmla="*/ 26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6"/>
                <a:gd name="T14" fmla="*/ 8 w 8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6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1" name="Freeform 183"/>
            <p:cNvSpPr>
              <a:spLocks/>
            </p:cNvSpPr>
            <p:nvPr/>
          </p:nvSpPr>
          <p:spPr bwMode="auto">
            <a:xfrm>
              <a:off x="2763" y="2087"/>
              <a:ext cx="9" cy="6"/>
            </a:xfrm>
            <a:custGeom>
              <a:avLst/>
              <a:gdLst>
                <a:gd name="T0" fmla="*/ 0 w 9"/>
                <a:gd name="T1" fmla="*/ 0 h 6"/>
                <a:gd name="T2" fmla="*/ 3 w 9"/>
                <a:gd name="T3" fmla="*/ 6 h 6"/>
                <a:gd name="T4" fmla="*/ 9 w 9"/>
                <a:gd name="T5" fmla="*/ 0 h 6"/>
                <a:gd name="T6" fmla="*/ 0 60000 65536"/>
                <a:gd name="T7" fmla="*/ 0 60000 65536"/>
                <a:gd name="T8" fmla="*/ 0 60000 65536"/>
                <a:gd name="T9" fmla="*/ 0 w 9"/>
                <a:gd name="T10" fmla="*/ 0 h 6"/>
                <a:gd name="T11" fmla="*/ 9 w 9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">
                  <a:moveTo>
                    <a:pt x="0" y="0"/>
                  </a:moveTo>
                  <a:lnTo>
                    <a:pt x="3" y="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2" name="Freeform 184"/>
            <p:cNvSpPr>
              <a:spLocks/>
            </p:cNvSpPr>
            <p:nvPr/>
          </p:nvSpPr>
          <p:spPr bwMode="auto">
            <a:xfrm>
              <a:off x="2772" y="206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2 w 7"/>
                <a:gd name="T3" fmla="*/ 19 h 23"/>
                <a:gd name="T4" fmla="*/ 4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2" y="19"/>
                  </a:lnTo>
                  <a:lnTo>
                    <a:pt x="4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3" name="Freeform 185"/>
            <p:cNvSpPr>
              <a:spLocks/>
            </p:cNvSpPr>
            <p:nvPr/>
          </p:nvSpPr>
          <p:spPr bwMode="auto">
            <a:xfrm>
              <a:off x="2781" y="2021"/>
              <a:ext cx="7" cy="43"/>
            </a:xfrm>
            <a:custGeom>
              <a:avLst/>
              <a:gdLst>
                <a:gd name="T0" fmla="*/ 0 w 7"/>
                <a:gd name="T1" fmla="*/ 43 h 43"/>
                <a:gd name="T2" fmla="*/ 4 w 7"/>
                <a:gd name="T3" fmla="*/ 23 h 43"/>
                <a:gd name="T4" fmla="*/ 7 w 7"/>
                <a:gd name="T5" fmla="*/ 0 h 43"/>
                <a:gd name="T6" fmla="*/ 0 60000 65536"/>
                <a:gd name="T7" fmla="*/ 0 60000 65536"/>
                <a:gd name="T8" fmla="*/ 0 60000 65536"/>
                <a:gd name="T9" fmla="*/ 0 w 7"/>
                <a:gd name="T10" fmla="*/ 0 h 43"/>
                <a:gd name="T11" fmla="*/ 7 w 7"/>
                <a:gd name="T12" fmla="*/ 43 h 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43">
                  <a:moveTo>
                    <a:pt x="0" y="43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4" name="Freeform 186"/>
            <p:cNvSpPr>
              <a:spLocks/>
            </p:cNvSpPr>
            <p:nvPr/>
          </p:nvSpPr>
          <p:spPr bwMode="auto">
            <a:xfrm>
              <a:off x="2789" y="1959"/>
              <a:ext cx="7" cy="66"/>
            </a:xfrm>
            <a:custGeom>
              <a:avLst/>
              <a:gdLst>
                <a:gd name="T0" fmla="*/ 0 w 7"/>
                <a:gd name="T1" fmla="*/ 66 h 66"/>
                <a:gd name="T2" fmla="*/ 2 w 7"/>
                <a:gd name="T3" fmla="*/ 49 h 66"/>
                <a:gd name="T4" fmla="*/ 3 w 7"/>
                <a:gd name="T5" fmla="*/ 36 h 66"/>
                <a:gd name="T6" fmla="*/ 7 w 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6"/>
                <a:gd name="T14" fmla="*/ 7 w 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6">
                  <a:moveTo>
                    <a:pt x="0" y="66"/>
                  </a:moveTo>
                  <a:lnTo>
                    <a:pt x="2" y="49"/>
                  </a:ln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5" name="Freeform 187"/>
            <p:cNvSpPr>
              <a:spLocks/>
            </p:cNvSpPr>
            <p:nvPr/>
          </p:nvSpPr>
          <p:spPr bwMode="auto">
            <a:xfrm>
              <a:off x="2795" y="1888"/>
              <a:ext cx="10" cy="71"/>
            </a:xfrm>
            <a:custGeom>
              <a:avLst/>
              <a:gdLst>
                <a:gd name="T0" fmla="*/ 0 w 10"/>
                <a:gd name="T1" fmla="*/ 71 h 71"/>
                <a:gd name="T2" fmla="*/ 5 w 10"/>
                <a:gd name="T3" fmla="*/ 39 h 71"/>
                <a:gd name="T4" fmla="*/ 10 w 10"/>
                <a:gd name="T5" fmla="*/ 0 h 71"/>
                <a:gd name="T6" fmla="*/ 0 60000 65536"/>
                <a:gd name="T7" fmla="*/ 0 60000 65536"/>
                <a:gd name="T8" fmla="*/ 0 60000 65536"/>
                <a:gd name="T9" fmla="*/ 0 w 10"/>
                <a:gd name="T10" fmla="*/ 0 h 71"/>
                <a:gd name="T11" fmla="*/ 10 w 10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1">
                  <a:moveTo>
                    <a:pt x="0" y="71"/>
                  </a:moveTo>
                  <a:lnTo>
                    <a:pt x="5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6" name="Freeform 188"/>
            <p:cNvSpPr>
              <a:spLocks/>
            </p:cNvSpPr>
            <p:nvPr/>
          </p:nvSpPr>
          <p:spPr bwMode="auto">
            <a:xfrm>
              <a:off x="2805" y="1816"/>
              <a:ext cx="9" cy="75"/>
            </a:xfrm>
            <a:custGeom>
              <a:avLst/>
              <a:gdLst>
                <a:gd name="T0" fmla="*/ 0 w 9"/>
                <a:gd name="T1" fmla="*/ 75 h 75"/>
                <a:gd name="T2" fmla="*/ 4 w 9"/>
                <a:gd name="T3" fmla="*/ 39 h 75"/>
                <a:gd name="T4" fmla="*/ 9 w 9"/>
                <a:gd name="T5" fmla="*/ 0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75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7" name="Freeform 189"/>
            <p:cNvSpPr>
              <a:spLocks/>
            </p:cNvSpPr>
            <p:nvPr/>
          </p:nvSpPr>
          <p:spPr bwMode="auto">
            <a:xfrm>
              <a:off x="2814" y="1738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3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3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8" name="Freeform 190"/>
            <p:cNvSpPr>
              <a:spLocks/>
            </p:cNvSpPr>
            <p:nvPr/>
          </p:nvSpPr>
          <p:spPr bwMode="auto">
            <a:xfrm>
              <a:off x="2821" y="1669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0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39" name="Freeform 191"/>
            <p:cNvSpPr>
              <a:spLocks/>
            </p:cNvSpPr>
            <p:nvPr/>
          </p:nvSpPr>
          <p:spPr bwMode="auto">
            <a:xfrm>
              <a:off x="2829" y="1614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0" name="Freeform 192"/>
            <p:cNvSpPr>
              <a:spLocks/>
            </p:cNvSpPr>
            <p:nvPr/>
          </p:nvSpPr>
          <p:spPr bwMode="auto">
            <a:xfrm>
              <a:off x="2836" y="1581"/>
              <a:ext cx="10" cy="33"/>
            </a:xfrm>
            <a:custGeom>
              <a:avLst/>
              <a:gdLst>
                <a:gd name="T0" fmla="*/ 0 w 10"/>
                <a:gd name="T1" fmla="*/ 33 h 33"/>
                <a:gd name="T2" fmla="*/ 4 w 10"/>
                <a:gd name="T3" fmla="*/ 16 h 33"/>
                <a:gd name="T4" fmla="*/ 8 w 10"/>
                <a:gd name="T5" fmla="*/ 3 h 33"/>
                <a:gd name="T6" fmla="*/ 10 w 10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3"/>
                <a:gd name="T14" fmla="*/ 10 w 10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3">
                  <a:moveTo>
                    <a:pt x="0" y="33"/>
                  </a:moveTo>
                  <a:lnTo>
                    <a:pt x="4" y="16"/>
                  </a:lnTo>
                  <a:lnTo>
                    <a:pt x="8" y="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1" name="Freeform 193"/>
            <p:cNvSpPr>
              <a:spLocks/>
            </p:cNvSpPr>
            <p:nvPr/>
          </p:nvSpPr>
          <p:spPr bwMode="auto">
            <a:xfrm>
              <a:off x="2846" y="1562"/>
              <a:ext cx="8" cy="22"/>
            </a:xfrm>
            <a:custGeom>
              <a:avLst/>
              <a:gdLst>
                <a:gd name="T0" fmla="*/ 0 w 8"/>
                <a:gd name="T1" fmla="*/ 22 h 22"/>
                <a:gd name="T2" fmla="*/ 4 w 8"/>
                <a:gd name="T3" fmla="*/ 6 h 22"/>
                <a:gd name="T4" fmla="*/ 6 w 8"/>
                <a:gd name="T5" fmla="*/ 6 h 22"/>
                <a:gd name="T6" fmla="*/ 8 w 8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2"/>
                <a:gd name="T14" fmla="*/ 8 w 8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2">
                  <a:moveTo>
                    <a:pt x="0" y="22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2" name="Freeform 194"/>
            <p:cNvSpPr>
              <a:spLocks/>
            </p:cNvSpPr>
            <p:nvPr/>
          </p:nvSpPr>
          <p:spPr bwMode="auto">
            <a:xfrm>
              <a:off x="2853" y="1568"/>
              <a:ext cx="8" cy="10"/>
            </a:xfrm>
            <a:custGeom>
              <a:avLst/>
              <a:gdLst>
                <a:gd name="T0" fmla="*/ 0 w 8"/>
                <a:gd name="T1" fmla="*/ 0 h 10"/>
                <a:gd name="T2" fmla="*/ 1 w 8"/>
                <a:gd name="T3" fmla="*/ 0 h 10"/>
                <a:gd name="T4" fmla="*/ 4 w 8"/>
                <a:gd name="T5" fmla="*/ 0 h 10"/>
                <a:gd name="T6" fmla="*/ 8 w 8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0"/>
                <a:gd name="T14" fmla="*/ 8 w 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0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8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3" name="Freeform 195"/>
            <p:cNvSpPr>
              <a:spLocks/>
            </p:cNvSpPr>
            <p:nvPr/>
          </p:nvSpPr>
          <p:spPr bwMode="auto">
            <a:xfrm>
              <a:off x="2862" y="157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4" name="Freeform 196"/>
            <p:cNvSpPr>
              <a:spLocks/>
            </p:cNvSpPr>
            <p:nvPr/>
          </p:nvSpPr>
          <p:spPr bwMode="auto">
            <a:xfrm>
              <a:off x="2870" y="1604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4 w 8"/>
                <a:gd name="T3" fmla="*/ 23 h 52"/>
                <a:gd name="T4" fmla="*/ 8 w 8"/>
                <a:gd name="T5" fmla="*/ 52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0"/>
                  </a:move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5" name="Freeform 197"/>
            <p:cNvSpPr>
              <a:spLocks/>
            </p:cNvSpPr>
            <p:nvPr/>
          </p:nvSpPr>
          <p:spPr bwMode="auto">
            <a:xfrm>
              <a:off x="2879" y="1659"/>
              <a:ext cx="10" cy="66"/>
            </a:xfrm>
            <a:custGeom>
              <a:avLst/>
              <a:gdLst>
                <a:gd name="T0" fmla="*/ 0 w 10"/>
                <a:gd name="T1" fmla="*/ 0 h 66"/>
                <a:gd name="T2" fmla="*/ 4 w 10"/>
                <a:gd name="T3" fmla="*/ 33 h 66"/>
                <a:gd name="T4" fmla="*/ 10 w 10"/>
                <a:gd name="T5" fmla="*/ 66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0"/>
                  </a:moveTo>
                  <a:lnTo>
                    <a:pt x="4" y="33"/>
                  </a:lnTo>
                  <a:lnTo>
                    <a:pt x="10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6" name="Freeform 198"/>
            <p:cNvSpPr>
              <a:spLocks/>
            </p:cNvSpPr>
            <p:nvPr/>
          </p:nvSpPr>
          <p:spPr bwMode="auto">
            <a:xfrm>
              <a:off x="2889" y="1721"/>
              <a:ext cx="8" cy="79"/>
            </a:xfrm>
            <a:custGeom>
              <a:avLst/>
              <a:gdLst>
                <a:gd name="T0" fmla="*/ 0 w 8"/>
                <a:gd name="T1" fmla="*/ 0 h 79"/>
                <a:gd name="T2" fmla="*/ 4 w 8"/>
                <a:gd name="T3" fmla="*/ 39 h 79"/>
                <a:gd name="T4" fmla="*/ 8 w 8"/>
                <a:gd name="T5" fmla="*/ 79 h 79"/>
                <a:gd name="T6" fmla="*/ 0 60000 65536"/>
                <a:gd name="T7" fmla="*/ 0 60000 65536"/>
                <a:gd name="T8" fmla="*/ 0 60000 65536"/>
                <a:gd name="T9" fmla="*/ 0 w 8"/>
                <a:gd name="T10" fmla="*/ 0 h 79"/>
                <a:gd name="T11" fmla="*/ 8 w 8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9">
                  <a:moveTo>
                    <a:pt x="0" y="0"/>
                  </a:moveTo>
                  <a:lnTo>
                    <a:pt x="4" y="39"/>
                  </a:lnTo>
                  <a:lnTo>
                    <a:pt x="8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7" name="Freeform 199"/>
            <p:cNvSpPr>
              <a:spLocks/>
            </p:cNvSpPr>
            <p:nvPr/>
          </p:nvSpPr>
          <p:spPr bwMode="auto">
            <a:xfrm>
              <a:off x="2897" y="1800"/>
              <a:ext cx="7" cy="78"/>
            </a:xfrm>
            <a:custGeom>
              <a:avLst/>
              <a:gdLst>
                <a:gd name="T0" fmla="*/ 0 w 7"/>
                <a:gd name="T1" fmla="*/ 0 h 78"/>
                <a:gd name="T2" fmla="*/ 4 w 7"/>
                <a:gd name="T3" fmla="*/ 39 h 78"/>
                <a:gd name="T4" fmla="*/ 7 w 7"/>
                <a:gd name="T5" fmla="*/ 78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0"/>
                  </a:moveTo>
                  <a:lnTo>
                    <a:pt x="4" y="39"/>
                  </a:lnTo>
                  <a:lnTo>
                    <a:pt x="7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8" name="Freeform 200"/>
            <p:cNvSpPr>
              <a:spLocks/>
            </p:cNvSpPr>
            <p:nvPr/>
          </p:nvSpPr>
          <p:spPr bwMode="auto">
            <a:xfrm>
              <a:off x="2904" y="1878"/>
              <a:ext cx="9" cy="72"/>
            </a:xfrm>
            <a:custGeom>
              <a:avLst/>
              <a:gdLst>
                <a:gd name="T0" fmla="*/ 0 w 9"/>
                <a:gd name="T1" fmla="*/ 0 h 72"/>
                <a:gd name="T2" fmla="*/ 5 w 9"/>
                <a:gd name="T3" fmla="*/ 36 h 72"/>
                <a:gd name="T4" fmla="*/ 9 w 9"/>
                <a:gd name="T5" fmla="*/ 72 h 72"/>
                <a:gd name="T6" fmla="*/ 0 60000 65536"/>
                <a:gd name="T7" fmla="*/ 0 60000 65536"/>
                <a:gd name="T8" fmla="*/ 0 60000 65536"/>
                <a:gd name="T9" fmla="*/ 0 w 9"/>
                <a:gd name="T10" fmla="*/ 0 h 72"/>
                <a:gd name="T11" fmla="*/ 9 w 9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2">
                  <a:moveTo>
                    <a:pt x="0" y="0"/>
                  </a:moveTo>
                  <a:lnTo>
                    <a:pt x="5" y="36"/>
                  </a:lnTo>
                  <a:lnTo>
                    <a:pt x="9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49" name="Freeform 201"/>
            <p:cNvSpPr>
              <a:spLocks/>
            </p:cNvSpPr>
            <p:nvPr/>
          </p:nvSpPr>
          <p:spPr bwMode="auto">
            <a:xfrm>
              <a:off x="2913" y="1950"/>
              <a:ext cx="10" cy="58"/>
            </a:xfrm>
            <a:custGeom>
              <a:avLst/>
              <a:gdLst>
                <a:gd name="T0" fmla="*/ 0 w 10"/>
                <a:gd name="T1" fmla="*/ 0 h 58"/>
                <a:gd name="T2" fmla="*/ 4 w 10"/>
                <a:gd name="T3" fmla="*/ 29 h 58"/>
                <a:gd name="T4" fmla="*/ 10 w 10"/>
                <a:gd name="T5" fmla="*/ 58 h 58"/>
                <a:gd name="T6" fmla="*/ 0 60000 65536"/>
                <a:gd name="T7" fmla="*/ 0 60000 65536"/>
                <a:gd name="T8" fmla="*/ 0 60000 65536"/>
                <a:gd name="T9" fmla="*/ 0 w 10"/>
                <a:gd name="T10" fmla="*/ 0 h 58"/>
                <a:gd name="T11" fmla="*/ 10 w 10"/>
                <a:gd name="T12" fmla="*/ 58 h 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8">
                  <a:moveTo>
                    <a:pt x="0" y="0"/>
                  </a:moveTo>
                  <a:lnTo>
                    <a:pt x="4" y="29"/>
                  </a:lnTo>
                  <a:lnTo>
                    <a:pt x="10" y="5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0" name="Freeform 202"/>
            <p:cNvSpPr>
              <a:spLocks/>
            </p:cNvSpPr>
            <p:nvPr/>
          </p:nvSpPr>
          <p:spPr bwMode="auto">
            <a:xfrm>
              <a:off x="2924" y="2008"/>
              <a:ext cx="7" cy="46"/>
            </a:xfrm>
            <a:custGeom>
              <a:avLst/>
              <a:gdLst>
                <a:gd name="T0" fmla="*/ 0 w 7"/>
                <a:gd name="T1" fmla="*/ 0 h 46"/>
                <a:gd name="T2" fmla="*/ 3 w 7"/>
                <a:gd name="T3" fmla="*/ 26 h 46"/>
                <a:gd name="T4" fmla="*/ 5 w 7"/>
                <a:gd name="T5" fmla="*/ 36 h 46"/>
                <a:gd name="T6" fmla="*/ 7 w 7"/>
                <a:gd name="T7" fmla="*/ 46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6"/>
                <a:gd name="T14" fmla="*/ 7 w 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6">
                  <a:moveTo>
                    <a:pt x="0" y="0"/>
                  </a:moveTo>
                  <a:lnTo>
                    <a:pt x="3" y="26"/>
                  </a:lnTo>
                  <a:lnTo>
                    <a:pt x="5" y="36"/>
                  </a:lnTo>
                  <a:lnTo>
                    <a:pt x="7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1" name="Freeform 203"/>
            <p:cNvSpPr>
              <a:spLocks/>
            </p:cNvSpPr>
            <p:nvPr/>
          </p:nvSpPr>
          <p:spPr bwMode="auto">
            <a:xfrm>
              <a:off x="2931" y="2054"/>
              <a:ext cx="9" cy="23"/>
            </a:xfrm>
            <a:custGeom>
              <a:avLst/>
              <a:gdLst>
                <a:gd name="T0" fmla="*/ 0 w 9"/>
                <a:gd name="T1" fmla="*/ 0 h 23"/>
                <a:gd name="T2" fmla="*/ 5 w 9"/>
                <a:gd name="T3" fmla="*/ 13 h 23"/>
                <a:gd name="T4" fmla="*/ 7 w 9"/>
                <a:gd name="T5" fmla="*/ 20 h 23"/>
                <a:gd name="T6" fmla="*/ 9 w 9"/>
                <a:gd name="T7" fmla="*/ 23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3"/>
                <a:gd name="T14" fmla="*/ 9 w 9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3">
                  <a:moveTo>
                    <a:pt x="0" y="0"/>
                  </a:moveTo>
                  <a:lnTo>
                    <a:pt x="5" y="13"/>
                  </a:lnTo>
                  <a:lnTo>
                    <a:pt x="7" y="20"/>
                  </a:lnTo>
                  <a:lnTo>
                    <a:pt x="9" y="2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2" name="Freeform 204"/>
            <p:cNvSpPr>
              <a:spLocks/>
            </p:cNvSpPr>
            <p:nvPr/>
          </p:nvSpPr>
          <p:spPr bwMode="auto">
            <a:xfrm>
              <a:off x="2939" y="2080"/>
              <a:ext cx="8" cy="3"/>
            </a:xfrm>
            <a:custGeom>
              <a:avLst/>
              <a:gdLst>
                <a:gd name="T0" fmla="*/ 0 w 8"/>
                <a:gd name="T1" fmla="*/ 0 h 3"/>
                <a:gd name="T2" fmla="*/ 4 w 8"/>
                <a:gd name="T3" fmla="*/ 3 h 3"/>
                <a:gd name="T4" fmla="*/ 8 w 8"/>
                <a:gd name="T5" fmla="*/ 0 h 3"/>
                <a:gd name="T6" fmla="*/ 0 60000 65536"/>
                <a:gd name="T7" fmla="*/ 0 60000 65536"/>
                <a:gd name="T8" fmla="*/ 0 60000 65536"/>
                <a:gd name="T9" fmla="*/ 0 w 8"/>
                <a:gd name="T10" fmla="*/ 0 h 3"/>
                <a:gd name="T11" fmla="*/ 8 w 8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">
                  <a:moveTo>
                    <a:pt x="0" y="0"/>
                  </a:moveTo>
                  <a:lnTo>
                    <a:pt x="4" y="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3" name="Freeform 205"/>
            <p:cNvSpPr>
              <a:spLocks/>
            </p:cNvSpPr>
            <p:nvPr/>
          </p:nvSpPr>
          <p:spPr bwMode="auto">
            <a:xfrm>
              <a:off x="2947" y="2054"/>
              <a:ext cx="8" cy="26"/>
            </a:xfrm>
            <a:custGeom>
              <a:avLst/>
              <a:gdLst>
                <a:gd name="T0" fmla="*/ 0 w 8"/>
                <a:gd name="T1" fmla="*/ 26 h 26"/>
                <a:gd name="T2" fmla="*/ 4 w 8"/>
                <a:gd name="T3" fmla="*/ 16 h 26"/>
                <a:gd name="T4" fmla="*/ 8 w 8"/>
                <a:gd name="T5" fmla="*/ 0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2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4" name="Freeform 206"/>
            <p:cNvSpPr>
              <a:spLocks/>
            </p:cNvSpPr>
            <p:nvPr/>
          </p:nvSpPr>
          <p:spPr bwMode="auto">
            <a:xfrm>
              <a:off x="2954" y="2005"/>
              <a:ext cx="10" cy="52"/>
            </a:xfrm>
            <a:custGeom>
              <a:avLst/>
              <a:gdLst>
                <a:gd name="T0" fmla="*/ 0 w 10"/>
                <a:gd name="T1" fmla="*/ 52 h 52"/>
                <a:gd name="T2" fmla="*/ 2 w 10"/>
                <a:gd name="T3" fmla="*/ 39 h 52"/>
                <a:gd name="T4" fmla="*/ 4 w 10"/>
                <a:gd name="T5" fmla="*/ 26 h 52"/>
                <a:gd name="T6" fmla="*/ 10 w 10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52"/>
                <a:gd name="T14" fmla="*/ 10 w 10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52">
                  <a:moveTo>
                    <a:pt x="0" y="52"/>
                  </a:moveTo>
                  <a:lnTo>
                    <a:pt x="2" y="39"/>
                  </a:lnTo>
                  <a:lnTo>
                    <a:pt x="4" y="2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5" name="Freeform 207"/>
            <p:cNvSpPr>
              <a:spLocks/>
            </p:cNvSpPr>
            <p:nvPr/>
          </p:nvSpPr>
          <p:spPr bwMode="auto">
            <a:xfrm>
              <a:off x="2964" y="1953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2 h 59"/>
                <a:gd name="T4" fmla="*/ 5 w 8"/>
                <a:gd name="T5" fmla="*/ 29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2"/>
                  </a:lnTo>
                  <a:lnTo>
                    <a:pt x="5" y="2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6" name="Freeform 208"/>
            <p:cNvSpPr>
              <a:spLocks/>
            </p:cNvSpPr>
            <p:nvPr/>
          </p:nvSpPr>
          <p:spPr bwMode="auto">
            <a:xfrm>
              <a:off x="2973" y="1875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42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4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7" name="Freeform 209"/>
            <p:cNvSpPr>
              <a:spLocks/>
            </p:cNvSpPr>
            <p:nvPr/>
          </p:nvSpPr>
          <p:spPr bwMode="auto">
            <a:xfrm>
              <a:off x="2980" y="1800"/>
              <a:ext cx="9" cy="78"/>
            </a:xfrm>
            <a:custGeom>
              <a:avLst/>
              <a:gdLst>
                <a:gd name="T0" fmla="*/ 0 w 9"/>
                <a:gd name="T1" fmla="*/ 78 h 78"/>
                <a:gd name="T2" fmla="*/ 5 w 9"/>
                <a:gd name="T3" fmla="*/ 39 h 78"/>
                <a:gd name="T4" fmla="*/ 9 w 9"/>
                <a:gd name="T5" fmla="*/ 0 h 78"/>
                <a:gd name="T6" fmla="*/ 0 60000 65536"/>
                <a:gd name="T7" fmla="*/ 0 60000 65536"/>
                <a:gd name="T8" fmla="*/ 0 60000 65536"/>
                <a:gd name="T9" fmla="*/ 0 w 9"/>
                <a:gd name="T10" fmla="*/ 0 h 78"/>
                <a:gd name="T11" fmla="*/ 9 w 9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8">
                  <a:moveTo>
                    <a:pt x="0" y="78"/>
                  </a:moveTo>
                  <a:lnTo>
                    <a:pt x="5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8" name="Freeform 210"/>
            <p:cNvSpPr>
              <a:spLocks/>
            </p:cNvSpPr>
            <p:nvPr/>
          </p:nvSpPr>
          <p:spPr bwMode="auto">
            <a:xfrm>
              <a:off x="2989" y="1725"/>
              <a:ext cx="5" cy="75"/>
            </a:xfrm>
            <a:custGeom>
              <a:avLst/>
              <a:gdLst>
                <a:gd name="T0" fmla="*/ 0 w 5"/>
                <a:gd name="T1" fmla="*/ 75 h 75"/>
                <a:gd name="T2" fmla="*/ 2 w 5"/>
                <a:gd name="T3" fmla="*/ 35 h 75"/>
                <a:gd name="T4" fmla="*/ 5 w 5"/>
                <a:gd name="T5" fmla="*/ 0 h 75"/>
                <a:gd name="T6" fmla="*/ 0 60000 65536"/>
                <a:gd name="T7" fmla="*/ 0 60000 65536"/>
                <a:gd name="T8" fmla="*/ 0 60000 65536"/>
                <a:gd name="T9" fmla="*/ 0 w 5"/>
                <a:gd name="T10" fmla="*/ 0 h 75"/>
                <a:gd name="T11" fmla="*/ 5 w 5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75">
                  <a:moveTo>
                    <a:pt x="0" y="75"/>
                  </a:moveTo>
                  <a:lnTo>
                    <a:pt x="2" y="35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59" name="Freeform 211"/>
            <p:cNvSpPr>
              <a:spLocks/>
            </p:cNvSpPr>
            <p:nvPr/>
          </p:nvSpPr>
          <p:spPr bwMode="auto">
            <a:xfrm>
              <a:off x="2995" y="1659"/>
              <a:ext cx="10" cy="66"/>
            </a:xfrm>
            <a:custGeom>
              <a:avLst/>
              <a:gdLst>
                <a:gd name="T0" fmla="*/ 0 w 10"/>
                <a:gd name="T1" fmla="*/ 66 h 66"/>
                <a:gd name="T2" fmla="*/ 4 w 10"/>
                <a:gd name="T3" fmla="*/ 33 h 66"/>
                <a:gd name="T4" fmla="*/ 10 w 10"/>
                <a:gd name="T5" fmla="*/ 0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66"/>
                  </a:moveTo>
                  <a:lnTo>
                    <a:pt x="4" y="3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0" name="Freeform 212"/>
            <p:cNvSpPr>
              <a:spLocks/>
            </p:cNvSpPr>
            <p:nvPr/>
          </p:nvSpPr>
          <p:spPr bwMode="auto">
            <a:xfrm>
              <a:off x="3005" y="1607"/>
              <a:ext cx="8" cy="52"/>
            </a:xfrm>
            <a:custGeom>
              <a:avLst/>
              <a:gdLst>
                <a:gd name="T0" fmla="*/ 0 w 8"/>
                <a:gd name="T1" fmla="*/ 52 h 52"/>
                <a:gd name="T2" fmla="*/ 4 w 8"/>
                <a:gd name="T3" fmla="*/ 26 h 52"/>
                <a:gd name="T4" fmla="*/ 8 w 8"/>
                <a:gd name="T5" fmla="*/ 0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52"/>
                  </a:moveTo>
                  <a:lnTo>
                    <a:pt x="4" y="2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1" name="Freeform 213"/>
            <p:cNvSpPr>
              <a:spLocks/>
            </p:cNvSpPr>
            <p:nvPr/>
          </p:nvSpPr>
          <p:spPr bwMode="auto">
            <a:xfrm>
              <a:off x="3013" y="157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3 w 8"/>
                <a:gd name="T3" fmla="*/ 17 h 36"/>
                <a:gd name="T4" fmla="*/ 6 w 8"/>
                <a:gd name="T5" fmla="*/ 4 h 36"/>
                <a:gd name="T6" fmla="*/ 8 w 8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6"/>
                <a:gd name="T14" fmla="*/ 8 w 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6">
                  <a:moveTo>
                    <a:pt x="0" y="36"/>
                  </a:moveTo>
                  <a:lnTo>
                    <a:pt x="3" y="17"/>
                  </a:lnTo>
                  <a:lnTo>
                    <a:pt x="6" y="4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2" name="Freeform 214"/>
            <p:cNvSpPr>
              <a:spLocks/>
            </p:cNvSpPr>
            <p:nvPr/>
          </p:nvSpPr>
          <p:spPr bwMode="auto">
            <a:xfrm>
              <a:off x="3021" y="1552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4 w 8"/>
                <a:gd name="T3" fmla="*/ 6 h 16"/>
                <a:gd name="T4" fmla="*/ 5 w 8"/>
                <a:gd name="T5" fmla="*/ 0 h 16"/>
                <a:gd name="T6" fmla="*/ 8 w 8"/>
                <a:gd name="T7" fmla="*/ 3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4" y="6"/>
                  </a:lnTo>
                  <a:lnTo>
                    <a:pt x="5" y="0"/>
                  </a:lnTo>
                  <a:lnTo>
                    <a:pt x="8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3" name="Freeform 215"/>
            <p:cNvSpPr>
              <a:spLocks/>
            </p:cNvSpPr>
            <p:nvPr/>
          </p:nvSpPr>
          <p:spPr bwMode="auto">
            <a:xfrm>
              <a:off x="3029" y="1555"/>
              <a:ext cx="10" cy="10"/>
            </a:xfrm>
            <a:custGeom>
              <a:avLst/>
              <a:gdLst>
                <a:gd name="T0" fmla="*/ 0 w 10"/>
                <a:gd name="T1" fmla="*/ 3 h 10"/>
                <a:gd name="T2" fmla="*/ 1 w 10"/>
                <a:gd name="T3" fmla="*/ 0 h 10"/>
                <a:gd name="T4" fmla="*/ 3 w 10"/>
                <a:gd name="T5" fmla="*/ 3 h 10"/>
                <a:gd name="T6" fmla="*/ 10 w 10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10"/>
                <a:gd name="T14" fmla="*/ 10 w 10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10">
                  <a:moveTo>
                    <a:pt x="0" y="3"/>
                  </a:moveTo>
                  <a:lnTo>
                    <a:pt x="1" y="0"/>
                  </a:lnTo>
                  <a:lnTo>
                    <a:pt x="3" y="3"/>
                  </a:lnTo>
                  <a:lnTo>
                    <a:pt x="10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4" name="Freeform 216"/>
            <p:cNvSpPr>
              <a:spLocks/>
            </p:cNvSpPr>
            <p:nvPr/>
          </p:nvSpPr>
          <p:spPr bwMode="auto">
            <a:xfrm>
              <a:off x="3039" y="1568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5" name="Freeform 217"/>
            <p:cNvSpPr>
              <a:spLocks/>
            </p:cNvSpPr>
            <p:nvPr/>
          </p:nvSpPr>
          <p:spPr bwMode="auto">
            <a:xfrm>
              <a:off x="3047" y="1601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2 w 8"/>
                <a:gd name="T3" fmla="*/ 13 h 52"/>
                <a:gd name="T4" fmla="*/ 4 w 8"/>
                <a:gd name="T5" fmla="*/ 23 h 52"/>
                <a:gd name="T6" fmla="*/ 8 w 8"/>
                <a:gd name="T7" fmla="*/ 52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2"/>
                <a:gd name="T14" fmla="*/ 8 w 8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2">
                  <a:moveTo>
                    <a:pt x="0" y="0"/>
                  </a:moveTo>
                  <a:lnTo>
                    <a:pt x="2" y="13"/>
                  </a:ln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6" name="Freeform 218"/>
            <p:cNvSpPr>
              <a:spLocks/>
            </p:cNvSpPr>
            <p:nvPr/>
          </p:nvSpPr>
          <p:spPr bwMode="auto">
            <a:xfrm>
              <a:off x="3055" y="165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7" name="Freeform 219"/>
            <p:cNvSpPr>
              <a:spLocks/>
            </p:cNvSpPr>
            <p:nvPr/>
          </p:nvSpPr>
          <p:spPr bwMode="auto">
            <a:xfrm>
              <a:off x="3063" y="1718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8" name="Freeform 220"/>
            <p:cNvSpPr>
              <a:spLocks/>
            </p:cNvSpPr>
            <p:nvPr/>
          </p:nvSpPr>
          <p:spPr bwMode="auto">
            <a:xfrm>
              <a:off x="3071" y="1796"/>
              <a:ext cx="10" cy="79"/>
            </a:xfrm>
            <a:custGeom>
              <a:avLst/>
              <a:gdLst>
                <a:gd name="T0" fmla="*/ 0 w 10"/>
                <a:gd name="T1" fmla="*/ 0 h 79"/>
                <a:gd name="T2" fmla="*/ 4 w 10"/>
                <a:gd name="T3" fmla="*/ 39 h 79"/>
                <a:gd name="T4" fmla="*/ 10 w 10"/>
                <a:gd name="T5" fmla="*/ 79 h 79"/>
                <a:gd name="T6" fmla="*/ 0 60000 65536"/>
                <a:gd name="T7" fmla="*/ 0 60000 65536"/>
                <a:gd name="T8" fmla="*/ 0 60000 65536"/>
                <a:gd name="T9" fmla="*/ 0 w 10"/>
                <a:gd name="T10" fmla="*/ 0 h 79"/>
                <a:gd name="T11" fmla="*/ 10 w 10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9">
                  <a:moveTo>
                    <a:pt x="0" y="0"/>
                  </a:moveTo>
                  <a:lnTo>
                    <a:pt x="4" y="39"/>
                  </a:lnTo>
                  <a:lnTo>
                    <a:pt x="10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69" name="Freeform 221"/>
            <p:cNvSpPr>
              <a:spLocks/>
            </p:cNvSpPr>
            <p:nvPr/>
          </p:nvSpPr>
          <p:spPr bwMode="auto">
            <a:xfrm>
              <a:off x="3082" y="1875"/>
              <a:ext cx="7" cy="71"/>
            </a:xfrm>
            <a:custGeom>
              <a:avLst/>
              <a:gdLst>
                <a:gd name="T0" fmla="*/ 0 w 7"/>
                <a:gd name="T1" fmla="*/ 0 h 71"/>
                <a:gd name="T2" fmla="*/ 3 w 7"/>
                <a:gd name="T3" fmla="*/ 35 h 71"/>
                <a:gd name="T4" fmla="*/ 7 w 7"/>
                <a:gd name="T5" fmla="*/ 71 h 71"/>
                <a:gd name="T6" fmla="*/ 0 60000 65536"/>
                <a:gd name="T7" fmla="*/ 0 60000 65536"/>
                <a:gd name="T8" fmla="*/ 0 60000 65536"/>
                <a:gd name="T9" fmla="*/ 0 w 7"/>
                <a:gd name="T10" fmla="*/ 0 h 71"/>
                <a:gd name="T11" fmla="*/ 7 w 7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1">
                  <a:moveTo>
                    <a:pt x="0" y="0"/>
                  </a:moveTo>
                  <a:lnTo>
                    <a:pt x="3" y="35"/>
                  </a:lnTo>
                  <a:lnTo>
                    <a:pt x="7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0" name="Freeform 222"/>
            <p:cNvSpPr>
              <a:spLocks/>
            </p:cNvSpPr>
            <p:nvPr/>
          </p:nvSpPr>
          <p:spPr bwMode="auto">
            <a:xfrm>
              <a:off x="3089" y="1943"/>
              <a:ext cx="9" cy="59"/>
            </a:xfrm>
            <a:custGeom>
              <a:avLst/>
              <a:gdLst>
                <a:gd name="T0" fmla="*/ 0 w 9"/>
                <a:gd name="T1" fmla="*/ 0 h 59"/>
                <a:gd name="T2" fmla="*/ 5 w 9"/>
                <a:gd name="T3" fmla="*/ 29 h 59"/>
                <a:gd name="T4" fmla="*/ 6 w 9"/>
                <a:gd name="T5" fmla="*/ 42 h 59"/>
                <a:gd name="T6" fmla="*/ 9 w 9"/>
                <a:gd name="T7" fmla="*/ 59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9"/>
                <a:gd name="T14" fmla="*/ 9 w 9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9">
                  <a:moveTo>
                    <a:pt x="0" y="0"/>
                  </a:moveTo>
                  <a:lnTo>
                    <a:pt x="5" y="29"/>
                  </a:lnTo>
                  <a:lnTo>
                    <a:pt x="6" y="42"/>
                  </a:lnTo>
                  <a:lnTo>
                    <a:pt x="9" y="5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1" name="Freeform 223"/>
            <p:cNvSpPr>
              <a:spLocks/>
            </p:cNvSpPr>
            <p:nvPr/>
          </p:nvSpPr>
          <p:spPr bwMode="auto">
            <a:xfrm>
              <a:off x="3099" y="2002"/>
              <a:ext cx="7" cy="45"/>
            </a:xfrm>
            <a:custGeom>
              <a:avLst/>
              <a:gdLst>
                <a:gd name="T0" fmla="*/ 0 w 7"/>
                <a:gd name="T1" fmla="*/ 0 h 45"/>
                <a:gd name="T2" fmla="*/ 3 w 7"/>
                <a:gd name="T3" fmla="*/ 26 h 45"/>
                <a:gd name="T4" fmla="*/ 6 w 7"/>
                <a:gd name="T5" fmla="*/ 32 h 45"/>
                <a:gd name="T6" fmla="*/ 7 w 7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5"/>
                <a:gd name="T14" fmla="*/ 7 w 7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5">
                  <a:moveTo>
                    <a:pt x="0" y="0"/>
                  </a:moveTo>
                  <a:lnTo>
                    <a:pt x="3" y="26"/>
                  </a:lnTo>
                  <a:lnTo>
                    <a:pt x="6" y="32"/>
                  </a:lnTo>
                  <a:lnTo>
                    <a:pt x="7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2" name="Freeform 224"/>
            <p:cNvSpPr>
              <a:spLocks/>
            </p:cNvSpPr>
            <p:nvPr/>
          </p:nvSpPr>
          <p:spPr bwMode="auto">
            <a:xfrm>
              <a:off x="3106" y="2051"/>
              <a:ext cx="9" cy="19"/>
            </a:xfrm>
            <a:custGeom>
              <a:avLst/>
              <a:gdLst>
                <a:gd name="T0" fmla="*/ 0 w 9"/>
                <a:gd name="T1" fmla="*/ 0 h 19"/>
                <a:gd name="T2" fmla="*/ 4 w 9"/>
                <a:gd name="T3" fmla="*/ 13 h 19"/>
                <a:gd name="T4" fmla="*/ 9 w 9"/>
                <a:gd name="T5" fmla="*/ 19 h 19"/>
                <a:gd name="T6" fmla="*/ 0 60000 65536"/>
                <a:gd name="T7" fmla="*/ 0 60000 65536"/>
                <a:gd name="T8" fmla="*/ 0 60000 65536"/>
                <a:gd name="T9" fmla="*/ 0 w 9"/>
                <a:gd name="T10" fmla="*/ 0 h 19"/>
                <a:gd name="T11" fmla="*/ 9 w 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9">
                  <a:moveTo>
                    <a:pt x="0" y="0"/>
                  </a:moveTo>
                  <a:lnTo>
                    <a:pt x="4" y="13"/>
                  </a:lnTo>
                  <a:lnTo>
                    <a:pt x="9" y="1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3" name="Freeform 225"/>
            <p:cNvSpPr>
              <a:spLocks/>
            </p:cNvSpPr>
            <p:nvPr/>
          </p:nvSpPr>
          <p:spPr bwMode="auto">
            <a:xfrm>
              <a:off x="3115" y="2074"/>
              <a:ext cx="9" cy="3"/>
            </a:xfrm>
            <a:custGeom>
              <a:avLst/>
              <a:gdLst>
                <a:gd name="T0" fmla="*/ 0 w 9"/>
                <a:gd name="T1" fmla="*/ 0 h 3"/>
                <a:gd name="T2" fmla="*/ 4 w 9"/>
                <a:gd name="T3" fmla="*/ 3 h 3"/>
                <a:gd name="T4" fmla="*/ 7 w 9"/>
                <a:gd name="T5" fmla="*/ 3 h 3"/>
                <a:gd name="T6" fmla="*/ 9 w 9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"/>
                <a:gd name="T14" fmla="*/ 9 w 9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">
                  <a:moveTo>
                    <a:pt x="0" y="0"/>
                  </a:moveTo>
                  <a:lnTo>
                    <a:pt x="4" y="3"/>
                  </a:lnTo>
                  <a:lnTo>
                    <a:pt x="7" y="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4" name="Freeform 226"/>
            <p:cNvSpPr>
              <a:spLocks/>
            </p:cNvSpPr>
            <p:nvPr/>
          </p:nvSpPr>
          <p:spPr bwMode="auto">
            <a:xfrm>
              <a:off x="3125" y="204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1 w 7"/>
                <a:gd name="T3" fmla="*/ 20 h 23"/>
                <a:gd name="T4" fmla="*/ 3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1" y="20"/>
                  </a:lnTo>
                  <a:lnTo>
                    <a:pt x="3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5" name="Freeform 227"/>
            <p:cNvSpPr>
              <a:spLocks/>
            </p:cNvSpPr>
            <p:nvPr/>
          </p:nvSpPr>
          <p:spPr bwMode="auto">
            <a:xfrm>
              <a:off x="3132" y="2002"/>
              <a:ext cx="8" cy="42"/>
            </a:xfrm>
            <a:custGeom>
              <a:avLst/>
              <a:gdLst>
                <a:gd name="T0" fmla="*/ 0 w 8"/>
                <a:gd name="T1" fmla="*/ 42 h 42"/>
                <a:gd name="T2" fmla="*/ 4 w 8"/>
                <a:gd name="T3" fmla="*/ 23 h 42"/>
                <a:gd name="T4" fmla="*/ 8 w 8"/>
                <a:gd name="T5" fmla="*/ 0 h 42"/>
                <a:gd name="T6" fmla="*/ 0 60000 65536"/>
                <a:gd name="T7" fmla="*/ 0 60000 65536"/>
                <a:gd name="T8" fmla="*/ 0 60000 65536"/>
                <a:gd name="T9" fmla="*/ 0 w 8"/>
                <a:gd name="T10" fmla="*/ 0 h 42"/>
                <a:gd name="T11" fmla="*/ 8 w 8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2">
                  <a:moveTo>
                    <a:pt x="0" y="42"/>
                  </a:move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6" name="Freeform 228"/>
            <p:cNvSpPr>
              <a:spLocks/>
            </p:cNvSpPr>
            <p:nvPr/>
          </p:nvSpPr>
          <p:spPr bwMode="auto">
            <a:xfrm>
              <a:off x="3140" y="1940"/>
              <a:ext cx="8" cy="62"/>
            </a:xfrm>
            <a:custGeom>
              <a:avLst/>
              <a:gdLst>
                <a:gd name="T0" fmla="*/ 0 w 8"/>
                <a:gd name="T1" fmla="*/ 62 h 62"/>
                <a:gd name="T2" fmla="*/ 2 w 8"/>
                <a:gd name="T3" fmla="*/ 45 h 62"/>
                <a:gd name="T4" fmla="*/ 5 w 8"/>
                <a:gd name="T5" fmla="*/ 32 h 62"/>
                <a:gd name="T6" fmla="*/ 8 w 8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2"/>
                <a:gd name="T14" fmla="*/ 8 w 8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2">
                  <a:moveTo>
                    <a:pt x="0" y="62"/>
                  </a:moveTo>
                  <a:lnTo>
                    <a:pt x="2" y="45"/>
                  </a:lnTo>
                  <a:lnTo>
                    <a:pt x="5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7" name="Freeform 229"/>
            <p:cNvSpPr>
              <a:spLocks/>
            </p:cNvSpPr>
            <p:nvPr/>
          </p:nvSpPr>
          <p:spPr bwMode="auto">
            <a:xfrm>
              <a:off x="3147" y="1868"/>
              <a:ext cx="10" cy="72"/>
            </a:xfrm>
            <a:custGeom>
              <a:avLst/>
              <a:gdLst>
                <a:gd name="T0" fmla="*/ 0 w 10"/>
                <a:gd name="T1" fmla="*/ 72 h 72"/>
                <a:gd name="T2" fmla="*/ 4 w 10"/>
                <a:gd name="T3" fmla="*/ 36 h 72"/>
                <a:gd name="T4" fmla="*/ 10 w 10"/>
                <a:gd name="T5" fmla="*/ 0 h 72"/>
                <a:gd name="T6" fmla="*/ 0 60000 65536"/>
                <a:gd name="T7" fmla="*/ 0 60000 65536"/>
                <a:gd name="T8" fmla="*/ 0 60000 65536"/>
                <a:gd name="T9" fmla="*/ 0 w 10"/>
                <a:gd name="T10" fmla="*/ 0 h 72"/>
                <a:gd name="T11" fmla="*/ 10 w 1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2">
                  <a:moveTo>
                    <a:pt x="0" y="72"/>
                  </a:moveTo>
                  <a:lnTo>
                    <a:pt x="4" y="3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8" name="Freeform 230"/>
            <p:cNvSpPr>
              <a:spLocks/>
            </p:cNvSpPr>
            <p:nvPr/>
          </p:nvSpPr>
          <p:spPr bwMode="auto">
            <a:xfrm>
              <a:off x="3157" y="1790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39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79" name="Freeform 231"/>
            <p:cNvSpPr>
              <a:spLocks/>
            </p:cNvSpPr>
            <p:nvPr/>
          </p:nvSpPr>
          <p:spPr bwMode="auto">
            <a:xfrm>
              <a:off x="3165" y="1712"/>
              <a:ext cx="8" cy="81"/>
            </a:xfrm>
            <a:custGeom>
              <a:avLst/>
              <a:gdLst>
                <a:gd name="T0" fmla="*/ 0 w 8"/>
                <a:gd name="T1" fmla="*/ 81 h 81"/>
                <a:gd name="T2" fmla="*/ 4 w 8"/>
                <a:gd name="T3" fmla="*/ 39 h 81"/>
                <a:gd name="T4" fmla="*/ 8 w 8"/>
                <a:gd name="T5" fmla="*/ 0 h 81"/>
                <a:gd name="T6" fmla="*/ 0 60000 65536"/>
                <a:gd name="T7" fmla="*/ 0 60000 65536"/>
                <a:gd name="T8" fmla="*/ 0 60000 65536"/>
                <a:gd name="T9" fmla="*/ 0 w 8"/>
                <a:gd name="T10" fmla="*/ 0 h 81"/>
                <a:gd name="T11" fmla="*/ 8 w 8"/>
                <a:gd name="T12" fmla="*/ 81 h 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1">
                  <a:moveTo>
                    <a:pt x="0" y="81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0" name="Freeform 232"/>
            <p:cNvSpPr>
              <a:spLocks/>
            </p:cNvSpPr>
            <p:nvPr/>
          </p:nvSpPr>
          <p:spPr bwMode="auto">
            <a:xfrm>
              <a:off x="3173" y="1650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2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1" name="Freeform 233"/>
            <p:cNvSpPr>
              <a:spLocks/>
            </p:cNvSpPr>
            <p:nvPr/>
          </p:nvSpPr>
          <p:spPr bwMode="auto">
            <a:xfrm>
              <a:off x="3180" y="1597"/>
              <a:ext cx="8" cy="53"/>
            </a:xfrm>
            <a:custGeom>
              <a:avLst/>
              <a:gdLst>
                <a:gd name="T0" fmla="*/ 0 w 8"/>
                <a:gd name="T1" fmla="*/ 53 h 53"/>
                <a:gd name="T2" fmla="*/ 5 w 8"/>
                <a:gd name="T3" fmla="*/ 23 h 53"/>
                <a:gd name="T4" fmla="*/ 8 w 8"/>
                <a:gd name="T5" fmla="*/ 0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53"/>
                  </a:moveTo>
                  <a:lnTo>
                    <a:pt x="5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2" name="Freeform 234"/>
            <p:cNvSpPr>
              <a:spLocks/>
            </p:cNvSpPr>
            <p:nvPr/>
          </p:nvSpPr>
          <p:spPr bwMode="auto">
            <a:xfrm>
              <a:off x="3188" y="1562"/>
              <a:ext cx="10" cy="32"/>
            </a:xfrm>
            <a:custGeom>
              <a:avLst/>
              <a:gdLst>
                <a:gd name="T0" fmla="*/ 0 w 10"/>
                <a:gd name="T1" fmla="*/ 32 h 32"/>
                <a:gd name="T2" fmla="*/ 4 w 10"/>
                <a:gd name="T3" fmla="*/ 16 h 32"/>
                <a:gd name="T4" fmla="*/ 8 w 10"/>
                <a:gd name="T5" fmla="*/ 6 h 32"/>
                <a:gd name="T6" fmla="*/ 10 w 10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2"/>
                <a:gd name="T14" fmla="*/ 10 w 10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2">
                  <a:moveTo>
                    <a:pt x="0" y="32"/>
                  </a:moveTo>
                  <a:lnTo>
                    <a:pt x="4" y="16"/>
                  </a:lnTo>
                  <a:lnTo>
                    <a:pt x="8" y="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3" name="Freeform 235"/>
            <p:cNvSpPr>
              <a:spLocks/>
            </p:cNvSpPr>
            <p:nvPr/>
          </p:nvSpPr>
          <p:spPr bwMode="auto">
            <a:xfrm>
              <a:off x="3198" y="1549"/>
              <a:ext cx="8" cy="13"/>
            </a:xfrm>
            <a:custGeom>
              <a:avLst/>
              <a:gdLst>
                <a:gd name="T0" fmla="*/ 0 w 8"/>
                <a:gd name="T1" fmla="*/ 13 h 13"/>
                <a:gd name="T2" fmla="*/ 4 w 8"/>
                <a:gd name="T3" fmla="*/ 3 h 13"/>
                <a:gd name="T4" fmla="*/ 6 w 8"/>
                <a:gd name="T5" fmla="*/ 0 h 13"/>
                <a:gd name="T6" fmla="*/ 8 w 8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3"/>
                <a:gd name="T14" fmla="*/ 8 w 8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3">
                  <a:moveTo>
                    <a:pt x="0" y="13"/>
                  </a:moveTo>
                  <a:lnTo>
                    <a:pt x="4" y="3"/>
                  </a:ln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4" name="Freeform 236"/>
            <p:cNvSpPr>
              <a:spLocks/>
            </p:cNvSpPr>
            <p:nvPr/>
          </p:nvSpPr>
          <p:spPr bwMode="auto">
            <a:xfrm>
              <a:off x="3204" y="1552"/>
              <a:ext cx="8" cy="16"/>
            </a:xfrm>
            <a:custGeom>
              <a:avLst/>
              <a:gdLst>
                <a:gd name="T0" fmla="*/ 0 w 8"/>
                <a:gd name="T1" fmla="*/ 0 h 16"/>
                <a:gd name="T2" fmla="*/ 2 w 8"/>
                <a:gd name="T3" fmla="*/ 3 h 16"/>
                <a:gd name="T4" fmla="*/ 5 w 8"/>
                <a:gd name="T5" fmla="*/ 3 h 16"/>
                <a:gd name="T6" fmla="*/ 8 w 8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8" y="1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5" name="Freeform 237"/>
            <p:cNvSpPr>
              <a:spLocks/>
            </p:cNvSpPr>
            <p:nvPr/>
          </p:nvSpPr>
          <p:spPr bwMode="auto">
            <a:xfrm>
              <a:off x="3213" y="1568"/>
              <a:ext cx="9" cy="33"/>
            </a:xfrm>
            <a:custGeom>
              <a:avLst/>
              <a:gdLst>
                <a:gd name="T0" fmla="*/ 0 w 9"/>
                <a:gd name="T1" fmla="*/ 0 h 33"/>
                <a:gd name="T2" fmla="*/ 2 w 9"/>
                <a:gd name="T3" fmla="*/ 7 h 33"/>
                <a:gd name="T4" fmla="*/ 4 w 9"/>
                <a:gd name="T5" fmla="*/ 16 h 33"/>
                <a:gd name="T6" fmla="*/ 9 w 9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0" y="0"/>
                  </a:moveTo>
                  <a:lnTo>
                    <a:pt x="2" y="7"/>
                  </a:lnTo>
                  <a:lnTo>
                    <a:pt x="4" y="16"/>
                  </a:lnTo>
                  <a:lnTo>
                    <a:pt x="9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6" name="Freeform 238"/>
            <p:cNvSpPr>
              <a:spLocks/>
            </p:cNvSpPr>
            <p:nvPr/>
          </p:nvSpPr>
          <p:spPr bwMode="auto">
            <a:xfrm>
              <a:off x="3222" y="1597"/>
              <a:ext cx="8" cy="53"/>
            </a:xfrm>
            <a:custGeom>
              <a:avLst/>
              <a:gdLst>
                <a:gd name="T0" fmla="*/ 0 w 8"/>
                <a:gd name="T1" fmla="*/ 0 h 53"/>
                <a:gd name="T2" fmla="*/ 4 w 8"/>
                <a:gd name="T3" fmla="*/ 23 h 53"/>
                <a:gd name="T4" fmla="*/ 8 w 8"/>
                <a:gd name="T5" fmla="*/ 53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0"/>
                  </a:moveTo>
                  <a:lnTo>
                    <a:pt x="4" y="23"/>
                  </a:lnTo>
                  <a:lnTo>
                    <a:pt x="8" y="5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7" name="Freeform 239"/>
            <p:cNvSpPr>
              <a:spLocks/>
            </p:cNvSpPr>
            <p:nvPr/>
          </p:nvSpPr>
          <p:spPr bwMode="auto">
            <a:xfrm>
              <a:off x="3231" y="1650"/>
              <a:ext cx="9" cy="68"/>
            </a:xfrm>
            <a:custGeom>
              <a:avLst/>
              <a:gdLst>
                <a:gd name="T0" fmla="*/ 0 w 9"/>
                <a:gd name="T1" fmla="*/ 0 h 68"/>
                <a:gd name="T2" fmla="*/ 1 w 9"/>
                <a:gd name="T3" fmla="*/ 16 h 68"/>
                <a:gd name="T4" fmla="*/ 3 w 9"/>
                <a:gd name="T5" fmla="*/ 32 h 68"/>
                <a:gd name="T6" fmla="*/ 9 w 9"/>
                <a:gd name="T7" fmla="*/ 68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0"/>
                  </a:moveTo>
                  <a:lnTo>
                    <a:pt x="1" y="16"/>
                  </a:lnTo>
                  <a:lnTo>
                    <a:pt x="3" y="32"/>
                  </a:lnTo>
                  <a:lnTo>
                    <a:pt x="9" y="6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8" name="Freeform 240"/>
            <p:cNvSpPr>
              <a:spLocks/>
            </p:cNvSpPr>
            <p:nvPr/>
          </p:nvSpPr>
          <p:spPr bwMode="auto">
            <a:xfrm>
              <a:off x="3240" y="1718"/>
              <a:ext cx="9" cy="75"/>
            </a:xfrm>
            <a:custGeom>
              <a:avLst/>
              <a:gdLst>
                <a:gd name="T0" fmla="*/ 0 w 9"/>
                <a:gd name="T1" fmla="*/ 0 h 75"/>
                <a:gd name="T2" fmla="*/ 4 w 9"/>
                <a:gd name="T3" fmla="*/ 36 h 75"/>
                <a:gd name="T4" fmla="*/ 9 w 9"/>
                <a:gd name="T5" fmla="*/ 75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0"/>
                  </a:moveTo>
                  <a:lnTo>
                    <a:pt x="4" y="36"/>
                  </a:lnTo>
                  <a:lnTo>
                    <a:pt x="9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89" name="Freeform 241"/>
            <p:cNvSpPr>
              <a:spLocks/>
            </p:cNvSpPr>
            <p:nvPr/>
          </p:nvSpPr>
          <p:spPr bwMode="auto">
            <a:xfrm>
              <a:off x="3249" y="1793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0" name="Freeform 242"/>
            <p:cNvSpPr>
              <a:spLocks/>
            </p:cNvSpPr>
            <p:nvPr/>
          </p:nvSpPr>
          <p:spPr bwMode="auto">
            <a:xfrm>
              <a:off x="3257" y="1871"/>
              <a:ext cx="7" cy="69"/>
            </a:xfrm>
            <a:custGeom>
              <a:avLst/>
              <a:gdLst>
                <a:gd name="T0" fmla="*/ 0 w 7"/>
                <a:gd name="T1" fmla="*/ 0 h 69"/>
                <a:gd name="T2" fmla="*/ 3 w 7"/>
                <a:gd name="T3" fmla="*/ 36 h 69"/>
                <a:gd name="T4" fmla="*/ 7 w 7"/>
                <a:gd name="T5" fmla="*/ 69 h 69"/>
                <a:gd name="T6" fmla="*/ 0 60000 65536"/>
                <a:gd name="T7" fmla="*/ 0 60000 65536"/>
                <a:gd name="T8" fmla="*/ 0 60000 65536"/>
                <a:gd name="T9" fmla="*/ 0 w 7"/>
                <a:gd name="T10" fmla="*/ 0 h 69"/>
                <a:gd name="T11" fmla="*/ 7 w 7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9">
                  <a:moveTo>
                    <a:pt x="0" y="0"/>
                  </a:moveTo>
                  <a:lnTo>
                    <a:pt x="3" y="36"/>
                  </a:lnTo>
                  <a:lnTo>
                    <a:pt x="7" y="6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1" name="Freeform 243"/>
            <p:cNvSpPr>
              <a:spLocks/>
            </p:cNvSpPr>
            <p:nvPr/>
          </p:nvSpPr>
          <p:spPr bwMode="auto">
            <a:xfrm>
              <a:off x="3264" y="1940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4 w 10"/>
                <a:gd name="T3" fmla="*/ 29 h 62"/>
                <a:gd name="T4" fmla="*/ 8 w 10"/>
                <a:gd name="T5" fmla="*/ 49 h 62"/>
                <a:gd name="T6" fmla="*/ 10 w 10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2"/>
                <a:gd name="T14" fmla="*/ 10 w 10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2">
                  <a:moveTo>
                    <a:pt x="0" y="0"/>
                  </a:moveTo>
                  <a:lnTo>
                    <a:pt x="4" y="29"/>
                  </a:lnTo>
                  <a:lnTo>
                    <a:pt x="8" y="49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2" name="Freeform 244"/>
            <p:cNvSpPr>
              <a:spLocks/>
            </p:cNvSpPr>
            <p:nvPr/>
          </p:nvSpPr>
          <p:spPr bwMode="auto">
            <a:xfrm>
              <a:off x="3274" y="1999"/>
              <a:ext cx="11" cy="42"/>
            </a:xfrm>
            <a:custGeom>
              <a:avLst/>
              <a:gdLst>
                <a:gd name="T0" fmla="*/ 0 w 11"/>
                <a:gd name="T1" fmla="*/ 0 h 42"/>
                <a:gd name="T2" fmla="*/ 3 w 11"/>
                <a:gd name="T3" fmla="*/ 13 h 42"/>
                <a:gd name="T4" fmla="*/ 6 w 11"/>
                <a:gd name="T5" fmla="*/ 22 h 42"/>
                <a:gd name="T6" fmla="*/ 11 w 11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42"/>
                <a:gd name="T14" fmla="*/ 11 w 11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42">
                  <a:moveTo>
                    <a:pt x="0" y="0"/>
                  </a:moveTo>
                  <a:lnTo>
                    <a:pt x="3" y="13"/>
                  </a:lnTo>
                  <a:lnTo>
                    <a:pt x="6" y="22"/>
                  </a:lnTo>
                  <a:lnTo>
                    <a:pt x="11" y="4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3" name="Freeform 245"/>
            <p:cNvSpPr>
              <a:spLocks/>
            </p:cNvSpPr>
            <p:nvPr/>
          </p:nvSpPr>
          <p:spPr bwMode="auto">
            <a:xfrm>
              <a:off x="2256" y="1392"/>
              <a:ext cx="1218" cy="871"/>
            </a:xfrm>
            <a:custGeom>
              <a:avLst/>
              <a:gdLst>
                <a:gd name="T0" fmla="*/ 0 w 1218"/>
                <a:gd name="T1" fmla="*/ 52 h 871"/>
                <a:gd name="T2" fmla="*/ 4 w 1218"/>
                <a:gd name="T3" fmla="*/ 871 h 871"/>
                <a:gd name="T4" fmla="*/ 1218 w 1218"/>
                <a:gd name="T5" fmla="*/ 818 h 871"/>
                <a:gd name="T6" fmla="*/ 1214 w 1218"/>
                <a:gd name="T7" fmla="*/ 0 h 871"/>
                <a:gd name="T8" fmla="*/ 0 w 1218"/>
                <a:gd name="T9" fmla="*/ 52 h 8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8"/>
                <a:gd name="T16" fmla="*/ 0 h 871"/>
                <a:gd name="T17" fmla="*/ 1218 w 1218"/>
                <a:gd name="T18" fmla="*/ 871 h 8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8" h="871">
                  <a:moveTo>
                    <a:pt x="0" y="52"/>
                  </a:moveTo>
                  <a:lnTo>
                    <a:pt x="4" y="871"/>
                  </a:lnTo>
                  <a:lnTo>
                    <a:pt x="1218" y="818"/>
                  </a:lnTo>
                  <a:lnTo>
                    <a:pt x="1214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4" name="Freeform 246"/>
            <p:cNvSpPr>
              <a:spLocks/>
            </p:cNvSpPr>
            <p:nvPr/>
          </p:nvSpPr>
          <p:spPr bwMode="auto">
            <a:xfrm>
              <a:off x="2284" y="1770"/>
              <a:ext cx="9" cy="79"/>
            </a:xfrm>
            <a:custGeom>
              <a:avLst/>
              <a:gdLst>
                <a:gd name="T0" fmla="*/ 0 w 9"/>
                <a:gd name="T1" fmla="*/ 79 h 79"/>
                <a:gd name="T2" fmla="*/ 4 w 9"/>
                <a:gd name="T3" fmla="*/ 39 h 79"/>
                <a:gd name="T4" fmla="*/ 9 w 9"/>
                <a:gd name="T5" fmla="*/ 0 h 79"/>
                <a:gd name="T6" fmla="*/ 0 60000 65536"/>
                <a:gd name="T7" fmla="*/ 0 60000 65536"/>
                <a:gd name="T8" fmla="*/ 0 60000 65536"/>
                <a:gd name="T9" fmla="*/ 0 w 9"/>
                <a:gd name="T10" fmla="*/ 0 h 79"/>
                <a:gd name="T11" fmla="*/ 9 w 9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9">
                  <a:moveTo>
                    <a:pt x="0" y="79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5" name="Freeform 247"/>
            <p:cNvSpPr>
              <a:spLocks/>
            </p:cNvSpPr>
            <p:nvPr/>
          </p:nvSpPr>
          <p:spPr bwMode="auto">
            <a:xfrm>
              <a:off x="2292" y="1702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2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2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6" name="Freeform 248"/>
            <p:cNvSpPr>
              <a:spLocks/>
            </p:cNvSpPr>
            <p:nvPr/>
          </p:nvSpPr>
          <p:spPr bwMode="auto">
            <a:xfrm>
              <a:off x="2302" y="1646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4 w 7"/>
                <a:gd name="T3" fmla="*/ 23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7" name="Freeform 249"/>
            <p:cNvSpPr>
              <a:spLocks/>
            </p:cNvSpPr>
            <p:nvPr/>
          </p:nvSpPr>
          <p:spPr bwMode="auto">
            <a:xfrm>
              <a:off x="2308" y="1607"/>
              <a:ext cx="9" cy="39"/>
            </a:xfrm>
            <a:custGeom>
              <a:avLst/>
              <a:gdLst>
                <a:gd name="T0" fmla="*/ 0 w 9"/>
                <a:gd name="T1" fmla="*/ 39 h 39"/>
                <a:gd name="T2" fmla="*/ 5 w 9"/>
                <a:gd name="T3" fmla="*/ 17 h 39"/>
                <a:gd name="T4" fmla="*/ 6 w 9"/>
                <a:gd name="T5" fmla="*/ 7 h 39"/>
                <a:gd name="T6" fmla="*/ 9 w 9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9"/>
                <a:gd name="T14" fmla="*/ 9 w 9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9">
                  <a:moveTo>
                    <a:pt x="0" y="39"/>
                  </a:moveTo>
                  <a:lnTo>
                    <a:pt x="5" y="17"/>
                  </a:lnTo>
                  <a:lnTo>
                    <a:pt x="6" y="7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8" name="Freeform 250"/>
            <p:cNvSpPr>
              <a:spLocks/>
            </p:cNvSpPr>
            <p:nvPr/>
          </p:nvSpPr>
          <p:spPr bwMode="auto">
            <a:xfrm>
              <a:off x="2319" y="1591"/>
              <a:ext cx="5" cy="16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6 h 16"/>
                <a:gd name="T4" fmla="*/ 4 w 5"/>
                <a:gd name="T5" fmla="*/ 0 h 16"/>
                <a:gd name="T6" fmla="*/ 5 w 5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6"/>
                <a:gd name="T14" fmla="*/ 5 w 5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6">
                  <a:moveTo>
                    <a:pt x="0" y="16"/>
                  </a:moveTo>
                  <a:lnTo>
                    <a:pt x="3" y="6"/>
                  </a:lnTo>
                  <a:lnTo>
                    <a:pt x="4" y="0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99" name="Freeform 251"/>
            <p:cNvSpPr>
              <a:spLocks/>
            </p:cNvSpPr>
            <p:nvPr/>
          </p:nvSpPr>
          <p:spPr bwMode="auto">
            <a:xfrm>
              <a:off x="2325" y="1588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4 w 10"/>
                <a:gd name="T3" fmla="*/ 3 h 6"/>
                <a:gd name="T4" fmla="*/ 10 w 10"/>
                <a:gd name="T5" fmla="*/ 6 h 6"/>
                <a:gd name="T6" fmla="*/ 0 60000 65536"/>
                <a:gd name="T7" fmla="*/ 0 60000 65536"/>
                <a:gd name="T8" fmla="*/ 0 60000 65536"/>
                <a:gd name="T9" fmla="*/ 0 w 10"/>
                <a:gd name="T10" fmla="*/ 0 h 6"/>
                <a:gd name="T11" fmla="*/ 10 w 10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0" name="Freeform 252"/>
            <p:cNvSpPr>
              <a:spLocks/>
            </p:cNvSpPr>
            <p:nvPr/>
          </p:nvSpPr>
          <p:spPr bwMode="auto">
            <a:xfrm>
              <a:off x="2335" y="1597"/>
              <a:ext cx="8" cy="27"/>
            </a:xfrm>
            <a:custGeom>
              <a:avLst/>
              <a:gdLst>
                <a:gd name="T0" fmla="*/ 0 w 8"/>
                <a:gd name="T1" fmla="*/ 0 h 27"/>
                <a:gd name="T2" fmla="*/ 4 w 8"/>
                <a:gd name="T3" fmla="*/ 13 h 27"/>
                <a:gd name="T4" fmla="*/ 8 w 8"/>
                <a:gd name="T5" fmla="*/ 27 h 27"/>
                <a:gd name="T6" fmla="*/ 0 60000 65536"/>
                <a:gd name="T7" fmla="*/ 0 60000 65536"/>
                <a:gd name="T8" fmla="*/ 0 60000 65536"/>
                <a:gd name="T9" fmla="*/ 0 w 8"/>
                <a:gd name="T10" fmla="*/ 0 h 27"/>
                <a:gd name="T11" fmla="*/ 8 w 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7">
                  <a:moveTo>
                    <a:pt x="0" y="0"/>
                  </a:moveTo>
                  <a:lnTo>
                    <a:pt x="4" y="13"/>
                  </a:lnTo>
                  <a:lnTo>
                    <a:pt x="8" y="2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1" name="Freeform 253"/>
            <p:cNvSpPr>
              <a:spLocks/>
            </p:cNvSpPr>
            <p:nvPr/>
          </p:nvSpPr>
          <p:spPr bwMode="auto">
            <a:xfrm>
              <a:off x="2343" y="1624"/>
              <a:ext cx="8" cy="48"/>
            </a:xfrm>
            <a:custGeom>
              <a:avLst/>
              <a:gdLst>
                <a:gd name="T0" fmla="*/ 0 w 8"/>
                <a:gd name="T1" fmla="*/ 0 h 48"/>
                <a:gd name="T2" fmla="*/ 2 w 8"/>
                <a:gd name="T3" fmla="*/ 9 h 48"/>
                <a:gd name="T4" fmla="*/ 5 w 8"/>
                <a:gd name="T5" fmla="*/ 19 h 48"/>
                <a:gd name="T6" fmla="*/ 8 w 8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8"/>
                <a:gd name="T14" fmla="*/ 8 w 8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8">
                  <a:moveTo>
                    <a:pt x="0" y="0"/>
                  </a:moveTo>
                  <a:lnTo>
                    <a:pt x="2" y="9"/>
                  </a:lnTo>
                  <a:lnTo>
                    <a:pt x="5" y="19"/>
                  </a:lnTo>
                  <a:lnTo>
                    <a:pt x="8" y="4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2" name="Freeform 254"/>
            <p:cNvSpPr>
              <a:spLocks/>
            </p:cNvSpPr>
            <p:nvPr/>
          </p:nvSpPr>
          <p:spPr bwMode="auto">
            <a:xfrm>
              <a:off x="2351" y="1672"/>
              <a:ext cx="8" cy="66"/>
            </a:xfrm>
            <a:custGeom>
              <a:avLst/>
              <a:gdLst>
                <a:gd name="T0" fmla="*/ 0 w 8"/>
                <a:gd name="T1" fmla="*/ 0 h 66"/>
                <a:gd name="T2" fmla="*/ 4 w 8"/>
                <a:gd name="T3" fmla="*/ 33 h 66"/>
                <a:gd name="T4" fmla="*/ 8 w 8"/>
                <a:gd name="T5" fmla="*/ 66 h 66"/>
                <a:gd name="T6" fmla="*/ 0 60000 65536"/>
                <a:gd name="T7" fmla="*/ 0 60000 65536"/>
                <a:gd name="T8" fmla="*/ 0 60000 65536"/>
                <a:gd name="T9" fmla="*/ 0 w 8"/>
                <a:gd name="T10" fmla="*/ 0 h 66"/>
                <a:gd name="T11" fmla="*/ 8 w 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6">
                  <a:moveTo>
                    <a:pt x="0" y="0"/>
                  </a:moveTo>
                  <a:lnTo>
                    <a:pt x="4" y="33"/>
                  </a:lnTo>
                  <a:lnTo>
                    <a:pt x="8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3" name="Freeform 255"/>
            <p:cNvSpPr>
              <a:spLocks/>
            </p:cNvSpPr>
            <p:nvPr/>
          </p:nvSpPr>
          <p:spPr bwMode="auto">
            <a:xfrm>
              <a:off x="2360" y="1738"/>
              <a:ext cx="8" cy="71"/>
            </a:xfrm>
            <a:custGeom>
              <a:avLst/>
              <a:gdLst>
                <a:gd name="T0" fmla="*/ 0 w 8"/>
                <a:gd name="T1" fmla="*/ 0 h 71"/>
                <a:gd name="T2" fmla="*/ 4 w 8"/>
                <a:gd name="T3" fmla="*/ 36 h 71"/>
                <a:gd name="T4" fmla="*/ 8 w 8"/>
                <a:gd name="T5" fmla="*/ 71 h 71"/>
                <a:gd name="T6" fmla="*/ 0 60000 65536"/>
                <a:gd name="T7" fmla="*/ 0 60000 65536"/>
                <a:gd name="T8" fmla="*/ 0 60000 65536"/>
                <a:gd name="T9" fmla="*/ 0 w 8"/>
                <a:gd name="T10" fmla="*/ 0 h 71"/>
                <a:gd name="T11" fmla="*/ 8 w 8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1">
                  <a:moveTo>
                    <a:pt x="0" y="0"/>
                  </a:moveTo>
                  <a:lnTo>
                    <a:pt x="4" y="36"/>
                  </a:lnTo>
                  <a:lnTo>
                    <a:pt x="8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4" name="Freeform 256"/>
            <p:cNvSpPr>
              <a:spLocks/>
            </p:cNvSpPr>
            <p:nvPr/>
          </p:nvSpPr>
          <p:spPr bwMode="auto">
            <a:xfrm>
              <a:off x="2368" y="1806"/>
              <a:ext cx="10" cy="78"/>
            </a:xfrm>
            <a:custGeom>
              <a:avLst/>
              <a:gdLst>
                <a:gd name="T0" fmla="*/ 0 w 10"/>
                <a:gd name="T1" fmla="*/ 0 h 78"/>
                <a:gd name="T2" fmla="*/ 4 w 10"/>
                <a:gd name="T3" fmla="*/ 39 h 78"/>
                <a:gd name="T4" fmla="*/ 10 w 10"/>
                <a:gd name="T5" fmla="*/ 78 h 78"/>
                <a:gd name="T6" fmla="*/ 0 60000 65536"/>
                <a:gd name="T7" fmla="*/ 0 60000 65536"/>
                <a:gd name="T8" fmla="*/ 0 60000 65536"/>
                <a:gd name="T9" fmla="*/ 0 w 10"/>
                <a:gd name="T10" fmla="*/ 0 h 78"/>
                <a:gd name="T11" fmla="*/ 10 w 10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8">
                  <a:moveTo>
                    <a:pt x="0" y="0"/>
                  </a:moveTo>
                  <a:lnTo>
                    <a:pt x="4" y="39"/>
                  </a:lnTo>
                  <a:lnTo>
                    <a:pt x="10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5" name="Freeform 257"/>
            <p:cNvSpPr>
              <a:spLocks/>
            </p:cNvSpPr>
            <p:nvPr/>
          </p:nvSpPr>
          <p:spPr bwMode="auto">
            <a:xfrm>
              <a:off x="2378" y="1884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40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40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6" name="Freeform 258"/>
            <p:cNvSpPr>
              <a:spLocks/>
            </p:cNvSpPr>
            <p:nvPr/>
          </p:nvSpPr>
          <p:spPr bwMode="auto">
            <a:xfrm>
              <a:off x="2386" y="1959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5 w 8"/>
                <a:gd name="T3" fmla="*/ 33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5" y="33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7" name="Freeform 259"/>
            <p:cNvSpPr>
              <a:spLocks/>
            </p:cNvSpPr>
            <p:nvPr/>
          </p:nvSpPr>
          <p:spPr bwMode="auto">
            <a:xfrm>
              <a:off x="2394" y="2021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4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4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8" name="Freeform 260"/>
            <p:cNvSpPr>
              <a:spLocks/>
            </p:cNvSpPr>
            <p:nvPr/>
          </p:nvSpPr>
          <p:spPr bwMode="auto">
            <a:xfrm>
              <a:off x="2403" y="2070"/>
              <a:ext cx="8" cy="30"/>
            </a:xfrm>
            <a:custGeom>
              <a:avLst/>
              <a:gdLst>
                <a:gd name="T0" fmla="*/ 0 w 8"/>
                <a:gd name="T1" fmla="*/ 0 h 30"/>
                <a:gd name="T2" fmla="*/ 4 w 8"/>
                <a:gd name="T3" fmla="*/ 17 h 30"/>
                <a:gd name="T4" fmla="*/ 6 w 8"/>
                <a:gd name="T5" fmla="*/ 23 h 30"/>
                <a:gd name="T6" fmla="*/ 8 w 8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0"/>
                <a:gd name="T14" fmla="*/ 8 w 8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0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09" name="Freeform 261"/>
            <p:cNvSpPr>
              <a:spLocks/>
            </p:cNvSpPr>
            <p:nvPr/>
          </p:nvSpPr>
          <p:spPr bwMode="auto">
            <a:xfrm>
              <a:off x="2411" y="2096"/>
              <a:ext cx="9" cy="7"/>
            </a:xfrm>
            <a:custGeom>
              <a:avLst/>
              <a:gdLst>
                <a:gd name="T0" fmla="*/ 0 w 9"/>
                <a:gd name="T1" fmla="*/ 0 h 7"/>
                <a:gd name="T2" fmla="*/ 3 w 9"/>
                <a:gd name="T3" fmla="*/ 7 h 7"/>
                <a:gd name="T4" fmla="*/ 9 w 9"/>
                <a:gd name="T5" fmla="*/ 4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0" y="0"/>
                  </a:moveTo>
                  <a:lnTo>
                    <a:pt x="3" y="7"/>
                  </a:lnTo>
                  <a:lnTo>
                    <a:pt x="9" y="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0" name="Freeform 262"/>
            <p:cNvSpPr>
              <a:spLocks/>
            </p:cNvSpPr>
            <p:nvPr/>
          </p:nvSpPr>
          <p:spPr bwMode="auto">
            <a:xfrm>
              <a:off x="2420" y="2083"/>
              <a:ext cx="9" cy="20"/>
            </a:xfrm>
            <a:custGeom>
              <a:avLst/>
              <a:gdLst>
                <a:gd name="T0" fmla="*/ 0 w 9"/>
                <a:gd name="T1" fmla="*/ 20 h 20"/>
                <a:gd name="T2" fmla="*/ 3 w 9"/>
                <a:gd name="T3" fmla="*/ 17 h 20"/>
                <a:gd name="T4" fmla="*/ 4 w 9"/>
                <a:gd name="T5" fmla="*/ 13 h 20"/>
                <a:gd name="T6" fmla="*/ 9 w 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0" y="20"/>
                  </a:moveTo>
                  <a:lnTo>
                    <a:pt x="3" y="17"/>
                  </a:lnTo>
                  <a:lnTo>
                    <a:pt x="4" y="1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1" name="Freeform 263"/>
            <p:cNvSpPr>
              <a:spLocks/>
            </p:cNvSpPr>
            <p:nvPr/>
          </p:nvSpPr>
          <p:spPr bwMode="auto">
            <a:xfrm>
              <a:off x="2429" y="2044"/>
              <a:ext cx="8" cy="39"/>
            </a:xfrm>
            <a:custGeom>
              <a:avLst/>
              <a:gdLst>
                <a:gd name="T0" fmla="*/ 0 w 8"/>
                <a:gd name="T1" fmla="*/ 39 h 39"/>
                <a:gd name="T2" fmla="*/ 1 w 8"/>
                <a:gd name="T3" fmla="*/ 30 h 39"/>
                <a:gd name="T4" fmla="*/ 4 w 8"/>
                <a:gd name="T5" fmla="*/ 23 h 39"/>
                <a:gd name="T6" fmla="*/ 8 w 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9"/>
                <a:gd name="T14" fmla="*/ 8 w 8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9">
                  <a:moveTo>
                    <a:pt x="0" y="39"/>
                  </a:moveTo>
                  <a:lnTo>
                    <a:pt x="1" y="30"/>
                  </a:ln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2" name="Freeform 264"/>
            <p:cNvSpPr>
              <a:spLocks/>
            </p:cNvSpPr>
            <p:nvPr/>
          </p:nvSpPr>
          <p:spPr bwMode="auto">
            <a:xfrm>
              <a:off x="2437" y="1985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3 h 59"/>
                <a:gd name="T4" fmla="*/ 4 w 8"/>
                <a:gd name="T5" fmla="*/ 33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3"/>
                  </a:lnTo>
                  <a:lnTo>
                    <a:pt x="4" y="3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3" name="Freeform 265"/>
            <p:cNvSpPr>
              <a:spLocks/>
            </p:cNvSpPr>
            <p:nvPr/>
          </p:nvSpPr>
          <p:spPr bwMode="auto">
            <a:xfrm>
              <a:off x="2444" y="1917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9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4" name="Freeform 266"/>
            <p:cNvSpPr>
              <a:spLocks/>
            </p:cNvSpPr>
            <p:nvPr/>
          </p:nvSpPr>
          <p:spPr bwMode="auto">
            <a:xfrm>
              <a:off x="2454" y="1835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43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4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5" name="Freeform 267"/>
            <p:cNvSpPr>
              <a:spLocks/>
            </p:cNvSpPr>
            <p:nvPr/>
          </p:nvSpPr>
          <p:spPr bwMode="auto">
            <a:xfrm>
              <a:off x="2462" y="1760"/>
              <a:ext cx="7" cy="79"/>
            </a:xfrm>
            <a:custGeom>
              <a:avLst/>
              <a:gdLst>
                <a:gd name="T0" fmla="*/ 0 w 7"/>
                <a:gd name="T1" fmla="*/ 79 h 79"/>
                <a:gd name="T2" fmla="*/ 3 w 7"/>
                <a:gd name="T3" fmla="*/ 40 h 79"/>
                <a:gd name="T4" fmla="*/ 7 w 7"/>
                <a:gd name="T5" fmla="*/ 0 h 79"/>
                <a:gd name="T6" fmla="*/ 0 60000 65536"/>
                <a:gd name="T7" fmla="*/ 0 60000 65536"/>
                <a:gd name="T8" fmla="*/ 0 60000 65536"/>
                <a:gd name="T9" fmla="*/ 0 w 7"/>
                <a:gd name="T10" fmla="*/ 0 h 79"/>
                <a:gd name="T11" fmla="*/ 7 w 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9">
                  <a:moveTo>
                    <a:pt x="0" y="79"/>
                  </a:moveTo>
                  <a:lnTo>
                    <a:pt x="3" y="40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6" name="Freeform 268"/>
            <p:cNvSpPr>
              <a:spLocks/>
            </p:cNvSpPr>
            <p:nvPr/>
          </p:nvSpPr>
          <p:spPr bwMode="auto">
            <a:xfrm>
              <a:off x="2469" y="1692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4 w 9"/>
                <a:gd name="T3" fmla="*/ 33 h 68"/>
                <a:gd name="T4" fmla="*/ 6 w 9"/>
                <a:gd name="T5" fmla="*/ 16 h 68"/>
                <a:gd name="T6" fmla="*/ 9 w 9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68"/>
                  </a:moveTo>
                  <a:lnTo>
                    <a:pt x="4" y="33"/>
                  </a:lnTo>
                  <a:lnTo>
                    <a:pt x="6" y="1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7" name="Freeform 269"/>
            <p:cNvSpPr>
              <a:spLocks/>
            </p:cNvSpPr>
            <p:nvPr/>
          </p:nvSpPr>
          <p:spPr bwMode="auto">
            <a:xfrm>
              <a:off x="2478" y="1633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3 w 7"/>
                <a:gd name="T3" fmla="*/ 26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3" y="2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8" name="Freeform 270"/>
            <p:cNvSpPr>
              <a:spLocks/>
            </p:cNvSpPr>
            <p:nvPr/>
          </p:nvSpPr>
          <p:spPr bwMode="auto">
            <a:xfrm>
              <a:off x="2484" y="1597"/>
              <a:ext cx="10" cy="36"/>
            </a:xfrm>
            <a:custGeom>
              <a:avLst/>
              <a:gdLst>
                <a:gd name="T0" fmla="*/ 0 w 10"/>
                <a:gd name="T1" fmla="*/ 36 h 36"/>
                <a:gd name="T2" fmla="*/ 4 w 10"/>
                <a:gd name="T3" fmla="*/ 17 h 36"/>
                <a:gd name="T4" fmla="*/ 8 w 10"/>
                <a:gd name="T5" fmla="*/ 7 h 36"/>
                <a:gd name="T6" fmla="*/ 10 w 1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6"/>
                <a:gd name="T14" fmla="*/ 10 w 10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6">
                  <a:moveTo>
                    <a:pt x="0" y="36"/>
                  </a:moveTo>
                  <a:lnTo>
                    <a:pt x="4" y="17"/>
                  </a:lnTo>
                  <a:lnTo>
                    <a:pt x="8" y="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19" name="Freeform 271"/>
            <p:cNvSpPr>
              <a:spLocks/>
            </p:cNvSpPr>
            <p:nvPr/>
          </p:nvSpPr>
          <p:spPr bwMode="auto">
            <a:xfrm>
              <a:off x="2493" y="1584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0" name="Freeform 272"/>
            <p:cNvSpPr>
              <a:spLocks/>
            </p:cNvSpPr>
            <p:nvPr/>
          </p:nvSpPr>
          <p:spPr bwMode="auto">
            <a:xfrm>
              <a:off x="2503" y="1581"/>
              <a:ext cx="7" cy="7"/>
            </a:xfrm>
            <a:custGeom>
              <a:avLst/>
              <a:gdLst>
                <a:gd name="T0" fmla="*/ 0 w 7"/>
                <a:gd name="T1" fmla="*/ 0 h 7"/>
                <a:gd name="T2" fmla="*/ 4 w 7"/>
                <a:gd name="T3" fmla="*/ 0 h 7"/>
                <a:gd name="T4" fmla="*/ 7 w 7"/>
                <a:gd name="T5" fmla="*/ 7 h 7"/>
                <a:gd name="T6" fmla="*/ 0 60000 65536"/>
                <a:gd name="T7" fmla="*/ 0 60000 65536"/>
                <a:gd name="T8" fmla="*/ 0 60000 65536"/>
                <a:gd name="T9" fmla="*/ 0 w 7"/>
                <a:gd name="T10" fmla="*/ 0 h 7"/>
                <a:gd name="T11" fmla="*/ 7 w 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">
                  <a:moveTo>
                    <a:pt x="0" y="0"/>
                  </a:moveTo>
                  <a:lnTo>
                    <a:pt x="4" y="0"/>
                  </a:lnTo>
                  <a:lnTo>
                    <a:pt x="7" y="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1" name="Freeform 273"/>
            <p:cNvSpPr>
              <a:spLocks/>
            </p:cNvSpPr>
            <p:nvPr/>
          </p:nvSpPr>
          <p:spPr bwMode="auto">
            <a:xfrm>
              <a:off x="2510" y="1588"/>
              <a:ext cx="8" cy="29"/>
            </a:xfrm>
            <a:custGeom>
              <a:avLst/>
              <a:gdLst>
                <a:gd name="T0" fmla="*/ 0 w 8"/>
                <a:gd name="T1" fmla="*/ 0 h 29"/>
                <a:gd name="T2" fmla="*/ 2 w 8"/>
                <a:gd name="T3" fmla="*/ 6 h 29"/>
                <a:gd name="T4" fmla="*/ 4 w 8"/>
                <a:gd name="T5" fmla="*/ 13 h 29"/>
                <a:gd name="T6" fmla="*/ 8 w 8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9"/>
                <a:gd name="T14" fmla="*/ 8 w 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9">
                  <a:moveTo>
                    <a:pt x="0" y="0"/>
                  </a:moveTo>
                  <a:lnTo>
                    <a:pt x="2" y="6"/>
                  </a:lnTo>
                  <a:lnTo>
                    <a:pt x="4" y="13"/>
                  </a:lnTo>
                  <a:lnTo>
                    <a:pt x="8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2" name="Freeform 274"/>
            <p:cNvSpPr>
              <a:spLocks/>
            </p:cNvSpPr>
            <p:nvPr/>
          </p:nvSpPr>
          <p:spPr bwMode="auto">
            <a:xfrm>
              <a:off x="2518" y="1617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3 w 8"/>
                <a:gd name="T3" fmla="*/ 23 h 49"/>
                <a:gd name="T4" fmla="*/ 8 w 8"/>
                <a:gd name="T5" fmla="*/ 49 h 49"/>
                <a:gd name="T6" fmla="*/ 0 60000 65536"/>
                <a:gd name="T7" fmla="*/ 0 60000 65536"/>
                <a:gd name="T8" fmla="*/ 0 60000 65536"/>
                <a:gd name="T9" fmla="*/ 0 w 8"/>
                <a:gd name="T10" fmla="*/ 0 h 49"/>
                <a:gd name="T11" fmla="*/ 8 w 8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9">
                  <a:moveTo>
                    <a:pt x="0" y="0"/>
                  </a:moveTo>
                  <a:lnTo>
                    <a:pt x="3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3" name="Freeform 275"/>
            <p:cNvSpPr>
              <a:spLocks/>
            </p:cNvSpPr>
            <p:nvPr/>
          </p:nvSpPr>
          <p:spPr bwMode="auto">
            <a:xfrm>
              <a:off x="2526" y="1666"/>
              <a:ext cx="10" cy="65"/>
            </a:xfrm>
            <a:custGeom>
              <a:avLst/>
              <a:gdLst>
                <a:gd name="T0" fmla="*/ 0 w 10"/>
                <a:gd name="T1" fmla="*/ 0 h 65"/>
                <a:gd name="T2" fmla="*/ 4 w 10"/>
                <a:gd name="T3" fmla="*/ 33 h 65"/>
                <a:gd name="T4" fmla="*/ 10 w 10"/>
                <a:gd name="T5" fmla="*/ 65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0"/>
                  </a:moveTo>
                  <a:lnTo>
                    <a:pt x="4" y="33"/>
                  </a:lnTo>
                  <a:lnTo>
                    <a:pt x="10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4" name="Freeform 276"/>
            <p:cNvSpPr>
              <a:spLocks/>
            </p:cNvSpPr>
            <p:nvPr/>
          </p:nvSpPr>
          <p:spPr bwMode="auto">
            <a:xfrm>
              <a:off x="2536" y="1731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9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9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5" name="Freeform 277"/>
            <p:cNvSpPr>
              <a:spLocks/>
            </p:cNvSpPr>
            <p:nvPr/>
          </p:nvSpPr>
          <p:spPr bwMode="auto">
            <a:xfrm>
              <a:off x="2545" y="1806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6" name="Freeform 278"/>
            <p:cNvSpPr>
              <a:spLocks/>
            </p:cNvSpPr>
            <p:nvPr/>
          </p:nvSpPr>
          <p:spPr bwMode="auto">
            <a:xfrm>
              <a:off x="2553" y="1884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8 w 8"/>
                <a:gd name="T5" fmla="*/ 72 h 72"/>
                <a:gd name="T6" fmla="*/ 0 60000 65536"/>
                <a:gd name="T7" fmla="*/ 0 60000 65536"/>
                <a:gd name="T8" fmla="*/ 0 60000 65536"/>
                <a:gd name="T9" fmla="*/ 0 w 8"/>
                <a:gd name="T10" fmla="*/ 0 h 72"/>
                <a:gd name="T11" fmla="*/ 8 w 8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7" name="Freeform 279"/>
            <p:cNvSpPr>
              <a:spLocks/>
            </p:cNvSpPr>
            <p:nvPr/>
          </p:nvSpPr>
          <p:spPr bwMode="auto">
            <a:xfrm>
              <a:off x="2562" y="1956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5 w 10"/>
                <a:gd name="T3" fmla="*/ 33 h 62"/>
                <a:gd name="T4" fmla="*/ 10 w 10"/>
                <a:gd name="T5" fmla="*/ 62 h 62"/>
                <a:gd name="T6" fmla="*/ 0 60000 65536"/>
                <a:gd name="T7" fmla="*/ 0 60000 65536"/>
                <a:gd name="T8" fmla="*/ 0 60000 65536"/>
                <a:gd name="T9" fmla="*/ 0 w 10"/>
                <a:gd name="T10" fmla="*/ 0 h 62"/>
                <a:gd name="T11" fmla="*/ 10 w 10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2">
                  <a:moveTo>
                    <a:pt x="0" y="0"/>
                  </a:moveTo>
                  <a:lnTo>
                    <a:pt x="5" y="33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8" name="Freeform 280"/>
            <p:cNvSpPr>
              <a:spLocks/>
            </p:cNvSpPr>
            <p:nvPr/>
          </p:nvSpPr>
          <p:spPr bwMode="auto">
            <a:xfrm>
              <a:off x="2571" y="2015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5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5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29" name="Freeform 281"/>
            <p:cNvSpPr>
              <a:spLocks/>
            </p:cNvSpPr>
            <p:nvPr/>
          </p:nvSpPr>
          <p:spPr bwMode="auto">
            <a:xfrm>
              <a:off x="2580" y="206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6 h 26"/>
                <a:gd name="T4" fmla="*/ 8 w 8"/>
                <a:gd name="T5" fmla="*/ 26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0"/>
                  </a:moveTo>
                  <a:lnTo>
                    <a:pt x="4" y="16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0" name="Freeform 282"/>
            <p:cNvSpPr>
              <a:spLocks/>
            </p:cNvSpPr>
            <p:nvPr/>
          </p:nvSpPr>
          <p:spPr bwMode="auto">
            <a:xfrm>
              <a:off x="2588" y="2093"/>
              <a:ext cx="7" cy="3"/>
            </a:xfrm>
            <a:custGeom>
              <a:avLst/>
              <a:gdLst>
                <a:gd name="T0" fmla="*/ 0 w 7"/>
                <a:gd name="T1" fmla="*/ 0 h 3"/>
                <a:gd name="T2" fmla="*/ 4 w 7"/>
                <a:gd name="T3" fmla="*/ 3 h 3"/>
                <a:gd name="T4" fmla="*/ 5 w 7"/>
                <a:gd name="T5" fmla="*/ 3 h 3"/>
                <a:gd name="T6" fmla="*/ 7 w 7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3"/>
                <a:gd name="T14" fmla="*/ 7 w 7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3">
                  <a:moveTo>
                    <a:pt x="0" y="0"/>
                  </a:moveTo>
                  <a:lnTo>
                    <a:pt x="4" y="3"/>
                  </a:lnTo>
                  <a:lnTo>
                    <a:pt x="5" y="3"/>
                  </a:lnTo>
                  <a:lnTo>
                    <a:pt x="7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1" name="Freeform 283"/>
            <p:cNvSpPr>
              <a:spLocks/>
            </p:cNvSpPr>
            <p:nvPr/>
          </p:nvSpPr>
          <p:spPr bwMode="auto">
            <a:xfrm>
              <a:off x="2595" y="2074"/>
              <a:ext cx="9" cy="19"/>
            </a:xfrm>
            <a:custGeom>
              <a:avLst/>
              <a:gdLst>
                <a:gd name="T0" fmla="*/ 0 w 9"/>
                <a:gd name="T1" fmla="*/ 19 h 19"/>
                <a:gd name="T2" fmla="*/ 3 w 9"/>
                <a:gd name="T3" fmla="*/ 16 h 19"/>
                <a:gd name="T4" fmla="*/ 5 w 9"/>
                <a:gd name="T5" fmla="*/ 9 h 19"/>
                <a:gd name="T6" fmla="*/ 9 w 9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9"/>
                <a:gd name="T14" fmla="*/ 9 w 9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9">
                  <a:moveTo>
                    <a:pt x="0" y="19"/>
                  </a:moveTo>
                  <a:lnTo>
                    <a:pt x="3" y="16"/>
                  </a:lnTo>
                  <a:lnTo>
                    <a:pt x="5" y="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2" name="Freeform 284"/>
            <p:cNvSpPr>
              <a:spLocks/>
            </p:cNvSpPr>
            <p:nvPr/>
          </p:nvSpPr>
          <p:spPr bwMode="auto">
            <a:xfrm>
              <a:off x="2604" y="2028"/>
              <a:ext cx="10" cy="49"/>
            </a:xfrm>
            <a:custGeom>
              <a:avLst/>
              <a:gdLst>
                <a:gd name="T0" fmla="*/ 0 w 10"/>
                <a:gd name="T1" fmla="*/ 49 h 49"/>
                <a:gd name="T2" fmla="*/ 2 w 10"/>
                <a:gd name="T3" fmla="*/ 36 h 49"/>
                <a:gd name="T4" fmla="*/ 4 w 10"/>
                <a:gd name="T5" fmla="*/ 29 h 49"/>
                <a:gd name="T6" fmla="*/ 10 w 1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49"/>
                <a:gd name="T14" fmla="*/ 10 w 1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49">
                  <a:moveTo>
                    <a:pt x="0" y="49"/>
                  </a:moveTo>
                  <a:lnTo>
                    <a:pt x="2" y="36"/>
                  </a:lnTo>
                  <a:lnTo>
                    <a:pt x="4" y="2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3" name="Freeform 285"/>
            <p:cNvSpPr>
              <a:spLocks/>
            </p:cNvSpPr>
            <p:nvPr/>
          </p:nvSpPr>
          <p:spPr bwMode="auto">
            <a:xfrm>
              <a:off x="2613" y="1969"/>
              <a:ext cx="7" cy="65"/>
            </a:xfrm>
            <a:custGeom>
              <a:avLst/>
              <a:gdLst>
                <a:gd name="T0" fmla="*/ 0 w 7"/>
                <a:gd name="T1" fmla="*/ 65 h 65"/>
                <a:gd name="T2" fmla="*/ 4 w 7"/>
                <a:gd name="T3" fmla="*/ 33 h 65"/>
                <a:gd name="T4" fmla="*/ 7 w 7"/>
                <a:gd name="T5" fmla="*/ 0 h 65"/>
                <a:gd name="T6" fmla="*/ 0 60000 65536"/>
                <a:gd name="T7" fmla="*/ 0 60000 65536"/>
                <a:gd name="T8" fmla="*/ 0 60000 65536"/>
                <a:gd name="T9" fmla="*/ 0 w 7"/>
                <a:gd name="T10" fmla="*/ 0 h 65"/>
                <a:gd name="T11" fmla="*/ 7 w 7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5">
                  <a:moveTo>
                    <a:pt x="0" y="65"/>
                  </a:moveTo>
                  <a:lnTo>
                    <a:pt x="4" y="3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4" name="Freeform 286"/>
            <p:cNvSpPr>
              <a:spLocks/>
            </p:cNvSpPr>
            <p:nvPr/>
          </p:nvSpPr>
          <p:spPr bwMode="auto">
            <a:xfrm>
              <a:off x="2620" y="1904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5 w 9"/>
                <a:gd name="T3" fmla="*/ 36 h 68"/>
                <a:gd name="T4" fmla="*/ 9 w 9"/>
                <a:gd name="T5" fmla="*/ 0 h 68"/>
                <a:gd name="T6" fmla="*/ 0 60000 65536"/>
                <a:gd name="T7" fmla="*/ 0 60000 65536"/>
                <a:gd name="T8" fmla="*/ 0 60000 65536"/>
                <a:gd name="T9" fmla="*/ 0 w 9"/>
                <a:gd name="T10" fmla="*/ 0 h 68"/>
                <a:gd name="T11" fmla="*/ 9 w 9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8">
                  <a:moveTo>
                    <a:pt x="0" y="68"/>
                  </a:moveTo>
                  <a:lnTo>
                    <a:pt x="5" y="3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5" name="Freeform 287"/>
            <p:cNvSpPr>
              <a:spLocks/>
            </p:cNvSpPr>
            <p:nvPr/>
          </p:nvSpPr>
          <p:spPr bwMode="auto">
            <a:xfrm>
              <a:off x="2629" y="1826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4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4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6" name="Freeform 288"/>
            <p:cNvSpPr>
              <a:spLocks/>
            </p:cNvSpPr>
            <p:nvPr/>
          </p:nvSpPr>
          <p:spPr bwMode="auto">
            <a:xfrm>
              <a:off x="2636" y="1744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39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7" name="Freeform 289"/>
            <p:cNvSpPr>
              <a:spLocks/>
            </p:cNvSpPr>
            <p:nvPr/>
          </p:nvSpPr>
          <p:spPr bwMode="auto">
            <a:xfrm>
              <a:off x="2643" y="1682"/>
              <a:ext cx="10" cy="69"/>
            </a:xfrm>
            <a:custGeom>
              <a:avLst/>
              <a:gdLst>
                <a:gd name="T0" fmla="*/ 0 w 10"/>
                <a:gd name="T1" fmla="*/ 69 h 69"/>
                <a:gd name="T2" fmla="*/ 4 w 10"/>
                <a:gd name="T3" fmla="*/ 33 h 69"/>
                <a:gd name="T4" fmla="*/ 8 w 10"/>
                <a:gd name="T5" fmla="*/ 17 h 69"/>
                <a:gd name="T6" fmla="*/ 10 w 10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9"/>
                <a:gd name="T14" fmla="*/ 10 w 10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9">
                  <a:moveTo>
                    <a:pt x="0" y="69"/>
                  </a:moveTo>
                  <a:lnTo>
                    <a:pt x="4" y="33"/>
                  </a:lnTo>
                  <a:lnTo>
                    <a:pt x="8" y="1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8" name="Freeform 290"/>
            <p:cNvSpPr>
              <a:spLocks/>
            </p:cNvSpPr>
            <p:nvPr/>
          </p:nvSpPr>
          <p:spPr bwMode="auto">
            <a:xfrm>
              <a:off x="2653" y="1627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39" name="Freeform 291"/>
            <p:cNvSpPr>
              <a:spLocks/>
            </p:cNvSpPr>
            <p:nvPr/>
          </p:nvSpPr>
          <p:spPr bwMode="auto">
            <a:xfrm>
              <a:off x="2661" y="159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4 w 8"/>
                <a:gd name="T3" fmla="*/ 16 h 36"/>
                <a:gd name="T4" fmla="*/ 8 w 8"/>
                <a:gd name="T5" fmla="*/ 0 h 36"/>
                <a:gd name="T6" fmla="*/ 0 60000 65536"/>
                <a:gd name="T7" fmla="*/ 0 60000 65536"/>
                <a:gd name="T8" fmla="*/ 0 60000 65536"/>
                <a:gd name="T9" fmla="*/ 0 w 8"/>
                <a:gd name="T10" fmla="*/ 0 h 36"/>
                <a:gd name="T11" fmla="*/ 8 w 8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6">
                  <a:moveTo>
                    <a:pt x="0" y="3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0" name="Freeform 292"/>
            <p:cNvSpPr>
              <a:spLocks/>
            </p:cNvSpPr>
            <p:nvPr/>
          </p:nvSpPr>
          <p:spPr bwMode="auto">
            <a:xfrm>
              <a:off x="2669" y="1571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1" name="Freeform 293"/>
            <p:cNvSpPr>
              <a:spLocks/>
            </p:cNvSpPr>
            <p:nvPr/>
          </p:nvSpPr>
          <p:spPr bwMode="auto">
            <a:xfrm>
              <a:off x="2678" y="157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1 w 9"/>
                <a:gd name="T3" fmla="*/ 0 h 10"/>
                <a:gd name="T4" fmla="*/ 3 w 9"/>
                <a:gd name="T5" fmla="*/ 0 h 10"/>
                <a:gd name="T6" fmla="*/ 9 w 9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0"/>
                <a:gd name="T14" fmla="*/ 9 w 9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0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9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2" name="Freeform 294"/>
            <p:cNvSpPr>
              <a:spLocks/>
            </p:cNvSpPr>
            <p:nvPr/>
          </p:nvSpPr>
          <p:spPr bwMode="auto">
            <a:xfrm>
              <a:off x="2687" y="158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4 w 8"/>
                <a:gd name="T3" fmla="*/ 13 h 33"/>
                <a:gd name="T4" fmla="*/ 8 w 8"/>
                <a:gd name="T5" fmla="*/ 33 h 33"/>
                <a:gd name="T6" fmla="*/ 0 60000 65536"/>
                <a:gd name="T7" fmla="*/ 0 60000 65536"/>
                <a:gd name="T8" fmla="*/ 0 60000 65536"/>
                <a:gd name="T9" fmla="*/ 0 w 8"/>
                <a:gd name="T10" fmla="*/ 0 h 33"/>
                <a:gd name="T11" fmla="*/ 8 w 8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3">
                  <a:moveTo>
                    <a:pt x="0" y="0"/>
                  </a:move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3" name="Freeform 295"/>
            <p:cNvSpPr>
              <a:spLocks/>
            </p:cNvSpPr>
            <p:nvPr/>
          </p:nvSpPr>
          <p:spPr bwMode="auto">
            <a:xfrm>
              <a:off x="2695" y="1614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2 w 8"/>
                <a:gd name="T3" fmla="*/ 10 h 49"/>
                <a:gd name="T4" fmla="*/ 4 w 8"/>
                <a:gd name="T5" fmla="*/ 23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2" y="10"/>
                  </a:lnTo>
                  <a:lnTo>
                    <a:pt x="4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4" name="Freeform 296"/>
            <p:cNvSpPr>
              <a:spLocks/>
            </p:cNvSpPr>
            <p:nvPr/>
          </p:nvSpPr>
          <p:spPr bwMode="auto">
            <a:xfrm>
              <a:off x="2703" y="166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5" name="Freeform 297"/>
            <p:cNvSpPr>
              <a:spLocks/>
            </p:cNvSpPr>
            <p:nvPr/>
          </p:nvSpPr>
          <p:spPr bwMode="auto">
            <a:xfrm>
              <a:off x="2712" y="1728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6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6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6" name="Line 298"/>
            <p:cNvSpPr>
              <a:spLocks noChangeShapeType="1"/>
            </p:cNvSpPr>
            <p:nvPr/>
          </p:nvSpPr>
          <p:spPr bwMode="auto">
            <a:xfrm>
              <a:off x="2719" y="1800"/>
              <a:ext cx="10" cy="7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7" name="Freeform 299"/>
            <p:cNvSpPr>
              <a:spLocks/>
            </p:cNvSpPr>
            <p:nvPr/>
          </p:nvSpPr>
          <p:spPr bwMode="auto">
            <a:xfrm>
              <a:off x="2730" y="1878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7 w 8"/>
                <a:gd name="T5" fmla="*/ 55 h 72"/>
                <a:gd name="T6" fmla="*/ 8 w 8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2"/>
                <a:gd name="T14" fmla="*/ 8 w 8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7" y="55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8" name="Freeform 300"/>
            <p:cNvSpPr>
              <a:spLocks/>
            </p:cNvSpPr>
            <p:nvPr/>
          </p:nvSpPr>
          <p:spPr bwMode="auto">
            <a:xfrm>
              <a:off x="2739" y="1950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4 w 8"/>
                <a:gd name="T3" fmla="*/ 32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4" y="32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49" name="Freeform 301"/>
            <p:cNvSpPr>
              <a:spLocks/>
            </p:cNvSpPr>
            <p:nvPr/>
          </p:nvSpPr>
          <p:spPr bwMode="auto">
            <a:xfrm>
              <a:off x="2746" y="2012"/>
              <a:ext cx="8" cy="45"/>
            </a:xfrm>
            <a:custGeom>
              <a:avLst/>
              <a:gdLst>
                <a:gd name="T0" fmla="*/ 0 w 8"/>
                <a:gd name="T1" fmla="*/ 0 h 45"/>
                <a:gd name="T2" fmla="*/ 4 w 8"/>
                <a:gd name="T3" fmla="*/ 26 h 45"/>
                <a:gd name="T4" fmla="*/ 6 w 8"/>
                <a:gd name="T5" fmla="*/ 35 h 45"/>
                <a:gd name="T6" fmla="*/ 8 w 8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5"/>
                <a:gd name="T14" fmla="*/ 8 w 8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5">
                  <a:moveTo>
                    <a:pt x="0" y="0"/>
                  </a:moveTo>
                  <a:lnTo>
                    <a:pt x="4" y="26"/>
                  </a:lnTo>
                  <a:lnTo>
                    <a:pt x="6" y="35"/>
                  </a:lnTo>
                  <a:lnTo>
                    <a:pt x="8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0" name="Freeform 302"/>
            <p:cNvSpPr>
              <a:spLocks/>
            </p:cNvSpPr>
            <p:nvPr/>
          </p:nvSpPr>
          <p:spPr bwMode="auto">
            <a:xfrm>
              <a:off x="2755" y="205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7 h 26"/>
                <a:gd name="T4" fmla="*/ 6 w 8"/>
                <a:gd name="T5" fmla="*/ 23 h 26"/>
                <a:gd name="T6" fmla="*/ 8 w 8"/>
                <a:gd name="T7" fmla="*/ 26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6"/>
                <a:gd name="T14" fmla="*/ 8 w 8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6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1" name="Freeform 303"/>
            <p:cNvSpPr>
              <a:spLocks/>
            </p:cNvSpPr>
            <p:nvPr/>
          </p:nvSpPr>
          <p:spPr bwMode="auto">
            <a:xfrm>
              <a:off x="2763" y="2087"/>
              <a:ext cx="9" cy="6"/>
            </a:xfrm>
            <a:custGeom>
              <a:avLst/>
              <a:gdLst>
                <a:gd name="T0" fmla="*/ 0 w 9"/>
                <a:gd name="T1" fmla="*/ 0 h 6"/>
                <a:gd name="T2" fmla="*/ 3 w 9"/>
                <a:gd name="T3" fmla="*/ 6 h 6"/>
                <a:gd name="T4" fmla="*/ 9 w 9"/>
                <a:gd name="T5" fmla="*/ 0 h 6"/>
                <a:gd name="T6" fmla="*/ 0 60000 65536"/>
                <a:gd name="T7" fmla="*/ 0 60000 65536"/>
                <a:gd name="T8" fmla="*/ 0 60000 65536"/>
                <a:gd name="T9" fmla="*/ 0 w 9"/>
                <a:gd name="T10" fmla="*/ 0 h 6"/>
                <a:gd name="T11" fmla="*/ 9 w 9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">
                  <a:moveTo>
                    <a:pt x="0" y="0"/>
                  </a:moveTo>
                  <a:lnTo>
                    <a:pt x="3" y="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2" name="Freeform 304"/>
            <p:cNvSpPr>
              <a:spLocks/>
            </p:cNvSpPr>
            <p:nvPr/>
          </p:nvSpPr>
          <p:spPr bwMode="auto">
            <a:xfrm>
              <a:off x="2772" y="206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2 w 7"/>
                <a:gd name="T3" fmla="*/ 19 h 23"/>
                <a:gd name="T4" fmla="*/ 4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2" y="19"/>
                  </a:lnTo>
                  <a:lnTo>
                    <a:pt x="4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3" name="Freeform 305"/>
            <p:cNvSpPr>
              <a:spLocks/>
            </p:cNvSpPr>
            <p:nvPr/>
          </p:nvSpPr>
          <p:spPr bwMode="auto">
            <a:xfrm>
              <a:off x="2781" y="2021"/>
              <a:ext cx="7" cy="43"/>
            </a:xfrm>
            <a:custGeom>
              <a:avLst/>
              <a:gdLst>
                <a:gd name="T0" fmla="*/ 0 w 7"/>
                <a:gd name="T1" fmla="*/ 43 h 43"/>
                <a:gd name="T2" fmla="*/ 4 w 7"/>
                <a:gd name="T3" fmla="*/ 23 h 43"/>
                <a:gd name="T4" fmla="*/ 7 w 7"/>
                <a:gd name="T5" fmla="*/ 0 h 43"/>
                <a:gd name="T6" fmla="*/ 0 60000 65536"/>
                <a:gd name="T7" fmla="*/ 0 60000 65536"/>
                <a:gd name="T8" fmla="*/ 0 60000 65536"/>
                <a:gd name="T9" fmla="*/ 0 w 7"/>
                <a:gd name="T10" fmla="*/ 0 h 43"/>
                <a:gd name="T11" fmla="*/ 7 w 7"/>
                <a:gd name="T12" fmla="*/ 43 h 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43">
                  <a:moveTo>
                    <a:pt x="0" y="43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4" name="Freeform 306"/>
            <p:cNvSpPr>
              <a:spLocks/>
            </p:cNvSpPr>
            <p:nvPr/>
          </p:nvSpPr>
          <p:spPr bwMode="auto">
            <a:xfrm>
              <a:off x="2789" y="1959"/>
              <a:ext cx="7" cy="66"/>
            </a:xfrm>
            <a:custGeom>
              <a:avLst/>
              <a:gdLst>
                <a:gd name="T0" fmla="*/ 0 w 7"/>
                <a:gd name="T1" fmla="*/ 66 h 66"/>
                <a:gd name="T2" fmla="*/ 2 w 7"/>
                <a:gd name="T3" fmla="*/ 49 h 66"/>
                <a:gd name="T4" fmla="*/ 3 w 7"/>
                <a:gd name="T5" fmla="*/ 36 h 66"/>
                <a:gd name="T6" fmla="*/ 7 w 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6"/>
                <a:gd name="T14" fmla="*/ 7 w 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6">
                  <a:moveTo>
                    <a:pt x="0" y="66"/>
                  </a:moveTo>
                  <a:lnTo>
                    <a:pt x="2" y="49"/>
                  </a:ln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5" name="Freeform 307"/>
            <p:cNvSpPr>
              <a:spLocks/>
            </p:cNvSpPr>
            <p:nvPr/>
          </p:nvSpPr>
          <p:spPr bwMode="auto">
            <a:xfrm>
              <a:off x="2795" y="1888"/>
              <a:ext cx="10" cy="71"/>
            </a:xfrm>
            <a:custGeom>
              <a:avLst/>
              <a:gdLst>
                <a:gd name="T0" fmla="*/ 0 w 10"/>
                <a:gd name="T1" fmla="*/ 71 h 71"/>
                <a:gd name="T2" fmla="*/ 5 w 10"/>
                <a:gd name="T3" fmla="*/ 39 h 71"/>
                <a:gd name="T4" fmla="*/ 10 w 10"/>
                <a:gd name="T5" fmla="*/ 0 h 71"/>
                <a:gd name="T6" fmla="*/ 0 60000 65536"/>
                <a:gd name="T7" fmla="*/ 0 60000 65536"/>
                <a:gd name="T8" fmla="*/ 0 60000 65536"/>
                <a:gd name="T9" fmla="*/ 0 w 10"/>
                <a:gd name="T10" fmla="*/ 0 h 71"/>
                <a:gd name="T11" fmla="*/ 10 w 10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1">
                  <a:moveTo>
                    <a:pt x="0" y="71"/>
                  </a:moveTo>
                  <a:lnTo>
                    <a:pt x="5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6" name="Freeform 308"/>
            <p:cNvSpPr>
              <a:spLocks/>
            </p:cNvSpPr>
            <p:nvPr/>
          </p:nvSpPr>
          <p:spPr bwMode="auto">
            <a:xfrm>
              <a:off x="2805" y="1816"/>
              <a:ext cx="9" cy="75"/>
            </a:xfrm>
            <a:custGeom>
              <a:avLst/>
              <a:gdLst>
                <a:gd name="T0" fmla="*/ 0 w 9"/>
                <a:gd name="T1" fmla="*/ 75 h 75"/>
                <a:gd name="T2" fmla="*/ 4 w 9"/>
                <a:gd name="T3" fmla="*/ 39 h 75"/>
                <a:gd name="T4" fmla="*/ 9 w 9"/>
                <a:gd name="T5" fmla="*/ 0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75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7" name="Freeform 309"/>
            <p:cNvSpPr>
              <a:spLocks/>
            </p:cNvSpPr>
            <p:nvPr/>
          </p:nvSpPr>
          <p:spPr bwMode="auto">
            <a:xfrm>
              <a:off x="2814" y="1738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3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3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8" name="Freeform 310"/>
            <p:cNvSpPr>
              <a:spLocks/>
            </p:cNvSpPr>
            <p:nvPr/>
          </p:nvSpPr>
          <p:spPr bwMode="auto">
            <a:xfrm>
              <a:off x="2821" y="1669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0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59" name="Freeform 311"/>
            <p:cNvSpPr>
              <a:spLocks/>
            </p:cNvSpPr>
            <p:nvPr/>
          </p:nvSpPr>
          <p:spPr bwMode="auto">
            <a:xfrm>
              <a:off x="2829" y="1614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0" name="Freeform 312"/>
            <p:cNvSpPr>
              <a:spLocks/>
            </p:cNvSpPr>
            <p:nvPr/>
          </p:nvSpPr>
          <p:spPr bwMode="auto">
            <a:xfrm>
              <a:off x="2836" y="1581"/>
              <a:ext cx="10" cy="33"/>
            </a:xfrm>
            <a:custGeom>
              <a:avLst/>
              <a:gdLst>
                <a:gd name="T0" fmla="*/ 0 w 10"/>
                <a:gd name="T1" fmla="*/ 33 h 33"/>
                <a:gd name="T2" fmla="*/ 4 w 10"/>
                <a:gd name="T3" fmla="*/ 16 h 33"/>
                <a:gd name="T4" fmla="*/ 8 w 10"/>
                <a:gd name="T5" fmla="*/ 3 h 33"/>
                <a:gd name="T6" fmla="*/ 10 w 10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3"/>
                <a:gd name="T14" fmla="*/ 10 w 10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3">
                  <a:moveTo>
                    <a:pt x="0" y="33"/>
                  </a:moveTo>
                  <a:lnTo>
                    <a:pt x="4" y="16"/>
                  </a:lnTo>
                  <a:lnTo>
                    <a:pt x="8" y="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1" name="Freeform 313"/>
            <p:cNvSpPr>
              <a:spLocks/>
            </p:cNvSpPr>
            <p:nvPr/>
          </p:nvSpPr>
          <p:spPr bwMode="auto">
            <a:xfrm>
              <a:off x="2846" y="1562"/>
              <a:ext cx="8" cy="22"/>
            </a:xfrm>
            <a:custGeom>
              <a:avLst/>
              <a:gdLst>
                <a:gd name="T0" fmla="*/ 0 w 8"/>
                <a:gd name="T1" fmla="*/ 22 h 22"/>
                <a:gd name="T2" fmla="*/ 4 w 8"/>
                <a:gd name="T3" fmla="*/ 6 h 22"/>
                <a:gd name="T4" fmla="*/ 6 w 8"/>
                <a:gd name="T5" fmla="*/ 6 h 22"/>
                <a:gd name="T6" fmla="*/ 8 w 8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2"/>
                <a:gd name="T14" fmla="*/ 8 w 8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2">
                  <a:moveTo>
                    <a:pt x="0" y="22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2" name="Freeform 314"/>
            <p:cNvSpPr>
              <a:spLocks/>
            </p:cNvSpPr>
            <p:nvPr/>
          </p:nvSpPr>
          <p:spPr bwMode="auto">
            <a:xfrm>
              <a:off x="2853" y="1568"/>
              <a:ext cx="8" cy="10"/>
            </a:xfrm>
            <a:custGeom>
              <a:avLst/>
              <a:gdLst>
                <a:gd name="T0" fmla="*/ 0 w 8"/>
                <a:gd name="T1" fmla="*/ 0 h 10"/>
                <a:gd name="T2" fmla="*/ 1 w 8"/>
                <a:gd name="T3" fmla="*/ 0 h 10"/>
                <a:gd name="T4" fmla="*/ 4 w 8"/>
                <a:gd name="T5" fmla="*/ 0 h 10"/>
                <a:gd name="T6" fmla="*/ 8 w 8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0"/>
                <a:gd name="T14" fmla="*/ 8 w 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0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8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3" name="Freeform 315"/>
            <p:cNvSpPr>
              <a:spLocks/>
            </p:cNvSpPr>
            <p:nvPr/>
          </p:nvSpPr>
          <p:spPr bwMode="auto">
            <a:xfrm>
              <a:off x="2862" y="157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4" name="Freeform 316"/>
            <p:cNvSpPr>
              <a:spLocks/>
            </p:cNvSpPr>
            <p:nvPr/>
          </p:nvSpPr>
          <p:spPr bwMode="auto">
            <a:xfrm>
              <a:off x="2870" y="1604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4 w 8"/>
                <a:gd name="T3" fmla="*/ 23 h 52"/>
                <a:gd name="T4" fmla="*/ 8 w 8"/>
                <a:gd name="T5" fmla="*/ 52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0"/>
                  </a:move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5" name="Freeform 317"/>
            <p:cNvSpPr>
              <a:spLocks/>
            </p:cNvSpPr>
            <p:nvPr/>
          </p:nvSpPr>
          <p:spPr bwMode="auto">
            <a:xfrm>
              <a:off x="2879" y="1659"/>
              <a:ext cx="10" cy="66"/>
            </a:xfrm>
            <a:custGeom>
              <a:avLst/>
              <a:gdLst>
                <a:gd name="T0" fmla="*/ 0 w 10"/>
                <a:gd name="T1" fmla="*/ 0 h 66"/>
                <a:gd name="T2" fmla="*/ 4 w 10"/>
                <a:gd name="T3" fmla="*/ 33 h 66"/>
                <a:gd name="T4" fmla="*/ 10 w 10"/>
                <a:gd name="T5" fmla="*/ 66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0"/>
                  </a:moveTo>
                  <a:lnTo>
                    <a:pt x="4" y="33"/>
                  </a:lnTo>
                  <a:lnTo>
                    <a:pt x="10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6" name="Freeform 318"/>
            <p:cNvSpPr>
              <a:spLocks/>
            </p:cNvSpPr>
            <p:nvPr/>
          </p:nvSpPr>
          <p:spPr bwMode="auto">
            <a:xfrm>
              <a:off x="2889" y="1721"/>
              <a:ext cx="8" cy="79"/>
            </a:xfrm>
            <a:custGeom>
              <a:avLst/>
              <a:gdLst>
                <a:gd name="T0" fmla="*/ 0 w 8"/>
                <a:gd name="T1" fmla="*/ 0 h 79"/>
                <a:gd name="T2" fmla="*/ 4 w 8"/>
                <a:gd name="T3" fmla="*/ 39 h 79"/>
                <a:gd name="T4" fmla="*/ 8 w 8"/>
                <a:gd name="T5" fmla="*/ 79 h 79"/>
                <a:gd name="T6" fmla="*/ 0 60000 65536"/>
                <a:gd name="T7" fmla="*/ 0 60000 65536"/>
                <a:gd name="T8" fmla="*/ 0 60000 65536"/>
                <a:gd name="T9" fmla="*/ 0 w 8"/>
                <a:gd name="T10" fmla="*/ 0 h 79"/>
                <a:gd name="T11" fmla="*/ 8 w 8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9">
                  <a:moveTo>
                    <a:pt x="0" y="0"/>
                  </a:moveTo>
                  <a:lnTo>
                    <a:pt x="4" y="39"/>
                  </a:lnTo>
                  <a:lnTo>
                    <a:pt x="8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7" name="Freeform 319"/>
            <p:cNvSpPr>
              <a:spLocks/>
            </p:cNvSpPr>
            <p:nvPr/>
          </p:nvSpPr>
          <p:spPr bwMode="auto">
            <a:xfrm>
              <a:off x="2897" y="1800"/>
              <a:ext cx="7" cy="78"/>
            </a:xfrm>
            <a:custGeom>
              <a:avLst/>
              <a:gdLst>
                <a:gd name="T0" fmla="*/ 0 w 7"/>
                <a:gd name="T1" fmla="*/ 0 h 78"/>
                <a:gd name="T2" fmla="*/ 4 w 7"/>
                <a:gd name="T3" fmla="*/ 39 h 78"/>
                <a:gd name="T4" fmla="*/ 7 w 7"/>
                <a:gd name="T5" fmla="*/ 78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0"/>
                  </a:moveTo>
                  <a:lnTo>
                    <a:pt x="4" y="39"/>
                  </a:lnTo>
                  <a:lnTo>
                    <a:pt x="7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8" name="Freeform 320"/>
            <p:cNvSpPr>
              <a:spLocks/>
            </p:cNvSpPr>
            <p:nvPr/>
          </p:nvSpPr>
          <p:spPr bwMode="auto">
            <a:xfrm>
              <a:off x="2904" y="1878"/>
              <a:ext cx="9" cy="72"/>
            </a:xfrm>
            <a:custGeom>
              <a:avLst/>
              <a:gdLst>
                <a:gd name="T0" fmla="*/ 0 w 9"/>
                <a:gd name="T1" fmla="*/ 0 h 72"/>
                <a:gd name="T2" fmla="*/ 5 w 9"/>
                <a:gd name="T3" fmla="*/ 36 h 72"/>
                <a:gd name="T4" fmla="*/ 9 w 9"/>
                <a:gd name="T5" fmla="*/ 72 h 72"/>
                <a:gd name="T6" fmla="*/ 0 60000 65536"/>
                <a:gd name="T7" fmla="*/ 0 60000 65536"/>
                <a:gd name="T8" fmla="*/ 0 60000 65536"/>
                <a:gd name="T9" fmla="*/ 0 w 9"/>
                <a:gd name="T10" fmla="*/ 0 h 72"/>
                <a:gd name="T11" fmla="*/ 9 w 9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2">
                  <a:moveTo>
                    <a:pt x="0" y="0"/>
                  </a:moveTo>
                  <a:lnTo>
                    <a:pt x="5" y="36"/>
                  </a:lnTo>
                  <a:lnTo>
                    <a:pt x="9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69" name="Freeform 321"/>
            <p:cNvSpPr>
              <a:spLocks/>
            </p:cNvSpPr>
            <p:nvPr/>
          </p:nvSpPr>
          <p:spPr bwMode="auto">
            <a:xfrm>
              <a:off x="2913" y="1950"/>
              <a:ext cx="10" cy="58"/>
            </a:xfrm>
            <a:custGeom>
              <a:avLst/>
              <a:gdLst>
                <a:gd name="T0" fmla="*/ 0 w 10"/>
                <a:gd name="T1" fmla="*/ 0 h 58"/>
                <a:gd name="T2" fmla="*/ 4 w 10"/>
                <a:gd name="T3" fmla="*/ 29 h 58"/>
                <a:gd name="T4" fmla="*/ 10 w 10"/>
                <a:gd name="T5" fmla="*/ 58 h 58"/>
                <a:gd name="T6" fmla="*/ 0 60000 65536"/>
                <a:gd name="T7" fmla="*/ 0 60000 65536"/>
                <a:gd name="T8" fmla="*/ 0 60000 65536"/>
                <a:gd name="T9" fmla="*/ 0 w 10"/>
                <a:gd name="T10" fmla="*/ 0 h 58"/>
                <a:gd name="T11" fmla="*/ 10 w 10"/>
                <a:gd name="T12" fmla="*/ 58 h 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8">
                  <a:moveTo>
                    <a:pt x="0" y="0"/>
                  </a:moveTo>
                  <a:lnTo>
                    <a:pt x="4" y="29"/>
                  </a:lnTo>
                  <a:lnTo>
                    <a:pt x="10" y="5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0" name="Freeform 322"/>
            <p:cNvSpPr>
              <a:spLocks/>
            </p:cNvSpPr>
            <p:nvPr/>
          </p:nvSpPr>
          <p:spPr bwMode="auto">
            <a:xfrm>
              <a:off x="2924" y="2008"/>
              <a:ext cx="7" cy="46"/>
            </a:xfrm>
            <a:custGeom>
              <a:avLst/>
              <a:gdLst>
                <a:gd name="T0" fmla="*/ 0 w 7"/>
                <a:gd name="T1" fmla="*/ 0 h 46"/>
                <a:gd name="T2" fmla="*/ 3 w 7"/>
                <a:gd name="T3" fmla="*/ 26 h 46"/>
                <a:gd name="T4" fmla="*/ 5 w 7"/>
                <a:gd name="T5" fmla="*/ 36 h 46"/>
                <a:gd name="T6" fmla="*/ 7 w 7"/>
                <a:gd name="T7" fmla="*/ 46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6"/>
                <a:gd name="T14" fmla="*/ 7 w 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6">
                  <a:moveTo>
                    <a:pt x="0" y="0"/>
                  </a:moveTo>
                  <a:lnTo>
                    <a:pt x="3" y="26"/>
                  </a:lnTo>
                  <a:lnTo>
                    <a:pt x="5" y="36"/>
                  </a:lnTo>
                  <a:lnTo>
                    <a:pt x="7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1" name="Freeform 323"/>
            <p:cNvSpPr>
              <a:spLocks/>
            </p:cNvSpPr>
            <p:nvPr/>
          </p:nvSpPr>
          <p:spPr bwMode="auto">
            <a:xfrm>
              <a:off x="2931" y="2054"/>
              <a:ext cx="9" cy="23"/>
            </a:xfrm>
            <a:custGeom>
              <a:avLst/>
              <a:gdLst>
                <a:gd name="T0" fmla="*/ 0 w 9"/>
                <a:gd name="T1" fmla="*/ 0 h 23"/>
                <a:gd name="T2" fmla="*/ 5 w 9"/>
                <a:gd name="T3" fmla="*/ 13 h 23"/>
                <a:gd name="T4" fmla="*/ 7 w 9"/>
                <a:gd name="T5" fmla="*/ 20 h 23"/>
                <a:gd name="T6" fmla="*/ 9 w 9"/>
                <a:gd name="T7" fmla="*/ 23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3"/>
                <a:gd name="T14" fmla="*/ 9 w 9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3">
                  <a:moveTo>
                    <a:pt x="0" y="0"/>
                  </a:moveTo>
                  <a:lnTo>
                    <a:pt x="5" y="13"/>
                  </a:lnTo>
                  <a:lnTo>
                    <a:pt x="7" y="20"/>
                  </a:lnTo>
                  <a:lnTo>
                    <a:pt x="9" y="2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2" name="Freeform 324"/>
            <p:cNvSpPr>
              <a:spLocks/>
            </p:cNvSpPr>
            <p:nvPr/>
          </p:nvSpPr>
          <p:spPr bwMode="auto">
            <a:xfrm>
              <a:off x="2939" y="2080"/>
              <a:ext cx="8" cy="3"/>
            </a:xfrm>
            <a:custGeom>
              <a:avLst/>
              <a:gdLst>
                <a:gd name="T0" fmla="*/ 0 w 8"/>
                <a:gd name="T1" fmla="*/ 0 h 3"/>
                <a:gd name="T2" fmla="*/ 4 w 8"/>
                <a:gd name="T3" fmla="*/ 3 h 3"/>
                <a:gd name="T4" fmla="*/ 8 w 8"/>
                <a:gd name="T5" fmla="*/ 0 h 3"/>
                <a:gd name="T6" fmla="*/ 0 60000 65536"/>
                <a:gd name="T7" fmla="*/ 0 60000 65536"/>
                <a:gd name="T8" fmla="*/ 0 60000 65536"/>
                <a:gd name="T9" fmla="*/ 0 w 8"/>
                <a:gd name="T10" fmla="*/ 0 h 3"/>
                <a:gd name="T11" fmla="*/ 8 w 8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">
                  <a:moveTo>
                    <a:pt x="0" y="0"/>
                  </a:moveTo>
                  <a:lnTo>
                    <a:pt x="4" y="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3" name="Freeform 325"/>
            <p:cNvSpPr>
              <a:spLocks/>
            </p:cNvSpPr>
            <p:nvPr/>
          </p:nvSpPr>
          <p:spPr bwMode="auto">
            <a:xfrm>
              <a:off x="2947" y="2054"/>
              <a:ext cx="8" cy="26"/>
            </a:xfrm>
            <a:custGeom>
              <a:avLst/>
              <a:gdLst>
                <a:gd name="T0" fmla="*/ 0 w 8"/>
                <a:gd name="T1" fmla="*/ 26 h 26"/>
                <a:gd name="T2" fmla="*/ 4 w 8"/>
                <a:gd name="T3" fmla="*/ 16 h 26"/>
                <a:gd name="T4" fmla="*/ 8 w 8"/>
                <a:gd name="T5" fmla="*/ 0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2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4" name="Freeform 326"/>
            <p:cNvSpPr>
              <a:spLocks/>
            </p:cNvSpPr>
            <p:nvPr/>
          </p:nvSpPr>
          <p:spPr bwMode="auto">
            <a:xfrm>
              <a:off x="2954" y="2005"/>
              <a:ext cx="10" cy="52"/>
            </a:xfrm>
            <a:custGeom>
              <a:avLst/>
              <a:gdLst>
                <a:gd name="T0" fmla="*/ 0 w 10"/>
                <a:gd name="T1" fmla="*/ 52 h 52"/>
                <a:gd name="T2" fmla="*/ 2 w 10"/>
                <a:gd name="T3" fmla="*/ 39 h 52"/>
                <a:gd name="T4" fmla="*/ 4 w 10"/>
                <a:gd name="T5" fmla="*/ 26 h 52"/>
                <a:gd name="T6" fmla="*/ 10 w 10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52"/>
                <a:gd name="T14" fmla="*/ 10 w 10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52">
                  <a:moveTo>
                    <a:pt x="0" y="52"/>
                  </a:moveTo>
                  <a:lnTo>
                    <a:pt x="2" y="39"/>
                  </a:lnTo>
                  <a:lnTo>
                    <a:pt x="4" y="2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5" name="Freeform 327"/>
            <p:cNvSpPr>
              <a:spLocks/>
            </p:cNvSpPr>
            <p:nvPr/>
          </p:nvSpPr>
          <p:spPr bwMode="auto">
            <a:xfrm>
              <a:off x="2964" y="1953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2 h 59"/>
                <a:gd name="T4" fmla="*/ 5 w 8"/>
                <a:gd name="T5" fmla="*/ 29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2"/>
                  </a:lnTo>
                  <a:lnTo>
                    <a:pt x="5" y="2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6" name="Freeform 328"/>
            <p:cNvSpPr>
              <a:spLocks/>
            </p:cNvSpPr>
            <p:nvPr/>
          </p:nvSpPr>
          <p:spPr bwMode="auto">
            <a:xfrm>
              <a:off x="2973" y="1875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42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4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7" name="Freeform 329"/>
            <p:cNvSpPr>
              <a:spLocks/>
            </p:cNvSpPr>
            <p:nvPr/>
          </p:nvSpPr>
          <p:spPr bwMode="auto">
            <a:xfrm>
              <a:off x="2980" y="1800"/>
              <a:ext cx="9" cy="78"/>
            </a:xfrm>
            <a:custGeom>
              <a:avLst/>
              <a:gdLst>
                <a:gd name="T0" fmla="*/ 0 w 9"/>
                <a:gd name="T1" fmla="*/ 78 h 78"/>
                <a:gd name="T2" fmla="*/ 5 w 9"/>
                <a:gd name="T3" fmla="*/ 39 h 78"/>
                <a:gd name="T4" fmla="*/ 9 w 9"/>
                <a:gd name="T5" fmla="*/ 0 h 78"/>
                <a:gd name="T6" fmla="*/ 0 60000 65536"/>
                <a:gd name="T7" fmla="*/ 0 60000 65536"/>
                <a:gd name="T8" fmla="*/ 0 60000 65536"/>
                <a:gd name="T9" fmla="*/ 0 w 9"/>
                <a:gd name="T10" fmla="*/ 0 h 78"/>
                <a:gd name="T11" fmla="*/ 9 w 9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8">
                  <a:moveTo>
                    <a:pt x="0" y="78"/>
                  </a:moveTo>
                  <a:lnTo>
                    <a:pt x="5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8" name="Freeform 330"/>
            <p:cNvSpPr>
              <a:spLocks/>
            </p:cNvSpPr>
            <p:nvPr/>
          </p:nvSpPr>
          <p:spPr bwMode="auto">
            <a:xfrm>
              <a:off x="2989" y="1725"/>
              <a:ext cx="5" cy="75"/>
            </a:xfrm>
            <a:custGeom>
              <a:avLst/>
              <a:gdLst>
                <a:gd name="T0" fmla="*/ 0 w 5"/>
                <a:gd name="T1" fmla="*/ 75 h 75"/>
                <a:gd name="T2" fmla="*/ 2 w 5"/>
                <a:gd name="T3" fmla="*/ 35 h 75"/>
                <a:gd name="T4" fmla="*/ 5 w 5"/>
                <a:gd name="T5" fmla="*/ 0 h 75"/>
                <a:gd name="T6" fmla="*/ 0 60000 65536"/>
                <a:gd name="T7" fmla="*/ 0 60000 65536"/>
                <a:gd name="T8" fmla="*/ 0 60000 65536"/>
                <a:gd name="T9" fmla="*/ 0 w 5"/>
                <a:gd name="T10" fmla="*/ 0 h 75"/>
                <a:gd name="T11" fmla="*/ 5 w 5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75">
                  <a:moveTo>
                    <a:pt x="0" y="75"/>
                  </a:moveTo>
                  <a:lnTo>
                    <a:pt x="2" y="35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79" name="Freeform 331"/>
            <p:cNvSpPr>
              <a:spLocks/>
            </p:cNvSpPr>
            <p:nvPr/>
          </p:nvSpPr>
          <p:spPr bwMode="auto">
            <a:xfrm>
              <a:off x="2995" y="1659"/>
              <a:ext cx="10" cy="66"/>
            </a:xfrm>
            <a:custGeom>
              <a:avLst/>
              <a:gdLst>
                <a:gd name="T0" fmla="*/ 0 w 10"/>
                <a:gd name="T1" fmla="*/ 66 h 66"/>
                <a:gd name="T2" fmla="*/ 4 w 10"/>
                <a:gd name="T3" fmla="*/ 33 h 66"/>
                <a:gd name="T4" fmla="*/ 10 w 10"/>
                <a:gd name="T5" fmla="*/ 0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66"/>
                  </a:moveTo>
                  <a:lnTo>
                    <a:pt x="4" y="3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0" name="Freeform 332"/>
            <p:cNvSpPr>
              <a:spLocks/>
            </p:cNvSpPr>
            <p:nvPr/>
          </p:nvSpPr>
          <p:spPr bwMode="auto">
            <a:xfrm>
              <a:off x="3005" y="1607"/>
              <a:ext cx="8" cy="52"/>
            </a:xfrm>
            <a:custGeom>
              <a:avLst/>
              <a:gdLst>
                <a:gd name="T0" fmla="*/ 0 w 8"/>
                <a:gd name="T1" fmla="*/ 52 h 52"/>
                <a:gd name="T2" fmla="*/ 4 w 8"/>
                <a:gd name="T3" fmla="*/ 26 h 52"/>
                <a:gd name="T4" fmla="*/ 8 w 8"/>
                <a:gd name="T5" fmla="*/ 0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52"/>
                  </a:moveTo>
                  <a:lnTo>
                    <a:pt x="4" y="2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1" name="Freeform 333"/>
            <p:cNvSpPr>
              <a:spLocks/>
            </p:cNvSpPr>
            <p:nvPr/>
          </p:nvSpPr>
          <p:spPr bwMode="auto">
            <a:xfrm>
              <a:off x="3013" y="157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3 w 8"/>
                <a:gd name="T3" fmla="*/ 17 h 36"/>
                <a:gd name="T4" fmla="*/ 6 w 8"/>
                <a:gd name="T5" fmla="*/ 4 h 36"/>
                <a:gd name="T6" fmla="*/ 8 w 8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6"/>
                <a:gd name="T14" fmla="*/ 8 w 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6">
                  <a:moveTo>
                    <a:pt x="0" y="36"/>
                  </a:moveTo>
                  <a:lnTo>
                    <a:pt x="3" y="17"/>
                  </a:lnTo>
                  <a:lnTo>
                    <a:pt x="6" y="4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2" name="Freeform 334"/>
            <p:cNvSpPr>
              <a:spLocks/>
            </p:cNvSpPr>
            <p:nvPr/>
          </p:nvSpPr>
          <p:spPr bwMode="auto">
            <a:xfrm>
              <a:off x="3021" y="1552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4 w 8"/>
                <a:gd name="T3" fmla="*/ 6 h 16"/>
                <a:gd name="T4" fmla="*/ 5 w 8"/>
                <a:gd name="T5" fmla="*/ 0 h 16"/>
                <a:gd name="T6" fmla="*/ 8 w 8"/>
                <a:gd name="T7" fmla="*/ 3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4" y="6"/>
                  </a:lnTo>
                  <a:lnTo>
                    <a:pt x="5" y="0"/>
                  </a:lnTo>
                  <a:lnTo>
                    <a:pt x="8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3" name="Freeform 335"/>
            <p:cNvSpPr>
              <a:spLocks/>
            </p:cNvSpPr>
            <p:nvPr/>
          </p:nvSpPr>
          <p:spPr bwMode="auto">
            <a:xfrm>
              <a:off x="3029" y="1555"/>
              <a:ext cx="10" cy="10"/>
            </a:xfrm>
            <a:custGeom>
              <a:avLst/>
              <a:gdLst>
                <a:gd name="T0" fmla="*/ 0 w 10"/>
                <a:gd name="T1" fmla="*/ 3 h 10"/>
                <a:gd name="T2" fmla="*/ 1 w 10"/>
                <a:gd name="T3" fmla="*/ 0 h 10"/>
                <a:gd name="T4" fmla="*/ 3 w 10"/>
                <a:gd name="T5" fmla="*/ 3 h 10"/>
                <a:gd name="T6" fmla="*/ 10 w 10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10"/>
                <a:gd name="T14" fmla="*/ 10 w 10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10">
                  <a:moveTo>
                    <a:pt x="0" y="3"/>
                  </a:moveTo>
                  <a:lnTo>
                    <a:pt x="1" y="0"/>
                  </a:lnTo>
                  <a:lnTo>
                    <a:pt x="3" y="3"/>
                  </a:lnTo>
                  <a:lnTo>
                    <a:pt x="10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4" name="Freeform 336"/>
            <p:cNvSpPr>
              <a:spLocks/>
            </p:cNvSpPr>
            <p:nvPr/>
          </p:nvSpPr>
          <p:spPr bwMode="auto">
            <a:xfrm>
              <a:off x="3039" y="1568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5" name="Freeform 337"/>
            <p:cNvSpPr>
              <a:spLocks/>
            </p:cNvSpPr>
            <p:nvPr/>
          </p:nvSpPr>
          <p:spPr bwMode="auto">
            <a:xfrm>
              <a:off x="3047" y="1601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2 w 8"/>
                <a:gd name="T3" fmla="*/ 13 h 52"/>
                <a:gd name="T4" fmla="*/ 4 w 8"/>
                <a:gd name="T5" fmla="*/ 23 h 52"/>
                <a:gd name="T6" fmla="*/ 8 w 8"/>
                <a:gd name="T7" fmla="*/ 52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2"/>
                <a:gd name="T14" fmla="*/ 8 w 8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2">
                  <a:moveTo>
                    <a:pt x="0" y="0"/>
                  </a:moveTo>
                  <a:lnTo>
                    <a:pt x="2" y="13"/>
                  </a:ln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6" name="Freeform 338"/>
            <p:cNvSpPr>
              <a:spLocks/>
            </p:cNvSpPr>
            <p:nvPr/>
          </p:nvSpPr>
          <p:spPr bwMode="auto">
            <a:xfrm>
              <a:off x="3055" y="165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7" name="Freeform 339"/>
            <p:cNvSpPr>
              <a:spLocks/>
            </p:cNvSpPr>
            <p:nvPr/>
          </p:nvSpPr>
          <p:spPr bwMode="auto">
            <a:xfrm>
              <a:off x="3063" y="1718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8" name="Freeform 340"/>
            <p:cNvSpPr>
              <a:spLocks/>
            </p:cNvSpPr>
            <p:nvPr/>
          </p:nvSpPr>
          <p:spPr bwMode="auto">
            <a:xfrm>
              <a:off x="3071" y="1796"/>
              <a:ext cx="10" cy="79"/>
            </a:xfrm>
            <a:custGeom>
              <a:avLst/>
              <a:gdLst>
                <a:gd name="T0" fmla="*/ 0 w 10"/>
                <a:gd name="T1" fmla="*/ 0 h 79"/>
                <a:gd name="T2" fmla="*/ 4 w 10"/>
                <a:gd name="T3" fmla="*/ 39 h 79"/>
                <a:gd name="T4" fmla="*/ 10 w 10"/>
                <a:gd name="T5" fmla="*/ 79 h 79"/>
                <a:gd name="T6" fmla="*/ 0 60000 65536"/>
                <a:gd name="T7" fmla="*/ 0 60000 65536"/>
                <a:gd name="T8" fmla="*/ 0 60000 65536"/>
                <a:gd name="T9" fmla="*/ 0 w 10"/>
                <a:gd name="T10" fmla="*/ 0 h 79"/>
                <a:gd name="T11" fmla="*/ 10 w 10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9">
                  <a:moveTo>
                    <a:pt x="0" y="0"/>
                  </a:moveTo>
                  <a:lnTo>
                    <a:pt x="4" y="39"/>
                  </a:lnTo>
                  <a:lnTo>
                    <a:pt x="10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89" name="Freeform 341"/>
            <p:cNvSpPr>
              <a:spLocks/>
            </p:cNvSpPr>
            <p:nvPr/>
          </p:nvSpPr>
          <p:spPr bwMode="auto">
            <a:xfrm>
              <a:off x="3082" y="1875"/>
              <a:ext cx="7" cy="71"/>
            </a:xfrm>
            <a:custGeom>
              <a:avLst/>
              <a:gdLst>
                <a:gd name="T0" fmla="*/ 0 w 7"/>
                <a:gd name="T1" fmla="*/ 0 h 71"/>
                <a:gd name="T2" fmla="*/ 3 w 7"/>
                <a:gd name="T3" fmla="*/ 35 h 71"/>
                <a:gd name="T4" fmla="*/ 7 w 7"/>
                <a:gd name="T5" fmla="*/ 71 h 71"/>
                <a:gd name="T6" fmla="*/ 0 60000 65536"/>
                <a:gd name="T7" fmla="*/ 0 60000 65536"/>
                <a:gd name="T8" fmla="*/ 0 60000 65536"/>
                <a:gd name="T9" fmla="*/ 0 w 7"/>
                <a:gd name="T10" fmla="*/ 0 h 71"/>
                <a:gd name="T11" fmla="*/ 7 w 7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1">
                  <a:moveTo>
                    <a:pt x="0" y="0"/>
                  </a:moveTo>
                  <a:lnTo>
                    <a:pt x="3" y="35"/>
                  </a:lnTo>
                  <a:lnTo>
                    <a:pt x="7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0" name="Freeform 342"/>
            <p:cNvSpPr>
              <a:spLocks/>
            </p:cNvSpPr>
            <p:nvPr/>
          </p:nvSpPr>
          <p:spPr bwMode="auto">
            <a:xfrm>
              <a:off x="3089" y="1943"/>
              <a:ext cx="9" cy="59"/>
            </a:xfrm>
            <a:custGeom>
              <a:avLst/>
              <a:gdLst>
                <a:gd name="T0" fmla="*/ 0 w 9"/>
                <a:gd name="T1" fmla="*/ 0 h 59"/>
                <a:gd name="T2" fmla="*/ 5 w 9"/>
                <a:gd name="T3" fmla="*/ 29 h 59"/>
                <a:gd name="T4" fmla="*/ 6 w 9"/>
                <a:gd name="T5" fmla="*/ 42 h 59"/>
                <a:gd name="T6" fmla="*/ 9 w 9"/>
                <a:gd name="T7" fmla="*/ 59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9"/>
                <a:gd name="T14" fmla="*/ 9 w 9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9">
                  <a:moveTo>
                    <a:pt x="0" y="0"/>
                  </a:moveTo>
                  <a:lnTo>
                    <a:pt x="5" y="29"/>
                  </a:lnTo>
                  <a:lnTo>
                    <a:pt x="6" y="42"/>
                  </a:lnTo>
                  <a:lnTo>
                    <a:pt x="9" y="5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1" name="Freeform 343"/>
            <p:cNvSpPr>
              <a:spLocks/>
            </p:cNvSpPr>
            <p:nvPr/>
          </p:nvSpPr>
          <p:spPr bwMode="auto">
            <a:xfrm>
              <a:off x="3099" y="2002"/>
              <a:ext cx="7" cy="45"/>
            </a:xfrm>
            <a:custGeom>
              <a:avLst/>
              <a:gdLst>
                <a:gd name="T0" fmla="*/ 0 w 7"/>
                <a:gd name="T1" fmla="*/ 0 h 45"/>
                <a:gd name="T2" fmla="*/ 3 w 7"/>
                <a:gd name="T3" fmla="*/ 26 h 45"/>
                <a:gd name="T4" fmla="*/ 6 w 7"/>
                <a:gd name="T5" fmla="*/ 32 h 45"/>
                <a:gd name="T6" fmla="*/ 7 w 7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5"/>
                <a:gd name="T14" fmla="*/ 7 w 7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5">
                  <a:moveTo>
                    <a:pt x="0" y="0"/>
                  </a:moveTo>
                  <a:lnTo>
                    <a:pt x="3" y="26"/>
                  </a:lnTo>
                  <a:lnTo>
                    <a:pt x="6" y="32"/>
                  </a:lnTo>
                  <a:lnTo>
                    <a:pt x="7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2" name="Freeform 344"/>
            <p:cNvSpPr>
              <a:spLocks/>
            </p:cNvSpPr>
            <p:nvPr/>
          </p:nvSpPr>
          <p:spPr bwMode="auto">
            <a:xfrm>
              <a:off x="3106" y="2051"/>
              <a:ext cx="9" cy="19"/>
            </a:xfrm>
            <a:custGeom>
              <a:avLst/>
              <a:gdLst>
                <a:gd name="T0" fmla="*/ 0 w 9"/>
                <a:gd name="T1" fmla="*/ 0 h 19"/>
                <a:gd name="T2" fmla="*/ 4 w 9"/>
                <a:gd name="T3" fmla="*/ 13 h 19"/>
                <a:gd name="T4" fmla="*/ 9 w 9"/>
                <a:gd name="T5" fmla="*/ 19 h 19"/>
                <a:gd name="T6" fmla="*/ 0 60000 65536"/>
                <a:gd name="T7" fmla="*/ 0 60000 65536"/>
                <a:gd name="T8" fmla="*/ 0 60000 65536"/>
                <a:gd name="T9" fmla="*/ 0 w 9"/>
                <a:gd name="T10" fmla="*/ 0 h 19"/>
                <a:gd name="T11" fmla="*/ 9 w 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9">
                  <a:moveTo>
                    <a:pt x="0" y="0"/>
                  </a:moveTo>
                  <a:lnTo>
                    <a:pt x="4" y="13"/>
                  </a:lnTo>
                  <a:lnTo>
                    <a:pt x="9" y="1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3" name="Freeform 345"/>
            <p:cNvSpPr>
              <a:spLocks/>
            </p:cNvSpPr>
            <p:nvPr/>
          </p:nvSpPr>
          <p:spPr bwMode="auto">
            <a:xfrm>
              <a:off x="3115" y="2074"/>
              <a:ext cx="9" cy="3"/>
            </a:xfrm>
            <a:custGeom>
              <a:avLst/>
              <a:gdLst>
                <a:gd name="T0" fmla="*/ 0 w 9"/>
                <a:gd name="T1" fmla="*/ 0 h 3"/>
                <a:gd name="T2" fmla="*/ 4 w 9"/>
                <a:gd name="T3" fmla="*/ 3 h 3"/>
                <a:gd name="T4" fmla="*/ 7 w 9"/>
                <a:gd name="T5" fmla="*/ 3 h 3"/>
                <a:gd name="T6" fmla="*/ 9 w 9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"/>
                <a:gd name="T14" fmla="*/ 9 w 9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">
                  <a:moveTo>
                    <a:pt x="0" y="0"/>
                  </a:moveTo>
                  <a:lnTo>
                    <a:pt x="4" y="3"/>
                  </a:lnTo>
                  <a:lnTo>
                    <a:pt x="7" y="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4" name="Freeform 346"/>
            <p:cNvSpPr>
              <a:spLocks/>
            </p:cNvSpPr>
            <p:nvPr/>
          </p:nvSpPr>
          <p:spPr bwMode="auto">
            <a:xfrm>
              <a:off x="3125" y="204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1 w 7"/>
                <a:gd name="T3" fmla="*/ 20 h 23"/>
                <a:gd name="T4" fmla="*/ 3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1" y="20"/>
                  </a:lnTo>
                  <a:lnTo>
                    <a:pt x="3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5" name="Freeform 347"/>
            <p:cNvSpPr>
              <a:spLocks/>
            </p:cNvSpPr>
            <p:nvPr/>
          </p:nvSpPr>
          <p:spPr bwMode="auto">
            <a:xfrm>
              <a:off x="3132" y="2002"/>
              <a:ext cx="8" cy="42"/>
            </a:xfrm>
            <a:custGeom>
              <a:avLst/>
              <a:gdLst>
                <a:gd name="T0" fmla="*/ 0 w 8"/>
                <a:gd name="T1" fmla="*/ 42 h 42"/>
                <a:gd name="T2" fmla="*/ 4 w 8"/>
                <a:gd name="T3" fmla="*/ 23 h 42"/>
                <a:gd name="T4" fmla="*/ 8 w 8"/>
                <a:gd name="T5" fmla="*/ 0 h 42"/>
                <a:gd name="T6" fmla="*/ 0 60000 65536"/>
                <a:gd name="T7" fmla="*/ 0 60000 65536"/>
                <a:gd name="T8" fmla="*/ 0 60000 65536"/>
                <a:gd name="T9" fmla="*/ 0 w 8"/>
                <a:gd name="T10" fmla="*/ 0 h 42"/>
                <a:gd name="T11" fmla="*/ 8 w 8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2">
                  <a:moveTo>
                    <a:pt x="0" y="42"/>
                  </a:move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6" name="Freeform 348"/>
            <p:cNvSpPr>
              <a:spLocks/>
            </p:cNvSpPr>
            <p:nvPr/>
          </p:nvSpPr>
          <p:spPr bwMode="auto">
            <a:xfrm>
              <a:off x="3140" y="1940"/>
              <a:ext cx="8" cy="62"/>
            </a:xfrm>
            <a:custGeom>
              <a:avLst/>
              <a:gdLst>
                <a:gd name="T0" fmla="*/ 0 w 8"/>
                <a:gd name="T1" fmla="*/ 62 h 62"/>
                <a:gd name="T2" fmla="*/ 2 w 8"/>
                <a:gd name="T3" fmla="*/ 45 h 62"/>
                <a:gd name="T4" fmla="*/ 5 w 8"/>
                <a:gd name="T5" fmla="*/ 32 h 62"/>
                <a:gd name="T6" fmla="*/ 8 w 8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2"/>
                <a:gd name="T14" fmla="*/ 8 w 8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2">
                  <a:moveTo>
                    <a:pt x="0" y="62"/>
                  </a:moveTo>
                  <a:lnTo>
                    <a:pt x="2" y="45"/>
                  </a:lnTo>
                  <a:lnTo>
                    <a:pt x="5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7" name="Freeform 349"/>
            <p:cNvSpPr>
              <a:spLocks/>
            </p:cNvSpPr>
            <p:nvPr/>
          </p:nvSpPr>
          <p:spPr bwMode="auto">
            <a:xfrm>
              <a:off x="3147" y="1868"/>
              <a:ext cx="10" cy="72"/>
            </a:xfrm>
            <a:custGeom>
              <a:avLst/>
              <a:gdLst>
                <a:gd name="T0" fmla="*/ 0 w 10"/>
                <a:gd name="T1" fmla="*/ 72 h 72"/>
                <a:gd name="T2" fmla="*/ 4 w 10"/>
                <a:gd name="T3" fmla="*/ 36 h 72"/>
                <a:gd name="T4" fmla="*/ 10 w 10"/>
                <a:gd name="T5" fmla="*/ 0 h 72"/>
                <a:gd name="T6" fmla="*/ 0 60000 65536"/>
                <a:gd name="T7" fmla="*/ 0 60000 65536"/>
                <a:gd name="T8" fmla="*/ 0 60000 65536"/>
                <a:gd name="T9" fmla="*/ 0 w 10"/>
                <a:gd name="T10" fmla="*/ 0 h 72"/>
                <a:gd name="T11" fmla="*/ 10 w 1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2">
                  <a:moveTo>
                    <a:pt x="0" y="72"/>
                  </a:moveTo>
                  <a:lnTo>
                    <a:pt x="4" y="3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8" name="Freeform 350"/>
            <p:cNvSpPr>
              <a:spLocks/>
            </p:cNvSpPr>
            <p:nvPr/>
          </p:nvSpPr>
          <p:spPr bwMode="auto">
            <a:xfrm>
              <a:off x="3157" y="1790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39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99" name="Freeform 351"/>
            <p:cNvSpPr>
              <a:spLocks/>
            </p:cNvSpPr>
            <p:nvPr/>
          </p:nvSpPr>
          <p:spPr bwMode="auto">
            <a:xfrm>
              <a:off x="3165" y="1712"/>
              <a:ext cx="8" cy="81"/>
            </a:xfrm>
            <a:custGeom>
              <a:avLst/>
              <a:gdLst>
                <a:gd name="T0" fmla="*/ 0 w 8"/>
                <a:gd name="T1" fmla="*/ 81 h 81"/>
                <a:gd name="T2" fmla="*/ 4 w 8"/>
                <a:gd name="T3" fmla="*/ 39 h 81"/>
                <a:gd name="T4" fmla="*/ 8 w 8"/>
                <a:gd name="T5" fmla="*/ 0 h 81"/>
                <a:gd name="T6" fmla="*/ 0 60000 65536"/>
                <a:gd name="T7" fmla="*/ 0 60000 65536"/>
                <a:gd name="T8" fmla="*/ 0 60000 65536"/>
                <a:gd name="T9" fmla="*/ 0 w 8"/>
                <a:gd name="T10" fmla="*/ 0 h 81"/>
                <a:gd name="T11" fmla="*/ 8 w 8"/>
                <a:gd name="T12" fmla="*/ 81 h 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1">
                  <a:moveTo>
                    <a:pt x="0" y="81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0" name="Freeform 352"/>
            <p:cNvSpPr>
              <a:spLocks/>
            </p:cNvSpPr>
            <p:nvPr/>
          </p:nvSpPr>
          <p:spPr bwMode="auto">
            <a:xfrm>
              <a:off x="3173" y="1650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2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1" name="Freeform 353"/>
            <p:cNvSpPr>
              <a:spLocks/>
            </p:cNvSpPr>
            <p:nvPr/>
          </p:nvSpPr>
          <p:spPr bwMode="auto">
            <a:xfrm>
              <a:off x="3180" y="1597"/>
              <a:ext cx="8" cy="53"/>
            </a:xfrm>
            <a:custGeom>
              <a:avLst/>
              <a:gdLst>
                <a:gd name="T0" fmla="*/ 0 w 8"/>
                <a:gd name="T1" fmla="*/ 53 h 53"/>
                <a:gd name="T2" fmla="*/ 5 w 8"/>
                <a:gd name="T3" fmla="*/ 23 h 53"/>
                <a:gd name="T4" fmla="*/ 8 w 8"/>
                <a:gd name="T5" fmla="*/ 0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53"/>
                  </a:moveTo>
                  <a:lnTo>
                    <a:pt x="5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2" name="Freeform 354"/>
            <p:cNvSpPr>
              <a:spLocks/>
            </p:cNvSpPr>
            <p:nvPr/>
          </p:nvSpPr>
          <p:spPr bwMode="auto">
            <a:xfrm>
              <a:off x="3188" y="1562"/>
              <a:ext cx="10" cy="32"/>
            </a:xfrm>
            <a:custGeom>
              <a:avLst/>
              <a:gdLst>
                <a:gd name="T0" fmla="*/ 0 w 10"/>
                <a:gd name="T1" fmla="*/ 32 h 32"/>
                <a:gd name="T2" fmla="*/ 4 w 10"/>
                <a:gd name="T3" fmla="*/ 16 h 32"/>
                <a:gd name="T4" fmla="*/ 8 w 10"/>
                <a:gd name="T5" fmla="*/ 6 h 32"/>
                <a:gd name="T6" fmla="*/ 10 w 10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2"/>
                <a:gd name="T14" fmla="*/ 10 w 10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2">
                  <a:moveTo>
                    <a:pt x="0" y="32"/>
                  </a:moveTo>
                  <a:lnTo>
                    <a:pt x="4" y="16"/>
                  </a:lnTo>
                  <a:lnTo>
                    <a:pt x="8" y="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3" name="Freeform 355"/>
            <p:cNvSpPr>
              <a:spLocks/>
            </p:cNvSpPr>
            <p:nvPr/>
          </p:nvSpPr>
          <p:spPr bwMode="auto">
            <a:xfrm>
              <a:off x="3198" y="1549"/>
              <a:ext cx="8" cy="13"/>
            </a:xfrm>
            <a:custGeom>
              <a:avLst/>
              <a:gdLst>
                <a:gd name="T0" fmla="*/ 0 w 8"/>
                <a:gd name="T1" fmla="*/ 13 h 13"/>
                <a:gd name="T2" fmla="*/ 4 w 8"/>
                <a:gd name="T3" fmla="*/ 3 h 13"/>
                <a:gd name="T4" fmla="*/ 6 w 8"/>
                <a:gd name="T5" fmla="*/ 0 h 13"/>
                <a:gd name="T6" fmla="*/ 8 w 8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3"/>
                <a:gd name="T14" fmla="*/ 8 w 8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3">
                  <a:moveTo>
                    <a:pt x="0" y="13"/>
                  </a:moveTo>
                  <a:lnTo>
                    <a:pt x="4" y="3"/>
                  </a:ln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4" name="Freeform 356"/>
            <p:cNvSpPr>
              <a:spLocks/>
            </p:cNvSpPr>
            <p:nvPr/>
          </p:nvSpPr>
          <p:spPr bwMode="auto">
            <a:xfrm>
              <a:off x="3204" y="1552"/>
              <a:ext cx="8" cy="16"/>
            </a:xfrm>
            <a:custGeom>
              <a:avLst/>
              <a:gdLst>
                <a:gd name="T0" fmla="*/ 0 w 8"/>
                <a:gd name="T1" fmla="*/ 0 h 16"/>
                <a:gd name="T2" fmla="*/ 2 w 8"/>
                <a:gd name="T3" fmla="*/ 3 h 16"/>
                <a:gd name="T4" fmla="*/ 5 w 8"/>
                <a:gd name="T5" fmla="*/ 3 h 16"/>
                <a:gd name="T6" fmla="*/ 8 w 8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8" y="1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5" name="Freeform 357"/>
            <p:cNvSpPr>
              <a:spLocks/>
            </p:cNvSpPr>
            <p:nvPr/>
          </p:nvSpPr>
          <p:spPr bwMode="auto">
            <a:xfrm>
              <a:off x="3213" y="1568"/>
              <a:ext cx="9" cy="33"/>
            </a:xfrm>
            <a:custGeom>
              <a:avLst/>
              <a:gdLst>
                <a:gd name="T0" fmla="*/ 0 w 9"/>
                <a:gd name="T1" fmla="*/ 0 h 33"/>
                <a:gd name="T2" fmla="*/ 2 w 9"/>
                <a:gd name="T3" fmla="*/ 7 h 33"/>
                <a:gd name="T4" fmla="*/ 4 w 9"/>
                <a:gd name="T5" fmla="*/ 16 h 33"/>
                <a:gd name="T6" fmla="*/ 9 w 9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0" y="0"/>
                  </a:moveTo>
                  <a:lnTo>
                    <a:pt x="2" y="7"/>
                  </a:lnTo>
                  <a:lnTo>
                    <a:pt x="4" y="16"/>
                  </a:lnTo>
                  <a:lnTo>
                    <a:pt x="9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6" name="Freeform 358"/>
            <p:cNvSpPr>
              <a:spLocks/>
            </p:cNvSpPr>
            <p:nvPr/>
          </p:nvSpPr>
          <p:spPr bwMode="auto">
            <a:xfrm>
              <a:off x="3222" y="1597"/>
              <a:ext cx="8" cy="53"/>
            </a:xfrm>
            <a:custGeom>
              <a:avLst/>
              <a:gdLst>
                <a:gd name="T0" fmla="*/ 0 w 8"/>
                <a:gd name="T1" fmla="*/ 0 h 53"/>
                <a:gd name="T2" fmla="*/ 4 w 8"/>
                <a:gd name="T3" fmla="*/ 23 h 53"/>
                <a:gd name="T4" fmla="*/ 8 w 8"/>
                <a:gd name="T5" fmla="*/ 53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0"/>
                  </a:moveTo>
                  <a:lnTo>
                    <a:pt x="4" y="23"/>
                  </a:lnTo>
                  <a:lnTo>
                    <a:pt x="8" y="5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7" name="Freeform 359"/>
            <p:cNvSpPr>
              <a:spLocks/>
            </p:cNvSpPr>
            <p:nvPr/>
          </p:nvSpPr>
          <p:spPr bwMode="auto">
            <a:xfrm>
              <a:off x="3231" y="1650"/>
              <a:ext cx="9" cy="68"/>
            </a:xfrm>
            <a:custGeom>
              <a:avLst/>
              <a:gdLst>
                <a:gd name="T0" fmla="*/ 0 w 9"/>
                <a:gd name="T1" fmla="*/ 0 h 68"/>
                <a:gd name="T2" fmla="*/ 1 w 9"/>
                <a:gd name="T3" fmla="*/ 16 h 68"/>
                <a:gd name="T4" fmla="*/ 3 w 9"/>
                <a:gd name="T5" fmla="*/ 32 h 68"/>
                <a:gd name="T6" fmla="*/ 9 w 9"/>
                <a:gd name="T7" fmla="*/ 68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0"/>
                  </a:moveTo>
                  <a:lnTo>
                    <a:pt x="1" y="16"/>
                  </a:lnTo>
                  <a:lnTo>
                    <a:pt x="3" y="32"/>
                  </a:lnTo>
                  <a:lnTo>
                    <a:pt x="9" y="6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8" name="Freeform 360"/>
            <p:cNvSpPr>
              <a:spLocks/>
            </p:cNvSpPr>
            <p:nvPr/>
          </p:nvSpPr>
          <p:spPr bwMode="auto">
            <a:xfrm>
              <a:off x="3240" y="1718"/>
              <a:ext cx="9" cy="75"/>
            </a:xfrm>
            <a:custGeom>
              <a:avLst/>
              <a:gdLst>
                <a:gd name="T0" fmla="*/ 0 w 9"/>
                <a:gd name="T1" fmla="*/ 0 h 75"/>
                <a:gd name="T2" fmla="*/ 4 w 9"/>
                <a:gd name="T3" fmla="*/ 36 h 75"/>
                <a:gd name="T4" fmla="*/ 9 w 9"/>
                <a:gd name="T5" fmla="*/ 75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0"/>
                  </a:moveTo>
                  <a:lnTo>
                    <a:pt x="4" y="36"/>
                  </a:lnTo>
                  <a:lnTo>
                    <a:pt x="9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09" name="Freeform 361"/>
            <p:cNvSpPr>
              <a:spLocks/>
            </p:cNvSpPr>
            <p:nvPr/>
          </p:nvSpPr>
          <p:spPr bwMode="auto">
            <a:xfrm>
              <a:off x="3249" y="1793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0" name="Freeform 362"/>
            <p:cNvSpPr>
              <a:spLocks/>
            </p:cNvSpPr>
            <p:nvPr/>
          </p:nvSpPr>
          <p:spPr bwMode="auto">
            <a:xfrm>
              <a:off x="3257" y="1871"/>
              <a:ext cx="7" cy="69"/>
            </a:xfrm>
            <a:custGeom>
              <a:avLst/>
              <a:gdLst>
                <a:gd name="T0" fmla="*/ 0 w 7"/>
                <a:gd name="T1" fmla="*/ 0 h 69"/>
                <a:gd name="T2" fmla="*/ 3 w 7"/>
                <a:gd name="T3" fmla="*/ 36 h 69"/>
                <a:gd name="T4" fmla="*/ 7 w 7"/>
                <a:gd name="T5" fmla="*/ 69 h 69"/>
                <a:gd name="T6" fmla="*/ 0 60000 65536"/>
                <a:gd name="T7" fmla="*/ 0 60000 65536"/>
                <a:gd name="T8" fmla="*/ 0 60000 65536"/>
                <a:gd name="T9" fmla="*/ 0 w 7"/>
                <a:gd name="T10" fmla="*/ 0 h 69"/>
                <a:gd name="T11" fmla="*/ 7 w 7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9">
                  <a:moveTo>
                    <a:pt x="0" y="0"/>
                  </a:moveTo>
                  <a:lnTo>
                    <a:pt x="3" y="36"/>
                  </a:lnTo>
                  <a:lnTo>
                    <a:pt x="7" y="6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1" name="Freeform 363"/>
            <p:cNvSpPr>
              <a:spLocks/>
            </p:cNvSpPr>
            <p:nvPr/>
          </p:nvSpPr>
          <p:spPr bwMode="auto">
            <a:xfrm>
              <a:off x="3264" y="1940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4 w 10"/>
                <a:gd name="T3" fmla="*/ 29 h 62"/>
                <a:gd name="T4" fmla="*/ 8 w 10"/>
                <a:gd name="T5" fmla="*/ 49 h 62"/>
                <a:gd name="T6" fmla="*/ 10 w 10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2"/>
                <a:gd name="T14" fmla="*/ 10 w 10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2">
                  <a:moveTo>
                    <a:pt x="0" y="0"/>
                  </a:moveTo>
                  <a:lnTo>
                    <a:pt x="4" y="29"/>
                  </a:lnTo>
                  <a:lnTo>
                    <a:pt x="8" y="49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2" name="Freeform 364"/>
            <p:cNvSpPr>
              <a:spLocks/>
            </p:cNvSpPr>
            <p:nvPr/>
          </p:nvSpPr>
          <p:spPr bwMode="auto">
            <a:xfrm>
              <a:off x="3274" y="1999"/>
              <a:ext cx="11" cy="42"/>
            </a:xfrm>
            <a:custGeom>
              <a:avLst/>
              <a:gdLst>
                <a:gd name="T0" fmla="*/ 0 w 11"/>
                <a:gd name="T1" fmla="*/ 0 h 42"/>
                <a:gd name="T2" fmla="*/ 3 w 11"/>
                <a:gd name="T3" fmla="*/ 13 h 42"/>
                <a:gd name="T4" fmla="*/ 6 w 11"/>
                <a:gd name="T5" fmla="*/ 22 h 42"/>
                <a:gd name="T6" fmla="*/ 11 w 11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42"/>
                <a:gd name="T14" fmla="*/ 11 w 11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42">
                  <a:moveTo>
                    <a:pt x="0" y="0"/>
                  </a:moveTo>
                  <a:lnTo>
                    <a:pt x="3" y="13"/>
                  </a:lnTo>
                  <a:lnTo>
                    <a:pt x="6" y="22"/>
                  </a:lnTo>
                  <a:lnTo>
                    <a:pt x="11" y="4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3" name="Freeform 365"/>
            <p:cNvSpPr>
              <a:spLocks/>
            </p:cNvSpPr>
            <p:nvPr/>
          </p:nvSpPr>
          <p:spPr bwMode="auto">
            <a:xfrm>
              <a:off x="2256" y="1392"/>
              <a:ext cx="1218" cy="871"/>
            </a:xfrm>
            <a:custGeom>
              <a:avLst/>
              <a:gdLst>
                <a:gd name="T0" fmla="*/ 0 w 1218"/>
                <a:gd name="T1" fmla="*/ 52 h 871"/>
                <a:gd name="T2" fmla="*/ 4 w 1218"/>
                <a:gd name="T3" fmla="*/ 871 h 871"/>
                <a:gd name="T4" fmla="*/ 1218 w 1218"/>
                <a:gd name="T5" fmla="*/ 818 h 871"/>
                <a:gd name="T6" fmla="*/ 1214 w 1218"/>
                <a:gd name="T7" fmla="*/ 0 h 871"/>
                <a:gd name="T8" fmla="*/ 0 w 1218"/>
                <a:gd name="T9" fmla="*/ 52 h 8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8"/>
                <a:gd name="T16" fmla="*/ 0 h 871"/>
                <a:gd name="T17" fmla="*/ 1218 w 1218"/>
                <a:gd name="T18" fmla="*/ 871 h 8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8" h="871">
                  <a:moveTo>
                    <a:pt x="0" y="52"/>
                  </a:moveTo>
                  <a:lnTo>
                    <a:pt x="4" y="871"/>
                  </a:lnTo>
                  <a:lnTo>
                    <a:pt x="1218" y="818"/>
                  </a:lnTo>
                  <a:lnTo>
                    <a:pt x="1214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4" name="Freeform 366"/>
            <p:cNvSpPr>
              <a:spLocks/>
            </p:cNvSpPr>
            <p:nvPr/>
          </p:nvSpPr>
          <p:spPr bwMode="auto">
            <a:xfrm>
              <a:off x="2284" y="1770"/>
              <a:ext cx="9" cy="79"/>
            </a:xfrm>
            <a:custGeom>
              <a:avLst/>
              <a:gdLst>
                <a:gd name="T0" fmla="*/ 0 w 9"/>
                <a:gd name="T1" fmla="*/ 79 h 79"/>
                <a:gd name="T2" fmla="*/ 4 w 9"/>
                <a:gd name="T3" fmla="*/ 39 h 79"/>
                <a:gd name="T4" fmla="*/ 9 w 9"/>
                <a:gd name="T5" fmla="*/ 0 h 79"/>
                <a:gd name="T6" fmla="*/ 0 60000 65536"/>
                <a:gd name="T7" fmla="*/ 0 60000 65536"/>
                <a:gd name="T8" fmla="*/ 0 60000 65536"/>
                <a:gd name="T9" fmla="*/ 0 w 9"/>
                <a:gd name="T10" fmla="*/ 0 h 79"/>
                <a:gd name="T11" fmla="*/ 9 w 9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9">
                  <a:moveTo>
                    <a:pt x="0" y="79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5" name="Freeform 367"/>
            <p:cNvSpPr>
              <a:spLocks/>
            </p:cNvSpPr>
            <p:nvPr/>
          </p:nvSpPr>
          <p:spPr bwMode="auto">
            <a:xfrm>
              <a:off x="2292" y="1702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2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2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6" name="Freeform 368"/>
            <p:cNvSpPr>
              <a:spLocks/>
            </p:cNvSpPr>
            <p:nvPr/>
          </p:nvSpPr>
          <p:spPr bwMode="auto">
            <a:xfrm>
              <a:off x="2302" y="1646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4 w 7"/>
                <a:gd name="T3" fmla="*/ 23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7" name="Freeform 369"/>
            <p:cNvSpPr>
              <a:spLocks/>
            </p:cNvSpPr>
            <p:nvPr/>
          </p:nvSpPr>
          <p:spPr bwMode="auto">
            <a:xfrm>
              <a:off x="2308" y="1607"/>
              <a:ext cx="9" cy="39"/>
            </a:xfrm>
            <a:custGeom>
              <a:avLst/>
              <a:gdLst>
                <a:gd name="T0" fmla="*/ 0 w 9"/>
                <a:gd name="T1" fmla="*/ 39 h 39"/>
                <a:gd name="T2" fmla="*/ 5 w 9"/>
                <a:gd name="T3" fmla="*/ 17 h 39"/>
                <a:gd name="T4" fmla="*/ 6 w 9"/>
                <a:gd name="T5" fmla="*/ 7 h 39"/>
                <a:gd name="T6" fmla="*/ 9 w 9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9"/>
                <a:gd name="T14" fmla="*/ 9 w 9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9">
                  <a:moveTo>
                    <a:pt x="0" y="39"/>
                  </a:moveTo>
                  <a:lnTo>
                    <a:pt x="5" y="17"/>
                  </a:lnTo>
                  <a:lnTo>
                    <a:pt x="6" y="7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8" name="Freeform 370"/>
            <p:cNvSpPr>
              <a:spLocks/>
            </p:cNvSpPr>
            <p:nvPr/>
          </p:nvSpPr>
          <p:spPr bwMode="auto">
            <a:xfrm>
              <a:off x="2319" y="1591"/>
              <a:ext cx="5" cy="16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6 h 16"/>
                <a:gd name="T4" fmla="*/ 4 w 5"/>
                <a:gd name="T5" fmla="*/ 0 h 16"/>
                <a:gd name="T6" fmla="*/ 5 w 5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6"/>
                <a:gd name="T14" fmla="*/ 5 w 5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6">
                  <a:moveTo>
                    <a:pt x="0" y="16"/>
                  </a:moveTo>
                  <a:lnTo>
                    <a:pt x="3" y="6"/>
                  </a:lnTo>
                  <a:lnTo>
                    <a:pt x="4" y="0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19" name="Freeform 371"/>
            <p:cNvSpPr>
              <a:spLocks/>
            </p:cNvSpPr>
            <p:nvPr/>
          </p:nvSpPr>
          <p:spPr bwMode="auto">
            <a:xfrm>
              <a:off x="2325" y="1588"/>
              <a:ext cx="10" cy="6"/>
            </a:xfrm>
            <a:custGeom>
              <a:avLst/>
              <a:gdLst>
                <a:gd name="T0" fmla="*/ 0 w 10"/>
                <a:gd name="T1" fmla="*/ 0 h 6"/>
                <a:gd name="T2" fmla="*/ 4 w 10"/>
                <a:gd name="T3" fmla="*/ 3 h 6"/>
                <a:gd name="T4" fmla="*/ 10 w 10"/>
                <a:gd name="T5" fmla="*/ 6 h 6"/>
                <a:gd name="T6" fmla="*/ 0 60000 65536"/>
                <a:gd name="T7" fmla="*/ 0 60000 65536"/>
                <a:gd name="T8" fmla="*/ 0 60000 65536"/>
                <a:gd name="T9" fmla="*/ 0 w 10"/>
                <a:gd name="T10" fmla="*/ 0 h 6"/>
                <a:gd name="T11" fmla="*/ 10 w 10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">
                  <a:moveTo>
                    <a:pt x="0" y="0"/>
                  </a:moveTo>
                  <a:lnTo>
                    <a:pt x="4" y="3"/>
                  </a:lnTo>
                  <a:lnTo>
                    <a:pt x="10" y="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0" name="Freeform 372"/>
            <p:cNvSpPr>
              <a:spLocks/>
            </p:cNvSpPr>
            <p:nvPr/>
          </p:nvSpPr>
          <p:spPr bwMode="auto">
            <a:xfrm>
              <a:off x="2335" y="1597"/>
              <a:ext cx="8" cy="27"/>
            </a:xfrm>
            <a:custGeom>
              <a:avLst/>
              <a:gdLst>
                <a:gd name="T0" fmla="*/ 0 w 8"/>
                <a:gd name="T1" fmla="*/ 0 h 27"/>
                <a:gd name="T2" fmla="*/ 4 w 8"/>
                <a:gd name="T3" fmla="*/ 13 h 27"/>
                <a:gd name="T4" fmla="*/ 8 w 8"/>
                <a:gd name="T5" fmla="*/ 27 h 27"/>
                <a:gd name="T6" fmla="*/ 0 60000 65536"/>
                <a:gd name="T7" fmla="*/ 0 60000 65536"/>
                <a:gd name="T8" fmla="*/ 0 60000 65536"/>
                <a:gd name="T9" fmla="*/ 0 w 8"/>
                <a:gd name="T10" fmla="*/ 0 h 27"/>
                <a:gd name="T11" fmla="*/ 8 w 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7">
                  <a:moveTo>
                    <a:pt x="0" y="0"/>
                  </a:moveTo>
                  <a:lnTo>
                    <a:pt x="4" y="13"/>
                  </a:lnTo>
                  <a:lnTo>
                    <a:pt x="8" y="2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1" name="Freeform 373"/>
            <p:cNvSpPr>
              <a:spLocks/>
            </p:cNvSpPr>
            <p:nvPr/>
          </p:nvSpPr>
          <p:spPr bwMode="auto">
            <a:xfrm>
              <a:off x="2343" y="1624"/>
              <a:ext cx="8" cy="48"/>
            </a:xfrm>
            <a:custGeom>
              <a:avLst/>
              <a:gdLst>
                <a:gd name="T0" fmla="*/ 0 w 8"/>
                <a:gd name="T1" fmla="*/ 0 h 48"/>
                <a:gd name="T2" fmla="*/ 2 w 8"/>
                <a:gd name="T3" fmla="*/ 9 h 48"/>
                <a:gd name="T4" fmla="*/ 5 w 8"/>
                <a:gd name="T5" fmla="*/ 19 h 48"/>
                <a:gd name="T6" fmla="*/ 8 w 8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8"/>
                <a:gd name="T14" fmla="*/ 8 w 8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8">
                  <a:moveTo>
                    <a:pt x="0" y="0"/>
                  </a:moveTo>
                  <a:lnTo>
                    <a:pt x="2" y="9"/>
                  </a:lnTo>
                  <a:lnTo>
                    <a:pt x="5" y="19"/>
                  </a:lnTo>
                  <a:lnTo>
                    <a:pt x="8" y="4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2" name="Freeform 374"/>
            <p:cNvSpPr>
              <a:spLocks/>
            </p:cNvSpPr>
            <p:nvPr/>
          </p:nvSpPr>
          <p:spPr bwMode="auto">
            <a:xfrm>
              <a:off x="2351" y="1672"/>
              <a:ext cx="8" cy="66"/>
            </a:xfrm>
            <a:custGeom>
              <a:avLst/>
              <a:gdLst>
                <a:gd name="T0" fmla="*/ 0 w 8"/>
                <a:gd name="T1" fmla="*/ 0 h 66"/>
                <a:gd name="T2" fmla="*/ 4 w 8"/>
                <a:gd name="T3" fmla="*/ 33 h 66"/>
                <a:gd name="T4" fmla="*/ 8 w 8"/>
                <a:gd name="T5" fmla="*/ 66 h 66"/>
                <a:gd name="T6" fmla="*/ 0 60000 65536"/>
                <a:gd name="T7" fmla="*/ 0 60000 65536"/>
                <a:gd name="T8" fmla="*/ 0 60000 65536"/>
                <a:gd name="T9" fmla="*/ 0 w 8"/>
                <a:gd name="T10" fmla="*/ 0 h 66"/>
                <a:gd name="T11" fmla="*/ 8 w 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6">
                  <a:moveTo>
                    <a:pt x="0" y="0"/>
                  </a:moveTo>
                  <a:lnTo>
                    <a:pt x="4" y="33"/>
                  </a:lnTo>
                  <a:lnTo>
                    <a:pt x="8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3" name="Freeform 375"/>
            <p:cNvSpPr>
              <a:spLocks/>
            </p:cNvSpPr>
            <p:nvPr/>
          </p:nvSpPr>
          <p:spPr bwMode="auto">
            <a:xfrm>
              <a:off x="2360" y="1738"/>
              <a:ext cx="8" cy="71"/>
            </a:xfrm>
            <a:custGeom>
              <a:avLst/>
              <a:gdLst>
                <a:gd name="T0" fmla="*/ 0 w 8"/>
                <a:gd name="T1" fmla="*/ 0 h 71"/>
                <a:gd name="T2" fmla="*/ 4 w 8"/>
                <a:gd name="T3" fmla="*/ 36 h 71"/>
                <a:gd name="T4" fmla="*/ 8 w 8"/>
                <a:gd name="T5" fmla="*/ 71 h 71"/>
                <a:gd name="T6" fmla="*/ 0 60000 65536"/>
                <a:gd name="T7" fmla="*/ 0 60000 65536"/>
                <a:gd name="T8" fmla="*/ 0 60000 65536"/>
                <a:gd name="T9" fmla="*/ 0 w 8"/>
                <a:gd name="T10" fmla="*/ 0 h 71"/>
                <a:gd name="T11" fmla="*/ 8 w 8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1">
                  <a:moveTo>
                    <a:pt x="0" y="0"/>
                  </a:moveTo>
                  <a:lnTo>
                    <a:pt x="4" y="36"/>
                  </a:lnTo>
                  <a:lnTo>
                    <a:pt x="8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4" name="Freeform 376"/>
            <p:cNvSpPr>
              <a:spLocks/>
            </p:cNvSpPr>
            <p:nvPr/>
          </p:nvSpPr>
          <p:spPr bwMode="auto">
            <a:xfrm>
              <a:off x="2368" y="1806"/>
              <a:ext cx="10" cy="78"/>
            </a:xfrm>
            <a:custGeom>
              <a:avLst/>
              <a:gdLst>
                <a:gd name="T0" fmla="*/ 0 w 10"/>
                <a:gd name="T1" fmla="*/ 0 h 78"/>
                <a:gd name="T2" fmla="*/ 4 w 10"/>
                <a:gd name="T3" fmla="*/ 39 h 78"/>
                <a:gd name="T4" fmla="*/ 10 w 10"/>
                <a:gd name="T5" fmla="*/ 78 h 78"/>
                <a:gd name="T6" fmla="*/ 0 60000 65536"/>
                <a:gd name="T7" fmla="*/ 0 60000 65536"/>
                <a:gd name="T8" fmla="*/ 0 60000 65536"/>
                <a:gd name="T9" fmla="*/ 0 w 10"/>
                <a:gd name="T10" fmla="*/ 0 h 78"/>
                <a:gd name="T11" fmla="*/ 10 w 10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8">
                  <a:moveTo>
                    <a:pt x="0" y="0"/>
                  </a:moveTo>
                  <a:lnTo>
                    <a:pt x="4" y="39"/>
                  </a:lnTo>
                  <a:lnTo>
                    <a:pt x="10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5" name="Freeform 377"/>
            <p:cNvSpPr>
              <a:spLocks/>
            </p:cNvSpPr>
            <p:nvPr/>
          </p:nvSpPr>
          <p:spPr bwMode="auto">
            <a:xfrm>
              <a:off x="2378" y="1884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40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40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6" name="Freeform 378"/>
            <p:cNvSpPr>
              <a:spLocks/>
            </p:cNvSpPr>
            <p:nvPr/>
          </p:nvSpPr>
          <p:spPr bwMode="auto">
            <a:xfrm>
              <a:off x="2386" y="1959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5 w 8"/>
                <a:gd name="T3" fmla="*/ 33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5" y="33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7" name="Freeform 379"/>
            <p:cNvSpPr>
              <a:spLocks/>
            </p:cNvSpPr>
            <p:nvPr/>
          </p:nvSpPr>
          <p:spPr bwMode="auto">
            <a:xfrm>
              <a:off x="2394" y="2021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4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4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8" name="Freeform 380"/>
            <p:cNvSpPr>
              <a:spLocks/>
            </p:cNvSpPr>
            <p:nvPr/>
          </p:nvSpPr>
          <p:spPr bwMode="auto">
            <a:xfrm>
              <a:off x="2403" y="2070"/>
              <a:ext cx="8" cy="30"/>
            </a:xfrm>
            <a:custGeom>
              <a:avLst/>
              <a:gdLst>
                <a:gd name="T0" fmla="*/ 0 w 8"/>
                <a:gd name="T1" fmla="*/ 0 h 30"/>
                <a:gd name="T2" fmla="*/ 4 w 8"/>
                <a:gd name="T3" fmla="*/ 17 h 30"/>
                <a:gd name="T4" fmla="*/ 6 w 8"/>
                <a:gd name="T5" fmla="*/ 23 h 30"/>
                <a:gd name="T6" fmla="*/ 8 w 8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0"/>
                <a:gd name="T14" fmla="*/ 8 w 8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0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29" name="Freeform 381"/>
            <p:cNvSpPr>
              <a:spLocks/>
            </p:cNvSpPr>
            <p:nvPr/>
          </p:nvSpPr>
          <p:spPr bwMode="auto">
            <a:xfrm>
              <a:off x="2411" y="2096"/>
              <a:ext cx="9" cy="7"/>
            </a:xfrm>
            <a:custGeom>
              <a:avLst/>
              <a:gdLst>
                <a:gd name="T0" fmla="*/ 0 w 9"/>
                <a:gd name="T1" fmla="*/ 0 h 7"/>
                <a:gd name="T2" fmla="*/ 3 w 9"/>
                <a:gd name="T3" fmla="*/ 7 h 7"/>
                <a:gd name="T4" fmla="*/ 9 w 9"/>
                <a:gd name="T5" fmla="*/ 4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0" y="0"/>
                  </a:moveTo>
                  <a:lnTo>
                    <a:pt x="3" y="7"/>
                  </a:lnTo>
                  <a:lnTo>
                    <a:pt x="9" y="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0" name="Freeform 382"/>
            <p:cNvSpPr>
              <a:spLocks/>
            </p:cNvSpPr>
            <p:nvPr/>
          </p:nvSpPr>
          <p:spPr bwMode="auto">
            <a:xfrm>
              <a:off x="2420" y="2083"/>
              <a:ext cx="9" cy="20"/>
            </a:xfrm>
            <a:custGeom>
              <a:avLst/>
              <a:gdLst>
                <a:gd name="T0" fmla="*/ 0 w 9"/>
                <a:gd name="T1" fmla="*/ 20 h 20"/>
                <a:gd name="T2" fmla="*/ 3 w 9"/>
                <a:gd name="T3" fmla="*/ 17 h 20"/>
                <a:gd name="T4" fmla="*/ 4 w 9"/>
                <a:gd name="T5" fmla="*/ 13 h 20"/>
                <a:gd name="T6" fmla="*/ 9 w 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0" y="20"/>
                  </a:moveTo>
                  <a:lnTo>
                    <a:pt x="3" y="17"/>
                  </a:lnTo>
                  <a:lnTo>
                    <a:pt x="4" y="1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1" name="Freeform 383"/>
            <p:cNvSpPr>
              <a:spLocks/>
            </p:cNvSpPr>
            <p:nvPr/>
          </p:nvSpPr>
          <p:spPr bwMode="auto">
            <a:xfrm>
              <a:off x="2429" y="2044"/>
              <a:ext cx="8" cy="39"/>
            </a:xfrm>
            <a:custGeom>
              <a:avLst/>
              <a:gdLst>
                <a:gd name="T0" fmla="*/ 0 w 8"/>
                <a:gd name="T1" fmla="*/ 39 h 39"/>
                <a:gd name="T2" fmla="*/ 1 w 8"/>
                <a:gd name="T3" fmla="*/ 30 h 39"/>
                <a:gd name="T4" fmla="*/ 4 w 8"/>
                <a:gd name="T5" fmla="*/ 23 h 39"/>
                <a:gd name="T6" fmla="*/ 8 w 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9"/>
                <a:gd name="T14" fmla="*/ 8 w 8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9">
                  <a:moveTo>
                    <a:pt x="0" y="39"/>
                  </a:moveTo>
                  <a:lnTo>
                    <a:pt x="1" y="30"/>
                  </a:ln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2" name="Freeform 384"/>
            <p:cNvSpPr>
              <a:spLocks/>
            </p:cNvSpPr>
            <p:nvPr/>
          </p:nvSpPr>
          <p:spPr bwMode="auto">
            <a:xfrm>
              <a:off x="2437" y="1985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3 h 59"/>
                <a:gd name="T4" fmla="*/ 4 w 8"/>
                <a:gd name="T5" fmla="*/ 33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3"/>
                  </a:lnTo>
                  <a:lnTo>
                    <a:pt x="4" y="3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3" name="Freeform 385"/>
            <p:cNvSpPr>
              <a:spLocks/>
            </p:cNvSpPr>
            <p:nvPr/>
          </p:nvSpPr>
          <p:spPr bwMode="auto">
            <a:xfrm>
              <a:off x="2444" y="1917"/>
              <a:ext cx="10" cy="68"/>
            </a:xfrm>
            <a:custGeom>
              <a:avLst/>
              <a:gdLst>
                <a:gd name="T0" fmla="*/ 0 w 10"/>
                <a:gd name="T1" fmla="*/ 68 h 68"/>
                <a:gd name="T2" fmla="*/ 4 w 10"/>
                <a:gd name="T3" fmla="*/ 39 h 68"/>
                <a:gd name="T4" fmla="*/ 10 w 10"/>
                <a:gd name="T5" fmla="*/ 0 h 68"/>
                <a:gd name="T6" fmla="*/ 0 60000 65536"/>
                <a:gd name="T7" fmla="*/ 0 60000 65536"/>
                <a:gd name="T8" fmla="*/ 0 60000 65536"/>
                <a:gd name="T9" fmla="*/ 0 w 10"/>
                <a:gd name="T10" fmla="*/ 0 h 68"/>
                <a:gd name="T11" fmla="*/ 10 w 10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8">
                  <a:moveTo>
                    <a:pt x="0" y="68"/>
                  </a:moveTo>
                  <a:lnTo>
                    <a:pt x="4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4" name="Freeform 386"/>
            <p:cNvSpPr>
              <a:spLocks/>
            </p:cNvSpPr>
            <p:nvPr/>
          </p:nvSpPr>
          <p:spPr bwMode="auto">
            <a:xfrm>
              <a:off x="2454" y="1835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43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4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5" name="Freeform 387"/>
            <p:cNvSpPr>
              <a:spLocks/>
            </p:cNvSpPr>
            <p:nvPr/>
          </p:nvSpPr>
          <p:spPr bwMode="auto">
            <a:xfrm>
              <a:off x="2462" y="1760"/>
              <a:ext cx="7" cy="79"/>
            </a:xfrm>
            <a:custGeom>
              <a:avLst/>
              <a:gdLst>
                <a:gd name="T0" fmla="*/ 0 w 7"/>
                <a:gd name="T1" fmla="*/ 79 h 79"/>
                <a:gd name="T2" fmla="*/ 3 w 7"/>
                <a:gd name="T3" fmla="*/ 40 h 79"/>
                <a:gd name="T4" fmla="*/ 7 w 7"/>
                <a:gd name="T5" fmla="*/ 0 h 79"/>
                <a:gd name="T6" fmla="*/ 0 60000 65536"/>
                <a:gd name="T7" fmla="*/ 0 60000 65536"/>
                <a:gd name="T8" fmla="*/ 0 60000 65536"/>
                <a:gd name="T9" fmla="*/ 0 w 7"/>
                <a:gd name="T10" fmla="*/ 0 h 79"/>
                <a:gd name="T11" fmla="*/ 7 w 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9">
                  <a:moveTo>
                    <a:pt x="0" y="79"/>
                  </a:moveTo>
                  <a:lnTo>
                    <a:pt x="3" y="40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6" name="Freeform 388"/>
            <p:cNvSpPr>
              <a:spLocks/>
            </p:cNvSpPr>
            <p:nvPr/>
          </p:nvSpPr>
          <p:spPr bwMode="auto">
            <a:xfrm>
              <a:off x="2469" y="1692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4 w 9"/>
                <a:gd name="T3" fmla="*/ 33 h 68"/>
                <a:gd name="T4" fmla="*/ 6 w 9"/>
                <a:gd name="T5" fmla="*/ 16 h 68"/>
                <a:gd name="T6" fmla="*/ 9 w 9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68"/>
                  </a:moveTo>
                  <a:lnTo>
                    <a:pt x="4" y="33"/>
                  </a:lnTo>
                  <a:lnTo>
                    <a:pt x="6" y="1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7" name="Freeform 389"/>
            <p:cNvSpPr>
              <a:spLocks/>
            </p:cNvSpPr>
            <p:nvPr/>
          </p:nvSpPr>
          <p:spPr bwMode="auto">
            <a:xfrm>
              <a:off x="2478" y="1633"/>
              <a:ext cx="7" cy="56"/>
            </a:xfrm>
            <a:custGeom>
              <a:avLst/>
              <a:gdLst>
                <a:gd name="T0" fmla="*/ 0 w 7"/>
                <a:gd name="T1" fmla="*/ 56 h 56"/>
                <a:gd name="T2" fmla="*/ 3 w 7"/>
                <a:gd name="T3" fmla="*/ 26 h 56"/>
                <a:gd name="T4" fmla="*/ 7 w 7"/>
                <a:gd name="T5" fmla="*/ 0 h 56"/>
                <a:gd name="T6" fmla="*/ 0 60000 65536"/>
                <a:gd name="T7" fmla="*/ 0 60000 65536"/>
                <a:gd name="T8" fmla="*/ 0 60000 65536"/>
                <a:gd name="T9" fmla="*/ 0 w 7"/>
                <a:gd name="T10" fmla="*/ 0 h 56"/>
                <a:gd name="T11" fmla="*/ 7 w 7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56">
                  <a:moveTo>
                    <a:pt x="0" y="56"/>
                  </a:moveTo>
                  <a:lnTo>
                    <a:pt x="3" y="2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8" name="Freeform 390"/>
            <p:cNvSpPr>
              <a:spLocks/>
            </p:cNvSpPr>
            <p:nvPr/>
          </p:nvSpPr>
          <p:spPr bwMode="auto">
            <a:xfrm>
              <a:off x="2484" y="1597"/>
              <a:ext cx="10" cy="36"/>
            </a:xfrm>
            <a:custGeom>
              <a:avLst/>
              <a:gdLst>
                <a:gd name="T0" fmla="*/ 0 w 10"/>
                <a:gd name="T1" fmla="*/ 36 h 36"/>
                <a:gd name="T2" fmla="*/ 4 w 10"/>
                <a:gd name="T3" fmla="*/ 17 h 36"/>
                <a:gd name="T4" fmla="*/ 8 w 10"/>
                <a:gd name="T5" fmla="*/ 7 h 36"/>
                <a:gd name="T6" fmla="*/ 10 w 1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6"/>
                <a:gd name="T14" fmla="*/ 10 w 10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6">
                  <a:moveTo>
                    <a:pt x="0" y="36"/>
                  </a:moveTo>
                  <a:lnTo>
                    <a:pt x="4" y="17"/>
                  </a:lnTo>
                  <a:lnTo>
                    <a:pt x="8" y="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39" name="Freeform 391"/>
            <p:cNvSpPr>
              <a:spLocks/>
            </p:cNvSpPr>
            <p:nvPr/>
          </p:nvSpPr>
          <p:spPr bwMode="auto">
            <a:xfrm>
              <a:off x="2493" y="1584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0" name="Freeform 392"/>
            <p:cNvSpPr>
              <a:spLocks/>
            </p:cNvSpPr>
            <p:nvPr/>
          </p:nvSpPr>
          <p:spPr bwMode="auto">
            <a:xfrm>
              <a:off x="2503" y="1581"/>
              <a:ext cx="7" cy="7"/>
            </a:xfrm>
            <a:custGeom>
              <a:avLst/>
              <a:gdLst>
                <a:gd name="T0" fmla="*/ 0 w 7"/>
                <a:gd name="T1" fmla="*/ 0 h 7"/>
                <a:gd name="T2" fmla="*/ 4 w 7"/>
                <a:gd name="T3" fmla="*/ 0 h 7"/>
                <a:gd name="T4" fmla="*/ 7 w 7"/>
                <a:gd name="T5" fmla="*/ 7 h 7"/>
                <a:gd name="T6" fmla="*/ 0 60000 65536"/>
                <a:gd name="T7" fmla="*/ 0 60000 65536"/>
                <a:gd name="T8" fmla="*/ 0 60000 65536"/>
                <a:gd name="T9" fmla="*/ 0 w 7"/>
                <a:gd name="T10" fmla="*/ 0 h 7"/>
                <a:gd name="T11" fmla="*/ 7 w 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">
                  <a:moveTo>
                    <a:pt x="0" y="0"/>
                  </a:moveTo>
                  <a:lnTo>
                    <a:pt x="4" y="0"/>
                  </a:lnTo>
                  <a:lnTo>
                    <a:pt x="7" y="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1" name="Freeform 393"/>
            <p:cNvSpPr>
              <a:spLocks/>
            </p:cNvSpPr>
            <p:nvPr/>
          </p:nvSpPr>
          <p:spPr bwMode="auto">
            <a:xfrm>
              <a:off x="2510" y="1588"/>
              <a:ext cx="8" cy="29"/>
            </a:xfrm>
            <a:custGeom>
              <a:avLst/>
              <a:gdLst>
                <a:gd name="T0" fmla="*/ 0 w 8"/>
                <a:gd name="T1" fmla="*/ 0 h 29"/>
                <a:gd name="T2" fmla="*/ 2 w 8"/>
                <a:gd name="T3" fmla="*/ 6 h 29"/>
                <a:gd name="T4" fmla="*/ 4 w 8"/>
                <a:gd name="T5" fmla="*/ 13 h 29"/>
                <a:gd name="T6" fmla="*/ 8 w 8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9"/>
                <a:gd name="T14" fmla="*/ 8 w 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9">
                  <a:moveTo>
                    <a:pt x="0" y="0"/>
                  </a:moveTo>
                  <a:lnTo>
                    <a:pt x="2" y="6"/>
                  </a:lnTo>
                  <a:lnTo>
                    <a:pt x="4" y="13"/>
                  </a:lnTo>
                  <a:lnTo>
                    <a:pt x="8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2" name="Freeform 394"/>
            <p:cNvSpPr>
              <a:spLocks/>
            </p:cNvSpPr>
            <p:nvPr/>
          </p:nvSpPr>
          <p:spPr bwMode="auto">
            <a:xfrm>
              <a:off x="2518" y="1617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3 w 8"/>
                <a:gd name="T3" fmla="*/ 23 h 49"/>
                <a:gd name="T4" fmla="*/ 8 w 8"/>
                <a:gd name="T5" fmla="*/ 49 h 49"/>
                <a:gd name="T6" fmla="*/ 0 60000 65536"/>
                <a:gd name="T7" fmla="*/ 0 60000 65536"/>
                <a:gd name="T8" fmla="*/ 0 60000 65536"/>
                <a:gd name="T9" fmla="*/ 0 w 8"/>
                <a:gd name="T10" fmla="*/ 0 h 49"/>
                <a:gd name="T11" fmla="*/ 8 w 8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9">
                  <a:moveTo>
                    <a:pt x="0" y="0"/>
                  </a:moveTo>
                  <a:lnTo>
                    <a:pt x="3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3" name="Freeform 395"/>
            <p:cNvSpPr>
              <a:spLocks/>
            </p:cNvSpPr>
            <p:nvPr/>
          </p:nvSpPr>
          <p:spPr bwMode="auto">
            <a:xfrm>
              <a:off x="2526" y="1666"/>
              <a:ext cx="10" cy="65"/>
            </a:xfrm>
            <a:custGeom>
              <a:avLst/>
              <a:gdLst>
                <a:gd name="T0" fmla="*/ 0 w 10"/>
                <a:gd name="T1" fmla="*/ 0 h 65"/>
                <a:gd name="T2" fmla="*/ 4 w 10"/>
                <a:gd name="T3" fmla="*/ 33 h 65"/>
                <a:gd name="T4" fmla="*/ 10 w 10"/>
                <a:gd name="T5" fmla="*/ 65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0"/>
                  </a:moveTo>
                  <a:lnTo>
                    <a:pt x="4" y="33"/>
                  </a:lnTo>
                  <a:lnTo>
                    <a:pt x="10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4" name="Freeform 396"/>
            <p:cNvSpPr>
              <a:spLocks/>
            </p:cNvSpPr>
            <p:nvPr/>
          </p:nvSpPr>
          <p:spPr bwMode="auto">
            <a:xfrm>
              <a:off x="2536" y="1731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9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9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5" name="Freeform 397"/>
            <p:cNvSpPr>
              <a:spLocks/>
            </p:cNvSpPr>
            <p:nvPr/>
          </p:nvSpPr>
          <p:spPr bwMode="auto">
            <a:xfrm>
              <a:off x="2545" y="1806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6" name="Freeform 398"/>
            <p:cNvSpPr>
              <a:spLocks/>
            </p:cNvSpPr>
            <p:nvPr/>
          </p:nvSpPr>
          <p:spPr bwMode="auto">
            <a:xfrm>
              <a:off x="2553" y="1884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8 w 8"/>
                <a:gd name="T5" fmla="*/ 72 h 72"/>
                <a:gd name="T6" fmla="*/ 0 60000 65536"/>
                <a:gd name="T7" fmla="*/ 0 60000 65536"/>
                <a:gd name="T8" fmla="*/ 0 60000 65536"/>
                <a:gd name="T9" fmla="*/ 0 w 8"/>
                <a:gd name="T10" fmla="*/ 0 h 72"/>
                <a:gd name="T11" fmla="*/ 8 w 8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7" name="Freeform 399"/>
            <p:cNvSpPr>
              <a:spLocks/>
            </p:cNvSpPr>
            <p:nvPr/>
          </p:nvSpPr>
          <p:spPr bwMode="auto">
            <a:xfrm>
              <a:off x="2562" y="1956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5 w 10"/>
                <a:gd name="T3" fmla="*/ 33 h 62"/>
                <a:gd name="T4" fmla="*/ 10 w 10"/>
                <a:gd name="T5" fmla="*/ 62 h 62"/>
                <a:gd name="T6" fmla="*/ 0 60000 65536"/>
                <a:gd name="T7" fmla="*/ 0 60000 65536"/>
                <a:gd name="T8" fmla="*/ 0 60000 65536"/>
                <a:gd name="T9" fmla="*/ 0 w 10"/>
                <a:gd name="T10" fmla="*/ 0 h 62"/>
                <a:gd name="T11" fmla="*/ 10 w 10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2">
                  <a:moveTo>
                    <a:pt x="0" y="0"/>
                  </a:moveTo>
                  <a:lnTo>
                    <a:pt x="5" y="33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8" name="Freeform 400"/>
            <p:cNvSpPr>
              <a:spLocks/>
            </p:cNvSpPr>
            <p:nvPr/>
          </p:nvSpPr>
          <p:spPr bwMode="auto">
            <a:xfrm>
              <a:off x="2571" y="2015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5 w 8"/>
                <a:gd name="T3" fmla="*/ 26 h 49"/>
                <a:gd name="T4" fmla="*/ 6 w 8"/>
                <a:gd name="T5" fmla="*/ 39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5" y="26"/>
                  </a:lnTo>
                  <a:lnTo>
                    <a:pt x="6" y="39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49" name="Freeform 401"/>
            <p:cNvSpPr>
              <a:spLocks/>
            </p:cNvSpPr>
            <p:nvPr/>
          </p:nvSpPr>
          <p:spPr bwMode="auto">
            <a:xfrm>
              <a:off x="2580" y="206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6 h 26"/>
                <a:gd name="T4" fmla="*/ 8 w 8"/>
                <a:gd name="T5" fmla="*/ 26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0"/>
                  </a:moveTo>
                  <a:lnTo>
                    <a:pt x="4" y="16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0" name="Freeform 402"/>
            <p:cNvSpPr>
              <a:spLocks/>
            </p:cNvSpPr>
            <p:nvPr/>
          </p:nvSpPr>
          <p:spPr bwMode="auto">
            <a:xfrm>
              <a:off x="2588" y="2093"/>
              <a:ext cx="7" cy="3"/>
            </a:xfrm>
            <a:custGeom>
              <a:avLst/>
              <a:gdLst>
                <a:gd name="T0" fmla="*/ 0 w 7"/>
                <a:gd name="T1" fmla="*/ 0 h 3"/>
                <a:gd name="T2" fmla="*/ 4 w 7"/>
                <a:gd name="T3" fmla="*/ 3 h 3"/>
                <a:gd name="T4" fmla="*/ 5 w 7"/>
                <a:gd name="T5" fmla="*/ 3 h 3"/>
                <a:gd name="T6" fmla="*/ 7 w 7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3"/>
                <a:gd name="T14" fmla="*/ 7 w 7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3">
                  <a:moveTo>
                    <a:pt x="0" y="0"/>
                  </a:moveTo>
                  <a:lnTo>
                    <a:pt x="4" y="3"/>
                  </a:lnTo>
                  <a:lnTo>
                    <a:pt x="5" y="3"/>
                  </a:lnTo>
                  <a:lnTo>
                    <a:pt x="7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1" name="Freeform 403"/>
            <p:cNvSpPr>
              <a:spLocks/>
            </p:cNvSpPr>
            <p:nvPr/>
          </p:nvSpPr>
          <p:spPr bwMode="auto">
            <a:xfrm>
              <a:off x="2595" y="2074"/>
              <a:ext cx="9" cy="19"/>
            </a:xfrm>
            <a:custGeom>
              <a:avLst/>
              <a:gdLst>
                <a:gd name="T0" fmla="*/ 0 w 9"/>
                <a:gd name="T1" fmla="*/ 19 h 19"/>
                <a:gd name="T2" fmla="*/ 3 w 9"/>
                <a:gd name="T3" fmla="*/ 16 h 19"/>
                <a:gd name="T4" fmla="*/ 5 w 9"/>
                <a:gd name="T5" fmla="*/ 9 h 19"/>
                <a:gd name="T6" fmla="*/ 9 w 9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9"/>
                <a:gd name="T14" fmla="*/ 9 w 9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9">
                  <a:moveTo>
                    <a:pt x="0" y="19"/>
                  </a:moveTo>
                  <a:lnTo>
                    <a:pt x="3" y="16"/>
                  </a:lnTo>
                  <a:lnTo>
                    <a:pt x="5" y="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2" name="Freeform 404"/>
            <p:cNvSpPr>
              <a:spLocks/>
            </p:cNvSpPr>
            <p:nvPr/>
          </p:nvSpPr>
          <p:spPr bwMode="auto">
            <a:xfrm>
              <a:off x="2604" y="2028"/>
              <a:ext cx="10" cy="49"/>
            </a:xfrm>
            <a:custGeom>
              <a:avLst/>
              <a:gdLst>
                <a:gd name="T0" fmla="*/ 0 w 10"/>
                <a:gd name="T1" fmla="*/ 49 h 49"/>
                <a:gd name="T2" fmla="*/ 2 w 10"/>
                <a:gd name="T3" fmla="*/ 36 h 49"/>
                <a:gd name="T4" fmla="*/ 4 w 10"/>
                <a:gd name="T5" fmla="*/ 29 h 49"/>
                <a:gd name="T6" fmla="*/ 10 w 1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49"/>
                <a:gd name="T14" fmla="*/ 10 w 1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49">
                  <a:moveTo>
                    <a:pt x="0" y="49"/>
                  </a:moveTo>
                  <a:lnTo>
                    <a:pt x="2" y="36"/>
                  </a:lnTo>
                  <a:lnTo>
                    <a:pt x="4" y="2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3" name="Freeform 405"/>
            <p:cNvSpPr>
              <a:spLocks/>
            </p:cNvSpPr>
            <p:nvPr/>
          </p:nvSpPr>
          <p:spPr bwMode="auto">
            <a:xfrm>
              <a:off x="2613" y="1969"/>
              <a:ext cx="7" cy="65"/>
            </a:xfrm>
            <a:custGeom>
              <a:avLst/>
              <a:gdLst>
                <a:gd name="T0" fmla="*/ 0 w 7"/>
                <a:gd name="T1" fmla="*/ 65 h 65"/>
                <a:gd name="T2" fmla="*/ 4 w 7"/>
                <a:gd name="T3" fmla="*/ 33 h 65"/>
                <a:gd name="T4" fmla="*/ 7 w 7"/>
                <a:gd name="T5" fmla="*/ 0 h 65"/>
                <a:gd name="T6" fmla="*/ 0 60000 65536"/>
                <a:gd name="T7" fmla="*/ 0 60000 65536"/>
                <a:gd name="T8" fmla="*/ 0 60000 65536"/>
                <a:gd name="T9" fmla="*/ 0 w 7"/>
                <a:gd name="T10" fmla="*/ 0 h 65"/>
                <a:gd name="T11" fmla="*/ 7 w 7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5">
                  <a:moveTo>
                    <a:pt x="0" y="65"/>
                  </a:moveTo>
                  <a:lnTo>
                    <a:pt x="4" y="3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4" name="Freeform 406"/>
            <p:cNvSpPr>
              <a:spLocks/>
            </p:cNvSpPr>
            <p:nvPr/>
          </p:nvSpPr>
          <p:spPr bwMode="auto">
            <a:xfrm>
              <a:off x="2620" y="1904"/>
              <a:ext cx="9" cy="68"/>
            </a:xfrm>
            <a:custGeom>
              <a:avLst/>
              <a:gdLst>
                <a:gd name="T0" fmla="*/ 0 w 9"/>
                <a:gd name="T1" fmla="*/ 68 h 68"/>
                <a:gd name="T2" fmla="*/ 5 w 9"/>
                <a:gd name="T3" fmla="*/ 36 h 68"/>
                <a:gd name="T4" fmla="*/ 9 w 9"/>
                <a:gd name="T5" fmla="*/ 0 h 68"/>
                <a:gd name="T6" fmla="*/ 0 60000 65536"/>
                <a:gd name="T7" fmla="*/ 0 60000 65536"/>
                <a:gd name="T8" fmla="*/ 0 60000 65536"/>
                <a:gd name="T9" fmla="*/ 0 w 9"/>
                <a:gd name="T10" fmla="*/ 0 h 68"/>
                <a:gd name="T11" fmla="*/ 9 w 9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8">
                  <a:moveTo>
                    <a:pt x="0" y="68"/>
                  </a:moveTo>
                  <a:lnTo>
                    <a:pt x="5" y="3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5" name="Freeform 407"/>
            <p:cNvSpPr>
              <a:spLocks/>
            </p:cNvSpPr>
            <p:nvPr/>
          </p:nvSpPr>
          <p:spPr bwMode="auto">
            <a:xfrm>
              <a:off x="2629" y="1826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4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4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6" name="Freeform 408"/>
            <p:cNvSpPr>
              <a:spLocks/>
            </p:cNvSpPr>
            <p:nvPr/>
          </p:nvSpPr>
          <p:spPr bwMode="auto">
            <a:xfrm>
              <a:off x="2636" y="1744"/>
              <a:ext cx="8" cy="82"/>
            </a:xfrm>
            <a:custGeom>
              <a:avLst/>
              <a:gdLst>
                <a:gd name="T0" fmla="*/ 0 w 8"/>
                <a:gd name="T1" fmla="*/ 82 h 82"/>
                <a:gd name="T2" fmla="*/ 4 w 8"/>
                <a:gd name="T3" fmla="*/ 39 h 82"/>
                <a:gd name="T4" fmla="*/ 8 w 8"/>
                <a:gd name="T5" fmla="*/ 0 h 82"/>
                <a:gd name="T6" fmla="*/ 0 60000 65536"/>
                <a:gd name="T7" fmla="*/ 0 60000 65536"/>
                <a:gd name="T8" fmla="*/ 0 60000 65536"/>
                <a:gd name="T9" fmla="*/ 0 w 8"/>
                <a:gd name="T10" fmla="*/ 0 h 82"/>
                <a:gd name="T11" fmla="*/ 8 w 8"/>
                <a:gd name="T12" fmla="*/ 82 h 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2">
                  <a:moveTo>
                    <a:pt x="0" y="82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7" name="Freeform 409"/>
            <p:cNvSpPr>
              <a:spLocks/>
            </p:cNvSpPr>
            <p:nvPr/>
          </p:nvSpPr>
          <p:spPr bwMode="auto">
            <a:xfrm>
              <a:off x="2643" y="1682"/>
              <a:ext cx="10" cy="69"/>
            </a:xfrm>
            <a:custGeom>
              <a:avLst/>
              <a:gdLst>
                <a:gd name="T0" fmla="*/ 0 w 10"/>
                <a:gd name="T1" fmla="*/ 69 h 69"/>
                <a:gd name="T2" fmla="*/ 4 w 10"/>
                <a:gd name="T3" fmla="*/ 33 h 69"/>
                <a:gd name="T4" fmla="*/ 8 w 10"/>
                <a:gd name="T5" fmla="*/ 17 h 69"/>
                <a:gd name="T6" fmla="*/ 10 w 10"/>
                <a:gd name="T7" fmla="*/ 0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9"/>
                <a:gd name="T14" fmla="*/ 10 w 10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9">
                  <a:moveTo>
                    <a:pt x="0" y="69"/>
                  </a:moveTo>
                  <a:lnTo>
                    <a:pt x="4" y="33"/>
                  </a:lnTo>
                  <a:lnTo>
                    <a:pt x="8" y="1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8" name="Freeform 410"/>
            <p:cNvSpPr>
              <a:spLocks/>
            </p:cNvSpPr>
            <p:nvPr/>
          </p:nvSpPr>
          <p:spPr bwMode="auto">
            <a:xfrm>
              <a:off x="2653" y="1627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59" name="Freeform 411"/>
            <p:cNvSpPr>
              <a:spLocks/>
            </p:cNvSpPr>
            <p:nvPr/>
          </p:nvSpPr>
          <p:spPr bwMode="auto">
            <a:xfrm>
              <a:off x="2661" y="159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4 w 8"/>
                <a:gd name="T3" fmla="*/ 16 h 36"/>
                <a:gd name="T4" fmla="*/ 8 w 8"/>
                <a:gd name="T5" fmla="*/ 0 h 36"/>
                <a:gd name="T6" fmla="*/ 0 60000 65536"/>
                <a:gd name="T7" fmla="*/ 0 60000 65536"/>
                <a:gd name="T8" fmla="*/ 0 60000 65536"/>
                <a:gd name="T9" fmla="*/ 0 w 8"/>
                <a:gd name="T10" fmla="*/ 0 h 36"/>
                <a:gd name="T11" fmla="*/ 8 w 8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6">
                  <a:moveTo>
                    <a:pt x="0" y="3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0" name="Freeform 412"/>
            <p:cNvSpPr>
              <a:spLocks/>
            </p:cNvSpPr>
            <p:nvPr/>
          </p:nvSpPr>
          <p:spPr bwMode="auto">
            <a:xfrm>
              <a:off x="2669" y="1571"/>
              <a:ext cx="9" cy="17"/>
            </a:xfrm>
            <a:custGeom>
              <a:avLst/>
              <a:gdLst>
                <a:gd name="T0" fmla="*/ 0 w 9"/>
                <a:gd name="T1" fmla="*/ 17 h 17"/>
                <a:gd name="T2" fmla="*/ 4 w 9"/>
                <a:gd name="T3" fmla="*/ 7 h 17"/>
                <a:gd name="T4" fmla="*/ 6 w 9"/>
                <a:gd name="T5" fmla="*/ 0 h 17"/>
                <a:gd name="T6" fmla="*/ 9 w 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7"/>
                <a:gd name="T14" fmla="*/ 9 w 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7">
                  <a:moveTo>
                    <a:pt x="0" y="17"/>
                  </a:moveTo>
                  <a:lnTo>
                    <a:pt x="4" y="7"/>
                  </a:lnTo>
                  <a:lnTo>
                    <a:pt x="6" y="0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1" name="Freeform 413"/>
            <p:cNvSpPr>
              <a:spLocks/>
            </p:cNvSpPr>
            <p:nvPr/>
          </p:nvSpPr>
          <p:spPr bwMode="auto">
            <a:xfrm>
              <a:off x="2678" y="1571"/>
              <a:ext cx="9" cy="10"/>
            </a:xfrm>
            <a:custGeom>
              <a:avLst/>
              <a:gdLst>
                <a:gd name="T0" fmla="*/ 0 w 9"/>
                <a:gd name="T1" fmla="*/ 0 h 10"/>
                <a:gd name="T2" fmla="*/ 1 w 9"/>
                <a:gd name="T3" fmla="*/ 0 h 10"/>
                <a:gd name="T4" fmla="*/ 3 w 9"/>
                <a:gd name="T5" fmla="*/ 0 h 10"/>
                <a:gd name="T6" fmla="*/ 9 w 9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0"/>
                <a:gd name="T14" fmla="*/ 9 w 9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0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9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2" name="Freeform 414"/>
            <p:cNvSpPr>
              <a:spLocks/>
            </p:cNvSpPr>
            <p:nvPr/>
          </p:nvSpPr>
          <p:spPr bwMode="auto">
            <a:xfrm>
              <a:off x="2687" y="158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4 w 8"/>
                <a:gd name="T3" fmla="*/ 13 h 33"/>
                <a:gd name="T4" fmla="*/ 8 w 8"/>
                <a:gd name="T5" fmla="*/ 33 h 33"/>
                <a:gd name="T6" fmla="*/ 0 60000 65536"/>
                <a:gd name="T7" fmla="*/ 0 60000 65536"/>
                <a:gd name="T8" fmla="*/ 0 60000 65536"/>
                <a:gd name="T9" fmla="*/ 0 w 8"/>
                <a:gd name="T10" fmla="*/ 0 h 33"/>
                <a:gd name="T11" fmla="*/ 8 w 8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3">
                  <a:moveTo>
                    <a:pt x="0" y="0"/>
                  </a:move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3" name="Freeform 415"/>
            <p:cNvSpPr>
              <a:spLocks/>
            </p:cNvSpPr>
            <p:nvPr/>
          </p:nvSpPr>
          <p:spPr bwMode="auto">
            <a:xfrm>
              <a:off x="2695" y="1614"/>
              <a:ext cx="8" cy="49"/>
            </a:xfrm>
            <a:custGeom>
              <a:avLst/>
              <a:gdLst>
                <a:gd name="T0" fmla="*/ 0 w 8"/>
                <a:gd name="T1" fmla="*/ 0 h 49"/>
                <a:gd name="T2" fmla="*/ 2 w 8"/>
                <a:gd name="T3" fmla="*/ 10 h 49"/>
                <a:gd name="T4" fmla="*/ 4 w 8"/>
                <a:gd name="T5" fmla="*/ 23 h 49"/>
                <a:gd name="T6" fmla="*/ 8 w 8"/>
                <a:gd name="T7" fmla="*/ 49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9"/>
                <a:gd name="T14" fmla="*/ 8 w 8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9">
                  <a:moveTo>
                    <a:pt x="0" y="0"/>
                  </a:moveTo>
                  <a:lnTo>
                    <a:pt x="2" y="10"/>
                  </a:lnTo>
                  <a:lnTo>
                    <a:pt x="4" y="23"/>
                  </a:lnTo>
                  <a:lnTo>
                    <a:pt x="8" y="4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4" name="Freeform 416"/>
            <p:cNvSpPr>
              <a:spLocks/>
            </p:cNvSpPr>
            <p:nvPr/>
          </p:nvSpPr>
          <p:spPr bwMode="auto">
            <a:xfrm>
              <a:off x="2703" y="166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5" name="Freeform 417"/>
            <p:cNvSpPr>
              <a:spLocks/>
            </p:cNvSpPr>
            <p:nvPr/>
          </p:nvSpPr>
          <p:spPr bwMode="auto">
            <a:xfrm>
              <a:off x="2712" y="1728"/>
              <a:ext cx="8" cy="75"/>
            </a:xfrm>
            <a:custGeom>
              <a:avLst/>
              <a:gdLst>
                <a:gd name="T0" fmla="*/ 0 w 8"/>
                <a:gd name="T1" fmla="*/ 0 h 75"/>
                <a:gd name="T2" fmla="*/ 4 w 8"/>
                <a:gd name="T3" fmla="*/ 36 h 75"/>
                <a:gd name="T4" fmla="*/ 8 w 8"/>
                <a:gd name="T5" fmla="*/ 75 h 75"/>
                <a:gd name="T6" fmla="*/ 0 60000 65536"/>
                <a:gd name="T7" fmla="*/ 0 60000 65536"/>
                <a:gd name="T8" fmla="*/ 0 60000 65536"/>
                <a:gd name="T9" fmla="*/ 0 w 8"/>
                <a:gd name="T10" fmla="*/ 0 h 75"/>
                <a:gd name="T11" fmla="*/ 8 w 8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5">
                  <a:moveTo>
                    <a:pt x="0" y="0"/>
                  </a:moveTo>
                  <a:lnTo>
                    <a:pt x="4" y="36"/>
                  </a:lnTo>
                  <a:lnTo>
                    <a:pt x="8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6" name="Line 418"/>
            <p:cNvSpPr>
              <a:spLocks noChangeShapeType="1"/>
            </p:cNvSpPr>
            <p:nvPr/>
          </p:nvSpPr>
          <p:spPr bwMode="auto">
            <a:xfrm>
              <a:off x="2719" y="1800"/>
              <a:ext cx="10" cy="7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7" name="Freeform 419"/>
            <p:cNvSpPr>
              <a:spLocks/>
            </p:cNvSpPr>
            <p:nvPr/>
          </p:nvSpPr>
          <p:spPr bwMode="auto">
            <a:xfrm>
              <a:off x="2730" y="1878"/>
              <a:ext cx="8" cy="72"/>
            </a:xfrm>
            <a:custGeom>
              <a:avLst/>
              <a:gdLst>
                <a:gd name="T0" fmla="*/ 0 w 8"/>
                <a:gd name="T1" fmla="*/ 0 h 72"/>
                <a:gd name="T2" fmla="*/ 4 w 8"/>
                <a:gd name="T3" fmla="*/ 36 h 72"/>
                <a:gd name="T4" fmla="*/ 7 w 8"/>
                <a:gd name="T5" fmla="*/ 55 h 72"/>
                <a:gd name="T6" fmla="*/ 8 w 8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2"/>
                <a:gd name="T14" fmla="*/ 8 w 8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2">
                  <a:moveTo>
                    <a:pt x="0" y="0"/>
                  </a:moveTo>
                  <a:lnTo>
                    <a:pt x="4" y="36"/>
                  </a:lnTo>
                  <a:lnTo>
                    <a:pt x="7" y="55"/>
                  </a:lnTo>
                  <a:lnTo>
                    <a:pt x="8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8" name="Freeform 420"/>
            <p:cNvSpPr>
              <a:spLocks/>
            </p:cNvSpPr>
            <p:nvPr/>
          </p:nvSpPr>
          <p:spPr bwMode="auto">
            <a:xfrm>
              <a:off x="2739" y="1950"/>
              <a:ext cx="8" cy="62"/>
            </a:xfrm>
            <a:custGeom>
              <a:avLst/>
              <a:gdLst>
                <a:gd name="T0" fmla="*/ 0 w 8"/>
                <a:gd name="T1" fmla="*/ 0 h 62"/>
                <a:gd name="T2" fmla="*/ 4 w 8"/>
                <a:gd name="T3" fmla="*/ 32 h 62"/>
                <a:gd name="T4" fmla="*/ 8 w 8"/>
                <a:gd name="T5" fmla="*/ 62 h 62"/>
                <a:gd name="T6" fmla="*/ 0 60000 65536"/>
                <a:gd name="T7" fmla="*/ 0 60000 65536"/>
                <a:gd name="T8" fmla="*/ 0 60000 65536"/>
                <a:gd name="T9" fmla="*/ 0 w 8"/>
                <a:gd name="T10" fmla="*/ 0 h 62"/>
                <a:gd name="T11" fmla="*/ 8 w 8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2">
                  <a:moveTo>
                    <a:pt x="0" y="0"/>
                  </a:moveTo>
                  <a:lnTo>
                    <a:pt x="4" y="32"/>
                  </a:lnTo>
                  <a:lnTo>
                    <a:pt x="8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69" name="Freeform 421"/>
            <p:cNvSpPr>
              <a:spLocks/>
            </p:cNvSpPr>
            <p:nvPr/>
          </p:nvSpPr>
          <p:spPr bwMode="auto">
            <a:xfrm>
              <a:off x="2746" y="2012"/>
              <a:ext cx="8" cy="45"/>
            </a:xfrm>
            <a:custGeom>
              <a:avLst/>
              <a:gdLst>
                <a:gd name="T0" fmla="*/ 0 w 8"/>
                <a:gd name="T1" fmla="*/ 0 h 45"/>
                <a:gd name="T2" fmla="*/ 4 w 8"/>
                <a:gd name="T3" fmla="*/ 26 h 45"/>
                <a:gd name="T4" fmla="*/ 6 w 8"/>
                <a:gd name="T5" fmla="*/ 35 h 45"/>
                <a:gd name="T6" fmla="*/ 8 w 8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45"/>
                <a:gd name="T14" fmla="*/ 8 w 8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45">
                  <a:moveTo>
                    <a:pt x="0" y="0"/>
                  </a:moveTo>
                  <a:lnTo>
                    <a:pt x="4" y="26"/>
                  </a:lnTo>
                  <a:lnTo>
                    <a:pt x="6" y="35"/>
                  </a:lnTo>
                  <a:lnTo>
                    <a:pt x="8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0" name="Freeform 422"/>
            <p:cNvSpPr>
              <a:spLocks/>
            </p:cNvSpPr>
            <p:nvPr/>
          </p:nvSpPr>
          <p:spPr bwMode="auto">
            <a:xfrm>
              <a:off x="2755" y="2057"/>
              <a:ext cx="8" cy="26"/>
            </a:xfrm>
            <a:custGeom>
              <a:avLst/>
              <a:gdLst>
                <a:gd name="T0" fmla="*/ 0 w 8"/>
                <a:gd name="T1" fmla="*/ 0 h 26"/>
                <a:gd name="T2" fmla="*/ 4 w 8"/>
                <a:gd name="T3" fmla="*/ 17 h 26"/>
                <a:gd name="T4" fmla="*/ 6 w 8"/>
                <a:gd name="T5" fmla="*/ 23 h 26"/>
                <a:gd name="T6" fmla="*/ 8 w 8"/>
                <a:gd name="T7" fmla="*/ 26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6"/>
                <a:gd name="T14" fmla="*/ 8 w 8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6">
                  <a:moveTo>
                    <a:pt x="0" y="0"/>
                  </a:moveTo>
                  <a:lnTo>
                    <a:pt x="4" y="17"/>
                  </a:lnTo>
                  <a:lnTo>
                    <a:pt x="6" y="23"/>
                  </a:lnTo>
                  <a:lnTo>
                    <a:pt x="8" y="2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1" name="Freeform 423"/>
            <p:cNvSpPr>
              <a:spLocks/>
            </p:cNvSpPr>
            <p:nvPr/>
          </p:nvSpPr>
          <p:spPr bwMode="auto">
            <a:xfrm>
              <a:off x="2763" y="2087"/>
              <a:ext cx="9" cy="6"/>
            </a:xfrm>
            <a:custGeom>
              <a:avLst/>
              <a:gdLst>
                <a:gd name="T0" fmla="*/ 0 w 9"/>
                <a:gd name="T1" fmla="*/ 0 h 6"/>
                <a:gd name="T2" fmla="*/ 3 w 9"/>
                <a:gd name="T3" fmla="*/ 6 h 6"/>
                <a:gd name="T4" fmla="*/ 9 w 9"/>
                <a:gd name="T5" fmla="*/ 0 h 6"/>
                <a:gd name="T6" fmla="*/ 0 60000 65536"/>
                <a:gd name="T7" fmla="*/ 0 60000 65536"/>
                <a:gd name="T8" fmla="*/ 0 60000 65536"/>
                <a:gd name="T9" fmla="*/ 0 w 9"/>
                <a:gd name="T10" fmla="*/ 0 h 6"/>
                <a:gd name="T11" fmla="*/ 9 w 9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6">
                  <a:moveTo>
                    <a:pt x="0" y="0"/>
                  </a:moveTo>
                  <a:lnTo>
                    <a:pt x="3" y="6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2" name="Freeform 424"/>
            <p:cNvSpPr>
              <a:spLocks/>
            </p:cNvSpPr>
            <p:nvPr/>
          </p:nvSpPr>
          <p:spPr bwMode="auto">
            <a:xfrm>
              <a:off x="2772" y="206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2 w 7"/>
                <a:gd name="T3" fmla="*/ 19 h 23"/>
                <a:gd name="T4" fmla="*/ 4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2" y="19"/>
                  </a:lnTo>
                  <a:lnTo>
                    <a:pt x="4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3" name="Freeform 425"/>
            <p:cNvSpPr>
              <a:spLocks/>
            </p:cNvSpPr>
            <p:nvPr/>
          </p:nvSpPr>
          <p:spPr bwMode="auto">
            <a:xfrm>
              <a:off x="2781" y="2021"/>
              <a:ext cx="7" cy="43"/>
            </a:xfrm>
            <a:custGeom>
              <a:avLst/>
              <a:gdLst>
                <a:gd name="T0" fmla="*/ 0 w 7"/>
                <a:gd name="T1" fmla="*/ 43 h 43"/>
                <a:gd name="T2" fmla="*/ 4 w 7"/>
                <a:gd name="T3" fmla="*/ 23 h 43"/>
                <a:gd name="T4" fmla="*/ 7 w 7"/>
                <a:gd name="T5" fmla="*/ 0 h 43"/>
                <a:gd name="T6" fmla="*/ 0 60000 65536"/>
                <a:gd name="T7" fmla="*/ 0 60000 65536"/>
                <a:gd name="T8" fmla="*/ 0 60000 65536"/>
                <a:gd name="T9" fmla="*/ 0 w 7"/>
                <a:gd name="T10" fmla="*/ 0 h 43"/>
                <a:gd name="T11" fmla="*/ 7 w 7"/>
                <a:gd name="T12" fmla="*/ 43 h 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43">
                  <a:moveTo>
                    <a:pt x="0" y="43"/>
                  </a:moveTo>
                  <a:lnTo>
                    <a:pt x="4" y="2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4" name="Freeform 426"/>
            <p:cNvSpPr>
              <a:spLocks/>
            </p:cNvSpPr>
            <p:nvPr/>
          </p:nvSpPr>
          <p:spPr bwMode="auto">
            <a:xfrm>
              <a:off x="2789" y="1959"/>
              <a:ext cx="7" cy="66"/>
            </a:xfrm>
            <a:custGeom>
              <a:avLst/>
              <a:gdLst>
                <a:gd name="T0" fmla="*/ 0 w 7"/>
                <a:gd name="T1" fmla="*/ 66 h 66"/>
                <a:gd name="T2" fmla="*/ 2 w 7"/>
                <a:gd name="T3" fmla="*/ 49 h 66"/>
                <a:gd name="T4" fmla="*/ 3 w 7"/>
                <a:gd name="T5" fmla="*/ 36 h 66"/>
                <a:gd name="T6" fmla="*/ 7 w 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6"/>
                <a:gd name="T14" fmla="*/ 7 w 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6">
                  <a:moveTo>
                    <a:pt x="0" y="66"/>
                  </a:moveTo>
                  <a:lnTo>
                    <a:pt x="2" y="49"/>
                  </a:ln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5" name="Freeform 427"/>
            <p:cNvSpPr>
              <a:spLocks/>
            </p:cNvSpPr>
            <p:nvPr/>
          </p:nvSpPr>
          <p:spPr bwMode="auto">
            <a:xfrm>
              <a:off x="2795" y="1888"/>
              <a:ext cx="10" cy="71"/>
            </a:xfrm>
            <a:custGeom>
              <a:avLst/>
              <a:gdLst>
                <a:gd name="T0" fmla="*/ 0 w 10"/>
                <a:gd name="T1" fmla="*/ 71 h 71"/>
                <a:gd name="T2" fmla="*/ 5 w 10"/>
                <a:gd name="T3" fmla="*/ 39 h 71"/>
                <a:gd name="T4" fmla="*/ 10 w 10"/>
                <a:gd name="T5" fmla="*/ 0 h 71"/>
                <a:gd name="T6" fmla="*/ 0 60000 65536"/>
                <a:gd name="T7" fmla="*/ 0 60000 65536"/>
                <a:gd name="T8" fmla="*/ 0 60000 65536"/>
                <a:gd name="T9" fmla="*/ 0 w 10"/>
                <a:gd name="T10" fmla="*/ 0 h 71"/>
                <a:gd name="T11" fmla="*/ 10 w 10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1">
                  <a:moveTo>
                    <a:pt x="0" y="71"/>
                  </a:moveTo>
                  <a:lnTo>
                    <a:pt x="5" y="39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6" name="Freeform 428"/>
            <p:cNvSpPr>
              <a:spLocks/>
            </p:cNvSpPr>
            <p:nvPr/>
          </p:nvSpPr>
          <p:spPr bwMode="auto">
            <a:xfrm>
              <a:off x="2805" y="1816"/>
              <a:ext cx="9" cy="75"/>
            </a:xfrm>
            <a:custGeom>
              <a:avLst/>
              <a:gdLst>
                <a:gd name="T0" fmla="*/ 0 w 9"/>
                <a:gd name="T1" fmla="*/ 75 h 75"/>
                <a:gd name="T2" fmla="*/ 4 w 9"/>
                <a:gd name="T3" fmla="*/ 39 h 75"/>
                <a:gd name="T4" fmla="*/ 9 w 9"/>
                <a:gd name="T5" fmla="*/ 0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75"/>
                  </a:moveTo>
                  <a:lnTo>
                    <a:pt x="4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7" name="Freeform 429"/>
            <p:cNvSpPr>
              <a:spLocks/>
            </p:cNvSpPr>
            <p:nvPr/>
          </p:nvSpPr>
          <p:spPr bwMode="auto">
            <a:xfrm>
              <a:off x="2814" y="1738"/>
              <a:ext cx="7" cy="78"/>
            </a:xfrm>
            <a:custGeom>
              <a:avLst/>
              <a:gdLst>
                <a:gd name="T0" fmla="*/ 0 w 7"/>
                <a:gd name="T1" fmla="*/ 78 h 78"/>
                <a:gd name="T2" fmla="*/ 3 w 7"/>
                <a:gd name="T3" fmla="*/ 39 h 78"/>
                <a:gd name="T4" fmla="*/ 7 w 7"/>
                <a:gd name="T5" fmla="*/ 0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78"/>
                  </a:moveTo>
                  <a:lnTo>
                    <a:pt x="3" y="3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8" name="Freeform 430"/>
            <p:cNvSpPr>
              <a:spLocks/>
            </p:cNvSpPr>
            <p:nvPr/>
          </p:nvSpPr>
          <p:spPr bwMode="auto">
            <a:xfrm>
              <a:off x="2821" y="1669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0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79" name="Freeform 431"/>
            <p:cNvSpPr>
              <a:spLocks/>
            </p:cNvSpPr>
            <p:nvPr/>
          </p:nvSpPr>
          <p:spPr bwMode="auto">
            <a:xfrm>
              <a:off x="2829" y="1614"/>
              <a:ext cx="8" cy="55"/>
            </a:xfrm>
            <a:custGeom>
              <a:avLst/>
              <a:gdLst>
                <a:gd name="T0" fmla="*/ 0 w 8"/>
                <a:gd name="T1" fmla="*/ 55 h 55"/>
                <a:gd name="T2" fmla="*/ 4 w 8"/>
                <a:gd name="T3" fmla="*/ 26 h 55"/>
                <a:gd name="T4" fmla="*/ 7 w 8"/>
                <a:gd name="T5" fmla="*/ 10 h 55"/>
                <a:gd name="T6" fmla="*/ 8 w 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5"/>
                <a:gd name="T14" fmla="*/ 8 w 8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5">
                  <a:moveTo>
                    <a:pt x="0" y="55"/>
                  </a:moveTo>
                  <a:lnTo>
                    <a:pt x="4" y="26"/>
                  </a:lnTo>
                  <a:lnTo>
                    <a:pt x="7" y="1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0" name="Freeform 432"/>
            <p:cNvSpPr>
              <a:spLocks/>
            </p:cNvSpPr>
            <p:nvPr/>
          </p:nvSpPr>
          <p:spPr bwMode="auto">
            <a:xfrm>
              <a:off x="2836" y="1581"/>
              <a:ext cx="10" cy="33"/>
            </a:xfrm>
            <a:custGeom>
              <a:avLst/>
              <a:gdLst>
                <a:gd name="T0" fmla="*/ 0 w 10"/>
                <a:gd name="T1" fmla="*/ 33 h 33"/>
                <a:gd name="T2" fmla="*/ 4 w 10"/>
                <a:gd name="T3" fmla="*/ 16 h 33"/>
                <a:gd name="T4" fmla="*/ 8 w 10"/>
                <a:gd name="T5" fmla="*/ 3 h 33"/>
                <a:gd name="T6" fmla="*/ 10 w 10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3"/>
                <a:gd name="T14" fmla="*/ 10 w 10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3">
                  <a:moveTo>
                    <a:pt x="0" y="33"/>
                  </a:moveTo>
                  <a:lnTo>
                    <a:pt x="4" y="16"/>
                  </a:lnTo>
                  <a:lnTo>
                    <a:pt x="8" y="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1" name="Freeform 433"/>
            <p:cNvSpPr>
              <a:spLocks/>
            </p:cNvSpPr>
            <p:nvPr/>
          </p:nvSpPr>
          <p:spPr bwMode="auto">
            <a:xfrm>
              <a:off x="2846" y="1562"/>
              <a:ext cx="8" cy="22"/>
            </a:xfrm>
            <a:custGeom>
              <a:avLst/>
              <a:gdLst>
                <a:gd name="T0" fmla="*/ 0 w 8"/>
                <a:gd name="T1" fmla="*/ 22 h 22"/>
                <a:gd name="T2" fmla="*/ 4 w 8"/>
                <a:gd name="T3" fmla="*/ 6 h 22"/>
                <a:gd name="T4" fmla="*/ 6 w 8"/>
                <a:gd name="T5" fmla="*/ 6 h 22"/>
                <a:gd name="T6" fmla="*/ 8 w 8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2"/>
                <a:gd name="T14" fmla="*/ 8 w 8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2">
                  <a:moveTo>
                    <a:pt x="0" y="22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2" name="Freeform 434"/>
            <p:cNvSpPr>
              <a:spLocks/>
            </p:cNvSpPr>
            <p:nvPr/>
          </p:nvSpPr>
          <p:spPr bwMode="auto">
            <a:xfrm>
              <a:off x="2853" y="1568"/>
              <a:ext cx="8" cy="10"/>
            </a:xfrm>
            <a:custGeom>
              <a:avLst/>
              <a:gdLst>
                <a:gd name="T0" fmla="*/ 0 w 8"/>
                <a:gd name="T1" fmla="*/ 0 h 10"/>
                <a:gd name="T2" fmla="*/ 1 w 8"/>
                <a:gd name="T3" fmla="*/ 0 h 10"/>
                <a:gd name="T4" fmla="*/ 4 w 8"/>
                <a:gd name="T5" fmla="*/ 0 h 10"/>
                <a:gd name="T6" fmla="*/ 8 w 8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0"/>
                <a:gd name="T14" fmla="*/ 8 w 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0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8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3" name="Freeform 435"/>
            <p:cNvSpPr>
              <a:spLocks/>
            </p:cNvSpPr>
            <p:nvPr/>
          </p:nvSpPr>
          <p:spPr bwMode="auto">
            <a:xfrm>
              <a:off x="2862" y="1571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4" name="Freeform 436"/>
            <p:cNvSpPr>
              <a:spLocks/>
            </p:cNvSpPr>
            <p:nvPr/>
          </p:nvSpPr>
          <p:spPr bwMode="auto">
            <a:xfrm>
              <a:off x="2870" y="1604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4 w 8"/>
                <a:gd name="T3" fmla="*/ 23 h 52"/>
                <a:gd name="T4" fmla="*/ 8 w 8"/>
                <a:gd name="T5" fmla="*/ 52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0"/>
                  </a:move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5" name="Freeform 437"/>
            <p:cNvSpPr>
              <a:spLocks/>
            </p:cNvSpPr>
            <p:nvPr/>
          </p:nvSpPr>
          <p:spPr bwMode="auto">
            <a:xfrm>
              <a:off x="2879" y="1659"/>
              <a:ext cx="10" cy="66"/>
            </a:xfrm>
            <a:custGeom>
              <a:avLst/>
              <a:gdLst>
                <a:gd name="T0" fmla="*/ 0 w 10"/>
                <a:gd name="T1" fmla="*/ 0 h 66"/>
                <a:gd name="T2" fmla="*/ 4 w 10"/>
                <a:gd name="T3" fmla="*/ 33 h 66"/>
                <a:gd name="T4" fmla="*/ 10 w 10"/>
                <a:gd name="T5" fmla="*/ 66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0"/>
                  </a:moveTo>
                  <a:lnTo>
                    <a:pt x="4" y="33"/>
                  </a:lnTo>
                  <a:lnTo>
                    <a:pt x="10" y="6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6" name="Freeform 438"/>
            <p:cNvSpPr>
              <a:spLocks/>
            </p:cNvSpPr>
            <p:nvPr/>
          </p:nvSpPr>
          <p:spPr bwMode="auto">
            <a:xfrm>
              <a:off x="2889" y="1721"/>
              <a:ext cx="8" cy="79"/>
            </a:xfrm>
            <a:custGeom>
              <a:avLst/>
              <a:gdLst>
                <a:gd name="T0" fmla="*/ 0 w 8"/>
                <a:gd name="T1" fmla="*/ 0 h 79"/>
                <a:gd name="T2" fmla="*/ 4 w 8"/>
                <a:gd name="T3" fmla="*/ 39 h 79"/>
                <a:gd name="T4" fmla="*/ 8 w 8"/>
                <a:gd name="T5" fmla="*/ 79 h 79"/>
                <a:gd name="T6" fmla="*/ 0 60000 65536"/>
                <a:gd name="T7" fmla="*/ 0 60000 65536"/>
                <a:gd name="T8" fmla="*/ 0 60000 65536"/>
                <a:gd name="T9" fmla="*/ 0 w 8"/>
                <a:gd name="T10" fmla="*/ 0 h 79"/>
                <a:gd name="T11" fmla="*/ 8 w 8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9">
                  <a:moveTo>
                    <a:pt x="0" y="0"/>
                  </a:moveTo>
                  <a:lnTo>
                    <a:pt x="4" y="39"/>
                  </a:lnTo>
                  <a:lnTo>
                    <a:pt x="8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7" name="Freeform 439"/>
            <p:cNvSpPr>
              <a:spLocks/>
            </p:cNvSpPr>
            <p:nvPr/>
          </p:nvSpPr>
          <p:spPr bwMode="auto">
            <a:xfrm>
              <a:off x="2897" y="1800"/>
              <a:ext cx="7" cy="78"/>
            </a:xfrm>
            <a:custGeom>
              <a:avLst/>
              <a:gdLst>
                <a:gd name="T0" fmla="*/ 0 w 7"/>
                <a:gd name="T1" fmla="*/ 0 h 78"/>
                <a:gd name="T2" fmla="*/ 4 w 7"/>
                <a:gd name="T3" fmla="*/ 39 h 78"/>
                <a:gd name="T4" fmla="*/ 7 w 7"/>
                <a:gd name="T5" fmla="*/ 78 h 78"/>
                <a:gd name="T6" fmla="*/ 0 60000 65536"/>
                <a:gd name="T7" fmla="*/ 0 60000 65536"/>
                <a:gd name="T8" fmla="*/ 0 60000 65536"/>
                <a:gd name="T9" fmla="*/ 0 w 7"/>
                <a:gd name="T10" fmla="*/ 0 h 78"/>
                <a:gd name="T11" fmla="*/ 7 w 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8">
                  <a:moveTo>
                    <a:pt x="0" y="0"/>
                  </a:moveTo>
                  <a:lnTo>
                    <a:pt x="4" y="39"/>
                  </a:lnTo>
                  <a:lnTo>
                    <a:pt x="7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8" name="Freeform 440"/>
            <p:cNvSpPr>
              <a:spLocks/>
            </p:cNvSpPr>
            <p:nvPr/>
          </p:nvSpPr>
          <p:spPr bwMode="auto">
            <a:xfrm>
              <a:off x="2904" y="1878"/>
              <a:ext cx="9" cy="72"/>
            </a:xfrm>
            <a:custGeom>
              <a:avLst/>
              <a:gdLst>
                <a:gd name="T0" fmla="*/ 0 w 9"/>
                <a:gd name="T1" fmla="*/ 0 h 72"/>
                <a:gd name="T2" fmla="*/ 5 w 9"/>
                <a:gd name="T3" fmla="*/ 36 h 72"/>
                <a:gd name="T4" fmla="*/ 9 w 9"/>
                <a:gd name="T5" fmla="*/ 72 h 72"/>
                <a:gd name="T6" fmla="*/ 0 60000 65536"/>
                <a:gd name="T7" fmla="*/ 0 60000 65536"/>
                <a:gd name="T8" fmla="*/ 0 60000 65536"/>
                <a:gd name="T9" fmla="*/ 0 w 9"/>
                <a:gd name="T10" fmla="*/ 0 h 72"/>
                <a:gd name="T11" fmla="*/ 9 w 9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2">
                  <a:moveTo>
                    <a:pt x="0" y="0"/>
                  </a:moveTo>
                  <a:lnTo>
                    <a:pt x="5" y="36"/>
                  </a:lnTo>
                  <a:lnTo>
                    <a:pt x="9" y="7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89" name="Freeform 441"/>
            <p:cNvSpPr>
              <a:spLocks/>
            </p:cNvSpPr>
            <p:nvPr/>
          </p:nvSpPr>
          <p:spPr bwMode="auto">
            <a:xfrm>
              <a:off x="2913" y="1950"/>
              <a:ext cx="10" cy="58"/>
            </a:xfrm>
            <a:custGeom>
              <a:avLst/>
              <a:gdLst>
                <a:gd name="T0" fmla="*/ 0 w 10"/>
                <a:gd name="T1" fmla="*/ 0 h 58"/>
                <a:gd name="T2" fmla="*/ 4 w 10"/>
                <a:gd name="T3" fmla="*/ 29 h 58"/>
                <a:gd name="T4" fmla="*/ 10 w 10"/>
                <a:gd name="T5" fmla="*/ 58 h 58"/>
                <a:gd name="T6" fmla="*/ 0 60000 65536"/>
                <a:gd name="T7" fmla="*/ 0 60000 65536"/>
                <a:gd name="T8" fmla="*/ 0 60000 65536"/>
                <a:gd name="T9" fmla="*/ 0 w 10"/>
                <a:gd name="T10" fmla="*/ 0 h 58"/>
                <a:gd name="T11" fmla="*/ 10 w 10"/>
                <a:gd name="T12" fmla="*/ 58 h 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8">
                  <a:moveTo>
                    <a:pt x="0" y="0"/>
                  </a:moveTo>
                  <a:lnTo>
                    <a:pt x="4" y="29"/>
                  </a:lnTo>
                  <a:lnTo>
                    <a:pt x="10" y="5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0" name="Freeform 442"/>
            <p:cNvSpPr>
              <a:spLocks/>
            </p:cNvSpPr>
            <p:nvPr/>
          </p:nvSpPr>
          <p:spPr bwMode="auto">
            <a:xfrm>
              <a:off x="2924" y="2008"/>
              <a:ext cx="7" cy="46"/>
            </a:xfrm>
            <a:custGeom>
              <a:avLst/>
              <a:gdLst>
                <a:gd name="T0" fmla="*/ 0 w 7"/>
                <a:gd name="T1" fmla="*/ 0 h 46"/>
                <a:gd name="T2" fmla="*/ 3 w 7"/>
                <a:gd name="T3" fmla="*/ 26 h 46"/>
                <a:gd name="T4" fmla="*/ 5 w 7"/>
                <a:gd name="T5" fmla="*/ 36 h 46"/>
                <a:gd name="T6" fmla="*/ 7 w 7"/>
                <a:gd name="T7" fmla="*/ 46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6"/>
                <a:gd name="T14" fmla="*/ 7 w 7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6">
                  <a:moveTo>
                    <a:pt x="0" y="0"/>
                  </a:moveTo>
                  <a:lnTo>
                    <a:pt x="3" y="26"/>
                  </a:lnTo>
                  <a:lnTo>
                    <a:pt x="5" y="36"/>
                  </a:lnTo>
                  <a:lnTo>
                    <a:pt x="7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1" name="Freeform 443"/>
            <p:cNvSpPr>
              <a:spLocks/>
            </p:cNvSpPr>
            <p:nvPr/>
          </p:nvSpPr>
          <p:spPr bwMode="auto">
            <a:xfrm>
              <a:off x="2931" y="2054"/>
              <a:ext cx="9" cy="23"/>
            </a:xfrm>
            <a:custGeom>
              <a:avLst/>
              <a:gdLst>
                <a:gd name="T0" fmla="*/ 0 w 9"/>
                <a:gd name="T1" fmla="*/ 0 h 23"/>
                <a:gd name="T2" fmla="*/ 5 w 9"/>
                <a:gd name="T3" fmla="*/ 13 h 23"/>
                <a:gd name="T4" fmla="*/ 7 w 9"/>
                <a:gd name="T5" fmla="*/ 20 h 23"/>
                <a:gd name="T6" fmla="*/ 9 w 9"/>
                <a:gd name="T7" fmla="*/ 23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3"/>
                <a:gd name="T14" fmla="*/ 9 w 9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3">
                  <a:moveTo>
                    <a:pt x="0" y="0"/>
                  </a:moveTo>
                  <a:lnTo>
                    <a:pt x="5" y="13"/>
                  </a:lnTo>
                  <a:lnTo>
                    <a:pt x="7" y="20"/>
                  </a:lnTo>
                  <a:lnTo>
                    <a:pt x="9" y="2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2" name="Freeform 444"/>
            <p:cNvSpPr>
              <a:spLocks/>
            </p:cNvSpPr>
            <p:nvPr/>
          </p:nvSpPr>
          <p:spPr bwMode="auto">
            <a:xfrm>
              <a:off x="2939" y="2080"/>
              <a:ext cx="8" cy="3"/>
            </a:xfrm>
            <a:custGeom>
              <a:avLst/>
              <a:gdLst>
                <a:gd name="T0" fmla="*/ 0 w 8"/>
                <a:gd name="T1" fmla="*/ 0 h 3"/>
                <a:gd name="T2" fmla="*/ 4 w 8"/>
                <a:gd name="T3" fmla="*/ 3 h 3"/>
                <a:gd name="T4" fmla="*/ 8 w 8"/>
                <a:gd name="T5" fmla="*/ 0 h 3"/>
                <a:gd name="T6" fmla="*/ 0 60000 65536"/>
                <a:gd name="T7" fmla="*/ 0 60000 65536"/>
                <a:gd name="T8" fmla="*/ 0 60000 65536"/>
                <a:gd name="T9" fmla="*/ 0 w 8"/>
                <a:gd name="T10" fmla="*/ 0 h 3"/>
                <a:gd name="T11" fmla="*/ 8 w 8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">
                  <a:moveTo>
                    <a:pt x="0" y="0"/>
                  </a:moveTo>
                  <a:lnTo>
                    <a:pt x="4" y="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3" name="Freeform 445"/>
            <p:cNvSpPr>
              <a:spLocks/>
            </p:cNvSpPr>
            <p:nvPr/>
          </p:nvSpPr>
          <p:spPr bwMode="auto">
            <a:xfrm>
              <a:off x="2947" y="2054"/>
              <a:ext cx="8" cy="26"/>
            </a:xfrm>
            <a:custGeom>
              <a:avLst/>
              <a:gdLst>
                <a:gd name="T0" fmla="*/ 0 w 8"/>
                <a:gd name="T1" fmla="*/ 26 h 26"/>
                <a:gd name="T2" fmla="*/ 4 w 8"/>
                <a:gd name="T3" fmla="*/ 16 h 26"/>
                <a:gd name="T4" fmla="*/ 8 w 8"/>
                <a:gd name="T5" fmla="*/ 0 h 26"/>
                <a:gd name="T6" fmla="*/ 0 60000 65536"/>
                <a:gd name="T7" fmla="*/ 0 60000 65536"/>
                <a:gd name="T8" fmla="*/ 0 60000 65536"/>
                <a:gd name="T9" fmla="*/ 0 w 8"/>
                <a:gd name="T10" fmla="*/ 0 h 26"/>
                <a:gd name="T11" fmla="*/ 8 w 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6">
                  <a:moveTo>
                    <a:pt x="0" y="26"/>
                  </a:moveTo>
                  <a:lnTo>
                    <a:pt x="4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4" name="Freeform 446"/>
            <p:cNvSpPr>
              <a:spLocks/>
            </p:cNvSpPr>
            <p:nvPr/>
          </p:nvSpPr>
          <p:spPr bwMode="auto">
            <a:xfrm>
              <a:off x="2954" y="2005"/>
              <a:ext cx="10" cy="52"/>
            </a:xfrm>
            <a:custGeom>
              <a:avLst/>
              <a:gdLst>
                <a:gd name="T0" fmla="*/ 0 w 10"/>
                <a:gd name="T1" fmla="*/ 52 h 52"/>
                <a:gd name="T2" fmla="*/ 2 w 10"/>
                <a:gd name="T3" fmla="*/ 39 h 52"/>
                <a:gd name="T4" fmla="*/ 4 w 10"/>
                <a:gd name="T5" fmla="*/ 26 h 52"/>
                <a:gd name="T6" fmla="*/ 10 w 10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52"/>
                <a:gd name="T14" fmla="*/ 10 w 10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52">
                  <a:moveTo>
                    <a:pt x="0" y="52"/>
                  </a:moveTo>
                  <a:lnTo>
                    <a:pt x="2" y="39"/>
                  </a:lnTo>
                  <a:lnTo>
                    <a:pt x="4" y="2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5" name="Freeform 447"/>
            <p:cNvSpPr>
              <a:spLocks/>
            </p:cNvSpPr>
            <p:nvPr/>
          </p:nvSpPr>
          <p:spPr bwMode="auto">
            <a:xfrm>
              <a:off x="2964" y="1953"/>
              <a:ext cx="8" cy="59"/>
            </a:xfrm>
            <a:custGeom>
              <a:avLst/>
              <a:gdLst>
                <a:gd name="T0" fmla="*/ 0 w 8"/>
                <a:gd name="T1" fmla="*/ 59 h 59"/>
                <a:gd name="T2" fmla="*/ 2 w 8"/>
                <a:gd name="T3" fmla="*/ 42 h 59"/>
                <a:gd name="T4" fmla="*/ 5 w 8"/>
                <a:gd name="T5" fmla="*/ 29 h 59"/>
                <a:gd name="T6" fmla="*/ 8 w 8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9"/>
                <a:gd name="T14" fmla="*/ 8 w 8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9">
                  <a:moveTo>
                    <a:pt x="0" y="59"/>
                  </a:moveTo>
                  <a:lnTo>
                    <a:pt x="2" y="42"/>
                  </a:lnTo>
                  <a:lnTo>
                    <a:pt x="5" y="2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6" name="Freeform 448"/>
            <p:cNvSpPr>
              <a:spLocks/>
            </p:cNvSpPr>
            <p:nvPr/>
          </p:nvSpPr>
          <p:spPr bwMode="auto">
            <a:xfrm>
              <a:off x="2973" y="1875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42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4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7" name="Freeform 449"/>
            <p:cNvSpPr>
              <a:spLocks/>
            </p:cNvSpPr>
            <p:nvPr/>
          </p:nvSpPr>
          <p:spPr bwMode="auto">
            <a:xfrm>
              <a:off x="2980" y="1800"/>
              <a:ext cx="9" cy="78"/>
            </a:xfrm>
            <a:custGeom>
              <a:avLst/>
              <a:gdLst>
                <a:gd name="T0" fmla="*/ 0 w 9"/>
                <a:gd name="T1" fmla="*/ 78 h 78"/>
                <a:gd name="T2" fmla="*/ 5 w 9"/>
                <a:gd name="T3" fmla="*/ 39 h 78"/>
                <a:gd name="T4" fmla="*/ 9 w 9"/>
                <a:gd name="T5" fmla="*/ 0 h 78"/>
                <a:gd name="T6" fmla="*/ 0 60000 65536"/>
                <a:gd name="T7" fmla="*/ 0 60000 65536"/>
                <a:gd name="T8" fmla="*/ 0 60000 65536"/>
                <a:gd name="T9" fmla="*/ 0 w 9"/>
                <a:gd name="T10" fmla="*/ 0 h 78"/>
                <a:gd name="T11" fmla="*/ 9 w 9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8">
                  <a:moveTo>
                    <a:pt x="0" y="78"/>
                  </a:moveTo>
                  <a:lnTo>
                    <a:pt x="5" y="39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8" name="Freeform 450"/>
            <p:cNvSpPr>
              <a:spLocks/>
            </p:cNvSpPr>
            <p:nvPr/>
          </p:nvSpPr>
          <p:spPr bwMode="auto">
            <a:xfrm>
              <a:off x="2989" y="1725"/>
              <a:ext cx="5" cy="75"/>
            </a:xfrm>
            <a:custGeom>
              <a:avLst/>
              <a:gdLst>
                <a:gd name="T0" fmla="*/ 0 w 5"/>
                <a:gd name="T1" fmla="*/ 75 h 75"/>
                <a:gd name="T2" fmla="*/ 2 w 5"/>
                <a:gd name="T3" fmla="*/ 35 h 75"/>
                <a:gd name="T4" fmla="*/ 5 w 5"/>
                <a:gd name="T5" fmla="*/ 0 h 75"/>
                <a:gd name="T6" fmla="*/ 0 60000 65536"/>
                <a:gd name="T7" fmla="*/ 0 60000 65536"/>
                <a:gd name="T8" fmla="*/ 0 60000 65536"/>
                <a:gd name="T9" fmla="*/ 0 w 5"/>
                <a:gd name="T10" fmla="*/ 0 h 75"/>
                <a:gd name="T11" fmla="*/ 5 w 5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75">
                  <a:moveTo>
                    <a:pt x="0" y="75"/>
                  </a:moveTo>
                  <a:lnTo>
                    <a:pt x="2" y="35"/>
                  </a:lnTo>
                  <a:lnTo>
                    <a:pt x="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99" name="Freeform 451"/>
            <p:cNvSpPr>
              <a:spLocks/>
            </p:cNvSpPr>
            <p:nvPr/>
          </p:nvSpPr>
          <p:spPr bwMode="auto">
            <a:xfrm>
              <a:off x="2995" y="1659"/>
              <a:ext cx="10" cy="66"/>
            </a:xfrm>
            <a:custGeom>
              <a:avLst/>
              <a:gdLst>
                <a:gd name="T0" fmla="*/ 0 w 10"/>
                <a:gd name="T1" fmla="*/ 66 h 66"/>
                <a:gd name="T2" fmla="*/ 4 w 10"/>
                <a:gd name="T3" fmla="*/ 33 h 66"/>
                <a:gd name="T4" fmla="*/ 10 w 10"/>
                <a:gd name="T5" fmla="*/ 0 h 66"/>
                <a:gd name="T6" fmla="*/ 0 60000 65536"/>
                <a:gd name="T7" fmla="*/ 0 60000 65536"/>
                <a:gd name="T8" fmla="*/ 0 60000 65536"/>
                <a:gd name="T9" fmla="*/ 0 w 10"/>
                <a:gd name="T10" fmla="*/ 0 h 66"/>
                <a:gd name="T11" fmla="*/ 10 w 10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6">
                  <a:moveTo>
                    <a:pt x="0" y="66"/>
                  </a:moveTo>
                  <a:lnTo>
                    <a:pt x="4" y="33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0" name="Freeform 452"/>
            <p:cNvSpPr>
              <a:spLocks/>
            </p:cNvSpPr>
            <p:nvPr/>
          </p:nvSpPr>
          <p:spPr bwMode="auto">
            <a:xfrm>
              <a:off x="3005" y="1607"/>
              <a:ext cx="8" cy="52"/>
            </a:xfrm>
            <a:custGeom>
              <a:avLst/>
              <a:gdLst>
                <a:gd name="T0" fmla="*/ 0 w 8"/>
                <a:gd name="T1" fmla="*/ 52 h 52"/>
                <a:gd name="T2" fmla="*/ 4 w 8"/>
                <a:gd name="T3" fmla="*/ 26 h 52"/>
                <a:gd name="T4" fmla="*/ 8 w 8"/>
                <a:gd name="T5" fmla="*/ 0 h 52"/>
                <a:gd name="T6" fmla="*/ 0 60000 65536"/>
                <a:gd name="T7" fmla="*/ 0 60000 65536"/>
                <a:gd name="T8" fmla="*/ 0 60000 65536"/>
                <a:gd name="T9" fmla="*/ 0 w 8"/>
                <a:gd name="T10" fmla="*/ 0 h 52"/>
                <a:gd name="T11" fmla="*/ 8 w 8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2">
                  <a:moveTo>
                    <a:pt x="0" y="52"/>
                  </a:moveTo>
                  <a:lnTo>
                    <a:pt x="4" y="2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1" name="Freeform 453"/>
            <p:cNvSpPr>
              <a:spLocks/>
            </p:cNvSpPr>
            <p:nvPr/>
          </p:nvSpPr>
          <p:spPr bwMode="auto">
            <a:xfrm>
              <a:off x="3013" y="1571"/>
              <a:ext cx="8" cy="36"/>
            </a:xfrm>
            <a:custGeom>
              <a:avLst/>
              <a:gdLst>
                <a:gd name="T0" fmla="*/ 0 w 8"/>
                <a:gd name="T1" fmla="*/ 36 h 36"/>
                <a:gd name="T2" fmla="*/ 3 w 8"/>
                <a:gd name="T3" fmla="*/ 17 h 36"/>
                <a:gd name="T4" fmla="*/ 6 w 8"/>
                <a:gd name="T5" fmla="*/ 4 h 36"/>
                <a:gd name="T6" fmla="*/ 8 w 8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6"/>
                <a:gd name="T14" fmla="*/ 8 w 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6">
                  <a:moveTo>
                    <a:pt x="0" y="36"/>
                  </a:moveTo>
                  <a:lnTo>
                    <a:pt x="3" y="17"/>
                  </a:lnTo>
                  <a:lnTo>
                    <a:pt x="6" y="4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2" name="Freeform 454"/>
            <p:cNvSpPr>
              <a:spLocks/>
            </p:cNvSpPr>
            <p:nvPr/>
          </p:nvSpPr>
          <p:spPr bwMode="auto">
            <a:xfrm>
              <a:off x="3021" y="1552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4 w 8"/>
                <a:gd name="T3" fmla="*/ 6 h 16"/>
                <a:gd name="T4" fmla="*/ 5 w 8"/>
                <a:gd name="T5" fmla="*/ 0 h 16"/>
                <a:gd name="T6" fmla="*/ 8 w 8"/>
                <a:gd name="T7" fmla="*/ 3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4" y="6"/>
                  </a:lnTo>
                  <a:lnTo>
                    <a:pt x="5" y="0"/>
                  </a:lnTo>
                  <a:lnTo>
                    <a:pt x="8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3" name="Freeform 455"/>
            <p:cNvSpPr>
              <a:spLocks/>
            </p:cNvSpPr>
            <p:nvPr/>
          </p:nvSpPr>
          <p:spPr bwMode="auto">
            <a:xfrm>
              <a:off x="3029" y="1555"/>
              <a:ext cx="10" cy="10"/>
            </a:xfrm>
            <a:custGeom>
              <a:avLst/>
              <a:gdLst>
                <a:gd name="T0" fmla="*/ 0 w 10"/>
                <a:gd name="T1" fmla="*/ 3 h 10"/>
                <a:gd name="T2" fmla="*/ 1 w 10"/>
                <a:gd name="T3" fmla="*/ 0 h 10"/>
                <a:gd name="T4" fmla="*/ 3 w 10"/>
                <a:gd name="T5" fmla="*/ 3 h 10"/>
                <a:gd name="T6" fmla="*/ 10 w 10"/>
                <a:gd name="T7" fmla="*/ 1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10"/>
                <a:gd name="T14" fmla="*/ 10 w 10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10">
                  <a:moveTo>
                    <a:pt x="0" y="3"/>
                  </a:moveTo>
                  <a:lnTo>
                    <a:pt x="1" y="0"/>
                  </a:lnTo>
                  <a:lnTo>
                    <a:pt x="3" y="3"/>
                  </a:lnTo>
                  <a:lnTo>
                    <a:pt x="10" y="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4" name="Freeform 456"/>
            <p:cNvSpPr>
              <a:spLocks/>
            </p:cNvSpPr>
            <p:nvPr/>
          </p:nvSpPr>
          <p:spPr bwMode="auto">
            <a:xfrm>
              <a:off x="3039" y="1568"/>
              <a:ext cx="8" cy="33"/>
            </a:xfrm>
            <a:custGeom>
              <a:avLst/>
              <a:gdLst>
                <a:gd name="T0" fmla="*/ 0 w 8"/>
                <a:gd name="T1" fmla="*/ 0 h 33"/>
                <a:gd name="T2" fmla="*/ 2 w 8"/>
                <a:gd name="T3" fmla="*/ 7 h 33"/>
                <a:gd name="T4" fmla="*/ 4 w 8"/>
                <a:gd name="T5" fmla="*/ 13 h 33"/>
                <a:gd name="T6" fmla="*/ 8 w 8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33"/>
                <a:gd name="T14" fmla="*/ 8 w 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33">
                  <a:moveTo>
                    <a:pt x="0" y="0"/>
                  </a:moveTo>
                  <a:lnTo>
                    <a:pt x="2" y="7"/>
                  </a:lnTo>
                  <a:lnTo>
                    <a:pt x="4" y="13"/>
                  </a:lnTo>
                  <a:lnTo>
                    <a:pt x="8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5" name="Freeform 457"/>
            <p:cNvSpPr>
              <a:spLocks/>
            </p:cNvSpPr>
            <p:nvPr/>
          </p:nvSpPr>
          <p:spPr bwMode="auto">
            <a:xfrm>
              <a:off x="3047" y="1601"/>
              <a:ext cx="8" cy="52"/>
            </a:xfrm>
            <a:custGeom>
              <a:avLst/>
              <a:gdLst>
                <a:gd name="T0" fmla="*/ 0 w 8"/>
                <a:gd name="T1" fmla="*/ 0 h 52"/>
                <a:gd name="T2" fmla="*/ 2 w 8"/>
                <a:gd name="T3" fmla="*/ 13 h 52"/>
                <a:gd name="T4" fmla="*/ 4 w 8"/>
                <a:gd name="T5" fmla="*/ 23 h 52"/>
                <a:gd name="T6" fmla="*/ 8 w 8"/>
                <a:gd name="T7" fmla="*/ 52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2"/>
                <a:gd name="T14" fmla="*/ 8 w 8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2">
                  <a:moveTo>
                    <a:pt x="0" y="0"/>
                  </a:moveTo>
                  <a:lnTo>
                    <a:pt x="2" y="13"/>
                  </a:lnTo>
                  <a:lnTo>
                    <a:pt x="4" y="23"/>
                  </a:lnTo>
                  <a:lnTo>
                    <a:pt x="8" y="5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6" name="Freeform 458"/>
            <p:cNvSpPr>
              <a:spLocks/>
            </p:cNvSpPr>
            <p:nvPr/>
          </p:nvSpPr>
          <p:spPr bwMode="auto">
            <a:xfrm>
              <a:off x="3055" y="1653"/>
              <a:ext cx="8" cy="65"/>
            </a:xfrm>
            <a:custGeom>
              <a:avLst/>
              <a:gdLst>
                <a:gd name="T0" fmla="*/ 0 w 8"/>
                <a:gd name="T1" fmla="*/ 0 h 65"/>
                <a:gd name="T2" fmla="*/ 3 w 8"/>
                <a:gd name="T3" fmla="*/ 32 h 65"/>
                <a:gd name="T4" fmla="*/ 8 w 8"/>
                <a:gd name="T5" fmla="*/ 65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0"/>
                  </a:moveTo>
                  <a:lnTo>
                    <a:pt x="3" y="32"/>
                  </a:lnTo>
                  <a:lnTo>
                    <a:pt x="8" y="6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7" name="Freeform 459"/>
            <p:cNvSpPr>
              <a:spLocks/>
            </p:cNvSpPr>
            <p:nvPr/>
          </p:nvSpPr>
          <p:spPr bwMode="auto">
            <a:xfrm>
              <a:off x="3063" y="1718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8" name="Freeform 460"/>
            <p:cNvSpPr>
              <a:spLocks/>
            </p:cNvSpPr>
            <p:nvPr/>
          </p:nvSpPr>
          <p:spPr bwMode="auto">
            <a:xfrm>
              <a:off x="3071" y="1796"/>
              <a:ext cx="10" cy="79"/>
            </a:xfrm>
            <a:custGeom>
              <a:avLst/>
              <a:gdLst>
                <a:gd name="T0" fmla="*/ 0 w 10"/>
                <a:gd name="T1" fmla="*/ 0 h 79"/>
                <a:gd name="T2" fmla="*/ 4 w 10"/>
                <a:gd name="T3" fmla="*/ 39 h 79"/>
                <a:gd name="T4" fmla="*/ 10 w 10"/>
                <a:gd name="T5" fmla="*/ 79 h 79"/>
                <a:gd name="T6" fmla="*/ 0 60000 65536"/>
                <a:gd name="T7" fmla="*/ 0 60000 65536"/>
                <a:gd name="T8" fmla="*/ 0 60000 65536"/>
                <a:gd name="T9" fmla="*/ 0 w 10"/>
                <a:gd name="T10" fmla="*/ 0 h 79"/>
                <a:gd name="T11" fmla="*/ 10 w 10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9">
                  <a:moveTo>
                    <a:pt x="0" y="0"/>
                  </a:moveTo>
                  <a:lnTo>
                    <a:pt x="4" y="39"/>
                  </a:lnTo>
                  <a:lnTo>
                    <a:pt x="10" y="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09" name="Freeform 461"/>
            <p:cNvSpPr>
              <a:spLocks/>
            </p:cNvSpPr>
            <p:nvPr/>
          </p:nvSpPr>
          <p:spPr bwMode="auto">
            <a:xfrm>
              <a:off x="3082" y="1875"/>
              <a:ext cx="7" cy="71"/>
            </a:xfrm>
            <a:custGeom>
              <a:avLst/>
              <a:gdLst>
                <a:gd name="T0" fmla="*/ 0 w 7"/>
                <a:gd name="T1" fmla="*/ 0 h 71"/>
                <a:gd name="T2" fmla="*/ 3 w 7"/>
                <a:gd name="T3" fmla="*/ 35 h 71"/>
                <a:gd name="T4" fmla="*/ 7 w 7"/>
                <a:gd name="T5" fmla="*/ 71 h 71"/>
                <a:gd name="T6" fmla="*/ 0 60000 65536"/>
                <a:gd name="T7" fmla="*/ 0 60000 65536"/>
                <a:gd name="T8" fmla="*/ 0 60000 65536"/>
                <a:gd name="T9" fmla="*/ 0 w 7"/>
                <a:gd name="T10" fmla="*/ 0 h 71"/>
                <a:gd name="T11" fmla="*/ 7 w 7"/>
                <a:gd name="T12" fmla="*/ 71 h 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71">
                  <a:moveTo>
                    <a:pt x="0" y="0"/>
                  </a:moveTo>
                  <a:lnTo>
                    <a:pt x="3" y="35"/>
                  </a:lnTo>
                  <a:lnTo>
                    <a:pt x="7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0" name="Freeform 462"/>
            <p:cNvSpPr>
              <a:spLocks/>
            </p:cNvSpPr>
            <p:nvPr/>
          </p:nvSpPr>
          <p:spPr bwMode="auto">
            <a:xfrm>
              <a:off x="3089" y="1943"/>
              <a:ext cx="9" cy="59"/>
            </a:xfrm>
            <a:custGeom>
              <a:avLst/>
              <a:gdLst>
                <a:gd name="T0" fmla="*/ 0 w 9"/>
                <a:gd name="T1" fmla="*/ 0 h 59"/>
                <a:gd name="T2" fmla="*/ 5 w 9"/>
                <a:gd name="T3" fmla="*/ 29 h 59"/>
                <a:gd name="T4" fmla="*/ 6 w 9"/>
                <a:gd name="T5" fmla="*/ 42 h 59"/>
                <a:gd name="T6" fmla="*/ 9 w 9"/>
                <a:gd name="T7" fmla="*/ 59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9"/>
                <a:gd name="T14" fmla="*/ 9 w 9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9">
                  <a:moveTo>
                    <a:pt x="0" y="0"/>
                  </a:moveTo>
                  <a:lnTo>
                    <a:pt x="5" y="29"/>
                  </a:lnTo>
                  <a:lnTo>
                    <a:pt x="6" y="42"/>
                  </a:lnTo>
                  <a:lnTo>
                    <a:pt x="9" y="5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1" name="Freeform 463"/>
            <p:cNvSpPr>
              <a:spLocks/>
            </p:cNvSpPr>
            <p:nvPr/>
          </p:nvSpPr>
          <p:spPr bwMode="auto">
            <a:xfrm>
              <a:off x="3099" y="2002"/>
              <a:ext cx="7" cy="45"/>
            </a:xfrm>
            <a:custGeom>
              <a:avLst/>
              <a:gdLst>
                <a:gd name="T0" fmla="*/ 0 w 7"/>
                <a:gd name="T1" fmla="*/ 0 h 45"/>
                <a:gd name="T2" fmla="*/ 3 w 7"/>
                <a:gd name="T3" fmla="*/ 26 h 45"/>
                <a:gd name="T4" fmla="*/ 6 w 7"/>
                <a:gd name="T5" fmla="*/ 32 h 45"/>
                <a:gd name="T6" fmla="*/ 7 w 7"/>
                <a:gd name="T7" fmla="*/ 45 h 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5"/>
                <a:gd name="T14" fmla="*/ 7 w 7"/>
                <a:gd name="T15" fmla="*/ 45 h 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5">
                  <a:moveTo>
                    <a:pt x="0" y="0"/>
                  </a:moveTo>
                  <a:lnTo>
                    <a:pt x="3" y="26"/>
                  </a:lnTo>
                  <a:lnTo>
                    <a:pt x="6" y="32"/>
                  </a:lnTo>
                  <a:lnTo>
                    <a:pt x="7" y="4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2" name="Freeform 464"/>
            <p:cNvSpPr>
              <a:spLocks/>
            </p:cNvSpPr>
            <p:nvPr/>
          </p:nvSpPr>
          <p:spPr bwMode="auto">
            <a:xfrm>
              <a:off x="3106" y="2051"/>
              <a:ext cx="9" cy="19"/>
            </a:xfrm>
            <a:custGeom>
              <a:avLst/>
              <a:gdLst>
                <a:gd name="T0" fmla="*/ 0 w 9"/>
                <a:gd name="T1" fmla="*/ 0 h 19"/>
                <a:gd name="T2" fmla="*/ 4 w 9"/>
                <a:gd name="T3" fmla="*/ 13 h 19"/>
                <a:gd name="T4" fmla="*/ 9 w 9"/>
                <a:gd name="T5" fmla="*/ 19 h 19"/>
                <a:gd name="T6" fmla="*/ 0 60000 65536"/>
                <a:gd name="T7" fmla="*/ 0 60000 65536"/>
                <a:gd name="T8" fmla="*/ 0 60000 65536"/>
                <a:gd name="T9" fmla="*/ 0 w 9"/>
                <a:gd name="T10" fmla="*/ 0 h 19"/>
                <a:gd name="T11" fmla="*/ 9 w 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9">
                  <a:moveTo>
                    <a:pt x="0" y="0"/>
                  </a:moveTo>
                  <a:lnTo>
                    <a:pt x="4" y="13"/>
                  </a:lnTo>
                  <a:lnTo>
                    <a:pt x="9" y="1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3" name="Freeform 465"/>
            <p:cNvSpPr>
              <a:spLocks/>
            </p:cNvSpPr>
            <p:nvPr/>
          </p:nvSpPr>
          <p:spPr bwMode="auto">
            <a:xfrm>
              <a:off x="3115" y="2074"/>
              <a:ext cx="9" cy="3"/>
            </a:xfrm>
            <a:custGeom>
              <a:avLst/>
              <a:gdLst>
                <a:gd name="T0" fmla="*/ 0 w 9"/>
                <a:gd name="T1" fmla="*/ 0 h 3"/>
                <a:gd name="T2" fmla="*/ 4 w 9"/>
                <a:gd name="T3" fmla="*/ 3 h 3"/>
                <a:gd name="T4" fmla="*/ 7 w 9"/>
                <a:gd name="T5" fmla="*/ 3 h 3"/>
                <a:gd name="T6" fmla="*/ 9 w 9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"/>
                <a:gd name="T14" fmla="*/ 9 w 9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">
                  <a:moveTo>
                    <a:pt x="0" y="0"/>
                  </a:moveTo>
                  <a:lnTo>
                    <a:pt x="4" y="3"/>
                  </a:lnTo>
                  <a:lnTo>
                    <a:pt x="7" y="3"/>
                  </a:lnTo>
                  <a:lnTo>
                    <a:pt x="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4" name="Freeform 466"/>
            <p:cNvSpPr>
              <a:spLocks/>
            </p:cNvSpPr>
            <p:nvPr/>
          </p:nvSpPr>
          <p:spPr bwMode="auto">
            <a:xfrm>
              <a:off x="3125" y="2044"/>
              <a:ext cx="7" cy="23"/>
            </a:xfrm>
            <a:custGeom>
              <a:avLst/>
              <a:gdLst>
                <a:gd name="T0" fmla="*/ 0 w 7"/>
                <a:gd name="T1" fmla="*/ 23 h 23"/>
                <a:gd name="T2" fmla="*/ 1 w 7"/>
                <a:gd name="T3" fmla="*/ 20 h 23"/>
                <a:gd name="T4" fmla="*/ 3 w 7"/>
                <a:gd name="T5" fmla="*/ 13 h 23"/>
                <a:gd name="T6" fmla="*/ 7 w 7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3"/>
                <a:gd name="T14" fmla="*/ 7 w 7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3">
                  <a:moveTo>
                    <a:pt x="0" y="23"/>
                  </a:moveTo>
                  <a:lnTo>
                    <a:pt x="1" y="20"/>
                  </a:lnTo>
                  <a:lnTo>
                    <a:pt x="3" y="13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5" name="Freeform 467"/>
            <p:cNvSpPr>
              <a:spLocks/>
            </p:cNvSpPr>
            <p:nvPr/>
          </p:nvSpPr>
          <p:spPr bwMode="auto">
            <a:xfrm>
              <a:off x="3132" y="2002"/>
              <a:ext cx="8" cy="42"/>
            </a:xfrm>
            <a:custGeom>
              <a:avLst/>
              <a:gdLst>
                <a:gd name="T0" fmla="*/ 0 w 8"/>
                <a:gd name="T1" fmla="*/ 42 h 42"/>
                <a:gd name="T2" fmla="*/ 4 w 8"/>
                <a:gd name="T3" fmla="*/ 23 h 42"/>
                <a:gd name="T4" fmla="*/ 8 w 8"/>
                <a:gd name="T5" fmla="*/ 0 h 42"/>
                <a:gd name="T6" fmla="*/ 0 60000 65536"/>
                <a:gd name="T7" fmla="*/ 0 60000 65536"/>
                <a:gd name="T8" fmla="*/ 0 60000 65536"/>
                <a:gd name="T9" fmla="*/ 0 w 8"/>
                <a:gd name="T10" fmla="*/ 0 h 42"/>
                <a:gd name="T11" fmla="*/ 8 w 8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2">
                  <a:moveTo>
                    <a:pt x="0" y="42"/>
                  </a:moveTo>
                  <a:lnTo>
                    <a:pt x="4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6" name="Freeform 468"/>
            <p:cNvSpPr>
              <a:spLocks/>
            </p:cNvSpPr>
            <p:nvPr/>
          </p:nvSpPr>
          <p:spPr bwMode="auto">
            <a:xfrm>
              <a:off x="3140" y="1940"/>
              <a:ext cx="8" cy="62"/>
            </a:xfrm>
            <a:custGeom>
              <a:avLst/>
              <a:gdLst>
                <a:gd name="T0" fmla="*/ 0 w 8"/>
                <a:gd name="T1" fmla="*/ 62 h 62"/>
                <a:gd name="T2" fmla="*/ 2 w 8"/>
                <a:gd name="T3" fmla="*/ 45 h 62"/>
                <a:gd name="T4" fmla="*/ 5 w 8"/>
                <a:gd name="T5" fmla="*/ 32 h 62"/>
                <a:gd name="T6" fmla="*/ 8 w 8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2"/>
                <a:gd name="T14" fmla="*/ 8 w 8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2">
                  <a:moveTo>
                    <a:pt x="0" y="62"/>
                  </a:moveTo>
                  <a:lnTo>
                    <a:pt x="2" y="45"/>
                  </a:lnTo>
                  <a:lnTo>
                    <a:pt x="5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7" name="Freeform 469"/>
            <p:cNvSpPr>
              <a:spLocks/>
            </p:cNvSpPr>
            <p:nvPr/>
          </p:nvSpPr>
          <p:spPr bwMode="auto">
            <a:xfrm>
              <a:off x="3147" y="1868"/>
              <a:ext cx="10" cy="72"/>
            </a:xfrm>
            <a:custGeom>
              <a:avLst/>
              <a:gdLst>
                <a:gd name="T0" fmla="*/ 0 w 10"/>
                <a:gd name="T1" fmla="*/ 72 h 72"/>
                <a:gd name="T2" fmla="*/ 4 w 10"/>
                <a:gd name="T3" fmla="*/ 36 h 72"/>
                <a:gd name="T4" fmla="*/ 10 w 10"/>
                <a:gd name="T5" fmla="*/ 0 h 72"/>
                <a:gd name="T6" fmla="*/ 0 60000 65536"/>
                <a:gd name="T7" fmla="*/ 0 60000 65536"/>
                <a:gd name="T8" fmla="*/ 0 60000 65536"/>
                <a:gd name="T9" fmla="*/ 0 w 10"/>
                <a:gd name="T10" fmla="*/ 0 h 72"/>
                <a:gd name="T11" fmla="*/ 10 w 10"/>
                <a:gd name="T12" fmla="*/ 72 h 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2">
                  <a:moveTo>
                    <a:pt x="0" y="72"/>
                  </a:moveTo>
                  <a:lnTo>
                    <a:pt x="4" y="3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8" name="Freeform 470"/>
            <p:cNvSpPr>
              <a:spLocks/>
            </p:cNvSpPr>
            <p:nvPr/>
          </p:nvSpPr>
          <p:spPr bwMode="auto">
            <a:xfrm>
              <a:off x="3157" y="1790"/>
              <a:ext cx="8" cy="78"/>
            </a:xfrm>
            <a:custGeom>
              <a:avLst/>
              <a:gdLst>
                <a:gd name="T0" fmla="*/ 0 w 8"/>
                <a:gd name="T1" fmla="*/ 78 h 78"/>
                <a:gd name="T2" fmla="*/ 4 w 8"/>
                <a:gd name="T3" fmla="*/ 39 h 78"/>
                <a:gd name="T4" fmla="*/ 8 w 8"/>
                <a:gd name="T5" fmla="*/ 0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78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19" name="Freeform 471"/>
            <p:cNvSpPr>
              <a:spLocks/>
            </p:cNvSpPr>
            <p:nvPr/>
          </p:nvSpPr>
          <p:spPr bwMode="auto">
            <a:xfrm>
              <a:off x="3165" y="1712"/>
              <a:ext cx="8" cy="81"/>
            </a:xfrm>
            <a:custGeom>
              <a:avLst/>
              <a:gdLst>
                <a:gd name="T0" fmla="*/ 0 w 8"/>
                <a:gd name="T1" fmla="*/ 81 h 81"/>
                <a:gd name="T2" fmla="*/ 4 w 8"/>
                <a:gd name="T3" fmla="*/ 39 h 81"/>
                <a:gd name="T4" fmla="*/ 8 w 8"/>
                <a:gd name="T5" fmla="*/ 0 h 81"/>
                <a:gd name="T6" fmla="*/ 0 60000 65536"/>
                <a:gd name="T7" fmla="*/ 0 60000 65536"/>
                <a:gd name="T8" fmla="*/ 0 60000 65536"/>
                <a:gd name="T9" fmla="*/ 0 w 8"/>
                <a:gd name="T10" fmla="*/ 0 h 81"/>
                <a:gd name="T11" fmla="*/ 8 w 8"/>
                <a:gd name="T12" fmla="*/ 81 h 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1">
                  <a:moveTo>
                    <a:pt x="0" y="81"/>
                  </a:moveTo>
                  <a:lnTo>
                    <a:pt x="4" y="3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0" name="Freeform 472"/>
            <p:cNvSpPr>
              <a:spLocks/>
            </p:cNvSpPr>
            <p:nvPr/>
          </p:nvSpPr>
          <p:spPr bwMode="auto">
            <a:xfrm>
              <a:off x="3173" y="1650"/>
              <a:ext cx="8" cy="65"/>
            </a:xfrm>
            <a:custGeom>
              <a:avLst/>
              <a:gdLst>
                <a:gd name="T0" fmla="*/ 0 w 8"/>
                <a:gd name="T1" fmla="*/ 65 h 65"/>
                <a:gd name="T2" fmla="*/ 4 w 8"/>
                <a:gd name="T3" fmla="*/ 32 h 65"/>
                <a:gd name="T4" fmla="*/ 8 w 8"/>
                <a:gd name="T5" fmla="*/ 0 h 65"/>
                <a:gd name="T6" fmla="*/ 0 60000 65536"/>
                <a:gd name="T7" fmla="*/ 0 60000 65536"/>
                <a:gd name="T8" fmla="*/ 0 60000 65536"/>
                <a:gd name="T9" fmla="*/ 0 w 8"/>
                <a:gd name="T10" fmla="*/ 0 h 65"/>
                <a:gd name="T11" fmla="*/ 8 w 8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65">
                  <a:moveTo>
                    <a:pt x="0" y="65"/>
                  </a:moveTo>
                  <a:lnTo>
                    <a:pt x="4" y="32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1" name="Freeform 473"/>
            <p:cNvSpPr>
              <a:spLocks/>
            </p:cNvSpPr>
            <p:nvPr/>
          </p:nvSpPr>
          <p:spPr bwMode="auto">
            <a:xfrm>
              <a:off x="3180" y="1597"/>
              <a:ext cx="8" cy="53"/>
            </a:xfrm>
            <a:custGeom>
              <a:avLst/>
              <a:gdLst>
                <a:gd name="T0" fmla="*/ 0 w 8"/>
                <a:gd name="T1" fmla="*/ 53 h 53"/>
                <a:gd name="T2" fmla="*/ 5 w 8"/>
                <a:gd name="T3" fmla="*/ 23 h 53"/>
                <a:gd name="T4" fmla="*/ 8 w 8"/>
                <a:gd name="T5" fmla="*/ 0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53"/>
                  </a:moveTo>
                  <a:lnTo>
                    <a:pt x="5" y="23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2" name="Freeform 474"/>
            <p:cNvSpPr>
              <a:spLocks/>
            </p:cNvSpPr>
            <p:nvPr/>
          </p:nvSpPr>
          <p:spPr bwMode="auto">
            <a:xfrm>
              <a:off x="3188" y="1562"/>
              <a:ext cx="10" cy="32"/>
            </a:xfrm>
            <a:custGeom>
              <a:avLst/>
              <a:gdLst>
                <a:gd name="T0" fmla="*/ 0 w 10"/>
                <a:gd name="T1" fmla="*/ 32 h 32"/>
                <a:gd name="T2" fmla="*/ 4 w 10"/>
                <a:gd name="T3" fmla="*/ 16 h 32"/>
                <a:gd name="T4" fmla="*/ 8 w 10"/>
                <a:gd name="T5" fmla="*/ 6 h 32"/>
                <a:gd name="T6" fmla="*/ 10 w 10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32"/>
                <a:gd name="T14" fmla="*/ 10 w 10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32">
                  <a:moveTo>
                    <a:pt x="0" y="32"/>
                  </a:moveTo>
                  <a:lnTo>
                    <a:pt x="4" y="16"/>
                  </a:lnTo>
                  <a:lnTo>
                    <a:pt x="8" y="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3" name="Freeform 475"/>
            <p:cNvSpPr>
              <a:spLocks/>
            </p:cNvSpPr>
            <p:nvPr/>
          </p:nvSpPr>
          <p:spPr bwMode="auto">
            <a:xfrm>
              <a:off x="3198" y="1549"/>
              <a:ext cx="8" cy="13"/>
            </a:xfrm>
            <a:custGeom>
              <a:avLst/>
              <a:gdLst>
                <a:gd name="T0" fmla="*/ 0 w 8"/>
                <a:gd name="T1" fmla="*/ 13 h 13"/>
                <a:gd name="T2" fmla="*/ 4 w 8"/>
                <a:gd name="T3" fmla="*/ 3 h 13"/>
                <a:gd name="T4" fmla="*/ 6 w 8"/>
                <a:gd name="T5" fmla="*/ 0 h 13"/>
                <a:gd name="T6" fmla="*/ 8 w 8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3"/>
                <a:gd name="T14" fmla="*/ 8 w 8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3">
                  <a:moveTo>
                    <a:pt x="0" y="13"/>
                  </a:moveTo>
                  <a:lnTo>
                    <a:pt x="4" y="3"/>
                  </a:ln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4" name="Freeform 476"/>
            <p:cNvSpPr>
              <a:spLocks/>
            </p:cNvSpPr>
            <p:nvPr/>
          </p:nvSpPr>
          <p:spPr bwMode="auto">
            <a:xfrm>
              <a:off x="3204" y="1552"/>
              <a:ext cx="8" cy="16"/>
            </a:xfrm>
            <a:custGeom>
              <a:avLst/>
              <a:gdLst>
                <a:gd name="T0" fmla="*/ 0 w 8"/>
                <a:gd name="T1" fmla="*/ 0 h 16"/>
                <a:gd name="T2" fmla="*/ 2 w 8"/>
                <a:gd name="T3" fmla="*/ 3 h 16"/>
                <a:gd name="T4" fmla="*/ 5 w 8"/>
                <a:gd name="T5" fmla="*/ 3 h 16"/>
                <a:gd name="T6" fmla="*/ 8 w 8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8" y="1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5" name="Freeform 477"/>
            <p:cNvSpPr>
              <a:spLocks/>
            </p:cNvSpPr>
            <p:nvPr/>
          </p:nvSpPr>
          <p:spPr bwMode="auto">
            <a:xfrm>
              <a:off x="3213" y="1568"/>
              <a:ext cx="9" cy="33"/>
            </a:xfrm>
            <a:custGeom>
              <a:avLst/>
              <a:gdLst>
                <a:gd name="T0" fmla="*/ 0 w 9"/>
                <a:gd name="T1" fmla="*/ 0 h 33"/>
                <a:gd name="T2" fmla="*/ 2 w 9"/>
                <a:gd name="T3" fmla="*/ 7 h 33"/>
                <a:gd name="T4" fmla="*/ 4 w 9"/>
                <a:gd name="T5" fmla="*/ 16 h 33"/>
                <a:gd name="T6" fmla="*/ 9 w 9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33"/>
                <a:gd name="T14" fmla="*/ 9 w 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33">
                  <a:moveTo>
                    <a:pt x="0" y="0"/>
                  </a:moveTo>
                  <a:lnTo>
                    <a:pt x="2" y="7"/>
                  </a:lnTo>
                  <a:lnTo>
                    <a:pt x="4" y="16"/>
                  </a:lnTo>
                  <a:lnTo>
                    <a:pt x="9" y="3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6" name="Freeform 478"/>
            <p:cNvSpPr>
              <a:spLocks/>
            </p:cNvSpPr>
            <p:nvPr/>
          </p:nvSpPr>
          <p:spPr bwMode="auto">
            <a:xfrm>
              <a:off x="3222" y="1597"/>
              <a:ext cx="8" cy="53"/>
            </a:xfrm>
            <a:custGeom>
              <a:avLst/>
              <a:gdLst>
                <a:gd name="T0" fmla="*/ 0 w 8"/>
                <a:gd name="T1" fmla="*/ 0 h 53"/>
                <a:gd name="T2" fmla="*/ 4 w 8"/>
                <a:gd name="T3" fmla="*/ 23 h 53"/>
                <a:gd name="T4" fmla="*/ 8 w 8"/>
                <a:gd name="T5" fmla="*/ 53 h 53"/>
                <a:gd name="T6" fmla="*/ 0 60000 65536"/>
                <a:gd name="T7" fmla="*/ 0 60000 65536"/>
                <a:gd name="T8" fmla="*/ 0 60000 65536"/>
                <a:gd name="T9" fmla="*/ 0 w 8"/>
                <a:gd name="T10" fmla="*/ 0 h 53"/>
                <a:gd name="T11" fmla="*/ 8 w 8"/>
                <a:gd name="T12" fmla="*/ 53 h 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3">
                  <a:moveTo>
                    <a:pt x="0" y="0"/>
                  </a:moveTo>
                  <a:lnTo>
                    <a:pt x="4" y="23"/>
                  </a:lnTo>
                  <a:lnTo>
                    <a:pt x="8" y="5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7" name="Freeform 479"/>
            <p:cNvSpPr>
              <a:spLocks/>
            </p:cNvSpPr>
            <p:nvPr/>
          </p:nvSpPr>
          <p:spPr bwMode="auto">
            <a:xfrm>
              <a:off x="3231" y="1650"/>
              <a:ext cx="9" cy="68"/>
            </a:xfrm>
            <a:custGeom>
              <a:avLst/>
              <a:gdLst>
                <a:gd name="T0" fmla="*/ 0 w 9"/>
                <a:gd name="T1" fmla="*/ 0 h 68"/>
                <a:gd name="T2" fmla="*/ 1 w 9"/>
                <a:gd name="T3" fmla="*/ 16 h 68"/>
                <a:gd name="T4" fmla="*/ 3 w 9"/>
                <a:gd name="T5" fmla="*/ 32 h 68"/>
                <a:gd name="T6" fmla="*/ 9 w 9"/>
                <a:gd name="T7" fmla="*/ 68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68"/>
                <a:gd name="T14" fmla="*/ 9 w 9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68">
                  <a:moveTo>
                    <a:pt x="0" y="0"/>
                  </a:moveTo>
                  <a:lnTo>
                    <a:pt x="1" y="16"/>
                  </a:lnTo>
                  <a:lnTo>
                    <a:pt x="3" y="32"/>
                  </a:lnTo>
                  <a:lnTo>
                    <a:pt x="9" y="6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8" name="Freeform 480"/>
            <p:cNvSpPr>
              <a:spLocks/>
            </p:cNvSpPr>
            <p:nvPr/>
          </p:nvSpPr>
          <p:spPr bwMode="auto">
            <a:xfrm>
              <a:off x="3240" y="1718"/>
              <a:ext cx="9" cy="75"/>
            </a:xfrm>
            <a:custGeom>
              <a:avLst/>
              <a:gdLst>
                <a:gd name="T0" fmla="*/ 0 w 9"/>
                <a:gd name="T1" fmla="*/ 0 h 75"/>
                <a:gd name="T2" fmla="*/ 4 w 9"/>
                <a:gd name="T3" fmla="*/ 36 h 75"/>
                <a:gd name="T4" fmla="*/ 9 w 9"/>
                <a:gd name="T5" fmla="*/ 75 h 75"/>
                <a:gd name="T6" fmla="*/ 0 60000 65536"/>
                <a:gd name="T7" fmla="*/ 0 60000 65536"/>
                <a:gd name="T8" fmla="*/ 0 60000 65536"/>
                <a:gd name="T9" fmla="*/ 0 w 9"/>
                <a:gd name="T10" fmla="*/ 0 h 75"/>
                <a:gd name="T11" fmla="*/ 9 w 9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5">
                  <a:moveTo>
                    <a:pt x="0" y="0"/>
                  </a:moveTo>
                  <a:lnTo>
                    <a:pt x="4" y="36"/>
                  </a:lnTo>
                  <a:lnTo>
                    <a:pt x="9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29" name="Freeform 481"/>
            <p:cNvSpPr>
              <a:spLocks/>
            </p:cNvSpPr>
            <p:nvPr/>
          </p:nvSpPr>
          <p:spPr bwMode="auto">
            <a:xfrm>
              <a:off x="3249" y="1793"/>
              <a:ext cx="8" cy="78"/>
            </a:xfrm>
            <a:custGeom>
              <a:avLst/>
              <a:gdLst>
                <a:gd name="T0" fmla="*/ 0 w 8"/>
                <a:gd name="T1" fmla="*/ 0 h 78"/>
                <a:gd name="T2" fmla="*/ 4 w 8"/>
                <a:gd name="T3" fmla="*/ 39 h 78"/>
                <a:gd name="T4" fmla="*/ 8 w 8"/>
                <a:gd name="T5" fmla="*/ 78 h 78"/>
                <a:gd name="T6" fmla="*/ 0 60000 65536"/>
                <a:gd name="T7" fmla="*/ 0 60000 65536"/>
                <a:gd name="T8" fmla="*/ 0 60000 65536"/>
                <a:gd name="T9" fmla="*/ 0 w 8"/>
                <a:gd name="T10" fmla="*/ 0 h 78"/>
                <a:gd name="T11" fmla="*/ 8 w 8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78">
                  <a:moveTo>
                    <a:pt x="0" y="0"/>
                  </a:moveTo>
                  <a:lnTo>
                    <a:pt x="4" y="39"/>
                  </a:lnTo>
                  <a:lnTo>
                    <a:pt x="8" y="7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30" name="Freeform 482"/>
            <p:cNvSpPr>
              <a:spLocks/>
            </p:cNvSpPr>
            <p:nvPr/>
          </p:nvSpPr>
          <p:spPr bwMode="auto">
            <a:xfrm>
              <a:off x="3257" y="1871"/>
              <a:ext cx="7" cy="69"/>
            </a:xfrm>
            <a:custGeom>
              <a:avLst/>
              <a:gdLst>
                <a:gd name="T0" fmla="*/ 0 w 7"/>
                <a:gd name="T1" fmla="*/ 0 h 69"/>
                <a:gd name="T2" fmla="*/ 3 w 7"/>
                <a:gd name="T3" fmla="*/ 36 h 69"/>
                <a:gd name="T4" fmla="*/ 7 w 7"/>
                <a:gd name="T5" fmla="*/ 69 h 69"/>
                <a:gd name="T6" fmla="*/ 0 60000 65536"/>
                <a:gd name="T7" fmla="*/ 0 60000 65536"/>
                <a:gd name="T8" fmla="*/ 0 60000 65536"/>
                <a:gd name="T9" fmla="*/ 0 w 7"/>
                <a:gd name="T10" fmla="*/ 0 h 69"/>
                <a:gd name="T11" fmla="*/ 7 w 7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69">
                  <a:moveTo>
                    <a:pt x="0" y="0"/>
                  </a:moveTo>
                  <a:lnTo>
                    <a:pt x="3" y="36"/>
                  </a:lnTo>
                  <a:lnTo>
                    <a:pt x="7" y="6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31" name="Freeform 483"/>
            <p:cNvSpPr>
              <a:spLocks/>
            </p:cNvSpPr>
            <p:nvPr/>
          </p:nvSpPr>
          <p:spPr bwMode="auto">
            <a:xfrm>
              <a:off x="3264" y="1940"/>
              <a:ext cx="10" cy="62"/>
            </a:xfrm>
            <a:custGeom>
              <a:avLst/>
              <a:gdLst>
                <a:gd name="T0" fmla="*/ 0 w 10"/>
                <a:gd name="T1" fmla="*/ 0 h 62"/>
                <a:gd name="T2" fmla="*/ 4 w 10"/>
                <a:gd name="T3" fmla="*/ 29 h 62"/>
                <a:gd name="T4" fmla="*/ 8 w 10"/>
                <a:gd name="T5" fmla="*/ 49 h 62"/>
                <a:gd name="T6" fmla="*/ 10 w 10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62"/>
                <a:gd name="T14" fmla="*/ 10 w 10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62">
                  <a:moveTo>
                    <a:pt x="0" y="0"/>
                  </a:moveTo>
                  <a:lnTo>
                    <a:pt x="4" y="29"/>
                  </a:lnTo>
                  <a:lnTo>
                    <a:pt x="8" y="49"/>
                  </a:lnTo>
                  <a:lnTo>
                    <a:pt x="10" y="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32" name="Freeform 484"/>
            <p:cNvSpPr>
              <a:spLocks/>
            </p:cNvSpPr>
            <p:nvPr/>
          </p:nvSpPr>
          <p:spPr bwMode="auto">
            <a:xfrm>
              <a:off x="3274" y="1999"/>
              <a:ext cx="11" cy="42"/>
            </a:xfrm>
            <a:custGeom>
              <a:avLst/>
              <a:gdLst>
                <a:gd name="T0" fmla="*/ 0 w 11"/>
                <a:gd name="T1" fmla="*/ 0 h 42"/>
                <a:gd name="T2" fmla="*/ 3 w 11"/>
                <a:gd name="T3" fmla="*/ 13 h 42"/>
                <a:gd name="T4" fmla="*/ 6 w 11"/>
                <a:gd name="T5" fmla="*/ 22 h 42"/>
                <a:gd name="T6" fmla="*/ 11 w 11"/>
                <a:gd name="T7" fmla="*/ 4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42"/>
                <a:gd name="T14" fmla="*/ 11 w 11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42">
                  <a:moveTo>
                    <a:pt x="0" y="0"/>
                  </a:moveTo>
                  <a:lnTo>
                    <a:pt x="3" y="13"/>
                  </a:lnTo>
                  <a:lnTo>
                    <a:pt x="6" y="22"/>
                  </a:lnTo>
                  <a:lnTo>
                    <a:pt x="11" y="4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8133" name="Rectangle 485"/>
          <p:cNvSpPr>
            <a:spLocks noChangeArrowheads="1"/>
          </p:cNvSpPr>
          <p:nvPr/>
        </p:nvSpPr>
        <p:spPr bwMode="auto">
          <a:xfrm rot="-446283">
            <a:off x="2946402" y="2328863"/>
            <a:ext cx="1927225" cy="3984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4" name="Freeform 486"/>
          <p:cNvSpPr>
            <a:spLocks/>
          </p:cNvSpPr>
          <p:nvPr/>
        </p:nvSpPr>
        <p:spPr bwMode="auto">
          <a:xfrm rot="-446283">
            <a:off x="2994025" y="2606675"/>
            <a:ext cx="14288" cy="38100"/>
          </a:xfrm>
          <a:custGeom>
            <a:avLst/>
            <a:gdLst>
              <a:gd name="T0" fmla="*/ 0 w 10"/>
              <a:gd name="T1" fmla="*/ 17702562 h 82"/>
              <a:gd name="T2" fmla="*/ 10207346 w 10"/>
              <a:gd name="T3" fmla="*/ 8635226 h 82"/>
              <a:gd name="T4" fmla="*/ 20414692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5" name="Freeform 487"/>
          <p:cNvSpPr>
            <a:spLocks/>
          </p:cNvSpPr>
          <p:nvPr/>
        </p:nvSpPr>
        <p:spPr bwMode="auto">
          <a:xfrm rot="-446283">
            <a:off x="3003552" y="2571750"/>
            <a:ext cx="15875" cy="33338"/>
          </a:xfrm>
          <a:custGeom>
            <a:avLst/>
            <a:gdLst>
              <a:gd name="T0" fmla="*/ 0 w 12"/>
              <a:gd name="T1" fmla="*/ 14623978 h 76"/>
              <a:gd name="T2" fmla="*/ 8751094 w 12"/>
              <a:gd name="T3" fmla="*/ 6927284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6" name="Freeform 488"/>
          <p:cNvSpPr>
            <a:spLocks/>
          </p:cNvSpPr>
          <p:nvPr/>
        </p:nvSpPr>
        <p:spPr bwMode="auto">
          <a:xfrm rot="-446283">
            <a:off x="3014663" y="2543175"/>
            <a:ext cx="11112" cy="26988"/>
          </a:xfrm>
          <a:custGeom>
            <a:avLst/>
            <a:gdLst>
              <a:gd name="T0" fmla="*/ 0 w 9"/>
              <a:gd name="T1" fmla="*/ 11940200 h 61"/>
              <a:gd name="T2" fmla="*/ 7621597 w 9"/>
              <a:gd name="T3" fmla="*/ 5285224 h 61"/>
              <a:gd name="T4" fmla="*/ 13719615 w 9"/>
              <a:gd name="T5" fmla="*/ 0 h 61"/>
              <a:gd name="T6" fmla="*/ 0 60000 65536"/>
              <a:gd name="T7" fmla="*/ 0 60000 65536"/>
              <a:gd name="T8" fmla="*/ 0 60000 65536"/>
              <a:gd name="T9" fmla="*/ 0 w 9"/>
              <a:gd name="T10" fmla="*/ 0 h 61"/>
              <a:gd name="T11" fmla="*/ 9 w 9"/>
              <a:gd name="T12" fmla="*/ 61 h 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1">
                <a:moveTo>
                  <a:pt x="0" y="61"/>
                </a:moveTo>
                <a:lnTo>
                  <a:pt x="5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7" name="Freeform 489"/>
          <p:cNvSpPr>
            <a:spLocks/>
          </p:cNvSpPr>
          <p:nvPr/>
        </p:nvSpPr>
        <p:spPr bwMode="auto">
          <a:xfrm rot="-446283">
            <a:off x="3022600" y="2522538"/>
            <a:ext cx="14288" cy="19050"/>
          </a:xfrm>
          <a:custGeom>
            <a:avLst/>
            <a:gdLst>
              <a:gd name="T0" fmla="*/ 0 w 10"/>
              <a:gd name="T1" fmla="*/ 8640536 h 42"/>
              <a:gd name="T2" fmla="*/ 10207346 w 10"/>
              <a:gd name="T3" fmla="*/ 3908879 h 42"/>
              <a:gd name="T4" fmla="*/ 14290858 w 10"/>
              <a:gd name="T5" fmla="*/ 1646011 h 42"/>
              <a:gd name="T6" fmla="*/ 20414692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5" y="19"/>
                </a:lnTo>
                <a:lnTo>
                  <a:pt x="7" y="8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8" name="Freeform 490"/>
          <p:cNvSpPr>
            <a:spLocks/>
          </p:cNvSpPr>
          <p:nvPr/>
        </p:nvSpPr>
        <p:spPr bwMode="auto">
          <a:xfrm rot="-446283">
            <a:off x="3035302" y="2513015"/>
            <a:ext cx="11113" cy="7937"/>
          </a:xfrm>
          <a:custGeom>
            <a:avLst/>
            <a:gdLst>
              <a:gd name="T0" fmla="*/ 0 w 9"/>
              <a:gd name="T1" fmla="*/ 3705644 h 17"/>
              <a:gd name="T2" fmla="*/ 7623517 w 9"/>
              <a:gd name="T3" fmla="*/ 1307737 h 17"/>
              <a:gd name="T4" fmla="*/ 10672185 w 9"/>
              <a:gd name="T5" fmla="*/ 436068 h 17"/>
              <a:gd name="T6" fmla="*/ 13722084 w 9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7"/>
              <a:gd name="T14" fmla="*/ 9 w 9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39" name="Freeform 491"/>
          <p:cNvSpPr>
            <a:spLocks/>
          </p:cNvSpPr>
          <p:nvPr/>
        </p:nvSpPr>
        <p:spPr bwMode="auto">
          <a:xfrm rot="-446283">
            <a:off x="3046415" y="2511427"/>
            <a:ext cx="15875" cy="3175"/>
          </a:xfrm>
          <a:custGeom>
            <a:avLst/>
            <a:gdLst>
              <a:gd name="T0" fmla="*/ 0 w 12"/>
              <a:gd name="T1" fmla="*/ 0 h 6"/>
              <a:gd name="T2" fmla="*/ 8751094 w 12"/>
              <a:gd name="T3" fmla="*/ 0 h 6"/>
              <a:gd name="T4" fmla="*/ 21001301 w 12"/>
              <a:gd name="T5" fmla="*/ 1680104 h 6"/>
              <a:gd name="T6" fmla="*/ 0 60000 65536"/>
              <a:gd name="T7" fmla="*/ 0 60000 65536"/>
              <a:gd name="T8" fmla="*/ 0 60000 65536"/>
              <a:gd name="T9" fmla="*/ 0 w 12"/>
              <a:gd name="T10" fmla="*/ 0 h 6"/>
              <a:gd name="T11" fmla="*/ 12 w 12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">
                <a:moveTo>
                  <a:pt x="0" y="0"/>
                </a:moveTo>
                <a:lnTo>
                  <a:pt x="5" y="0"/>
                </a:lnTo>
                <a:lnTo>
                  <a:pt x="12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0" name="Freeform 492"/>
          <p:cNvSpPr>
            <a:spLocks/>
          </p:cNvSpPr>
          <p:nvPr/>
        </p:nvSpPr>
        <p:spPr bwMode="auto">
          <a:xfrm rot="-446283">
            <a:off x="3062288" y="2513013"/>
            <a:ext cx="12700" cy="12700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2329604 h 30"/>
              <a:gd name="T4" fmla="*/ 16128999 w 10"/>
              <a:gd name="T5" fmla="*/ 5376334 h 30"/>
              <a:gd name="T6" fmla="*/ 0 60000 65536"/>
              <a:gd name="T7" fmla="*/ 0 60000 65536"/>
              <a:gd name="T8" fmla="*/ 0 60000 65536"/>
              <a:gd name="T9" fmla="*/ 0 w 10"/>
              <a:gd name="T10" fmla="*/ 0 h 30"/>
              <a:gd name="T11" fmla="*/ 10 w 10"/>
              <a:gd name="T12" fmla="*/ 30 h 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0">
                <a:moveTo>
                  <a:pt x="0" y="0"/>
                </a:moveTo>
                <a:lnTo>
                  <a:pt x="5" y="13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1" name="Freeform 493"/>
          <p:cNvSpPr>
            <a:spLocks/>
          </p:cNvSpPr>
          <p:nvPr/>
        </p:nvSpPr>
        <p:spPr bwMode="auto">
          <a:xfrm rot="-446283">
            <a:off x="3078163" y="2524127"/>
            <a:ext cx="12700" cy="23813"/>
          </a:xfrm>
          <a:custGeom>
            <a:avLst/>
            <a:gdLst>
              <a:gd name="T0" fmla="*/ 0 w 9"/>
              <a:gd name="T1" fmla="*/ 0 h 53"/>
              <a:gd name="T2" fmla="*/ 3982155 w 9"/>
              <a:gd name="T3" fmla="*/ 2018714 h 53"/>
              <a:gd name="T4" fmla="*/ 9956799 w 9"/>
              <a:gd name="T5" fmla="*/ 4643086 h 53"/>
              <a:gd name="T6" fmla="*/ 17921109 w 9"/>
              <a:gd name="T7" fmla="*/ 1069922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3"/>
              <a:gd name="T14" fmla="*/ 9 w 9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3">
                <a:moveTo>
                  <a:pt x="0" y="0"/>
                </a:moveTo>
                <a:lnTo>
                  <a:pt x="2" y="10"/>
                </a:lnTo>
                <a:lnTo>
                  <a:pt x="5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2" name="Freeform 494"/>
          <p:cNvSpPr>
            <a:spLocks/>
          </p:cNvSpPr>
          <p:nvPr/>
        </p:nvSpPr>
        <p:spPr bwMode="auto">
          <a:xfrm rot="-446283">
            <a:off x="3094038" y="2546350"/>
            <a:ext cx="12700" cy="31750"/>
          </a:xfrm>
          <a:custGeom>
            <a:avLst/>
            <a:gdLst>
              <a:gd name="T0" fmla="*/ 0 w 10"/>
              <a:gd name="T1" fmla="*/ 0 h 69"/>
              <a:gd name="T2" fmla="*/ 8064499 w 10"/>
              <a:gd name="T3" fmla="*/ 6987299 h 69"/>
              <a:gd name="T4" fmla="*/ 16128999 w 10"/>
              <a:gd name="T5" fmla="*/ 14609599 h 69"/>
              <a:gd name="T6" fmla="*/ 0 60000 65536"/>
              <a:gd name="T7" fmla="*/ 0 60000 65536"/>
              <a:gd name="T8" fmla="*/ 0 60000 65536"/>
              <a:gd name="T9" fmla="*/ 0 w 10"/>
              <a:gd name="T10" fmla="*/ 0 h 69"/>
              <a:gd name="T11" fmla="*/ 10 w 10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9">
                <a:moveTo>
                  <a:pt x="0" y="0"/>
                </a:moveTo>
                <a:lnTo>
                  <a:pt x="5" y="33"/>
                </a:lnTo>
                <a:lnTo>
                  <a:pt x="10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3" name="Freeform 495"/>
          <p:cNvSpPr>
            <a:spLocks/>
          </p:cNvSpPr>
          <p:nvPr/>
        </p:nvSpPr>
        <p:spPr bwMode="auto">
          <a:xfrm rot="-446283">
            <a:off x="3111500" y="2574927"/>
            <a:ext cx="12700" cy="34925"/>
          </a:xfrm>
          <a:custGeom>
            <a:avLst/>
            <a:gdLst>
              <a:gd name="T0" fmla="*/ 0 w 9"/>
              <a:gd name="T1" fmla="*/ 0 h 80"/>
              <a:gd name="T2" fmla="*/ 9956799 w 9"/>
              <a:gd name="T3" fmla="*/ 7623691 h 80"/>
              <a:gd name="T4" fmla="*/ 17921109 w 9"/>
              <a:gd name="T5" fmla="*/ 15246946 h 80"/>
              <a:gd name="T6" fmla="*/ 0 60000 65536"/>
              <a:gd name="T7" fmla="*/ 0 60000 65536"/>
              <a:gd name="T8" fmla="*/ 0 60000 65536"/>
              <a:gd name="T9" fmla="*/ 0 w 9"/>
              <a:gd name="T10" fmla="*/ 0 h 80"/>
              <a:gd name="T11" fmla="*/ 9 w 9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0">
                <a:moveTo>
                  <a:pt x="0" y="0"/>
                </a:moveTo>
                <a:lnTo>
                  <a:pt x="5" y="40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4" name="Freeform 496"/>
          <p:cNvSpPr>
            <a:spLocks/>
          </p:cNvSpPr>
          <p:nvPr/>
        </p:nvSpPr>
        <p:spPr bwMode="auto">
          <a:xfrm rot="-446283">
            <a:off x="3128965" y="2608263"/>
            <a:ext cx="15875" cy="38100"/>
          </a:xfrm>
          <a:custGeom>
            <a:avLst/>
            <a:gdLst>
              <a:gd name="T0" fmla="*/ 0 w 12"/>
              <a:gd name="T1" fmla="*/ 0 h 85"/>
              <a:gd name="T2" fmla="*/ 8751094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5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5" name="Freeform 497"/>
          <p:cNvSpPr>
            <a:spLocks/>
          </p:cNvSpPr>
          <p:nvPr/>
        </p:nvSpPr>
        <p:spPr bwMode="auto">
          <a:xfrm rot="-446283">
            <a:off x="3149600" y="2644777"/>
            <a:ext cx="12700" cy="36513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748971 h 80"/>
              <a:gd name="T4" fmla="*/ 16128999 w 10"/>
              <a:gd name="T5" fmla="*/ 16664990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6" name="Freeform 498"/>
          <p:cNvSpPr>
            <a:spLocks/>
          </p:cNvSpPr>
          <p:nvPr/>
        </p:nvSpPr>
        <p:spPr bwMode="auto">
          <a:xfrm rot="-446283">
            <a:off x="3165475" y="2678113"/>
            <a:ext cx="12700" cy="30162"/>
          </a:xfrm>
          <a:custGeom>
            <a:avLst/>
            <a:gdLst>
              <a:gd name="T0" fmla="*/ 0 w 9"/>
              <a:gd name="T1" fmla="*/ 0 h 67"/>
              <a:gd name="T2" fmla="*/ 9956799 w 9"/>
              <a:gd name="T3" fmla="*/ 7295601 h 67"/>
              <a:gd name="T4" fmla="*/ 17921109 w 9"/>
              <a:gd name="T5" fmla="*/ 13578299 h 67"/>
              <a:gd name="T6" fmla="*/ 0 60000 65536"/>
              <a:gd name="T7" fmla="*/ 0 60000 65536"/>
              <a:gd name="T8" fmla="*/ 0 60000 65536"/>
              <a:gd name="T9" fmla="*/ 0 w 9"/>
              <a:gd name="T10" fmla="*/ 0 h 67"/>
              <a:gd name="T11" fmla="*/ 9 w 9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7">
                <a:moveTo>
                  <a:pt x="0" y="0"/>
                </a:moveTo>
                <a:lnTo>
                  <a:pt x="5" y="36"/>
                </a:lnTo>
                <a:lnTo>
                  <a:pt x="9" y="6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7" name="Freeform 499"/>
          <p:cNvSpPr>
            <a:spLocks/>
          </p:cNvSpPr>
          <p:nvPr/>
        </p:nvSpPr>
        <p:spPr bwMode="auto">
          <a:xfrm rot="-446283">
            <a:off x="3181350" y="2706688"/>
            <a:ext cx="12700" cy="23812"/>
          </a:xfrm>
          <a:custGeom>
            <a:avLst/>
            <a:gdLst>
              <a:gd name="T0" fmla="*/ 0 w 10"/>
              <a:gd name="T1" fmla="*/ 0 h 53"/>
              <a:gd name="T2" fmla="*/ 8064499 w 10"/>
              <a:gd name="T3" fmla="*/ 6055437 h 53"/>
              <a:gd name="T4" fmla="*/ 12903200 w 10"/>
              <a:gd name="T5" fmla="*/ 8679700 h 53"/>
              <a:gd name="T6" fmla="*/ 16128999 w 10"/>
              <a:gd name="T7" fmla="*/ 10698328 h 5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3"/>
              <a:gd name="T14" fmla="*/ 10 w 10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3">
                <a:moveTo>
                  <a:pt x="0" y="0"/>
                </a:moveTo>
                <a:lnTo>
                  <a:pt x="5" y="30"/>
                </a:lnTo>
                <a:lnTo>
                  <a:pt x="8" y="43"/>
                </a:lnTo>
                <a:lnTo>
                  <a:pt x="10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8" name="Freeform 500"/>
          <p:cNvSpPr>
            <a:spLocks/>
          </p:cNvSpPr>
          <p:nvPr/>
        </p:nvSpPr>
        <p:spPr bwMode="auto">
          <a:xfrm rot="-446283">
            <a:off x="3197225" y="2728915"/>
            <a:ext cx="12700" cy="14287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3855585 h 30"/>
              <a:gd name="T4" fmla="*/ 11290301 w 10"/>
              <a:gd name="T5" fmla="*/ 5670034 h 30"/>
              <a:gd name="T6" fmla="*/ 16128999 w 10"/>
              <a:gd name="T7" fmla="*/ 6803946 h 30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0"/>
              <a:gd name="T14" fmla="*/ 10 w 10"/>
              <a:gd name="T15" fmla="*/ 30 h 3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0">
                <a:moveTo>
                  <a:pt x="0" y="0"/>
                </a:moveTo>
                <a:lnTo>
                  <a:pt x="5" y="17"/>
                </a:lnTo>
                <a:lnTo>
                  <a:pt x="7" y="25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49" name="Freeform 501"/>
          <p:cNvSpPr>
            <a:spLocks/>
          </p:cNvSpPr>
          <p:nvPr/>
        </p:nvSpPr>
        <p:spPr bwMode="auto">
          <a:xfrm rot="-446283">
            <a:off x="3209925" y="2741615"/>
            <a:ext cx="14288" cy="1587"/>
          </a:xfrm>
          <a:custGeom>
            <a:avLst/>
            <a:gdLst>
              <a:gd name="T0" fmla="*/ 0 w 11"/>
              <a:gd name="T1" fmla="*/ 0 h 4"/>
              <a:gd name="T2" fmla="*/ 6749132 w 11"/>
              <a:gd name="T3" fmla="*/ 629642 h 4"/>
              <a:gd name="T4" fmla="*/ 18558812 w 11"/>
              <a:gd name="T5" fmla="*/ 629642 h 4"/>
              <a:gd name="T6" fmla="*/ 0 60000 65536"/>
              <a:gd name="T7" fmla="*/ 0 60000 65536"/>
              <a:gd name="T8" fmla="*/ 0 60000 65536"/>
              <a:gd name="T9" fmla="*/ 0 w 11"/>
              <a:gd name="T10" fmla="*/ 0 h 4"/>
              <a:gd name="T11" fmla="*/ 11 w 11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" h="4">
                <a:moveTo>
                  <a:pt x="0" y="0"/>
                </a:moveTo>
                <a:lnTo>
                  <a:pt x="4" y="4"/>
                </a:lnTo>
                <a:lnTo>
                  <a:pt x="11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0" name="Freeform 502"/>
          <p:cNvSpPr>
            <a:spLocks/>
          </p:cNvSpPr>
          <p:nvPr/>
        </p:nvSpPr>
        <p:spPr bwMode="auto">
          <a:xfrm rot="-446283">
            <a:off x="3224215" y="2732090"/>
            <a:ext cx="14287" cy="9525"/>
          </a:xfrm>
          <a:custGeom>
            <a:avLst/>
            <a:gdLst>
              <a:gd name="T0" fmla="*/ 0 w 10"/>
              <a:gd name="T1" fmla="*/ 4775033 h 19"/>
              <a:gd name="T2" fmla="*/ 6123409 w 10"/>
              <a:gd name="T3" fmla="*/ 4272213 h 19"/>
              <a:gd name="T4" fmla="*/ 10206632 w 10"/>
              <a:gd name="T5" fmla="*/ 3267075 h 19"/>
              <a:gd name="T6" fmla="*/ 20411835 w 10"/>
              <a:gd name="T7" fmla="*/ 0 h 19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9"/>
              <a:gd name="T14" fmla="*/ 10 w 10"/>
              <a:gd name="T15" fmla="*/ 19 h 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9">
                <a:moveTo>
                  <a:pt x="0" y="19"/>
                </a:moveTo>
                <a:lnTo>
                  <a:pt x="3" y="17"/>
                </a:lnTo>
                <a:lnTo>
                  <a:pt x="5" y="1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1" name="Freeform 503"/>
          <p:cNvSpPr>
            <a:spLocks/>
          </p:cNvSpPr>
          <p:nvPr/>
        </p:nvSpPr>
        <p:spPr bwMode="auto">
          <a:xfrm rot="-446283">
            <a:off x="3236913" y="2711450"/>
            <a:ext cx="12700" cy="19050"/>
          </a:xfrm>
          <a:custGeom>
            <a:avLst/>
            <a:gdLst>
              <a:gd name="T0" fmla="*/ 0 w 10"/>
              <a:gd name="T1" fmla="*/ 8640536 h 42"/>
              <a:gd name="T2" fmla="*/ 3225800 w 10"/>
              <a:gd name="T3" fmla="*/ 6789056 h 42"/>
              <a:gd name="T4" fmla="*/ 8064499 w 10"/>
              <a:gd name="T5" fmla="*/ 4731657 h 42"/>
              <a:gd name="T6" fmla="*/ 16128999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2" y="33"/>
                </a:lnTo>
                <a:lnTo>
                  <a:pt x="5" y="2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2" name="Freeform 504"/>
          <p:cNvSpPr>
            <a:spLocks/>
          </p:cNvSpPr>
          <p:nvPr/>
        </p:nvSpPr>
        <p:spPr bwMode="auto">
          <a:xfrm rot="-446283">
            <a:off x="3246438" y="2681290"/>
            <a:ext cx="12700" cy="28575"/>
          </a:xfrm>
          <a:custGeom>
            <a:avLst/>
            <a:gdLst>
              <a:gd name="T0" fmla="*/ 0 w 9"/>
              <a:gd name="T1" fmla="*/ 12758288 h 64"/>
              <a:gd name="T2" fmla="*/ 3982155 w 9"/>
              <a:gd name="T3" fmla="*/ 9768184 h 64"/>
              <a:gd name="T4" fmla="*/ 7964310 w 9"/>
              <a:gd name="T5" fmla="*/ 6777631 h 64"/>
              <a:gd name="T6" fmla="*/ 17921109 w 9"/>
              <a:gd name="T7" fmla="*/ 0 h 6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4"/>
              <a:gd name="T14" fmla="*/ 9 w 9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4">
                <a:moveTo>
                  <a:pt x="0" y="64"/>
                </a:moveTo>
                <a:lnTo>
                  <a:pt x="2" y="49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3" name="Freeform 505"/>
          <p:cNvSpPr>
            <a:spLocks/>
          </p:cNvSpPr>
          <p:nvPr/>
        </p:nvSpPr>
        <p:spPr bwMode="auto">
          <a:xfrm rot="-446283">
            <a:off x="3254377" y="2646365"/>
            <a:ext cx="15875" cy="33337"/>
          </a:xfrm>
          <a:custGeom>
            <a:avLst/>
            <a:gdLst>
              <a:gd name="T0" fmla="*/ 0 w 12"/>
              <a:gd name="T1" fmla="*/ 14623101 h 76"/>
              <a:gd name="T2" fmla="*/ 8751094 w 12"/>
              <a:gd name="T3" fmla="*/ 7888587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1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4" name="Freeform 506"/>
          <p:cNvSpPr>
            <a:spLocks/>
          </p:cNvSpPr>
          <p:nvPr/>
        </p:nvSpPr>
        <p:spPr bwMode="auto">
          <a:xfrm rot="-446283">
            <a:off x="3265488" y="2608263"/>
            <a:ext cx="12700" cy="36512"/>
          </a:xfrm>
          <a:custGeom>
            <a:avLst/>
            <a:gdLst>
              <a:gd name="T0" fmla="*/ 0 w 10"/>
              <a:gd name="T1" fmla="*/ 16257637 h 82"/>
              <a:gd name="T2" fmla="*/ 8064499 w 10"/>
              <a:gd name="T3" fmla="*/ 8326963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5" name="Freeform 507"/>
          <p:cNvSpPr>
            <a:spLocks/>
          </p:cNvSpPr>
          <p:nvPr/>
        </p:nvSpPr>
        <p:spPr bwMode="auto">
          <a:xfrm rot="-446283">
            <a:off x="3273427" y="2568575"/>
            <a:ext cx="11113" cy="38100"/>
          </a:xfrm>
          <a:custGeom>
            <a:avLst/>
            <a:gdLst>
              <a:gd name="T0" fmla="*/ 0 w 9"/>
              <a:gd name="T1" fmla="*/ 17702562 h 82"/>
              <a:gd name="T2" fmla="*/ 6098567 w 9"/>
              <a:gd name="T3" fmla="*/ 8635226 h 82"/>
              <a:gd name="T4" fmla="*/ 13722084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6" name="Freeform 508"/>
          <p:cNvSpPr>
            <a:spLocks/>
          </p:cNvSpPr>
          <p:nvPr/>
        </p:nvSpPr>
        <p:spPr bwMode="auto">
          <a:xfrm rot="-446283">
            <a:off x="3279775" y="2533650"/>
            <a:ext cx="14288" cy="33338"/>
          </a:xfrm>
          <a:custGeom>
            <a:avLst/>
            <a:gdLst>
              <a:gd name="T0" fmla="*/ 0 w 10"/>
              <a:gd name="T1" fmla="*/ 14623978 h 76"/>
              <a:gd name="T2" fmla="*/ 10207346 w 10"/>
              <a:gd name="T3" fmla="*/ 6927284 h 76"/>
              <a:gd name="T4" fmla="*/ 14290858 w 10"/>
              <a:gd name="T5" fmla="*/ 3271071 h 76"/>
              <a:gd name="T6" fmla="*/ 20414692 w 10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76"/>
              <a:gd name="T14" fmla="*/ 10 w 10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76">
                <a:moveTo>
                  <a:pt x="0" y="76"/>
                </a:moveTo>
                <a:lnTo>
                  <a:pt x="5" y="36"/>
                </a:lnTo>
                <a:lnTo>
                  <a:pt x="7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7" name="Freeform 509"/>
          <p:cNvSpPr>
            <a:spLocks/>
          </p:cNvSpPr>
          <p:nvPr/>
        </p:nvSpPr>
        <p:spPr bwMode="auto">
          <a:xfrm rot="-446283">
            <a:off x="3290888" y="2505075"/>
            <a:ext cx="11112" cy="26988"/>
          </a:xfrm>
          <a:custGeom>
            <a:avLst/>
            <a:gdLst>
              <a:gd name="T0" fmla="*/ 0 w 9"/>
              <a:gd name="T1" fmla="*/ 12344952 h 59"/>
              <a:gd name="T2" fmla="*/ 6098018 w 9"/>
              <a:gd name="T3" fmla="*/ 5649183 h 59"/>
              <a:gd name="T4" fmla="*/ 13719615 w 9"/>
              <a:gd name="T5" fmla="*/ 0 h 59"/>
              <a:gd name="T6" fmla="*/ 0 60000 65536"/>
              <a:gd name="T7" fmla="*/ 0 60000 65536"/>
              <a:gd name="T8" fmla="*/ 0 60000 65536"/>
              <a:gd name="T9" fmla="*/ 0 w 9"/>
              <a:gd name="T10" fmla="*/ 0 h 59"/>
              <a:gd name="T11" fmla="*/ 9 w 9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9">
                <a:moveTo>
                  <a:pt x="0" y="59"/>
                </a:moveTo>
                <a:lnTo>
                  <a:pt x="4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8" name="Freeform 510"/>
          <p:cNvSpPr>
            <a:spLocks/>
          </p:cNvSpPr>
          <p:nvPr/>
        </p:nvSpPr>
        <p:spPr bwMode="auto">
          <a:xfrm rot="-446283">
            <a:off x="3298827" y="2486027"/>
            <a:ext cx="15875" cy="17463"/>
          </a:xfrm>
          <a:custGeom>
            <a:avLst/>
            <a:gdLst>
              <a:gd name="T0" fmla="*/ 0 w 12"/>
              <a:gd name="T1" fmla="*/ 7623910 h 40"/>
              <a:gd name="T2" fmla="*/ 8751094 w 12"/>
              <a:gd name="T3" fmla="*/ 3240259 h 40"/>
              <a:gd name="T4" fmla="*/ 17500864 w 12"/>
              <a:gd name="T5" fmla="*/ 1524956 h 40"/>
              <a:gd name="T6" fmla="*/ 21001301 w 12"/>
              <a:gd name="T7" fmla="*/ 0 h 40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0"/>
              <a:gd name="T14" fmla="*/ 12 w 12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0">
                <a:moveTo>
                  <a:pt x="0" y="40"/>
                </a:moveTo>
                <a:lnTo>
                  <a:pt x="5" y="17"/>
                </a:lnTo>
                <a:lnTo>
                  <a:pt x="10" y="8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59" name="Freeform 511"/>
          <p:cNvSpPr>
            <a:spLocks/>
          </p:cNvSpPr>
          <p:nvPr/>
        </p:nvSpPr>
        <p:spPr bwMode="auto">
          <a:xfrm rot="-446283">
            <a:off x="3313115" y="2476500"/>
            <a:ext cx="14287" cy="7938"/>
          </a:xfrm>
          <a:custGeom>
            <a:avLst/>
            <a:gdLst>
              <a:gd name="T0" fmla="*/ 0 w 10"/>
              <a:gd name="T1" fmla="*/ 3706578 h 17"/>
              <a:gd name="T2" fmla="*/ 10206632 w 10"/>
              <a:gd name="T3" fmla="*/ 1308369 h 17"/>
              <a:gd name="T4" fmla="*/ 14288429 w 10"/>
              <a:gd name="T5" fmla="*/ 436123 h 17"/>
              <a:gd name="T6" fmla="*/ 20411835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0" name="Freeform 512"/>
          <p:cNvSpPr>
            <a:spLocks/>
          </p:cNvSpPr>
          <p:nvPr/>
        </p:nvSpPr>
        <p:spPr bwMode="auto">
          <a:xfrm rot="-446283">
            <a:off x="3325813" y="2474915"/>
            <a:ext cx="11112" cy="3175"/>
          </a:xfrm>
          <a:custGeom>
            <a:avLst/>
            <a:gdLst>
              <a:gd name="T0" fmla="*/ 0 w 9"/>
              <a:gd name="T1" fmla="*/ 0 h 6"/>
              <a:gd name="T2" fmla="*/ 6098018 w 9"/>
              <a:gd name="T3" fmla="*/ 0 h 6"/>
              <a:gd name="T4" fmla="*/ 13719615 w 9"/>
              <a:gd name="T5" fmla="*/ 1680104 h 6"/>
              <a:gd name="T6" fmla="*/ 0 60000 65536"/>
              <a:gd name="T7" fmla="*/ 0 60000 65536"/>
              <a:gd name="T8" fmla="*/ 0 60000 65536"/>
              <a:gd name="T9" fmla="*/ 0 w 9"/>
              <a:gd name="T10" fmla="*/ 0 h 6"/>
              <a:gd name="T11" fmla="*/ 9 w 9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">
                <a:moveTo>
                  <a:pt x="0" y="0"/>
                </a:moveTo>
                <a:lnTo>
                  <a:pt x="4" y="0"/>
                </a:lnTo>
                <a:lnTo>
                  <a:pt x="9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1" name="Freeform 513"/>
          <p:cNvSpPr>
            <a:spLocks/>
          </p:cNvSpPr>
          <p:nvPr/>
        </p:nvSpPr>
        <p:spPr bwMode="auto">
          <a:xfrm rot="-446283">
            <a:off x="3338513" y="2476500"/>
            <a:ext cx="12700" cy="14288"/>
          </a:xfrm>
          <a:custGeom>
            <a:avLst/>
            <a:gdLst>
              <a:gd name="T0" fmla="*/ 0 w 10"/>
              <a:gd name="T1" fmla="*/ 0 h 34"/>
              <a:gd name="T2" fmla="*/ 4838699 w 10"/>
              <a:gd name="T3" fmla="*/ 1236332 h 34"/>
              <a:gd name="T4" fmla="*/ 8064499 w 10"/>
              <a:gd name="T5" fmla="*/ 2649163 h 34"/>
              <a:gd name="T6" fmla="*/ 16128999 w 10"/>
              <a:gd name="T7" fmla="*/ 6004321 h 34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4"/>
              <a:gd name="T14" fmla="*/ 10 w 10"/>
              <a:gd name="T15" fmla="*/ 34 h 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4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2" name="Freeform 514"/>
          <p:cNvSpPr>
            <a:spLocks/>
          </p:cNvSpPr>
          <p:nvPr/>
        </p:nvSpPr>
        <p:spPr bwMode="auto">
          <a:xfrm rot="-446283">
            <a:off x="3352800" y="2489202"/>
            <a:ext cx="12700" cy="23813"/>
          </a:xfrm>
          <a:custGeom>
            <a:avLst/>
            <a:gdLst>
              <a:gd name="T0" fmla="*/ 0 w 9"/>
              <a:gd name="T1" fmla="*/ 0 h 53"/>
              <a:gd name="T2" fmla="*/ 7964310 w 9"/>
              <a:gd name="T3" fmla="*/ 4643086 h 53"/>
              <a:gd name="T4" fmla="*/ 17921109 w 9"/>
              <a:gd name="T5" fmla="*/ 10699226 h 53"/>
              <a:gd name="T6" fmla="*/ 0 60000 65536"/>
              <a:gd name="T7" fmla="*/ 0 60000 65536"/>
              <a:gd name="T8" fmla="*/ 0 60000 65536"/>
              <a:gd name="T9" fmla="*/ 0 w 9"/>
              <a:gd name="T10" fmla="*/ 0 h 53"/>
              <a:gd name="T11" fmla="*/ 9 w 9"/>
              <a:gd name="T12" fmla="*/ 53 h 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3">
                <a:moveTo>
                  <a:pt x="0" y="0"/>
                </a:moveTo>
                <a:lnTo>
                  <a:pt x="4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3" name="Freeform 515"/>
          <p:cNvSpPr>
            <a:spLocks/>
          </p:cNvSpPr>
          <p:nvPr/>
        </p:nvSpPr>
        <p:spPr bwMode="auto">
          <a:xfrm rot="-446283">
            <a:off x="3370265" y="2511425"/>
            <a:ext cx="15875" cy="31750"/>
          </a:xfrm>
          <a:custGeom>
            <a:avLst/>
            <a:gdLst>
              <a:gd name="T0" fmla="*/ 0 w 12"/>
              <a:gd name="T1" fmla="*/ 0 h 69"/>
              <a:gd name="T2" fmla="*/ 8751094 w 12"/>
              <a:gd name="T3" fmla="*/ 7198966 h 69"/>
              <a:gd name="T4" fmla="*/ 21001301 w 12"/>
              <a:gd name="T5" fmla="*/ 14609599 h 69"/>
              <a:gd name="T6" fmla="*/ 0 60000 65536"/>
              <a:gd name="T7" fmla="*/ 0 60000 65536"/>
              <a:gd name="T8" fmla="*/ 0 60000 65536"/>
              <a:gd name="T9" fmla="*/ 0 w 12"/>
              <a:gd name="T10" fmla="*/ 0 h 69"/>
              <a:gd name="T11" fmla="*/ 12 w 12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9">
                <a:moveTo>
                  <a:pt x="0" y="0"/>
                </a:moveTo>
                <a:lnTo>
                  <a:pt x="5" y="34"/>
                </a:lnTo>
                <a:lnTo>
                  <a:pt x="12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4" name="Freeform 516"/>
          <p:cNvSpPr>
            <a:spLocks/>
          </p:cNvSpPr>
          <p:nvPr/>
        </p:nvSpPr>
        <p:spPr bwMode="auto">
          <a:xfrm rot="-446283">
            <a:off x="3389313" y="2540002"/>
            <a:ext cx="12700" cy="36513"/>
          </a:xfrm>
          <a:custGeom>
            <a:avLst/>
            <a:gdLst>
              <a:gd name="T0" fmla="*/ 0 w 10"/>
              <a:gd name="T1" fmla="*/ 0 h 81"/>
              <a:gd name="T2" fmla="*/ 8064499 w 10"/>
              <a:gd name="T3" fmla="*/ 8331275 h 81"/>
              <a:gd name="T4" fmla="*/ 16128999 w 10"/>
              <a:gd name="T5" fmla="*/ 16459250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1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5" name="Freeform 517"/>
          <p:cNvSpPr>
            <a:spLocks/>
          </p:cNvSpPr>
          <p:nvPr/>
        </p:nvSpPr>
        <p:spPr bwMode="auto">
          <a:xfrm rot="-446283">
            <a:off x="3406775" y="2574925"/>
            <a:ext cx="12700" cy="38100"/>
          </a:xfrm>
          <a:custGeom>
            <a:avLst/>
            <a:gdLst>
              <a:gd name="T0" fmla="*/ 0 w 9"/>
              <a:gd name="T1" fmla="*/ 0 h 84"/>
              <a:gd name="T2" fmla="*/ 7964310 w 9"/>
              <a:gd name="T3" fmla="*/ 8640536 h 84"/>
              <a:gd name="T4" fmla="*/ 17921109 w 9"/>
              <a:gd name="T5" fmla="*/ 17281072 h 84"/>
              <a:gd name="T6" fmla="*/ 0 60000 65536"/>
              <a:gd name="T7" fmla="*/ 0 60000 65536"/>
              <a:gd name="T8" fmla="*/ 0 60000 65536"/>
              <a:gd name="T9" fmla="*/ 0 w 9"/>
              <a:gd name="T10" fmla="*/ 0 h 84"/>
              <a:gd name="T11" fmla="*/ 9 w 9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4">
                <a:moveTo>
                  <a:pt x="0" y="0"/>
                </a:moveTo>
                <a:lnTo>
                  <a:pt x="4" y="42"/>
                </a:lnTo>
                <a:lnTo>
                  <a:pt x="9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6" name="Freeform 518"/>
          <p:cNvSpPr>
            <a:spLocks/>
          </p:cNvSpPr>
          <p:nvPr/>
        </p:nvSpPr>
        <p:spPr bwMode="auto">
          <a:xfrm rot="-446283">
            <a:off x="3424238" y="2611440"/>
            <a:ext cx="12700" cy="34925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004810 h 80"/>
              <a:gd name="T4" fmla="*/ 16128999 w 10"/>
              <a:gd name="T5" fmla="*/ 15246946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7" name="Freeform 519"/>
          <p:cNvSpPr>
            <a:spLocks/>
          </p:cNvSpPr>
          <p:nvPr/>
        </p:nvSpPr>
        <p:spPr bwMode="auto">
          <a:xfrm rot="-446283">
            <a:off x="3441702" y="2644777"/>
            <a:ext cx="15875" cy="30163"/>
          </a:xfrm>
          <a:custGeom>
            <a:avLst/>
            <a:gdLst>
              <a:gd name="T0" fmla="*/ 0 w 12"/>
              <a:gd name="T1" fmla="*/ 0 h 68"/>
              <a:gd name="T2" fmla="*/ 8751094 w 12"/>
              <a:gd name="T3" fmla="*/ 7083424 h 68"/>
              <a:gd name="T4" fmla="*/ 21001301 w 12"/>
              <a:gd name="T5" fmla="*/ 13379506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0"/>
                </a:moveTo>
                <a:lnTo>
                  <a:pt x="5" y="36"/>
                </a:lnTo>
                <a:lnTo>
                  <a:pt x="12" y="6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8" name="Freeform 520"/>
          <p:cNvSpPr>
            <a:spLocks/>
          </p:cNvSpPr>
          <p:nvPr/>
        </p:nvSpPr>
        <p:spPr bwMode="auto">
          <a:xfrm rot="-446283">
            <a:off x="3460750" y="2671763"/>
            <a:ext cx="12700" cy="23812"/>
          </a:xfrm>
          <a:custGeom>
            <a:avLst/>
            <a:gdLst>
              <a:gd name="T0" fmla="*/ 0 w 9"/>
              <a:gd name="T1" fmla="*/ 0 h 50"/>
              <a:gd name="T2" fmla="*/ 9956799 w 9"/>
              <a:gd name="T3" fmla="*/ 6123494 h 50"/>
              <a:gd name="T4" fmla="*/ 13938955 w 9"/>
              <a:gd name="T5" fmla="*/ 9072373 h 50"/>
              <a:gd name="T6" fmla="*/ 17921109 w 9"/>
              <a:gd name="T7" fmla="*/ 1134022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5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69" name="Freeform 521"/>
          <p:cNvSpPr>
            <a:spLocks/>
          </p:cNvSpPr>
          <p:nvPr/>
        </p:nvSpPr>
        <p:spPr bwMode="auto">
          <a:xfrm rot="-446283">
            <a:off x="3475038" y="2693988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6128999 w 10"/>
              <a:gd name="T5" fmla="*/ 5760357 h 28"/>
              <a:gd name="T6" fmla="*/ 0 60000 65536"/>
              <a:gd name="T7" fmla="*/ 0 60000 65536"/>
              <a:gd name="T8" fmla="*/ 0 60000 65536"/>
              <a:gd name="T9" fmla="*/ 0 w 10"/>
              <a:gd name="T10" fmla="*/ 0 h 28"/>
              <a:gd name="T11" fmla="*/ 10 w 10"/>
              <a:gd name="T12" fmla="*/ 28 h 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0" name="Freeform 522"/>
          <p:cNvSpPr>
            <a:spLocks/>
          </p:cNvSpPr>
          <p:nvPr/>
        </p:nvSpPr>
        <p:spPr bwMode="auto">
          <a:xfrm rot="-446283">
            <a:off x="3489327" y="2705100"/>
            <a:ext cx="11113" cy="1588"/>
          </a:xfrm>
          <a:custGeom>
            <a:avLst/>
            <a:gdLst>
              <a:gd name="T0" fmla="*/ 0 w 9"/>
              <a:gd name="T1" fmla="*/ 0 h 4"/>
              <a:gd name="T2" fmla="*/ 7623517 w 9"/>
              <a:gd name="T3" fmla="*/ 630436 h 4"/>
              <a:gd name="T4" fmla="*/ 10672185 w 9"/>
              <a:gd name="T5" fmla="*/ 630436 h 4"/>
              <a:gd name="T6" fmla="*/ 13722084 w 9"/>
              <a:gd name="T7" fmla="*/ 630436 h 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"/>
              <a:gd name="T14" fmla="*/ 9 w 9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">
                <a:moveTo>
                  <a:pt x="0" y="0"/>
                </a:moveTo>
                <a:lnTo>
                  <a:pt x="5" y="4"/>
                </a:lnTo>
                <a:lnTo>
                  <a:pt x="7" y="4"/>
                </a:lnTo>
                <a:lnTo>
                  <a:pt x="9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1" name="Freeform 523"/>
          <p:cNvSpPr>
            <a:spLocks/>
          </p:cNvSpPr>
          <p:nvPr/>
        </p:nvSpPr>
        <p:spPr bwMode="auto">
          <a:xfrm rot="-446283">
            <a:off x="3498850" y="2695577"/>
            <a:ext cx="14288" cy="9525"/>
          </a:xfrm>
          <a:custGeom>
            <a:avLst/>
            <a:gdLst>
              <a:gd name="T0" fmla="*/ 0 w 10"/>
              <a:gd name="T1" fmla="*/ 4320268 h 21"/>
              <a:gd name="T2" fmla="*/ 6123837 w 10"/>
              <a:gd name="T3" fmla="*/ 3908879 h 21"/>
              <a:gd name="T4" fmla="*/ 10207346 w 10"/>
              <a:gd name="T5" fmla="*/ 2468789 h 21"/>
              <a:gd name="T6" fmla="*/ 20414692 w 10"/>
              <a:gd name="T7" fmla="*/ 0 h 21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1"/>
              <a:gd name="T14" fmla="*/ 10 w 10"/>
              <a:gd name="T15" fmla="*/ 21 h 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1">
                <a:moveTo>
                  <a:pt x="0" y="21"/>
                </a:moveTo>
                <a:lnTo>
                  <a:pt x="3" y="19"/>
                </a:lnTo>
                <a:lnTo>
                  <a:pt x="5" y="1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2" name="Freeform 524"/>
          <p:cNvSpPr>
            <a:spLocks/>
          </p:cNvSpPr>
          <p:nvPr/>
        </p:nvSpPr>
        <p:spPr bwMode="auto">
          <a:xfrm rot="-446283">
            <a:off x="3511552" y="2673350"/>
            <a:ext cx="15875" cy="20638"/>
          </a:xfrm>
          <a:custGeom>
            <a:avLst/>
            <a:gdLst>
              <a:gd name="T0" fmla="*/ 0 w 12"/>
              <a:gd name="T1" fmla="*/ 9680160 h 44"/>
              <a:gd name="T2" fmla="*/ 3500438 w 12"/>
              <a:gd name="T3" fmla="*/ 7700320 h 44"/>
              <a:gd name="T4" fmla="*/ 8751094 w 12"/>
              <a:gd name="T5" fmla="*/ 5500027 h 44"/>
              <a:gd name="T6" fmla="*/ 21001301 w 12"/>
              <a:gd name="T7" fmla="*/ 0 h 44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4"/>
              <a:gd name="T14" fmla="*/ 12 w 12"/>
              <a:gd name="T15" fmla="*/ 44 h 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4">
                <a:moveTo>
                  <a:pt x="0" y="44"/>
                </a:moveTo>
                <a:lnTo>
                  <a:pt x="2" y="35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3" name="Freeform 525"/>
          <p:cNvSpPr>
            <a:spLocks/>
          </p:cNvSpPr>
          <p:nvPr/>
        </p:nvSpPr>
        <p:spPr bwMode="auto">
          <a:xfrm rot="-446283">
            <a:off x="3524252" y="2643190"/>
            <a:ext cx="11113" cy="28575"/>
          </a:xfrm>
          <a:custGeom>
            <a:avLst/>
            <a:gdLst>
              <a:gd name="T0" fmla="*/ 0 w 9"/>
              <a:gd name="T1" fmla="*/ 12758288 h 64"/>
              <a:gd name="T2" fmla="*/ 7623517 w 9"/>
              <a:gd name="T3" fmla="*/ 6777631 h 64"/>
              <a:gd name="T4" fmla="*/ 13722084 w 9"/>
              <a:gd name="T5" fmla="*/ 0 h 64"/>
              <a:gd name="T6" fmla="*/ 0 60000 65536"/>
              <a:gd name="T7" fmla="*/ 0 60000 65536"/>
              <a:gd name="T8" fmla="*/ 0 60000 65536"/>
              <a:gd name="T9" fmla="*/ 0 w 9"/>
              <a:gd name="T10" fmla="*/ 0 h 64"/>
              <a:gd name="T11" fmla="*/ 9 w 9"/>
              <a:gd name="T12" fmla="*/ 64 h 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4">
                <a:moveTo>
                  <a:pt x="0" y="64"/>
                </a:move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4" name="Freeform 526"/>
          <p:cNvSpPr>
            <a:spLocks/>
          </p:cNvSpPr>
          <p:nvPr/>
        </p:nvSpPr>
        <p:spPr bwMode="auto">
          <a:xfrm rot="-446283">
            <a:off x="3532190" y="2608265"/>
            <a:ext cx="14287" cy="33337"/>
          </a:xfrm>
          <a:custGeom>
            <a:avLst/>
            <a:gdLst>
              <a:gd name="T0" fmla="*/ 0 w 10"/>
              <a:gd name="T1" fmla="*/ 14623101 h 76"/>
              <a:gd name="T2" fmla="*/ 10206632 w 10"/>
              <a:gd name="T3" fmla="*/ 7696461 h 76"/>
              <a:gd name="T4" fmla="*/ 20411835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5" name="Freeform 527"/>
          <p:cNvSpPr>
            <a:spLocks/>
          </p:cNvSpPr>
          <p:nvPr/>
        </p:nvSpPr>
        <p:spPr bwMode="auto">
          <a:xfrm rot="-446283">
            <a:off x="3540127" y="2568575"/>
            <a:ext cx="11113" cy="38100"/>
          </a:xfrm>
          <a:custGeom>
            <a:avLst/>
            <a:gdLst>
              <a:gd name="T0" fmla="*/ 0 w 9"/>
              <a:gd name="T1" fmla="*/ 17702562 h 82"/>
              <a:gd name="T2" fmla="*/ 7623517 w 9"/>
              <a:gd name="T3" fmla="*/ 9067336 h 82"/>
              <a:gd name="T4" fmla="*/ 13722084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6" name="Freeform 528"/>
          <p:cNvSpPr>
            <a:spLocks/>
          </p:cNvSpPr>
          <p:nvPr/>
        </p:nvSpPr>
        <p:spPr bwMode="auto">
          <a:xfrm rot="-446283">
            <a:off x="3546475" y="2532063"/>
            <a:ext cx="12700" cy="36512"/>
          </a:xfrm>
          <a:custGeom>
            <a:avLst/>
            <a:gdLst>
              <a:gd name="T0" fmla="*/ 0 w 10"/>
              <a:gd name="T1" fmla="*/ 16257637 h 82"/>
              <a:gd name="T2" fmla="*/ 8064499 w 10"/>
              <a:gd name="T3" fmla="*/ 7930674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7" name="Freeform 529"/>
          <p:cNvSpPr>
            <a:spLocks/>
          </p:cNvSpPr>
          <p:nvPr/>
        </p:nvSpPr>
        <p:spPr bwMode="auto">
          <a:xfrm rot="-446283">
            <a:off x="3556002" y="2497140"/>
            <a:ext cx="15875" cy="33337"/>
          </a:xfrm>
          <a:custGeom>
            <a:avLst/>
            <a:gdLst>
              <a:gd name="T0" fmla="*/ 0 w 12"/>
              <a:gd name="T1" fmla="*/ 14623101 h 76"/>
              <a:gd name="T2" fmla="*/ 8751094 w 12"/>
              <a:gd name="T3" fmla="*/ 6926638 h 76"/>
              <a:gd name="T4" fmla="*/ 17500864 w 12"/>
              <a:gd name="T5" fmla="*/ 3270973 h 76"/>
              <a:gd name="T6" fmla="*/ 21001301 w 12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76"/>
              <a:gd name="T14" fmla="*/ 12 w 12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0" y="17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8" name="Freeform 530"/>
          <p:cNvSpPr>
            <a:spLocks/>
          </p:cNvSpPr>
          <p:nvPr/>
        </p:nvSpPr>
        <p:spPr bwMode="auto">
          <a:xfrm rot="-446283">
            <a:off x="3567113" y="2468565"/>
            <a:ext cx="12700" cy="26987"/>
          </a:xfrm>
          <a:custGeom>
            <a:avLst/>
            <a:gdLst>
              <a:gd name="T0" fmla="*/ 0 w 9"/>
              <a:gd name="T1" fmla="*/ 12344037 h 59"/>
              <a:gd name="T2" fmla="*/ 9956799 w 9"/>
              <a:gd name="T3" fmla="*/ 5648974 h 59"/>
              <a:gd name="T4" fmla="*/ 13938955 w 9"/>
              <a:gd name="T5" fmla="*/ 2510706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79" name="Freeform 531"/>
          <p:cNvSpPr>
            <a:spLocks/>
          </p:cNvSpPr>
          <p:nvPr/>
        </p:nvSpPr>
        <p:spPr bwMode="auto">
          <a:xfrm rot="-446283">
            <a:off x="3576638" y="2449513"/>
            <a:ext cx="12700" cy="17462"/>
          </a:xfrm>
          <a:custGeom>
            <a:avLst/>
            <a:gdLst>
              <a:gd name="T0" fmla="*/ 0 w 10"/>
              <a:gd name="T1" fmla="*/ 8024249 h 38"/>
              <a:gd name="T2" fmla="*/ 8064499 w 10"/>
              <a:gd name="T3" fmla="*/ 3589819 h 38"/>
              <a:gd name="T4" fmla="*/ 16128999 w 10"/>
              <a:gd name="T5" fmla="*/ 0 h 38"/>
              <a:gd name="T6" fmla="*/ 0 60000 65536"/>
              <a:gd name="T7" fmla="*/ 0 60000 65536"/>
              <a:gd name="T8" fmla="*/ 0 60000 65536"/>
              <a:gd name="T9" fmla="*/ 0 w 10"/>
              <a:gd name="T10" fmla="*/ 0 h 38"/>
              <a:gd name="T11" fmla="*/ 10 w 10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8">
                <a:moveTo>
                  <a:pt x="0" y="38"/>
                </a:moveTo>
                <a:lnTo>
                  <a:pt x="5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0" name="Freeform 532"/>
          <p:cNvSpPr>
            <a:spLocks/>
          </p:cNvSpPr>
          <p:nvPr/>
        </p:nvSpPr>
        <p:spPr bwMode="auto">
          <a:xfrm rot="-446283">
            <a:off x="3587750" y="2439990"/>
            <a:ext cx="14288" cy="7937"/>
          </a:xfrm>
          <a:custGeom>
            <a:avLst/>
            <a:gdLst>
              <a:gd name="T0" fmla="*/ 0 w 10"/>
              <a:gd name="T1" fmla="*/ 3705644 h 17"/>
              <a:gd name="T2" fmla="*/ 10207346 w 10"/>
              <a:gd name="T3" fmla="*/ 1307737 h 17"/>
              <a:gd name="T4" fmla="*/ 14290858 w 10"/>
              <a:gd name="T5" fmla="*/ 436068 h 17"/>
              <a:gd name="T6" fmla="*/ 20414692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1" name="Freeform 533"/>
          <p:cNvSpPr>
            <a:spLocks/>
          </p:cNvSpPr>
          <p:nvPr/>
        </p:nvSpPr>
        <p:spPr bwMode="auto">
          <a:xfrm rot="-446283">
            <a:off x="3602040" y="2436813"/>
            <a:ext cx="14287" cy="4762"/>
          </a:xfrm>
          <a:custGeom>
            <a:avLst/>
            <a:gdLst>
              <a:gd name="T0" fmla="*/ 0 w 11"/>
              <a:gd name="T1" fmla="*/ 0 h 10"/>
              <a:gd name="T2" fmla="*/ 3374330 w 11"/>
              <a:gd name="T3" fmla="*/ 0 h 10"/>
              <a:gd name="T4" fmla="*/ 6747361 w 11"/>
              <a:gd name="T5" fmla="*/ 453342 h 10"/>
              <a:gd name="T6" fmla="*/ 18556214 w 11"/>
              <a:gd name="T7" fmla="*/ 2267664 h 10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10"/>
              <a:gd name="T14" fmla="*/ 11 w 11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10">
                <a:moveTo>
                  <a:pt x="0" y="0"/>
                </a:moveTo>
                <a:lnTo>
                  <a:pt x="2" y="0"/>
                </a:lnTo>
                <a:lnTo>
                  <a:pt x="4" y="2"/>
                </a:lnTo>
                <a:lnTo>
                  <a:pt x="11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2" name="Freeform 534"/>
          <p:cNvSpPr>
            <a:spLocks/>
          </p:cNvSpPr>
          <p:nvPr/>
        </p:nvSpPr>
        <p:spPr bwMode="auto">
          <a:xfrm rot="-446283">
            <a:off x="3616325" y="2439990"/>
            <a:ext cx="12700" cy="15875"/>
          </a:xfrm>
          <a:custGeom>
            <a:avLst/>
            <a:gdLst>
              <a:gd name="T0" fmla="*/ 0 w 10"/>
              <a:gd name="T1" fmla="*/ 0 h 34"/>
              <a:gd name="T2" fmla="*/ 8064499 w 10"/>
              <a:gd name="T3" fmla="*/ 3270249 h 34"/>
              <a:gd name="T4" fmla="*/ 16128999 w 10"/>
              <a:gd name="T5" fmla="*/ 7412223 h 34"/>
              <a:gd name="T6" fmla="*/ 0 60000 65536"/>
              <a:gd name="T7" fmla="*/ 0 60000 65536"/>
              <a:gd name="T8" fmla="*/ 0 60000 65536"/>
              <a:gd name="T9" fmla="*/ 0 w 10"/>
              <a:gd name="T10" fmla="*/ 0 h 34"/>
              <a:gd name="T11" fmla="*/ 10 w 10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4">
                <a:moveTo>
                  <a:pt x="0" y="0"/>
                </a:move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3" name="Freeform 535"/>
          <p:cNvSpPr>
            <a:spLocks/>
          </p:cNvSpPr>
          <p:nvPr/>
        </p:nvSpPr>
        <p:spPr bwMode="auto">
          <a:xfrm rot="-446283">
            <a:off x="3632200" y="2454277"/>
            <a:ext cx="12700" cy="23813"/>
          </a:xfrm>
          <a:custGeom>
            <a:avLst/>
            <a:gdLst>
              <a:gd name="T0" fmla="*/ 0 w 10"/>
              <a:gd name="T1" fmla="*/ 0 h 55"/>
              <a:gd name="T2" fmla="*/ 3225800 w 10"/>
              <a:gd name="T3" fmla="*/ 2437152 h 55"/>
              <a:gd name="T4" fmla="*/ 8064499 w 10"/>
              <a:gd name="T5" fmla="*/ 4686399 h 55"/>
              <a:gd name="T6" fmla="*/ 16128999 w 10"/>
              <a:gd name="T7" fmla="*/ 10310164 h 5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5"/>
              <a:gd name="T14" fmla="*/ 10 w 10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5">
                <a:moveTo>
                  <a:pt x="0" y="0"/>
                </a:moveTo>
                <a:lnTo>
                  <a:pt x="2" y="13"/>
                </a:lnTo>
                <a:lnTo>
                  <a:pt x="5" y="25"/>
                </a:lnTo>
                <a:lnTo>
                  <a:pt x="10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4" name="Freeform 536"/>
          <p:cNvSpPr>
            <a:spLocks/>
          </p:cNvSpPr>
          <p:nvPr/>
        </p:nvSpPr>
        <p:spPr bwMode="auto">
          <a:xfrm rot="-446283">
            <a:off x="3648075" y="2476500"/>
            <a:ext cx="12700" cy="31750"/>
          </a:xfrm>
          <a:custGeom>
            <a:avLst/>
            <a:gdLst>
              <a:gd name="T0" fmla="*/ 0 w 9"/>
              <a:gd name="T1" fmla="*/ 0 h 70"/>
              <a:gd name="T2" fmla="*/ 7964310 w 9"/>
              <a:gd name="T3" fmla="*/ 6994524 h 70"/>
              <a:gd name="T4" fmla="*/ 17921109 w 9"/>
              <a:gd name="T5" fmla="*/ 14400890 h 70"/>
              <a:gd name="T6" fmla="*/ 0 60000 65536"/>
              <a:gd name="T7" fmla="*/ 0 60000 65536"/>
              <a:gd name="T8" fmla="*/ 0 60000 65536"/>
              <a:gd name="T9" fmla="*/ 0 w 9"/>
              <a:gd name="T10" fmla="*/ 0 h 70"/>
              <a:gd name="T11" fmla="*/ 9 w 9"/>
              <a:gd name="T12" fmla="*/ 70 h 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0">
                <a:moveTo>
                  <a:pt x="0" y="0"/>
                </a:moveTo>
                <a:lnTo>
                  <a:pt x="4" y="34"/>
                </a:lnTo>
                <a:lnTo>
                  <a:pt x="9" y="7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5" name="Freeform 537"/>
          <p:cNvSpPr>
            <a:spLocks/>
          </p:cNvSpPr>
          <p:nvPr/>
        </p:nvSpPr>
        <p:spPr bwMode="auto">
          <a:xfrm rot="-446283">
            <a:off x="3665538" y="2506663"/>
            <a:ext cx="12700" cy="36512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7930674 h 82"/>
              <a:gd name="T4" fmla="*/ 16128999 w 10"/>
              <a:gd name="T5" fmla="*/ 16257637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6" name="Line 538"/>
          <p:cNvSpPr>
            <a:spLocks noChangeShapeType="1"/>
          </p:cNvSpPr>
          <p:nvPr/>
        </p:nvSpPr>
        <p:spPr bwMode="auto">
          <a:xfrm rot="-446283">
            <a:off x="3683002" y="2540000"/>
            <a:ext cx="15875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7" name="Freeform 539"/>
          <p:cNvSpPr>
            <a:spLocks/>
          </p:cNvSpPr>
          <p:nvPr/>
        </p:nvSpPr>
        <p:spPr bwMode="auto">
          <a:xfrm rot="-446283">
            <a:off x="3703638" y="2576515"/>
            <a:ext cx="12700" cy="34925"/>
          </a:xfrm>
          <a:custGeom>
            <a:avLst/>
            <a:gdLst>
              <a:gd name="T0" fmla="*/ 0 w 9"/>
              <a:gd name="T1" fmla="*/ 0 h 80"/>
              <a:gd name="T2" fmla="*/ 7964310 w 9"/>
              <a:gd name="T3" fmla="*/ 7623691 h 80"/>
              <a:gd name="T4" fmla="*/ 13938955 w 9"/>
              <a:gd name="T5" fmla="*/ 11625658 h 80"/>
              <a:gd name="T6" fmla="*/ 17921109 w 9"/>
              <a:gd name="T7" fmla="*/ 15246946 h 8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80"/>
              <a:gd name="T14" fmla="*/ 9 w 9"/>
              <a:gd name="T15" fmla="*/ 80 h 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80">
                <a:moveTo>
                  <a:pt x="0" y="0"/>
                </a:moveTo>
                <a:lnTo>
                  <a:pt x="4" y="40"/>
                </a:lnTo>
                <a:lnTo>
                  <a:pt x="7" y="61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8" name="Freeform 540"/>
          <p:cNvSpPr>
            <a:spLocks/>
          </p:cNvSpPr>
          <p:nvPr/>
        </p:nvSpPr>
        <p:spPr bwMode="auto">
          <a:xfrm rot="-446283">
            <a:off x="3719513" y="2609852"/>
            <a:ext cx="12700" cy="30163"/>
          </a:xfrm>
          <a:custGeom>
            <a:avLst/>
            <a:gdLst>
              <a:gd name="T0" fmla="*/ 0 w 10"/>
              <a:gd name="T1" fmla="*/ 0 h 66"/>
              <a:gd name="T2" fmla="*/ 8064499 w 10"/>
              <a:gd name="T3" fmla="*/ 7101557 h 66"/>
              <a:gd name="T4" fmla="*/ 16128999 w 10"/>
              <a:gd name="T5" fmla="*/ 13784945 h 66"/>
              <a:gd name="T6" fmla="*/ 0 60000 65536"/>
              <a:gd name="T7" fmla="*/ 0 60000 65536"/>
              <a:gd name="T8" fmla="*/ 0 60000 65536"/>
              <a:gd name="T9" fmla="*/ 0 w 10"/>
              <a:gd name="T10" fmla="*/ 0 h 66"/>
              <a:gd name="T11" fmla="*/ 10 w 10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6">
                <a:moveTo>
                  <a:pt x="0" y="0"/>
                </a:moveTo>
                <a:lnTo>
                  <a:pt x="5" y="34"/>
                </a:lnTo>
                <a:lnTo>
                  <a:pt x="10" y="6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89" name="Freeform 541"/>
          <p:cNvSpPr>
            <a:spLocks/>
          </p:cNvSpPr>
          <p:nvPr/>
        </p:nvSpPr>
        <p:spPr bwMode="auto">
          <a:xfrm rot="-446283">
            <a:off x="3735388" y="2638427"/>
            <a:ext cx="12700" cy="22225"/>
          </a:xfrm>
          <a:custGeom>
            <a:avLst/>
            <a:gdLst>
              <a:gd name="T0" fmla="*/ 0 w 9"/>
              <a:gd name="T1" fmla="*/ 0 h 50"/>
              <a:gd name="T2" fmla="*/ 7964310 w 9"/>
              <a:gd name="T3" fmla="*/ 5334445 h 50"/>
              <a:gd name="T4" fmla="*/ 13938955 w 9"/>
              <a:gd name="T5" fmla="*/ 7903211 h 50"/>
              <a:gd name="T6" fmla="*/ 17921109 w 9"/>
              <a:gd name="T7" fmla="*/ 9879013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4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0" name="Freeform 542"/>
          <p:cNvSpPr>
            <a:spLocks/>
          </p:cNvSpPr>
          <p:nvPr/>
        </p:nvSpPr>
        <p:spPr bwMode="auto">
          <a:xfrm rot="-446283">
            <a:off x="3751263" y="2659063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1290301 w 10"/>
              <a:gd name="T5" fmla="*/ 4937579 h 28"/>
              <a:gd name="T6" fmla="*/ 16128999 w 10"/>
              <a:gd name="T7" fmla="*/ 5760357 h 2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8"/>
              <a:gd name="T14" fmla="*/ 10 w 10"/>
              <a:gd name="T15" fmla="*/ 28 h 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7" y="24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1" name="Freeform 543"/>
          <p:cNvSpPr>
            <a:spLocks/>
          </p:cNvSpPr>
          <p:nvPr/>
        </p:nvSpPr>
        <p:spPr bwMode="auto">
          <a:xfrm rot="-446283">
            <a:off x="3763965" y="2668590"/>
            <a:ext cx="15875" cy="1587"/>
          </a:xfrm>
          <a:custGeom>
            <a:avLst/>
            <a:gdLst>
              <a:gd name="T0" fmla="*/ 0 w 12"/>
              <a:gd name="T1" fmla="*/ 0 h 4"/>
              <a:gd name="T2" fmla="*/ 7000875 w 12"/>
              <a:gd name="T3" fmla="*/ 629642 h 4"/>
              <a:gd name="T4" fmla="*/ 21001301 w 12"/>
              <a:gd name="T5" fmla="*/ 315019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4" y="4"/>
                </a:lnTo>
                <a:lnTo>
                  <a:pt x="12" y="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2" name="Freeform 544"/>
          <p:cNvSpPr>
            <a:spLocks/>
          </p:cNvSpPr>
          <p:nvPr/>
        </p:nvSpPr>
        <p:spPr bwMode="auto">
          <a:xfrm rot="-446283">
            <a:off x="3779838" y="2657477"/>
            <a:ext cx="11112" cy="11113"/>
          </a:xfrm>
          <a:custGeom>
            <a:avLst/>
            <a:gdLst>
              <a:gd name="T0" fmla="*/ 0 w 9"/>
              <a:gd name="T1" fmla="*/ 5369512 h 23"/>
              <a:gd name="T2" fmla="*/ 3048392 w 9"/>
              <a:gd name="T3" fmla="*/ 4435537 h 23"/>
              <a:gd name="T4" fmla="*/ 6098018 w 9"/>
              <a:gd name="T5" fmla="*/ 3268188 h 23"/>
              <a:gd name="T6" fmla="*/ 13719615 w 9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3"/>
              <a:gd name="T14" fmla="*/ 9 w 9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3">
                <a:moveTo>
                  <a:pt x="0" y="23"/>
                </a:moveTo>
                <a:lnTo>
                  <a:pt x="2" y="19"/>
                </a:lnTo>
                <a:lnTo>
                  <a:pt x="4" y="1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3" name="Freeform 545"/>
          <p:cNvSpPr>
            <a:spLocks/>
          </p:cNvSpPr>
          <p:nvPr/>
        </p:nvSpPr>
        <p:spPr bwMode="auto">
          <a:xfrm rot="-446283">
            <a:off x="3789365" y="2635250"/>
            <a:ext cx="14287" cy="20638"/>
          </a:xfrm>
          <a:custGeom>
            <a:avLst/>
            <a:gdLst>
              <a:gd name="T0" fmla="*/ 0 w 10"/>
              <a:gd name="T1" fmla="*/ 9465046 h 45"/>
              <a:gd name="T2" fmla="*/ 10206632 w 10"/>
              <a:gd name="T3" fmla="*/ 5468611 h 45"/>
              <a:gd name="T4" fmla="*/ 20411835 w 10"/>
              <a:gd name="T5" fmla="*/ 0 h 45"/>
              <a:gd name="T6" fmla="*/ 0 60000 65536"/>
              <a:gd name="T7" fmla="*/ 0 60000 65536"/>
              <a:gd name="T8" fmla="*/ 0 60000 65536"/>
              <a:gd name="T9" fmla="*/ 0 w 10"/>
              <a:gd name="T10" fmla="*/ 0 h 45"/>
              <a:gd name="T11" fmla="*/ 10 w 10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5">
                <a:moveTo>
                  <a:pt x="0" y="45"/>
                </a:moveTo>
                <a:lnTo>
                  <a:pt x="5" y="26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4" name="Freeform 546"/>
          <p:cNvSpPr>
            <a:spLocks/>
          </p:cNvSpPr>
          <p:nvPr/>
        </p:nvSpPr>
        <p:spPr bwMode="auto">
          <a:xfrm rot="-446283">
            <a:off x="3798888" y="2605090"/>
            <a:ext cx="11112" cy="28575"/>
          </a:xfrm>
          <a:custGeom>
            <a:avLst/>
            <a:gdLst>
              <a:gd name="T0" fmla="*/ 0 w 9"/>
              <a:gd name="T1" fmla="*/ 12562007 h 65"/>
              <a:gd name="T2" fmla="*/ 3048392 w 9"/>
              <a:gd name="T3" fmla="*/ 9856176 h 65"/>
              <a:gd name="T4" fmla="*/ 6098018 w 9"/>
              <a:gd name="T5" fmla="*/ 6570930 h 65"/>
              <a:gd name="T6" fmla="*/ 13719615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1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5" name="Freeform 547"/>
          <p:cNvSpPr>
            <a:spLocks/>
          </p:cNvSpPr>
          <p:nvPr/>
        </p:nvSpPr>
        <p:spPr bwMode="auto">
          <a:xfrm rot="-446283">
            <a:off x="3806827" y="2570165"/>
            <a:ext cx="15875" cy="34925"/>
          </a:xfrm>
          <a:custGeom>
            <a:avLst/>
            <a:gdLst>
              <a:gd name="T0" fmla="*/ 0 w 12"/>
              <a:gd name="T1" fmla="*/ 16049417 h 76"/>
              <a:gd name="T2" fmla="*/ 8751094 w 12"/>
              <a:gd name="T3" fmla="*/ 8447255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6" name="Freeform 548"/>
          <p:cNvSpPr>
            <a:spLocks/>
          </p:cNvSpPr>
          <p:nvPr/>
        </p:nvSpPr>
        <p:spPr bwMode="auto">
          <a:xfrm rot="-446283">
            <a:off x="3817940" y="2530477"/>
            <a:ext cx="14287" cy="36513"/>
          </a:xfrm>
          <a:custGeom>
            <a:avLst/>
            <a:gdLst>
              <a:gd name="T0" fmla="*/ 0 w 10"/>
              <a:gd name="T1" fmla="*/ 15871420 h 84"/>
              <a:gd name="T2" fmla="*/ 10206632 w 10"/>
              <a:gd name="T3" fmla="*/ 7935927 h 84"/>
              <a:gd name="T4" fmla="*/ 20411835 w 10"/>
              <a:gd name="T5" fmla="*/ 0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84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7" name="Freeform 549"/>
          <p:cNvSpPr>
            <a:spLocks/>
          </p:cNvSpPr>
          <p:nvPr/>
        </p:nvSpPr>
        <p:spPr bwMode="auto">
          <a:xfrm rot="-446283">
            <a:off x="3827463" y="2492375"/>
            <a:ext cx="11112" cy="38100"/>
          </a:xfrm>
          <a:custGeom>
            <a:avLst/>
            <a:gdLst>
              <a:gd name="T0" fmla="*/ 0 w 9"/>
              <a:gd name="T1" fmla="*/ 17489278 h 83"/>
              <a:gd name="T2" fmla="*/ 6098018 w 9"/>
              <a:gd name="T3" fmla="*/ 8428363 h 83"/>
              <a:gd name="T4" fmla="*/ 13719615 w 9"/>
              <a:gd name="T5" fmla="*/ 0 h 83"/>
              <a:gd name="T6" fmla="*/ 0 60000 65536"/>
              <a:gd name="T7" fmla="*/ 0 60000 65536"/>
              <a:gd name="T8" fmla="*/ 0 60000 65536"/>
              <a:gd name="T9" fmla="*/ 0 w 9"/>
              <a:gd name="T10" fmla="*/ 0 h 83"/>
              <a:gd name="T11" fmla="*/ 9 w 9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3">
                <a:moveTo>
                  <a:pt x="0" y="83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8" name="Freeform 550"/>
          <p:cNvSpPr>
            <a:spLocks/>
          </p:cNvSpPr>
          <p:nvPr/>
        </p:nvSpPr>
        <p:spPr bwMode="auto">
          <a:xfrm rot="-446283">
            <a:off x="3833813" y="2459038"/>
            <a:ext cx="12700" cy="31750"/>
          </a:xfrm>
          <a:custGeom>
            <a:avLst/>
            <a:gdLst>
              <a:gd name="T0" fmla="*/ 0 w 10"/>
              <a:gd name="T1" fmla="*/ 14198061 h 71"/>
              <a:gd name="T2" fmla="*/ 8064499 w 10"/>
              <a:gd name="T3" fmla="*/ 6599080 h 71"/>
              <a:gd name="T4" fmla="*/ 16128999 w 10"/>
              <a:gd name="T5" fmla="*/ 0 h 71"/>
              <a:gd name="T6" fmla="*/ 0 60000 65536"/>
              <a:gd name="T7" fmla="*/ 0 60000 65536"/>
              <a:gd name="T8" fmla="*/ 0 60000 65536"/>
              <a:gd name="T9" fmla="*/ 0 w 10"/>
              <a:gd name="T10" fmla="*/ 0 h 71"/>
              <a:gd name="T11" fmla="*/ 10 w 10"/>
              <a:gd name="T12" fmla="*/ 71 h 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1">
                <a:moveTo>
                  <a:pt x="0" y="71"/>
                </a:moveTo>
                <a:lnTo>
                  <a:pt x="5" y="3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199" name="Freeform 551"/>
          <p:cNvSpPr>
            <a:spLocks/>
          </p:cNvSpPr>
          <p:nvPr/>
        </p:nvSpPr>
        <p:spPr bwMode="auto">
          <a:xfrm rot="-446283">
            <a:off x="3841750" y="2430465"/>
            <a:ext cx="12700" cy="26987"/>
          </a:xfrm>
          <a:custGeom>
            <a:avLst/>
            <a:gdLst>
              <a:gd name="T0" fmla="*/ 0 w 9"/>
              <a:gd name="T1" fmla="*/ 12344037 h 59"/>
              <a:gd name="T2" fmla="*/ 9956799 w 9"/>
              <a:gd name="T3" fmla="*/ 5648974 h 59"/>
              <a:gd name="T4" fmla="*/ 13938955 w 9"/>
              <a:gd name="T5" fmla="*/ 2510706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0" name="Freeform 552"/>
          <p:cNvSpPr>
            <a:spLocks/>
          </p:cNvSpPr>
          <p:nvPr/>
        </p:nvSpPr>
        <p:spPr bwMode="auto">
          <a:xfrm rot="-446283">
            <a:off x="3851277" y="2413002"/>
            <a:ext cx="15875" cy="15875"/>
          </a:xfrm>
          <a:custGeom>
            <a:avLst/>
            <a:gdLst>
              <a:gd name="T0" fmla="*/ 0 w 12"/>
              <a:gd name="T1" fmla="*/ 6631989 h 38"/>
              <a:gd name="T2" fmla="*/ 8751094 w 12"/>
              <a:gd name="T3" fmla="*/ 2966954 h 38"/>
              <a:gd name="T4" fmla="*/ 17500864 w 12"/>
              <a:gd name="T5" fmla="*/ 1047332 h 38"/>
              <a:gd name="T6" fmla="*/ 21001301 w 12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8"/>
              <a:gd name="T14" fmla="*/ 12 w 12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8">
                <a:moveTo>
                  <a:pt x="0" y="38"/>
                </a:moveTo>
                <a:lnTo>
                  <a:pt x="5" y="17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1" name="Freeform 553"/>
          <p:cNvSpPr>
            <a:spLocks/>
          </p:cNvSpPr>
          <p:nvPr/>
        </p:nvSpPr>
        <p:spPr bwMode="auto">
          <a:xfrm rot="-446283">
            <a:off x="3867150" y="2403475"/>
            <a:ext cx="12700" cy="7938"/>
          </a:xfrm>
          <a:custGeom>
            <a:avLst/>
            <a:gdLst>
              <a:gd name="T0" fmla="*/ 0 w 10"/>
              <a:gd name="T1" fmla="*/ 4200790 h 15"/>
              <a:gd name="T2" fmla="*/ 8064499 w 10"/>
              <a:gd name="T3" fmla="*/ 1120317 h 15"/>
              <a:gd name="T4" fmla="*/ 11290301 w 10"/>
              <a:gd name="T5" fmla="*/ 559894 h 15"/>
              <a:gd name="T6" fmla="*/ 16128999 w 10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5"/>
              <a:gd name="T14" fmla="*/ 10 w 10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5">
                <a:moveTo>
                  <a:pt x="0" y="15"/>
                </a:moveTo>
                <a:lnTo>
                  <a:pt x="5" y="4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2" name="Freeform 554"/>
          <p:cNvSpPr>
            <a:spLocks/>
          </p:cNvSpPr>
          <p:nvPr/>
        </p:nvSpPr>
        <p:spPr bwMode="auto">
          <a:xfrm rot="-446283">
            <a:off x="3878263" y="2401888"/>
            <a:ext cx="12700" cy="4762"/>
          </a:xfrm>
          <a:custGeom>
            <a:avLst/>
            <a:gdLst>
              <a:gd name="T0" fmla="*/ 0 w 9"/>
              <a:gd name="T1" fmla="*/ 0 h 10"/>
              <a:gd name="T2" fmla="*/ 3982155 w 9"/>
              <a:gd name="T3" fmla="*/ 0 h 10"/>
              <a:gd name="T4" fmla="*/ 9956799 w 9"/>
              <a:gd name="T5" fmla="*/ 453342 h 10"/>
              <a:gd name="T6" fmla="*/ 17921109 w 9"/>
              <a:gd name="T7" fmla="*/ 2267664 h 1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0"/>
              <a:gd name="T14" fmla="*/ 9 w 9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0">
                <a:moveTo>
                  <a:pt x="0" y="0"/>
                </a:moveTo>
                <a:lnTo>
                  <a:pt x="2" y="0"/>
                </a:lnTo>
                <a:lnTo>
                  <a:pt x="5" y="2"/>
                </a:lnTo>
                <a:lnTo>
                  <a:pt x="9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3" name="Freeform 555"/>
          <p:cNvSpPr>
            <a:spLocks/>
          </p:cNvSpPr>
          <p:nvPr/>
        </p:nvSpPr>
        <p:spPr bwMode="auto">
          <a:xfrm rot="-446283">
            <a:off x="3892550" y="2405065"/>
            <a:ext cx="12700" cy="15875"/>
          </a:xfrm>
          <a:custGeom>
            <a:avLst/>
            <a:gdLst>
              <a:gd name="T0" fmla="*/ 0 w 10"/>
              <a:gd name="T1" fmla="*/ 0 h 36"/>
              <a:gd name="T2" fmla="*/ 4838699 w 10"/>
              <a:gd name="T3" fmla="*/ 1361281 h 36"/>
              <a:gd name="T4" fmla="*/ 8064499 w 10"/>
              <a:gd name="T5" fmla="*/ 2917031 h 36"/>
              <a:gd name="T6" fmla="*/ 16128999 w 10"/>
              <a:gd name="T7" fmla="*/ 7000433 h 3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6"/>
              <a:gd name="T14" fmla="*/ 10 w 10"/>
              <a:gd name="T15" fmla="*/ 36 h 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6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4" name="Freeform 556"/>
          <p:cNvSpPr>
            <a:spLocks/>
          </p:cNvSpPr>
          <p:nvPr/>
        </p:nvSpPr>
        <p:spPr bwMode="auto">
          <a:xfrm rot="-446283">
            <a:off x="3908425" y="2419350"/>
            <a:ext cx="12700" cy="25400"/>
          </a:xfrm>
          <a:custGeom>
            <a:avLst/>
            <a:gdLst>
              <a:gd name="T0" fmla="*/ 0 w 9"/>
              <a:gd name="T1" fmla="*/ 0 h 55"/>
              <a:gd name="T2" fmla="*/ 9956799 w 9"/>
              <a:gd name="T3" fmla="*/ 5545051 h 55"/>
              <a:gd name="T4" fmla="*/ 17921109 w 9"/>
              <a:gd name="T5" fmla="*/ 11730182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0"/>
                </a:moveTo>
                <a:lnTo>
                  <a:pt x="5" y="26"/>
                </a:lnTo>
                <a:lnTo>
                  <a:pt x="9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5" name="Freeform 557"/>
          <p:cNvSpPr>
            <a:spLocks/>
          </p:cNvSpPr>
          <p:nvPr/>
        </p:nvSpPr>
        <p:spPr bwMode="auto">
          <a:xfrm rot="-446283">
            <a:off x="3924302" y="2441575"/>
            <a:ext cx="15875" cy="31750"/>
          </a:xfrm>
          <a:custGeom>
            <a:avLst/>
            <a:gdLst>
              <a:gd name="T0" fmla="*/ 0 w 12"/>
              <a:gd name="T1" fmla="*/ 0 h 72"/>
              <a:gd name="T2" fmla="*/ 8751094 w 12"/>
              <a:gd name="T3" fmla="*/ 6611495 h 72"/>
              <a:gd name="T4" fmla="*/ 21001301 w 12"/>
              <a:gd name="T5" fmla="*/ 14000866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0"/>
                </a:moveTo>
                <a:lnTo>
                  <a:pt x="5" y="34"/>
                </a:lnTo>
                <a:lnTo>
                  <a:pt x="12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6" name="Freeform 558"/>
          <p:cNvSpPr>
            <a:spLocks/>
          </p:cNvSpPr>
          <p:nvPr/>
        </p:nvSpPr>
        <p:spPr bwMode="auto">
          <a:xfrm rot="-446283">
            <a:off x="3944938" y="2471738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7" name="Freeform 559"/>
          <p:cNvSpPr>
            <a:spLocks/>
          </p:cNvSpPr>
          <p:nvPr/>
        </p:nvSpPr>
        <p:spPr bwMode="auto">
          <a:xfrm rot="-446283">
            <a:off x="3962402" y="2508250"/>
            <a:ext cx="11113" cy="38100"/>
          </a:xfrm>
          <a:custGeom>
            <a:avLst/>
            <a:gdLst>
              <a:gd name="T0" fmla="*/ 0 w 9"/>
              <a:gd name="T1" fmla="*/ 0 h 85"/>
              <a:gd name="T2" fmla="*/ 7623517 w 9"/>
              <a:gd name="T3" fmla="*/ 8438478 h 85"/>
              <a:gd name="T4" fmla="*/ 13722084 w 9"/>
              <a:gd name="T5" fmla="*/ 17077766 h 85"/>
              <a:gd name="T6" fmla="*/ 0 60000 65536"/>
              <a:gd name="T7" fmla="*/ 0 60000 65536"/>
              <a:gd name="T8" fmla="*/ 0 60000 65536"/>
              <a:gd name="T9" fmla="*/ 0 w 9"/>
              <a:gd name="T10" fmla="*/ 0 h 85"/>
              <a:gd name="T11" fmla="*/ 9 w 9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5">
                <a:moveTo>
                  <a:pt x="0" y="0"/>
                </a:moveTo>
                <a:lnTo>
                  <a:pt x="5" y="42"/>
                </a:lnTo>
                <a:lnTo>
                  <a:pt x="9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8" name="Freeform 560"/>
          <p:cNvSpPr>
            <a:spLocks/>
          </p:cNvSpPr>
          <p:nvPr/>
        </p:nvSpPr>
        <p:spPr bwMode="auto">
          <a:xfrm rot="-446283">
            <a:off x="3978275" y="2543177"/>
            <a:ext cx="14288" cy="34925"/>
          </a:xfrm>
          <a:custGeom>
            <a:avLst/>
            <a:gdLst>
              <a:gd name="T0" fmla="*/ 0 w 10"/>
              <a:gd name="T1" fmla="*/ 0 h 78"/>
              <a:gd name="T2" fmla="*/ 10207346 w 10"/>
              <a:gd name="T3" fmla="*/ 8019318 h 78"/>
              <a:gd name="T4" fmla="*/ 20414692 w 10"/>
              <a:gd name="T5" fmla="*/ 15637894 h 78"/>
              <a:gd name="T6" fmla="*/ 0 60000 65536"/>
              <a:gd name="T7" fmla="*/ 0 60000 65536"/>
              <a:gd name="T8" fmla="*/ 0 60000 65536"/>
              <a:gd name="T9" fmla="*/ 0 w 10"/>
              <a:gd name="T10" fmla="*/ 0 h 78"/>
              <a:gd name="T11" fmla="*/ 10 w 10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8">
                <a:moveTo>
                  <a:pt x="0" y="0"/>
                </a:moveTo>
                <a:lnTo>
                  <a:pt x="5" y="40"/>
                </a:lnTo>
                <a:lnTo>
                  <a:pt x="10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09" name="Freeform 561"/>
          <p:cNvSpPr>
            <a:spLocks/>
          </p:cNvSpPr>
          <p:nvPr/>
        </p:nvSpPr>
        <p:spPr bwMode="auto">
          <a:xfrm rot="-446283">
            <a:off x="3995740" y="2576515"/>
            <a:ext cx="15875" cy="28575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6377499 h 65"/>
              <a:gd name="T4" fmla="*/ 21001301 w 12"/>
              <a:gd name="T5" fmla="*/ 12562007 h 65"/>
              <a:gd name="T6" fmla="*/ 0 60000 65536"/>
              <a:gd name="T7" fmla="*/ 0 60000 65536"/>
              <a:gd name="T8" fmla="*/ 0 60000 65536"/>
              <a:gd name="T9" fmla="*/ 0 w 12"/>
              <a:gd name="T10" fmla="*/ 0 h 65"/>
              <a:gd name="T11" fmla="*/ 12 w 12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5">
                <a:moveTo>
                  <a:pt x="0" y="0"/>
                </a:moveTo>
                <a:lnTo>
                  <a:pt x="5" y="33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0" name="Freeform 562"/>
          <p:cNvSpPr>
            <a:spLocks/>
          </p:cNvSpPr>
          <p:nvPr/>
        </p:nvSpPr>
        <p:spPr bwMode="auto">
          <a:xfrm rot="-446283">
            <a:off x="4014788" y="2603502"/>
            <a:ext cx="11112" cy="22225"/>
          </a:xfrm>
          <a:custGeom>
            <a:avLst/>
            <a:gdLst>
              <a:gd name="T0" fmla="*/ 0 w 9"/>
              <a:gd name="T1" fmla="*/ 0 h 48"/>
              <a:gd name="T2" fmla="*/ 7621597 w 9"/>
              <a:gd name="T3" fmla="*/ 5788686 h 48"/>
              <a:gd name="T4" fmla="*/ 10671224 w 9"/>
              <a:gd name="T5" fmla="*/ 8146853 h 48"/>
              <a:gd name="T6" fmla="*/ 13719615 w 9"/>
              <a:gd name="T7" fmla="*/ 10290638 h 4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8"/>
              <a:gd name="T14" fmla="*/ 9 w 9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8">
                <a:moveTo>
                  <a:pt x="0" y="0"/>
                </a:moveTo>
                <a:lnTo>
                  <a:pt x="5" y="27"/>
                </a:lnTo>
                <a:lnTo>
                  <a:pt x="7" y="38"/>
                </a:lnTo>
                <a:lnTo>
                  <a:pt x="9" y="4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1" name="Freeform 563"/>
          <p:cNvSpPr>
            <a:spLocks/>
          </p:cNvSpPr>
          <p:nvPr/>
        </p:nvSpPr>
        <p:spPr bwMode="auto">
          <a:xfrm rot="-446283">
            <a:off x="4027490" y="2624138"/>
            <a:ext cx="14287" cy="11112"/>
          </a:xfrm>
          <a:custGeom>
            <a:avLst/>
            <a:gdLst>
              <a:gd name="T0" fmla="*/ 0 w 10"/>
              <a:gd name="T1" fmla="*/ 0 h 26"/>
              <a:gd name="T2" fmla="*/ 10206632 w 10"/>
              <a:gd name="T3" fmla="*/ 2739963 h 26"/>
              <a:gd name="T4" fmla="*/ 16330040 w 10"/>
              <a:gd name="T5" fmla="*/ 4018271 h 26"/>
              <a:gd name="T6" fmla="*/ 20411835 w 10"/>
              <a:gd name="T7" fmla="*/ 4749098 h 2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6"/>
              <a:gd name="T14" fmla="*/ 10 w 10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6">
                <a:moveTo>
                  <a:pt x="0" y="0"/>
                </a:moveTo>
                <a:lnTo>
                  <a:pt x="5" y="15"/>
                </a:lnTo>
                <a:lnTo>
                  <a:pt x="8" y="22"/>
                </a:lnTo>
                <a:lnTo>
                  <a:pt x="10" y="2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2" name="Freeform 564"/>
          <p:cNvSpPr>
            <a:spLocks/>
          </p:cNvSpPr>
          <p:nvPr/>
        </p:nvSpPr>
        <p:spPr bwMode="auto">
          <a:xfrm rot="-446283">
            <a:off x="4043363" y="2633665"/>
            <a:ext cx="11112" cy="1587"/>
          </a:xfrm>
          <a:custGeom>
            <a:avLst/>
            <a:gdLst>
              <a:gd name="T0" fmla="*/ 0 w 9"/>
              <a:gd name="T1" fmla="*/ 0 h 2"/>
              <a:gd name="T2" fmla="*/ 7621597 w 9"/>
              <a:gd name="T3" fmla="*/ 1259284 h 2"/>
              <a:gd name="T4" fmla="*/ 13719615 w 9"/>
              <a:gd name="T5" fmla="*/ 0 h 2"/>
              <a:gd name="T6" fmla="*/ 0 60000 65536"/>
              <a:gd name="T7" fmla="*/ 0 60000 65536"/>
              <a:gd name="T8" fmla="*/ 0 60000 65536"/>
              <a:gd name="T9" fmla="*/ 0 w 9"/>
              <a:gd name="T10" fmla="*/ 0 h 2"/>
              <a:gd name="T11" fmla="*/ 9 w 9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2">
                <a:moveTo>
                  <a:pt x="0" y="0"/>
                </a:moveTo>
                <a:lnTo>
                  <a:pt x="5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3" name="Freeform 565"/>
          <p:cNvSpPr>
            <a:spLocks/>
          </p:cNvSpPr>
          <p:nvPr/>
        </p:nvSpPr>
        <p:spPr bwMode="auto">
          <a:xfrm rot="-446283">
            <a:off x="4052888" y="2622552"/>
            <a:ext cx="12700" cy="9525"/>
          </a:xfrm>
          <a:custGeom>
            <a:avLst/>
            <a:gdLst>
              <a:gd name="T0" fmla="*/ 0 w 10"/>
              <a:gd name="T1" fmla="*/ 3944593 h 23"/>
              <a:gd name="T2" fmla="*/ 8064499 w 10"/>
              <a:gd name="T3" fmla="*/ 2401128 h 23"/>
              <a:gd name="T4" fmla="*/ 16128999 w 10"/>
              <a:gd name="T5" fmla="*/ 0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23"/>
                </a:moveTo>
                <a:lnTo>
                  <a:pt x="5" y="1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4" name="Freeform 566"/>
          <p:cNvSpPr>
            <a:spLocks/>
          </p:cNvSpPr>
          <p:nvPr/>
        </p:nvSpPr>
        <p:spPr bwMode="auto">
          <a:xfrm rot="-446283">
            <a:off x="4064002" y="2598740"/>
            <a:ext cx="15875" cy="22225"/>
          </a:xfrm>
          <a:custGeom>
            <a:avLst/>
            <a:gdLst>
              <a:gd name="T0" fmla="*/ 0 w 12"/>
              <a:gd name="T1" fmla="*/ 10509588 h 47"/>
              <a:gd name="T2" fmla="*/ 3500438 w 12"/>
              <a:gd name="T3" fmla="*/ 8049707 h 47"/>
              <a:gd name="T4" fmla="*/ 8751094 w 12"/>
              <a:gd name="T5" fmla="*/ 5590297 h 47"/>
              <a:gd name="T6" fmla="*/ 21001301 w 12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7"/>
              <a:gd name="T14" fmla="*/ 12 w 12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7">
                <a:moveTo>
                  <a:pt x="0" y="47"/>
                </a:moveTo>
                <a:lnTo>
                  <a:pt x="2" y="36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5" name="Freeform 567"/>
          <p:cNvSpPr>
            <a:spLocks/>
          </p:cNvSpPr>
          <p:nvPr/>
        </p:nvSpPr>
        <p:spPr bwMode="auto">
          <a:xfrm rot="-446283">
            <a:off x="4076700" y="2568577"/>
            <a:ext cx="12700" cy="28575"/>
          </a:xfrm>
          <a:custGeom>
            <a:avLst/>
            <a:gdLst>
              <a:gd name="T0" fmla="*/ 0 w 9"/>
              <a:gd name="T1" fmla="*/ 12562007 h 65"/>
              <a:gd name="T2" fmla="*/ 3982155 w 9"/>
              <a:gd name="T3" fmla="*/ 9663185 h 65"/>
              <a:gd name="T4" fmla="*/ 9956799 w 9"/>
              <a:gd name="T5" fmla="*/ 6570930 h 65"/>
              <a:gd name="T6" fmla="*/ 17921109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0"/>
                </a:ln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6" name="Freeform 568"/>
          <p:cNvSpPr>
            <a:spLocks/>
          </p:cNvSpPr>
          <p:nvPr/>
        </p:nvSpPr>
        <p:spPr bwMode="auto">
          <a:xfrm rot="-446283">
            <a:off x="4084638" y="2532065"/>
            <a:ext cx="12700" cy="34925"/>
          </a:xfrm>
          <a:custGeom>
            <a:avLst/>
            <a:gdLst>
              <a:gd name="T0" fmla="*/ 0 w 10"/>
              <a:gd name="T1" fmla="*/ 16049417 h 76"/>
              <a:gd name="T2" fmla="*/ 8064499 w 10"/>
              <a:gd name="T3" fmla="*/ 8447255 h 76"/>
              <a:gd name="T4" fmla="*/ 16128999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7" name="Freeform 569"/>
          <p:cNvSpPr>
            <a:spLocks/>
          </p:cNvSpPr>
          <p:nvPr/>
        </p:nvSpPr>
        <p:spPr bwMode="auto">
          <a:xfrm rot="-446283">
            <a:off x="4092575" y="2492375"/>
            <a:ext cx="14288" cy="38100"/>
          </a:xfrm>
          <a:custGeom>
            <a:avLst/>
            <a:gdLst>
              <a:gd name="T0" fmla="*/ 0 w 10"/>
              <a:gd name="T1" fmla="*/ 17077766 h 85"/>
              <a:gd name="T2" fmla="*/ 10207346 w 10"/>
              <a:gd name="T3" fmla="*/ 8639287 h 85"/>
              <a:gd name="T4" fmla="*/ 20414692 w 10"/>
              <a:gd name="T5" fmla="*/ 0 h 85"/>
              <a:gd name="T6" fmla="*/ 0 60000 65536"/>
              <a:gd name="T7" fmla="*/ 0 60000 65536"/>
              <a:gd name="T8" fmla="*/ 0 60000 65536"/>
              <a:gd name="T9" fmla="*/ 0 w 10"/>
              <a:gd name="T10" fmla="*/ 0 h 85"/>
              <a:gd name="T11" fmla="*/ 10 w 10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5">
                <a:moveTo>
                  <a:pt x="0" y="85"/>
                </a:moveTo>
                <a:lnTo>
                  <a:pt x="5" y="4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8" name="Freeform 570"/>
          <p:cNvSpPr>
            <a:spLocks/>
          </p:cNvSpPr>
          <p:nvPr/>
        </p:nvSpPr>
        <p:spPr bwMode="auto">
          <a:xfrm rot="-446283">
            <a:off x="4102102" y="2454277"/>
            <a:ext cx="11113" cy="36513"/>
          </a:xfrm>
          <a:custGeom>
            <a:avLst/>
            <a:gdLst>
              <a:gd name="T0" fmla="*/ 0 w 9"/>
              <a:gd name="T1" fmla="*/ 16258527 h 82"/>
              <a:gd name="T2" fmla="*/ 6098567 w 9"/>
              <a:gd name="T3" fmla="*/ 7930891 h 82"/>
              <a:gd name="T4" fmla="*/ 13722084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19" name="Freeform 571"/>
          <p:cNvSpPr>
            <a:spLocks/>
          </p:cNvSpPr>
          <p:nvPr/>
        </p:nvSpPr>
        <p:spPr bwMode="auto">
          <a:xfrm rot="-446283">
            <a:off x="4108452" y="2420938"/>
            <a:ext cx="15875" cy="31750"/>
          </a:xfrm>
          <a:custGeom>
            <a:avLst/>
            <a:gdLst>
              <a:gd name="T0" fmla="*/ 0 w 12"/>
              <a:gd name="T1" fmla="*/ 14000866 h 72"/>
              <a:gd name="T2" fmla="*/ 8751094 w 12"/>
              <a:gd name="T3" fmla="*/ 6611495 h 72"/>
              <a:gd name="T4" fmla="*/ 21001301 w 12"/>
              <a:gd name="T5" fmla="*/ 0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72"/>
                </a:moveTo>
                <a:lnTo>
                  <a:pt x="5" y="34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0" name="Freeform 572"/>
          <p:cNvSpPr>
            <a:spLocks/>
          </p:cNvSpPr>
          <p:nvPr/>
        </p:nvSpPr>
        <p:spPr bwMode="auto">
          <a:xfrm rot="-446283">
            <a:off x="4121150" y="2393950"/>
            <a:ext cx="12700" cy="25400"/>
          </a:xfrm>
          <a:custGeom>
            <a:avLst/>
            <a:gdLst>
              <a:gd name="T0" fmla="*/ 0 w 10"/>
              <a:gd name="T1" fmla="*/ 11520715 h 56"/>
              <a:gd name="T2" fmla="*/ 8064499 w 10"/>
              <a:gd name="T3" fmla="*/ 5554436 h 56"/>
              <a:gd name="T4" fmla="*/ 16128999 w 10"/>
              <a:gd name="T5" fmla="*/ 0 h 56"/>
              <a:gd name="T6" fmla="*/ 0 60000 65536"/>
              <a:gd name="T7" fmla="*/ 0 60000 65536"/>
              <a:gd name="T8" fmla="*/ 0 60000 65536"/>
              <a:gd name="T9" fmla="*/ 0 w 10"/>
              <a:gd name="T10" fmla="*/ 0 h 56"/>
              <a:gd name="T11" fmla="*/ 10 w 1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6">
                <a:moveTo>
                  <a:pt x="0" y="56"/>
                </a:moveTo>
                <a:lnTo>
                  <a:pt x="5" y="2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1" name="Freeform 573"/>
          <p:cNvSpPr>
            <a:spLocks/>
          </p:cNvSpPr>
          <p:nvPr/>
        </p:nvSpPr>
        <p:spPr bwMode="auto">
          <a:xfrm rot="-446283">
            <a:off x="4130675" y="2374902"/>
            <a:ext cx="12700" cy="17463"/>
          </a:xfrm>
          <a:custGeom>
            <a:avLst/>
            <a:gdLst>
              <a:gd name="T0" fmla="*/ 0 w 9"/>
              <a:gd name="T1" fmla="*/ 8025168 h 38"/>
              <a:gd name="T2" fmla="*/ 7964310 w 9"/>
              <a:gd name="T3" fmla="*/ 3379090 h 38"/>
              <a:gd name="T4" fmla="*/ 13938955 w 9"/>
              <a:gd name="T5" fmla="*/ 1266987 h 38"/>
              <a:gd name="T6" fmla="*/ 17921109 w 9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8"/>
              <a:gd name="T14" fmla="*/ 9 w 9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8">
                <a:moveTo>
                  <a:pt x="0" y="38"/>
                </a:moveTo>
                <a:lnTo>
                  <a:pt x="4" y="16"/>
                </a:lnTo>
                <a:lnTo>
                  <a:pt x="7" y="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2" name="Freeform 574"/>
          <p:cNvSpPr>
            <a:spLocks/>
          </p:cNvSpPr>
          <p:nvPr/>
        </p:nvSpPr>
        <p:spPr bwMode="auto">
          <a:xfrm rot="-446283">
            <a:off x="4141788" y="2366963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1290301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3" name="Freeform 575"/>
          <p:cNvSpPr>
            <a:spLocks/>
          </p:cNvSpPr>
          <p:nvPr/>
        </p:nvSpPr>
        <p:spPr bwMode="auto">
          <a:xfrm rot="-446283">
            <a:off x="4154490" y="2365375"/>
            <a:ext cx="15875" cy="6350"/>
          </a:xfrm>
          <a:custGeom>
            <a:avLst/>
            <a:gdLst>
              <a:gd name="T0" fmla="*/ 0 w 12"/>
              <a:gd name="T1" fmla="*/ 0 h 13"/>
              <a:gd name="T2" fmla="*/ 3500438 w 12"/>
              <a:gd name="T3" fmla="*/ 0 h 13"/>
              <a:gd name="T4" fmla="*/ 7000875 w 12"/>
              <a:gd name="T5" fmla="*/ 954454 h 13"/>
              <a:gd name="T6" fmla="*/ 21001301 w 12"/>
              <a:gd name="T7" fmla="*/ 3101731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3"/>
              <a:gd name="T14" fmla="*/ 12 w 12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3">
                <a:moveTo>
                  <a:pt x="0" y="0"/>
                </a:moveTo>
                <a:lnTo>
                  <a:pt x="2" y="0"/>
                </a:lnTo>
                <a:lnTo>
                  <a:pt x="4" y="4"/>
                </a:lnTo>
                <a:lnTo>
                  <a:pt x="12" y="1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4" name="Freeform 576"/>
          <p:cNvSpPr>
            <a:spLocks/>
          </p:cNvSpPr>
          <p:nvPr/>
        </p:nvSpPr>
        <p:spPr bwMode="auto">
          <a:xfrm rot="-446283">
            <a:off x="4171950" y="2370140"/>
            <a:ext cx="12700" cy="15875"/>
          </a:xfrm>
          <a:custGeom>
            <a:avLst/>
            <a:gdLst>
              <a:gd name="T0" fmla="*/ 0 w 9"/>
              <a:gd name="T1" fmla="*/ 0 h 35"/>
              <a:gd name="T2" fmla="*/ 3982155 w 9"/>
              <a:gd name="T3" fmla="*/ 1234168 h 35"/>
              <a:gd name="T4" fmla="*/ 7964310 w 9"/>
              <a:gd name="T5" fmla="*/ 2880178 h 35"/>
              <a:gd name="T6" fmla="*/ 17921109 w 9"/>
              <a:gd name="T7" fmla="*/ 7200445 h 3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5"/>
              <a:gd name="T14" fmla="*/ 9 w 9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5">
                <a:moveTo>
                  <a:pt x="0" y="0"/>
                </a:moveTo>
                <a:lnTo>
                  <a:pt x="2" y="6"/>
                </a:lnTo>
                <a:lnTo>
                  <a:pt x="4" y="14"/>
                </a:lnTo>
                <a:lnTo>
                  <a:pt x="9" y="3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5" name="Freeform 577"/>
          <p:cNvSpPr>
            <a:spLocks/>
          </p:cNvSpPr>
          <p:nvPr/>
        </p:nvSpPr>
        <p:spPr bwMode="auto">
          <a:xfrm rot="-446283">
            <a:off x="4186238" y="2384425"/>
            <a:ext cx="12700" cy="25400"/>
          </a:xfrm>
          <a:custGeom>
            <a:avLst/>
            <a:gdLst>
              <a:gd name="T0" fmla="*/ 0 w 10"/>
              <a:gd name="T1" fmla="*/ 0 h 57"/>
              <a:gd name="T2" fmla="*/ 3225800 w 10"/>
              <a:gd name="T3" fmla="*/ 2581442 h 57"/>
              <a:gd name="T4" fmla="*/ 8064499 w 10"/>
              <a:gd name="T5" fmla="*/ 5162885 h 57"/>
              <a:gd name="T6" fmla="*/ 16128999 w 10"/>
              <a:gd name="T7" fmla="*/ 11318597 h 5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7"/>
              <a:gd name="T14" fmla="*/ 10 w 10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6" name="Freeform 578"/>
          <p:cNvSpPr>
            <a:spLocks/>
          </p:cNvSpPr>
          <p:nvPr/>
        </p:nvSpPr>
        <p:spPr bwMode="auto">
          <a:xfrm rot="-446283">
            <a:off x="4203700" y="2406650"/>
            <a:ext cx="12700" cy="31750"/>
          </a:xfrm>
          <a:custGeom>
            <a:avLst/>
            <a:gdLst>
              <a:gd name="T0" fmla="*/ 0 w 9"/>
              <a:gd name="T1" fmla="*/ 0 h 72"/>
              <a:gd name="T2" fmla="*/ 7964310 w 9"/>
              <a:gd name="T3" fmla="*/ 6611495 h 72"/>
              <a:gd name="T4" fmla="*/ 17921109 w 9"/>
              <a:gd name="T5" fmla="*/ 14000866 h 72"/>
              <a:gd name="T6" fmla="*/ 0 60000 65536"/>
              <a:gd name="T7" fmla="*/ 0 60000 65536"/>
              <a:gd name="T8" fmla="*/ 0 60000 65536"/>
              <a:gd name="T9" fmla="*/ 0 w 9"/>
              <a:gd name="T10" fmla="*/ 0 h 72"/>
              <a:gd name="T11" fmla="*/ 9 w 9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2">
                <a:moveTo>
                  <a:pt x="0" y="0"/>
                </a:moveTo>
                <a:lnTo>
                  <a:pt x="4" y="34"/>
                </a:lnTo>
                <a:lnTo>
                  <a:pt x="9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7" name="Freeform 579"/>
          <p:cNvSpPr>
            <a:spLocks/>
          </p:cNvSpPr>
          <p:nvPr/>
        </p:nvSpPr>
        <p:spPr bwMode="auto">
          <a:xfrm rot="-446283">
            <a:off x="4219575" y="2436813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8" name="Freeform 580"/>
          <p:cNvSpPr>
            <a:spLocks/>
          </p:cNvSpPr>
          <p:nvPr/>
        </p:nvSpPr>
        <p:spPr bwMode="auto">
          <a:xfrm rot="-446283">
            <a:off x="4237040" y="2473325"/>
            <a:ext cx="15875" cy="38100"/>
          </a:xfrm>
          <a:custGeom>
            <a:avLst/>
            <a:gdLst>
              <a:gd name="T0" fmla="*/ 0 w 12"/>
              <a:gd name="T1" fmla="*/ 0 h 85"/>
              <a:gd name="T2" fmla="*/ 7000875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4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29" name="Freeform 581"/>
          <p:cNvSpPr>
            <a:spLocks/>
          </p:cNvSpPr>
          <p:nvPr/>
        </p:nvSpPr>
        <p:spPr bwMode="auto">
          <a:xfrm rot="-446283">
            <a:off x="4257677" y="2509840"/>
            <a:ext cx="11113" cy="34925"/>
          </a:xfrm>
          <a:custGeom>
            <a:avLst/>
            <a:gdLst>
              <a:gd name="T0" fmla="*/ 0 w 9"/>
              <a:gd name="T1" fmla="*/ 0 h 78"/>
              <a:gd name="T2" fmla="*/ 6098567 w 9"/>
              <a:gd name="T3" fmla="*/ 8019318 h 78"/>
              <a:gd name="T4" fmla="*/ 13722084 w 9"/>
              <a:gd name="T5" fmla="*/ 15637894 h 78"/>
              <a:gd name="T6" fmla="*/ 0 60000 65536"/>
              <a:gd name="T7" fmla="*/ 0 60000 65536"/>
              <a:gd name="T8" fmla="*/ 0 60000 65536"/>
              <a:gd name="T9" fmla="*/ 0 w 9"/>
              <a:gd name="T10" fmla="*/ 0 h 78"/>
              <a:gd name="T11" fmla="*/ 9 w 9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8">
                <a:moveTo>
                  <a:pt x="0" y="0"/>
                </a:moveTo>
                <a:lnTo>
                  <a:pt x="4" y="40"/>
                </a:lnTo>
                <a:lnTo>
                  <a:pt x="9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0" name="Freeform 582"/>
          <p:cNvSpPr>
            <a:spLocks/>
          </p:cNvSpPr>
          <p:nvPr/>
        </p:nvSpPr>
        <p:spPr bwMode="auto">
          <a:xfrm rot="-446283">
            <a:off x="4273550" y="2541590"/>
            <a:ext cx="14288" cy="28575"/>
          </a:xfrm>
          <a:custGeom>
            <a:avLst/>
            <a:gdLst>
              <a:gd name="T0" fmla="*/ 0 w 10"/>
              <a:gd name="T1" fmla="*/ 0 h 65"/>
              <a:gd name="T2" fmla="*/ 10207346 w 10"/>
              <a:gd name="T3" fmla="*/ 6570930 h 65"/>
              <a:gd name="T4" fmla="*/ 14290858 w 10"/>
              <a:gd name="T5" fmla="*/ 9663185 h 65"/>
              <a:gd name="T6" fmla="*/ 20414692 w 10"/>
              <a:gd name="T7" fmla="*/ 12562007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65"/>
              <a:gd name="T14" fmla="*/ 10 w 10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65">
                <a:moveTo>
                  <a:pt x="0" y="0"/>
                </a:moveTo>
                <a:lnTo>
                  <a:pt x="5" y="34"/>
                </a:lnTo>
                <a:lnTo>
                  <a:pt x="7" y="50"/>
                </a:lnTo>
                <a:lnTo>
                  <a:pt x="10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1" name="Freeform 583"/>
          <p:cNvSpPr>
            <a:spLocks/>
          </p:cNvSpPr>
          <p:nvPr/>
        </p:nvSpPr>
        <p:spPr bwMode="auto">
          <a:xfrm rot="-446283">
            <a:off x="4291013" y="2568577"/>
            <a:ext cx="11112" cy="22225"/>
          </a:xfrm>
          <a:custGeom>
            <a:avLst/>
            <a:gdLst>
              <a:gd name="T0" fmla="*/ 0 w 9"/>
              <a:gd name="T1" fmla="*/ 0 h 47"/>
              <a:gd name="T2" fmla="*/ 6098018 w 9"/>
              <a:gd name="T3" fmla="*/ 5590297 h 47"/>
              <a:gd name="T4" fmla="*/ 10671224 w 9"/>
              <a:gd name="T5" fmla="*/ 8049707 h 47"/>
              <a:gd name="T6" fmla="*/ 13719615 w 9"/>
              <a:gd name="T7" fmla="*/ 10509588 h 4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7"/>
              <a:gd name="T14" fmla="*/ 9 w 9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7">
                <a:moveTo>
                  <a:pt x="0" y="0"/>
                </a:moveTo>
                <a:lnTo>
                  <a:pt x="4" y="25"/>
                </a:lnTo>
                <a:lnTo>
                  <a:pt x="7" y="36"/>
                </a:lnTo>
                <a:lnTo>
                  <a:pt x="9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2" name="Freeform 584"/>
          <p:cNvSpPr>
            <a:spLocks/>
          </p:cNvSpPr>
          <p:nvPr/>
        </p:nvSpPr>
        <p:spPr bwMode="auto">
          <a:xfrm rot="-446283">
            <a:off x="4303715" y="2589215"/>
            <a:ext cx="14287" cy="9525"/>
          </a:xfrm>
          <a:custGeom>
            <a:avLst/>
            <a:gdLst>
              <a:gd name="T0" fmla="*/ 0 w 10"/>
              <a:gd name="T1" fmla="*/ 0 h 23"/>
              <a:gd name="T2" fmla="*/ 10206632 w 10"/>
              <a:gd name="T3" fmla="*/ 2401128 h 23"/>
              <a:gd name="T4" fmla="*/ 20411835 w 10"/>
              <a:gd name="T5" fmla="*/ 3944593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0"/>
                </a:moveTo>
                <a:lnTo>
                  <a:pt x="5" y="14"/>
                </a:lnTo>
                <a:lnTo>
                  <a:pt x="10" y="2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3" name="Freeform 585"/>
          <p:cNvSpPr>
            <a:spLocks/>
          </p:cNvSpPr>
          <p:nvPr/>
        </p:nvSpPr>
        <p:spPr bwMode="auto">
          <a:xfrm rot="-446283">
            <a:off x="4318002" y="2597150"/>
            <a:ext cx="15875" cy="1588"/>
          </a:xfrm>
          <a:custGeom>
            <a:avLst/>
            <a:gdLst>
              <a:gd name="T0" fmla="*/ 0 w 12"/>
              <a:gd name="T1" fmla="*/ 0 h 2"/>
              <a:gd name="T2" fmla="*/ 8751094 w 12"/>
              <a:gd name="T3" fmla="*/ 1260872 h 2"/>
              <a:gd name="T4" fmla="*/ 15750646 w 12"/>
              <a:gd name="T5" fmla="*/ 1260872 h 2"/>
              <a:gd name="T6" fmla="*/ 21001301 w 12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2"/>
              <a:gd name="T14" fmla="*/ 12 w 12"/>
              <a:gd name="T15" fmla="*/ 2 h 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2">
                <a:moveTo>
                  <a:pt x="0" y="0"/>
                </a:moveTo>
                <a:lnTo>
                  <a:pt x="5" y="2"/>
                </a:lnTo>
                <a:lnTo>
                  <a:pt x="9" y="2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4" name="Freeform 586"/>
          <p:cNvSpPr>
            <a:spLocks/>
          </p:cNvSpPr>
          <p:nvPr/>
        </p:nvSpPr>
        <p:spPr bwMode="auto">
          <a:xfrm rot="-446283">
            <a:off x="4333877" y="2584452"/>
            <a:ext cx="11113" cy="11113"/>
          </a:xfrm>
          <a:custGeom>
            <a:avLst/>
            <a:gdLst>
              <a:gd name="T0" fmla="*/ 0 w 9"/>
              <a:gd name="T1" fmla="*/ 4749953 h 26"/>
              <a:gd name="T2" fmla="*/ 3049901 w 9"/>
              <a:gd name="T3" fmla="*/ 4019060 h 26"/>
              <a:gd name="T4" fmla="*/ 6098567 w 9"/>
              <a:gd name="T5" fmla="*/ 2740209 h 26"/>
              <a:gd name="T6" fmla="*/ 13722084 w 9"/>
              <a:gd name="T7" fmla="*/ 0 h 26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6"/>
              <a:gd name="T14" fmla="*/ 9 w 9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6">
                <a:moveTo>
                  <a:pt x="0" y="26"/>
                </a:moveTo>
                <a:lnTo>
                  <a:pt x="2" y="22"/>
                </a:lnTo>
                <a:lnTo>
                  <a:pt x="4" y="1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5" name="Freeform 587"/>
          <p:cNvSpPr>
            <a:spLocks/>
          </p:cNvSpPr>
          <p:nvPr/>
        </p:nvSpPr>
        <p:spPr bwMode="auto">
          <a:xfrm rot="-446283">
            <a:off x="4343400" y="2562225"/>
            <a:ext cx="12700" cy="20638"/>
          </a:xfrm>
          <a:custGeom>
            <a:avLst/>
            <a:gdLst>
              <a:gd name="T0" fmla="*/ 0 w 10"/>
              <a:gd name="T1" fmla="*/ 9259284 h 46"/>
              <a:gd name="T2" fmla="*/ 8064499 w 10"/>
              <a:gd name="T3" fmla="*/ 5032083 h 46"/>
              <a:gd name="T4" fmla="*/ 16128999 w 10"/>
              <a:gd name="T5" fmla="*/ 0 h 46"/>
              <a:gd name="T6" fmla="*/ 0 60000 65536"/>
              <a:gd name="T7" fmla="*/ 0 60000 65536"/>
              <a:gd name="T8" fmla="*/ 0 60000 65536"/>
              <a:gd name="T9" fmla="*/ 0 w 10"/>
              <a:gd name="T10" fmla="*/ 0 h 46"/>
              <a:gd name="T11" fmla="*/ 10 w 10"/>
              <a:gd name="T12" fmla="*/ 46 h 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6">
                <a:moveTo>
                  <a:pt x="0" y="46"/>
                </a:moveTo>
                <a:lnTo>
                  <a:pt x="5" y="25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6" name="Freeform 588"/>
          <p:cNvSpPr>
            <a:spLocks/>
          </p:cNvSpPr>
          <p:nvPr/>
        </p:nvSpPr>
        <p:spPr bwMode="auto">
          <a:xfrm rot="-446283">
            <a:off x="4351338" y="2530477"/>
            <a:ext cx="12700" cy="30163"/>
          </a:xfrm>
          <a:custGeom>
            <a:avLst/>
            <a:gdLst>
              <a:gd name="T0" fmla="*/ 0 w 9"/>
              <a:gd name="T1" fmla="*/ 13579200 h 67"/>
              <a:gd name="T2" fmla="*/ 3982155 w 9"/>
              <a:gd name="T3" fmla="*/ 10539041 h 67"/>
              <a:gd name="T4" fmla="*/ 9956799 w 9"/>
              <a:gd name="T5" fmla="*/ 7093706 h 67"/>
              <a:gd name="T6" fmla="*/ 17921109 w 9"/>
              <a:gd name="T7" fmla="*/ 0 h 6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7"/>
              <a:gd name="T14" fmla="*/ 9 w 9"/>
              <a:gd name="T15" fmla="*/ 67 h 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7">
                <a:moveTo>
                  <a:pt x="0" y="67"/>
                </a:moveTo>
                <a:lnTo>
                  <a:pt x="2" y="52"/>
                </a:lnTo>
                <a:lnTo>
                  <a:pt x="5" y="3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7" name="Freeform 589"/>
          <p:cNvSpPr>
            <a:spLocks/>
          </p:cNvSpPr>
          <p:nvPr/>
        </p:nvSpPr>
        <p:spPr bwMode="auto">
          <a:xfrm rot="-446283">
            <a:off x="4360865" y="2493965"/>
            <a:ext cx="15875" cy="34925"/>
          </a:xfrm>
          <a:custGeom>
            <a:avLst/>
            <a:gdLst>
              <a:gd name="T0" fmla="*/ 0 w 12"/>
              <a:gd name="T1" fmla="*/ 15637894 h 78"/>
              <a:gd name="T2" fmla="*/ 8751094 w 12"/>
              <a:gd name="T3" fmla="*/ 8019318 h 78"/>
              <a:gd name="T4" fmla="*/ 21001301 w 12"/>
              <a:gd name="T5" fmla="*/ 0 h 78"/>
              <a:gd name="T6" fmla="*/ 0 60000 65536"/>
              <a:gd name="T7" fmla="*/ 0 60000 65536"/>
              <a:gd name="T8" fmla="*/ 0 60000 65536"/>
              <a:gd name="T9" fmla="*/ 0 w 12"/>
              <a:gd name="T10" fmla="*/ 0 h 78"/>
              <a:gd name="T11" fmla="*/ 12 w 12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8">
                <a:moveTo>
                  <a:pt x="0" y="78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8" name="Freeform 590"/>
          <p:cNvSpPr>
            <a:spLocks/>
          </p:cNvSpPr>
          <p:nvPr/>
        </p:nvSpPr>
        <p:spPr bwMode="auto">
          <a:xfrm rot="-446283">
            <a:off x="4371975" y="2454275"/>
            <a:ext cx="12700" cy="38100"/>
          </a:xfrm>
          <a:custGeom>
            <a:avLst/>
            <a:gdLst>
              <a:gd name="T0" fmla="*/ 0 w 10"/>
              <a:gd name="T1" fmla="*/ 17489278 h 83"/>
              <a:gd name="T2" fmla="*/ 8064499 w 10"/>
              <a:gd name="T3" fmla="*/ 8850217 h 83"/>
              <a:gd name="T4" fmla="*/ 16128999 w 10"/>
              <a:gd name="T5" fmla="*/ 0 h 83"/>
              <a:gd name="T6" fmla="*/ 0 60000 65536"/>
              <a:gd name="T7" fmla="*/ 0 60000 65536"/>
              <a:gd name="T8" fmla="*/ 0 60000 65536"/>
              <a:gd name="T9" fmla="*/ 0 w 10"/>
              <a:gd name="T10" fmla="*/ 0 h 83"/>
              <a:gd name="T11" fmla="*/ 10 w 10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3">
                <a:moveTo>
                  <a:pt x="0" y="83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39" name="Freeform 591"/>
          <p:cNvSpPr>
            <a:spLocks/>
          </p:cNvSpPr>
          <p:nvPr/>
        </p:nvSpPr>
        <p:spPr bwMode="auto">
          <a:xfrm rot="-446283">
            <a:off x="4378325" y="2416177"/>
            <a:ext cx="12700" cy="36513"/>
          </a:xfrm>
          <a:custGeom>
            <a:avLst/>
            <a:gdLst>
              <a:gd name="T0" fmla="*/ 0 w 9"/>
              <a:gd name="T1" fmla="*/ 16258527 h 82"/>
              <a:gd name="T2" fmla="*/ 9956799 w 9"/>
              <a:gd name="T3" fmla="*/ 7930891 h 82"/>
              <a:gd name="T4" fmla="*/ 17921109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0" name="Freeform 592"/>
          <p:cNvSpPr>
            <a:spLocks/>
          </p:cNvSpPr>
          <p:nvPr/>
        </p:nvSpPr>
        <p:spPr bwMode="auto">
          <a:xfrm rot="-446283">
            <a:off x="4387850" y="2382838"/>
            <a:ext cx="12700" cy="31750"/>
          </a:xfrm>
          <a:custGeom>
            <a:avLst/>
            <a:gdLst>
              <a:gd name="T0" fmla="*/ 0 w 10"/>
              <a:gd name="T1" fmla="*/ 14000866 h 72"/>
              <a:gd name="T2" fmla="*/ 8064499 w 10"/>
              <a:gd name="T3" fmla="*/ 6611495 h 72"/>
              <a:gd name="T4" fmla="*/ 16128999 w 10"/>
              <a:gd name="T5" fmla="*/ 0 h 72"/>
              <a:gd name="T6" fmla="*/ 0 60000 65536"/>
              <a:gd name="T7" fmla="*/ 0 60000 65536"/>
              <a:gd name="T8" fmla="*/ 0 60000 65536"/>
              <a:gd name="T9" fmla="*/ 0 w 10"/>
              <a:gd name="T10" fmla="*/ 0 h 72"/>
              <a:gd name="T11" fmla="*/ 10 w 10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2">
                <a:moveTo>
                  <a:pt x="0" y="72"/>
                </a:moveTo>
                <a:lnTo>
                  <a:pt x="5" y="3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1" name="Freeform 593"/>
          <p:cNvSpPr>
            <a:spLocks/>
          </p:cNvSpPr>
          <p:nvPr/>
        </p:nvSpPr>
        <p:spPr bwMode="auto">
          <a:xfrm rot="-446283">
            <a:off x="4395788" y="2355850"/>
            <a:ext cx="12700" cy="25400"/>
          </a:xfrm>
          <a:custGeom>
            <a:avLst/>
            <a:gdLst>
              <a:gd name="T0" fmla="*/ 0 w 9"/>
              <a:gd name="T1" fmla="*/ 11730182 h 55"/>
              <a:gd name="T2" fmla="*/ 9956799 w 9"/>
              <a:gd name="T3" fmla="*/ 5545051 h 55"/>
              <a:gd name="T4" fmla="*/ 17921109 w 9"/>
              <a:gd name="T5" fmla="*/ 0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55"/>
                </a:moveTo>
                <a:lnTo>
                  <a:pt x="5" y="2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2" name="Freeform 594"/>
          <p:cNvSpPr>
            <a:spLocks/>
          </p:cNvSpPr>
          <p:nvPr/>
        </p:nvSpPr>
        <p:spPr bwMode="auto">
          <a:xfrm rot="-446283">
            <a:off x="4405315" y="2338390"/>
            <a:ext cx="15875" cy="15875"/>
          </a:xfrm>
          <a:custGeom>
            <a:avLst/>
            <a:gdLst>
              <a:gd name="T0" fmla="*/ 0 w 12"/>
              <a:gd name="T1" fmla="*/ 7200445 h 35"/>
              <a:gd name="T2" fmla="*/ 8751094 w 12"/>
              <a:gd name="T3" fmla="*/ 2880178 h 35"/>
              <a:gd name="T4" fmla="*/ 17500864 w 12"/>
              <a:gd name="T5" fmla="*/ 1234168 h 35"/>
              <a:gd name="T6" fmla="*/ 21001301 w 12"/>
              <a:gd name="T7" fmla="*/ 0 h 3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5"/>
              <a:gd name="T14" fmla="*/ 12 w 12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5">
                <a:moveTo>
                  <a:pt x="0" y="35"/>
                </a:moveTo>
                <a:lnTo>
                  <a:pt x="5" y="14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3" name="Freeform 595"/>
          <p:cNvSpPr>
            <a:spLocks/>
          </p:cNvSpPr>
          <p:nvPr/>
        </p:nvSpPr>
        <p:spPr bwMode="auto">
          <a:xfrm rot="-446283">
            <a:off x="4419600" y="2330450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2903200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8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4" name="Freeform 596"/>
          <p:cNvSpPr>
            <a:spLocks/>
          </p:cNvSpPr>
          <p:nvPr/>
        </p:nvSpPr>
        <p:spPr bwMode="auto">
          <a:xfrm rot="-446283">
            <a:off x="4432302" y="2328865"/>
            <a:ext cx="11113" cy="7937"/>
          </a:xfrm>
          <a:custGeom>
            <a:avLst/>
            <a:gdLst>
              <a:gd name="T0" fmla="*/ 0 w 9"/>
              <a:gd name="T1" fmla="*/ 0 h 15"/>
              <a:gd name="T2" fmla="*/ 3049901 w 9"/>
              <a:gd name="T3" fmla="*/ 559823 h 15"/>
              <a:gd name="T4" fmla="*/ 7623517 w 9"/>
              <a:gd name="T5" fmla="*/ 1120175 h 15"/>
              <a:gd name="T6" fmla="*/ 13722084 w 9"/>
              <a:gd name="T7" fmla="*/ 4199731 h 1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5"/>
              <a:gd name="T14" fmla="*/ 9 w 9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5">
                <a:moveTo>
                  <a:pt x="0" y="0"/>
                </a:moveTo>
                <a:lnTo>
                  <a:pt x="2" y="2"/>
                </a:lnTo>
                <a:lnTo>
                  <a:pt x="5" y="4"/>
                </a:lnTo>
                <a:lnTo>
                  <a:pt x="9" y="1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5" name="Freeform 597"/>
          <p:cNvSpPr>
            <a:spLocks/>
          </p:cNvSpPr>
          <p:nvPr/>
        </p:nvSpPr>
        <p:spPr bwMode="auto">
          <a:xfrm rot="-446283">
            <a:off x="4445000" y="2335215"/>
            <a:ext cx="14288" cy="15875"/>
          </a:xfrm>
          <a:custGeom>
            <a:avLst/>
            <a:gdLst>
              <a:gd name="T0" fmla="*/ 0 w 10"/>
              <a:gd name="T1" fmla="*/ 0 h 38"/>
              <a:gd name="T2" fmla="*/ 6123837 w 10"/>
              <a:gd name="T3" fmla="*/ 1047332 h 38"/>
              <a:gd name="T4" fmla="*/ 10207346 w 10"/>
              <a:gd name="T5" fmla="*/ 2966954 h 38"/>
              <a:gd name="T6" fmla="*/ 20414692 w 10"/>
              <a:gd name="T7" fmla="*/ 6631989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8"/>
              <a:gd name="T14" fmla="*/ 10 w 10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8">
                <a:moveTo>
                  <a:pt x="0" y="0"/>
                </a:moveTo>
                <a:lnTo>
                  <a:pt x="3" y="6"/>
                </a:lnTo>
                <a:lnTo>
                  <a:pt x="5" y="17"/>
                </a:lnTo>
                <a:lnTo>
                  <a:pt x="10" y="3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6" name="Freeform 598"/>
          <p:cNvSpPr>
            <a:spLocks/>
          </p:cNvSpPr>
          <p:nvPr/>
        </p:nvSpPr>
        <p:spPr bwMode="auto">
          <a:xfrm rot="-446283">
            <a:off x="4462463" y="2349500"/>
            <a:ext cx="12700" cy="25400"/>
          </a:xfrm>
          <a:custGeom>
            <a:avLst/>
            <a:gdLst>
              <a:gd name="T0" fmla="*/ 0 w 10"/>
              <a:gd name="T1" fmla="*/ 0 h 57"/>
              <a:gd name="T2" fmla="*/ 8064499 w 10"/>
              <a:gd name="T3" fmla="*/ 4964141 h 57"/>
              <a:gd name="T4" fmla="*/ 16128999 w 10"/>
              <a:gd name="T5" fmla="*/ 11318597 h 57"/>
              <a:gd name="T6" fmla="*/ 0 60000 65536"/>
              <a:gd name="T7" fmla="*/ 0 60000 65536"/>
              <a:gd name="T8" fmla="*/ 0 60000 65536"/>
              <a:gd name="T9" fmla="*/ 0 w 10"/>
              <a:gd name="T10" fmla="*/ 0 h 57"/>
              <a:gd name="T11" fmla="*/ 10 w 10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7">
                <a:moveTo>
                  <a:pt x="0" y="0"/>
                </a:moveTo>
                <a:lnTo>
                  <a:pt x="5" y="25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7" name="Freeform 599"/>
          <p:cNvSpPr>
            <a:spLocks/>
          </p:cNvSpPr>
          <p:nvPr/>
        </p:nvSpPr>
        <p:spPr bwMode="auto">
          <a:xfrm rot="-446283">
            <a:off x="4478340" y="2373315"/>
            <a:ext cx="14287" cy="33337"/>
          </a:xfrm>
          <a:custGeom>
            <a:avLst/>
            <a:gdLst>
              <a:gd name="T0" fmla="*/ 0 w 11"/>
              <a:gd name="T1" fmla="*/ 0 h 73"/>
              <a:gd name="T2" fmla="*/ 3374330 w 11"/>
              <a:gd name="T3" fmla="*/ 3336896 h 73"/>
              <a:gd name="T4" fmla="*/ 6747361 w 11"/>
              <a:gd name="T5" fmla="*/ 7298975 h 73"/>
              <a:gd name="T6" fmla="*/ 18556214 w 11"/>
              <a:gd name="T7" fmla="*/ 15224050 h 73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73"/>
              <a:gd name="T14" fmla="*/ 11 w 11"/>
              <a:gd name="T15" fmla="*/ 73 h 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73">
                <a:moveTo>
                  <a:pt x="0" y="0"/>
                </a:moveTo>
                <a:lnTo>
                  <a:pt x="2" y="16"/>
                </a:lnTo>
                <a:lnTo>
                  <a:pt x="4" y="35"/>
                </a:lnTo>
                <a:lnTo>
                  <a:pt x="11" y="7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8" name="Freeform 600"/>
          <p:cNvSpPr>
            <a:spLocks/>
          </p:cNvSpPr>
          <p:nvPr/>
        </p:nvSpPr>
        <p:spPr bwMode="auto">
          <a:xfrm rot="-446283">
            <a:off x="4497390" y="2403477"/>
            <a:ext cx="14287" cy="36513"/>
          </a:xfrm>
          <a:custGeom>
            <a:avLst/>
            <a:gdLst>
              <a:gd name="T0" fmla="*/ 0 w 10"/>
              <a:gd name="T1" fmla="*/ 0 h 81"/>
              <a:gd name="T2" fmla="*/ 10206632 w 10"/>
              <a:gd name="T3" fmla="*/ 8127975 h 81"/>
              <a:gd name="T4" fmla="*/ 20411835 w 10"/>
              <a:gd name="T5" fmla="*/ 16459250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0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49" name="Freeform 601"/>
          <p:cNvSpPr>
            <a:spLocks/>
          </p:cNvSpPr>
          <p:nvPr/>
        </p:nvSpPr>
        <p:spPr bwMode="auto">
          <a:xfrm rot="-446283">
            <a:off x="4516438" y="2438400"/>
            <a:ext cx="12700" cy="38100"/>
          </a:xfrm>
          <a:custGeom>
            <a:avLst/>
            <a:gdLst>
              <a:gd name="T0" fmla="*/ 0 w 10"/>
              <a:gd name="T1" fmla="*/ 0 h 84"/>
              <a:gd name="T2" fmla="*/ 8064499 w 10"/>
              <a:gd name="T3" fmla="*/ 8640536 h 84"/>
              <a:gd name="T4" fmla="*/ 16128999 w 10"/>
              <a:gd name="T5" fmla="*/ 17281072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0"/>
                </a:moveTo>
                <a:lnTo>
                  <a:pt x="5" y="42"/>
                </a:lnTo>
                <a:lnTo>
                  <a:pt x="10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0" name="Freeform 602"/>
          <p:cNvSpPr>
            <a:spLocks/>
          </p:cNvSpPr>
          <p:nvPr/>
        </p:nvSpPr>
        <p:spPr bwMode="auto">
          <a:xfrm rot="-446283">
            <a:off x="4533902" y="2474915"/>
            <a:ext cx="11113" cy="33337"/>
          </a:xfrm>
          <a:custGeom>
            <a:avLst/>
            <a:gdLst>
              <a:gd name="T0" fmla="*/ 0 w 9"/>
              <a:gd name="T1" fmla="*/ 0 h 76"/>
              <a:gd name="T2" fmla="*/ 6098567 w 9"/>
              <a:gd name="T3" fmla="*/ 7696461 h 76"/>
              <a:gd name="T4" fmla="*/ 13722084 w 9"/>
              <a:gd name="T5" fmla="*/ 14623101 h 76"/>
              <a:gd name="T6" fmla="*/ 0 60000 65536"/>
              <a:gd name="T7" fmla="*/ 0 60000 65536"/>
              <a:gd name="T8" fmla="*/ 0 60000 65536"/>
              <a:gd name="T9" fmla="*/ 0 w 9"/>
              <a:gd name="T10" fmla="*/ 0 h 76"/>
              <a:gd name="T11" fmla="*/ 9 w 9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6">
                <a:moveTo>
                  <a:pt x="0" y="0"/>
                </a:moveTo>
                <a:lnTo>
                  <a:pt x="4" y="40"/>
                </a:lnTo>
                <a:lnTo>
                  <a:pt x="9" y="7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1" name="Freeform 603"/>
          <p:cNvSpPr>
            <a:spLocks/>
          </p:cNvSpPr>
          <p:nvPr/>
        </p:nvSpPr>
        <p:spPr bwMode="auto">
          <a:xfrm rot="-446283">
            <a:off x="4548190" y="2506663"/>
            <a:ext cx="15875" cy="30162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7321012 h 65"/>
              <a:gd name="T4" fmla="*/ 17500864 w 12"/>
              <a:gd name="T5" fmla="*/ 10981751 h 65"/>
              <a:gd name="T6" fmla="*/ 21001301 w 12"/>
              <a:gd name="T7" fmla="*/ 13996093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65"/>
              <a:gd name="T14" fmla="*/ 12 w 12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65">
                <a:moveTo>
                  <a:pt x="0" y="0"/>
                </a:moveTo>
                <a:lnTo>
                  <a:pt x="5" y="34"/>
                </a:lnTo>
                <a:lnTo>
                  <a:pt x="10" y="51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2" name="Freeform 604"/>
          <p:cNvSpPr>
            <a:spLocks/>
          </p:cNvSpPr>
          <p:nvPr/>
        </p:nvSpPr>
        <p:spPr bwMode="auto">
          <a:xfrm rot="-446283">
            <a:off x="4567240" y="2533650"/>
            <a:ext cx="14287" cy="20638"/>
          </a:xfrm>
          <a:custGeom>
            <a:avLst/>
            <a:gdLst>
              <a:gd name="T0" fmla="*/ 0 w 10"/>
              <a:gd name="T1" fmla="*/ 0 h 47"/>
              <a:gd name="T2" fmla="*/ 4081796 w 10"/>
              <a:gd name="T3" fmla="*/ 2506419 h 47"/>
              <a:gd name="T4" fmla="*/ 10206632 w 10"/>
              <a:gd name="T5" fmla="*/ 5013278 h 47"/>
              <a:gd name="T6" fmla="*/ 20411835 w 10"/>
              <a:gd name="T7" fmla="*/ 9062278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7"/>
              <a:gd name="T14" fmla="*/ 10 w 10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3" name="Rectangle 605"/>
          <p:cNvSpPr>
            <a:spLocks noChangeArrowheads="1"/>
          </p:cNvSpPr>
          <p:nvPr/>
        </p:nvSpPr>
        <p:spPr bwMode="auto">
          <a:xfrm rot="-446283">
            <a:off x="3294065" y="2625727"/>
            <a:ext cx="1927225" cy="3984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4" name="Freeform 606"/>
          <p:cNvSpPr>
            <a:spLocks/>
          </p:cNvSpPr>
          <p:nvPr/>
        </p:nvSpPr>
        <p:spPr bwMode="auto">
          <a:xfrm rot="-446283">
            <a:off x="3341690" y="2903538"/>
            <a:ext cx="14287" cy="38100"/>
          </a:xfrm>
          <a:custGeom>
            <a:avLst/>
            <a:gdLst>
              <a:gd name="T0" fmla="*/ 0 w 10"/>
              <a:gd name="T1" fmla="*/ 17702562 h 82"/>
              <a:gd name="T2" fmla="*/ 10206632 w 10"/>
              <a:gd name="T3" fmla="*/ 8635226 h 82"/>
              <a:gd name="T4" fmla="*/ 20411835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5" name="Freeform 607"/>
          <p:cNvSpPr>
            <a:spLocks/>
          </p:cNvSpPr>
          <p:nvPr/>
        </p:nvSpPr>
        <p:spPr bwMode="auto">
          <a:xfrm rot="-446283">
            <a:off x="3351215" y="2868615"/>
            <a:ext cx="15875" cy="33337"/>
          </a:xfrm>
          <a:custGeom>
            <a:avLst/>
            <a:gdLst>
              <a:gd name="T0" fmla="*/ 0 w 12"/>
              <a:gd name="T1" fmla="*/ 14623101 h 76"/>
              <a:gd name="T2" fmla="*/ 8751094 w 12"/>
              <a:gd name="T3" fmla="*/ 6926638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6" name="Freeform 608"/>
          <p:cNvSpPr>
            <a:spLocks/>
          </p:cNvSpPr>
          <p:nvPr/>
        </p:nvSpPr>
        <p:spPr bwMode="auto">
          <a:xfrm rot="-446283">
            <a:off x="3362327" y="2840040"/>
            <a:ext cx="11113" cy="26987"/>
          </a:xfrm>
          <a:custGeom>
            <a:avLst/>
            <a:gdLst>
              <a:gd name="T0" fmla="*/ 0 w 9"/>
              <a:gd name="T1" fmla="*/ 11939315 h 61"/>
              <a:gd name="T2" fmla="*/ 7623517 w 9"/>
              <a:gd name="T3" fmla="*/ 5284586 h 61"/>
              <a:gd name="T4" fmla="*/ 13722084 w 9"/>
              <a:gd name="T5" fmla="*/ 0 h 61"/>
              <a:gd name="T6" fmla="*/ 0 60000 65536"/>
              <a:gd name="T7" fmla="*/ 0 60000 65536"/>
              <a:gd name="T8" fmla="*/ 0 60000 65536"/>
              <a:gd name="T9" fmla="*/ 0 w 9"/>
              <a:gd name="T10" fmla="*/ 0 h 61"/>
              <a:gd name="T11" fmla="*/ 9 w 9"/>
              <a:gd name="T12" fmla="*/ 61 h 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1">
                <a:moveTo>
                  <a:pt x="0" y="61"/>
                </a:moveTo>
                <a:lnTo>
                  <a:pt x="5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7" name="Freeform 609"/>
          <p:cNvSpPr>
            <a:spLocks/>
          </p:cNvSpPr>
          <p:nvPr/>
        </p:nvSpPr>
        <p:spPr bwMode="auto">
          <a:xfrm rot="-446283">
            <a:off x="3370265" y="2819400"/>
            <a:ext cx="14287" cy="19050"/>
          </a:xfrm>
          <a:custGeom>
            <a:avLst/>
            <a:gdLst>
              <a:gd name="T0" fmla="*/ 0 w 10"/>
              <a:gd name="T1" fmla="*/ 8640536 h 42"/>
              <a:gd name="T2" fmla="*/ 10206632 w 10"/>
              <a:gd name="T3" fmla="*/ 3908879 h 42"/>
              <a:gd name="T4" fmla="*/ 14288429 w 10"/>
              <a:gd name="T5" fmla="*/ 1646011 h 42"/>
              <a:gd name="T6" fmla="*/ 20411835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5" y="19"/>
                </a:lnTo>
                <a:lnTo>
                  <a:pt x="7" y="8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8" name="Freeform 610"/>
          <p:cNvSpPr>
            <a:spLocks/>
          </p:cNvSpPr>
          <p:nvPr/>
        </p:nvSpPr>
        <p:spPr bwMode="auto">
          <a:xfrm rot="-446283">
            <a:off x="3382963" y="2809875"/>
            <a:ext cx="11112" cy="7938"/>
          </a:xfrm>
          <a:custGeom>
            <a:avLst/>
            <a:gdLst>
              <a:gd name="T0" fmla="*/ 0 w 9"/>
              <a:gd name="T1" fmla="*/ 3706578 h 17"/>
              <a:gd name="T2" fmla="*/ 7621597 w 9"/>
              <a:gd name="T3" fmla="*/ 1308369 h 17"/>
              <a:gd name="T4" fmla="*/ 10671224 w 9"/>
              <a:gd name="T5" fmla="*/ 436123 h 17"/>
              <a:gd name="T6" fmla="*/ 13719615 w 9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7"/>
              <a:gd name="T14" fmla="*/ 9 w 9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59" name="Freeform 611"/>
          <p:cNvSpPr>
            <a:spLocks/>
          </p:cNvSpPr>
          <p:nvPr/>
        </p:nvSpPr>
        <p:spPr bwMode="auto">
          <a:xfrm rot="-446283">
            <a:off x="3394077" y="2808290"/>
            <a:ext cx="15875" cy="3175"/>
          </a:xfrm>
          <a:custGeom>
            <a:avLst/>
            <a:gdLst>
              <a:gd name="T0" fmla="*/ 0 w 12"/>
              <a:gd name="T1" fmla="*/ 0 h 6"/>
              <a:gd name="T2" fmla="*/ 8751094 w 12"/>
              <a:gd name="T3" fmla="*/ 0 h 6"/>
              <a:gd name="T4" fmla="*/ 21001301 w 12"/>
              <a:gd name="T5" fmla="*/ 1680104 h 6"/>
              <a:gd name="T6" fmla="*/ 0 60000 65536"/>
              <a:gd name="T7" fmla="*/ 0 60000 65536"/>
              <a:gd name="T8" fmla="*/ 0 60000 65536"/>
              <a:gd name="T9" fmla="*/ 0 w 12"/>
              <a:gd name="T10" fmla="*/ 0 h 6"/>
              <a:gd name="T11" fmla="*/ 12 w 12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">
                <a:moveTo>
                  <a:pt x="0" y="0"/>
                </a:moveTo>
                <a:lnTo>
                  <a:pt x="5" y="0"/>
                </a:lnTo>
                <a:lnTo>
                  <a:pt x="12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0" name="Freeform 612"/>
          <p:cNvSpPr>
            <a:spLocks/>
          </p:cNvSpPr>
          <p:nvPr/>
        </p:nvSpPr>
        <p:spPr bwMode="auto">
          <a:xfrm rot="-446283">
            <a:off x="3409950" y="2809875"/>
            <a:ext cx="12700" cy="12700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2329604 h 30"/>
              <a:gd name="T4" fmla="*/ 16128999 w 10"/>
              <a:gd name="T5" fmla="*/ 5376334 h 30"/>
              <a:gd name="T6" fmla="*/ 0 60000 65536"/>
              <a:gd name="T7" fmla="*/ 0 60000 65536"/>
              <a:gd name="T8" fmla="*/ 0 60000 65536"/>
              <a:gd name="T9" fmla="*/ 0 w 10"/>
              <a:gd name="T10" fmla="*/ 0 h 30"/>
              <a:gd name="T11" fmla="*/ 10 w 10"/>
              <a:gd name="T12" fmla="*/ 30 h 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0">
                <a:moveTo>
                  <a:pt x="0" y="0"/>
                </a:moveTo>
                <a:lnTo>
                  <a:pt x="5" y="13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1" name="Freeform 613"/>
          <p:cNvSpPr>
            <a:spLocks/>
          </p:cNvSpPr>
          <p:nvPr/>
        </p:nvSpPr>
        <p:spPr bwMode="auto">
          <a:xfrm rot="-446283">
            <a:off x="3425825" y="2820988"/>
            <a:ext cx="12700" cy="23812"/>
          </a:xfrm>
          <a:custGeom>
            <a:avLst/>
            <a:gdLst>
              <a:gd name="T0" fmla="*/ 0 w 9"/>
              <a:gd name="T1" fmla="*/ 0 h 53"/>
              <a:gd name="T2" fmla="*/ 3982155 w 9"/>
              <a:gd name="T3" fmla="*/ 2018629 h 53"/>
              <a:gd name="T4" fmla="*/ 9956799 w 9"/>
              <a:gd name="T5" fmla="*/ 4642891 h 53"/>
              <a:gd name="T6" fmla="*/ 17921109 w 9"/>
              <a:gd name="T7" fmla="*/ 10698328 h 5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3"/>
              <a:gd name="T14" fmla="*/ 9 w 9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3">
                <a:moveTo>
                  <a:pt x="0" y="0"/>
                </a:moveTo>
                <a:lnTo>
                  <a:pt x="2" y="10"/>
                </a:lnTo>
                <a:lnTo>
                  <a:pt x="5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2" name="Freeform 614"/>
          <p:cNvSpPr>
            <a:spLocks/>
          </p:cNvSpPr>
          <p:nvPr/>
        </p:nvSpPr>
        <p:spPr bwMode="auto">
          <a:xfrm rot="-446283">
            <a:off x="3441700" y="2843213"/>
            <a:ext cx="12700" cy="31750"/>
          </a:xfrm>
          <a:custGeom>
            <a:avLst/>
            <a:gdLst>
              <a:gd name="T0" fmla="*/ 0 w 10"/>
              <a:gd name="T1" fmla="*/ 0 h 69"/>
              <a:gd name="T2" fmla="*/ 8064499 w 10"/>
              <a:gd name="T3" fmla="*/ 6987299 h 69"/>
              <a:gd name="T4" fmla="*/ 16128999 w 10"/>
              <a:gd name="T5" fmla="*/ 14609599 h 69"/>
              <a:gd name="T6" fmla="*/ 0 60000 65536"/>
              <a:gd name="T7" fmla="*/ 0 60000 65536"/>
              <a:gd name="T8" fmla="*/ 0 60000 65536"/>
              <a:gd name="T9" fmla="*/ 0 w 10"/>
              <a:gd name="T10" fmla="*/ 0 h 69"/>
              <a:gd name="T11" fmla="*/ 10 w 10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9">
                <a:moveTo>
                  <a:pt x="0" y="0"/>
                </a:moveTo>
                <a:lnTo>
                  <a:pt x="5" y="33"/>
                </a:lnTo>
                <a:lnTo>
                  <a:pt x="10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3" name="Freeform 615"/>
          <p:cNvSpPr>
            <a:spLocks/>
          </p:cNvSpPr>
          <p:nvPr/>
        </p:nvSpPr>
        <p:spPr bwMode="auto">
          <a:xfrm rot="-446283">
            <a:off x="3459163" y="2871790"/>
            <a:ext cx="12700" cy="34925"/>
          </a:xfrm>
          <a:custGeom>
            <a:avLst/>
            <a:gdLst>
              <a:gd name="T0" fmla="*/ 0 w 9"/>
              <a:gd name="T1" fmla="*/ 0 h 80"/>
              <a:gd name="T2" fmla="*/ 9956799 w 9"/>
              <a:gd name="T3" fmla="*/ 7623691 h 80"/>
              <a:gd name="T4" fmla="*/ 17921109 w 9"/>
              <a:gd name="T5" fmla="*/ 15246946 h 80"/>
              <a:gd name="T6" fmla="*/ 0 60000 65536"/>
              <a:gd name="T7" fmla="*/ 0 60000 65536"/>
              <a:gd name="T8" fmla="*/ 0 60000 65536"/>
              <a:gd name="T9" fmla="*/ 0 w 9"/>
              <a:gd name="T10" fmla="*/ 0 h 80"/>
              <a:gd name="T11" fmla="*/ 9 w 9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0">
                <a:moveTo>
                  <a:pt x="0" y="0"/>
                </a:moveTo>
                <a:lnTo>
                  <a:pt x="5" y="40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4" name="Freeform 616"/>
          <p:cNvSpPr>
            <a:spLocks/>
          </p:cNvSpPr>
          <p:nvPr/>
        </p:nvSpPr>
        <p:spPr bwMode="auto">
          <a:xfrm rot="-446283">
            <a:off x="3476627" y="2905125"/>
            <a:ext cx="15875" cy="38100"/>
          </a:xfrm>
          <a:custGeom>
            <a:avLst/>
            <a:gdLst>
              <a:gd name="T0" fmla="*/ 0 w 12"/>
              <a:gd name="T1" fmla="*/ 0 h 85"/>
              <a:gd name="T2" fmla="*/ 8751094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5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5" name="Freeform 617"/>
          <p:cNvSpPr>
            <a:spLocks/>
          </p:cNvSpPr>
          <p:nvPr/>
        </p:nvSpPr>
        <p:spPr bwMode="auto">
          <a:xfrm rot="-446283">
            <a:off x="3497263" y="2941638"/>
            <a:ext cx="12700" cy="36512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748732 h 80"/>
              <a:gd name="T4" fmla="*/ 16128999 w 10"/>
              <a:gd name="T5" fmla="*/ 16664078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6" name="Freeform 618"/>
          <p:cNvSpPr>
            <a:spLocks/>
          </p:cNvSpPr>
          <p:nvPr/>
        </p:nvSpPr>
        <p:spPr bwMode="auto">
          <a:xfrm rot="-446283">
            <a:off x="3513138" y="2974977"/>
            <a:ext cx="12700" cy="30163"/>
          </a:xfrm>
          <a:custGeom>
            <a:avLst/>
            <a:gdLst>
              <a:gd name="T0" fmla="*/ 0 w 9"/>
              <a:gd name="T1" fmla="*/ 0 h 67"/>
              <a:gd name="T2" fmla="*/ 9956799 w 9"/>
              <a:gd name="T3" fmla="*/ 7296293 h 67"/>
              <a:gd name="T4" fmla="*/ 17921109 w 9"/>
              <a:gd name="T5" fmla="*/ 13579200 h 67"/>
              <a:gd name="T6" fmla="*/ 0 60000 65536"/>
              <a:gd name="T7" fmla="*/ 0 60000 65536"/>
              <a:gd name="T8" fmla="*/ 0 60000 65536"/>
              <a:gd name="T9" fmla="*/ 0 w 9"/>
              <a:gd name="T10" fmla="*/ 0 h 67"/>
              <a:gd name="T11" fmla="*/ 9 w 9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7">
                <a:moveTo>
                  <a:pt x="0" y="0"/>
                </a:moveTo>
                <a:lnTo>
                  <a:pt x="5" y="36"/>
                </a:lnTo>
                <a:lnTo>
                  <a:pt x="9" y="6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7" name="Freeform 619"/>
          <p:cNvSpPr>
            <a:spLocks/>
          </p:cNvSpPr>
          <p:nvPr/>
        </p:nvSpPr>
        <p:spPr bwMode="auto">
          <a:xfrm rot="-446283">
            <a:off x="3529013" y="3003552"/>
            <a:ext cx="12700" cy="23813"/>
          </a:xfrm>
          <a:custGeom>
            <a:avLst/>
            <a:gdLst>
              <a:gd name="T0" fmla="*/ 0 w 10"/>
              <a:gd name="T1" fmla="*/ 0 h 53"/>
              <a:gd name="T2" fmla="*/ 8064499 w 10"/>
              <a:gd name="T3" fmla="*/ 6056140 h 53"/>
              <a:gd name="T4" fmla="*/ 12903200 w 10"/>
              <a:gd name="T5" fmla="*/ 8680513 h 53"/>
              <a:gd name="T6" fmla="*/ 16128999 w 10"/>
              <a:gd name="T7" fmla="*/ 1069922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3"/>
              <a:gd name="T14" fmla="*/ 10 w 10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3">
                <a:moveTo>
                  <a:pt x="0" y="0"/>
                </a:moveTo>
                <a:lnTo>
                  <a:pt x="5" y="30"/>
                </a:lnTo>
                <a:lnTo>
                  <a:pt x="8" y="43"/>
                </a:lnTo>
                <a:lnTo>
                  <a:pt x="10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8" name="Freeform 620"/>
          <p:cNvSpPr>
            <a:spLocks/>
          </p:cNvSpPr>
          <p:nvPr/>
        </p:nvSpPr>
        <p:spPr bwMode="auto">
          <a:xfrm rot="-446283">
            <a:off x="3544888" y="3025775"/>
            <a:ext cx="12700" cy="14288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3856331 h 30"/>
              <a:gd name="T4" fmla="*/ 11290301 w 10"/>
              <a:gd name="T5" fmla="*/ 5670908 h 30"/>
              <a:gd name="T6" fmla="*/ 16128999 w 10"/>
              <a:gd name="T7" fmla="*/ 6804898 h 30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0"/>
              <a:gd name="T14" fmla="*/ 10 w 10"/>
              <a:gd name="T15" fmla="*/ 30 h 3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0">
                <a:moveTo>
                  <a:pt x="0" y="0"/>
                </a:moveTo>
                <a:lnTo>
                  <a:pt x="5" y="17"/>
                </a:lnTo>
                <a:lnTo>
                  <a:pt x="7" y="25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69" name="Freeform 621"/>
          <p:cNvSpPr>
            <a:spLocks/>
          </p:cNvSpPr>
          <p:nvPr/>
        </p:nvSpPr>
        <p:spPr bwMode="auto">
          <a:xfrm rot="-446283">
            <a:off x="3557590" y="3038475"/>
            <a:ext cx="14287" cy="1588"/>
          </a:xfrm>
          <a:custGeom>
            <a:avLst/>
            <a:gdLst>
              <a:gd name="T0" fmla="*/ 0 w 11"/>
              <a:gd name="T1" fmla="*/ 0 h 4"/>
              <a:gd name="T2" fmla="*/ 6747361 w 11"/>
              <a:gd name="T3" fmla="*/ 630436 h 4"/>
              <a:gd name="T4" fmla="*/ 18556214 w 11"/>
              <a:gd name="T5" fmla="*/ 630436 h 4"/>
              <a:gd name="T6" fmla="*/ 0 60000 65536"/>
              <a:gd name="T7" fmla="*/ 0 60000 65536"/>
              <a:gd name="T8" fmla="*/ 0 60000 65536"/>
              <a:gd name="T9" fmla="*/ 0 w 11"/>
              <a:gd name="T10" fmla="*/ 0 h 4"/>
              <a:gd name="T11" fmla="*/ 11 w 11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" h="4">
                <a:moveTo>
                  <a:pt x="0" y="0"/>
                </a:moveTo>
                <a:lnTo>
                  <a:pt x="4" y="4"/>
                </a:lnTo>
                <a:lnTo>
                  <a:pt x="11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0" name="Freeform 622"/>
          <p:cNvSpPr>
            <a:spLocks/>
          </p:cNvSpPr>
          <p:nvPr/>
        </p:nvSpPr>
        <p:spPr bwMode="auto">
          <a:xfrm rot="-446283">
            <a:off x="3571875" y="3028952"/>
            <a:ext cx="14288" cy="9525"/>
          </a:xfrm>
          <a:custGeom>
            <a:avLst/>
            <a:gdLst>
              <a:gd name="T0" fmla="*/ 0 w 10"/>
              <a:gd name="T1" fmla="*/ 4775033 h 19"/>
              <a:gd name="T2" fmla="*/ 6123837 w 10"/>
              <a:gd name="T3" fmla="*/ 4272213 h 19"/>
              <a:gd name="T4" fmla="*/ 10207346 w 10"/>
              <a:gd name="T5" fmla="*/ 3267075 h 19"/>
              <a:gd name="T6" fmla="*/ 20414692 w 10"/>
              <a:gd name="T7" fmla="*/ 0 h 19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9"/>
              <a:gd name="T14" fmla="*/ 10 w 10"/>
              <a:gd name="T15" fmla="*/ 19 h 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9">
                <a:moveTo>
                  <a:pt x="0" y="19"/>
                </a:moveTo>
                <a:lnTo>
                  <a:pt x="3" y="17"/>
                </a:lnTo>
                <a:lnTo>
                  <a:pt x="5" y="1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1" name="Freeform 623"/>
          <p:cNvSpPr>
            <a:spLocks/>
          </p:cNvSpPr>
          <p:nvPr/>
        </p:nvSpPr>
        <p:spPr bwMode="auto">
          <a:xfrm rot="-446283">
            <a:off x="3584575" y="3008313"/>
            <a:ext cx="12700" cy="19050"/>
          </a:xfrm>
          <a:custGeom>
            <a:avLst/>
            <a:gdLst>
              <a:gd name="T0" fmla="*/ 0 w 10"/>
              <a:gd name="T1" fmla="*/ 8640536 h 42"/>
              <a:gd name="T2" fmla="*/ 3225800 w 10"/>
              <a:gd name="T3" fmla="*/ 6789056 h 42"/>
              <a:gd name="T4" fmla="*/ 8064499 w 10"/>
              <a:gd name="T5" fmla="*/ 4731657 h 42"/>
              <a:gd name="T6" fmla="*/ 16128999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2" y="33"/>
                </a:lnTo>
                <a:lnTo>
                  <a:pt x="5" y="2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2" name="Freeform 624"/>
          <p:cNvSpPr>
            <a:spLocks/>
          </p:cNvSpPr>
          <p:nvPr/>
        </p:nvSpPr>
        <p:spPr bwMode="auto">
          <a:xfrm rot="-446283">
            <a:off x="3594100" y="2978152"/>
            <a:ext cx="12700" cy="28575"/>
          </a:xfrm>
          <a:custGeom>
            <a:avLst/>
            <a:gdLst>
              <a:gd name="T0" fmla="*/ 0 w 9"/>
              <a:gd name="T1" fmla="*/ 12758288 h 64"/>
              <a:gd name="T2" fmla="*/ 3982155 w 9"/>
              <a:gd name="T3" fmla="*/ 9768184 h 64"/>
              <a:gd name="T4" fmla="*/ 7964310 w 9"/>
              <a:gd name="T5" fmla="*/ 6777631 h 64"/>
              <a:gd name="T6" fmla="*/ 17921109 w 9"/>
              <a:gd name="T7" fmla="*/ 0 h 6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4"/>
              <a:gd name="T14" fmla="*/ 9 w 9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4">
                <a:moveTo>
                  <a:pt x="0" y="64"/>
                </a:moveTo>
                <a:lnTo>
                  <a:pt x="2" y="49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3" name="Freeform 625"/>
          <p:cNvSpPr>
            <a:spLocks/>
          </p:cNvSpPr>
          <p:nvPr/>
        </p:nvSpPr>
        <p:spPr bwMode="auto">
          <a:xfrm rot="-446283">
            <a:off x="3602040" y="2943225"/>
            <a:ext cx="15875" cy="33338"/>
          </a:xfrm>
          <a:custGeom>
            <a:avLst/>
            <a:gdLst>
              <a:gd name="T0" fmla="*/ 0 w 12"/>
              <a:gd name="T1" fmla="*/ 14623978 h 76"/>
              <a:gd name="T2" fmla="*/ 8751094 w 12"/>
              <a:gd name="T3" fmla="*/ 7889262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1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4" name="Freeform 626"/>
          <p:cNvSpPr>
            <a:spLocks/>
          </p:cNvSpPr>
          <p:nvPr/>
        </p:nvSpPr>
        <p:spPr bwMode="auto">
          <a:xfrm rot="-446283">
            <a:off x="3613150" y="2905127"/>
            <a:ext cx="12700" cy="36513"/>
          </a:xfrm>
          <a:custGeom>
            <a:avLst/>
            <a:gdLst>
              <a:gd name="T0" fmla="*/ 0 w 10"/>
              <a:gd name="T1" fmla="*/ 16258527 h 82"/>
              <a:gd name="T2" fmla="*/ 8064499 w 10"/>
              <a:gd name="T3" fmla="*/ 8327636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5" name="Freeform 627"/>
          <p:cNvSpPr>
            <a:spLocks/>
          </p:cNvSpPr>
          <p:nvPr/>
        </p:nvSpPr>
        <p:spPr bwMode="auto">
          <a:xfrm rot="-446283">
            <a:off x="3621088" y="2865438"/>
            <a:ext cx="11112" cy="38100"/>
          </a:xfrm>
          <a:custGeom>
            <a:avLst/>
            <a:gdLst>
              <a:gd name="T0" fmla="*/ 0 w 9"/>
              <a:gd name="T1" fmla="*/ 17702562 h 82"/>
              <a:gd name="T2" fmla="*/ 6098018 w 9"/>
              <a:gd name="T3" fmla="*/ 8635226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6" name="Freeform 628"/>
          <p:cNvSpPr>
            <a:spLocks/>
          </p:cNvSpPr>
          <p:nvPr/>
        </p:nvSpPr>
        <p:spPr bwMode="auto">
          <a:xfrm rot="-446283">
            <a:off x="3627440" y="2830515"/>
            <a:ext cx="14287" cy="33337"/>
          </a:xfrm>
          <a:custGeom>
            <a:avLst/>
            <a:gdLst>
              <a:gd name="T0" fmla="*/ 0 w 10"/>
              <a:gd name="T1" fmla="*/ 14623101 h 76"/>
              <a:gd name="T2" fmla="*/ 10206632 w 10"/>
              <a:gd name="T3" fmla="*/ 6926638 h 76"/>
              <a:gd name="T4" fmla="*/ 14288429 w 10"/>
              <a:gd name="T5" fmla="*/ 3270973 h 76"/>
              <a:gd name="T6" fmla="*/ 20411835 w 10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76"/>
              <a:gd name="T14" fmla="*/ 10 w 10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76">
                <a:moveTo>
                  <a:pt x="0" y="76"/>
                </a:moveTo>
                <a:lnTo>
                  <a:pt x="5" y="36"/>
                </a:lnTo>
                <a:lnTo>
                  <a:pt x="7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7" name="Freeform 629"/>
          <p:cNvSpPr>
            <a:spLocks/>
          </p:cNvSpPr>
          <p:nvPr/>
        </p:nvSpPr>
        <p:spPr bwMode="auto">
          <a:xfrm rot="-446283">
            <a:off x="3638552" y="2801940"/>
            <a:ext cx="11113" cy="26987"/>
          </a:xfrm>
          <a:custGeom>
            <a:avLst/>
            <a:gdLst>
              <a:gd name="T0" fmla="*/ 0 w 9"/>
              <a:gd name="T1" fmla="*/ 12344037 h 59"/>
              <a:gd name="T2" fmla="*/ 6098567 w 9"/>
              <a:gd name="T3" fmla="*/ 5648974 h 59"/>
              <a:gd name="T4" fmla="*/ 13722084 w 9"/>
              <a:gd name="T5" fmla="*/ 0 h 59"/>
              <a:gd name="T6" fmla="*/ 0 60000 65536"/>
              <a:gd name="T7" fmla="*/ 0 60000 65536"/>
              <a:gd name="T8" fmla="*/ 0 60000 65536"/>
              <a:gd name="T9" fmla="*/ 0 w 9"/>
              <a:gd name="T10" fmla="*/ 0 h 59"/>
              <a:gd name="T11" fmla="*/ 9 w 9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9">
                <a:moveTo>
                  <a:pt x="0" y="59"/>
                </a:moveTo>
                <a:lnTo>
                  <a:pt x="4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8" name="Freeform 630"/>
          <p:cNvSpPr>
            <a:spLocks/>
          </p:cNvSpPr>
          <p:nvPr/>
        </p:nvSpPr>
        <p:spPr bwMode="auto">
          <a:xfrm rot="-446283">
            <a:off x="3646490" y="2782888"/>
            <a:ext cx="15875" cy="17462"/>
          </a:xfrm>
          <a:custGeom>
            <a:avLst/>
            <a:gdLst>
              <a:gd name="T0" fmla="*/ 0 w 12"/>
              <a:gd name="T1" fmla="*/ 7623037 h 40"/>
              <a:gd name="T2" fmla="*/ 8751094 w 12"/>
              <a:gd name="T3" fmla="*/ 3239637 h 40"/>
              <a:gd name="T4" fmla="*/ 17500864 w 12"/>
              <a:gd name="T5" fmla="*/ 1524432 h 40"/>
              <a:gd name="T6" fmla="*/ 21001301 w 12"/>
              <a:gd name="T7" fmla="*/ 0 h 40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0"/>
              <a:gd name="T14" fmla="*/ 12 w 12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0">
                <a:moveTo>
                  <a:pt x="0" y="40"/>
                </a:moveTo>
                <a:lnTo>
                  <a:pt x="5" y="17"/>
                </a:lnTo>
                <a:lnTo>
                  <a:pt x="10" y="8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79" name="Freeform 631"/>
          <p:cNvSpPr>
            <a:spLocks/>
          </p:cNvSpPr>
          <p:nvPr/>
        </p:nvSpPr>
        <p:spPr bwMode="auto">
          <a:xfrm rot="-446283">
            <a:off x="3660775" y="2773365"/>
            <a:ext cx="14288" cy="7937"/>
          </a:xfrm>
          <a:custGeom>
            <a:avLst/>
            <a:gdLst>
              <a:gd name="T0" fmla="*/ 0 w 10"/>
              <a:gd name="T1" fmla="*/ 3705644 h 17"/>
              <a:gd name="T2" fmla="*/ 10207346 w 10"/>
              <a:gd name="T3" fmla="*/ 1307737 h 17"/>
              <a:gd name="T4" fmla="*/ 14290858 w 10"/>
              <a:gd name="T5" fmla="*/ 436068 h 17"/>
              <a:gd name="T6" fmla="*/ 20414692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0" name="Freeform 632"/>
          <p:cNvSpPr>
            <a:spLocks/>
          </p:cNvSpPr>
          <p:nvPr/>
        </p:nvSpPr>
        <p:spPr bwMode="auto">
          <a:xfrm rot="-446283">
            <a:off x="3673477" y="2771777"/>
            <a:ext cx="11113" cy="3175"/>
          </a:xfrm>
          <a:custGeom>
            <a:avLst/>
            <a:gdLst>
              <a:gd name="T0" fmla="*/ 0 w 9"/>
              <a:gd name="T1" fmla="*/ 0 h 6"/>
              <a:gd name="T2" fmla="*/ 6098567 w 9"/>
              <a:gd name="T3" fmla="*/ 0 h 6"/>
              <a:gd name="T4" fmla="*/ 13722084 w 9"/>
              <a:gd name="T5" fmla="*/ 1680104 h 6"/>
              <a:gd name="T6" fmla="*/ 0 60000 65536"/>
              <a:gd name="T7" fmla="*/ 0 60000 65536"/>
              <a:gd name="T8" fmla="*/ 0 60000 65536"/>
              <a:gd name="T9" fmla="*/ 0 w 9"/>
              <a:gd name="T10" fmla="*/ 0 h 6"/>
              <a:gd name="T11" fmla="*/ 9 w 9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">
                <a:moveTo>
                  <a:pt x="0" y="0"/>
                </a:moveTo>
                <a:lnTo>
                  <a:pt x="4" y="0"/>
                </a:lnTo>
                <a:lnTo>
                  <a:pt x="9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1" name="Freeform 633"/>
          <p:cNvSpPr>
            <a:spLocks/>
          </p:cNvSpPr>
          <p:nvPr/>
        </p:nvSpPr>
        <p:spPr bwMode="auto">
          <a:xfrm rot="-446283">
            <a:off x="3686175" y="2773365"/>
            <a:ext cx="12700" cy="14287"/>
          </a:xfrm>
          <a:custGeom>
            <a:avLst/>
            <a:gdLst>
              <a:gd name="T0" fmla="*/ 0 w 10"/>
              <a:gd name="T1" fmla="*/ 0 h 34"/>
              <a:gd name="T2" fmla="*/ 4838699 w 10"/>
              <a:gd name="T3" fmla="*/ 1235825 h 34"/>
              <a:gd name="T4" fmla="*/ 8064499 w 10"/>
              <a:gd name="T5" fmla="*/ 2648557 h 34"/>
              <a:gd name="T6" fmla="*/ 16128999 w 10"/>
              <a:gd name="T7" fmla="*/ 6003480 h 34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4"/>
              <a:gd name="T14" fmla="*/ 10 w 10"/>
              <a:gd name="T15" fmla="*/ 34 h 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4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2" name="Freeform 634"/>
          <p:cNvSpPr>
            <a:spLocks/>
          </p:cNvSpPr>
          <p:nvPr/>
        </p:nvSpPr>
        <p:spPr bwMode="auto">
          <a:xfrm rot="-446283">
            <a:off x="3700463" y="2786063"/>
            <a:ext cx="12700" cy="23812"/>
          </a:xfrm>
          <a:custGeom>
            <a:avLst/>
            <a:gdLst>
              <a:gd name="T0" fmla="*/ 0 w 9"/>
              <a:gd name="T1" fmla="*/ 0 h 53"/>
              <a:gd name="T2" fmla="*/ 7964310 w 9"/>
              <a:gd name="T3" fmla="*/ 4642891 h 53"/>
              <a:gd name="T4" fmla="*/ 17921109 w 9"/>
              <a:gd name="T5" fmla="*/ 10698328 h 53"/>
              <a:gd name="T6" fmla="*/ 0 60000 65536"/>
              <a:gd name="T7" fmla="*/ 0 60000 65536"/>
              <a:gd name="T8" fmla="*/ 0 60000 65536"/>
              <a:gd name="T9" fmla="*/ 0 w 9"/>
              <a:gd name="T10" fmla="*/ 0 h 53"/>
              <a:gd name="T11" fmla="*/ 9 w 9"/>
              <a:gd name="T12" fmla="*/ 53 h 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3">
                <a:moveTo>
                  <a:pt x="0" y="0"/>
                </a:moveTo>
                <a:lnTo>
                  <a:pt x="4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3" name="Freeform 635"/>
          <p:cNvSpPr>
            <a:spLocks/>
          </p:cNvSpPr>
          <p:nvPr/>
        </p:nvSpPr>
        <p:spPr bwMode="auto">
          <a:xfrm rot="-446283">
            <a:off x="3717927" y="2808288"/>
            <a:ext cx="15875" cy="31750"/>
          </a:xfrm>
          <a:custGeom>
            <a:avLst/>
            <a:gdLst>
              <a:gd name="T0" fmla="*/ 0 w 12"/>
              <a:gd name="T1" fmla="*/ 0 h 69"/>
              <a:gd name="T2" fmla="*/ 8751094 w 12"/>
              <a:gd name="T3" fmla="*/ 7198966 h 69"/>
              <a:gd name="T4" fmla="*/ 21001301 w 12"/>
              <a:gd name="T5" fmla="*/ 14609599 h 69"/>
              <a:gd name="T6" fmla="*/ 0 60000 65536"/>
              <a:gd name="T7" fmla="*/ 0 60000 65536"/>
              <a:gd name="T8" fmla="*/ 0 60000 65536"/>
              <a:gd name="T9" fmla="*/ 0 w 12"/>
              <a:gd name="T10" fmla="*/ 0 h 69"/>
              <a:gd name="T11" fmla="*/ 12 w 12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9">
                <a:moveTo>
                  <a:pt x="0" y="0"/>
                </a:moveTo>
                <a:lnTo>
                  <a:pt x="5" y="34"/>
                </a:lnTo>
                <a:lnTo>
                  <a:pt x="12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4" name="Freeform 636"/>
          <p:cNvSpPr>
            <a:spLocks/>
          </p:cNvSpPr>
          <p:nvPr/>
        </p:nvSpPr>
        <p:spPr bwMode="auto">
          <a:xfrm rot="-446283">
            <a:off x="3736975" y="2836863"/>
            <a:ext cx="12700" cy="36512"/>
          </a:xfrm>
          <a:custGeom>
            <a:avLst/>
            <a:gdLst>
              <a:gd name="T0" fmla="*/ 0 w 10"/>
              <a:gd name="T1" fmla="*/ 0 h 81"/>
              <a:gd name="T2" fmla="*/ 8064499 w 10"/>
              <a:gd name="T3" fmla="*/ 8330596 h 81"/>
              <a:gd name="T4" fmla="*/ 16128999 w 10"/>
              <a:gd name="T5" fmla="*/ 16458348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1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5" name="Freeform 637"/>
          <p:cNvSpPr>
            <a:spLocks/>
          </p:cNvSpPr>
          <p:nvPr/>
        </p:nvSpPr>
        <p:spPr bwMode="auto">
          <a:xfrm rot="-446283">
            <a:off x="3754438" y="2871788"/>
            <a:ext cx="12700" cy="38100"/>
          </a:xfrm>
          <a:custGeom>
            <a:avLst/>
            <a:gdLst>
              <a:gd name="T0" fmla="*/ 0 w 9"/>
              <a:gd name="T1" fmla="*/ 0 h 84"/>
              <a:gd name="T2" fmla="*/ 7964310 w 9"/>
              <a:gd name="T3" fmla="*/ 8640536 h 84"/>
              <a:gd name="T4" fmla="*/ 17921109 w 9"/>
              <a:gd name="T5" fmla="*/ 17281072 h 84"/>
              <a:gd name="T6" fmla="*/ 0 60000 65536"/>
              <a:gd name="T7" fmla="*/ 0 60000 65536"/>
              <a:gd name="T8" fmla="*/ 0 60000 65536"/>
              <a:gd name="T9" fmla="*/ 0 w 9"/>
              <a:gd name="T10" fmla="*/ 0 h 84"/>
              <a:gd name="T11" fmla="*/ 9 w 9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4">
                <a:moveTo>
                  <a:pt x="0" y="0"/>
                </a:moveTo>
                <a:lnTo>
                  <a:pt x="4" y="42"/>
                </a:lnTo>
                <a:lnTo>
                  <a:pt x="9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6" name="Freeform 638"/>
          <p:cNvSpPr>
            <a:spLocks/>
          </p:cNvSpPr>
          <p:nvPr/>
        </p:nvSpPr>
        <p:spPr bwMode="auto">
          <a:xfrm rot="-446283">
            <a:off x="3771900" y="2908302"/>
            <a:ext cx="12700" cy="34925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004810 h 80"/>
              <a:gd name="T4" fmla="*/ 16128999 w 10"/>
              <a:gd name="T5" fmla="*/ 15246946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7" name="Freeform 639"/>
          <p:cNvSpPr>
            <a:spLocks/>
          </p:cNvSpPr>
          <p:nvPr/>
        </p:nvSpPr>
        <p:spPr bwMode="auto">
          <a:xfrm rot="-446283">
            <a:off x="3789365" y="2941638"/>
            <a:ext cx="15875" cy="30162"/>
          </a:xfrm>
          <a:custGeom>
            <a:avLst/>
            <a:gdLst>
              <a:gd name="T0" fmla="*/ 0 w 12"/>
              <a:gd name="T1" fmla="*/ 0 h 68"/>
              <a:gd name="T2" fmla="*/ 8751094 w 12"/>
              <a:gd name="T3" fmla="*/ 7082746 h 68"/>
              <a:gd name="T4" fmla="*/ 21001301 w 12"/>
              <a:gd name="T5" fmla="*/ 13378619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0"/>
                </a:moveTo>
                <a:lnTo>
                  <a:pt x="5" y="36"/>
                </a:lnTo>
                <a:lnTo>
                  <a:pt x="12" y="6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8" name="Freeform 640"/>
          <p:cNvSpPr>
            <a:spLocks/>
          </p:cNvSpPr>
          <p:nvPr/>
        </p:nvSpPr>
        <p:spPr bwMode="auto">
          <a:xfrm rot="-446283">
            <a:off x="3808413" y="2968627"/>
            <a:ext cx="12700" cy="23813"/>
          </a:xfrm>
          <a:custGeom>
            <a:avLst/>
            <a:gdLst>
              <a:gd name="T0" fmla="*/ 0 w 9"/>
              <a:gd name="T1" fmla="*/ 0 h 50"/>
              <a:gd name="T2" fmla="*/ 9956799 w 9"/>
              <a:gd name="T3" fmla="*/ 6124227 h 50"/>
              <a:gd name="T4" fmla="*/ 13938955 w 9"/>
              <a:gd name="T5" fmla="*/ 9072754 h 50"/>
              <a:gd name="T6" fmla="*/ 17921109 w 9"/>
              <a:gd name="T7" fmla="*/ 11341180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5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89" name="Freeform 641"/>
          <p:cNvSpPr>
            <a:spLocks/>
          </p:cNvSpPr>
          <p:nvPr/>
        </p:nvSpPr>
        <p:spPr bwMode="auto">
          <a:xfrm rot="-446283">
            <a:off x="3822700" y="2990850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6128999 w 10"/>
              <a:gd name="T5" fmla="*/ 5760357 h 28"/>
              <a:gd name="T6" fmla="*/ 0 60000 65536"/>
              <a:gd name="T7" fmla="*/ 0 60000 65536"/>
              <a:gd name="T8" fmla="*/ 0 60000 65536"/>
              <a:gd name="T9" fmla="*/ 0 w 10"/>
              <a:gd name="T10" fmla="*/ 0 h 28"/>
              <a:gd name="T11" fmla="*/ 10 w 10"/>
              <a:gd name="T12" fmla="*/ 28 h 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0" name="Freeform 642"/>
          <p:cNvSpPr>
            <a:spLocks/>
          </p:cNvSpPr>
          <p:nvPr/>
        </p:nvSpPr>
        <p:spPr bwMode="auto">
          <a:xfrm rot="-446283">
            <a:off x="3836988" y="3001965"/>
            <a:ext cx="11112" cy="1587"/>
          </a:xfrm>
          <a:custGeom>
            <a:avLst/>
            <a:gdLst>
              <a:gd name="T0" fmla="*/ 0 w 9"/>
              <a:gd name="T1" fmla="*/ 0 h 4"/>
              <a:gd name="T2" fmla="*/ 7621597 w 9"/>
              <a:gd name="T3" fmla="*/ 629642 h 4"/>
              <a:gd name="T4" fmla="*/ 10671224 w 9"/>
              <a:gd name="T5" fmla="*/ 629642 h 4"/>
              <a:gd name="T6" fmla="*/ 13719615 w 9"/>
              <a:gd name="T7" fmla="*/ 629642 h 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"/>
              <a:gd name="T14" fmla="*/ 9 w 9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">
                <a:moveTo>
                  <a:pt x="0" y="0"/>
                </a:moveTo>
                <a:lnTo>
                  <a:pt x="5" y="4"/>
                </a:lnTo>
                <a:lnTo>
                  <a:pt x="7" y="4"/>
                </a:lnTo>
                <a:lnTo>
                  <a:pt x="9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1" name="Freeform 643"/>
          <p:cNvSpPr>
            <a:spLocks/>
          </p:cNvSpPr>
          <p:nvPr/>
        </p:nvSpPr>
        <p:spPr bwMode="auto">
          <a:xfrm rot="-446283">
            <a:off x="3846515" y="2992440"/>
            <a:ext cx="14287" cy="9525"/>
          </a:xfrm>
          <a:custGeom>
            <a:avLst/>
            <a:gdLst>
              <a:gd name="T0" fmla="*/ 0 w 10"/>
              <a:gd name="T1" fmla="*/ 4320268 h 21"/>
              <a:gd name="T2" fmla="*/ 6123409 w 10"/>
              <a:gd name="T3" fmla="*/ 3908879 h 21"/>
              <a:gd name="T4" fmla="*/ 10206632 w 10"/>
              <a:gd name="T5" fmla="*/ 2468789 h 21"/>
              <a:gd name="T6" fmla="*/ 20411835 w 10"/>
              <a:gd name="T7" fmla="*/ 0 h 21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1"/>
              <a:gd name="T14" fmla="*/ 10 w 10"/>
              <a:gd name="T15" fmla="*/ 21 h 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1">
                <a:moveTo>
                  <a:pt x="0" y="21"/>
                </a:moveTo>
                <a:lnTo>
                  <a:pt x="3" y="19"/>
                </a:lnTo>
                <a:lnTo>
                  <a:pt x="5" y="1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2" name="Freeform 644"/>
          <p:cNvSpPr>
            <a:spLocks/>
          </p:cNvSpPr>
          <p:nvPr/>
        </p:nvSpPr>
        <p:spPr bwMode="auto">
          <a:xfrm rot="-446283">
            <a:off x="3859215" y="2970215"/>
            <a:ext cx="15875" cy="20637"/>
          </a:xfrm>
          <a:custGeom>
            <a:avLst/>
            <a:gdLst>
              <a:gd name="T0" fmla="*/ 0 w 12"/>
              <a:gd name="T1" fmla="*/ 9679222 h 44"/>
              <a:gd name="T2" fmla="*/ 3500438 w 12"/>
              <a:gd name="T3" fmla="*/ 7699478 h 44"/>
              <a:gd name="T4" fmla="*/ 8751094 w 12"/>
              <a:gd name="T5" fmla="*/ 5499760 h 44"/>
              <a:gd name="T6" fmla="*/ 21001301 w 12"/>
              <a:gd name="T7" fmla="*/ 0 h 44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4"/>
              <a:gd name="T14" fmla="*/ 12 w 12"/>
              <a:gd name="T15" fmla="*/ 44 h 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4">
                <a:moveTo>
                  <a:pt x="0" y="44"/>
                </a:moveTo>
                <a:lnTo>
                  <a:pt x="2" y="35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3" name="Freeform 645"/>
          <p:cNvSpPr>
            <a:spLocks/>
          </p:cNvSpPr>
          <p:nvPr/>
        </p:nvSpPr>
        <p:spPr bwMode="auto">
          <a:xfrm rot="-446283">
            <a:off x="3871913" y="2940052"/>
            <a:ext cx="11112" cy="28575"/>
          </a:xfrm>
          <a:custGeom>
            <a:avLst/>
            <a:gdLst>
              <a:gd name="T0" fmla="*/ 0 w 9"/>
              <a:gd name="T1" fmla="*/ 12758288 h 64"/>
              <a:gd name="T2" fmla="*/ 7621597 w 9"/>
              <a:gd name="T3" fmla="*/ 6777631 h 64"/>
              <a:gd name="T4" fmla="*/ 13719615 w 9"/>
              <a:gd name="T5" fmla="*/ 0 h 64"/>
              <a:gd name="T6" fmla="*/ 0 60000 65536"/>
              <a:gd name="T7" fmla="*/ 0 60000 65536"/>
              <a:gd name="T8" fmla="*/ 0 60000 65536"/>
              <a:gd name="T9" fmla="*/ 0 w 9"/>
              <a:gd name="T10" fmla="*/ 0 h 64"/>
              <a:gd name="T11" fmla="*/ 9 w 9"/>
              <a:gd name="T12" fmla="*/ 64 h 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4">
                <a:moveTo>
                  <a:pt x="0" y="64"/>
                </a:move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4" name="Freeform 646"/>
          <p:cNvSpPr>
            <a:spLocks/>
          </p:cNvSpPr>
          <p:nvPr/>
        </p:nvSpPr>
        <p:spPr bwMode="auto">
          <a:xfrm rot="-446283">
            <a:off x="3879850" y="2905125"/>
            <a:ext cx="14288" cy="33338"/>
          </a:xfrm>
          <a:custGeom>
            <a:avLst/>
            <a:gdLst>
              <a:gd name="T0" fmla="*/ 0 w 10"/>
              <a:gd name="T1" fmla="*/ 14623978 h 76"/>
              <a:gd name="T2" fmla="*/ 10207346 w 10"/>
              <a:gd name="T3" fmla="*/ 7696692 h 76"/>
              <a:gd name="T4" fmla="*/ 20414692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5" name="Freeform 647"/>
          <p:cNvSpPr>
            <a:spLocks/>
          </p:cNvSpPr>
          <p:nvPr/>
        </p:nvSpPr>
        <p:spPr bwMode="auto">
          <a:xfrm rot="-446283">
            <a:off x="3887788" y="2865438"/>
            <a:ext cx="11112" cy="38100"/>
          </a:xfrm>
          <a:custGeom>
            <a:avLst/>
            <a:gdLst>
              <a:gd name="T0" fmla="*/ 0 w 9"/>
              <a:gd name="T1" fmla="*/ 17702562 h 82"/>
              <a:gd name="T2" fmla="*/ 7621597 w 9"/>
              <a:gd name="T3" fmla="*/ 9067336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6" name="Freeform 648"/>
          <p:cNvSpPr>
            <a:spLocks/>
          </p:cNvSpPr>
          <p:nvPr/>
        </p:nvSpPr>
        <p:spPr bwMode="auto">
          <a:xfrm rot="-446283">
            <a:off x="3894138" y="2828927"/>
            <a:ext cx="12700" cy="36513"/>
          </a:xfrm>
          <a:custGeom>
            <a:avLst/>
            <a:gdLst>
              <a:gd name="T0" fmla="*/ 0 w 10"/>
              <a:gd name="T1" fmla="*/ 16258527 h 82"/>
              <a:gd name="T2" fmla="*/ 8064499 w 10"/>
              <a:gd name="T3" fmla="*/ 7930891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7" name="Freeform 649"/>
          <p:cNvSpPr>
            <a:spLocks/>
          </p:cNvSpPr>
          <p:nvPr/>
        </p:nvSpPr>
        <p:spPr bwMode="auto">
          <a:xfrm rot="-446283">
            <a:off x="3903665" y="2794000"/>
            <a:ext cx="15875" cy="33338"/>
          </a:xfrm>
          <a:custGeom>
            <a:avLst/>
            <a:gdLst>
              <a:gd name="T0" fmla="*/ 0 w 12"/>
              <a:gd name="T1" fmla="*/ 14623978 h 76"/>
              <a:gd name="T2" fmla="*/ 8751094 w 12"/>
              <a:gd name="T3" fmla="*/ 6927284 h 76"/>
              <a:gd name="T4" fmla="*/ 17500864 w 12"/>
              <a:gd name="T5" fmla="*/ 3271071 h 76"/>
              <a:gd name="T6" fmla="*/ 21001301 w 12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76"/>
              <a:gd name="T14" fmla="*/ 12 w 12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0" y="17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8" name="Freeform 650"/>
          <p:cNvSpPr>
            <a:spLocks/>
          </p:cNvSpPr>
          <p:nvPr/>
        </p:nvSpPr>
        <p:spPr bwMode="auto">
          <a:xfrm rot="-446283">
            <a:off x="3914775" y="2765425"/>
            <a:ext cx="12700" cy="26988"/>
          </a:xfrm>
          <a:custGeom>
            <a:avLst/>
            <a:gdLst>
              <a:gd name="T0" fmla="*/ 0 w 9"/>
              <a:gd name="T1" fmla="*/ 12344952 h 59"/>
              <a:gd name="T2" fmla="*/ 9956799 w 9"/>
              <a:gd name="T3" fmla="*/ 5649183 h 59"/>
              <a:gd name="T4" fmla="*/ 13938955 w 9"/>
              <a:gd name="T5" fmla="*/ 2510799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299" name="Freeform 651"/>
          <p:cNvSpPr>
            <a:spLocks/>
          </p:cNvSpPr>
          <p:nvPr/>
        </p:nvSpPr>
        <p:spPr bwMode="auto">
          <a:xfrm rot="-446283">
            <a:off x="3924300" y="2746377"/>
            <a:ext cx="12700" cy="17463"/>
          </a:xfrm>
          <a:custGeom>
            <a:avLst/>
            <a:gdLst>
              <a:gd name="T0" fmla="*/ 0 w 10"/>
              <a:gd name="T1" fmla="*/ 8025168 h 38"/>
              <a:gd name="T2" fmla="*/ 8064499 w 10"/>
              <a:gd name="T3" fmla="*/ 3590025 h 38"/>
              <a:gd name="T4" fmla="*/ 16128999 w 10"/>
              <a:gd name="T5" fmla="*/ 0 h 38"/>
              <a:gd name="T6" fmla="*/ 0 60000 65536"/>
              <a:gd name="T7" fmla="*/ 0 60000 65536"/>
              <a:gd name="T8" fmla="*/ 0 60000 65536"/>
              <a:gd name="T9" fmla="*/ 0 w 10"/>
              <a:gd name="T10" fmla="*/ 0 h 38"/>
              <a:gd name="T11" fmla="*/ 10 w 10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8">
                <a:moveTo>
                  <a:pt x="0" y="38"/>
                </a:moveTo>
                <a:lnTo>
                  <a:pt x="5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0" name="Freeform 652"/>
          <p:cNvSpPr>
            <a:spLocks/>
          </p:cNvSpPr>
          <p:nvPr/>
        </p:nvSpPr>
        <p:spPr bwMode="auto">
          <a:xfrm rot="-446283">
            <a:off x="3935415" y="2736850"/>
            <a:ext cx="14287" cy="7938"/>
          </a:xfrm>
          <a:custGeom>
            <a:avLst/>
            <a:gdLst>
              <a:gd name="T0" fmla="*/ 0 w 10"/>
              <a:gd name="T1" fmla="*/ 3706578 h 17"/>
              <a:gd name="T2" fmla="*/ 10206632 w 10"/>
              <a:gd name="T3" fmla="*/ 1308369 h 17"/>
              <a:gd name="T4" fmla="*/ 14288429 w 10"/>
              <a:gd name="T5" fmla="*/ 436123 h 17"/>
              <a:gd name="T6" fmla="*/ 20411835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1" name="Freeform 653"/>
          <p:cNvSpPr>
            <a:spLocks/>
          </p:cNvSpPr>
          <p:nvPr/>
        </p:nvSpPr>
        <p:spPr bwMode="auto">
          <a:xfrm rot="-446283">
            <a:off x="3949700" y="2733677"/>
            <a:ext cx="14288" cy="4763"/>
          </a:xfrm>
          <a:custGeom>
            <a:avLst/>
            <a:gdLst>
              <a:gd name="T0" fmla="*/ 0 w 11"/>
              <a:gd name="T1" fmla="*/ 0 h 10"/>
              <a:gd name="T2" fmla="*/ 3374566 w 11"/>
              <a:gd name="T3" fmla="*/ 0 h 10"/>
              <a:gd name="T4" fmla="*/ 6749132 w 11"/>
              <a:gd name="T5" fmla="*/ 453914 h 10"/>
              <a:gd name="T6" fmla="*/ 18558812 w 11"/>
              <a:gd name="T7" fmla="*/ 2268617 h 10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10"/>
              <a:gd name="T14" fmla="*/ 11 w 11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10">
                <a:moveTo>
                  <a:pt x="0" y="0"/>
                </a:moveTo>
                <a:lnTo>
                  <a:pt x="2" y="0"/>
                </a:lnTo>
                <a:lnTo>
                  <a:pt x="4" y="2"/>
                </a:lnTo>
                <a:lnTo>
                  <a:pt x="11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2" name="Freeform 654"/>
          <p:cNvSpPr>
            <a:spLocks/>
          </p:cNvSpPr>
          <p:nvPr/>
        </p:nvSpPr>
        <p:spPr bwMode="auto">
          <a:xfrm rot="-446283">
            <a:off x="3963988" y="2736852"/>
            <a:ext cx="12700" cy="15875"/>
          </a:xfrm>
          <a:custGeom>
            <a:avLst/>
            <a:gdLst>
              <a:gd name="T0" fmla="*/ 0 w 10"/>
              <a:gd name="T1" fmla="*/ 0 h 34"/>
              <a:gd name="T2" fmla="*/ 8064499 w 10"/>
              <a:gd name="T3" fmla="*/ 3270249 h 34"/>
              <a:gd name="T4" fmla="*/ 16128999 w 10"/>
              <a:gd name="T5" fmla="*/ 7412223 h 34"/>
              <a:gd name="T6" fmla="*/ 0 60000 65536"/>
              <a:gd name="T7" fmla="*/ 0 60000 65536"/>
              <a:gd name="T8" fmla="*/ 0 60000 65536"/>
              <a:gd name="T9" fmla="*/ 0 w 10"/>
              <a:gd name="T10" fmla="*/ 0 h 34"/>
              <a:gd name="T11" fmla="*/ 10 w 10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4">
                <a:moveTo>
                  <a:pt x="0" y="0"/>
                </a:move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3" name="Freeform 655"/>
          <p:cNvSpPr>
            <a:spLocks/>
          </p:cNvSpPr>
          <p:nvPr/>
        </p:nvSpPr>
        <p:spPr bwMode="auto">
          <a:xfrm rot="-446283">
            <a:off x="3979863" y="2751138"/>
            <a:ext cx="12700" cy="23812"/>
          </a:xfrm>
          <a:custGeom>
            <a:avLst/>
            <a:gdLst>
              <a:gd name="T0" fmla="*/ 0 w 10"/>
              <a:gd name="T1" fmla="*/ 0 h 55"/>
              <a:gd name="T2" fmla="*/ 3225800 w 10"/>
              <a:gd name="T3" fmla="*/ 2436617 h 55"/>
              <a:gd name="T4" fmla="*/ 8064499 w 10"/>
              <a:gd name="T5" fmla="*/ 4686202 h 55"/>
              <a:gd name="T6" fmla="*/ 16128999 w 10"/>
              <a:gd name="T7" fmla="*/ 10309298 h 5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5"/>
              <a:gd name="T14" fmla="*/ 10 w 10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5">
                <a:moveTo>
                  <a:pt x="0" y="0"/>
                </a:moveTo>
                <a:lnTo>
                  <a:pt x="2" y="13"/>
                </a:lnTo>
                <a:lnTo>
                  <a:pt x="5" y="25"/>
                </a:lnTo>
                <a:lnTo>
                  <a:pt x="10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4" name="Freeform 656"/>
          <p:cNvSpPr>
            <a:spLocks/>
          </p:cNvSpPr>
          <p:nvPr/>
        </p:nvSpPr>
        <p:spPr bwMode="auto">
          <a:xfrm rot="-446283">
            <a:off x="3995738" y="2773363"/>
            <a:ext cx="12700" cy="31750"/>
          </a:xfrm>
          <a:custGeom>
            <a:avLst/>
            <a:gdLst>
              <a:gd name="T0" fmla="*/ 0 w 9"/>
              <a:gd name="T1" fmla="*/ 0 h 70"/>
              <a:gd name="T2" fmla="*/ 7964310 w 9"/>
              <a:gd name="T3" fmla="*/ 6994524 h 70"/>
              <a:gd name="T4" fmla="*/ 17921109 w 9"/>
              <a:gd name="T5" fmla="*/ 14400890 h 70"/>
              <a:gd name="T6" fmla="*/ 0 60000 65536"/>
              <a:gd name="T7" fmla="*/ 0 60000 65536"/>
              <a:gd name="T8" fmla="*/ 0 60000 65536"/>
              <a:gd name="T9" fmla="*/ 0 w 9"/>
              <a:gd name="T10" fmla="*/ 0 h 70"/>
              <a:gd name="T11" fmla="*/ 9 w 9"/>
              <a:gd name="T12" fmla="*/ 70 h 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0">
                <a:moveTo>
                  <a:pt x="0" y="0"/>
                </a:moveTo>
                <a:lnTo>
                  <a:pt x="4" y="34"/>
                </a:lnTo>
                <a:lnTo>
                  <a:pt x="9" y="7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5" name="Freeform 657"/>
          <p:cNvSpPr>
            <a:spLocks/>
          </p:cNvSpPr>
          <p:nvPr/>
        </p:nvSpPr>
        <p:spPr bwMode="auto">
          <a:xfrm rot="-446283">
            <a:off x="4013200" y="2803527"/>
            <a:ext cx="12700" cy="36513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7930891 h 82"/>
              <a:gd name="T4" fmla="*/ 16128999 w 10"/>
              <a:gd name="T5" fmla="*/ 16258527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6" name="Line 658"/>
          <p:cNvSpPr>
            <a:spLocks noChangeShapeType="1"/>
          </p:cNvSpPr>
          <p:nvPr/>
        </p:nvSpPr>
        <p:spPr bwMode="auto">
          <a:xfrm rot="-446283">
            <a:off x="4030665" y="2836863"/>
            <a:ext cx="15875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7" name="Freeform 659"/>
          <p:cNvSpPr>
            <a:spLocks/>
          </p:cNvSpPr>
          <p:nvPr/>
        </p:nvSpPr>
        <p:spPr bwMode="auto">
          <a:xfrm rot="-446283">
            <a:off x="4051300" y="2873377"/>
            <a:ext cx="12700" cy="34925"/>
          </a:xfrm>
          <a:custGeom>
            <a:avLst/>
            <a:gdLst>
              <a:gd name="T0" fmla="*/ 0 w 9"/>
              <a:gd name="T1" fmla="*/ 0 h 80"/>
              <a:gd name="T2" fmla="*/ 7964310 w 9"/>
              <a:gd name="T3" fmla="*/ 7623691 h 80"/>
              <a:gd name="T4" fmla="*/ 13938955 w 9"/>
              <a:gd name="T5" fmla="*/ 11625658 h 80"/>
              <a:gd name="T6" fmla="*/ 17921109 w 9"/>
              <a:gd name="T7" fmla="*/ 15246946 h 8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80"/>
              <a:gd name="T14" fmla="*/ 9 w 9"/>
              <a:gd name="T15" fmla="*/ 80 h 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80">
                <a:moveTo>
                  <a:pt x="0" y="0"/>
                </a:moveTo>
                <a:lnTo>
                  <a:pt x="4" y="40"/>
                </a:lnTo>
                <a:lnTo>
                  <a:pt x="7" y="61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8" name="Freeform 660"/>
          <p:cNvSpPr>
            <a:spLocks/>
          </p:cNvSpPr>
          <p:nvPr/>
        </p:nvSpPr>
        <p:spPr bwMode="auto">
          <a:xfrm rot="-446283">
            <a:off x="4067175" y="2906713"/>
            <a:ext cx="12700" cy="30162"/>
          </a:xfrm>
          <a:custGeom>
            <a:avLst/>
            <a:gdLst>
              <a:gd name="T0" fmla="*/ 0 w 10"/>
              <a:gd name="T1" fmla="*/ 0 h 66"/>
              <a:gd name="T2" fmla="*/ 8064499 w 10"/>
              <a:gd name="T3" fmla="*/ 7100865 h 66"/>
              <a:gd name="T4" fmla="*/ 16128999 w 10"/>
              <a:gd name="T5" fmla="*/ 13784031 h 66"/>
              <a:gd name="T6" fmla="*/ 0 60000 65536"/>
              <a:gd name="T7" fmla="*/ 0 60000 65536"/>
              <a:gd name="T8" fmla="*/ 0 60000 65536"/>
              <a:gd name="T9" fmla="*/ 0 w 10"/>
              <a:gd name="T10" fmla="*/ 0 h 66"/>
              <a:gd name="T11" fmla="*/ 10 w 10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6">
                <a:moveTo>
                  <a:pt x="0" y="0"/>
                </a:moveTo>
                <a:lnTo>
                  <a:pt x="5" y="34"/>
                </a:lnTo>
                <a:lnTo>
                  <a:pt x="10" y="6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09" name="Freeform 661"/>
          <p:cNvSpPr>
            <a:spLocks/>
          </p:cNvSpPr>
          <p:nvPr/>
        </p:nvSpPr>
        <p:spPr bwMode="auto">
          <a:xfrm rot="-446283">
            <a:off x="4083050" y="2935290"/>
            <a:ext cx="12700" cy="22225"/>
          </a:xfrm>
          <a:custGeom>
            <a:avLst/>
            <a:gdLst>
              <a:gd name="T0" fmla="*/ 0 w 9"/>
              <a:gd name="T1" fmla="*/ 0 h 50"/>
              <a:gd name="T2" fmla="*/ 7964310 w 9"/>
              <a:gd name="T3" fmla="*/ 5334445 h 50"/>
              <a:gd name="T4" fmla="*/ 13938955 w 9"/>
              <a:gd name="T5" fmla="*/ 7903211 h 50"/>
              <a:gd name="T6" fmla="*/ 17921109 w 9"/>
              <a:gd name="T7" fmla="*/ 9879013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4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0" name="Freeform 662"/>
          <p:cNvSpPr>
            <a:spLocks/>
          </p:cNvSpPr>
          <p:nvPr/>
        </p:nvSpPr>
        <p:spPr bwMode="auto">
          <a:xfrm rot="-446283">
            <a:off x="4098925" y="2955925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1290301 w 10"/>
              <a:gd name="T5" fmla="*/ 4937579 h 28"/>
              <a:gd name="T6" fmla="*/ 16128999 w 10"/>
              <a:gd name="T7" fmla="*/ 5760357 h 2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8"/>
              <a:gd name="T14" fmla="*/ 10 w 10"/>
              <a:gd name="T15" fmla="*/ 28 h 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7" y="24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1" name="Freeform 663"/>
          <p:cNvSpPr>
            <a:spLocks/>
          </p:cNvSpPr>
          <p:nvPr/>
        </p:nvSpPr>
        <p:spPr bwMode="auto">
          <a:xfrm rot="-446283">
            <a:off x="4111627" y="2965450"/>
            <a:ext cx="15875" cy="1588"/>
          </a:xfrm>
          <a:custGeom>
            <a:avLst/>
            <a:gdLst>
              <a:gd name="T0" fmla="*/ 0 w 12"/>
              <a:gd name="T1" fmla="*/ 0 h 4"/>
              <a:gd name="T2" fmla="*/ 7000875 w 12"/>
              <a:gd name="T3" fmla="*/ 630436 h 4"/>
              <a:gd name="T4" fmla="*/ 21001301 w 12"/>
              <a:gd name="T5" fmla="*/ 315218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4" y="4"/>
                </a:lnTo>
                <a:lnTo>
                  <a:pt x="12" y="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2" name="Freeform 664"/>
          <p:cNvSpPr>
            <a:spLocks/>
          </p:cNvSpPr>
          <p:nvPr/>
        </p:nvSpPr>
        <p:spPr bwMode="auto">
          <a:xfrm rot="-446283">
            <a:off x="4127502" y="2954338"/>
            <a:ext cx="11113" cy="11112"/>
          </a:xfrm>
          <a:custGeom>
            <a:avLst/>
            <a:gdLst>
              <a:gd name="T0" fmla="*/ 0 w 9"/>
              <a:gd name="T1" fmla="*/ 5368545 h 23"/>
              <a:gd name="T2" fmla="*/ 3049901 w 9"/>
              <a:gd name="T3" fmla="*/ 4434655 h 23"/>
              <a:gd name="T4" fmla="*/ 6098567 w 9"/>
              <a:gd name="T5" fmla="*/ 3267894 h 23"/>
              <a:gd name="T6" fmla="*/ 13722084 w 9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3"/>
              <a:gd name="T14" fmla="*/ 9 w 9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3">
                <a:moveTo>
                  <a:pt x="0" y="23"/>
                </a:moveTo>
                <a:lnTo>
                  <a:pt x="2" y="19"/>
                </a:lnTo>
                <a:lnTo>
                  <a:pt x="4" y="1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3" name="Freeform 665"/>
          <p:cNvSpPr>
            <a:spLocks/>
          </p:cNvSpPr>
          <p:nvPr/>
        </p:nvSpPr>
        <p:spPr bwMode="auto">
          <a:xfrm rot="-446283">
            <a:off x="4137025" y="2932115"/>
            <a:ext cx="14288" cy="20637"/>
          </a:xfrm>
          <a:custGeom>
            <a:avLst/>
            <a:gdLst>
              <a:gd name="T0" fmla="*/ 0 w 10"/>
              <a:gd name="T1" fmla="*/ 9464129 h 45"/>
              <a:gd name="T2" fmla="*/ 10207346 w 10"/>
              <a:gd name="T3" fmla="*/ 5468346 h 45"/>
              <a:gd name="T4" fmla="*/ 20414692 w 10"/>
              <a:gd name="T5" fmla="*/ 0 h 45"/>
              <a:gd name="T6" fmla="*/ 0 60000 65536"/>
              <a:gd name="T7" fmla="*/ 0 60000 65536"/>
              <a:gd name="T8" fmla="*/ 0 60000 65536"/>
              <a:gd name="T9" fmla="*/ 0 w 10"/>
              <a:gd name="T10" fmla="*/ 0 h 45"/>
              <a:gd name="T11" fmla="*/ 10 w 10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5">
                <a:moveTo>
                  <a:pt x="0" y="45"/>
                </a:moveTo>
                <a:lnTo>
                  <a:pt x="5" y="26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4" name="Freeform 666"/>
          <p:cNvSpPr>
            <a:spLocks/>
          </p:cNvSpPr>
          <p:nvPr/>
        </p:nvSpPr>
        <p:spPr bwMode="auto">
          <a:xfrm rot="-446283">
            <a:off x="4146552" y="2901952"/>
            <a:ext cx="11113" cy="28575"/>
          </a:xfrm>
          <a:custGeom>
            <a:avLst/>
            <a:gdLst>
              <a:gd name="T0" fmla="*/ 0 w 9"/>
              <a:gd name="T1" fmla="*/ 12562007 h 65"/>
              <a:gd name="T2" fmla="*/ 3049901 w 9"/>
              <a:gd name="T3" fmla="*/ 9856176 h 65"/>
              <a:gd name="T4" fmla="*/ 6098567 w 9"/>
              <a:gd name="T5" fmla="*/ 6570930 h 65"/>
              <a:gd name="T6" fmla="*/ 13722084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1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5" name="Freeform 667"/>
          <p:cNvSpPr>
            <a:spLocks/>
          </p:cNvSpPr>
          <p:nvPr/>
        </p:nvSpPr>
        <p:spPr bwMode="auto">
          <a:xfrm rot="-446283">
            <a:off x="4154490" y="2867027"/>
            <a:ext cx="15875" cy="34925"/>
          </a:xfrm>
          <a:custGeom>
            <a:avLst/>
            <a:gdLst>
              <a:gd name="T0" fmla="*/ 0 w 12"/>
              <a:gd name="T1" fmla="*/ 16049417 h 76"/>
              <a:gd name="T2" fmla="*/ 8751094 w 12"/>
              <a:gd name="T3" fmla="*/ 8447255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6" name="Freeform 668"/>
          <p:cNvSpPr>
            <a:spLocks/>
          </p:cNvSpPr>
          <p:nvPr/>
        </p:nvSpPr>
        <p:spPr bwMode="auto">
          <a:xfrm rot="-446283">
            <a:off x="4165600" y="2827338"/>
            <a:ext cx="14288" cy="36512"/>
          </a:xfrm>
          <a:custGeom>
            <a:avLst/>
            <a:gdLst>
              <a:gd name="T0" fmla="*/ 0 w 10"/>
              <a:gd name="T1" fmla="*/ 15870550 h 84"/>
              <a:gd name="T2" fmla="*/ 10207346 w 10"/>
              <a:gd name="T3" fmla="*/ 7935275 h 84"/>
              <a:gd name="T4" fmla="*/ 20414692 w 10"/>
              <a:gd name="T5" fmla="*/ 0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84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7" name="Freeform 669"/>
          <p:cNvSpPr>
            <a:spLocks/>
          </p:cNvSpPr>
          <p:nvPr/>
        </p:nvSpPr>
        <p:spPr bwMode="auto">
          <a:xfrm rot="-446283">
            <a:off x="4175127" y="2789238"/>
            <a:ext cx="11113" cy="38100"/>
          </a:xfrm>
          <a:custGeom>
            <a:avLst/>
            <a:gdLst>
              <a:gd name="T0" fmla="*/ 0 w 9"/>
              <a:gd name="T1" fmla="*/ 17489278 h 83"/>
              <a:gd name="T2" fmla="*/ 6098567 w 9"/>
              <a:gd name="T3" fmla="*/ 8428363 h 83"/>
              <a:gd name="T4" fmla="*/ 13722084 w 9"/>
              <a:gd name="T5" fmla="*/ 0 h 83"/>
              <a:gd name="T6" fmla="*/ 0 60000 65536"/>
              <a:gd name="T7" fmla="*/ 0 60000 65536"/>
              <a:gd name="T8" fmla="*/ 0 60000 65536"/>
              <a:gd name="T9" fmla="*/ 0 w 9"/>
              <a:gd name="T10" fmla="*/ 0 h 83"/>
              <a:gd name="T11" fmla="*/ 9 w 9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3">
                <a:moveTo>
                  <a:pt x="0" y="83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8" name="Freeform 670"/>
          <p:cNvSpPr>
            <a:spLocks/>
          </p:cNvSpPr>
          <p:nvPr/>
        </p:nvSpPr>
        <p:spPr bwMode="auto">
          <a:xfrm rot="-446283">
            <a:off x="4181475" y="2755900"/>
            <a:ext cx="12700" cy="31750"/>
          </a:xfrm>
          <a:custGeom>
            <a:avLst/>
            <a:gdLst>
              <a:gd name="T0" fmla="*/ 0 w 10"/>
              <a:gd name="T1" fmla="*/ 14198061 h 71"/>
              <a:gd name="T2" fmla="*/ 8064499 w 10"/>
              <a:gd name="T3" fmla="*/ 6599080 h 71"/>
              <a:gd name="T4" fmla="*/ 16128999 w 10"/>
              <a:gd name="T5" fmla="*/ 0 h 71"/>
              <a:gd name="T6" fmla="*/ 0 60000 65536"/>
              <a:gd name="T7" fmla="*/ 0 60000 65536"/>
              <a:gd name="T8" fmla="*/ 0 60000 65536"/>
              <a:gd name="T9" fmla="*/ 0 w 10"/>
              <a:gd name="T10" fmla="*/ 0 h 71"/>
              <a:gd name="T11" fmla="*/ 10 w 10"/>
              <a:gd name="T12" fmla="*/ 71 h 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1">
                <a:moveTo>
                  <a:pt x="0" y="71"/>
                </a:moveTo>
                <a:lnTo>
                  <a:pt x="5" y="3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19" name="Freeform 671"/>
          <p:cNvSpPr>
            <a:spLocks/>
          </p:cNvSpPr>
          <p:nvPr/>
        </p:nvSpPr>
        <p:spPr bwMode="auto">
          <a:xfrm rot="-446283">
            <a:off x="4189413" y="2727325"/>
            <a:ext cx="12700" cy="26988"/>
          </a:xfrm>
          <a:custGeom>
            <a:avLst/>
            <a:gdLst>
              <a:gd name="T0" fmla="*/ 0 w 9"/>
              <a:gd name="T1" fmla="*/ 12344952 h 59"/>
              <a:gd name="T2" fmla="*/ 9956799 w 9"/>
              <a:gd name="T3" fmla="*/ 5649183 h 59"/>
              <a:gd name="T4" fmla="*/ 13938955 w 9"/>
              <a:gd name="T5" fmla="*/ 2510799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0" name="Freeform 672"/>
          <p:cNvSpPr>
            <a:spLocks/>
          </p:cNvSpPr>
          <p:nvPr/>
        </p:nvSpPr>
        <p:spPr bwMode="auto">
          <a:xfrm rot="-446283">
            <a:off x="4198940" y="2709865"/>
            <a:ext cx="15875" cy="15875"/>
          </a:xfrm>
          <a:custGeom>
            <a:avLst/>
            <a:gdLst>
              <a:gd name="T0" fmla="*/ 0 w 12"/>
              <a:gd name="T1" fmla="*/ 6631989 h 38"/>
              <a:gd name="T2" fmla="*/ 8751094 w 12"/>
              <a:gd name="T3" fmla="*/ 2966954 h 38"/>
              <a:gd name="T4" fmla="*/ 17500864 w 12"/>
              <a:gd name="T5" fmla="*/ 1047332 h 38"/>
              <a:gd name="T6" fmla="*/ 21001301 w 12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8"/>
              <a:gd name="T14" fmla="*/ 12 w 12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8">
                <a:moveTo>
                  <a:pt x="0" y="38"/>
                </a:moveTo>
                <a:lnTo>
                  <a:pt x="5" y="17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1" name="Freeform 673"/>
          <p:cNvSpPr>
            <a:spLocks/>
          </p:cNvSpPr>
          <p:nvPr/>
        </p:nvSpPr>
        <p:spPr bwMode="auto">
          <a:xfrm rot="-446283">
            <a:off x="4214813" y="2700340"/>
            <a:ext cx="12700" cy="7937"/>
          </a:xfrm>
          <a:custGeom>
            <a:avLst/>
            <a:gdLst>
              <a:gd name="T0" fmla="*/ 0 w 10"/>
              <a:gd name="T1" fmla="*/ 4199731 h 15"/>
              <a:gd name="T2" fmla="*/ 8064499 w 10"/>
              <a:gd name="T3" fmla="*/ 1120175 h 15"/>
              <a:gd name="T4" fmla="*/ 11290301 w 10"/>
              <a:gd name="T5" fmla="*/ 559823 h 15"/>
              <a:gd name="T6" fmla="*/ 16128999 w 10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5"/>
              <a:gd name="T14" fmla="*/ 10 w 10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5">
                <a:moveTo>
                  <a:pt x="0" y="15"/>
                </a:moveTo>
                <a:lnTo>
                  <a:pt x="5" y="4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2" name="Freeform 674"/>
          <p:cNvSpPr>
            <a:spLocks/>
          </p:cNvSpPr>
          <p:nvPr/>
        </p:nvSpPr>
        <p:spPr bwMode="auto">
          <a:xfrm rot="-446283">
            <a:off x="4225925" y="2698752"/>
            <a:ext cx="12700" cy="4763"/>
          </a:xfrm>
          <a:custGeom>
            <a:avLst/>
            <a:gdLst>
              <a:gd name="T0" fmla="*/ 0 w 9"/>
              <a:gd name="T1" fmla="*/ 0 h 10"/>
              <a:gd name="T2" fmla="*/ 3982155 w 9"/>
              <a:gd name="T3" fmla="*/ 0 h 10"/>
              <a:gd name="T4" fmla="*/ 9956799 w 9"/>
              <a:gd name="T5" fmla="*/ 453914 h 10"/>
              <a:gd name="T6" fmla="*/ 17921109 w 9"/>
              <a:gd name="T7" fmla="*/ 2268617 h 1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0"/>
              <a:gd name="T14" fmla="*/ 9 w 9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0">
                <a:moveTo>
                  <a:pt x="0" y="0"/>
                </a:moveTo>
                <a:lnTo>
                  <a:pt x="2" y="0"/>
                </a:lnTo>
                <a:lnTo>
                  <a:pt x="5" y="2"/>
                </a:lnTo>
                <a:lnTo>
                  <a:pt x="9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3" name="Freeform 675"/>
          <p:cNvSpPr>
            <a:spLocks/>
          </p:cNvSpPr>
          <p:nvPr/>
        </p:nvSpPr>
        <p:spPr bwMode="auto">
          <a:xfrm rot="-446283">
            <a:off x="4240213" y="2701927"/>
            <a:ext cx="12700" cy="15875"/>
          </a:xfrm>
          <a:custGeom>
            <a:avLst/>
            <a:gdLst>
              <a:gd name="T0" fmla="*/ 0 w 10"/>
              <a:gd name="T1" fmla="*/ 0 h 36"/>
              <a:gd name="T2" fmla="*/ 4838699 w 10"/>
              <a:gd name="T3" fmla="*/ 1361281 h 36"/>
              <a:gd name="T4" fmla="*/ 8064499 w 10"/>
              <a:gd name="T5" fmla="*/ 2917031 h 36"/>
              <a:gd name="T6" fmla="*/ 16128999 w 10"/>
              <a:gd name="T7" fmla="*/ 7000433 h 3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6"/>
              <a:gd name="T14" fmla="*/ 10 w 10"/>
              <a:gd name="T15" fmla="*/ 36 h 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6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4" name="Freeform 676"/>
          <p:cNvSpPr>
            <a:spLocks/>
          </p:cNvSpPr>
          <p:nvPr/>
        </p:nvSpPr>
        <p:spPr bwMode="auto">
          <a:xfrm rot="-446283">
            <a:off x="4256088" y="2716213"/>
            <a:ext cx="12700" cy="25400"/>
          </a:xfrm>
          <a:custGeom>
            <a:avLst/>
            <a:gdLst>
              <a:gd name="T0" fmla="*/ 0 w 9"/>
              <a:gd name="T1" fmla="*/ 0 h 55"/>
              <a:gd name="T2" fmla="*/ 9956799 w 9"/>
              <a:gd name="T3" fmla="*/ 5545051 h 55"/>
              <a:gd name="T4" fmla="*/ 17921109 w 9"/>
              <a:gd name="T5" fmla="*/ 11730182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0"/>
                </a:moveTo>
                <a:lnTo>
                  <a:pt x="5" y="26"/>
                </a:lnTo>
                <a:lnTo>
                  <a:pt x="9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5" name="Freeform 677"/>
          <p:cNvSpPr>
            <a:spLocks/>
          </p:cNvSpPr>
          <p:nvPr/>
        </p:nvSpPr>
        <p:spPr bwMode="auto">
          <a:xfrm rot="-446283">
            <a:off x="4271965" y="2738438"/>
            <a:ext cx="15875" cy="31750"/>
          </a:xfrm>
          <a:custGeom>
            <a:avLst/>
            <a:gdLst>
              <a:gd name="T0" fmla="*/ 0 w 12"/>
              <a:gd name="T1" fmla="*/ 0 h 72"/>
              <a:gd name="T2" fmla="*/ 8751094 w 12"/>
              <a:gd name="T3" fmla="*/ 6611495 h 72"/>
              <a:gd name="T4" fmla="*/ 21001301 w 12"/>
              <a:gd name="T5" fmla="*/ 14000866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0"/>
                </a:moveTo>
                <a:lnTo>
                  <a:pt x="5" y="34"/>
                </a:lnTo>
                <a:lnTo>
                  <a:pt x="12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6" name="Freeform 678"/>
          <p:cNvSpPr>
            <a:spLocks/>
          </p:cNvSpPr>
          <p:nvPr/>
        </p:nvSpPr>
        <p:spPr bwMode="auto">
          <a:xfrm rot="-446283">
            <a:off x="4292600" y="2768600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7" name="Freeform 679"/>
          <p:cNvSpPr>
            <a:spLocks/>
          </p:cNvSpPr>
          <p:nvPr/>
        </p:nvSpPr>
        <p:spPr bwMode="auto">
          <a:xfrm rot="-446283">
            <a:off x="4310063" y="2805113"/>
            <a:ext cx="11112" cy="38100"/>
          </a:xfrm>
          <a:custGeom>
            <a:avLst/>
            <a:gdLst>
              <a:gd name="T0" fmla="*/ 0 w 9"/>
              <a:gd name="T1" fmla="*/ 0 h 85"/>
              <a:gd name="T2" fmla="*/ 7621597 w 9"/>
              <a:gd name="T3" fmla="*/ 8438478 h 85"/>
              <a:gd name="T4" fmla="*/ 13719615 w 9"/>
              <a:gd name="T5" fmla="*/ 17077766 h 85"/>
              <a:gd name="T6" fmla="*/ 0 60000 65536"/>
              <a:gd name="T7" fmla="*/ 0 60000 65536"/>
              <a:gd name="T8" fmla="*/ 0 60000 65536"/>
              <a:gd name="T9" fmla="*/ 0 w 9"/>
              <a:gd name="T10" fmla="*/ 0 h 85"/>
              <a:gd name="T11" fmla="*/ 9 w 9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5">
                <a:moveTo>
                  <a:pt x="0" y="0"/>
                </a:moveTo>
                <a:lnTo>
                  <a:pt x="5" y="42"/>
                </a:lnTo>
                <a:lnTo>
                  <a:pt x="9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8" name="Freeform 680"/>
          <p:cNvSpPr>
            <a:spLocks/>
          </p:cNvSpPr>
          <p:nvPr/>
        </p:nvSpPr>
        <p:spPr bwMode="auto">
          <a:xfrm rot="-446283">
            <a:off x="4325940" y="2840040"/>
            <a:ext cx="14287" cy="34925"/>
          </a:xfrm>
          <a:custGeom>
            <a:avLst/>
            <a:gdLst>
              <a:gd name="T0" fmla="*/ 0 w 10"/>
              <a:gd name="T1" fmla="*/ 0 h 78"/>
              <a:gd name="T2" fmla="*/ 10206632 w 10"/>
              <a:gd name="T3" fmla="*/ 8019318 h 78"/>
              <a:gd name="T4" fmla="*/ 20411835 w 10"/>
              <a:gd name="T5" fmla="*/ 15637894 h 78"/>
              <a:gd name="T6" fmla="*/ 0 60000 65536"/>
              <a:gd name="T7" fmla="*/ 0 60000 65536"/>
              <a:gd name="T8" fmla="*/ 0 60000 65536"/>
              <a:gd name="T9" fmla="*/ 0 w 10"/>
              <a:gd name="T10" fmla="*/ 0 h 78"/>
              <a:gd name="T11" fmla="*/ 10 w 10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8">
                <a:moveTo>
                  <a:pt x="0" y="0"/>
                </a:moveTo>
                <a:lnTo>
                  <a:pt x="5" y="40"/>
                </a:lnTo>
                <a:lnTo>
                  <a:pt x="10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29" name="Freeform 681"/>
          <p:cNvSpPr>
            <a:spLocks/>
          </p:cNvSpPr>
          <p:nvPr/>
        </p:nvSpPr>
        <p:spPr bwMode="auto">
          <a:xfrm rot="-446283">
            <a:off x="4343402" y="2873377"/>
            <a:ext cx="15875" cy="28575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6377499 h 65"/>
              <a:gd name="T4" fmla="*/ 21001301 w 12"/>
              <a:gd name="T5" fmla="*/ 12562007 h 65"/>
              <a:gd name="T6" fmla="*/ 0 60000 65536"/>
              <a:gd name="T7" fmla="*/ 0 60000 65536"/>
              <a:gd name="T8" fmla="*/ 0 60000 65536"/>
              <a:gd name="T9" fmla="*/ 0 w 12"/>
              <a:gd name="T10" fmla="*/ 0 h 65"/>
              <a:gd name="T11" fmla="*/ 12 w 12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5">
                <a:moveTo>
                  <a:pt x="0" y="0"/>
                </a:moveTo>
                <a:lnTo>
                  <a:pt x="5" y="33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0" name="Freeform 682"/>
          <p:cNvSpPr>
            <a:spLocks/>
          </p:cNvSpPr>
          <p:nvPr/>
        </p:nvSpPr>
        <p:spPr bwMode="auto">
          <a:xfrm rot="-446283">
            <a:off x="4362452" y="2900365"/>
            <a:ext cx="11113" cy="22225"/>
          </a:xfrm>
          <a:custGeom>
            <a:avLst/>
            <a:gdLst>
              <a:gd name="T0" fmla="*/ 0 w 9"/>
              <a:gd name="T1" fmla="*/ 0 h 48"/>
              <a:gd name="T2" fmla="*/ 7623517 w 9"/>
              <a:gd name="T3" fmla="*/ 5788686 h 48"/>
              <a:gd name="T4" fmla="*/ 10672185 w 9"/>
              <a:gd name="T5" fmla="*/ 8146853 h 48"/>
              <a:gd name="T6" fmla="*/ 13722084 w 9"/>
              <a:gd name="T7" fmla="*/ 10290638 h 4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8"/>
              <a:gd name="T14" fmla="*/ 9 w 9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8">
                <a:moveTo>
                  <a:pt x="0" y="0"/>
                </a:moveTo>
                <a:lnTo>
                  <a:pt x="5" y="27"/>
                </a:lnTo>
                <a:lnTo>
                  <a:pt x="7" y="38"/>
                </a:lnTo>
                <a:lnTo>
                  <a:pt x="9" y="4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1" name="Freeform 683"/>
          <p:cNvSpPr>
            <a:spLocks/>
          </p:cNvSpPr>
          <p:nvPr/>
        </p:nvSpPr>
        <p:spPr bwMode="auto">
          <a:xfrm rot="-446283">
            <a:off x="4375150" y="2921002"/>
            <a:ext cx="14288" cy="11113"/>
          </a:xfrm>
          <a:custGeom>
            <a:avLst/>
            <a:gdLst>
              <a:gd name="T0" fmla="*/ 0 w 10"/>
              <a:gd name="T1" fmla="*/ 0 h 26"/>
              <a:gd name="T2" fmla="*/ 10207346 w 10"/>
              <a:gd name="T3" fmla="*/ 2740209 h 26"/>
              <a:gd name="T4" fmla="*/ 16331183 w 10"/>
              <a:gd name="T5" fmla="*/ 4019060 h 26"/>
              <a:gd name="T6" fmla="*/ 20414692 w 10"/>
              <a:gd name="T7" fmla="*/ 4749953 h 2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6"/>
              <a:gd name="T14" fmla="*/ 10 w 10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6">
                <a:moveTo>
                  <a:pt x="0" y="0"/>
                </a:moveTo>
                <a:lnTo>
                  <a:pt x="5" y="15"/>
                </a:lnTo>
                <a:lnTo>
                  <a:pt x="8" y="22"/>
                </a:lnTo>
                <a:lnTo>
                  <a:pt x="10" y="2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2" name="Freeform 684"/>
          <p:cNvSpPr>
            <a:spLocks/>
          </p:cNvSpPr>
          <p:nvPr/>
        </p:nvSpPr>
        <p:spPr bwMode="auto">
          <a:xfrm rot="-446283">
            <a:off x="4391027" y="2930525"/>
            <a:ext cx="11113" cy="1588"/>
          </a:xfrm>
          <a:custGeom>
            <a:avLst/>
            <a:gdLst>
              <a:gd name="T0" fmla="*/ 0 w 9"/>
              <a:gd name="T1" fmla="*/ 0 h 2"/>
              <a:gd name="T2" fmla="*/ 7623517 w 9"/>
              <a:gd name="T3" fmla="*/ 1260872 h 2"/>
              <a:gd name="T4" fmla="*/ 13722084 w 9"/>
              <a:gd name="T5" fmla="*/ 0 h 2"/>
              <a:gd name="T6" fmla="*/ 0 60000 65536"/>
              <a:gd name="T7" fmla="*/ 0 60000 65536"/>
              <a:gd name="T8" fmla="*/ 0 60000 65536"/>
              <a:gd name="T9" fmla="*/ 0 w 9"/>
              <a:gd name="T10" fmla="*/ 0 h 2"/>
              <a:gd name="T11" fmla="*/ 9 w 9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2">
                <a:moveTo>
                  <a:pt x="0" y="0"/>
                </a:moveTo>
                <a:lnTo>
                  <a:pt x="5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3" name="Freeform 685"/>
          <p:cNvSpPr>
            <a:spLocks/>
          </p:cNvSpPr>
          <p:nvPr/>
        </p:nvSpPr>
        <p:spPr bwMode="auto">
          <a:xfrm rot="-446283">
            <a:off x="4400550" y="2919415"/>
            <a:ext cx="12700" cy="9525"/>
          </a:xfrm>
          <a:custGeom>
            <a:avLst/>
            <a:gdLst>
              <a:gd name="T0" fmla="*/ 0 w 10"/>
              <a:gd name="T1" fmla="*/ 3944593 h 23"/>
              <a:gd name="T2" fmla="*/ 8064499 w 10"/>
              <a:gd name="T3" fmla="*/ 2401128 h 23"/>
              <a:gd name="T4" fmla="*/ 16128999 w 10"/>
              <a:gd name="T5" fmla="*/ 0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23"/>
                </a:moveTo>
                <a:lnTo>
                  <a:pt x="5" y="1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4" name="Freeform 686"/>
          <p:cNvSpPr>
            <a:spLocks/>
          </p:cNvSpPr>
          <p:nvPr/>
        </p:nvSpPr>
        <p:spPr bwMode="auto">
          <a:xfrm rot="-446283">
            <a:off x="4411665" y="2895602"/>
            <a:ext cx="15875" cy="22225"/>
          </a:xfrm>
          <a:custGeom>
            <a:avLst/>
            <a:gdLst>
              <a:gd name="T0" fmla="*/ 0 w 12"/>
              <a:gd name="T1" fmla="*/ 10509588 h 47"/>
              <a:gd name="T2" fmla="*/ 3500438 w 12"/>
              <a:gd name="T3" fmla="*/ 8049707 h 47"/>
              <a:gd name="T4" fmla="*/ 8751094 w 12"/>
              <a:gd name="T5" fmla="*/ 5590297 h 47"/>
              <a:gd name="T6" fmla="*/ 21001301 w 12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7"/>
              <a:gd name="T14" fmla="*/ 12 w 12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7">
                <a:moveTo>
                  <a:pt x="0" y="47"/>
                </a:moveTo>
                <a:lnTo>
                  <a:pt x="2" y="36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5" name="Freeform 687"/>
          <p:cNvSpPr>
            <a:spLocks/>
          </p:cNvSpPr>
          <p:nvPr/>
        </p:nvSpPr>
        <p:spPr bwMode="auto">
          <a:xfrm rot="-446283">
            <a:off x="4424363" y="2865440"/>
            <a:ext cx="12700" cy="28575"/>
          </a:xfrm>
          <a:custGeom>
            <a:avLst/>
            <a:gdLst>
              <a:gd name="T0" fmla="*/ 0 w 9"/>
              <a:gd name="T1" fmla="*/ 12562007 h 65"/>
              <a:gd name="T2" fmla="*/ 3982155 w 9"/>
              <a:gd name="T3" fmla="*/ 9663185 h 65"/>
              <a:gd name="T4" fmla="*/ 9956799 w 9"/>
              <a:gd name="T5" fmla="*/ 6570930 h 65"/>
              <a:gd name="T6" fmla="*/ 17921109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0"/>
                </a:ln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6" name="Freeform 688"/>
          <p:cNvSpPr>
            <a:spLocks/>
          </p:cNvSpPr>
          <p:nvPr/>
        </p:nvSpPr>
        <p:spPr bwMode="auto">
          <a:xfrm rot="-446283">
            <a:off x="4432300" y="2828927"/>
            <a:ext cx="12700" cy="34925"/>
          </a:xfrm>
          <a:custGeom>
            <a:avLst/>
            <a:gdLst>
              <a:gd name="T0" fmla="*/ 0 w 10"/>
              <a:gd name="T1" fmla="*/ 16049417 h 76"/>
              <a:gd name="T2" fmla="*/ 8064499 w 10"/>
              <a:gd name="T3" fmla="*/ 8447255 h 76"/>
              <a:gd name="T4" fmla="*/ 16128999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7" name="Freeform 689"/>
          <p:cNvSpPr>
            <a:spLocks/>
          </p:cNvSpPr>
          <p:nvPr/>
        </p:nvSpPr>
        <p:spPr bwMode="auto">
          <a:xfrm rot="-446283">
            <a:off x="4440240" y="2789238"/>
            <a:ext cx="14287" cy="38100"/>
          </a:xfrm>
          <a:custGeom>
            <a:avLst/>
            <a:gdLst>
              <a:gd name="T0" fmla="*/ 0 w 10"/>
              <a:gd name="T1" fmla="*/ 17077766 h 85"/>
              <a:gd name="T2" fmla="*/ 10206632 w 10"/>
              <a:gd name="T3" fmla="*/ 8639287 h 85"/>
              <a:gd name="T4" fmla="*/ 20411835 w 10"/>
              <a:gd name="T5" fmla="*/ 0 h 85"/>
              <a:gd name="T6" fmla="*/ 0 60000 65536"/>
              <a:gd name="T7" fmla="*/ 0 60000 65536"/>
              <a:gd name="T8" fmla="*/ 0 60000 65536"/>
              <a:gd name="T9" fmla="*/ 0 w 10"/>
              <a:gd name="T10" fmla="*/ 0 h 85"/>
              <a:gd name="T11" fmla="*/ 10 w 10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5">
                <a:moveTo>
                  <a:pt x="0" y="85"/>
                </a:moveTo>
                <a:lnTo>
                  <a:pt x="5" y="4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8" name="Freeform 690"/>
          <p:cNvSpPr>
            <a:spLocks/>
          </p:cNvSpPr>
          <p:nvPr/>
        </p:nvSpPr>
        <p:spPr bwMode="auto">
          <a:xfrm rot="-446283">
            <a:off x="4449763" y="2751138"/>
            <a:ext cx="11112" cy="36512"/>
          </a:xfrm>
          <a:custGeom>
            <a:avLst/>
            <a:gdLst>
              <a:gd name="T0" fmla="*/ 0 w 9"/>
              <a:gd name="T1" fmla="*/ 16257637 h 82"/>
              <a:gd name="T2" fmla="*/ 6098018 w 9"/>
              <a:gd name="T3" fmla="*/ 7930674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39" name="Freeform 691"/>
          <p:cNvSpPr>
            <a:spLocks/>
          </p:cNvSpPr>
          <p:nvPr/>
        </p:nvSpPr>
        <p:spPr bwMode="auto">
          <a:xfrm rot="-446283">
            <a:off x="4456115" y="2717800"/>
            <a:ext cx="15875" cy="31750"/>
          </a:xfrm>
          <a:custGeom>
            <a:avLst/>
            <a:gdLst>
              <a:gd name="T0" fmla="*/ 0 w 12"/>
              <a:gd name="T1" fmla="*/ 14000866 h 72"/>
              <a:gd name="T2" fmla="*/ 8751094 w 12"/>
              <a:gd name="T3" fmla="*/ 6611495 h 72"/>
              <a:gd name="T4" fmla="*/ 21001301 w 12"/>
              <a:gd name="T5" fmla="*/ 0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72"/>
                </a:moveTo>
                <a:lnTo>
                  <a:pt x="5" y="34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0" name="Freeform 692"/>
          <p:cNvSpPr>
            <a:spLocks/>
          </p:cNvSpPr>
          <p:nvPr/>
        </p:nvSpPr>
        <p:spPr bwMode="auto">
          <a:xfrm rot="-446283">
            <a:off x="4468813" y="2690813"/>
            <a:ext cx="12700" cy="25400"/>
          </a:xfrm>
          <a:custGeom>
            <a:avLst/>
            <a:gdLst>
              <a:gd name="T0" fmla="*/ 0 w 10"/>
              <a:gd name="T1" fmla="*/ 11520715 h 56"/>
              <a:gd name="T2" fmla="*/ 8064499 w 10"/>
              <a:gd name="T3" fmla="*/ 5554436 h 56"/>
              <a:gd name="T4" fmla="*/ 16128999 w 10"/>
              <a:gd name="T5" fmla="*/ 0 h 56"/>
              <a:gd name="T6" fmla="*/ 0 60000 65536"/>
              <a:gd name="T7" fmla="*/ 0 60000 65536"/>
              <a:gd name="T8" fmla="*/ 0 60000 65536"/>
              <a:gd name="T9" fmla="*/ 0 w 10"/>
              <a:gd name="T10" fmla="*/ 0 h 56"/>
              <a:gd name="T11" fmla="*/ 10 w 1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6">
                <a:moveTo>
                  <a:pt x="0" y="56"/>
                </a:moveTo>
                <a:lnTo>
                  <a:pt x="5" y="2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1" name="Freeform 693"/>
          <p:cNvSpPr>
            <a:spLocks/>
          </p:cNvSpPr>
          <p:nvPr/>
        </p:nvSpPr>
        <p:spPr bwMode="auto">
          <a:xfrm rot="-446283">
            <a:off x="4478338" y="2671763"/>
            <a:ext cx="12700" cy="17462"/>
          </a:xfrm>
          <a:custGeom>
            <a:avLst/>
            <a:gdLst>
              <a:gd name="T0" fmla="*/ 0 w 9"/>
              <a:gd name="T1" fmla="*/ 8024249 h 38"/>
              <a:gd name="T2" fmla="*/ 7964310 w 9"/>
              <a:gd name="T3" fmla="*/ 3378437 h 38"/>
              <a:gd name="T4" fmla="*/ 13938955 w 9"/>
              <a:gd name="T5" fmla="*/ 1266914 h 38"/>
              <a:gd name="T6" fmla="*/ 17921109 w 9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8"/>
              <a:gd name="T14" fmla="*/ 9 w 9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8">
                <a:moveTo>
                  <a:pt x="0" y="38"/>
                </a:moveTo>
                <a:lnTo>
                  <a:pt x="4" y="16"/>
                </a:lnTo>
                <a:lnTo>
                  <a:pt x="7" y="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2" name="Freeform 694"/>
          <p:cNvSpPr>
            <a:spLocks/>
          </p:cNvSpPr>
          <p:nvPr/>
        </p:nvSpPr>
        <p:spPr bwMode="auto">
          <a:xfrm rot="-446283">
            <a:off x="4489450" y="2663825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1290301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3" name="Freeform 695"/>
          <p:cNvSpPr>
            <a:spLocks/>
          </p:cNvSpPr>
          <p:nvPr/>
        </p:nvSpPr>
        <p:spPr bwMode="auto">
          <a:xfrm rot="-446283">
            <a:off x="4502152" y="2662238"/>
            <a:ext cx="15875" cy="6350"/>
          </a:xfrm>
          <a:custGeom>
            <a:avLst/>
            <a:gdLst>
              <a:gd name="T0" fmla="*/ 0 w 12"/>
              <a:gd name="T1" fmla="*/ 0 h 13"/>
              <a:gd name="T2" fmla="*/ 3500438 w 12"/>
              <a:gd name="T3" fmla="*/ 0 h 13"/>
              <a:gd name="T4" fmla="*/ 7000875 w 12"/>
              <a:gd name="T5" fmla="*/ 954454 h 13"/>
              <a:gd name="T6" fmla="*/ 21001301 w 12"/>
              <a:gd name="T7" fmla="*/ 3101731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3"/>
              <a:gd name="T14" fmla="*/ 12 w 12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3">
                <a:moveTo>
                  <a:pt x="0" y="0"/>
                </a:moveTo>
                <a:lnTo>
                  <a:pt x="2" y="0"/>
                </a:lnTo>
                <a:lnTo>
                  <a:pt x="4" y="4"/>
                </a:lnTo>
                <a:lnTo>
                  <a:pt x="12" y="1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4" name="Freeform 696"/>
          <p:cNvSpPr>
            <a:spLocks/>
          </p:cNvSpPr>
          <p:nvPr/>
        </p:nvSpPr>
        <p:spPr bwMode="auto">
          <a:xfrm rot="-446283">
            <a:off x="4519613" y="2667002"/>
            <a:ext cx="12700" cy="15875"/>
          </a:xfrm>
          <a:custGeom>
            <a:avLst/>
            <a:gdLst>
              <a:gd name="T0" fmla="*/ 0 w 9"/>
              <a:gd name="T1" fmla="*/ 0 h 35"/>
              <a:gd name="T2" fmla="*/ 3982155 w 9"/>
              <a:gd name="T3" fmla="*/ 1234168 h 35"/>
              <a:gd name="T4" fmla="*/ 7964310 w 9"/>
              <a:gd name="T5" fmla="*/ 2880178 h 35"/>
              <a:gd name="T6" fmla="*/ 17921109 w 9"/>
              <a:gd name="T7" fmla="*/ 7200445 h 3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5"/>
              <a:gd name="T14" fmla="*/ 9 w 9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5">
                <a:moveTo>
                  <a:pt x="0" y="0"/>
                </a:moveTo>
                <a:lnTo>
                  <a:pt x="2" y="6"/>
                </a:lnTo>
                <a:lnTo>
                  <a:pt x="4" y="14"/>
                </a:lnTo>
                <a:lnTo>
                  <a:pt x="9" y="3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5" name="Freeform 697"/>
          <p:cNvSpPr>
            <a:spLocks/>
          </p:cNvSpPr>
          <p:nvPr/>
        </p:nvSpPr>
        <p:spPr bwMode="auto">
          <a:xfrm rot="-446283">
            <a:off x="4533900" y="2681288"/>
            <a:ext cx="12700" cy="25400"/>
          </a:xfrm>
          <a:custGeom>
            <a:avLst/>
            <a:gdLst>
              <a:gd name="T0" fmla="*/ 0 w 10"/>
              <a:gd name="T1" fmla="*/ 0 h 57"/>
              <a:gd name="T2" fmla="*/ 3225800 w 10"/>
              <a:gd name="T3" fmla="*/ 2581442 h 57"/>
              <a:gd name="T4" fmla="*/ 8064499 w 10"/>
              <a:gd name="T5" fmla="*/ 5162885 h 57"/>
              <a:gd name="T6" fmla="*/ 16128999 w 10"/>
              <a:gd name="T7" fmla="*/ 11318597 h 5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7"/>
              <a:gd name="T14" fmla="*/ 10 w 10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6" name="Freeform 698"/>
          <p:cNvSpPr>
            <a:spLocks/>
          </p:cNvSpPr>
          <p:nvPr/>
        </p:nvSpPr>
        <p:spPr bwMode="auto">
          <a:xfrm rot="-446283">
            <a:off x="4551363" y="2703513"/>
            <a:ext cx="12700" cy="31750"/>
          </a:xfrm>
          <a:custGeom>
            <a:avLst/>
            <a:gdLst>
              <a:gd name="T0" fmla="*/ 0 w 9"/>
              <a:gd name="T1" fmla="*/ 0 h 72"/>
              <a:gd name="T2" fmla="*/ 7964310 w 9"/>
              <a:gd name="T3" fmla="*/ 6611495 h 72"/>
              <a:gd name="T4" fmla="*/ 17921109 w 9"/>
              <a:gd name="T5" fmla="*/ 14000866 h 72"/>
              <a:gd name="T6" fmla="*/ 0 60000 65536"/>
              <a:gd name="T7" fmla="*/ 0 60000 65536"/>
              <a:gd name="T8" fmla="*/ 0 60000 65536"/>
              <a:gd name="T9" fmla="*/ 0 w 9"/>
              <a:gd name="T10" fmla="*/ 0 h 72"/>
              <a:gd name="T11" fmla="*/ 9 w 9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2">
                <a:moveTo>
                  <a:pt x="0" y="0"/>
                </a:moveTo>
                <a:lnTo>
                  <a:pt x="4" y="34"/>
                </a:lnTo>
                <a:lnTo>
                  <a:pt x="9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7" name="Freeform 699"/>
          <p:cNvSpPr>
            <a:spLocks/>
          </p:cNvSpPr>
          <p:nvPr/>
        </p:nvSpPr>
        <p:spPr bwMode="auto">
          <a:xfrm rot="-446283">
            <a:off x="4567238" y="2733675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8" name="Freeform 700"/>
          <p:cNvSpPr>
            <a:spLocks/>
          </p:cNvSpPr>
          <p:nvPr/>
        </p:nvSpPr>
        <p:spPr bwMode="auto">
          <a:xfrm rot="-446283">
            <a:off x="4584702" y="2770188"/>
            <a:ext cx="15875" cy="38100"/>
          </a:xfrm>
          <a:custGeom>
            <a:avLst/>
            <a:gdLst>
              <a:gd name="T0" fmla="*/ 0 w 12"/>
              <a:gd name="T1" fmla="*/ 0 h 85"/>
              <a:gd name="T2" fmla="*/ 7000875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4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49" name="Freeform 701"/>
          <p:cNvSpPr>
            <a:spLocks/>
          </p:cNvSpPr>
          <p:nvPr/>
        </p:nvSpPr>
        <p:spPr bwMode="auto">
          <a:xfrm rot="-446283">
            <a:off x="4605338" y="2806702"/>
            <a:ext cx="11112" cy="34925"/>
          </a:xfrm>
          <a:custGeom>
            <a:avLst/>
            <a:gdLst>
              <a:gd name="T0" fmla="*/ 0 w 9"/>
              <a:gd name="T1" fmla="*/ 0 h 78"/>
              <a:gd name="T2" fmla="*/ 6098018 w 9"/>
              <a:gd name="T3" fmla="*/ 8019318 h 78"/>
              <a:gd name="T4" fmla="*/ 13719615 w 9"/>
              <a:gd name="T5" fmla="*/ 15637894 h 78"/>
              <a:gd name="T6" fmla="*/ 0 60000 65536"/>
              <a:gd name="T7" fmla="*/ 0 60000 65536"/>
              <a:gd name="T8" fmla="*/ 0 60000 65536"/>
              <a:gd name="T9" fmla="*/ 0 w 9"/>
              <a:gd name="T10" fmla="*/ 0 h 78"/>
              <a:gd name="T11" fmla="*/ 9 w 9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8">
                <a:moveTo>
                  <a:pt x="0" y="0"/>
                </a:moveTo>
                <a:lnTo>
                  <a:pt x="4" y="40"/>
                </a:lnTo>
                <a:lnTo>
                  <a:pt x="9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0" name="Freeform 702"/>
          <p:cNvSpPr>
            <a:spLocks/>
          </p:cNvSpPr>
          <p:nvPr/>
        </p:nvSpPr>
        <p:spPr bwMode="auto">
          <a:xfrm rot="-446283">
            <a:off x="4621215" y="2838452"/>
            <a:ext cx="14287" cy="28575"/>
          </a:xfrm>
          <a:custGeom>
            <a:avLst/>
            <a:gdLst>
              <a:gd name="T0" fmla="*/ 0 w 10"/>
              <a:gd name="T1" fmla="*/ 0 h 65"/>
              <a:gd name="T2" fmla="*/ 10206632 w 10"/>
              <a:gd name="T3" fmla="*/ 6570930 h 65"/>
              <a:gd name="T4" fmla="*/ 14288429 w 10"/>
              <a:gd name="T5" fmla="*/ 9663185 h 65"/>
              <a:gd name="T6" fmla="*/ 20411835 w 10"/>
              <a:gd name="T7" fmla="*/ 12562007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65"/>
              <a:gd name="T14" fmla="*/ 10 w 10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65">
                <a:moveTo>
                  <a:pt x="0" y="0"/>
                </a:moveTo>
                <a:lnTo>
                  <a:pt x="5" y="34"/>
                </a:lnTo>
                <a:lnTo>
                  <a:pt x="7" y="50"/>
                </a:lnTo>
                <a:lnTo>
                  <a:pt x="10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1" name="Freeform 703"/>
          <p:cNvSpPr>
            <a:spLocks/>
          </p:cNvSpPr>
          <p:nvPr/>
        </p:nvSpPr>
        <p:spPr bwMode="auto">
          <a:xfrm rot="-446283">
            <a:off x="4638677" y="2865440"/>
            <a:ext cx="11113" cy="22225"/>
          </a:xfrm>
          <a:custGeom>
            <a:avLst/>
            <a:gdLst>
              <a:gd name="T0" fmla="*/ 0 w 9"/>
              <a:gd name="T1" fmla="*/ 0 h 47"/>
              <a:gd name="T2" fmla="*/ 6098567 w 9"/>
              <a:gd name="T3" fmla="*/ 5590297 h 47"/>
              <a:gd name="T4" fmla="*/ 10672185 w 9"/>
              <a:gd name="T5" fmla="*/ 8049707 h 47"/>
              <a:gd name="T6" fmla="*/ 13722084 w 9"/>
              <a:gd name="T7" fmla="*/ 10509588 h 4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7"/>
              <a:gd name="T14" fmla="*/ 9 w 9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7">
                <a:moveTo>
                  <a:pt x="0" y="0"/>
                </a:moveTo>
                <a:lnTo>
                  <a:pt x="4" y="25"/>
                </a:lnTo>
                <a:lnTo>
                  <a:pt x="7" y="36"/>
                </a:lnTo>
                <a:lnTo>
                  <a:pt x="9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2" name="Freeform 704"/>
          <p:cNvSpPr>
            <a:spLocks/>
          </p:cNvSpPr>
          <p:nvPr/>
        </p:nvSpPr>
        <p:spPr bwMode="auto">
          <a:xfrm rot="-446283">
            <a:off x="4651375" y="2886077"/>
            <a:ext cx="14288" cy="9525"/>
          </a:xfrm>
          <a:custGeom>
            <a:avLst/>
            <a:gdLst>
              <a:gd name="T0" fmla="*/ 0 w 10"/>
              <a:gd name="T1" fmla="*/ 0 h 23"/>
              <a:gd name="T2" fmla="*/ 10207346 w 10"/>
              <a:gd name="T3" fmla="*/ 2401128 h 23"/>
              <a:gd name="T4" fmla="*/ 20414692 w 10"/>
              <a:gd name="T5" fmla="*/ 3944593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0"/>
                </a:moveTo>
                <a:lnTo>
                  <a:pt x="5" y="14"/>
                </a:lnTo>
                <a:lnTo>
                  <a:pt x="10" y="2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3" name="Freeform 705"/>
          <p:cNvSpPr>
            <a:spLocks/>
          </p:cNvSpPr>
          <p:nvPr/>
        </p:nvSpPr>
        <p:spPr bwMode="auto">
          <a:xfrm rot="-446283">
            <a:off x="4665665" y="2894015"/>
            <a:ext cx="15875" cy="1587"/>
          </a:xfrm>
          <a:custGeom>
            <a:avLst/>
            <a:gdLst>
              <a:gd name="T0" fmla="*/ 0 w 12"/>
              <a:gd name="T1" fmla="*/ 0 h 2"/>
              <a:gd name="T2" fmla="*/ 8751094 w 12"/>
              <a:gd name="T3" fmla="*/ 1259284 h 2"/>
              <a:gd name="T4" fmla="*/ 15750646 w 12"/>
              <a:gd name="T5" fmla="*/ 1259284 h 2"/>
              <a:gd name="T6" fmla="*/ 21001301 w 12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2"/>
              <a:gd name="T14" fmla="*/ 12 w 12"/>
              <a:gd name="T15" fmla="*/ 2 h 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2">
                <a:moveTo>
                  <a:pt x="0" y="0"/>
                </a:moveTo>
                <a:lnTo>
                  <a:pt x="5" y="2"/>
                </a:lnTo>
                <a:lnTo>
                  <a:pt x="9" y="2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4" name="Freeform 706"/>
          <p:cNvSpPr>
            <a:spLocks/>
          </p:cNvSpPr>
          <p:nvPr/>
        </p:nvSpPr>
        <p:spPr bwMode="auto">
          <a:xfrm rot="-446283">
            <a:off x="4681538" y="2881313"/>
            <a:ext cx="11112" cy="11112"/>
          </a:xfrm>
          <a:custGeom>
            <a:avLst/>
            <a:gdLst>
              <a:gd name="T0" fmla="*/ 0 w 9"/>
              <a:gd name="T1" fmla="*/ 4749098 h 26"/>
              <a:gd name="T2" fmla="*/ 3048392 w 9"/>
              <a:gd name="T3" fmla="*/ 4018271 h 26"/>
              <a:gd name="T4" fmla="*/ 6098018 w 9"/>
              <a:gd name="T5" fmla="*/ 2739963 h 26"/>
              <a:gd name="T6" fmla="*/ 13719615 w 9"/>
              <a:gd name="T7" fmla="*/ 0 h 26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6"/>
              <a:gd name="T14" fmla="*/ 9 w 9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6">
                <a:moveTo>
                  <a:pt x="0" y="26"/>
                </a:moveTo>
                <a:lnTo>
                  <a:pt x="2" y="22"/>
                </a:lnTo>
                <a:lnTo>
                  <a:pt x="4" y="1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5" name="Freeform 707"/>
          <p:cNvSpPr>
            <a:spLocks/>
          </p:cNvSpPr>
          <p:nvPr/>
        </p:nvSpPr>
        <p:spPr bwMode="auto">
          <a:xfrm rot="-446283">
            <a:off x="4691063" y="2859090"/>
            <a:ext cx="12700" cy="20637"/>
          </a:xfrm>
          <a:custGeom>
            <a:avLst/>
            <a:gdLst>
              <a:gd name="T0" fmla="*/ 0 w 10"/>
              <a:gd name="T1" fmla="*/ 9258387 h 46"/>
              <a:gd name="T2" fmla="*/ 8064499 w 10"/>
              <a:gd name="T3" fmla="*/ 5031839 h 46"/>
              <a:gd name="T4" fmla="*/ 16128999 w 10"/>
              <a:gd name="T5" fmla="*/ 0 h 46"/>
              <a:gd name="T6" fmla="*/ 0 60000 65536"/>
              <a:gd name="T7" fmla="*/ 0 60000 65536"/>
              <a:gd name="T8" fmla="*/ 0 60000 65536"/>
              <a:gd name="T9" fmla="*/ 0 w 10"/>
              <a:gd name="T10" fmla="*/ 0 h 46"/>
              <a:gd name="T11" fmla="*/ 10 w 10"/>
              <a:gd name="T12" fmla="*/ 46 h 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6">
                <a:moveTo>
                  <a:pt x="0" y="46"/>
                </a:moveTo>
                <a:lnTo>
                  <a:pt x="5" y="25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6" name="Freeform 708"/>
          <p:cNvSpPr>
            <a:spLocks/>
          </p:cNvSpPr>
          <p:nvPr/>
        </p:nvSpPr>
        <p:spPr bwMode="auto">
          <a:xfrm rot="-446283">
            <a:off x="4699000" y="2827338"/>
            <a:ext cx="12700" cy="30162"/>
          </a:xfrm>
          <a:custGeom>
            <a:avLst/>
            <a:gdLst>
              <a:gd name="T0" fmla="*/ 0 w 9"/>
              <a:gd name="T1" fmla="*/ 13578299 h 67"/>
              <a:gd name="T2" fmla="*/ 3982155 w 9"/>
              <a:gd name="T3" fmla="*/ 10538241 h 67"/>
              <a:gd name="T4" fmla="*/ 9956799 w 9"/>
              <a:gd name="T5" fmla="*/ 7093020 h 67"/>
              <a:gd name="T6" fmla="*/ 17921109 w 9"/>
              <a:gd name="T7" fmla="*/ 0 h 6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7"/>
              <a:gd name="T14" fmla="*/ 9 w 9"/>
              <a:gd name="T15" fmla="*/ 67 h 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7">
                <a:moveTo>
                  <a:pt x="0" y="67"/>
                </a:moveTo>
                <a:lnTo>
                  <a:pt x="2" y="52"/>
                </a:lnTo>
                <a:lnTo>
                  <a:pt x="5" y="3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7" name="Freeform 709"/>
          <p:cNvSpPr>
            <a:spLocks/>
          </p:cNvSpPr>
          <p:nvPr/>
        </p:nvSpPr>
        <p:spPr bwMode="auto">
          <a:xfrm rot="-446283">
            <a:off x="4708527" y="2790827"/>
            <a:ext cx="15875" cy="34925"/>
          </a:xfrm>
          <a:custGeom>
            <a:avLst/>
            <a:gdLst>
              <a:gd name="T0" fmla="*/ 0 w 12"/>
              <a:gd name="T1" fmla="*/ 15637894 h 78"/>
              <a:gd name="T2" fmla="*/ 8751094 w 12"/>
              <a:gd name="T3" fmla="*/ 8019318 h 78"/>
              <a:gd name="T4" fmla="*/ 21001301 w 12"/>
              <a:gd name="T5" fmla="*/ 0 h 78"/>
              <a:gd name="T6" fmla="*/ 0 60000 65536"/>
              <a:gd name="T7" fmla="*/ 0 60000 65536"/>
              <a:gd name="T8" fmla="*/ 0 60000 65536"/>
              <a:gd name="T9" fmla="*/ 0 w 12"/>
              <a:gd name="T10" fmla="*/ 0 h 78"/>
              <a:gd name="T11" fmla="*/ 12 w 12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8">
                <a:moveTo>
                  <a:pt x="0" y="78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8" name="Freeform 710"/>
          <p:cNvSpPr>
            <a:spLocks/>
          </p:cNvSpPr>
          <p:nvPr/>
        </p:nvSpPr>
        <p:spPr bwMode="auto">
          <a:xfrm rot="-446283">
            <a:off x="4719638" y="2751138"/>
            <a:ext cx="12700" cy="38100"/>
          </a:xfrm>
          <a:custGeom>
            <a:avLst/>
            <a:gdLst>
              <a:gd name="T0" fmla="*/ 0 w 10"/>
              <a:gd name="T1" fmla="*/ 17489278 h 83"/>
              <a:gd name="T2" fmla="*/ 8064499 w 10"/>
              <a:gd name="T3" fmla="*/ 8850217 h 83"/>
              <a:gd name="T4" fmla="*/ 16128999 w 10"/>
              <a:gd name="T5" fmla="*/ 0 h 83"/>
              <a:gd name="T6" fmla="*/ 0 60000 65536"/>
              <a:gd name="T7" fmla="*/ 0 60000 65536"/>
              <a:gd name="T8" fmla="*/ 0 60000 65536"/>
              <a:gd name="T9" fmla="*/ 0 w 10"/>
              <a:gd name="T10" fmla="*/ 0 h 83"/>
              <a:gd name="T11" fmla="*/ 10 w 10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3">
                <a:moveTo>
                  <a:pt x="0" y="83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59" name="Freeform 711"/>
          <p:cNvSpPr>
            <a:spLocks/>
          </p:cNvSpPr>
          <p:nvPr/>
        </p:nvSpPr>
        <p:spPr bwMode="auto">
          <a:xfrm rot="-446283">
            <a:off x="4725988" y="2713038"/>
            <a:ext cx="12700" cy="36512"/>
          </a:xfrm>
          <a:custGeom>
            <a:avLst/>
            <a:gdLst>
              <a:gd name="T0" fmla="*/ 0 w 9"/>
              <a:gd name="T1" fmla="*/ 16257637 h 82"/>
              <a:gd name="T2" fmla="*/ 9956799 w 9"/>
              <a:gd name="T3" fmla="*/ 7930674 h 82"/>
              <a:gd name="T4" fmla="*/ 17921109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0" name="Freeform 712"/>
          <p:cNvSpPr>
            <a:spLocks/>
          </p:cNvSpPr>
          <p:nvPr/>
        </p:nvSpPr>
        <p:spPr bwMode="auto">
          <a:xfrm rot="-446283">
            <a:off x="4735513" y="2679700"/>
            <a:ext cx="12700" cy="31750"/>
          </a:xfrm>
          <a:custGeom>
            <a:avLst/>
            <a:gdLst>
              <a:gd name="T0" fmla="*/ 0 w 10"/>
              <a:gd name="T1" fmla="*/ 14000866 h 72"/>
              <a:gd name="T2" fmla="*/ 8064499 w 10"/>
              <a:gd name="T3" fmla="*/ 6611495 h 72"/>
              <a:gd name="T4" fmla="*/ 16128999 w 10"/>
              <a:gd name="T5" fmla="*/ 0 h 72"/>
              <a:gd name="T6" fmla="*/ 0 60000 65536"/>
              <a:gd name="T7" fmla="*/ 0 60000 65536"/>
              <a:gd name="T8" fmla="*/ 0 60000 65536"/>
              <a:gd name="T9" fmla="*/ 0 w 10"/>
              <a:gd name="T10" fmla="*/ 0 h 72"/>
              <a:gd name="T11" fmla="*/ 10 w 10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2">
                <a:moveTo>
                  <a:pt x="0" y="72"/>
                </a:moveTo>
                <a:lnTo>
                  <a:pt x="5" y="3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1" name="Freeform 713"/>
          <p:cNvSpPr>
            <a:spLocks/>
          </p:cNvSpPr>
          <p:nvPr/>
        </p:nvSpPr>
        <p:spPr bwMode="auto">
          <a:xfrm rot="-446283">
            <a:off x="4743450" y="2652713"/>
            <a:ext cx="12700" cy="25400"/>
          </a:xfrm>
          <a:custGeom>
            <a:avLst/>
            <a:gdLst>
              <a:gd name="T0" fmla="*/ 0 w 9"/>
              <a:gd name="T1" fmla="*/ 11730182 h 55"/>
              <a:gd name="T2" fmla="*/ 9956799 w 9"/>
              <a:gd name="T3" fmla="*/ 5545051 h 55"/>
              <a:gd name="T4" fmla="*/ 17921109 w 9"/>
              <a:gd name="T5" fmla="*/ 0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55"/>
                </a:moveTo>
                <a:lnTo>
                  <a:pt x="5" y="2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2" name="Freeform 714"/>
          <p:cNvSpPr>
            <a:spLocks/>
          </p:cNvSpPr>
          <p:nvPr/>
        </p:nvSpPr>
        <p:spPr bwMode="auto">
          <a:xfrm rot="-446283">
            <a:off x="4752977" y="2635252"/>
            <a:ext cx="15875" cy="15875"/>
          </a:xfrm>
          <a:custGeom>
            <a:avLst/>
            <a:gdLst>
              <a:gd name="T0" fmla="*/ 0 w 12"/>
              <a:gd name="T1" fmla="*/ 7200445 h 35"/>
              <a:gd name="T2" fmla="*/ 8751094 w 12"/>
              <a:gd name="T3" fmla="*/ 2880178 h 35"/>
              <a:gd name="T4" fmla="*/ 17500864 w 12"/>
              <a:gd name="T5" fmla="*/ 1234168 h 35"/>
              <a:gd name="T6" fmla="*/ 21001301 w 12"/>
              <a:gd name="T7" fmla="*/ 0 h 3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5"/>
              <a:gd name="T14" fmla="*/ 12 w 12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5">
                <a:moveTo>
                  <a:pt x="0" y="35"/>
                </a:moveTo>
                <a:lnTo>
                  <a:pt x="5" y="14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3" name="Freeform 715"/>
          <p:cNvSpPr>
            <a:spLocks/>
          </p:cNvSpPr>
          <p:nvPr/>
        </p:nvSpPr>
        <p:spPr bwMode="auto">
          <a:xfrm rot="-446283">
            <a:off x="4767263" y="2627313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2903200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8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4" name="Freeform 716"/>
          <p:cNvSpPr>
            <a:spLocks/>
          </p:cNvSpPr>
          <p:nvPr/>
        </p:nvSpPr>
        <p:spPr bwMode="auto">
          <a:xfrm rot="-446283">
            <a:off x="4779963" y="2625725"/>
            <a:ext cx="11112" cy="7938"/>
          </a:xfrm>
          <a:custGeom>
            <a:avLst/>
            <a:gdLst>
              <a:gd name="T0" fmla="*/ 0 w 9"/>
              <a:gd name="T1" fmla="*/ 0 h 15"/>
              <a:gd name="T2" fmla="*/ 3048392 w 9"/>
              <a:gd name="T3" fmla="*/ 559894 h 15"/>
              <a:gd name="T4" fmla="*/ 7621597 w 9"/>
              <a:gd name="T5" fmla="*/ 1120317 h 15"/>
              <a:gd name="T6" fmla="*/ 13719615 w 9"/>
              <a:gd name="T7" fmla="*/ 420079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5"/>
              <a:gd name="T14" fmla="*/ 9 w 9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5">
                <a:moveTo>
                  <a:pt x="0" y="0"/>
                </a:moveTo>
                <a:lnTo>
                  <a:pt x="2" y="2"/>
                </a:lnTo>
                <a:lnTo>
                  <a:pt x="5" y="4"/>
                </a:lnTo>
                <a:lnTo>
                  <a:pt x="9" y="1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5" name="Freeform 717"/>
          <p:cNvSpPr>
            <a:spLocks/>
          </p:cNvSpPr>
          <p:nvPr/>
        </p:nvSpPr>
        <p:spPr bwMode="auto">
          <a:xfrm rot="-446283">
            <a:off x="4792665" y="2632077"/>
            <a:ext cx="14287" cy="15875"/>
          </a:xfrm>
          <a:custGeom>
            <a:avLst/>
            <a:gdLst>
              <a:gd name="T0" fmla="*/ 0 w 10"/>
              <a:gd name="T1" fmla="*/ 0 h 38"/>
              <a:gd name="T2" fmla="*/ 6123409 w 10"/>
              <a:gd name="T3" fmla="*/ 1047332 h 38"/>
              <a:gd name="T4" fmla="*/ 10206632 w 10"/>
              <a:gd name="T5" fmla="*/ 2966954 h 38"/>
              <a:gd name="T6" fmla="*/ 20411835 w 10"/>
              <a:gd name="T7" fmla="*/ 6631989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8"/>
              <a:gd name="T14" fmla="*/ 10 w 10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8">
                <a:moveTo>
                  <a:pt x="0" y="0"/>
                </a:moveTo>
                <a:lnTo>
                  <a:pt x="3" y="6"/>
                </a:lnTo>
                <a:lnTo>
                  <a:pt x="5" y="17"/>
                </a:lnTo>
                <a:lnTo>
                  <a:pt x="10" y="3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6" name="Freeform 718"/>
          <p:cNvSpPr>
            <a:spLocks/>
          </p:cNvSpPr>
          <p:nvPr/>
        </p:nvSpPr>
        <p:spPr bwMode="auto">
          <a:xfrm rot="-446283">
            <a:off x="4810125" y="2646363"/>
            <a:ext cx="12700" cy="25400"/>
          </a:xfrm>
          <a:custGeom>
            <a:avLst/>
            <a:gdLst>
              <a:gd name="T0" fmla="*/ 0 w 10"/>
              <a:gd name="T1" fmla="*/ 0 h 57"/>
              <a:gd name="T2" fmla="*/ 8064499 w 10"/>
              <a:gd name="T3" fmla="*/ 4964141 h 57"/>
              <a:gd name="T4" fmla="*/ 16128999 w 10"/>
              <a:gd name="T5" fmla="*/ 11318597 h 57"/>
              <a:gd name="T6" fmla="*/ 0 60000 65536"/>
              <a:gd name="T7" fmla="*/ 0 60000 65536"/>
              <a:gd name="T8" fmla="*/ 0 60000 65536"/>
              <a:gd name="T9" fmla="*/ 0 w 10"/>
              <a:gd name="T10" fmla="*/ 0 h 57"/>
              <a:gd name="T11" fmla="*/ 10 w 10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7">
                <a:moveTo>
                  <a:pt x="0" y="0"/>
                </a:moveTo>
                <a:lnTo>
                  <a:pt x="5" y="25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7" name="Freeform 719"/>
          <p:cNvSpPr>
            <a:spLocks/>
          </p:cNvSpPr>
          <p:nvPr/>
        </p:nvSpPr>
        <p:spPr bwMode="auto">
          <a:xfrm rot="-446283">
            <a:off x="4826000" y="2670175"/>
            <a:ext cx="14288" cy="33338"/>
          </a:xfrm>
          <a:custGeom>
            <a:avLst/>
            <a:gdLst>
              <a:gd name="T0" fmla="*/ 0 w 11"/>
              <a:gd name="T1" fmla="*/ 0 h 73"/>
              <a:gd name="T2" fmla="*/ 3374566 w 11"/>
              <a:gd name="T3" fmla="*/ 3336996 h 73"/>
              <a:gd name="T4" fmla="*/ 6749132 w 11"/>
              <a:gd name="T5" fmla="*/ 7299651 h 73"/>
              <a:gd name="T6" fmla="*/ 18558812 w 11"/>
              <a:gd name="T7" fmla="*/ 15224963 h 73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73"/>
              <a:gd name="T14" fmla="*/ 11 w 11"/>
              <a:gd name="T15" fmla="*/ 73 h 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73">
                <a:moveTo>
                  <a:pt x="0" y="0"/>
                </a:moveTo>
                <a:lnTo>
                  <a:pt x="2" y="16"/>
                </a:lnTo>
                <a:lnTo>
                  <a:pt x="4" y="35"/>
                </a:lnTo>
                <a:lnTo>
                  <a:pt x="11" y="7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8" name="Freeform 720"/>
          <p:cNvSpPr>
            <a:spLocks/>
          </p:cNvSpPr>
          <p:nvPr/>
        </p:nvSpPr>
        <p:spPr bwMode="auto">
          <a:xfrm rot="-446283">
            <a:off x="4845050" y="2700338"/>
            <a:ext cx="14288" cy="36512"/>
          </a:xfrm>
          <a:custGeom>
            <a:avLst/>
            <a:gdLst>
              <a:gd name="T0" fmla="*/ 0 w 10"/>
              <a:gd name="T1" fmla="*/ 0 h 81"/>
              <a:gd name="T2" fmla="*/ 10207346 w 10"/>
              <a:gd name="T3" fmla="*/ 8127752 h 81"/>
              <a:gd name="T4" fmla="*/ 20414692 w 10"/>
              <a:gd name="T5" fmla="*/ 16458348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0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69" name="Freeform 721"/>
          <p:cNvSpPr>
            <a:spLocks/>
          </p:cNvSpPr>
          <p:nvPr/>
        </p:nvSpPr>
        <p:spPr bwMode="auto">
          <a:xfrm rot="-446283">
            <a:off x="4864100" y="2735263"/>
            <a:ext cx="12700" cy="38100"/>
          </a:xfrm>
          <a:custGeom>
            <a:avLst/>
            <a:gdLst>
              <a:gd name="T0" fmla="*/ 0 w 10"/>
              <a:gd name="T1" fmla="*/ 0 h 84"/>
              <a:gd name="T2" fmla="*/ 8064499 w 10"/>
              <a:gd name="T3" fmla="*/ 8640536 h 84"/>
              <a:gd name="T4" fmla="*/ 16128999 w 10"/>
              <a:gd name="T5" fmla="*/ 17281072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0"/>
                </a:moveTo>
                <a:lnTo>
                  <a:pt x="5" y="42"/>
                </a:lnTo>
                <a:lnTo>
                  <a:pt x="10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0" name="Freeform 722"/>
          <p:cNvSpPr>
            <a:spLocks/>
          </p:cNvSpPr>
          <p:nvPr/>
        </p:nvSpPr>
        <p:spPr bwMode="auto">
          <a:xfrm rot="-446283">
            <a:off x="4881563" y="2771775"/>
            <a:ext cx="11112" cy="33338"/>
          </a:xfrm>
          <a:custGeom>
            <a:avLst/>
            <a:gdLst>
              <a:gd name="T0" fmla="*/ 0 w 9"/>
              <a:gd name="T1" fmla="*/ 0 h 76"/>
              <a:gd name="T2" fmla="*/ 6098018 w 9"/>
              <a:gd name="T3" fmla="*/ 7696692 h 76"/>
              <a:gd name="T4" fmla="*/ 13719615 w 9"/>
              <a:gd name="T5" fmla="*/ 14623978 h 76"/>
              <a:gd name="T6" fmla="*/ 0 60000 65536"/>
              <a:gd name="T7" fmla="*/ 0 60000 65536"/>
              <a:gd name="T8" fmla="*/ 0 60000 65536"/>
              <a:gd name="T9" fmla="*/ 0 w 9"/>
              <a:gd name="T10" fmla="*/ 0 h 76"/>
              <a:gd name="T11" fmla="*/ 9 w 9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6">
                <a:moveTo>
                  <a:pt x="0" y="0"/>
                </a:moveTo>
                <a:lnTo>
                  <a:pt x="4" y="40"/>
                </a:lnTo>
                <a:lnTo>
                  <a:pt x="9" y="7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1" name="Freeform 723"/>
          <p:cNvSpPr>
            <a:spLocks/>
          </p:cNvSpPr>
          <p:nvPr/>
        </p:nvSpPr>
        <p:spPr bwMode="auto">
          <a:xfrm rot="-446283">
            <a:off x="4895852" y="2803527"/>
            <a:ext cx="15875" cy="30163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7321719 h 65"/>
              <a:gd name="T4" fmla="*/ 17500864 w 12"/>
              <a:gd name="T5" fmla="*/ 10982115 h 65"/>
              <a:gd name="T6" fmla="*/ 21001301 w 12"/>
              <a:gd name="T7" fmla="*/ 13997021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65"/>
              <a:gd name="T14" fmla="*/ 12 w 12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65">
                <a:moveTo>
                  <a:pt x="0" y="0"/>
                </a:moveTo>
                <a:lnTo>
                  <a:pt x="5" y="34"/>
                </a:lnTo>
                <a:lnTo>
                  <a:pt x="10" y="51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2" name="Freeform 724"/>
          <p:cNvSpPr>
            <a:spLocks/>
          </p:cNvSpPr>
          <p:nvPr/>
        </p:nvSpPr>
        <p:spPr bwMode="auto">
          <a:xfrm rot="-446283">
            <a:off x="4914900" y="2830515"/>
            <a:ext cx="14288" cy="20637"/>
          </a:xfrm>
          <a:custGeom>
            <a:avLst/>
            <a:gdLst>
              <a:gd name="T0" fmla="*/ 0 w 10"/>
              <a:gd name="T1" fmla="*/ 0 h 47"/>
              <a:gd name="T2" fmla="*/ 4083510 w 10"/>
              <a:gd name="T3" fmla="*/ 2506298 h 47"/>
              <a:gd name="T4" fmla="*/ 10207346 w 10"/>
              <a:gd name="T5" fmla="*/ 5012596 h 47"/>
              <a:gd name="T6" fmla="*/ 20414692 w 10"/>
              <a:gd name="T7" fmla="*/ 906140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7"/>
              <a:gd name="T14" fmla="*/ 10 w 10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3" name="Freeform 725"/>
          <p:cNvSpPr>
            <a:spLocks/>
          </p:cNvSpPr>
          <p:nvPr/>
        </p:nvSpPr>
        <p:spPr bwMode="auto">
          <a:xfrm rot="-446283">
            <a:off x="3681415" y="3208338"/>
            <a:ext cx="14287" cy="38100"/>
          </a:xfrm>
          <a:custGeom>
            <a:avLst/>
            <a:gdLst>
              <a:gd name="T0" fmla="*/ 0 w 10"/>
              <a:gd name="T1" fmla="*/ 17702562 h 82"/>
              <a:gd name="T2" fmla="*/ 10206632 w 10"/>
              <a:gd name="T3" fmla="*/ 8635226 h 82"/>
              <a:gd name="T4" fmla="*/ 20411835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4" name="Freeform 726"/>
          <p:cNvSpPr>
            <a:spLocks/>
          </p:cNvSpPr>
          <p:nvPr/>
        </p:nvSpPr>
        <p:spPr bwMode="auto">
          <a:xfrm rot="-446283">
            <a:off x="3690940" y="3173415"/>
            <a:ext cx="15875" cy="33337"/>
          </a:xfrm>
          <a:custGeom>
            <a:avLst/>
            <a:gdLst>
              <a:gd name="T0" fmla="*/ 0 w 12"/>
              <a:gd name="T1" fmla="*/ 14623101 h 76"/>
              <a:gd name="T2" fmla="*/ 8751094 w 12"/>
              <a:gd name="T3" fmla="*/ 6926638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5" name="Freeform 727"/>
          <p:cNvSpPr>
            <a:spLocks/>
          </p:cNvSpPr>
          <p:nvPr/>
        </p:nvSpPr>
        <p:spPr bwMode="auto">
          <a:xfrm rot="-446283">
            <a:off x="3702052" y="3144840"/>
            <a:ext cx="11113" cy="26987"/>
          </a:xfrm>
          <a:custGeom>
            <a:avLst/>
            <a:gdLst>
              <a:gd name="T0" fmla="*/ 0 w 9"/>
              <a:gd name="T1" fmla="*/ 11939315 h 61"/>
              <a:gd name="T2" fmla="*/ 7623517 w 9"/>
              <a:gd name="T3" fmla="*/ 5284586 h 61"/>
              <a:gd name="T4" fmla="*/ 13722084 w 9"/>
              <a:gd name="T5" fmla="*/ 0 h 61"/>
              <a:gd name="T6" fmla="*/ 0 60000 65536"/>
              <a:gd name="T7" fmla="*/ 0 60000 65536"/>
              <a:gd name="T8" fmla="*/ 0 60000 65536"/>
              <a:gd name="T9" fmla="*/ 0 w 9"/>
              <a:gd name="T10" fmla="*/ 0 h 61"/>
              <a:gd name="T11" fmla="*/ 9 w 9"/>
              <a:gd name="T12" fmla="*/ 61 h 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1">
                <a:moveTo>
                  <a:pt x="0" y="61"/>
                </a:moveTo>
                <a:lnTo>
                  <a:pt x="5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6" name="Freeform 728"/>
          <p:cNvSpPr>
            <a:spLocks/>
          </p:cNvSpPr>
          <p:nvPr/>
        </p:nvSpPr>
        <p:spPr bwMode="auto">
          <a:xfrm rot="-446283">
            <a:off x="3709990" y="3124200"/>
            <a:ext cx="14287" cy="19050"/>
          </a:xfrm>
          <a:custGeom>
            <a:avLst/>
            <a:gdLst>
              <a:gd name="T0" fmla="*/ 0 w 10"/>
              <a:gd name="T1" fmla="*/ 8640536 h 42"/>
              <a:gd name="T2" fmla="*/ 10206632 w 10"/>
              <a:gd name="T3" fmla="*/ 3908879 h 42"/>
              <a:gd name="T4" fmla="*/ 14288429 w 10"/>
              <a:gd name="T5" fmla="*/ 1646011 h 42"/>
              <a:gd name="T6" fmla="*/ 20411835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5" y="19"/>
                </a:lnTo>
                <a:lnTo>
                  <a:pt x="7" y="8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7" name="Freeform 729"/>
          <p:cNvSpPr>
            <a:spLocks/>
          </p:cNvSpPr>
          <p:nvPr/>
        </p:nvSpPr>
        <p:spPr bwMode="auto">
          <a:xfrm rot="-446283">
            <a:off x="3722688" y="3114675"/>
            <a:ext cx="11112" cy="7938"/>
          </a:xfrm>
          <a:custGeom>
            <a:avLst/>
            <a:gdLst>
              <a:gd name="T0" fmla="*/ 0 w 9"/>
              <a:gd name="T1" fmla="*/ 3706578 h 17"/>
              <a:gd name="T2" fmla="*/ 7621597 w 9"/>
              <a:gd name="T3" fmla="*/ 1308369 h 17"/>
              <a:gd name="T4" fmla="*/ 10671224 w 9"/>
              <a:gd name="T5" fmla="*/ 436123 h 17"/>
              <a:gd name="T6" fmla="*/ 13719615 w 9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7"/>
              <a:gd name="T14" fmla="*/ 9 w 9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8" name="Freeform 730"/>
          <p:cNvSpPr>
            <a:spLocks/>
          </p:cNvSpPr>
          <p:nvPr/>
        </p:nvSpPr>
        <p:spPr bwMode="auto">
          <a:xfrm rot="-446283">
            <a:off x="3733802" y="3113090"/>
            <a:ext cx="15875" cy="3175"/>
          </a:xfrm>
          <a:custGeom>
            <a:avLst/>
            <a:gdLst>
              <a:gd name="T0" fmla="*/ 0 w 12"/>
              <a:gd name="T1" fmla="*/ 0 h 6"/>
              <a:gd name="T2" fmla="*/ 8751094 w 12"/>
              <a:gd name="T3" fmla="*/ 0 h 6"/>
              <a:gd name="T4" fmla="*/ 21001301 w 12"/>
              <a:gd name="T5" fmla="*/ 1680104 h 6"/>
              <a:gd name="T6" fmla="*/ 0 60000 65536"/>
              <a:gd name="T7" fmla="*/ 0 60000 65536"/>
              <a:gd name="T8" fmla="*/ 0 60000 65536"/>
              <a:gd name="T9" fmla="*/ 0 w 12"/>
              <a:gd name="T10" fmla="*/ 0 h 6"/>
              <a:gd name="T11" fmla="*/ 12 w 12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">
                <a:moveTo>
                  <a:pt x="0" y="0"/>
                </a:moveTo>
                <a:lnTo>
                  <a:pt x="5" y="0"/>
                </a:lnTo>
                <a:lnTo>
                  <a:pt x="12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79" name="Freeform 731"/>
          <p:cNvSpPr>
            <a:spLocks/>
          </p:cNvSpPr>
          <p:nvPr/>
        </p:nvSpPr>
        <p:spPr bwMode="auto">
          <a:xfrm rot="-446283">
            <a:off x="3749675" y="3114675"/>
            <a:ext cx="12700" cy="12700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2329604 h 30"/>
              <a:gd name="T4" fmla="*/ 16128999 w 10"/>
              <a:gd name="T5" fmla="*/ 5376334 h 30"/>
              <a:gd name="T6" fmla="*/ 0 60000 65536"/>
              <a:gd name="T7" fmla="*/ 0 60000 65536"/>
              <a:gd name="T8" fmla="*/ 0 60000 65536"/>
              <a:gd name="T9" fmla="*/ 0 w 10"/>
              <a:gd name="T10" fmla="*/ 0 h 30"/>
              <a:gd name="T11" fmla="*/ 10 w 10"/>
              <a:gd name="T12" fmla="*/ 30 h 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0">
                <a:moveTo>
                  <a:pt x="0" y="0"/>
                </a:moveTo>
                <a:lnTo>
                  <a:pt x="5" y="13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0" name="Freeform 732"/>
          <p:cNvSpPr>
            <a:spLocks/>
          </p:cNvSpPr>
          <p:nvPr/>
        </p:nvSpPr>
        <p:spPr bwMode="auto">
          <a:xfrm rot="-446283">
            <a:off x="3765550" y="3125788"/>
            <a:ext cx="12700" cy="23812"/>
          </a:xfrm>
          <a:custGeom>
            <a:avLst/>
            <a:gdLst>
              <a:gd name="T0" fmla="*/ 0 w 9"/>
              <a:gd name="T1" fmla="*/ 0 h 53"/>
              <a:gd name="T2" fmla="*/ 3982155 w 9"/>
              <a:gd name="T3" fmla="*/ 2018629 h 53"/>
              <a:gd name="T4" fmla="*/ 9956799 w 9"/>
              <a:gd name="T5" fmla="*/ 4642891 h 53"/>
              <a:gd name="T6" fmla="*/ 17921109 w 9"/>
              <a:gd name="T7" fmla="*/ 10698328 h 5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3"/>
              <a:gd name="T14" fmla="*/ 9 w 9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3">
                <a:moveTo>
                  <a:pt x="0" y="0"/>
                </a:moveTo>
                <a:lnTo>
                  <a:pt x="2" y="10"/>
                </a:lnTo>
                <a:lnTo>
                  <a:pt x="5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1" name="Freeform 733"/>
          <p:cNvSpPr>
            <a:spLocks/>
          </p:cNvSpPr>
          <p:nvPr/>
        </p:nvSpPr>
        <p:spPr bwMode="auto">
          <a:xfrm rot="-446283">
            <a:off x="3781425" y="3148013"/>
            <a:ext cx="12700" cy="31750"/>
          </a:xfrm>
          <a:custGeom>
            <a:avLst/>
            <a:gdLst>
              <a:gd name="T0" fmla="*/ 0 w 10"/>
              <a:gd name="T1" fmla="*/ 0 h 69"/>
              <a:gd name="T2" fmla="*/ 8064499 w 10"/>
              <a:gd name="T3" fmla="*/ 6987299 h 69"/>
              <a:gd name="T4" fmla="*/ 16128999 w 10"/>
              <a:gd name="T5" fmla="*/ 14609599 h 69"/>
              <a:gd name="T6" fmla="*/ 0 60000 65536"/>
              <a:gd name="T7" fmla="*/ 0 60000 65536"/>
              <a:gd name="T8" fmla="*/ 0 60000 65536"/>
              <a:gd name="T9" fmla="*/ 0 w 10"/>
              <a:gd name="T10" fmla="*/ 0 h 69"/>
              <a:gd name="T11" fmla="*/ 10 w 10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9">
                <a:moveTo>
                  <a:pt x="0" y="0"/>
                </a:moveTo>
                <a:lnTo>
                  <a:pt x="5" y="33"/>
                </a:lnTo>
                <a:lnTo>
                  <a:pt x="10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2" name="Freeform 734"/>
          <p:cNvSpPr>
            <a:spLocks/>
          </p:cNvSpPr>
          <p:nvPr/>
        </p:nvSpPr>
        <p:spPr bwMode="auto">
          <a:xfrm rot="-446283">
            <a:off x="3798888" y="3176590"/>
            <a:ext cx="12700" cy="34925"/>
          </a:xfrm>
          <a:custGeom>
            <a:avLst/>
            <a:gdLst>
              <a:gd name="T0" fmla="*/ 0 w 9"/>
              <a:gd name="T1" fmla="*/ 0 h 80"/>
              <a:gd name="T2" fmla="*/ 9956799 w 9"/>
              <a:gd name="T3" fmla="*/ 7623691 h 80"/>
              <a:gd name="T4" fmla="*/ 17921109 w 9"/>
              <a:gd name="T5" fmla="*/ 15246946 h 80"/>
              <a:gd name="T6" fmla="*/ 0 60000 65536"/>
              <a:gd name="T7" fmla="*/ 0 60000 65536"/>
              <a:gd name="T8" fmla="*/ 0 60000 65536"/>
              <a:gd name="T9" fmla="*/ 0 w 9"/>
              <a:gd name="T10" fmla="*/ 0 h 80"/>
              <a:gd name="T11" fmla="*/ 9 w 9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0">
                <a:moveTo>
                  <a:pt x="0" y="0"/>
                </a:moveTo>
                <a:lnTo>
                  <a:pt x="5" y="40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3" name="Freeform 735"/>
          <p:cNvSpPr>
            <a:spLocks/>
          </p:cNvSpPr>
          <p:nvPr/>
        </p:nvSpPr>
        <p:spPr bwMode="auto">
          <a:xfrm rot="-446283">
            <a:off x="3816352" y="3209925"/>
            <a:ext cx="15875" cy="38100"/>
          </a:xfrm>
          <a:custGeom>
            <a:avLst/>
            <a:gdLst>
              <a:gd name="T0" fmla="*/ 0 w 12"/>
              <a:gd name="T1" fmla="*/ 0 h 85"/>
              <a:gd name="T2" fmla="*/ 8751094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5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4" name="Freeform 736"/>
          <p:cNvSpPr>
            <a:spLocks/>
          </p:cNvSpPr>
          <p:nvPr/>
        </p:nvSpPr>
        <p:spPr bwMode="auto">
          <a:xfrm rot="-446283">
            <a:off x="3836988" y="3246438"/>
            <a:ext cx="12700" cy="36512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748732 h 80"/>
              <a:gd name="T4" fmla="*/ 16128999 w 10"/>
              <a:gd name="T5" fmla="*/ 16664078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5" name="Freeform 737"/>
          <p:cNvSpPr>
            <a:spLocks/>
          </p:cNvSpPr>
          <p:nvPr/>
        </p:nvSpPr>
        <p:spPr bwMode="auto">
          <a:xfrm rot="-446283">
            <a:off x="3852863" y="3279777"/>
            <a:ext cx="12700" cy="30163"/>
          </a:xfrm>
          <a:custGeom>
            <a:avLst/>
            <a:gdLst>
              <a:gd name="T0" fmla="*/ 0 w 9"/>
              <a:gd name="T1" fmla="*/ 0 h 67"/>
              <a:gd name="T2" fmla="*/ 9956799 w 9"/>
              <a:gd name="T3" fmla="*/ 7296293 h 67"/>
              <a:gd name="T4" fmla="*/ 17921109 w 9"/>
              <a:gd name="T5" fmla="*/ 13579200 h 67"/>
              <a:gd name="T6" fmla="*/ 0 60000 65536"/>
              <a:gd name="T7" fmla="*/ 0 60000 65536"/>
              <a:gd name="T8" fmla="*/ 0 60000 65536"/>
              <a:gd name="T9" fmla="*/ 0 w 9"/>
              <a:gd name="T10" fmla="*/ 0 h 67"/>
              <a:gd name="T11" fmla="*/ 9 w 9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7">
                <a:moveTo>
                  <a:pt x="0" y="0"/>
                </a:moveTo>
                <a:lnTo>
                  <a:pt x="5" y="36"/>
                </a:lnTo>
                <a:lnTo>
                  <a:pt x="9" y="6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6" name="Freeform 738"/>
          <p:cNvSpPr>
            <a:spLocks/>
          </p:cNvSpPr>
          <p:nvPr/>
        </p:nvSpPr>
        <p:spPr bwMode="auto">
          <a:xfrm rot="-446283">
            <a:off x="3868738" y="3308352"/>
            <a:ext cx="12700" cy="23813"/>
          </a:xfrm>
          <a:custGeom>
            <a:avLst/>
            <a:gdLst>
              <a:gd name="T0" fmla="*/ 0 w 10"/>
              <a:gd name="T1" fmla="*/ 0 h 53"/>
              <a:gd name="T2" fmla="*/ 8064499 w 10"/>
              <a:gd name="T3" fmla="*/ 6056140 h 53"/>
              <a:gd name="T4" fmla="*/ 12903200 w 10"/>
              <a:gd name="T5" fmla="*/ 8680513 h 53"/>
              <a:gd name="T6" fmla="*/ 16128999 w 10"/>
              <a:gd name="T7" fmla="*/ 1069922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3"/>
              <a:gd name="T14" fmla="*/ 10 w 10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3">
                <a:moveTo>
                  <a:pt x="0" y="0"/>
                </a:moveTo>
                <a:lnTo>
                  <a:pt x="5" y="30"/>
                </a:lnTo>
                <a:lnTo>
                  <a:pt x="8" y="43"/>
                </a:lnTo>
                <a:lnTo>
                  <a:pt x="10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7" name="Freeform 739"/>
          <p:cNvSpPr>
            <a:spLocks/>
          </p:cNvSpPr>
          <p:nvPr/>
        </p:nvSpPr>
        <p:spPr bwMode="auto">
          <a:xfrm rot="-446283">
            <a:off x="3884613" y="3330575"/>
            <a:ext cx="12700" cy="14288"/>
          </a:xfrm>
          <a:custGeom>
            <a:avLst/>
            <a:gdLst>
              <a:gd name="T0" fmla="*/ 0 w 10"/>
              <a:gd name="T1" fmla="*/ 0 h 30"/>
              <a:gd name="T2" fmla="*/ 8064499 w 10"/>
              <a:gd name="T3" fmla="*/ 3856331 h 30"/>
              <a:gd name="T4" fmla="*/ 11290301 w 10"/>
              <a:gd name="T5" fmla="*/ 5670908 h 30"/>
              <a:gd name="T6" fmla="*/ 16128999 w 10"/>
              <a:gd name="T7" fmla="*/ 6804898 h 30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0"/>
              <a:gd name="T14" fmla="*/ 10 w 10"/>
              <a:gd name="T15" fmla="*/ 30 h 3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0">
                <a:moveTo>
                  <a:pt x="0" y="0"/>
                </a:moveTo>
                <a:lnTo>
                  <a:pt x="5" y="17"/>
                </a:lnTo>
                <a:lnTo>
                  <a:pt x="7" y="25"/>
                </a:lnTo>
                <a:lnTo>
                  <a:pt x="1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8" name="Freeform 740"/>
          <p:cNvSpPr>
            <a:spLocks/>
          </p:cNvSpPr>
          <p:nvPr/>
        </p:nvSpPr>
        <p:spPr bwMode="auto">
          <a:xfrm rot="-446283">
            <a:off x="3897315" y="3343275"/>
            <a:ext cx="14287" cy="1588"/>
          </a:xfrm>
          <a:custGeom>
            <a:avLst/>
            <a:gdLst>
              <a:gd name="T0" fmla="*/ 0 w 11"/>
              <a:gd name="T1" fmla="*/ 0 h 4"/>
              <a:gd name="T2" fmla="*/ 6747361 w 11"/>
              <a:gd name="T3" fmla="*/ 630436 h 4"/>
              <a:gd name="T4" fmla="*/ 18556214 w 11"/>
              <a:gd name="T5" fmla="*/ 630436 h 4"/>
              <a:gd name="T6" fmla="*/ 0 60000 65536"/>
              <a:gd name="T7" fmla="*/ 0 60000 65536"/>
              <a:gd name="T8" fmla="*/ 0 60000 65536"/>
              <a:gd name="T9" fmla="*/ 0 w 11"/>
              <a:gd name="T10" fmla="*/ 0 h 4"/>
              <a:gd name="T11" fmla="*/ 11 w 11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" h="4">
                <a:moveTo>
                  <a:pt x="0" y="0"/>
                </a:moveTo>
                <a:lnTo>
                  <a:pt x="4" y="4"/>
                </a:lnTo>
                <a:lnTo>
                  <a:pt x="11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89" name="Freeform 741"/>
          <p:cNvSpPr>
            <a:spLocks/>
          </p:cNvSpPr>
          <p:nvPr/>
        </p:nvSpPr>
        <p:spPr bwMode="auto">
          <a:xfrm rot="-446283">
            <a:off x="3911600" y="3333752"/>
            <a:ext cx="14288" cy="9525"/>
          </a:xfrm>
          <a:custGeom>
            <a:avLst/>
            <a:gdLst>
              <a:gd name="T0" fmla="*/ 0 w 10"/>
              <a:gd name="T1" fmla="*/ 4775033 h 19"/>
              <a:gd name="T2" fmla="*/ 6123837 w 10"/>
              <a:gd name="T3" fmla="*/ 4272213 h 19"/>
              <a:gd name="T4" fmla="*/ 10207346 w 10"/>
              <a:gd name="T5" fmla="*/ 3267075 h 19"/>
              <a:gd name="T6" fmla="*/ 20414692 w 10"/>
              <a:gd name="T7" fmla="*/ 0 h 19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9"/>
              <a:gd name="T14" fmla="*/ 10 w 10"/>
              <a:gd name="T15" fmla="*/ 19 h 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9">
                <a:moveTo>
                  <a:pt x="0" y="19"/>
                </a:moveTo>
                <a:lnTo>
                  <a:pt x="3" y="17"/>
                </a:lnTo>
                <a:lnTo>
                  <a:pt x="5" y="1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0" name="Freeform 742"/>
          <p:cNvSpPr>
            <a:spLocks/>
          </p:cNvSpPr>
          <p:nvPr/>
        </p:nvSpPr>
        <p:spPr bwMode="auto">
          <a:xfrm rot="-446283">
            <a:off x="3924300" y="3313113"/>
            <a:ext cx="12700" cy="19050"/>
          </a:xfrm>
          <a:custGeom>
            <a:avLst/>
            <a:gdLst>
              <a:gd name="T0" fmla="*/ 0 w 10"/>
              <a:gd name="T1" fmla="*/ 8640536 h 42"/>
              <a:gd name="T2" fmla="*/ 3225800 w 10"/>
              <a:gd name="T3" fmla="*/ 6789056 h 42"/>
              <a:gd name="T4" fmla="*/ 8064499 w 10"/>
              <a:gd name="T5" fmla="*/ 4731657 h 42"/>
              <a:gd name="T6" fmla="*/ 16128999 w 1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2"/>
              <a:gd name="T14" fmla="*/ 10 w 10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2">
                <a:moveTo>
                  <a:pt x="0" y="42"/>
                </a:moveTo>
                <a:lnTo>
                  <a:pt x="2" y="33"/>
                </a:lnTo>
                <a:lnTo>
                  <a:pt x="5" y="2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1" name="Freeform 743"/>
          <p:cNvSpPr>
            <a:spLocks/>
          </p:cNvSpPr>
          <p:nvPr/>
        </p:nvSpPr>
        <p:spPr bwMode="auto">
          <a:xfrm rot="-446283">
            <a:off x="3933825" y="3282952"/>
            <a:ext cx="12700" cy="28575"/>
          </a:xfrm>
          <a:custGeom>
            <a:avLst/>
            <a:gdLst>
              <a:gd name="T0" fmla="*/ 0 w 9"/>
              <a:gd name="T1" fmla="*/ 12758288 h 64"/>
              <a:gd name="T2" fmla="*/ 3982155 w 9"/>
              <a:gd name="T3" fmla="*/ 9768184 h 64"/>
              <a:gd name="T4" fmla="*/ 7964310 w 9"/>
              <a:gd name="T5" fmla="*/ 6777631 h 64"/>
              <a:gd name="T6" fmla="*/ 17921109 w 9"/>
              <a:gd name="T7" fmla="*/ 0 h 6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4"/>
              <a:gd name="T14" fmla="*/ 9 w 9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4">
                <a:moveTo>
                  <a:pt x="0" y="64"/>
                </a:moveTo>
                <a:lnTo>
                  <a:pt x="2" y="49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2" name="Freeform 744"/>
          <p:cNvSpPr>
            <a:spLocks/>
          </p:cNvSpPr>
          <p:nvPr/>
        </p:nvSpPr>
        <p:spPr bwMode="auto">
          <a:xfrm rot="-446283">
            <a:off x="3941765" y="3248025"/>
            <a:ext cx="15875" cy="33338"/>
          </a:xfrm>
          <a:custGeom>
            <a:avLst/>
            <a:gdLst>
              <a:gd name="T0" fmla="*/ 0 w 12"/>
              <a:gd name="T1" fmla="*/ 14623978 h 76"/>
              <a:gd name="T2" fmla="*/ 8751094 w 12"/>
              <a:gd name="T3" fmla="*/ 7889262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1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3" name="Freeform 745"/>
          <p:cNvSpPr>
            <a:spLocks/>
          </p:cNvSpPr>
          <p:nvPr/>
        </p:nvSpPr>
        <p:spPr bwMode="auto">
          <a:xfrm rot="-446283">
            <a:off x="3952875" y="3209927"/>
            <a:ext cx="12700" cy="36513"/>
          </a:xfrm>
          <a:custGeom>
            <a:avLst/>
            <a:gdLst>
              <a:gd name="T0" fmla="*/ 0 w 10"/>
              <a:gd name="T1" fmla="*/ 16258527 h 82"/>
              <a:gd name="T2" fmla="*/ 8064499 w 10"/>
              <a:gd name="T3" fmla="*/ 8327636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4" name="Freeform 746"/>
          <p:cNvSpPr>
            <a:spLocks/>
          </p:cNvSpPr>
          <p:nvPr/>
        </p:nvSpPr>
        <p:spPr bwMode="auto">
          <a:xfrm rot="-446283">
            <a:off x="3960813" y="3170238"/>
            <a:ext cx="11112" cy="38100"/>
          </a:xfrm>
          <a:custGeom>
            <a:avLst/>
            <a:gdLst>
              <a:gd name="T0" fmla="*/ 0 w 9"/>
              <a:gd name="T1" fmla="*/ 17702562 h 82"/>
              <a:gd name="T2" fmla="*/ 6098018 w 9"/>
              <a:gd name="T3" fmla="*/ 8635226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5" name="Freeform 747"/>
          <p:cNvSpPr>
            <a:spLocks/>
          </p:cNvSpPr>
          <p:nvPr/>
        </p:nvSpPr>
        <p:spPr bwMode="auto">
          <a:xfrm rot="-446283">
            <a:off x="3967165" y="3135315"/>
            <a:ext cx="14287" cy="33337"/>
          </a:xfrm>
          <a:custGeom>
            <a:avLst/>
            <a:gdLst>
              <a:gd name="T0" fmla="*/ 0 w 10"/>
              <a:gd name="T1" fmla="*/ 14623101 h 76"/>
              <a:gd name="T2" fmla="*/ 10206632 w 10"/>
              <a:gd name="T3" fmla="*/ 6926638 h 76"/>
              <a:gd name="T4" fmla="*/ 14288429 w 10"/>
              <a:gd name="T5" fmla="*/ 3270973 h 76"/>
              <a:gd name="T6" fmla="*/ 20411835 w 10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76"/>
              <a:gd name="T14" fmla="*/ 10 w 10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76">
                <a:moveTo>
                  <a:pt x="0" y="76"/>
                </a:moveTo>
                <a:lnTo>
                  <a:pt x="5" y="36"/>
                </a:lnTo>
                <a:lnTo>
                  <a:pt x="7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6" name="Freeform 748"/>
          <p:cNvSpPr>
            <a:spLocks/>
          </p:cNvSpPr>
          <p:nvPr/>
        </p:nvSpPr>
        <p:spPr bwMode="auto">
          <a:xfrm rot="-446283">
            <a:off x="3978277" y="3106740"/>
            <a:ext cx="11113" cy="26987"/>
          </a:xfrm>
          <a:custGeom>
            <a:avLst/>
            <a:gdLst>
              <a:gd name="T0" fmla="*/ 0 w 9"/>
              <a:gd name="T1" fmla="*/ 12344037 h 59"/>
              <a:gd name="T2" fmla="*/ 6098567 w 9"/>
              <a:gd name="T3" fmla="*/ 5648974 h 59"/>
              <a:gd name="T4" fmla="*/ 13722084 w 9"/>
              <a:gd name="T5" fmla="*/ 0 h 59"/>
              <a:gd name="T6" fmla="*/ 0 60000 65536"/>
              <a:gd name="T7" fmla="*/ 0 60000 65536"/>
              <a:gd name="T8" fmla="*/ 0 60000 65536"/>
              <a:gd name="T9" fmla="*/ 0 w 9"/>
              <a:gd name="T10" fmla="*/ 0 h 59"/>
              <a:gd name="T11" fmla="*/ 9 w 9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9">
                <a:moveTo>
                  <a:pt x="0" y="59"/>
                </a:moveTo>
                <a:lnTo>
                  <a:pt x="4" y="27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7" name="Freeform 749"/>
          <p:cNvSpPr>
            <a:spLocks/>
          </p:cNvSpPr>
          <p:nvPr/>
        </p:nvSpPr>
        <p:spPr bwMode="auto">
          <a:xfrm rot="-446283">
            <a:off x="3986215" y="3087688"/>
            <a:ext cx="15875" cy="17462"/>
          </a:xfrm>
          <a:custGeom>
            <a:avLst/>
            <a:gdLst>
              <a:gd name="T0" fmla="*/ 0 w 12"/>
              <a:gd name="T1" fmla="*/ 7623037 h 40"/>
              <a:gd name="T2" fmla="*/ 8751094 w 12"/>
              <a:gd name="T3" fmla="*/ 3239637 h 40"/>
              <a:gd name="T4" fmla="*/ 17500864 w 12"/>
              <a:gd name="T5" fmla="*/ 1524432 h 40"/>
              <a:gd name="T6" fmla="*/ 21001301 w 12"/>
              <a:gd name="T7" fmla="*/ 0 h 40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0"/>
              <a:gd name="T14" fmla="*/ 12 w 12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0">
                <a:moveTo>
                  <a:pt x="0" y="40"/>
                </a:moveTo>
                <a:lnTo>
                  <a:pt x="5" y="17"/>
                </a:lnTo>
                <a:lnTo>
                  <a:pt x="10" y="8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8" name="Freeform 750"/>
          <p:cNvSpPr>
            <a:spLocks/>
          </p:cNvSpPr>
          <p:nvPr/>
        </p:nvSpPr>
        <p:spPr bwMode="auto">
          <a:xfrm rot="-446283">
            <a:off x="4000500" y="3078165"/>
            <a:ext cx="14288" cy="7937"/>
          </a:xfrm>
          <a:custGeom>
            <a:avLst/>
            <a:gdLst>
              <a:gd name="T0" fmla="*/ 0 w 10"/>
              <a:gd name="T1" fmla="*/ 3705644 h 17"/>
              <a:gd name="T2" fmla="*/ 10207346 w 10"/>
              <a:gd name="T3" fmla="*/ 1307737 h 17"/>
              <a:gd name="T4" fmla="*/ 14290858 w 10"/>
              <a:gd name="T5" fmla="*/ 436068 h 17"/>
              <a:gd name="T6" fmla="*/ 20414692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399" name="Freeform 751"/>
          <p:cNvSpPr>
            <a:spLocks/>
          </p:cNvSpPr>
          <p:nvPr/>
        </p:nvSpPr>
        <p:spPr bwMode="auto">
          <a:xfrm rot="-446283">
            <a:off x="4013202" y="3076577"/>
            <a:ext cx="11113" cy="3175"/>
          </a:xfrm>
          <a:custGeom>
            <a:avLst/>
            <a:gdLst>
              <a:gd name="T0" fmla="*/ 0 w 9"/>
              <a:gd name="T1" fmla="*/ 0 h 6"/>
              <a:gd name="T2" fmla="*/ 6098567 w 9"/>
              <a:gd name="T3" fmla="*/ 0 h 6"/>
              <a:gd name="T4" fmla="*/ 13722084 w 9"/>
              <a:gd name="T5" fmla="*/ 1680104 h 6"/>
              <a:gd name="T6" fmla="*/ 0 60000 65536"/>
              <a:gd name="T7" fmla="*/ 0 60000 65536"/>
              <a:gd name="T8" fmla="*/ 0 60000 65536"/>
              <a:gd name="T9" fmla="*/ 0 w 9"/>
              <a:gd name="T10" fmla="*/ 0 h 6"/>
              <a:gd name="T11" fmla="*/ 9 w 9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">
                <a:moveTo>
                  <a:pt x="0" y="0"/>
                </a:moveTo>
                <a:lnTo>
                  <a:pt x="4" y="0"/>
                </a:lnTo>
                <a:lnTo>
                  <a:pt x="9" y="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0" name="Freeform 752"/>
          <p:cNvSpPr>
            <a:spLocks/>
          </p:cNvSpPr>
          <p:nvPr/>
        </p:nvSpPr>
        <p:spPr bwMode="auto">
          <a:xfrm rot="-446283">
            <a:off x="4025900" y="3078165"/>
            <a:ext cx="12700" cy="14287"/>
          </a:xfrm>
          <a:custGeom>
            <a:avLst/>
            <a:gdLst>
              <a:gd name="T0" fmla="*/ 0 w 10"/>
              <a:gd name="T1" fmla="*/ 0 h 34"/>
              <a:gd name="T2" fmla="*/ 4838699 w 10"/>
              <a:gd name="T3" fmla="*/ 1235825 h 34"/>
              <a:gd name="T4" fmla="*/ 8064499 w 10"/>
              <a:gd name="T5" fmla="*/ 2648557 h 34"/>
              <a:gd name="T6" fmla="*/ 16128999 w 10"/>
              <a:gd name="T7" fmla="*/ 6003480 h 34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4"/>
              <a:gd name="T14" fmla="*/ 10 w 10"/>
              <a:gd name="T15" fmla="*/ 34 h 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4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1" name="Freeform 753"/>
          <p:cNvSpPr>
            <a:spLocks/>
          </p:cNvSpPr>
          <p:nvPr/>
        </p:nvSpPr>
        <p:spPr bwMode="auto">
          <a:xfrm rot="-446283">
            <a:off x="4040188" y="3090863"/>
            <a:ext cx="12700" cy="23812"/>
          </a:xfrm>
          <a:custGeom>
            <a:avLst/>
            <a:gdLst>
              <a:gd name="T0" fmla="*/ 0 w 9"/>
              <a:gd name="T1" fmla="*/ 0 h 53"/>
              <a:gd name="T2" fmla="*/ 7964310 w 9"/>
              <a:gd name="T3" fmla="*/ 4642891 h 53"/>
              <a:gd name="T4" fmla="*/ 17921109 w 9"/>
              <a:gd name="T5" fmla="*/ 10698328 h 53"/>
              <a:gd name="T6" fmla="*/ 0 60000 65536"/>
              <a:gd name="T7" fmla="*/ 0 60000 65536"/>
              <a:gd name="T8" fmla="*/ 0 60000 65536"/>
              <a:gd name="T9" fmla="*/ 0 w 9"/>
              <a:gd name="T10" fmla="*/ 0 h 53"/>
              <a:gd name="T11" fmla="*/ 9 w 9"/>
              <a:gd name="T12" fmla="*/ 53 h 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3">
                <a:moveTo>
                  <a:pt x="0" y="0"/>
                </a:moveTo>
                <a:lnTo>
                  <a:pt x="4" y="23"/>
                </a:lnTo>
                <a:lnTo>
                  <a:pt x="9" y="5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2" name="Freeform 754"/>
          <p:cNvSpPr>
            <a:spLocks/>
          </p:cNvSpPr>
          <p:nvPr/>
        </p:nvSpPr>
        <p:spPr bwMode="auto">
          <a:xfrm rot="-446283">
            <a:off x="4057652" y="3113088"/>
            <a:ext cx="15875" cy="31750"/>
          </a:xfrm>
          <a:custGeom>
            <a:avLst/>
            <a:gdLst>
              <a:gd name="T0" fmla="*/ 0 w 12"/>
              <a:gd name="T1" fmla="*/ 0 h 69"/>
              <a:gd name="T2" fmla="*/ 8751094 w 12"/>
              <a:gd name="T3" fmla="*/ 7198966 h 69"/>
              <a:gd name="T4" fmla="*/ 21001301 w 12"/>
              <a:gd name="T5" fmla="*/ 14609599 h 69"/>
              <a:gd name="T6" fmla="*/ 0 60000 65536"/>
              <a:gd name="T7" fmla="*/ 0 60000 65536"/>
              <a:gd name="T8" fmla="*/ 0 60000 65536"/>
              <a:gd name="T9" fmla="*/ 0 w 12"/>
              <a:gd name="T10" fmla="*/ 0 h 69"/>
              <a:gd name="T11" fmla="*/ 12 w 12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9">
                <a:moveTo>
                  <a:pt x="0" y="0"/>
                </a:moveTo>
                <a:lnTo>
                  <a:pt x="5" y="34"/>
                </a:lnTo>
                <a:lnTo>
                  <a:pt x="12" y="6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3" name="Freeform 755"/>
          <p:cNvSpPr>
            <a:spLocks/>
          </p:cNvSpPr>
          <p:nvPr/>
        </p:nvSpPr>
        <p:spPr bwMode="auto">
          <a:xfrm rot="-446283">
            <a:off x="4076700" y="3141663"/>
            <a:ext cx="12700" cy="36512"/>
          </a:xfrm>
          <a:custGeom>
            <a:avLst/>
            <a:gdLst>
              <a:gd name="T0" fmla="*/ 0 w 10"/>
              <a:gd name="T1" fmla="*/ 0 h 81"/>
              <a:gd name="T2" fmla="*/ 8064499 w 10"/>
              <a:gd name="T3" fmla="*/ 8330596 h 81"/>
              <a:gd name="T4" fmla="*/ 16128999 w 10"/>
              <a:gd name="T5" fmla="*/ 16458348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1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4" name="Freeform 756"/>
          <p:cNvSpPr>
            <a:spLocks/>
          </p:cNvSpPr>
          <p:nvPr/>
        </p:nvSpPr>
        <p:spPr bwMode="auto">
          <a:xfrm rot="-446283">
            <a:off x="4094163" y="3176588"/>
            <a:ext cx="12700" cy="38100"/>
          </a:xfrm>
          <a:custGeom>
            <a:avLst/>
            <a:gdLst>
              <a:gd name="T0" fmla="*/ 0 w 9"/>
              <a:gd name="T1" fmla="*/ 0 h 84"/>
              <a:gd name="T2" fmla="*/ 7964310 w 9"/>
              <a:gd name="T3" fmla="*/ 8640536 h 84"/>
              <a:gd name="T4" fmla="*/ 17921109 w 9"/>
              <a:gd name="T5" fmla="*/ 17281072 h 84"/>
              <a:gd name="T6" fmla="*/ 0 60000 65536"/>
              <a:gd name="T7" fmla="*/ 0 60000 65536"/>
              <a:gd name="T8" fmla="*/ 0 60000 65536"/>
              <a:gd name="T9" fmla="*/ 0 w 9"/>
              <a:gd name="T10" fmla="*/ 0 h 84"/>
              <a:gd name="T11" fmla="*/ 9 w 9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4">
                <a:moveTo>
                  <a:pt x="0" y="0"/>
                </a:moveTo>
                <a:lnTo>
                  <a:pt x="4" y="42"/>
                </a:lnTo>
                <a:lnTo>
                  <a:pt x="9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5" name="Freeform 757"/>
          <p:cNvSpPr>
            <a:spLocks/>
          </p:cNvSpPr>
          <p:nvPr/>
        </p:nvSpPr>
        <p:spPr bwMode="auto">
          <a:xfrm rot="-446283">
            <a:off x="4111625" y="3213102"/>
            <a:ext cx="12700" cy="34925"/>
          </a:xfrm>
          <a:custGeom>
            <a:avLst/>
            <a:gdLst>
              <a:gd name="T0" fmla="*/ 0 w 10"/>
              <a:gd name="T1" fmla="*/ 0 h 80"/>
              <a:gd name="T2" fmla="*/ 8064499 w 10"/>
              <a:gd name="T3" fmla="*/ 8004810 h 80"/>
              <a:gd name="T4" fmla="*/ 16128999 w 10"/>
              <a:gd name="T5" fmla="*/ 15246946 h 80"/>
              <a:gd name="T6" fmla="*/ 0 60000 65536"/>
              <a:gd name="T7" fmla="*/ 0 60000 65536"/>
              <a:gd name="T8" fmla="*/ 0 60000 65536"/>
              <a:gd name="T9" fmla="*/ 0 w 10"/>
              <a:gd name="T10" fmla="*/ 0 h 80"/>
              <a:gd name="T11" fmla="*/ 10 w 10"/>
              <a:gd name="T12" fmla="*/ 80 h 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0">
                <a:moveTo>
                  <a:pt x="0" y="0"/>
                </a:moveTo>
                <a:lnTo>
                  <a:pt x="5" y="42"/>
                </a:lnTo>
                <a:lnTo>
                  <a:pt x="10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6" name="Freeform 758"/>
          <p:cNvSpPr>
            <a:spLocks/>
          </p:cNvSpPr>
          <p:nvPr/>
        </p:nvSpPr>
        <p:spPr bwMode="auto">
          <a:xfrm rot="-446283">
            <a:off x="4129090" y="3246438"/>
            <a:ext cx="15875" cy="30162"/>
          </a:xfrm>
          <a:custGeom>
            <a:avLst/>
            <a:gdLst>
              <a:gd name="T0" fmla="*/ 0 w 12"/>
              <a:gd name="T1" fmla="*/ 0 h 68"/>
              <a:gd name="T2" fmla="*/ 8751094 w 12"/>
              <a:gd name="T3" fmla="*/ 7082746 h 68"/>
              <a:gd name="T4" fmla="*/ 21001301 w 12"/>
              <a:gd name="T5" fmla="*/ 13378619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0"/>
                </a:moveTo>
                <a:lnTo>
                  <a:pt x="5" y="36"/>
                </a:lnTo>
                <a:lnTo>
                  <a:pt x="12" y="6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7" name="Freeform 759"/>
          <p:cNvSpPr>
            <a:spLocks/>
          </p:cNvSpPr>
          <p:nvPr/>
        </p:nvSpPr>
        <p:spPr bwMode="auto">
          <a:xfrm rot="-446283">
            <a:off x="4148138" y="3273427"/>
            <a:ext cx="12700" cy="23813"/>
          </a:xfrm>
          <a:custGeom>
            <a:avLst/>
            <a:gdLst>
              <a:gd name="T0" fmla="*/ 0 w 9"/>
              <a:gd name="T1" fmla="*/ 0 h 50"/>
              <a:gd name="T2" fmla="*/ 9956799 w 9"/>
              <a:gd name="T3" fmla="*/ 6124227 h 50"/>
              <a:gd name="T4" fmla="*/ 13938955 w 9"/>
              <a:gd name="T5" fmla="*/ 9072754 h 50"/>
              <a:gd name="T6" fmla="*/ 17921109 w 9"/>
              <a:gd name="T7" fmla="*/ 11341180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5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8" name="Freeform 760"/>
          <p:cNvSpPr>
            <a:spLocks/>
          </p:cNvSpPr>
          <p:nvPr/>
        </p:nvSpPr>
        <p:spPr bwMode="auto">
          <a:xfrm rot="-446283">
            <a:off x="4162425" y="3295650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6128999 w 10"/>
              <a:gd name="T5" fmla="*/ 5760357 h 28"/>
              <a:gd name="T6" fmla="*/ 0 60000 65536"/>
              <a:gd name="T7" fmla="*/ 0 60000 65536"/>
              <a:gd name="T8" fmla="*/ 0 60000 65536"/>
              <a:gd name="T9" fmla="*/ 0 w 10"/>
              <a:gd name="T10" fmla="*/ 0 h 28"/>
              <a:gd name="T11" fmla="*/ 10 w 10"/>
              <a:gd name="T12" fmla="*/ 28 h 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09" name="Freeform 761"/>
          <p:cNvSpPr>
            <a:spLocks/>
          </p:cNvSpPr>
          <p:nvPr/>
        </p:nvSpPr>
        <p:spPr bwMode="auto">
          <a:xfrm rot="-446283">
            <a:off x="4176713" y="3306765"/>
            <a:ext cx="11112" cy="1587"/>
          </a:xfrm>
          <a:custGeom>
            <a:avLst/>
            <a:gdLst>
              <a:gd name="T0" fmla="*/ 0 w 9"/>
              <a:gd name="T1" fmla="*/ 0 h 4"/>
              <a:gd name="T2" fmla="*/ 7621597 w 9"/>
              <a:gd name="T3" fmla="*/ 629642 h 4"/>
              <a:gd name="T4" fmla="*/ 10671224 w 9"/>
              <a:gd name="T5" fmla="*/ 629642 h 4"/>
              <a:gd name="T6" fmla="*/ 13719615 w 9"/>
              <a:gd name="T7" fmla="*/ 629642 h 4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"/>
              <a:gd name="T14" fmla="*/ 9 w 9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">
                <a:moveTo>
                  <a:pt x="0" y="0"/>
                </a:moveTo>
                <a:lnTo>
                  <a:pt x="5" y="4"/>
                </a:lnTo>
                <a:lnTo>
                  <a:pt x="7" y="4"/>
                </a:lnTo>
                <a:lnTo>
                  <a:pt x="9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0" name="Freeform 762"/>
          <p:cNvSpPr>
            <a:spLocks/>
          </p:cNvSpPr>
          <p:nvPr/>
        </p:nvSpPr>
        <p:spPr bwMode="auto">
          <a:xfrm rot="-446283">
            <a:off x="4186240" y="3297240"/>
            <a:ext cx="14287" cy="9525"/>
          </a:xfrm>
          <a:custGeom>
            <a:avLst/>
            <a:gdLst>
              <a:gd name="T0" fmla="*/ 0 w 10"/>
              <a:gd name="T1" fmla="*/ 4320268 h 21"/>
              <a:gd name="T2" fmla="*/ 6123409 w 10"/>
              <a:gd name="T3" fmla="*/ 3908879 h 21"/>
              <a:gd name="T4" fmla="*/ 10206632 w 10"/>
              <a:gd name="T5" fmla="*/ 2468789 h 21"/>
              <a:gd name="T6" fmla="*/ 20411835 w 10"/>
              <a:gd name="T7" fmla="*/ 0 h 21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1"/>
              <a:gd name="T14" fmla="*/ 10 w 10"/>
              <a:gd name="T15" fmla="*/ 21 h 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1">
                <a:moveTo>
                  <a:pt x="0" y="21"/>
                </a:moveTo>
                <a:lnTo>
                  <a:pt x="3" y="19"/>
                </a:lnTo>
                <a:lnTo>
                  <a:pt x="5" y="1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1" name="Freeform 763"/>
          <p:cNvSpPr>
            <a:spLocks/>
          </p:cNvSpPr>
          <p:nvPr/>
        </p:nvSpPr>
        <p:spPr bwMode="auto">
          <a:xfrm rot="-446283">
            <a:off x="4198940" y="3275015"/>
            <a:ext cx="15875" cy="20637"/>
          </a:xfrm>
          <a:custGeom>
            <a:avLst/>
            <a:gdLst>
              <a:gd name="T0" fmla="*/ 0 w 12"/>
              <a:gd name="T1" fmla="*/ 9679222 h 44"/>
              <a:gd name="T2" fmla="*/ 3500438 w 12"/>
              <a:gd name="T3" fmla="*/ 7699478 h 44"/>
              <a:gd name="T4" fmla="*/ 8751094 w 12"/>
              <a:gd name="T5" fmla="*/ 5499760 h 44"/>
              <a:gd name="T6" fmla="*/ 21001301 w 12"/>
              <a:gd name="T7" fmla="*/ 0 h 44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4"/>
              <a:gd name="T14" fmla="*/ 12 w 12"/>
              <a:gd name="T15" fmla="*/ 44 h 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4">
                <a:moveTo>
                  <a:pt x="0" y="44"/>
                </a:moveTo>
                <a:lnTo>
                  <a:pt x="2" y="35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2" name="Freeform 764"/>
          <p:cNvSpPr>
            <a:spLocks/>
          </p:cNvSpPr>
          <p:nvPr/>
        </p:nvSpPr>
        <p:spPr bwMode="auto">
          <a:xfrm rot="-446283">
            <a:off x="4211638" y="3244852"/>
            <a:ext cx="11112" cy="28575"/>
          </a:xfrm>
          <a:custGeom>
            <a:avLst/>
            <a:gdLst>
              <a:gd name="T0" fmla="*/ 0 w 9"/>
              <a:gd name="T1" fmla="*/ 12758288 h 64"/>
              <a:gd name="T2" fmla="*/ 7621597 w 9"/>
              <a:gd name="T3" fmla="*/ 6777631 h 64"/>
              <a:gd name="T4" fmla="*/ 13719615 w 9"/>
              <a:gd name="T5" fmla="*/ 0 h 64"/>
              <a:gd name="T6" fmla="*/ 0 60000 65536"/>
              <a:gd name="T7" fmla="*/ 0 60000 65536"/>
              <a:gd name="T8" fmla="*/ 0 60000 65536"/>
              <a:gd name="T9" fmla="*/ 0 w 9"/>
              <a:gd name="T10" fmla="*/ 0 h 64"/>
              <a:gd name="T11" fmla="*/ 9 w 9"/>
              <a:gd name="T12" fmla="*/ 64 h 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64">
                <a:moveTo>
                  <a:pt x="0" y="64"/>
                </a:move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3" name="Freeform 765"/>
          <p:cNvSpPr>
            <a:spLocks/>
          </p:cNvSpPr>
          <p:nvPr/>
        </p:nvSpPr>
        <p:spPr bwMode="auto">
          <a:xfrm rot="-446283">
            <a:off x="4219575" y="3209925"/>
            <a:ext cx="14288" cy="33338"/>
          </a:xfrm>
          <a:custGeom>
            <a:avLst/>
            <a:gdLst>
              <a:gd name="T0" fmla="*/ 0 w 10"/>
              <a:gd name="T1" fmla="*/ 14623978 h 76"/>
              <a:gd name="T2" fmla="*/ 10207346 w 10"/>
              <a:gd name="T3" fmla="*/ 7696692 h 76"/>
              <a:gd name="T4" fmla="*/ 20414692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4" name="Freeform 766"/>
          <p:cNvSpPr>
            <a:spLocks/>
          </p:cNvSpPr>
          <p:nvPr/>
        </p:nvSpPr>
        <p:spPr bwMode="auto">
          <a:xfrm rot="-446283">
            <a:off x="4227513" y="3170238"/>
            <a:ext cx="11112" cy="38100"/>
          </a:xfrm>
          <a:custGeom>
            <a:avLst/>
            <a:gdLst>
              <a:gd name="T0" fmla="*/ 0 w 9"/>
              <a:gd name="T1" fmla="*/ 17702562 h 82"/>
              <a:gd name="T2" fmla="*/ 7621597 w 9"/>
              <a:gd name="T3" fmla="*/ 9067336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5" name="Freeform 767"/>
          <p:cNvSpPr>
            <a:spLocks/>
          </p:cNvSpPr>
          <p:nvPr/>
        </p:nvSpPr>
        <p:spPr bwMode="auto">
          <a:xfrm rot="-446283">
            <a:off x="4233863" y="3133727"/>
            <a:ext cx="12700" cy="36513"/>
          </a:xfrm>
          <a:custGeom>
            <a:avLst/>
            <a:gdLst>
              <a:gd name="T0" fmla="*/ 0 w 10"/>
              <a:gd name="T1" fmla="*/ 16258527 h 82"/>
              <a:gd name="T2" fmla="*/ 8064499 w 10"/>
              <a:gd name="T3" fmla="*/ 7930891 h 82"/>
              <a:gd name="T4" fmla="*/ 16128999 w 10"/>
              <a:gd name="T5" fmla="*/ 0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82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6" name="Freeform 768"/>
          <p:cNvSpPr>
            <a:spLocks/>
          </p:cNvSpPr>
          <p:nvPr/>
        </p:nvSpPr>
        <p:spPr bwMode="auto">
          <a:xfrm rot="-446283">
            <a:off x="4243390" y="3098800"/>
            <a:ext cx="15875" cy="33338"/>
          </a:xfrm>
          <a:custGeom>
            <a:avLst/>
            <a:gdLst>
              <a:gd name="T0" fmla="*/ 0 w 12"/>
              <a:gd name="T1" fmla="*/ 14623978 h 76"/>
              <a:gd name="T2" fmla="*/ 8751094 w 12"/>
              <a:gd name="T3" fmla="*/ 6927284 h 76"/>
              <a:gd name="T4" fmla="*/ 17500864 w 12"/>
              <a:gd name="T5" fmla="*/ 3271071 h 76"/>
              <a:gd name="T6" fmla="*/ 21001301 w 12"/>
              <a:gd name="T7" fmla="*/ 0 h 76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76"/>
              <a:gd name="T14" fmla="*/ 12 w 12"/>
              <a:gd name="T15" fmla="*/ 76 h 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76">
                <a:moveTo>
                  <a:pt x="0" y="76"/>
                </a:moveTo>
                <a:lnTo>
                  <a:pt x="5" y="36"/>
                </a:lnTo>
                <a:lnTo>
                  <a:pt x="10" y="17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7" name="Freeform 769"/>
          <p:cNvSpPr>
            <a:spLocks/>
          </p:cNvSpPr>
          <p:nvPr/>
        </p:nvSpPr>
        <p:spPr bwMode="auto">
          <a:xfrm rot="-446283">
            <a:off x="4254500" y="3070225"/>
            <a:ext cx="12700" cy="26988"/>
          </a:xfrm>
          <a:custGeom>
            <a:avLst/>
            <a:gdLst>
              <a:gd name="T0" fmla="*/ 0 w 9"/>
              <a:gd name="T1" fmla="*/ 12344952 h 59"/>
              <a:gd name="T2" fmla="*/ 9956799 w 9"/>
              <a:gd name="T3" fmla="*/ 5649183 h 59"/>
              <a:gd name="T4" fmla="*/ 13938955 w 9"/>
              <a:gd name="T5" fmla="*/ 2510799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8" name="Freeform 770"/>
          <p:cNvSpPr>
            <a:spLocks/>
          </p:cNvSpPr>
          <p:nvPr/>
        </p:nvSpPr>
        <p:spPr bwMode="auto">
          <a:xfrm rot="-446283">
            <a:off x="4264025" y="3051177"/>
            <a:ext cx="12700" cy="17463"/>
          </a:xfrm>
          <a:custGeom>
            <a:avLst/>
            <a:gdLst>
              <a:gd name="T0" fmla="*/ 0 w 10"/>
              <a:gd name="T1" fmla="*/ 8025168 h 38"/>
              <a:gd name="T2" fmla="*/ 8064499 w 10"/>
              <a:gd name="T3" fmla="*/ 3590025 h 38"/>
              <a:gd name="T4" fmla="*/ 16128999 w 10"/>
              <a:gd name="T5" fmla="*/ 0 h 38"/>
              <a:gd name="T6" fmla="*/ 0 60000 65536"/>
              <a:gd name="T7" fmla="*/ 0 60000 65536"/>
              <a:gd name="T8" fmla="*/ 0 60000 65536"/>
              <a:gd name="T9" fmla="*/ 0 w 10"/>
              <a:gd name="T10" fmla="*/ 0 h 38"/>
              <a:gd name="T11" fmla="*/ 10 w 10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8">
                <a:moveTo>
                  <a:pt x="0" y="38"/>
                </a:moveTo>
                <a:lnTo>
                  <a:pt x="5" y="1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19" name="Freeform 771"/>
          <p:cNvSpPr>
            <a:spLocks/>
          </p:cNvSpPr>
          <p:nvPr/>
        </p:nvSpPr>
        <p:spPr bwMode="auto">
          <a:xfrm rot="-446283">
            <a:off x="4275140" y="3041650"/>
            <a:ext cx="14287" cy="7938"/>
          </a:xfrm>
          <a:custGeom>
            <a:avLst/>
            <a:gdLst>
              <a:gd name="T0" fmla="*/ 0 w 10"/>
              <a:gd name="T1" fmla="*/ 3706578 h 17"/>
              <a:gd name="T2" fmla="*/ 10206632 w 10"/>
              <a:gd name="T3" fmla="*/ 1308369 h 17"/>
              <a:gd name="T4" fmla="*/ 14288429 w 10"/>
              <a:gd name="T5" fmla="*/ 436123 h 17"/>
              <a:gd name="T6" fmla="*/ 20411835 w 10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7"/>
              <a:gd name="T14" fmla="*/ 10 w 10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7">
                <a:moveTo>
                  <a:pt x="0" y="17"/>
                </a:moveTo>
                <a:lnTo>
                  <a:pt x="5" y="6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0" name="Freeform 772"/>
          <p:cNvSpPr>
            <a:spLocks/>
          </p:cNvSpPr>
          <p:nvPr/>
        </p:nvSpPr>
        <p:spPr bwMode="auto">
          <a:xfrm rot="-446283">
            <a:off x="4289425" y="3038477"/>
            <a:ext cx="14288" cy="4763"/>
          </a:xfrm>
          <a:custGeom>
            <a:avLst/>
            <a:gdLst>
              <a:gd name="T0" fmla="*/ 0 w 11"/>
              <a:gd name="T1" fmla="*/ 0 h 10"/>
              <a:gd name="T2" fmla="*/ 3374566 w 11"/>
              <a:gd name="T3" fmla="*/ 0 h 10"/>
              <a:gd name="T4" fmla="*/ 6749132 w 11"/>
              <a:gd name="T5" fmla="*/ 453914 h 10"/>
              <a:gd name="T6" fmla="*/ 18558812 w 11"/>
              <a:gd name="T7" fmla="*/ 2268617 h 10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10"/>
              <a:gd name="T14" fmla="*/ 11 w 11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10">
                <a:moveTo>
                  <a:pt x="0" y="0"/>
                </a:moveTo>
                <a:lnTo>
                  <a:pt x="2" y="0"/>
                </a:lnTo>
                <a:lnTo>
                  <a:pt x="4" y="2"/>
                </a:lnTo>
                <a:lnTo>
                  <a:pt x="11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1" name="Freeform 773"/>
          <p:cNvSpPr>
            <a:spLocks/>
          </p:cNvSpPr>
          <p:nvPr/>
        </p:nvSpPr>
        <p:spPr bwMode="auto">
          <a:xfrm rot="-446283">
            <a:off x="4303713" y="3041652"/>
            <a:ext cx="12700" cy="15875"/>
          </a:xfrm>
          <a:custGeom>
            <a:avLst/>
            <a:gdLst>
              <a:gd name="T0" fmla="*/ 0 w 10"/>
              <a:gd name="T1" fmla="*/ 0 h 34"/>
              <a:gd name="T2" fmla="*/ 8064499 w 10"/>
              <a:gd name="T3" fmla="*/ 3270249 h 34"/>
              <a:gd name="T4" fmla="*/ 16128999 w 10"/>
              <a:gd name="T5" fmla="*/ 7412223 h 34"/>
              <a:gd name="T6" fmla="*/ 0 60000 65536"/>
              <a:gd name="T7" fmla="*/ 0 60000 65536"/>
              <a:gd name="T8" fmla="*/ 0 60000 65536"/>
              <a:gd name="T9" fmla="*/ 0 w 10"/>
              <a:gd name="T10" fmla="*/ 0 h 34"/>
              <a:gd name="T11" fmla="*/ 10 w 10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4">
                <a:moveTo>
                  <a:pt x="0" y="0"/>
                </a:moveTo>
                <a:lnTo>
                  <a:pt x="5" y="15"/>
                </a:lnTo>
                <a:lnTo>
                  <a:pt x="1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2" name="Freeform 774"/>
          <p:cNvSpPr>
            <a:spLocks/>
          </p:cNvSpPr>
          <p:nvPr/>
        </p:nvSpPr>
        <p:spPr bwMode="auto">
          <a:xfrm rot="-446283">
            <a:off x="4319588" y="3055938"/>
            <a:ext cx="12700" cy="23812"/>
          </a:xfrm>
          <a:custGeom>
            <a:avLst/>
            <a:gdLst>
              <a:gd name="T0" fmla="*/ 0 w 10"/>
              <a:gd name="T1" fmla="*/ 0 h 55"/>
              <a:gd name="T2" fmla="*/ 3225800 w 10"/>
              <a:gd name="T3" fmla="*/ 2436617 h 55"/>
              <a:gd name="T4" fmla="*/ 8064499 w 10"/>
              <a:gd name="T5" fmla="*/ 4686202 h 55"/>
              <a:gd name="T6" fmla="*/ 16128999 w 10"/>
              <a:gd name="T7" fmla="*/ 10309298 h 5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5"/>
              <a:gd name="T14" fmla="*/ 10 w 10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5">
                <a:moveTo>
                  <a:pt x="0" y="0"/>
                </a:moveTo>
                <a:lnTo>
                  <a:pt x="2" y="13"/>
                </a:lnTo>
                <a:lnTo>
                  <a:pt x="5" y="25"/>
                </a:lnTo>
                <a:lnTo>
                  <a:pt x="10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3" name="Freeform 775"/>
          <p:cNvSpPr>
            <a:spLocks/>
          </p:cNvSpPr>
          <p:nvPr/>
        </p:nvSpPr>
        <p:spPr bwMode="auto">
          <a:xfrm rot="-446283">
            <a:off x="4335463" y="3078163"/>
            <a:ext cx="12700" cy="31750"/>
          </a:xfrm>
          <a:custGeom>
            <a:avLst/>
            <a:gdLst>
              <a:gd name="T0" fmla="*/ 0 w 9"/>
              <a:gd name="T1" fmla="*/ 0 h 70"/>
              <a:gd name="T2" fmla="*/ 7964310 w 9"/>
              <a:gd name="T3" fmla="*/ 6994524 h 70"/>
              <a:gd name="T4" fmla="*/ 17921109 w 9"/>
              <a:gd name="T5" fmla="*/ 14400890 h 70"/>
              <a:gd name="T6" fmla="*/ 0 60000 65536"/>
              <a:gd name="T7" fmla="*/ 0 60000 65536"/>
              <a:gd name="T8" fmla="*/ 0 60000 65536"/>
              <a:gd name="T9" fmla="*/ 0 w 9"/>
              <a:gd name="T10" fmla="*/ 0 h 70"/>
              <a:gd name="T11" fmla="*/ 9 w 9"/>
              <a:gd name="T12" fmla="*/ 70 h 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0">
                <a:moveTo>
                  <a:pt x="0" y="0"/>
                </a:moveTo>
                <a:lnTo>
                  <a:pt x="4" y="34"/>
                </a:lnTo>
                <a:lnTo>
                  <a:pt x="9" y="7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4" name="Freeform 776"/>
          <p:cNvSpPr>
            <a:spLocks/>
          </p:cNvSpPr>
          <p:nvPr/>
        </p:nvSpPr>
        <p:spPr bwMode="auto">
          <a:xfrm rot="-446283">
            <a:off x="4352925" y="3108327"/>
            <a:ext cx="12700" cy="36513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7930891 h 82"/>
              <a:gd name="T4" fmla="*/ 16128999 w 10"/>
              <a:gd name="T5" fmla="*/ 16258527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5" name="Line 777"/>
          <p:cNvSpPr>
            <a:spLocks noChangeShapeType="1"/>
          </p:cNvSpPr>
          <p:nvPr/>
        </p:nvSpPr>
        <p:spPr bwMode="auto">
          <a:xfrm rot="-446283">
            <a:off x="4370390" y="3141663"/>
            <a:ext cx="15875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6" name="Freeform 778"/>
          <p:cNvSpPr>
            <a:spLocks/>
          </p:cNvSpPr>
          <p:nvPr/>
        </p:nvSpPr>
        <p:spPr bwMode="auto">
          <a:xfrm rot="-446283">
            <a:off x="4391025" y="3178177"/>
            <a:ext cx="12700" cy="34925"/>
          </a:xfrm>
          <a:custGeom>
            <a:avLst/>
            <a:gdLst>
              <a:gd name="T0" fmla="*/ 0 w 9"/>
              <a:gd name="T1" fmla="*/ 0 h 80"/>
              <a:gd name="T2" fmla="*/ 7964310 w 9"/>
              <a:gd name="T3" fmla="*/ 7623691 h 80"/>
              <a:gd name="T4" fmla="*/ 13938955 w 9"/>
              <a:gd name="T5" fmla="*/ 11625658 h 80"/>
              <a:gd name="T6" fmla="*/ 17921109 w 9"/>
              <a:gd name="T7" fmla="*/ 15246946 h 8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80"/>
              <a:gd name="T14" fmla="*/ 9 w 9"/>
              <a:gd name="T15" fmla="*/ 80 h 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80">
                <a:moveTo>
                  <a:pt x="0" y="0"/>
                </a:moveTo>
                <a:lnTo>
                  <a:pt x="4" y="40"/>
                </a:lnTo>
                <a:lnTo>
                  <a:pt x="7" y="61"/>
                </a:lnTo>
                <a:lnTo>
                  <a:pt x="9" y="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7" name="Freeform 779"/>
          <p:cNvSpPr>
            <a:spLocks/>
          </p:cNvSpPr>
          <p:nvPr/>
        </p:nvSpPr>
        <p:spPr bwMode="auto">
          <a:xfrm rot="-446283">
            <a:off x="4406900" y="3211513"/>
            <a:ext cx="12700" cy="30162"/>
          </a:xfrm>
          <a:custGeom>
            <a:avLst/>
            <a:gdLst>
              <a:gd name="T0" fmla="*/ 0 w 10"/>
              <a:gd name="T1" fmla="*/ 0 h 66"/>
              <a:gd name="T2" fmla="*/ 8064499 w 10"/>
              <a:gd name="T3" fmla="*/ 7100865 h 66"/>
              <a:gd name="T4" fmla="*/ 16128999 w 10"/>
              <a:gd name="T5" fmla="*/ 13784031 h 66"/>
              <a:gd name="T6" fmla="*/ 0 60000 65536"/>
              <a:gd name="T7" fmla="*/ 0 60000 65536"/>
              <a:gd name="T8" fmla="*/ 0 60000 65536"/>
              <a:gd name="T9" fmla="*/ 0 w 10"/>
              <a:gd name="T10" fmla="*/ 0 h 66"/>
              <a:gd name="T11" fmla="*/ 10 w 10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6">
                <a:moveTo>
                  <a:pt x="0" y="0"/>
                </a:moveTo>
                <a:lnTo>
                  <a:pt x="5" y="34"/>
                </a:lnTo>
                <a:lnTo>
                  <a:pt x="10" y="6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8" name="Freeform 780"/>
          <p:cNvSpPr>
            <a:spLocks/>
          </p:cNvSpPr>
          <p:nvPr/>
        </p:nvSpPr>
        <p:spPr bwMode="auto">
          <a:xfrm rot="-446283">
            <a:off x="4422775" y="3240090"/>
            <a:ext cx="12700" cy="22225"/>
          </a:xfrm>
          <a:custGeom>
            <a:avLst/>
            <a:gdLst>
              <a:gd name="T0" fmla="*/ 0 w 9"/>
              <a:gd name="T1" fmla="*/ 0 h 50"/>
              <a:gd name="T2" fmla="*/ 7964310 w 9"/>
              <a:gd name="T3" fmla="*/ 5334445 h 50"/>
              <a:gd name="T4" fmla="*/ 13938955 w 9"/>
              <a:gd name="T5" fmla="*/ 7903211 h 50"/>
              <a:gd name="T6" fmla="*/ 17921109 w 9"/>
              <a:gd name="T7" fmla="*/ 9879013 h 5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0"/>
              <a:gd name="T14" fmla="*/ 9 w 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0">
                <a:moveTo>
                  <a:pt x="0" y="0"/>
                </a:moveTo>
                <a:lnTo>
                  <a:pt x="4" y="27"/>
                </a:lnTo>
                <a:lnTo>
                  <a:pt x="7" y="40"/>
                </a:lnTo>
                <a:lnTo>
                  <a:pt x="9" y="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29" name="Freeform 781"/>
          <p:cNvSpPr>
            <a:spLocks/>
          </p:cNvSpPr>
          <p:nvPr/>
        </p:nvSpPr>
        <p:spPr bwMode="auto">
          <a:xfrm rot="-446283">
            <a:off x="4438650" y="3260725"/>
            <a:ext cx="12700" cy="12700"/>
          </a:xfrm>
          <a:custGeom>
            <a:avLst/>
            <a:gdLst>
              <a:gd name="T0" fmla="*/ 0 w 10"/>
              <a:gd name="T1" fmla="*/ 0 h 28"/>
              <a:gd name="T2" fmla="*/ 8064499 w 10"/>
              <a:gd name="T3" fmla="*/ 3497489 h 28"/>
              <a:gd name="T4" fmla="*/ 11290301 w 10"/>
              <a:gd name="T5" fmla="*/ 4937579 h 28"/>
              <a:gd name="T6" fmla="*/ 16128999 w 10"/>
              <a:gd name="T7" fmla="*/ 5760357 h 2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8"/>
              <a:gd name="T14" fmla="*/ 10 w 10"/>
              <a:gd name="T15" fmla="*/ 28 h 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8">
                <a:moveTo>
                  <a:pt x="0" y="0"/>
                </a:moveTo>
                <a:lnTo>
                  <a:pt x="5" y="17"/>
                </a:lnTo>
                <a:lnTo>
                  <a:pt x="7" y="24"/>
                </a:lnTo>
                <a:lnTo>
                  <a:pt x="10" y="2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0" name="Freeform 782"/>
          <p:cNvSpPr>
            <a:spLocks/>
          </p:cNvSpPr>
          <p:nvPr/>
        </p:nvSpPr>
        <p:spPr bwMode="auto">
          <a:xfrm rot="-446283">
            <a:off x="4451352" y="3270250"/>
            <a:ext cx="15875" cy="1588"/>
          </a:xfrm>
          <a:custGeom>
            <a:avLst/>
            <a:gdLst>
              <a:gd name="T0" fmla="*/ 0 w 12"/>
              <a:gd name="T1" fmla="*/ 0 h 4"/>
              <a:gd name="T2" fmla="*/ 7000875 w 12"/>
              <a:gd name="T3" fmla="*/ 630436 h 4"/>
              <a:gd name="T4" fmla="*/ 21001301 w 12"/>
              <a:gd name="T5" fmla="*/ 315218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4" y="4"/>
                </a:lnTo>
                <a:lnTo>
                  <a:pt x="12" y="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1" name="Freeform 783"/>
          <p:cNvSpPr>
            <a:spLocks/>
          </p:cNvSpPr>
          <p:nvPr/>
        </p:nvSpPr>
        <p:spPr bwMode="auto">
          <a:xfrm rot="-446283">
            <a:off x="4467227" y="3259138"/>
            <a:ext cx="11113" cy="11112"/>
          </a:xfrm>
          <a:custGeom>
            <a:avLst/>
            <a:gdLst>
              <a:gd name="T0" fmla="*/ 0 w 9"/>
              <a:gd name="T1" fmla="*/ 5368545 h 23"/>
              <a:gd name="T2" fmla="*/ 3049901 w 9"/>
              <a:gd name="T3" fmla="*/ 4434655 h 23"/>
              <a:gd name="T4" fmla="*/ 6098567 w 9"/>
              <a:gd name="T5" fmla="*/ 3267894 h 23"/>
              <a:gd name="T6" fmla="*/ 13722084 w 9"/>
              <a:gd name="T7" fmla="*/ 0 h 23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3"/>
              <a:gd name="T14" fmla="*/ 9 w 9"/>
              <a:gd name="T15" fmla="*/ 23 h 2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3">
                <a:moveTo>
                  <a:pt x="0" y="23"/>
                </a:moveTo>
                <a:lnTo>
                  <a:pt x="2" y="19"/>
                </a:lnTo>
                <a:lnTo>
                  <a:pt x="4" y="1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2" name="Freeform 784"/>
          <p:cNvSpPr>
            <a:spLocks/>
          </p:cNvSpPr>
          <p:nvPr/>
        </p:nvSpPr>
        <p:spPr bwMode="auto">
          <a:xfrm rot="-446283">
            <a:off x="4476750" y="3236915"/>
            <a:ext cx="14288" cy="20637"/>
          </a:xfrm>
          <a:custGeom>
            <a:avLst/>
            <a:gdLst>
              <a:gd name="T0" fmla="*/ 0 w 10"/>
              <a:gd name="T1" fmla="*/ 9464129 h 45"/>
              <a:gd name="T2" fmla="*/ 10207346 w 10"/>
              <a:gd name="T3" fmla="*/ 5468346 h 45"/>
              <a:gd name="T4" fmla="*/ 20414692 w 10"/>
              <a:gd name="T5" fmla="*/ 0 h 45"/>
              <a:gd name="T6" fmla="*/ 0 60000 65536"/>
              <a:gd name="T7" fmla="*/ 0 60000 65536"/>
              <a:gd name="T8" fmla="*/ 0 60000 65536"/>
              <a:gd name="T9" fmla="*/ 0 w 10"/>
              <a:gd name="T10" fmla="*/ 0 h 45"/>
              <a:gd name="T11" fmla="*/ 10 w 10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5">
                <a:moveTo>
                  <a:pt x="0" y="45"/>
                </a:moveTo>
                <a:lnTo>
                  <a:pt x="5" y="26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3" name="Freeform 785"/>
          <p:cNvSpPr>
            <a:spLocks/>
          </p:cNvSpPr>
          <p:nvPr/>
        </p:nvSpPr>
        <p:spPr bwMode="auto">
          <a:xfrm rot="-446283">
            <a:off x="4486277" y="3206752"/>
            <a:ext cx="11113" cy="28575"/>
          </a:xfrm>
          <a:custGeom>
            <a:avLst/>
            <a:gdLst>
              <a:gd name="T0" fmla="*/ 0 w 9"/>
              <a:gd name="T1" fmla="*/ 12562007 h 65"/>
              <a:gd name="T2" fmla="*/ 3049901 w 9"/>
              <a:gd name="T3" fmla="*/ 9856176 h 65"/>
              <a:gd name="T4" fmla="*/ 6098567 w 9"/>
              <a:gd name="T5" fmla="*/ 6570930 h 65"/>
              <a:gd name="T6" fmla="*/ 13722084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1"/>
                </a:lnTo>
                <a:lnTo>
                  <a:pt x="4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4" name="Freeform 786"/>
          <p:cNvSpPr>
            <a:spLocks/>
          </p:cNvSpPr>
          <p:nvPr/>
        </p:nvSpPr>
        <p:spPr bwMode="auto">
          <a:xfrm rot="-446283">
            <a:off x="4494215" y="3171827"/>
            <a:ext cx="15875" cy="34925"/>
          </a:xfrm>
          <a:custGeom>
            <a:avLst/>
            <a:gdLst>
              <a:gd name="T0" fmla="*/ 0 w 12"/>
              <a:gd name="T1" fmla="*/ 16049417 h 76"/>
              <a:gd name="T2" fmla="*/ 8751094 w 12"/>
              <a:gd name="T3" fmla="*/ 8447255 h 76"/>
              <a:gd name="T4" fmla="*/ 21001301 w 12"/>
              <a:gd name="T5" fmla="*/ 0 h 76"/>
              <a:gd name="T6" fmla="*/ 0 60000 65536"/>
              <a:gd name="T7" fmla="*/ 0 60000 65536"/>
              <a:gd name="T8" fmla="*/ 0 60000 65536"/>
              <a:gd name="T9" fmla="*/ 0 w 12"/>
              <a:gd name="T10" fmla="*/ 0 h 76"/>
              <a:gd name="T11" fmla="*/ 12 w 12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6">
                <a:moveTo>
                  <a:pt x="0" y="76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5" name="Freeform 787"/>
          <p:cNvSpPr>
            <a:spLocks/>
          </p:cNvSpPr>
          <p:nvPr/>
        </p:nvSpPr>
        <p:spPr bwMode="auto">
          <a:xfrm rot="-446283">
            <a:off x="4505325" y="3132138"/>
            <a:ext cx="14288" cy="36512"/>
          </a:xfrm>
          <a:custGeom>
            <a:avLst/>
            <a:gdLst>
              <a:gd name="T0" fmla="*/ 0 w 10"/>
              <a:gd name="T1" fmla="*/ 15870550 h 84"/>
              <a:gd name="T2" fmla="*/ 10207346 w 10"/>
              <a:gd name="T3" fmla="*/ 7935275 h 84"/>
              <a:gd name="T4" fmla="*/ 20414692 w 10"/>
              <a:gd name="T5" fmla="*/ 0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84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6" name="Freeform 788"/>
          <p:cNvSpPr>
            <a:spLocks/>
          </p:cNvSpPr>
          <p:nvPr/>
        </p:nvSpPr>
        <p:spPr bwMode="auto">
          <a:xfrm rot="-446283">
            <a:off x="4514852" y="3094038"/>
            <a:ext cx="11113" cy="38100"/>
          </a:xfrm>
          <a:custGeom>
            <a:avLst/>
            <a:gdLst>
              <a:gd name="T0" fmla="*/ 0 w 9"/>
              <a:gd name="T1" fmla="*/ 17489278 h 83"/>
              <a:gd name="T2" fmla="*/ 6098567 w 9"/>
              <a:gd name="T3" fmla="*/ 8428363 h 83"/>
              <a:gd name="T4" fmla="*/ 13722084 w 9"/>
              <a:gd name="T5" fmla="*/ 0 h 83"/>
              <a:gd name="T6" fmla="*/ 0 60000 65536"/>
              <a:gd name="T7" fmla="*/ 0 60000 65536"/>
              <a:gd name="T8" fmla="*/ 0 60000 65536"/>
              <a:gd name="T9" fmla="*/ 0 w 9"/>
              <a:gd name="T10" fmla="*/ 0 h 83"/>
              <a:gd name="T11" fmla="*/ 9 w 9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3">
                <a:moveTo>
                  <a:pt x="0" y="83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7" name="Freeform 789"/>
          <p:cNvSpPr>
            <a:spLocks/>
          </p:cNvSpPr>
          <p:nvPr/>
        </p:nvSpPr>
        <p:spPr bwMode="auto">
          <a:xfrm rot="-446283">
            <a:off x="4521200" y="3060700"/>
            <a:ext cx="12700" cy="31750"/>
          </a:xfrm>
          <a:custGeom>
            <a:avLst/>
            <a:gdLst>
              <a:gd name="T0" fmla="*/ 0 w 10"/>
              <a:gd name="T1" fmla="*/ 14198061 h 71"/>
              <a:gd name="T2" fmla="*/ 8064499 w 10"/>
              <a:gd name="T3" fmla="*/ 6599080 h 71"/>
              <a:gd name="T4" fmla="*/ 16128999 w 10"/>
              <a:gd name="T5" fmla="*/ 0 h 71"/>
              <a:gd name="T6" fmla="*/ 0 60000 65536"/>
              <a:gd name="T7" fmla="*/ 0 60000 65536"/>
              <a:gd name="T8" fmla="*/ 0 60000 65536"/>
              <a:gd name="T9" fmla="*/ 0 w 10"/>
              <a:gd name="T10" fmla="*/ 0 h 71"/>
              <a:gd name="T11" fmla="*/ 10 w 10"/>
              <a:gd name="T12" fmla="*/ 71 h 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1">
                <a:moveTo>
                  <a:pt x="0" y="71"/>
                </a:moveTo>
                <a:lnTo>
                  <a:pt x="5" y="3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8" name="Freeform 790"/>
          <p:cNvSpPr>
            <a:spLocks/>
          </p:cNvSpPr>
          <p:nvPr/>
        </p:nvSpPr>
        <p:spPr bwMode="auto">
          <a:xfrm rot="-446283">
            <a:off x="4529138" y="3032125"/>
            <a:ext cx="12700" cy="26988"/>
          </a:xfrm>
          <a:custGeom>
            <a:avLst/>
            <a:gdLst>
              <a:gd name="T0" fmla="*/ 0 w 9"/>
              <a:gd name="T1" fmla="*/ 12344952 h 59"/>
              <a:gd name="T2" fmla="*/ 9956799 w 9"/>
              <a:gd name="T3" fmla="*/ 5649183 h 59"/>
              <a:gd name="T4" fmla="*/ 13938955 w 9"/>
              <a:gd name="T5" fmla="*/ 2510799 h 59"/>
              <a:gd name="T6" fmla="*/ 17921109 w 9"/>
              <a:gd name="T7" fmla="*/ 0 h 59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59"/>
              <a:gd name="T14" fmla="*/ 9 w 9"/>
              <a:gd name="T15" fmla="*/ 59 h 5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59">
                <a:moveTo>
                  <a:pt x="0" y="59"/>
                </a:moveTo>
                <a:lnTo>
                  <a:pt x="5" y="27"/>
                </a:lnTo>
                <a:lnTo>
                  <a:pt x="7" y="1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39" name="Freeform 791"/>
          <p:cNvSpPr>
            <a:spLocks/>
          </p:cNvSpPr>
          <p:nvPr/>
        </p:nvSpPr>
        <p:spPr bwMode="auto">
          <a:xfrm rot="-446283">
            <a:off x="4538665" y="3014665"/>
            <a:ext cx="15875" cy="15875"/>
          </a:xfrm>
          <a:custGeom>
            <a:avLst/>
            <a:gdLst>
              <a:gd name="T0" fmla="*/ 0 w 12"/>
              <a:gd name="T1" fmla="*/ 6631989 h 38"/>
              <a:gd name="T2" fmla="*/ 8751094 w 12"/>
              <a:gd name="T3" fmla="*/ 2966954 h 38"/>
              <a:gd name="T4" fmla="*/ 17500864 w 12"/>
              <a:gd name="T5" fmla="*/ 1047332 h 38"/>
              <a:gd name="T6" fmla="*/ 21001301 w 12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8"/>
              <a:gd name="T14" fmla="*/ 12 w 12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8">
                <a:moveTo>
                  <a:pt x="0" y="38"/>
                </a:moveTo>
                <a:lnTo>
                  <a:pt x="5" y="17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0" name="Freeform 792"/>
          <p:cNvSpPr>
            <a:spLocks/>
          </p:cNvSpPr>
          <p:nvPr/>
        </p:nvSpPr>
        <p:spPr bwMode="auto">
          <a:xfrm rot="-446283">
            <a:off x="4554538" y="3005140"/>
            <a:ext cx="12700" cy="7937"/>
          </a:xfrm>
          <a:custGeom>
            <a:avLst/>
            <a:gdLst>
              <a:gd name="T0" fmla="*/ 0 w 10"/>
              <a:gd name="T1" fmla="*/ 4199731 h 15"/>
              <a:gd name="T2" fmla="*/ 8064499 w 10"/>
              <a:gd name="T3" fmla="*/ 1120175 h 15"/>
              <a:gd name="T4" fmla="*/ 11290301 w 10"/>
              <a:gd name="T5" fmla="*/ 559823 h 15"/>
              <a:gd name="T6" fmla="*/ 16128999 w 10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5"/>
              <a:gd name="T14" fmla="*/ 10 w 10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5">
                <a:moveTo>
                  <a:pt x="0" y="15"/>
                </a:moveTo>
                <a:lnTo>
                  <a:pt x="5" y="4"/>
                </a:lnTo>
                <a:lnTo>
                  <a:pt x="7" y="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1" name="Freeform 793"/>
          <p:cNvSpPr>
            <a:spLocks/>
          </p:cNvSpPr>
          <p:nvPr/>
        </p:nvSpPr>
        <p:spPr bwMode="auto">
          <a:xfrm rot="-446283">
            <a:off x="4565650" y="3003552"/>
            <a:ext cx="12700" cy="4763"/>
          </a:xfrm>
          <a:custGeom>
            <a:avLst/>
            <a:gdLst>
              <a:gd name="T0" fmla="*/ 0 w 9"/>
              <a:gd name="T1" fmla="*/ 0 h 10"/>
              <a:gd name="T2" fmla="*/ 3982155 w 9"/>
              <a:gd name="T3" fmla="*/ 0 h 10"/>
              <a:gd name="T4" fmla="*/ 9956799 w 9"/>
              <a:gd name="T5" fmla="*/ 453914 h 10"/>
              <a:gd name="T6" fmla="*/ 17921109 w 9"/>
              <a:gd name="T7" fmla="*/ 2268617 h 10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0"/>
              <a:gd name="T14" fmla="*/ 9 w 9"/>
              <a:gd name="T15" fmla="*/ 10 h 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0">
                <a:moveTo>
                  <a:pt x="0" y="0"/>
                </a:moveTo>
                <a:lnTo>
                  <a:pt x="2" y="0"/>
                </a:lnTo>
                <a:lnTo>
                  <a:pt x="5" y="2"/>
                </a:lnTo>
                <a:lnTo>
                  <a:pt x="9" y="1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2" name="Freeform 794"/>
          <p:cNvSpPr>
            <a:spLocks/>
          </p:cNvSpPr>
          <p:nvPr/>
        </p:nvSpPr>
        <p:spPr bwMode="auto">
          <a:xfrm rot="-446283">
            <a:off x="4579938" y="3006727"/>
            <a:ext cx="12700" cy="15875"/>
          </a:xfrm>
          <a:custGeom>
            <a:avLst/>
            <a:gdLst>
              <a:gd name="T0" fmla="*/ 0 w 10"/>
              <a:gd name="T1" fmla="*/ 0 h 36"/>
              <a:gd name="T2" fmla="*/ 4838699 w 10"/>
              <a:gd name="T3" fmla="*/ 1361281 h 36"/>
              <a:gd name="T4" fmla="*/ 8064499 w 10"/>
              <a:gd name="T5" fmla="*/ 2917031 h 36"/>
              <a:gd name="T6" fmla="*/ 16128999 w 10"/>
              <a:gd name="T7" fmla="*/ 7000433 h 3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6"/>
              <a:gd name="T14" fmla="*/ 10 w 10"/>
              <a:gd name="T15" fmla="*/ 36 h 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6">
                <a:moveTo>
                  <a:pt x="0" y="0"/>
                </a:moveTo>
                <a:lnTo>
                  <a:pt x="3" y="7"/>
                </a:lnTo>
                <a:lnTo>
                  <a:pt x="5" y="15"/>
                </a:lnTo>
                <a:lnTo>
                  <a:pt x="10" y="3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3" name="Freeform 795"/>
          <p:cNvSpPr>
            <a:spLocks/>
          </p:cNvSpPr>
          <p:nvPr/>
        </p:nvSpPr>
        <p:spPr bwMode="auto">
          <a:xfrm rot="-446283">
            <a:off x="4595813" y="3021013"/>
            <a:ext cx="12700" cy="25400"/>
          </a:xfrm>
          <a:custGeom>
            <a:avLst/>
            <a:gdLst>
              <a:gd name="T0" fmla="*/ 0 w 9"/>
              <a:gd name="T1" fmla="*/ 0 h 55"/>
              <a:gd name="T2" fmla="*/ 9956799 w 9"/>
              <a:gd name="T3" fmla="*/ 5545051 h 55"/>
              <a:gd name="T4" fmla="*/ 17921109 w 9"/>
              <a:gd name="T5" fmla="*/ 11730182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0"/>
                </a:moveTo>
                <a:lnTo>
                  <a:pt x="5" y="26"/>
                </a:lnTo>
                <a:lnTo>
                  <a:pt x="9" y="5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4" name="Freeform 796"/>
          <p:cNvSpPr>
            <a:spLocks/>
          </p:cNvSpPr>
          <p:nvPr/>
        </p:nvSpPr>
        <p:spPr bwMode="auto">
          <a:xfrm rot="-446283">
            <a:off x="4611690" y="3043238"/>
            <a:ext cx="15875" cy="31750"/>
          </a:xfrm>
          <a:custGeom>
            <a:avLst/>
            <a:gdLst>
              <a:gd name="T0" fmla="*/ 0 w 12"/>
              <a:gd name="T1" fmla="*/ 0 h 72"/>
              <a:gd name="T2" fmla="*/ 8751094 w 12"/>
              <a:gd name="T3" fmla="*/ 6611495 h 72"/>
              <a:gd name="T4" fmla="*/ 21001301 w 12"/>
              <a:gd name="T5" fmla="*/ 14000866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0"/>
                </a:moveTo>
                <a:lnTo>
                  <a:pt x="5" y="34"/>
                </a:lnTo>
                <a:lnTo>
                  <a:pt x="12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5" name="Freeform 797"/>
          <p:cNvSpPr>
            <a:spLocks/>
          </p:cNvSpPr>
          <p:nvPr/>
        </p:nvSpPr>
        <p:spPr bwMode="auto">
          <a:xfrm rot="-446283">
            <a:off x="4632325" y="3073400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6" name="Freeform 798"/>
          <p:cNvSpPr>
            <a:spLocks/>
          </p:cNvSpPr>
          <p:nvPr/>
        </p:nvSpPr>
        <p:spPr bwMode="auto">
          <a:xfrm rot="-446283">
            <a:off x="4649788" y="3109913"/>
            <a:ext cx="11112" cy="38100"/>
          </a:xfrm>
          <a:custGeom>
            <a:avLst/>
            <a:gdLst>
              <a:gd name="T0" fmla="*/ 0 w 9"/>
              <a:gd name="T1" fmla="*/ 0 h 85"/>
              <a:gd name="T2" fmla="*/ 7621597 w 9"/>
              <a:gd name="T3" fmla="*/ 8438478 h 85"/>
              <a:gd name="T4" fmla="*/ 13719615 w 9"/>
              <a:gd name="T5" fmla="*/ 17077766 h 85"/>
              <a:gd name="T6" fmla="*/ 0 60000 65536"/>
              <a:gd name="T7" fmla="*/ 0 60000 65536"/>
              <a:gd name="T8" fmla="*/ 0 60000 65536"/>
              <a:gd name="T9" fmla="*/ 0 w 9"/>
              <a:gd name="T10" fmla="*/ 0 h 85"/>
              <a:gd name="T11" fmla="*/ 9 w 9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5">
                <a:moveTo>
                  <a:pt x="0" y="0"/>
                </a:moveTo>
                <a:lnTo>
                  <a:pt x="5" y="42"/>
                </a:lnTo>
                <a:lnTo>
                  <a:pt x="9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7" name="Freeform 799"/>
          <p:cNvSpPr>
            <a:spLocks/>
          </p:cNvSpPr>
          <p:nvPr/>
        </p:nvSpPr>
        <p:spPr bwMode="auto">
          <a:xfrm rot="-446283">
            <a:off x="4665665" y="3144840"/>
            <a:ext cx="14287" cy="34925"/>
          </a:xfrm>
          <a:custGeom>
            <a:avLst/>
            <a:gdLst>
              <a:gd name="T0" fmla="*/ 0 w 10"/>
              <a:gd name="T1" fmla="*/ 0 h 78"/>
              <a:gd name="T2" fmla="*/ 10206632 w 10"/>
              <a:gd name="T3" fmla="*/ 8019318 h 78"/>
              <a:gd name="T4" fmla="*/ 20411835 w 10"/>
              <a:gd name="T5" fmla="*/ 15637894 h 78"/>
              <a:gd name="T6" fmla="*/ 0 60000 65536"/>
              <a:gd name="T7" fmla="*/ 0 60000 65536"/>
              <a:gd name="T8" fmla="*/ 0 60000 65536"/>
              <a:gd name="T9" fmla="*/ 0 w 10"/>
              <a:gd name="T10" fmla="*/ 0 h 78"/>
              <a:gd name="T11" fmla="*/ 10 w 10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8">
                <a:moveTo>
                  <a:pt x="0" y="0"/>
                </a:moveTo>
                <a:lnTo>
                  <a:pt x="5" y="40"/>
                </a:lnTo>
                <a:lnTo>
                  <a:pt x="10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8" name="Freeform 800"/>
          <p:cNvSpPr>
            <a:spLocks/>
          </p:cNvSpPr>
          <p:nvPr/>
        </p:nvSpPr>
        <p:spPr bwMode="auto">
          <a:xfrm rot="-446283">
            <a:off x="4683127" y="3178177"/>
            <a:ext cx="15875" cy="28575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6377499 h 65"/>
              <a:gd name="T4" fmla="*/ 21001301 w 12"/>
              <a:gd name="T5" fmla="*/ 12562007 h 65"/>
              <a:gd name="T6" fmla="*/ 0 60000 65536"/>
              <a:gd name="T7" fmla="*/ 0 60000 65536"/>
              <a:gd name="T8" fmla="*/ 0 60000 65536"/>
              <a:gd name="T9" fmla="*/ 0 w 12"/>
              <a:gd name="T10" fmla="*/ 0 h 65"/>
              <a:gd name="T11" fmla="*/ 12 w 12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5">
                <a:moveTo>
                  <a:pt x="0" y="0"/>
                </a:moveTo>
                <a:lnTo>
                  <a:pt x="5" y="33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49" name="Freeform 801"/>
          <p:cNvSpPr>
            <a:spLocks/>
          </p:cNvSpPr>
          <p:nvPr/>
        </p:nvSpPr>
        <p:spPr bwMode="auto">
          <a:xfrm rot="-446283">
            <a:off x="4702177" y="3205165"/>
            <a:ext cx="11113" cy="22225"/>
          </a:xfrm>
          <a:custGeom>
            <a:avLst/>
            <a:gdLst>
              <a:gd name="T0" fmla="*/ 0 w 9"/>
              <a:gd name="T1" fmla="*/ 0 h 48"/>
              <a:gd name="T2" fmla="*/ 7623517 w 9"/>
              <a:gd name="T3" fmla="*/ 5788686 h 48"/>
              <a:gd name="T4" fmla="*/ 10672185 w 9"/>
              <a:gd name="T5" fmla="*/ 8146853 h 48"/>
              <a:gd name="T6" fmla="*/ 13722084 w 9"/>
              <a:gd name="T7" fmla="*/ 10290638 h 4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8"/>
              <a:gd name="T14" fmla="*/ 9 w 9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8">
                <a:moveTo>
                  <a:pt x="0" y="0"/>
                </a:moveTo>
                <a:lnTo>
                  <a:pt x="5" y="27"/>
                </a:lnTo>
                <a:lnTo>
                  <a:pt x="7" y="38"/>
                </a:lnTo>
                <a:lnTo>
                  <a:pt x="9" y="4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0" name="Freeform 802"/>
          <p:cNvSpPr>
            <a:spLocks/>
          </p:cNvSpPr>
          <p:nvPr/>
        </p:nvSpPr>
        <p:spPr bwMode="auto">
          <a:xfrm rot="-446283">
            <a:off x="4714875" y="3225802"/>
            <a:ext cx="14288" cy="11113"/>
          </a:xfrm>
          <a:custGeom>
            <a:avLst/>
            <a:gdLst>
              <a:gd name="T0" fmla="*/ 0 w 10"/>
              <a:gd name="T1" fmla="*/ 0 h 26"/>
              <a:gd name="T2" fmla="*/ 10207346 w 10"/>
              <a:gd name="T3" fmla="*/ 2740209 h 26"/>
              <a:gd name="T4" fmla="*/ 16331183 w 10"/>
              <a:gd name="T5" fmla="*/ 4019060 h 26"/>
              <a:gd name="T6" fmla="*/ 20414692 w 10"/>
              <a:gd name="T7" fmla="*/ 4749953 h 26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26"/>
              <a:gd name="T14" fmla="*/ 10 w 10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26">
                <a:moveTo>
                  <a:pt x="0" y="0"/>
                </a:moveTo>
                <a:lnTo>
                  <a:pt x="5" y="15"/>
                </a:lnTo>
                <a:lnTo>
                  <a:pt x="8" y="22"/>
                </a:lnTo>
                <a:lnTo>
                  <a:pt x="10" y="2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1" name="Freeform 803"/>
          <p:cNvSpPr>
            <a:spLocks/>
          </p:cNvSpPr>
          <p:nvPr/>
        </p:nvSpPr>
        <p:spPr bwMode="auto">
          <a:xfrm rot="-446283">
            <a:off x="4730752" y="3235325"/>
            <a:ext cx="11113" cy="1588"/>
          </a:xfrm>
          <a:custGeom>
            <a:avLst/>
            <a:gdLst>
              <a:gd name="T0" fmla="*/ 0 w 9"/>
              <a:gd name="T1" fmla="*/ 0 h 2"/>
              <a:gd name="T2" fmla="*/ 7623517 w 9"/>
              <a:gd name="T3" fmla="*/ 1260872 h 2"/>
              <a:gd name="T4" fmla="*/ 13722084 w 9"/>
              <a:gd name="T5" fmla="*/ 0 h 2"/>
              <a:gd name="T6" fmla="*/ 0 60000 65536"/>
              <a:gd name="T7" fmla="*/ 0 60000 65536"/>
              <a:gd name="T8" fmla="*/ 0 60000 65536"/>
              <a:gd name="T9" fmla="*/ 0 w 9"/>
              <a:gd name="T10" fmla="*/ 0 h 2"/>
              <a:gd name="T11" fmla="*/ 9 w 9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2">
                <a:moveTo>
                  <a:pt x="0" y="0"/>
                </a:moveTo>
                <a:lnTo>
                  <a:pt x="5" y="2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2" name="Freeform 804"/>
          <p:cNvSpPr>
            <a:spLocks/>
          </p:cNvSpPr>
          <p:nvPr/>
        </p:nvSpPr>
        <p:spPr bwMode="auto">
          <a:xfrm rot="-446283">
            <a:off x="4740275" y="3224215"/>
            <a:ext cx="12700" cy="9525"/>
          </a:xfrm>
          <a:custGeom>
            <a:avLst/>
            <a:gdLst>
              <a:gd name="T0" fmla="*/ 0 w 10"/>
              <a:gd name="T1" fmla="*/ 3944593 h 23"/>
              <a:gd name="T2" fmla="*/ 8064499 w 10"/>
              <a:gd name="T3" fmla="*/ 2401128 h 23"/>
              <a:gd name="T4" fmla="*/ 16128999 w 10"/>
              <a:gd name="T5" fmla="*/ 0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23"/>
                </a:moveTo>
                <a:lnTo>
                  <a:pt x="5" y="1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3" name="Freeform 805"/>
          <p:cNvSpPr>
            <a:spLocks/>
          </p:cNvSpPr>
          <p:nvPr/>
        </p:nvSpPr>
        <p:spPr bwMode="auto">
          <a:xfrm rot="-446283">
            <a:off x="4751390" y="3200402"/>
            <a:ext cx="15875" cy="22225"/>
          </a:xfrm>
          <a:custGeom>
            <a:avLst/>
            <a:gdLst>
              <a:gd name="T0" fmla="*/ 0 w 12"/>
              <a:gd name="T1" fmla="*/ 10509588 h 47"/>
              <a:gd name="T2" fmla="*/ 3500438 w 12"/>
              <a:gd name="T3" fmla="*/ 8049707 h 47"/>
              <a:gd name="T4" fmla="*/ 8751094 w 12"/>
              <a:gd name="T5" fmla="*/ 5590297 h 47"/>
              <a:gd name="T6" fmla="*/ 21001301 w 12"/>
              <a:gd name="T7" fmla="*/ 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47"/>
              <a:gd name="T14" fmla="*/ 12 w 12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47">
                <a:moveTo>
                  <a:pt x="0" y="47"/>
                </a:moveTo>
                <a:lnTo>
                  <a:pt x="2" y="36"/>
                </a:lnTo>
                <a:lnTo>
                  <a:pt x="5" y="2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4" name="Freeform 806"/>
          <p:cNvSpPr>
            <a:spLocks/>
          </p:cNvSpPr>
          <p:nvPr/>
        </p:nvSpPr>
        <p:spPr bwMode="auto">
          <a:xfrm rot="-446283">
            <a:off x="4764088" y="3170240"/>
            <a:ext cx="12700" cy="28575"/>
          </a:xfrm>
          <a:custGeom>
            <a:avLst/>
            <a:gdLst>
              <a:gd name="T0" fmla="*/ 0 w 9"/>
              <a:gd name="T1" fmla="*/ 12562007 h 65"/>
              <a:gd name="T2" fmla="*/ 3982155 w 9"/>
              <a:gd name="T3" fmla="*/ 9663185 h 65"/>
              <a:gd name="T4" fmla="*/ 9956799 w 9"/>
              <a:gd name="T5" fmla="*/ 6570930 h 65"/>
              <a:gd name="T6" fmla="*/ 17921109 w 9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5"/>
              <a:gd name="T14" fmla="*/ 9 w 9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5">
                <a:moveTo>
                  <a:pt x="0" y="65"/>
                </a:moveTo>
                <a:lnTo>
                  <a:pt x="2" y="50"/>
                </a:lnTo>
                <a:lnTo>
                  <a:pt x="5" y="34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5" name="Freeform 807"/>
          <p:cNvSpPr>
            <a:spLocks/>
          </p:cNvSpPr>
          <p:nvPr/>
        </p:nvSpPr>
        <p:spPr bwMode="auto">
          <a:xfrm rot="-446283">
            <a:off x="4772025" y="3133727"/>
            <a:ext cx="12700" cy="34925"/>
          </a:xfrm>
          <a:custGeom>
            <a:avLst/>
            <a:gdLst>
              <a:gd name="T0" fmla="*/ 0 w 10"/>
              <a:gd name="T1" fmla="*/ 16049417 h 76"/>
              <a:gd name="T2" fmla="*/ 8064499 w 10"/>
              <a:gd name="T3" fmla="*/ 8447255 h 76"/>
              <a:gd name="T4" fmla="*/ 16128999 w 10"/>
              <a:gd name="T5" fmla="*/ 0 h 76"/>
              <a:gd name="T6" fmla="*/ 0 60000 65536"/>
              <a:gd name="T7" fmla="*/ 0 60000 65536"/>
              <a:gd name="T8" fmla="*/ 0 60000 65536"/>
              <a:gd name="T9" fmla="*/ 0 w 10"/>
              <a:gd name="T10" fmla="*/ 0 h 76"/>
              <a:gd name="T11" fmla="*/ 10 w 10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6">
                <a:moveTo>
                  <a:pt x="0" y="76"/>
                </a:moveTo>
                <a:lnTo>
                  <a:pt x="5" y="4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6" name="Freeform 808"/>
          <p:cNvSpPr>
            <a:spLocks/>
          </p:cNvSpPr>
          <p:nvPr/>
        </p:nvSpPr>
        <p:spPr bwMode="auto">
          <a:xfrm rot="-446283">
            <a:off x="4779965" y="3094038"/>
            <a:ext cx="14287" cy="38100"/>
          </a:xfrm>
          <a:custGeom>
            <a:avLst/>
            <a:gdLst>
              <a:gd name="T0" fmla="*/ 0 w 10"/>
              <a:gd name="T1" fmla="*/ 17077766 h 85"/>
              <a:gd name="T2" fmla="*/ 10206632 w 10"/>
              <a:gd name="T3" fmla="*/ 8639287 h 85"/>
              <a:gd name="T4" fmla="*/ 20411835 w 10"/>
              <a:gd name="T5" fmla="*/ 0 h 85"/>
              <a:gd name="T6" fmla="*/ 0 60000 65536"/>
              <a:gd name="T7" fmla="*/ 0 60000 65536"/>
              <a:gd name="T8" fmla="*/ 0 60000 65536"/>
              <a:gd name="T9" fmla="*/ 0 w 10"/>
              <a:gd name="T10" fmla="*/ 0 h 85"/>
              <a:gd name="T11" fmla="*/ 10 w 10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5">
                <a:moveTo>
                  <a:pt x="0" y="85"/>
                </a:moveTo>
                <a:lnTo>
                  <a:pt x="5" y="43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7" name="Freeform 809"/>
          <p:cNvSpPr>
            <a:spLocks/>
          </p:cNvSpPr>
          <p:nvPr/>
        </p:nvSpPr>
        <p:spPr bwMode="auto">
          <a:xfrm rot="-446283">
            <a:off x="4789488" y="3055938"/>
            <a:ext cx="11112" cy="36512"/>
          </a:xfrm>
          <a:custGeom>
            <a:avLst/>
            <a:gdLst>
              <a:gd name="T0" fmla="*/ 0 w 9"/>
              <a:gd name="T1" fmla="*/ 16257637 h 82"/>
              <a:gd name="T2" fmla="*/ 6098018 w 9"/>
              <a:gd name="T3" fmla="*/ 7930674 h 82"/>
              <a:gd name="T4" fmla="*/ 13719615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4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8" name="Freeform 810"/>
          <p:cNvSpPr>
            <a:spLocks/>
          </p:cNvSpPr>
          <p:nvPr/>
        </p:nvSpPr>
        <p:spPr bwMode="auto">
          <a:xfrm rot="-446283">
            <a:off x="4795840" y="3022600"/>
            <a:ext cx="15875" cy="31750"/>
          </a:xfrm>
          <a:custGeom>
            <a:avLst/>
            <a:gdLst>
              <a:gd name="T0" fmla="*/ 0 w 12"/>
              <a:gd name="T1" fmla="*/ 14000866 h 72"/>
              <a:gd name="T2" fmla="*/ 8751094 w 12"/>
              <a:gd name="T3" fmla="*/ 6611495 h 72"/>
              <a:gd name="T4" fmla="*/ 21001301 w 12"/>
              <a:gd name="T5" fmla="*/ 0 h 72"/>
              <a:gd name="T6" fmla="*/ 0 60000 65536"/>
              <a:gd name="T7" fmla="*/ 0 60000 65536"/>
              <a:gd name="T8" fmla="*/ 0 60000 65536"/>
              <a:gd name="T9" fmla="*/ 0 w 12"/>
              <a:gd name="T10" fmla="*/ 0 h 72"/>
              <a:gd name="T11" fmla="*/ 12 w 12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2">
                <a:moveTo>
                  <a:pt x="0" y="72"/>
                </a:moveTo>
                <a:lnTo>
                  <a:pt x="5" y="34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59" name="Freeform 811"/>
          <p:cNvSpPr>
            <a:spLocks/>
          </p:cNvSpPr>
          <p:nvPr/>
        </p:nvSpPr>
        <p:spPr bwMode="auto">
          <a:xfrm rot="-446283">
            <a:off x="4808538" y="2995613"/>
            <a:ext cx="12700" cy="25400"/>
          </a:xfrm>
          <a:custGeom>
            <a:avLst/>
            <a:gdLst>
              <a:gd name="T0" fmla="*/ 0 w 10"/>
              <a:gd name="T1" fmla="*/ 11520715 h 56"/>
              <a:gd name="T2" fmla="*/ 8064499 w 10"/>
              <a:gd name="T3" fmla="*/ 5554436 h 56"/>
              <a:gd name="T4" fmla="*/ 16128999 w 10"/>
              <a:gd name="T5" fmla="*/ 0 h 56"/>
              <a:gd name="T6" fmla="*/ 0 60000 65536"/>
              <a:gd name="T7" fmla="*/ 0 60000 65536"/>
              <a:gd name="T8" fmla="*/ 0 60000 65536"/>
              <a:gd name="T9" fmla="*/ 0 w 10"/>
              <a:gd name="T10" fmla="*/ 0 h 56"/>
              <a:gd name="T11" fmla="*/ 10 w 1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6">
                <a:moveTo>
                  <a:pt x="0" y="56"/>
                </a:moveTo>
                <a:lnTo>
                  <a:pt x="5" y="27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0" name="Freeform 812"/>
          <p:cNvSpPr>
            <a:spLocks/>
          </p:cNvSpPr>
          <p:nvPr/>
        </p:nvSpPr>
        <p:spPr bwMode="auto">
          <a:xfrm rot="-446283">
            <a:off x="4818063" y="2976563"/>
            <a:ext cx="12700" cy="17462"/>
          </a:xfrm>
          <a:custGeom>
            <a:avLst/>
            <a:gdLst>
              <a:gd name="T0" fmla="*/ 0 w 9"/>
              <a:gd name="T1" fmla="*/ 8024249 h 38"/>
              <a:gd name="T2" fmla="*/ 7964310 w 9"/>
              <a:gd name="T3" fmla="*/ 3378437 h 38"/>
              <a:gd name="T4" fmla="*/ 13938955 w 9"/>
              <a:gd name="T5" fmla="*/ 1266914 h 38"/>
              <a:gd name="T6" fmla="*/ 17921109 w 9"/>
              <a:gd name="T7" fmla="*/ 0 h 38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8"/>
              <a:gd name="T14" fmla="*/ 9 w 9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8">
                <a:moveTo>
                  <a:pt x="0" y="38"/>
                </a:moveTo>
                <a:lnTo>
                  <a:pt x="4" y="16"/>
                </a:lnTo>
                <a:lnTo>
                  <a:pt x="7" y="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1" name="Freeform 813"/>
          <p:cNvSpPr>
            <a:spLocks/>
          </p:cNvSpPr>
          <p:nvPr/>
        </p:nvSpPr>
        <p:spPr bwMode="auto">
          <a:xfrm rot="-446283">
            <a:off x="4829175" y="2968625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1290301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2" name="Freeform 814"/>
          <p:cNvSpPr>
            <a:spLocks/>
          </p:cNvSpPr>
          <p:nvPr/>
        </p:nvSpPr>
        <p:spPr bwMode="auto">
          <a:xfrm rot="-446283">
            <a:off x="4841877" y="2967038"/>
            <a:ext cx="15875" cy="6350"/>
          </a:xfrm>
          <a:custGeom>
            <a:avLst/>
            <a:gdLst>
              <a:gd name="T0" fmla="*/ 0 w 12"/>
              <a:gd name="T1" fmla="*/ 0 h 13"/>
              <a:gd name="T2" fmla="*/ 3500438 w 12"/>
              <a:gd name="T3" fmla="*/ 0 h 13"/>
              <a:gd name="T4" fmla="*/ 7000875 w 12"/>
              <a:gd name="T5" fmla="*/ 954454 h 13"/>
              <a:gd name="T6" fmla="*/ 21001301 w 12"/>
              <a:gd name="T7" fmla="*/ 3101731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3"/>
              <a:gd name="T14" fmla="*/ 12 w 12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3">
                <a:moveTo>
                  <a:pt x="0" y="0"/>
                </a:moveTo>
                <a:lnTo>
                  <a:pt x="2" y="0"/>
                </a:lnTo>
                <a:lnTo>
                  <a:pt x="4" y="4"/>
                </a:lnTo>
                <a:lnTo>
                  <a:pt x="12" y="1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3" name="Freeform 815"/>
          <p:cNvSpPr>
            <a:spLocks/>
          </p:cNvSpPr>
          <p:nvPr/>
        </p:nvSpPr>
        <p:spPr bwMode="auto">
          <a:xfrm rot="-446283">
            <a:off x="4859338" y="2971802"/>
            <a:ext cx="12700" cy="15875"/>
          </a:xfrm>
          <a:custGeom>
            <a:avLst/>
            <a:gdLst>
              <a:gd name="T0" fmla="*/ 0 w 9"/>
              <a:gd name="T1" fmla="*/ 0 h 35"/>
              <a:gd name="T2" fmla="*/ 3982155 w 9"/>
              <a:gd name="T3" fmla="*/ 1234168 h 35"/>
              <a:gd name="T4" fmla="*/ 7964310 w 9"/>
              <a:gd name="T5" fmla="*/ 2880178 h 35"/>
              <a:gd name="T6" fmla="*/ 17921109 w 9"/>
              <a:gd name="T7" fmla="*/ 7200445 h 3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35"/>
              <a:gd name="T14" fmla="*/ 9 w 9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35">
                <a:moveTo>
                  <a:pt x="0" y="0"/>
                </a:moveTo>
                <a:lnTo>
                  <a:pt x="2" y="6"/>
                </a:lnTo>
                <a:lnTo>
                  <a:pt x="4" y="14"/>
                </a:lnTo>
                <a:lnTo>
                  <a:pt x="9" y="3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4" name="Freeform 816"/>
          <p:cNvSpPr>
            <a:spLocks/>
          </p:cNvSpPr>
          <p:nvPr/>
        </p:nvSpPr>
        <p:spPr bwMode="auto">
          <a:xfrm rot="-446283">
            <a:off x="4873625" y="2986088"/>
            <a:ext cx="12700" cy="25400"/>
          </a:xfrm>
          <a:custGeom>
            <a:avLst/>
            <a:gdLst>
              <a:gd name="T0" fmla="*/ 0 w 10"/>
              <a:gd name="T1" fmla="*/ 0 h 57"/>
              <a:gd name="T2" fmla="*/ 3225800 w 10"/>
              <a:gd name="T3" fmla="*/ 2581442 h 57"/>
              <a:gd name="T4" fmla="*/ 8064499 w 10"/>
              <a:gd name="T5" fmla="*/ 5162885 h 57"/>
              <a:gd name="T6" fmla="*/ 16128999 w 10"/>
              <a:gd name="T7" fmla="*/ 11318597 h 5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57"/>
              <a:gd name="T14" fmla="*/ 10 w 10"/>
              <a:gd name="T15" fmla="*/ 57 h 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5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5" name="Freeform 817"/>
          <p:cNvSpPr>
            <a:spLocks/>
          </p:cNvSpPr>
          <p:nvPr/>
        </p:nvSpPr>
        <p:spPr bwMode="auto">
          <a:xfrm rot="-446283">
            <a:off x="4891088" y="3008313"/>
            <a:ext cx="12700" cy="31750"/>
          </a:xfrm>
          <a:custGeom>
            <a:avLst/>
            <a:gdLst>
              <a:gd name="T0" fmla="*/ 0 w 9"/>
              <a:gd name="T1" fmla="*/ 0 h 72"/>
              <a:gd name="T2" fmla="*/ 7964310 w 9"/>
              <a:gd name="T3" fmla="*/ 6611495 h 72"/>
              <a:gd name="T4" fmla="*/ 17921109 w 9"/>
              <a:gd name="T5" fmla="*/ 14000866 h 72"/>
              <a:gd name="T6" fmla="*/ 0 60000 65536"/>
              <a:gd name="T7" fmla="*/ 0 60000 65536"/>
              <a:gd name="T8" fmla="*/ 0 60000 65536"/>
              <a:gd name="T9" fmla="*/ 0 w 9"/>
              <a:gd name="T10" fmla="*/ 0 h 72"/>
              <a:gd name="T11" fmla="*/ 9 w 9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2">
                <a:moveTo>
                  <a:pt x="0" y="0"/>
                </a:moveTo>
                <a:lnTo>
                  <a:pt x="4" y="34"/>
                </a:lnTo>
                <a:lnTo>
                  <a:pt x="9" y="7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6" name="Freeform 818"/>
          <p:cNvSpPr>
            <a:spLocks/>
          </p:cNvSpPr>
          <p:nvPr/>
        </p:nvSpPr>
        <p:spPr bwMode="auto">
          <a:xfrm rot="-446283">
            <a:off x="4906963" y="3038475"/>
            <a:ext cx="12700" cy="38100"/>
          </a:xfrm>
          <a:custGeom>
            <a:avLst/>
            <a:gdLst>
              <a:gd name="T0" fmla="*/ 0 w 10"/>
              <a:gd name="T1" fmla="*/ 0 h 82"/>
              <a:gd name="T2" fmla="*/ 8064499 w 10"/>
              <a:gd name="T3" fmla="*/ 8635226 h 82"/>
              <a:gd name="T4" fmla="*/ 16128999 w 10"/>
              <a:gd name="T5" fmla="*/ 17702562 h 82"/>
              <a:gd name="T6" fmla="*/ 0 60000 65536"/>
              <a:gd name="T7" fmla="*/ 0 60000 65536"/>
              <a:gd name="T8" fmla="*/ 0 60000 65536"/>
              <a:gd name="T9" fmla="*/ 0 w 10"/>
              <a:gd name="T10" fmla="*/ 0 h 82"/>
              <a:gd name="T11" fmla="*/ 10 w 10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2">
                <a:moveTo>
                  <a:pt x="0" y="0"/>
                </a:moveTo>
                <a:lnTo>
                  <a:pt x="5" y="40"/>
                </a:lnTo>
                <a:lnTo>
                  <a:pt x="10" y="8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7" name="Freeform 819"/>
          <p:cNvSpPr>
            <a:spLocks/>
          </p:cNvSpPr>
          <p:nvPr/>
        </p:nvSpPr>
        <p:spPr bwMode="auto">
          <a:xfrm rot="-446283">
            <a:off x="4924427" y="3074988"/>
            <a:ext cx="15875" cy="38100"/>
          </a:xfrm>
          <a:custGeom>
            <a:avLst/>
            <a:gdLst>
              <a:gd name="T0" fmla="*/ 0 w 12"/>
              <a:gd name="T1" fmla="*/ 0 h 85"/>
              <a:gd name="T2" fmla="*/ 7000875 w 12"/>
              <a:gd name="T3" fmla="*/ 8639287 h 85"/>
              <a:gd name="T4" fmla="*/ 21001301 w 12"/>
              <a:gd name="T5" fmla="*/ 17077766 h 85"/>
              <a:gd name="T6" fmla="*/ 0 60000 65536"/>
              <a:gd name="T7" fmla="*/ 0 60000 65536"/>
              <a:gd name="T8" fmla="*/ 0 60000 65536"/>
              <a:gd name="T9" fmla="*/ 0 w 12"/>
              <a:gd name="T10" fmla="*/ 0 h 85"/>
              <a:gd name="T11" fmla="*/ 12 w 1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85">
                <a:moveTo>
                  <a:pt x="0" y="0"/>
                </a:moveTo>
                <a:lnTo>
                  <a:pt x="4" y="43"/>
                </a:lnTo>
                <a:lnTo>
                  <a:pt x="12" y="8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8" name="Freeform 820"/>
          <p:cNvSpPr>
            <a:spLocks/>
          </p:cNvSpPr>
          <p:nvPr/>
        </p:nvSpPr>
        <p:spPr bwMode="auto">
          <a:xfrm rot="-446283">
            <a:off x="4945063" y="3111502"/>
            <a:ext cx="11112" cy="34925"/>
          </a:xfrm>
          <a:custGeom>
            <a:avLst/>
            <a:gdLst>
              <a:gd name="T0" fmla="*/ 0 w 9"/>
              <a:gd name="T1" fmla="*/ 0 h 78"/>
              <a:gd name="T2" fmla="*/ 6098018 w 9"/>
              <a:gd name="T3" fmla="*/ 8019318 h 78"/>
              <a:gd name="T4" fmla="*/ 13719615 w 9"/>
              <a:gd name="T5" fmla="*/ 15637894 h 78"/>
              <a:gd name="T6" fmla="*/ 0 60000 65536"/>
              <a:gd name="T7" fmla="*/ 0 60000 65536"/>
              <a:gd name="T8" fmla="*/ 0 60000 65536"/>
              <a:gd name="T9" fmla="*/ 0 w 9"/>
              <a:gd name="T10" fmla="*/ 0 h 78"/>
              <a:gd name="T11" fmla="*/ 9 w 9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8">
                <a:moveTo>
                  <a:pt x="0" y="0"/>
                </a:moveTo>
                <a:lnTo>
                  <a:pt x="4" y="40"/>
                </a:lnTo>
                <a:lnTo>
                  <a:pt x="9" y="7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69" name="Freeform 821"/>
          <p:cNvSpPr>
            <a:spLocks/>
          </p:cNvSpPr>
          <p:nvPr/>
        </p:nvSpPr>
        <p:spPr bwMode="auto">
          <a:xfrm rot="-446283">
            <a:off x="4960940" y="3143252"/>
            <a:ext cx="14287" cy="28575"/>
          </a:xfrm>
          <a:custGeom>
            <a:avLst/>
            <a:gdLst>
              <a:gd name="T0" fmla="*/ 0 w 10"/>
              <a:gd name="T1" fmla="*/ 0 h 65"/>
              <a:gd name="T2" fmla="*/ 10206632 w 10"/>
              <a:gd name="T3" fmla="*/ 6570930 h 65"/>
              <a:gd name="T4" fmla="*/ 14288429 w 10"/>
              <a:gd name="T5" fmla="*/ 9663185 h 65"/>
              <a:gd name="T6" fmla="*/ 20411835 w 10"/>
              <a:gd name="T7" fmla="*/ 12562007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65"/>
              <a:gd name="T14" fmla="*/ 10 w 10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65">
                <a:moveTo>
                  <a:pt x="0" y="0"/>
                </a:moveTo>
                <a:lnTo>
                  <a:pt x="5" y="34"/>
                </a:lnTo>
                <a:lnTo>
                  <a:pt x="7" y="50"/>
                </a:lnTo>
                <a:lnTo>
                  <a:pt x="10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0" name="Freeform 822"/>
          <p:cNvSpPr>
            <a:spLocks/>
          </p:cNvSpPr>
          <p:nvPr/>
        </p:nvSpPr>
        <p:spPr bwMode="auto">
          <a:xfrm rot="-446283">
            <a:off x="4978402" y="3170240"/>
            <a:ext cx="11113" cy="22225"/>
          </a:xfrm>
          <a:custGeom>
            <a:avLst/>
            <a:gdLst>
              <a:gd name="T0" fmla="*/ 0 w 9"/>
              <a:gd name="T1" fmla="*/ 0 h 47"/>
              <a:gd name="T2" fmla="*/ 6098567 w 9"/>
              <a:gd name="T3" fmla="*/ 5590297 h 47"/>
              <a:gd name="T4" fmla="*/ 10672185 w 9"/>
              <a:gd name="T5" fmla="*/ 8049707 h 47"/>
              <a:gd name="T6" fmla="*/ 13722084 w 9"/>
              <a:gd name="T7" fmla="*/ 10509588 h 4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47"/>
              <a:gd name="T14" fmla="*/ 9 w 9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47">
                <a:moveTo>
                  <a:pt x="0" y="0"/>
                </a:moveTo>
                <a:lnTo>
                  <a:pt x="4" y="25"/>
                </a:lnTo>
                <a:lnTo>
                  <a:pt x="7" y="36"/>
                </a:lnTo>
                <a:lnTo>
                  <a:pt x="9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1" name="Freeform 823"/>
          <p:cNvSpPr>
            <a:spLocks/>
          </p:cNvSpPr>
          <p:nvPr/>
        </p:nvSpPr>
        <p:spPr bwMode="auto">
          <a:xfrm rot="-446283">
            <a:off x="4991100" y="3190877"/>
            <a:ext cx="14288" cy="9525"/>
          </a:xfrm>
          <a:custGeom>
            <a:avLst/>
            <a:gdLst>
              <a:gd name="T0" fmla="*/ 0 w 10"/>
              <a:gd name="T1" fmla="*/ 0 h 23"/>
              <a:gd name="T2" fmla="*/ 10207346 w 10"/>
              <a:gd name="T3" fmla="*/ 2401128 h 23"/>
              <a:gd name="T4" fmla="*/ 20414692 w 10"/>
              <a:gd name="T5" fmla="*/ 3944593 h 23"/>
              <a:gd name="T6" fmla="*/ 0 60000 65536"/>
              <a:gd name="T7" fmla="*/ 0 60000 65536"/>
              <a:gd name="T8" fmla="*/ 0 60000 65536"/>
              <a:gd name="T9" fmla="*/ 0 w 10"/>
              <a:gd name="T10" fmla="*/ 0 h 23"/>
              <a:gd name="T11" fmla="*/ 10 w 10"/>
              <a:gd name="T12" fmla="*/ 23 h 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3">
                <a:moveTo>
                  <a:pt x="0" y="0"/>
                </a:moveTo>
                <a:lnTo>
                  <a:pt x="5" y="14"/>
                </a:lnTo>
                <a:lnTo>
                  <a:pt x="10" y="2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2" name="Freeform 824"/>
          <p:cNvSpPr>
            <a:spLocks/>
          </p:cNvSpPr>
          <p:nvPr/>
        </p:nvSpPr>
        <p:spPr bwMode="auto">
          <a:xfrm rot="-446283">
            <a:off x="5005390" y="3198815"/>
            <a:ext cx="15875" cy="1587"/>
          </a:xfrm>
          <a:custGeom>
            <a:avLst/>
            <a:gdLst>
              <a:gd name="T0" fmla="*/ 0 w 12"/>
              <a:gd name="T1" fmla="*/ 0 h 2"/>
              <a:gd name="T2" fmla="*/ 8751094 w 12"/>
              <a:gd name="T3" fmla="*/ 1259284 h 2"/>
              <a:gd name="T4" fmla="*/ 15750646 w 12"/>
              <a:gd name="T5" fmla="*/ 1259284 h 2"/>
              <a:gd name="T6" fmla="*/ 21001301 w 12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2"/>
              <a:gd name="T14" fmla="*/ 12 w 12"/>
              <a:gd name="T15" fmla="*/ 2 h 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2">
                <a:moveTo>
                  <a:pt x="0" y="0"/>
                </a:moveTo>
                <a:lnTo>
                  <a:pt x="5" y="2"/>
                </a:lnTo>
                <a:lnTo>
                  <a:pt x="9" y="2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3" name="Freeform 825"/>
          <p:cNvSpPr>
            <a:spLocks/>
          </p:cNvSpPr>
          <p:nvPr/>
        </p:nvSpPr>
        <p:spPr bwMode="auto">
          <a:xfrm rot="-446283">
            <a:off x="5021263" y="3186113"/>
            <a:ext cx="11112" cy="11112"/>
          </a:xfrm>
          <a:custGeom>
            <a:avLst/>
            <a:gdLst>
              <a:gd name="T0" fmla="*/ 0 w 9"/>
              <a:gd name="T1" fmla="*/ 4749098 h 26"/>
              <a:gd name="T2" fmla="*/ 3048392 w 9"/>
              <a:gd name="T3" fmla="*/ 4018271 h 26"/>
              <a:gd name="T4" fmla="*/ 6098018 w 9"/>
              <a:gd name="T5" fmla="*/ 2739963 h 26"/>
              <a:gd name="T6" fmla="*/ 13719615 w 9"/>
              <a:gd name="T7" fmla="*/ 0 h 26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26"/>
              <a:gd name="T14" fmla="*/ 9 w 9"/>
              <a:gd name="T15" fmla="*/ 26 h 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26">
                <a:moveTo>
                  <a:pt x="0" y="26"/>
                </a:moveTo>
                <a:lnTo>
                  <a:pt x="2" y="22"/>
                </a:lnTo>
                <a:lnTo>
                  <a:pt x="4" y="1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4" name="Freeform 826"/>
          <p:cNvSpPr>
            <a:spLocks/>
          </p:cNvSpPr>
          <p:nvPr/>
        </p:nvSpPr>
        <p:spPr bwMode="auto">
          <a:xfrm rot="-446283">
            <a:off x="5030788" y="3163890"/>
            <a:ext cx="12700" cy="20637"/>
          </a:xfrm>
          <a:custGeom>
            <a:avLst/>
            <a:gdLst>
              <a:gd name="T0" fmla="*/ 0 w 10"/>
              <a:gd name="T1" fmla="*/ 9258387 h 46"/>
              <a:gd name="T2" fmla="*/ 8064499 w 10"/>
              <a:gd name="T3" fmla="*/ 5031839 h 46"/>
              <a:gd name="T4" fmla="*/ 16128999 w 10"/>
              <a:gd name="T5" fmla="*/ 0 h 46"/>
              <a:gd name="T6" fmla="*/ 0 60000 65536"/>
              <a:gd name="T7" fmla="*/ 0 60000 65536"/>
              <a:gd name="T8" fmla="*/ 0 60000 65536"/>
              <a:gd name="T9" fmla="*/ 0 w 10"/>
              <a:gd name="T10" fmla="*/ 0 h 46"/>
              <a:gd name="T11" fmla="*/ 10 w 10"/>
              <a:gd name="T12" fmla="*/ 46 h 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46">
                <a:moveTo>
                  <a:pt x="0" y="46"/>
                </a:moveTo>
                <a:lnTo>
                  <a:pt x="5" y="25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5" name="Freeform 827"/>
          <p:cNvSpPr>
            <a:spLocks/>
          </p:cNvSpPr>
          <p:nvPr/>
        </p:nvSpPr>
        <p:spPr bwMode="auto">
          <a:xfrm rot="-446283">
            <a:off x="5038725" y="3132138"/>
            <a:ext cx="12700" cy="30162"/>
          </a:xfrm>
          <a:custGeom>
            <a:avLst/>
            <a:gdLst>
              <a:gd name="T0" fmla="*/ 0 w 9"/>
              <a:gd name="T1" fmla="*/ 13578299 h 67"/>
              <a:gd name="T2" fmla="*/ 3982155 w 9"/>
              <a:gd name="T3" fmla="*/ 10538241 h 67"/>
              <a:gd name="T4" fmla="*/ 9956799 w 9"/>
              <a:gd name="T5" fmla="*/ 7093020 h 67"/>
              <a:gd name="T6" fmla="*/ 17921109 w 9"/>
              <a:gd name="T7" fmla="*/ 0 h 67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7"/>
              <a:gd name="T14" fmla="*/ 9 w 9"/>
              <a:gd name="T15" fmla="*/ 67 h 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7">
                <a:moveTo>
                  <a:pt x="0" y="67"/>
                </a:moveTo>
                <a:lnTo>
                  <a:pt x="2" y="52"/>
                </a:lnTo>
                <a:lnTo>
                  <a:pt x="5" y="35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6" name="Freeform 828"/>
          <p:cNvSpPr>
            <a:spLocks/>
          </p:cNvSpPr>
          <p:nvPr/>
        </p:nvSpPr>
        <p:spPr bwMode="auto">
          <a:xfrm rot="-446283">
            <a:off x="5048252" y="3095627"/>
            <a:ext cx="15875" cy="34925"/>
          </a:xfrm>
          <a:custGeom>
            <a:avLst/>
            <a:gdLst>
              <a:gd name="T0" fmla="*/ 0 w 12"/>
              <a:gd name="T1" fmla="*/ 15637894 h 78"/>
              <a:gd name="T2" fmla="*/ 8751094 w 12"/>
              <a:gd name="T3" fmla="*/ 8019318 h 78"/>
              <a:gd name="T4" fmla="*/ 21001301 w 12"/>
              <a:gd name="T5" fmla="*/ 0 h 78"/>
              <a:gd name="T6" fmla="*/ 0 60000 65536"/>
              <a:gd name="T7" fmla="*/ 0 60000 65536"/>
              <a:gd name="T8" fmla="*/ 0 60000 65536"/>
              <a:gd name="T9" fmla="*/ 0 w 12"/>
              <a:gd name="T10" fmla="*/ 0 h 78"/>
              <a:gd name="T11" fmla="*/ 12 w 12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78">
                <a:moveTo>
                  <a:pt x="0" y="78"/>
                </a:moveTo>
                <a:lnTo>
                  <a:pt x="5" y="40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7" name="Freeform 829"/>
          <p:cNvSpPr>
            <a:spLocks/>
          </p:cNvSpPr>
          <p:nvPr/>
        </p:nvSpPr>
        <p:spPr bwMode="auto">
          <a:xfrm rot="-446283">
            <a:off x="5059363" y="3055938"/>
            <a:ext cx="12700" cy="38100"/>
          </a:xfrm>
          <a:custGeom>
            <a:avLst/>
            <a:gdLst>
              <a:gd name="T0" fmla="*/ 0 w 10"/>
              <a:gd name="T1" fmla="*/ 17489278 h 83"/>
              <a:gd name="T2" fmla="*/ 8064499 w 10"/>
              <a:gd name="T3" fmla="*/ 8850217 h 83"/>
              <a:gd name="T4" fmla="*/ 16128999 w 10"/>
              <a:gd name="T5" fmla="*/ 0 h 83"/>
              <a:gd name="T6" fmla="*/ 0 60000 65536"/>
              <a:gd name="T7" fmla="*/ 0 60000 65536"/>
              <a:gd name="T8" fmla="*/ 0 60000 65536"/>
              <a:gd name="T9" fmla="*/ 0 w 10"/>
              <a:gd name="T10" fmla="*/ 0 h 83"/>
              <a:gd name="T11" fmla="*/ 10 w 10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3">
                <a:moveTo>
                  <a:pt x="0" y="83"/>
                </a:moveTo>
                <a:lnTo>
                  <a:pt x="5" y="42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8" name="Freeform 830"/>
          <p:cNvSpPr>
            <a:spLocks/>
          </p:cNvSpPr>
          <p:nvPr/>
        </p:nvSpPr>
        <p:spPr bwMode="auto">
          <a:xfrm rot="-446283">
            <a:off x="5065713" y="3017838"/>
            <a:ext cx="12700" cy="36512"/>
          </a:xfrm>
          <a:custGeom>
            <a:avLst/>
            <a:gdLst>
              <a:gd name="T0" fmla="*/ 0 w 9"/>
              <a:gd name="T1" fmla="*/ 16257637 h 82"/>
              <a:gd name="T2" fmla="*/ 9956799 w 9"/>
              <a:gd name="T3" fmla="*/ 7930674 h 82"/>
              <a:gd name="T4" fmla="*/ 17921109 w 9"/>
              <a:gd name="T5" fmla="*/ 0 h 82"/>
              <a:gd name="T6" fmla="*/ 0 60000 65536"/>
              <a:gd name="T7" fmla="*/ 0 60000 65536"/>
              <a:gd name="T8" fmla="*/ 0 60000 65536"/>
              <a:gd name="T9" fmla="*/ 0 w 9"/>
              <a:gd name="T10" fmla="*/ 0 h 82"/>
              <a:gd name="T11" fmla="*/ 9 w 9"/>
              <a:gd name="T12" fmla="*/ 82 h 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82">
                <a:moveTo>
                  <a:pt x="0" y="82"/>
                </a:moveTo>
                <a:lnTo>
                  <a:pt x="5" y="40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79" name="Freeform 831"/>
          <p:cNvSpPr>
            <a:spLocks/>
          </p:cNvSpPr>
          <p:nvPr/>
        </p:nvSpPr>
        <p:spPr bwMode="auto">
          <a:xfrm rot="-446283">
            <a:off x="5075238" y="2984500"/>
            <a:ext cx="12700" cy="31750"/>
          </a:xfrm>
          <a:custGeom>
            <a:avLst/>
            <a:gdLst>
              <a:gd name="T0" fmla="*/ 0 w 10"/>
              <a:gd name="T1" fmla="*/ 14000866 h 72"/>
              <a:gd name="T2" fmla="*/ 8064499 w 10"/>
              <a:gd name="T3" fmla="*/ 6611495 h 72"/>
              <a:gd name="T4" fmla="*/ 16128999 w 10"/>
              <a:gd name="T5" fmla="*/ 0 h 72"/>
              <a:gd name="T6" fmla="*/ 0 60000 65536"/>
              <a:gd name="T7" fmla="*/ 0 60000 65536"/>
              <a:gd name="T8" fmla="*/ 0 60000 65536"/>
              <a:gd name="T9" fmla="*/ 0 w 10"/>
              <a:gd name="T10" fmla="*/ 0 h 72"/>
              <a:gd name="T11" fmla="*/ 10 w 10"/>
              <a:gd name="T12" fmla="*/ 72 h 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72">
                <a:moveTo>
                  <a:pt x="0" y="72"/>
                </a:moveTo>
                <a:lnTo>
                  <a:pt x="5" y="34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0" name="Freeform 832"/>
          <p:cNvSpPr>
            <a:spLocks/>
          </p:cNvSpPr>
          <p:nvPr/>
        </p:nvSpPr>
        <p:spPr bwMode="auto">
          <a:xfrm rot="-446283">
            <a:off x="5083175" y="2957513"/>
            <a:ext cx="12700" cy="25400"/>
          </a:xfrm>
          <a:custGeom>
            <a:avLst/>
            <a:gdLst>
              <a:gd name="T0" fmla="*/ 0 w 9"/>
              <a:gd name="T1" fmla="*/ 11730182 h 55"/>
              <a:gd name="T2" fmla="*/ 9956799 w 9"/>
              <a:gd name="T3" fmla="*/ 5545051 h 55"/>
              <a:gd name="T4" fmla="*/ 17921109 w 9"/>
              <a:gd name="T5" fmla="*/ 0 h 55"/>
              <a:gd name="T6" fmla="*/ 0 60000 65536"/>
              <a:gd name="T7" fmla="*/ 0 60000 65536"/>
              <a:gd name="T8" fmla="*/ 0 60000 65536"/>
              <a:gd name="T9" fmla="*/ 0 w 9"/>
              <a:gd name="T10" fmla="*/ 0 h 55"/>
              <a:gd name="T11" fmla="*/ 9 w 9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55">
                <a:moveTo>
                  <a:pt x="0" y="55"/>
                </a:moveTo>
                <a:lnTo>
                  <a:pt x="5" y="26"/>
                </a:lnTo>
                <a:lnTo>
                  <a:pt x="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1" name="Freeform 833"/>
          <p:cNvSpPr>
            <a:spLocks/>
          </p:cNvSpPr>
          <p:nvPr/>
        </p:nvSpPr>
        <p:spPr bwMode="auto">
          <a:xfrm rot="-446283">
            <a:off x="5092702" y="2940052"/>
            <a:ext cx="15875" cy="15875"/>
          </a:xfrm>
          <a:custGeom>
            <a:avLst/>
            <a:gdLst>
              <a:gd name="T0" fmla="*/ 0 w 12"/>
              <a:gd name="T1" fmla="*/ 7200445 h 35"/>
              <a:gd name="T2" fmla="*/ 8751094 w 12"/>
              <a:gd name="T3" fmla="*/ 2880178 h 35"/>
              <a:gd name="T4" fmla="*/ 17500864 w 12"/>
              <a:gd name="T5" fmla="*/ 1234168 h 35"/>
              <a:gd name="T6" fmla="*/ 21001301 w 12"/>
              <a:gd name="T7" fmla="*/ 0 h 3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35"/>
              <a:gd name="T14" fmla="*/ 12 w 12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35">
                <a:moveTo>
                  <a:pt x="0" y="35"/>
                </a:moveTo>
                <a:lnTo>
                  <a:pt x="5" y="14"/>
                </a:lnTo>
                <a:lnTo>
                  <a:pt x="10" y="6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2" name="Freeform 834"/>
          <p:cNvSpPr>
            <a:spLocks/>
          </p:cNvSpPr>
          <p:nvPr/>
        </p:nvSpPr>
        <p:spPr bwMode="auto">
          <a:xfrm rot="-446283">
            <a:off x="5106988" y="2932113"/>
            <a:ext cx="12700" cy="6350"/>
          </a:xfrm>
          <a:custGeom>
            <a:avLst/>
            <a:gdLst>
              <a:gd name="T0" fmla="*/ 0 w 10"/>
              <a:gd name="T1" fmla="*/ 3101731 h 13"/>
              <a:gd name="T2" fmla="*/ 8064499 w 10"/>
              <a:gd name="T3" fmla="*/ 954454 h 13"/>
              <a:gd name="T4" fmla="*/ 12903200 w 10"/>
              <a:gd name="T5" fmla="*/ 0 h 13"/>
              <a:gd name="T6" fmla="*/ 16128999 w 10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13"/>
              <a:gd name="T14" fmla="*/ 10 w 10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13">
                <a:moveTo>
                  <a:pt x="0" y="13"/>
                </a:moveTo>
                <a:lnTo>
                  <a:pt x="5" y="4"/>
                </a:lnTo>
                <a:lnTo>
                  <a:pt x="8" y="0"/>
                </a:lnTo>
                <a:lnTo>
                  <a:pt x="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3" name="Freeform 835"/>
          <p:cNvSpPr>
            <a:spLocks/>
          </p:cNvSpPr>
          <p:nvPr/>
        </p:nvSpPr>
        <p:spPr bwMode="auto">
          <a:xfrm rot="-446283">
            <a:off x="5119688" y="2930525"/>
            <a:ext cx="11112" cy="7938"/>
          </a:xfrm>
          <a:custGeom>
            <a:avLst/>
            <a:gdLst>
              <a:gd name="T0" fmla="*/ 0 w 9"/>
              <a:gd name="T1" fmla="*/ 0 h 15"/>
              <a:gd name="T2" fmla="*/ 3048392 w 9"/>
              <a:gd name="T3" fmla="*/ 559894 h 15"/>
              <a:gd name="T4" fmla="*/ 7621597 w 9"/>
              <a:gd name="T5" fmla="*/ 1120317 h 15"/>
              <a:gd name="T6" fmla="*/ 13719615 w 9"/>
              <a:gd name="T7" fmla="*/ 420079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15"/>
              <a:gd name="T14" fmla="*/ 9 w 9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15">
                <a:moveTo>
                  <a:pt x="0" y="0"/>
                </a:moveTo>
                <a:lnTo>
                  <a:pt x="2" y="2"/>
                </a:lnTo>
                <a:lnTo>
                  <a:pt x="5" y="4"/>
                </a:lnTo>
                <a:lnTo>
                  <a:pt x="9" y="1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4" name="Freeform 836"/>
          <p:cNvSpPr>
            <a:spLocks/>
          </p:cNvSpPr>
          <p:nvPr/>
        </p:nvSpPr>
        <p:spPr bwMode="auto">
          <a:xfrm rot="-446283">
            <a:off x="5132390" y="2936877"/>
            <a:ext cx="14287" cy="15875"/>
          </a:xfrm>
          <a:custGeom>
            <a:avLst/>
            <a:gdLst>
              <a:gd name="T0" fmla="*/ 0 w 10"/>
              <a:gd name="T1" fmla="*/ 0 h 38"/>
              <a:gd name="T2" fmla="*/ 6123409 w 10"/>
              <a:gd name="T3" fmla="*/ 1047332 h 38"/>
              <a:gd name="T4" fmla="*/ 10206632 w 10"/>
              <a:gd name="T5" fmla="*/ 2966954 h 38"/>
              <a:gd name="T6" fmla="*/ 20411835 w 10"/>
              <a:gd name="T7" fmla="*/ 6631989 h 38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38"/>
              <a:gd name="T14" fmla="*/ 10 w 10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38">
                <a:moveTo>
                  <a:pt x="0" y="0"/>
                </a:moveTo>
                <a:lnTo>
                  <a:pt x="3" y="6"/>
                </a:lnTo>
                <a:lnTo>
                  <a:pt x="5" y="17"/>
                </a:lnTo>
                <a:lnTo>
                  <a:pt x="10" y="3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5" name="Freeform 837"/>
          <p:cNvSpPr>
            <a:spLocks/>
          </p:cNvSpPr>
          <p:nvPr/>
        </p:nvSpPr>
        <p:spPr bwMode="auto">
          <a:xfrm rot="-446283">
            <a:off x="5149850" y="2951163"/>
            <a:ext cx="12700" cy="25400"/>
          </a:xfrm>
          <a:custGeom>
            <a:avLst/>
            <a:gdLst>
              <a:gd name="T0" fmla="*/ 0 w 10"/>
              <a:gd name="T1" fmla="*/ 0 h 57"/>
              <a:gd name="T2" fmla="*/ 8064499 w 10"/>
              <a:gd name="T3" fmla="*/ 4964141 h 57"/>
              <a:gd name="T4" fmla="*/ 16128999 w 10"/>
              <a:gd name="T5" fmla="*/ 11318597 h 57"/>
              <a:gd name="T6" fmla="*/ 0 60000 65536"/>
              <a:gd name="T7" fmla="*/ 0 60000 65536"/>
              <a:gd name="T8" fmla="*/ 0 60000 65536"/>
              <a:gd name="T9" fmla="*/ 0 w 10"/>
              <a:gd name="T10" fmla="*/ 0 h 57"/>
              <a:gd name="T11" fmla="*/ 10 w 10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57">
                <a:moveTo>
                  <a:pt x="0" y="0"/>
                </a:moveTo>
                <a:lnTo>
                  <a:pt x="5" y="25"/>
                </a:lnTo>
                <a:lnTo>
                  <a:pt x="10" y="5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6" name="Freeform 838"/>
          <p:cNvSpPr>
            <a:spLocks/>
          </p:cNvSpPr>
          <p:nvPr/>
        </p:nvSpPr>
        <p:spPr bwMode="auto">
          <a:xfrm rot="-446283">
            <a:off x="5165725" y="2974975"/>
            <a:ext cx="14288" cy="33338"/>
          </a:xfrm>
          <a:custGeom>
            <a:avLst/>
            <a:gdLst>
              <a:gd name="T0" fmla="*/ 0 w 11"/>
              <a:gd name="T1" fmla="*/ 0 h 73"/>
              <a:gd name="T2" fmla="*/ 3374566 w 11"/>
              <a:gd name="T3" fmla="*/ 3336996 h 73"/>
              <a:gd name="T4" fmla="*/ 6749132 w 11"/>
              <a:gd name="T5" fmla="*/ 7299651 h 73"/>
              <a:gd name="T6" fmla="*/ 18558812 w 11"/>
              <a:gd name="T7" fmla="*/ 15224963 h 73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73"/>
              <a:gd name="T14" fmla="*/ 11 w 11"/>
              <a:gd name="T15" fmla="*/ 73 h 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73">
                <a:moveTo>
                  <a:pt x="0" y="0"/>
                </a:moveTo>
                <a:lnTo>
                  <a:pt x="2" y="16"/>
                </a:lnTo>
                <a:lnTo>
                  <a:pt x="4" y="35"/>
                </a:lnTo>
                <a:lnTo>
                  <a:pt x="11" y="7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7" name="Freeform 839"/>
          <p:cNvSpPr>
            <a:spLocks/>
          </p:cNvSpPr>
          <p:nvPr/>
        </p:nvSpPr>
        <p:spPr bwMode="auto">
          <a:xfrm rot="-446283">
            <a:off x="5184775" y="3005138"/>
            <a:ext cx="14288" cy="36512"/>
          </a:xfrm>
          <a:custGeom>
            <a:avLst/>
            <a:gdLst>
              <a:gd name="T0" fmla="*/ 0 w 10"/>
              <a:gd name="T1" fmla="*/ 0 h 81"/>
              <a:gd name="T2" fmla="*/ 10207346 w 10"/>
              <a:gd name="T3" fmla="*/ 8127752 h 81"/>
              <a:gd name="T4" fmla="*/ 20414692 w 10"/>
              <a:gd name="T5" fmla="*/ 16458348 h 81"/>
              <a:gd name="T6" fmla="*/ 0 60000 65536"/>
              <a:gd name="T7" fmla="*/ 0 60000 65536"/>
              <a:gd name="T8" fmla="*/ 0 60000 65536"/>
              <a:gd name="T9" fmla="*/ 0 w 10"/>
              <a:gd name="T10" fmla="*/ 0 h 81"/>
              <a:gd name="T11" fmla="*/ 10 w 10"/>
              <a:gd name="T12" fmla="*/ 81 h 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1">
                <a:moveTo>
                  <a:pt x="0" y="0"/>
                </a:moveTo>
                <a:lnTo>
                  <a:pt x="5" y="40"/>
                </a:lnTo>
                <a:lnTo>
                  <a:pt x="10" y="8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8" name="Freeform 840"/>
          <p:cNvSpPr>
            <a:spLocks/>
          </p:cNvSpPr>
          <p:nvPr/>
        </p:nvSpPr>
        <p:spPr bwMode="auto">
          <a:xfrm rot="-446283">
            <a:off x="5203825" y="3040063"/>
            <a:ext cx="12700" cy="38100"/>
          </a:xfrm>
          <a:custGeom>
            <a:avLst/>
            <a:gdLst>
              <a:gd name="T0" fmla="*/ 0 w 10"/>
              <a:gd name="T1" fmla="*/ 0 h 84"/>
              <a:gd name="T2" fmla="*/ 8064499 w 10"/>
              <a:gd name="T3" fmla="*/ 8640536 h 84"/>
              <a:gd name="T4" fmla="*/ 16128999 w 10"/>
              <a:gd name="T5" fmla="*/ 17281072 h 84"/>
              <a:gd name="T6" fmla="*/ 0 60000 65536"/>
              <a:gd name="T7" fmla="*/ 0 60000 65536"/>
              <a:gd name="T8" fmla="*/ 0 60000 65536"/>
              <a:gd name="T9" fmla="*/ 0 w 10"/>
              <a:gd name="T10" fmla="*/ 0 h 84"/>
              <a:gd name="T11" fmla="*/ 10 w 10"/>
              <a:gd name="T12" fmla="*/ 84 h 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84">
                <a:moveTo>
                  <a:pt x="0" y="0"/>
                </a:moveTo>
                <a:lnTo>
                  <a:pt x="5" y="42"/>
                </a:lnTo>
                <a:lnTo>
                  <a:pt x="10" y="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89" name="Freeform 841"/>
          <p:cNvSpPr>
            <a:spLocks/>
          </p:cNvSpPr>
          <p:nvPr/>
        </p:nvSpPr>
        <p:spPr bwMode="auto">
          <a:xfrm rot="-446283">
            <a:off x="5221288" y="3076575"/>
            <a:ext cx="11112" cy="33338"/>
          </a:xfrm>
          <a:custGeom>
            <a:avLst/>
            <a:gdLst>
              <a:gd name="T0" fmla="*/ 0 w 9"/>
              <a:gd name="T1" fmla="*/ 0 h 76"/>
              <a:gd name="T2" fmla="*/ 6098018 w 9"/>
              <a:gd name="T3" fmla="*/ 7696692 h 76"/>
              <a:gd name="T4" fmla="*/ 13719615 w 9"/>
              <a:gd name="T5" fmla="*/ 14623978 h 76"/>
              <a:gd name="T6" fmla="*/ 0 60000 65536"/>
              <a:gd name="T7" fmla="*/ 0 60000 65536"/>
              <a:gd name="T8" fmla="*/ 0 60000 65536"/>
              <a:gd name="T9" fmla="*/ 0 w 9"/>
              <a:gd name="T10" fmla="*/ 0 h 76"/>
              <a:gd name="T11" fmla="*/ 9 w 9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76">
                <a:moveTo>
                  <a:pt x="0" y="0"/>
                </a:moveTo>
                <a:lnTo>
                  <a:pt x="4" y="40"/>
                </a:lnTo>
                <a:lnTo>
                  <a:pt x="9" y="7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0" name="Freeform 842"/>
          <p:cNvSpPr>
            <a:spLocks/>
          </p:cNvSpPr>
          <p:nvPr/>
        </p:nvSpPr>
        <p:spPr bwMode="auto">
          <a:xfrm rot="-446283">
            <a:off x="5235577" y="3108327"/>
            <a:ext cx="15875" cy="30163"/>
          </a:xfrm>
          <a:custGeom>
            <a:avLst/>
            <a:gdLst>
              <a:gd name="T0" fmla="*/ 0 w 12"/>
              <a:gd name="T1" fmla="*/ 0 h 65"/>
              <a:gd name="T2" fmla="*/ 8751094 w 12"/>
              <a:gd name="T3" fmla="*/ 7321719 h 65"/>
              <a:gd name="T4" fmla="*/ 17500864 w 12"/>
              <a:gd name="T5" fmla="*/ 10982115 h 65"/>
              <a:gd name="T6" fmla="*/ 21001301 w 12"/>
              <a:gd name="T7" fmla="*/ 13997021 h 65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65"/>
              <a:gd name="T14" fmla="*/ 12 w 12"/>
              <a:gd name="T15" fmla="*/ 65 h 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65">
                <a:moveTo>
                  <a:pt x="0" y="0"/>
                </a:moveTo>
                <a:lnTo>
                  <a:pt x="5" y="34"/>
                </a:lnTo>
                <a:lnTo>
                  <a:pt x="10" y="51"/>
                </a:lnTo>
                <a:lnTo>
                  <a:pt x="12" y="6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1" name="Freeform 843"/>
          <p:cNvSpPr>
            <a:spLocks/>
          </p:cNvSpPr>
          <p:nvPr/>
        </p:nvSpPr>
        <p:spPr bwMode="auto">
          <a:xfrm rot="-446283">
            <a:off x="5254625" y="3135315"/>
            <a:ext cx="14288" cy="20637"/>
          </a:xfrm>
          <a:custGeom>
            <a:avLst/>
            <a:gdLst>
              <a:gd name="T0" fmla="*/ 0 w 10"/>
              <a:gd name="T1" fmla="*/ 0 h 47"/>
              <a:gd name="T2" fmla="*/ 4083510 w 10"/>
              <a:gd name="T3" fmla="*/ 2506298 h 47"/>
              <a:gd name="T4" fmla="*/ 10207346 w 10"/>
              <a:gd name="T5" fmla="*/ 5012596 h 47"/>
              <a:gd name="T6" fmla="*/ 20414692 w 10"/>
              <a:gd name="T7" fmla="*/ 9061400 h 47"/>
              <a:gd name="T8" fmla="*/ 0 60000 65536"/>
              <a:gd name="T9" fmla="*/ 0 60000 65536"/>
              <a:gd name="T10" fmla="*/ 0 60000 65536"/>
              <a:gd name="T11" fmla="*/ 0 60000 65536"/>
              <a:gd name="T12" fmla="*/ 0 w 10"/>
              <a:gd name="T13" fmla="*/ 0 h 47"/>
              <a:gd name="T14" fmla="*/ 10 w 10"/>
              <a:gd name="T15" fmla="*/ 47 h 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" h="47">
                <a:moveTo>
                  <a:pt x="0" y="0"/>
                </a:moveTo>
                <a:lnTo>
                  <a:pt x="2" y="13"/>
                </a:lnTo>
                <a:lnTo>
                  <a:pt x="5" y="26"/>
                </a:lnTo>
                <a:lnTo>
                  <a:pt x="10" y="4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2" name="Line 844"/>
          <p:cNvSpPr>
            <a:spLocks noChangeShapeType="1"/>
          </p:cNvSpPr>
          <p:nvPr/>
        </p:nvSpPr>
        <p:spPr bwMode="auto">
          <a:xfrm flipV="1">
            <a:off x="4168775" y="2122488"/>
            <a:ext cx="1117600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3" name="Line 845"/>
          <p:cNvSpPr>
            <a:spLocks noChangeShapeType="1"/>
          </p:cNvSpPr>
          <p:nvPr/>
        </p:nvSpPr>
        <p:spPr bwMode="auto">
          <a:xfrm flipV="1">
            <a:off x="4229100" y="2471738"/>
            <a:ext cx="1117600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4" name="Line 846"/>
          <p:cNvSpPr>
            <a:spLocks noChangeShapeType="1"/>
          </p:cNvSpPr>
          <p:nvPr/>
        </p:nvSpPr>
        <p:spPr bwMode="auto">
          <a:xfrm flipV="1">
            <a:off x="4305300" y="2782888"/>
            <a:ext cx="1117600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495" name="Line 847"/>
          <p:cNvSpPr>
            <a:spLocks noChangeShapeType="1"/>
          </p:cNvSpPr>
          <p:nvPr/>
        </p:nvSpPr>
        <p:spPr bwMode="auto">
          <a:xfrm flipH="1" flipV="1">
            <a:off x="3805238" y="2063750"/>
            <a:ext cx="330200" cy="16192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" name="Group 848"/>
          <p:cNvGrpSpPr>
            <a:grpSpLocks/>
          </p:cNvGrpSpPr>
          <p:nvPr/>
        </p:nvGrpSpPr>
        <p:grpSpPr bwMode="auto">
          <a:xfrm>
            <a:off x="60327" y="898525"/>
            <a:ext cx="2232025" cy="1150938"/>
            <a:chOff x="913" y="2260"/>
            <a:chExt cx="1406" cy="725"/>
          </a:xfrm>
        </p:grpSpPr>
        <p:sp>
          <p:nvSpPr>
            <p:cNvPr id="28497" name="Line 849"/>
            <p:cNvSpPr>
              <a:spLocks noChangeShapeType="1"/>
            </p:cNvSpPr>
            <p:nvPr/>
          </p:nvSpPr>
          <p:spPr bwMode="auto">
            <a:xfrm>
              <a:off x="1924" y="2260"/>
              <a:ext cx="395" cy="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98" name="Text Box 850"/>
            <p:cNvSpPr txBox="1">
              <a:spLocks noChangeArrowheads="1"/>
            </p:cNvSpPr>
            <p:nvPr/>
          </p:nvSpPr>
          <p:spPr bwMode="auto">
            <a:xfrm>
              <a:off x="913" y="2451"/>
              <a:ext cx="1222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in coming</a:t>
              </a:r>
            </a:p>
            <a:p>
              <a:pPr>
                <a:lnSpc>
                  <a:spcPct val="85000"/>
                </a:lnSpc>
              </a:pP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electron “wave"</a:t>
              </a:r>
            </a:p>
          </p:txBody>
        </p:sp>
      </p:grpSp>
      <p:sp>
        <p:nvSpPr>
          <p:cNvPr id="28499" name="Text Box 851"/>
          <p:cNvSpPr txBox="1">
            <a:spLocks noChangeArrowheads="1"/>
          </p:cNvSpPr>
          <p:nvPr/>
        </p:nvSpPr>
        <p:spPr bwMode="auto">
          <a:xfrm>
            <a:off x="5354638" y="2084388"/>
            <a:ext cx="11922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out going</a:t>
            </a:r>
          </a:p>
          <a:p>
            <a:pPr>
              <a:lnSpc>
                <a:spcPct val="85000"/>
              </a:lnSpc>
            </a:pP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waves</a:t>
            </a:r>
          </a:p>
        </p:txBody>
      </p:sp>
      <p:sp>
        <p:nvSpPr>
          <p:cNvPr id="28500" name="Text Box 852"/>
          <p:cNvSpPr txBox="1">
            <a:spLocks noChangeArrowheads="1"/>
          </p:cNvSpPr>
          <p:nvPr/>
        </p:nvSpPr>
        <p:spPr bwMode="auto">
          <a:xfrm>
            <a:off x="635000" y="2212977"/>
            <a:ext cx="973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crystal</a:t>
            </a:r>
          </a:p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surface</a:t>
            </a:r>
          </a:p>
        </p:txBody>
      </p:sp>
      <p:sp>
        <p:nvSpPr>
          <p:cNvPr id="28501" name="Line 853"/>
          <p:cNvSpPr>
            <a:spLocks noChangeShapeType="1"/>
          </p:cNvSpPr>
          <p:nvPr/>
        </p:nvSpPr>
        <p:spPr bwMode="auto">
          <a:xfrm flipV="1">
            <a:off x="1487488" y="2244725"/>
            <a:ext cx="887412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" name="Group 854"/>
          <p:cNvGrpSpPr>
            <a:grpSpLocks/>
          </p:cNvGrpSpPr>
          <p:nvPr/>
        </p:nvGrpSpPr>
        <p:grpSpPr bwMode="auto">
          <a:xfrm>
            <a:off x="2217740" y="2244725"/>
            <a:ext cx="1703387" cy="1504950"/>
            <a:chOff x="786" y="3080"/>
            <a:chExt cx="1073" cy="948"/>
          </a:xfrm>
        </p:grpSpPr>
        <p:grpSp>
          <p:nvGrpSpPr>
            <p:cNvPr id="5" name="Group 855"/>
            <p:cNvGrpSpPr>
              <a:grpSpLocks/>
            </p:cNvGrpSpPr>
            <p:nvPr/>
          </p:nvGrpSpPr>
          <p:grpSpPr bwMode="auto">
            <a:xfrm>
              <a:off x="837" y="3080"/>
              <a:ext cx="1022" cy="888"/>
              <a:chOff x="837" y="3080"/>
              <a:chExt cx="1022" cy="888"/>
            </a:xfrm>
          </p:grpSpPr>
          <p:grpSp>
            <p:nvGrpSpPr>
              <p:cNvPr id="6" name="Group 856"/>
              <p:cNvGrpSpPr>
                <a:grpSpLocks/>
              </p:cNvGrpSpPr>
              <p:nvPr/>
            </p:nvGrpSpPr>
            <p:grpSpPr bwMode="auto">
              <a:xfrm>
                <a:off x="891" y="3080"/>
                <a:ext cx="968" cy="831"/>
                <a:chOff x="891" y="3080"/>
                <a:chExt cx="968" cy="831"/>
              </a:xfrm>
            </p:grpSpPr>
            <p:sp>
              <p:nvSpPr>
                <p:cNvPr id="28505" name="Oval 857"/>
                <p:cNvSpPr>
                  <a:spLocks noChangeArrowheads="1"/>
                </p:cNvSpPr>
                <p:nvPr/>
              </p:nvSpPr>
              <p:spPr bwMode="auto">
                <a:xfrm>
                  <a:off x="891" y="308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06" name="Oval 858"/>
                <p:cNvSpPr>
                  <a:spLocks noChangeArrowheads="1"/>
                </p:cNvSpPr>
                <p:nvPr/>
              </p:nvSpPr>
              <p:spPr bwMode="auto">
                <a:xfrm>
                  <a:off x="952" y="312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07" name="Oval 859"/>
                <p:cNvSpPr>
                  <a:spLocks noChangeArrowheads="1"/>
                </p:cNvSpPr>
                <p:nvPr/>
              </p:nvSpPr>
              <p:spPr bwMode="auto">
                <a:xfrm>
                  <a:off x="1010" y="3179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08" name="Oval 860"/>
                <p:cNvSpPr>
                  <a:spLocks noChangeArrowheads="1"/>
                </p:cNvSpPr>
                <p:nvPr/>
              </p:nvSpPr>
              <p:spPr bwMode="auto">
                <a:xfrm>
                  <a:off x="1073" y="323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09" name="Oval 861"/>
                <p:cNvSpPr>
                  <a:spLocks noChangeArrowheads="1"/>
                </p:cNvSpPr>
                <p:nvPr/>
              </p:nvSpPr>
              <p:spPr bwMode="auto">
                <a:xfrm>
                  <a:off x="1127" y="32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0" name="Oval 862"/>
                <p:cNvSpPr>
                  <a:spLocks noChangeArrowheads="1"/>
                </p:cNvSpPr>
                <p:nvPr/>
              </p:nvSpPr>
              <p:spPr bwMode="auto">
                <a:xfrm>
                  <a:off x="1190" y="3332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1" name="Oval 863"/>
                <p:cNvSpPr>
                  <a:spLocks noChangeArrowheads="1"/>
                </p:cNvSpPr>
                <p:nvPr/>
              </p:nvSpPr>
              <p:spPr bwMode="auto">
                <a:xfrm>
                  <a:off x="1250" y="338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2" name="Oval 864"/>
                <p:cNvSpPr>
                  <a:spLocks noChangeArrowheads="1"/>
                </p:cNvSpPr>
                <p:nvPr/>
              </p:nvSpPr>
              <p:spPr bwMode="auto">
                <a:xfrm>
                  <a:off x="1313" y="343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3" name="Oval 865"/>
                <p:cNvSpPr>
                  <a:spLocks noChangeArrowheads="1"/>
                </p:cNvSpPr>
                <p:nvPr/>
              </p:nvSpPr>
              <p:spPr bwMode="auto">
                <a:xfrm>
                  <a:off x="1370" y="3488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4" name="Oval 866"/>
                <p:cNvSpPr>
                  <a:spLocks noChangeArrowheads="1"/>
                </p:cNvSpPr>
                <p:nvPr/>
              </p:nvSpPr>
              <p:spPr bwMode="auto">
                <a:xfrm>
                  <a:off x="1430" y="353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5" name="Oval 867"/>
                <p:cNvSpPr>
                  <a:spLocks noChangeArrowheads="1"/>
                </p:cNvSpPr>
                <p:nvPr/>
              </p:nvSpPr>
              <p:spPr bwMode="auto">
                <a:xfrm>
                  <a:off x="1490" y="35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6" name="Oval 868"/>
                <p:cNvSpPr>
                  <a:spLocks noChangeArrowheads="1"/>
                </p:cNvSpPr>
                <p:nvPr/>
              </p:nvSpPr>
              <p:spPr bwMode="auto">
                <a:xfrm>
                  <a:off x="1784" y="383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7" name="Oval 869"/>
                <p:cNvSpPr>
                  <a:spLocks noChangeArrowheads="1"/>
                </p:cNvSpPr>
                <p:nvPr/>
              </p:nvSpPr>
              <p:spPr bwMode="auto">
                <a:xfrm>
                  <a:off x="1727" y="378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8" name="Oval 870"/>
                <p:cNvSpPr>
                  <a:spLocks noChangeArrowheads="1"/>
                </p:cNvSpPr>
                <p:nvPr/>
              </p:nvSpPr>
              <p:spPr bwMode="auto">
                <a:xfrm>
                  <a:off x="1670" y="373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19" name="Oval 871"/>
                <p:cNvSpPr>
                  <a:spLocks noChangeArrowheads="1"/>
                </p:cNvSpPr>
                <p:nvPr/>
              </p:nvSpPr>
              <p:spPr bwMode="auto">
                <a:xfrm>
                  <a:off x="1610" y="368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0" name="Oval 872"/>
                <p:cNvSpPr>
                  <a:spLocks noChangeArrowheads="1"/>
                </p:cNvSpPr>
                <p:nvPr/>
              </p:nvSpPr>
              <p:spPr bwMode="auto">
                <a:xfrm>
                  <a:off x="1550" y="363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" name="Group 873"/>
              <p:cNvGrpSpPr>
                <a:grpSpLocks/>
              </p:cNvGrpSpPr>
              <p:nvPr/>
            </p:nvGrpSpPr>
            <p:grpSpPr bwMode="auto">
              <a:xfrm>
                <a:off x="837" y="3137"/>
                <a:ext cx="968" cy="831"/>
                <a:chOff x="891" y="3080"/>
                <a:chExt cx="968" cy="831"/>
              </a:xfrm>
            </p:grpSpPr>
            <p:sp>
              <p:nvSpPr>
                <p:cNvPr id="28522" name="Oval 874"/>
                <p:cNvSpPr>
                  <a:spLocks noChangeArrowheads="1"/>
                </p:cNvSpPr>
                <p:nvPr/>
              </p:nvSpPr>
              <p:spPr bwMode="auto">
                <a:xfrm>
                  <a:off x="891" y="308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3" name="Oval 875"/>
                <p:cNvSpPr>
                  <a:spLocks noChangeArrowheads="1"/>
                </p:cNvSpPr>
                <p:nvPr/>
              </p:nvSpPr>
              <p:spPr bwMode="auto">
                <a:xfrm>
                  <a:off x="952" y="312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4" name="Oval 876"/>
                <p:cNvSpPr>
                  <a:spLocks noChangeArrowheads="1"/>
                </p:cNvSpPr>
                <p:nvPr/>
              </p:nvSpPr>
              <p:spPr bwMode="auto">
                <a:xfrm>
                  <a:off x="1010" y="3179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5" name="Oval 877"/>
                <p:cNvSpPr>
                  <a:spLocks noChangeArrowheads="1"/>
                </p:cNvSpPr>
                <p:nvPr/>
              </p:nvSpPr>
              <p:spPr bwMode="auto">
                <a:xfrm>
                  <a:off x="1073" y="323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6" name="Oval 878"/>
                <p:cNvSpPr>
                  <a:spLocks noChangeArrowheads="1"/>
                </p:cNvSpPr>
                <p:nvPr/>
              </p:nvSpPr>
              <p:spPr bwMode="auto">
                <a:xfrm>
                  <a:off x="1127" y="32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7" name="Oval 879"/>
                <p:cNvSpPr>
                  <a:spLocks noChangeArrowheads="1"/>
                </p:cNvSpPr>
                <p:nvPr/>
              </p:nvSpPr>
              <p:spPr bwMode="auto">
                <a:xfrm>
                  <a:off x="1190" y="3332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8" name="Oval 880"/>
                <p:cNvSpPr>
                  <a:spLocks noChangeArrowheads="1"/>
                </p:cNvSpPr>
                <p:nvPr/>
              </p:nvSpPr>
              <p:spPr bwMode="auto">
                <a:xfrm>
                  <a:off x="1250" y="338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29" name="Oval 881"/>
                <p:cNvSpPr>
                  <a:spLocks noChangeArrowheads="1"/>
                </p:cNvSpPr>
                <p:nvPr/>
              </p:nvSpPr>
              <p:spPr bwMode="auto">
                <a:xfrm>
                  <a:off x="1313" y="343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0" name="Oval 882"/>
                <p:cNvSpPr>
                  <a:spLocks noChangeArrowheads="1"/>
                </p:cNvSpPr>
                <p:nvPr/>
              </p:nvSpPr>
              <p:spPr bwMode="auto">
                <a:xfrm>
                  <a:off x="1370" y="3488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1" name="Oval 883"/>
                <p:cNvSpPr>
                  <a:spLocks noChangeArrowheads="1"/>
                </p:cNvSpPr>
                <p:nvPr/>
              </p:nvSpPr>
              <p:spPr bwMode="auto">
                <a:xfrm>
                  <a:off x="1430" y="353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2" name="Oval 884"/>
                <p:cNvSpPr>
                  <a:spLocks noChangeArrowheads="1"/>
                </p:cNvSpPr>
                <p:nvPr/>
              </p:nvSpPr>
              <p:spPr bwMode="auto">
                <a:xfrm>
                  <a:off x="1490" y="35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3" name="Oval 885"/>
                <p:cNvSpPr>
                  <a:spLocks noChangeArrowheads="1"/>
                </p:cNvSpPr>
                <p:nvPr/>
              </p:nvSpPr>
              <p:spPr bwMode="auto">
                <a:xfrm>
                  <a:off x="1784" y="383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4" name="Oval 886"/>
                <p:cNvSpPr>
                  <a:spLocks noChangeArrowheads="1"/>
                </p:cNvSpPr>
                <p:nvPr/>
              </p:nvSpPr>
              <p:spPr bwMode="auto">
                <a:xfrm>
                  <a:off x="1727" y="378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5" name="Oval 887"/>
                <p:cNvSpPr>
                  <a:spLocks noChangeArrowheads="1"/>
                </p:cNvSpPr>
                <p:nvPr/>
              </p:nvSpPr>
              <p:spPr bwMode="auto">
                <a:xfrm>
                  <a:off x="1670" y="373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6" name="Oval 888"/>
                <p:cNvSpPr>
                  <a:spLocks noChangeArrowheads="1"/>
                </p:cNvSpPr>
                <p:nvPr/>
              </p:nvSpPr>
              <p:spPr bwMode="auto">
                <a:xfrm>
                  <a:off x="1610" y="368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37" name="Oval 889"/>
                <p:cNvSpPr>
                  <a:spLocks noChangeArrowheads="1"/>
                </p:cNvSpPr>
                <p:nvPr/>
              </p:nvSpPr>
              <p:spPr bwMode="auto">
                <a:xfrm>
                  <a:off x="1550" y="363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" name="Group 890"/>
            <p:cNvGrpSpPr>
              <a:grpSpLocks/>
            </p:cNvGrpSpPr>
            <p:nvPr/>
          </p:nvGrpSpPr>
          <p:grpSpPr bwMode="auto">
            <a:xfrm>
              <a:off x="786" y="3197"/>
              <a:ext cx="968" cy="831"/>
              <a:chOff x="891" y="3080"/>
              <a:chExt cx="968" cy="831"/>
            </a:xfrm>
          </p:grpSpPr>
          <p:sp>
            <p:nvSpPr>
              <p:cNvPr id="28539" name="Oval 891"/>
              <p:cNvSpPr>
                <a:spLocks noChangeArrowheads="1"/>
              </p:cNvSpPr>
              <p:nvPr/>
            </p:nvSpPr>
            <p:spPr bwMode="auto">
              <a:xfrm>
                <a:off x="891" y="3080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0" name="Oval 892"/>
              <p:cNvSpPr>
                <a:spLocks noChangeArrowheads="1"/>
              </p:cNvSpPr>
              <p:nvPr/>
            </p:nvSpPr>
            <p:spPr bwMode="auto">
              <a:xfrm>
                <a:off x="952" y="3127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1" name="Oval 893"/>
              <p:cNvSpPr>
                <a:spLocks noChangeArrowheads="1"/>
              </p:cNvSpPr>
              <p:nvPr/>
            </p:nvSpPr>
            <p:spPr bwMode="auto">
              <a:xfrm>
                <a:off x="1010" y="3179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2" name="Oval 894"/>
              <p:cNvSpPr>
                <a:spLocks noChangeArrowheads="1"/>
              </p:cNvSpPr>
              <p:nvPr/>
            </p:nvSpPr>
            <p:spPr bwMode="auto">
              <a:xfrm>
                <a:off x="1073" y="3230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3" name="Oval 895"/>
              <p:cNvSpPr>
                <a:spLocks noChangeArrowheads="1"/>
              </p:cNvSpPr>
              <p:nvPr/>
            </p:nvSpPr>
            <p:spPr bwMode="auto">
              <a:xfrm>
                <a:off x="1127" y="328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4" name="Oval 896"/>
              <p:cNvSpPr>
                <a:spLocks noChangeArrowheads="1"/>
              </p:cNvSpPr>
              <p:nvPr/>
            </p:nvSpPr>
            <p:spPr bwMode="auto">
              <a:xfrm>
                <a:off x="1190" y="3332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5" name="Oval 897"/>
              <p:cNvSpPr>
                <a:spLocks noChangeArrowheads="1"/>
              </p:cNvSpPr>
              <p:nvPr/>
            </p:nvSpPr>
            <p:spPr bwMode="auto">
              <a:xfrm>
                <a:off x="1250" y="3383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6" name="Oval 898"/>
              <p:cNvSpPr>
                <a:spLocks noChangeArrowheads="1"/>
              </p:cNvSpPr>
              <p:nvPr/>
            </p:nvSpPr>
            <p:spPr bwMode="auto">
              <a:xfrm>
                <a:off x="1313" y="343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7" name="Oval 899"/>
              <p:cNvSpPr>
                <a:spLocks noChangeArrowheads="1"/>
              </p:cNvSpPr>
              <p:nvPr/>
            </p:nvSpPr>
            <p:spPr bwMode="auto">
              <a:xfrm>
                <a:off x="1370" y="3488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8" name="Oval 900"/>
              <p:cNvSpPr>
                <a:spLocks noChangeArrowheads="1"/>
              </p:cNvSpPr>
              <p:nvPr/>
            </p:nvSpPr>
            <p:spPr bwMode="auto">
              <a:xfrm>
                <a:off x="1430" y="3533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49" name="Oval 901"/>
              <p:cNvSpPr>
                <a:spLocks noChangeArrowheads="1"/>
              </p:cNvSpPr>
              <p:nvPr/>
            </p:nvSpPr>
            <p:spPr bwMode="auto">
              <a:xfrm>
                <a:off x="1490" y="358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50" name="Oval 902"/>
              <p:cNvSpPr>
                <a:spLocks noChangeArrowheads="1"/>
              </p:cNvSpPr>
              <p:nvPr/>
            </p:nvSpPr>
            <p:spPr bwMode="auto">
              <a:xfrm>
                <a:off x="1784" y="3836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51" name="Oval 903"/>
              <p:cNvSpPr>
                <a:spLocks noChangeArrowheads="1"/>
              </p:cNvSpPr>
              <p:nvPr/>
            </p:nvSpPr>
            <p:spPr bwMode="auto">
              <a:xfrm>
                <a:off x="1727" y="3785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52" name="Oval 904"/>
              <p:cNvSpPr>
                <a:spLocks noChangeArrowheads="1"/>
              </p:cNvSpPr>
              <p:nvPr/>
            </p:nvSpPr>
            <p:spPr bwMode="auto">
              <a:xfrm>
                <a:off x="1670" y="3737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53" name="Oval 905"/>
              <p:cNvSpPr>
                <a:spLocks noChangeArrowheads="1"/>
              </p:cNvSpPr>
              <p:nvPr/>
            </p:nvSpPr>
            <p:spPr bwMode="auto">
              <a:xfrm>
                <a:off x="1610" y="3686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54" name="Oval 906"/>
              <p:cNvSpPr>
                <a:spLocks noChangeArrowheads="1"/>
              </p:cNvSpPr>
              <p:nvPr/>
            </p:nvSpPr>
            <p:spPr bwMode="auto">
              <a:xfrm>
                <a:off x="1550" y="3635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Group 907"/>
          <p:cNvGrpSpPr>
            <a:grpSpLocks/>
          </p:cNvGrpSpPr>
          <p:nvPr/>
        </p:nvGrpSpPr>
        <p:grpSpPr bwMode="auto">
          <a:xfrm>
            <a:off x="1970090" y="2525713"/>
            <a:ext cx="1703387" cy="1504950"/>
            <a:chOff x="786" y="3080"/>
            <a:chExt cx="1073" cy="948"/>
          </a:xfrm>
        </p:grpSpPr>
        <p:grpSp>
          <p:nvGrpSpPr>
            <p:cNvPr id="10" name="Group 908"/>
            <p:cNvGrpSpPr>
              <a:grpSpLocks/>
            </p:cNvGrpSpPr>
            <p:nvPr/>
          </p:nvGrpSpPr>
          <p:grpSpPr bwMode="auto">
            <a:xfrm>
              <a:off x="837" y="3080"/>
              <a:ext cx="1022" cy="888"/>
              <a:chOff x="837" y="3080"/>
              <a:chExt cx="1022" cy="888"/>
            </a:xfrm>
          </p:grpSpPr>
          <p:grpSp>
            <p:nvGrpSpPr>
              <p:cNvPr id="11" name="Group 909"/>
              <p:cNvGrpSpPr>
                <a:grpSpLocks/>
              </p:cNvGrpSpPr>
              <p:nvPr/>
            </p:nvGrpSpPr>
            <p:grpSpPr bwMode="auto">
              <a:xfrm>
                <a:off x="891" y="3080"/>
                <a:ext cx="968" cy="831"/>
                <a:chOff x="891" y="3080"/>
                <a:chExt cx="968" cy="831"/>
              </a:xfrm>
            </p:grpSpPr>
            <p:sp>
              <p:nvSpPr>
                <p:cNvPr id="28558" name="Oval 910"/>
                <p:cNvSpPr>
                  <a:spLocks noChangeArrowheads="1"/>
                </p:cNvSpPr>
                <p:nvPr/>
              </p:nvSpPr>
              <p:spPr bwMode="auto">
                <a:xfrm>
                  <a:off x="891" y="308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59" name="Oval 911"/>
                <p:cNvSpPr>
                  <a:spLocks noChangeArrowheads="1"/>
                </p:cNvSpPr>
                <p:nvPr/>
              </p:nvSpPr>
              <p:spPr bwMode="auto">
                <a:xfrm>
                  <a:off x="952" y="312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0" name="Oval 912"/>
                <p:cNvSpPr>
                  <a:spLocks noChangeArrowheads="1"/>
                </p:cNvSpPr>
                <p:nvPr/>
              </p:nvSpPr>
              <p:spPr bwMode="auto">
                <a:xfrm>
                  <a:off x="1010" y="3179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1" name="Oval 913"/>
                <p:cNvSpPr>
                  <a:spLocks noChangeArrowheads="1"/>
                </p:cNvSpPr>
                <p:nvPr/>
              </p:nvSpPr>
              <p:spPr bwMode="auto">
                <a:xfrm>
                  <a:off x="1073" y="323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2" name="Oval 914"/>
                <p:cNvSpPr>
                  <a:spLocks noChangeArrowheads="1"/>
                </p:cNvSpPr>
                <p:nvPr/>
              </p:nvSpPr>
              <p:spPr bwMode="auto">
                <a:xfrm>
                  <a:off x="1127" y="32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3" name="Oval 915"/>
                <p:cNvSpPr>
                  <a:spLocks noChangeArrowheads="1"/>
                </p:cNvSpPr>
                <p:nvPr/>
              </p:nvSpPr>
              <p:spPr bwMode="auto">
                <a:xfrm>
                  <a:off x="1190" y="3332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4" name="Oval 916"/>
                <p:cNvSpPr>
                  <a:spLocks noChangeArrowheads="1"/>
                </p:cNvSpPr>
                <p:nvPr/>
              </p:nvSpPr>
              <p:spPr bwMode="auto">
                <a:xfrm>
                  <a:off x="1250" y="338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5" name="Oval 917"/>
                <p:cNvSpPr>
                  <a:spLocks noChangeArrowheads="1"/>
                </p:cNvSpPr>
                <p:nvPr/>
              </p:nvSpPr>
              <p:spPr bwMode="auto">
                <a:xfrm>
                  <a:off x="1313" y="343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6" name="Oval 918"/>
                <p:cNvSpPr>
                  <a:spLocks noChangeArrowheads="1"/>
                </p:cNvSpPr>
                <p:nvPr/>
              </p:nvSpPr>
              <p:spPr bwMode="auto">
                <a:xfrm>
                  <a:off x="1370" y="3488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7" name="Oval 919"/>
                <p:cNvSpPr>
                  <a:spLocks noChangeArrowheads="1"/>
                </p:cNvSpPr>
                <p:nvPr/>
              </p:nvSpPr>
              <p:spPr bwMode="auto">
                <a:xfrm>
                  <a:off x="1430" y="353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8" name="Oval 920"/>
                <p:cNvSpPr>
                  <a:spLocks noChangeArrowheads="1"/>
                </p:cNvSpPr>
                <p:nvPr/>
              </p:nvSpPr>
              <p:spPr bwMode="auto">
                <a:xfrm>
                  <a:off x="1490" y="35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69" name="Oval 921"/>
                <p:cNvSpPr>
                  <a:spLocks noChangeArrowheads="1"/>
                </p:cNvSpPr>
                <p:nvPr/>
              </p:nvSpPr>
              <p:spPr bwMode="auto">
                <a:xfrm>
                  <a:off x="1784" y="383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0" name="Oval 922"/>
                <p:cNvSpPr>
                  <a:spLocks noChangeArrowheads="1"/>
                </p:cNvSpPr>
                <p:nvPr/>
              </p:nvSpPr>
              <p:spPr bwMode="auto">
                <a:xfrm>
                  <a:off x="1727" y="378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1" name="Oval 923"/>
                <p:cNvSpPr>
                  <a:spLocks noChangeArrowheads="1"/>
                </p:cNvSpPr>
                <p:nvPr/>
              </p:nvSpPr>
              <p:spPr bwMode="auto">
                <a:xfrm>
                  <a:off x="1670" y="373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2" name="Oval 924"/>
                <p:cNvSpPr>
                  <a:spLocks noChangeArrowheads="1"/>
                </p:cNvSpPr>
                <p:nvPr/>
              </p:nvSpPr>
              <p:spPr bwMode="auto">
                <a:xfrm>
                  <a:off x="1610" y="368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3" name="Oval 925"/>
                <p:cNvSpPr>
                  <a:spLocks noChangeArrowheads="1"/>
                </p:cNvSpPr>
                <p:nvPr/>
              </p:nvSpPr>
              <p:spPr bwMode="auto">
                <a:xfrm>
                  <a:off x="1550" y="363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" name="Group 926"/>
              <p:cNvGrpSpPr>
                <a:grpSpLocks/>
              </p:cNvGrpSpPr>
              <p:nvPr/>
            </p:nvGrpSpPr>
            <p:grpSpPr bwMode="auto">
              <a:xfrm>
                <a:off x="837" y="3137"/>
                <a:ext cx="968" cy="831"/>
                <a:chOff x="891" y="3080"/>
                <a:chExt cx="968" cy="831"/>
              </a:xfrm>
            </p:grpSpPr>
            <p:sp>
              <p:nvSpPr>
                <p:cNvPr id="28575" name="Oval 927"/>
                <p:cNvSpPr>
                  <a:spLocks noChangeArrowheads="1"/>
                </p:cNvSpPr>
                <p:nvPr/>
              </p:nvSpPr>
              <p:spPr bwMode="auto">
                <a:xfrm>
                  <a:off x="891" y="308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6" name="Oval 928"/>
                <p:cNvSpPr>
                  <a:spLocks noChangeArrowheads="1"/>
                </p:cNvSpPr>
                <p:nvPr/>
              </p:nvSpPr>
              <p:spPr bwMode="auto">
                <a:xfrm>
                  <a:off x="952" y="312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7" name="Oval 929"/>
                <p:cNvSpPr>
                  <a:spLocks noChangeArrowheads="1"/>
                </p:cNvSpPr>
                <p:nvPr/>
              </p:nvSpPr>
              <p:spPr bwMode="auto">
                <a:xfrm>
                  <a:off x="1010" y="3179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8" name="Oval 930"/>
                <p:cNvSpPr>
                  <a:spLocks noChangeArrowheads="1"/>
                </p:cNvSpPr>
                <p:nvPr/>
              </p:nvSpPr>
              <p:spPr bwMode="auto">
                <a:xfrm>
                  <a:off x="1073" y="3230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79" name="Oval 931"/>
                <p:cNvSpPr>
                  <a:spLocks noChangeArrowheads="1"/>
                </p:cNvSpPr>
                <p:nvPr/>
              </p:nvSpPr>
              <p:spPr bwMode="auto">
                <a:xfrm>
                  <a:off x="1127" y="32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0" name="Oval 932"/>
                <p:cNvSpPr>
                  <a:spLocks noChangeArrowheads="1"/>
                </p:cNvSpPr>
                <p:nvPr/>
              </p:nvSpPr>
              <p:spPr bwMode="auto">
                <a:xfrm>
                  <a:off x="1190" y="3332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1" name="Oval 933"/>
                <p:cNvSpPr>
                  <a:spLocks noChangeArrowheads="1"/>
                </p:cNvSpPr>
                <p:nvPr/>
              </p:nvSpPr>
              <p:spPr bwMode="auto">
                <a:xfrm>
                  <a:off x="1250" y="338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2" name="Oval 934"/>
                <p:cNvSpPr>
                  <a:spLocks noChangeArrowheads="1"/>
                </p:cNvSpPr>
                <p:nvPr/>
              </p:nvSpPr>
              <p:spPr bwMode="auto">
                <a:xfrm>
                  <a:off x="1313" y="343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3" name="Oval 935"/>
                <p:cNvSpPr>
                  <a:spLocks noChangeArrowheads="1"/>
                </p:cNvSpPr>
                <p:nvPr/>
              </p:nvSpPr>
              <p:spPr bwMode="auto">
                <a:xfrm>
                  <a:off x="1370" y="3488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4" name="Oval 936"/>
                <p:cNvSpPr>
                  <a:spLocks noChangeArrowheads="1"/>
                </p:cNvSpPr>
                <p:nvPr/>
              </p:nvSpPr>
              <p:spPr bwMode="auto">
                <a:xfrm>
                  <a:off x="1430" y="3533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5" name="Oval 937"/>
                <p:cNvSpPr>
                  <a:spLocks noChangeArrowheads="1"/>
                </p:cNvSpPr>
                <p:nvPr/>
              </p:nvSpPr>
              <p:spPr bwMode="auto">
                <a:xfrm>
                  <a:off x="1490" y="3584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6" name="Oval 938"/>
                <p:cNvSpPr>
                  <a:spLocks noChangeArrowheads="1"/>
                </p:cNvSpPr>
                <p:nvPr/>
              </p:nvSpPr>
              <p:spPr bwMode="auto">
                <a:xfrm>
                  <a:off x="1784" y="383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7" name="Oval 939"/>
                <p:cNvSpPr>
                  <a:spLocks noChangeArrowheads="1"/>
                </p:cNvSpPr>
                <p:nvPr/>
              </p:nvSpPr>
              <p:spPr bwMode="auto">
                <a:xfrm>
                  <a:off x="1727" y="378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8" name="Oval 940"/>
                <p:cNvSpPr>
                  <a:spLocks noChangeArrowheads="1"/>
                </p:cNvSpPr>
                <p:nvPr/>
              </p:nvSpPr>
              <p:spPr bwMode="auto">
                <a:xfrm>
                  <a:off x="1670" y="3737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89" name="Oval 941"/>
                <p:cNvSpPr>
                  <a:spLocks noChangeArrowheads="1"/>
                </p:cNvSpPr>
                <p:nvPr/>
              </p:nvSpPr>
              <p:spPr bwMode="auto">
                <a:xfrm>
                  <a:off x="1610" y="3686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90" name="Oval 942"/>
                <p:cNvSpPr>
                  <a:spLocks noChangeArrowheads="1"/>
                </p:cNvSpPr>
                <p:nvPr/>
              </p:nvSpPr>
              <p:spPr bwMode="auto">
                <a:xfrm>
                  <a:off x="1550" y="3635"/>
                  <a:ext cx="75" cy="7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" name="Group 943"/>
            <p:cNvGrpSpPr>
              <a:grpSpLocks/>
            </p:cNvGrpSpPr>
            <p:nvPr/>
          </p:nvGrpSpPr>
          <p:grpSpPr bwMode="auto">
            <a:xfrm>
              <a:off x="786" y="3197"/>
              <a:ext cx="968" cy="831"/>
              <a:chOff x="891" y="3080"/>
              <a:chExt cx="968" cy="831"/>
            </a:xfrm>
          </p:grpSpPr>
          <p:sp>
            <p:nvSpPr>
              <p:cNvPr id="28592" name="Oval 944"/>
              <p:cNvSpPr>
                <a:spLocks noChangeArrowheads="1"/>
              </p:cNvSpPr>
              <p:nvPr/>
            </p:nvSpPr>
            <p:spPr bwMode="auto">
              <a:xfrm>
                <a:off x="891" y="3080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3" name="Oval 945"/>
              <p:cNvSpPr>
                <a:spLocks noChangeArrowheads="1"/>
              </p:cNvSpPr>
              <p:nvPr/>
            </p:nvSpPr>
            <p:spPr bwMode="auto">
              <a:xfrm>
                <a:off x="952" y="3127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4" name="Oval 946"/>
              <p:cNvSpPr>
                <a:spLocks noChangeArrowheads="1"/>
              </p:cNvSpPr>
              <p:nvPr/>
            </p:nvSpPr>
            <p:spPr bwMode="auto">
              <a:xfrm>
                <a:off x="1010" y="3179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5" name="Oval 947"/>
              <p:cNvSpPr>
                <a:spLocks noChangeArrowheads="1"/>
              </p:cNvSpPr>
              <p:nvPr/>
            </p:nvSpPr>
            <p:spPr bwMode="auto">
              <a:xfrm>
                <a:off x="1073" y="3230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6" name="Oval 948"/>
              <p:cNvSpPr>
                <a:spLocks noChangeArrowheads="1"/>
              </p:cNvSpPr>
              <p:nvPr/>
            </p:nvSpPr>
            <p:spPr bwMode="auto">
              <a:xfrm>
                <a:off x="1127" y="328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7" name="Oval 949"/>
              <p:cNvSpPr>
                <a:spLocks noChangeArrowheads="1"/>
              </p:cNvSpPr>
              <p:nvPr/>
            </p:nvSpPr>
            <p:spPr bwMode="auto">
              <a:xfrm>
                <a:off x="1190" y="3332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8" name="Oval 950"/>
              <p:cNvSpPr>
                <a:spLocks noChangeArrowheads="1"/>
              </p:cNvSpPr>
              <p:nvPr/>
            </p:nvSpPr>
            <p:spPr bwMode="auto">
              <a:xfrm>
                <a:off x="1250" y="3383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99" name="Oval 951"/>
              <p:cNvSpPr>
                <a:spLocks noChangeArrowheads="1"/>
              </p:cNvSpPr>
              <p:nvPr/>
            </p:nvSpPr>
            <p:spPr bwMode="auto">
              <a:xfrm>
                <a:off x="1313" y="343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0" name="Oval 952"/>
              <p:cNvSpPr>
                <a:spLocks noChangeArrowheads="1"/>
              </p:cNvSpPr>
              <p:nvPr/>
            </p:nvSpPr>
            <p:spPr bwMode="auto">
              <a:xfrm>
                <a:off x="1370" y="3488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1" name="Oval 953"/>
              <p:cNvSpPr>
                <a:spLocks noChangeArrowheads="1"/>
              </p:cNvSpPr>
              <p:nvPr/>
            </p:nvSpPr>
            <p:spPr bwMode="auto">
              <a:xfrm>
                <a:off x="1430" y="3533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2" name="Oval 954"/>
              <p:cNvSpPr>
                <a:spLocks noChangeArrowheads="1"/>
              </p:cNvSpPr>
              <p:nvPr/>
            </p:nvSpPr>
            <p:spPr bwMode="auto">
              <a:xfrm>
                <a:off x="1490" y="3584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3" name="Oval 955"/>
              <p:cNvSpPr>
                <a:spLocks noChangeArrowheads="1"/>
              </p:cNvSpPr>
              <p:nvPr/>
            </p:nvSpPr>
            <p:spPr bwMode="auto">
              <a:xfrm>
                <a:off x="1784" y="3836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4" name="Oval 956"/>
              <p:cNvSpPr>
                <a:spLocks noChangeArrowheads="1"/>
              </p:cNvSpPr>
              <p:nvPr/>
            </p:nvSpPr>
            <p:spPr bwMode="auto">
              <a:xfrm>
                <a:off x="1727" y="3785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5" name="Oval 957"/>
              <p:cNvSpPr>
                <a:spLocks noChangeArrowheads="1"/>
              </p:cNvSpPr>
              <p:nvPr/>
            </p:nvSpPr>
            <p:spPr bwMode="auto">
              <a:xfrm>
                <a:off x="1670" y="3737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6" name="Oval 958"/>
              <p:cNvSpPr>
                <a:spLocks noChangeArrowheads="1"/>
              </p:cNvSpPr>
              <p:nvPr/>
            </p:nvSpPr>
            <p:spPr bwMode="auto">
              <a:xfrm>
                <a:off x="1610" y="3686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07" name="Oval 959"/>
              <p:cNvSpPr>
                <a:spLocks noChangeArrowheads="1"/>
              </p:cNvSpPr>
              <p:nvPr/>
            </p:nvSpPr>
            <p:spPr bwMode="auto">
              <a:xfrm>
                <a:off x="1550" y="3635"/>
                <a:ext cx="75" cy="7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8608" name="Text Box 960"/>
          <p:cNvSpPr txBox="1">
            <a:spLocks noChangeArrowheads="1"/>
          </p:cNvSpPr>
          <p:nvPr/>
        </p:nvSpPr>
        <p:spPr bwMode="auto">
          <a:xfrm>
            <a:off x="79375" y="68265"/>
            <a:ext cx="2332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Electron diffraction</a:t>
            </a:r>
          </a:p>
        </p:txBody>
      </p:sp>
      <p:sp>
        <p:nvSpPr>
          <p:cNvPr id="28609" name="Text Box 961"/>
          <p:cNvSpPr txBox="1">
            <a:spLocks noChangeArrowheads="1"/>
          </p:cNvSpPr>
          <p:nvPr/>
        </p:nvSpPr>
        <p:spPr bwMode="auto">
          <a:xfrm>
            <a:off x="7223125" y="272574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14" name="Group 962"/>
          <p:cNvGrpSpPr>
            <a:grpSpLocks/>
          </p:cNvGrpSpPr>
          <p:nvPr/>
        </p:nvGrpSpPr>
        <p:grpSpPr bwMode="auto">
          <a:xfrm>
            <a:off x="6173788" y="111125"/>
            <a:ext cx="2959100" cy="3716338"/>
            <a:chOff x="3896" y="70"/>
            <a:chExt cx="1864" cy="2341"/>
          </a:xfrm>
        </p:grpSpPr>
        <p:pic>
          <p:nvPicPr>
            <p:cNvPr id="28611" name="Picture 96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96" y="70"/>
              <a:ext cx="1864" cy="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12" name="Text Box 964"/>
            <p:cNvSpPr txBox="1">
              <a:spLocks noChangeArrowheads="1"/>
            </p:cNvSpPr>
            <p:nvPr/>
          </p:nvSpPr>
          <p:spPr bwMode="auto">
            <a:xfrm>
              <a:off x="4219" y="1777"/>
              <a:ext cx="14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many grating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different directions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different spacings</a:t>
              </a:r>
            </a:p>
          </p:txBody>
        </p:sp>
      </p:grpSp>
      <p:grpSp>
        <p:nvGrpSpPr>
          <p:cNvPr id="15" name="Group 965"/>
          <p:cNvGrpSpPr>
            <a:grpSpLocks/>
          </p:cNvGrpSpPr>
          <p:nvPr/>
        </p:nvGrpSpPr>
        <p:grpSpPr bwMode="auto">
          <a:xfrm>
            <a:off x="168277" y="3943350"/>
            <a:ext cx="7591425" cy="2751138"/>
            <a:chOff x="106" y="2484"/>
            <a:chExt cx="4782" cy="1733"/>
          </a:xfrm>
        </p:grpSpPr>
        <p:pic>
          <p:nvPicPr>
            <p:cNvPr id="28614" name="Picture 96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" y="2484"/>
              <a:ext cx="1813" cy="1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15" name="Text Box 967"/>
            <p:cNvSpPr txBox="1">
              <a:spLocks noChangeArrowheads="1"/>
            </p:cNvSpPr>
            <p:nvPr/>
          </p:nvSpPr>
          <p:spPr bwMode="auto">
            <a:xfrm>
              <a:off x="1928" y="3386"/>
              <a:ext cx="296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Low Energy Electron Diffraction (LEED)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from crystal surface</a:t>
              </a:r>
            </a:p>
          </p:txBody>
        </p:sp>
      </p:grpSp>
      <p:sp>
        <p:nvSpPr>
          <p:cNvPr id="28616" name="Rectangle 968"/>
          <p:cNvSpPr>
            <a:spLocks noChangeArrowheads="1"/>
          </p:cNvSpPr>
          <p:nvPr/>
        </p:nvSpPr>
        <p:spPr bwMode="auto">
          <a:xfrm>
            <a:off x="3155950" y="92077"/>
            <a:ext cx="28590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Electron beam impinges 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on surface of a crystal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low energy electron diffraction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diffracts from surface.  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Acts as wave.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Measurement </a:t>
            </a:r>
            <a:b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determines </a:t>
            </a:r>
          </a:p>
          <a:p>
            <a:pPr>
              <a:lnSpc>
                <a:spcPct val="85000"/>
              </a:lnSpc>
            </a:pPr>
            <a:r>
              <a:rPr lang="en-US" sz="1600" b="1" dirty="0">
                <a:solidFill>
                  <a:srgbClr val="000099"/>
                </a:solidFill>
                <a:latin typeface="Times New Roman" pitchFamily="18" charset="0"/>
              </a:rPr>
              <a:t>momentum eigenstates.</a:t>
            </a:r>
          </a:p>
        </p:txBody>
      </p:sp>
      <p:sp>
        <p:nvSpPr>
          <p:cNvPr id="2861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41325" y="90490"/>
            <a:ext cx="2008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Group Velocities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17525" y="623888"/>
            <a:ext cx="4419600" cy="1301750"/>
            <a:chOff x="326" y="393"/>
            <a:chExt cx="2784" cy="820"/>
          </a:xfrm>
        </p:grpSpPr>
        <p:sp>
          <p:nvSpPr>
            <p:cNvPr id="29700" name="Text Box 4"/>
            <p:cNvSpPr txBox="1">
              <a:spLocks noChangeArrowheads="1"/>
            </p:cNvSpPr>
            <p:nvPr/>
          </p:nvSpPr>
          <p:spPr bwMode="auto">
            <a:xfrm>
              <a:off x="326" y="393"/>
              <a:ext cx="27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Times New Roman" pitchFamily="18" charset="0"/>
                </a:rPr>
                <a:t>Time independent momentum eigenket</a:t>
              </a:r>
            </a:p>
          </p:txBody>
        </p:sp>
        <p:graphicFrame>
          <p:nvGraphicFramePr>
            <p:cNvPr id="29701" name="Object 5"/>
            <p:cNvGraphicFramePr>
              <a:graphicFrameLocks noChangeAspect="1"/>
            </p:cNvGraphicFramePr>
            <p:nvPr/>
          </p:nvGraphicFramePr>
          <p:xfrm>
            <a:off x="339" y="720"/>
            <a:ext cx="2730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2" name="Equation" r:id="rId4" imgW="2324100" imgH="419100" progId="Equation.DSMT4">
                    <p:embed/>
                  </p:oleObj>
                </mc:Choice>
                <mc:Fallback>
                  <p:oleObj name="Equation" r:id="rId4" imgW="23241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" y="720"/>
                          <a:ext cx="2730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17525" y="2376488"/>
            <a:ext cx="7467600" cy="1930400"/>
            <a:chOff x="326" y="1497"/>
            <a:chExt cx="4704" cy="1216"/>
          </a:xfrm>
        </p:grpSpPr>
        <p:sp>
          <p:nvSpPr>
            <p:cNvPr id="29703" name="Text Box 7"/>
            <p:cNvSpPr txBox="1">
              <a:spLocks noChangeArrowheads="1"/>
            </p:cNvSpPr>
            <p:nvPr/>
          </p:nvSpPr>
          <p:spPr bwMode="auto">
            <a:xfrm>
              <a:off x="326" y="1497"/>
              <a:ext cx="47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Direction and normalization	    ket still not completely defined.</a:t>
              </a:r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2360" y="1632"/>
              <a:ext cx="432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326" y="1833"/>
              <a:ext cx="21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Can multiply by phase factor</a:t>
              </a:r>
            </a:p>
          </p:txBody>
        </p:sp>
        <p:graphicFrame>
          <p:nvGraphicFramePr>
            <p:cNvPr id="29706" name="Object 10"/>
            <p:cNvGraphicFramePr>
              <a:graphicFrameLocks noChangeAspect="1"/>
            </p:cNvGraphicFramePr>
            <p:nvPr/>
          </p:nvGraphicFramePr>
          <p:xfrm>
            <a:off x="2449" y="1813"/>
            <a:ext cx="1023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3" name="Equation" r:id="rId6" imgW="825500" imgH="228600" progId="Equation.DSMT4">
                    <p:embed/>
                  </p:oleObj>
                </mc:Choice>
                <mc:Fallback>
                  <p:oleObj name="Equation" r:id="rId6" imgW="8255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9" y="1813"/>
                          <a:ext cx="1023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352" y="2271"/>
              <a:ext cx="158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Ket still normalized.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Direction unchanged.</a:t>
              </a:r>
            </a:p>
          </p:txBody>
        </p:sp>
      </p:grpSp>
      <p:sp>
        <p:nvSpPr>
          <p:cNvPr id="29708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58777" y="98427"/>
            <a:ext cx="69897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</a:rPr>
              <a:t>For time independent Energy</a:t>
            </a:r>
            <a:br>
              <a:rPr lang="en-US" sz="2000" b="1" dirty="0">
                <a:solidFill>
                  <a:srgbClr val="3333CC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</a:rPr>
              <a:t>	In the Schr</a:t>
            </a: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ödinger Representation     (will prove later)</a:t>
            </a:r>
            <a:b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Time dependence of the wavefunction is given by</a:t>
            </a:r>
            <a:endParaRPr lang="en-US" sz="2000" b="1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690563" y="1563690"/>
          <a:ext cx="3852862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4" imgW="2298700" imgH="292100" progId="Equation.DSMT4">
                  <p:embed/>
                </p:oleObj>
              </mc:Choice>
              <mc:Fallback>
                <p:oleObj name="Equation" r:id="rId4" imgW="2298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1563690"/>
                        <a:ext cx="3852862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71475" y="2063752"/>
            <a:ext cx="3398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Time dependent phase factor.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30250" y="2811463"/>
            <a:ext cx="4217988" cy="508000"/>
            <a:chOff x="460" y="1771"/>
            <a:chExt cx="2657" cy="320"/>
          </a:xfrm>
        </p:grpSpPr>
        <p:graphicFrame>
          <p:nvGraphicFramePr>
            <p:cNvPr id="31750" name="Object 6"/>
            <p:cNvGraphicFramePr>
              <a:graphicFrameLocks noChangeAspect="1"/>
            </p:cNvGraphicFramePr>
            <p:nvPr/>
          </p:nvGraphicFramePr>
          <p:xfrm>
            <a:off x="460" y="1771"/>
            <a:ext cx="116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" name="Equation" r:id="rId6" imgW="1066800" imgH="292100" progId="Equation.DSMT4">
                    <p:embed/>
                  </p:oleObj>
                </mc:Choice>
                <mc:Fallback>
                  <p:oleObj name="Equation" r:id="rId6" imgW="10668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" y="1771"/>
                          <a:ext cx="1169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1915" y="1792"/>
              <a:ext cx="12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ED7D31"/>
                  </a:solidFill>
                  <a:latin typeface="Times New Roman" pitchFamily="18" charset="0"/>
                </a:rPr>
                <a:t>Still normalized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71475" y="3617915"/>
            <a:ext cx="7372350" cy="1355725"/>
            <a:chOff x="234" y="2279"/>
            <a:chExt cx="4644" cy="854"/>
          </a:xfrm>
        </p:grpSpPr>
        <p:sp>
          <p:nvSpPr>
            <p:cNvPr id="31753" name="Text Box 9"/>
            <p:cNvSpPr txBox="1">
              <a:spLocks noChangeArrowheads="1"/>
            </p:cNvSpPr>
            <p:nvPr/>
          </p:nvSpPr>
          <p:spPr bwMode="auto">
            <a:xfrm>
              <a:off x="234" y="2279"/>
              <a:ext cx="46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 time dependent eigenfunctions of the momentum operator are</a:t>
              </a:r>
            </a:p>
          </p:txBody>
        </p:sp>
        <p:graphicFrame>
          <p:nvGraphicFramePr>
            <p:cNvPr id="31754" name="Object 10"/>
            <p:cNvGraphicFramePr>
              <a:graphicFrameLocks noChangeAspect="1"/>
            </p:cNvGraphicFramePr>
            <p:nvPr/>
          </p:nvGraphicFramePr>
          <p:xfrm>
            <a:off x="526" y="2620"/>
            <a:ext cx="2729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Equation" r:id="rId8" imgW="2095500" imgH="393700" progId="Equation.DSMT4">
                    <p:embed/>
                  </p:oleObj>
                </mc:Choice>
                <mc:Fallback>
                  <p:oleObj name="Equation" r:id="rId8" imgW="20955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" y="2620"/>
                          <a:ext cx="2729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5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41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46077" y="160340"/>
            <a:ext cx="3421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Time dependent Wave Packet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98477" y="660400"/>
          <a:ext cx="461962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4" imgW="3213100" imgH="469900" progId="Equation.DSMT4">
                  <p:embed/>
                </p:oleObj>
              </mc:Choice>
              <mc:Fallback>
                <p:oleObj name="Equation" r:id="rId4" imgW="32131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7" y="660400"/>
                        <a:ext cx="4619625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629150" y="1436688"/>
            <a:ext cx="294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3333CC"/>
                </a:solidFill>
                <a:latin typeface="Times New Roman" pitchFamily="18" charset="0"/>
              </a:rPr>
              <a:t>time dependent phase factor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 flipV="1">
            <a:off x="4133850" y="1114425"/>
            <a:ext cx="438150" cy="501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6240" y="1890713"/>
            <a:ext cx="8467725" cy="2451100"/>
            <a:chOff x="237" y="1191"/>
            <a:chExt cx="5334" cy="1544"/>
          </a:xfrm>
        </p:grpSpPr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>
              <a:off x="237" y="1191"/>
              <a:ext cx="5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281" y="1293"/>
              <a:ext cx="24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Photon Wave Packet in a vacuum</a:t>
              </a: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305" y="1679"/>
              <a:ext cx="26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Superposition of photon plane waves.</a:t>
              </a:r>
            </a:p>
          </p:txBody>
        </p:sp>
        <p:sp>
          <p:nvSpPr>
            <p:cNvPr id="33802" name="Text Box 10"/>
            <p:cNvSpPr txBox="1">
              <a:spLocks noChangeArrowheads="1"/>
            </p:cNvSpPr>
            <p:nvPr/>
          </p:nvSpPr>
          <p:spPr bwMode="auto">
            <a:xfrm>
              <a:off x="763" y="2007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Need </a:t>
              </a:r>
              <a:r>
                <a:rPr lang="en-US" sz="2000" b="1" i="1">
                  <a:solidFill>
                    <a:srgbClr val="D60000"/>
                  </a:solidFill>
                  <a:latin typeface="Symbol" pitchFamily="18" charset="2"/>
                </a:rPr>
                <a:t>w</a:t>
              </a:r>
            </a:p>
          </p:txBody>
        </p:sp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1516" y="2252"/>
            <a:ext cx="1104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1" name="Equation" r:id="rId6" imgW="901309" imgH="393529" progId="Equation.DSMT4">
                    <p:embed/>
                  </p:oleObj>
                </mc:Choice>
                <mc:Fallback>
                  <p:oleObj name="Equation" r:id="rId6" imgW="901309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6" y="2252"/>
                          <a:ext cx="1104" cy="4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3528" y="2226"/>
            <a:ext cx="700" cy="4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2" name="Equation" r:id="rId8" imgW="571252" imgH="406224" progId="Equation.DSMT4">
                    <p:embed/>
                  </p:oleObj>
                </mc:Choice>
                <mc:Fallback>
                  <p:oleObj name="Equation" r:id="rId8" imgW="571252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8" y="2226"/>
                          <a:ext cx="700" cy="4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80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3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71477" y="123825"/>
            <a:ext cx="1006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D60000"/>
                </a:solidFill>
                <a:latin typeface="Times New Roman" pitchFamily="18" charset="0"/>
              </a:rPr>
              <a:t>Using</a:t>
            </a:r>
            <a:r>
              <a:rPr lang="en-US" sz="2400" b="1">
                <a:solidFill>
                  <a:prstClr val="black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319215" y="157163"/>
          <a:ext cx="979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457002" imgH="177723" progId="Equation.DSMT4">
                  <p:embed/>
                </p:oleObj>
              </mc:Choice>
              <mc:Fallback>
                <p:oleObj name="Equation" r:id="rId4" imgW="457002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5" y="157163"/>
                        <a:ext cx="9794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387352" y="468313"/>
          <a:ext cx="56610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6" imgW="2616200" imgH="469900" progId="Equation.DSMT4">
                  <p:embed/>
                </p:oleObj>
              </mc:Choice>
              <mc:Fallback>
                <p:oleObj name="Equation" r:id="rId6" imgW="26162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2" y="468313"/>
                        <a:ext cx="56610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611690" y="1303340"/>
            <a:ext cx="2382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Have factored out </a:t>
            </a:r>
            <a:r>
              <a:rPr lang="en-US" sz="2000" b="1" i="1">
                <a:solidFill>
                  <a:srgbClr val="D60000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 flipV="1">
            <a:off x="3832227" y="1098550"/>
            <a:ext cx="8493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30188" y="1352550"/>
            <a:ext cx="8775700" cy="1246188"/>
            <a:chOff x="145" y="852"/>
            <a:chExt cx="5528" cy="785"/>
          </a:xfrm>
        </p:grpSpPr>
        <p:sp>
          <p:nvSpPr>
            <p:cNvPr id="35848" name="Text Box 8"/>
            <p:cNvSpPr txBox="1">
              <a:spLocks noChangeArrowheads="1"/>
            </p:cNvSpPr>
            <p:nvPr/>
          </p:nvSpPr>
          <p:spPr bwMode="auto">
            <a:xfrm>
              <a:off x="145" y="852"/>
              <a:ext cx="2785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  <a:latin typeface="Times New Roman" pitchFamily="18" charset="0"/>
                </a:rPr>
                <a:t>At </a:t>
              </a:r>
              <a:r>
                <a:rPr lang="en-US" sz="2400" b="1" i="1">
                  <a:solidFill>
                    <a:srgbClr val="FF0000"/>
                  </a:solidFill>
                  <a:latin typeface="Times New Roman" pitchFamily="18" charset="0"/>
                </a:rPr>
                <a:t>t</a:t>
              </a:r>
              <a:r>
                <a:rPr lang="en-US" sz="2400" b="1">
                  <a:solidFill>
                    <a:srgbClr val="FF0000"/>
                  </a:solidFill>
                  <a:latin typeface="Times New Roman" pitchFamily="18" charset="0"/>
                </a:rPr>
                <a:t> = 0,</a:t>
              </a:r>
              <a:br>
                <a:rPr lang="en-US" sz="2400" b="1">
                  <a:solidFill>
                    <a:srgbClr val="FF0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FF0000"/>
                  </a:solidFill>
                  <a:latin typeface="Times New Roman" pitchFamily="18" charset="0"/>
                </a:rPr>
                <a:t>	Packet centered at </a:t>
              </a:r>
              <a:r>
                <a:rPr lang="en-US" sz="2400" b="1" i="1">
                  <a:solidFill>
                    <a:srgbClr val="FF0000"/>
                  </a:solidFill>
                  <a:latin typeface="Times New Roman" pitchFamily="18" charset="0"/>
                </a:rPr>
                <a:t>x = x</a:t>
              </a:r>
              <a:r>
                <a:rPr lang="en-US" sz="2400" b="1" baseline="-25000">
                  <a:solidFill>
                    <a:srgbClr val="FF0000"/>
                  </a:solidFill>
                  <a:latin typeface="Times New Roman" pitchFamily="18" charset="0"/>
                </a:rPr>
                <a:t>0</a:t>
              </a:r>
              <a:r>
                <a:rPr lang="en-US" sz="2400" b="1">
                  <a:solidFill>
                    <a:srgbClr val="FF0000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35849" name="Text Box 9"/>
            <p:cNvSpPr txBox="1">
              <a:spLocks noChangeArrowheads="1"/>
            </p:cNvSpPr>
            <p:nvPr/>
          </p:nvSpPr>
          <p:spPr bwMode="auto">
            <a:xfrm>
              <a:off x="168" y="1349"/>
              <a:ext cx="55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3333CC"/>
                  </a:solidFill>
                  <a:latin typeface="Times New Roman" pitchFamily="18" charset="0"/>
                </a:rPr>
                <a:t>Argument of exp. = 0.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		</a:t>
              </a:r>
              <a:r>
                <a:rPr lang="en-US" sz="2400" b="1">
                  <a:solidFill>
                    <a:srgbClr val="3333CC"/>
                  </a:solidFill>
                  <a:latin typeface="Times New Roman" pitchFamily="18" charset="0"/>
                </a:rPr>
                <a:t>Max constructive interference.</a:t>
              </a:r>
            </a:p>
          </p:txBody>
        </p:sp>
        <p:sp>
          <p:nvSpPr>
            <p:cNvPr id="35850" name="AutoShape 10"/>
            <p:cNvSpPr>
              <a:spLocks noChangeArrowheads="1"/>
            </p:cNvSpPr>
            <p:nvPr/>
          </p:nvSpPr>
          <p:spPr bwMode="auto">
            <a:xfrm>
              <a:off x="2183" y="1468"/>
              <a:ext cx="679" cy="95"/>
            </a:xfrm>
            <a:prstGeom prst="rightArrow">
              <a:avLst>
                <a:gd name="adj1" fmla="val 50000"/>
                <a:gd name="adj2" fmla="val 178684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15900" y="2574925"/>
            <a:ext cx="8123238" cy="1398588"/>
            <a:chOff x="136" y="1622"/>
            <a:chExt cx="5117" cy="881"/>
          </a:xfrm>
        </p:grpSpPr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136" y="1622"/>
              <a:ext cx="2791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BA000"/>
                  </a:solidFill>
                  <a:latin typeface="Times New Roman" pitchFamily="18" charset="0"/>
                </a:rPr>
                <a:t>At later times,</a:t>
              </a:r>
              <a:br>
                <a:rPr lang="en-US" sz="2400" b="1">
                  <a:solidFill>
                    <a:srgbClr val="6BA000"/>
                  </a:solidFill>
                  <a:latin typeface="Times New Roman" pitchFamily="18" charset="0"/>
                </a:rPr>
              </a:br>
              <a:r>
                <a:rPr lang="en-US" sz="2400" b="1">
                  <a:solidFill>
                    <a:srgbClr val="6BA000"/>
                  </a:solidFill>
                  <a:latin typeface="Times New Roman" pitchFamily="18" charset="0"/>
                </a:rPr>
                <a:t>		Peak at </a:t>
              </a:r>
              <a:r>
                <a:rPr lang="en-US" sz="2400" b="1" i="1">
                  <a:solidFill>
                    <a:srgbClr val="3333CC"/>
                  </a:solidFill>
                  <a:latin typeface="Times New Roman" pitchFamily="18" charset="0"/>
                </a:rPr>
                <a:t>x = x</a:t>
              </a:r>
              <a:r>
                <a:rPr lang="en-US" sz="2400" b="1" baseline="-25000">
                  <a:solidFill>
                    <a:srgbClr val="3333CC"/>
                  </a:solidFill>
                  <a:latin typeface="Times New Roman" pitchFamily="18" charset="0"/>
                </a:rPr>
                <a:t>0 </a:t>
              </a:r>
              <a:r>
                <a:rPr lang="en-US" sz="2400" b="1">
                  <a:solidFill>
                    <a:srgbClr val="3333CC"/>
                  </a:solidFill>
                  <a:latin typeface="Times New Roman" pitchFamily="18" charset="0"/>
                </a:rPr>
                <a:t>+ c</a:t>
              </a:r>
              <a:r>
                <a:rPr lang="en-US" sz="2400" b="1" i="1">
                  <a:solidFill>
                    <a:srgbClr val="3333CC"/>
                  </a:solidFill>
                  <a:latin typeface="Times New Roman" pitchFamily="18" charset="0"/>
                </a:rPr>
                <a:t>t</a:t>
              </a:r>
              <a:r>
                <a:rPr lang="en-US" sz="2400" b="1">
                  <a:solidFill>
                    <a:srgbClr val="6BA000"/>
                  </a:solidFill>
                  <a:latin typeface="Times New Roman" pitchFamily="18" charset="0"/>
                </a:rPr>
                <a:t>.</a:t>
              </a:r>
              <a:endParaRPr lang="en-US" sz="2400" b="1" baseline="-25000">
                <a:solidFill>
                  <a:srgbClr val="6BA000"/>
                </a:solidFill>
                <a:latin typeface="Times New Roman" pitchFamily="18" charset="0"/>
              </a:endParaRPr>
            </a:p>
          </p:txBody>
        </p:sp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167" y="2253"/>
              <a:ext cx="50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Point where argument of exp = 0		Max constructive interference.</a:t>
              </a:r>
            </a:p>
          </p:txBody>
        </p:sp>
        <p:sp>
          <p:nvSpPr>
            <p:cNvPr id="35854" name="AutoShape 14"/>
            <p:cNvSpPr>
              <a:spLocks noChangeArrowheads="1"/>
            </p:cNvSpPr>
            <p:nvPr/>
          </p:nvSpPr>
          <p:spPr bwMode="auto">
            <a:xfrm>
              <a:off x="2482" y="2341"/>
              <a:ext cx="568" cy="102"/>
            </a:xfrm>
            <a:prstGeom prst="rightArrow">
              <a:avLst>
                <a:gd name="adj1" fmla="val 50000"/>
                <a:gd name="adj2" fmla="val 139216"/>
              </a:avLst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73025" y="4081463"/>
            <a:ext cx="8667750" cy="1039812"/>
            <a:chOff x="158" y="2514"/>
            <a:chExt cx="5460" cy="655"/>
          </a:xfrm>
        </p:grpSpPr>
        <p:sp>
          <p:nvSpPr>
            <p:cNvPr id="35856" name="Line 16"/>
            <p:cNvSpPr>
              <a:spLocks noChangeShapeType="1"/>
            </p:cNvSpPr>
            <p:nvPr/>
          </p:nvSpPr>
          <p:spPr bwMode="auto">
            <a:xfrm>
              <a:off x="158" y="2514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76" y="2529"/>
              <a:ext cx="3424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Packet moves with speed of light.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Each plane wave (</a:t>
              </a: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-state) moves at same rate, </a:t>
              </a: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</a:rPr>
                <a:t>c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.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Packet maintains shape.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93700" y="5194302"/>
            <a:ext cx="7132638" cy="1446213"/>
            <a:chOff x="248" y="3272"/>
            <a:chExt cx="4493" cy="911"/>
          </a:xfrm>
        </p:grpSpPr>
        <p:sp>
          <p:nvSpPr>
            <p:cNvPr id="35859" name="Text Box 19"/>
            <p:cNvSpPr txBox="1">
              <a:spLocks noChangeArrowheads="1"/>
            </p:cNvSpPr>
            <p:nvPr/>
          </p:nvSpPr>
          <p:spPr bwMode="auto">
            <a:xfrm>
              <a:off x="248" y="3272"/>
              <a:ext cx="449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Motion due to changing regions of constructive and destructive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	interference of delocalized planes waves</a:t>
              </a:r>
            </a:p>
          </p:txBody>
        </p:sp>
        <p:sp>
          <p:nvSpPr>
            <p:cNvPr id="35860" name="Text Box 20"/>
            <p:cNvSpPr txBox="1">
              <a:spLocks noChangeArrowheads="1"/>
            </p:cNvSpPr>
            <p:nvPr/>
          </p:nvSpPr>
          <p:spPr bwMode="auto">
            <a:xfrm>
              <a:off x="248" y="3737"/>
              <a:ext cx="423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Localization and motion due to superposition </a:t>
              </a:r>
              <a:b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				of momentum eigenstates.</a:t>
              </a:r>
            </a:p>
          </p:txBody>
        </p:sp>
      </p:grpSp>
      <p:sp>
        <p:nvSpPr>
          <p:cNvPr id="35861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3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33377" y="84140"/>
            <a:ext cx="3694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FF"/>
                </a:solidFill>
                <a:latin typeface="Times New Roman" pitchFamily="18" charset="0"/>
              </a:rPr>
              <a:t>Photons in a Dispersive Medium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96875" y="623890"/>
            <a:ext cx="5454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Photon enters glass, liquid, crystal, etc.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Velocity of light depends on wavelength.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4188" y="1490663"/>
            <a:ext cx="7967662" cy="2894012"/>
            <a:chOff x="305" y="939"/>
            <a:chExt cx="5019" cy="182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05" y="939"/>
              <a:ext cx="3703" cy="250"/>
              <a:chOff x="305" y="1091"/>
              <a:chExt cx="3703" cy="250"/>
            </a:xfrm>
          </p:grpSpPr>
          <p:sp>
            <p:nvSpPr>
              <p:cNvPr id="5126" name="Text Box 6"/>
              <p:cNvSpPr txBox="1">
                <a:spLocks noChangeArrowheads="1"/>
              </p:cNvSpPr>
              <p:nvPr/>
            </p:nvSpPr>
            <p:spPr bwMode="auto">
              <a:xfrm>
                <a:off x="305" y="1091"/>
                <a:ext cx="370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3399"/>
                    </a:solidFill>
                    <a:latin typeface="Times New Roman" pitchFamily="18" charset="0"/>
                  </a:rPr>
                  <a:t>n(</a:t>
                </a:r>
                <a:r>
                  <a:rPr lang="en-US" sz="2000" b="1">
                    <a:solidFill>
                      <a:srgbClr val="003399"/>
                    </a:solidFill>
                    <a:latin typeface="Symbol" pitchFamily="18" charset="2"/>
                  </a:rPr>
                  <a:t>l</a:t>
                </a:r>
                <a:r>
                  <a:rPr lang="en-US" sz="2000" b="1">
                    <a:solidFill>
                      <a:srgbClr val="003399"/>
                    </a:solidFill>
                    <a:latin typeface="Times New Roman" pitchFamily="18" charset="0"/>
                  </a:rPr>
                  <a:t>)	Index of refraction – wavelength dependent.</a:t>
                </a:r>
              </a:p>
            </p:txBody>
          </p:sp>
          <p:sp>
            <p:nvSpPr>
              <p:cNvPr id="5127" name="Line 7"/>
              <p:cNvSpPr>
                <a:spLocks noChangeShapeType="1"/>
              </p:cNvSpPr>
              <p:nvPr/>
            </p:nvSpPr>
            <p:spPr bwMode="auto">
              <a:xfrm>
                <a:off x="671" y="1231"/>
                <a:ext cx="2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>
              <a:off x="939" y="1326"/>
              <a:ext cx="0" cy="10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939" y="2422"/>
              <a:ext cx="24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542" y="1770"/>
              <a:ext cx="3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n(</a:t>
              </a:r>
              <a:r>
                <a:rPr lang="en-US" sz="2000" b="1">
                  <a:solidFill>
                    <a:prstClr val="black"/>
                  </a:solidFill>
                  <a:latin typeface="Symbol" pitchFamily="18" charset="2"/>
                </a:rPr>
                <a:t>l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2017" y="2512"/>
              <a:ext cx="2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Symbol" pitchFamily="18" charset="2"/>
                </a:rPr>
                <a:t>l</a:t>
              </a:r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2917" y="2445"/>
              <a:ext cx="4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blue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1094" y="2421"/>
              <a:ext cx="3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red</a:t>
              </a:r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auto">
            <a:xfrm>
              <a:off x="1230" y="1533"/>
              <a:ext cx="1779" cy="555"/>
            </a:xfrm>
            <a:custGeom>
              <a:avLst/>
              <a:gdLst>
                <a:gd name="T0" fmla="*/ 0 w 1779"/>
                <a:gd name="T1" fmla="*/ 555 h 555"/>
                <a:gd name="T2" fmla="*/ 459 w 1779"/>
                <a:gd name="T3" fmla="*/ 526 h 555"/>
                <a:gd name="T4" fmla="*/ 853 w 1779"/>
                <a:gd name="T5" fmla="*/ 463 h 555"/>
                <a:gd name="T6" fmla="*/ 1019 w 1779"/>
                <a:gd name="T7" fmla="*/ 416 h 555"/>
                <a:gd name="T8" fmla="*/ 1121 w 1779"/>
                <a:gd name="T9" fmla="*/ 392 h 555"/>
                <a:gd name="T10" fmla="*/ 1176 w 1779"/>
                <a:gd name="T11" fmla="*/ 375 h 555"/>
                <a:gd name="T12" fmla="*/ 1200 w 1779"/>
                <a:gd name="T13" fmla="*/ 363 h 555"/>
                <a:gd name="T14" fmla="*/ 1251 w 1779"/>
                <a:gd name="T15" fmla="*/ 339 h 555"/>
                <a:gd name="T16" fmla="*/ 1350 w 1779"/>
                <a:gd name="T17" fmla="*/ 297 h 555"/>
                <a:gd name="T18" fmla="*/ 1431 w 1779"/>
                <a:gd name="T19" fmla="*/ 252 h 555"/>
                <a:gd name="T20" fmla="*/ 1469 w 1779"/>
                <a:gd name="T21" fmla="*/ 234 h 555"/>
                <a:gd name="T22" fmla="*/ 1492 w 1779"/>
                <a:gd name="T23" fmla="*/ 227 h 555"/>
                <a:gd name="T24" fmla="*/ 1595 w 1779"/>
                <a:gd name="T25" fmla="*/ 163 h 555"/>
                <a:gd name="T26" fmla="*/ 1626 w 1779"/>
                <a:gd name="T27" fmla="*/ 140 h 555"/>
                <a:gd name="T28" fmla="*/ 1647 w 1779"/>
                <a:gd name="T29" fmla="*/ 129 h 555"/>
                <a:gd name="T30" fmla="*/ 1695 w 1779"/>
                <a:gd name="T31" fmla="*/ 93 h 555"/>
                <a:gd name="T32" fmla="*/ 1725 w 1779"/>
                <a:gd name="T33" fmla="*/ 69 h 555"/>
                <a:gd name="T34" fmla="*/ 1760 w 1779"/>
                <a:gd name="T35" fmla="*/ 29 h 555"/>
                <a:gd name="T36" fmla="*/ 1779 w 1779"/>
                <a:gd name="T37" fmla="*/ 0 h 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79"/>
                <a:gd name="T58" fmla="*/ 0 h 555"/>
                <a:gd name="T59" fmla="*/ 1779 w 1779"/>
                <a:gd name="T60" fmla="*/ 555 h 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79" h="555">
                  <a:moveTo>
                    <a:pt x="0" y="555"/>
                  </a:moveTo>
                  <a:cubicBezTo>
                    <a:pt x="117" y="549"/>
                    <a:pt x="339" y="534"/>
                    <a:pt x="459" y="526"/>
                  </a:cubicBezTo>
                  <a:cubicBezTo>
                    <a:pt x="588" y="503"/>
                    <a:pt x="726" y="495"/>
                    <a:pt x="853" y="463"/>
                  </a:cubicBezTo>
                  <a:cubicBezTo>
                    <a:pt x="909" y="449"/>
                    <a:pt x="963" y="430"/>
                    <a:pt x="1019" y="416"/>
                  </a:cubicBezTo>
                  <a:cubicBezTo>
                    <a:pt x="1052" y="407"/>
                    <a:pt x="1089" y="404"/>
                    <a:pt x="1121" y="392"/>
                  </a:cubicBezTo>
                  <a:cubicBezTo>
                    <a:pt x="1213" y="357"/>
                    <a:pt x="1104" y="396"/>
                    <a:pt x="1176" y="375"/>
                  </a:cubicBezTo>
                  <a:cubicBezTo>
                    <a:pt x="1189" y="370"/>
                    <a:pt x="1187" y="369"/>
                    <a:pt x="1200" y="363"/>
                  </a:cubicBezTo>
                  <a:cubicBezTo>
                    <a:pt x="1213" y="357"/>
                    <a:pt x="1226" y="350"/>
                    <a:pt x="1251" y="339"/>
                  </a:cubicBezTo>
                  <a:cubicBezTo>
                    <a:pt x="1300" y="314"/>
                    <a:pt x="1298" y="314"/>
                    <a:pt x="1350" y="297"/>
                  </a:cubicBezTo>
                  <a:cubicBezTo>
                    <a:pt x="1380" y="282"/>
                    <a:pt x="1411" y="262"/>
                    <a:pt x="1431" y="252"/>
                  </a:cubicBezTo>
                  <a:cubicBezTo>
                    <a:pt x="1451" y="242"/>
                    <a:pt x="1459" y="238"/>
                    <a:pt x="1469" y="234"/>
                  </a:cubicBezTo>
                  <a:cubicBezTo>
                    <a:pt x="1477" y="232"/>
                    <a:pt x="1492" y="227"/>
                    <a:pt x="1492" y="227"/>
                  </a:cubicBezTo>
                  <a:cubicBezTo>
                    <a:pt x="1528" y="203"/>
                    <a:pt x="1557" y="191"/>
                    <a:pt x="1595" y="163"/>
                  </a:cubicBezTo>
                  <a:cubicBezTo>
                    <a:pt x="1605" y="155"/>
                    <a:pt x="1626" y="140"/>
                    <a:pt x="1626" y="140"/>
                  </a:cubicBezTo>
                  <a:cubicBezTo>
                    <a:pt x="1634" y="133"/>
                    <a:pt x="1636" y="137"/>
                    <a:pt x="1647" y="129"/>
                  </a:cubicBezTo>
                  <a:cubicBezTo>
                    <a:pt x="1658" y="121"/>
                    <a:pt x="1682" y="103"/>
                    <a:pt x="1695" y="93"/>
                  </a:cubicBezTo>
                  <a:cubicBezTo>
                    <a:pt x="1710" y="81"/>
                    <a:pt x="1709" y="80"/>
                    <a:pt x="1725" y="69"/>
                  </a:cubicBezTo>
                  <a:cubicBezTo>
                    <a:pt x="1733" y="64"/>
                    <a:pt x="1760" y="29"/>
                    <a:pt x="1760" y="29"/>
                  </a:cubicBezTo>
                  <a:cubicBezTo>
                    <a:pt x="1778" y="4"/>
                    <a:pt x="1773" y="0"/>
                    <a:pt x="177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3603" y="1403"/>
              <a:ext cx="17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6BA000"/>
                  </a:solidFill>
                  <a:latin typeface="Times New Roman" pitchFamily="18" charset="0"/>
                </a:rPr>
                <a:t>glass – middle of visible</a:t>
              </a:r>
              <a:br>
                <a:rPr lang="en-US" sz="2000" b="1">
                  <a:solidFill>
                    <a:srgbClr val="6BA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6BA000"/>
                  </a:solidFill>
                  <a:latin typeface="Times New Roman" pitchFamily="18" charset="0"/>
                </a:rPr>
                <a:t>	n ~ 1.5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01663" y="4579940"/>
            <a:ext cx="6648450" cy="1836737"/>
            <a:chOff x="379" y="2885"/>
            <a:chExt cx="4188" cy="1157"/>
          </a:xfrm>
        </p:grpSpPr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379" y="2885"/>
            <a:ext cx="4188" cy="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8" name="Equation" r:id="rId4" imgW="3594100" imgH="647700" progId="Equation.DSMT4">
                    <p:embed/>
                  </p:oleObj>
                </mc:Choice>
                <mc:Fallback>
                  <p:oleObj name="Equation" r:id="rId4" imgW="35941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" y="2885"/>
                          <a:ext cx="4188" cy="7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794" y="3770"/>
              <a:ext cx="33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Dispersion,		no longer linear in </a:t>
              </a:r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.  </a:t>
              </a:r>
            </a:p>
          </p:txBody>
        </p:sp>
        <p:graphicFrame>
          <p:nvGraphicFramePr>
            <p:cNvPr id="5139" name="Object 19"/>
            <p:cNvGraphicFramePr>
              <a:graphicFrameLocks noChangeAspect="1"/>
            </p:cNvGraphicFramePr>
            <p:nvPr/>
          </p:nvGraphicFramePr>
          <p:xfrm>
            <a:off x="1838" y="3804"/>
            <a:ext cx="417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9" name="Equation" r:id="rId6" imgW="355292" imgH="203024" progId="Equation.DSMT4">
                    <p:embed/>
                  </p:oleObj>
                </mc:Choice>
                <mc:Fallback>
                  <p:oleObj name="Equation" r:id="rId6" imgW="355292" imgH="2030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8" y="3804"/>
                          <a:ext cx="417" cy="2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40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35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20675" y="147640"/>
            <a:ext cx="1601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Wave Packet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17540" y="617540"/>
          <a:ext cx="5253037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4" imgW="3048000" imgH="469900" progId="Equation.DSMT4">
                  <p:embed/>
                </p:oleObj>
              </mc:Choice>
              <mc:Fallback>
                <p:oleObj name="Equation" r:id="rId4" imgW="30480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40" y="617540"/>
                        <a:ext cx="5253037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46100" y="1563690"/>
            <a:ext cx="3163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Still looks like wave packet.</a:t>
            </a: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722313" y="2001840"/>
          <a:ext cx="45275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6" imgW="2159000" imgH="228600" progId="Equation.DSMT4">
                  <p:embed/>
                </p:oleObj>
              </mc:Choice>
              <mc:Fallback>
                <p:oleObj name="Equation" r:id="rId6" imgW="2159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2001840"/>
                        <a:ext cx="452755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6900" y="2690813"/>
            <a:ext cx="5481638" cy="1365250"/>
            <a:chOff x="376" y="1695"/>
            <a:chExt cx="3453" cy="860"/>
          </a:xfrm>
        </p:grpSpPr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376" y="1695"/>
              <a:ext cx="26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Moves, but not with velocity of light.</a:t>
              </a:r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431" y="2113"/>
              <a:ext cx="339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Different states move with different velocities;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in glass 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blue waves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move slower than 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red waves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98452" y="4468813"/>
            <a:ext cx="8150225" cy="2144712"/>
            <a:chOff x="188" y="2815"/>
            <a:chExt cx="5134" cy="1351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471" y="2815"/>
              <a:ext cx="2893" cy="442"/>
              <a:chOff x="471" y="2815"/>
              <a:chExt cx="2893" cy="442"/>
            </a:xfrm>
          </p:grpSpPr>
          <p:sp>
            <p:nvSpPr>
              <p:cNvPr id="7179" name="Text Box 11"/>
              <p:cNvSpPr txBox="1">
                <a:spLocks noChangeArrowheads="1"/>
              </p:cNvSpPr>
              <p:nvPr/>
            </p:nvSpPr>
            <p:spPr bwMode="auto">
              <a:xfrm>
                <a:off x="471" y="2815"/>
                <a:ext cx="289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66FF"/>
                    </a:solidFill>
                    <a:latin typeface="Times New Roman" pitchFamily="18" charset="0"/>
                  </a:rPr>
                  <a:t>Velocity of a single state in superposition</a:t>
                </a:r>
                <a:br>
                  <a:rPr lang="en-US" sz="2000" b="1">
                    <a:solidFill>
                      <a:srgbClr val="0066FF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66FF"/>
                    </a:solidFill>
                    <a:latin typeface="Times New Roman" pitchFamily="18" charset="0"/>
                  </a:rPr>
                  <a:t>	Phase Velocity.</a:t>
                </a:r>
              </a:p>
            </p:txBody>
          </p:sp>
          <p:sp>
            <p:nvSpPr>
              <p:cNvPr id="7180" name="Line 12"/>
              <p:cNvSpPr>
                <a:spLocks noChangeShapeType="1"/>
              </p:cNvSpPr>
              <p:nvPr/>
            </p:nvSpPr>
            <p:spPr bwMode="auto">
              <a:xfrm>
                <a:off x="560" y="3140"/>
                <a:ext cx="5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7181" name="Picture 1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22" y="3338"/>
              <a:ext cx="470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188" y="3643"/>
              <a:ext cx="320" cy="57"/>
              <a:chOff x="188" y="3611"/>
              <a:chExt cx="320" cy="57"/>
            </a:xfrm>
          </p:grpSpPr>
          <p:sp>
            <p:nvSpPr>
              <p:cNvPr id="7183" name="Oval 15"/>
              <p:cNvSpPr>
                <a:spLocks noChangeArrowheads="1"/>
              </p:cNvSpPr>
              <p:nvPr/>
            </p:nvSpPr>
            <p:spPr bwMode="auto">
              <a:xfrm>
                <a:off x="188" y="3611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4" name="Oval 16"/>
              <p:cNvSpPr>
                <a:spLocks noChangeArrowheads="1"/>
              </p:cNvSpPr>
              <p:nvPr/>
            </p:nvSpPr>
            <p:spPr bwMode="auto">
              <a:xfrm>
                <a:off x="319" y="361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5" name="Oval 17"/>
              <p:cNvSpPr>
                <a:spLocks noChangeArrowheads="1"/>
              </p:cNvSpPr>
              <p:nvPr/>
            </p:nvSpPr>
            <p:spPr bwMode="auto">
              <a:xfrm>
                <a:off x="452" y="361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5002" y="3644"/>
              <a:ext cx="320" cy="57"/>
              <a:chOff x="188" y="3611"/>
              <a:chExt cx="320" cy="57"/>
            </a:xfrm>
          </p:grpSpPr>
          <p:sp>
            <p:nvSpPr>
              <p:cNvPr id="7187" name="Oval 19"/>
              <p:cNvSpPr>
                <a:spLocks noChangeArrowheads="1"/>
              </p:cNvSpPr>
              <p:nvPr/>
            </p:nvSpPr>
            <p:spPr bwMode="auto">
              <a:xfrm>
                <a:off x="188" y="3611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8" name="Oval 20"/>
              <p:cNvSpPr>
                <a:spLocks noChangeArrowheads="1"/>
              </p:cNvSpPr>
              <p:nvPr/>
            </p:nvSpPr>
            <p:spPr bwMode="auto">
              <a:xfrm>
                <a:off x="319" y="361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9" name="Oval 21"/>
              <p:cNvSpPr>
                <a:spLocks noChangeArrowheads="1"/>
              </p:cNvSpPr>
              <p:nvPr/>
            </p:nvSpPr>
            <p:spPr bwMode="auto">
              <a:xfrm>
                <a:off x="452" y="361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2848" y="3290"/>
              <a:ext cx="14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7191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85777" y="134940"/>
            <a:ext cx="4291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FF"/>
                </a:solidFill>
                <a:latin typeface="Times New Roman" pitchFamily="18" charset="0"/>
              </a:rPr>
              <a:t>Velocity –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velocity of center of packet</a:t>
            </a:r>
            <a:r>
              <a:rPr lang="en-US" sz="2000" b="1" dirty="0">
                <a:solidFill>
                  <a:srgbClr val="0066FF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82600" y="638177"/>
          <a:ext cx="16637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638177"/>
                        <a:ext cx="16637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65413" y="611190"/>
            <a:ext cx="3409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max constructive interference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73077" y="1138240"/>
            <a:ext cx="4545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Argument of exp. zero for all </a:t>
            </a:r>
            <a:r>
              <a:rPr lang="en-US" sz="2000" b="1" i="1">
                <a:solidFill>
                  <a:srgbClr val="3333CC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-states at </a:t>
            </a:r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932363" y="1154115"/>
          <a:ext cx="15938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6" imgW="876300" imgH="228600" progId="Equation.DSMT4">
                  <p:embed/>
                </p:oleObj>
              </mc:Choice>
              <mc:Fallback>
                <p:oleObj name="Equation" r:id="rId6" imgW="876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154115"/>
                        <a:ext cx="159385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77825" y="1690690"/>
            <a:ext cx="8478838" cy="2360612"/>
            <a:chOff x="238" y="1065"/>
            <a:chExt cx="5341" cy="1487"/>
          </a:xfrm>
        </p:grpSpPr>
        <p:sp>
          <p:nvSpPr>
            <p:cNvPr id="9224" name="Line 8"/>
            <p:cNvSpPr>
              <a:spLocks noChangeShapeType="1"/>
            </p:cNvSpPr>
            <p:nvPr/>
          </p:nvSpPr>
          <p:spPr bwMode="auto">
            <a:xfrm>
              <a:off x="238" y="1065"/>
              <a:ext cx="5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298" y="1198"/>
              <a:ext cx="279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The argument of the exp. </a:t>
              </a:r>
              <a:r>
                <a:rPr lang="en-US" sz="2000" b="1" dirty="0" smtClean="0">
                  <a:solidFill>
                    <a:srgbClr val="008000"/>
                  </a:solidFill>
                  <a:latin typeface="Times New Roman" pitchFamily="18" charset="0"/>
                </a:rPr>
                <a:t>at later times</a:t>
              </a:r>
              <a:endParaRPr lang="en-US" sz="2000" b="1" dirty="0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9226" name="Object 10"/>
            <p:cNvGraphicFramePr>
              <a:graphicFrameLocks noChangeAspect="1"/>
            </p:cNvGraphicFramePr>
            <p:nvPr/>
          </p:nvGraphicFramePr>
          <p:xfrm>
            <a:off x="1380" y="1526"/>
            <a:ext cx="1911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8" name="Equation" r:id="rId8" imgW="1358900" imgH="228600" progId="Equation.DSMT4">
                    <p:embed/>
                  </p:oleObj>
                </mc:Choice>
                <mc:Fallback>
                  <p:oleObj name="Equation" r:id="rId8" imgW="13589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0" y="1526"/>
                          <a:ext cx="1911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312" y="1912"/>
              <a:ext cx="3891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rgbClr val="3333CC"/>
                  </a:solidFill>
                  <a:latin typeface="Symbol" pitchFamily="18" charset="2"/>
                </a:rPr>
                <a:t>w</a:t>
              </a:r>
              <a:r>
                <a:rPr lang="en-US" sz="2000" b="1" dirty="0">
                  <a:solidFill>
                    <a:srgbClr val="3333CC"/>
                  </a:solidFill>
                  <a:latin typeface="Times New Roman" pitchFamily="18" charset="0"/>
                </a:rPr>
                <a:t>(</a:t>
              </a:r>
              <a:r>
                <a:rPr lang="en-US" sz="2000" b="1" i="1" dirty="0">
                  <a:solidFill>
                    <a:srgbClr val="3333CC"/>
                  </a:solidFill>
                  <a:latin typeface="Times New Roman" pitchFamily="18" charset="0"/>
                </a:rPr>
                <a:t>k</a:t>
              </a:r>
              <a:r>
                <a:rPr lang="en-US" sz="2000" b="1" dirty="0">
                  <a:solidFill>
                    <a:srgbClr val="3333CC"/>
                  </a:solidFill>
                  <a:latin typeface="Times New Roman" pitchFamily="18" charset="0"/>
                </a:rPr>
                <a:t>) does not change linearly with </a:t>
              </a:r>
              <a:r>
                <a:rPr lang="en-US" sz="2000" b="1" i="1" dirty="0" smtClean="0">
                  <a:solidFill>
                    <a:srgbClr val="3333CC"/>
                  </a:solidFill>
                  <a:latin typeface="Times New Roman" pitchFamily="18" charset="0"/>
                </a:rPr>
                <a:t>k</a:t>
              </a:r>
              <a:r>
                <a:rPr lang="en-US" sz="2000" b="1" dirty="0" smtClean="0">
                  <a:solidFill>
                    <a:srgbClr val="3333CC"/>
                  </a:solidFill>
                  <a:latin typeface="Times New Roman" pitchFamily="18" charset="0"/>
                </a:rPr>
                <a:t>, can’t factor out </a:t>
              </a:r>
              <a:r>
                <a:rPr lang="en-US" sz="2000" b="1" i="1" dirty="0" smtClean="0">
                  <a:solidFill>
                    <a:srgbClr val="3333CC"/>
                  </a:solidFill>
                  <a:latin typeface="Times New Roman" pitchFamily="18" charset="0"/>
                </a:rPr>
                <a:t>k</a:t>
              </a:r>
              <a:r>
                <a:rPr lang="en-US" sz="2000" b="1" dirty="0" smtClean="0">
                  <a:solidFill>
                    <a:srgbClr val="3333CC"/>
                  </a:solidFill>
                  <a:latin typeface="Times New Roman" pitchFamily="18" charset="0"/>
                </a:rPr>
                <a:t>.</a:t>
              </a:r>
              <a:r>
                <a:rPr lang="en-US" sz="2000" b="1" dirty="0">
                  <a:solidFill>
                    <a:srgbClr val="3333CC"/>
                  </a:solidFill>
                  <a:latin typeface="Times New Roman" pitchFamily="18" charset="0"/>
                </a:rPr>
                <a:t/>
              </a:r>
              <a:br>
                <a:rPr lang="en-US" sz="2000" b="1" dirty="0">
                  <a:solidFill>
                    <a:srgbClr val="3333CC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</a:rPr>
                <a:t>		</a:t>
              </a: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Argument will never again be zero</a:t>
              </a:r>
              <a:b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		for all </a:t>
              </a:r>
              <a:r>
                <a:rPr lang="en-US" sz="2000" b="1" i="1" dirty="0">
                  <a:solidFill>
                    <a:srgbClr val="D60000"/>
                  </a:solidFill>
                  <a:latin typeface="Times New Roman" pitchFamily="18" charset="0"/>
                </a:rPr>
                <a:t>k</a:t>
              </a:r>
              <a:r>
                <a:rPr lang="en-US" sz="2000" b="1" dirty="0">
                  <a:solidFill>
                    <a:srgbClr val="D60000"/>
                  </a:solidFill>
                  <a:latin typeface="Times New Roman" pitchFamily="18" charset="0"/>
                </a:rPr>
                <a:t> in packet simultaneously.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46075" y="4337052"/>
            <a:ext cx="8548688" cy="1503363"/>
            <a:chOff x="218" y="2732"/>
            <a:chExt cx="5385" cy="947"/>
          </a:xfrm>
        </p:grpSpPr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>
              <a:off x="309" y="2732"/>
              <a:ext cx="5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18" y="2801"/>
              <a:ext cx="439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Most constructive interference when argument changes with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as slowly as possible.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019" y="3237"/>
              <a:ext cx="318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This produces slow oscillations as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 changes.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3333CC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-states add constructively, but not perfectly.</a:t>
              </a:r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93" y="3323"/>
              <a:ext cx="702" cy="95"/>
            </a:xfrm>
            <a:prstGeom prst="rightArrow">
              <a:avLst>
                <a:gd name="adj1" fmla="val 50000"/>
                <a:gd name="adj2" fmla="val 184737"/>
              </a:avLst>
            </a:prstGeom>
            <a:solidFill>
              <a:srgbClr val="D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301" y="3515"/>
              <a:ext cx="702" cy="95"/>
            </a:xfrm>
            <a:prstGeom prst="rightArrow">
              <a:avLst>
                <a:gd name="adj1" fmla="val 50000"/>
                <a:gd name="adj2" fmla="val 184737"/>
              </a:avLst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23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5364215" y="134940"/>
          <a:ext cx="3033713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tion" r:id="rId10" imgW="1358900" imgH="228600" progId="Equation.DSMT4">
                  <p:embed/>
                </p:oleObj>
              </mc:Choice>
              <mc:Fallback>
                <p:oleObj name="Equation" r:id="rId10" imgW="1358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215" y="134940"/>
                        <a:ext cx="3033713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783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42977" y="487365"/>
            <a:ext cx="7394575" cy="2884487"/>
            <a:chOff x="594" y="451"/>
            <a:chExt cx="4658" cy="1817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4" y="451"/>
              <a:ext cx="2939" cy="1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8" name="Line 4"/>
            <p:cNvSpPr>
              <a:spLocks noChangeShapeType="1"/>
            </p:cNvSpPr>
            <p:nvPr/>
          </p:nvSpPr>
          <p:spPr bwMode="auto">
            <a:xfrm>
              <a:off x="2383" y="544"/>
              <a:ext cx="96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2367" y="702"/>
              <a:ext cx="8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0" name="Line 6"/>
            <p:cNvSpPr>
              <a:spLocks noChangeShapeType="1"/>
            </p:cNvSpPr>
            <p:nvPr/>
          </p:nvSpPr>
          <p:spPr bwMode="auto">
            <a:xfrm>
              <a:off x="2343" y="876"/>
              <a:ext cx="62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3564" y="527"/>
              <a:ext cx="168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In glass</a:t>
              </a:r>
            </a:p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Red waves get ahead.</a:t>
              </a:r>
              <a:b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66FF"/>
                  </a:solidFill>
                  <a:latin typeface="Times New Roman" pitchFamily="18" charset="0"/>
                </a:rPr>
                <a:t>Blue waves fall behind.</a:t>
              </a:r>
            </a:p>
          </p:txBody>
        </p:sp>
      </p:grp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35013" y="84140"/>
            <a:ext cx="5757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No longer perfect constructive interference at peak.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25427" y="3503615"/>
            <a:ext cx="8678863" cy="1144587"/>
            <a:chOff x="142" y="2207"/>
            <a:chExt cx="5467" cy="721"/>
          </a:xfrm>
        </p:grpSpPr>
        <p:sp>
          <p:nvSpPr>
            <p:cNvPr id="11274" name="Line 10"/>
            <p:cNvSpPr>
              <a:spLocks noChangeShapeType="1"/>
            </p:cNvSpPr>
            <p:nvPr/>
          </p:nvSpPr>
          <p:spPr bwMode="auto">
            <a:xfrm>
              <a:off x="142" y="2207"/>
              <a:ext cx="5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77" y="2221"/>
              <a:ext cx="3686" cy="293"/>
              <a:chOff x="177" y="2221"/>
              <a:chExt cx="3686" cy="293"/>
            </a:xfrm>
          </p:grpSpPr>
          <p:sp>
            <p:nvSpPr>
              <p:cNvPr id="11276" name="Text Box 12"/>
              <p:cNvSpPr txBox="1">
                <a:spLocks noChangeArrowheads="1"/>
              </p:cNvSpPr>
              <p:nvPr/>
            </p:nvSpPr>
            <p:spPr bwMode="auto">
              <a:xfrm>
                <a:off x="177" y="2232"/>
                <a:ext cx="198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The argument of the exp. is</a:t>
                </a:r>
              </a:p>
            </p:txBody>
          </p:sp>
          <p:graphicFrame>
            <p:nvGraphicFramePr>
              <p:cNvPr id="11277" name="Object 13"/>
              <p:cNvGraphicFramePr>
                <a:graphicFrameLocks noChangeAspect="1"/>
              </p:cNvGraphicFramePr>
              <p:nvPr/>
            </p:nvGraphicFramePr>
            <p:xfrm>
              <a:off x="2120" y="2221"/>
              <a:ext cx="1743" cy="2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650" name="Equation" r:id="rId5" imgW="1358900" imgH="228600" progId="Equation.DSMT4">
                      <p:embed/>
                    </p:oleObj>
                  </mc:Choice>
                  <mc:Fallback>
                    <p:oleObj name="Equation" r:id="rId5" imgW="1358900" imgH="228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20" y="2221"/>
                            <a:ext cx="1743" cy="2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202" y="2486"/>
              <a:ext cx="540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</a:rPr>
                <a:t>When </a:t>
              </a:r>
              <a:r>
                <a:rPr lang="en-US" sz="2000" b="1" i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</a:t>
              </a: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 changes slowly as a function of </a:t>
              </a:r>
              <a:r>
                <a:rPr lang="en-US" sz="2000" b="1" i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 within range of </a:t>
              </a:r>
              <a:r>
                <a:rPr lang="en-US" sz="2000" b="1" i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 determined by </a:t>
              </a:r>
              <a:r>
                <a:rPr lang="en-US" sz="2000" b="1" i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f</a:t>
              </a: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(</a:t>
              </a:r>
              <a:r>
                <a:rPr lang="en-US" sz="2000" b="1" i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)</a:t>
              </a:r>
              <a:b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</a:br>
              <a:r>
                <a:rPr lang="en-US" sz="2000" b="1">
                  <a:solidFill>
                    <a:srgbClr val="44546A"/>
                  </a:solidFill>
                  <a:latin typeface="Times New Roman" pitchFamily="18" charset="0"/>
                  <a:sym typeface="Symbol" pitchFamily="18" charset="2"/>
                </a:rPr>
                <a:t>		Constructive interference.</a:t>
              </a:r>
              <a:endParaRPr lang="en-US" sz="2000" b="1">
                <a:solidFill>
                  <a:srgbClr val="44546A"/>
                </a:solidFill>
                <a:latin typeface="Times New Roman" pitchFamily="18" charset="0"/>
              </a:endParaRPr>
            </a:p>
          </p:txBody>
        </p:sp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>
              <a:off x="292" y="2823"/>
              <a:ext cx="105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93675" y="4660902"/>
            <a:ext cx="8680450" cy="847725"/>
            <a:chOff x="122" y="2936"/>
            <a:chExt cx="5468" cy="534"/>
          </a:xfrm>
        </p:grpSpPr>
        <p:sp>
          <p:nvSpPr>
            <p:cNvPr id="11281" name="Text Box 17"/>
            <p:cNvSpPr txBox="1">
              <a:spLocks noChangeArrowheads="1"/>
            </p:cNvSpPr>
            <p:nvPr/>
          </p:nvSpPr>
          <p:spPr bwMode="auto">
            <a:xfrm>
              <a:off x="122" y="2971"/>
              <a:ext cx="327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Find point of max constructive interference.  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  <a:sym typeface="Symbol" pitchFamily="18" charset="2"/>
                </a:rPr>
                <a:t>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  <a:sym typeface="Symbol" pitchFamily="18" charset="2"/>
                </a:rPr>
                <a:t> changes as slowly as possible with </a:t>
              </a:r>
              <a:r>
                <a:rPr lang="en-US" sz="2000" b="1" i="1">
                  <a:solidFill>
                    <a:srgbClr val="D60000"/>
                  </a:solidFill>
                  <a:latin typeface="Times New Roman" pitchFamily="18" charset="0"/>
                  <a:sym typeface="Symbol" pitchFamily="18" charset="2"/>
                </a:rPr>
                <a:t>k</a:t>
              </a: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  <a:sym typeface="Symbol" pitchFamily="18" charset="2"/>
                </a:rPr>
                <a:t>.</a:t>
              </a:r>
              <a:endParaRPr lang="en-US" sz="2000" b="1">
                <a:solidFill>
                  <a:srgbClr val="D6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1282" name="Object 18"/>
            <p:cNvGraphicFramePr>
              <a:graphicFrameLocks noChangeAspect="1"/>
            </p:cNvGraphicFramePr>
            <p:nvPr/>
          </p:nvGraphicFramePr>
          <p:xfrm>
            <a:off x="3459" y="2936"/>
            <a:ext cx="2131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1" name="Equation" r:id="rId7" imgW="2032000" imgH="508000" progId="Equation.DSMT4">
                    <p:embed/>
                  </p:oleObj>
                </mc:Choice>
                <mc:Fallback>
                  <p:oleObj name="Equation" r:id="rId7" imgW="20320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9" y="2936"/>
                          <a:ext cx="2131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95277" y="5502277"/>
            <a:ext cx="4797425" cy="1236663"/>
            <a:chOff x="186" y="3466"/>
            <a:chExt cx="3022" cy="779"/>
          </a:xfrm>
        </p:grpSpPr>
        <p:graphicFrame>
          <p:nvGraphicFramePr>
            <p:cNvPr id="11284" name="Object 20"/>
            <p:cNvGraphicFramePr>
              <a:graphicFrameLocks noChangeAspect="1"/>
            </p:cNvGraphicFramePr>
            <p:nvPr/>
          </p:nvGraphicFramePr>
          <p:xfrm>
            <a:off x="1345" y="3466"/>
            <a:ext cx="1863" cy="6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2" name="Equation" r:id="rId9" imgW="1358900" imgH="508000" progId="Equation.DSMT4">
                    <p:embed/>
                  </p:oleObj>
                </mc:Choice>
                <mc:Fallback>
                  <p:oleObj name="Equation" r:id="rId9" imgW="13589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5" y="3466"/>
                          <a:ext cx="1863" cy="6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5" name="Text Box 21"/>
            <p:cNvSpPr txBox="1">
              <a:spLocks noChangeArrowheads="1"/>
            </p:cNvSpPr>
            <p:nvPr/>
          </p:nvSpPr>
          <p:spPr bwMode="auto">
            <a:xfrm>
              <a:off x="186" y="3803"/>
              <a:ext cx="107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max of packet</a:t>
              </a:r>
            </a:p>
            <a:p>
              <a:r>
                <a:rPr lang="en-US" sz="2000" b="1">
                  <a:solidFill>
                    <a:srgbClr val="003399"/>
                  </a:solidFill>
                  <a:latin typeface="Times New Roman" pitchFamily="18" charset="0"/>
                </a:rPr>
                <a:t>at time, t.</a:t>
              </a:r>
            </a:p>
          </p:txBody>
        </p:sp>
        <p:sp>
          <p:nvSpPr>
            <p:cNvPr id="11286" name="Line 22"/>
            <p:cNvSpPr>
              <a:spLocks noChangeShapeType="1"/>
            </p:cNvSpPr>
            <p:nvPr/>
          </p:nvSpPr>
          <p:spPr bwMode="auto">
            <a:xfrm flipV="1">
              <a:off x="1199" y="3843"/>
              <a:ext cx="213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8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11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46063" y="98427"/>
            <a:ext cx="4087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3399"/>
                </a:solidFill>
                <a:latin typeface="Times New Roman" pitchFamily="18" charset="0"/>
              </a:rPr>
              <a:t>Distance Packet has moved at time t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36565" y="534988"/>
          <a:ext cx="43656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4" imgW="2057400" imgH="508000" progId="Equation.DSMT4">
                  <p:embed/>
                </p:oleObj>
              </mc:Choice>
              <mc:Fallback>
                <p:oleObj name="Equation" r:id="rId4" imgW="20574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5" y="534988"/>
                        <a:ext cx="436562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0677" y="1676400"/>
            <a:ext cx="7510463" cy="2300288"/>
            <a:chOff x="202" y="1056"/>
            <a:chExt cx="4731" cy="1449"/>
          </a:xfrm>
        </p:grpSpPr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202" y="1056"/>
              <a:ext cx="47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Point of maximum constructive interference (packet peak) moves at</a:t>
              </a:r>
            </a:p>
          </p:txBody>
        </p:sp>
        <p:graphicFrame>
          <p:nvGraphicFramePr>
            <p:cNvPr id="13318" name="Object 6"/>
            <p:cNvGraphicFramePr>
              <a:graphicFrameLocks noChangeAspect="1"/>
            </p:cNvGraphicFramePr>
            <p:nvPr/>
          </p:nvGraphicFramePr>
          <p:xfrm>
            <a:off x="273" y="1437"/>
            <a:ext cx="2970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5" name="Equation" r:id="rId6" imgW="2387600" imgH="533400" progId="Equation.DSMT4">
                    <p:embed/>
                  </p:oleObj>
                </mc:Choice>
                <mc:Fallback>
                  <p:oleObj name="Equation" r:id="rId6" imgW="2387600" imgH="533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" y="1437"/>
                          <a:ext cx="2970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345" y="2217"/>
              <a:ext cx="38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1">
                  <a:solidFill>
                    <a:srgbClr val="0066FF"/>
                  </a:solidFill>
                  <a:latin typeface="Times New Roman" pitchFamily="18" charset="0"/>
                </a:rPr>
                <a:t>V</a:t>
              </a:r>
              <a:r>
                <a:rPr lang="en-US" sz="2400" b="1" i="1" baseline="-25000">
                  <a:solidFill>
                    <a:srgbClr val="0066FF"/>
                  </a:solidFill>
                  <a:latin typeface="Times New Roman" pitchFamily="18" charset="0"/>
                </a:rPr>
                <a:t>g</a:t>
              </a:r>
              <a:r>
                <a:rPr lang="en-US" sz="2400" b="1">
                  <a:solidFill>
                    <a:srgbClr val="0066FF"/>
                  </a:solidFill>
                  <a:latin typeface="Times New Roman" pitchFamily="18" charset="0"/>
                </a:rPr>
                <a:t> 	speed of photon in dispersive medium.</a:t>
              </a:r>
              <a:endParaRPr lang="en-US" sz="2400" b="1" i="1">
                <a:solidFill>
                  <a:srgbClr val="0066FF"/>
                </a:solidFill>
                <a:latin typeface="Times New Roman" pitchFamily="18" charset="0"/>
              </a:endParaRPr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663" y="2336"/>
              <a:ext cx="252" cy="86"/>
            </a:xfrm>
            <a:prstGeom prst="rightArrow">
              <a:avLst>
                <a:gd name="adj1" fmla="val 50000"/>
                <a:gd name="adj2" fmla="val 73256"/>
              </a:avLst>
            </a:prstGeom>
            <a:solidFill>
              <a:srgbClr val="D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84200" y="4375152"/>
            <a:ext cx="8370888" cy="1006475"/>
            <a:chOff x="368" y="2756"/>
            <a:chExt cx="5273" cy="634"/>
          </a:xfrm>
        </p:grpSpPr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368" y="2756"/>
              <a:ext cx="527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V</a:t>
              </a:r>
              <a:r>
                <a:rPr lang="en-US" sz="2000" b="1" i="1" baseline="-25000">
                  <a:solidFill>
                    <a:srgbClr val="008000"/>
                  </a:solidFill>
                  <a:latin typeface="Times New Roman" pitchFamily="18" charset="0"/>
                </a:rPr>
                <a:t>p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phase velocity = </a:t>
              </a:r>
              <a:r>
                <a:rPr lang="en-US" sz="2000" b="1">
                  <a:solidFill>
                    <a:srgbClr val="008000"/>
                  </a:solidFill>
                  <a:latin typeface="Symbol" pitchFamily="18" charset="2"/>
                </a:rPr>
                <a:t>ln  =  </a:t>
              </a:r>
              <a:r>
                <a:rPr lang="en-US" sz="2000" b="1" i="1">
                  <a:solidFill>
                    <a:srgbClr val="008000"/>
                  </a:solidFill>
                  <a:latin typeface="Symbol" pitchFamily="18" charset="2"/>
                </a:rPr>
                <a:t>w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/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only same when </a:t>
              </a:r>
              <a:r>
                <a:rPr lang="en-US" sz="2000" b="1" i="1">
                  <a:solidFill>
                    <a:srgbClr val="008000"/>
                  </a:solidFill>
                  <a:latin typeface="Symbol" pitchFamily="18" charset="2"/>
                </a:rPr>
                <a:t>w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(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) = c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k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		vacuum (approx. true in 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					 low pressure gasses)</a:t>
              </a:r>
              <a:endParaRPr lang="en-US" sz="2000" b="1" i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641" y="2866"/>
              <a:ext cx="252" cy="86"/>
            </a:xfrm>
            <a:prstGeom prst="rightArrow">
              <a:avLst>
                <a:gd name="adj1" fmla="val 50000"/>
                <a:gd name="adj2" fmla="val 73256"/>
              </a:avLst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24" name="Line 12"/>
            <p:cNvSpPr>
              <a:spLocks noChangeShapeType="1"/>
            </p:cNvSpPr>
            <p:nvPr/>
          </p:nvSpPr>
          <p:spPr bwMode="auto">
            <a:xfrm>
              <a:off x="2754" y="3101"/>
              <a:ext cx="5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2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4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96863" y="98427"/>
            <a:ext cx="2595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Electron Wave Packet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4177" y="698502"/>
            <a:ext cx="2581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de Broglie wavelength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>
            <p:extLst/>
          </p:nvPr>
        </p:nvGraphicFramePr>
        <p:xfrm>
          <a:off x="590550" y="1231900"/>
          <a:ext cx="205105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4" imgW="876240" imgH="203040" progId="Equation.DSMT4">
                  <p:embed/>
                </p:oleObj>
              </mc:Choice>
              <mc:Fallback>
                <p:oleObj name="Equation" r:id="rId4" imgW="876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1231900"/>
                        <a:ext cx="2051050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752852" y="1238252"/>
            <a:ext cx="2200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(1922 Ph.D. thesis)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4177" y="1927227"/>
            <a:ext cx="5815013" cy="701675"/>
            <a:chOff x="242" y="1214"/>
            <a:chExt cx="3663" cy="442"/>
          </a:xfrm>
        </p:grpSpPr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242" y="1214"/>
              <a:ext cx="366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A wavelength associated with a particle</a:t>
              </a:r>
              <a:b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		unifies theories of light and matter.</a:t>
              </a:r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331" y="1547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5925" y="2754313"/>
            <a:ext cx="5068888" cy="2703512"/>
            <a:chOff x="262" y="1735"/>
            <a:chExt cx="3193" cy="1703"/>
          </a:xfrm>
        </p:grpSpPr>
        <p:graphicFrame>
          <p:nvGraphicFramePr>
            <p:cNvPr id="15370" name="Object 10"/>
            <p:cNvGraphicFramePr>
              <a:graphicFrameLocks noChangeAspect="1"/>
            </p:cNvGraphicFramePr>
            <p:nvPr/>
          </p:nvGraphicFramePr>
          <p:xfrm>
            <a:off x="262" y="2137"/>
            <a:ext cx="1984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99" name="Equation" r:id="rId6" imgW="1663700" imgH="419100" progId="Equation.DSMT4">
                    <p:embed/>
                  </p:oleObj>
                </mc:Choice>
                <mc:Fallback>
                  <p:oleObj name="Equation" r:id="rId6" imgW="16637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" y="2137"/>
                          <a:ext cx="1984" cy="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293" y="1735"/>
            <a:ext cx="668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0" name="Equation" r:id="rId8" imgW="520248" imgH="177646" progId="Equation.DSMT4">
                    <p:embed/>
                  </p:oleObj>
                </mc:Choice>
                <mc:Fallback>
                  <p:oleObj name="Equation" r:id="rId8" imgW="520248" imgH="1776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" y="1735"/>
                          <a:ext cx="668" cy="2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527" y="2996"/>
              <a:ext cx="263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Non-relativistic free particle</a:t>
              </a:r>
            </a:p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energy divided by </a:t>
              </a: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  <a:sym typeface="MT Extra" pitchFamily="18" charset="2"/>
                </a:rPr>
                <a:t> (will show later).</a:t>
              </a:r>
              <a:endParaRPr lang="en-US" sz="2000" b="1">
                <a:solidFill>
                  <a:srgbClr val="3333CC"/>
                </a:solidFill>
                <a:latin typeface="Times New Roman" pitchFamily="18" charset="0"/>
              </a:endParaRPr>
            </a:p>
          </p:txBody>
        </p:sp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 flipV="1">
              <a:off x="1073" y="2620"/>
              <a:ext cx="339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15374" name="Object 14"/>
            <p:cNvGraphicFramePr>
              <a:graphicFrameLocks noChangeAspect="1"/>
            </p:cNvGraphicFramePr>
            <p:nvPr/>
          </p:nvGraphicFramePr>
          <p:xfrm>
            <a:off x="2820" y="2601"/>
            <a:ext cx="635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1" name="Equation" r:id="rId10" imgW="469696" imgH="203112" progId="Equation.DSMT4">
                    <p:embed/>
                  </p:oleObj>
                </mc:Choice>
                <mc:Fallback>
                  <p:oleObj name="Equation" r:id="rId10" imgW="469696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0" y="2601"/>
                          <a:ext cx="635" cy="2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5" name="Text Box 15"/>
            <p:cNvSpPr txBox="1">
              <a:spLocks noChangeArrowheads="1"/>
            </p:cNvSpPr>
            <p:nvPr/>
          </p:nvSpPr>
          <p:spPr bwMode="auto">
            <a:xfrm>
              <a:off x="2443" y="2618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Used</a:t>
              </a:r>
            </a:p>
          </p:txBody>
        </p:sp>
        <p:sp>
          <p:nvSpPr>
            <p:cNvPr id="15376" name="Line 16"/>
            <p:cNvSpPr>
              <a:spLocks noChangeShapeType="1"/>
            </p:cNvSpPr>
            <p:nvPr/>
          </p:nvSpPr>
          <p:spPr bwMode="auto">
            <a:xfrm flipH="1" flipV="1">
              <a:off x="2217" y="2462"/>
              <a:ext cx="221" cy="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537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16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6877" y="122240"/>
            <a:ext cx="417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D60000"/>
                </a:solidFill>
                <a:latin typeface="Times New Roman" pitchFamily="18" charset="0"/>
              </a:rPr>
              <a:t>V</a:t>
            </a:r>
            <a:r>
              <a:rPr lang="en-US" sz="2000" b="1" i="1" baseline="-25000">
                <a:solidFill>
                  <a:srgbClr val="D60000"/>
                </a:solidFill>
                <a:latin typeface="Times New Roman" pitchFamily="18" charset="0"/>
              </a:rPr>
              <a:t>g</a:t>
            </a:r>
            <a:r>
              <a:rPr lang="en-US" sz="2000" b="1">
                <a:solidFill>
                  <a:srgbClr val="D60000"/>
                </a:solidFill>
                <a:latin typeface="Times New Roman" pitchFamily="18" charset="0"/>
              </a:rPr>
              <a:t> – Free non-zero rest mass particle</a:t>
            </a:r>
            <a:endParaRPr lang="en-US" sz="2000" b="1" i="1">
              <a:solidFill>
                <a:srgbClr val="D60000"/>
              </a:solidFill>
              <a:latin typeface="Times New Roman" pitchFamily="18" charset="0"/>
            </a:endParaRP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407988" y="727077"/>
          <a:ext cx="401796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4" imgW="2273300" imgH="444500" progId="Equation.DSMT4">
                  <p:embed/>
                </p:oleObj>
              </mc:Choice>
              <mc:Fallback>
                <p:oleObj name="Equation" r:id="rId4" imgW="22733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8" y="727077"/>
                        <a:ext cx="4017962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406402" y="1714500"/>
          <a:ext cx="25828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6" imgW="1143000" imgH="203200" progId="Equation.DSMT4">
                  <p:embed/>
                </p:oleObj>
              </mc:Choice>
              <mc:Fallback>
                <p:oleObj name="Equation" r:id="rId6" imgW="1143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2" y="1714500"/>
                        <a:ext cx="2582863" cy="45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07988" y="2414590"/>
            <a:ext cx="7770812" cy="1570037"/>
            <a:chOff x="257" y="1521"/>
            <a:chExt cx="4895" cy="989"/>
          </a:xfrm>
        </p:grpSpPr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257" y="1521"/>
              <a:ext cx="48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Group velocity of electron wave packet	   same as classical velocity.</a:t>
              </a:r>
            </a:p>
          </p:txBody>
        </p:sp>
        <p:sp>
          <p:nvSpPr>
            <p:cNvPr id="17415" name="AutoShape 7"/>
            <p:cNvSpPr>
              <a:spLocks noChangeArrowheads="1"/>
            </p:cNvSpPr>
            <p:nvPr/>
          </p:nvSpPr>
          <p:spPr bwMode="auto">
            <a:xfrm>
              <a:off x="3025" y="1625"/>
              <a:ext cx="245" cy="79"/>
            </a:xfrm>
            <a:prstGeom prst="rightArrow">
              <a:avLst>
                <a:gd name="adj1" fmla="val 50000"/>
                <a:gd name="adj2" fmla="val 77532"/>
              </a:avLst>
            </a:prstGeom>
            <a:solidFill>
              <a:srgbClr val="D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257" y="1876"/>
              <a:ext cx="4895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However, description very different.  Localization and motion due to 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  <a:t>	changing regions of constructive and destructive interference.</a:t>
              </a:r>
              <a:br>
                <a:rPr lang="en-US" sz="2000" b="1">
                  <a:solidFill>
                    <a:srgbClr val="D6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6BA000"/>
                  </a:solidFill>
                  <a:latin typeface="Times New Roman" pitchFamily="18" charset="0"/>
                </a:rPr>
                <a:t>Can explain electron motion and electron diffraction.</a:t>
              </a:r>
            </a:p>
          </p:txBody>
        </p:sp>
      </p:grp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58790" y="4419602"/>
            <a:ext cx="8313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  <a:latin typeface="Times New Roman" pitchFamily="18" charset="0"/>
              </a:rPr>
              <a:t>Correspondence Principle – Q. M. gives same results as classical mechanics</a:t>
            </a:r>
            <a:br>
              <a:rPr lang="en-US" sz="2000" b="1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2060"/>
                </a:solidFill>
                <a:latin typeface="Times New Roman" pitchFamily="18" charset="0"/>
              </a:rPr>
              <a:t>			   when in “classical regime.”</a:t>
            </a:r>
          </a:p>
        </p:txBody>
      </p:sp>
      <p:sp>
        <p:nvSpPr>
          <p:cNvPr id="17418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56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917575" y="381002"/>
          <a:ext cx="35750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4" imgW="1562100" imgH="254000" progId="Equation.DSMT4">
                  <p:embed/>
                </p:oleObj>
              </mc:Choice>
              <mc:Fallback>
                <p:oleObj name="Equation" r:id="rId4" imgW="15621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381002"/>
                        <a:ext cx="357505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65125" y="1157290"/>
            <a:ext cx="1436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momentum</a:t>
            </a:r>
          </a:p>
          <a:p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eigenkets</a:t>
            </a: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V="1">
            <a:off x="838200" y="914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812925" y="1163640"/>
            <a:ext cx="1798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momentum</a:t>
            </a:r>
          </a:p>
          <a:p>
            <a:r>
              <a:rPr lang="en-US" sz="2000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wave functions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 flipV="1">
            <a:off x="1981200" y="8382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1000" y="1931990"/>
            <a:ext cx="6908800" cy="2219325"/>
            <a:chOff x="240" y="1217"/>
            <a:chExt cx="4352" cy="1398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40" y="1217"/>
              <a:ext cx="2466" cy="778"/>
              <a:chOff x="240" y="1217"/>
              <a:chExt cx="2466" cy="778"/>
            </a:xfrm>
          </p:grpSpPr>
          <p:sp>
            <p:nvSpPr>
              <p:cNvPr id="27657" name="Text Box 9"/>
              <p:cNvSpPr txBox="1">
                <a:spLocks noChangeArrowheads="1"/>
              </p:cNvSpPr>
              <p:nvPr/>
            </p:nvSpPr>
            <p:spPr bwMode="auto">
              <a:xfrm>
                <a:off x="240" y="1217"/>
                <a:ext cx="220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Have called eigenvalues	</a:t>
                </a:r>
                <a:r>
                  <a:rPr lang="en-US" b="1" i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</a:t>
                </a:r>
                <a:r>
                  <a:rPr lang="en-US" b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b="1" i="1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endParaRPr lang="en-US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27658" name="Object 10"/>
              <p:cNvGraphicFramePr>
                <a:graphicFrameLocks noChangeAspect="1"/>
              </p:cNvGraphicFramePr>
              <p:nvPr/>
            </p:nvGraphicFramePr>
            <p:xfrm>
              <a:off x="289" y="1696"/>
              <a:ext cx="691" cy="2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47" name="Equation" r:id="rId6" imgW="469696" imgH="203112" progId="Equation.DSMT4">
                      <p:embed/>
                    </p:oleObj>
                  </mc:Choice>
                  <mc:Fallback>
                    <p:oleObj name="Equation" r:id="rId6" imgW="469696" imgH="20311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9" y="1696"/>
                            <a:ext cx="691" cy="29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59" name="Text Box 11"/>
              <p:cNvSpPr txBox="1">
                <a:spLocks noChangeArrowheads="1"/>
              </p:cNvSpPr>
              <p:nvPr/>
            </p:nvSpPr>
            <p:spPr bwMode="auto">
              <a:xfrm>
                <a:off x="1210" y="1692"/>
                <a:ext cx="149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is the “wave vector.”</a:t>
                </a:r>
                <a:endParaRPr lang="en-US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40" y="2033"/>
              <a:ext cx="4352" cy="582"/>
              <a:chOff x="240" y="2033"/>
              <a:chExt cx="4352" cy="582"/>
            </a:xfrm>
          </p:grpSpPr>
          <p:sp>
            <p:nvSpPr>
              <p:cNvPr id="27661" name="Text Box 13"/>
              <p:cNvSpPr txBox="1">
                <a:spLocks noChangeArrowheads="1"/>
              </p:cNvSpPr>
              <p:nvPr/>
            </p:nvSpPr>
            <p:spPr bwMode="auto">
              <a:xfrm>
                <a:off x="240" y="2033"/>
                <a:ext cx="4352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is the normalization constant.</a:t>
                </a:r>
                <a:br>
                  <a:rPr lang="en-US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i="1" dirty="0">
                    <a:solidFill>
                      <a:srgbClr val="007600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b="1" dirty="0">
                    <a:solidFill>
                      <a:srgbClr val="007600"/>
                    </a:solidFill>
                    <a:latin typeface="Times New Roman" pitchFamily="18" charset="0"/>
                    <a:cs typeface="Times New Roman" pitchFamily="18" charset="0"/>
                  </a:rPr>
                  <a:t> doesn’t influence eigenvalues</a:t>
                </a:r>
                <a: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b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</a:br>
                <a:r>
                  <a:rPr lang="en-US" b="1" dirty="0">
                    <a:solidFill>
                      <a:srgbClr val="009C00"/>
                    </a:solidFill>
                    <a:latin typeface="Times New Roman" pitchFamily="18" charset="0"/>
                    <a:cs typeface="Times New Roman" pitchFamily="18" charset="0"/>
                  </a:rPr>
                  <a:t>			     </a:t>
                </a:r>
                <a:r>
                  <a:rPr lang="en-US" b="1" dirty="0">
                    <a:solidFill>
                      <a:srgbClr val="D62900"/>
                    </a:solidFill>
                    <a:latin typeface="Times New Roman" pitchFamily="18" charset="0"/>
                    <a:cs typeface="Times New Roman" pitchFamily="18" charset="0"/>
                  </a:rPr>
                  <a:t>direction not length of vector matters.</a:t>
                </a:r>
                <a:endParaRPr lang="en-US" b="1" i="1" dirty="0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>
                <a:off x="2215" y="2335"/>
                <a:ext cx="781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04800" y="4332290"/>
            <a:ext cx="8458200" cy="2371725"/>
            <a:chOff x="192" y="2513"/>
            <a:chExt cx="5328" cy="1494"/>
          </a:xfrm>
        </p:grpSpPr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>
              <a:off x="192" y="2544"/>
              <a:ext cx="5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326" y="2513"/>
              <a:ext cx="101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Normalization</a:t>
              </a:r>
            </a:p>
          </p:txBody>
        </p:sp>
        <p:graphicFrame>
          <p:nvGraphicFramePr>
            <p:cNvPr id="27666" name="Object 18"/>
            <p:cNvGraphicFramePr>
              <a:graphicFrameLocks noChangeAspect="1"/>
            </p:cNvGraphicFramePr>
            <p:nvPr/>
          </p:nvGraphicFramePr>
          <p:xfrm>
            <a:off x="369" y="2890"/>
            <a:ext cx="426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8" name="Equation" r:id="rId8" imgW="368140" imgH="253890" progId="Equation.DSMT4">
                    <p:embed/>
                  </p:oleObj>
                </mc:Choice>
                <mc:Fallback>
                  <p:oleObj name="Equation" r:id="rId8" imgW="368140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" y="2890"/>
                          <a:ext cx="426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912" y="2916"/>
              <a:ext cx="10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scalar product</a:t>
              </a:r>
            </a:p>
          </p:txBody>
        </p:sp>
        <p:graphicFrame>
          <p:nvGraphicFramePr>
            <p:cNvPr id="27668" name="Object 20"/>
            <p:cNvGraphicFramePr>
              <a:graphicFrameLocks noChangeAspect="1"/>
            </p:cNvGraphicFramePr>
            <p:nvPr/>
          </p:nvGraphicFramePr>
          <p:xfrm>
            <a:off x="362" y="3259"/>
            <a:ext cx="429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9" name="Equation" r:id="rId10" imgW="368140" imgH="253890" progId="Equation.DSMT4">
                    <p:embed/>
                  </p:oleObj>
                </mc:Choice>
                <mc:Fallback>
                  <p:oleObj name="Equation" r:id="rId10" imgW="368140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2" y="3259"/>
                          <a:ext cx="429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912" y="3299"/>
              <a:ext cx="234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scalar product of a vector with itself</a:t>
              </a:r>
            </a:p>
          </p:txBody>
        </p:sp>
        <p:graphicFrame>
          <p:nvGraphicFramePr>
            <p:cNvPr id="27670" name="Object 22"/>
            <p:cNvGraphicFramePr>
              <a:graphicFrameLocks noChangeAspect="1"/>
            </p:cNvGraphicFramePr>
            <p:nvPr/>
          </p:nvGraphicFramePr>
          <p:xfrm>
            <a:off x="364" y="3686"/>
            <a:ext cx="896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0" name="Equation" r:id="rId12" imgW="850531" imgH="304668" progId="Equation.DSMT4">
                    <p:embed/>
                  </p:oleObj>
                </mc:Choice>
                <mc:Fallback>
                  <p:oleObj name="Equation" r:id="rId12" imgW="850531" imgH="30466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" y="3686"/>
                          <a:ext cx="896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71" name="AutoShape 23"/>
            <p:cNvSpPr>
              <a:spLocks noChangeArrowheads="1"/>
            </p:cNvSpPr>
            <p:nvPr/>
          </p:nvSpPr>
          <p:spPr bwMode="auto">
            <a:xfrm>
              <a:off x="1392" y="3809"/>
              <a:ext cx="576" cy="96"/>
            </a:xfrm>
            <a:prstGeom prst="rightArrow">
              <a:avLst>
                <a:gd name="adj1" fmla="val 50000"/>
                <a:gd name="adj2" fmla="val 150000"/>
              </a:avLst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672" name="Text Box 24"/>
            <p:cNvSpPr txBox="1">
              <a:spLocks noChangeArrowheads="1"/>
            </p:cNvSpPr>
            <p:nvPr/>
          </p:nvSpPr>
          <p:spPr bwMode="auto">
            <a:xfrm>
              <a:off x="2150" y="3722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normalized</a:t>
              </a:r>
            </a:p>
          </p:txBody>
        </p:sp>
      </p:grpSp>
      <p:sp>
        <p:nvSpPr>
          <p:cNvPr id="27673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95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12727" y="76200"/>
            <a:ext cx="8461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Normalization of the Momentum Eigenfunctions – the Dirac Delta Function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2" y="762000"/>
            <a:ext cx="8266113" cy="558800"/>
            <a:chOff x="288" y="480"/>
            <a:chExt cx="5207" cy="352"/>
          </a:xfrm>
        </p:grpSpPr>
        <p:graphicFrame>
          <p:nvGraphicFramePr>
            <p:cNvPr id="29700" name="Object 4"/>
            <p:cNvGraphicFramePr>
              <a:graphicFrameLocks noChangeAspect="1"/>
            </p:cNvGraphicFramePr>
            <p:nvPr/>
          </p:nvGraphicFramePr>
          <p:xfrm>
            <a:off x="288" y="480"/>
            <a:ext cx="136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0" name="Equation" r:id="rId4" imgW="1079500" imgH="279400" progId="Equation.DSMT4">
                    <p:embed/>
                  </p:oleObj>
                </mc:Choice>
                <mc:Fallback>
                  <p:oleObj name="Equation" r:id="rId4" imgW="10795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480"/>
                          <a:ext cx="136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1" name="Text Box 5"/>
            <p:cNvSpPr txBox="1">
              <a:spLocks noChangeArrowheads="1"/>
            </p:cNvSpPr>
            <p:nvPr/>
          </p:nvSpPr>
          <p:spPr bwMode="auto">
            <a:xfrm>
              <a:off x="1958" y="537"/>
              <a:ext cx="35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scalar product of vector functions (linear algebra)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57200" y="1752600"/>
            <a:ext cx="7543800" cy="541338"/>
            <a:chOff x="288" y="1104"/>
            <a:chExt cx="4752" cy="341"/>
          </a:xfrm>
        </p:grpSpPr>
        <p:graphicFrame>
          <p:nvGraphicFramePr>
            <p:cNvPr id="29703" name="Object 7"/>
            <p:cNvGraphicFramePr>
              <a:graphicFrameLocks noChangeAspect="1"/>
            </p:cNvGraphicFramePr>
            <p:nvPr/>
          </p:nvGraphicFramePr>
          <p:xfrm>
            <a:off x="288" y="1104"/>
            <a:ext cx="1455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1" name="Equation" r:id="rId6" imgW="1193800" imgH="279400" progId="Equation.DSMT4">
                    <p:embed/>
                  </p:oleObj>
                </mc:Choice>
                <mc:Fallback>
                  <p:oleObj name="Equation" r:id="rId6" imgW="11938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104"/>
                          <a:ext cx="1455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958" y="1152"/>
              <a:ext cx="308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scalar product of vector function with itself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81000" y="2362202"/>
            <a:ext cx="8153400" cy="1096963"/>
            <a:chOff x="240" y="1488"/>
            <a:chExt cx="5136" cy="691"/>
          </a:xfrm>
        </p:grpSpPr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240" y="1488"/>
              <a:ext cx="5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29707" name="Object 11"/>
            <p:cNvGraphicFramePr>
              <a:graphicFrameLocks noChangeAspect="1"/>
            </p:cNvGraphicFramePr>
            <p:nvPr/>
          </p:nvGraphicFramePr>
          <p:xfrm>
            <a:off x="241" y="1674"/>
            <a:ext cx="2447" cy="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2" name="Equation" r:id="rId8" imgW="2273300" imgH="469900" progId="Equation.DSMT4">
                    <p:embed/>
                  </p:oleObj>
                </mc:Choice>
                <mc:Fallback>
                  <p:oleObj name="Equation" r:id="rId8" imgW="22733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" y="1674"/>
                          <a:ext cx="2447" cy="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8" name="Object 12"/>
            <p:cNvGraphicFramePr>
              <a:graphicFrameLocks noChangeAspect="1"/>
            </p:cNvGraphicFramePr>
            <p:nvPr/>
          </p:nvGraphicFramePr>
          <p:xfrm>
            <a:off x="2910" y="1680"/>
            <a:ext cx="1524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3" name="Equation" r:id="rId10" imgW="1459866" imgH="431613" progId="Equation.DSMT4">
                    <p:embed/>
                  </p:oleObj>
                </mc:Choice>
                <mc:Fallback>
                  <p:oleObj name="Equation" r:id="rId10" imgW="1459866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0" y="1680"/>
                          <a:ext cx="1524" cy="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458788" y="5121275"/>
            <a:ext cx="6223000" cy="1360488"/>
            <a:chOff x="289" y="3226"/>
            <a:chExt cx="3920" cy="857"/>
          </a:xfrm>
        </p:grpSpPr>
        <p:graphicFrame>
          <p:nvGraphicFramePr>
            <p:cNvPr id="29715" name="Object 19"/>
            <p:cNvGraphicFramePr>
              <a:graphicFrameLocks noChangeAspect="1"/>
            </p:cNvGraphicFramePr>
            <p:nvPr/>
          </p:nvGraphicFramePr>
          <p:xfrm>
            <a:off x="377" y="3553"/>
            <a:ext cx="3584" cy="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4" name="Equation" r:id="rId12" imgW="3175000" imgH="469900" progId="Equation.DSMT4">
                    <p:embed/>
                  </p:oleObj>
                </mc:Choice>
                <mc:Fallback>
                  <p:oleObj name="Equation" r:id="rId12" imgW="31750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" y="3553"/>
                          <a:ext cx="3584" cy="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6" name="Text Box 20"/>
            <p:cNvSpPr txBox="1">
              <a:spLocks noChangeArrowheads="1"/>
            </p:cNvSpPr>
            <p:nvPr/>
          </p:nvSpPr>
          <p:spPr bwMode="auto">
            <a:xfrm>
              <a:off x="289" y="3226"/>
              <a:ext cx="39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Can’t do this integral with normal methods – oscillates.</a:t>
              </a:r>
            </a:p>
          </p:txBody>
        </p:sp>
      </p:grpSp>
      <p:sp>
        <p:nvSpPr>
          <p:cNvPr id="2971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6238" y="3619502"/>
            <a:ext cx="8315586" cy="1368425"/>
            <a:chOff x="376238" y="3619502"/>
            <a:chExt cx="8315586" cy="1368425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376238" y="3619502"/>
              <a:ext cx="4191000" cy="1368425"/>
              <a:chOff x="237" y="2280"/>
              <a:chExt cx="2640" cy="862"/>
            </a:xfrm>
          </p:grpSpPr>
          <p:graphicFrame>
            <p:nvGraphicFramePr>
              <p:cNvPr id="29710" name="Object 14"/>
              <p:cNvGraphicFramePr>
                <a:graphicFrameLocks noChangeAspect="1"/>
              </p:cNvGraphicFramePr>
              <p:nvPr/>
            </p:nvGraphicFramePr>
            <p:xfrm>
              <a:off x="237" y="2535"/>
              <a:ext cx="2640" cy="6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75" name="Equation" r:id="rId14" imgW="2044700" imgH="469900" progId="Equation.DSMT4">
                      <p:embed/>
                    </p:oleObj>
                  </mc:Choice>
                  <mc:Fallback>
                    <p:oleObj name="Equation" r:id="rId14" imgW="2044700" imgH="4699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" y="2535"/>
                            <a:ext cx="2640" cy="6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270" y="2280"/>
                <a:ext cx="1225" cy="267"/>
                <a:chOff x="270" y="2280"/>
                <a:chExt cx="1225" cy="267"/>
              </a:xfrm>
            </p:grpSpPr>
            <p:graphicFrame>
              <p:nvGraphicFramePr>
                <p:cNvPr id="29712" name="Object 16"/>
                <p:cNvGraphicFramePr>
                  <a:graphicFrameLocks noChangeAspect="1"/>
                </p:cNvGraphicFramePr>
                <p:nvPr/>
              </p:nvGraphicFramePr>
              <p:xfrm>
                <a:off x="905" y="2304"/>
                <a:ext cx="590" cy="2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2776" name="Equation" r:id="rId16" imgW="494870" imgH="203024" progId="Equation.DSMT4">
                        <p:embed/>
                      </p:oleObj>
                    </mc:Choice>
                    <mc:Fallback>
                      <p:oleObj name="Equation" r:id="rId16" imgW="494870" imgH="203024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905" y="2304"/>
                              <a:ext cx="590" cy="2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97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70" y="2280"/>
                  <a:ext cx="507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D62900"/>
                      </a:solidFill>
                      <a:latin typeface="Times New Roman" pitchFamily="18" charset="0"/>
                      <a:cs typeface="Times New Roman" pitchFamily="18" charset="0"/>
                    </a:rPr>
                    <a:t>Using</a:t>
                  </a:r>
                </a:p>
              </p:txBody>
            </p:sp>
          </p:grpSp>
        </p:grpSp>
        <p:sp>
          <p:nvSpPr>
            <p:cNvPr id="8" name="TextBox 7"/>
            <p:cNvSpPr txBox="1"/>
            <p:nvPr/>
          </p:nvSpPr>
          <p:spPr>
            <a:xfrm>
              <a:off x="5092505" y="4178105"/>
              <a:ext cx="35993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Want to adjust </a:t>
              </a:r>
              <a:r>
                <a:rPr lang="en-US" sz="20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so the integral</a:t>
              </a:r>
            </a:p>
            <a:p>
              <a:r>
                <a:rPr lang="en-US" sz="2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imes </a:t>
              </a:r>
              <a:r>
                <a:rPr lang="en-US" sz="20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2000" b="1" baseline="30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1. </a:t>
              </a:r>
              <a:endPara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12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46077" y="130175"/>
            <a:ext cx="1851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Dirac </a:t>
            </a:r>
            <a:r>
              <a:rPr lang="en-US" b="1" i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 </a:t>
            </a: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 function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4177" y="687388"/>
            <a:ext cx="2314575" cy="1801812"/>
            <a:chOff x="242" y="433"/>
            <a:chExt cx="1458" cy="1135"/>
          </a:xfrm>
        </p:grpSpPr>
        <p:graphicFrame>
          <p:nvGraphicFramePr>
            <p:cNvPr id="31748" name="Object 4"/>
            <p:cNvGraphicFramePr>
              <a:graphicFrameLocks noChangeAspect="1"/>
            </p:cNvGraphicFramePr>
            <p:nvPr/>
          </p:nvGraphicFramePr>
          <p:xfrm>
            <a:off x="257" y="1010"/>
            <a:ext cx="1026" cy="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4" name="Equation" r:id="rId4" imgW="863225" imgH="469696" progId="Equation.DSMT4">
                    <p:embed/>
                  </p:oleObj>
                </mc:Choice>
                <mc:Fallback>
                  <p:oleObj name="Equation" r:id="rId4" imgW="863225" imgH="46969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" y="1010"/>
                          <a:ext cx="1026" cy="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242" y="433"/>
              <a:ext cx="73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Definition</a:t>
              </a:r>
            </a:p>
          </p:txBody>
        </p:sp>
        <p:graphicFrame>
          <p:nvGraphicFramePr>
            <p:cNvPr id="31750" name="Object 6"/>
            <p:cNvGraphicFramePr>
              <a:graphicFrameLocks noChangeAspect="1"/>
            </p:cNvGraphicFramePr>
            <p:nvPr/>
          </p:nvGraphicFramePr>
          <p:xfrm>
            <a:off x="272" y="765"/>
            <a:ext cx="1428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5" name="Equation" r:id="rId6" imgW="1218671" imgH="203112" progId="Equation.DSMT4">
                    <p:embed/>
                  </p:oleObj>
                </mc:Choice>
                <mc:Fallback>
                  <p:oleObj name="Equation" r:id="rId6" imgW="1218671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" y="765"/>
                          <a:ext cx="1428" cy="2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71477" y="2641602"/>
            <a:ext cx="3800475" cy="1389063"/>
            <a:chOff x="234" y="1664"/>
            <a:chExt cx="2394" cy="875"/>
          </a:xfrm>
        </p:grpSpPr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234" y="1664"/>
              <a:ext cx="239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For function </a:t>
              </a:r>
              <a:r>
                <a:rPr lang="en-US" b="1" i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b="1" i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) continuous at </a:t>
              </a:r>
              <a:r>
                <a:rPr lang="en-US" b="1" i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 = 0,</a:t>
              </a:r>
            </a:p>
          </p:txBody>
        </p:sp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267" y="1971"/>
            <a:ext cx="1721" cy="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6" name="Equation" r:id="rId8" imgW="1422400" imgH="469900" progId="Equation.DSMT4">
                    <p:embed/>
                  </p:oleObj>
                </mc:Choice>
                <mc:Fallback>
                  <p:oleObj name="Equation" r:id="rId8" imgW="14224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" y="1971"/>
                          <a:ext cx="1721" cy="5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22277" y="4144965"/>
            <a:ext cx="2822575" cy="2066925"/>
            <a:chOff x="266" y="2611"/>
            <a:chExt cx="1778" cy="1302"/>
          </a:xfrm>
        </p:grpSpPr>
        <p:sp>
          <p:nvSpPr>
            <p:cNvPr id="31755" name="Text Box 11"/>
            <p:cNvSpPr txBox="1">
              <a:spLocks noChangeArrowheads="1"/>
            </p:cNvSpPr>
            <p:nvPr/>
          </p:nvSpPr>
          <p:spPr bwMode="auto">
            <a:xfrm>
              <a:off x="313" y="2611"/>
              <a:ext cx="25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F80000"/>
                  </a:solidFill>
                  <a:latin typeface="Times New Roman" pitchFamily="18" charset="0"/>
                  <a:cs typeface="Times New Roman" pitchFamily="18" charset="0"/>
                </a:rPr>
                <a:t>or</a:t>
              </a:r>
            </a:p>
          </p:txBody>
        </p:sp>
        <p:graphicFrame>
          <p:nvGraphicFramePr>
            <p:cNvPr id="31756" name="Object 12"/>
            <p:cNvGraphicFramePr>
              <a:graphicFrameLocks noChangeAspect="1"/>
            </p:cNvGraphicFramePr>
            <p:nvPr/>
          </p:nvGraphicFramePr>
          <p:xfrm>
            <a:off x="266" y="2976"/>
            <a:ext cx="1778" cy="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7" name="Equation" r:id="rId10" imgW="1637589" imgH="863225" progId="Equation.DSMT4">
                    <p:embed/>
                  </p:oleObj>
                </mc:Choice>
                <mc:Fallback>
                  <p:oleObj name="Equation" r:id="rId10" imgW="1637589" imgH="86322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" y="2976"/>
                          <a:ext cx="1778" cy="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5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83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84177" y="173038"/>
            <a:ext cx="2366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Physical illustration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 flipV="1">
            <a:off x="4241800" y="1049338"/>
            <a:ext cx="1588" cy="5397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62150" y="1049340"/>
            <a:ext cx="3513138" cy="541337"/>
            <a:chOff x="1236" y="661"/>
            <a:chExt cx="2213" cy="341"/>
          </a:xfrm>
        </p:grpSpPr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1236" y="1001"/>
              <a:ext cx="768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 flipV="1">
              <a:off x="2006" y="661"/>
              <a:ext cx="1" cy="3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>
              <a:off x="2681" y="1001"/>
              <a:ext cx="768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>
              <a:off x="2005" y="664"/>
              <a:ext cx="673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046290" y="1687515"/>
            <a:ext cx="10953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US" sz="20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3706815" y="1528763"/>
            <a:ext cx="1587" cy="809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3532188" y="1681165"/>
            <a:ext cx="3413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x=0</a:t>
            </a:r>
            <a:endParaRPr lang="en-US" sz="20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3155950" y="1641475"/>
            <a:ext cx="0" cy="2292350"/>
          </a:xfrm>
          <a:prstGeom prst="line">
            <a:avLst/>
          </a:prstGeom>
          <a:noFill/>
          <a:ln w="28575">
            <a:solidFill>
              <a:srgbClr val="D629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4248150" y="1631950"/>
            <a:ext cx="0" cy="2292350"/>
          </a:xfrm>
          <a:prstGeom prst="line">
            <a:avLst/>
          </a:prstGeom>
          <a:noFill/>
          <a:ln w="28575">
            <a:solidFill>
              <a:srgbClr val="D629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4832352" y="411165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unit area</a:t>
            </a:r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 flipH="1">
            <a:off x="4284663" y="727077"/>
            <a:ext cx="563562" cy="500063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4830763" y="2728913"/>
            <a:ext cx="152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double height</a:t>
            </a:r>
            <a:br>
              <a:rPr lang="en-US" b="1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half width</a:t>
            </a: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4203702" y="4181475"/>
            <a:ext cx="1489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still unit area</a:t>
            </a:r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 flipH="1" flipV="1">
            <a:off x="3719513" y="3908427"/>
            <a:ext cx="527050" cy="512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696913" y="4865688"/>
            <a:ext cx="35369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Limit   width      0,	    height	     </a:t>
            </a:r>
            <a:r>
              <a:rPr lang="en-US" sz="3200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br>
              <a:rPr lang="en-US" sz="3200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area remains 1</a:t>
            </a:r>
            <a:endParaRPr lang="en-US" b="1">
              <a:solidFill>
                <a:srgbClr val="D62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2068515" y="5245100"/>
            <a:ext cx="3127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3462340" y="5219700"/>
            <a:ext cx="3381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1979613" y="2881315"/>
            <a:ext cx="3460750" cy="1081087"/>
            <a:chOff x="1247" y="1815"/>
            <a:chExt cx="2180" cy="681"/>
          </a:xfrm>
        </p:grpSpPr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>
              <a:off x="1247" y="2492"/>
              <a:ext cx="92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>
              <a:off x="2505" y="2492"/>
              <a:ext cx="922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17" name="Line 25"/>
            <p:cNvSpPr>
              <a:spLocks noChangeShapeType="1"/>
            </p:cNvSpPr>
            <p:nvPr/>
          </p:nvSpPr>
          <p:spPr bwMode="auto">
            <a:xfrm flipV="1">
              <a:off x="2175" y="1815"/>
              <a:ext cx="0" cy="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18" name="Line 26"/>
            <p:cNvSpPr>
              <a:spLocks noChangeShapeType="1"/>
            </p:cNvSpPr>
            <p:nvPr/>
          </p:nvSpPr>
          <p:spPr bwMode="auto">
            <a:xfrm flipV="1">
              <a:off x="2505" y="1818"/>
              <a:ext cx="0" cy="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19" name="Line 27"/>
            <p:cNvSpPr>
              <a:spLocks noChangeShapeType="1"/>
            </p:cNvSpPr>
            <p:nvPr/>
          </p:nvSpPr>
          <p:spPr bwMode="auto">
            <a:xfrm>
              <a:off x="2175" y="1815"/>
              <a:ext cx="33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3820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2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4365" y="520702"/>
            <a:ext cx="4410075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09575" y="136527"/>
            <a:ext cx="4605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Mathematical </a:t>
            </a: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representation</a:t>
            </a:r>
            <a:r>
              <a:rPr lang="en-US" sz="2000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000" b="1" i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 function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715963" y="1108077"/>
          <a:ext cx="1096962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Equation" r:id="rId5" imgW="571252" imgH="418918" progId="Equation.DSMT4">
                  <p:embed/>
                </p:oleObj>
              </mc:Choice>
              <mc:Fallback>
                <p:oleObj name="Equation" r:id="rId5" imgW="571252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1108077"/>
                        <a:ext cx="1096962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833563" y="1878013"/>
            <a:ext cx="2368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zeroth order spherical</a:t>
            </a:r>
            <a:b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Bessel function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 flipV="1">
            <a:off x="1654175" y="1677990"/>
            <a:ext cx="249238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2238375" y="1063625"/>
            <a:ext cx="1995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b="1">
                <a:solidFill>
                  <a:srgbClr val="009C00"/>
                </a:solidFill>
                <a:latin typeface="Times New Roman" pitchFamily="18" charset="0"/>
                <a:cs typeface="Times New Roman" pitchFamily="18" charset="0"/>
              </a:rPr>
              <a:t> any real number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7435850" y="868365"/>
            <a:ext cx="67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endParaRPr lang="en-US" b="1" i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254000" y="2870202"/>
            <a:ext cx="45593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Has value </a:t>
            </a:r>
            <a:r>
              <a:rPr lang="en-US" b="1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at </a:t>
            </a:r>
            <a:r>
              <a:rPr lang="en-US" b="1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= 0.</a:t>
            </a:r>
            <a:b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Decreasing oscillations for increasing |</a:t>
            </a:r>
            <a:r>
              <a:rPr lang="en-US" b="1" i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|.</a:t>
            </a:r>
            <a:b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Has unit area independent of the choice of </a:t>
            </a:r>
            <a:r>
              <a:rPr lang="en-US" b="1" i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5850" name="Line 11"/>
          <p:cNvSpPr>
            <a:spLocks noChangeShapeType="1"/>
          </p:cNvSpPr>
          <p:nvPr/>
        </p:nvSpPr>
        <p:spPr bwMode="auto">
          <a:xfrm>
            <a:off x="376240" y="4264025"/>
            <a:ext cx="845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51" name="Text Box 13"/>
          <p:cNvSpPr txBox="1">
            <a:spLocks noChangeArrowheads="1"/>
          </p:cNvSpPr>
          <p:nvPr/>
        </p:nvSpPr>
        <p:spPr bwMode="auto">
          <a:xfrm>
            <a:off x="1717677" y="4419602"/>
            <a:ext cx="2182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	          </a:t>
            </a:r>
            <a:r>
              <a:rPr lang="en-US" sz="2800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</a:t>
            </a:r>
            <a:endParaRPr lang="en-US" sz="2800" b="1" i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2" name="Line 14"/>
          <p:cNvSpPr>
            <a:spLocks noChangeShapeType="1"/>
          </p:cNvSpPr>
          <p:nvPr/>
        </p:nvSpPr>
        <p:spPr bwMode="auto">
          <a:xfrm>
            <a:off x="1819275" y="4713288"/>
            <a:ext cx="376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53" name="AutoShape 15"/>
          <p:cNvSpPr>
            <a:spLocks noChangeArrowheads="1"/>
          </p:cNvSpPr>
          <p:nvPr/>
        </p:nvSpPr>
        <p:spPr bwMode="auto">
          <a:xfrm>
            <a:off x="2759077" y="4652963"/>
            <a:ext cx="638175" cy="125412"/>
          </a:xfrm>
          <a:prstGeom prst="rightArrow">
            <a:avLst>
              <a:gd name="adj1" fmla="val 50000"/>
              <a:gd name="adj2" fmla="val 1272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854" name="Object 14"/>
          <p:cNvGraphicFramePr>
            <a:graphicFrameLocks noChangeAspect="1"/>
          </p:cNvGraphicFramePr>
          <p:nvPr/>
        </p:nvGraphicFramePr>
        <p:xfrm>
          <a:off x="601663" y="5211763"/>
          <a:ext cx="248761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7" imgW="1129810" imgH="406224" progId="Equation.DSMT4">
                  <p:embed/>
                </p:oleObj>
              </mc:Choice>
              <mc:Fallback>
                <p:oleObj name="Equation" r:id="rId7" imgW="1129810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5211763"/>
                        <a:ext cx="2487612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5" name="Text Box 17"/>
          <p:cNvSpPr txBox="1">
            <a:spLocks noChangeArrowheads="1"/>
          </p:cNvSpPr>
          <p:nvPr/>
        </p:nvSpPr>
        <p:spPr bwMode="auto">
          <a:xfrm>
            <a:off x="4418013" y="4489450"/>
            <a:ext cx="2082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1. Has unit integral</a:t>
            </a:r>
          </a:p>
        </p:txBody>
      </p:sp>
      <p:sp>
        <p:nvSpPr>
          <p:cNvPr id="35856" name="Text Box 18"/>
          <p:cNvSpPr txBox="1">
            <a:spLocks noChangeArrowheads="1"/>
          </p:cNvSpPr>
          <p:nvPr/>
        </p:nvSpPr>
        <p:spPr bwMode="auto">
          <a:xfrm>
            <a:off x="4429125" y="4841877"/>
            <a:ext cx="4032250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 Only non-zero at point </a:t>
            </a:r>
            <a:r>
              <a:rPr lang="en-US" b="1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= 0,</a:t>
            </a:r>
            <a:br>
              <a:rPr lang="en-US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because oscillations infinitely fast, over </a:t>
            </a:r>
            <a:b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>
                <a:solidFill>
                  <a:srgbClr val="D62900"/>
                </a:solidFill>
                <a:latin typeface="Times New Roman" pitchFamily="18" charset="0"/>
                <a:cs typeface="Times New Roman" pitchFamily="18" charset="0"/>
              </a:rPr>
              <a:t>finite interval yield zero area.</a:t>
            </a:r>
          </a:p>
        </p:txBody>
      </p:sp>
      <p:sp>
        <p:nvSpPr>
          <p:cNvPr id="35857" name="TextBox 19"/>
          <p:cNvSpPr txBox="1">
            <a:spLocks noChangeArrowheads="1"/>
          </p:cNvSpPr>
          <p:nvPr/>
        </p:nvSpPr>
        <p:spPr bwMode="auto">
          <a:xfrm>
            <a:off x="644527" y="4521200"/>
            <a:ext cx="1133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          </a:t>
            </a:r>
            <a:r>
              <a:rPr lang="en-US" b="1" i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8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346075" y="79375"/>
            <a:ext cx="8274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 in normalization and orthogonality of momentum eigenfunctions.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6877" y="547690"/>
            <a:ext cx="2098675" cy="884237"/>
            <a:chOff x="250" y="345"/>
            <a:chExt cx="1322" cy="557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250" y="345"/>
              <a:ext cx="49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Want</a:t>
              </a:r>
            </a:p>
          </p:txBody>
        </p:sp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896" y="372"/>
            <a:ext cx="676" cy="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2" name="Equation" r:id="rId4" imgW="647700" imgH="508000" progId="Equation.DSMT4">
                    <p:embed/>
                  </p:oleObj>
                </mc:Choice>
                <mc:Fallback>
                  <p:oleObj name="Equation" r:id="rId4" imgW="6477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6" y="372"/>
                          <a:ext cx="676" cy="5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14338" y="1733552"/>
            <a:ext cx="7061200" cy="811213"/>
            <a:chOff x="261" y="1092"/>
            <a:chExt cx="4448" cy="511"/>
          </a:xfrm>
        </p:grpSpPr>
        <p:graphicFrame>
          <p:nvGraphicFramePr>
            <p:cNvPr id="37895" name="Object 7"/>
            <p:cNvGraphicFramePr>
              <a:graphicFrameLocks noChangeAspect="1"/>
            </p:cNvGraphicFramePr>
            <p:nvPr/>
          </p:nvGraphicFramePr>
          <p:xfrm>
            <a:off x="261" y="1096"/>
            <a:ext cx="2113" cy="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3" name="Equation" r:id="rId6" imgW="1955800" imgH="469900" progId="Equation.DSMT4">
                    <p:embed/>
                  </p:oleObj>
                </mc:Choice>
                <mc:Fallback>
                  <p:oleObj name="Equation" r:id="rId6" imgW="19558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" y="1096"/>
                          <a:ext cx="2113" cy="5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6" name="Text Box 8"/>
            <p:cNvSpPr txBox="1">
              <a:spLocks noChangeArrowheads="1"/>
            </p:cNvSpPr>
            <p:nvPr/>
          </p:nvSpPr>
          <p:spPr bwMode="auto">
            <a:xfrm>
              <a:off x="2669" y="1092"/>
              <a:ext cx="204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Adjust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to make equal to 1.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03225" y="2800350"/>
            <a:ext cx="5500688" cy="1289050"/>
            <a:chOff x="254" y="1764"/>
            <a:chExt cx="3465" cy="812"/>
          </a:xfrm>
        </p:grpSpPr>
        <p:graphicFrame>
          <p:nvGraphicFramePr>
            <p:cNvPr id="37898" name="Object 10"/>
            <p:cNvGraphicFramePr>
              <a:graphicFrameLocks noChangeAspect="1"/>
            </p:cNvGraphicFramePr>
            <p:nvPr/>
          </p:nvGraphicFramePr>
          <p:xfrm>
            <a:off x="254" y="2053"/>
            <a:ext cx="3465" cy="5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4" name="Equation" r:id="rId8" imgW="3111500" imgH="469900" progId="Equation.DSMT4">
                    <p:embed/>
                  </p:oleObj>
                </mc:Choice>
                <mc:Fallback>
                  <p:oleObj name="Equation" r:id="rId8" imgW="31115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2053"/>
                          <a:ext cx="3465" cy="5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9" name="Text Box 11"/>
            <p:cNvSpPr txBox="1">
              <a:spLocks noChangeArrowheads="1"/>
            </p:cNvSpPr>
            <p:nvPr/>
          </p:nvSpPr>
          <p:spPr bwMode="auto">
            <a:xfrm>
              <a:off x="281" y="1764"/>
              <a:ext cx="7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Evaluate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23877" y="4238627"/>
            <a:ext cx="5661025" cy="917575"/>
            <a:chOff x="330" y="2670"/>
            <a:chExt cx="3566" cy="578"/>
          </a:xfrm>
        </p:grpSpPr>
        <p:graphicFrame>
          <p:nvGraphicFramePr>
            <p:cNvPr id="37901" name="Object 13"/>
            <p:cNvGraphicFramePr>
              <a:graphicFrameLocks noChangeAspect="1"/>
            </p:cNvGraphicFramePr>
            <p:nvPr/>
          </p:nvGraphicFramePr>
          <p:xfrm>
            <a:off x="1062" y="2701"/>
            <a:ext cx="2834" cy="5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5" name="Equation" r:id="rId10" imgW="2565400" imgH="495300" progId="Equation.DSMT4">
                    <p:embed/>
                  </p:oleObj>
                </mc:Choice>
                <mc:Fallback>
                  <p:oleObj name="Equation" r:id="rId10" imgW="2565400" imgH="495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2" y="2701"/>
                          <a:ext cx="2834" cy="5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2" name="Text Box 14"/>
            <p:cNvSpPr txBox="1">
              <a:spLocks noChangeArrowheads="1"/>
            </p:cNvSpPr>
            <p:nvPr/>
          </p:nvSpPr>
          <p:spPr bwMode="auto">
            <a:xfrm>
              <a:off x="330" y="2670"/>
              <a:ext cx="66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Rewrite</a:t>
              </a:r>
            </a:p>
          </p:txBody>
        </p:sp>
      </p:grpSp>
      <p:graphicFrame>
        <p:nvGraphicFramePr>
          <p:cNvPr id="23567" name="Object 15"/>
          <p:cNvGraphicFramePr>
            <a:graphicFrameLocks noChangeAspect="1"/>
          </p:cNvGraphicFramePr>
          <p:nvPr/>
        </p:nvGraphicFramePr>
        <p:xfrm>
          <a:off x="1698627" y="5245102"/>
          <a:ext cx="4397375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Equation" r:id="rId12" imgW="2692400" imgH="609600" progId="Equation.DSMT4">
                  <p:embed/>
                </p:oleObj>
              </mc:Choice>
              <mc:Fallback>
                <p:oleObj name="Equation" r:id="rId12" imgW="26924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7" y="5245102"/>
                        <a:ext cx="4397375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4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2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6552" y="409575"/>
            <a:ext cx="8736013" cy="1841500"/>
            <a:chOff x="212" y="258"/>
            <a:chExt cx="5503" cy="1160"/>
          </a:xfrm>
        </p:grpSpPr>
        <p:graphicFrame>
          <p:nvGraphicFramePr>
            <p:cNvPr id="39939" name="Object 3"/>
            <p:cNvGraphicFramePr>
              <a:graphicFrameLocks noChangeAspect="1"/>
            </p:cNvGraphicFramePr>
            <p:nvPr/>
          </p:nvGraphicFramePr>
          <p:xfrm>
            <a:off x="212" y="258"/>
            <a:ext cx="2652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6" name="Equation" r:id="rId4" imgW="2578100" imgH="609600" progId="Equation.DSMT4">
                    <p:embed/>
                  </p:oleObj>
                </mc:Choice>
                <mc:Fallback>
                  <p:oleObj name="Equation" r:id="rId4" imgW="2578100" imgH="609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" y="258"/>
                          <a:ext cx="2652" cy="6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0" name="Object 4"/>
            <p:cNvGraphicFramePr>
              <a:graphicFrameLocks noChangeAspect="1"/>
            </p:cNvGraphicFramePr>
            <p:nvPr/>
          </p:nvGraphicFramePr>
          <p:xfrm>
            <a:off x="2885" y="323"/>
            <a:ext cx="1417" cy="7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7" name="Equation" r:id="rId6" imgW="1308100" imgH="660400" progId="Equation.DSMT4">
                    <p:embed/>
                  </p:oleObj>
                </mc:Choice>
                <mc:Fallback>
                  <p:oleObj name="Equation" r:id="rId6" imgW="1308100" imgH="660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5" y="323"/>
                          <a:ext cx="1417" cy="7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1" name="Object 5"/>
            <p:cNvGraphicFramePr>
              <a:graphicFrameLocks noChangeAspect="1"/>
            </p:cNvGraphicFramePr>
            <p:nvPr/>
          </p:nvGraphicFramePr>
          <p:xfrm>
            <a:off x="288" y="1153"/>
            <a:ext cx="1205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8" name="Equation" r:id="rId8" imgW="926698" imgH="203112" progId="Equation.DSMT4">
                    <p:embed/>
                  </p:oleObj>
                </mc:Choice>
                <mc:Fallback>
                  <p:oleObj name="Equation" r:id="rId8" imgW="926698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1153"/>
                          <a:ext cx="1205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2" name="Text Box 6"/>
            <p:cNvSpPr txBox="1">
              <a:spLocks noChangeArrowheads="1"/>
            </p:cNvSpPr>
            <p:nvPr/>
          </p:nvSpPr>
          <p:spPr bwMode="auto">
            <a:xfrm>
              <a:off x="3650" y="933"/>
              <a:ext cx="206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</a:t>
              </a:r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 function multiplied by 2</a:t>
              </a:r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</a:t>
              </a:r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 flipH="1" flipV="1">
              <a:off x="3452" y="813"/>
              <a:ext cx="253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52438" y="2339977"/>
            <a:ext cx="8335962" cy="1311275"/>
            <a:chOff x="285" y="1474"/>
            <a:chExt cx="5251" cy="826"/>
          </a:xfrm>
        </p:grpSpPr>
        <p:graphicFrame>
          <p:nvGraphicFramePr>
            <p:cNvPr id="39945" name="Object 9"/>
            <p:cNvGraphicFramePr>
              <a:graphicFrameLocks noChangeAspect="1"/>
            </p:cNvGraphicFramePr>
            <p:nvPr/>
          </p:nvGraphicFramePr>
          <p:xfrm>
            <a:off x="285" y="1675"/>
            <a:ext cx="2178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9" name="Equation" r:id="rId10" imgW="1676400" imgH="203200" progId="Equation.DSMT4">
                    <p:embed/>
                  </p:oleObj>
                </mc:Choice>
                <mc:Fallback>
                  <p:oleObj name="Equation" r:id="rId10" imgW="1676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" y="1675"/>
                          <a:ext cx="2178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2748" y="1474"/>
              <a:ext cx="278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The momentum </a:t>
              </a:r>
              <a:r>
                <a:rPr lang="en-US" sz="2000" b="1" dirty="0" err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eigenfunctions</a:t>
              </a:r>
              <a:r>
                <a:rPr lang="en-US" sz="2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 are </a:t>
              </a:r>
              <a:br>
                <a:rPr lang="en-US" sz="2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orthogonal.</a:t>
              </a:r>
              <a: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 We knew this already.</a:t>
              </a:r>
              <a:br>
                <a:rPr lang="en-US" sz="20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Proved eigenkets belonging to different</a:t>
              </a:r>
              <a:br>
                <a:rPr lang="en-US" sz="2000" b="1" dirty="0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 dirty="0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eigenvalues are orthogonal.</a:t>
              </a:r>
            </a:p>
          </p:txBody>
        </p:sp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1494" y="2022"/>
              <a:ext cx="8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F8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</a:t>
              </a:r>
              <a:r>
                <a:rPr lang="en-US" sz="2000" b="1">
                  <a:solidFill>
                    <a:srgbClr val="F80000"/>
                  </a:solidFill>
                  <a:latin typeface="Times New Roman" pitchFamily="18" charset="0"/>
                  <a:cs typeface="Times New Roman" pitchFamily="18" charset="0"/>
                </a:rPr>
                <a:t>  function</a:t>
              </a:r>
              <a:endParaRPr lang="en-US" sz="2000" b="1" i="1">
                <a:solidFill>
                  <a:srgbClr val="F8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 flipH="1" flipV="1">
              <a:off x="858" y="1933"/>
              <a:ext cx="647" cy="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22240" y="3821115"/>
            <a:ext cx="8834437" cy="2155825"/>
            <a:chOff x="77" y="2407"/>
            <a:chExt cx="5565" cy="1358"/>
          </a:xfrm>
        </p:grpSpPr>
        <p:sp>
          <p:nvSpPr>
            <p:cNvPr id="39950" name="Line 14"/>
            <p:cNvSpPr>
              <a:spLocks noChangeShapeType="1"/>
            </p:cNvSpPr>
            <p:nvPr/>
          </p:nvSpPr>
          <p:spPr bwMode="auto">
            <a:xfrm>
              <a:off x="77" y="2407"/>
              <a:ext cx="53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51" name="Text Box 15"/>
            <p:cNvSpPr txBox="1">
              <a:spLocks noChangeArrowheads="1"/>
            </p:cNvSpPr>
            <p:nvPr/>
          </p:nvSpPr>
          <p:spPr bwMode="auto">
            <a:xfrm>
              <a:off x="121" y="2429"/>
              <a:ext cx="46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To find out what happens for </a:t>
              </a:r>
              <a:r>
                <a:rPr lang="en-US" sz="2000" b="1" i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k = k</a:t>
              </a:r>
              <a:r>
                <a:rPr lang="en-US" sz="2000" b="1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rPr>
                <a:t>' must evaluate 		         .  </a:t>
              </a:r>
            </a:p>
          </p:txBody>
        </p:sp>
        <p:graphicFrame>
          <p:nvGraphicFramePr>
            <p:cNvPr id="39952" name="Object 16"/>
            <p:cNvGraphicFramePr>
              <a:graphicFrameLocks noChangeAspect="1"/>
            </p:cNvGraphicFramePr>
            <p:nvPr/>
          </p:nvGraphicFramePr>
          <p:xfrm>
            <a:off x="3639" y="2456"/>
            <a:ext cx="899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0" name="Equation" r:id="rId12" imgW="812447" imgH="203112" progId="Equation.DSMT4">
                    <p:embed/>
                  </p:oleObj>
                </mc:Choice>
                <mc:Fallback>
                  <p:oleObj name="Equation" r:id="rId12" imgW="812447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9" y="2456"/>
                          <a:ext cx="899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3" name="Text Box 17"/>
            <p:cNvSpPr txBox="1">
              <a:spLocks noChangeArrowheads="1"/>
            </p:cNvSpPr>
            <p:nvPr/>
          </p:nvSpPr>
          <p:spPr bwMode="auto">
            <a:xfrm>
              <a:off x="161" y="2681"/>
              <a:ext cx="548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But, whenever you have a continuous range in the variable of a vector function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(Hilbert Space), can't define function at a point.  Must do integral about point.</a:t>
              </a:r>
            </a:p>
          </p:txBody>
        </p:sp>
        <p:graphicFrame>
          <p:nvGraphicFramePr>
            <p:cNvPr id="39954" name="Object 18"/>
            <p:cNvGraphicFramePr>
              <a:graphicFrameLocks noChangeAspect="1"/>
            </p:cNvGraphicFramePr>
            <p:nvPr/>
          </p:nvGraphicFramePr>
          <p:xfrm>
            <a:off x="146" y="3185"/>
            <a:ext cx="2591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1" name="Equation" r:id="rId14" imgW="2159000" imgH="482600" progId="Equation.DSMT4">
                    <p:embed/>
                  </p:oleObj>
                </mc:Choice>
                <mc:Fallback>
                  <p:oleObj name="Equation" r:id="rId14" imgW="21590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" y="3185"/>
                          <a:ext cx="2591" cy="5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55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5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563563" y="611188"/>
          <a:ext cx="304006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Equation" r:id="rId4" imgW="1727200" imgH="457200" progId="Equation.DSMT4">
                  <p:embed/>
                </p:oleObj>
              </mc:Choice>
              <mc:Fallback>
                <p:oleObj name="Equation" r:id="rId4" imgW="17272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611188"/>
                        <a:ext cx="3040062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584200" y="98425"/>
            <a:ext cx="1271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Therefore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49277" y="1839913"/>
            <a:ext cx="6062663" cy="2184400"/>
            <a:chOff x="346" y="1159"/>
            <a:chExt cx="3819" cy="1376"/>
          </a:xfrm>
        </p:grpSpPr>
        <p:graphicFrame>
          <p:nvGraphicFramePr>
            <p:cNvPr id="41989" name="Object 5"/>
            <p:cNvGraphicFramePr>
              <a:graphicFrameLocks noChangeAspect="1"/>
            </p:cNvGraphicFramePr>
            <p:nvPr/>
          </p:nvGraphicFramePr>
          <p:xfrm>
            <a:off x="346" y="1159"/>
            <a:ext cx="333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1" name="Equation" r:id="rId6" imgW="253780" imgH="253780" progId="Equation.DSMT4">
                    <p:embed/>
                  </p:oleObj>
                </mc:Choice>
                <mc:Fallback>
                  <p:oleObj name="Equation" r:id="rId6" imgW="253780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" y="1159"/>
                          <a:ext cx="333" cy="3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0" name="Text Box 6"/>
            <p:cNvSpPr txBox="1">
              <a:spLocks noChangeArrowheads="1"/>
            </p:cNvSpPr>
            <p:nvPr/>
          </p:nvSpPr>
          <p:spPr bwMode="auto">
            <a:xfrm>
              <a:off x="699" y="1182"/>
              <a:ext cx="34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are orthogonal and the normalization constant is</a:t>
              </a:r>
            </a:p>
          </p:txBody>
        </p:sp>
        <p:graphicFrame>
          <p:nvGraphicFramePr>
            <p:cNvPr id="41991" name="Object 7"/>
            <p:cNvGraphicFramePr>
              <a:graphicFrameLocks noChangeAspect="1"/>
            </p:cNvGraphicFramePr>
            <p:nvPr/>
          </p:nvGraphicFramePr>
          <p:xfrm>
            <a:off x="397" y="1632"/>
            <a:ext cx="643" cy="9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2" name="Equation" r:id="rId8" imgW="596900" imgH="838200" progId="Equation.DSMT4">
                    <p:embed/>
                  </p:oleObj>
                </mc:Choice>
                <mc:Fallback>
                  <p:oleObj name="Equation" r:id="rId8" imgW="596900" imgH="838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" y="1632"/>
                          <a:ext cx="643" cy="9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14352" y="4294188"/>
            <a:ext cx="6856413" cy="1752600"/>
            <a:chOff x="324" y="2705"/>
            <a:chExt cx="4319" cy="1104"/>
          </a:xfrm>
        </p:grpSpPr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352" y="2705"/>
              <a:ext cx="244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62900"/>
                  </a:solidFill>
                  <a:latin typeface="Times New Roman" pitchFamily="18" charset="0"/>
                  <a:cs typeface="Times New Roman" pitchFamily="18" charset="0"/>
                </a:rPr>
                <a:t>The momentum eigenfunction are</a:t>
              </a:r>
            </a:p>
          </p:txBody>
        </p:sp>
        <p:graphicFrame>
          <p:nvGraphicFramePr>
            <p:cNvPr id="41994" name="Object 10"/>
            <p:cNvGraphicFramePr>
              <a:graphicFrameLocks noChangeAspect="1"/>
            </p:cNvGraphicFramePr>
            <p:nvPr/>
          </p:nvGraphicFramePr>
          <p:xfrm>
            <a:off x="324" y="3023"/>
            <a:ext cx="2555" cy="5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3" name="Equation" r:id="rId10" imgW="1803400" imgH="419100" progId="Equation.DSMT4">
                    <p:embed/>
                  </p:oleObj>
                </mc:Choice>
                <mc:Fallback>
                  <p:oleObj name="Equation" r:id="rId10" imgW="18034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" y="3023"/>
                          <a:ext cx="2555" cy="5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5" name="Text Box 11"/>
            <p:cNvSpPr txBox="1">
              <a:spLocks noChangeArrowheads="1"/>
            </p:cNvSpPr>
            <p:nvPr/>
          </p:nvSpPr>
          <p:spPr bwMode="auto">
            <a:xfrm>
              <a:off x="2972" y="3557"/>
              <a:ext cx="167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momentum eigenvalue</a:t>
              </a:r>
            </a:p>
          </p:txBody>
        </p:sp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 flipH="1" flipV="1">
              <a:off x="2770" y="3409"/>
              <a:ext cx="213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1997" name="Text Box 4"/>
          <p:cNvSpPr txBox="1">
            <a:spLocks noChangeArrowheads="1"/>
          </p:cNvSpPr>
          <p:nvPr/>
        </p:nvSpPr>
        <p:spPr bwMode="auto">
          <a:xfrm>
            <a:off x="7435850" y="6604002"/>
            <a:ext cx="1663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kes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kesTheme" id="{A393C5E2-E9A6-43BC-806F-398FA300DAE8}" vid="{123CF2D2-4BE6-4067-A7D6-AAC4927BC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</TotalTime>
  <Words>1815</Words>
  <Application>Microsoft Office PowerPoint</Application>
  <PresentationFormat>On-screen Show (4:3)</PresentationFormat>
  <Paragraphs>513</Paragraphs>
  <Slides>43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Calibri</vt:lpstr>
      <vt:lpstr>Calibri Light</vt:lpstr>
      <vt:lpstr>MT Extra</vt:lpstr>
      <vt:lpstr>Symbol</vt:lpstr>
      <vt:lpstr>Times New Roman</vt:lpstr>
      <vt:lpstr>MikesTheme</vt:lpstr>
      <vt:lpstr>Equation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</cp:revision>
  <dcterms:created xsi:type="dcterms:W3CDTF">2019-08-26T18:49:07Z</dcterms:created>
  <dcterms:modified xsi:type="dcterms:W3CDTF">2019-08-26T18:52:36Z</dcterms:modified>
</cp:coreProperties>
</file>