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44" r:id="rId2"/>
    <p:sldId id="644" r:id="rId3"/>
    <p:sldId id="630" r:id="rId4"/>
    <p:sldId id="631" r:id="rId5"/>
    <p:sldId id="629" r:id="rId6"/>
    <p:sldId id="651" r:id="rId7"/>
    <p:sldId id="643" r:id="rId8"/>
    <p:sldId id="634" r:id="rId9"/>
    <p:sldId id="635" r:id="rId10"/>
    <p:sldId id="645" r:id="rId11"/>
    <p:sldId id="646" r:id="rId12"/>
    <p:sldId id="639" r:id="rId13"/>
    <p:sldId id="641" r:id="rId14"/>
    <p:sldId id="642" r:id="rId15"/>
    <p:sldId id="633" r:id="rId16"/>
    <p:sldId id="650" r:id="rId17"/>
    <p:sldId id="647" r:id="rId18"/>
    <p:sldId id="599" r:id="rId19"/>
    <p:sldId id="648" r:id="rId20"/>
    <p:sldId id="600" r:id="rId21"/>
    <p:sldId id="649" r:id="rId22"/>
  </p:sldIdLst>
  <p:sldSz cx="9144000" cy="6858000" type="screen4x3"/>
  <p:notesSz cx="9271000" cy="69977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C0C0"/>
    <a:srgbClr val="006600"/>
    <a:srgbClr val="FF0000"/>
    <a:srgbClr val="CC0000"/>
    <a:srgbClr val="FFCC00"/>
    <a:srgbClr val="FFFF00"/>
    <a:srgbClr val="FF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1" autoAdjust="0"/>
    <p:restoredTop sz="98653" autoAdjust="0"/>
  </p:normalViewPr>
  <p:slideViewPr>
    <p:cSldViewPr snapToGrid="0">
      <p:cViewPr varScale="1">
        <p:scale>
          <a:sx n="144" d="100"/>
          <a:sy n="144" d="100"/>
        </p:scale>
        <p:origin x="-336" y="-112"/>
      </p:cViewPr>
      <p:guideLst>
        <p:guide orient="horz" pos="2155"/>
        <p:guide pos="2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-822" y="-90"/>
      </p:cViewPr>
      <p:guideLst>
        <p:guide orient="horz" pos="2206"/>
        <p:guide pos="291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066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t" anchorCtr="0" compatLnSpc="1">
            <a:prstTxWarp prst="textNoShape">
              <a:avLst/>
            </a:prstTxWarp>
          </a:bodyPr>
          <a:lstStyle>
            <a:lvl1pPr algn="l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0500" y="0"/>
            <a:ext cx="40370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t" anchorCtr="0" compatLnSpc="1">
            <a:prstTxWarp prst="textNoShape">
              <a:avLst/>
            </a:prstTxWarp>
          </a:bodyPr>
          <a:lstStyle>
            <a:lvl1pPr algn="r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40513"/>
            <a:ext cx="40306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b" anchorCtr="0" compatLnSpc="1">
            <a:prstTxWarp prst="textNoShape">
              <a:avLst/>
            </a:prstTxWarp>
          </a:bodyPr>
          <a:lstStyle>
            <a:lvl1pPr algn="l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0500" y="6640513"/>
            <a:ext cx="40370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b" anchorCtr="0" compatLnSpc="1">
            <a:prstTxWarp prst="textNoShape">
              <a:avLst/>
            </a:prstTxWarp>
          </a:bodyPr>
          <a:lstStyle>
            <a:lvl1pPr algn="r" defTabSz="895350">
              <a:defRPr sz="1300" b="0">
                <a:ea typeface="굴림" charset="0"/>
                <a:cs typeface="굴림" charset="0"/>
              </a:defRPr>
            </a:lvl1pPr>
          </a:lstStyle>
          <a:p>
            <a:fld id="{85794D3A-24B0-AE43-91B0-0E01DFB2D313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8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6538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t" anchorCtr="0" compatLnSpc="1">
            <a:prstTxWarp prst="textNoShape">
              <a:avLst/>
            </a:prstTxWarp>
          </a:bodyPr>
          <a:lstStyle>
            <a:lvl1pPr algn="l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0975" y="0"/>
            <a:ext cx="404495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t" anchorCtr="0" compatLnSpc="1">
            <a:prstTxWarp prst="textNoShape">
              <a:avLst/>
            </a:prstTxWarp>
          </a:bodyPr>
          <a:lstStyle>
            <a:lvl1pPr algn="r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1625" y="517525"/>
            <a:ext cx="3517900" cy="2638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4438" y="3328988"/>
            <a:ext cx="6770687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65913"/>
            <a:ext cx="4046538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b" anchorCtr="0" compatLnSpc="1">
            <a:prstTxWarp prst="textNoShape">
              <a:avLst/>
            </a:prstTxWarp>
          </a:bodyPr>
          <a:lstStyle>
            <a:lvl1pPr algn="l" defTabSz="895350">
              <a:defRPr sz="1300" b="0">
                <a:ea typeface="굴림" charset="0"/>
                <a:cs typeface="굴림" charset="0"/>
              </a:defRPr>
            </a:lvl1pPr>
          </a:lstStyle>
          <a:p>
            <a:endParaRPr lang="en-US" altLang="ko-KR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0975" y="6665913"/>
            <a:ext cx="404495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89200" tIns="44602" rIns="89200" bIns="44602" numCol="1" anchor="b" anchorCtr="0" compatLnSpc="1">
            <a:prstTxWarp prst="textNoShape">
              <a:avLst/>
            </a:prstTxWarp>
          </a:bodyPr>
          <a:lstStyle>
            <a:lvl1pPr algn="r" defTabSz="895350">
              <a:defRPr sz="1300" b="0">
                <a:ea typeface="굴림" charset="0"/>
                <a:cs typeface="굴림" charset="0"/>
              </a:defRPr>
            </a:lvl1pPr>
          </a:lstStyle>
          <a:p>
            <a:fld id="{7DB3BF57-8D0B-CD42-A826-2BA4F0A28D0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9908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D54A41-D639-564C-812D-086D3D446ED3}" type="slidenum">
              <a:rPr lang="ko-KR" altLang="en-US"/>
              <a:pPr/>
              <a:t>1</a:t>
            </a:fld>
            <a:endParaRPr lang="en-US" altLang="ko-KR"/>
          </a:p>
        </p:txBody>
      </p:sp>
      <p:sp>
        <p:nvSpPr>
          <p:cNvPr id="8028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7975" y="517525"/>
            <a:ext cx="3521075" cy="26400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4438" y="3330575"/>
            <a:ext cx="6773862" cy="31607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123" tIns="45560" rIns="91123" bIns="45560"/>
          <a:lstStyle/>
          <a:p>
            <a:r>
              <a:rPr lang="en-US" altLang="ko-KR">
                <a:ea typeface="굴림" charset="0"/>
                <a:cs typeface="굴림" charset="0"/>
              </a:rPr>
              <a:t>Good afternoon.</a:t>
            </a:r>
          </a:p>
          <a:p>
            <a:r>
              <a:rPr lang="en-US" altLang="ko-KR">
                <a:ea typeface="굴림" charset="0"/>
                <a:cs typeface="굴림" charset="0"/>
              </a:rPr>
              <a:t>This is Juyong Do from GPS Lab.</a:t>
            </a:r>
          </a:p>
          <a:p>
            <a:r>
              <a:rPr lang="en-US" altLang="ko-KR">
                <a:ea typeface="굴림" charset="0"/>
                <a:cs typeface="굴림" charset="0"/>
              </a:rPr>
              <a:t>Today, I’m going to talk about Noise Floor Measurement on GPS frequency band.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994" name="Picture 1026" descr="Stanford Logo 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27013"/>
            <a:ext cx="401638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4995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ko-KR" altLang="en-US" noProof="0" smtClean="0"/>
              <a:t>마스터 제목 스타일 편집</a:t>
            </a:r>
          </a:p>
        </p:txBody>
      </p:sp>
      <p:sp>
        <p:nvSpPr>
          <p:cNvPr id="724996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0646DA-291A-B04F-9E62-CE12E85FACF7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745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464F91-F4A4-BB47-AE35-8043235CB728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98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7725" y="1476375"/>
            <a:ext cx="3843338" cy="4619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476375"/>
            <a:ext cx="3843337" cy="4619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799F41-E2DD-DA47-9C9F-8D2E246C2C0D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4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F69192-0BF3-DE45-8757-0319B2DA2B81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164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0AC48C-790A-E640-A791-BA1C7FCCA2ED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54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2A624C-70BE-2340-94EA-65E40C227FD7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54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B75378-5C43-F64A-ACD4-7AB3C613D99F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56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E28DF-6654-204E-84DC-F2FE7B2B82CB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53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5C21C4-A264-C744-BC2B-A680E2ECFCA6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97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7825" y="384175"/>
            <a:ext cx="1958975" cy="5711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7725" y="384175"/>
            <a:ext cx="5727700" cy="5711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D2CCD2-FB64-4440-9319-444450FEC2ED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16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3" y="384175"/>
            <a:ext cx="7602537" cy="466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47725" y="1476375"/>
            <a:ext cx="3843338" cy="461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476375"/>
            <a:ext cx="3843337" cy="461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851650" y="65659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1769CEEC-17E1-C748-BEA5-975E9A994E72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5150" y="6570663"/>
            <a:ext cx="3411538" cy="25876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02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Picture 32" descr="Stanford Logo S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27013"/>
            <a:ext cx="401638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384175"/>
            <a:ext cx="7602537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7725" y="1476375"/>
            <a:ext cx="783907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</a:t>
            </a:r>
          </a:p>
          <a:p>
            <a:pPr lvl="2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0"/>
            <a:endParaRPr lang="en-US" altLang="ko-KR"/>
          </a:p>
          <a:p>
            <a:pPr lvl="0"/>
            <a:endParaRPr lang="en-US" altLang="ko-KR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1650" y="65659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굴림" charset="0"/>
                <a:cs typeface="굴림" charset="0"/>
              </a:defRPr>
            </a:lvl1pPr>
          </a:lstStyle>
          <a:p>
            <a:fld id="{E4F77CC9-D621-5742-8EF6-3CD77D08DC2D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1417" name="Line 393"/>
          <p:cNvSpPr>
            <a:spLocks noChangeShapeType="1"/>
          </p:cNvSpPr>
          <p:nvPr userDrawn="1"/>
        </p:nvSpPr>
        <p:spPr bwMode="auto">
          <a:xfrm>
            <a:off x="925513" y="968375"/>
            <a:ext cx="7585075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8" name="Rectangle 39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65150" y="6570663"/>
            <a:ext cx="3411538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굴림" charset="0"/>
                <a:cs typeface="굴림" charset="0"/>
              </a:defRPr>
            </a:lvl1pPr>
          </a:lstStyle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419" name="Line 395"/>
          <p:cNvSpPr>
            <a:spLocks noChangeShapeType="1"/>
          </p:cNvSpPr>
          <p:nvPr userDrawn="1"/>
        </p:nvSpPr>
        <p:spPr bwMode="auto">
          <a:xfrm>
            <a:off x="831850" y="6580188"/>
            <a:ext cx="7843838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609600" indent="-609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90600" indent="-5334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2pPr>
      <a:lvl3pPr marL="1314450" indent="-457200" algn="l" rtl="0" eaLnBrk="0" fontAlgn="base" hangingPunct="0">
        <a:spcBef>
          <a:spcPct val="20000"/>
        </a:spcBef>
        <a:spcAft>
          <a:spcPct val="0"/>
        </a:spcAft>
        <a:buChar char="-"/>
        <a:defRPr sz="2000">
          <a:solidFill>
            <a:schemeClr val="tx1"/>
          </a:solidFill>
          <a:latin typeface="+mn-lt"/>
          <a:ea typeface="+mn-ea"/>
        </a:defRPr>
      </a:lvl3pPr>
      <a:lvl4pPr marL="1581150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192405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8125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83845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29565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752850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nemometer" TargetMode="External"/><Relationship Id="rId4" Type="http://schemas.openxmlformats.org/officeDocument/2006/relationships/hyperlink" Target="http://en.wikipedia.org/wiki/Gyrocompass" TargetMode="External"/><Relationship Id="rId5" Type="http://schemas.openxmlformats.org/officeDocument/2006/relationships/hyperlink" Target="http://en.wikipedia.org/wiki/Self-steering_gear" TargetMode="External"/><Relationship Id="rId6" Type="http://schemas.openxmlformats.org/officeDocument/2006/relationships/hyperlink" Target="http://en.wikipedia.org/wiki/GPS" TargetMode="External"/><Relationship Id="rId7" Type="http://schemas.openxmlformats.org/officeDocument/2006/relationships/hyperlink" Target="http://www.nmea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Echo_sounder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wmf"/><Relationship Id="rId3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stb.tc.faa.gov/DisplayNSTBDataDownload.ht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stb.tc.faa.gov/DisplayNSTBDataDownload.htm" TargetMode="External"/><Relationship Id="rId3" Type="http://schemas.openxmlformats.org/officeDocument/2006/relationships/hyperlink" Target="http://www.mathworks.com/access/helpdesk/help/techdoc/ref/struct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4333" y="3362353"/>
            <a:ext cx="8702675" cy="252095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altLang="ko-KR" sz="2000" dirty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</a:pPr>
            <a:r>
              <a:rPr lang="en-US" altLang="ko-KR" sz="2000" dirty="0">
                <a:ea typeface="굴림" charset="0"/>
                <a:cs typeface="굴림" charset="0"/>
              </a:rPr>
              <a:t>February 2009</a:t>
            </a:r>
          </a:p>
          <a:p>
            <a:pPr>
              <a:spcBef>
                <a:spcPct val="0"/>
              </a:spcBef>
            </a:pPr>
            <a:endParaRPr lang="en-US" altLang="ko-KR" sz="2000" dirty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</a:pPr>
            <a:r>
              <a:rPr lang="en-US" altLang="ko-KR" sz="2000" dirty="0" err="1">
                <a:ea typeface="굴림" charset="0"/>
                <a:cs typeface="굴림" charset="0"/>
              </a:rPr>
              <a:t>Juyong</a:t>
            </a:r>
            <a:r>
              <a:rPr lang="en-US" altLang="ko-KR" sz="2000" dirty="0">
                <a:ea typeface="굴림" charset="0"/>
                <a:cs typeface="굴림" charset="0"/>
              </a:rPr>
              <a:t> </a:t>
            </a:r>
            <a:r>
              <a:rPr lang="en-US" altLang="ko-KR" sz="2000" dirty="0" smtClean="0">
                <a:ea typeface="굴림" charset="0"/>
                <a:cs typeface="굴림" charset="0"/>
              </a:rPr>
              <a:t>Do</a:t>
            </a:r>
          </a:p>
          <a:p>
            <a:pPr>
              <a:spcBef>
                <a:spcPct val="0"/>
              </a:spcBef>
            </a:pPr>
            <a:r>
              <a:rPr lang="en-US" altLang="ko-KR" sz="2000" i="1" dirty="0" smtClean="0">
                <a:ea typeface="굴림" charset="0"/>
                <a:cs typeface="굴림" charset="0"/>
              </a:rPr>
              <a:t>Stanford University</a:t>
            </a:r>
            <a:endParaRPr lang="en-US" altLang="ko-KR" sz="2000" i="1" dirty="0" smtClean="0">
              <a:ea typeface="굴림" charset="0"/>
              <a:cs typeface="굴림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3575" y="2045574"/>
            <a:ext cx="828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latin typeface="+mj-lt"/>
              </a:rPr>
              <a:t>Integrated Research Platform </a:t>
            </a:r>
            <a:br>
              <a:rPr lang="en-US" sz="2800" b="0" dirty="0">
                <a:latin typeface="+mj-lt"/>
              </a:rPr>
            </a:br>
            <a:r>
              <a:rPr lang="en-US" sz="2800" b="0" dirty="0">
                <a:latin typeface="+mj-lt"/>
              </a:rPr>
              <a:t>with Unbounded Positioning Database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02847" y="973423"/>
            <a:ext cx="7772400" cy="1143000"/>
          </a:xfrm>
        </p:spPr>
        <p:txBody>
          <a:bodyPr/>
          <a:lstStyle/>
          <a:p>
            <a:r>
              <a:rPr lang="en-US" sz="3200" b="1" dirty="0"/>
              <a:t>Stanford GPS/GNSS </a:t>
            </a:r>
            <a:r>
              <a:rPr lang="en-US" sz="3200" b="1" dirty="0" err="1"/>
              <a:t>Matlab</a:t>
            </a:r>
            <a:r>
              <a:rPr lang="en-US" sz="3200" b="1" dirty="0"/>
              <a:t> Platform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DDE35-489A-9C48-8160-F44156D9C778}" type="slidenum">
              <a:rPr lang="ko-KR" altLang="en-US"/>
              <a:pPr/>
              <a:t>2</a:t>
            </a:fld>
            <a:endParaRPr lang="en-US" altLang="ko-K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1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Stanford GPS/GNSS Matlab Platform</a:t>
            </a:r>
            <a:endParaRPr lang="en-US" altLang="ko-KR" sz="3200">
              <a:ea typeface="굴림" charset="0"/>
              <a:cs typeface="굴림" charset="0"/>
            </a:endParaRPr>
          </a:p>
        </p:txBody>
      </p:sp>
      <p:sp>
        <p:nvSpPr>
          <p:cNvPr id="111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0">
                <a:ea typeface="굴림" charset="0"/>
                <a:cs typeface="굴림" charset="0"/>
              </a:rPr>
              <a:t>Stanford GPS Matlab Platform (SGMP) is a platform that enables you to use GPS/GNSS measurements in various formats for your GPS research activity. </a:t>
            </a:r>
          </a:p>
          <a:p>
            <a:endParaRPr lang="en-US" altLang="ko-KR" b="0">
              <a:ea typeface="굴림" charset="0"/>
              <a:cs typeface="굴림" charset="0"/>
            </a:endParaRPr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sp>
        <p:nvSpPr>
          <p:cNvPr id="1114116" name="Rectangle 4"/>
          <p:cNvSpPr>
            <a:spLocks noChangeArrowheads="1"/>
          </p:cNvSpPr>
          <p:nvPr/>
        </p:nvSpPr>
        <p:spPr bwMode="auto">
          <a:xfrm>
            <a:off x="0" y="2719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14120" name="Object 8"/>
          <p:cNvGraphicFramePr>
            <a:graphicFrameLocks noChangeAspect="1"/>
          </p:cNvGraphicFramePr>
          <p:nvPr/>
        </p:nvGraphicFramePr>
        <p:xfrm>
          <a:off x="1881188" y="3333750"/>
          <a:ext cx="5546725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130" name="Visio" r:id="rId3" imgW="5506549" imgH="2194719" progId="Visio.Drawing.11">
                  <p:embed/>
                </p:oleObj>
              </mc:Choice>
              <mc:Fallback>
                <p:oleObj name="Visio" r:id="rId3" imgW="5506549" imgH="2194719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3333750"/>
                        <a:ext cx="5546725" cy="228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3442B-65AA-744F-AD3E-21949394D93F}" type="slidenum">
              <a:rPr lang="ko-KR" altLang="en-US"/>
              <a:pPr/>
              <a:t>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Key Aspects of SGMP</a:t>
            </a:r>
          </a:p>
        </p:txBody>
      </p:sp>
      <p:sp>
        <p:nvSpPr>
          <p:cNvPr id="109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>
                <a:ea typeface="굴림" charset="0"/>
                <a:cs typeface="굴림" charset="0"/>
              </a:rPr>
              <a:t>Everything Matlab</a:t>
            </a:r>
          </a:p>
          <a:p>
            <a:pPr>
              <a:buFont typeface="Wingdings" charset="0"/>
              <a:buNone/>
            </a:pPr>
            <a:r>
              <a:rPr lang="en-US" altLang="ko-KR" sz="2000">
                <a:ea typeface="굴림" charset="0"/>
                <a:cs typeface="굴림" charset="0"/>
              </a:rPr>
              <a:t>	</a:t>
            </a:r>
            <a:r>
              <a:rPr lang="en-US" altLang="ko-KR" sz="2000" b="0">
                <a:ea typeface="굴림" charset="0"/>
                <a:cs typeface="굴림" charset="0"/>
              </a:rPr>
              <a:t>Matlab has been most popular for GPS/GNSS research. So let’s move everything to the world of Matlab for seamless and uninterrupted research. </a:t>
            </a:r>
          </a:p>
          <a:p>
            <a:pPr lvl="1">
              <a:buFontTx/>
              <a:buNone/>
            </a:pPr>
            <a:endParaRPr lang="en-US" altLang="ko-KR" sz="1800">
              <a:ea typeface="굴림" charset="0"/>
              <a:cs typeface="굴림" charset="0"/>
            </a:endParaRPr>
          </a:p>
          <a:p>
            <a:r>
              <a:rPr lang="en-US" altLang="ko-KR" sz="2000">
                <a:ea typeface="굴림" charset="0"/>
                <a:cs typeface="굴림" charset="0"/>
              </a:rPr>
              <a:t>Access to Unbounded Database </a:t>
            </a:r>
          </a:p>
          <a:p>
            <a:pPr>
              <a:buFont typeface="Wingdings" charset="0"/>
              <a:buNone/>
            </a:pPr>
            <a:r>
              <a:rPr lang="en-US" altLang="ko-KR" sz="2000" b="0">
                <a:ea typeface="굴림" charset="0"/>
                <a:cs typeface="굴림" charset="0"/>
              </a:rPr>
              <a:t>	Convert </a:t>
            </a:r>
            <a:r>
              <a:rPr lang="en-US" sz="2000" b="0"/>
              <a:t>positioning database in various formats (NSTB, NMEA, RINEX…) to a single format in Matlab.</a:t>
            </a:r>
          </a:p>
          <a:p>
            <a:endParaRPr lang="en-US" sz="2000"/>
          </a:p>
          <a:p>
            <a:r>
              <a:rPr lang="en-US" sz="2000"/>
              <a:t>Integrated Platform</a:t>
            </a:r>
            <a:endParaRPr lang="en-US" altLang="ko-KR" sz="2000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sz="1800" b="0">
                <a:ea typeface="굴림" charset="0"/>
                <a:cs typeface="굴림" charset="0"/>
              </a:rPr>
              <a:t>      	</a:t>
            </a:r>
            <a:r>
              <a:rPr lang="en-US" altLang="ko-KR" sz="2000" b="0">
                <a:ea typeface="굴림" charset="0"/>
                <a:cs typeface="굴림" charset="0"/>
              </a:rPr>
              <a:t>SGMP is a platform intended for GPS simulation as well as measurement interface. Any simulation based on SGMP format can operate under SGMP platform. </a:t>
            </a:r>
            <a:endParaRPr lang="en-US" sz="1800"/>
          </a:p>
          <a:p>
            <a:pPr lvl="1">
              <a:buFontTx/>
              <a:buNone/>
            </a:pPr>
            <a:endParaRPr lang="en-US" sz="1800" b="1"/>
          </a:p>
          <a:p>
            <a:endParaRPr lang="en-US" sz="2000">
              <a:cs typeface="Arial" charset="0"/>
            </a:endParaRPr>
          </a:p>
        </p:txBody>
      </p:sp>
      <p:sp>
        <p:nvSpPr>
          <p:cNvPr id="1091589" name="Rectangle 5"/>
          <p:cNvSpPr>
            <a:spLocks noChangeArrowheads="1"/>
          </p:cNvSpPr>
          <p:nvPr/>
        </p:nvSpPr>
        <p:spPr bwMode="auto">
          <a:xfrm>
            <a:off x="0" y="2719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6816C-99B6-CC44-9643-B0755596CCCF}" type="slidenum">
              <a:rPr lang="ko-KR" altLang="en-US"/>
              <a:pPr/>
              <a:t>4</a:t>
            </a:fld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Components in SGMP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1850" y="3968750"/>
            <a:ext cx="7845425" cy="254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000" i="1" dirty="0">
                <a:ea typeface="굴림" charset="0"/>
                <a:cs typeface="굴림" charset="0"/>
              </a:rPr>
              <a:t>Measurement Interface</a:t>
            </a:r>
            <a:endParaRPr lang="en-US" altLang="ko-KR" sz="2000" dirty="0"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altLang="ko-KR" sz="2000" dirty="0">
                <a:ea typeface="굴림" charset="0"/>
                <a:cs typeface="굴림" charset="0"/>
              </a:rPr>
              <a:t>	</a:t>
            </a:r>
            <a:r>
              <a:rPr lang="en-US" altLang="ko-KR" sz="2000" b="0" dirty="0">
                <a:ea typeface="굴림" charset="0"/>
                <a:cs typeface="굴림" charset="0"/>
              </a:rPr>
              <a:t>Convert various formats to SGMP format.</a:t>
            </a:r>
            <a:r>
              <a:rPr lang="en-US" altLang="ko-KR" sz="2000" dirty="0">
                <a:ea typeface="굴림" charset="0"/>
                <a:cs typeface="굴림" charset="0"/>
              </a:rPr>
              <a:t>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altLang="ko-KR" sz="1200" dirty="0"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</a:pPr>
            <a:r>
              <a:rPr lang="en-US" altLang="ko-KR" sz="2000" i="1" dirty="0">
                <a:ea typeface="굴림" charset="0"/>
                <a:cs typeface="굴림" charset="0"/>
              </a:rPr>
              <a:t>GPS Simulator</a:t>
            </a:r>
            <a:endParaRPr lang="en-US" altLang="ko-KR" sz="2000" dirty="0"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altLang="ko-KR" sz="2000" dirty="0">
                <a:ea typeface="굴림" charset="0"/>
                <a:cs typeface="굴림" charset="0"/>
              </a:rPr>
              <a:t>	</a:t>
            </a:r>
            <a:r>
              <a:rPr lang="en-US" altLang="ko-KR" sz="2000" b="0" dirty="0">
                <a:ea typeface="굴림" charset="0"/>
                <a:cs typeface="굴림" charset="0"/>
              </a:rPr>
              <a:t>Position estimation, RAIM research…</a:t>
            </a:r>
            <a:r>
              <a:rPr lang="en-US" altLang="ko-KR" sz="2000" dirty="0">
                <a:ea typeface="굴림" charset="0"/>
                <a:cs typeface="굴림" charset="0"/>
              </a:rPr>
              <a:t>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altLang="ko-KR" sz="1200" dirty="0"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</a:pPr>
            <a:r>
              <a:rPr lang="en-US" altLang="ko-KR" sz="2000" i="1" dirty="0">
                <a:solidFill>
                  <a:srgbClr val="000000"/>
                </a:solidFill>
                <a:ea typeface="굴림" charset="0"/>
                <a:cs typeface="굴림" charset="0"/>
              </a:rPr>
              <a:t>User Interface</a:t>
            </a:r>
            <a:endParaRPr lang="en-US" altLang="ko-KR" sz="2000" dirty="0">
              <a:solidFill>
                <a:srgbClr val="000000"/>
              </a:solidFill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altLang="ko-KR" sz="2000" dirty="0">
                <a:solidFill>
                  <a:srgbClr val="000000"/>
                </a:solidFill>
                <a:ea typeface="굴림" charset="0"/>
                <a:cs typeface="굴림" charset="0"/>
              </a:rPr>
              <a:t>	</a:t>
            </a:r>
            <a:r>
              <a:rPr lang="en-US" altLang="ko-KR" sz="2000" b="0" dirty="0">
                <a:solidFill>
                  <a:srgbClr val="000000"/>
                </a:solidFill>
                <a:ea typeface="굴림" charset="0"/>
                <a:cs typeface="굴림" charset="0"/>
              </a:rPr>
              <a:t>Provides user control.</a:t>
            </a: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109261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670050" y="1492250"/>
          <a:ext cx="5484813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624" name="Visio" r:id="rId3" imgW="5506549" imgH="2194719" progId="Visio.Drawing.11">
                  <p:embed/>
                </p:oleObj>
              </mc:Choice>
              <mc:Fallback>
                <p:oleObj name="Visio" r:id="rId3" imgW="5506549" imgH="219471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0" y="1492250"/>
                        <a:ext cx="5484813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826C0-F407-5644-9F18-9CF008F2515A}" type="slidenum">
              <a:rPr lang="ko-KR" altLang="en-US"/>
              <a:pPr/>
              <a:t>5</a:t>
            </a:fld>
            <a:endParaRPr lang="en-US" altLang="ko-K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Measurement Interface</a:t>
            </a:r>
          </a:p>
        </p:txBody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1325563"/>
            <a:ext cx="7829550" cy="5064125"/>
          </a:xfrm>
        </p:spPr>
        <p:txBody>
          <a:bodyPr/>
          <a:lstStyle/>
          <a:p>
            <a:r>
              <a:rPr lang="en-US" altLang="ko-KR" sz="2000" b="0" i="1" dirty="0">
                <a:ea typeface="굴림" charset="0"/>
                <a:cs typeface="굴림" charset="0"/>
              </a:rPr>
              <a:t>A</a:t>
            </a:r>
            <a:r>
              <a:rPr lang="en-US" altLang="ko-KR" sz="2000" b="0" dirty="0">
                <a:ea typeface="굴림" charset="0"/>
                <a:cs typeface="굴림" charset="0"/>
              </a:rPr>
              <a:t>n interface to various formats of GPS </a:t>
            </a:r>
            <a:r>
              <a:rPr lang="en-US" altLang="ko-KR" sz="2000" b="0" dirty="0">
                <a:solidFill>
                  <a:schemeClr val="accent2"/>
                </a:solidFill>
                <a:ea typeface="굴림" charset="0"/>
                <a:cs typeface="굴림" charset="0"/>
              </a:rPr>
              <a:t>intermediate measurements</a:t>
            </a:r>
            <a:r>
              <a:rPr lang="en-US" altLang="ko-KR" sz="2000" b="0" dirty="0">
                <a:ea typeface="굴림" charset="0"/>
                <a:cs typeface="굴림" charset="0"/>
              </a:rPr>
              <a:t> (</a:t>
            </a:r>
            <a:r>
              <a:rPr lang="en-US" altLang="ko-KR" sz="2000" b="0" dirty="0" err="1">
                <a:ea typeface="굴림" charset="0"/>
                <a:cs typeface="굴림" charset="0"/>
              </a:rPr>
              <a:t>psuedorange</a:t>
            </a:r>
            <a:r>
              <a:rPr lang="en-US" altLang="ko-KR" sz="2000" b="0" dirty="0">
                <a:ea typeface="굴림" charset="0"/>
                <a:cs typeface="굴림" charset="0"/>
              </a:rPr>
              <a:t>).  All supported formats of measurements are converted to a </a:t>
            </a:r>
            <a:r>
              <a:rPr lang="en-US" altLang="ko-KR" sz="2000" b="0" dirty="0" err="1">
                <a:ea typeface="굴림" charset="0"/>
                <a:cs typeface="굴림" charset="0"/>
              </a:rPr>
              <a:t>Matlab</a:t>
            </a:r>
            <a:r>
              <a:rPr lang="en-US" altLang="ko-KR" sz="2000" b="0" dirty="0">
                <a:ea typeface="굴림" charset="0"/>
                <a:cs typeface="굴림" charset="0"/>
              </a:rPr>
              <a:t> format.</a:t>
            </a: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endParaRPr lang="en-US" altLang="ko-KR" sz="2000" b="0" dirty="0">
              <a:ea typeface="굴림" charset="0"/>
              <a:cs typeface="굴림" charset="0"/>
            </a:endParaRPr>
          </a:p>
          <a:p>
            <a:r>
              <a:rPr lang="en-US" altLang="ko-KR" sz="2000" b="0" dirty="0">
                <a:ea typeface="굴림" charset="0"/>
                <a:cs typeface="굴림" charset="0"/>
              </a:rPr>
              <a:t>Extension to other sensors (TV, </a:t>
            </a:r>
            <a:r>
              <a:rPr lang="en-US" altLang="ko-KR" sz="2000" b="0" dirty="0" err="1">
                <a:ea typeface="굴림" charset="0"/>
                <a:cs typeface="굴림" charset="0"/>
              </a:rPr>
              <a:t>WiFi</a:t>
            </a:r>
            <a:r>
              <a:rPr lang="en-US" altLang="ko-KR" sz="2000" b="0" dirty="0">
                <a:ea typeface="굴림" charset="0"/>
                <a:cs typeface="굴림" charset="0"/>
              </a:rPr>
              <a:t>, INS…)?</a:t>
            </a:r>
            <a:endParaRPr lang="en-US" dirty="0">
              <a:cs typeface="Arial" charset="0"/>
            </a:endParaRPr>
          </a:p>
        </p:txBody>
      </p:sp>
      <p:sp>
        <p:nvSpPr>
          <p:cNvPr id="1090565" name="Rectangle 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90564" name="Object 4"/>
          <p:cNvGraphicFramePr>
            <a:graphicFrameLocks noChangeAspect="1"/>
          </p:cNvGraphicFramePr>
          <p:nvPr/>
        </p:nvGraphicFramePr>
        <p:xfrm>
          <a:off x="2473325" y="2581275"/>
          <a:ext cx="4471988" cy="302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576" name="Visio" r:id="rId3" imgW="5301128" imgH="3589338" progId="Visio.Drawing.11">
                  <p:embed/>
                </p:oleObj>
              </mc:Choice>
              <mc:Fallback>
                <p:oleObj name="Visio" r:id="rId3" imgW="5301128" imgH="3589338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3325" y="2581275"/>
                        <a:ext cx="4471988" cy="302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0"/>
                <a:cs typeface="굴림" charset="0"/>
              </a:rPr>
              <a:t>Input Formats: NSTB,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725" y="1250204"/>
            <a:ext cx="7876586" cy="5065202"/>
          </a:xfrm>
        </p:spPr>
        <p:txBody>
          <a:bodyPr/>
          <a:lstStyle/>
          <a:p>
            <a:r>
              <a:rPr lang="en-US" altLang="ko-KR" sz="2000" dirty="0">
                <a:ea typeface="굴림" charset="0"/>
                <a:cs typeface="굴림" charset="0"/>
              </a:rPr>
              <a:t>National Satellite Test Bed (NSTB</a:t>
            </a:r>
            <a:r>
              <a:rPr lang="en-US" altLang="ko-KR" sz="2000" dirty="0" smtClean="0">
                <a:ea typeface="굴림" charset="0"/>
                <a:cs typeface="굴림" charset="0"/>
              </a:rPr>
              <a:t>)</a:t>
            </a:r>
            <a:r>
              <a:rPr lang="en-US" altLang="ko-KR" sz="2000" dirty="0">
                <a:ea typeface="굴림" charset="0"/>
                <a:cs typeface="굴림" charset="0"/>
              </a:rPr>
              <a:t/>
            </a:r>
            <a:br>
              <a:rPr lang="en-US" altLang="ko-KR" sz="2000" dirty="0">
                <a:ea typeface="굴림" charset="0"/>
                <a:cs typeface="굴림" charset="0"/>
              </a:rPr>
            </a:br>
            <a:r>
              <a:rPr lang="en-US" altLang="ko-KR" sz="1600" b="0" dirty="0">
                <a:ea typeface="굴림" charset="0"/>
                <a:cs typeface="굴림" charset="0"/>
              </a:rPr>
              <a:t>A data format for Test Bed Reference Station (TRS) and WAAS Reference Stations (WRS) data. The recorded data includes GPS measurements; ephemeris and almanac data; GEO measurement and WAAS broadcast data; as provided by the GPS receivers at the Reference sites. </a:t>
            </a:r>
            <a:r>
              <a:rPr lang="en-US" altLang="ko-KR" sz="1600" dirty="0">
                <a:ea typeface="굴림" charset="0"/>
                <a:cs typeface="굴림" charset="0"/>
              </a:rPr>
              <a:t/>
            </a:r>
            <a:br>
              <a:rPr lang="en-US" altLang="ko-KR" sz="1600" dirty="0">
                <a:ea typeface="굴림" charset="0"/>
                <a:cs typeface="굴림" charset="0"/>
              </a:rPr>
            </a:br>
            <a:endParaRPr lang="en-US" altLang="ko-KR" sz="1600" b="0" dirty="0">
              <a:ea typeface="굴림" charset="0"/>
              <a:cs typeface="굴림" charset="0"/>
            </a:endParaRPr>
          </a:p>
          <a:p>
            <a:r>
              <a:rPr lang="en-US" altLang="ko-KR" sz="2000" dirty="0">
                <a:ea typeface="굴림" charset="0"/>
                <a:cs typeface="굴림" charset="0"/>
              </a:rPr>
              <a:t>Receiver Independent Exchange Format (RINEX</a:t>
            </a:r>
            <a:r>
              <a:rPr lang="en-US" altLang="ko-KR" sz="2000" dirty="0" smtClean="0">
                <a:ea typeface="굴림" charset="0"/>
                <a:cs typeface="굴림" charset="0"/>
              </a:rPr>
              <a:t>)</a:t>
            </a:r>
            <a:br>
              <a:rPr lang="en-US" altLang="ko-KR" sz="2000" dirty="0" smtClean="0">
                <a:ea typeface="굴림" charset="0"/>
                <a:cs typeface="굴림" charset="0"/>
              </a:rPr>
            </a:br>
            <a:r>
              <a:rPr lang="en-US" altLang="ko-KR" sz="1600" b="0" dirty="0">
                <a:ea typeface="굴림" charset="0"/>
                <a:cs typeface="굴림" charset="0"/>
              </a:rPr>
              <a:t>A data interchange format for raw satellite navigation system data. This allows the user to post-process the received data (usually with other data unknown to the original receiver, such as better models of the atmospheric conditions at time of measurement) to produce a more accurate solution. </a:t>
            </a:r>
            <a:r>
              <a:rPr lang="en-US" altLang="ko-KR" sz="1600" b="0" dirty="0" smtClean="0">
                <a:ea typeface="굴림" charset="0"/>
                <a:cs typeface="굴림" charset="0"/>
              </a:rPr>
              <a:t/>
            </a:r>
            <a:br>
              <a:rPr lang="en-US" altLang="ko-KR" sz="1600" b="0" dirty="0" smtClean="0">
                <a:ea typeface="굴림" charset="0"/>
                <a:cs typeface="굴림" charset="0"/>
              </a:rPr>
            </a:br>
            <a:endParaRPr lang="en-US" altLang="ko-KR" sz="1600" b="0" dirty="0" smtClean="0">
              <a:ea typeface="굴림" charset="0"/>
              <a:cs typeface="굴림" charset="0"/>
            </a:endParaRPr>
          </a:p>
          <a:p>
            <a:r>
              <a:rPr lang="en-US" altLang="ko-KR" sz="2000" dirty="0">
                <a:solidFill>
                  <a:srgbClr val="000000"/>
                </a:solidFill>
                <a:ea typeface="굴림" charset="0"/>
                <a:cs typeface="굴림" charset="0"/>
              </a:rPr>
              <a:t>National Marine Electronics Association (NMEA</a:t>
            </a:r>
            <a:r>
              <a:rPr lang="en-US" altLang="ko-KR" sz="200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)</a:t>
            </a:r>
            <a:br>
              <a:rPr lang="en-US" altLang="ko-KR" sz="2000" dirty="0" smtClean="0">
                <a:solidFill>
                  <a:srgbClr val="000000"/>
                </a:solidFill>
                <a:ea typeface="굴림" charset="0"/>
                <a:cs typeface="굴림" charset="0"/>
              </a:rPr>
            </a:br>
            <a:r>
              <a:rPr lang="en-US" altLang="ko-KR" sz="1600" b="0" dirty="0">
                <a:solidFill>
                  <a:srgbClr val="000000"/>
                </a:solidFill>
                <a:ea typeface="굴림" charset="0"/>
                <a:cs typeface="굴림" charset="0"/>
              </a:rPr>
              <a:t>NMEA 0183 (or NMEA for short) is a combined electrical and data specification for communication between marine electronic devices such as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2"/>
              </a:rPr>
              <a:t>echo sounder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, sonars,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3"/>
              </a:rPr>
              <a:t>anemometer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 (wind </a:t>
            </a:r>
            <a:r>
              <a:rPr lang="en-US" altLang="ko-KR" sz="1600" b="0" dirty="0">
                <a:solidFill>
                  <a:srgbClr val="000000"/>
                </a:solidFill>
                <a:ea typeface="굴림" charset="0"/>
                <a:cs typeface="굴림" charset="0"/>
              </a:rPr>
              <a:t>speed and direction),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4"/>
              </a:rPr>
              <a:t>gyrocompass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,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5"/>
              </a:rPr>
              <a:t>autopilot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,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6"/>
              </a:rPr>
              <a:t>GPS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 receivers </a:t>
            </a:r>
            <a:r>
              <a:rPr lang="en-US" altLang="ko-KR" sz="1600" b="0" dirty="0">
                <a:solidFill>
                  <a:srgbClr val="000000"/>
                </a:solidFill>
                <a:ea typeface="굴림" charset="0"/>
                <a:cs typeface="굴림" charset="0"/>
              </a:rPr>
              <a:t>and many other types of instruments. It has been defined by, and is controlled by, the U.S.-based 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  <a:hlinkClick r:id="rId7"/>
              </a:rPr>
              <a:t>National Marine Electronics Association</a:t>
            </a:r>
            <a:r>
              <a:rPr lang="en-US" altLang="ko-KR" sz="1600" b="0" dirty="0" smtClean="0">
                <a:solidFill>
                  <a:srgbClr val="000000"/>
                </a:solidFill>
                <a:ea typeface="굴림" charset="0"/>
                <a:cs typeface="굴림" charset="0"/>
              </a:rPr>
              <a:t>.</a:t>
            </a:r>
            <a:endParaRPr lang="en-US" altLang="ko-KR" sz="1600" dirty="0">
              <a:solidFill>
                <a:srgbClr val="000000"/>
              </a:solidFill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1600" b="0" dirty="0">
              <a:ea typeface="굴림" charset="0"/>
              <a:cs typeface="굴림" charset="0"/>
            </a:endParaRPr>
          </a:p>
          <a:p>
            <a:pPr>
              <a:lnSpc>
                <a:spcPct val="80000"/>
              </a:lnSpc>
            </a:pPr>
            <a:endParaRPr lang="en-US" altLang="ko-KR" sz="2000" dirty="0">
              <a:ea typeface="굴림" charset="0"/>
              <a:cs typeface="굴림" charset="0"/>
            </a:endParaRPr>
          </a:p>
          <a:p>
            <a:endParaRPr lang="en-US" altLang="ko-KR" sz="1600" dirty="0" smtClean="0">
              <a:ea typeface="굴림" charset="0"/>
              <a:cs typeface="굴림" charset="0"/>
            </a:endParaRPr>
          </a:p>
          <a:p>
            <a:endParaRPr lang="en-US" altLang="ko-KR" sz="1600" dirty="0">
              <a:ea typeface="굴림" charset="0"/>
              <a:cs typeface="굴림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646DA-291A-B04F-9E62-CE12E85FACF7}" type="slidenum">
              <a:rPr lang="ko-KR" altLang="en-US" smtClean="0"/>
              <a:pPr/>
              <a:t>6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Stanford University - GPS Laboratory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44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C4A5F-8BDA-964F-B25C-AEA03C0FDA69}" type="slidenum">
              <a:rPr lang="ko-KR" altLang="en-US"/>
              <a:pPr/>
              <a:t>7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1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NSTB Stations</a:t>
            </a:r>
          </a:p>
        </p:txBody>
      </p:sp>
      <p:pic>
        <p:nvPicPr>
          <p:cNvPr id="1112072" name="Picture 8" descr="Waasp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2863" y="1476375"/>
            <a:ext cx="6908800" cy="4619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81E2F-81A7-DF48-BDD6-E9E69AD6389E}" type="slidenum">
              <a:rPr lang="ko-KR" altLang="en-US"/>
              <a:pPr/>
              <a:t>8</a:t>
            </a:fld>
            <a:endParaRPr lang="en-US" altLang="ko-KR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Output Format: SGMP</a:t>
            </a:r>
          </a:p>
        </p:txBody>
      </p:sp>
      <p:sp>
        <p:nvSpPr>
          <p:cNvPr id="109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7725" y="1476375"/>
            <a:ext cx="4357688" cy="4619625"/>
          </a:xfrm>
        </p:spPr>
        <p:txBody>
          <a:bodyPr/>
          <a:lstStyle/>
          <a:p>
            <a:r>
              <a:rPr lang="en-US" b="0"/>
              <a:t>Structured data tree</a:t>
            </a:r>
          </a:p>
          <a:p>
            <a:r>
              <a:rPr lang="en-US" altLang="ko-KR" i="1">
                <a:ea typeface="굴림" charset="0"/>
                <a:cs typeface="굴림" charset="0"/>
              </a:rPr>
              <a:t>rx</a:t>
            </a:r>
            <a:r>
              <a:rPr lang="en-US" altLang="ko-KR" b="0">
                <a:ea typeface="굴림" charset="0"/>
                <a:cs typeface="굴림" charset="0"/>
              </a:rPr>
              <a:t> contains information and measurements by a receiver during a specific time frame. </a:t>
            </a:r>
          </a:p>
          <a:p>
            <a:r>
              <a:rPr lang="en-US" altLang="ko-KR" i="1">
                <a:ea typeface="굴림" charset="0"/>
                <a:cs typeface="굴림" charset="0"/>
              </a:rPr>
              <a:t>rx.info</a:t>
            </a:r>
            <a:r>
              <a:rPr lang="en-US" altLang="ko-KR" b="0">
                <a:ea typeface="굴림" charset="0"/>
                <a:cs typeface="굴림" charset="0"/>
              </a:rPr>
              <a:t>, </a:t>
            </a:r>
            <a:r>
              <a:rPr lang="en-US" altLang="ko-KR" i="1">
                <a:ea typeface="굴림" charset="0"/>
                <a:cs typeface="굴림" charset="0"/>
              </a:rPr>
              <a:t>rx.meas</a:t>
            </a:r>
            <a:r>
              <a:rPr lang="en-US" altLang="ko-KR" b="0">
                <a:ea typeface="굴림" charset="0"/>
                <a:cs typeface="굴림" charset="0"/>
              </a:rPr>
              <a:t>, and </a:t>
            </a:r>
            <a:r>
              <a:rPr lang="en-US" altLang="ko-KR" i="1">
                <a:ea typeface="굴림" charset="0"/>
                <a:cs typeface="굴림" charset="0"/>
              </a:rPr>
              <a:t>rx.aiding</a:t>
            </a:r>
            <a:r>
              <a:rPr lang="en-US" altLang="ko-KR" b="0">
                <a:ea typeface="굴림" charset="0"/>
                <a:cs typeface="굴림" charset="0"/>
              </a:rPr>
              <a:t>.</a:t>
            </a:r>
          </a:p>
          <a:p>
            <a:endParaRPr lang="en-US" altLang="ko-KR" b="0">
              <a:ea typeface="굴림" charset="0"/>
              <a:cs typeface="굴림" charset="0"/>
            </a:endParaRPr>
          </a:p>
          <a:p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sz="2000" b="0">
                <a:ea typeface="굴림" charset="0"/>
                <a:cs typeface="굴림" charset="0"/>
              </a:rPr>
              <a:t>      </a:t>
            </a:r>
            <a:endParaRPr lang="en-US" sz="2000"/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sp>
        <p:nvSpPr>
          <p:cNvPr id="1095685" name="Rectangle 5"/>
          <p:cNvSpPr>
            <a:spLocks noChangeArrowheads="1"/>
          </p:cNvSpPr>
          <p:nvPr/>
        </p:nvSpPr>
        <p:spPr bwMode="auto">
          <a:xfrm>
            <a:off x="0" y="347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95684" name="Object 4"/>
          <p:cNvGraphicFramePr>
            <a:graphicFrameLocks noChangeAspect="1"/>
          </p:cNvGraphicFramePr>
          <p:nvPr/>
        </p:nvGraphicFramePr>
        <p:xfrm>
          <a:off x="5353050" y="1103313"/>
          <a:ext cx="2776538" cy="536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49" name="Visio" r:id="rId3" imgW="3094712" imgH="6622680" progId="Visio.Drawing.11">
                  <p:embed/>
                </p:oleObj>
              </mc:Choice>
              <mc:Fallback>
                <p:oleObj name="Visio" r:id="rId3" imgW="3094712" imgH="662268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3050" y="1103313"/>
                        <a:ext cx="2776538" cy="536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39" name="Group 59"/>
          <p:cNvGraphicFramePr>
            <a:graphicFrameLocks noGrp="1"/>
          </p:cNvGraphicFramePr>
          <p:nvPr/>
        </p:nvGraphicFramePr>
        <p:xfrm>
          <a:off x="1073150" y="4645025"/>
          <a:ext cx="3741738" cy="1604964"/>
        </p:xfrm>
        <a:graphic>
          <a:graphicData uri="http://schemas.openxmlformats.org/drawingml/2006/table">
            <a:tbl>
              <a:tblPr/>
              <a:tblGrid>
                <a:gridCol w="846138"/>
                <a:gridCol w="289560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Field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Description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info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receiver and data file information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meas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measurements by receiver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aiding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aiding information from external sources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33E7E-9FB4-724C-9087-07649909FD83}" type="slidenum">
              <a:rPr lang="ko-KR" altLang="en-US"/>
              <a:pPr/>
              <a:t>9</a:t>
            </a:fld>
            <a:endParaRPr lang="en-US" altLang="ko-KR"/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i="1">
                <a:ea typeface="굴림" charset="0"/>
                <a:cs typeface="굴림" charset="0"/>
              </a:rPr>
              <a:t>rx.info</a:t>
            </a:r>
          </a:p>
        </p:txBody>
      </p:sp>
      <p:sp>
        <p:nvSpPr>
          <p:cNvPr id="109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4863" y="1241425"/>
            <a:ext cx="7839075" cy="4619625"/>
          </a:xfrm>
        </p:spPr>
        <p:txBody>
          <a:bodyPr/>
          <a:lstStyle/>
          <a:p>
            <a:r>
              <a:rPr lang="en-US" altLang="ko-KR" i="1">
                <a:ea typeface="굴림" charset="0"/>
                <a:cs typeface="굴림" charset="0"/>
              </a:rPr>
              <a:t>rx.info</a:t>
            </a:r>
            <a:r>
              <a:rPr lang="en-US" altLang="ko-KR">
                <a:ea typeface="굴림" charset="0"/>
                <a:cs typeface="굴림" charset="0"/>
              </a:rPr>
              <a:t> </a:t>
            </a:r>
            <a:r>
              <a:rPr lang="en-US" altLang="ko-KR" b="0">
                <a:ea typeface="굴림" charset="0"/>
                <a:cs typeface="굴림" charset="0"/>
              </a:rPr>
              <a:t>contains receiver specific static information such as receiver type and the start and end time of overall data file.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sz="2000" b="0">
                <a:ea typeface="굴림" charset="0"/>
                <a:cs typeface="굴림" charset="0"/>
              </a:rPr>
              <a:t>      </a:t>
            </a:r>
            <a:endParaRPr lang="en-US" sz="2000"/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graphicFrame>
        <p:nvGraphicFramePr>
          <p:cNvPr id="1096809" name="Group 105"/>
          <p:cNvGraphicFramePr>
            <a:graphicFrameLocks noGrp="1"/>
          </p:cNvGraphicFramePr>
          <p:nvPr/>
        </p:nvGraphicFramePr>
        <p:xfrm>
          <a:off x="2579688" y="2806700"/>
          <a:ext cx="4252912" cy="3292795"/>
        </p:xfrm>
        <a:graphic>
          <a:graphicData uri="http://schemas.openxmlformats.org/drawingml/2006/table">
            <a:tbl>
              <a:tblPr/>
              <a:tblGrid>
                <a:gridCol w="962025"/>
                <a:gridCol w="3290887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Field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Description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id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User defined receiver identification number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sitename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receiver site name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type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receiver type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initpos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initial position of receiver in XYZ (meter) and equivalent to true position for stationary receiver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gpswk 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reference time in gps week number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starttow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start time of reception in time of week (second)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endtow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end time of reception in time of week (second)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F6B7-F823-9B41-BBDA-514E87945172}" type="slidenum">
              <a:rPr lang="ko-KR" altLang="en-US"/>
              <a:pPr/>
              <a:t>10</a:t>
            </a:fld>
            <a:endParaRPr lang="en-US" altLang="ko-KR"/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1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i="1">
                <a:ea typeface="굴림" charset="0"/>
                <a:cs typeface="굴림" charset="0"/>
              </a:rPr>
              <a:t>rx.meas.tx</a:t>
            </a:r>
          </a:p>
        </p:txBody>
      </p:sp>
      <p:sp>
        <p:nvSpPr>
          <p:cNvPr id="111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5188" y="1519238"/>
            <a:ext cx="7839075" cy="4619625"/>
          </a:xfrm>
        </p:spPr>
        <p:txBody>
          <a:bodyPr/>
          <a:lstStyle/>
          <a:p>
            <a:r>
              <a:rPr lang="en-US" altLang="ko-KR" i="1">
                <a:ea typeface="굴림" charset="0"/>
                <a:cs typeface="굴림" charset="0"/>
              </a:rPr>
              <a:t>rx.meas.tx</a:t>
            </a:r>
            <a:r>
              <a:rPr lang="en-US" altLang="ko-KR">
                <a:ea typeface="굴림" charset="0"/>
                <a:cs typeface="굴림" charset="0"/>
              </a:rPr>
              <a:t> </a:t>
            </a:r>
            <a:r>
              <a:rPr lang="en-US" altLang="ko-KR" b="0">
                <a:ea typeface="굴림" charset="0"/>
                <a:cs typeface="굴림" charset="0"/>
              </a:rPr>
              <a:t>contains transmitter specific measurements for given reference measurement time.</a:t>
            </a:r>
            <a:r>
              <a:rPr lang="en-US" altLang="ko-KR">
                <a:ea typeface="굴림" charset="0"/>
                <a:cs typeface="굴림" charset="0"/>
              </a:rPr>
              <a:t> </a:t>
            </a:r>
            <a:endParaRPr lang="en-US" altLang="ko-KR" b="0">
              <a:ea typeface="굴림" charset="0"/>
              <a:cs typeface="굴림" charset="0"/>
            </a:endParaRPr>
          </a:p>
          <a:p>
            <a:endParaRPr lang="en-US" altLang="ko-KR" b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ko-KR" b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sz="2000" b="0">
                <a:ea typeface="굴림" charset="0"/>
                <a:cs typeface="굴림" charset="0"/>
              </a:rPr>
              <a:t>      </a:t>
            </a:r>
            <a:endParaRPr lang="en-US" sz="2000"/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graphicFrame>
        <p:nvGraphicFramePr>
          <p:cNvPr id="1119354" name="Group 122"/>
          <p:cNvGraphicFramePr>
            <a:graphicFrameLocks noGrp="1"/>
          </p:cNvGraphicFramePr>
          <p:nvPr/>
        </p:nvGraphicFramePr>
        <p:xfrm>
          <a:off x="2760663" y="2713038"/>
          <a:ext cx="4202112" cy="3168651"/>
        </p:xfrm>
        <a:graphic>
          <a:graphicData uri="http://schemas.openxmlformats.org/drawingml/2006/table">
            <a:tbl>
              <a:tblPr/>
              <a:tblGrid>
                <a:gridCol w="950912"/>
                <a:gridCol w="32512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Field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Description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prn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transmitter identification number. prn for GPS satellites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numch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number of channels for this transmitter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pr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pseudo-range (meter)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cr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carrier-range (meter)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dp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Doppler (meter/second)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snr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signal-to-noise ratio (dBHz)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slip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cyclic slip counter (0-7)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E045D-F4D6-2D40-8B9C-12776B904905}" type="slidenum">
              <a:rPr lang="ko-KR" altLang="en-US"/>
              <a:pPr/>
              <a:t>11</a:t>
            </a:fld>
            <a:endParaRPr lang="en-US" altLang="ko-KR"/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2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i="1">
                <a:ea typeface="굴림" charset="0"/>
                <a:cs typeface="굴림" charset="0"/>
              </a:rPr>
              <a:t>rx.aiding</a:t>
            </a:r>
          </a:p>
        </p:txBody>
      </p:sp>
      <p:sp>
        <p:nvSpPr>
          <p:cNvPr id="1122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158875"/>
            <a:ext cx="7839075" cy="4619625"/>
          </a:xfrm>
        </p:spPr>
        <p:txBody>
          <a:bodyPr/>
          <a:lstStyle/>
          <a:p>
            <a:r>
              <a:rPr lang="en-US" altLang="ko-KR" i="1">
                <a:ea typeface="굴림" charset="0"/>
                <a:cs typeface="굴림" charset="0"/>
              </a:rPr>
              <a:t>rx.aiding</a:t>
            </a:r>
            <a:r>
              <a:rPr lang="en-US" altLang="ko-KR">
                <a:ea typeface="굴림" charset="0"/>
                <a:cs typeface="굴림" charset="0"/>
              </a:rPr>
              <a:t> </a:t>
            </a:r>
            <a:r>
              <a:rPr lang="en-US" altLang="ko-KR" b="0">
                <a:ea typeface="굴림" charset="0"/>
                <a:cs typeface="굴림" charset="0"/>
              </a:rPr>
              <a:t>contains aiding information provided by external sources such as GPS satellites and WAAS satellites. Includes </a:t>
            </a:r>
            <a:r>
              <a:rPr lang="en-US" altLang="ko-KR" b="0" i="1">
                <a:ea typeface="굴림" charset="0"/>
                <a:cs typeface="굴림" charset="0"/>
              </a:rPr>
              <a:t>eph</a:t>
            </a:r>
            <a:r>
              <a:rPr lang="en-US" altLang="ko-KR" b="0">
                <a:ea typeface="굴림" charset="0"/>
                <a:cs typeface="굴림" charset="0"/>
              </a:rPr>
              <a:t>, </a:t>
            </a:r>
            <a:r>
              <a:rPr lang="en-US" altLang="ko-KR" b="0" i="1">
                <a:ea typeface="굴림" charset="0"/>
                <a:cs typeface="굴림" charset="0"/>
              </a:rPr>
              <a:t>waas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almanac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iono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utc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tms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tus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sqm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sqminfo</a:t>
            </a:r>
            <a:r>
              <a:rPr lang="en-US" altLang="ko-KR" b="0">
                <a:ea typeface="굴림" charset="0"/>
                <a:cs typeface="굴림" charset="0"/>
              </a:rPr>
              <a:t>,</a:t>
            </a:r>
            <a:r>
              <a:rPr lang="en-US" altLang="ko-KR" b="0" i="1">
                <a:ea typeface="굴림" charset="0"/>
                <a:cs typeface="굴림" charset="0"/>
              </a:rPr>
              <a:t> </a:t>
            </a:r>
            <a:r>
              <a:rPr lang="en-US" altLang="ko-KR" b="0">
                <a:ea typeface="굴림" charset="0"/>
                <a:cs typeface="굴림" charset="0"/>
              </a:rPr>
              <a:t>and</a:t>
            </a:r>
            <a:r>
              <a:rPr lang="en-US" altLang="ko-KR" b="0" i="1">
                <a:ea typeface="굴림" charset="0"/>
                <a:cs typeface="굴림" charset="0"/>
              </a:rPr>
              <a:t> waasstatus</a:t>
            </a:r>
            <a:r>
              <a:rPr lang="en-US" altLang="ko-KR" b="0">
                <a:ea typeface="굴림" charset="0"/>
                <a:cs typeface="굴림" charset="0"/>
              </a:rPr>
              <a:t>.</a:t>
            </a:r>
          </a:p>
          <a:p>
            <a:endParaRPr lang="en-US" altLang="ko-KR" b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ko-KR" b="0">
              <a:ea typeface="굴림" charset="0"/>
              <a:cs typeface="굴림" charset="0"/>
            </a:endParaRPr>
          </a:p>
          <a:p>
            <a:endParaRPr lang="en-US" altLang="ko-KR" b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ko-KR" b="0">
              <a:ea typeface="굴림" charset="0"/>
              <a:cs typeface="굴림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sz="2000" b="0">
                <a:ea typeface="굴림" charset="0"/>
                <a:cs typeface="굴림" charset="0"/>
              </a:rPr>
              <a:t>      </a:t>
            </a:r>
            <a:endParaRPr lang="en-US" sz="2000"/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graphicFrame>
        <p:nvGraphicFramePr>
          <p:cNvPr id="1122414" name="Group 110"/>
          <p:cNvGraphicFramePr>
            <a:graphicFrameLocks noGrp="1"/>
          </p:cNvGraphicFramePr>
          <p:nvPr/>
        </p:nvGraphicFramePr>
        <p:xfrm>
          <a:off x="2198688" y="2851150"/>
          <a:ext cx="4787900" cy="3489327"/>
        </p:xfrm>
        <a:graphic>
          <a:graphicData uri="http://schemas.openxmlformats.org/drawingml/2006/table">
            <a:tbl>
              <a:tblPr/>
              <a:tblGrid>
                <a:gridCol w="1082675"/>
                <a:gridCol w="3705225"/>
              </a:tblGrid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Field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바탕" charset="0"/>
                          <a:cs typeface="Times New Roman" charset="0"/>
                        </a:rPr>
                        <a:t>Description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eph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ephemeris and clock parameters from GPS navigation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waas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WAAS broadcast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almanac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almanac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iono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ionosphere (Klobuchar)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utc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UTC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tms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TMS to TUS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tus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TUS to TMS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sqm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SQM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sqminfo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SQM information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waasstatus</a:t>
                      </a:r>
                      <a:endParaRPr kumimoji="0" lang="en-US" altLang="ko-K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바탕" charset="0"/>
                          <a:cs typeface="Arial" charset="0"/>
                        </a:rPr>
                        <a:t>WAAS subsystem status message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바탕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3932-95BC-2C43-A6D7-36C506011DCB}" type="slidenum">
              <a:rPr lang="ko-KR" altLang="en-US"/>
              <a:pPr/>
              <a:t>12</a:t>
            </a:fld>
            <a:endParaRPr lang="en-US" altLang="ko-K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0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GPS Simulator</a:t>
            </a:r>
          </a:p>
        </p:txBody>
      </p:sp>
      <p:sp>
        <p:nvSpPr>
          <p:cNvPr id="110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 We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re Ready to Rock! </a:t>
            </a: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 b="0">
                <a:ea typeface="굴림" charset="0"/>
                <a:cs typeface="굴림" charset="0"/>
              </a:rPr>
              <a:t>	</a:t>
            </a:r>
            <a:r>
              <a:rPr lang="en-US" altLang="ko-KR" b="0" i="1">
                <a:ea typeface="굴림" charset="0"/>
                <a:cs typeface="굴림" charset="0"/>
              </a:rPr>
              <a:t>GPS Simulator </a:t>
            </a:r>
            <a:r>
              <a:rPr lang="en-US" altLang="ko-KR" b="0">
                <a:ea typeface="굴림" charset="0"/>
                <a:cs typeface="굴림" charset="0"/>
              </a:rPr>
              <a:t>is a block allocated for signal processing functionalities based on data from </a:t>
            </a:r>
            <a:r>
              <a:rPr lang="en-US" altLang="ko-KR" b="0" i="1">
                <a:ea typeface="굴림" charset="0"/>
                <a:cs typeface="굴림" charset="0"/>
              </a:rPr>
              <a:t>Measurement Interface</a:t>
            </a:r>
            <a:r>
              <a:rPr lang="en-US" altLang="ko-KR" b="0">
                <a:ea typeface="굴림" charset="0"/>
                <a:cs typeface="굴림" charset="0"/>
              </a:rPr>
              <a:t>. A sample program is provided which can be modified according to user’s needs.</a:t>
            </a:r>
            <a:endParaRPr lang="en-US" sz="2000"/>
          </a:p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>
              <a:cs typeface="Arial" charset="0"/>
            </a:endParaRPr>
          </a:p>
        </p:txBody>
      </p:sp>
      <p:sp>
        <p:nvSpPr>
          <p:cNvPr id="1100805" name="Rectangle 5"/>
          <p:cNvSpPr>
            <a:spLocks noChangeArrowheads="1"/>
          </p:cNvSpPr>
          <p:nvPr/>
        </p:nvSpPr>
        <p:spPr bwMode="auto">
          <a:xfrm>
            <a:off x="0" y="247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00804" name="Object 4"/>
          <p:cNvGraphicFramePr>
            <a:graphicFrameLocks noChangeAspect="1"/>
          </p:cNvGraphicFramePr>
          <p:nvPr/>
        </p:nvGraphicFramePr>
        <p:xfrm>
          <a:off x="2459038" y="3729038"/>
          <a:ext cx="4464050" cy="23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815" name="Visio" r:id="rId3" imgW="5540041" imgH="2914809" progId="Visio.Drawing.11">
                  <p:embed/>
                </p:oleObj>
              </mc:Choice>
              <mc:Fallback>
                <p:oleObj name="Visio" r:id="rId3" imgW="5540041" imgH="291480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3729038"/>
                        <a:ext cx="4464050" cy="234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A61C-11B1-9E4B-9199-B22FB0F49431}" type="slidenum">
              <a:rPr lang="ko-KR" altLang="en-US"/>
              <a:pPr/>
              <a:t>13</a:t>
            </a:fld>
            <a:endParaRPr lang="en-US" altLang="ko-KR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0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Example: Position Fixes</a:t>
            </a:r>
          </a:p>
        </p:txBody>
      </p:sp>
      <p:pic>
        <p:nvPicPr>
          <p:cNvPr id="1102863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268538"/>
            <a:ext cx="4211638" cy="34845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02852" name="Rectangle 4"/>
          <p:cNvSpPr>
            <a:spLocks noChangeArrowheads="1"/>
          </p:cNvSpPr>
          <p:nvPr/>
        </p:nvSpPr>
        <p:spPr bwMode="auto">
          <a:xfrm>
            <a:off x="0" y="247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102869" name="Picture 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0" y="2262188"/>
            <a:ext cx="4010025" cy="34242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02871" name="Rectangle 23"/>
          <p:cNvSpPr>
            <a:spLocks noChangeArrowheads="1"/>
          </p:cNvSpPr>
          <p:nvPr/>
        </p:nvSpPr>
        <p:spPr bwMode="auto">
          <a:xfrm>
            <a:off x="847725" y="1476375"/>
            <a:ext cx="783907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algn="l">
              <a:spcBef>
                <a:spcPct val="20000"/>
              </a:spcBef>
              <a:buFont typeface="Wingdings" charset="0"/>
              <a:buChar char="§"/>
            </a:pPr>
            <a:r>
              <a:rPr lang="en-US" sz="2400">
                <a:latin typeface="Arial" charset="0"/>
              </a:rPr>
              <a:t>Position Estimation </a:t>
            </a:r>
            <a:endParaRPr lang="en-US" altLang="ko-KR" sz="2400">
              <a:latin typeface="Arial" charset="0"/>
              <a:ea typeface="굴림" charset="0"/>
              <a:cs typeface="굴림" charset="0"/>
            </a:endParaRPr>
          </a:p>
          <a:p>
            <a:pPr marL="990600" lvl="1" indent="-533400" algn="l">
              <a:spcBef>
                <a:spcPct val="20000"/>
              </a:spcBef>
            </a:pPr>
            <a:endParaRPr lang="en-US" b="0">
              <a:latin typeface="Arial" charset="0"/>
            </a:endParaRPr>
          </a:p>
          <a:p>
            <a:pPr marL="990600" lvl="1" indent="-533400" algn="l">
              <a:spcBef>
                <a:spcPct val="20000"/>
              </a:spcBef>
            </a:pPr>
            <a:endParaRPr lang="en-US" b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2634D-3630-4D4C-8B9D-2DFFC01F8081}" type="slidenum">
              <a:rPr lang="ko-KR" altLang="en-US"/>
              <a:pPr/>
              <a:t>14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0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Example: Position Fixes (cont’d)</a:t>
            </a:r>
          </a:p>
        </p:txBody>
      </p:sp>
      <p:sp>
        <p:nvSpPr>
          <p:cNvPr id="1103876" name="Rectangle 4"/>
          <p:cNvSpPr>
            <a:spLocks noChangeArrowheads="1"/>
          </p:cNvSpPr>
          <p:nvPr/>
        </p:nvSpPr>
        <p:spPr bwMode="auto">
          <a:xfrm>
            <a:off x="0" y="247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03878" name="Rectangle 6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 b="0"/>
          </a:p>
        </p:txBody>
      </p:sp>
      <p:pic>
        <p:nvPicPr>
          <p:cNvPr id="11038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1062038"/>
            <a:ext cx="4371975" cy="522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3881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4325"/>
            <a:ext cx="4949825" cy="4360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E5199-3DA7-4347-A5CC-7E8EAB299857}" type="slidenum">
              <a:rPr lang="ko-KR" altLang="en-US"/>
              <a:pPr/>
              <a:t>15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9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How it works: Setting Up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Go to waas.stanford.edu</a:t>
            </a:r>
          </a:p>
          <a:p>
            <a:endParaRPr lang="en-US" altLang="ko-KR">
              <a:ea typeface="굴림" charset="0"/>
              <a:cs typeface="굴림" charset="0"/>
            </a:endParaRPr>
          </a:p>
          <a:p>
            <a:r>
              <a:rPr lang="en-US" altLang="ko-KR">
                <a:ea typeface="굴림" charset="0"/>
                <a:cs typeface="굴림" charset="0"/>
              </a:rPr>
              <a:t>Download and unzip SGMP.zip</a:t>
            </a:r>
          </a:p>
          <a:p>
            <a:endParaRPr lang="en-US" altLang="ko-KR">
              <a:ea typeface="굴림" charset="0"/>
              <a:cs typeface="굴림" charset="0"/>
            </a:endParaRPr>
          </a:p>
          <a:p>
            <a:r>
              <a:rPr lang="en-US" altLang="ko-KR"/>
              <a:t>You’ll see following directories created under /SGMPrelease:</a:t>
            </a:r>
          </a:p>
          <a:p>
            <a:pPr lvl="1"/>
            <a:r>
              <a:rPr lang="en-US" altLang="ko-KR"/>
              <a:t>/SGMPrelease/document</a:t>
            </a:r>
          </a:p>
          <a:p>
            <a:pPr lvl="1"/>
            <a:r>
              <a:rPr lang="en-US" altLang="ko-KR"/>
              <a:t>/SGMPrelease/measurement interface</a:t>
            </a:r>
          </a:p>
          <a:p>
            <a:pPr lvl="1"/>
            <a:r>
              <a:rPr lang="en-US" altLang="ko-KR"/>
              <a:t>/SGMPrelease/simulator</a:t>
            </a:r>
          </a:p>
          <a:p>
            <a:pPr lvl="1"/>
            <a:r>
              <a:rPr lang="en-US" altLang="ko-KR"/>
              <a:t>/SGMPrelease/user interface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DD22D-B093-384F-BAA1-053622BB2679}" type="slidenum">
              <a:rPr lang="ko-KR" altLang="en-US"/>
              <a:pPr/>
              <a:t>16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2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How it works: Parsing</a:t>
            </a:r>
          </a:p>
        </p:txBody>
      </p:sp>
      <p:sp>
        <p:nvSpPr>
          <p:cNvPr id="112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Getting NSTB Data</a:t>
            </a:r>
            <a:endParaRPr lang="en-US" altLang="ko-KR" sz="2000" dirty="0">
              <a:ea typeface="굴림" charset="0"/>
              <a:cs typeface="굴림" charset="0"/>
            </a:endParaRPr>
          </a:p>
          <a:p>
            <a:pPr lvl="1"/>
            <a:r>
              <a:rPr lang="en-US" sz="1800" dirty="0"/>
              <a:t>Go to </a:t>
            </a:r>
            <a:r>
              <a:rPr lang="en-US" sz="1800" dirty="0">
                <a:hlinkClick r:id="rId2"/>
              </a:rPr>
              <a:t>http://www.nstb.tc.faa.gov/DisplayNSTBDataDownload.htm</a:t>
            </a:r>
            <a:endParaRPr lang="en-US" sz="1800" dirty="0"/>
          </a:p>
          <a:p>
            <a:pPr lvl="1"/>
            <a:r>
              <a:rPr lang="en-US" sz="1800" dirty="0"/>
              <a:t>Download and unzip NSTB files</a:t>
            </a:r>
          </a:p>
          <a:p>
            <a:pPr lvl="1"/>
            <a:r>
              <a:rPr lang="en-US" sz="1800" dirty="0"/>
              <a:t>Move the unzipped NSTB files to /</a:t>
            </a:r>
            <a:r>
              <a:rPr lang="en-US" sz="1800" dirty="0" err="1"/>
              <a:t>SGMPrelease</a:t>
            </a:r>
            <a:r>
              <a:rPr lang="en-US" sz="1800" dirty="0"/>
              <a:t>/measurement interface/data/</a:t>
            </a:r>
            <a:r>
              <a:rPr lang="en-US" sz="1800" dirty="0" err="1"/>
              <a:t>nstb</a:t>
            </a:r>
            <a:endParaRPr lang="en-US" sz="1800" dirty="0"/>
          </a:p>
          <a:p>
            <a:pPr lvl="1"/>
            <a:endParaRPr lang="en-US" sz="1800" dirty="0"/>
          </a:p>
          <a:p>
            <a:r>
              <a:rPr lang="en-US" sz="2000" dirty="0"/>
              <a:t>Parsing</a:t>
            </a:r>
            <a:endParaRPr lang="en-US" altLang="ko-KR" sz="2000" dirty="0">
              <a:ea typeface="굴림" charset="0"/>
              <a:cs typeface="굴림" charset="0"/>
            </a:endParaRPr>
          </a:p>
          <a:p>
            <a:pPr lvl="1"/>
            <a:r>
              <a:rPr lang="en-US" altLang="ko-KR" sz="1800" dirty="0">
                <a:ea typeface="굴림" charset="0"/>
                <a:cs typeface="굴림" charset="0"/>
              </a:rPr>
              <a:t>To parse all NSTB files, use /</a:t>
            </a:r>
            <a:r>
              <a:rPr lang="en-US" altLang="ko-KR" sz="1800" dirty="0" err="1">
                <a:ea typeface="굴림" charset="0"/>
                <a:cs typeface="굴림" charset="0"/>
              </a:rPr>
              <a:t>SGMPrelease</a:t>
            </a:r>
            <a:r>
              <a:rPr lang="en-US" altLang="ko-KR" sz="1800" dirty="0">
                <a:ea typeface="굴림" charset="0"/>
                <a:cs typeface="굴림" charset="0"/>
              </a:rPr>
              <a:t>/measurement interface/</a:t>
            </a:r>
            <a:r>
              <a:rPr lang="en-US" altLang="ko-KR" sz="180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batchparseNSTB.m</a:t>
            </a:r>
            <a:r>
              <a:rPr lang="en-US" altLang="ko-KR" sz="1800" dirty="0">
                <a:ea typeface="굴림" charset="0"/>
                <a:cs typeface="굴림" charset="0"/>
              </a:rPr>
              <a:t>	</a:t>
            </a:r>
          </a:p>
          <a:p>
            <a:pPr lvl="1"/>
            <a:r>
              <a:rPr lang="en-US" altLang="ko-KR" sz="1800" dirty="0">
                <a:ea typeface="굴림" charset="0"/>
                <a:cs typeface="굴림" charset="0"/>
              </a:rPr>
              <a:t>To parse a NSTB file, use /</a:t>
            </a:r>
            <a:r>
              <a:rPr lang="en-US" altLang="ko-KR" sz="1800" dirty="0" err="1">
                <a:ea typeface="굴림" charset="0"/>
                <a:cs typeface="굴림" charset="0"/>
              </a:rPr>
              <a:t>SGMPrelease</a:t>
            </a:r>
            <a:r>
              <a:rPr lang="en-US" altLang="ko-KR" sz="1800" dirty="0">
                <a:ea typeface="굴림" charset="0"/>
                <a:cs typeface="굴림" charset="0"/>
              </a:rPr>
              <a:t>/measurement interface/</a:t>
            </a:r>
            <a:r>
              <a:rPr lang="en-US" altLang="ko-KR" sz="180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parseNSTB</a:t>
            </a:r>
            <a:r>
              <a:rPr lang="en-US" altLang="ko-KR" sz="1800" dirty="0">
                <a:solidFill>
                  <a:schemeClr val="accent2"/>
                </a:solidFill>
                <a:ea typeface="굴림" charset="0"/>
                <a:cs typeface="굴림" charset="0"/>
              </a:rPr>
              <a:t>(filename, </a:t>
            </a:r>
            <a:r>
              <a:rPr lang="en-US" altLang="ko-KR" sz="180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starthour</a:t>
            </a:r>
            <a:r>
              <a:rPr lang="en-US" altLang="ko-KR" sz="1800" dirty="0">
                <a:solidFill>
                  <a:schemeClr val="accent2"/>
                </a:solidFill>
                <a:ea typeface="굴림" charset="0"/>
                <a:cs typeface="굴림" charset="0"/>
              </a:rPr>
              <a:t>, </a:t>
            </a:r>
            <a:r>
              <a:rPr lang="en-US" altLang="ko-KR" sz="180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endhour</a:t>
            </a:r>
            <a:r>
              <a:rPr lang="en-US" altLang="ko-KR" sz="1800" dirty="0">
                <a:solidFill>
                  <a:schemeClr val="accent2"/>
                </a:solidFill>
                <a:ea typeface="굴림" charset="0"/>
                <a:cs typeface="굴림" charset="0"/>
              </a:rPr>
              <a:t>, </a:t>
            </a:r>
            <a:r>
              <a:rPr lang="en-US" altLang="ko-KR" sz="180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crccheck</a:t>
            </a:r>
            <a:r>
              <a:rPr lang="en-US" altLang="ko-KR" sz="1800" dirty="0">
                <a:solidFill>
                  <a:schemeClr val="accent2"/>
                </a:solidFill>
                <a:ea typeface="굴림" charset="0"/>
                <a:cs typeface="굴림" charset="0"/>
              </a:rPr>
              <a:t>)</a:t>
            </a:r>
            <a:r>
              <a:rPr lang="en-US" altLang="ko-KR" sz="1800" dirty="0">
                <a:ea typeface="굴림" charset="0"/>
                <a:cs typeface="굴림" charset="0"/>
              </a:rPr>
              <a:t> </a:t>
            </a:r>
          </a:p>
          <a:p>
            <a:pPr lvl="1">
              <a:buFontTx/>
              <a:buNone/>
            </a:pPr>
            <a:r>
              <a:rPr lang="en-US" altLang="ko-KR" sz="1800" dirty="0">
                <a:ea typeface="굴림" charset="0"/>
                <a:cs typeface="굴림" charset="0"/>
              </a:rPr>
              <a:t>	ex) </a:t>
            </a:r>
            <a:r>
              <a:rPr lang="en-US" altLang="ko-KR" sz="1600" dirty="0" err="1">
                <a:ea typeface="굴림" charset="0"/>
                <a:cs typeface="굴림" charset="0"/>
              </a:rPr>
              <a:t>rx</a:t>
            </a:r>
            <a:r>
              <a:rPr lang="en-US" altLang="ko-KR" sz="1600" dirty="0">
                <a:ea typeface="굴림" charset="0"/>
                <a:cs typeface="굴림" charset="0"/>
              </a:rPr>
              <a:t> = </a:t>
            </a:r>
            <a:r>
              <a:rPr lang="en-US" altLang="ko-KR" sz="1600" dirty="0" err="1">
                <a:ea typeface="굴림" charset="0"/>
                <a:cs typeface="굴림" charset="0"/>
              </a:rPr>
              <a:t>parseNSTB</a:t>
            </a:r>
            <a:r>
              <a:rPr lang="en-US" altLang="ko-KR" sz="1600" dirty="0">
                <a:ea typeface="굴림" charset="0"/>
                <a:cs typeface="굴림" charset="0"/>
              </a:rPr>
              <a:t>( 'Acv_EPak_1330_1514_00', 1, 5, 0);</a:t>
            </a:r>
          </a:p>
          <a:p>
            <a:pPr lvl="1">
              <a:buFontTx/>
              <a:buNone/>
            </a:pPr>
            <a:r>
              <a:rPr lang="en-US" altLang="ko-KR" sz="1600" dirty="0">
                <a:ea typeface="굴림" charset="0"/>
                <a:cs typeface="굴림" charset="0"/>
              </a:rPr>
              <a:t>	%parse NSTB file from 1 hour to 5 hour without CRC checking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AFFA1-71DB-364A-8B7A-CEEDC81790CB}" type="slidenum">
              <a:rPr lang="ko-KR" altLang="en-US"/>
              <a:pPr/>
              <a:t>17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2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How it works: Positioning</a:t>
            </a:r>
          </a:p>
        </p:txBody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Positioning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After parsing NSTB files to SGMP files (located under /SGMPrelease/measurement interface/data/parsed), we are ready to rock!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Start Matlab and go to /SGMPrelease/simulator/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Execute batchPosfixSGMP.m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Alternatively, use posfixNSTB(filename)</a:t>
            </a:r>
          </a:p>
          <a:p>
            <a:pPr lvl="1"/>
            <a:endParaRPr lang="en-US" altLang="ko-KR" b="1">
              <a:ea typeface="굴림" charset="0"/>
              <a:cs typeface="굴림" charset="0"/>
            </a:endParaRPr>
          </a:p>
          <a:p>
            <a:r>
              <a:rPr lang="en-US" altLang="ko-KR">
                <a:ea typeface="굴림" charset="0"/>
                <a:cs typeface="굴림" charset="0"/>
              </a:rPr>
              <a:t>Results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Go to /SGMPrelease/simulator/result/posfix/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Check out  *.mat, *.fig, or *.eps files for 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DBB6A-31DF-C644-A5F7-420B77E91FFE}" type="slidenum">
              <a:rPr lang="ko-KR" altLang="en-US"/>
              <a:pPr/>
              <a:t>18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Arial" charset="0"/>
              </a:rPr>
              <a:t>Summary</a:t>
            </a:r>
          </a:p>
        </p:txBody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1533525"/>
            <a:ext cx="7839075" cy="4987925"/>
          </a:xfrm>
        </p:spPr>
        <p:txBody>
          <a:bodyPr/>
          <a:lstStyle/>
          <a:p>
            <a:r>
              <a:rPr lang="en-US" altLang="ko-KR" b="0" dirty="0">
                <a:ea typeface="굴림" charset="0"/>
                <a:cs typeface="굴림" charset="0"/>
              </a:rPr>
              <a:t>SGMP (</a:t>
            </a:r>
            <a:r>
              <a:rPr lang="en-US" altLang="ko-KR" b="0" dirty="0" err="1">
                <a:ea typeface="굴림" charset="0"/>
                <a:cs typeface="굴림" charset="0"/>
              </a:rPr>
              <a:t>Stanfor</a:t>
            </a:r>
            <a:r>
              <a:rPr lang="en-US" altLang="ko-KR" b="0" dirty="0">
                <a:ea typeface="굴림" charset="0"/>
                <a:cs typeface="굴림" charset="0"/>
              </a:rPr>
              <a:t> GPS/GNSS </a:t>
            </a:r>
            <a:r>
              <a:rPr lang="en-US" altLang="ko-KR" b="0" dirty="0" err="1">
                <a:ea typeface="굴림" charset="0"/>
                <a:cs typeface="굴림" charset="0"/>
              </a:rPr>
              <a:t>Matlab</a:t>
            </a:r>
            <a:r>
              <a:rPr lang="en-US" altLang="ko-KR" b="0" dirty="0">
                <a:ea typeface="굴림" charset="0"/>
                <a:cs typeface="굴림" charset="0"/>
              </a:rPr>
              <a:t> Platform) is a </a:t>
            </a:r>
            <a:r>
              <a:rPr lang="en-US" altLang="ko-KR" b="0" dirty="0" err="1">
                <a:solidFill>
                  <a:schemeClr val="accent2"/>
                </a:solidFill>
                <a:ea typeface="굴림" charset="0"/>
                <a:cs typeface="굴림" charset="0"/>
              </a:rPr>
              <a:t>Matlab</a:t>
            </a:r>
            <a:r>
              <a:rPr lang="en-US" altLang="ko-KR" b="0" dirty="0">
                <a:ea typeface="굴림" charset="0"/>
                <a:cs typeface="굴림" charset="0"/>
              </a:rPr>
              <a:t> based platform providing access to </a:t>
            </a:r>
            <a:r>
              <a:rPr lang="en-US" altLang="ko-KR" b="0" dirty="0">
                <a:solidFill>
                  <a:schemeClr val="accent2"/>
                </a:solidFill>
                <a:ea typeface="굴림" charset="0"/>
                <a:cs typeface="굴림" charset="0"/>
              </a:rPr>
              <a:t>multi-format</a:t>
            </a:r>
            <a:r>
              <a:rPr lang="en-US" altLang="ko-KR" b="0" dirty="0">
                <a:ea typeface="굴림" charset="0"/>
                <a:cs typeface="굴림" charset="0"/>
              </a:rPr>
              <a:t> positioning database.</a:t>
            </a:r>
          </a:p>
          <a:p>
            <a:endParaRPr lang="en-US" altLang="ko-KR" b="0" dirty="0">
              <a:ea typeface="굴림" charset="0"/>
              <a:cs typeface="굴림" charset="0"/>
            </a:endParaRPr>
          </a:p>
          <a:p>
            <a:r>
              <a:rPr lang="en-US" altLang="ko-KR" b="0" dirty="0">
                <a:ea typeface="굴림" charset="0"/>
                <a:cs typeface="굴림" charset="0"/>
              </a:rPr>
              <a:t>SGMP enables you to tap into existing and ever-growing database regardless of formats.</a:t>
            </a:r>
          </a:p>
          <a:p>
            <a:endParaRPr lang="en-US" altLang="ko-KR" b="0" dirty="0">
              <a:ea typeface="굴림" charset="0"/>
              <a:cs typeface="굴림" charset="0"/>
            </a:endParaRPr>
          </a:p>
          <a:p>
            <a:r>
              <a:rPr lang="en-US" altLang="ko-KR" b="0" dirty="0">
                <a:ea typeface="굴림" charset="0"/>
                <a:cs typeface="굴림" charset="0"/>
              </a:rPr>
              <a:t>Standardized format (SGMP) opens door to research collaboration and connection </a:t>
            </a:r>
            <a:r>
              <a:rPr lang="en-US" altLang="ko-KR" b="0" dirty="0" err="1">
                <a:ea typeface="굴림" charset="0"/>
                <a:cs typeface="굴림" charset="0"/>
              </a:rPr>
              <a:t>b.t</a:t>
            </a:r>
            <a:r>
              <a:rPr lang="en-US" altLang="ko-KR" b="0" dirty="0">
                <a:ea typeface="굴림" charset="0"/>
                <a:cs typeface="굴림" charset="0"/>
              </a:rPr>
              <a:t>. generations of students.</a:t>
            </a:r>
            <a:endParaRPr lang="en-US" altLang="ko-KR" dirty="0">
              <a:ea typeface="굴림" charset="0"/>
              <a:cs typeface="굴림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07E8E-97FB-E74D-924E-ACD1E74FF29C}" type="slidenum">
              <a:rPr lang="ko-KR" altLang="en-US"/>
              <a:pPr/>
              <a:t>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2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Arial" charset="0"/>
              </a:rPr>
              <a:t>What’s next…</a:t>
            </a:r>
          </a:p>
        </p:txBody>
      </p:sp>
      <p:sp>
        <p:nvSpPr>
          <p:cNvPr id="112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1533525"/>
            <a:ext cx="7839075" cy="4987925"/>
          </a:xfrm>
        </p:spPr>
        <p:txBody>
          <a:bodyPr/>
          <a:lstStyle/>
          <a:p>
            <a:r>
              <a:rPr lang="en-US" altLang="ko-KR">
                <a:ea typeface="굴림" charset="0"/>
                <a:cs typeface="굴림" charset="0"/>
              </a:rPr>
              <a:t>Measurement Interface 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Support for NMEA, RINEX, …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Extension to other sensors such as TV, WiFi,…</a:t>
            </a:r>
            <a:endParaRPr lang="en-US" altLang="ko-KR" b="1">
              <a:ea typeface="굴림" charset="0"/>
              <a:cs typeface="굴림" charset="0"/>
            </a:endParaRPr>
          </a:p>
          <a:p>
            <a:pPr lvl="1"/>
            <a:endParaRPr lang="en-US" altLang="ko-KR">
              <a:ea typeface="굴림" charset="0"/>
              <a:cs typeface="굴림" charset="0"/>
            </a:endParaRPr>
          </a:p>
          <a:p>
            <a:r>
              <a:rPr lang="en-US" altLang="ko-KR">
                <a:ea typeface="굴림" charset="0"/>
                <a:cs typeface="굴림" charset="0"/>
              </a:rPr>
              <a:t>GPS simulator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Add more blocks (RAIM simulation, differential positioning,…)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For example, NSTB provides dual frequency code and carrier measurements. Lots of possibilities. </a:t>
            </a:r>
          </a:p>
          <a:p>
            <a:endParaRPr lang="en-US" altLang="ko-KR" sz="2000" b="0">
              <a:ea typeface="굴림" charset="0"/>
              <a:cs typeface="굴림" charset="0"/>
            </a:endParaRPr>
          </a:p>
          <a:p>
            <a:r>
              <a:rPr lang="en-US" altLang="ko-KR">
                <a:ea typeface="굴림" charset="0"/>
                <a:cs typeface="굴림" charset="0"/>
              </a:rPr>
              <a:t>User Interface</a:t>
            </a:r>
          </a:p>
          <a:p>
            <a:pPr lvl="1"/>
            <a:r>
              <a:rPr lang="en-US" altLang="ko-KR">
                <a:ea typeface="굴림" charset="0"/>
                <a:cs typeface="굴림" charset="0"/>
              </a:rPr>
              <a:t>Implement a “Per”-friendly GUI?</a:t>
            </a:r>
          </a:p>
          <a:p>
            <a:endParaRPr lang="en-US" altLang="ko-KR">
              <a:ea typeface="굴림" charset="0"/>
              <a:cs typeface="굴림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F059D-3F43-DB44-9D6F-AD7093FE1496}" type="slidenum">
              <a:rPr lang="ko-KR" altLang="en-US"/>
              <a:pPr/>
              <a:t>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Arial" charset="0"/>
              </a:rPr>
              <a:t>Reference</a:t>
            </a:r>
          </a:p>
        </p:txBody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1366838"/>
            <a:ext cx="7839075" cy="4987925"/>
          </a:xfrm>
        </p:spPr>
        <p:txBody>
          <a:bodyPr/>
          <a:lstStyle/>
          <a:p>
            <a:pPr>
              <a:buFont typeface="Wingdings" charset="0"/>
              <a:buAutoNum type="arabicPeriod"/>
            </a:pPr>
            <a:r>
              <a:rPr lang="en-US" altLang="ko-KR" dirty="0">
                <a:ea typeface="굴림" charset="0"/>
                <a:cs typeface="굴림" charset="0"/>
              </a:rPr>
              <a:t>NstbDataFormat1103.doc Description of NSTB format </a:t>
            </a:r>
          </a:p>
          <a:p>
            <a:pPr>
              <a:buFont typeface="Wingdings" charset="0"/>
              <a:buAutoNum type="arabicPeriod"/>
            </a:pPr>
            <a:endParaRPr lang="en-US" altLang="ko-KR" dirty="0">
              <a:ea typeface="굴림" charset="0"/>
              <a:cs typeface="굴림" charset="0"/>
            </a:endParaRPr>
          </a:p>
          <a:p>
            <a:pPr>
              <a:buFont typeface="Wingdings" charset="0"/>
              <a:buAutoNum type="arabicPeriod"/>
            </a:pPr>
            <a:r>
              <a:rPr lang="en-US" altLang="ko-KR" dirty="0" smtClean="0">
                <a:ea typeface="굴림" charset="0"/>
                <a:cs typeface="굴림" charset="0"/>
                <a:hlinkClick r:id="rId2"/>
              </a:rPr>
              <a:t>www.nstb.tc.faa.gov/DisplayNSTBDataDownload.htm</a:t>
            </a:r>
            <a:r>
              <a:rPr lang="en-US" altLang="ko-KR" dirty="0" smtClean="0">
                <a:ea typeface="굴림" charset="0"/>
                <a:cs typeface="굴림" charset="0"/>
              </a:rPr>
              <a:t> </a:t>
            </a:r>
            <a:br>
              <a:rPr lang="en-US" altLang="ko-KR" dirty="0" smtClean="0">
                <a:ea typeface="굴림" charset="0"/>
                <a:cs typeface="굴림" charset="0"/>
              </a:rPr>
            </a:br>
            <a:r>
              <a:rPr lang="en-US" altLang="ko-KR" dirty="0" smtClean="0">
                <a:ea typeface="굴림" charset="0"/>
                <a:cs typeface="굴림" charset="0"/>
              </a:rPr>
              <a:t>NSTB </a:t>
            </a:r>
            <a:r>
              <a:rPr lang="en-US" altLang="ko-KR" dirty="0">
                <a:ea typeface="굴림" charset="0"/>
                <a:cs typeface="굴림" charset="0"/>
              </a:rPr>
              <a:t>data files are provided</a:t>
            </a:r>
            <a:r>
              <a:rPr lang="en-US" altLang="ko-KR" dirty="0" smtClean="0">
                <a:ea typeface="굴림" charset="0"/>
                <a:cs typeface="굴림" charset="0"/>
              </a:rPr>
              <a:t>.</a:t>
            </a:r>
            <a:br>
              <a:rPr lang="en-US" altLang="ko-KR" dirty="0" smtClean="0">
                <a:ea typeface="굴림" charset="0"/>
                <a:cs typeface="굴림" charset="0"/>
              </a:rPr>
            </a:br>
            <a:endParaRPr lang="en-US" altLang="ko-KR" dirty="0">
              <a:ea typeface="굴림" charset="0"/>
              <a:cs typeface="굴림" charset="0"/>
            </a:endParaRPr>
          </a:p>
          <a:p>
            <a:pPr>
              <a:buFont typeface="Wingdings" charset="0"/>
              <a:buAutoNum type="arabicPeriod"/>
            </a:pPr>
            <a:r>
              <a:rPr lang="en-US" altLang="ko-KR" sz="2800" dirty="0" smtClean="0">
                <a:ea typeface="굴림" charset="0"/>
                <a:cs typeface="굴림" charset="0"/>
                <a:hlinkClick r:id="rId3"/>
              </a:rPr>
              <a:t>www.mathworks.com/access/helpdesk/help/techdoc/ref/</a:t>
            </a:r>
            <a:r>
              <a:rPr lang="en-US" altLang="ko-KR" sz="2800" dirty="0" smtClean="0">
                <a:ea typeface="굴림" charset="0"/>
                <a:cs typeface="굴림" charset="0"/>
                <a:hlinkClick r:id="rId3"/>
              </a:rPr>
              <a:t>struct.html</a:t>
            </a:r>
            <a:r>
              <a:rPr lang="en-US" altLang="ko-KR" sz="2800" dirty="0" smtClean="0">
                <a:ea typeface="굴림" charset="0"/>
                <a:cs typeface="굴림" charset="0"/>
              </a:rPr>
              <a:t> </a:t>
            </a:r>
            <a:r>
              <a:rPr lang="en-US" altLang="ko-KR" sz="2800" dirty="0" err="1" smtClean="0">
                <a:ea typeface="굴림" charset="0"/>
                <a:cs typeface="굴림" charset="0"/>
              </a:rPr>
              <a:t>Matlab</a:t>
            </a:r>
            <a:r>
              <a:rPr lang="en-US" altLang="ko-KR" sz="2800" dirty="0" smtClean="0">
                <a:ea typeface="굴림" charset="0"/>
                <a:cs typeface="굴림" charset="0"/>
              </a:rPr>
              <a:t> </a:t>
            </a:r>
            <a:r>
              <a:rPr lang="en-US" altLang="ko-KR" sz="2800" dirty="0">
                <a:ea typeface="굴림" charset="0"/>
                <a:cs typeface="굴림" charset="0"/>
              </a:rPr>
              <a:t>structure type is described.</a:t>
            </a:r>
          </a:p>
          <a:p>
            <a:pPr marL="0" indent="0">
              <a:buNone/>
            </a:pPr>
            <a:endParaRPr lang="en-US" altLang="ko-KR" sz="2800" dirty="0">
              <a:ea typeface="굴림" charset="0"/>
              <a:cs typeface="굴림" charset="0"/>
            </a:endParaRPr>
          </a:p>
          <a:p>
            <a:pPr>
              <a:buFont typeface="Wingdings" charset="0"/>
              <a:buAutoNum type="arabicPeriod"/>
            </a:pPr>
            <a:r>
              <a:rPr lang="en-US" altLang="ko-KR" sz="2800" dirty="0" err="1">
                <a:ea typeface="굴림" charset="0"/>
                <a:cs typeface="굴림" charset="0"/>
              </a:rPr>
              <a:t>SGMP.zip</a:t>
            </a:r>
            <a:endParaRPr lang="en-US" altLang="ko-KR" dirty="0">
              <a:ea typeface="굴림" charset="0"/>
              <a:cs typeface="굴림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26ADE-F93E-8D48-82D2-5ACC193E2264}" type="slidenum">
              <a:rPr lang="ko-KR" altLang="en-US"/>
              <a:pPr/>
              <a:t>21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Stanford University - GPS Laboratory</a:t>
            </a:r>
            <a:endParaRPr lang="ko-KR" altLang="en-US"/>
          </a:p>
        </p:txBody>
      </p:sp>
      <p:sp>
        <p:nvSpPr>
          <p:cNvPr id="112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0"/>
                <a:cs typeface="Arial" charset="0"/>
              </a:rPr>
              <a:t>Thanks!</a:t>
            </a:r>
          </a:p>
        </p:txBody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1366838"/>
            <a:ext cx="7839075" cy="498792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altLang="ko-KR">
                <a:ea typeface="굴림" charset="0"/>
                <a:cs typeface="굴림" charset="0"/>
              </a:rPr>
              <a:t>	Thanks to Euiho and Grace for their earlier works for NSTB data.</a:t>
            </a:r>
          </a:p>
          <a:p>
            <a:pPr>
              <a:buFont typeface="Wingdings" charset="0"/>
              <a:buNone/>
            </a:pP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>
                <a:ea typeface="굴림" charset="0"/>
                <a:cs typeface="굴림" charset="0"/>
              </a:rPr>
              <a:t>	Thanks to Todd, Juan and Per for their inputs to SGMP. </a:t>
            </a:r>
          </a:p>
          <a:p>
            <a:pPr>
              <a:buFont typeface="Wingdings" charset="0"/>
              <a:buNone/>
            </a:pPr>
            <a:endParaRPr lang="en-US" altLang="ko-KR">
              <a:ea typeface="굴림" charset="0"/>
              <a:cs typeface="굴림" charset="0"/>
            </a:endParaRPr>
          </a:p>
          <a:p>
            <a:pPr>
              <a:buFont typeface="Wingdings" charset="0"/>
              <a:buNone/>
            </a:pPr>
            <a:r>
              <a:rPr lang="en-US" altLang="ko-KR">
                <a:ea typeface="굴림" charset="0"/>
                <a:cs typeface="굴림" charset="0"/>
              </a:rPr>
              <a:t>	Thank you, everyone!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B91908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1131FF"/>
      </a:hlink>
      <a:folHlink>
        <a:srgbClr val="B2B2B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60589</TotalTime>
  <Words>885</Words>
  <Application>Microsoft Macintosh PowerPoint</Application>
  <PresentationFormat>On-screen Show (4:3)</PresentationFormat>
  <Paragraphs>246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Blank Presentation</vt:lpstr>
      <vt:lpstr>Visio</vt:lpstr>
      <vt:lpstr>Stanford GPS/GNSS Matlab Platform</vt:lpstr>
      <vt:lpstr>Stanford GPS/GNSS Matlab Platform</vt:lpstr>
      <vt:lpstr>Key Aspects of SGMP</vt:lpstr>
      <vt:lpstr>Components in SGMP</vt:lpstr>
      <vt:lpstr>Measurement Interface</vt:lpstr>
      <vt:lpstr>Input Formats: NSTB, …</vt:lpstr>
      <vt:lpstr>NSTB Stations</vt:lpstr>
      <vt:lpstr>Output Format: SGMP</vt:lpstr>
      <vt:lpstr>rx.info</vt:lpstr>
      <vt:lpstr>rx.meas.tx</vt:lpstr>
      <vt:lpstr>rx.aiding</vt:lpstr>
      <vt:lpstr>GPS Simulator</vt:lpstr>
      <vt:lpstr>Example: Position Fixes</vt:lpstr>
      <vt:lpstr>Example: Position Fixes (cont’d)</vt:lpstr>
      <vt:lpstr>How it works: Setting Up</vt:lpstr>
      <vt:lpstr>How it works: Parsing</vt:lpstr>
      <vt:lpstr>How it works: Positioning</vt:lpstr>
      <vt:lpstr>Summary</vt:lpstr>
      <vt:lpstr>What’s next…</vt:lpstr>
      <vt:lpstr>Reference</vt:lpstr>
      <vt:lpstr>Thanks!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SGMP</dc:title>
  <dc:creator>Juyong Do</dc:creator>
  <cp:lastModifiedBy>Bob Kahn</cp:lastModifiedBy>
  <cp:revision>740</cp:revision>
  <cp:lastPrinted>2016-10-30T00:16:04Z</cp:lastPrinted>
  <dcterms:created xsi:type="dcterms:W3CDTF">1999-07-20T17:10:56Z</dcterms:created>
  <dcterms:modified xsi:type="dcterms:W3CDTF">2016-10-30T00:41:33Z</dcterms:modified>
</cp:coreProperties>
</file>