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2" r:id="rId4"/>
    <p:sldId id="260" r:id="rId5"/>
    <p:sldId id="261" r:id="rId6"/>
    <p:sldId id="263" r:id="rId7"/>
    <p:sldId id="267" r:id="rId8"/>
    <p:sldId id="265" r:id="rId9"/>
    <p:sldId id="266" r:id="rId10"/>
    <p:sldId id="264" r:id="rId11"/>
    <p:sldId id="269" r:id="rId12"/>
    <p:sldId id="270" r:id="rId13"/>
    <p:sldId id="272" r:id="rId14"/>
    <p:sldId id="271" r:id="rId15"/>
    <p:sldId id="289" r:id="rId16"/>
    <p:sldId id="290" r:id="rId17"/>
    <p:sldId id="291" r:id="rId18"/>
    <p:sldId id="292" r:id="rId19"/>
    <p:sldId id="294" r:id="rId20"/>
    <p:sldId id="295" r:id="rId21"/>
    <p:sldId id="310" r:id="rId22"/>
    <p:sldId id="296" r:id="rId23"/>
    <p:sldId id="297" r:id="rId24"/>
    <p:sldId id="298" r:id="rId25"/>
    <p:sldId id="299" r:id="rId26"/>
    <p:sldId id="259" r:id="rId27"/>
    <p:sldId id="304" r:id="rId28"/>
    <p:sldId id="301" r:id="rId29"/>
    <p:sldId id="311" r:id="rId30"/>
    <p:sldId id="300" r:id="rId31"/>
    <p:sldId id="303" r:id="rId32"/>
    <p:sldId id="305" r:id="rId33"/>
    <p:sldId id="306" r:id="rId34"/>
    <p:sldId id="307" r:id="rId35"/>
    <p:sldId id="308" r:id="rId36"/>
    <p:sldId id="31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1096FA8-DF77-4D7D-8048-079091D57B0D}">
          <p14:sldIdLst>
            <p14:sldId id="256"/>
            <p14:sldId id="258"/>
            <p14:sldId id="262"/>
            <p14:sldId id="260"/>
            <p14:sldId id="261"/>
            <p14:sldId id="263"/>
            <p14:sldId id="267"/>
            <p14:sldId id="265"/>
            <p14:sldId id="266"/>
            <p14:sldId id="264"/>
            <p14:sldId id="269"/>
            <p14:sldId id="270"/>
            <p14:sldId id="272"/>
            <p14:sldId id="271"/>
            <p14:sldId id="289"/>
            <p14:sldId id="290"/>
            <p14:sldId id="291"/>
            <p14:sldId id="292"/>
            <p14:sldId id="294"/>
            <p14:sldId id="295"/>
            <p14:sldId id="310"/>
            <p14:sldId id="296"/>
            <p14:sldId id="297"/>
            <p14:sldId id="298"/>
            <p14:sldId id="299"/>
            <p14:sldId id="259"/>
            <p14:sldId id="304"/>
            <p14:sldId id="301"/>
            <p14:sldId id="311"/>
            <p14:sldId id="300"/>
            <p14:sldId id="303"/>
            <p14:sldId id="305"/>
            <p14:sldId id="306"/>
            <p14:sldId id="307"/>
            <p14:sldId id="308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63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5994"/>
            <a:ext cx="8229600" cy="472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C0602-354D-CD4B-9B7A-E64ED3A9C890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539B4-D417-4A4E-A1F1-696E2B4C7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d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MS&amp;E 214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Week 1: Linear Programs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Ashish</a:t>
            </a:r>
            <a:r>
              <a:rPr lang="en-US" dirty="0"/>
              <a:t> </a:t>
            </a:r>
            <a:r>
              <a:rPr lang="en-US" dirty="0" err="1"/>
              <a:t>Goel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dirty="0"/>
          </a:p>
          <a:p>
            <a:r>
              <a:rPr lang="en-US" dirty="0"/>
              <a:t>Maximize/Minimize </a:t>
            </a:r>
            <a:r>
              <a:rPr lang="en-US" dirty="0" err="1"/>
              <a:t>f(x</a:t>
            </a:r>
            <a:r>
              <a:rPr lang="en-US" dirty="0"/>
              <a:t>), subject to some constraints</a:t>
            </a:r>
          </a:p>
          <a:p>
            <a:endParaRPr lang="en-US" dirty="0"/>
          </a:p>
          <a:p>
            <a:r>
              <a:rPr lang="en-US" dirty="0"/>
              <a:t>Examples: Find the driving route from Sacramento to SFO that </a:t>
            </a:r>
            <a:r>
              <a:rPr lang="en-US" dirty="0">
                <a:solidFill>
                  <a:srgbClr val="632523"/>
                </a:solidFill>
              </a:rPr>
              <a:t>minimizes </a:t>
            </a:r>
            <a:r>
              <a:rPr lang="en-US" dirty="0"/>
              <a:t>travel time; </a:t>
            </a:r>
            <a:r>
              <a:rPr lang="en-US" dirty="0">
                <a:solidFill>
                  <a:srgbClr val="632523"/>
                </a:solidFill>
              </a:rPr>
              <a:t>maximize </a:t>
            </a:r>
            <a:r>
              <a:rPr lang="en-US" dirty="0"/>
              <a:t>airline revenue while making sure you do not lose valuable long-term customers; find the shape that </a:t>
            </a:r>
            <a:r>
              <a:rPr lang="en-US" dirty="0">
                <a:solidFill>
                  <a:srgbClr val="632523"/>
                </a:solidFill>
              </a:rPr>
              <a:t>maximizes </a:t>
            </a:r>
            <a:r>
              <a:rPr lang="en-US" dirty="0"/>
              <a:t>the strength of a window arch; find the bag of stocks and bonds that give an expected 5% return while </a:t>
            </a:r>
            <a:r>
              <a:rPr lang="en-US" dirty="0">
                <a:solidFill>
                  <a:srgbClr val="632523"/>
                </a:solidFill>
              </a:rPr>
              <a:t>minimizing </a:t>
            </a:r>
            <a:r>
              <a:rPr lang="en-US" dirty="0"/>
              <a:t>volatility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Primary focus: linear optimization review</a:t>
            </a:r>
          </a:p>
          <a:p>
            <a:pPr lvl="1"/>
            <a:r>
              <a:rPr lang="en-US" dirty="0"/>
              <a:t>Formulation and solution of linear programs</a:t>
            </a:r>
          </a:p>
          <a:p>
            <a:pPr lvl="1"/>
            <a:r>
              <a:rPr lang="en-US" dirty="0"/>
              <a:t>Basic Feasible Solutions</a:t>
            </a:r>
          </a:p>
          <a:p>
            <a:pPr lvl="1"/>
            <a:r>
              <a:rPr lang="en-US" dirty="0"/>
              <a:t>Duality theory; Extreme point solutions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The function that we are trying to maximize or minimize is a linear function, and the constraints are expressed as linear equalities (=) or inequalities (≤ or ≥).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Such an optimization problem is called a </a:t>
            </a:r>
            <a:r>
              <a:rPr lang="en-US" dirty="0">
                <a:solidFill>
                  <a:srgbClr val="0000FF"/>
                </a:solidFill>
              </a:rPr>
              <a:t>Linear Program (LP)</a:t>
            </a:r>
          </a:p>
          <a:p>
            <a:pPr algn="ctr">
              <a:buNone/>
            </a:pPr>
            <a:r>
              <a:rPr lang="en-US" dirty="0"/>
              <a:t>Example: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+ 3y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	≤ 2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2x + 3y	≤ 5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		≥ 0 </a:t>
            </a:r>
          </a:p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Optimization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+ 3y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2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2x + 3y	≤ 5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	≥ 0 </a:t>
            </a:r>
          </a:p>
          <a:p>
            <a:endParaRPr lang="en-US" dirty="0"/>
          </a:p>
          <a:p>
            <a:r>
              <a:rPr lang="en-US" dirty="0"/>
              <a:t>x, </a:t>
            </a:r>
            <a:r>
              <a:rPr lang="en-US" dirty="0" err="1"/>
              <a:t>y</a:t>
            </a:r>
            <a:r>
              <a:rPr lang="en-US" dirty="0"/>
              <a:t> : </a:t>
            </a:r>
            <a:r>
              <a:rPr lang="en-US" dirty="0">
                <a:solidFill>
                  <a:srgbClr val="0000FF"/>
                </a:solidFill>
              </a:rPr>
              <a:t>Decision variables</a:t>
            </a:r>
          </a:p>
          <a:p>
            <a:r>
              <a:rPr lang="en-US" dirty="0" err="1"/>
              <a:t>x</a:t>
            </a:r>
            <a:r>
              <a:rPr lang="en-US" dirty="0"/>
              <a:t> + 3y : </a:t>
            </a:r>
            <a:r>
              <a:rPr lang="en-US" dirty="0">
                <a:solidFill>
                  <a:srgbClr val="0000FF"/>
                </a:solidFill>
              </a:rPr>
              <a:t>Objective function</a:t>
            </a:r>
          </a:p>
          <a:p>
            <a:r>
              <a:rPr lang="en-US" dirty="0" err="1"/>
              <a:t>x</a:t>
            </a:r>
            <a:r>
              <a:rPr lang="en-US" dirty="0"/>
              <a:t> + </a:t>
            </a:r>
            <a:r>
              <a:rPr lang="en-US" dirty="0" err="1"/>
              <a:t>y</a:t>
            </a:r>
            <a:r>
              <a:rPr lang="en-US" dirty="0"/>
              <a:t> ≤ 2 : </a:t>
            </a:r>
            <a:r>
              <a:rPr lang="en-US" dirty="0">
                <a:solidFill>
                  <a:srgbClr val="0000FF"/>
                </a:solidFill>
              </a:rPr>
              <a:t>Constraint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x = 0, </a:t>
            </a:r>
            <a:r>
              <a:rPr lang="en-US" dirty="0" err="1"/>
              <a:t>y</a:t>
            </a:r>
            <a:r>
              <a:rPr lang="en-US" dirty="0"/>
              <a:t>=1 satisfies all the constraints: </a:t>
            </a:r>
            <a:r>
              <a:rPr lang="en-US" dirty="0">
                <a:solidFill>
                  <a:srgbClr val="0000FF"/>
                </a:solidFill>
              </a:rPr>
              <a:t>Feasible Solution</a:t>
            </a:r>
            <a:endParaRPr lang="en-US" dirty="0"/>
          </a:p>
          <a:p>
            <a:r>
              <a:rPr lang="en-US" dirty="0" err="1"/>
              <a:t>x</a:t>
            </a:r>
            <a:r>
              <a:rPr lang="en-US" dirty="0"/>
              <a:t> = 1, </a:t>
            </a:r>
            <a:r>
              <a:rPr lang="en-US" dirty="0" err="1"/>
              <a:t>y</a:t>
            </a:r>
            <a:r>
              <a:rPr lang="en-US" dirty="0"/>
              <a:t>=1 also satisfies all the constraints: Another feasible solution</a:t>
            </a:r>
          </a:p>
          <a:p>
            <a:r>
              <a:rPr lang="en-US" dirty="0"/>
              <a:t>The set of all feasible solutions is called the </a:t>
            </a:r>
            <a:r>
              <a:rPr lang="en-US" dirty="0">
                <a:solidFill>
                  <a:srgbClr val="0000FF"/>
                </a:solidFill>
              </a:rPr>
              <a:t>Feasible Set</a:t>
            </a:r>
          </a:p>
          <a:p>
            <a:r>
              <a:rPr lang="en-US" dirty="0" err="1"/>
              <a:t>x</a:t>
            </a:r>
            <a:r>
              <a:rPr lang="en-US" dirty="0"/>
              <a:t> = 0, </a:t>
            </a:r>
            <a:r>
              <a:rPr lang="en-US" dirty="0" err="1"/>
              <a:t>y</a:t>
            </a:r>
            <a:r>
              <a:rPr lang="en-US" dirty="0"/>
              <a:t> = 5/3 is a feasible solution which maximizes the objective function; hence this is an </a:t>
            </a:r>
            <a:r>
              <a:rPr lang="en-US" dirty="0">
                <a:solidFill>
                  <a:srgbClr val="0000FF"/>
                </a:solidFill>
              </a:rPr>
              <a:t>Optimum Solution</a:t>
            </a:r>
          </a:p>
          <a:p>
            <a:endParaRPr lang="en-US" dirty="0"/>
          </a:p>
          <a:p>
            <a:r>
              <a:rPr lang="en-US" dirty="0"/>
              <a:t> At </a:t>
            </a:r>
            <a:r>
              <a:rPr lang="en-US" dirty="0" err="1"/>
              <a:t>x</a:t>
            </a:r>
            <a:r>
              <a:rPr lang="en-US" dirty="0"/>
              <a:t> = 0, </a:t>
            </a:r>
            <a:r>
              <a:rPr lang="en-US" dirty="0" err="1"/>
              <a:t>y</a:t>
            </a:r>
            <a:r>
              <a:rPr lang="en-US" dirty="0"/>
              <a:t> = 5/3, the value of the objective function is 5. We call this the </a:t>
            </a:r>
            <a:r>
              <a:rPr lang="en-US" dirty="0">
                <a:solidFill>
                  <a:srgbClr val="0000FF"/>
                </a:solidFill>
              </a:rPr>
              <a:t>Optimum Value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an Optimum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In this case, it is easy to reason about this LP from first principles: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Since </a:t>
            </a:r>
            <a:r>
              <a:rPr lang="en-US" dirty="0" err="1"/>
              <a:t>x</a:t>
            </a:r>
            <a:r>
              <a:rPr lang="en-US" dirty="0"/>
              <a:t>, </a:t>
            </a:r>
            <a:r>
              <a:rPr lang="en-US" dirty="0" err="1"/>
              <a:t>y</a:t>
            </a:r>
            <a:r>
              <a:rPr lang="en-US" dirty="0"/>
              <a:t> ≥ 0, we know that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x</a:t>
            </a:r>
            <a:r>
              <a:rPr lang="en-US" dirty="0"/>
              <a:t> + 3y ≤  2x + 3y ≤  5.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Setting </a:t>
            </a:r>
            <a:r>
              <a:rPr lang="en-US" dirty="0" err="1"/>
              <a:t>x</a:t>
            </a:r>
            <a:r>
              <a:rPr lang="en-US" dirty="0"/>
              <a:t> = 0, </a:t>
            </a:r>
            <a:r>
              <a:rPr lang="en-US" dirty="0" err="1"/>
              <a:t>y</a:t>
            </a:r>
            <a:r>
              <a:rPr lang="en-US" dirty="0"/>
              <a:t> = 5/3 gives us a feasible solution and also achieves </a:t>
            </a:r>
            <a:r>
              <a:rPr lang="en-US" dirty="0" err="1"/>
              <a:t>x</a:t>
            </a:r>
            <a:r>
              <a:rPr lang="en-US" dirty="0"/>
              <a:t> + 3y = 5, hence it must be optimum.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But imagine using this reasoning for LPs with 100,000 variables and 50,000 constraints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In general, LPs are solved using automated LP solvers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</a:t>
            </a:r>
            <a:r>
              <a:rPr lang="en-US" dirty="0" err="1"/>
              <a:t>vs</a:t>
            </a:r>
            <a:r>
              <a:rPr lang="en-US" dirty="0"/>
              <a:t> Global Optimum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Let us solve the problem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 4x</a:t>
            </a:r>
            <a:r>
              <a:rPr lang="en-US" baseline="30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/3 + 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(1-x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)</a:t>
            </a:r>
            <a:endParaRPr lang="en-US" dirty="0"/>
          </a:p>
          <a:p>
            <a:pPr>
              <a:buNone/>
            </a:pPr>
            <a:r>
              <a:rPr lang="en-US" dirty="0"/>
              <a:t>without any constraints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Bring out the elementary calculus: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  = 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+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4x</a:t>
            </a:r>
            <a:r>
              <a:rPr lang="en-US" baseline="30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/3 – x</a:t>
            </a:r>
            <a:r>
              <a:rPr lang="en-US" baseline="30000" dirty="0">
                <a:solidFill>
                  <a:srgbClr val="008000"/>
                </a:solidFill>
              </a:rPr>
              <a:t>4</a:t>
            </a:r>
            <a:r>
              <a:rPr lang="en-US" dirty="0">
                <a:solidFill>
                  <a:srgbClr val="008000"/>
                </a:solidFill>
              </a:rPr>
              <a:t>;		</a:t>
            </a:r>
            <a:r>
              <a:rPr lang="en-US" dirty="0" err="1">
                <a:solidFill>
                  <a:srgbClr val="008000"/>
                </a:solidFill>
              </a:rPr>
              <a:t>dy/dx</a:t>
            </a:r>
            <a:r>
              <a:rPr lang="en-US" dirty="0">
                <a:solidFill>
                  <a:srgbClr val="008000"/>
                </a:solidFill>
              </a:rPr>
              <a:t> = 2x + 4x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 - 4x</a:t>
            </a:r>
            <a:r>
              <a:rPr lang="en-US" baseline="30000" dirty="0">
                <a:solidFill>
                  <a:srgbClr val="008000"/>
                </a:solidFill>
              </a:rPr>
              <a:t>3</a:t>
            </a: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</a:t>
            </a:r>
            <a:r>
              <a:rPr lang="en-US" dirty="0" err="1">
                <a:solidFill>
                  <a:srgbClr val="000000"/>
                </a:solidFill>
              </a:rPr>
              <a:t>dy/dx</a:t>
            </a:r>
            <a:r>
              <a:rPr lang="en-US" dirty="0">
                <a:solidFill>
                  <a:srgbClr val="000000"/>
                </a:solidFill>
              </a:rPr>
              <a:t> = 0 when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= 0,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 = 0				[Local Minimum]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=  1.366,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 = 1.783	[Local and Global Maximum]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= -0.366,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= 0.051	[Local Maximum]</a:t>
            </a:r>
          </a:p>
          <a:p>
            <a:pPr marL="514350" indent="-514350">
              <a:buNone/>
            </a:pPr>
            <a:endParaRPr lang="en-US" dirty="0">
              <a:solidFill>
                <a:srgbClr val="008000"/>
              </a:solidFill>
            </a:endParaRPr>
          </a:p>
          <a:p>
            <a:pPr marL="514350" indent="-51435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BIG PROBLEM!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rve.pdf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482600"/>
            <a:ext cx="9101667" cy="546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Arrow Connector 4"/>
          <p:cNvCxnSpPr/>
          <p:nvPr/>
        </p:nvCxnSpPr>
        <p:spPr>
          <a:xfrm rot="5400000">
            <a:off x="1930399" y="2319866"/>
            <a:ext cx="711200" cy="101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014133" y="2963333"/>
            <a:ext cx="47413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6417733" y="1405467"/>
            <a:ext cx="846666" cy="338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93102" y="1234762"/>
            <a:ext cx="2351926" cy="98488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x</a:t>
            </a:r>
            <a:r>
              <a:rPr lang="en-US" sz="2000" dirty="0"/>
              <a:t> = -0.366, </a:t>
            </a:r>
            <a:r>
              <a:rPr lang="en-US" sz="2000" dirty="0" err="1"/>
              <a:t>y</a:t>
            </a:r>
            <a:r>
              <a:rPr lang="en-US" sz="2000" dirty="0"/>
              <a:t> = 0.051</a:t>
            </a:r>
          </a:p>
          <a:p>
            <a:r>
              <a:rPr lang="en-US" sz="2000" dirty="0"/>
              <a:t> (Local Maximum)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26839" y="3235060"/>
            <a:ext cx="2091157" cy="98488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x</a:t>
            </a:r>
            <a:r>
              <a:rPr lang="en-US" sz="2000" dirty="0"/>
              <a:t> = 0, </a:t>
            </a:r>
            <a:r>
              <a:rPr lang="en-US" sz="2000" dirty="0" err="1"/>
              <a:t>y</a:t>
            </a:r>
            <a:r>
              <a:rPr lang="en-US" sz="2000" dirty="0"/>
              <a:t> = 0</a:t>
            </a:r>
          </a:p>
          <a:p>
            <a:r>
              <a:rPr lang="en-US" sz="2000" dirty="0"/>
              <a:t> (Local Minimum)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495770" y="2032004"/>
            <a:ext cx="2351926" cy="98488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x</a:t>
            </a:r>
            <a:r>
              <a:rPr lang="en-US" sz="2000" dirty="0"/>
              <a:t> = 1.366, </a:t>
            </a:r>
            <a:r>
              <a:rPr lang="en-US" sz="2000" dirty="0" err="1"/>
              <a:t>y</a:t>
            </a:r>
            <a:r>
              <a:rPr lang="en-US" sz="2000" dirty="0"/>
              <a:t> = 1.783</a:t>
            </a:r>
          </a:p>
          <a:p>
            <a:r>
              <a:rPr lang="en-US" sz="2000" dirty="0"/>
              <a:t> (Global Maximum)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Programs: Some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 LP may have zero, one, or infinitely many feasible solutions</a:t>
            </a:r>
          </a:p>
          <a:p>
            <a:r>
              <a:rPr lang="en-US" dirty="0"/>
              <a:t>A LP may have zero, one, or infinitely many optimum solutions</a:t>
            </a:r>
          </a:p>
          <a:p>
            <a:r>
              <a:rPr lang="en-US" dirty="0"/>
              <a:t>The optimum and feasible solutions of an LP have several useful properties</a:t>
            </a:r>
          </a:p>
          <a:p>
            <a:pPr lvl="1"/>
            <a:r>
              <a:rPr lang="en-US" dirty="0"/>
              <a:t>A local maximum for a LP  is also a global maximum</a:t>
            </a:r>
          </a:p>
          <a:p>
            <a:pPr lvl="1"/>
            <a:r>
              <a:rPr lang="en-US" dirty="0"/>
              <a:t>A local minimum for a LP is also a global minimum</a:t>
            </a:r>
          </a:p>
          <a:p>
            <a:pPr lvl="1"/>
            <a:r>
              <a:rPr lang="en-US" dirty="0"/>
              <a:t>If we “average” two feasible solutions, we get another feasible solution</a:t>
            </a:r>
          </a:p>
          <a:p>
            <a:pPr lvl="1"/>
            <a:r>
              <a:rPr lang="en-US" dirty="0"/>
              <a:t>If we “average” two optimum solutions, we get another optimum solution</a:t>
            </a:r>
          </a:p>
          <a:p>
            <a:pPr>
              <a:buNone/>
            </a:pPr>
            <a:r>
              <a:rPr lang="en-US" dirty="0"/>
              <a:t>This mathematical structure allows us to solve Linear Programs efficiently, in contrast to general optimization problems or “mathematical programs”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Parts of a 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3x + 4y + 7z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5y	≥ 2 – 3z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5x + 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1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x			≥ 0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Parts of a 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3x + 4y + 7z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5y	≥ 2 – 3z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5x + 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1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			≥ 0 </a:t>
            </a: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dirty="0" err="1"/>
              <a:t>x</a:t>
            </a:r>
            <a:r>
              <a:rPr lang="en-US" dirty="0"/>
              <a:t>=0, </a:t>
            </a:r>
            <a:r>
              <a:rPr lang="en-US" dirty="0" err="1"/>
              <a:t>y</a:t>
            </a:r>
            <a:r>
              <a:rPr lang="en-US" dirty="0"/>
              <a:t>=0, </a:t>
            </a:r>
            <a:r>
              <a:rPr lang="en-US" dirty="0" err="1"/>
              <a:t>z</a:t>
            </a:r>
            <a:r>
              <a:rPr lang="en-US" dirty="0"/>
              <a:t>=0 a feasible solution?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				Yes</a:t>
            </a:r>
          </a:p>
          <a:p>
            <a:pPr>
              <a:buNone/>
            </a:pPr>
            <a:r>
              <a:rPr lang="en-US" dirty="0"/>
              <a:t>					No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Parts of a 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3x + 4y + 7z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5y	≥ 2 – 3z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5x + 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1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			≥ 0 </a:t>
            </a: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dirty="0" err="1"/>
              <a:t>x</a:t>
            </a:r>
            <a:r>
              <a:rPr lang="en-US" dirty="0"/>
              <a:t>=0, </a:t>
            </a:r>
            <a:r>
              <a:rPr lang="en-US" dirty="0" err="1"/>
              <a:t>y</a:t>
            </a:r>
            <a:r>
              <a:rPr lang="en-US" dirty="0"/>
              <a:t>=1, </a:t>
            </a:r>
            <a:r>
              <a:rPr lang="en-US" dirty="0" err="1"/>
              <a:t>z</a:t>
            </a:r>
            <a:r>
              <a:rPr lang="en-US" dirty="0"/>
              <a:t>=1 a feasible solution?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				Yes</a:t>
            </a:r>
          </a:p>
          <a:p>
            <a:pPr>
              <a:buNone/>
            </a:pPr>
            <a:r>
              <a:rPr lang="en-US" dirty="0"/>
              <a:t>					No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Parts of a 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Maximize	3x + 4y + 7z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Subject to: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  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 +  5y	≥ 2 – 3z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5x +    </a:t>
            </a:r>
            <a:r>
              <a:rPr lang="en-US" dirty="0" err="1">
                <a:solidFill>
                  <a:srgbClr val="008000"/>
                </a:solidFill>
              </a:rPr>
              <a:t>y</a:t>
            </a:r>
            <a:r>
              <a:rPr lang="en-US" dirty="0">
                <a:solidFill>
                  <a:srgbClr val="008000"/>
                </a:solidFill>
              </a:rPr>
              <a:t>	≤ 1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							</a:t>
            </a:r>
            <a:r>
              <a:rPr lang="en-US" dirty="0" err="1">
                <a:solidFill>
                  <a:srgbClr val="008000"/>
                </a:solidFill>
              </a:rPr>
              <a:t>x</a:t>
            </a:r>
            <a:r>
              <a:rPr lang="en-US" dirty="0">
                <a:solidFill>
                  <a:srgbClr val="008000"/>
                </a:solidFill>
              </a:rPr>
              <a:t>			≥ 0 </a:t>
            </a:r>
            <a:endParaRPr lang="en-US" dirty="0"/>
          </a:p>
          <a:p>
            <a:pPr>
              <a:buNone/>
            </a:pPr>
            <a:r>
              <a:rPr lang="en-US" dirty="0"/>
              <a:t>How many feasible solutions does this LP have?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			Zero						One</a:t>
            </a:r>
          </a:p>
          <a:p>
            <a:pPr>
              <a:buNone/>
            </a:pPr>
            <a:r>
              <a:rPr lang="en-US" dirty="0"/>
              <a:t>					Two						Infinite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Knapsack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illustrative example for Linear Programming</a:t>
            </a:r>
          </a:p>
          <a:p>
            <a:endParaRPr lang="en-US" dirty="0"/>
          </a:p>
          <a:p>
            <a:r>
              <a:rPr lang="en-US" dirty="0"/>
              <a:t>Modeling</a:t>
            </a:r>
          </a:p>
          <a:p>
            <a:endParaRPr lang="en-US" dirty="0"/>
          </a:p>
          <a:p>
            <a:r>
              <a:rPr lang="en-US" dirty="0"/>
              <a:t>Solving</a:t>
            </a:r>
          </a:p>
          <a:p>
            <a:endParaRPr lang="en-US" dirty="0"/>
          </a:p>
          <a:p>
            <a:r>
              <a:rPr lang="en-US" dirty="0"/>
              <a:t>Analysis</a:t>
            </a:r>
          </a:p>
        </p:txBody>
      </p:sp>
      <p:pic>
        <p:nvPicPr>
          <p:cNvPr id="6" name="Picture 5" descr="A cartoon of a thief holding a flashlight&#10;&#10;Description automatically generated">
            <a:extLst>
              <a:ext uri="{FF2B5EF4-FFF2-40B4-BE49-F238E27FC236}">
                <a16:creationId xmlns:a16="http://schemas.microsoft.com/office/drawing/2014/main" id="{F7953954-559D-11EC-B895-85D656269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364" y="2286000"/>
            <a:ext cx="4582635" cy="37211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Knapsack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400" dirty="0"/>
          </a:p>
          <a:p>
            <a:r>
              <a:rPr lang="en-US" dirty="0"/>
              <a:t>A thief wants to rob a warehouse, but only has a small knapsack to carry the loot back. What should the thief carry?</a:t>
            </a:r>
          </a:p>
          <a:p>
            <a:pPr lvl="1"/>
            <a:r>
              <a:rPr lang="en-US" dirty="0"/>
              <a:t>The warehouse has many goods, all divisible, so the thief can take 50% of a good (for example) and sell it for 50% of the total value. Examples: gold dust, diamonds, sugar, oil, cash</a:t>
            </a:r>
          </a:p>
          <a:p>
            <a:pPr lvl="1"/>
            <a:r>
              <a:rPr lang="en-US" dirty="0"/>
              <a:t>The knapsack has a limited capacity for the amount of weight, but not for the amount of volume</a:t>
            </a:r>
          </a:p>
          <a:p>
            <a:pPr lvl="1"/>
            <a:r>
              <a:rPr lang="en-US" dirty="0"/>
              <a:t>The thief wants to maximize total value carried out</a:t>
            </a:r>
          </a:p>
          <a:p>
            <a:r>
              <a:rPr lang="en-US" dirty="0"/>
              <a:t>The thief asks you, the optimization expert, to help figure out what goods to carry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1a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Name the quantities that are given to you as part of the problem. i.e. the </a:t>
            </a:r>
            <a:r>
              <a:rPr lang="en-US" dirty="0">
                <a:solidFill>
                  <a:srgbClr val="800000"/>
                </a:solidFill>
              </a:rPr>
              <a:t>parameters</a:t>
            </a:r>
          </a:p>
          <a:p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W</a:t>
            </a:r>
            <a:r>
              <a:rPr lang="en-US" dirty="0"/>
              <a:t>: The capacity of the knapsack</a:t>
            </a:r>
          </a:p>
          <a:p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N</a:t>
            </a:r>
            <a:r>
              <a:rPr lang="en-US" dirty="0"/>
              <a:t>: The number of goods</a:t>
            </a:r>
          </a:p>
          <a:p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v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/>
              <a:t>: The value of the </a:t>
            </a:r>
            <a:r>
              <a:rPr lang="en-US" dirty="0" err="1"/>
              <a:t>i-th</a:t>
            </a:r>
            <a:r>
              <a:rPr lang="en-US" dirty="0"/>
              <a:t> good</a:t>
            </a:r>
          </a:p>
          <a:p>
            <a:endParaRPr lang="en-US" dirty="0"/>
          </a:p>
          <a:p>
            <a:r>
              <a:rPr lang="en-US" dirty="0" err="1">
                <a:solidFill>
                  <a:srgbClr val="008000"/>
                </a:solidFill>
              </a:rPr>
              <a:t>w</a:t>
            </a:r>
            <a:r>
              <a:rPr lang="en-US" baseline="-25000" dirty="0" err="1">
                <a:solidFill>
                  <a:srgbClr val="008000"/>
                </a:solidFill>
              </a:rPr>
              <a:t>i</a:t>
            </a:r>
            <a:r>
              <a:rPr lang="en-US" dirty="0"/>
              <a:t>: The weight of the </a:t>
            </a:r>
            <a:r>
              <a:rPr lang="en-US" dirty="0" err="1"/>
              <a:t>i-th</a:t>
            </a:r>
            <a:r>
              <a:rPr lang="en-US" dirty="0"/>
              <a:t> good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1b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Name the quantities that you are free to choose, i.e., the </a:t>
            </a:r>
            <a:r>
              <a:rPr lang="en-US" dirty="0">
                <a:solidFill>
                  <a:srgbClr val="800000"/>
                </a:solidFill>
              </a:rPr>
              <a:t>decision variables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/>
              <a:t>: The fraction of the </a:t>
            </a:r>
            <a:r>
              <a:rPr lang="en-US" dirty="0" err="1"/>
              <a:t>i-th</a:t>
            </a:r>
            <a:r>
              <a:rPr lang="en-US" dirty="0"/>
              <a:t> good carried away by the thief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Define your goal; i.e. what is your objective in solving the problem</a:t>
            </a:r>
          </a:p>
          <a:p>
            <a:endParaRPr lang="en-US" dirty="0"/>
          </a:p>
          <a:p>
            <a:r>
              <a:rPr lang="en-US" dirty="0"/>
              <a:t>First in English: Maximize the total value of the goods the thief can carry away</a:t>
            </a:r>
          </a:p>
          <a:p>
            <a:endParaRPr lang="en-US" dirty="0"/>
          </a:p>
          <a:p>
            <a:r>
              <a:rPr lang="en-US" dirty="0"/>
              <a:t>Then in Math, to obtain your </a:t>
            </a:r>
            <a:r>
              <a:rPr lang="en-US" dirty="0">
                <a:solidFill>
                  <a:srgbClr val="800000"/>
                </a:solidFill>
              </a:rPr>
              <a:t>objective Function</a:t>
            </a:r>
          </a:p>
          <a:p>
            <a:pPr>
              <a:buNone/>
            </a:pPr>
            <a:r>
              <a:rPr lang="en-US" dirty="0"/>
              <a:t>				</a:t>
            </a:r>
            <a:r>
              <a:rPr lang="en-US" dirty="0">
                <a:solidFill>
                  <a:srgbClr val="008000"/>
                </a:solidFill>
              </a:rPr>
              <a:t>Maximize </a:t>
            </a:r>
            <a:r>
              <a:rPr lang="en-US" sz="3200" dirty="0" err="1">
                <a:solidFill>
                  <a:srgbClr val="008000"/>
                </a:solidFill>
              </a:rPr>
              <a:t>Σ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baseline="-25000" dirty="0">
                <a:solidFill>
                  <a:srgbClr val="008000"/>
                </a:solidFill>
              </a:rPr>
              <a:t>     </a:t>
            </a:r>
            <a:r>
              <a:rPr lang="en-US" dirty="0">
                <a:solidFill>
                  <a:srgbClr val="008000"/>
                </a:solidFill>
              </a:rPr>
              <a:t>v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 x</a:t>
            </a:r>
            <a:r>
              <a:rPr lang="en-US" baseline="-25000" dirty="0">
                <a:solidFill>
                  <a:srgbClr val="008000"/>
                </a:solidFill>
              </a:rPr>
              <a:t>i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20237" y="4737100"/>
            <a:ext cx="469600" cy="726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dirty="0">
                <a:solidFill>
                  <a:srgbClr val="008000"/>
                </a:solidFill>
              </a:rPr>
              <a:t>N</a:t>
            </a:r>
          </a:p>
          <a:p>
            <a:pPr>
              <a:lnSpc>
                <a:spcPts val="2500"/>
              </a:lnSpc>
            </a:pPr>
            <a:r>
              <a:rPr lang="en-US" dirty="0" err="1">
                <a:solidFill>
                  <a:srgbClr val="008000"/>
                </a:solidFill>
              </a:rPr>
              <a:t>i</a:t>
            </a:r>
            <a:r>
              <a:rPr lang="en-US" dirty="0">
                <a:solidFill>
                  <a:srgbClr val="008000"/>
                </a:solidFill>
              </a:rPr>
              <a:t>=1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I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2857500"/>
            <a:ext cx="9144000" cy="356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2222500"/>
            <a:ext cx="9144000" cy="420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I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2857500"/>
            <a:ext cx="9144000" cy="356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2857500"/>
            <a:ext cx="9144000" cy="356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3380720"/>
            <a:ext cx="9144000" cy="3045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4241800"/>
            <a:ext cx="9144000" cy="2247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the 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8000"/>
                </a:solidFill>
              </a:rPr>
              <a:t>For all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, 1 ≤  </a:t>
            </a:r>
            <a:r>
              <a:rPr lang="en-US" sz="2800" i="1" dirty="0" err="1">
                <a:solidFill>
                  <a:srgbClr val="008000"/>
                </a:solidFill>
              </a:rPr>
              <a:t>i</a:t>
            </a:r>
            <a:r>
              <a:rPr lang="en-US" sz="2800" i="1" dirty="0">
                <a:solidFill>
                  <a:srgbClr val="008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/>
              <a:t>For all </a:t>
            </a:r>
            <a:r>
              <a:rPr lang="en-US" sz="2800" i="1" dirty="0" err="1"/>
              <a:t>i</a:t>
            </a:r>
            <a:r>
              <a:rPr lang="en-US" sz="2800" i="1" dirty="0"/>
              <a:t>, 1 ≤  </a:t>
            </a:r>
            <a:r>
              <a:rPr lang="en-US" sz="2800" i="1" dirty="0" err="1"/>
              <a:t>i</a:t>
            </a:r>
            <a:r>
              <a:rPr lang="en-US" sz="2800" i="1" dirty="0"/>
              <a:t> ≤  N: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4828366"/>
            <a:ext cx="9144000" cy="2029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Then, define the restrictions placed on you by t</a:t>
            </a:r>
            <a:r>
              <a:rPr lang="en-US" dirty="0">
                <a:solidFill>
                  <a:srgbClr val="000000"/>
                </a:solidFill>
              </a:rPr>
              <a:t>he </a:t>
            </a:r>
            <a:r>
              <a:rPr lang="en-US" dirty="0"/>
              <a:t>problem, i.e. the </a:t>
            </a:r>
            <a:r>
              <a:rPr lang="en-US" dirty="0">
                <a:solidFill>
                  <a:srgbClr val="800000"/>
                </a:solidFill>
              </a:rPr>
              <a:t>constraints</a:t>
            </a:r>
          </a:p>
          <a:p>
            <a:pPr>
              <a:buNone/>
            </a:pP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You can not carry more of a good than you have available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You can not carry more total weight than the knapsack capacity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r>
              <a:rPr lang="en-US" dirty="0"/>
              <a:t>You can not carry negative amounts of any good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				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Modeling: Step 2b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4400" y="547187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24400" y="28575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800" i="1" dirty="0"/>
              <a:t>For all </a:t>
            </a:r>
            <a:r>
              <a:rPr lang="en-US" sz="2800" i="1" dirty="0" err="1"/>
              <a:t>i</a:t>
            </a:r>
            <a:r>
              <a:rPr lang="en-US" sz="2800" i="1" dirty="0"/>
              <a:t>, 1 ≤  </a:t>
            </a:r>
            <a:r>
              <a:rPr lang="en-US" sz="2800" i="1" dirty="0" err="1"/>
              <a:t>i</a:t>
            </a:r>
            <a:r>
              <a:rPr lang="en-US" sz="2800" i="1" dirty="0"/>
              <a:t> ≤  N</a:t>
            </a:r>
            <a:r>
              <a:rPr lang="en-US" sz="2800" i="1" dirty="0">
                <a:solidFill>
                  <a:srgbClr val="000000"/>
                </a:solidFill>
              </a:rPr>
              <a:t>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5" name="Group 10"/>
          <p:cNvGrpSpPr/>
          <p:nvPr/>
        </p:nvGrpSpPr>
        <p:grpSpPr>
          <a:xfrm>
            <a:off x="3441700" y="4102100"/>
            <a:ext cx="1961410" cy="726267"/>
            <a:chOff x="1536700" y="838200"/>
            <a:chExt cx="1961410" cy="726267"/>
          </a:xfrm>
        </p:grpSpPr>
        <p:sp>
          <p:nvSpPr>
            <p:cNvPr id="8" name="TextBox 7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The end result of modeling:  A mathematical statement of the knapsack problem.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800" dirty="0"/>
              <a:t> 			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276006" y="2367366"/>
            <a:ext cx="2709771" cy="726267"/>
            <a:chOff x="3669706" y="3152745"/>
            <a:chExt cx="2709771" cy="726267"/>
          </a:xfrm>
        </p:grpSpPr>
        <p:sp>
          <p:nvSpPr>
            <p:cNvPr id="4" name="Rectangle 3"/>
            <p:cNvSpPr/>
            <p:nvPr/>
          </p:nvSpPr>
          <p:spPr>
            <a:xfrm>
              <a:off x="3669706" y="3228945"/>
              <a:ext cx="2709771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</a:rPr>
                <a:t>Maximize </a:t>
              </a:r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>
                  <a:solidFill>
                    <a:srgbClr val="008000"/>
                  </a:solidFill>
                </a:rPr>
                <a:t>v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endParaRPr lang="en-US" sz="28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47000" y="3152745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502200" y="3543300"/>
            <a:ext cx="388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</a:t>
            </a:r>
            <a:r>
              <a:rPr lang="en-US" sz="2800" i="1" dirty="0">
                <a:solidFill>
                  <a:srgbClr val="008000"/>
                </a:solidFill>
              </a:rPr>
              <a:t>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≤ 1  </a:t>
            </a:r>
            <a:endParaRPr lang="en-US" sz="2800" dirty="0"/>
          </a:p>
        </p:txBody>
      </p:sp>
      <p:grpSp>
        <p:nvGrpSpPr>
          <p:cNvPr id="8" name="Group 10"/>
          <p:cNvGrpSpPr/>
          <p:nvPr/>
        </p:nvGrpSpPr>
        <p:grpSpPr>
          <a:xfrm>
            <a:off x="4556495" y="4178300"/>
            <a:ext cx="1961410" cy="726267"/>
            <a:chOff x="1536700" y="838200"/>
            <a:chExt cx="1961410" cy="726267"/>
          </a:xfrm>
        </p:grpSpPr>
        <p:sp>
          <p:nvSpPr>
            <p:cNvPr id="9" name="TextBox 8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88777" y="5184860"/>
            <a:ext cx="38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0000"/>
                </a:solidFill>
              </a:rPr>
              <a:t>For all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, 1 ≤  </a:t>
            </a:r>
            <a:r>
              <a:rPr lang="en-US" sz="2800" i="1" dirty="0" err="1">
                <a:solidFill>
                  <a:srgbClr val="000000"/>
                </a:solidFill>
              </a:rPr>
              <a:t>i</a:t>
            </a:r>
            <a:r>
              <a:rPr lang="en-US" sz="2800" i="1" dirty="0">
                <a:solidFill>
                  <a:srgbClr val="000000"/>
                </a:solidFill>
              </a:rPr>
              <a:t> ≤  N:   </a:t>
            </a:r>
            <a:r>
              <a:rPr lang="en-US" sz="2800" dirty="0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i</a:t>
            </a:r>
            <a:r>
              <a:rPr lang="en-US" sz="2800" dirty="0">
                <a:solidFill>
                  <a:srgbClr val="008000"/>
                </a:solidFill>
              </a:rPr>
              <a:t> ≥ 0  </a:t>
            </a:r>
            <a:endParaRPr 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The end result of modeling:  A mathematical statement of the knapsack problem.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800" dirty="0"/>
              <a:t> 			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276006" y="2367366"/>
            <a:ext cx="2709771" cy="726267"/>
            <a:chOff x="3669706" y="3152745"/>
            <a:chExt cx="2709771" cy="726267"/>
          </a:xfrm>
        </p:grpSpPr>
        <p:sp>
          <p:nvSpPr>
            <p:cNvPr id="4" name="Rectangle 3"/>
            <p:cNvSpPr/>
            <p:nvPr/>
          </p:nvSpPr>
          <p:spPr>
            <a:xfrm>
              <a:off x="3669706" y="3228945"/>
              <a:ext cx="2709771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</a:rPr>
                <a:t>Maximize </a:t>
              </a:r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>
                  <a:solidFill>
                    <a:srgbClr val="008000"/>
                  </a:solidFill>
                </a:rPr>
                <a:t>v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endParaRPr lang="en-US" sz="28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47000" y="3152745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grpSp>
        <p:nvGrpSpPr>
          <p:cNvPr id="8" name="Group 10"/>
          <p:cNvGrpSpPr/>
          <p:nvPr/>
        </p:nvGrpSpPr>
        <p:grpSpPr>
          <a:xfrm>
            <a:off x="4556495" y="4178300"/>
            <a:ext cx="1961410" cy="726267"/>
            <a:chOff x="1536700" y="838200"/>
            <a:chExt cx="1961410" cy="726267"/>
          </a:xfrm>
        </p:grpSpPr>
        <p:sp>
          <p:nvSpPr>
            <p:cNvPr id="9" name="TextBox 8"/>
            <p:cNvSpPr txBox="1"/>
            <p:nvPr/>
          </p:nvSpPr>
          <p:spPr>
            <a:xfrm>
              <a:off x="1536700" y="914400"/>
              <a:ext cx="19614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solidFill>
                    <a:srgbClr val="008000"/>
                  </a:solidFill>
                </a:rPr>
                <a:t>Σ</a:t>
              </a:r>
              <a:r>
                <a:rPr lang="en-US" sz="2800" dirty="0">
                  <a:solidFill>
                    <a:srgbClr val="008000"/>
                  </a:solidFill>
                </a:rPr>
                <a:t> 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     </a:t>
              </a:r>
              <a:r>
                <a:rPr lang="en-US" sz="2800" dirty="0" err="1">
                  <a:solidFill>
                    <a:srgbClr val="008000"/>
                  </a:solidFill>
                </a:rPr>
                <a:t>w</a:t>
              </a:r>
              <a:r>
                <a:rPr lang="en-US" sz="2800" baseline="-25000" dirty="0" err="1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 </a:t>
              </a:r>
              <a:r>
                <a:rPr lang="en-US" sz="2800" dirty="0">
                  <a:solidFill>
                    <a:srgbClr val="008000"/>
                  </a:solidFill>
                </a:rPr>
                <a:t>≤ W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900" y="838200"/>
              <a:ext cx="469600" cy="72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en-US" dirty="0">
                  <a:solidFill>
                    <a:srgbClr val="008000"/>
                  </a:solidFill>
                </a:rPr>
                <a:t>N</a:t>
              </a:r>
            </a:p>
            <a:p>
              <a:pPr>
                <a:lnSpc>
                  <a:spcPts val="2500"/>
                </a:lnSpc>
              </a:pPr>
              <a:r>
                <a:rPr lang="en-US" dirty="0" err="1">
                  <a:solidFill>
                    <a:srgbClr val="008000"/>
                  </a:solidFill>
                </a:rPr>
                <a:t>i</a:t>
              </a:r>
              <a:r>
                <a:rPr lang="en-US" dirty="0">
                  <a:solidFill>
                    <a:srgbClr val="008000"/>
                  </a:solidFill>
                </a:rPr>
                <a:t>=1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581895" y="3528080"/>
            <a:ext cx="1801603" cy="523220"/>
            <a:chOff x="2502200" y="3543300"/>
            <a:chExt cx="1801603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2502200" y="3543300"/>
              <a:ext cx="18016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0000"/>
                  </a:solidFill>
                </a:rPr>
                <a:t>(</a:t>
              </a:r>
              <a:r>
                <a:rPr lang="en-US" sz="2800" i="1" dirty="0">
                  <a:solidFill>
                    <a:srgbClr val="008000"/>
                  </a:solidFill>
                </a:rPr>
                <a:t>   </a:t>
              </a:r>
              <a:r>
                <a:rPr lang="en-US" sz="2800" dirty="0" err="1">
                  <a:solidFill>
                    <a:srgbClr val="000000"/>
                  </a:solidFill>
                </a:rPr>
                <a:t>i</a:t>
              </a:r>
              <a:r>
                <a:rPr lang="en-US" sz="2800" dirty="0">
                  <a:solidFill>
                    <a:srgbClr val="000000"/>
                  </a:solidFill>
                </a:rPr>
                <a:t>):</a:t>
              </a:r>
              <a:r>
                <a:rPr lang="en-US" sz="2800" i="1" dirty="0">
                  <a:solidFill>
                    <a:srgbClr val="008000"/>
                  </a:solidFill>
                </a:rPr>
                <a:t>   </a:t>
              </a:r>
              <a:r>
                <a:rPr lang="en-US" sz="2800" dirty="0">
                  <a:solidFill>
                    <a:srgbClr val="008000"/>
                  </a:solidFill>
                </a:rPr>
                <a:t>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≤ 1  </a:t>
              </a:r>
              <a:endParaRPr lang="en-US" sz="2800" dirty="0"/>
            </a:p>
          </p:txBody>
        </p:sp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2677677" y="3733800"/>
            <a:ext cx="25146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39700" imgH="127000" progId="Equation.3">
                    <p:embed/>
                  </p:oleObj>
                </mc:Choice>
                <mc:Fallback>
                  <p:oleObj name="Equation" r:id="rId2" imgW="139700" imgH="127000" progId="Equation.3">
                    <p:embed/>
                    <p:pic>
                      <p:nvPicPr>
                        <p:cNvPr id="14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7677" y="3733800"/>
                          <a:ext cx="251460" cy="228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15"/>
          <p:cNvGrpSpPr/>
          <p:nvPr/>
        </p:nvGrpSpPr>
        <p:grpSpPr>
          <a:xfrm>
            <a:off x="4594595" y="5179080"/>
            <a:ext cx="1801603" cy="523220"/>
            <a:chOff x="2502200" y="3543300"/>
            <a:chExt cx="1801603" cy="523220"/>
          </a:xfrm>
        </p:grpSpPr>
        <p:sp>
          <p:nvSpPr>
            <p:cNvPr id="17" name="TextBox 16"/>
            <p:cNvSpPr txBox="1"/>
            <p:nvPr/>
          </p:nvSpPr>
          <p:spPr>
            <a:xfrm>
              <a:off x="2502200" y="3543300"/>
              <a:ext cx="18016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0000"/>
                  </a:solidFill>
                </a:rPr>
                <a:t>(</a:t>
              </a:r>
              <a:r>
                <a:rPr lang="en-US" sz="2800" i="1" dirty="0">
                  <a:solidFill>
                    <a:srgbClr val="008000"/>
                  </a:solidFill>
                </a:rPr>
                <a:t>   </a:t>
              </a:r>
              <a:r>
                <a:rPr lang="en-US" sz="2800" dirty="0" err="1">
                  <a:solidFill>
                    <a:srgbClr val="000000"/>
                  </a:solidFill>
                </a:rPr>
                <a:t>i</a:t>
              </a:r>
              <a:r>
                <a:rPr lang="en-US" sz="2800" dirty="0">
                  <a:solidFill>
                    <a:srgbClr val="000000"/>
                  </a:solidFill>
                </a:rPr>
                <a:t>):</a:t>
              </a:r>
              <a:r>
                <a:rPr lang="en-US" sz="2800" i="1" dirty="0">
                  <a:solidFill>
                    <a:srgbClr val="008000"/>
                  </a:solidFill>
                </a:rPr>
                <a:t>   </a:t>
              </a:r>
              <a:r>
                <a:rPr lang="en-US" sz="2800" dirty="0">
                  <a:solidFill>
                    <a:srgbClr val="008000"/>
                  </a:solidFill>
                </a:rPr>
                <a:t>x</a:t>
              </a:r>
              <a:r>
                <a:rPr lang="en-US" sz="2800" baseline="-25000" dirty="0">
                  <a:solidFill>
                    <a:srgbClr val="008000"/>
                  </a:solidFill>
                </a:rPr>
                <a:t>i</a:t>
              </a:r>
              <a:r>
                <a:rPr lang="en-US" sz="2800" dirty="0">
                  <a:solidFill>
                    <a:srgbClr val="008000"/>
                  </a:solidFill>
                </a:rPr>
                <a:t> ≥ 0  </a:t>
              </a:r>
              <a:endParaRPr lang="en-US" sz="2800" dirty="0"/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/>
          </p:nvGraphicFramePr>
          <p:xfrm>
            <a:off x="2677677" y="3733800"/>
            <a:ext cx="25146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9700" imgH="127000" progId="Equation.3">
                    <p:embed/>
                  </p:oleObj>
                </mc:Choice>
                <mc:Fallback>
                  <p:oleObj name="Equation" r:id="rId4" imgW="139700" imgH="127000" progId="Equation.3">
                    <p:embed/>
                    <p:pic>
                      <p:nvPicPr>
                        <p:cNvPr id="18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7677" y="3733800"/>
                          <a:ext cx="251460" cy="228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Vector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w</a:t>
            </a:r>
            <a:r>
              <a:rPr lang="en-US" b="1" dirty="0"/>
              <a:t> </a:t>
            </a:r>
            <a:r>
              <a:rPr lang="en-US" dirty="0"/>
              <a:t>: N-dimensional column vector containing the N weights</a:t>
            </a:r>
          </a:p>
          <a:p>
            <a:r>
              <a:rPr lang="en-US" b="1" dirty="0" err="1"/>
              <a:t>v</a:t>
            </a:r>
            <a:r>
              <a:rPr lang="en-US" b="1" dirty="0"/>
              <a:t> </a:t>
            </a:r>
            <a:r>
              <a:rPr lang="en-US" dirty="0"/>
              <a:t>= N-dimensional column vector containing the N values</a:t>
            </a:r>
          </a:p>
          <a:p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= N-dimensional column vector containing the N decision variables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771900" y="4076700"/>
            <a:ext cx="4572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Maximize </a:t>
            </a:r>
            <a:r>
              <a:rPr lang="en-US" sz="2800" b="1" dirty="0" err="1">
                <a:solidFill>
                  <a:srgbClr val="008000"/>
                </a:solidFill>
              </a:rPr>
              <a:t>v</a:t>
            </a:r>
            <a:r>
              <a:rPr lang="en-US" sz="2800" baseline="30000" dirty="0" err="1">
                <a:solidFill>
                  <a:srgbClr val="008000"/>
                </a:solidFill>
              </a:rPr>
              <a:t>T</a:t>
            </a:r>
            <a:r>
              <a:rPr lang="en-US" sz="2800" b="1" dirty="0" err="1">
                <a:solidFill>
                  <a:srgbClr val="008000"/>
                </a:solidFill>
              </a:rPr>
              <a:t>x</a:t>
            </a:r>
            <a:endParaRPr lang="en-US" sz="2800" b="1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		</a:t>
            </a:r>
            <a:r>
              <a:rPr lang="en-US" sz="2800" b="1" dirty="0" err="1">
                <a:solidFill>
                  <a:srgbClr val="008000"/>
                </a:solidFill>
              </a:rPr>
              <a:t>w</a:t>
            </a:r>
            <a:r>
              <a:rPr lang="en-US" sz="2800" baseline="30000" dirty="0" err="1">
                <a:solidFill>
                  <a:srgbClr val="008000"/>
                </a:solidFill>
              </a:rPr>
              <a:t>T</a:t>
            </a:r>
            <a:r>
              <a:rPr lang="en-US" sz="2800" b="1" dirty="0" err="1">
                <a:solidFill>
                  <a:srgbClr val="008000"/>
                </a:solidFill>
              </a:rPr>
              <a:t>x</a:t>
            </a:r>
            <a:r>
              <a:rPr lang="en-US" sz="2800" baseline="-25000" dirty="0">
                <a:solidFill>
                  <a:srgbClr val="008000"/>
                </a:solidFill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≤ W</a:t>
            </a:r>
          </a:p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		    </a:t>
            </a:r>
            <a:r>
              <a:rPr lang="en-US" sz="2800" b="1" dirty="0" err="1">
                <a:solidFill>
                  <a:srgbClr val="008000"/>
                </a:solidFill>
              </a:rPr>
              <a:t>x</a:t>
            </a:r>
            <a:r>
              <a:rPr lang="en-US" sz="2800" dirty="0">
                <a:solidFill>
                  <a:srgbClr val="008000"/>
                </a:solidFill>
              </a:rPr>
              <a:t> ≤ </a:t>
            </a:r>
            <a:r>
              <a:rPr lang="en-US" sz="2800" b="1" dirty="0">
                <a:solidFill>
                  <a:srgbClr val="008000"/>
                </a:solidFill>
              </a:rPr>
              <a:t>1</a:t>
            </a:r>
          </a:p>
          <a:p>
            <a:pPr>
              <a:buNone/>
            </a:pPr>
            <a:r>
              <a:rPr lang="en-US" sz="2800" dirty="0">
                <a:solidFill>
                  <a:srgbClr val="008000"/>
                </a:solidFill>
              </a:rPr>
              <a:t>		    </a:t>
            </a:r>
            <a:r>
              <a:rPr lang="en-US" sz="2800" b="1" dirty="0" err="1">
                <a:solidFill>
                  <a:srgbClr val="008000"/>
                </a:solidFill>
              </a:rPr>
              <a:t>x</a:t>
            </a:r>
            <a:r>
              <a:rPr lang="en-US" sz="2800" dirty="0">
                <a:solidFill>
                  <a:srgbClr val="008000"/>
                </a:solidFill>
              </a:rPr>
              <a:t> ≥ </a:t>
            </a:r>
            <a:r>
              <a:rPr lang="en-US" sz="2800" b="1" dirty="0">
                <a:solidFill>
                  <a:srgbClr val="008000"/>
                </a:solidFill>
              </a:rPr>
              <a:t>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A611D-1DF3-43F7-BD44-22131C140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DA6B8-C4C9-49FE-BBA5-413DD52E8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5994"/>
            <a:ext cx="3969026" cy="47201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We will often use the standard forms: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Maximize </a:t>
            </a:r>
            <a:r>
              <a:rPr lang="en-US" dirty="0" err="1">
                <a:solidFill>
                  <a:srgbClr val="006600"/>
                </a:solidFill>
              </a:rPr>
              <a:t>c</a:t>
            </a:r>
            <a:r>
              <a:rPr lang="en-US" baseline="30000" dirty="0" err="1">
                <a:solidFill>
                  <a:srgbClr val="006600"/>
                </a:solidFill>
              </a:rPr>
              <a:t>T</a:t>
            </a:r>
            <a:r>
              <a:rPr lang="en-US" dirty="0" err="1">
                <a:solidFill>
                  <a:srgbClr val="006600"/>
                </a:solidFill>
              </a:rPr>
              <a:t>x</a:t>
            </a:r>
            <a:endParaRPr lang="en-US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Subject to: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			</a:t>
            </a:r>
            <a:r>
              <a:rPr lang="en-US" b="1" dirty="0">
                <a:solidFill>
                  <a:srgbClr val="006600"/>
                </a:solidFill>
              </a:rPr>
              <a:t>A</a:t>
            </a:r>
            <a:r>
              <a:rPr lang="en-US" dirty="0">
                <a:solidFill>
                  <a:srgbClr val="006600"/>
                </a:solidFill>
              </a:rPr>
              <a:t>x </a:t>
            </a:r>
            <a:r>
              <a:rPr lang="en-US" sz="2800" dirty="0">
                <a:solidFill>
                  <a:srgbClr val="006600"/>
                </a:solidFill>
              </a:rPr>
              <a:t>≤ b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			x </a:t>
            </a:r>
            <a:r>
              <a:rPr lang="en-US" sz="2800" dirty="0">
                <a:solidFill>
                  <a:srgbClr val="006600"/>
                </a:solidFill>
              </a:rPr>
              <a:t>≥</a:t>
            </a:r>
            <a:r>
              <a:rPr lang="en-US" dirty="0">
                <a:solidFill>
                  <a:srgbClr val="006600"/>
                </a:solidFill>
              </a:rPr>
              <a:t> 0</a:t>
            </a:r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Minimize </a:t>
            </a:r>
            <a:r>
              <a:rPr lang="en-US" dirty="0" err="1">
                <a:solidFill>
                  <a:srgbClr val="006600"/>
                </a:solidFill>
              </a:rPr>
              <a:t>b</a:t>
            </a:r>
            <a:r>
              <a:rPr lang="en-US" baseline="30000" dirty="0" err="1">
                <a:solidFill>
                  <a:srgbClr val="006600"/>
                </a:solidFill>
              </a:rPr>
              <a:t>T</a:t>
            </a:r>
            <a:r>
              <a:rPr lang="en-US" dirty="0" err="1">
                <a:solidFill>
                  <a:srgbClr val="006600"/>
                </a:solidFill>
              </a:rPr>
              <a:t>y</a:t>
            </a:r>
            <a:endParaRPr lang="en-US" dirty="0">
              <a:solidFill>
                <a:srgbClr val="0066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Subject to: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			</a:t>
            </a:r>
            <a:r>
              <a:rPr lang="en-US" b="1" dirty="0" err="1">
                <a:solidFill>
                  <a:srgbClr val="006600"/>
                </a:solidFill>
              </a:rPr>
              <a:t>A</a:t>
            </a:r>
            <a:r>
              <a:rPr lang="en-US" baseline="30000" dirty="0" err="1">
                <a:solidFill>
                  <a:srgbClr val="006600"/>
                </a:solidFill>
              </a:rPr>
              <a:t>T</a:t>
            </a:r>
            <a:r>
              <a:rPr lang="en-US" dirty="0" err="1">
                <a:solidFill>
                  <a:srgbClr val="006600"/>
                </a:solidFill>
              </a:rPr>
              <a:t>y</a:t>
            </a:r>
            <a:r>
              <a:rPr lang="en-US" dirty="0">
                <a:solidFill>
                  <a:srgbClr val="006600"/>
                </a:solidFill>
              </a:rPr>
              <a:t> </a:t>
            </a:r>
            <a:r>
              <a:rPr lang="en-US" sz="2800" dirty="0">
                <a:solidFill>
                  <a:srgbClr val="006600"/>
                </a:solidFill>
              </a:rPr>
              <a:t>≥ c</a:t>
            </a:r>
          </a:p>
          <a:p>
            <a:pPr marL="0" indent="0">
              <a:buNone/>
            </a:pPr>
            <a:r>
              <a:rPr lang="en-US" dirty="0">
                <a:solidFill>
                  <a:srgbClr val="006600"/>
                </a:solidFill>
              </a:rPr>
              <a:t>			y </a:t>
            </a:r>
            <a:r>
              <a:rPr lang="en-US" sz="2800" dirty="0">
                <a:solidFill>
                  <a:srgbClr val="006600"/>
                </a:solidFill>
              </a:rPr>
              <a:t>≥</a:t>
            </a:r>
            <a:r>
              <a:rPr lang="en-US" dirty="0">
                <a:solidFill>
                  <a:srgbClr val="006600"/>
                </a:solidFill>
              </a:rPr>
              <a:t> 0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E2F97F-A4CC-4687-AF97-B0177599B2CD}"/>
              </a:ext>
            </a:extLst>
          </p:cNvPr>
          <p:cNvSpPr txBox="1"/>
          <p:nvPr/>
        </p:nvSpPr>
        <p:spPr>
          <a:xfrm>
            <a:off x="4028661" y="2647770"/>
            <a:ext cx="38090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(Packing LP)</a:t>
            </a:r>
          </a:p>
          <a:p>
            <a:r>
              <a:rPr lang="en-US" sz="2000" dirty="0">
                <a:solidFill>
                  <a:srgbClr val="006600"/>
                </a:solidFill>
              </a:rPr>
              <a:t>x</a:t>
            </a:r>
            <a:r>
              <a:rPr lang="en-US" sz="2000" dirty="0"/>
              <a:t>: N x 1; </a:t>
            </a:r>
            <a:r>
              <a:rPr lang="en-US" sz="2000" b="1" dirty="0">
                <a:solidFill>
                  <a:srgbClr val="006600"/>
                </a:solidFill>
              </a:rPr>
              <a:t>A</a:t>
            </a:r>
            <a:r>
              <a:rPr lang="en-US" sz="2000" dirty="0"/>
              <a:t>: M x N; </a:t>
            </a:r>
            <a:r>
              <a:rPr lang="en-US" sz="2000" dirty="0">
                <a:solidFill>
                  <a:srgbClr val="006600"/>
                </a:solidFill>
              </a:rPr>
              <a:t>c</a:t>
            </a:r>
            <a:r>
              <a:rPr lang="en-US" sz="2000" dirty="0"/>
              <a:t>: N x 1; </a:t>
            </a:r>
            <a:r>
              <a:rPr lang="en-US" sz="2000" dirty="0">
                <a:solidFill>
                  <a:srgbClr val="006600"/>
                </a:solidFill>
              </a:rPr>
              <a:t>b</a:t>
            </a:r>
            <a:r>
              <a:rPr lang="en-US" sz="2000" dirty="0"/>
              <a:t>: M x 1</a:t>
            </a:r>
          </a:p>
          <a:p>
            <a:r>
              <a:rPr lang="en-US" sz="2000" dirty="0"/>
              <a:t>N variables, M constraints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B006C-6762-45F1-9495-7C4A6D16228C}"/>
              </a:ext>
            </a:extLst>
          </p:cNvPr>
          <p:cNvSpPr txBox="1"/>
          <p:nvPr/>
        </p:nvSpPr>
        <p:spPr>
          <a:xfrm>
            <a:off x="4028661" y="4746182"/>
            <a:ext cx="39677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(Covering LP)</a:t>
            </a:r>
          </a:p>
          <a:p>
            <a:r>
              <a:rPr lang="en-US" sz="2000" dirty="0">
                <a:solidFill>
                  <a:srgbClr val="006600"/>
                </a:solidFill>
              </a:rPr>
              <a:t>y</a:t>
            </a:r>
            <a:r>
              <a:rPr lang="en-US" sz="2000" dirty="0"/>
              <a:t>: M x 1; </a:t>
            </a:r>
            <a:r>
              <a:rPr lang="en-US" sz="2000" b="1" dirty="0">
                <a:solidFill>
                  <a:srgbClr val="006600"/>
                </a:solidFill>
              </a:rPr>
              <a:t>A</a:t>
            </a:r>
            <a:r>
              <a:rPr lang="en-US" sz="2000" dirty="0"/>
              <a:t>: M x N; </a:t>
            </a:r>
            <a:r>
              <a:rPr lang="en-US" sz="2000" dirty="0">
                <a:solidFill>
                  <a:srgbClr val="006600"/>
                </a:solidFill>
              </a:rPr>
              <a:t>c</a:t>
            </a:r>
            <a:r>
              <a:rPr lang="en-US" sz="2000" dirty="0"/>
              <a:t>: N x 1; </a:t>
            </a:r>
            <a:r>
              <a:rPr lang="en-US" sz="2000" dirty="0">
                <a:solidFill>
                  <a:srgbClr val="006600"/>
                </a:solidFill>
              </a:rPr>
              <a:t>b</a:t>
            </a:r>
            <a:r>
              <a:rPr lang="en-US" sz="2000" dirty="0"/>
              <a:t>: M x 1</a:t>
            </a:r>
          </a:p>
          <a:p>
            <a:r>
              <a:rPr lang="en-US" sz="2000" dirty="0"/>
              <a:t>M variables, N constraints</a:t>
            </a:r>
          </a:p>
        </p:txBody>
      </p:sp>
    </p:spTree>
    <p:extLst>
      <p:ext uri="{BB962C8B-B14F-4D97-AF65-F5344CB8AC3E}">
        <p14:creationId xmlns:p14="http://schemas.microsoft.com/office/powerpoint/2010/main" val="1253152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instance of a problem is where we actually give values to all the parameters. Example:</a:t>
            </a:r>
          </a:p>
          <a:p>
            <a:pPr lvl="1"/>
            <a:r>
              <a:rPr lang="en-US" dirty="0"/>
              <a:t>Three goods: gold, diamond dust, and silver.</a:t>
            </a:r>
          </a:p>
          <a:p>
            <a:pPr lvl="1"/>
            <a:r>
              <a:rPr lang="en-US" dirty="0"/>
              <a:t>Weights: (2, 3, 4) and Values: (5, 20, 3), respectively.</a:t>
            </a:r>
          </a:p>
          <a:p>
            <a:pPr lvl="1"/>
            <a:r>
              <a:rPr lang="en-US" dirty="0"/>
              <a:t>Knapsack capacity: 4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3632200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0" y="1659995"/>
            <a:ext cx="6007100" cy="322950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b="1" dirty="0" err="1">
                <a:solidFill>
                  <a:srgbClr val="008000"/>
                </a:solidFill>
              </a:rPr>
              <a:t>w</a:t>
            </a:r>
            <a:r>
              <a:rPr lang="en-US" dirty="0">
                <a:solidFill>
                  <a:srgbClr val="008000"/>
                </a:solidFill>
              </a:rPr>
              <a:t> =		; </a:t>
            </a:r>
            <a:r>
              <a:rPr lang="en-US" b="1" dirty="0" err="1">
                <a:solidFill>
                  <a:srgbClr val="008000"/>
                </a:solidFill>
              </a:rPr>
              <a:t>v</a:t>
            </a:r>
            <a:r>
              <a:rPr lang="en-US" dirty="0">
                <a:solidFill>
                  <a:srgbClr val="008000"/>
                </a:solidFill>
              </a:rPr>
              <a:t> =		 ; </a:t>
            </a:r>
            <a:r>
              <a:rPr lang="en-US" b="1" dirty="0" err="1">
                <a:solidFill>
                  <a:srgbClr val="008000"/>
                </a:solidFill>
              </a:rPr>
              <a:t>x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= 			</a:t>
            </a:r>
          </a:p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endParaRPr lang="en-US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N = 3; W = 4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295776" y="1651000"/>
          <a:ext cx="590048" cy="1645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300" imgH="673100" progId="Equation.3">
                  <p:embed/>
                </p:oleObj>
              </mc:Choice>
              <mc:Fallback>
                <p:oleObj name="Equation" r:id="rId2" imgW="241300" imgH="6731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5776" y="1651000"/>
                        <a:ext cx="590048" cy="16459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3624263" y="1660525"/>
          <a:ext cx="746125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800" imgH="673100" progId="Equation.3">
                  <p:embed/>
                </p:oleObj>
              </mc:Choice>
              <mc:Fallback>
                <p:oleObj name="Equation" r:id="rId4" imgW="304800" imgH="673100" progId="Equation.3">
                  <p:embed/>
                  <p:pic>
                    <p:nvPicPr>
                      <p:cNvPr id="604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4263" y="1660525"/>
                        <a:ext cx="746125" cy="164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5199063" y="1660525"/>
          <a:ext cx="746125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4800" imgH="673100" progId="Equation.3">
                  <p:embed/>
                </p:oleObj>
              </mc:Choice>
              <mc:Fallback>
                <p:oleObj name="Equation" r:id="rId6" imgW="304800" imgH="673100" progId="Equation.3">
                  <p:embed/>
                  <p:pic>
                    <p:nvPicPr>
                      <p:cNvPr id="604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1660525"/>
                        <a:ext cx="746125" cy="164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=	    a feasible solution?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40599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292530" y="4648200"/>
          <a:ext cx="415316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200" imgH="673100" progId="Equation.3">
                  <p:embed/>
                </p:oleObj>
              </mc:Choice>
              <mc:Fallback>
                <p:oleObj name="Equation" r:id="rId2" imgW="203200" imgH="673100" progId="Equation.3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530" y="4648200"/>
                        <a:ext cx="415316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=	    a feasible solution?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40599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266825" y="4648200"/>
          <a:ext cx="46831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" imgH="673100" progId="Equation.3">
                  <p:embed/>
                </p:oleObj>
              </mc:Choice>
              <mc:Fallback>
                <p:oleObj name="Equation" r:id="rId2" imgW="228600" imgH="673100" progId="Equation.3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6825" y="4648200"/>
                        <a:ext cx="468313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Is </a:t>
            </a:r>
            <a:r>
              <a:rPr lang="en-US" b="1" dirty="0" err="1"/>
              <a:t>x</a:t>
            </a:r>
            <a:r>
              <a:rPr lang="en-US" b="1" dirty="0"/>
              <a:t> </a:t>
            </a:r>
            <a:r>
              <a:rPr lang="en-US" dirty="0"/>
              <a:t>=	    a feasible solution?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40599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266825" y="4414838"/>
          <a:ext cx="469900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" imgH="901700" progId="Equation.3">
                  <p:embed/>
                </p:oleObj>
              </mc:Choice>
              <mc:Fallback>
                <p:oleObj name="Equation" r:id="rId2" imgW="228600" imgH="901700" progId="Equation.3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6825" y="4414838"/>
                        <a:ext cx="469900" cy="183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Example Instance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Is it possible for the optimum value to be 2?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40599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Maximize	5x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+ 20x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+ 3x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 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2x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+  3x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+ 4x</a:t>
            </a:r>
            <a:r>
              <a:rPr lang="en-US" sz="2400" baseline="-25000" dirty="0">
                <a:solidFill>
                  <a:srgbClr val="008000"/>
                </a:solidFill>
              </a:rPr>
              <a:t>3 </a:t>
            </a:r>
            <a:r>
              <a:rPr lang="en-US" sz="2400" dirty="0">
                <a:solidFill>
                  <a:srgbClr val="008000"/>
                </a:solidFill>
              </a:rPr>
              <a:t>≤ 4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	   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 ≤ 1					   			  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≤ 1</a:t>
            </a:r>
          </a:p>
          <a:p>
            <a:r>
              <a:rPr lang="en-US" sz="2400" dirty="0">
                <a:solidFill>
                  <a:srgbClr val="008000"/>
                </a:solidFill>
              </a:rPr>
              <a:t>				x</a:t>
            </a:r>
            <a:r>
              <a:rPr lang="en-US" sz="2400" baseline="-25000" dirty="0">
                <a:solidFill>
                  <a:srgbClr val="008000"/>
                </a:solidFill>
              </a:rPr>
              <a:t>1, </a:t>
            </a:r>
            <a:r>
              <a:rPr lang="en-US" sz="2400" dirty="0">
                <a:solidFill>
                  <a:srgbClr val="008000"/>
                </a:solidFill>
              </a:rPr>
              <a:t>x</a:t>
            </a:r>
            <a:r>
              <a:rPr lang="en-US" sz="2400" baseline="-25000" dirty="0">
                <a:solidFill>
                  <a:srgbClr val="008000"/>
                </a:solidFill>
              </a:rPr>
              <a:t>2</a:t>
            </a:r>
            <a:r>
              <a:rPr lang="en-US" sz="2400" dirty="0">
                <a:solidFill>
                  <a:srgbClr val="008000"/>
                </a:solidFill>
              </a:rPr>
              <a:t>, x</a:t>
            </a:r>
            <a:r>
              <a:rPr lang="en-US" sz="2400" baseline="-25000" dirty="0">
                <a:solidFill>
                  <a:srgbClr val="008000"/>
                </a:solidFill>
              </a:rPr>
              <a:t>3</a:t>
            </a:r>
            <a:r>
              <a:rPr lang="en-US" sz="2400" dirty="0">
                <a:solidFill>
                  <a:srgbClr val="008000"/>
                </a:solidFill>
              </a:rPr>
              <a:t> ≥ 0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simple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Reduces to a Linear Program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sz="2600" dirty="0"/>
              <a:t>Works for Maximizing the min of linear functions, minimizing absolute value, etc.</a:t>
            </a:r>
          </a:p>
          <a:p>
            <a:r>
              <a:rPr lang="en-US" sz="2600" dirty="0"/>
              <a:t>Does not work for maximizing max of linear functions.</a:t>
            </a:r>
          </a:p>
          <a:p>
            <a:r>
              <a:rPr lang="en-US" sz="2600" dirty="0"/>
              <a:t>More on this later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8078" y="1198176"/>
            <a:ext cx="4572000" cy="132343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Minimize max {</a:t>
            </a:r>
            <a:r>
              <a:rPr lang="en-US" sz="2400" dirty="0" err="1">
                <a:solidFill>
                  <a:srgbClr val="008000"/>
                </a:solidFill>
              </a:rPr>
              <a:t>c</a:t>
            </a:r>
            <a:r>
              <a:rPr lang="en-US" sz="2400" baseline="30000" dirty="0" err="1">
                <a:solidFill>
                  <a:srgbClr val="008000"/>
                </a:solidFill>
              </a:rPr>
              <a:t>T</a:t>
            </a:r>
            <a:r>
              <a:rPr lang="en-US" sz="2400" dirty="0" err="1">
                <a:solidFill>
                  <a:srgbClr val="008000"/>
                </a:solidFill>
              </a:rPr>
              <a:t>x</a:t>
            </a:r>
            <a:r>
              <a:rPr lang="en-US" sz="2400" dirty="0">
                <a:solidFill>
                  <a:srgbClr val="008000"/>
                </a:solidFill>
              </a:rPr>
              <a:t>, </a:t>
            </a:r>
            <a:r>
              <a:rPr lang="en-US" sz="2400" dirty="0" err="1">
                <a:solidFill>
                  <a:srgbClr val="008000"/>
                </a:solidFill>
              </a:rPr>
              <a:t>d</a:t>
            </a:r>
            <a:r>
              <a:rPr lang="en-US" sz="2400" baseline="30000" dirty="0" err="1">
                <a:solidFill>
                  <a:srgbClr val="008000"/>
                </a:solidFill>
              </a:rPr>
              <a:t>T</a:t>
            </a:r>
            <a:r>
              <a:rPr lang="en-US" sz="2400" dirty="0" err="1">
                <a:solidFill>
                  <a:srgbClr val="008000"/>
                </a:solidFill>
              </a:rPr>
              <a:t>x</a:t>
            </a:r>
            <a:r>
              <a:rPr lang="en-US" sz="2400" dirty="0">
                <a:solidFill>
                  <a:srgbClr val="008000"/>
                </a:solidFill>
              </a:rPr>
              <a:t>}</a:t>
            </a: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 Ax ≤ b, x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C6BAE1-AAC1-4BAF-B06E-2B4673083756}"/>
              </a:ext>
            </a:extLst>
          </p:cNvPr>
          <p:cNvSpPr/>
          <p:nvPr/>
        </p:nvSpPr>
        <p:spPr>
          <a:xfrm>
            <a:off x="5830956" y="2521615"/>
            <a:ext cx="2454966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Minimize z</a:t>
            </a:r>
          </a:p>
          <a:p>
            <a:pPr>
              <a:buNone/>
            </a:pPr>
            <a:r>
              <a:rPr lang="en-US" sz="800" dirty="0">
                <a:solidFill>
                  <a:srgbClr val="008000"/>
                </a:solidFill>
              </a:rPr>
              <a:t>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Subject to: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Ax ≤ b, x ≥ 0</a:t>
            </a: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z ≥ </a:t>
            </a:r>
            <a:r>
              <a:rPr lang="en-US" sz="2400" dirty="0" err="1">
                <a:solidFill>
                  <a:srgbClr val="008000"/>
                </a:solidFill>
              </a:rPr>
              <a:t>c</a:t>
            </a:r>
            <a:r>
              <a:rPr lang="en-US" sz="2400" baseline="30000" dirty="0" err="1">
                <a:solidFill>
                  <a:srgbClr val="008000"/>
                </a:solidFill>
              </a:rPr>
              <a:t>T</a:t>
            </a:r>
            <a:r>
              <a:rPr lang="en-US" sz="2400" dirty="0" err="1">
                <a:solidFill>
                  <a:srgbClr val="008000"/>
                </a:solidFill>
              </a:rPr>
              <a:t>x</a:t>
            </a:r>
            <a:endParaRPr lang="en-US" sz="2400" dirty="0">
              <a:solidFill>
                <a:srgbClr val="008000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rgbClr val="008000"/>
                </a:solidFill>
              </a:rPr>
              <a:t>	z ≥ </a:t>
            </a:r>
            <a:r>
              <a:rPr lang="en-US" sz="2400" dirty="0" err="1">
                <a:solidFill>
                  <a:srgbClr val="008000"/>
                </a:solidFill>
              </a:rPr>
              <a:t>d</a:t>
            </a:r>
            <a:r>
              <a:rPr lang="en-US" sz="2400" baseline="30000" dirty="0" err="1">
                <a:solidFill>
                  <a:srgbClr val="008000"/>
                </a:solidFill>
              </a:rPr>
              <a:t>T</a:t>
            </a:r>
            <a:r>
              <a:rPr lang="en-US" sz="2400" dirty="0" err="1">
                <a:solidFill>
                  <a:srgbClr val="008000"/>
                </a:solidFill>
              </a:rPr>
              <a:t>x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C1E22965-604A-42E3-BE06-CAC5EF71BEFE}"/>
              </a:ext>
            </a:extLst>
          </p:cNvPr>
          <p:cNvSpPr/>
          <p:nvPr/>
        </p:nvSpPr>
        <p:spPr>
          <a:xfrm>
            <a:off x="2563091" y="2729433"/>
            <a:ext cx="193964" cy="4155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8D71213-D9EC-4923-B787-A5578C2E07F7}"/>
              </a:ext>
            </a:extLst>
          </p:cNvPr>
          <p:cNvSpPr/>
          <p:nvPr/>
        </p:nvSpPr>
        <p:spPr>
          <a:xfrm>
            <a:off x="4308764" y="3228112"/>
            <a:ext cx="1385454" cy="29787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44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</TotalTime>
  <Words>2752</Words>
  <Application>Microsoft Macintosh PowerPoint</Application>
  <PresentationFormat>On-screen Show (4:3)</PresentationFormat>
  <Paragraphs>420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Office Theme</vt:lpstr>
      <vt:lpstr>Equation</vt:lpstr>
      <vt:lpstr>MS&amp;E 214  Week 1: Linear Programs</vt:lpstr>
      <vt:lpstr>Optimization</vt:lpstr>
      <vt:lpstr>This week</vt:lpstr>
      <vt:lpstr>Linear Optimization</vt:lpstr>
      <vt:lpstr>Linear Optimization Example</vt:lpstr>
      <vt:lpstr>Example Solution</vt:lpstr>
      <vt:lpstr>Finding an Optimum Solution</vt:lpstr>
      <vt:lpstr>Local vs Global Optimum</vt:lpstr>
      <vt:lpstr>PowerPoint Presentation</vt:lpstr>
      <vt:lpstr>Linear Programs: Some Facts</vt:lpstr>
      <vt:lpstr>Identifying Parts of a LP</vt:lpstr>
      <vt:lpstr>Identifying Parts of a LP</vt:lpstr>
      <vt:lpstr>Identifying Parts of a LP</vt:lpstr>
      <vt:lpstr>Identifying Parts of a LP</vt:lpstr>
      <vt:lpstr>The Knapsack problem</vt:lpstr>
      <vt:lpstr>The Knapsack problem</vt:lpstr>
      <vt:lpstr>Modeling: Step 1a</vt:lpstr>
      <vt:lpstr>Modeling: Step 1b</vt:lpstr>
      <vt:lpstr>Modeling: Step 2a</vt:lpstr>
      <vt:lpstr>Modeling: Step 2b </vt:lpstr>
      <vt:lpstr>Modeling: Step 2b </vt:lpstr>
      <vt:lpstr>Modeling: Step 2b </vt:lpstr>
      <vt:lpstr>Modeling: Step 2b </vt:lpstr>
      <vt:lpstr>Modeling: Step 2b </vt:lpstr>
      <vt:lpstr>Modeling: Step 2b </vt:lpstr>
      <vt:lpstr>Putting it all together</vt:lpstr>
      <vt:lpstr>Putting it all together</vt:lpstr>
      <vt:lpstr>In Vector Notation</vt:lpstr>
      <vt:lpstr>Standard Forms</vt:lpstr>
      <vt:lpstr>An Instance</vt:lpstr>
      <vt:lpstr>The Example Instance</vt:lpstr>
      <vt:lpstr>The Example Instance</vt:lpstr>
      <vt:lpstr>The Example Instance</vt:lpstr>
      <vt:lpstr>The Example Instance</vt:lpstr>
      <vt:lpstr>The Example Instance</vt:lpstr>
      <vt:lpstr>One simple trick</vt:lpstr>
    </vt:vector>
  </TitlesOfParts>
  <Company>Twitter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MS&amp;E 111, E62  Module 1: Introduction</dc:title>
  <dc:creator>Twitter</dc:creator>
  <cp:lastModifiedBy>Ashish Goel</cp:lastModifiedBy>
  <cp:revision>21</cp:revision>
  <dcterms:created xsi:type="dcterms:W3CDTF">2012-03-28T00:57:52Z</dcterms:created>
  <dcterms:modified xsi:type="dcterms:W3CDTF">2024-09-26T10:36:03Z</dcterms:modified>
</cp:coreProperties>
</file>